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29" r:id="rId27"/>
    <p:sldId id="330" r:id="rId28"/>
    <p:sldId id="331" r:id="rId29"/>
    <p:sldId id="333" r:id="rId30"/>
    <p:sldId id="334" r:id="rId31"/>
    <p:sldId id="335" r:id="rId32"/>
    <p:sldId id="336" r:id="rId33"/>
    <p:sldId id="337" r:id="rId34"/>
    <p:sldId id="339" r:id="rId35"/>
    <p:sldId id="340" r:id="rId36"/>
    <p:sldId id="341" r:id="rId37"/>
    <p:sldId id="343" r:id="rId38"/>
    <p:sldId id="344" r:id="rId39"/>
    <p:sldId id="346" r:id="rId40"/>
    <p:sldId id="349" r:id="rId41"/>
    <p:sldId id="350" r:id="rId42"/>
    <p:sldId id="351" r:id="rId43"/>
    <p:sldId id="352" r:id="rId44"/>
    <p:sldId id="353" r:id="rId45"/>
    <p:sldId id="355" r:id="rId46"/>
    <p:sldId id="356" r:id="rId47"/>
    <p:sldId id="357" r:id="rId48"/>
    <p:sldId id="286" r:id="rId49"/>
    <p:sldId id="358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325" r:id="rId58"/>
    <p:sldId id="326" r:id="rId59"/>
    <p:sldId id="327" r:id="rId60"/>
    <p:sldId id="328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6600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8243" autoAdjust="0"/>
  </p:normalViewPr>
  <p:slideViewPr>
    <p:cSldViewPr>
      <p:cViewPr varScale="1">
        <p:scale>
          <a:sx n="63" d="100"/>
          <a:sy n="63" d="100"/>
        </p:scale>
        <p:origin x="8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685FF-D18C-4878-B0FA-4ECEEFD49A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4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071FE0-C8DD-4F17-A9B9-201BE039A1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9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44B5C-8314-4038-BF87-029CA1E050D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665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9A400-EB8D-4689-A218-CC8002873B8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8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A63EB-4B22-4DD7-9775-4C4DF0D696F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75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19CC8-3364-4CC6-B3C3-ECCEE1691DF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886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EF3AD-F9DA-4EAB-A422-E8E12C6067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036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61E9-27D8-4E50-BC5F-D97FFF62C93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70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9A5B4-2A96-4258-B956-E33700C8B16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104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7B987-5FF7-4E5F-A4E5-6A2E705FA94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4296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AFBF0-8BA0-43C5-AF2E-A5F2F6609DC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024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B211A-9BDD-4B50-84FB-43C3F17C2F3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3243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AED20-D991-4ED8-A193-0833542E779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90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8476D-76EC-497A-A1C2-3D019782FEA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865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D4FD6-37B0-4BE5-84C1-10F4C2C6B38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35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30BAC-39D7-4EE5-89BB-615A7BB4B0C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453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4D3BE-130C-44BE-9218-BBD1167ACC7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3625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8379C-433A-42BE-9C6F-6E7B2CCEA94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562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1F05C-06D9-4B9C-A343-B11204AA6A0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5467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355EF-FF9B-41F8-A645-F9A3CD2238E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4658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311B6-F85D-441C-B1F6-186494FFBEB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8808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47ED1-17FB-4B83-A828-7AF5DF629A1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390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8840B-DCAA-4938-987F-AFA0DBB7AB5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5377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B2CD3-DC85-419E-B1B0-783886A7D92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971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45E10A-862F-4983-B8B8-D5A0EA3EF4D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1260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80531-3761-4BC8-840B-026C53CC796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1780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32E0C-1DE7-49B8-B054-3A5CEA0858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639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67B76-63A4-4C0B-AE90-1721EC447E5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1100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2766D-8DBE-4F8C-895B-5FDDA32C958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5651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BCA35-7FB1-45FF-9193-EC9024890C3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2573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C3EB8-4165-4EB4-A07E-4C1DF14E042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2045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ED7FA-B903-4108-8D51-CC13A4EA8C2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3064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AA4D-C097-47C8-AC91-75FC222C42D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2679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D847E-A4E7-411D-85C6-ED96ECB1328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12622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B19F2-21F5-4F6F-98A0-88B09F0ACA9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4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FB279-0995-47AE-B3B5-4C4C38DD845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5556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8D57D-81E2-4772-9C27-ED5FD7D1596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831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57DC3-F173-4123-B3F0-E8FE6A0208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8618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59118-B379-42B8-A4A5-7269C462E4A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1170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3A054-57AB-4E28-B076-E182FA43AF7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00101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35240-EC3E-4EE8-9817-2CF6957D122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8410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0F760-8CB3-4272-9F92-E91D9554C08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6475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28475-7C57-4D7E-8946-E648E7AD28C6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7617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F8925-35F1-4D89-87E7-9580AAC99E9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13741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C627B-7C30-48D7-A6D0-69D77F55C6F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7449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E6DAF-DB6D-4FD9-93EE-BF345ADD727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948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FB155-0D5D-4376-BDE2-4C569D40CC2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7660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0A9EE-8792-45CA-AC27-AF84B9542D1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5083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21AE0-D2B5-4186-8B6F-7EE16CEA44C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12364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1F5E0-B0E8-493D-BA9E-405AEFDABB3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195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71439-2AE8-47BD-AF18-756CE9C08B9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3043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80705-0268-4C34-BBC3-974E73320E1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6335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48269-2EAC-401D-AD4A-E34EA85EF33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8933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9B9DC-155D-45F9-921D-00B0AEF3B4F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73689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46066-9E31-4ED4-AE09-C2F31651A04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80174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2DAFB-30D1-4E2F-A9AA-D3130AC1DDEB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70384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929F2-4310-496A-9BB8-87530724D61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364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58684-464C-4BAF-810E-6BBFF7B01C9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49912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203E5-8E48-4A33-9AC0-C124FDBB14F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615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A0F55-823B-427E-99E0-5BAC82A3231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016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C8405-3DAA-4FAE-8AD8-C7610EF9C3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813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80E67-AFFC-4B3B-84BE-3D3DE5E8CF2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179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7F929-4AB6-4F83-8DEE-D9DE551CCD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40346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2B046-509C-4799-8AC1-A3B52CB8CD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5430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5F987-F45B-448B-BE84-2C299E658C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88223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49D57-1EAA-4B39-AA98-46426E7549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33475"/>
      </p:ext>
    </p:extLst>
  </p:cSld>
  <p:clrMapOvr>
    <a:masterClrMapping/>
  </p:clrMapOvr>
  <p:transition spd="slow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49D57-1EAA-4B39-AA98-46426E7549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059099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2C1AF-8507-4551-913C-DE90DD776E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8484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2995D-7774-40F8-967E-2D8AD9F421E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67393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C92A7-BACF-49E2-ACDD-EF95125EDE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2705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3E9CF-ABBB-4F64-96EE-4B2A48184D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55425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0090C-FA04-4888-9786-52BE2324E2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10879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E721B-43D8-4658-9E7F-DAA8F38A1C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14484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2780A-A679-479D-985A-9E4B109C71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0045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12250-E0C0-4B34-82B9-6ACB596DAB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07743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6349D57-1EAA-4B39-AA98-46426E75493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22358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第八章 函数</a:t>
            </a:r>
          </a:p>
        </p:txBody>
      </p:sp>
      <p:sp>
        <p:nvSpPr>
          <p:cNvPr id="268302" name="Rectangle 14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/>
            <a:r>
              <a:rPr lang="zh-CN" altLang="en-US" dirty="0"/>
              <a:t>主要内容</a:t>
            </a:r>
            <a:endParaRPr lang="en-US" altLang="zh-CN" dirty="0"/>
          </a:p>
          <a:p>
            <a:pPr marL="457200" indent="-457200"/>
            <a:r>
              <a:rPr lang="zh-CN" altLang="en-US" dirty="0"/>
              <a:t>基本上没出过大题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/>
              <a:t>函数的定义与性质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函数性质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/>
              <a:t>函数运算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函数的复合</a:t>
            </a:r>
            <a:endParaRPr lang="en-US" altLang="zh-CN" dirty="0"/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函数的逆（反函数）</a:t>
            </a:r>
          </a:p>
          <a:p>
            <a:pPr marL="0" indent="0">
              <a:buClr>
                <a:srgbClr val="FF9900"/>
              </a:buClr>
            </a:pPr>
            <a:r>
              <a:rPr lang="en-US" altLang="zh-CN" dirty="0"/>
              <a:t>8.3&amp;8.4</a:t>
            </a:r>
            <a:r>
              <a:rPr lang="zh-CN" altLang="en-US" dirty="0"/>
              <a:t>双射函数与集合的基数</a:t>
            </a:r>
            <a:r>
              <a:rPr lang="en-US" altLang="zh-CN" dirty="0"/>
              <a:t>(</a:t>
            </a:r>
            <a:r>
              <a:rPr lang="zh-CN" altLang="en-US" dirty="0"/>
              <a:t>无穷量集合比大小</a:t>
            </a:r>
            <a:r>
              <a:rPr lang="en-US" altLang="zh-CN" dirty="0"/>
              <a:t>)</a:t>
            </a:r>
            <a:r>
              <a:rPr lang="zh-CN" altLang="en-US" dirty="0"/>
              <a:t>（不讲不考）</a:t>
            </a:r>
            <a:endParaRPr lang="en-US" altLang="zh-CN" dirty="0"/>
          </a:p>
          <a:p>
            <a:pPr marL="0" indent="0">
              <a:buClr>
                <a:srgbClr val="FF9900"/>
              </a:buClr>
            </a:pPr>
            <a:r>
              <a:rPr lang="zh-CN" altLang="en-US" dirty="0"/>
              <a:t>目的</a:t>
            </a:r>
            <a:r>
              <a:rPr lang="en-US" altLang="zh-CN" dirty="0"/>
              <a:t>:</a:t>
            </a:r>
            <a:r>
              <a:rPr lang="zh-CN" altLang="en-US" dirty="0"/>
              <a:t>区分二元关系和函数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8EE0-B48A-49AA-A943-FCB71EDE9F70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290824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,{1},{2},{3},{1,2},{1,3},{2,3},{1,2,3}}.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={&lt;1,0&gt;,&lt;2,1&gt;,&lt;3,1&gt;},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={&lt;1,1&gt;,&lt;2,0&gt;,&lt;3,0&gt;},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={&lt;1,1&gt;,&lt;2,1&gt;,&lt;3,1&gt;}. 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令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({1})=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({2})=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>
                <a:latin typeface="Times New Roman" panose="02020603050405020304" pitchFamily="18" charset="0"/>
              </a:rPr>
              <a:t>({1,2})=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({1,3})=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({2,3})=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({1,2,3})=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br>
              <a:rPr lang="en-US" altLang="zh-CN">
                <a:latin typeface="Times New Roman" panose="02020603050405020304" pitchFamily="18" charset="0"/>
              </a:rPr>
            </a:b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F364-75B2-4534-B9AB-EBE632C2928E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3CE2-2BB3-4FDD-B426-87D4971EAD6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539750" y="1196975"/>
            <a:ext cx="74882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:[0,1]→[1/4,1/2],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)=(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+1)/4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2873" name="Object 9"/>
          <p:cNvGraphicFramePr>
            <a:graphicFrameLocks noChangeAspect="1"/>
          </p:cNvGraphicFramePr>
          <p:nvPr/>
        </p:nvGraphicFramePr>
        <p:xfrm>
          <a:off x="2138363" y="3908425"/>
          <a:ext cx="46656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" imgH="469800" progId="Equation.3">
                  <p:embed/>
                </p:oleObj>
              </mc:Choice>
              <mc:Fallback>
                <p:oleObj name="公式" r:id="rId3" imgW="2286000" imgH="469800" progId="Equation.3">
                  <p:embed/>
                  <p:pic>
                    <p:nvPicPr>
                      <p:cNvPr id="292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3908425"/>
                        <a:ext cx="4665662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539750" y="4981575"/>
            <a:ext cx="57007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/2,3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/2]→[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1,1]</a:t>
            </a:r>
            <a:b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sin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解答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539750" y="1773238"/>
            <a:ext cx="7488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中元素以下列顺序排列并与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中元素对应：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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11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2 2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3 3 …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  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      ↓↓      ↓     ↓      ↓      ↓      ↓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N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1 2     3  4  5  6 …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这种对应所表示的函数是：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某些重要函数</a:t>
            </a:r>
          </a:p>
        </p:txBody>
      </p:sp>
      <p:sp>
        <p:nvSpPr>
          <p:cNvPr id="29492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4031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8.7</a:t>
            </a:r>
            <a:r>
              <a:rPr lang="en-US" altLang="zh-CN">
                <a:latin typeface="Times New Roman" panose="02020603050405020304" pitchFamily="18" charset="0"/>
              </a:rPr>
              <a:t> 	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如果存在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使得对所有的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都有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常函数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称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上的恒等关系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上的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恒等函数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对所有的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都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有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≼&gt;, 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≼&gt;</a:t>
            </a:r>
            <a:r>
              <a:rPr lang="zh-CN" altLang="en-US">
                <a:latin typeface="Times New Roman" panose="02020603050405020304" pitchFamily="18" charset="0"/>
              </a:rPr>
              <a:t>为偏序集，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，如果对任意的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就有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)≼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单调递增</a:t>
            </a:r>
            <a:r>
              <a:rPr lang="zh-CN" altLang="en-US">
                <a:latin typeface="Times New Roman" panose="02020603050405020304" pitchFamily="18" charset="0"/>
              </a:rPr>
              <a:t>的；如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果对任意的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就有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≺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严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      格单调递增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类似的也可以定义单调递减和严格单调递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减的函数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0B68-EBFF-49DF-A7C7-2C17C62E893F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某些重要函数</a:t>
            </a:r>
          </a:p>
        </p:txBody>
      </p:sp>
      <p:sp>
        <p:nvSpPr>
          <p:cNvPr id="29696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对于任意的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特征函数</a:t>
            </a:r>
            <a:endParaRPr lang="zh-CN" altLang="en-US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' 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→{0,1}</a:t>
            </a:r>
            <a:r>
              <a:rPr lang="zh-CN" altLang="en-US" dirty="0">
                <a:latin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)=1,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)=0,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</a:p>
          <a:p>
            <a:pPr>
              <a:spcBef>
                <a:spcPct val="7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是从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到商集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自然映射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BB95-E006-43DC-B17C-30366E4C5BBA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99016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18488" cy="18002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偏序集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}),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&gt;, &lt;{0,1},≤&gt;,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dirty="0">
                <a:latin typeface="Times New Roman" panose="02020603050405020304" pitchFamily="18" charset="0"/>
              </a:rPr>
              <a:t>为包含关系</a:t>
            </a:r>
            <a:r>
              <a:rPr lang="en-US" altLang="zh-CN" dirty="0">
                <a:latin typeface="Times New Roman" panose="02020603050405020304" pitchFamily="18" charset="0"/>
              </a:rPr>
              <a:t>, ≤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一般的小于等于关系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})→{0,1}, </a:t>
            </a:r>
            <a:r>
              <a:rPr lang="en-US" altLang="zh-CN" i="1" dirty="0">
                <a:latin typeface="Times New Roman" panose="02020603050405020304" pitchFamily="18" charset="0"/>
              </a:rPr>
              <a:t>   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})=0,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})=1,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zh-CN" altLang="en-US" dirty="0">
                <a:latin typeface="Times New Roman" panose="02020603050405020304" pitchFamily="18" charset="0"/>
              </a:rPr>
              <a:t>是单调递增的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但不是严格单调递增的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D1D9-C1E1-419B-A2BD-47C49115197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468313" y="4408488"/>
            <a:ext cx="822960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不同的等价关系确定不同的自然映射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恒等关系确定的自然映射是双射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其他自然映射一般来说只是满射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例如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={1,2,3},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 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 g</a:t>
            </a:r>
            <a:r>
              <a:rPr lang="en-US" altLang="zh-CN">
                <a:latin typeface="Times New Roman" panose="02020603050405020304" pitchFamily="18" charset="0"/>
              </a:rPr>
              <a:t>(1)=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(2)={1,2},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(3)={3}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468313" y="2924175"/>
            <a:ext cx="83518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6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的每一个子集 </a:t>
            </a:r>
            <a:r>
              <a:rPr lang="en-US" altLang="zh-CN" i="1">
                <a:latin typeface="Times New Roman" panose="02020603050405020304" pitchFamily="18" charset="0"/>
              </a:rPr>
              <a:t>A’</a:t>
            </a:r>
            <a:r>
              <a:rPr lang="zh-CN" altLang="en-US">
                <a:latin typeface="Times New Roman" panose="02020603050405020304" pitchFamily="18" charset="0"/>
              </a:rPr>
              <a:t>都对应于一个特征函数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不同的子集对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应于不同的特征函数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例如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则有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,0&gt;,&lt;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,0&gt;,&lt;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,0&gt;}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aseline="-25000">
                <a:latin typeface="Times New Roman" panose="02020603050405020304" pitchFamily="18" charset="0"/>
              </a:rPr>
              <a:t>{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,</a:t>
            </a:r>
            <a:r>
              <a:rPr lang="en-US" altLang="zh-CN" i="1" baseline="-25000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}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,1&gt;,&lt;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,1&gt;,&lt;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,0&gt;}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8.2 </a:t>
            </a:r>
            <a:r>
              <a:rPr lang="zh-CN" altLang="en-US">
                <a:latin typeface="华文中宋" panose="02010600040101010101" pitchFamily="2" charset="-122"/>
              </a:rPr>
              <a:t>函数的复合与反函数</a:t>
            </a:r>
            <a:r>
              <a:rPr lang="zh-CN" altLang="en-US"/>
              <a:t> </a:t>
            </a:r>
          </a:p>
        </p:txBody>
      </p:sp>
      <p:sp>
        <p:nvSpPr>
          <p:cNvPr id="303116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复合函数基本定理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函数的复合运算与函数性质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反函数的存在条件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反函数的性质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5BC4-DBCD-4FFF-8900-1A9526EDE5CC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复合函数基本定理</a:t>
            </a:r>
          </a:p>
        </p:txBody>
      </p:sp>
      <p:sp>
        <p:nvSpPr>
          <p:cNvPr id="30516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362950" cy="1366837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也是函数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且满足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(1) dom(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)={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∈dom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∧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)∈dom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∈dom(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4D0F-5840-4714-B154-A0D58E41D65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468313" y="2565400"/>
            <a:ext cx="820737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先证明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也是关系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若对某个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xF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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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为函数）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为函数）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0720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/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∈{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3AAD-088C-4D56-9E37-2C885C31DA94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推论</a:t>
            </a:r>
          </a:p>
        </p:txBody>
      </p:sp>
      <p:sp>
        <p:nvSpPr>
          <p:cNvPr id="309256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53425" cy="14398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都是函数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   由定理</a:t>
            </a:r>
            <a:r>
              <a:rPr lang="en-US" altLang="zh-CN" dirty="0">
                <a:latin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</a:rPr>
              <a:t>和定理</a:t>
            </a:r>
            <a:r>
              <a:rPr lang="en-US" altLang="zh-CN" dirty="0">
                <a:latin typeface="Times New Roman" panose="02020603050405020304" pitchFamily="18" charset="0"/>
              </a:rPr>
              <a:t>7.2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498-5F82-4417-9F5A-44D2B96C14E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395288" y="2781300"/>
            <a:ext cx="82804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  由上述定理知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    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ran(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ran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因此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函数复合与函数性质</a:t>
            </a:r>
          </a:p>
        </p:txBody>
      </p:sp>
      <p:sp>
        <p:nvSpPr>
          <p:cNvPr id="31130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91513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也是满射的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也是单射的 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也是双射的 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8E0-063A-4A62-8F97-31ED7824630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468313" y="3213100"/>
            <a:ext cx="828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证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zh-CN" altLang="en-US">
                <a:latin typeface="Times New Roman" panose="02020603050405020304" pitchFamily="18" charset="0"/>
              </a:rPr>
              <a:t>任取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的满射性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使得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对于这个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的满射性，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使得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由合成定理有 </a:t>
            </a:r>
            <a:endParaRPr lang="zh-CN" altLang="en-US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)) =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从而证明了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8.1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函数的定义与性质</a:t>
            </a:r>
          </a:p>
        </p:txBody>
      </p:sp>
      <p:sp>
        <p:nvSpPr>
          <p:cNvPr id="270351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主要内容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函数定义与相关概念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函数定义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函数相等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函数的像与完全原像</a:t>
            </a:r>
          </a:p>
          <a:p>
            <a:pPr>
              <a:lnSpc>
                <a:spcPct val="90000"/>
              </a:lnSpc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函数的性质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单射、满射、双射函数的定义与实例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构造双射函数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某些重要的函数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32EB-5172-459A-929B-E6F187A97FB1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439261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假设存在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由合成定理有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又由于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从而证明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注意：定理逆命题不为真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即如果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或满射、双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不一定有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都是单射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或满射、双射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243D-457C-462C-910E-2A241AA5923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395288" y="556418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 b="1"/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设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则  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 f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 =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>
                <a:latin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（证明略）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1540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考虑集合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那么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不是单射的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6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考虑集合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不是满射的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4C86-42D3-4FBC-A851-1BD7CD7C1D14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反函数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18488" cy="230346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反函数存在的条件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任给函数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它的逆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不一定是函数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只是一个二元关系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任给单射函数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是函数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且是从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射函数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但不一定是从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的双射函数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对于双射函数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的双射函数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1A64-E058-4CD6-B28F-915F1450DD8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468313" y="3860800"/>
            <a:ext cx="8137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也是双射的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证明思路：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先证明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，即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是函数，且</a:t>
            </a:r>
            <a:r>
              <a:rPr lang="en-US" altLang="zh-CN">
                <a:latin typeface="Times New Roman" panose="02020603050405020304" pitchFamily="18" charset="0"/>
              </a:rPr>
              <a:t>dom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ran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再证明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的双射性质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19496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 因为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且由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的双射性质可知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,   ran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对于任意的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假设有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则由逆的定义有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根据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的单射性可得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是函数，且是满射的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若存在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从而有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对于双射函数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是它的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反函数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180B-80E6-4D40-82A0-DDC373688C6C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反函数的性质</a:t>
            </a:r>
          </a:p>
        </p:txBody>
      </p:sp>
      <p:sp>
        <p:nvSpPr>
          <p:cNvPr id="32154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7931150" cy="280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对于双射函数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 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证明思路：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根据定理可知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也是双射的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由合成基本定理可知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，且它们都是恒等函数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9861-B29E-4F04-83D9-2B733C63802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1548" name="Group 12"/>
          <p:cNvGrpSpPr>
            <a:grpSpLocks/>
          </p:cNvGrpSpPr>
          <p:nvPr/>
        </p:nvGrpSpPr>
        <p:grpSpPr bwMode="auto">
          <a:xfrm>
            <a:off x="539750" y="4078288"/>
            <a:ext cx="8208963" cy="2374900"/>
            <a:chOff x="340" y="2569"/>
            <a:chExt cx="5171" cy="1496"/>
          </a:xfrm>
        </p:grpSpPr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340" y="2569"/>
              <a:ext cx="5171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设 </a:t>
              </a:r>
            </a:p>
            <a:p>
              <a:pPr>
                <a:lnSpc>
                  <a:spcPct val="90000"/>
                </a:lnSpc>
                <a:spcBef>
                  <a:spcPct val="75000"/>
                </a:spcBef>
              </a:pPr>
              <a:br>
                <a:rPr lang="zh-CN" altLang="en-US" dirty="0">
                  <a:latin typeface="Times New Roman" panose="02020603050405020304" pitchFamily="18" charset="0"/>
                </a:rPr>
              </a:br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r>
                <a:rPr lang="zh-CN" altLang="en-US" i="1" dirty="0">
                  <a:latin typeface="Times New Roman" panose="02020603050405020304" pitchFamily="18" charset="0"/>
                </a:rPr>
                <a:t>   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endParaRPr lang="zh-CN" altLang="en-US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求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 </a:t>
              </a:r>
              <a:r>
                <a:rPr lang="en-US" altLang="zh-CN" sz="4000" baseline="-16000" dirty="0">
                  <a:solidFill>
                    <a:srgbClr val="000000"/>
                  </a:solidFill>
                  <a:sym typeface="Symbol" panose="05050102010706020507" pitchFamily="18" charset="2"/>
                </a:rPr>
                <a:t>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4000" baseline="-16000" dirty="0">
                  <a:solidFill>
                    <a:srgbClr val="000000"/>
                  </a:solidFill>
                  <a:sym typeface="Symbol" panose="05050102010706020507" pitchFamily="18" charset="2"/>
                </a:rPr>
                <a:t>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如果</a:t>
              </a:r>
              <a:r>
                <a:rPr lang="en-US" altLang="zh-CN" i="1" dirty="0">
                  <a:latin typeface="Times New Roman" panose="02020603050405020304" pitchFamily="18" charset="0"/>
                </a:rPr>
                <a:t>f </a:t>
              </a:r>
              <a:r>
                <a:rPr lang="zh-CN" altLang="en-US" dirty="0">
                  <a:latin typeface="Times New Roman" panose="02020603050405020304" pitchFamily="18" charset="0"/>
                </a:rPr>
                <a:t>和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dirty="0">
                  <a:latin typeface="Times New Roman" panose="02020603050405020304" pitchFamily="18" charset="0"/>
                </a:rPr>
                <a:t>存在反函数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求出它们的反函数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21545" name="Object 9"/>
            <p:cNvGraphicFramePr>
              <a:graphicFrameLocks noChangeAspect="1"/>
            </p:cNvGraphicFramePr>
            <p:nvPr/>
          </p:nvGraphicFramePr>
          <p:xfrm>
            <a:off x="1066" y="2572"/>
            <a:ext cx="1950" cy="1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36480" imgH="927000" progId="Equation.3">
                    <p:embed/>
                  </p:oleObj>
                </mc:Choice>
                <mc:Fallback>
                  <p:oleObj name="公式" r:id="rId3" imgW="1536480" imgH="927000" progId="Equation.3">
                    <p:embed/>
                    <p:pic>
                      <p:nvPicPr>
                        <p:cNvPr id="3215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72"/>
                          <a:ext cx="1950" cy="1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4908-4DB2-42EC-A65E-5B6AD36E2FB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539750" y="1125538"/>
            <a:ext cx="793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</a:t>
            </a:r>
            <a:endParaRPr lang="zh-CN" altLang="en-US" b="1">
              <a:cs typeface="Times New Roman" panose="02020603050405020304" pitchFamily="18" charset="0"/>
            </a:endParaRPr>
          </a:p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</a:t>
            </a:r>
            <a:endParaRPr lang="zh-CN" altLang="en-US" sz="1800"/>
          </a:p>
        </p:txBody>
      </p:sp>
      <p:graphicFrame>
        <p:nvGraphicFramePr>
          <p:cNvPr id="323591" name="Object 7"/>
          <p:cNvGraphicFramePr>
            <a:graphicFrameLocks noChangeAspect="1"/>
          </p:cNvGraphicFramePr>
          <p:nvPr/>
        </p:nvGraphicFramePr>
        <p:xfrm>
          <a:off x="1547813" y="1341438"/>
          <a:ext cx="3935412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92160" imgH="1434960" progId="Equation.3">
                  <p:embed/>
                </p:oleObj>
              </mc:Choice>
              <mc:Fallback>
                <p:oleObj name="公式" r:id="rId3" imgW="1892160" imgH="1434960" progId="Equation.3">
                  <p:embed/>
                  <p:pic>
                    <p:nvPicPr>
                      <p:cNvPr id="323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41438"/>
                        <a:ext cx="3935412" cy="297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539750" y="4574665"/>
            <a:ext cx="72009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:R→R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不是双射的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不存在反函数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:R→R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是双射的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它的反函数是</a:t>
            </a:r>
            <a:b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:R→R,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求解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8.3 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双射函数与集合的基数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集合的等势及其性质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重要的等势或不等势的结果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集合的优势及其性质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可数集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271-5BA9-4AA6-A221-7F4EB7BD96C2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集合的等势</a:t>
            </a:r>
          </a:p>
        </p:txBody>
      </p:sp>
      <p:sp>
        <p:nvSpPr>
          <p:cNvPr id="483335" name="Rectangle 7"/>
          <p:cNvSpPr>
            <a:spLocks noGrp="1" noChangeArrowheads="1"/>
          </p:cNvSpPr>
          <p:nvPr>
            <p:ph idx="1"/>
          </p:nvPr>
        </p:nvSpPr>
        <p:spPr>
          <a:xfrm>
            <a:off x="395288" y="2833688"/>
            <a:ext cx="8064500" cy="86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集合等势的实例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(1)  Z≈N.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C997-4E94-4D44-A8A5-A859DA3AF7F2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/>
        </p:nvGraphicFramePr>
        <p:xfrm>
          <a:off x="1187450" y="3697288"/>
          <a:ext cx="52816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00120" imgH="469800" progId="Equation.3">
                  <p:embed/>
                </p:oleObj>
              </mc:Choice>
              <mc:Fallback>
                <p:oleObj name="公式" r:id="rId3" imgW="2400120" imgH="469800" progId="Equation.3">
                  <p:embed/>
                  <p:pic>
                    <p:nvPicPr>
                      <p:cNvPr id="483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97288"/>
                        <a:ext cx="5281613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446088" y="4921250"/>
            <a:ext cx="57816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Z≈N.</a:t>
            </a:r>
            <a:b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Batang" pitchFamily="18" charset="-127"/>
              </a:rPr>
            </a:br>
            <a:b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Batang" pitchFamily="18" charset="-127"/>
              </a:rPr>
            </a:br>
            <a:endParaRPr lang="en-US" altLang="zh-CN" sz="1800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395288" y="1412875"/>
            <a:ext cx="82089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8.8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是集合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如果存在着从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就称</a:t>
            </a:r>
          </a:p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等势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不与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等势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则记作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≉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86CC-1071-4C9F-ABE8-9D1DB3117768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/>
        </p:nvGraphicFramePr>
        <p:xfrm>
          <a:off x="623888" y="5529263"/>
          <a:ext cx="71024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54200" imgH="393480" progId="Equation.3">
                  <p:embed/>
                </p:oleObj>
              </mc:Choice>
              <mc:Fallback>
                <p:oleObj name="公式" r:id="rId3" imgW="3454200" imgH="393480" progId="Equation.3">
                  <p:embed/>
                  <p:pic>
                    <p:nvPicPr>
                      <p:cNvPr id="485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529263"/>
                        <a:ext cx="71024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55650" y="5551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集合等势的实例</a:t>
            </a:r>
            <a:r>
              <a:rPr lang="en-US" altLang="zh-CN"/>
              <a:t>: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N×N≈N</a:t>
            </a:r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323850" y="1052513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N×N≈N.    N×N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中所有的元素排成有序图形</a:t>
            </a:r>
          </a:p>
        </p:txBody>
      </p:sp>
      <p:pic>
        <p:nvPicPr>
          <p:cNvPr id="485384" name="Picture 8" descr="9-11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467995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CF20-10B0-461F-9B50-D3F4B675FE5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89475" name="Line 3"/>
          <p:cNvSpPr>
            <a:spLocks noChangeShapeType="1"/>
          </p:cNvSpPr>
          <p:nvPr/>
        </p:nvSpPr>
        <p:spPr bwMode="auto">
          <a:xfrm>
            <a:off x="3025775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21764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-2/1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2628900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[5]</a:t>
            </a:r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34718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-1/1</a:t>
            </a:r>
          </a:p>
        </p:txBody>
      </p:sp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3924300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[4]</a:t>
            </a:r>
          </a:p>
        </p:txBody>
      </p:sp>
      <p:sp>
        <p:nvSpPr>
          <p:cNvPr id="489481" name="Line 9"/>
          <p:cNvSpPr>
            <a:spLocks noChangeShapeType="1"/>
          </p:cNvSpPr>
          <p:nvPr/>
        </p:nvSpPr>
        <p:spPr bwMode="auto">
          <a:xfrm>
            <a:off x="611188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2" name="Text Box 10"/>
          <p:cNvSpPr txBox="1">
            <a:spLocks noChangeArrowheads="1"/>
          </p:cNvSpPr>
          <p:nvPr/>
        </p:nvSpPr>
        <p:spPr bwMode="auto">
          <a:xfrm>
            <a:off x="10588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-3/1</a:t>
            </a:r>
          </a:p>
        </p:txBody>
      </p:sp>
      <p:sp>
        <p:nvSpPr>
          <p:cNvPr id="489483" name="Text Box 11"/>
          <p:cNvSpPr txBox="1">
            <a:spLocks noChangeArrowheads="1"/>
          </p:cNvSpPr>
          <p:nvPr/>
        </p:nvSpPr>
        <p:spPr bwMode="auto">
          <a:xfrm>
            <a:off x="1500188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[18]</a:t>
            </a:r>
          </a:p>
        </p:txBody>
      </p:sp>
      <p:sp>
        <p:nvSpPr>
          <p:cNvPr id="489485" name="Line 13"/>
          <p:cNvSpPr>
            <a:spLocks noChangeShapeType="1"/>
          </p:cNvSpPr>
          <p:nvPr/>
        </p:nvSpPr>
        <p:spPr bwMode="auto">
          <a:xfrm>
            <a:off x="7307263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6" name="Text Box 14"/>
          <p:cNvSpPr txBox="1">
            <a:spLocks noChangeArrowheads="1"/>
          </p:cNvSpPr>
          <p:nvPr/>
        </p:nvSpPr>
        <p:spPr bwMode="auto">
          <a:xfrm>
            <a:off x="6694488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2/1</a:t>
            </a:r>
          </a:p>
        </p:txBody>
      </p:sp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7007225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[10]</a:t>
            </a:r>
          </a:p>
        </p:txBody>
      </p:sp>
      <p:sp>
        <p:nvSpPr>
          <p:cNvPr id="489488" name="Text Box 16"/>
          <p:cNvSpPr txBox="1">
            <a:spLocks noChangeArrowheads="1"/>
          </p:cNvSpPr>
          <p:nvPr/>
        </p:nvSpPr>
        <p:spPr bwMode="auto">
          <a:xfrm>
            <a:off x="7632700" y="2222500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3/1</a:t>
            </a:r>
          </a:p>
        </p:txBody>
      </p:sp>
      <p:sp>
        <p:nvSpPr>
          <p:cNvPr id="489489" name="Text Box 17"/>
          <p:cNvSpPr txBox="1">
            <a:spLocks noChangeArrowheads="1"/>
          </p:cNvSpPr>
          <p:nvPr/>
        </p:nvSpPr>
        <p:spPr bwMode="auto">
          <a:xfrm>
            <a:off x="7945438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[11]</a:t>
            </a:r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5254625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92" name="Text Box 20"/>
          <p:cNvSpPr txBox="1">
            <a:spLocks noChangeArrowheads="1"/>
          </p:cNvSpPr>
          <p:nvPr/>
        </p:nvSpPr>
        <p:spPr bwMode="auto">
          <a:xfrm>
            <a:off x="4570413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</a:p>
        </p:txBody>
      </p:sp>
      <p:sp>
        <p:nvSpPr>
          <p:cNvPr id="489493" name="Text Box 21"/>
          <p:cNvSpPr txBox="1">
            <a:spLocks noChangeArrowheads="1"/>
          </p:cNvSpPr>
          <p:nvPr/>
        </p:nvSpPr>
        <p:spPr bwMode="auto">
          <a:xfrm>
            <a:off x="4894263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[0]</a:t>
            </a:r>
          </a:p>
        </p:txBody>
      </p:sp>
      <p:sp>
        <p:nvSpPr>
          <p:cNvPr id="489494" name="Text Box 22"/>
          <p:cNvSpPr txBox="1">
            <a:spLocks noChangeArrowheads="1"/>
          </p:cNvSpPr>
          <p:nvPr/>
        </p:nvSpPr>
        <p:spPr bwMode="auto">
          <a:xfrm>
            <a:off x="5614988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1/1</a:t>
            </a:r>
          </a:p>
        </p:txBody>
      </p:sp>
      <p:sp>
        <p:nvSpPr>
          <p:cNvPr id="489495" name="Text Box 23"/>
          <p:cNvSpPr txBox="1">
            <a:spLocks noChangeArrowheads="1"/>
          </p:cNvSpPr>
          <p:nvPr/>
        </p:nvSpPr>
        <p:spPr bwMode="auto">
          <a:xfrm>
            <a:off x="5938838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</a:p>
        </p:txBody>
      </p:sp>
      <p:sp>
        <p:nvSpPr>
          <p:cNvPr id="489497" name="Line 25"/>
          <p:cNvSpPr>
            <a:spLocks noChangeShapeType="1"/>
          </p:cNvSpPr>
          <p:nvPr/>
        </p:nvSpPr>
        <p:spPr bwMode="auto">
          <a:xfrm>
            <a:off x="1763713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98" name="Text Box 26"/>
          <p:cNvSpPr txBox="1">
            <a:spLocks noChangeArrowheads="1"/>
          </p:cNvSpPr>
          <p:nvPr/>
        </p:nvSpPr>
        <p:spPr bwMode="auto">
          <a:xfrm>
            <a:off x="21764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-2/2</a:t>
            </a:r>
          </a:p>
        </p:txBody>
      </p:sp>
      <p:sp>
        <p:nvSpPr>
          <p:cNvPr id="489499" name="Text Box 27"/>
          <p:cNvSpPr txBox="1">
            <a:spLocks noChangeArrowheads="1"/>
          </p:cNvSpPr>
          <p:nvPr/>
        </p:nvSpPr>
        <p:spPr bwMode="auto">
          <a:xfrm>
            <a:off x="34718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-1/2</a:t>
            </a:r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3924300" y="2806700"/>
            <a:ext cx="431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[3]</a:t>
            </a:r>
          </a:p>
        </p:txBody>
      </p:sp>
      <p:sp>
        <p:nvSpPr>
          <p:cNvPr id="489502" name="Text Box 30"/>
          <p:cNvSpPr txBox="1">
            <a:spLocks noChangeArrowheads="1"/>
          </p:cNvSpPr>
          <p:nvPr/>
        </p:nvSpPr>
        <p:spPr bwMode="auto">
          <a:xfrm>
            <a:off x="10588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-3/2</a:t>
            </a: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1471613" y="2806700"/>
            <a:ext cx="542925" cy="3190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[17]</a:t>
            </a:r>
          </a:p>
        </p:txBody>
      </p:sp>
      <p:sp>
        <p:nvSpPr>
          <p:cNvPr id="489505" name="Line 33"/>
          <p:cNvSpPr>
            <a:spLocks noChangeShapeType="1"/>
          </p:cNvSpPr>
          <p:nvPr/>
        </p:nvSpPr>
        <p:spPr bwMode="auto">
          <a:xfrm>
            <a:off x="4211638" y="324802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6694488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2/2</a:t>
            </a:r>
          </a:p>
        </p:txBody>
      </p:sp>
      <p:sp>
        <p:nvSpPr>
          <p:cNvPr id="489507" name="Text Box 35"/>
          <p:cNvSpPr txBox="1">
            <a:spLocks noChangeArrowheads="1"/>
          </p:cNvSpPr>
          <p:nvPr/>
        </p:nvSpPr>
        <p:spPr bwMode="auto">
          <a:xfrm>
            <a:off x="7632700" y="3014663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3/2</a:t>
            </a:r>
          </a:p>
        </p:txBody>
      </p:sp>
      <p:sp>
        <p:nvSpPr>
          <p:cNvPr id="489508" name="Text Box 36"/>
          <p:cNvSpPr txBox="1">
            <a:spLocks noChangeArrowheads="1"/>
          </p:cNvSpPr>
          <p:nvPr/>
        </p:nvSpPr>
        <p:spPr bwMode="auto">
          <a:xfrm>
            <a:off x="7945438" y="2806700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[12]</a:t>
            </a:r>
          </a:p>
        </p:txBody>
      </p:sp>
      <p:sp>
        <p:nvSpPr>
          <p:cNvPr id="489510" name="Line 38"/>
          <p:cNvSpPr>
            <a:spLocks noChangeShapeType="1"/>
          </p:cNvSpPr>
          <p:nvPr/>
        </p:nvSpPr>
        <p:spPr bwMode="auto">
          <a:xfrm>
            <a:off x="5254625" y="324802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11" name="Text Box 39"/>
          <p:cNvSpPr txBox="1">
            <a:spLocks noChangeArrowheads="1"/>
          </p:cNvSpPr>
          <p:nvPr/>
        </p:nvSpPr>
        <p:spPr bwMode="auto">
          <a:xfrm>
            <a:off x="4570413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0/2</a:t>
            </a:r>
          </a:p>
        </p:txBody>
      </p:sp>
      <p:sp>
        <p:nvSpPr>
          <p:cNvPr id="489512" name="Text Box 40"/>
          <p:cNvSpPr txBox="1">
            <a:spLocks noChangeArrowheads="1"/>
          </p:cNvSpPr>
          <p:nvPr/>
        </p:nvSpPr>
        <p:spPr bwMode="auto">
          <a:xfrm>
            <a:off x="5614988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</a:p>
        </p:txBody>
      </p:sp>
      <p:sp>
        <p:nvSpPr>
          <p:cNvPr id="489513" name="Text Box 41"/>
          <p:cNvSpPr txBox="1">
            <a:spLocks noChangeArrowheads="1"/>
          </p:cNvSpPr>
          <p:nvPr/>
        </p:nvSpPr>
        <p:spPr bwMode="auto">
          <a:xfrm>
            <a:off x="5938838" y="2806700"/>
            <a:ext cx="431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</a:p>
        </p:txBody>
      </p:sp>
      <p:sp>
        <p:nvSpPr>
          <p:cNvPr id="489514" name="Line 42"/>
          <p:cNvSpPr>
            <a:spLocks noChangeShapeType="1"/>
          </p:cNvSpPr>
          <p:nvPr/>
        </p:nvSpPr>
        <p:spPr bwMode="auto">
          <a:xfrm>
            <a:off x="3025775" y="4078288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15" name="Text Box 43"/>
          <p:cNvSpPr txBox="1">
            <a:spLocks noChangeArrowheads="1"/>
          </p:cNvSpPr>
          <p:nvPr/>
        </p:nvSpPr>
        <p:spPr bwMode="auto">
          <a:xfrm>
            <a:off x="21764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-2/3</a:t>
            </a:r>
          </a:p>
        </p:txBody>
      </p:sp>
      <p:sp>
        <p:nvSpPr>
          <p:cNvPr id="489516" name="Text Box 44"/>
          <p:cNvSpPr txBox="1">
            <a:spLocks noChangeArrowheads="1"/>
          </p:cNvSpPr>
          <p:nvPr/>
        </p:nvSpPr>
        <p:spPr bwMode="auto">
          <a:xfrm>
            <a:off x="2628900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[6]</a:t>
            </a:r>
          </a:p>
        </p:txBody>
      </p:sp>
      <p:sp>
        <p:nvSpPr>
          <p:cNvPr id="489517" name="Text Box 45"/>
          <p:cNvSpPr txBox="1">
            <a:spLocks noChangeArrowheads="1"/>
          </p:cNvSpPr>
          <p:nvPr/>
        </p:nvSpPr>
        <p:spPr bwMode="auto">
          <a:xfrm>
            <a:off x="34718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-1/3</a:t>
            </a:r>
          </a:p>
        </p:txBody>
      </p:sp>
      <p:sp>
        <p:nvSpPr>
          <p:cNvPr id="489518" name="Text Box 46"/>
          <p:cNvSpPr txBox="1">
            <a:spLocks noChangeArrowheads="1"/>
          </p:cNvSpPr>
          <p:nvPr/>
        </p:nvSpPr>
        <p:spPr bwMode="auto">
          <a:xfrm>
            <a:off x="3924300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[7]</a:t>
            </a:r>
          </a:p>
        </p:txBody>
      </p:sp>
      <p:sp>
        <p:nvSpPr>
          <p:cNvPr id="489520" name="Text Box 48"/>
          <p:cNvSpPr txBox="1">
            <a:spLocks noChangeArrowheads="1"/>
          </p:cNvSpPr>
          <p:nvPr/>
        </p:nvSpPr>
        <p:spPr bwMode="auto">
          <a:xfrm>
            <a:off x="10588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-3/3</a:t>
            </a:r>
          </a:p>
        </p:txBody>
      </p:sp>
      <p:sp>
        <p:nvSpPr>
          <p:cNvPr id="489522" name="Line 50"/>
          <p:cNvSpPr>
            <a:spLocks noChangeShapeType="1"/>
          </p:cNvSpPr>
          <p:nvPr/>
        </p:nvSpPr>
        <p:spPr bwMode="auto">
          <a:xfrm>
            <a:off x="4211638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23" name="Text Box 51"/>
          <p:cNvSpPr txBox="1">
            <a:spLocks noChangeArrowheads="1"/>
          </p:cNvSpPr>
          <p:nvPr/>
        </p:nvSpPr>
        <p:spPr bwMode="auto">
          <a:xfrm>
            <a:off x="6694488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2/3</a:t>
            </a:r>
          </a:p>
        </p:txBody>
      </p:sp>
      <p:sp>
        <p:nvSpPr>
          <p:cNvPr id="489524" name="Text Box 52"/>
          <p:cNvSpPr txBox="1">
            <a:spLocks noChangeArrowheads="1"/>
          </p:cNvSpPr>
          <p:nvPr/>
        </p:nvSpPr>
        <p:spPr bwMode="auto">
          <a:xfrm>
            <a:off x="7018338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[9]</a:t>
            </a:r>
          </a:p>
        </p:txBody>
      </p:sp>
      <p:sp>
        <p:nvSpPr>
          <p:cNvPr id="489525" name="Text Box 53"/>
          <p:cNvSpPr txBox="1">
            <a:spLocks noChangeArrowheads="1"/>
          </p:cNvSpPr>
          <p:nvPr/>
        </p:nvSpPr>
        <p:spPr bwMode="auto">
          <a:xfrm>
            <a:off x="7632700" y="3844925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3/3</a:t>
            </a:r>
          </a:p>
        </p:txBody>
      </p:sp>
      <p:sp>
        <p:nvSpPr>
          <p:cNvPr id="489527" name="Line 55"/>
          <p:cNvSpPr>
            <a:spLocks noChangeShapeType="1"/>
          </p:cNvSpPr>
          <p:nvPr/>
        </p:nvSpPr>
        <p:spPr bwMode="auto">
          <a:xfrm>
            <a:off x="5254625" y="4078288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28" name="Text Box 56"/>
          <p:cNvSpPr txBox="1">
            <a:spLocks noChangeArrowheads="1"/>
          </p:cNvSpPr>
          <p:nvPr/>
        </p:nvSpPr>
        <p:spPr bwMode="auto">
          <a:xfrm>
            <a:off x="4570413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0/3</a:t>
            </a:r>
          </a:p>
        </p:txBody>
      </p:sp>
      <p:sp>
        <p:nvSpPr>
          <p:cNvPr id="489529" name="Text Box 57"/>
          <p:cNvSpPr txBox="1">
            <a:spLocks noChangeArrowheads="1"/>
          </p:cNvSpPr>
          <p:nvPr/>
        </p:nvSpPr>
        <p:spPr bwMode="auto">
          <a:xfrm>
            <a:off x="5614988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</a:p>
        </p:txBody>
      </p:sp>
      <p:sp>
        <p:nvSpPr>
          <p:cNvPr id="489530" name="Text Box 58"/>
          <p:cNvSpPr txBox="1">
            <a:spLocks noChangeArrowheads="1"/>
          </p:cNvSpPr>
          <p:nvPr/>
        </p:nvSpPr>
        <p:spPr bwMode="auto">
          <a:xfrm>
            <a:off x="5938838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[8]</a:t>
            </a:r>
          </a:p>
        </p:txBody>
      </p:sp>
      <p:sp>
        <p:nvSpPr>
          <p:cNvPr id="489531" name="Line 59"/>
          <p:cNvSpPr>
            <a:spLocks noChangeShapeType="1"/>
          </p:cNvSpPr>
          <p:nvPr/>
        </p:nvSpPr>
        <p:spPr bwMode="auto">
          <a:xfrm>
            <a:off x="3025775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32" name="Text Box 60"/>
          <p:cNvSpPr txBox="1">
            <a:spLocks noChangeArrowheads="1"/>
          </p:cNvSpPr>
          <p:nvPr/>
        </p:nvSpPr>
        <p:spPr bwMode="auto">
          <a:xfrm>
            <a:off x="21764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-2/4</a:t>
            </a:r>
          </a:p>
        </p:txBody>
      </p:sp>
      <p:sp>
        <p:nvSpPr>
          <p:cNvPr id="489533" name="Text Box 61"/>
          <p:cNvSpPr txBox="1">
            <a:spLocks noChangeArrowheads="1"/>
          </p:cNvSpPr>
          <p:nvPr/>
        </p:nvSpPr>
        <p:spPr bwMode="auto">
          <a:xfrm>
            <a:off x="34718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-1/4</a:t>
            </a:r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391318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[15]</a:t>
            </a:r>
          </a:p>
        </p:txBody>
      </p:sp>
      <p:sp>
        <p:nvSpPr>
          <p:cNvPr id="489535" name="Text Box 63"/>
          <p:cNvSpPr txBox="1">
            <a:spLocks noChangeArrowheads="1"/>
          </p:cNvSpPr>
          <p:nvPr/>
        </p:nvSpPr>
        <p:spPr bwMode="auto">
          <a:xfrm>
            <a:off x="10588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-3/4</a:t>
            </a:r>
          </a:p>
        </p:txBody>
      </p:sp>
      <p:sp>
        <p:nvSpPr>
          <p:cNvPr id="489536" name="Text Box 64"/>
          <p:cNvSpPr txBox="1">
            <a:spLocks noChangeArrowheads="1"/>
          </p:cNvSpPr>
          <p:nvPr/>
        </p:nvSpPr>
        <p:spPr bwMode="auto">
          <a:xfrm>
            <a:off x="150018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[16]</a:t>
            </a:r>
          </a:p>
        </p:txBody>
      </p:sp>
      <p:sp>
        <p:nvSpPr>
          <p:cNvPr id="489537" name="Line 65"/>
          <p:cNvSpPr>
            <a:spLocks noChangeShapeType="1"/>
          </p:cNvSpPr>
          <p:nvPr/>
        </p:nvSpPr>
        <p:spPr bwMode="auto">
          <a:xfrm>
            <a:off x="7307263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38" name="Text Box 66"/>
          <p:cNvSpPr txBox="1">
            <a:spLocks noChangeArrowheads="1"/>
          </p:cNvSpPr>
          <p:nvPr/>
        </p:nvSpPr>
        <p:spPr bwMode="auto">
          <a:xfrm>
            <a:off x="6694488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2/4</a:t>
            </a:r>
          </a:p>
        </p:txBody>
      </p:sp>
      <p:sp>
        <p:nvSpPr>
          <p:cNvPr id="489539" name="Text Box 67"/>
          <p:cNvSpPr txBox="1">
            <a:spLocks noChangeArrowheads="1"/>
          </p:cNvSpPr>
          <p:nvPr/>
        </p:nvSpPr>
        <p:spPr bwMode="auto">
          <a:xfrm>
            <a:off x="7632700" y="4637088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3/4</a:t>
            </a:r>
          </a:p>
        </p:txBody>
      </p:sp>
      <p:sp>
        <p:nvSpPr>
          <p:cNvPr id="489540" name="Text Box 68"/>
          <p:cNvSpPr txBox="1">
            <a:spLocks noChangeArrowheads="1"/>
          </p:cNvSpPr>
          <p:nvPr/>
        </p:nvSpPr>
        <p:spPr bwMode="auto">
          <a:xfrm>
            <a:off x="794543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[13]</a:t>
            </a:r>
          </a:p>
        </p:txBody>
      </p:sp>
      <p:sp>
        <p:nvSpPr>
          <p:cNvPr id="489541" name="Line 69"/>
          <p:cNvSpPr>
            <a:spLocks noChangeShapeType="1"/>
          </p:cNvSpPr>
          <p:nvPr/>
        </p:nvSpPr>
        <p:spPr bwMode="auto">
          <a:xfrm>
            <a:off x="5254625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2" name="Text Box 70"/>
          <p:cNvSpPr txBox="1">
            <a:spLocks noChangeArrowheads="1"/>
          </p:cNvSpPr>
          <p:nvPr/>
        </p:nvSpPr>
        <p:spPr bwMode="auto">
          <a:xfrm>
            <a:off x="4570413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0/4</a:t>
            </a:r>
          </a:p>
        </p:txBody>
      </p:sp>
      <p:sp>
        <p:nvSpPr>
          <p:cNvPr id="489543" name="Text Box 71"/>
          <p:cNvSpPr txBox="1">
            <a:spLocks noChangeArrowheads="1"/>
          </p:cNvSpPr>
          <p:nvPr/>
        </p:nvSpPr>
        <p:spPr bwMode="auto">
          <a:xfrm>
            <a:off x="5614988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1/4</a:t>
            </a:r>
          </a:p>
        </p:txBody>
      </p:sp>
      <p:sp>
        <p:nvSpPr>
          <p:cNvPr id="489544" name="Text Box 72"/>
          <p:cNvSpPr txBox="1">
            <a:spLocks noChangeArrowheads="1"/>
          </p:cNvSpPr>
          <p:nvPr/>
        </p:nvSpPr>
        <p:spPr bwMode="auto">
          <a:xfrm>
            <a:off x="5927725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[14]</a:t>
            </a:r>
          </a:p>
        </p:txBody>
      </p:sp>
      <p:sp>
        <p:nvSpPr>
          <p:cNvPr id="489547" name="Line 75"/>
          <p:cNvSpPr>
            <a:spLocks noChangeShapeType="1"/>
          </p:cNvSpPr>
          <p:nvPr/>
        </p:nvSpPr>
        <p:spPr bwMode="auto">
          <a:xfrm>
            <a:off x="6300788" y="407987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8" name="Line 76"/>
          <p:cNvSpPr>
            <a:spLocks noChangeShapeType="1"/>
          </p:cNvSpPr>
          <p:nvPr/>
        </p:nvSpPr>
        <p:spPr bwMode="auto">
          <a:xfrm>
            <a:off x="6300788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9" name="Line 77"/>
          <p:cNvSpPr>
            <a:spLocks noChangeShapeType="1"/>
          </p:cNvSpPr>
          <p:nvPr/>
        </p:nvSpPr>
        <p:spPr bwMode="auto">
          <a:xfrm>
            <a:off x="4211638" y="407987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50" name="Text Box 78"/>
          <p:cNvSpPr txBox="1">
            <a:spLocks noChangeArrowheads="1"/>
          </p:cNvSpPr>
          <p:nvPr/>
        </p:nvSpPr>
        <p:spPr bwMode="auto">
          <a:xfrm>
            <a:off x="539750" y="3067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1" name="Text Box 79"/>
          <p:cNvSpPr txBox="1">
            <a:spLocks noChangeArrowheads="1"/>
          </p:cNvSpPr>
          <p:nvPr/>
        </p:nvSpPr>
        <p:spPr bwMode="auto">
          <a:xfrm>
            <a:off x="54610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2" name="Text Box 80"/>
          <p:cNvSpPr txBox="1">
            <a:spLocks noChangeArrowheads="1"/>
          </p:cNvSpPr>
          <p:nvPr/>
        </p:nvSpPr>
        <p:spPr bwMode="auto">
          <a:xfrm>
            <a:off x="546100" y="4651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3" name="Text Box 81"/>
          <p:cNvSpPr txBox="1">
            <a:spLocks noChangeArrowheads="1"/>
          </p:cNvSpPr>
          <p:nvPr/>
        </p:nvSpPr>
        <p:spPr bwMode="auto">
          <a:xfrm>
            <a:off x="8166100" y="2238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4" name="Text Box 82"/>
          <p:cNvSpPr txBox="1">
            <a:spLocks noChangeArrowheads="1"/>
          </p:cNvSpPr>
          <p:nvPr/>
        </p:nvSpPr>
        <p:spPr bwMode="auto">
          <a:xfrm>
            <a:off x="8172450" y="30305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5" name="Text Box 83"/>
          <p:cNvSpPr txBox="1">
            <a:spLocks noChangeArrowheads="1"/>
          </p:cNvSpPr>
          <p:nvPr/>
        </p:nvSpPr>
        <p:spPr bwMode="auto">
          <a:xfrm>
            <a:off x="817245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6" name="Text Box 84"/>
          <p:cNvSpPr txBox="1">
            <a:spLocks noChangeArrowheads="1"/>
          </p:cNvSpPr>
          <p:nvPr/>
        </p:nvSpPr>
        <p:spPr bwMode="auto">
          <a:xfrm>
            <a:off x="8172450" y="46529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7" name="Text Box 85"/>
          <p:cNvSpPr txBox="1">
            <a:spLocks noChangeArrowheads="1"/>
          </p:cNvSpPr>
          <p:nvPr/>
        </p:nvSpPr>
        <p:spPr bwMode="auto">
          <a:xfrm>
            <a:off x="1325563" y="51196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8" name="Line 86"/>
          <p:cNvSpPr>
            <a:spLocks noChangeShapeType="1"/>
          </p:cNvSpPr>
          <p:nvPr/>
        </p:nvSpPr>
        <p:spPr bwMode="auto">
          <a:xfrm>
            <a:off x="5253038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59" name="Line 87"/>
          <p:cNvSpPr>
            <a:spLocks noChangeShapeType="1"/>
          </p:cNvSpPr>
          <p:nvPr/>
        </p:nvSpPr>
        <p:spPr bwMode="auto">
          <a:xfrm>
            <a:off x="594042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0" name="Line 88"/>
          <p:cNvSpPr>
            <a:spLocks noChangeShapeType="1"/>
          </p:cNvSpPr>
          <p:nvPr/>
        </p:nvSpPr>
        <p:spPr bwMode="auto">
          <a:xfrm>
            <a:off x="5253038" y="324802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1" name="Line 89"/>
          <p:cNvSpPr>
            <a:spLocks noChangeShapeType="1"/>
          </p:cNvSpPr>
          <p:nvPr/>
        </p:nvSpPr>
        <p:spPr bwMode="auto">
          <a:xfrm>
            <a:off x="4211638" y="324802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2" name="Line 90"/>
          <p:cNvSpPr>
            <a:spLocks noChangeShapeType="1"/>
          </p:cNvSpPr>
          <p:nvPr/>
        </p:nvSpPr>
        <p:spPr bwMode="auto">
          <a:xfrm>
            <a:off x="385127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3" name="Line 91"/>
          <p:cNvSpPr>
            <a:spLocks noChangeShapeType="1"/>
          </p:cNvSpPr>
          <p:nvPr/>
        </p:nvSpPr>
        <p:spPr bwMode="auto">
          <a:xfrm>
            <a:off x="3025775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4" name="Line 92"/>
          <p:cNvSpPr>
            <a:spLocks noChangeShapeType="1"/>
          </p:cNvSpPr>
          <p:nvPr/>
        </p:nvSpPr>
        <p:spPr bwMode="auto">
          <a:xfrm>
            <a:off x="2700338" y="263683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5" name="Line 93"/>
          <p:cNvSpPr>
            <a:spLocks noChangeShapeType="1"/>
          </p:cNvSpPr>
          <p:nvPr/>
        </p:nvSpPr>
        <p:spPr bwMode="auto">
          <a:xfrm>
            <a:off x="2700338" y="343217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6" name="Line 94"/>
          <p:cNvSpPr>
            <a:spLocks noChangeShapeType="1"/>
          </p:cNvSpPr>
          <p:nvPr/>
        </p:nvSpPr>
        <p:spPr bwMode="auto">
          <a:xfrm>
            <a:off x="3025775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7" name="Line 95"/>
          <p:cNvSpPr>
            <a:spLocks noChangeShapeType="1"/>
          </p:cNvSpPr>
          <p:nvPr/>
        </p:nvSpPr>
        <p:spPr bwMode="auto">
          <a:xfrm>
            <a:off x="421163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8" name="Line 96"/>
          <p:cNvSpPr>
            <a:spLocks noChangeShapeType="1"/>
          </p:cNvSpPr>
          <p:nvPr/>
        </p:nvSpPr>
        <p:spPr bwMode="auto">
          <a:xfrm>
            <a:off x="525303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9" name="Line 97"/>
          <p:cNvSpPr>
            <a:spLocks noChangeShapeType="1"/>
          </p:cNvSpPr>
          <p:nvPr/>
        </p:nvSpPr>
        <p:spPr bwMode="auto">
          <a:xfrm>
            <a:off x="630078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0" name="Line 98"/>
          <p:cNvSpPr>
            <a:spLocks noChangeShapeType="1"/>
          </p:cNvSpPr>
          <p:nvPr/>
        </p:nvSpPr>
        <p:spPr bwMode="auto">
          <a:xfrm>
            <a:off x="7019925" y="339090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1" name="Line 99"/>
          <p:cNvSpPr>
            <a:spLocks noChangeShapeType="1"/>
          </p:cNvSpPr>
          <p:nvPr/>
        </p:nvSpPr>
        <p:spPr bwMode="auto">
          <a:xfrm>
            <a:off x="701992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2" name="Line 100"/>
          <p:cNvSpPr>
            <a:spLocks noChangeShapeType="1"/>
          </p:cNvSpPr>
          <p:nvPr/>
        </p:nvSpPr>
        <p:spPr bwMode="auto">
          <a:xfrm>
            <a:off x="7308850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3" name="Line 101"/>
          <p:cNvSpPr>
            <a:spLocks noChangeShapeType="1"/>
          </p:cNvSpPr>
          <p:nvPr/>
        </p:nvSpPr>
        <p:spPr bwMode="auto">
          <a:xfrm>
            <a:off x="7956550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4" name="Line 102"/>
          <p:cNvSpPr>
            <a:spLocks noChangeShapeType="1"/>
          </p:cNvSpPr>
          <p:nvPr/>
        </p:nvSpPr>
        <p:spPr bwMode="auto">
          <a:xfrm>
            <a:off x="7956550" y="339248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5" name="Line 103"/>
          <p:cNvSpPr>
            <a:spLocks noChangeShapeType="1"/>
          </p:cNvSpPr>
          <p:nvPr/>
        </p:nvSpPr>
        <p:spPr bwMode="auto">
          <a:xfrm>
            <a:off x="7956550" y="422275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6" name="Line 104"/>
          <p:cNvSpPr>
            <a:spLocks noChangeShapeType="1"/>
          </p:cNvSpPr>
          <p:nvPr/>
        </p:nvSpPr>
        <p:spPr bwMode="auto">
          <a:xfrm>
            <a:off x="7305675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7" name="Line 105"/>
          <p:cNvSpPr>
            <a:spLocks noChangeShapeType="1"/>
          </p:cNvSpPr>
          <p:nvPr/>
        </p:nvSpPr>
        <p:spPr bwMode="auto">
          <a:xfrm>
            <a:off x="630078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8" name="Line 106"/>
          <p:cNvSpPr>
            <a:spLocks noChangeShapeType="1"/>
          </p:cNvSpPr>
          <p:nvPr/>
        </p:nvSpPr>
        <p:spPr bwMode="auto">
          <a:xfrm>
            <a:off x="525303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9" name="Line 107"/>
          <p:cNvSpPr>
            <a:spLocks noChangeShapeType="1"/>
          </p:cNvSpPr>
          <p:nvPr/>
        </p:nvSpPr>
        <p:spPr bwMode="auto">
          <a:xfrm>
            <a:off x="421163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0" name="Line 108"/>
          <p:cNvSpPr>
            <a:spLocks noChangeShapeType="1"/>
          </p:cNvSpPr>
          <p:nvPr/>
        </p:nvSpPr>
        <p:spPr bwMode="auto">
          <a:xfrm>
            <a:off x="3025775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1" name="Line 109"/>
          <p:cNvSpPr>
            <a:spLocks noChangeShapeType="1"/>
          </p:cNvSpPr>
          <p:nvPr/>
        </p:nvSpPr>
        <p:spPr bwMode="auto">
          <a:xfrm>
            <a:off x="1763713" y="4868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2" name="Line 110"/>
          <p:cNvSpPr>
            <a:spLocks noChangeShapeType="1"/>
          </p:cNvSpPr>
          <p:nvPr/>
        </p:nvSpPr>
        <p:spPr bwMode="auto">
          <a:xfrm>
            <a:off x="1547813" y="422275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3" name="Line 111"/>
          <p:cNvSpPr>
            <a:spLocks noChangeShapeType="1"/>
          </p:cNvSpPr>
          <p:nvPr/>
        </p:nvSpPr>
        <p:spPr bwMode="auto">
          <a:xfrm>
            <a:off x="1547813" y="339090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4" name="Line 112"/>
          <p:cNvSpPr>
            <a:spLocks noChangeShapeType="1"/>
          </p:cNvSpPr>
          <p:nvPr/>
        </p:nvSpPr>
        <p:spPr bwMode="auto">
          <a:xfrm>
            <a:off x="1547813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5" name="Line 113"/>
          <p:cNvSpPr>
            <a:spLocks noChangeShapeType="1"/>
          </p:cNvSpPr>
          <p:nvPr/>
        </p:nvSpPr>
        <p:spPr bwMode="auto">
          <a:xfrm>
            <a:off x="611188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9586" name="Picture 114" descr="Ellip0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035675"/>
            <a:ext cx="1008062" cy="3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9587" name="Text Box 115"/>
          <p:cNvSpPr txBox="1">
            <a:spLocks noChangeArrowheads="1"/>
          </p:cNvSpPr>
          <p:nvPr/>
        </p:nvSpPr>
        <p:spPr bwMode="auto">
          <a:xfrm>
            <a:off x="1427163" y="6021388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CC0066"/>
                </a:solidFill>
                <a:latin typeface="BankGothic Md BT" pitchFamily="34" charset="0"/>
                <a:ea typeface="黑体" panose="02010609060101010101" pitchFamily="49" charset="-122"/>
              </a:rPr>
              <a:t>PLAY</a:t>
            </a:r>
          </a:p>
        </p:txBody>
      </p:sp>
      <p:sp>
        <p:nvSpPr>
          <p:cNvPr id="489588" name="Rectangle 116"/>
          <p:cNvSpPr>
            <a:spLocks noChangeArrowheads="1"/>
          </p:cNvSpPr>
          <p:nvPr/>
        </p:nvSpPr>
        <p:spPr bwMode="auto">
          <a:xfrm>
            <a:off x="395288" y="1268413"/>
            <a:ext cx="8229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N≈Q. </a:t>
            </a:r>
            <a:r>
              <a:rPr lang="zh-CN" altLang="en-US">
                <a:latin typeface="Times New Roman" panose="02020603050405020304" pitchFamily="18" charset="0"/>
              </a:rPr>
              <a:t>双射函数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:N→Q,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下方的有理数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89589" name="Rectangle 117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集合等势的实例</a:t>
            </a:r>
            <a:r>
              <a:rPr lang="en-US" altLang="zh-CN"/>
              <a:t>: </a:t>
            </a:r>
            <a:r>
              <a:rPr lang="en-US" altLang="zh-CN">
                <a:latin typeface="Times New Roman" panose="02020603050405020304" pitchFamily="18" charset="0"/>
              </a:rPr>
              <a:t>N≈Q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8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89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4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48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4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000"/>
                                        <p:tgtEl>
                                          <p:spTgt spid="48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4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1000"/>
                                        <p:tgtEl>
                                          <p:spTgt spid="4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4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4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8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4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48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4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48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4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1000"/>
                                        <p:tgtEl>
                                          <p:spTgt spid="48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1000"/>
                                        <p:tgtEl>
                                          <p:spTgt spid="48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0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4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4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4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48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1000"/>
                                        <p:tgtEl>
                                          <p:spTgt spid="4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1000"/>
                                        <p:tgtEl>
                                          <p:spTgt spid="4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1000"/>
                                        <p:tgtEl>
                                          <p:spTgt spid="4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1000"/>
                                        <p:tgtEl>
                                          <p:spTgt spid="48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00"/>
                                        <p:tgtEl>
                                          <p:spTgt spid="48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1000"/>
                                        <p:tgtEl>
                                          <p:spTgt spid="48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1000"/>
                                        <p:tgtEl>
                                          <p:spTgt spid="4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1000"/>
                                        <p:tgtEl>
                                          <p:spTgt spid="4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1000"/>
                                        <p:tgtEl>
                                          <p:spTgt spid="4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2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1000"/>
                                        <p:tgtEl>
                                          <p:spTgt spid="4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2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1000"/>
                                        <p:tgtEl>
                                          <p:spTgt spid="48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2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1000"/>
                                        <p:tgtEl>
                                          <p:spTgt spid="48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2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1000"/>
                                        <p:tgtEl>
                                          <p:spTgt spid="48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44500"/>
                            </p:stCondLst>
                            <p:childTnLst>
                              <p:par>
                                <p:cTn id="2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1000"/>
                                        <p:tgtEl>
                                          <p:spTgt spid="48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10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46500"/>
                            </p:stCondLst>
                            <p:childTnLst>
                              <p:par>
                                <p:cTn id="2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1000"/>
                                        <p:tgtEl>
                                          <p:spTgt spid="48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nimBg="1"/>
      <p:bldP spid="489476" grpId="0"/>
      <p:bldP spid="489477" grpId="0"/>
      <p:bldP spid="489478" grpId="0"/>
      <p:bldP spid="489479" grpId="0"/>
      <p:bldP spid="489481" grpId="0" animBg="1"/>
      <p:bldP spid="489482" grpId="0"/>
      <p:bldP spid="489483" grpId="0"/>
      <p:bldP spid="489485" grpId="0" animBg="1"/>
      <p:bldP spid="489486" grpId="0"/>
      <p:bldP spid="489487" grpId="0"/>
      <p:bldP spid="489488" grpId="0"/>
      <p:bldP spid="489489" grpId="0"/>
      <p:bldP spid="489491" grpId="0" animBg="1"/>
      <p:bldP spid="489492" grpId="0"/>
      <p:bldP spid="489493" grpId="0"/>
      <p:bldP spid="489494" grpId="0"/>
      <p:bldP spid="489495" grpId="0"/>
      <p:bldP spid="489497" grpId="0" animBg="1"/>
      <p:bldP spid="489500" grpId="0"/>
      <p:bldP spid="489503" grpId="0"/>
      <p:bldP spid="489505" grpId="0" animBg="1"/>
      <p:bldP spid="489508" grpId="0"/>
      <p:bldP spid="489510" grpId="0" animBg="1"/>
      <p:bldP spid="489513" grpId="0"/>
      <p:bldP spid="489514" grpId="0" animBg="1"/>
      <p:bldP spid="489516" grpId="0"/>
      <p:bldP spid="489518" grpId="0"/>
      <p:bldP spid="489522" grpId="0" animBg="1"/>
      <p:bldP spid="489524" grpId="0"/>
      <p:bldP spid="489527" grpId="0" animBg="1"/>
      <p:bldP spid="489530" grpId="0"/>
      <p:bldP spid="489531" grpId="0" animBg="1"/>
      <p:bldP spid="489534" grpId="0"/>
      <p:bldP spid="489536" grpId="0"/>
      <p:bldP spid="489537" grpId="0" animBg="1"/>
      <p:bldP spid="489540" grpId="0"/>
      <p:bldP spid="489541" grpId="0" animBg="1"/>
      <p:bldP spid="489544" grpId="0"/>
      <p:bldP spid="489547" grpId="0" animBg="1"/>
      <p:bldP spid="489548" grpId="0" animBg="1"/>
      <p:bldP spid="489549" grpId="0" animBg="1"/>
      <p:bldP spid="489557" grpId="0"/>
      <p:bldP spid="489558" grpId="0" animBg="1"/>
      <p:bldP spid="489559" grpId="0" animBg="1"/>
      <p:bldP spid="489560" grpId="0" animBg="1"/>
      <p:bldP spid="489561" grpId="0" animBg="1"/>
      <p:bldP spid="489562" grpId="0" animBg="1"/>
      <p:bldP spid="489563" grpId="0" animBg="1"/>
      <p:bldP spid="489564" grpId="0" animBg="1"/>
      <p:bldP spid="489565" grpId="0" animBg="1"/>
      <p:bldP spid="489566" grpId="0" animBg="1"/>
      <p:bldP spid="489567" grpId="0" animBg="1"/>
      <p:bldP spid="489568" grpId="0" animBg="1"/>
      <p:bldP spid="489569" grpId="0" animBg="1"/>
      <p:bldP spid="489570" grpId="0" animBg="1"/>
      <p:bldP spid="489571" grpId="0" animBg="1"/>
      <p:bldP spid="489572" grpId="0" animBg="1"/>
      <p:bldP spid="489573" grpId="0" animBg="1"/>
      <p:bldP spid="489574" grpId="0" animBg="1"/>
      <p:bldP spid="489575" grpId="0" animBg="1"/>
      <p:bldP spid="489576" grpId="0" animBg="1"/>
      <p:bldP spid="489577" grpId="0" animBg="1"/>
      <p:bldP spid="489578" grpId="0" animBg="1"/>
      <p:bldP spid="489579" grpId="0" animBg="1"/>
      <p:bldP spid="489580" grpId="0" animBg="1"/>
      <p:bldP spid="489581" grpId="0" animBg="1"/>
      <p:bldP spid="489582" grpId="0" animBg="1"/>
      <p:bldP spid="489583" grpId="0" animBg="1"/>
      <p:bldP spid="489584" grpId="0" animBg="1"/>
      <p:bldP spid="489585" grpId="0" animBg="1"/>
      <p:bldP spid="489587" grpId="0"/>
      <p:bldP spid="48958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函数定义</a:t>
            </a:r>
          </a:p>
        </p:txBody>
      </p:sp>
      <p:sp>
        <p:nvSpPr>
          <p:cNvPr id="272392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2663825"/>
          </a:xfrm>
        </p:spPr>
        <p:txBody>
          <a:bodyPr/>
          <a:lstStyle/>
          <a:p>
            <a:r>
              <a:rPr lang="zh-CN" altLang="en-US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sz="2300" dirty="0">
                <a:latin typeface="Times New Roman" panose="02020603050405020304" pitchFamily="18" charset="0"/>
              </a:rPr>
              <a:t>   </a:t>
            </a:r>
            <a:r>
              <a:rPr lang="zh-CN" altLang="en-US" sz="2300" dirty="0">
                <a:latin typeface="Times New Roman" panose="02020603050405020304" pitchFamily="18" charset="0"/>
              </a:rPr>
              <a:t>设 </a:t>
            </a:r>
            <a:r>
              <a:rPr lang="en-US" altLang="zh-CN" sz="2300" i="1" dirty="0">
                <a:latin typeface="Times New Roman" panose="02020603050405020304" pitchFamily="18" charset="0"/>
              </a:rPr>
              <a:t>F </a:t>
            </a:r>
            <a:r>
              <a:rPr lang="zh-CN" altLang="en-US" sz="2300" dirty="0">
                <a:latin typeface="Times New Roman" panose="02020603050405020304" pitchFamily="18" charset="0"/>
              </a:rPr>
              <a:t>为二元关系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若</a:t>
            </a:r>
            <a:r>
              <a:rPr lang="zh-CN" altLang="en-US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300" dirty="0" err="1">
                <a:latin typeface="Times New Roman" panose="02020603050405020304" pitchFamily="18" charset="0"/>
              </a:rPr>
              <a:t>∈dom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300" i="1" dirty="0">
                <a:latin typeface="Times New Roman" panose="02020603050405020304" pitchFamily="18" charset="0"/>
              </a:rPr>
              <a:t> </a:t>
            </a:r>
            <a:r>
              <a:rPr lang="zh-CN" altLang="en-US" sz="2300" dirty="0">
                <a:latin typeface="Times New Roman" panose="02020603050405020304" pitchFamily="18" charset="0"/>
              </a:rPr>
              <a:t>都存在唯一的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300" dirty="0" err="1">
                <a:latin typeface="Times New Roman" panose="02020603050405020304" pitchFamily="18" charset="0"/>
              </a:rPr>
              <a:t>∈ran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300" i="1" dirty="0">
                <a:latin typeface="Times New Roman" panose="02020603050405020304" pitchFamily="18" charset="0"/>
              </a:rPr>
              <a:t> </a:t>
            </a:r>
            <a:r>
              <a:rPr lang="zh-CN" altLang="en-US" sz="2300" dirty="0">
                <a:latin typeface="Times New Roman" panose="02020603050405020304" pitchFamily="18" charset="0"/>
              </a:rPr>
              <a:t>使 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xFy</a:t>
            </a:r>
            <a:r>
              <a:rPr lang="en-US" altLang="zh-CN" sz="2300" i="1" dirty="0">
                <a:latin typeface="Times New Roman" panose="02020603050405020304" pitchFamily="18" charset="0"/>
              </a:rPr>
              <a:t> </a:t>
            </a:r>
            <a:r>
              <a:rPr lang="zh-CN" altLang="en-US" sz="2300" dirty="0">
                <a:latin typeface="Times New Roman" panose="02020603050405020304" pitchFamily="18" charset="0"/>
              </a:rPr>
              <a:t>成立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则称 </a:t>
            </a:r>
            <a:r>
              <a:rPr lang="en-US" altLang="zh-CN" sz="2300" i="1" dirty="0">
                <a:latin typeface="Times New Roman" panose="02020603050405020304" pitchFamily="18" charset="0"/>
              </a:rPr>
              <a:t>F </a:t>
            </a:r>
            <a:r>
              <a:rPr lang="zh-CN" altLang="en-US" sz="2300" dirty="0">
                <a:latin typeface="Times New Roman" panose="02020603050405020304" pitchFamily="18" charset="0"/>
              </a:rPr>
              <a:t>为</a:t>
            </a:r>
            <a:r>
              <a:rPr lang="zh-CN" altLang="en-US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sz="2300" dirty="0">
                <a:latin typeface="Times New Roman" panose="02020603050405020304" pitchFamily="18" charset="0"/>
              </a:rPr>
              <a:t> </a:t>
            </a:r>
            <a:endParaRPr lang="en-US" altLang="zh-CN" sz="2300" dirty="0">
              <a:latin typeface="Times New Roman" panose="02020603050405020304" pitchFamily="18" charset="0"/>
            </a:endParaRPr>
          </a:p>
          <a:p>
            <a:r>
              <a:rPr lang="zh-CN" altLang="en-US" sz="2300" dirty="0">
                <a:latin typeface="Times New Roman" panose="02020603050405020304" pitchFamily="18" charset="0"/>
              </a:rPr>
              <a:t>人话</a:t>
            </a:r>
            <a:r>
              <a:rPr lang="en-US" altLang="zh-CN" sz="2300" dirty="0">
                <a:latin typeface="Times New Roman" panose="02020603050405020304" pitchFamily="18" charset="0"/>
              </a:rPr>
              <a:t>:</a:t>
            </a:r>
            <a:r>
              <a:rPr lang="zh-CN" altLang="en-US" sz="2300" dirty="0">
                <a:latin typeface="Times New Roman" panose="02020603050405020304" pitchFamily="18" charset="0"/>
              </a:rPr>
              <a:t>每个</a:t>
            </a:r>
            <a:r>
              <a:rPr lang="en-US" altLang="zh-CN" sz="2300" dirty="0">
                <a:latin typeface="Times New Roman" panose="02020603050405020304" pitchFamily="18" charset="0"/>
              </a:rPr>
              <a:t>x</a:t>
            </a:r>
            <a:r>
              <a:rPr lang="zh-CN" altLang="en-US" sz="2300" dirty="0">
                <a:latin typeface="Times New Roman" panose="02020603050405020304" pitchFamily="18" charset="0"/>
              </a:rPr>
              <a:t>都有</a:t>
            </a:r>
            <a:r>
              <a:rPr lang="en-US" altLang="zh-CN" sz="2300" dirty="0">
                <a:latin typeface="Times New Roman" panose="02020603050405020304" pitchFamily="18" charset="0"/>
              </a:rPr>
              <a:t>y</a:t>
            </a:r>
            <a:r>
              <a:rPr lang="zh-CN" altLang="en-US" sz="2300" dirty="0">
                <a:latin typeface="Times New Roman" panose="02020603050405020304" pitchFamily="18" charset="0"/>
              </a:rPr>
              <a:t>对应</a:t>
            </a:r>
            <a:r>
              <a:rPr lang="en-US" altLang="zh-CN" sz="2300" dirty="0">
                <a:latin typeface="Times New Roman" panose="02020603050405020304" pitchFamily="18" charset="0"/>
              </a:rPr>
              <a:t>,</a:t>
            </a:r>
            <a:r>
              <a:rPr lang="zh-CN" altLang="en-US" sz="2300" dirty="0">
                <a:latin typeface="Times New Roman" panose="02020603050405020304" pitchFamily="18" charset="0"/>
              </a:rPr>
              <a:t>并且一个</a:t>
            </a:r>
            <a:r>
              <a:rPr lang="en-US" altLang="zh-CN" sz="2300" dirty="0">
                <a:latin typeface="Times New Roman" panose="02020603050405020304" pitchFamily="18" charset="0"/>
              </a:rPr>
              <a:t>x</a:t>
            </a:r>
            <a:r>
              <a:rPr lang="zh-CN" altLang="en-US" sz="2300" dirty="0">
                <a:latin typeface="Times New Roman" panose="02020603050405020304" pitchFamily="18" charset="0"/>
              </a:rPr>
              <a:t>只能对应一个</a:t>
            </a:r>
            <a:r>
              <a:rPr lang="en-US" altLang="zh-CN" sz="2300" dirty="0">
                <a:latin typeface="Times New Roman" panose="02020603050405020304" pitchFamily="18" charset="0"/>
              </a:rPr>
              <a:t>y</a:t>
            </a:r>
            <a:endParaRPr lang="zh-CN" altLang="en-US" sz="2300" dirty="0">
              <a:latin typeface="Times New Roman" panose="02020603050405020304" pitchFamily="18" charset="0"/>
            </a:endParaRPr>
          </a:p>
          <a:p>
            <a:r>
              <a:rPr lang="zh-CN" altLang="en-US" sz="2300" dirty="0">
                <a:latin typeface="Times New Roman" panose="02020603050405020304" pitchFamily="18" charset="0"/>
              </a:rPr>
              <a:t>对于函数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如果有 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xFy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则记作 </a:t>
            </a:r>
            <a:r>
              <a:rPr lang="en-US" altLang="zh-CN" sz="2300" i="1" dirty="0">
                <a:latin typeface="Times New Roman" panose="02020603050405020304" pitchFamily="18" charset="0"/>
              </a:rPr>
              <a:t>y</a:t>
            </a:r>
            <a:r>
              <a:rPr lang="en-US" altLang="zh-CN" sz="2300" dirty="0">
                <a:latin typeface="Times New Roman" panose="02020603050405020304" pitchFamily="18" charset="0"/>
              </a:rPr>
              <a:t>=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</a:rPr>
              <a:t>), </a:t>
            </a:r>
            <a:r>
              <a:rPr lang="zh-CN" altLang="en-US" sz="2300" dirty="0">
                <a:latin typeface="Times New Roman" panose="02020603050405020304" pitchFamily="18" charset="0"/>
              </a:rPr>
              <a:t>并称 </a:t>
            </a:r>
            <a:r>
              <a:rPr lang="en-US" altLang="zh-CN" sz="2300" i="1" dirty="0">
                <a:latin typeface="Times New Roman" panose="02020603050405020304" pitchFamily="18" charset="0"/>
              </a:rPr>
              <a:t>y </a:t>
            </a:r>
            <a:r>
              <a:rPr lang="zh-CN" altLang="en-US" sz="2300" dirty="0">
                <a:latin typeface="Times New Roman" panose="02020603050405020304" pitchFamily="18" charset="0"/>
              </a:rPr>
              <a:t>为</a:t>
            </a:r>
            <a:r>
              <a:rPr lang="en-US" altLang="zh-CN" sz="2300" i="1" dirty="0">
                <a:latin typeface="Times New Roman" panose="02020603050405020304" pitchFamily="18" charset="0"/>
              </a:rPr>
              <a:t>F </a:t>
            </a:r>
            <a:r>
              <a:rPr lang="zh-CN" altLang="en-US" sz="2300" dirty="0">
                <a:latin typeface="Times New Roman" panose="02020603050405020304" pitchFamily="18" charset="0"/>
              </a:rPr>
              <a:t>在 </a:t>
            </a:r>
            <a:r>
              <a:rPr lang="en-US" altLang="zh-CN" sz="2300" i="1" dirty="0">
                <a:latin typeface="Times New Roman" panose="02020603050405020304" pitchFamily="18" charset="0"/>
              </a:rPr>
              <a:t>x </a:t>
            </a:r>
            <a:r>
              <a:rPr lang="zh-CN" altLang="en-US" sz="2300" dirty="0">
                <a:latin typeface="Times New Roman" panose="02020603050405020304" pitchFamily="18" charset="0"/>
              </a:rPr>
              <a:t>的</a:t>
            </a:r>
            <a:r>
              <a:rPr lang="zh-CN" altLang="en-US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sz="23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300" dirty="0">
                <a:latin typeface="Times New Roman" panose="02020603050405020304" pitchFamily="18" charset="0"/>
              </a:rPr>
              <a:t>例  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300" dirty="0">
                <a:latin typeface="Times New Roman" panose="02020603050405020304" pitchFamily="18" charset="0"/>
              </a:rPr>
              <a:t>={&lt;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300" dirty="0">
                <a:latin typeface="Times New Roman" panose="02020603050405020304" pitchFamily="18" charset="0"/>
              </a:rPr>
              <a:t>,</a:t>
            </a:r>
            <a:r>
              <a:rPr lang="en-US" altLang="zh-CN" sz="2300" i="1" dirty="0">
                <a:latin typeface="Times New Roman" panose="02020603050405020304" pitchFamily="18" charset="0"/>
              </a:rPr>
              <a:t>y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300" dirty="0">
                <a:latin typeface="Times New Roman" panose="02020603050405020304" pitchFamily="18" charset="0"/>
              </a:rPr>
              <a:t>&gt;,&lt;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300" dirty="0">
                <a:latin typeface="Times New Roman" panose="02020603050405020304" pitchFamily="18" charset="0"/>
              </a:rPr>
              <a:t>,</a:t>
            </a:r>
            <a:r>
              <a:rPr lang="en-US" altLang="zh-CN" sz="2300" i="1" dirty="0">
                <a:latin typeface="Times New Roman" panose="02020603050405020304" pitchFamily="18" charset="0"/>
              </a:rPr>
              <a:t>y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300" dirty="0">
                <a:latin typeface="Times New Roman" panose="02020603050405020304" pitchFamily="18" charset="0"/>
              </a:rPr>
              <a:t>&gt;,&lt;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300" dirty="0">
                <a:latin typeface="Times New Roman" panose="02020603050405020304" pitchFamily="18" charset="0"/>
              </a:rPr>
              <a:t>,</a:t>
            </a:r>
            <a:r>
              <a:rPr lang="en-US" altLang="zh-CN" sz="2300" i="1" dirty="0">
                <a:latin typeface="Times New Roman" panose="02020603050405020304" pitchFamily="18" charset="0"/>
              </a:rPr>
              <a:t>y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300" dirty="0">
                <a:latin typeface="Times New Roman" panose="02020603050405020304" pitchFamily="18" charset="0"/>
              </a:rPr>
              <a:t>&gt;}</a:t>
            </a:r>
          </a:p>
          <a:p>
            <a:r>
              <a:rPr lang="en-US" altLang="zh-CN" sz="2300" dirty="0">
                <a:latin typeface="Times New Roman" panose="02020603050405020304" pitchFamily="18" charset="0"/>
              </a:rPr>
              <a:t>      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300" dirty="0">
                <a:latin typeface="Times New Roman" panose="02020603050405020304" pitchFamily="18" charset="0"/>
              </a:rPr>
              <a:t>={&lt;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300" dirty="0">
                <a:latin typeface="Times New Roman" panose="02020603050405020304" pitchFamily="18" charset="0"/>
              </a:rPr>
              <a:t>,</a:t>
            </a:r>
            <a:r>
              <a:rPr lang="en-US" altLang="zh-CN" sz="2300" i="1" dirty="0">
                <a:latin typeface="Times New Roman" panose="02020603050405020304" pitchFamily="18" charset="0"/>
              </a:rPr>
              <a:t>y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300" dirty="0">
                <a:latin typeface="Times New Roman" panose="02020603050405020304" pitchFamily="18" charset="0"/>
              </a:rPr>
              <a:t>&gt;,&lt;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300" dirty="0">
                <a:latin typeface="Times New Roman" panose="02020603050405020304" pitchFamily="18" charset="0"/>
              </a:rPr>
              <a:t>,</a:t>
            </a:r>
            <a:r>
              <a:rPr lang="en-US" altLang="zh-CN" sz="2300" i="1" dirty="0">
                <a:latin typeface="Times New Roman" panose="02020603050405020304" pitchFamily="18" charset="0"/>
              </a:rPr>
              <a:t>y</a:t>
            </a:r>
            <a:r>
              <a:rPr lang="en-US" altLang="zh-CN" sz="2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300" dirty="0">
                <a:latin typeface="Times New Roman" panose="02020603050405020304" pitchFamily="18" charset="0"/>
              </a:rPr>
              <a:t>&gt;}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不是函数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函数是二元关系的子集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B95-7CAB-4376-8AEE-D434B370309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395288" y="3860800"/>
            <a:ext cx="85692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 sz="2300" dirty="0">
                <a:latin typeface="Times New Roman" panose="02020603050405020304" pitchFamily="18" charset="0"/>
              </a:rPr>
              <a:t>  </a:t>
            </a:r>
            <a:r>
              <a:rPr lang="zh-CN" altLang="en-US" sz="2300" dirty="0">
                <a:latin typeface="Times New Roman" panose="02020603050405020304" pitchFamily="18" charset="0"/>
              </a:rPr>
              <a:t>设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en-US" altLang="zh-CN" sz="2300" i="1" dirty="0">
                <a:latin typeface="Times New Roman" panose="02020603050405020304" pitchFamily="18" charset="0"/>
              </a:rPr>
              <a:t>G </a:t>
            </a:r>
            <a:r>
              <a:rPr lang="zh-CN" altLang="en-US" sz="2300" dirty="0">
                <a:latin typeface="Times New Roman" panose="02020603050405020304" pitchFamily="18" charset="0"/>
              </a:rPr>
              <a:t>为函数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则 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=</a:t>
            </a:r>
            <a:r>
              <a:rPr lang="en-US" altLang="zh-CN" sz="2300" i="1" dirty="0">
                <a:latin typeface="Times New Roman" panose="02020603050405020304" pitchFamily="18" charset="0"/>
              </a:rPr>
              <a:t>G </a:t>
            </a:r>
            <a:r>
              <a:rPr lang="en-US" altLang="zh-CN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300" dirty="0">
                <a:latin typeface="Times New Roman" panose="02020603050405020304" pitchFamily="18" charset="0"/>
              </a:rPr>
              <a:t> 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300" i="1" dirty="0">
                <a:latin typeface="Times New Roman" panose="02020603050405020304" pitchFamily="18" charset="0"/>
              </a:rPr>
              <a:t>G</a:t>
            </a:r>
            <a:r>
              <a:rPr lang="en-US" altLang="zh-CN" sz="2300" dirty="0">
                <a:latin typeface="Times New Roman" panose="02020603050405020304" pitchFamily="18" charset="0"/>
              </a:rPr>
              <a:t>∧</a:t>
            </a:r>
            <a:r>
              <a:rPr lang="en-US" altLang="zh-CN" sz="2300" i="1" dirty="0">
                <a:latin typeface="Times New Roman" panose="02020603050405020304" pitchFamily="18" charset="0"/>
              </a:rPr>
              <a:t>G</a:t>
            </a:r>
            <a:r>
              <a:rPr lang="en-US" altLang="zh-CN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300" i="1" dirty="0">
                <a:latin typeface="Times New Roman" panose="02020603050405020304" pitchFamily="18" charset="0"/>
              </a:rPr>
              <a:t>F(</a:t>
            </a:r>
            <a:r>
              <a:rPr lang="zh-CN" altLang="en-US" sz="2300" i="1" dirty="0">
                <a:latin typeface="Times New Roman" panose="02020603050405020304" pitchFamily="18" charset="0"/>
              </a:rPr>
              <a:t>每个有序对都一样</a:t>
            </a:r>
            <a:r>
              <a:rPr lang="en-US" altLang="zh-CN" sz="2300" i="1" dirty="0">
                <a:latin typeface="Times New Roman" panose="02020603050405020304" pitchFamily="18" charset="0"/>
              </a:rPr>
              <a:t>)</a:t>
            </a:r>
            <a:endParaRPr lang="en-US" altLang="zh-CN" sz="2300" dirty="0">
              <a:latin typeface="Times New Roman" panose="02020603050405020304" pitchFamily="18" charset="0"/>
            </a:endParaRPr>
          </a:p>
          <a:p>
            <a:r>
              <a:rPr lang="zh-CN" altLang="en-US" sz="2300" dirty="0">
                <a:latin typeface="Times New Roman" panose="02020603050405020304" pitchFamily="18" charset="0"/>
              </a:rPr>
              <a:t>如果两个函数</a:t>
            </a:r>
            <a:r>
              <a:rPr lang="en-US" altLang="zh-CN" sz="2300" i="1" dirty="0">
                <a:latin typeface="Times New Roman" panose="02020603050405020304" pitchFamily="18" charset="0"/>
              </a:rPr>
              <a:t>F </a:t>
            </a:r>
            <a:r>
              <a:rPr lang="zh-CN" altLang="en-US" sz="2300" dirty="0">
                <a:latin typeface="Times New Roman" panose="02020603050405020304" pitchFamily="18" charset="0"/>
              </a:rPr>
              <a:t>和 </a:t>
            </a:r>
            <a:r>
              <a:rPr lang="en-US" altLang="zh-CN" sz="2300" i="1" dirty="0">
                <a:latin typeface="Times New Roman" panose="02020603050405020304" pitchFamily="18" charset="0"/>
              </a:rPr>
              <a:t>G</a:t>
            </a:r>
            <a:r>
              <a:rPr lang="en-US" altLang="zh-CN" sz="2300" i="1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00" dirty="0">
                <a:solidFill>
                  <a:srgbClr val="A50021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一定满足下面两个条件：</a:t>
            </a:r>
          </a:p>
          <a:p>
            <a:r>
              <a:rPr lang="zh-CN" altLang="en-US" sz="2300" dirty="0">
                <a:latin typeface="Times New Roman" panose="02020603050405020304" pitchFamily="18" charset="0"/>
              </a:rPr>
              <a:t>  </a:t>
            </a:r>
            <a:r>
              <a:rPr lang="en-US" altLang="zh-CN" sz="2300" dirty="0">
                <a:latin typeface="Times New Roman" panose="02020603050405020304" pitchFamily="18" charset="0"/>
              </a:rPr>
              <a:t>(1) </a:t>
            </a:r>
            <a:r>
              <a:rPr lang="en-US" altLang="zh-CN" sz="2300" dirty="0" err="1">
                <a:latin typeface="Times New Roman" panose="02020603050405020304" pitchFamily="18" charset="0"/>
              </a:rPr>
              <a:t>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=</a:t>
            </a:r>
            <a:r>
              <a:rPr lang="en-US" altLang="zh-CN" sz="2300" dirty="0" err="1">
                <a:latin typeface="Times New Roman" panose="02020603050405020304" pitchFamily="18" charset="0"/>
              </a:rPr>
              <a:t>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300" dirty="0">
                <a:latin typeface="Times New Roman" panose="02020603050405020304" pitchFamily="18" charset="0"/>
              </a:rPr>
              <a:t> (</a:t>
            </a:r>
            <a:r>
              <a:rPr lang="zh-CN" altLang="en-US" sz="2300" dirty="0">
                <a:latin typeface="Times New Roman" panose="02020603050405020304" pitchFamily="18" charset="0"/>
              </a:rPr>
              <a:t>两个函数的定义域都相同</a:t>
            </a:r>
            <a:r>
              <a:rPr lang="en-US" altLang="zh-CN" sz="23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2300" dirty="0">
                <a:latin typeface="Times New Roman" panose="02020603050405020304" pitchFamily="18" charset="0"/>
              </a:rPr>
              <a:t>  (2) </a:t>
            </a:r>
            <a:r>
              <a:rPr lang="en-US" altLang="zh-CN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300" dirty="0" err="1">
                <a:latin typeface="Times New Roman" panose="02020603050405020304" pitchFamily="18" charset="0"/>
              </a:rPr>
              <a:t>∈dom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=</a:t>
            </a:r>
            <a:r>
              <a:rPr lang="en-US" altLang="zh-CN" sz="2300" dirty="0" err="1">
                <a:latin typeface="Times New Roman" panose="02020603050405020304" pitchFamily="18" charset="0"/>
              </a:rPr>
              <a:t>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300" i="1" dirty="0">
                <a:latin typeface="Times New Roman" panose="02020603050405020304" pitchFamily="18" charset="0"/>
              </a:rPr>
              <a:t> </a:t>
            </a:r>
            <a:r>
              <a:rPr lang="zh-CN" altLang="en-US" sz="2300" dirty="0">
                <a:latin typeface="Times New Roman" panose="02020603050405020304" pitchFamily="18" charset="0"/>
              </a:rPr>
              <a:t>都有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</a:rPr>
              <a:t>)=</a:t>
            </a:r>
            <a:r>
              <a:rPr lang="en-US" altLang="zh-CN" sz="2300" i="1" dirty="0">
                <a:latin typeface="Times New Roman" panose="02020603050405020304" pitchFamily="18" charset="0"/>
              </a:rPr>
              <a:t>G</a:t>
            </a:r>
            <a:r>
              <a:rPr lang="en-US" altLang="zh-CN" sz="2300" dirty="0">
                <a:latin typeface="Times New Roman" panose="02020603050405020304" pitchFamily="18" charset="0"/>
              </a:rPr>
              <a:t>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</a:rPr>
              <a:t>) (</a:t>
            </a:r>
            <a:r>
              <a:rPr lang="zh-CN" altLang="en-US" sz="2300" dirty="0">
                <a:latin typeface="Times New Roman" panose="02020603050405020304" pitchFamily="18" charset="0"/>
              </a:rPr>
              <a:t>两个函数的函数值一样</a:t>
            </a:r>
            <a:r>
              <a:rPr lang="en-US" altLang="zh-CN" sz="2300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sz="2300" dirty="0">
                <a:latin typeface="Times New Roman" panose="02020603050405020304" pitchFamily="18" charset="0"/>
              </a:rPr>
              <a:t>函数</a:t>
            </a:r>
            <a:r>
              <a:rPr lang="en-US" altLang="zh-CN" sz="2300" i="1" dirty="0">
                <a:latin typeface="Times New Roman" panose="02020603050405020304" pitchFamily="18" charset="0"/>
              </a:rPr>
              <a:t>F</a:t>
            </a:r>
            <a:r>
              <a:rPr lang="en-US" altLang="zh-CN" sz="2300" dirty="0">
                <a:latin typeface="Times New Roman" panose="02020603050405020304" pitchFamily="18" charset="0"/>
              </a:rPr>
              <a:t>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</a:rPr>
              <a:t>)=(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300" dirty="0">
                <a:latin typeface="Times New Roman" panose="02020603050405020304" pitchFamily="18" charset="0"/>
              </a:rPr>
              <a:t>1)/(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</a:rPr>
              <a:t>+1), </a:t>
            </a:r>
            <a:r>
              <a:rPr lang="en-US" altLang="zh-CN" sz="2300" i="1" dirty="0">
                <a:latin typeface="Times New Roman" panose="02020603050405020304" pitchFamily="18" charset="0"/>
              </a:rPr>
              <a:t>G</a:t>
            </a:r>
            <a:r>
              <a:rPr lang="en-US" altLang="zh-CN" sz="2300" dirty="0">
                <a:latin typeface="Times New Roman" panose="02020603050405020304" pitchFamily="18" charset="0"/>
              </a:rPr>
              <a:t>(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</a:rPr>
              <a:t>)=</a:t>
            </a:r>
            <a:r>
              <a:rPr lang="en-US" altLang="zh-CN" sz="2300" i="1" dirty="0">
                <a:latin typeface="Times New Roman" panose="02020603050405020304" pitchFamily="18" charset="0"/>
              </a:rPr>
              <a:t>x</a:t>
            </a:r>
            <a:r>
              <a:rPr lang="en-US" altLang="zh-CN" sz="23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300" dirty="0">
                <a:latin typeface="Times New Roman" panose="02020603050405020304" pitchFamily="18" charset="0"/>
              </a:rPr>
              <a:t>1</a:t>
            </a:r>
            <a:r>
              <a:rPr lang="zh-CN" altLang="en-US" sz="2300" dirty="0">
                <a:latin typeface="Times New Roman" panose="02020603050405020304" pitchFamily="18" charset="0"/>
              </a:rPr>
              <a:t>不相等</a:t>
            </a:r>
            <a:r>
              <a:rPr lang="en-US" altLang="zh-CN" sz="2300" dirty="0">
                <a:latin typeface="Times New Roman" panose="02020603050405020304" pitchFamily="18" charset="0"/>
              </a:rPr>
              <a:t>, </a:t>
            </a:r>
            <a:r>
              <a:rPr lang="zh-CN" altLang="en-US" sz="2300" dirty="0">
                <a:latin typeface="Times New Roman" panose="02020603050405020304" pitchFamily="18" charset="0"/>
              </a:rPr>
              <a:t>因为 </a:t>
            </a:r>
            <a:r>
              <a:rPr lang="en-US" altLang="zh-CN" sz="2300" dirty="0" err="1">
                <a:latin typeface="Times New Roman" panose="02020603050405020304" pitchFamily="18" charset="0"/>
              </a:rPr>
              <a:t>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3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300" dirty="0" err="1">
                <a:latin typeface="Times New Roman" panose="02020603050405020304" pitchFamily="18" charset="0"/>
              </a:rPr>
              <a:t>dom</a:t>
            </a:r>
            <a:r>
              <a:rPr lang="en-US" altLang="zh-CN" sz="23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3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两种判断方式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看有序对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或者任意取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x)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2A12-F6E4-437A-8AA4-7348AEBFA368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491522" name="Object 2"/>
          <p:cNvGraphicFramePr>
            <a:graphicFrameLocks noChangeAspect="1"/>
          </p:cNvGraphicFramePr>
          <p:nvPr/>
        </p:nvGraphicFramePr>
        <p:xfrm>
          <a:off x="1476375" y="1557338"/>
          <a:ext cx="52562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" imgH="406080" progId="Equation.3">
                  <p:embed/>
                </p:oleObj>
              </mc:Choice>
              <mc:Fallback>
                <p:oleObj name="公式" r:id="rId3" imgW="2286000" imgH="406080" progId="Equation.3">
                  <p:embed/>
                  <p:pic>
                    <p:nvPicPr>
                      <p:cNvPr id="4915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525621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1692275" y="3213100"/>
          <a:ext cx="470535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36760" imgH="927000" progId="Equation.3">
                  <p:embed/>
                </p:oleObj>
              </mc:Choice>
              <mc:Fallback>
                <p:oleObj name="公式" r:id="rId5" imgW="2336760" imgH="927000" progId="Equation.3">
                  <p:embed/>
                  <p:pic>
                    <p:nvPicPr>
                      <p:cNvPr id="491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705350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684213" y="5057775"/>
            <a:ext cx="8139112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Both" startAt="6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对任何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[0,1]≈[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双射函数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:[0,1]→[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],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55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类似地可以证明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对任何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(0,1)≈(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491527" name="Rectangle 7"/>
          <p:cNvSpPr>
            <a:spLocks noChangeArrowheads="1"/>
          </p:cNvSpPr>
          <p:nvPr/>
        </p:nvSpPr>
        <p:spPr bwMode="auto">
          <a:xfrm>
            <a:off x="539750" y="1196975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(4) (0,1)≈R.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其中实数区间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(0,1)={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∧0&lt;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&lt;1}.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91528" name="Rectangle 8"/>
          <p:cNvSpPr>
            <a:spLocks noChangeArrowheads="1"/>
          </p:cNvSpPr>
          <p:nvPr/>
        </p:nvSpPr>
        <p:spPr bwMode="auto">
          <a:xfrm>
            <a:off x="611188" y="2420938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(5) [0,1]≈(0,1).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[0,1]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分别为实数开区间和闭区间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: [0,1]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实数集合的等势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68413"/>
            <a:ext cx="8229600" cy="5762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为任意集合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A64-D9EA-4AA4-AA91-518255FDD52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11188" y="2205038"/>
            <a:ext cx="83533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6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 如下构造从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)→{0,1}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‘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的特征函数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易证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.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对于任意的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∈{0,1}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那么有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→{0,1}.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)=1}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由等势定义得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等势的性质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135937" cy="187325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A, B,C</a:t>
            </a:r>
            <a:r>
              <a:rPr lang="zh-CN" altLang="en-US">
                <a:latin typeface="Times New Roman" panose="02020603050405020304" pitchFamily="18" charset="0"/>
              </a:rPr>
              <a:t>是任意集合，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9E13-4A51-408C-9E17-005F8A18F5C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466725" y="3429000"/>
            <a:ext cx="820896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证明思路：利用等势的等义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IA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是双射，则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是双射，则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的双射 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有关势的重要结果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136683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等势结果</a:t>
            </a:r>
            <a:endParaRPr lang="zh-CN" altLang="en-US" i="1">
              <a:latin typeface="Times New Roman" panose="02020603050405020304" pitchFamily="18" charset="0"/>
            </a:endParaRP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N ≈ Z ≈ Q ≈ N×N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任何实数区间都与实数集合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等势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732B-8399-49CA-A0B5-006601B7E90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457200" y="2574925"/>
            <a:ext cx="868680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不等势的结果</a:t>
            </a:r>
            <a:r>
              <a:rPr lang="en-US" altLang="zh-CN">
                <a:latin typeface="Times New Roman" panose="02020603050405020304" pitchFamily="18" charset="0"/>
              </a:rPr>
              <a:t>:       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8.7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zh-CN" altLang="en-US">
                <a:latin typeface="Times New Roman" panose="02020603050405020304" pitchFamily="18" charset="0"/>
              </a:rPr>
              <a:t>康托定理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N ≉ R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  <a:r>
              <a:rPr lang="zh-CN" altLang="en-US" i="1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对任意集合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都有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≉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证明思路：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只需证明任何函数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:N→[0,1]</a:t>
            </a:r>
            <a:r>
              <a:rPr lang="zh-CN" altLang="en-US">
                <a:latin typeface="Times New Roman" panose="02020603050405020304" pitchFamily="18" charset="0"/>
              </a:rPr>
              <a:t>都不是满射的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任取函数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:N→[0,1], </a:t>
            </a:r>
            <a:r>
              <a:rPr lang="zh-CN" altLang="en-US">
                <a:latin typeface="Times New Roman" panose="02020603050405020304" pitchFamily="18" charset="0"/>
              </a:rPr>
              <a:t>列出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的所有函数值，然后构造一个</a:t>
            </a:r>
            <a:r>
              <a:rPr lang="en-US" altLang="zh-CN">
                <a:latin typeface="Times New Roman" panose="02020603050405020304" pitchFamily="18" charset="0"/>
              </a:rPr>
              <a:t>[0,1]</a:t>
            </a:r>
            <a:r>
              <a:rPr lang="zh-CN" altLang="en-US">
                <a:latin typeface="Times New Roman" panose="02020603050405020304" pitchFamily="18" charset="0"/>
              </a:rPr>
              <a:t>区间的小数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，使得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与所有的函数值都不相等</a:t>
            </a:r>
            <a:r>
              <a:rPr lang="en-US" altLang="zh-CN">
                <a:latin typeface="Times New Roman" panose="02020603050405020304" pitchFamily="18" charset="0"/>
              </a:rPr>
              <a:t>.    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任取函数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，构造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，使得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 i="1">
                <a:latin typeface="Times New Roman" panose="02020603050405020304" pitchFamily="18" charset="0"/>
              </a:rPr>
              <a:t>f  </a:t>
            </a:r>
            <a:r>
              <a:rPr lang="zh-CN" altLang="en-US">
                <a:latin typeface="Times New Roman" panose="02020603050405020304" pitchFamily="18" charset="0"/>
              </a:rPr>
              <a:t>的任何函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数值都不等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Cantor</a:t>
            </a:r>
            <a:r>
              <a:rPr lang="zh-CN" altLang="en-US"/>
              <a:t>定理的证明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32765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规定</a:t>
            </a:r>
            <a:r>
              <a:rPr lang="en-US" altLang="zh-CN" dirty="0"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latin typeface="Times New Roman" panose="02020603050405020304" pitchFamily="18" charset="0"/>
              </a:rPr>
              <a:t>中数的表示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对任意的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∈[0,1],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= 0.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 ,     0 ≤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≤ 9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规定在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的表示式中不允许在某位后有无数个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的情况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 N→[0,1]</a:t>
            </a:r>
            <a:r>
              <a:rPr lang="zh-CN" altLang="en-US" dirty="0">
                <a:latin typeface="Times New Roman" panose="02020603050405020304" pitchFamily="18" charset="0"/>
              </a:rPr>
              <a:t>是任何函数，列出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的所有函数值：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(0) = 0.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(1) = 0.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                    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               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 = 0.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                     …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的表示式为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…, </a:t>
            </a:r>
            <a:r>
              <a:rPr lang="zh-CN" altLang="en-US" dirty="0">
                <a:latin typeface="Times New Roman" panose="02020603050405020304" pitchFamily="18" charset="0"/>
              </a:rPr>
              <a:t>并且满足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≠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=1,2,…, 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[0,1],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与上面列出的任何函数值都不相等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这就推出</a:t>
            </a:r>
          </a:p>
          <a:p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不是满射的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4FB2-955A-477D-8F3E-207886743CBE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Cantor</a:t>
            </a:r>
            <a:r>
              <a:rPr lang="zh-CN" altLang="en-US"/>
              <a:t>定理的证明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我们将证明任何函数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都不是满射的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如下构造集合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但对任意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从而证明了对任意的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注意：根据</a:t>
            </a:r>
            <a:r>
              <a:rPr lang="en-US" altLang="zh-CN" dirty="0">
                <a:latin typeface="Times New Roman" panose="02020603050405020304" pitchFamily="18" charset="0"/>
              </a:rPr>
              <a:t>Cantor</a:t>
            </a:r>
            <a:r>
              <a:rPr lang="zh-CN" altLang="en-US" dirty="0">
                <a:latin typeface="Times New Roman" panose="02020603050405020304" pitchFamily="18" charset="0"/>
              </a:rPr>
              <a:t>定理可以知道</a:t>
            </a:r>
            <a:r>
              <a:rPr lang="en-US" altLang="zh-CN" dirty="0">
                <a:latin typeface="Times New Roman" panose="02020603050405020304" pitchFamily="18" charset="0"/>
              </a:rPr>
              <a:t>N≉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N≉{0,1}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3A94-C248-4B2F-A8FF-ACDCACCD25F9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集合的优势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18488" cy="33115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8.9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的单射函数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不是优势于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真优势于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zh-CN" altLang="en-US" i="1" dirty="0">
                <a:latin typeface="Times New Roman" panose="02020603050405020304" pitchFamily="18" charset="0"/>
              </a:rPr>
              <a:t>       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不是真优势于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⊀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7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    </a:t>
            </a:r>
            <a:r>
              <a:rPr lang="en-US" altLang="zh-CN" dirty="0">
                <a:latin typeface="Times New Roman" panose="02020603050405020304" pitchFamily="18" charset="0"/>
              </a:rPr>
              <a:t>N≼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N, N≼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R, A≼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(A),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R⋠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N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N≺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R, A≺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(A), </a:t>
            </a:r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dirty="0">
                <a:latin typeface="Times New Roman" panose="02020603050405020304" pitchFamily="18" charset="0"/>
              </a:rPr>
              <a:t>N⊀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N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BDA2-0CF2-4F34-87A2-C2EC0654BF4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 rot="10800000" flipV="1">
            <a:off x="519113" y="4508500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8.8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是任意的集合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应用：证明等势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8229600" cy="403225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   设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[0,1), 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的二进制表示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规定表示式中不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允许出现连续无数个</a:t>
            </a:r>
            <a:r>
              <a:rPr lang="en-US" altLang="zh-CN">
                <a:latin typeface="Times New Roman" panose="02020603050405020304" pitchFamily="18" charset="0"/>
              </a:rPr>
              <a:t>1.  </a:t>
            </a:r>
            <a:r>
              <a:rPr lang="zh-CN" altLang="en-US">
                <a:latin typeface="Times New Roman" panose="02020603050405020304" pitchFamily="18" charset="0"/>
              </a:rPr>
              <a:t>对于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，如下定义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:[0,1)→{0,1}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:N→{0,1},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0,1,2,…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例如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0.1 0 1 1 0 1 0 0…, </a:t>
            </a:r>
            <a:r>
              <a:rPr lang="zh-CN" altLang="en-US">
                <a:latin typeface="Times New Roman" panose="02020603050405020304" pitchFamily="18" charset="0"/>
              </a:rPr>
              <a:t>则对应于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的函数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是：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 0 1 2 3 4 5 6 7…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  1 0 1 1 0 1 0 0…  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且对于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∈[0,1),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必有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)≠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这就证明了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:[0,1)→{0,1}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AA43-46C0-49CF-990F-89A3A455DB7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395288" y="1196975"/>
            <a:ext cx="82089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≈[0,1).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构造另一个单射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11333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考虑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(0)=0,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)=1,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=1, 2, ….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按照 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的定义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只有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0.011… </a:t>
            </a:r>
            <a:r>
              <a:rPr lang="zh-CN" altLang="en-US">
                <a:latin typeface="Times New Roman" panose="02020603050405020304" pitchFamily="18" charset="0"/>
              </a:rPr>
              <a:t>才能满足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但根据规定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这个数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0.100…, </a:t>
            </a:r>
            <a:r>
              <a:rPr lang="zh-CN" altLang="en-US">
                <a:latin typeface="Times New Roman" panose="02020603050405020304" pitchFamily="18" charset="0"/>
              </a:rPr>
              <a:t>所以根本不存在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∈[0,1), </a:t>
            </a:r>
            <a:r>
              <a:rPr lang="zh-CN" altLang="en-US">
                <a:latin typeface="Times New Roman" panose="02020603050405020304" pitchFamily="18" charset="0"/>
              </a:rPr>
              <a:t>满足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定义函数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→[0,1).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的映射法则恰好与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相反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t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N→{0,1},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)=0.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将</a:t>
            </a:r>
            <a:r>
              <a:rPr lang="en-US" altLang="zh-CN">
                <a:latin typeface="Times New Roman" panose="02020603050405020304" pitchFamily="18" charset="0"/>
              </a:rPr>
              <a:t>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zh-CN" altLang="en-US">
                <a:latin typeface="Times New Roman" panose="02020603050405020304" pitchFamily="18" charset="0"/>
              </a:rPr>
              <a:t>看作数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的十进制表示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这样就避免了形如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0.0111…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0.1000….</a:t>
            </a:r>
            <a:r>
              <a:rPr lang="zh-CN" altLang="en-US">
                <a:latin typeface="Times New Roman" panose="02020603050405020304" pitchFamily="18" charset="0"/>
              </a:rPr>
              <a:t>在二进制表示中对应了同一个数的情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况，从而保证了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的单射性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根据定理有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≈[0,1). </a:t>
            </a:r>
            <a:r>
              <a:rPr lang="zh-CN" altLang="en-US">
                <a:latin typeface="Times New Roman" panose="02020603050405020304" pitchFamily="18" charset="0"/>
              </a:rPr>
              <a:t>再使用等势的传递性得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9AC2-CE45-49FB-9606-619DBFE13CC3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自然数的集合定义</a:t>
            </a:r>
            <a:r>
              <a:rPr lang="zh-CN" altLang="en-US"/>
              <a:t> 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40322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8.10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∪{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后继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∪{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如下定义自然数：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</a:rPr>
              <a:t>0=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1=0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}={0}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2=1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</a:rPr>
              <a:t>{{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}}={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}}={0,1}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3=2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}}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},{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}}}= {0,1,2}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    …</a:t>
            </a:r>
            <a:endParaRPr lang="en-US" altLang="zh-CN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       n</a:t>
            </a:r>
            <a:r>
              <a:rPr lang="en-US" altLang="zh-CN">
                <a:latin typeface="Times New Roman" panose="02020603050405020304" pitchFamily="18" charset="0"/>
              </a:rPr>
              <a:t>={0, 1,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1}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E425-287E-486A-8F74-462A8131B38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468313" y="5199063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自然数的相等与大小，即对任何自然数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zh-CN" altLang="en-US" b="1"/>
              <a:t>有</a:t>
            </a:r>
          </a:p>
          <a:p>
            <a:r>
              <a:rPr lang="zh-CN" altLang="en-US" b="1" i="1">
                <a:latin typeface="Times New Roman" panose="02020603050405020304" pitchFamily="18" charset="0"/>
              </a:rPr>
              <a:t>                   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zh-CN" altLang="en-US" b="1" i="1">
                <a:latin typeface="Times New Roman" panose="02020603050405020304" pitchFamily="18" charset="0"/>
              </a:rPr>
              <a:t>， 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</p:txBody>
      </p:sp>
      <p:sp>
        <p:nvSpPr>
          <p:cNvPr id="27648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2376488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(</a:t>
            </a:r>
            <a:r>
              <a:rPr lang="zh-CN" altLang="en-US" i="1" dirty="0">
                <a:latin typeface="Times New Roman" panose="02020603050405020304" pitchFamily="18" charset="0"/>
              </a:rPr>
              <a:t>定义了一个自定义函数</a:t>
            </a:r>
            <a:r>
              <a:rPr lang="en-US" altLang="zh-CN" i="1" dirty="0">
                <a:latin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</a:rPr>
              <a:t>定义域和值域被定下来了</a:t>
            </a:r>
            <a:r>
              <a:rPr lang="en-US" altLang="zh-CN" i="1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N→N,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g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N→N,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 </a:t>
            </a:r>
            <a:r>
              <a:rPr lang="zh-CN" altLang="en-US" dirty="0">
                <a:latin typeface="Times New Roman" panose="02020603050405020304" pitchFamily="18" charset="0"/>
              </a:rPr>
              <a:t>也是从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比如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{0,1}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 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表示从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的所有函数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5AB-0D7F-4B61-BDB8-B664CE0956B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453783" y="4354512"/>
            <a:ext cx="8135937" cy="250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所有从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的函数的集合记作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符号化表示为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}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&gt;0,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m() </a:t>
            </a: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(1.m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</a:rPr>
              <a:t>x,</a:t>
            </a:r>
            <a:r>
              <a:rPr lang="zh-CN" altLang="en-US" sz="2000" dirty="0">
                <a:latin typeface="Times New Roman" panose="02020603050405020304" pitchFamily="18" charset="0"/>
              </a:rPr>
              <a:t>每个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都对应</a:t>
            </a:r>
            <a:r>
              <a:rPr lang="en-US" altLang="zh-CN" sz="2000" dirty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个映射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能够形成的函数的个数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}(2.X</a:t>
            </a:r>
            <a:r>
              <a:rPr lang="zh-CN" altLang="en-US" dirty="0">
                <a:latin typeface="Times New Roman" panose="02020603050405020304" pitchFamily="18" charset="0"/>
              </a:rPr>
              <a:t>为空集的情况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有且仅有一个空关系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(3.Y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为空集的情况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也是空关系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有穷集和无穷集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8.11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一个集合是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有穷</a:t>
            </a:r>
            <a:r>
              <a:rPr lang="zh-CN" altLang="en-US">
                <a:latin typeface="Times New Roman" panose="02020603050405020304" pitchFamily="18" charset="0"/>
              </a:rPr>
              <a:t>的当且仅当它与某个自然数等势；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如果一个集合不是有穷的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就称作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无穷集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实例：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是有穷集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3={0,1,2},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    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}≈{0,1,2}=3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 N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都是无穷集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因为没有自然数与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等势</a:t>
            </a:r>
          </a:p>
          <a:p>
            <a:pPr>
              <a:lnSpc>
                <a:spcPct val="9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利用自然数的性质可以证明：任何有穷集只与惟一的自然数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等势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 b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CA1B-1CCE-4839-BC1B-FE724295C8C7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集合基数的定义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8.12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对于有穷集合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等势的那个惟一的自然数为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</a:rPr>
              <a:t>也可以记作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|)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≈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自然数集合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的基数记作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cardN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实数集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的基数记作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cardR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F123-A0CB-444A-999F-A1E2F369AEC6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基数的相等和大小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80400" cy="18716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8.13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=card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 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≤card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≼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 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&lt;card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≤card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∧card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≠card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0FC-6CE9-4445-9E96-76EDC0ACEB2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68313" y="3357563"/>
            <a:ext cx="8137525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根据上一节关于势的讨论不难得到：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card Z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card Q = card N×N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card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(N) = card 2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card [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] = card 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card </a:t>
            </a:r>
            <a:r>
              <a:rPr lang="en-US" altLang="zh-CN" i="1">
                <a:latin typeface="Times New Roman" panose="02020603050405020304" pitchFamily="18" charset="0"/>
              </a:rPr>
              <a:t>A&lt;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基数的大小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不存在最大的基数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将已知的基数按从小到大的顺序排列就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得到：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en-US" altLang="zh-CN">
                <a:latin typeface="Times New Roman" panose="02020603050405020304" pitchFamily="18" charset="0"/>
              </a:rPr>
              <a:t>0, 1, 2,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>
                <a:latin typeface="Times New Roman" panose="02020603050405020304" pitchFamily="18" charset="0"/>
              </a:rPr>
              <a:t>, …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其中：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0, 1, 2…,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是全体自然数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是有穷基数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是无穷基数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是最小的无穷基数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zh-CN" altLang="en-US">
                <a:latin typeface="Times New Roman" panose="02020603050405020304" pitchFamily="18" charset="0"/>
              </a:rPr>
              <a:t>后面还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有更大的基数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(R)</a:t>
            </a:r>
            <a:r>
              <a:rPr lang="zh-CN" altLang="en-US">
                <a:latin typeface="Times New Roman" panose="02020603050405020304" pitchFamily="18" charset="0"/>
              </a:rPr>
              <a:t>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250-D53E-430B-A9F8-44AF3870967D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可数集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435975" cy="27352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8.14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可数集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可列集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75000"/>
              </a:spcBef>
            </a:pPr>
            <a:r>
              <a:rPr lang="zh-CN" altLang="en-US">
                <a:latin typeface="Times New Roman" panose="02020603050405020304" pitchFamily="18" charset="0"/>
              </a:rPr>
              <a:t>实例：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}, 5, </a:t>
            </a:r>
            <a:r>
              <a:rPr lang="zh-CN" altLang="en-US">
                <a:latin typeface="Times New Roman" panose="02020603050405020304" pitchFamily="18" charset="0"/>
              </a:rPr>
              <a:t>整数集</a:t>
            </a:r>
            <a:r>
              <a:rPr lang="en-US" altLang="zh-CN">
                <a:latin typeface="Times New Roman" panose="02020603050405020304" pitchFamily="18" charset="0"/>
              </a:rPr>
              <a:t>Z, </a:t>
            </a:r>
            <a:r>
              <a:rPr lang="zh-CN" altLang="en-US">
                <a:latin typeface="Times New Roman" panose="02020603050405020304" pitchFamily="18" charset="0"/>
              </a:rPr>
              <a:t>有理数集</a:t>
            </a:r>
            <a:r>
              <a:rPr lang="en-US" altLang="zh-CN">
                <a:latin typeface="Times New Roman" panose="02020603050405020304" pitchFamily="18" charset="0"/>
              </a:rPr>
              <a:t>Q, N×N</a:t>
            </a:r>
            <a:r>
              <a:rPr lang="zh-CN" altLang="en-US">
                <a:latin typeface="Times New Roman" panose="02020603050405020304" pitchFamily="18" charset="0"/>
              </a:rPr>
              <a:t>等都是可数集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实数集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不是可数集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等势的集合也不是可数集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对于任何的可数集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它的元素都可以排列成一个有序图形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换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句话说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都可以找到一个“数遍”集合中全体元素的顺序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60C-1BFD-4A78-AE28-7F89F4346AB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468313" y="4005263"/>
            <a:ext cx="867568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可数集的性质：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可数集的任何子集都是可数集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两个可数集的并是可数集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两个可数集的笛卡儿积是可数集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可数个可数集的笛卡儿积仍是可数集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无穷集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的幂集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不是可数集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357563"/>
            <a:ext cx="8229600" cy="15113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解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=5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=0.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|=4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=card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)=|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)|=24=16.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37E-E494-408A-812D-C6D723BC493E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468313" y="1268413"/>
            <a:ext cx="82296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求下列集合的基数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是单词“</a:t>
            </a:r>
            <a:r>
              <a:rPr lang="en-US" altLang="zh-CN" i="1">
                <a:latin typeface="Times New Roman" panose="02020603050405020304" pitchFamily="18" charset="0"/>
              </a:rPr>
              <a:t>BASEBALL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中的字母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∧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2=9∧2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=8}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 3, 7, 11}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18488" cy="10080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是自然数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≠0.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B5D3-7A12-465C-A053-B8014775A256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468313" y="2276475"/>
            <a:ext cx="8280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方法一   构造双射函数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都是可数集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令 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,…},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}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对任意的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&gt;, 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&gt;∈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    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&gt;=&lt;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&gt;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∧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l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定义函数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  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→N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 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&gt;)=</a:t>
            </a:r>
            <a:r>
              <a:rPr lang="en-US" altLang="zh-CN" i="1">
                <a:latin typeface="Times New Roman" panose="02020603050405020304" pitchFamily="18" charset="0"/>
              </a:rPr>
              <a:t>in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=0,1,…,  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=0,1,…,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易见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的双射函数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  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=card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N 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方法二   直接使用可数集的性质求解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因为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card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都是可数集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根据性质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也是可数集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 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显然当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>
                <a:latin typeface="Times New Roman" panose="02020603050405020304" pitchFamily="18" charset="0"/>
              </a:rPr>
              <a:t>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  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这就推出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综合上述得到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    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78A3-E4F8-4AE2-A957-CAF15542DD07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第八章 </a:t>
            </a:r>
            <a:r>
              <a:rPr lang="zh-CN" altLang="en-US"/>
              <a:t>习题课</a:t>
            </a:r>
          </a:p>
        </p:txBody>
      </p:sp>
      <p:sp>
        <p:nvSpPr>
          <p:cNvPr id="325648" name="Rectangle 16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函数，</a:t>
            </a: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，函数的像与完全原像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函数的性质：单射、满射、双射函数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重要函数：恒等函数、常函数、单调函数、集合的特征函                     数、自然映射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集合等势的定义与性质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集合优势的定义与性质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重要的集合等势以及优势的结果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可数集与不可数集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集合基数的定义</a:t>
            </a:r>
          </a:p>
          <a:p>
            <a:pPr>
              <a:buClr>
                <a:srgbClr val="FF9900"/>
              </a:buClr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5138-BF53-45BC-BED1-AA6DD081BAA2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基本要求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给定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判别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是否为从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判别函数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的性质（单射、满射、双射）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熟练计算函数的值、像、复合以及反函数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证明函数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的性质（单射、满射、双射）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给定集合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，构造双射函数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能够证明两个集合等势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能够证明一个集合优势于另一个集合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知道什么是可数集与不可数集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会求一个简单集合的基数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11C2-28DA-413D-80F9-FCF2A35C01CF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78536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08963" cy="57467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个数的角度看</a:t>
            </a:r>
            <a:r>
              <a:rPr lang="en-US" altLang="zh-CN" dirty="0">
                <a:latin typeface="Times New Roman" panose="02020603050405020304" pitchFamily="18" charset="0"/>
              </a:rPr>
              <a:t>,2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次方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注意这里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X])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4CE5-A4EE-43B7-A093-4B83CDB5CDD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395288" y="1844675"/>
            <a:ext cx="8280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</a:rPr>
              <a:t>其中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91513" cy="504031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．给定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判断是否构成函数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如果是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说明该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函数是否为单射、满射、双射的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并根据要求进行计算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={1,2,3,4,5},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={6,7,8,9,10}, 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>
                <a:latin typeface="Times New Roman" panose="02020603050405020304" pitchFamily="18" charset="0"/>
              </a:rPr>
              <a:t>={&lt;1,8&gt;,&lt;3,9&gt;,&lt;4,10&gt;,&lt;2,6&gt;,&lt;5,9&gt;}.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同</a:t>
            </a:r>
            <a:r>
              <a:rPr lang="en-US" altLang="zh-CN">
                <a:latin typeface="Times New Roman" panose="02020603050405020304" pitchFamily="18" charset="0"/>
              </a:rPr>
              <a:t>(1),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={&lt;1,7&gt;,&lt;2,6&gt;,&lt;4,5&gt;,&lt;1,9&gt;,&lt;5,10&gt;}.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同</a:t>
            </a:r>
            <a:r>
              <a:rPr lang="en-US" altLang="zh-CN">
                <a:latin typeface="Times New Roman" panose="02020603050405020304" pitchFamily="18" charset="0"/>
              </a:rPr>
              <a:t>(1),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={&lt;1,8&gt;,&lt;3,10&gt;,&lt; 2,6&gt;,&lt;4,9&gt;}.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(4)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/(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2+1).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(6)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=R×R,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&gt;)=&lt;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&gt;, </a:t>
            </a:r>
            <a:r>
              <a:rPr lang="zh-CN" altLang="en-US">
                <a:latin typeface="Times New Roman" panose="02020603050405020304" pitchFamily="18" charset="0"/>
              </a:rPr>
              <a:t>令 </a:t>
            </a:r>
          </a:p>
          <a:p>
            <a:r>
              <a:rPr lang="zh-CN" altLang="en-US" i="1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∈R∧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+1}, 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(7)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=N×N,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=N,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&gt;)=|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|. 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(N×{0}),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({0})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D5CB-F8DA-4E6A-9FB4-B915F2D28970}" type="slidenum">
              <a:rPr lang="en-US" altLang="zh-CN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29738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435975" cy="525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既不是单射也不是满射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</a:p>
          <a:p>
            <a:pPr>
              <a:spcBef>
                <a:spcPct val="0"/>
              </a:spcBef>
            </a:pPr>
            <a:r>
              <a:rPr lang="zh-CN" altLang="en-US" i="1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(3)=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(5)=9,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不构成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不是函数</a:t>
            </a:r>
            <a:r>
              <a:rPr lang="en-US" altLang="zh-CN">
                <a:latin typeface="Times New Roman" panose="02020603050405020304" pitchFamily="18" charset="0"/>
              </a:rPr>
              <a:t>. &lt;1,7&gt;∈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&lt;1,9&gt;∈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与函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数定义矛盾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不构成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dom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>
                <a:latin typeface="Times New Roman" panose="02020603050405020304" pitchFamily="18" charset="0"/>
              </a:rPr>
              <a:t>= {1,2,3,4} ≠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既不是单射的也不是满射的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因为该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函数在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取极大值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(1)=1/2. </a:t>
            </a:r>
            <a:r>
              <a:rPr lang="zh-CN" altLang="en-US">
                <a:latin typeface="Times New Roman" panose="02020603050405020304" pitchFamily="18" charset="0"/>
              </a:rPr>
              <a:t>函数不是单调的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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) = {&lt;2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+1,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1&gt;|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∈R}=R×{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1}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既不是单射的也不是满射的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因为   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(&lt;1,1&gt;)=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(&lt;2,2&gt;)=0, 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(N×{0}) = {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∈N} = {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∈N}  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({0}) = {&lt;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&gt;|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∈N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E671-361B-4609-9679-B8D61FF4033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187450" y="11604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3BDC-6A8F-4900-8943-40FD544CD0C8}" type="slidenum">
              <a:rPr lang="en-US" altLang="zh-CN"/>
              <a:pPr/>
              <a:t>52</a:t>
            </a:fld>
            <a:endParaRPr lang="en-US" altLang="zh-CN"/>
          </a:p>
        </p:txBody>
      </p:sp>
      <p:graphicFrame>
        <p:nvGraphicFramePr>
          <p:cNvPr id="331783" name="Object 7"/>
          <p:cNvGraphicFramePr>
            <a:graphicFrameLocks noChangeAspect="1"/>
          </p:cNvGraphicFramePr>
          <p:nvPr/>
        </p:nvGraphicFramePr>
        <p:xfrm>
          <a:off x="1979613" y="1484313"/>
          <a:ext cx="4294187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58920" imgH="952200" progId="Equation.3">
                  <p:embed/>
                </p:oleObj>
              </mc:Choice>
              <mc:Fallback>
                <p:oleObj name="公式" r:id="rId3" imgW="2158920" imgH="952200" progId="Equation.3">
                  <p:embed/>
                  <p:pic>
                    <p:nvPicPr>
                      <p:cNvPr id="331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4294187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6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684213" y="1125538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，且</a:t>
            </a:r>
          </a:p>
        </p:txBody>
      </p:sp>
      <p:sp>
        <p:nvSpPr>
          <p:cNvPr id="331788" name="Rectangle 12"/>
          <p:cNvSpPr>
            <a:spLocks noChangeArrowheads="1"/>
          </p:cNvSpPr>
          <p:nvPr/>
        </p:nvSpPr>
        <p:spPr bwMode="auto">
          <a:xfrm>
            <a:off x="468313" y="3451225"/>
            <a:ext cx="838835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导出的等价关系，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=1,2,3,4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，即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画出偏序集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&lt;{R/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R/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R/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R/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的哈斯图，其中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 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是加细关系：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&lt;R/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:R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Ei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是自然映射，求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(0),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=1,2,3,4.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对每个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说明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的性质（单射、满射、双射）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33836" name="Rectangle 12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哈斯图如下</a:t>
            </a: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(0) = {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0},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(0)={0},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(0)=Z,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(0)=R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是满射的；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03A9-210C-4B0C-BC04-E1D11F7677B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1030288" y="1052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3689350" y="5013325"/>
            <a:ext cx="595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</p:txBody>
      </p:sp>
      <p:pic>
        <p:nvPicPr>
          <p:cNvPr id="333837" name="Picture 13" descr="8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33600"/>
            <a:ext cx="33131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/>
      <p:bldP spid="3338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5882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259238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．对于以下集合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，构造从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=(0,1)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=(0,2)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Z∧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&lt;0}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D2D4-4811-4D54-9DEC-FF3EF4913B2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539750" y="3678238"/>
            <a:ext cx="72707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={&lt;1,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&lt;2,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&gt;, &lt;3,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&gt;}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(2)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)=2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 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)=e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DB8A-1159-47C5-AF58-82B5FAF7428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611188" y="1128713"/>
            <a:ext cx="7777162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</a:rPr>
              <a:t>    证明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 </a:t>
            </a:r>
            <a:r>
              <a:rPr lang="zh-CN" altLang="en-US" b="1">
                <a:solidFill>
                  <a:srgbClr val="000000"/>
                </a:solidFill>
              </a:rPr>
              <a:t>既是满射的，也是单射的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337929" name="Object 9"/>
          <p:cNvGraphicFramePr>
            <a:graphicFrameLocks noChangeAspect="1"/>
          </p:cNvGraphicFramePr>
          <p:nvPr/>
        </p:nvGraphicFramePr>
        <p:xfrm>
          <a:off x="1376363" y="1130300"/>
          <a:ext cx="66960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62240" imgH="203040" progId="Equation.3">
                  <p:embed/>
                </p:oleObj>
              </mc:Choice>
              <mc:Fallback>
                <p:oleObj name="公式" r:id="rId3" imgW="3162240" imgH="203040" progId="Equation.3">
                  <p:embed/>
                  <p:pic>
                    <p:nvPicPr>
                      <p:cNvPr id="3379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130300"/>
                        <a:ext cx="66960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4" name="Object 14"/>
          <p:cNvGraphicFramePr>
            <a:graphicFrameLocks noChangeAspect="1"/>
          </p:cNvGraphicFramePr>
          <p:nvPr/>
        </p:nvGraphicFramePr>
        <p:xfrm>
          <a:off x="4356100" y="2133600"/>
          <a:ext cx="19192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15920" imgH="406080" progId="Equation.3">
                  <p:embed/>
                </p:oleObj>
              </mc:Choice>
              <mc:Fallback>
                <p:oleObj name="公式" r:id="rId5" imgW="1015920" imgH="406080" progId="Equation.3">
                  <p:embed/>
                  <p:pic>
                    <p:nvPicPr>
                      <p:cNvPr id="3379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1919288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3" name="Object 13"/>
          <p:cNvGraphicFramePr>
            <a:graphicFrameLocks noChangeAspect="1"/>
          </p:cNvGraphicFramePr>
          <p:nvPr/>
        </p:nvGraphicFramePr>
        <p:xfrm>
          <a:off x="2411413" y="2852738"/>
          <a:ext cx="3479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15840" imgH="406080" progId="Equation.3">
                  <p:embed/>
                </p:oleObj>
              </mc:Choice>
              <mc:Fallback>
                <p:oleObj name="公式" r:id="rId7" imgW="1815840" imgH="406080" progId="Equation.3">
                  <p:embed/>
                  <p:pic>
                    <p:nvPicPr>
                      <p:cNvPr id="337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52738"/>
                        <a:ext cx="347980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2" name="Object 12"/>
          <p:cNvGraphicFramePr>
            <a:graphicFrameLocks noChangeAspect="1"/>
          </p:cNvGraphicFramePr>
          <p:nvPr/>
        </p:nvGraphicFramePr>
        <p:xfrm>
          <a:off x="1042988" y="4508500"/>
          <a:ext cx="70326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733560" imgH="660240" progId="Equation.3">
                  <p:embed/>
                </p:oleObj>
              </mc:Choice>
              <mc:Fallback>
                <p:oleObj name="公式" r:id="rId9" imgW="3733560" imgH="660240" progId="Equation.3">
                  <p:embed/>
                  <p:pic>
                    <p:nvPicPr>
                      <p:cNvPr id="3379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7032625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5" name="Rectangle 15"/>
          <p:cNvSpPr>
            <a:spLocks noChangeArrowheads="1"/>
          </p:cNvSpPr>
          <p:nvPr/>
        </p:nvSpPr>
        <p:spPr bwMode="auto">
          <a:xfrm>
            <a:off x="611188" y="2349500"/>
            <a:ext cx="372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证 任取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u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，存在</a:t>
            </a:r>
          </a:p>
        </p:txBody>
      </p:sp>
      <p:sp>
        <p:nvSpPr>
          <p:cNvPr id="337936" name="Rectangle 16"/>
          <p:cNvSpPr>
            <a:spLocks noChangeArrowheads="1"/>
          </p:cNvSpPr>
          <p:nvPr/>
        </p:nvSpPr>
        <p:spPr bwMode="auto">
          <a:xfrm>
            <a:off x="611188" y="2997200"/>
            <a:ext cx="796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华文中宋" panose="02010600040101010101" pitchFamily="2" charset="-122"/>
                <a:cs typeface="Tahoma" panose="020B0604030504040204" pitchFamily="34" charset="0"/>
              </a:rPr>
              <a:t>使得</a:t>
            </a:r>
            <a:endParaRPr lang="zh-CN" altLang="en-US" b="1">
              <a:cs typeface="Tahoma" panose="020B0604030504040204" pitchFamily="34" charset="0"/>
            </a:endParaRPr>
          </a:p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ahoma" panose="020B0604030504040204" pitchFamily="34" charset="0"/>
              </a:rPr>
              <a:t>      </a:t>
            </a:r>
            <a:endParaRPr lang="zh-CN" altLang="en-US" sz="1800"/>
          </a:p>
        </p:txBody>
      </p:sp>
      <p:sp>
        <p:nvSpPr>
          <p:cNvPr id="337939" name="Rectangle 1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7940" name="Rectangle 20"/>
          <p:cNvSpPr>
            <a:spLocks noChangeArrowheads="1"/>
          </p:cNvSpPr>
          <p:nvPr/>
        </p:nvSpPr>
        <p:spPr bwMode="auto">
          <a:xfrm>
            <a:off x="611188" y="3573463"/>
            <a:ext cx="7561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因此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是满射的</a:t>
            </a:r>
            <a:endParaRPr lang="zh-CN" altLang="en-US" b="1">
              <a:latin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对于任意的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337941" name="Rectangle 21"/>
          <p:cNvSpPr>
            <a:spLocks noChangeArrowheads="1"/>
          </p:cNvSpPr>
          <p:nvPr/>
        </p:nvSpPr>
        <p:spPr bwMode="auto">
          <a:xfrm>
            <a:off x="755650" y="587851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证明方法</a:t>
            </a:r>
          </a:p>
        </p:txBody>
      </p:sp>
      <p:sp>
        <p:nvSpPr>
          <p:cNvPr id="339980" name="Rectangle 12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29600" cy="532765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是满射的方法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zh-CN" altLang="en-US">
                <a:latin typeface="Times New Roman" panose="02020603050405020304" pitchFamily="18" charset="0"/>
              </a:rPr>
              <a:t>任取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找到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即给出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的表示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或者证明存在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，使得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是单射的方法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方法一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 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        …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</a:t>
            </a:r>
            <a:r>
              <a:rPr lang="zh-CN" altLang="en-US">
                <a:latin typeface="Times New Roman" panose="02020603050405020304" pitchFamily="18" charset="0"/>
              </a:rPr>
              <a:t>推理前提          推理过程        推理结论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方法二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  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           …  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</a:t>
            </a:r>
            <a:r>
              <a:rPr lang="zh-CN" altLang="en-US">
                <a:latin typeface="Times New Roman" panose="02020603050405020304" pitchFamily="18" charset="0"/>
              </a:rPr>
              <a:t>推理前提          推理过程        推理结论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不是满射的方法： 找到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4.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不是单射的方法：找到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 </a:t>
            </a:r>
          </a:p>
          <a:p>
            <a:r>
              <a:rPr lang="zh-CN" altLang="en-US" i="1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722F-E1C0-4675-8523-115E2F23AF13}" type="slidenum">
              <a:rPr lang="en-US" altLang="zh-CN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5515" name="Rectangle 11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97887" cy="452596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证   因为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，存在双射函数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，反函数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构造函数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在函数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的像）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的满射性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对于任何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存在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)) =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的单射性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  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  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综合上述得到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)≈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AE2-D627-44B3-BBB4-C5ABBB19909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323850" y="1052513"/>
            <a:ext cx="700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5.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为二集合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证明：如果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则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)≈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证明集合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等势的方法</a:t>
            </a:r>
          </a:p>
        </p:txBody>
      </p:sp>
      <p:sp>
        <p:nvSpPr>
          <p:cNvPr id="407562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91513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方法一：直接构造从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的双射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即定义一个从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i="1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的满射性，证明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的单射性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方法二：利用定理</a:t>
            </a:r>
            <a:r>
              <a:rPr lang="en-US" altLang="zh-CN">
                <a:latin typeface="Times New Roman" panose="02020603050405020304" pitchFamily="18" charset="0"/>
              </a:rPr>
              <a:t>8.8</a:t>
            </a:r>
            <a:r>
              <a:rPr lang="zh-CN" altLang="en-US">
                <a:latin typeface="Times New Roman" panose="02020603050405020304" pitchFamily="18" charset="0"/>
              </a:rPr>
              <a:t>，构造两个单射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定义函数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，证明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的单射性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方法三：利用等势的传递性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方法四：直接计算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的基数，得到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=card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zh-CN" altLang="en-US">
                <a:latin typeface="Times New Roman" panose="02020603050405020304" pitchFamily="18" charset="0"/>
              </a:rPr>
              <a:t>注意：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以上方法中最重要的是方法一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证明集合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与自然数集合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等势的通常方法是：找到一个“数遍”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中元素的顺序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42C-4DEB-407E-A381-E36D26975B5A}" type="slidenum">
              <a:rPr lang="en-US" altLang="zh-CN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9550-2768-4D13-9776-4F878A3C1E1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755650" y="1196975"/>
            <a:ext cx="7848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．已知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7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∈N},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109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∈N}, </a:t>
            </a:r>
            <a:r>
              <a:rPr lang="zh-CN" altLang="en-US" b="1">
                <a:latin typeface="Times New Roman" panose="02020603050405020304" pitchFamily="18" charset="0"/>
              </a:rPr>
              <a:t>求下列各题：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Card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(2) Card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(3) card 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 card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755650" y="3213100"/>
            <a:ext cx="76327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构造双射函数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因此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构造双射函数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:N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109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可数集的并仍旧是可数集，因此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但是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zh-CN" b="1">
                <a:latin typeface="Times New Roman" panose="02020603050405020304" pitchFamily="18" charset="0"/>
              </a:rPr>
              <a:t>card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从而得到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 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109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互素，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)={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7</a:t>
            </a:r>
            <a:r>
              <a:rPr lang="en-US" altLang="zh-CN" b="1" baseline="30000">
                <a:latin typeface="Times New Roman" panose="02020603050405020304" pitchFamily="18" charset="0"/>
              </a:rPr>
              <a:t>109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类似得到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 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函数的像和完全原像</a:t>
            </a:r>
          </a:p>
        </p:txBody>
      </p:sp>
      <p:sp>
        <p:nvSpPr>
          <p:cNvPr id="280586" name="Rectangle 10"/>
          <p:cNvSpPr>
            <a:spLocks noGrp="1" noChangeArrowheads="1"/>
          </p:cNvSpPr>
          <p:nvPr>
            <p:ph idx="1"/>
          </p:nvPr>
        </p:nvSpPr>
        <p:spPr>
          <a:xfrm>
            <a:off x="251520" y="1072270"/>
            <a:ext cx="8712968" cy="28797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下的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像</a:t>
            </a:r>
            <a:r>
              <a:rPr lang="zh-CN" altLang="en-US" dirty="0">
                <a:latin typeface="Times New Roman" panose="02020603050405020304" pitchFamily="18" charset="0"/>
              </a:rPr>
              <a:t>：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特别地，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0" dirty="0">
                <a:latin typeface="+mj-lt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0" dirty="0">
                <a:latin typeface="+mj-lt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函数的像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下的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A500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</a:rPr>
              <a:t>完全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原像</a:t>
            </a:r>
            <a:r>
              <a:rPr lang="zh-CN" altLang="en-US" dirty="0">
                <a:latin typeface="Times New Roman" panose="02020603050405020304" pitchFamily="18" charset="0"/>
              </a:rPr>
              <a:t>：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函数值与像的区别：函数值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像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一般说来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))≠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二般情况下</a:t>
            </a:r>
            <a:r>
              <a:rPr lang="en-US" altLang="zh-CN" dirty="0">
                <a:latin typeface="Times New Roman" panose="02020603050405020304" pitchFamily="18" charset="0"/>
              </a:rPr>
              <a:t>,f</a:t>
            </a:r>
            <a:r>
              <a:rPr lang="zh-CN" altLang="en-US" dirty="0">
                <a:latin typeface="Times New Roman" panose="02020603050405020304" pitchFamily="18" charset="0"/>
              </a:rPr>
              <a:t>是双射函数</a:t>
            </a:r>
            <a:r>
              <a:rPr lang="en-US" altLang="zh-CN" dirty="0">
                <a:latin typeface="Times New Roman" panose="02020603050405020304" pitchFamily="18" charset="0"/>
              </a:rPr>
              <a:t>,A1</a:t>
            </a:r>
            <a:r>
              <a:rPr lang="zh-CN" altLang="en-US" dirty="0">
                <a:latin typeface="Times New Roman" panose="02020603050405020304" pitchFamily="18" charset="0"/>
              </a:rPr>
              <a:t>就可以是王权原像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7D82-DF6A-470A-B51C-4D58BB17F508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280589" name="Group 13"/>
          <p:cNvGrpSpPr>
            <a:grpSpLocks/>
          </p:cNvGrpSpPr>
          <p:nvPr/>
        </p:nvGrpSpPr>
        <p:grpSpPr bwMode="auto">
          <a:xfrm>
            <a:off x="467804" y="4174958"/>
            <a:ext cx="8280400" cy="2425700"/>
            <a:chOff x="306" y="2568"/>
            <a:chExt cx="5216" cy="1528"/>
          </a:xfrm>
        </p:grpSpPr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306" y="2742"/>
              <a:ext cx="5216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例   设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N→N,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且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60000"/>
                </a:spcBef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令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={2},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那么有           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 {0,1}) = {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(0),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(1)}={0,2}</a:t>
              </a:r>
              <a:b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 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= 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({2})={1,4}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0588" name="Object 12"/>
            <p:cNvGraphicFramePr>
              <a:graphicFrameLocks noChangeAspect="1"/>
            </p:cNvGraphicFramePr>
            <p:nvPr/>
          </p:nvGraphicFramePr>
          <p:xfrm>
            <a:off x="2064" y="2568"/>
            <a:ext cx="2377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39880" imgH="482400" progId="Equation.3">
                    <p:embed/>
                  </p:oleObj>
                </mc:Choice>
                <mc:Fallback>
                  <p:oleObj name="公式" r:id="rId3" imgW="1739880" imgH="482400" progId="Equation.3">
                    <p:embed/>
                    <p:pic>
                      <p:nvPicPr>
                        <p:cNvPr id="28058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68"/>
                          <a:ext cx="2377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34C8-8911-43E6-9BF9-B236F93D295F}" type="slidenum">
              <a:rPr lang="en-US" altLang="zh-CN"/>
              <a:pPr/>
              <a:t>60</a:t>
            </a:fld>
            <a:endParaRPr lang="en-US" altLang="zh-CN"/>
          </a:p>
        </p:txBody>
      </p:sp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8316913" y="1268413"/>
          <a:ext cx="152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152202" imgH="177569" progId="Equation.3">
                  <p:embed/>
                </p:oleObj>
              </mc:Choice>
              <mc:Fallback>
                <p:oleObj name="Microsoft 公式 3.0" r:id="rId3" imgW="152202" imgH="177569" progId="Equation.3">
                  <p:embed/>
                  <p:pic>
                    <p:nvPicPr>
                      <p:cNvPr id="411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268413"/>
                        <a:ext cx="1524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0" name="Rectangle 12"/>
          <p:cNvSpPr>
            <a:spLocks noChangeArrowheads="1"/>
          </p:cNvSpPr>
          <p:nvPr/>
        </p:nvSpPr>
        <p:spPr bwMode="auto">
          <a:xfrm>
            <a:off x="250825" y="1125538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7.  </a:t>
            </a:r>
            <a:r>
              <a:rPr lang="zh-CN" altLang="en-US" b="1">
                <a:latin typeface="Times New Roman" panose="02020603050405020304" pitchFamily="18" charset="0"/>
              </a:rPr>
              <a:t>已知</a:t>
            </a:r>
            <a:r>
              <a:rPr lang="en-US" altLang="zh-CN" b="1">
                <a:latin typeface="Times New Roman" panose="02020603050405020304" pitchFamily="18" charset="0"/>
              </a:rPr>
              <a:t>card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&lt;card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755650" y="1841500"/>
            <a:ext cx="799306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   由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得到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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为有穷集，即存在自然数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     </a:t>
            </a: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)&lt; 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，那么存在自然数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，使得 </a:t>
            </a: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从而得到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card((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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因此，</a:t>
            </a: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 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函数的性质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351838" cy="22320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满射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都存在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唯一</a:t>
            </a:r>
            <a:r>
              <a:rPr lang="zh-CN" altLang="en-US" dirty="0">
                <a:latin typeface="Times New Roman" panose="02020603050405020304" pitchFamily="18" charset="0"/>
              </a:rPr>
              <a:t>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单射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证明方式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对于任意</a:t>
            </a:r>
            <a:r>
              <a:rPr lang="en-US" altLang="zh-CN" dirty="0">
                <a:latin typeface="Times New Roman" panose="02020603050405020304" pitchFamily="18" charset="0"/>
              </a:rPr>
              <a:t>x1x2</a:t>
            </a:r>
            <a:r>
              <a:rPr lang="zh-CN" altLang="en-US" dirty="0">
                <a:latin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</a:rPr>
              <a:t>A,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f(x1)=f(x2)-&gt;</a:t>
            </a:r>
            <a:r>
              <a:rPr lang="zh-CN" altLang="en-US" dirty="0">
                <a:latin typeface="Times New Roman" panose="02020603050405020304" pitchFamily="18" charset="0"/>
              </a:rPr>
              <a:t>继续证明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直到证明</a:t>
            </a:r>
            <a:r>
              <a:rPr lang="en-US" altLang="zh-CN" dirty="0">
                <a:latin typeface="Times New Roman" panose="02020603050405020304" pitchFamily="18" charset="0"/>
              </a:rPr>
              <a:t>x1=x2)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既是满射又是单射的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双射</a:t>
            </a:r>
            <a:r>
              <a:rPr lang="zh-CN" altLang="en-US" dirty="0">
                <a:latin typeface="Times New Roman" panose="02020603050405020304" pitchFamily="18" charset="0"/>
              </a:rPr>
              <a:t>的（或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一一映像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9ECD-F5D1-42DF-8E92-C387EE38EEC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323850" y="4077072"/>
            <a:ext cx="83534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判断下面函数是否为单射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为什么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:R→R,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:Z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→R,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dirty="0" err="1">
                <a:latin typeface="Times New Roman" panose="02020603050405020304" pitchFamily="18" charset="0"/>
              </a:rPr>
              <a:t>ln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Z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为正整数集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en-US" altLang="zh-CN" i="1" dirty="0">
                <a:latin typeface="Times New Roman" panose="02020603050405020304" pitchFamily="18" charset="0"/>
              </a:rPr>
              <a:t>  f</a:t>
            </a:r>
            <a:r>
              <a:rPr lang="en-US" altLang="zh-CN" dirty="0">
                <a:latin typeface="Times New Roman" panose="02020603050405020304" pitchFamily="18" charset="0"/>
              </a:rPr>
              <a:t>:R→Z,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4)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→R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+1)/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为正实数集</a:t>
            </a:r>
            <a:r>
              <a:rPr lang="en-US" altLang="zh-CN" dirty="0">
                <a:latin typeface="Times New Roman" panose="02020603050405020304" pitchFamily="18" charset="0"/>
              </a:rPr>
              <a:t>. 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例题解答</a:t>
            </a:r>
          </a:p>
        </p:txBody>
      </p:sp>
      <p:sp>
        <p:nvSpPr>
          <p:cNvPr id="28672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取得极大值</a:t>
            </a:r>
            <a:r>
              <a:rPr lang="en-US" altLang="zh-CN">
                <a:latin typeface="Times New Roman" panose="02020603050405020304" pitchFamily="18" charset="0"/>
              </a:rPr>
              <a:t>0. </a:t>
            </a:r>
            <a:r>
              <a:rPr lang="zh-CN" altLang="en-US">
                <a:latin typeface="Times New Roman" panose="02020603050405020304" pitchFamily="18" charset="0"/>
              </a:rPr>
              <a:t>既不是单射也不是满射的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)=ln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是单调上升的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但不满射</a:t>
            </a:r>
            <a:r>
              <a:rPr lang="en-US" altLang="zh-CN">
                <a:latin typeface="Times New Roman" panose="02020603050405020304" pitchFamily="18" charset="0"/>
              </a:rPr>
              <a:t>, 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={ln1, ln2, …}.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:R→Z,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但不是单射的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例如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(1.5)=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(1.2)=1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(4)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是满射、单射、双射的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因为它是单调函数并且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+1)/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有极小值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(1)=2. </a:t>
            </a:r>
            <a:r>
              <a:rPr lang="zh-CN" altLang="en-US">
                <a:latin typeface="Times New Roman" panose="02020603050405020304" pitchFamily="18" charset="0"/>
              </a:rPr>
              <a:t>该函数既不是单射的也不是满射的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23EC-66FD-4030-BBD5-DA0ACDFDC9A2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8776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91512" cy="37441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对于给定的集合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构造双射函数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(</a:t>
            </a:r>
            <a:r>
              <a:rPr lang="zh-CN" altLang="en-US" i="1" dirty="0">
                <a:latin typeface="Times New Roman" panose="02020603050405020304" pitchFamily="18" charset="0"/>
              </a:rPr>
              <a:t>首先看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i="1" dirty="0">
                <a:latin typeface="Times New Roman" panose="02020603050405020304" pitchFamily="18" charset="0"/>
              </a:rPr>
              <a:t>两个的数量是不是一样多</a:t>
            </a:r>
            <a:r>
              <a:rPr lang="en-US" altLang="zh-CN" i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({1,2,3}),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{1,2,3}(</a:t>
            </a:r>
            <a:r>
              <a:rPr lang="zh-CN" altLang="en-US" baseline="30000" dirty="0">
                <a:latin typeface="Times New Roman" panose="02020603050405020304" pitchFamily="18" charset="0"/>
              </a:rPr>
              <a:t>都是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aseline="30000" dirty="0">
                <a:latin typeface="Times New Roman" panose="02020603050405020304" pitchFamily="18" charset="0"/>
              </a:rPr>
              <a:t>的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zh-CN" altLang="en-US" baseline="30000">
                <a:latin typeface="Times New Roman" panose="02020603050405020304" pitchFamily="18" charset="0"/>
              </a:rPr>
              <a:t>次方个</a:t>
            </a:r>
            <a:r>
              <a:rPr lang="en-US" altLang="zh-CN" baseline="30000">
                <a:latin typeface="Times New Roman" panose="02020603050405020304" pitchFamily="18" charset="0"/>
              </a:rPr>
              <a:t>)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=[0,1],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=[1/4,1/2]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=Z,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                     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=[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1,1]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1383-729F-457C-842A-CABB33B731E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250825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8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23613"/>
              </p:ext>
            </p:extLst>
          </p:nvPr>
        </p:nvGraphicFramePr>
        <p:xfrm>
          <a:off x="899592" y="4221088"/>
          <a:ext cx="15128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87320" imgH="406080" progId="Equation.3">
                  <p:embed/>
                </p:oleObj>
              </mc:Choice>
              <mc:Fallback>
                <p:oleObj name="公式" r:id="rId3" imgW="787320" imgH="406080" progId="Equation.3">
                  <p:embed/>
                  <p:pic>
                    <p:nvPicPr>
                      <p:cNvPr id="288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1088"/>
                        <a:ext cx="1512887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2944</TotalTime>
  <Words>9160</Words>
  <Application>Microsoft Office PowerPoint</Application>
  <PresentationFormat>全屏显示(4:3)</PresentationFormat>
  <Paragraphs>742</Paragraphs>
  <Slides>60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BankGothic Md BT</vt:lpstr>
      <vt:lpstr>黑体</vt:lpstr>
      <vt:lpstr>宋体</vt:lpstr>
      <vt:lpstr>华文行楷</vt:lpstr>
      <vt:lpstr>华文中宋</vt:lpstr>
      <vt:lpstr>Arial</vt:lpstr>
      <vt:lpstr>Symbol</vt:lpstr>
      <vt:lpstr>Tahoma</vt:lpstr>
      <vt:lpstr>Times New Roman</vt:lpstr>
      <vt:lpstr>Wingdings</vt:lpstr>
      <vt:lpstr>ch1</vt:lpstr>
      <vt:lpstr>公式</vt:lpstr>
      <vt:lpstr>Microsoft 公式 3.0</vt:lpstr>
      <vt:lpstr>第八章 函数</vt:lpstr>
      <vt:lpstr>8.1 函数的定义与性质</vt:lpstr>
      <vt:lpstr>函数定义</vt:lpstr>
      <vt:lpstr>从A到B的函数</vt:lpstr>
      <vt:lpstr>实例</vt:lpstr>
      <vt:lpstr>函数的像和完全原像</vt:lpstr>
      <vt:lpstr>函数的性质</vt:lpstr>
      <vt:lpstr>例题解答</vt:lpstr>
      <vt:lpstr>实例</vt:lpstr>
      <vt:lpstr>解答</vt:lpstr>
      <vt:lpstr>PowerPoint 演示文稿</vt:lpstr>
      <vt:lpstr>某些重要函数</vt:lpstr>
      <vt:lpstr>某些重要函数</vt:lpstr>
      <vt:lpstr>实例</vt:lpstr>
      <vt:lpstr>8.2 函数的复合与反函数 </vt:lpstr>
      <vt:lpstr>复合函数基本定理</vt:lpstr>
      <vt:lpstr>证明</vt:lpstr>
      <vt:lpstr>推论</vt:lpstr>
      <vt:lpstr>函数复合与函数性质</vt:lpstr>
      <vt:lpstr>证明</vt:lpstr>
      <vt:lpstr>实例</vt:lpstr>
      <vt:lpstr>反函数</vt:lpstr>
      <vt:lpstr>证明</vt:lpstr>
      <vt:lpstr>反函数的性质</vt:lpstr>
      <vt:lpstr>PowerPoint 演示文稿</vt:lpstr>
      <vt:lpstr>8.3  双射函数与集合的基数</vt:lpstr>
      <vt:lpstr>集合的等势</vt:lpstr>
      <vt:lpstr>PowerPoint 演示文稿</vt:lpstr>
      <vt:lpstr>PowerPoint 演示文稿</vt:lpstr>
      <vt:lpstr>PowerPoint 演示文稿</vt:lpstr>
      <vt:lpstr>实例</vt:lpstr>
      <vt:lpstr>等势的性质</vt:lpstr>
      <vt:lpstr>有关势的重要结果</vt:lpstr>
      <vt:lpstr>Cantor定理的证明</vt:lpstr>
      <vt:lpstr>Cantor定理的证明</vt:lpstr>
      <vt:lpstr>集合的优势</vt:lpstr>
      <vt:lpstr>应用：证明等势</vt:lpstr>
      <vt:lpstr>构造另一个单射</vt:lpstr>
      <vt:lpstr>自然数的集合定义 </vt:lpstr>
      <vt:lpstr>有穷集和无穷集</vt:lpstr>
      <vt:lpstr>集合基数的定义</vt:lpstr>
      <vt:lpstr>基数的相等和大小</vt:lpstr>
      <vt:lpstr>基数的大小</vt:lpstr>
      <vt:lpstr>可数集</vt:lpstr>
      <vt:lpstr>实例</vt:lpstr>
      <vt:lpstr>实例</vt:lpstr>
      <vt:lpstr>实例</vt:lpstr>
      <vt:lpstr>第八章 习题课</vt:lpstr>
      <vt:lpstr>基本要求</vt:lpstr>
      <vt:lpstr>练习1</vt:lpstr>
      <vt:lpstr>解答</vt:lpstr>
      <vt:lpstr>PowerPoint 演示文稿</vt:lpstr>
      <vt:lpstr>解答</vt:lpstr>
      <vt:lpstr>练习3</vt:lpstr>
      <vt:lpstr>PowerPoint 演示文稿</vt:lpstr>
      <vt:lpstr>证明方法</vt:lpstr>
      <vt:lpstr>练习5</vt:lpstr>
      <vt:lpstr>证明集合A与B等势的方法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Escoffier Lancaster</cp:lastModifiedBy>
  <cp:revision>419</cp:revision>
  <dcterms:created xsi:type="dcterms:W3CDTF">2007-11-19T20:33:53Z</dcterms:created>
  <dcterms:modified xsi:type="dcterms:W3CDTF">2024-11-26T12:09:05Z</dcterms:modified>
</cp:coreProperties>
</file>