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41"/>
  </p:notesMasterIdLst>
  <p:handoutMasterIdLst>
    <p:handoutMasterId r:id="rId95"/>
  </p:handoutMasterIdLst>
  <p:sldIdLst>
    <p:sldId id="410" r:id="rId4"/>
    <p:sldId id="328" r:id="rId5"/>
    <p:sldId id="387" r:id="rId6"/>
    <p:sldId id="430" r:id="rId7"/>
    <p:sldId id="260" r:id="rId8"/>
    <p:sldId id="257" r:id="rId9"/>
    <p:sldId id="258" r:id="rId10"/>
    <p:sldId id="385" r:id="rId11"/>
    <p:sldId id="389" r:id="rId12"/>
    <p:sldId id="390" r:id="rId13"/>
    <p:sldId id="391" r:id="rId14"/>
    <p:sldId id="392" r:id="rId15"/>
    <p:sldId id="261" r:id="rId16"/>
    <p:sldId id="265" r:id="rId17"/>
    <p:sldId id="267" r:id="rId18"/>
    <p:sldId id="377" r:id="rId19"/>
    <p:sldId id="327" r:id="rId20"/>
    <p:sldId id="268" r:id="rId21"/>
    <p:sldId id="269" r:id="rId22"/>
    <p:sldId id="360" r:id="rId23"/>
    <p:sldId id="270" r:id="rId24"/>
    <p:sldId id="361" r:id="rId25"/>
    <p:sldId id="362" r:id="rId26"/>
    <p:sldId id="363" r:id="rId27"/>
    <p:sldId id="364" r:id="rId28"/>
    <p:sldId id="374" r:id="rId29"/>
    <p:sldId id="366" r:id="rId30"/>
    <p:sldId id="367" r:id="rId31"/>
    <p:sldId id="273" r:id="rId32"/>
    <p:sldId id="368" r:id="rId33"/>
    <p:sldId id="274" r:id="rId34"/>
    <p:sldId id="370" r:id="rId35"/>
    <p:sldId id="276" r:id="rId36"/>
    <p:sldId id="372" r:id="rId37"/>
    <p:sldId id="277" r:id="rId38"/>
    <p:sldId id="279" r:id="rId39"/>
    <p:sldId id="332" r:id="rId40"/>
    <p:sldId id="280" r:id="rId42"/>
    <p:sldId id="337" r:id="rId43"/>
    <p:sldId id="339" r:id="rId44"/>
    <p:sldId id="287" r:id="rId45"/>
    <p:sldId id="388" r:id="rId46"/>
    <p:sldId id="342" r:id="rId47"/>
    <p:sldId id="379" r:id="rId48"/>
    <p:sldId id="290" r:id="rId49"/>
    <p:sldId id="346" r:id="rId50"/>
    <p:sldId id="345" r:id="rId51"/>
    <p:sldId id="348" r:id="rId52"/>
    <p:sldId id="380" r:id="rId53"/>
    <p:sldId id="343" r:id="rId54"/>
    <p:sldId id="431" r:id="rId55"/>
    <p:sldId id="432" r:id="rId56"/>
    <p:sldId id="297" r:id="rId57"/>
    <p:sldId id="411" r:id="rId58"/>
    <p:sldId id="433" r:id="rId59"/>
    <p:sldId id="333" r:id="rId60"/>
    <p:sldId id="298" r:id="rId61"/>
    <p:sldId id="299" r:id="rId62"/>
    <p:sldId id="301" r:id="rId63"/>
    <p:sldId id="351" r:id="rId64"/>
    <p:sldId id="352" r:id="rId65"/>
    <p:sldId id="304" r:id="rId66"/>
    <p:sldId id="305" r:id="rId67"/>
    <p:sldId id="306" r:id="rId68"/>
    <p:sldId id="408" r:id="rId69"/>
    <p:sldId id="396" r:id="rId70"/>
    <p:sldId id="397" r:id="rId71"/>
    <p:sldId id="409" r:id="rId72"/>
    <p:sldId id="398" r:id="rId73"/>
    <p:sldId id="421" r:id="rId74"/>
    <p:sldId id="422" r:id="rId75"/>
    <p:sldId id="423" r:id="rId76"/>
    <p:sldId id="515" r:id="rId77"/>
    <p:sldId id="399" r:id="rId78"/>
    <p:sldId id="424" r:id="rId79"/>
    <p:sldId id="425" r:id="rId80"/>
    <p:sldId id="426" r:id="rId81"/>
    <p:sldId id="427" r:id="rId82"/>
    <p:sldId id="428" r:id="rId83"/>
    <p:sldId id="429" r:id="rId84"/>
    <p:sldId id="406" r:id="rId85"/>
    <p:sldId id="413" r:id="rId86"/>
    <p:sldId id="414" r:id="rId87"/>
    <p:sldId id="415" r:id="rId88"/>
    <p:sldId id="416" r:id="rId89"/>
    <p:sldId id="417" r:id="rId90"/>
    <p:sldId id="418" r:id="rId91"/>
    <p:sldId id="420" r:id="rId92"/>
    <p:sldId id="532" r:id="rId93"/>
    <p:sldId id="330" r:id="rId94"/>
  </p:sldIdLst>
  <p:sldSz cx="9144000" cy="6858000" type="screen4x3"/>
  <p:notesSz cx="6889750" cy="10021570"/>
  <p:custDataLst>
    <p:tags r:id="rId99"/>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46" autoAdjust="0"/>
  </p:normalViewPr>
  <p:slideViewPr>
    <p:cSldViewPr snapToGrid="0" showGuides="1">
      <p:cViewPr varScale="1">
        <p:scale>
          <a:sx n="48" d="100"/>
          <a:sy n="48" d="100"/>
        </p:scale>
        <p:origin x="1680" y="36"/>
      </p:cViewPr>
      <p:guideLst>
        <p:guide orient="horz" pos="2272"/>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4514"/>
    </p:cViewPr>
  </p:sorterViewPr>
  <p:gridSpacing cx="76198" cy="76198"/>
</p:viewPr>
</file>

<file path=ppt/_rels/presentation.xml.rels><?xml version="1.0" encoding="UTF-8" standalone="yes"?>
<Relationships xmlns="http://schemas.openxmlformats.org/package/2006/relationships"><Relationship Id="rId99" Type="http://schemas.openxmlformats.org/officeDocument/2006/relationships/tags" Target="tags/tag1.xml"/><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handoutMaster" Target="handoutMasters/handoutMaster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notesMaster" Target="notesMasters/notesMaster1.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3.wmf"/><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86088" cy="501650"/>
          </a:xfrm>
          <a:prstGeom prst="rect">
            <a:avLst/>
          </a:prstGeom>
          <a:noFill/>
          <a:ln w="9525">
            <a:noFill/>
            <a:miter lim="800000"/>
          </a:ln>
          <a:effectLst/>
        </p:spPr>
        <p:txBody>
          <a:bodyPr vert="horz" wrap="square" lIns="96634" tIns="48317" rIns="96634" bIns="48317" numCol="1" anchor="t" anchorCtr="0" compatLnSpc="1"/>
          <a:lstStyle>
            <a:lvl1pPr>
              <a:defRPr sz="13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019" name="Rectangle 3"/>
          <p:cNvSpPr>
            <a:spLocks noGrp="1" noChangeArrowheads="1"/>
          </p:cNvSpPr>
          <p:nvPr>
            <p:ph type="dt" sz="quarter" idx="1"/>
          </p:nvPr>
        </p:nvSpPr>
        <p:spPr bwMode="auto">
          <a:xfrm>
            <a:off x="3902075" y="0"/>
            <a:ext cx="2986088" cy="501650"/>
          </a:xfrm>
          <a:prstGeom prst="rect">
            <a:avLst/>
          </a:prstGeom>
          <a:noFill/>
          <a:ln w="9525">
            <a:noFill/>
            <a:miter lim="800000"/>
          </a:ln>
          <a:effectLst/>
        </p:spPr>
        <p:txBody>
          <a:bodyPr vert="horz" wrap="square" lIns="96634" tIns="48317" rIns="96634" bIns="48317" numCol="1" anchor="t" anchorCtr="0" compatLnSpc="1"/>
          <a:lstStyle>
            <a:lvl1pPr algn="r">
              <a:defRPr sz="13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020" name="Rectangle 4"/>
          <p:cNvSpPr>
            <a:spLocks noGrp="1" noChangeArrowheads="1"/>
          </p:cNvSpPr>
          <p:nvPr>
            <p:ph type="ftr" sz="quarter" idx="2"/>
          </p:nvPr>
        </p:nvSpPr>
        <p:spPr bwMode="auto">
          <a:xfrm>
            <a:off x="0" y="9518650"/>
            <a:ext cx="2986088" cy="501650"/>
          </a:xfrm>
          <a:prstGeom prst="rect">
            <a:avLst/>
          </a:prstGeom>
          <a:noFill/>
          <a:ln w="9525">
            <a:noFill/>
            <a:miter lim="800000"/>
          </a:ln>
          <a:effectLst/>
        </p:spPr>
        <p:txBody>
          <a:bodyPr vert="horz" wrap="square" lIns="96634" tIns="48317" rIns="96634" bIns="48317" numCol="1" anchor="b" anchorCtr="0" compatLnSpc="1"/>
          <a:lstStyle>
            <a:lvl1pPr>
              <a:defRPr sz="13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021" name="Rectangle 5"/>
          <p:cNvSpPr>
            <a:spLocks noGrp="1" noChangeArrowheads="1"/>
          </p:cNvSpPr>
          <p:nvPr>
            <p:ph type="sldNum" sz="quarter" idx="3"/>
          </p:nvPr>
        </p:nvSpPr>
        <p:spPr bwMode="auto">
          <a:xfrm>
            <a:off x="3902075" y="9518650"/>
            <a:ext cx="2986088" cy="501650"/>
          </a:xfrm>
          <a:prstGeom prst="rect">
            <a:avLst/>
          </a:prstGeom>
          <a:noFill/>
          <a:ln w="9525">
            <a:noFill/>
            <a:miter lim="800000"/>
          </a:ln>
          <a:effectLst/>
        </p:spPr>
        <p:txBody>
          <a:bodyPr vert="horz" wrap="square" lIns="96634" tIns="48317" rIns="96634" bIns="48317" numCol="1" anchor="b" anchorCtr="0" compatLnSpc="1"/>
          <a:lstStyle/>
          <a:p>
            <a:pPr lvl="0" algn="r" eaLnBrk="1" fontAlgn="base" hangingPunct="1">
              <a:buNone/>
            </a:pPr>
            <a:fld id="{9A0DB2DC-4C9A-4742-B13C-FB6460FD3503}" type="slidenum">
              <a:rPr lang="en-US" altLang="zh-CN" sz="1300" strike="noStrike" noProof="1" dirty="0">
                <a:latin typeface="Arial" panose="020B0604020202020204" pitchFamily="34" charset="0"/>
                <a:ea typeface="宋体" panose="02010600030101010101" pitchFamily="2" charset="-122"/>
                <a:cs typeface="+mn-cs"/>
              </a:rPr>
            </a:fld>
            <a:endParaRPr lang="en-US" altLang="zh-CN" sz="1300"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86088" cy="501650"/>
          </a:xfrm>
          <a:prstGeom prst="rect">
            <a:avLst/>
          </a:prstGeom>
          <a:noFill/>
          <a:ln w="9525">
            <a:noFill/>
            <a:miter lim="800000"/>
          </a:ln>
          <a:effectLst/>
        </p:spPr>
        <p:txBody>
          <a:bodyPr vert="horz" wrap="square" lIns="96634" tIns="48317" rIns="96634" bIns="48317" numCol="1" anchor="t" anchorCtr="0" compatLnSpc="1"/>
          <a:lstStyle>
            <a:lvl1pPr>
              <a:defRPr sz="13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3971" name="Rectangle 3"/>
          <p:cNvSpPr>
            <a:spLocks noGrp="1" noChangeArrowheads="1"/>
          </p:cNvSpPr>
          <p:nvPr>
            <p:ph type="dt" idx="1"/>
          </p:nvPr>
        </p:nvSpPr>
        <p:spPr bwMode="auto">
          <a:xfrm>
            <a:off x="3902075" y="0"/>
            <a:ext cx="2986088" cy="501650"/>
          </a:xfrm>
          <a:prstGeom prst="rect">
            <a:avLst/>
          </a:prstGeom>
          <a:noFill/>
          <a:ln w="9525">
            <a:noFill/>
            <a:miter lim="800000"/>
          </a:ln>
          <a:effectLst/>
        </p:spPr>
        <p:txBody>
          <a:bodyPr vert="horz" wrap="square" lIns="96634" tIns="48317" rIns="96634" bIns="48317" numCol="1" anchor="t" anchorCtr="0" compatLnSpc="1"/>
          <a:lstStyle>
            <a:lvl1pPr algn="r">
              <a:defRPr sz="13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0" name="Rectangle 4"/>
          <p:cNvSpPr>
            <a:spLocks noGrp="1" noRot="1" noChangeAspect="1" noTextEdit="1"/>
          </p:cNvSpPr>
          <p:nvPr>
            <p:ph type="sldImg"/>
          </p:nvPr>
        </p:nvSpPr>
        <p:spPr>
          <a:xfrm>
            <a:off x="939800" y="750888"/>
            <a:ext cx="5010150" cy="3759200"/>
          </a:xfrm>
          <a:prstGeom prst="rect">
            <a:avLst/>
          </a:prstGeom>
          <a:noFill/>
          <a:ln w="9525" cap="flat" cmpd="sng">
            <a:solidFill>
              <a:srgbClr val="000000"/>
            </a:solidFill>
            <a:prstDash val="solid"/>
            <a:miter/>
            <a:headEnd type="none" w="med" len="med"/>
            <a:tailEnd type="none" w="med" len="med"/>
          </a:ln>
        </p:spPr>
      </p:sp>
      <p:sp>
        <p:nvSpPr>
          <p:cNvPr id="83973" name="Rectangle 5"/>
          <p:cNvSpPr>
            <a:spLocks noGrp="1" noChangeArrowheads="1"/>
          </p:cNvSpPr>
          <p:nvPr>
            <p:ph type="body" sz="quarter" idx="3"/>
          </p:nvPr>
        </p:nvSpPr>
        <p:spPr bwMode="auto">
          <a:xfrm>
            <a:off x="688975" y="4760913"/>
            <a:ext cx="5511800" cy="4510088"/>
          </a:xfrm>
          <a:prstGeom prst="rect">
            <a:avLst/>
          </a:prstGeom>
          <a:noFill/>
          <a:ln w="9525">
            <a:noFill/>
            <a:miter lim="800000"/>
          </a:ln>
          <a:effectLst/>
        </p:spPr>
        <p:txBody>
          <a:bodyPr vert="horz" wrap="square" lIns="96634" tIns="48317" rIns="96634" bIns="48317"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3974" name="Rectangle 6"/>
          <p:cNvSpPr>
            <a:spLocks noGrp="1" noChangeArrowheads="1"/>
          </p:cNvSpPr>
          <p:nvPr>
            <p:ph type="ftr" sz="quarter" idx="4"/>
          </p:nvPr>
        </p:nvSpPr>
        <p:spPr bwMode="auto">
          <a:xfrm>
            <a:off x="0" y="9518650"/>
            <a:ext cx="2986088" cy="501650"/>
          </a:xfrm>
          <a:prstGeom prst="rect">
            <a:avLst/>
          </a:prstGeom>
          <a:noFill/>
          <a:ln w="9525">
            <a:noFill/>
            <a:miter lim="800000"/>
          </a:ln>
          <a:effectLst/>
        </p:spPr>
        <p:txBody>
          <a:bodyPr vert="horz" wrap="square" lIns="96634" tIns="48317" rIns="96634" bIns="48317" numCol="1" anchor="b" anchorCtr="0" compatLnSpc="1"/>
          <a:lstStyle>
            <a:lvl1pPr>
              <a:defRPr sz="13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3975" name="Rectangle 7"/>
          <p:cNvSpPr>
            <a:spLocks noGrp="1" noChangeArrowheads="1"/>
          </p:cNvSpPr>
          <p:nvPr>
            <p:ph type="sldNum" sz="quarter" idx="5"/>
          </p:nvPr>
        </p:nvSpPr>
        <p:spPr bwMode="auto">
          <a:xfrm>
            <a:off x="3902075" y="9518650"/>
            <a:ext cx="2986088" cy="501650"/>
          </a:xfrm>
          <a:prstGeom prst="rect">
            <a:avLst/>
          </a:prstGeom>
          <a:noFill/>
          <a:ln w="9525">
            <a:noFill/>
            <a:miter lim="800000"/>
          </a:ln>
          <a:effectLst/>
        </p:spPr>
        <p:txBody>
          <a:bodyPr vert="horz" wrap="square" lIns="96634" tIns="48317" rIns="96634" bIns="48317" numCol="1" anchor="b" anchorCtr="0" compatLnSpc="1"/>
          <a:lstStyle/>
          <a:p>
            <a:pPr lvl="0" algn="r" eaLnBrk="1" fontAlgn="base" hangingPunct="1">
              <a:buNone/>
            </a:pPr>
            <a:fld id="{9A0DB2DC-4C9A-4742-B13C-FB6460FD3503}" type="slidenum">
              <a:rPr lang="en-US" altLang="zh-CN" sz="1300" strike="noStrike" noProof="1" dirty="0">
                <a:latin typeface="Arial" panose="020B0604020202020204" pitchFamily="34" charset="0"/>
                <a:ea typeface="宋体" panose="02010600030101010101" pitchFamily="2" charset="-122"/>
                <a:cs typeface="+mn-cs"/>
              </a:rPr>
            </a:fld>
            <a:endParaRPr lang="en-US" altLang="zh-CN" sz="13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ph type="sldNum" sz="quarter"/>
          </p:nvPr>
        </p:nvSpPr>
        <p:spPr>
          <a:xfrm>
            <a:off x="3902075" y="9518650"/>
            <a:ext cx="2986088" cy="501650"/>
          </a:xfrm>
          <a:prstGeom prst="rect">
            <a:avLst/>
          </a:prstGeom>
          <a:noFill/>
          <a:ln w="9525">
            <a:noFill/>
          </a:ln>
        </p:spPr>
        <p:txBody>
          <a:bodyPr vert="horz" wrap="square" lIns="96634" tIns="48317" rIns="96634" bIns="48317" anchor="b" anchorCtr="0"/>
          <a:lstStyle/>
          <a:p>
            <a:pPr lvl="0" algn="r"/>
            <a:fld id="{9A0DB2DC-4C9A-4742-B13C-FB6460FD3503}" type="slidenum">
              <a:rPr lang="en-US" altLang="zh-CN" sz="1300" dirty="0"/>
            </a:fld>
            <a:endParaRPr lang="en-US" altLang="zh-CN" sz="1300" dirty="0"/>
          </a:p>
        </p:txBody>
      </p:sp>
      <p:sp>
        <p:nvSpPr>
          <p:cNvPr id="19458" name="Rectangle 2"/>
          <p:cNvSpPr>
            <a:spLocks noGrp="1" noRot="1" noChangeAspect="1" noTextEdit="1"/>
          </p:cNvSpPr>
          <p:nvPr>
            <p:ph type="sldImg"/>
          </p:nvPr>
        </p:nvSpPr>
        <p:spPr>
          <a:solidFill>
            <a:srgbClr val="FFFFFF"/>
          </a:solidFill>
        </p:spPr>
      </p:sp>
      <p:sp>
        <p:nvSpPr>
          <p:cNvPr id="19459" name="Rectangle 3"/>
          <p:cNvSpPr>
            <a:spLocks noGrp="1"/>
          </p:cNvSpPr>
          <p:nvPr>
            <p:ph type="body"/>
          </p:nvPr>
        </p:nvSpPr>
        <p:spPr>
          <a:xfrm>
            <a:off x="919163" y="4760913"/>
            <a:ext cx="5051425" cy="4510087"/>
          </a:xfrm>
          <a:solidFill>
            <a:srgbClr val="FFFFFF"/>
          </a:solidFill>
          <a:ln>
            <a:solidFill>
              <a:srgbClr val="000000"/>
            </a:solidFill>
            <a:miter/>
          </a:ln>
        </p:spPr>
        <p:txBody>
          <a:bodyPr wrap="square" lIns="96634" tIns="48317" rIns="96634" bIns="48317" anchor="t" anchorCtr="0"/>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节点表示实体，在知识图谱中用圆形表示，带标注的边表示实体与实体之间的关系。以华纺股份为例，当用户搜索华纺股份时，会展示与之相关的实体和关系，包括所属概念、所属行业、</a:t>
            </a:r>
            <a:r>
              <a:rPr lang="zh-CN" altLang="en-US"/>
              <a:t>董事会成员</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p:cNvSpPr>
          <p:nvPr>
            <p:ph type="sldNum" sz="quarter"/>
          </p:nvPr>
        </p:nvSpPr>
        <p:spPr>
          <a:xfrm>
            <a:off x="3902075" y="9518650"/>
            <a:ext cx="2986088" cy="501650"/>
          </a:xfrm>
          <a:prstGeom prst="rect">
            <a:avLst/>
          </a:prstGeom>
          <a:noFill/>
          <a:ln w="9525">
            <a:noFill/>
          </a:ln>
        </p:spPr>
        <p:txBody>
          <a:bodyPr vert="horz" wrap="square" lIns="96634" tIns="48317" rIns="96634" bIns="48317" anchor="b" anchorCtr="0"/>
          <a:lstStyle/>
          <a:p>
            <a:pPr lvl="0" algn="r"/>
            <a:fld id="{9A0DB2DC-4C9A-4742-B13C-FB6460FD3503}" type="slidenum">
              <a:rPr lang="en-US" altLang="zh-CN" sz="1300" dirty="0"/>
            </a:fld>
            <a:endParaRPr lang="en-US" altLang="zh-CN" sz="1300" dirty="0"/>
          </a:p>
        </p:txBody>
      </p:sp>
      <p:sp>
        <p:nvSpPr>
          <p:cNvPr id="29698" name="Rectangle 2"/>
          <p:cNvSpPr>
            <a:spLocks noGrp="1" noRot="1" noChangeAspect="1" noTextEdit="1"/>
          </p:cNvSpPr>
          <p:nvPr>
            <p:ph type="sldImg"/>
          </p:nvPr>
        </p:nvSpPr>
        <p:spPr>
          <a:solidFill>
            <a:srgbClr val="FFFFFF"/>
          </a:solidFill>
        </p:spPr>
      </p:sp>
      <p:sp>
        <p:nvSpPr>
          <p:cNvPr id="29699" name="Rectangle 3"/>
          <p:cNvSpPr>
            <a:spLocks noGrp="1"/>
          </p:cNvSpPr>
          <p:nvPr>
            <p:ph type="body"/>
          </p:nvPr>
        </p:nvSpPr>
        <p:spPr>
          <a:xfrm>
            <a:off x="919163" y="4760913"/>
            <a:ext cx="5051425" cy="4510087"/>
          </a:xfrm>
          <a:solidFill>
            <a:srgbClr val="FFFFFF"/>
          </a:solidFill>
          <a:ln>
            <a:solidFill>
              <a:srgbClr val="000000"/>
            </a:solidFill>
            <a:miter/>
          </a:ln>
        </p:spPr>
        <p:txBody>
          <a:bodyPr wrap="square" lIns="96634" tIns="48317" rIns="96634" bIns="48317" anchor="t"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p:cNvSpPr>
          <p:nvPr>
            <p:ph type="sldNum" sz="quarter"/>
          </p:nvPr>
        </p:nvSpPr>
        <p:spPr>
          <a:xfrm>
            <a:off x="3902075" y="9518650"/>
            <a:ext cx="2986088" cy="501650"/>
          </a:xfrm>
          <a:prstGeom prst="rect">
            <a:avLst/>
          </a:prstGeom>
          <a:noFill/>
          <a:ln w="9525">
            <a:noFill/>
          </a:ln>
        </p:spPr>
        <p:txBody>
          <a:bodyPr vert="horz" wrap="square" lIns="96634" tIns="48317" rIns="96634" bIns="48317" anchor="b" anchorCtr="0"/>
          <a:lstStyle/>
          <a:p>
            <a:pPr lvl="0" algn="r"/>
            <a:fld id="{9A0DB2DC-4C9A-4742-B13C-FB6460FD3503}" type="slidenum">
              <a:rPr lang="en-US" altLang="zh-CN" sz="1300" dirty="0"/>
            </a:fld>
            <a:endParaRPr lang="en-US" altLang="zh-CN" sz="1300" dirty="0"/>
          </a:p>
        </p:txBody>
      </p:sp>
      <p:sp>
        <p:nvSpPr>
          <p:cNvPr id="29698" name="Rectangle 2"/>
          <p:cNvSpPr>
            <a:spLocks noGrp="1" noRot="1" noChangeAspect="1" noTextEdit="1"/>
          </p:cNvSpPr>
          <p:nvPr>
            <p:ph type="sldImg"/>
          </p:nvPr>
        </p:nvSpPr>
        <p:spPr>
          <a:solidFill>
            <a:srgbClr val="FFFFFF"/>
          </a:solidFill>
        </p:spPr>
      </p:sp>
      <p:sp>
        <p:nvSpPr>
          <p:cNvPr id="29699" name="Rectangle 3"/>
          <p:cNvSpPr>
            <a:spLocks noGrp="1"/>
          </p:cNvSpPr>
          <p:nvPr>
            <p:ph type="body"/>
          </p:nvPr>
        </p:nvSpPr>
        <p:spPr>
          <a:xfrm>
            <a:off x="919163" y="4760913"/>
            <a:ext cx="5051425" cy="4510087"/>
          </a:xfrm>
          <a:solidFill>
            <a:srgbClr val="FFFFFF"/>
          </a:solidFill>
          <a:ln>
            <a:solidFill>
              <a:srgbClr val="000000"/>
            </a:solidFill>
            <a:miter/>
          </a:ln>
        </p:spPr>
        <p:txBody>
          <a:bodyPr wrap="square" lIns="96634" tIns="48317" rIns="96634" bIns="48317" anchor="t"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txBox="1">
            <a:spLocks noGrp="1"/>
          </p:cNvSpPr>
          <p:nvPr>
            <p:ph type="sldNum" sz="quarter"/>
          </p:nvPr>
        </p:nvSpPr>
        <p:spPr>
          <a:xfrm>
            <a:off x="3902075" y="9518650"/>
            <a:ext cx="2986088" cy="501650"/>
          </a:xfrm>
          <a:prstGeom prst="rect">
            <a:avLst/>
          </a:prstGeom>
          <a:noFill/>
          <a:ln w="9525">
            <a:noFill/>
          </a:ln>
        </p:spPr>
        <p:txBody>
          <a:bodyPr vert="horz" wrap="square" lIns="96634" tIns="48317" rIns="96634" bIns="48317" anchor="b" anchorCtr="0"/>
          <a:lstStyle/>
          <a:p>
            <a:pPr lvl="0" algn="r"/>
            <a:fld id="{9A0DB2DC-4C9A-4742-B13C-FB6460FD3503}" type="slidenum">
              <a:rPr lang="en-US" altLang="zh-CN" sz="1300" dirty="0"/>
            </a:fld>
            <a:endParaRPr lang="en-US" altLang="zh-CN" sz="1300" dirty="0"/>
          </a:p>
        </p:txBody>
      </p:sp>
      <p:sp>
        <p:nvSpPr>
          <p:cNvPr id="31746" name="Rectangle 2"/>
          <p:cNvSpPr>
            <a:spLocks noGrp="1" noRot="1" noChangeAspect="1" noTextEdit="1"/>
          </p:cNvSpPr>
          <p:nvPr>
            <p:ph type="sldImg"/>
          </p:nvPr>
        </p:nvSpPr>
        <p:spPr>
          <a:solidFill>
            <a:srgbClr val="FFFFFF"/>
          </a:solidFill>
        </p:spPr>
      </p:sp>
      <p:sp>
        <p:nvSpPr>
          <p:cNvPr id="31747" name="Rectangle 3"/>
          <p:cNvSpPr>
            <a:spLocks noGrp="1"/>
          </p:cNvSpPr>
          <p:nvPr>
            <p:ph type="body"/>
          </p:nvPr>
        </p:nvSpPr>
        <p:spPr>
          <a:xfrm>
            <a:off x="919163" y="4760913"/>
            <a:ext cx="5051425" cy="4510087"/>
          </a:xfrm>
          <a:solidFill>
            <a:srgbClr val="FFFFFF"/>
          </a:solidFill>
          <a:ln>
            <a:solidFill>
              <a:srgbClr val="000000"/>
            </a:solidFill>
            <a:miter/>
          </a:ln>
        </p:spPr>
        <p:txBody>
          <a:bodyPr wrap="square" lIns="96634" tIns="48317" rIns="96634" bIns="48317" anchor="t"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r>
              <a:rPr lang="zh-CN" altLang="en-US"/>
              <a:t>构建知识图谱需要大规模知识库，大规模知识库的构建与应用需要多种技术的支持。可以通过知识提取技术，从一些公开的半结构化、非结构化数据库的数据中提取出实体、关系、属性等知识要素。</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将数据存入数据库，用于支撑知识推理、知识计算等上层应用</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2050" name="Picture 2" descr="waseda_mark"/>
          <p:cNvPicPr>
            <a:picLocks noChangeAspect="1"/>
          </p:cNvPicPr>
          <p:nvPr/>
        </p:nvPicPr>
        <p:blipFill>
          <a:blip r:embed="rId2">
            <a:grayscl/>
            <a:lum bright="79999" contrast="-89999"/>
          </a:blip>
          <a:stretch>
            <a:fillRect/>
          </a:stretch>
        </p:blipFill>
        <p:spPr>
          <a:xfrm>
            <a:off x="1116013" y="930275"/>
            <a:ext cx="6840537" cy="5307013"/>
          </a:xfrm>
          <a:prstGeom prst="rect">
            <a:avLst/>
          </a:prstGeom>
          <a:noFill/>
          <a:ln w="9525">
            <a:noFill/>
          </a:ln>
        </p:spPr>
      </p:pic>
      <p:pic>
        <p:nvPicPr>
          <p:cNvPr id="2051" name="Picture 3" descr="wsd1"/>
          <p:cNvPicPr>
            <a:picLocks noChangeAspect="1"/>
          </p:cNvPicPr>
          <p:nvPr/>
        </p:nvPicPr>
        <p:blipFill>
          <a:blip r:embed="rId3"/>
          <a:stretch>
            <a:fillRect/>
          </a:stretch>
        </p:blipFill>
        <p:spPr>
          <a:xfrm>
            <a:off x="0" y="5661025"/>
            <a:ext cx="9144000" cy="1196975"/>
          </a:xfrm>
          <a:prstGeom prst="rect">
            <a:avLst/>
          </a:prstGeom>
          <a:noFill/>
          <a:ln w="9525">
            <a:noFill/>
          </a:ln>
        </p:spPr>
      </p:pic>
      <p:sp>
        <p:nvSpPr>
          <p:cNvPr id="2052" name="AutoShape 7"/>
          <p:cNvSpPr/>
          <p:nvPr/>
        </p:nvSpPr>
        <p:spPr>
          <a:xfrm>
            <a:off x="685800" y="3408363"/>
            <a:ext cx="7772400" cy="109537"/>
          </a:xfrm>
          <a:custGeom>
            <a:avLst/>
            <a:gdLst/>
            <a:ahLst/>
            <a:cxnLst>
              <a:cxn ang="0">
                <a:pos x="0" y="0"/>
              </a:cxn>
              <a:cxn ang="0">
                <a:pos x="2147483647" y="0"/>
              </a:cxn>
              <a:cxn ang="0">
                <a:pos x="2147483647" y="2147483647"/>
              </a:cxn>
              <a:cxn ang="0">
                <a:pos x="0" y="2147483647"/>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cap="flat" cmpd="sng">
            <a:solidFill>
              <a:schemeClr val="accent2"/>
            </a:solidFill>
            <a:prstDash val="solid"/>
            <a:round/>
            <a:headEnd type="none" w="med" len="med"/>
            <a:tailEnd type="none" w="med" len="med"/>
          </a:ln>
        </p:spPr>
        <p:txBody>
          <a:bodyPr/>
          <a:lstStyle/>
          <a:p>
            <a:endParaRPr lang="zh-CN" altLang="en-US"/>
          </a:p>
        </p:txBody>
      </p:sp>
      <p:sp>
        <p:nvSpPr>
          <p:cNvPr id="8" name="Text Box 8"/>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endPar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2054" name="Line 9"/>
          <p:cNvSpPr/>
          <p:nvPr userDrawn="1"/>
        </p:nvSpPr>
        <p:spPr>
          <a:xfrm>
            <a:off x="225425" y="457200"/>
            <a:ext cx="8680450" cy="0"/>
          </a:xfrm>
          <a:prstGeom prst="line">
            <a:avLst/>
          </a:prstGeom>
          <a:ln w="57150" cap="flat" cmpd="thinThick">
            <a:solidFill>
              <a:schemeClr val="accent2"/>
            </a:solidFill>
            <a:prstDash val="solid"/>
            <a:round/>
            <a:headEnd type="none" w="med" len="med"/>
            <a:tailEnd type="none" w="med" len="med"/>
          </a:ln>
        </p:spPr>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pPr fontAlgn="base"/>
            <a:r>
              <a:rPr lang="ja-JP" altLang="en-US" strike="noStrike" noProof="1"/>
              <a:t>マスタ タイトルの書式設定</a:t>
            </a:r>
            <a:endParaRPr lang="ja-JP" altLang="en-US" strike="noStrike" noProof="1"/>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pPr fontAlgn="base"/>
            <a:r>
              <a:rPr lang="ja-JP" altLang="en-US" strike="noStrike" noProof="1"/>
              <a:t>マスタ サブタイトルの書式設定</a:t>
            </a:r>
            <a:endParaRPr lang="ja-JP" altLang="en-US" strike="noStrike" noProof="1"/>
          </a:p>
        </p:txBody>
      </p:sp>
      <p:sp>
        <p:nvSpPr>
          <p:cNvPr id="10" name="Rectangle 6"/>
          <p:cNvSpPr>
            <a:spLocks noGrp="1" noChangeArrowheads="1"/>
          </p:cNvSpPr>
          <p:nvPr>
            <p:ph type="ftr" sz="quarter" idx="3"/>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a:solidFill>
                  <a:srgbClr val="A50021"/>
                </a:solidFill>
                <a:latin typeface="Arial" panose="020B0604020202020204" pitchFamily="34" charset="0"/>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2" name="灯片编号占位符 1"/>
          <p:cNvSpPr>
            <a:spLocks noGrp="1"/>
          </p:cNvSpPr>
          <p:nvPr>
            <p:ph type="sldNum" sz="quarter" idx="10"/>
          </p:nvPr>
        </p:nvSpPr>
        <p:spPr>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0" y="0"/>
            <a:ext cx="6705600" cy="63087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2050" name="Picture 2" descr="waseda_mark"/>
          <p:cNvPicPr>
            <a:picLocks noChangeAspect="1"/>
          </p:cNvPicPr>
          <p:nvPr/>
        </p:nvPicPr>
        <p:blipFill>
          <a:blip r:embed="rId2">
            <a:grayscl/>
            <a:lum bright="79999" contrast="-89999"/>
          </a:blip>
          <a:stretch>
            <a:fillRect/>
          </a:stretch>
        </p:blipFill>
        <p:spPr>
          <a:xfrm>
            <a:off x="1116013" y="930275"/>
            <a:ext cx="6840537" cy="5307013"/>
          </a:xfrm>
          <a:prstGeom prst="rect">
            <a:avLst/>
          </a:prstGeom>
          <a:noFill/>
          <a:ln w="9525">
            <a:noFill/>
          </a:ln>
        </p:spPr>
      </p:pic>
      <p:pic>
        <p:nvPicPr>
          <p:cNvPr id="2051" name="Picture 3" descr="wsd1"/>
          <p:cNvPicPr>
            <a:picLocks noChangeAspect="1"/>
          </p:cNvPicPr>
          <p:nvPr/>
        </p:nvPicPr>
        <p:blipFill>
          <a:blip r:embed="rId3"/>
          <a:stretch>
            <a:fillRect/>
          </a:stretch>
        </p:blipFill>
        <p:spPr>
          <a:xfrm>
            <a:off x="0" y="5661025"/>
            <a:ext cx="9144000" cy="1196975"/>
          </a:xfrm>
          <a:prstGeom prst="rect">
            <a:avLst/>
          </a:prstGeom>
          <a:noFill/>
          <a:ln w="9525">
            <a:noFill/>
          </a:ln>
        </p:spPr>
      </p:pic>
      <p:sp>
        <p:nvSpPr>
          <p:cNvPr id="2052" name="AutoShape 7"/>
          <p:cNvSpPr/>
          <p:nvPr/>
        </p:nvSpPr>
        <p:spPr>
          <a:xfrm>
            <a:off x="685800" y="3408363"/>
            <a:ext cx="7772400" cy="109537"/>
          </a:xfrm>
          <a:custGeom>
            <a:avLst/>
            <a:gdLst/>
            <a:ahLst/>
            <a:cxnLst>
              <a:cxn ang="0">
                <a:pos x="0" y="0"/>
              </a:cxn>
              <a:cxn ang="0">
                <a:pos x="2147483647" y="0"/>
              </a:cxn>
              <a:cxn ang="0">
                <a:pos x="2147483647" y="2147483647"/>
              </a:cxn>
              <a:cxn ang="0">
                <a:pos x="0" y="2147483647"/>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cap="flat" cmpd="sng">
            <a:solidFill>
              <a:schemeClr val="accent2"/>
            </a:solidFill>
            <a:prstDash val="solid"/>
            <a:round/>
            <a:headEnd type="none" w="med" len="med"/>
            <a:tailEnd type="none" w="med" len="med"/>
          </a:ln>
        </p:spPr>
        <p:txBody>
          <a:bodyPr/>
          <a:lstStyle/>
          <a:p>
            <a:endParaRPr lang="zh-CN" altLang="en-US"/>
          </a:p>
        </p:txBody>
      </p:sp>
      <p:sp>
        <p:nvSpPr>
          <p:cNvPr id="8" name="Text Box 8"/>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endPar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2054" name="Line 9"/>
          <p:cNvSpPr/>
          <p:nvPr userDrawn="1"/>
        </p:nvSpPr>
        <p:spPr>
          <a:xfrm>
            <a:off x="225425" y="457200"/>
            <a:ext cx="8680450" cy="0"/>
          </a:xfrm>
          <a:prstGeom prst="line">
            <a:avLst/>
          </a:prstGeom>
          <a:ln w="57150" cap="flat" cmpd="thinThick">
            <a:solidFill>
              <a:schemeClr val="accent2"/>
            </a:solidFill>
            <a:prstDash val="solid"/>
            <a:round/>
            <a:headEnd type="none" w="med" len="med"/>
            <a:tailEnd type="none" w="med" len="med"/>
          </a:ln>
        </p:spPr>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pPr fontAlgn="base"/>
            <a:r>
              <a:rPr lang="ja-JP" altLang="en-US" strike="noStrike" noProof="1"/>
              <a:t>マスタ タイトルの書式設定</a:t>
            </a:r>
            <a:endParaRPr lang="ja-JP" altLang="en-US" strike="noStrike" noProof="1"/>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pPr fontAlgn="base"/>
            <a:r>
              <a:rPr lang="ja-JP" altLang="en-US" strike="noStrike" noProof="1"/>
              <a:t>マスタ サブタイトルの書式設定</a:t>
            </a:r>
            <a:endParaRPr lang="ja-JP" altLang="en-US" strike="noStrike" noProof="1"/>
          </a:p>
        </p:txBody>
      </p:sp>
      <p:sp>
        <p:nvSpPr>
          <p:cNvPr id="10" name="Rectangle 6"/>
          <p:cNvSpPr>
            <a:spLocks noGrp="1" noChangeArrowheads="1"/>
          </p:cNvSpPr>
          <p:nvPr>
            <p:ph type="ftr" sz="quarter" idx="3"/>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a:solidFill>
                  <a:srgbClr val="A50021"/>
                </a:solidFill>
                <a:latin typeface="Arial" panose="020B0604020202020204" pitchFamily="34" charset="0"/>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2" name="灯片编号占位符 1"/>
          <p:cNvSpPr>
            <a:spLocks noGrp="1"/>
          </p:cNvSpPr>
          <p:nvPr>
            <p:ph type="sldNum" sz="quarter" idx="10"/>
          </p:nvPr>
        </p:nvSpPr>
        <p:spPr>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灯片编号占位符 4"/>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灯片编号占位符 6"/>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灯片编号占位符 2"/>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灯片编号占位符 4"/>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灯片编号占位符 4"/>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0" y="0"/>
            <a:ext cx="6705600" cy="63087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灯片编号占位符 3"/>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灯片编号占位符 4"/>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灯片编号占位符 6"/>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灯片编号占位符 2"/>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灯片编号占位符 4"/>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灯片编号占位符 4"/>
          <p:cNvSpPr>
            <a:spLocks noGrp="1"/>
          </p:cNvSpPr>
          <p:nvPr>
            <p:ph type="sldNum" sz="quarter" idx="10"/>
          </p:nvPr>
        </p:nvSpPr>
        <p:spPr/>
        <p:txBody>
          <a:body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3.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765175"/>
          </a:xfrm>
          <a:prstGeom prst="rect">
            <a:avLst/>
          </a:prstGeom>
          <a:solidFill>
            <a:srgbClr val="A50021"/>
          </a:solidFill>
          <a:ln w="9525">
            <a:noFill/>
          </a:ln>
        </p:spPr>
        <p:txBody>
          <a:bodyPr anchor="b" anchorCtr="0"/>
          <a:lstStyle/>
          <a:p>
            <a:pPr lvl="0"/>
            <a:r>
              <a:rPr lang="ja-JP" altLang="en-US" dirty="0"/>
              <a:t>マスタ タイトルの書式設定</a:t>
            </a:r>
            <a:endParaRPr lang="ja-JP" altLang="en-US" dirty="0"/>
          </a:p>
        </p:txBody>
      </p:sp>
      <p:sp>
        <p:nvSpPr>
          <p:cNvPr id="1027" name="Rectangle 3"/>
          <p:cNvSpPr>
            <a:spLocks noGrp="1"/>
          </p:cNvSpPr>
          <p:nvPr>
            <p:ph type="body"/>
          </p:nvPr>
        </p:nvSpPr>
        <p:spPr>
          <a:xfrm>
            <a:off x="250825" y="908050"/>
            <a:ext cx="8642350" cy="5400675"/>
          </a:xfrm>
          <a:prstGeom prst="rect">
            <a:avLst/>
          </a:prstGeom>
          <a:noFill/>
          <a:ln w="9525">
            <a:noFill/>
          </a:ln>
        </p:spPr>
        <p:txBody>
          <a:bodyPr anchor="t" anchorCtr="0"/>
          <a:lstStyle/>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a:solidFill>
                  <a:srgbClr val="A50021"/>
                </a:solidFill>
                <a:ea typeface="MS PGothic" panose="020B0600070205080204" pitchFamily="34" charset="-128"/>
              </a:defRPr>
            </a:lvl1p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2pPr>
      <a:lvl3pPr indent="176530"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3pPr>
      <a:lvl4pPr indent="176530"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4pPr>
      <a:lvl5pPr indent="176530"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765175"/>
          </a:xfrm>
          <a:prstGeom prst="rect">
            <a:avLst/>
          </a:prstGeom>
          <a:solidFill>
            <a:srgbClr val="A50021"/>
          </a:solidFill>
          <a:ln w="9525">
            <a:noFill/>
          </a:ln>
        </p:spPr>
        <p:txBody>
          <a:bodyPr anchor="b" anchorCtr="0"/>
          <a:lstStyle/>
          <a:p>
            <a:pPr lvl="0"/>
            <a:r>
              <a:rPr lang="ja-JP" altLang="en-US" dirty="0"/>
              <a:t>マスタ タイトルの書式設定</a:t>
            </a:r>
            <a:endParaRPr lang="ja-JP" altLang="en-US" dirty="0"/>
          </a:p>
        </p:txBody>
      </p:sp>
      <p:sp>
        <p:nvSpPr>
          <p:cNvPr id="1027" name="Rectangle 3"/>
          <p:cNvSpPr>
            <a:spLocks noGrp="1"/>
          </p:cNvSpPr>
          <p:nvPr>
            <p:ph type="body"/>
          </p:nvPr>
        </p:nvSpPr>
        <p:spPr>
          <a:xfrm>
            <a:off x="250825" y="908050"/>
            <a:ext cx="8642350" cy="5400675"/>
          </a:xfrm>
          <a:prstGeom prst="rect">
            <a:avLst/>
          </a:prstGeom>
          <a:noFill/>
          <a:ln w="9525">
            <a:noFill/>
          </a:ln>
        </p:spPr>
        <p:txBody>
          <a:bodyPr anchor="t" anchorCtr="0"/>
          <a:lstStyle/>
          <a:p>
            <a:pPr lvl="0"/>
            <a:r>
              <a:rPr lang="ja-JP" altLang="en-US" dirty="0"/>
              <a:t>マスタ テキストの書式設定</a:t>
            </a:r>
            <a:endParaRPr lang="ja-JP" altLang="en-US" dirty="0"/>
          </a:p>
          <a:p>
            <a:pPr lvl="1"/>
            <a:r>
              <a:rPr lang="ja-JP" altLang="en-US" dirty="0"/>
              <a:t>第 </a:t>
            </a:r>
            <a:r>
              <a:rPr lang="en-US" altLang="ja-JP" dirty="0"/>
              <a:t>2 </a:t>
            </a:r>
            <a:r>
              <a:rPr lang="ja-JP" altLang="en-US" dirty="0"/>
              <a:t>レベル</a:t>
            </a:r>
            <a:endParaRPr lang="ja-JP" altLang="en-US" dirty="0"/>
          </a:p>
          <a:p>
            <a:pPr lvl="2"/>
            <a:r>
              <a:rPr lang="ja-JP" altLang="en-US" dirty="0"/>
              <a:t>第 </a:t>
            </a:r>
            <a:r>
              <a:rPr lang="en-US" altLang="ja-JP" dirty="0"/>
              <a:t>3 </a:t>
            </a:r>
            <a:r>
              <a:rPr lang="ja-JP" altLang="en-US" dirty="0"/>
              <a:t>レベル</a:t>
            </a:r>
            <a:endParaRPr lang="ja-JP" altLang="en-US" dirty="0"/>
          </a:p>
          <a:p>
            <a:pPr lvl="3"/>
            <a:r>
              <a:rPr lang="ja-JP" altLang="en-US" dirty="0"/>
              <a:t>第 </a:t>
            </a:r>
            <a:r>
              <a:rPr lang="en-US" altLang="ja-JP" dirty="0"/>
              <a:t>4 </a:t>
            </a:r>
            <a:r>
              <a:rPr lang="ja-JP" altLang="en-US" dirty="0"/>
              <a:t>レベル</a:t>
            </a:r>
            <a:endParaRPr lang="ja-JP" altLang="en-US" dirty="0"/>
          </a:p>
          <a:p>
            <a:pPr lvl="4"/>
            <a:r>
              <a:rPr lang="ja-JP" altLang="en-US" dirty="0"/>
              <a:t>第 </a:t>
            </a:r>
            <a:r>
              <a:rPr lang="en-US" altLang="ja-JP" dirty="0"/>
              <a:t>5 </a:t>
            </a:r>
            <a:r>
              <a:rPr lang="ja-JP" altLang="en-US" dirty="0"/>
              <a:t>レベル</a:t>
            </a:r>
            <a:endParaRPr lang="ja-JP" altLang="en-US" dirty="0"/>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a:solidFill>
                  <a:srgbClr val="A50021"/>
                </a:solidFill>
                <a:ea typeface="MS PGothic" panose="020B0600070205080204" pitchFamily="34" charset="-128"/>
              </a:defRPr>
            </a:lvl1pPr>
          </a:lstStyle>
          <a:p>
            <a:pPr lvl="0" eaLnBrk="1" fontAlgn="base" hangingPunct="1">
              <a:buNone/>
            </a:pPr>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fld>
            <a:endParaRPr lang="ja-JP"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hf sldNum="0" hdr="0" ftr="0" dt="0"/>
  <p:txStyles>
    <p:titleStyle>
      <a:lvl1pPr indent="176530" algn="l" rtl="0" eaLnBrk="0" fontAlgn="base" hangingPunct="0">
        <a:spcBef>
          <a:spcPct val="0"/>
        </a:spcBef>
        <a:spcAft>
          <a:spcPct val="0"/>
        </a:spcAft>
        <a:defRPr sz="3600">
          <a:solidFill>
            <a:schemeClr val="bg1"/>
          </a:solidFill>
          <a:latin typeface="+mj-lt"/>
          <a:ea typeface="+mj-ea"/>
          <a:cs typeface="+mj-cs"/>
        </a:defRPr>
      </a:lvl1pPr>
      <a:lvl2pPr indent="176530"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2pPr>
      <a:lvl3pPr indent="176530"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3pPr>
      <a:lvl4pPr indent="176530"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4pPr>
      <a:lvl5pPr indent="176530"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2"/>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hyperlink" Target="http://baike.baidu.com/view/2770.htm" TargetMode="External"/><Relationship Id="rId4" Type="http://schemas.openxmlformats.org/officeDocument/2006/relationships/hyperlink" Target="http://baike.baidu.com/view/22147.htm" TargetMode="External"/><Relationship Id="rId3" Type="http://schemas.openxmlformats.org/officeDocument/2006/relationships/hyperlink" Target="http://baike.baidu.com/view/68693.htm" TargetMode="External"/><Relationship Id="rId2" Type="http://schemas.openxmlformats.org/officeDocument/2006/relationships/hyperlink" Target="http://baike.baidu.com/view/68557.htm" TargetMode="External"/><Relationship Id="rId1" Type="http://schemas.openxmlformats.org/officeDocument/2006/relationships/hyperlink" Target="http://baike.baidu.com/view/25728.htm" TargetMode="Externa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oleObject" Target="../embeddings/oleObject7.bin"/><Relationship Id="rId6" Type="http://schemas.openxmlformats.org/officeDocument/2006/relationships/image" Target="../media/image15.wmf"/><Relationship Id="rId5" Type="http://schemas.openxmlformats.org/officeDocument/2006/relationships/oleObject" Target="../embeddings/oleObject6.bin"/><Relationship Id="rId4" Type="http://schemas.openxmlformats.org/officeDocument/2006/relationships/image" Target="../media/image14.wmf"/><Relationship Id="rId3" Type="http://schemas.openxmlformats.org/officeDocument/2006/relationships/oleObject" Target="../embeddings/oleObject5.bin"/><Relationship Id="rId2" Type="http://schemas.openxmlformats.org/officeDocument/2006/relationships/image" Target="../media/image13.wmf"/><Relationship Id="rId1"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oleObject" Target="../embeddings/oleObject12.bin"/><Relationship Id="rId7" Type="http://schemas.openxmlformats.org/officeDocument/2006/relationships/oleObject" Target="../embeddings/oleObject11.bin"/><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 Id="rId3" Type="http://schemas.openxmlformats.org/officeDocument/2006/relationships/oleObject" Target="../embeddings/oleObject9.bin"/><Relationship Id="rId2" Type="http://schemas.openxmlformats.org/officeDocument/2006/relationships/image" Target="../media/image13.wmf"/><Relationship Id="rId13" Type="http://schemas.openxmlformats.org/officeDocument/2006/relationships/vmlDrawing" Target="../drawings/vmlDrawing5.vml"/><Relationship Id="rId12" Type="http://schemas.openxmlformats.org/officeDocument/2006/relationships/slideLayout" Target="../slideLayouts/slideLayout2.xml"/><Relationship Id="rId11" Type="http://schemas.openxmlformats.org/officeDocument/2006/relationships/oleObject" Target="../embeddings/oleObject15.bin"/><Relationship Id="rId10" Type="http://schemas.openxmlformats.org/officeDocument/2006/relationships/oleObject" Target="../embeddings/oleObject14.bin"/><Relationship Id="rId1"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7.xml"/><Relationship Id="rId5" Type="http://schemas.openxmlformats.org/officeDocument/2006/relationships/oleObject" Target="../embeddings/oleObject18.bin"/><Relationship Id="rId4" Type="http://schemas.openxmlformats.org/officeDocument/2006/relationships/image" Target="../media/image15.wmf"/><Relationship Id="rId3" Type="http://schemas.openxmlformats.org/officeDocument/2006/relationships/oleObject" Target="../embeddings/oleObject17.bin"/><Relationship Id="rId2" Type="http://schemas.openxmlformats.org/officeDocument/2006/relationships/image" Target="../media/image13.wmf"/><Relationship Id="rId1" Type="http://schemas.openxmlformats.org/officeDocument/2006/relationships/oleObject" Target="../embeddings/oleObject16.bin"/></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21.bin"/><Relationship Id="rId4" Type="http://schemas.openxmlformats.org/officeDocument/2006/relationships/image" Target="../media/image17.wmf"/><Relationship Id="rId3" Type="http://schemas.openxmlformats.org/officeDocument/2006/relationships/oleObject" Target="../embeddings/oleObject20.bin"/><Relationship Id="rId2" Type="http://schemas.openxmlformats.org/officeDocument/2006/relationships/image" Target="../media/image16.wmf"/><Relationship Id="rId1"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oleObject" Target="../embeddings/oleObject24.bin"/><Relationship Id="rId4" Type="http://schemas.openxmlformats.org/officeDocument/2006/relationships/oleObject" Target="../embeddings/oleObject23.bin"/><Relationship Id="rId3" Type="http://schemas.openxmlformats.org/officeDocument/2006/relationships/image" Target="../media/image19.wmf"/><Relationship Id="rId2" Type="http://schemas.openxmlformats.org/officeDocument/2006/relationships/oleObject" Target="../embeddings/oleObject22.bin"/><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25.bin"/></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21.wmf"/><Relationship Id="rId2" Type="http://schemas.openxmlformats.org/officeDocument/2006/relationships/oleObject" Target="../embeddings/oleObject26.bin"/><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23.wmf"/><Relationship Id="rId3" Type="http://schemas.openxmlformats.org/officeDocument/2006/relationships/oleObject" Target="../embeddings/oleObject28.bin"/><Relationship Id="rId2" Type="http://schemas.openxmlformats.org/officeDocument/2006/relationships/image" Target="../media/image22.wmf"/><Relationship Id="rId1"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0.jpeg"/><Relationship Id="rId7" Type="http://schemas.openxmlformats.org/officeDocument/2006/relationships/image" Target="../media/image29.jpeg"/><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7.xml"/><Relationship Id="rId3" Type="http://schemas.openxmlformats.org/officeDocument/2006/relationships/image" Target="../media/image31.wmf"/><Relationship Id="rId2" Type="http://schemas.openxmlformats.org/officeDocument/2006/relationships/oleObject" Target="../embeddings/oleObject29.bin"/><Relationship Id="rId1" Type="http://schemas.openxmlformats.org/officeDocument/2006/relationships/image" Target="../media/image3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9" Type="http://schemas.openxmlformats.org/officeDocument/2006/relationships/vmlDrawing" Target="../drawings/vmlDrawing13.vml"/><Relationship Id="rId8" Type="http://schemas.openxmlformats.org/officeDocument/2006/relationships/slideLayout" Target="../slideLayouts/slideLayout2.xml"/><Relationship Id="rId7" Type="http://schemas.openxmlformats.org/officeDocument/2006/relationships/image" Target="../media/image15.wmf"/><Relationship Id="rId6" Type="http://schemas.openxmlformats.org/officeDocument/2006/relationships/oleObject" Target="../embeddings/oleObject32.bin"/><Relationship Id="rId5" Type="http://schemas.openxmlformats.org/officeDocument/2006/relationships/image" Target="../media/image13.wmf"/><Relationship Id="rId4" Type="http://schemas.openxmlformats.org/officeDocument/2006/relationships/oleObject" Target="../embeddings/oleObject31.bin"/><Relationship Id="rId3" Type="http://schemas.openxmlformats.org/officeDocument/2006/relationships/image" Target="../media/image18.wmf"/><Relationship Id="rId2" Type="http://schemas.openxmlformats.org/officeDocument/2006/relationships/oleObject" Target="../embeddings/oleObject30.bin"/><Relationship Id="rId10" Type="http://schemas.openxmlformats.org/officeDocument/2006/relationships/notesSlide" Target="../notesSlides/notesSlide2.xml"/><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oleObject" Target="../embeddings/oleObject33.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35.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jpeg"/><Relationship Id="rId1"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jpeg"/><Relationship Id="rId1" Type="http://schemas.openxmlformats.org/officeDocument/2006/relationships/image" Target="../media/image3.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8.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39.jpeg"/><Relationship Id="rId1"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5122" name="Rectangle 4"/>
          <p:cNvSpPr/>
          <p:nvPr/>
        </p:nvSpPr>
        <p:spPr>
          <a:xfrm>
            <a:off x="0" y="0"/>
            <a:ext cx="9144000" cy="765175"/>
          </a:xfrm>
          <a:prstGeom prst="rect">
            <a:avLst/>
          </a:prstGeom>
          <a:solidFill>
            <a:srgbClr val="A50021"/>
          </a:solidFill>
          <a:ln w="9525">
            <a:noFill/>
          </a:ln>
        </p:spPr>
        <p:txBody>
          <a:bodyPr anchor="b" anchorCtr="0"/>
          <a:lstStyle/>
          <a:p>
            <a:pPr indent="176530"/>
            <a:r>
              <a:rPr lang="zh-CN" altLang="en-US" sz="3600" dirty="0">
                <a:solidFill>
                  <a:schemeClr val="bg1"/>
                </a:solidFill>
                <a:latin typeface="Times New Roman" panose="02020603050405020304" pitchFamily="18" charset="0"/>
                <a:ea typeface="黑体" panose="02010609060101010101" pitchFamily="49" charset="-122"/>
              </a:rPr>
              <a:t>第</a:t>
            </a:r>
            <a:r>
              <a:rPr lang="en-US" altLang="zh-CN" sz="3600" dirty="0">
                <a:solidFill>
                  <a:schemeClr val="bg1"/>
                </a:solidFill>
                <a:latin typeface="Times New Roman" panose="02020603050405020304" pitchFamily="18" charset="0"/>
                <a:ea typeface="黑体" panose="02010609060101010101" pitchFamily="49" charset="-122"/>
              </a:rPr>
              <a:t>1</a:t>
            </a:r>
            <a:r>
              <a:rPr lang="zh-CN" altLang="en-US" sz="3600" dirty="0">
                <a:solidFill>
                  <a:schemeClr val="bg1"/>
                </a:solidFill>
                <a:latin typeface="Times New Roman" panose="02020603050405020304" pitchFamily="18" charset="0"/>
                <a:ea typeface="黑体" panose="02010609060101010101" pitchFamily="49" charset="-122"/>
              </a:rPr>
              <a:t>章  回顾</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4100" name="Rectangle 5"/>
          <p:cNvSpPr>
            <a:spLocks noChangeArrowheads="1"/>
          </p:cNvSpPr>
          <p:nvPr/>
        </p:nvSpPr>
        <p:spPr bwMode="auto">
          <a:xfrm>
            <a:off x="227013" y="1030288"/>
            <a:ext cx="8642350"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marR="0" lvl="0" indent="-469900" algn="l" defTabSz="914400" rtl="0" eaLnBrk="1" fontAlgn="base" latinLnBrk="0" hangingPunct="1">
              <a:lnSpc>
                <a:spcPct val="120000"/>
              </a:lnSpc>
              <a:spcBef>
                <a:spcPct val="20000"/>
              </a:spcBef>
              <a:spcAft>
                <a:spcPct val="0"/>
              </a:spcAft>
              <a:buClr>
                <a:schemeClr val="accent2"/>
              </a:buClr>
              <a:buSzTx/>
              <a:buFontTx/>
              <a:buBlip>
                <a:blip r:embed="rId1"/>
              </a:buBlip>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智能是</a:t>
            </a:r>
            <a:r>
              <a:rPr kumimoji="0" lang="zh-CN" altLang="en-US"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知识</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与</a:t>
            </a:r>
            <a:r>
              <a:rPr kumimoji="0" lang="zh-CN" altLang="en-US"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智力</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的总和。知识是一切智能行为的基础；智力是</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获取知识并应用知识求解问题的能力。</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69900" marR="0" lvl="0" indent="-469900" algn="l" defTabSz="914400" rtl="0" eaLnBrk="1" fontAlgn="base" latinLnBrk="0" hangingPunct="1">
              <a:lnSpc>
                <a:spcPct val="120000"/>
              </a:lnSpc>
              <a:spcBef>
                <a:spcPct val="20000"/>
              </a:spcBef>
              <a:spcAft>
                <a:spcPct val="0"/>
              </a:spcAft>
              <a:buClr>
                <a:schemeClr val="accent2"/>
              </a:buClr>
              <a:buSzTx/>
              <a:buFontTx/>
              <a:buBlip>
                <a:blip r:embed="rId1"/>
              </a:buBlip>
              <a:defRPr/>
            </a:pP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智能的</a:t>
            </a:r>
            <a:r>
              <a:rPr kumimoji="0" lang="zh-CN" alt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特征</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感知能力；记忆与思维能力；学习能力</a:t>
            </a:r>
            <a:r>
              <a:rPr kumimoji="0"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行为能力</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Blip>
                <a:blip r:embed="rId1"/>
              </a:buBlip>
              <a:defRPr/>
            </a:pPr>
            <a:r>
              <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人工智能</a:t>
            </a:r>
            <a:r>
              <a:rPr kumimoji="0" lang="zh-C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用人工的方法在机器（计算机）上实现的智能。</a:t>
            </a: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69900" marR="0" lvl="0" indent="-469900" algn="l" defTabSz="914400" rtl="0" eaLnBrk="1" fontAlgn="base" latinLnBrk="0" hangingPunct="1">
              <a:lnSpc>
                <a:spcPct val="120000"/>
              </a:lnSpc>
              <a:spcBef>
                <a:spcPct val="20000"/>
              </a:spcBef>
              <a:spcAft>
                <a:spcPct val="0"/>
              </a:spcAft>
              <a:buClr>
                <a:schemeClr val="accent2"/>
              </a:buClr>
              <a:buSzTx/>
              <a:buFontTx/>
              <a:buBlip>
                <a:blip r:embed="rId1"/>
              </a:buBlip>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人工智能研究的基本内容：</a:t>
            </a:r>
            <a:r>
              <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知识表示；机器感知</a:t>
            </a:r>
            <a:r>
              <a:rPr kumimoji="0" lang="zh-C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机器思维</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机器学习；</a:t>
            </a:r>
            <a:r>
              <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机器行为 。</a:t>
            </a:r>
            <a:endParaRPr kumimoji="0"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黑体" panose="02010609060101010101" pitchFamily="49" charset="-122"/>
                <a:ea typeface="黑体" panose="02010609060101010101" pitchFamily="49" charset="-122"/>
              </a:rPr>
              <a:t>2.1.2 </a:t>
            </a:r>
            <a:r>
              <a:rPr lang="zh-CN" altLang="en-US" sz="3600" dirty="0">
                <a:solidFill>
                  <a:schemeClr val="bg1"/>
                </a:solidFill>
                <a:latin typeface="黑体" panose="02010609060101010101" pitchFamily="49" charset="-122"/>
                <a:ea typeface="黑体" panose="02010609060101010101" pitchFamily="49" charset="-122"/>
              </a:rPr>
              <a:t>知识的特性</a:t>
            </a:r>
            <a:endParaRPr lang="zh-CN" altLang="en-US" sz="3600" dirty="0">
              <a:solidFill>
                <a:schemeClr val="bg1"/>
              </a:solidFill>
              <a:latin typeface="黑体" panose="02010609060101010101" pitchFamily="49" charset="-122"/>
              <a:ea typeface="黑体" panose="02010609060101010101" pitchFamily="49" charset="-122"/>
            </a:endParaRPr>
          </a:p>
        </p:txBody>
      </p:sp>
      <p:sp>
        <p:nvSpPr>
          <p:cNvPr id="11267"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graphicFrame>
        <p:nvGraphicFramePr>
          <p:cNvPr id="11268" name="Object 2"/>
          <p:cNvGraphicFramePr>
            <a:graphicFrameLocks noChangeAspect="1"/>
          </p:cNvGraphicFramePr>
          <p:nvPr/>
        </p:nvGraphicFramePr>
        <p:xfrm>
          <a:off x="1454150" y="2365375"/>
          <a:ext cx="6610350" cy="4313238"/>
        </p:xfrm>
        <a:graphic>
          <a:graphicData uri="http://schemas.openxmlformats.org/presentationml/2006/ole">
            <mc:AlternateContent xmlns:mc="http://schemas.openxmlformats.org/markup-compatibility/2006">
              <mc:Choice xmlns:v="urn:schemas-microsoft-com:vml" Requires="v">
                <p:oleObj spid="_x0000_s2" name="" r:id="rId1" imgW="6867525" imgH="4333875" progId="Paint.Picture">
                  <p:embed/>
                </p:oleObj>
              </mc:Choice>
              <mc:Fallback>
                <p:oleObj name="" r:id="rId1" imgW="6867525" imgH="4333875" progId="Paint.Picture">
                  <p:embed/>
                  <p:pic>
                    <p:nvPicPr>
                      <p:cNvPr id="0" name="Object 2"/>
                      <p:cNvPicPr/>
                      <p:nvPr/>
                    </p:nvPicPr>
                    <p:blipFill>
                      <a:blip r:embed="rId2"/>
                      <a:stretch>
                        <a:fillRect/>
                      </a:stretch>
                    </p:blipFill>
                    <p:spPr>
                      <a:xfrm>
                        <a:off x="1454150" y="2365375"/>
                        <a:ext cx="6610350" cy="4313238"/>
                      </a:xfrm>
                      <a:prstGeom prst="rect">
                        <a:avLst/>
                      </a:prstGeom>
                      <a:noFill/>
                      <a:ln w="38100">
                        <a:noFill/>
                        <a:miter/>
                      </a:ln>
                    </p:spPr>
                  </p:pic>
                </p:oleObj>
              </mc:Fallback>
            </mc:AlternateContent>
          </a:graphicData>
        </a:graphic>
      </p:graphicFrame>
      <p:sp>
        <p:nvSpPr>
          <p:cNvPr id="11269" name="Rectangle 5"/>
          <p:cNvSpPr/>
          <p:nvPr/>
        </p:nvSpPr>
        <p:spPr>
          <a:xfrm>
            <a:off x="1196975" y="1555750"/>
            <a:ext cx="7543800" cy="581025"/>
          </a:xfrm>
          <a:prstGeom prst="rect">
            <a:avLst/>
          </a:prstGeom>
          <a:noFill/>
          <a:ln w="9525">
            <a:noFill/>
          </a:ln>
        </p:spPr>
        <p:txBody>
          <a:bodyPr anchor="b" anchorCtr="0"/>
          <a:lstStyle/>
          <a:p>
            <a:pPr indent="176530" eaLnBrk="1" hangingPunct="1"/>
            <a:r>
              <a:rPr lang="zh-CN" altLang="en-US" sz="3600" b="1" dirty="0">
                <a:latin typeface="Times New Roman" panose="02020603050405020304" pitchFamily="18" charset="0"/>
                <a:ea typeface="黑体" panose="02010609060101010101" pitchFamily="49" charset="-122"/>
              </a:rPr>
              <a:t>模糊的概念</a:t>
            </a:r>
            <a:endParaRPr lang="zh-CN" altLang="en-US" sz="3600" b="1" dirty="0">
              <a:latin typeface="Times New Roman" panose="02020603050405020304" pitchFamily="18" charset="0"/>
              <a:ea typeface="黑体" panose="02010609060101010101" pitchFamily="49" charset="-122"/>
            </a:endParaRPr>
          </a:p>
        </p:txBody>
      </p:sp>
      <p:sp>
        <p:nvSpPr>
          <p:cNvPr id="9" name="Rectangle 6"/>
          <p:cNvSpPr/>
          <p:nvPr/>
        </p:nvSpPr>
        <p:spPr>
          <a:xfrm>
            <a:off x="-519112" y="892175"/>
            <a:ext cx="5237162" cy="525463"/>
          </a:xfrm>
          <a:prstGeom prst="rect">
            <a:avLst/>
          </a:prstGeom>
          <a:noFill/>
          <a:ln w="9525">
            <a:noFill/>
          </a:ln>
        </p:spPr>
        <p:txBody>
          <a:bodyPr>
            <a:spAutoFit/>
          </a:bodyPr>
          <a:lstStyle/>
          <a:p>
            <a:pPr marL="1257300" lvl="2" indent="-342900" eaLnBrk="1" hangingPunct="1">
              <a:lnSpc>
                <a:spcPct val="120000"/>
              </a:lnSpc>
              <a:spcBef>
                <a:spcPct val="50000"/>
              </a:spcBef>
              <a:buClr>
                <a:schemeClr val="accent2"/>
              </a:buClr>
            </a:pPr>
            <a:r>
              <a:rPr lang="en-US" altLang="zh-CN" sz="2600" b="1" dirty="0">
                <a:solidFill>
                  <a:srgbClr val="FF0000"/>
                </a:solidFill>
                <a:latin typeface="宋体" panose="02010600030101010101" pitchFamily="2" charset="-122"/>
              </a:rPr>
              <a:t>②</a:t>
            </a:r>
            <a:r>
              <a:rPr lang="zh-CN" altLang="en-US" sz="2600" b="1" dirty="0">
                <a:solidFill>
                  <a:srgbClr val="0000FF"/>
                </a:solidFill>
                <a:latin typeface="Arial" panose="020B0604020202020204" pitchFamily="34" charset="0"/>
              </a:rPr>
              <a:t>模糊性引起的不确定性</a:t>
            </a:r>
            <a:endParaRPr lang="zh-CN" altLang="en-US" sz="2600" b="1" dirty="0">
              <a:solidFill>
                <a:srgbClr val="0000FF"/>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100000">
                                          <p:val>
                                            <p:strVal val="#ppt_x"/>
                                          </p:val>
                                        </p:tav>
                                      </p:tavLst>
                                    </p:anim>
                                    <p:anim calcmode="lin" valueType="num">
                                      <p:cBhvr>
                                        <p:cTn id="8" dur="500" fill="hold"/>
                                        <p:tgtEl>
                                          <p:spTgt spid="9"/>
                                        </p:tgtEl>
                                        <p:attrNameLst>
                                          <p:attrName>ppt_y</p:attrName>
                                        </p:attrNameLst>
                                      </p:cBhvr>
                                      <p:tavLst>
                                        <p:tav tm="0">
                                          <p:val>
                                            <p:strVal val="#ppt_y-#ppt_h/2"/>
                                          </p:val>
                                        </p:tav>
                                        <p:tav tm="100000">
                                          <p:val>
                                            <p:strVal val="#ppt_y"/>
                                          </p:val>
                                        </p:tav>
                                      </p:tavLst>
                                    </p:anim>
                                    <p:anim calcmode="lin" valueType="num">
                                      <p:cBhvr>
                                        <p:cTn id="9" dur="500" fill="hold"/>
                                        <p:tgtEl>
                                          <p:spTgt spid="9"/>
                                        </p:tgtEl>
                                        <p:attrNameLst>
                                          <p:attrName>ppt_w</p:attrName>
                                        </p:attrNameLst>
                                      </p:cBhvr>
                                      <p:tavLst>
                                        <p:tav tm="0">
                                          <p:val>
                                            <p:strVal val="#ppt_w"/>
                                          </p:val>
                                        </p:tav>
                                        <p:tav tm="100000">
                                          <p:val>
                                            <p:strVal val="#ppt_w"/>
                                          </p:val>
                                        </p:tav>
                                      </p:tavLst>
                                    </p:anim>
                                    <p:anim calcmode="lin" valueType="num">
                                      <p:cBhvr>
                                        <p:cTn id="10"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黑体" panose="02010609060101010101" pitchFamily="49" charset="-122"/>
                <a:ea typeface="黑体" panose="02010609060101010101" pitchFamily="49" charset="-122"/>
              </a:rPr>
              <a:t>2.1.2 </a:t>
            </a:r>
            <a:r>
              <a:rPr lang="zh-CN" altLang="en-US" sz="3600" dirty="0">
                <a:solidFill>
                  <a:schemeClr val="bg1"/>
                </a:solidFill>
                <a:latin typeface="黑体" panose="02010609060101010101" pitchFamily="49" charset="-122"/>
                <a:ea typeface="黑体" panose="02010609060101010101" pitchFamily="49" charset="-122"/>
              </a:rPr>
              <a:t>知识的特性</a:t>
            </a:r>
            <a:endParaRPr lang="zh-CN" altLang="en-US" sz="3600" dirty="0">
              <a:solidFill>
                <a:schemeClr val="bg1"/>
              </a:solidFill>
              <a:latin typeface="黑体" panose="02010609060101010101" pitchFamily="49" charset="-122"/>
              <a:ea typeface="黑体" panose="02010609060101010101" pitchFamily="49" charset="-122"/>
            </a:endParaRPr>
          </a:p>
        </p:txBody>
      </p:sp>
      <p:sp>
        <p:nvSpPr>
          <p:cNvPr id="12291"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12292" name="Rectangle 3"/>
          <p:cNvSpPr/>
          <p:nvPr/>
        </p:nvSpPr>
        <p:spPr>
          <a:xfrm>
            <a:off x="-566737" y="1020763"/>
            <a:ext cx="5616575" cy="573087"/>
          </a:xfrm>
          <a:prstGeom prst="rect">
            <a:avLst/>
          </a:prstGeom>
          <a:noFill/>
          <a:ln w="9525">
            <a:noFill/>
          </a:ln>
        </p:spPr>
        <p:txBody>
          <a:bodyPr>
            <a:spAutoFit/>
          </a:bodyPr>
          <a:lstStyle/>
          <a:p>
            <a:pPr marL="1257300" lvl="2" indent="-342900" eaLnBrk="1" hangingPunct="1">
              <a:lnSpc>
                <a:spcPct val="120000"/>
              </a:lnSpc>
              <a:spcBef>
                <a:spcPct val="50000"/>
              </a:spcBef>
              <a:buClr>
                <a:schemeClr val="accent2"/>
              </a:buClr>
              <a:buFont typeface="Wingdings" panose="05000000000000000000" pitchFamily="2" charset="2"/>
            </a:pPr>
            <a:r>
              <a:rPr lang="zh-CN" altLang="en-US" sz="2600" b="1" dirty="0">
                <a:solidFill>
                  <a:srgbClr val="FF0000"/>
                </a:solidFill>
                <a:latin typeface="宋体" panose="02010600030101010101" pitchFamily="2" charset="-122"/>
              </a:rPr>
              <a:t>③</a:t>
            </a:r>
            <a:r>
              <a:rPr lang="zh-CN" altLang="en-US" sz="2600" b="1" dirty="0">
                <a:latin typeface="Arial" panose="020B0604020202020204" pitchFamily="34" charset="0"/>
              </a:rPr>
              <a:t>经验性引起的不确定性</a:t>
            </a:r>
            <a:endParaRPr lang="zh-CN" altLang="en-US" sz="2600" b="1" dirty="0">
              <a:latin typeface="Arial" panose="020B0604020202020204" pitchFamily="34" charset="0"/>
            </a:endParaRPr>
          </a:p>
        </p:txBody>
      </p:sp>
      <p:sp>
        <p:nvSpPr>
          <p:cNvPr id="12293" name="Rectangle 7"/>
          <p:cNvSpPr/>
          <p:nvPr/>
        </p:nvSpPr>
        <p:spPr>
          <a:xfrm>
            <a:off x="231775" y="1568450"/>
            <a:ext cx="5243513" cy="1201738"/>
          </a:xfrm>
          <a:prstGeom prst="rect">
            <a:avLst/>
          </a:prstGeom>
          <a:noFill/>
          <a:ln w="9525">
            <a:noFill/>
          </a:ln>
        </p:spPr>
        <p:txBody>
          <a:bodyPr>
            <a:spAutoFit/>
          </a:bodyPr>
          <a:lstStyle/>
          <a:p>
            <a:pPr eaLnBrk="1" hangingPunct="1"/>
            <a:r>
              <a:rPr lang="zh-CN" altLang="en-US" sz="2400" b="1" dirty="0">
                <a:solidFill>
                  <a:srgbClr val="0000FF"/>
                </a:solidFill>
                <a:latin typeface="Arial" panose="020B0604020202020204" pitchFamily="34" charset="0"/>
              </a:rPr>
              <a:t>老马识途：</a:t>
            </a:r>
            <a:r>
              <a:rPr lang="zh-CN" altLang="en-US" sz="2400" dirty="0">
                <a:latin typeface="Arial" panose="020B0604020202020204" pitchFamily="34" charset="0"/>
              </a:rPr>
              <a:t>齐桓公应燕国的要求，出兵攻打入侵燕国的山戎，迷路了，放出老马，部队跟随老马找到了出路。</a:t>
            </a:r>
            <a:endParaRPr lang="zh-CN" altLang="en-US" sz="2400" b="1" dirty="0">
              <a:solidFill>
                <a:srgbClr val="0000FF"/>
              </a:solidFill>
              <a:latin typeface="Arial" panose="020B0604020202020204" pitchFamily="34" charset="0"/>
            </a:endParaRPr>
          </a:p>
        </p:txBody>
      </p:sp>
      <p:sp>
        <p:nvSpPr>
          <p:cNvPr id="12294" name="矩形 5"/>
          <p:cNvSpPr/>
          <p:nvPr/>
        </p:nvSpPr>
        <p:spPr>
          <a:xfrm>
            <a:off x="5429250" y="4578350"/>
            <a:ext cx="3471863" cy="2246313"/>
          </a:xfrm>
          <a:prstGeom prst="rect">
            <a:avLst/>
          </a:prstGeom>
          <a:noFill/>
          <a:ln w="9525">
            <a:noFill/>
          </a:ln>
        </p:spPr>
        <p:txBody>
          <a:bodyPr>
            <a:spAutoFit/>
          </a:bodyPr>
          <a:lstStyle/>
          <a:p>
            <a:pPr eaLnBrk="1" hangingPunct="1"/>
            <a:r>
              <a:rPr lang="zh-CN" altLang="en-US" sz="2000" dirty="0">
                <a:latin typeface="Arial" panose="020B0604020202020204" pitchFamily="34" charset="0"/>
                <a:hlinkClick r:id="rId1"/>
              </a:rPr>
              <a:t>作者：韩非</a:t>
            </a:r>
            <a:r>
              <a:rPr lang="zh-CN" altLang="en-US" sz="2000" dirty="0">
                <a:latin typeface="Arial" panose="020B0604020202020204" pitchFamily="34" charset="0"/>
              </a:rPr>
              <a:t>（约前</a:t>
            </a:r>
            <a:r>
              <a:rPr lang="en-US" altLang="zh-CN" sz="2000" dirty="0">
                <a:latin typeface="Arial" panose="020B0604020202020204" pitchFamily="34" charset="0"/>
              </a:rPr>
              <a:t>281</a:t>
            </a:r>
            <a:r>
              <a:rPr lang="zh-CN" altLang="en-US" sz="2000" dirty="0">
                <a:latin typeface="Arial" panose="020B0604020202020204" pitchFamily="34" charset="0"/>
              </a:rPr>
              <a:t>年</a:t>
            </a:r>
            <a:r>
              <a:rPr lang="en-US" altLang="zh-CN" sz="2000" dirty="0">
                <a:latin typeface="Arial" panose="020B0604020202020204" pitchFamily="34" charset="0"/>
              </a:rPr>
              <a:t>-</a:t>
            </a:r>
            <a:r>
              <a:rPr lang="zh-CN" altLang="en-US" sz="2000" dirty="0">
                <a:latin typeface="Arial" panose="020B0604020202020204" pitchFamily="34" charset="0"/>
              </a:rPr>
              <a:t>前</a:t>
            </a:r>
            <a:r>
              <a:rPr lang="en-US" altLang="zh-CN" sz="2000" dirty="0">
                <a:latin typeface="Arial" panose="020B0604020202020204" pitchFamily="34" charset="0"/>
              </a:rPr>
              <a:t>233</a:t>
            </a:r>
            <a:r>
              <a:rPr lang="zh-CN" altLang="en-US" sz="2000" dirty="0">
                <a:latin typeface="Arial" panose="020B0604020202020204" pitchFamily="34" charset="0"/>
              </a:rPr>
              <a:t>年），是中国古代著名的哲学家、思想家，</a:t>
            </a:r>
            <a:r>
              <a:rPr lang="zh-CN" altLang="en-US" sz="2000" dirty="0">
                <a:latin typeface="Arial" panose="020B0604020202020204" pitchFamily="34" charset="0"/>
                <a:hlinkClick r:id="rId2"/>
              </a:rPr>
              <a:t>政论家</a:t>
            </a:r>
            <a:r>
              <a:rPr lang="zh-CN" altLang="en-US" sz="2000" dirty="0">
                <a:latin typeface="Arial" panose="020B0604020202020204" pitchFamily="34" charset="0"/>
              </a:rPr>
              <a:t>和</a:t>
            </a:r>
            <a:r>
              <a:rPr lang="zh-CN" altLang="en-US" sz="2000" dirty="0">
                <a:latin typeface="Arial" panose="020B0604020202020204" pitchFamily="34" charset="0"/>
                <a:hlinkClick r:id="rId3"/>
              </a:rPr>
              <a:t>散文家</a:t>
            </a:r>
            <a:r>
              <a:rPr lang="zh-CN" altLang="en-US" sz="2000" dirty="0">
                <a:latin typeface="Arial" panose="020B0604020202020204" pitchFamily="34" charset="0"/>
              </a:rPr>
              <a:t>，</a:t>
            </a:r>
            <a:r>
              <a:rPr lang="zh-CN" altLang="en-US" sz="2000" dirty="0">
                <a:latin typeface="Arial" panose="020B0604020202020204" pitchFamily="34" charset="0"/>
                <a:hlinkClick r:id="rId4"/>
              </a:rPr>
              <a:t>法家</a:t>
            </a:r>
            <a:r>
              <a:rPr lang="zh-CN" altLang="en-US" sz="2000" dirty="0">
                <a:latin typeface="Arial" panose="020B0604020202020204" pitchFamily="34" charset="0"/>
              </a:rPr>
              <a:t>思想的集大成者，后世称“韩子”或“</a:t>
            </a:r>
            <a:r>
              <a:rPr lang="zh-CN" altLang="en-US" sz="2000" dirty="0">
                <a:latin typeface="Arial" panose="020B0604020202020204" pitchFamily="34" charset="0"/>
                <a:hlinkClick r:id="rId5"/>
              </a:rPr>
              <a:t>韩非子</a:t>
            </a:r>
            <a:r>
              <a:rPr lang="zh-CN" altLang="en-US" sz="2000" dirty="0">
                <a:latin typeface="Arial" panose="020B0604020202020204" pitchFamily="34" charset="0"/>
              </a:rPr>
              <a:t>”，中国古代著名法家思想的代表人物。</a:t>
            </a:r>
            <a:endParaRPr lang="zh-CN" altLang="en-US" sz="2000" dirty="0">
              <a:latin typeface="Arial" panose="020B0604020202020204" pitchFamily="34" charset="0"/>
            </a:endParaRPr>
          </a:p>
        </p:txBody>
      </p:sp>
      <p:pic>
        <p:nvPicPr>
          <p:cNvPr id="12295" name="图片 6" descr="8cb1cb1349540923de54c83d9258d109b3de49b7.jpg"/>
          <p:cNvPicPr>
            <a:picLocks noChangeAspect="1"/>
          </p:cNvPicPr>
          <p:nvPr/>
        </p:nvPicPr>
        <p:blipFill>
          <a:blip r:embed="rId6"/>
          <a:stretch>
            <a:fillRect/>
          </a:stretch>
        </p:blipFill>
        <p:spPr>
          <a:xfrm>
            <a:off x="0" y="2859088"/>
            <a:ext cx="5243513" cy="3998912"/>
          </a:xfrm>
          <a:prstGeom prst="rect">
            <a:avLst/>
          </a:prstGeom>
          <a:noFill/>
          <a:ln w="9525">
            <a:noFill/>
          </a:ln>
        </p:spPr>
      </p:pic>
      <p:pic>
        <p:nvPicPr>
          <p:cNvPr id="12296" name="图片 7" descr="c2fdfc039245d688e5cd1ae7a4c27d1ed31b24a1.jpg"/>
          <p:cNvPicPr>
            <a:picLocks noChangeAspect="1"/>
          </p:cNvPicPr>
          <p:nvPr/>
        </p:nvPicPr>
        <p:blipFill>
          <a:blip r:embed="rId7"/>
          <a:stretch>
            <a:fillRect/>
          </a:stretch>
        </p:blipFill>
        <p:spPr>
          <a:xfrm>
            <a:off x="5926138" y="1001713"/>
            <a:ext cx="2789237" cy="3362325"/>
          </a:xfrm>
          <a:prstGeom prst="rect">
            <a:avLst/>
          </a:prstGeom>
          <a:noFill/>
          <a:ln w="9525">
            <a:noFill/>
          </a:ln>
        </p:spPr>
      </p:pic>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1331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黑体" panose="02010609060101010101" pitchFamily="49" charset="-122"/>
                <a:ea typeface="黑体" panose="02010609060101010101" pitchFamily="49" charset="-122"/>
              </a:rPr>
              <a:t>2.1.2 </a:t>
            </a:r>
            <a:r>
              <a:rPr lang="zh-CN" altLang="en-US" sz="3600" dirty="0">
                <a:solidFill>
                  <a:schemeClr val="bg1"/>
                </a:solidFill>
                <a:latin typeface="黑体" panose="02010609060101010101" pitchFamily="49" charset="-122"/>
                <a:ea typeface="黑体" panose="02010609060101010101" pitchFamily="49" charset="-122"/>
              </a:rPr>
              <a:t>知识的特性</a:t>
            </a:r>
            <a:endParaRPr lang="zh-CN" altLang="en-US" sz="3600" dirty="0">
              <a:solidFill>
                <a:schemeClr val="bg1"/>
              </a:solidFill>
              <a:latin typeface="黑体" panose="02010609060101010101" pitchFamily="49" charset="-122"/>
              <a:ea typeface="黑体" panose="02010609060101010101" pitchFamily="49" charset="-122"/>
            </a:endParaRPr>
          </a:p>
        </p:txBody>
      </p:sp>
      <p:sp>
        <p:nvSpPr>
          <p:cNvPr id="13316" name="Rectangle 3"/>
          <p:cNvSpPr/>
          <p:nvPr/>
        </p:nvSpPr>
        <p:spPr>
          <a:xfrm>
            <a:off x="-625475" y="823913"/>
            <a:ext cx="5618163" cy="573087"/>
          </a:xfrm>
          <a:prstGeom prst="rect">
            <a:avLst/>
          </a:prstGeom>
          <a:noFill/>
          <a:ln w="9525">
            <a:noFill/>
          </a:ln>
        </p:spPr>
        <p:txBody>
          <a:bodyPr>
            <a:spAutoFit/>
          </a:bodyPr>
          <a:lstStyle/>
          <a:p>
            <a:pPr marL="1257300" lvl="2" indent="-342900" eaLnBrk="1" hangingPunct="1">
              <a:lnSpc>
                <a:spcPct val="120000"/>
              </a:lnSpc>
              <a:spcBef>
                <a:spcPct val="50000"/>
              </a:spcBef>
              <a:buClr>
                <a:schemeClr val="accent2"/>
              </a:buClr>
              <a:buFont typeface="Wingdings" panose="05000000000000000000" pitchFamily="2" charset="2"/>
            </a:pPr>
            <a:r>
              <a:rPr lang="zh-CN" altLang="en-US" sz="2600" b="1" dirty="0">
                <a:solidFill>
                  <a:srgbClr val="FF0000"/>
                </a:solidFill>
                <a:latin typeface="宋体" panose="02010600030101010101" pitchFamily="2" charset="-122"/>
              </a:rPr>
              <a:t>④</a:t>
            </a:r>
            <a:r>
              <a:rPr lang="zh-CN" altLang="en-US" sz="2600" b="1" dirty="0">
                <a:latin typeface="Arial" panose="020B0604020202020204" pitchFamily="34" charset="0"/>
              </a:rPr>
              <a:t>不完全性引起的不确定性</a:t>
            </a:r>
            <a:endParaRPr lang="zh-CN" altLang="en-US" sz="2600" b="1" dirty="0">
              <a:latin typeface="Arial" panose="020B0604020202020204" pitchFamily="34" charset="0"/>
            </a:endParaRPr>
          </a:p>
        </p:txBody>
      </p:sp>
      <p:pic>
        <p:nvPicPr>
          <p:cNvPr id="13317" name="Picture 4" descr="7c873ddb348805d64de231552e8af2d4"/>
          <p:cNvPicPr>
            <a:picLocks noChangeAspect="1"/>
          </p:cNvPicPr>
          <p:nvPr/>
        </p:nvPicPr>
        <p:blipFill>
          <a:blip r:embed="rId1"/>
          <a:stretch>
            <a:fillRect/>
          </a:stretch>
        </p:blipFill>
        <p:spPr>
          <a:xfrm>
            <a:off x="0" y="1373188"/>
            <a:ext cx="4706938" cy="2705100"/>
          </a:xfrm>
          <a:prstGeom prst="rect">
            <a:avLst/>
          </a:prstGeom>
          <a:noFill/>
          <a:ln w="9525">
            <a:noFill/>
          </a:ln>
        </p:spPr>
      </p:pic>
      <p:sp>
        <p:nvSpPr>
          <p:cNvPr id="13318" name="Rectangle 7"/>
          <p:cNvSpPr/>
          <p:nvPr/>
        </p:nvSpPr>
        <p:spPr>
          <a:xfrm>
            <a:off x="5270500" y="863600"/>
            <a:ext cx="3554413" cy="457200"/>
          </a:xfrm>
          <a:prstGeom prst="rect">
            <a:avLst/>
          </a:prstGeom>
          <a:noFill/>
          <a:ln w="9525">
            <a:noFill/>
          </a:ln>
        </p:spPr>
        <p:txBody>
          <a:bodyPr wrap="none">
            <a:spAutoFit/>
          </a:bodyPr>
          <a:lstStyle/>
          <a:p>
            <a:pPr eaLnBrk="1" hangingPunct="1"/>
            <a:r>
              <a:rPr lang="zh-CN" altLang="en-US" sz="2400" b="1" dirty="0">
                <a:solidFill>
                  <a:srgbClr val="0000FF"/>
                </a:solidFill>
                <a:latin typeface="Arial" panose="020B0604020202020204" pitchFamily="34" charset="0"/>
              </a:rPr>
              <a:t>火星上可能有水、生命？</a:t>
            </a:r>
            <a:endParaRPr lang="zh-CN" altLang="en-US" sz="2400" b="1" dirty="0">
              <a:solidFill>
                <a:srgbClr val="0000FF"/>
              </a:solidFill>
              <a:latin typeface="Arial" panose="020B0604020202020204" pitchFamily="34" charset="0"/>
            </a:endParaRPr>
          </a:p>
        </p:txBody>
      </p:sp>
      <p:pic>
        <p:nvPicPr>
          <p:cNvPr id="13319" name="Picture 6" descr="5a0be517c4fa0b2faf20b8b1d2910de3"/>
          <p:cNvPicPr>
            <a:picLocks noChangeAspect="1"/>
          </p:cNvPicPr>
          <p:nvPr/>
        </p:nvPicPr>
        <p:blipFill>
          <a:blip r:embed="rId2"/>
          <a:stretch>
            <a:fillRect/>
          </a:stretch>
        </p:blipFill>
        <p:spPr>
          <a:xfrm>
            <a:off x="4824413" y="1366838"/>
            <a:ext cx="4319587" cy="5491162"/>
          </a:xfrm>
          <a:prstGeom prst="rect">
            <a:avLst/>
          </a:prstGeom>
          <a:noFill/>
          <a:ln w="9525">
            <a:noFill/>
          </a:ln>
        </p:spPr>
      </p:pic>
      <p:pic>
        <p:nvPicPr>
          <p:cNvPr id="13320" name="Picture 5" descr="bdbcee7e57b934b2ba7256db2aa069f4"/>
          <p:cNvPicPr>
            <a:picLocks noChangeAspect="1"/>
          </p:cNvPicPr>
          <p:nvPr/>
        </p:nvPicPr>
        <p:blipFill>
          <a:blip r:embed="rId3"/>
          <a:stretch>
            <a:fillRect/>
          </a:stretch>
        </p:blipFill>
        <p:spPr>
          <a:xfrm>
            <a:off x="0" y="4097338"/>
            <a:ext cx="4748213" cy="2760662"/>
          </a:xfrm>
          <a:prstGeom prst="rect">
            <a:avLst/>
          </a:prstGeom>
          <a:noFill/>
          <a:ln w="9525">
            <a:noFill/>
          </a:ln>
        </p:spPr>
      </p:pic>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14339"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2.1.2  </a:t>
            </a:r>
            <a:r>
              <a:rPr lang="zh-CN" altLang="en-US" dirty="0">
                <a:latin typeface="Times New Roman" panose="02020603050405020304" pitchFamily="18" charset="0"/>
              </a:rPr>
              <a:t>知识的特性</a:t>
            </a:r>
            <a:endParaRPr lang="zh-CN" altLang="en-US" dirty="0">
              <a:latin typeface="Times New Roman" panose="02020603050405020304" pitchFamily="18" charset="0"/>
            </a:endParaRPr>
          </a:p>
        </p:txBody>
      </p:sp>
      <p:sp>
        <p:nvSpPr>
          <p:cNvPr id="14340" name="Rectangle 3"/>
          <p:cNvSpPr>
            <a:spLocks noGrp="1"/>
          </p:cNvSpPr>
          <p:nvPr>
            <p:ph idx="1"/>
          </p:nvPr>
        </p:nvSpPr>
        <p:spPr>
          <a:xfrm>
            <a:off x="496888" y="1082675"/>
            <a:ext cx="8191500" cy="4340225"/>
          </a:xfrm>
        </p:spPr>
        <p:txBody>
          <a:bodyPr vert="horz" wrap="square" lIns="91440" tIns="45720" rIns="91440" bIns="45720" anchor="t" anchorCtr="0"/>
          <a:lstStyle/>
          <a:p>
            <a:pPr marL="193675" indent="-193675" eaLnBrk="1" hangingPunct="1">
              <a:buClr>
                <a:schemeClr val="tx1"/>
              </a:buClr>
              <a:buFont typeface="Wingdings" panose="05000000000000000000" pitchFamily="2" charset="2"/>
              <a:buAutoNum type="arabicPeriod" startAt="3"/>
            </a:pPr>
            <a:r>
              <a:rPr lang="en-US" altLang="zh-CN" b="1" dirty="0">
                <a:latin typeface="Times New Roman" panose="02020603050405020304" pitchFamily="18" charset="0"/>
              </a:rPr>
              <a:t>  </a:t>
            </a:r>
            <a:r>
              <a:rPr lang="zh-CN" altLang="en-US" b="1" dirty="0">
                <a:latin typeface="Times New Roman" panose="02020603050405020304" pitchFamily="18" charset="0"/>
              </a:rPr>
              <a:t>可表示性与可利用性</a:t>
            </a:r>
            <a:endParaRPr lang="zh-CN" altLang="en-US" b="1" dirty="0">
              <a:latin typeface="Times New Roman" panose="02020603050405020304" pitchFamily="18" charset="0"/>
            </a:endParaRPr>
          </a:p>
          <a:p>
            <a:pPr marL="193675" indent="-193675" algn="just" eaLnBrk="1" hangingPunct="1">
              <a:spcBef>
                <a:spcPct val="50000"/>
              </a:spcBef>
              <a:buFont typeface="Wingdings" panose="05000000000000000000" pitchFamily="2" charset="2"/>
              <a:buChar char="§"/>
            </a:pPr>
            <a:r>
              <a:rPr lang="zh-CN" altLang="en-US" sz="2600" b="1" dirty="0">
                <a:solidFill>
                  <a:schemeClr val="accent2"/>
                </a:solidFill>
              </a:rPr>
              <a:t> 知识的可表示性</a:t>
            </a:r>
            <a:r>
              <a:rPr lang="en-US" altLang="zh-CN" sz="2600" b="1" dirty="0">
                <a:solidFill>
                  <a:schemeClr val="accent2"/>
                </a:solidFill>
              </a:rPr>
              <a:t>:</a:t>
            </a:r>
            <a:r>
              <a:rPr lang="en-US" altLang="zh-CN" sz="2600" b="1" dirty="0"/>
              <a:t> </a:t>
            </a:r>
            <a:r>
              <a:rPr lang="zh-CN" altLang="en-US" sz="2600" b="1" dirty="0"/>
              <a:t>知识可以用适当形式表示出来，如用语言、文字、图形、神经网络等。</a:t>
            </a:r>
            <a:endParaRPr lang="zh-CN" altLang="en-US" sz="2600" b="1" dirty="0"/>
          </a:p>
          <a:p>
            <a:pPr marL="193675" indent="-193675" algn="just" eaLnBrk="1" hangingPunct="1">
              <a:spcBef>
                <a:spcPct val="50000"/>
              </a:spcBef>
              <a:buFont typeface="Wingdings" panose="05000000000000000000" pitchFamily="2" charset="2"/>
              <a:buChar char="§"/>
            </a:pPr>
            <a:r>
              <a:rPr lang="zh-CN" altLang="en-US" sz="2600" b="1" dirty="0">
                <a:solidFill>
                  <a:schemeClr val="accent2"/>
                </a:solidFill>
              </a:rPr>
              <a:t> 知识的可利用性</a:t>
            </a:r>
            <a:r>
              <a:rPr lang="en-US" altLang="zh-CN" sz="2600" b="1" dirty="0">
                <a:solidFill>
                  <a:schemeClr val="accent2"/>
                </a:solidFill>
              </a:rPr>
              <a:t>:</a:t>
            </a:r>
            <a:r>
              <a:rPr lang="en-US" altLang="zh-CN" sz="2600" b="1" dirty="0"/>
              <a:t> </a:t>
            </a:r>
            <a:r>
              <a:rPr lang="zh-CN" altLang="en-US" sz="2600" b="1" dirty="0"/>
              <a:t>知识可以被利用。</a:t>
            </a:r>
            <a:r>
              <a:rPr lang="zh-CN" altLang="en-US" b="1" dirty="0"/>
              <a:t> </a:t>
            </a:r>
            <a:endParaRPr lang="zh-CN" altLang="en-US" b="1" dirty="0"/>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15363"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2.1.3  </a:t>
            </a:r>
            <a:r>
              <a:rPr lang="zh-CN" altLang="en-US" dirty="0">
                <a:latin typeface="Times New Roman" panose="02020603050405020304" pitchFamily="18" charset="0"/>
              </a:rPr>
              <a:t>知识的表示</a:t>
            </a:r>
            <a:endParaRPr lang="zh-CN" altLang="en-US" dirty="0">
              <a:latin typeface="Times New Roman" panose="02020603050405020304" pitchFamily="18" charset="0"/>
            </a:endParaRPr>
          </a:p>
        </p:txBody>
      </p:sp>
      <p:sp>
        <p:nvSpPr>
          <p:cNvPr id="15364" name="Rectangle 3"/>
          <p:cNvSpPr>
            <a:spLocks noGrp="1"/>
          </p:cNvSpPr>
          <p:nvPr>
            <p:ph idx="1"/>
          </p:nvPr>
        </p:nvSpPr>
        <p:spPr>
          <a:xfrm>
            <a:off x="250825" y="908050"/>
            <a:ext cx="8642350" cy="2520950"/>
          </a:xfrm>
        </p:spPr>
        <p:txBody>
          <a:bodyPr vert="horz" wrap="square" lIns="91440" tIns="45720" rIns="91440" bIns="45720" anchor="t" anchorCtr="0"/>
          <a:lstStyle/>
          <a:p>
            <a:pPr marL="0" indent="0" eaLnBrk="1" hangingPunct="1">
              <a:lnSpc>
                <a:spcPct val="110000"/>
              </a:lnSpc>
            </a:pPr>
            <a:r>
              <a:rPr lang="en-US" altLang="zh-CN" sz="2600" b="1" dirty="0"/>
              <a:t>  </a:t>
            </a:r>
            <a:r>
              <a:rPr lang="zh-CN" altLang="en-US" sz="2600" b="1" dirty="0">
                <a:solidFill>
                  <a:srgbClr val="0000FF"/>
                </a:solidFill>
              </a:rPr>
              <a:t>知识表示</a:t>
            </a:r>
            <a:r>
              <a:rPr lang="zh-CN" altLang="en-US" sz="2600" b="1" dirty="0">
                <a:solidFill>
                  <a:srgbClr val="0000FF"/>
                </a:solidFill>
                <a:latin typeface="Times New Roman" panose="02020603050405020304" pitchFamily="18" charset="0"/>
              </a:rPr>
              <a:t>（</a:t>
            </a:r>
            <a:r>
              <a:rPr lang="en-US" altLang="zh-CN" sz="2600" b="1" dirty="0">
                <a:solidFill>
                  <a:srgbClr val="0000FF"/>
                </a:solidFill>
                <a:latin typeface="Times New Roman" panose="02020603050405020304" pitchFamily="18" charset="0"/>
              </a:rPr>
              <a:t>knowledge representation</a:t>
            </a:r>
            <a:r>
              <a:rPr lang="zh-CN" altLang="en-US" sz="2600" b="1" dirty="0">
                <a:solidFill>
                  <a:srgbClr val="0000FF"/>
                </a:solidFill>
                <a:latin typeface="Times New Roman" panose="02020603050405020304" pitchFamily="18" charset="0"/>
              </a:rPr>
              <a:t>）：将人类知识形式化或者模型化。</a:t>
            </a:r>
            <a:endParaRPr lang="zh-CN" altLang="en-US" sz="2600" b="1" dirty="0">
              <a:solidFill>
                <a:srgbClr val="0000FF"/>
              </a:solidFill>
              <a:latin typeface="Times New Roman" panose="02020603050405020304" pitchFamily="18" charset="0"/>
            </a:endParaRPr>
          </a:p>
          <a:p>
            <a:pPr marL="0" indent="0" algn="just" eaLnBrk="1" hangingPunct="1">
              <a:lnSpc>
                <a:spcPct val="110000"/>
              </a:lnSpc>
            </a:pPr>
            <a:r>
              <a:rPr lang="zh-CN" altLang="en-US" sz="2600" dirty="0"/>
              <a:t>  知识表示是</a:t>
            </a:r>
            <a:r>
              <a:rPr lang="zh-CN" altLang="en-US" sz="2600" dirty="0">
                <a:latin typeface="宋体" panose="02010600030101010101" pitchFamily="2" charset="-122"/>
              </a:rPr>
              <a:t>对知识的一种描述，或者说是一组约定，一种计算机可以接受的用于描述知识的数据结构。</a:t>
            </a:r>
            <a:endParaRPr lang="zh-CN" altLang="en-US" sz="2600" dirty="0">
              <a:latin typeface="Times New Roman" panose="02020603050405020304" pitchFamily="18" charset="0"/>
              <a:cs typeface="Times New Roman" panose="02020603050405020304" pitchFamily="18" charset="0"/>
            </a:endParaRPr>
          </a:p>
          <a:p>
            <a:pPr marL="0" indent="0" eaLnBrk="1" hangingPunct="1">
              <a:lnSpc>
                <a:spcPct val="110000"/>
              </a:lnSpc>
            </a:pPr>
            <a:r>
              <a:rPr lang="zh-CN" altLang="en-US" sz="2600" dirty="0"/>
              <a:t>  选择知识表示方法的原则： </a:t>
            </a:r>
            <a:endParaRPr lang="zh-CN" altLang="en-US" sz="2600" dirty="0"/>
          </a:p>
        </p:txBody>
      </p:sp>
      <p:sp>
        <p:nvSpPr>
          <p:cNvPr id="15365" name="Text Box 4"/>
          <p:cNvSpPr txBox="1"/>
          <p:nvPr/>
        </p:nvSpPr>
        <p:spPr>
          <a:xfrm>
            <a:off x="569913" y="3700463"/>
            <a:ext cx="7646987" cy="1927225"/>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marL="190500" lvl="1" indent="0" eaLnBrk="1" hangingPunct="1">
              <a:spcBef>
                <a:spcPct val="20000"/>
              </a:spcBef>
              <a:buClr>
                <a:schemeClr val="accent2"/>
              </a:buClr>
              <a:buFont typeface="Wingdings" panose="05000000000000000000" pitchFamily="2" charset="2"/>
            </a:pPr>
            <a:r>
              <a:rPr lang="zh-CN" altLang="en-US" sz="2600" dirty="0">
                <a:latin typeface="Times New Roman" panose="02020603050405020304" pitchFamily="18" charset="0"/>
              </a:rPr>
              <a:t>（</a:t>
            </a:r>
            <a:r>
              <a:rPr lang="en-US" altLang="zh-CN" sz="2600" dirty="0">
                <a:latin typeface="Times New Roman" panose="02020603050405020304" pitchFamily="18" charset="0"/>
              </a:rPr>
              <a:t>1</a:t>
            </a:r>
            <a:r>
              <a:rPr lang="zh-CN" altLang="en-US" sz="2600" dirty="0">
                <a:latin typeface="Times New Roman" panose="02020603050405020304" pitchFamily="18" charset="0"/>
              </a:rPr>
              <a:t>）充分表示领域知识。 </a:t>
            </a:r>
            <a:endParaRPr lang="zh-CN" altLang="en-US" sz="2600" dirty="0">
              <a:latin typeface="Times New Roman" panose="02020603050405020304" pitchFamily="18" charset="0"/>
            </a:endParaRPr>
          </a:p>
          <a:p>
            <a:pPr marL="190500" lvl="1" indent="0" eaLnBrk="1" hangingPunct="1">
              <a:spcBef>
                <a:spcPct val="20000"/>
              </a:spcBef>
              <a:buClr>
                <a:schemeClr val="accent2"/>
              </a:buClr>
              <a:buFont typeface="Wingdings" panose="05000000000000000000" pitchFamily="2" charset="2"/>
            </a:pPr>
            <a:r>
              <a:rPr lang="zh-CN" altLang="en-US" sz="2600" dirty="0">
                <a:latin typeface="Times New Roman" panose="02020603050405020304" pitchFamily="18" charset="0"/>
              </a:rPr>
              <a:t>（</a:t>
            </a:r>
            <a:r>
              <a:rPr lang="en-US" altLang="zh-CN" sz="2600" dirty="0">
                <a:latin typeface="Times New Roman" panose="02020603050405020304" pitchFamily="18" charset="0"/>
              </a:rPr>
              <a:t>2</a:t>
            </a:r>
            <a:r>
              <a:rPr lang="zh-CN" altLang="en-US" sz="2600" dirty="0">
                <a:latin typeface="Times New Roman" panose="02020603050405020304" pitchFamily="18" charset="0"/>
              </a:rPr>
              <a:t>）有利于对知识的利用。</a:t>
            </a:r>
            <a:endParaRPr lang="zh-CN" altLang="en-US" sz="2600" dirty="0">
              <a:latin typeface="Times New Roman" panose="02020603050405020304" pitchFamily="18" charset="0"/>
            </a:endParaRPr>
          </a:p>
          <a:p>
            <a:pPr marL="190500" lvl="1" indent="0" eaLnBrk="1" hangingPunct="1">
              <a:spcBef>
                <a:spcPct val="20000"/>
              </a:spcBef>
              <a:buClr>
                <a:schemeClr val="accent2"/>
              </a:buClr>
              <a:buFont typeface="Wingdings" panose="05000000000000000000" pitchFamily="2" charset="2"/>
            </a:pPr>
            <a:r>
              <a:rPr lang="zh-CN" altLang="en-US" sz="2600" dirty="0">
                <a:latin typeface="Times New Roman" panose="02020603050405020304" pitchFamily="18" charset="0"/>
              </a:rPr>
              <a:t>（</a:t>
            </a:r>
            <a:r>
              <a:rPr lang="en-US" altLang="zh-CN" sz="2600" dirty="0">
                <a:latin typeface="Times New Roman" panose="02020603050405020304" pitchFamily="18" charset="0"/>
              </a:rPr>
              <a:t>3</a:t>
            </a:r>
            <a:r>
              <a:rPr lang="zh-CN" altLang="en-US" sz="2600" dirty="0">
                <a:latin typeface="Times New Roman" panose="02020603050405020304" pitchFamily="18" charset="0"/>
              </a:rPr>
              <a:t>）便于对知识的组织、维护与管理。 </a:t>
            </a:r>
            <a:endParaRPr lang="zh-CN" altLang="en-US" sz="2600" dirty="0">
              <a:latin typeface="Times New Roman" panose="02020603050405020304" pitchFamily="18" charset="0"/>
            </a:endParaRPr>
          </a:p>
          <a:p>
            <a:pPr marL="190500" lvl="1" indent="0" eaLnBrk="1" hangingPunct="1">
              <a:spcBef>
                <a:spcPct val="20000"/>
              </a:spcBef>
              <a:buClr>
                <a:schemeClr val="accent2"/>
              </a:buClr>
              <a:buFont typeface="Wingdings" panose="05000000000000000000" pitchFamily="2" charset="2"/>
            </a:pPr>
            <a:r>
              <a:rPr lang="zh-CN" altLang="en-US" sz="2600" dirty="0">
                <a:latin typeface="Times New Roman" panose="02020603050405020304" pitchFamily="18" charset="0"/>
              </a:rPr>
              <a:t>（</a:t>
            </a:r>
            <a:r>
              <a:rPr lang="en-US" altLang="zh-CN" sz="2600" dirty="0">
                <a:latin typeface="Times New Roman" panose="02020603050405020304" pitchFamily="18" charset="0"/>
              </a:rPr>
              <a:t>4</a:t>
            </a:r>
            <a:r>
              <a:rPr lang="zh-CN" altLang="en-US" sz="2600" dirty="0">
                <a:latin typeface="Times New Roman" panose="02020603050405020304" pitchFamily="18" charset="0"/>
              </a:rPr>
              <a:t>）便于理解与实现。</a:t>
            </a:r>
            <a:endParaRPr lang="zh-CN" altLang="en-US" dirty="0">
              <a:latin typeface="Times New Roman" panose="02020603050405020304" pitchFamily="18" charset="0"/>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16387" name="Rectangle 2"/>
          <p:cNvSpPr>
            <a:spLocks noGrp="1"/>
          </p:cNvSpPr>
          <p:nvPr>
            <p:ph type="title"/>
          </p:nvPr>
        </p:nvSpPr>
        <p:spPr/>
        <p:txBody>
          <a:bodyPr vert="horz" wrap="square" lIns="91440" tIns="45720" rIns="91440" bIns="45720" anchor="b" anchorCtr="0"/>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知识表示与知识图谱</a:t>
            </a:r>
            <a:endParaRPr lang="zh-CN" altLang="en-US" dirty="0">
              <a:latin typeface="Times New Roman" panose="02020603050405020304" pitchFamily="18" charset="0"/>
            </a:endParaRPr>
          </a:p>
        </p:txBody>
      </p:sp>
      <p:sp>
        <p:nvSpPr>
          <p:cNvPr id="16388" name="Rectangle 3"/>
          <p:cNvSpPr>
            <a:spLocks noGrp="1"/>
          </p:cNvSpPr>
          <p:nvPr>
            <p:ph idx="1"/>
          </p:nvPr>
        </p:nvSpPr>
        <p:spPr>
          <a:xfrm>
            <a:off x="512763" y="908050"/>
            <a:ext cx="8380412" cy="5400675"/>
          </a:xfrm>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2.1  </a:t>
            </a:r>
            <a:r>
              <a:rPr lang="zh-CN" altLang="en-US" b="1" dirty="0">
                <a:latin typeface="Times New Roman" panose="02020603050405020304" pitchFamily="18" charset="0"/>
              </a:rPr>
              <a:t>知识与知识表示的概念 </a:t>
            </a:r>
            <a:endParaRPr lang="zh-CN" altLang="en-US" b="1" dirty="0">
              <a:latin typeface="Times New Roman" panose="02020603050405020304" pitchFamily="18" charset="0"/>
            </a:endParaRP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2.2  </a:t>
            </a:r>
            <a:r>
              <a:rPr lang="zh-CN" altLang="en-US" b="1" dirty="0">
                <a:solidFill>
                  <a:srgbClr val="0000FF"/>
                </a:solidFill>
                <a:latin typeface="Times New Roman" panose="02020603050405020304" pitchFamily="18" charset="0"/>
              </a:rPr>
              <a:t>一阶谓词逻辑表示法</a:t>
            </a: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2.3  </a:t>
            </a:r>
            <a:r>
              <a:rPr lang="zh-CN" altLang="en-US" b="1" dirty="0">
                <a:latin typeface="Times New Roman" panose="02020603050405020304" pitchFamily="18" charset="0"/>
              </a:rPr>
              <a:t>产生式表示法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2.4  </a:t>
            </a:r>
            <a:r>
              <a:rPr lang="zh-CN" altLang="en-US" b="1" dirty="0">
                <a:latin typeface="Times New Roman" panose="02020603050405020304" pitchFamily="18" charset="0"/>
              </a:rPr>
              <a:t>框架表示法 </a:t>
            </a:r>
            <a:endParaRPr lang="en-US" altLang="zh-CN"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2.5  </a:t>
            </a:r>
            <a:r>
              <a:rPr lang="zh-CN" altLang="en-US" b="1" dirty="0">
                <a:latin typeface="Times New Roman" panose="02020603050405020304" pitchFamily="18" charset="0"/>
              </a:rPr>
              <a:t>知识图谱</a:t>
            </a:r>
            <a:endParaRPr lang="zh-CN" altLang="en-US" b="1" dirty="0">
              <a:latin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17411"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 2.2  </a:t>
            </a:r>
            <a:r>
              <a:rPr lang="zh-CN" altLang="en-US" sz="3600" dirty="0">
                <a:solidFill>
                  <a:schemeClr val="bg1"/>
                </a:solidFill>
                <a:latin typeface="Times New Roman" panose="02020603050405020304" pitchFamily="18" charset="0"/>
                <a:ea typeface="黑体" panose="02010609060101010101" pitchFamily="49" charset="-122"/>
              </a:rPr>
              <a:t>一阶谓词逻辑表示法</a:t>
            </a:r>
            <a:endParaRPr lang="zh-CN" altLang="en-US" sz="3600" dirty="0">
              <a:solidFill>
                <a:schemeClr val="bg1"/>
              </a:solidFill>
              <a:latin typeface="Times New Roman" panose="02020603050405020304" pitchFamily="18" charset="0"/>
              <a:ea typeface="黑体" panose="02010609060101010101" pitchFamily="49" charset="-122"/>
            </a:endParaRPr>
          </a:p>
        </p:txBody>
      </p:sp>
      <p:graphicFrame>
        <p:nvGraphicFramePr>
          <p:cNvPr id="17412" name="Object 3"/>
          <p:cNvGraphicFramePr>
            <a:graphicFrameLocks noChangeAspect="1"/>
          </p:cNvGraphicFramePr>
          <p:nvPr/>
        </p:nvGraphicFramePr>
        <p:xfrm>
          <a:off x="203200" y="1117600"/>
          <a:ext cx="8650288" cy="5287963"/>
        </p:xfrm>
        <a:graphic>
          <a:graphicData uri="http://schemas.openxmlformats.org/presentationml/2006/ole">
            <mc:AlternateContent xmlns:mc="http://schemas.openxmlformats.org/markup-compatibility/2006">
              <mc:Choice xmlns:v="urn:schemas-microsoft-com:vml" Requires="v">
                <p:oleObj spid="_x0000_s2" name="" r:id="rId1" imgW="5295900" imgH="4619625" progId="Paint.Picture">
                  <p:embed/>
                </p:oleObj>
              </mc:Choice>
              <mc:Fallback>
                <p:oleObj name="" r:id="rId1" imgW="5295900" imgH="4619625" progId="Paint.Picture">
                  <p:embed/>
                  <p:pic>
                    <p:nvPicPr>
                      <p:cNvPr id="0" name="Object 3"/>
                      <p:cNvPicPr/>
                      <p:nvPr/>
                    </p:nvPicPr>
                    <p:blipFill>
                      <a:blip r:embed="rId2"/>
                      <a:stretch>
                        <a:fillRect/>
                      </a:stretch>
                    </p:blipFill>
                    <p:spPr>
                      <a:xfrm>
                        <a:off x="203200" y="1117600"/>
                        <a:ext cx="8650288" cy="5287963"/>
                      </a:xfrm>
                      <a:prstGeom prst="rect">
                        <a:avLst/>
                      </a:prstGeom>
                      <a:noFill/>
                      <a:ln w="38100">
                        <a:noFill/>
                        <a:miter/>
                      </a:ln>
                    </p:spPr>
                  </p:pic>
                </p:oleObj>
              </mc:Fallback>
            </mc:AlternateContent>
          </a:graphicData>
        </a:graphic>
      </p:graphicFrame>
      <p:sp>
        <p:nvSpPr>
          <p:cNvPr id="148484" name="Rectangle 4"/>
          <p:cNvSpPr/>
          <p:nvPr/>
        </p:nvSpPr>
        <p:spPr>
          <a:xfrm>
            <a:off x="6261100" y="2322513"/>
            <a:ext cx="2205038" cy="609600"/>
          </a:xfrm>
          <a:prstGeom prst="rect">
            <a:avLst/>
          </a:prstGeom>
          <a:noFill/>
          <a:ln w="38100" cap="flat" cmpd="sng">
            <a:solidFill>
              <a:schemeClr val="accent2"/>
            </a:solidFill>
            <a:prstDash val="solid"/>
            <a:miter/>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18435"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 2.2  </a:t>
            </a:r>
            <a:r>
              <a:rPr lang="zh-CN" altLang="en-US" dirty="0">
                <a:latin typeface="Times New Roman" panose="02020603050405020304" pitchFamily="18" charset="0"/>
              </a:rPr>
              <a:t>一阶谓词逻辑表示法</a:t>
            </a:r>
            <a:endParaRPr lang="zh-CN" altLang="en-US" dirty="0">
              <a:latin typeface="Times New Roman" panose="02020603050405020304" pitchFamily="18" charset="0"/>
            </a:endParaRPr>
          </a:p>
        </p:txBody>
      </p:sp>
      <p:sp>
        <p:nvSpPr>
          <p:cNvPr id="18436" name="Rectangle 3"/>
          <p:cNvSpPr>
            <a:spLocks noGrp="1"/>
          </p:cNvSpPr>
          <p:nvPr>
            <p:ph idx="1"/>
          </p:nvPr>
        </p:nvSpPr>
        <p:spPr>
          <a:xfrm>
            <a:off x="598488" y="979488"/>
            <a:ext cx="8294687" cy="5400675"/>
          </a:xfrm>
        </p:spPr>
        <p:txBody>
          <a:bodyPr vert="horz" wrap="square" lIns="91440" tIns="45720" rIns="91440" bIns="45720" anchor="t" anchorCtr="0"/>
          <a:lstStyle/>
          <a:p>
            <a:pPr marL="0" indent="449580" defTabSz="914400" eaLnBrk="1" hangingPunct="1">
              <a:lnSpc>
                <a:spcPct val="140000"/>
              </a:lnSpc>
              <a:buBlip>
                <a:blip r:embed="rId1"/>
              </a:buBlip>
              <a:tabLst>
                <a:tab pos="1438275" algn="l"/>
                <a:tab pos="1529080" algn="l"/>
              </a:tabLst>
            </a:pPr>
            <a:r>
              <a:rPr lang="en-US" altLang="zh-CN" b="1" dirty="0">
                <a:latin typeface="Times New Roman" panose="02020603050405020304" pitchFamily="18" charset="0"/>
              </a:rPr>
              <a:t>2.2.1  </a:t>
            </a:r>
            <a:r>
              <a:rPr lang="zh-CN" altLang="en-US" b="1" dirty="0">
                <a:latin typeface="Times New Roman" panose="02020603050405020304" pitchFamily="18" charset="0"/>
              </a:rPr>
              <a:t>命题</a:t>
            </a:r>
            <a:endParaRPr lang="zh-CN" altLang="en-US" b="1" dirty="0">
              <a:latin typeface="Times New Roman" panose="02020603050405020304" pitchFamily="18" charset="0"/>
            </a:endParaRPr>
          </a:p>
          <a:p>
            <a:pPr marL="0" indent="449580" defTabSz="914400" eaLnBrk="1" hangingPunct="1">
              <a:lnSpc>
                <a:spcPct val="140000"/>
              </a:lnSpc>
              <a:buBlip>
                <a:blip r:embed="rId1"/>
              </a:buBlip>
              <a:tabLst>
                <a:tab pos="1438275" algn="l"/>
                <a:tab pos="1529080" algn="l"/>
              </a:tabLst>
            </a:pPr>
            <a:r>
              <a:rPr lang="en-US" altLang="zh-CN" b="1" dirty="0">
                <a:latin typeface="Times New Roman" panose="02020603050405020304" pitchFamily="18" charset="0"/>
              </a:rPr>
              <a:t>2.2.2  </a:t>
            </a:r>
            <a:r>
              <a:rPr lang="zh-CN" altLang="en-US" b="1" dirty="0">
                <a:latin typeface="Times New Roman" panose="02020603050405020304" pitchFamily="18" charset="0"/>
              </a:rPr>
              <a:t>谓词</a:t>
            </a:r>
            <a:endParaRPr lang="zh-CN" altLang="en-US" b="1" dirty="0">
              <a:latin typeface="Times New Roman" panose="02020603050405020304" pitchFamily="18" charset="0"/>
            </a:endParaRPr>
          </a:p>
          <a:p>
            <a:pPr marL="0" indent="449580" defTabSz="914400" eaLnBrk="1" hangingPunct="1">
              <a:lnSpc>
                <a:spcPct val="140000"/>
              </a:lnSpc>
              <a:buBlip>
                <a:blip r:embed="rId1"/>
              </a:buBlip>
              <a:tabLst>
                <a:tab pos="1438275" algn="l"/>
                <a:tab pos="1529080" algn="l"/>
              </a:tabLst>
            </a:pPr>
            <a:r>
              <a:rPr lang="en-US" altLang="zh-CN" b="1" dirty="0">
                <a:latin typeface="Times New Roman" panose="02020603050405020304" pitchFamily="18" charset="0"/>
              </a:rPr>
              <a:t>2.2.3  </a:t>
            </a:r>
            <a:r>
              <a:rPr lang="zh-CN" altLang="en-US" b="1" dirty="0">
                <a:latin typeface="Times New Roman" panose="02020603050405020304" pitchFamily="18" charset="0"/>
              </a:rPr>
              <a:t>谓词公式</a:t>
            </a:r>
            <a:endParaRPr lang="zh-CN" altLang="en-US" b="1" dirty="0">
              <a:latin typeface="Times New Roman" panose="02020603050405020304" pitchFamily="18" charset="0"/>
            </a:endParaRPr>
          </a:p>
          <a:p>
            <a:pPr marL="0" indent="449580" defTabSz="914400" eaLnBrk="1" hangingPunct="1">
              <a:lnSpc>
                <a:spcPct val="140000"/>
              </a:lnSpc>
              <a:buBlip>
                <a:blip r:embed="rId1"/>
              </a:buBlip>
              <a:tabLst>
                <a:tab pos="1438275" algn="l"/>
                <a:tab pos="1529080" algn="l"/>
              </a:tabLst>
            </a:pPr>
            <a:r>
              <a:rPr lang="en-US" altLang="zh-CN" b="1" dirty="0">
                <a:latin typeface="Times New Roman" panose="02020603050405020304" pitchFamily="18" charset="0"/>
              </a:rPr>
              <a:t>2.2.4  </a:t>
            </a:r>
            <a:r>
              <a:rPr lang="zh-CN" altLang="en-US" b="1" dirty="0">
                <a:latin typeface="Times New Roman" panose="02020603050405020304" pitchFamily="18" charset="0"/>
              </a:rPr>
              <a:t>谓词公式的性质</a:t>
            </a:r>
            <a:endParaRPr lang="zh-CN" altLang="en-US" b="1" dirty="0">
              <a:latin typeface="Times New Roman" panose="02020603050405020304" pitchFamily="18" charset="0"/>
            </a:endParaRPr>
          </a:p>
          <a:p>
            <a:pPr marL="0" indent="449580" defTabSz="914400" eaLnBrk="1" hangingPunct="1">
              <a:lnSpc>
                <a:spcPct val="140000"/>
              </a:lnSpc>
              <a:buBlip>
                <a:blip r:embed="rId1"/>
              </a:buBlip>
              <a:tabLst>
                <a:tab pos="1438275" algn="l"/>
                <a:tab pos="1529080" algn="l"/>
              </a:tabLst>
            </a:pPr>
            <a:r>
              <a:rPr lang="en-US" altLang="zh-CN" b="1" dirty="0">
                <a:latin typeface="Times New Roman" panose="02020603050405020304" pitchFamily="18" charset="0"/>
              </a:rPr>
              <a:t>2.2.5  </a:t>
            </a:r>
            <a:r>
              <a:rPr lang="zh-CN" altLang="en-US" b="1" dirty="0">
                <a:latin typeface="Times New Roman" panose="02020603050405020304" pitchFamily="18" charset="0"/>
              </a:rPr>
              <a:t>一阶谓词逻辑知识表示方法</a:t>
            </a:r>
            <a:endParaRPr lang="zh-CN" altLang="en-US" b="1" dirty="0">
              <a:latin typeface="Times New Roman" panose="02020603050405020304" pitchFamily="18" charset="0"/>
            </a:endParaRPr>
          </a:p>
          <a:p>
            <a:pPr marL="0" indent="449580" defTabSz="914400" eaLnBrk="1" hangingPunct="1">
              <a:lnSpc>
                <a:spcPct val="140000"/>
              </a:lnSpc>
              <a:buBlip>
                <a:blip r:embed="rId1"/>
              </a:buBlip>
              <a:tabLst>
                <a:tab pos="1438275" algn="l"/>
                <a:tab pos="1529080" algn="l"/>
              </a:tabLst>
            </a:pPr>
            <a:r>
              <a:rPr lang="en-US" altLang="zh-CN" b="1" dirty="0">
                <a:latin typeface="Times New Roman" panose="02020603050405020304" pitchFamily="18" charset="0"/>
              </a:rPr>
              <a:t>2.2.6  </a:t>
            </a:r>
            <a:r>
              <a:rPr lang="zh-CN" altLang="en-US" b="1" dirty="0">
                <a:latin typeface="Times New Roman" panose="02020603050405020304" pitchFamily="18" charset="0"/>
              </a:rPr>
              <a:t>一阶谓词逻辑表示法的特点</a:t>
            </a:r>
            <a:endParaRPr lang="zh-CN" altLang="en-US" b="1" dirty="0">
              <a:latin typeface="Times New Roman" panose="02020603050405020304" pitchFamily="18" charset="0"/>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20494" name="Rectangle 14"/>
          <p:cNvSpPr/>
          <p:nvPr/>
        </p:nvSpPr>
        <p:spPr>
          <a:xfrm>
            <a:off x="198438" y="3878263"/>
            <a:ext cx="8770937" cy="1728787"/>
          </a:xfrm>
          <a:prstGeom prst="rect">
            <a:avLst/>
          </a:prstGeom>
          <a:gradFill rotWithShape="0">
            <a:gsLst>
              <a:gs pos="0">
                <a:srgbClr val="CCFFFF"/>
              </a:gs>
              <a:gs pos="100000">
                <a:srgbClr val="FFFFFF"/>
              </a:gs>
            </a:gsLst>
            <a:path path="rect">
              <a:fillToRect l="100000" b="100000"/>
            </a:path>
            <a:tileRect/>
          </a:gradFill>
          <a:ln w="9525" cap="flat" cmpd="sng">
            <a:solidFill>
              <a:srgbClr val="008080"/>
            </a:solidFill>
            <a:prstDash val="solid"/>
            <a:miter/>
            <a:headEnd type="none" w="med" len="med"/>
            <a:tailEnd type="none" w="med" len="med"/>
          </a:ln>
        </p:spPr>
        <p:txBody>
          <a:bodyPr>
            <a:spAutoFit/>
          </a:bodyPr>
          <a:lstStyle/>
          <a:p>
            <a:pPr eaLnBrk="1" hangingPunct="1">
              <a:lnSpc>
                <a:spcPct val="120000"/>
              </a:lnSpc>
              <a:spcBef>
                <a:spcPct val="50000"/>
              </a:spcBef>
              <a:buClr>
                <a:schemeClr val="accent2"/>
              </a:buClr>
              <a:buFont typeface="Wingdings" panose="05000000000000000000" pitchFamily="2" charset="2"/>
              <a:buBlip>
                <a:blip r:embed="rId1"/>
              </a:buBlip>
            </a:pPr>
            <a:r>
              <a:rPr lang="en-US" altLang="zh-CN" sz="2600" dirty="0">
                <a:latin typeface="Times New Roman" panose="02020603050405020304" pitchFamily="18" charset="0"/>
              </a:rPr>
              <a:t> </a:t>
            </a:r>
            <a:r>
              <a:rPr lang="zh-CN" altLang="en-US" sz="2600" b="1" dirty="0">
                <a:latin typeface="Times New Roman" panose="02020603050405020304" pitchFamily="18" charset="0"/>
              </a:rPr>
              <a:t>命题逻辑</a:t>
            </a:r>
            <a:r>
              <a:rPr lang="zh-CN" altLang="en-US" sz="2600" dirty="0">
                <a:latin typeface="Times New Roman" panose="02020603050405020304" pitchFamily="18" charset="0"/>
              </a:rPr>
              <a:t>：研究命题及命题之间关系的符号逻辑系统。</a:t>
            </a:r>
            <a:endParaRPr lang="zh-CN" altLang="en-US" sz="2600" dirty="0">
              <a:latin typeface="Times New Roman" panose="02020603050405020304" pitchFamily="18" charset="0"/>
            </a:endParaRPr>
          </a:p>
          <a:p>
            <a:pPr eaLnBrk="1" hangingPunct="1">
              <a:lnSpc>
                <a:spcPct val="120000"/>
              </a:lnSpc>
              <a:spcBef>
                <a:spcPct val="50000"/>
              </a:spcBef>
              <a:buClr>
                <a:schemeClr val="accent2"/>
              </a:buClr>
              <a:buFont typeface="Wingdings" panose="05000000000000000000" pitchFamily="2" charset="2"/>
              <a:buBlip>
                <a:blip r:embed="rId1"/>
              </a:buBlip>
            </a:pPr>
            <a:r>
              <a:rPr lang="zh-CN" altLang="en-US" sz="2600" dirty="0">
                <a:latin typeface="Times New Roman" panose="02020603050405020304" pitchFamily="18" charset="0"/>
              </a:rPr>
              <a:t> </a:t>
            </a:r>
            <a:r>
              <a:rPr lang="zh-CN" altLang="en-US" sz="2600" b="1" dirty="0">
                <a:latin typeface="Times New Roman" panose="02020603050405020304" pitchFamily="18" charset="0"/>
              </a:rPr>
              <a:t>命题逻辑表示法</a:t>
            </a:r>
            <a:r>
              <a:rPr lang="zh-CN" altLang="en-US" sz="2600" dirty="0">
                <a:latin typeface="Times New Roman" panose="02020603050405020304" pitchFamily="18" charset="0"/>
              </a:rPr>
              <a:t>：无法把它所描述的事物的结构及逻辑特征反映出来，也不能把不同事物间的共同特征表述出来。</a:t>
            </a:r>
            <a:endParaRPr lang="zh-CN" altLang="en-US" sz="2600" dirty="0">
              <a:latin typeface="Times New Roman" panose="02020603050405020304" pitchFamily="18" charset="0"/>
            </a:endParaRPr>
          </a:p>
        </p:txBody>
      </p:sp>
      <p:sp>
        <p:nvSpPr>
          <p:cNvPr id="19460" name="Rectangle 15"/>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2.2.1  </a:t>
            </a:r>
            <a:r>
              <a:rPr lang="zh-CN" altLang="en-US" dirty="0">
                <a:latin typeface="Times New Roman" panose="02020603050405020304" pitchFamily="18" charset="0"/>
              </a:rPr>
              <a:t>命题</a:t>
            </a:r>
            <a:endParaRPr lang="zh-CN" altLang="en-US" dirty="0">
              <a:latin typeface="Times New Roman" panose="02020603050405020304" pitchFamily="18" charset="0"/>
            </a:endParaRPr>
          </a:p>
        </p:txBody>
      </p:sp>
      <p:sp>
        <p:nvSpPr>
          <p:cNvPr id="19461" name="Rectangle 16"/>
          <p:cNvSpPr>
            <a:spLocks noGrp="1"/>
          </p:cNvSpPr>
          <p:nvPr>
            <p:ph idx="1"/>
          </p:nvPr>
        </p:nvSpPr>
        <p:spPr>
          <a:xfrm>
            <a:off x="250825" y="908050"/>
            <a:ext cx="8670925" cy="2613025"/>
          </a:xfrm>
          <a:solidFill>
            <a:srgbClr val="FFFFFF">
              <a:alpha val="100000"/>
            </a:srgbClr>
          </a:solidFill>
          <a:ln>
            <a:solidFill>
              <a:srgbClr val="808080">
                <a:alpha val="100000"/>
              </a:srgbClr>
            </a:solidFill>
            <a:miter lim="800000"/>
          </a:ln>
        </p:spPr>
        <p:txBody>
          <a:bodyPr vert="horz" wrap="square" lIns="91440" tIns="45720" rIns="91440" bIns="45720" anchor="t" anchorCtr="0"/>
          <a:lstStyle/>
          <a:p>
            <a:pPr marL="97155" indent="-97155" eaLnBrk="1" hangingPunct="1">
              <a:lnSpc>
                <a:spcPct val="110000"/>
              </a:lnSpc>
              <a:spcBef>
                <a:spcPct val="40000"/>
              </a:spcBef>
            </a:pPr>
            <a:r>
              <a:rPr lang="en-US" altLang="zh-CN" sz="3200" dirty="0">
                <a:latin typeface="Times New Roman" panose="02020603050405020304" pitchFamily="18" charset="0"/>
              </a:rPr>
              <a:t> </a:t>
            </a:r>
            <a:r>
              <a:rPr lang="zh-CN" altLang="en-US" sz="2600" b="1" dirty="0">
                <a:latin typeface="Times New Roman" panose="02020603050405020304" pitchFamily="18" charset="0"/>
              </a:rPr>
              <a:t>命题（</a:t>
            </a:r>
            <a:r>
              <a:rPr lang="en-US" altLang="zh-CN" sz="2600" b="1" dirty="0">
                <a:latin typeface="Times New Roman" panose="02020603050405020304" pitchFamily="18" charset="0"/>
              </a:rPr>
              <a:t>proposition</a:t>
            </a:r>
            <a:r>
              <a:rPr lang="zh-CN" altLang="en-US" sz="2600" b="1" dirty="0">
                <a:latin typeface="Times New Roman" panose="02020603050405020304" pitchFamily="18" charset="0"/>
              </a:rPr>
              <a:t>）</a:t>
            </a:r>
            <a:r>
              <a:rPr lang="zh-CN" altLang="en-US" sz="2600" dirty="0">
                <a:latin typeface="Times New Roman" panose="02020603050405020304" pitchFamily="18" charset="0"/>
              </a:rPr>
              <a:t>：一个非真即假的陈述句。</a:t>
            </a:r>
            <a:endParaRPr lang="zh-CN" altLang="en-US" sz="2600" dirty="0">
              <a:latin typeface="Times New Roman" panose="02020603050405020304" pitchFamily="18" charset="0"/>
            </a:endParaRPr>
          </a:p>
          <a:p>
            <a:pPr marL="97155" indent="-97155" eaLnBrk="1" hangingPunct="1">
              <a:lnSpc>
                <a:spcPct val="110000"/>
              </a:lnSpc>
              <a:spcBef>
                <a:spcPct val="40000"/>
              </a:spcBef>
              <a:buClr>
                <a:srgbClr val="0000FF"/>
              </a:buClr>
              <a:buFont typeface="Wingdings" panose="05000000000000000000" pitchFamily="2" charset="2"/>
              <a:buChar char="§"/>
            </a:pPr>
            <a:r>
              <a:rPr lang="zh-CN" altLang="en-US" sz="2600" dirty="0">
                <a:latin typeface="Times New Roman" panose="02020603050405020304" pitchFamily="18" charset="0"/>
              </a:rPr>
              <a:t> 若</a:t>
            </a:r>
            <a:r>
              <a:rPr lang="zh-CN" altLang="en-US" sz="2600" b="1" dirty="0">
                <a:latin typeface="Times New Roman" panose="02020603050405020304" pitchFamily="18" charset="0"/>
              </a:rPr>
              <a:t>命题的意义为真</a:t>
            </a:r>
            <a:r>
              <a:rPr lang="zh-CN" altLang="en-US" sz="2600" dirty="0">
                <a:latin typeface="Times New Roman" panose="02020603050405020304" pitchFamily="18" charset="0"/>
              </a:rPr>
              <a:t>，称它的真值为真，记为 </a:t>
            </a:r>
            <a:r>
              <a:rPr lang="en-US" altLang="zh-CN" sz="2600" i="1" dirty="0">
                <a:latin typeface="Times New Roman" panose="02020603050405020304" pitchFamily="18" charset="0"/>
              </a:rPr>
              <a:t>T</a:t>
            </a:r>
            <a:r>
              <a:rPr lang="zh-CN" altLang="en-US" sz="2600" dirty="0">
                <a:latin typeface="Times New Roman" panose="02020603050405020304" pitchFamily="18" charset="0"/>
              </a:rPr>
              <a:t>。</a:t>
            </a:r>
            <a:endParaRPr lang="zh-CN" altLang="en-US" sz="2600" dirty="0">
              <a:latin typeface="Times New Roman" panose="02020603050405020304" pitchFamily="18" charset="0"/>
            </a:endParaRPr>
          </a:p>
          <a:p>
            <a:pPr marL="97155" indent="-97155" eaLnBrk="1" hangingPunct="1">
              <a:lnSpc>
                <a:spcPct val="110000"/>
              </a:lnSpc>
              <a:spcBef>
                <a:spcPct val="40000"/>
              </a:spcBef>
              <a:buClr>
                <a:srgbClr val="0000FF"/>
              </a:buClr>
              <a:buFont typeface="Wingdings" panose="05000000000000000000" pitchFamily="2" charset="2"/>
              <a:buChar char="§"/>
            </a:pPr>
            <a:r>
              <a:rPr lang="zh-CN" altLang="en-US" sz="2600" dirty="0">
                <a:latin typeface="Times New Roman" panose="02020603050405020304" pitchFamily="18" charset="0"/>
              </a:rPr>
              <a:t> 若</a:t>
            </a:r>
            <a:r>
              <a:rPr lang="zh-CN" altLang="en-US" sz="2600" b="1" dirty="0">
                <a:latin typeface="Times New Roman" panose="02020603050405020304" pitchFamily="18" charset="0"/>
              </a:rPr>
              <a:t>命题的意义为假</a:t>
            </a:r>
            <a:r>
              <a:rPr lang="zh-CN" altLang="en-US" sz="2600" dirty="0">
                <a:latin typeface="Times New Roman" panose="02020603050405020304" pitchFamily="18" charset="0"/>
              </a:rPr>
              <a:t>，称它的真值为假，记为 </a:t>
            </a:r>
            <a:r>
              <a:rPr lang="en-US" altLang="zh-CN" sz="2600" i="1" dirty="0">
                <a:latin typeface="Times New Roman" panose="02020603050405020304" pitchFamily="18" charset="0"/>
              </a:rPr>
              <a:t>F</a:t>
            </a:r>
            <a:r>
              <a:rPr lang="zh-CN" altLang="en-US" sz="2600" dirty="0">
                <a:latin typeface="Times New Roman" panose="02020603050405020304" pitchFamily="18" charset="0"/>
              </a:rPr>
              <a:t>。</a:t>
            </a:r>
            <a:endParaRPr lang="zh-CN" altLang="en-US" sz="2600" dirty="0">
              <a:latin typeface="Times New Roman" panose="02020603050405020304" pitchFamily="18" charset="0"/>
            </a:endParaRPr>
          </a:p>
          <a:p>
            <a:pPr marL="97155" indent="-97155" eaLnBrk="1" hangingPunct="1">
              <a:lnSpc>
                <a:spcPct val="110000"/>
              </a:lnSpc>
              <a:spcBef>
                <a:spcPct val="40000"/>
              </a:spcBef>
              <a:buClr>
                <a:srgbClr val="0000FF"/>
              </a:buClr>
              <a:buFont typeface="Wingdings" panose="05000000000000000000" pitchFamily="2" charset="2"/>
              <a:buChar char="§"/>
            </a:pPr>
            <a:r>
              <a:rPr lang="zh-CN" altLang="en-US" sz="2600" dirty="0">
                <a:latin typeface="Times New Roman" panose="02020603050405020304" pitchFamily="18" charset="0"/>
              </a:rPr>
              <a:t> 一个</a:t>
            </a:r>
            <a:r>
              <a:rPr lang="zh-CN" altLang="en-US" sz="2600" b="1" dirty="0">
                <a:latin typeface="Times New Roman" panose="02020603050405020304" pitchFamily="18" charset="0"/>
              </a:rPr>
              <a:t>命题可在一种条件下为真，在另一种条件下为假</a:t>
            </a:r>
            <a:r>
              <a:rPr lang="zh-CN" altLang="en-US" sz="3000" dirty="0">
                <a:latin typeface="Times New Roman" panose="02020603050405020304" pitchFamily="18" charset="0"/>
              </a:rPr>
              <a:t>。</a:t>
            </a:r>
            <a:endParaRPr lang="zh-CN" altLang="en-US" sz="3000" dirty="0">
              <a:latin typeface="Times New Roman" panose="02020603050405020304" pitchFamily="18" charset="0"/>
            </a:endParaRPr>
          </a:p>
        </p:txBody>
      </p:sp>
      <p:sp>
        <p:nvSpPr>
          <p:cNvPr id="20497" name="AutoShape 17"/>
          <p:cNvSpPr/>
          <p:nvPr/>
        </p:nvSpPr>
        <p:spPr>
          <a:xfrm>
            <a:off x="2894013" y="952500"/>
            <a:ext cx="1881187" cy="508000"/>
          </a:xfrm>
          <a:prstGeom prst="accentBorderCallout1">
            <a:avLst>
              <a:gd name="adj1" fmla="val 22500"/>
              <a:gd name="adj2" fmla="val -4051"/>
              <a:gd name="adj3" fmla="val 160625"/>
              <a:gd name="adj4" fmla="val -64218"/>
            </a:avLst>
          </a:prstGeom>
          <a:solidFill>
            <a:srgbClr val="FFFFFF"/>
          </a:solidFill>
          <a:ln w="25400" cap="flat" cmpd="sng">
            <a:solidFill>
              <a:srgbClr val="0000FF"/>
            </a:solidFill>
            <a:prstDash val="solid"/>
            <a:miter/>
            <a:headEnd type="none" w="med" len="med"/>
            <a:tailEnd type="none" w="med" len="med"/>
          </a:ln>
        </p:spPr>
        <p:txBody>
          <a:bodyPr/>
          <a:lstStyle/>
          <a:p>
            <a:pPr eaLnBrk="1" hangingPunct="1"/>
            <a:r>
              <a:rPr lang="zh-CN" altLang="en-US" sz="2600" b="1" dirty="0">
                <a:latin typeface="Arial" panose="020B0604020202020204" pitchFamily="34" charset="0"/>
              </a:rPr>
              <a:t>例如：</a:t>
            </a:r>
            <a:r>
              <a:rPr lang="en-US" altLang="zh-CN" sz="2600" b="1" dirty="0">
                <a:latin typeface="Times New Roman" panose="02020603050405020304" pitchFamily="18" charset="0"/>
              </a:rPr>
              <a:t>3&lt;5</a:t>
            </a:r>
            <a:r>
              <a:rPr lang="en-US" altLang="zh-CN" sz="2600" b="1" dirty="0">
                <a:latin typeface="Arial" panose="020B0604020202020204" pitchFamily="34" charset="0"/>
              </a:rPr>
              <a:t>   </a:t>
            </a:r>
            <a:endParaRPr lang="en-US" altLang="zh-CN" sz="2600" b="1" dirty="0">
              <a:latin typeface="Arial" panose="020B0604020202020204" pitchFamily="34" charset="0"/>
            </a:endParaRPr>
          </a:p>
        </p:txBody>
      </p:sp>
      <p:sp>
        <p:nvSpPr>
          <p:cNvPr id="20498" name="AutoShape 18"/>
          <p:cNvSpPr/>
          <p:nvPr/>
        </p:nvSpPr>
        <p:spPr>
          <a:xfrm>
            <a:off x="2914650" y="2790825"/>
            <a:ext cx="3692525" cy="581025"/>
          </a:xfrm>
          <a:prstGeom prst="accentBorderCallout1">
            <a:avLst>
              <a:gd name="adj1" fmla="val 19671"/>
              <a:gd name="adj2" fmla="val -2065"/>
              <a:gd name="adj3" fmla="val -21310"/>
              <a:gd name="adj4" fmla="val -34394"/>
            </a:avLst>
          </a:prstGeom>
          <a:solidFill>
            <a:srgbClr val="FFFFFF"/>
          </a:solidFill>
          <a:ln w="25400" cap="flat" cmpd="sng">
            <a:solidFill>
              <a:srgbClr val="0000FF"/>
            </a:solidFill>
            <a:prstDash val="solid"/>
            <a:miter/>
            <a:headEnd type="none" w="med" len="med"/>
            <a:tailEnd type="none" w="med" len="med"/>
          </a:ln>
        </p:spPr>
        <p:txBody>
          <a:bodyPr/>
          <a:lstStyle/>
          <a:p>
            <a:pPr eaLnBrk="1" hangingPunct="1"/>
            <a:r>
              <a:rPr lang="zh-CN" altLang="en-US" sz="2600" b="1" dirty="0">
                <a:latin typeface="Arial" panose="020B0604020202020204" pitchFamily="34" charset="0"/>
              </a:rPr>
              <a:t>例如：太阳从西边升起</a:t>
            </a:r>
            <a:endParaRPr lang="zh-CN" altLang="en-US" sz="2600" b="1" dirty="0">
              <a:latin typeface="Arial" panose="020B0604020202020204" pitchFamily="34" charset="0"/>
            </a:endParaRPr>
          </a:p>
          <a:p>
            <a:pPr eaLnBrk="1" hangingPunct="1"/>
            <a:r>
              <a:rPr lang="zh-CN" altLang="en-US" sz="2600" b="1" dirty="0">
                <a:latin typeface="Arial" panose="020B0604020202020204" pitchFamily="34" charset="0"/>
              </a:rPr>
              <a:t>       </a:t>
            </a:r>
            <a:endParaRPr lang="zh-CN" altLang="en-US" sz="2600" b="1" dirty="0">
              <a:latin typeface="Arial" panose="020B0604020202020204" pitchFamily="34" charset="0"/>
            </a:endParaRPr>
          </a:p>
        </p:txBody>
      </p:sp>
      <p:sp>
        <p:nvSpPr>
          <p:cNvPr id="20499" name="AutoShape 19"/>
          <p:cNvSpPr/>
          <p:nvPr/>
        </p:nvSpPr>
        <p:spPr>
          <a:xfrm>
            <a:off x="2909888" y="3382963"/>
            <a:ext cx="2268537" cy="555625"/>
          </a:xfrm>
          <a:prstGeom prst="accentBorderCallout1">
            <a:avLst>
              <a:gd name="adj1" fmla="val 20569"/>
              <a:gd name="adj2" fmla="val -3361"/>
              <a:gd name="adj3" fmla="val -12856"/>
              <a:gd name="adj4" fmla="val -53046"/>
            </a:avLst>
          </a:prstGeom>
          <a:solidFill>
            <a:srgbClr val="FFFFFF"/>
          </a:solidFill>
          <a:ln w="25400" cap="flat" cmpd="sng">
            <a:solidFill>
              <a:srgbClr val="0000FF"/>
            </a:solidFill>
            <a:prstDash val="solid"/>
            <a:miter/>
            <a:headEnd type="none" w="med" len="med"/>
            <a:tailEnd type="none" w="med" len="med"/>
          </a:ln>
        </p:spPr>
        <p:txBody>
          <a:bodyPr/>
          <a:lstStyle/>
          <a:p>
            <a:pPr eaLnBrk="1" hangingPunct="1"/>
            <a:r>
              <a:rPr lang="zh-CN" altLang="en-US" sz="2600" b="1" dirty="0">
                <a:latin typeface="Arial" panose="020B0604020202020204" pitchFamily="34" charset="0"/>
              </a:rPr>
              <a:t>例</a:t>
            </a:r>
            <a:r>
              <a:rPr lang="en-US" altLang="zh-CN" sz="2600" b="1" dirty="0">
                <a:latin typeface="Arial" panose="020B0604020202020204" pitchFamily="34" charset="0"/>
              </a:rPr>
              <a:t>: 1</a:t>
            </a:r>
            <a:r>
              <a:rPr lang="zh-CN" altLang="en-US" sz="2600" b="1" dirty="0">
                <a:latin typeface="Arial" panose="020B0604020202020204" pitchFamily="34" charset="0"/>
              </a:rPr>
              <a:t>＋</a:t>
            </a:r>
            <a:r>
              <a:rPr lang="en-US" altLang="zh-CN" sz="2600" b="1" dirty="0">
                <a:latin typeface="Arial" panose="020B0604020202020204" pitchFamily="34" charset="0"/>
              </a:rPr>
              <a:t>1</a:t>
            </a:r>
            <a:r>
              <a:rPr lang="zh-CN" altLang="en-US" sz="2600" b="1" dirty="0">
                <a:latin typeface="Arial" panose="020B0604020202020204" pitchFamily="34" charset="0"/>
              </a:rPr>
              <a:t>＝</a:t>
            </a:r>
            <a:r>
              <a:rPr lang="en-US" altLang="zh-CN" sz="2600" b="1" dirty="0">
                <a:latin typeface="Arial" panose="020B0604020202020204" pitchFamily="34" charset="0"/>
              </a:rPr>
              <a:t>10</a:t>
            </a:r>
            <a:endParaRPr lang="en-US" altLang="zh-CN" sz="2600" b="1" dirty="0">
              <a:latin typeface="Arial" panose="020B0604020202020204" pitchFamily="34" charset="0"/>
            </a:endParaRPr>
          </a:p>
        </p:txBody>
      </p:sp>
      <p:sp>
        <p:nvSpPr>
          <p:cNvPr id="20500" name="AutoShape 20"/>
          <p:cNvSpPr/>
          <p:nvPr/>
        </p:nvSpPr>
        <p:spPr>
          <a:xfrm>
            <a:off x="284163" y="5715000"/>
            <a:ext cx="3597275" cy="539750"/>
          </a:xfrm>
          <a:prstGeom prst="accentBorderCallout1">
            <a:avLst>
              <a:gd name="adj1" fmla="val 21176"/>
              <a:gd name="adj2" fmla="val 102120"/>
              <a:gd name="adj3" fmla="val -130588"/>
              <a:gd name="adj4" fmla="val 184069"/>
            </a:avLst>
          </a:prstGeom>
          <a:solidFill>
            <a:srgbClr val="FFFFFF"/>
          </a:solidFill>
          <a:ln w="25400" cap="flat" cmpd="sng">
            <a:solidFill>
              <a:schemeClr val="accent2"/>
            </a:solidFill>
            <a:prstDash val="solid"/>
            <a:miter/>
            <a:headEnd type="none" w="med" len="med"/>
            <a:tailEnd type="none" w="med" len="med"/>
          </a:ln>
        </p:spPr>
        <p:txBody>
          <a:bodyPr/>
          <a:lstStyle/>
          <a:p>
            <a:pPr eaLnBrk="1" hangingPunct="1"/>
            <a:r>
              <a:rPr lang="en-US" altLang="zh-CN" sz="2600" b="1" i="1" dirty="0">
                <a:latin typeface="Times New Roman" panose="02020603050405020304" pitchFamily="18" charset="0"/>
              </a:rPr>
              <a:t>P</a:t>
            </a:r>
            <a:r>
              <a:rPr lang="zh-CN" altLang="en-US" sz="2600" b="1" dirty="0">
                <a:latin typeface="Arial" panose="020B0604020202020204" pitchFamily="34" charset="0"/>
              </a:rPr>
              <a:t>：老李是小李的父亲</a:t>
            </a:r>
            <a:endParaRPr lang="zh-CN" altLang="en-US" sz="2600" b="1" dirty="0">
              <a:latin typeface="Arial" panose="020B0604020202020204" pitchFamily="34" charset="0"/>
            </a:endParaRPr>
          </a:p>
        </p:txBody>
      </p:sp>
      <p:sp>
        <p:nvSpPr>
          <p:cNvPr id="20501" name="AutoShape 21"/>
          <p:cNvSpPr/>
          <p:nvPr/>
        </p:nvSpPr>
        <p:spPr>
          <a:xfrm>
            <a:off x="2762250" y="3394075"/>
            <a:ext cx="5135563" cy="560388"/>
          </a:xfrm>
          <a:prstGeom prst="accentBorderCallout1">
            <a:avLst>
              <a:gd name="adj1" fmla="val 20398"/>
              <a:gd name="adj2" fmla="val -1481"/>
              <a:gd name="adj3" fmla="val 118699"/>
              <a:gd name="adj4" fmla="val -27417"/>
            </a:avLst>
          </a:prstGeom>
          <a:solidFill>
            <a:srgbClr val="FFFFFF"/>
          </a:solidFill>
          <a:ln w="25400" cap="flat" cmpd="sng">
            <a:solidFill>
              <a:schemeClr val="accent2"/>
            </a:solidFill>
            <a:prstDash val="solid"/>
            <a:miter/>
            <a:headEnd type="none" w="med" len="med"/>
            <a:tailEnd type="none" w="med" len="med"/>
          </a:ln>
        </p:spPr>
        <p:txBody>
          <a:bodyPr/>
          <a:lstStyle/>
          <a:p>
            <a:pPr eaLnBrk="1" hangingPunct="1"/>
            <a:r>
              <a:rPr lang="en-US" altLang="zh-CN" sz="2600" b="1" i="1" dirty="0">
                <a:latin typeface="Times New Roman" panose="02020603050405020304" pitchFamily="18" charset="0"/>
              </a:rPr>
              <a:t>P</a:t>
            </a:r>
            <a:r>
              <a:rPr lang="zh-CN" altLang="en-US" sz="2600" b="1" dirty="0">
                <a:latin typeface="Arial" panose="020B0604020202020204" pitchFamily="34" charset="0"/>
              </a:rPr>
              <a:t>：北京是中华人民共和国的首都</a:t>
            </a:r>
            <a:endParaRPr lang="zh-CN" altLang="en-US" sz="2600" b="1" dirty="0">
              <a:latin typeface="Arial" panose="020B0604020202020204" pitchFamily="34" charset="0"/>
            </a:endParaRPr>
          </a:p>
        </p:txBody>
      </p:sp>
      <p:sp>
        <p:nvSpPr>
          <p:cNvPr id="20502" name="AutoShape 22"/>
          <p:cNvSpPr/>
          <p:nvPr/>
        </p:nvSpPr>
        <p:spPr>
          <a:xfrm>
            <a:off x="5262563" y="5651500"/>
            <a:ext cx="2857500" cy="881063"/>
          </a:xfrm>
          <a:prstGeom prst="accentBorderCallout1">
            <a:avLst>
              <a:gd name="adj1" fmla="val 12972"/>
              <a:gd name="adj2" fmla="val -2667"/>
              <a:gd name="adj3" fmla="val -15676"/>
              <a:gd name="adj4" fmla="val -42222"/>
            </a:avLst>
          </a:prstGeom>
          <a:solidFill>
            <a:srgbClr val="FFFFFF"/>
          </a:solidFill>
          <a:ln w="25400" cap="flat" cmpd="sng">
            <a:solidFill>
              <a:schemeClr val="accent2"/>
            </a:solidFill>
            <a:prstDash val="solid"/>
            <a:miter/>
            <a:headEnd type="none" w="med" len="med"/>
            <a:tailEnd type="none" w="med" len="med"/>
          </a:ln>
        </p:spPr>
        <p:txBody>
          <a:bodyPr/>
          <a:lstStyle/>
          <a:p>
            <a:pPr eaLnBrk="1" hangingPunct="1"/>
            <a:r>
              <a:rPr lang="en-US" altLang="zh-CN" sz="2600" b="1" i="1" dirty="0">
                <a:latin typeface="Times New Roman" panose="02020603050405020304" pitchFamily="18" charset="0"/>
              </a:rPr>
              <a:t>P</a:t>
            </a:r>
            <a:r>
              <a:rPr lang="zh-CN" altLang="en-US" sz="2600" b="1" dirty="0">
                <a:latin typeface="Arial" panose="020B0604020202020204" pitchFamily="34" charset="0"/>
              </a:rPr>
              <a:t>：李白是诗人</a:t>
            </a:r>
            <a:endParaRPr lang="zh-CN" altLang="en-US" sz="2600" b="1" dirty="0">
              <a:latin typeface="Arial" panose="020B0604020202020204" pitchFamily="34" charset="0"/>
            </a:endParaRPr>
          </a:p>
          <a:p>
            <a:pPr eaLnBrk="1" hangingPunct="1"/>
            <a:r>
              <a:rPr lang="en-US" altLang="zh-CN" sz="2600" b="1" i="1" dirty="0">
                <a:latin typeface="Times New Roman" panose="02020603050405020304" pitchFamily="18" charset="0"/>
              </a:rPr>
              <a:t>Q</a:t>
            </a:r>
            <a:r>
              <a:rPr lang="zh-CN" altLang="en-US" sz="2600" b="1" dirty="0">
                <a:latin typeface="Arial" panose="020B0604020202020204" pitchFamily="34" charset="0"/>
              </a:rPr>
              <a:t>：杜甫也是诗人</a:t>
            </a:r>
            <a:endParaRPr lang="zh-CN" altLang="en-US" sz="2600" b="1"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97"/>
                                        </p:tgtEl>
                                        <p:attrNameLst>
                                          <p:attrName>style.visibility</p:attrName>
                                        </p:attrNameLst>
                                      </p:cBhvr>
                                      <p:to>
                                        <p:strVal val="visible"/>
                                      </p:to>
                                    </p:set>
                                  </p:childTnLst>
                                  <p:subTnLst>
                                    <p:set>
                                      <p:cBhvr override="childStyle">
                                        <p:cTn dur="1" fill="hold" display="0" masterRel="nextClick" afterEffect="1"/>
                                        <p:tgtEl>
                                          <p:spTgt spid="2049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0498"/>
                                        </p:tgtEl>
                                        <p:attrNameLst>
                                          <p:attrName>style.visibility</p:attrName>
                                        </p:attrNameLst>
                                      </p:cBhvr>
                                      <p:to>
                                        <p:strVal val="visible"/>
                                      </p:to>
                                    </p:set>
                                    <p:animEffect transition="in" filter="box(in)">
                                      <p:cBhvr>
                                        <p:cTn id="11" dur="500"/>
                                        <p:tgtEl>
                                          <p:spTgt spid="20498"/>
                                        </p:tgtEl>
                                      </p:cBhvr>
                                    </p:animEffect>
                                  </p:childTnLst>
                                  <p:subTnLst>
                                    <p:set>
                                      <p:cBhvr override="childStyle">
                                        <p:cTn dur="1" fill="hold" display="0" masterRel="nextClick" afterEffect="1"/>
                                        <p:tgtEl>
                                          <p:spTgt spid="20498"/>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0499"/>
                                        </p:tgtEl>
                                        <p:attrNameLst>
                                          <p:attrName>style.visibility</p:attrName>
                                        </p:attrNameLst>
                                      </p:cBhvr>
                                      <p:to>
                                        <p:strVal val="visible"/>
                                      </p:to>
                                    </p:set>
                                    <p:animEffect transition="in" filter="box(in)">
                                      <p:cBhvr>
                                        <p:cTn id="16" dur="500"/>
                                        <p:tgtEl>
                                          <p:spTgt spid="20499"/>
                                        </p:tgtEl>
                                      </p:cBhvr>
                                    </p:animEffect>
                                  </p:childTnLst>
                                  <p:subTnLst>
                                    <p:set>
                                      <p:cBhvr override="childStyle">
                                        <p:cTn dur="1" fill="hold" display="0" masterRel="nextClick" afterEffect="1"/>
                                        <p:tgtEl>
                                          <p:spTgt spid="20499"/>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0494"/>
                                        </p:tgtEl>
                                        <p:attrNameLst>
                                          <p:attrName>style.visibility</p:attrName>
                                        </p:attrNameLst>
                                      </p:cBhvr>
                                      <p:to>
                                        <p:strVal val="visible"/>
                                      </p:to>
                                    </p:set>
                                    <p:anim calcmode="lin" valueType="num">
                                      <p:cBhvr additive="base">
                                        <p:cTn id="21" dur="500" fill="hold"/>
                                        <p:tgtEl>
                                          <p:spTgt spid="20494"/>
                                        </p:tgtEl>
                                        <p:attrNameLst>
                                          <p:attrName>ppt_x</p:attrName>
                                        </p:attrNameLst>
                                      </p:cBhvr>
                                      <p:tavLst>
                                        <p:tav tm="0">
                                          <p:val>
                                            <p:strVal val="0-#ppt_w/2"/>
                                          </p:val>
                                        </p:tav>
                                        <p:tav tm="100000">
                                          <p:val>
                                            <p:strVal val="#ppt_x"/>
                                          </p:val>
                                        </p:tav>
                                      </p:tavLst>
                                    </p:anim>
                                    <p:anim calcmode="lin" valueType="num">
                                      <p:cBhvr additive="base">
                                        <p:cTn id="22" dur="500" fill="hold"/>
                                        <p:tgtEl>
                                          <p:spTgt spid="2049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501"/>
                                        </p:tgtEl>
                                        <p:attrNameLst>
                                          <p:attrName>style.visibility</p:attrName>
                                        </p:attrNameLst>
                                      </p:cBhvr>
                                      <p:to>
                                        <p:strVal val="visible"/>
                                      </p:to>
                                    </p:set>
                                    <p:animEffect transition="in" filter="box(in)">
                                      <p:cBhvr>
                                        <p:cTn id="27" dur="500"/>
                                        <p:tgtEl>
                                          <p:spTgt spid="20501"/>
                                        </p:tgtEl>
                                      </p:cBhvr>
                                    </p:animEffect>
                                  </p:childTnLst>
                                  <p:subTnLst>
                                    <p:set>
                                      <p:cBhvr override="childStyle">
                                        <p:cTn dur="1" fill="hold" display="0" masterRel="nextClick" afterEffect="1"/>
                                        <p:tgtEl>
                                          <p:spTgt spid="2050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500"/>
                                        </p:tgtEl>
                                        <p:attrNameLst>
                                          <p:attrName>style.visibility</p:attrName>
                                        </p:attrNameLst>
                                      </p:cBhvr>
                                      <p:to>
                                        <p:strVal val="visible"/>
                                      </p:to>
                                    </p:set>
                                    <p:animEffect transition="in" filter="box(in)">
                                      <p:cBhvr>
                                        <p:cTn id="32" dur="500"/>
                                        <p:tgtEl>
                                          <p:spTgt spid="20500"/>
                                        </p:tgtEl>
                                      </p:cBhvr>
                                    </p:animEffect>
                                  </p:childTnLst>
                                  <p:subTnLst>
                                    <p:set>
                                      <p:cBhvr override="childStyle">
                                        <p:cTn dur="1" fill="hold" display="0" masterRel="nextClick" afterEffect="1"/>
                                        <p:tgtEl>
                                          <p:spTgt spid="20500"/>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0502"/>
                                        </p:tgtEl>
                                        <p:attrNameLst>
                                          <p:attrName>style.visibility</p:attrName>
                                        </p:attrNameLst>
                                      </p:cBhvr>
                                      <p:to>
                                        <p:strVal val="visible"/>
                                      </p:to>
                                    </p:set>
                                    <p:animEffect transition="in" filter="box(in)">
                                      <p:cBhvr>
                                        <p:cTn id="37" dur="500"/>
                                        <p:tgtEl>
                                          <p:spTgt spid="20502"/>
                                        </p:tgtEl>
                                      </p:cBhvr>
                                    </p:animEffect>
                                  </p:childTnLst>
                                  <p:subTnLst>
                                    <p:set>
                                      <p:cBhvr override="childStyle">
                                        <p:cTn dur="1" fill="hold" display="0" masterRel="nextClick" afterEffect="1"/>
                                        <p:tgtEl>
                                          <p:spTgt spid="205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4" grpId="0" animBg="1"/>
      <p:bldP spid="20497" grpId="0" animBg="1"/>
      <p:bldP spid="20498" grpId="0" animBg="1"/>
      <p:bldP spid="20499" grpId="0" animBg="1"/>
      <p:bldP spid="20500" grpId="0" animBg="1"/>
      <p:bldP spid="20501" grpId="0" animBg="1"/>
      <p:bldP spid="2050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20483"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 2.2.2  </a:t>
            </a:r>
            <a:r>
              <a:rPr lang="zh-CN" altLang="en-US" dirty="0">
                <a:latin typeface="Times New Roman" panose="02020603050405020304" pitchFamily="18" charset="0"/>
              </a:rPr>
              <a:t>谓词</a:t>
            </a:r>
            <a:endParaRPr lang="zh-CN" altLang="en-US" dirty="0">
              <a:latin typeface="Times New Roman" panose="02020603050405020304" pitchFamily="18" charset="0"/>
            </a:endParaRPr>
          </a:p>
        </p:txBody>
      </p:sp>
      <p:sp>
        <p:nvSpPr>
          <p:cNvPr id="20484"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Arial" panose="020B0604020202020204" pitchFamily="34" charset="0"/>
            </a:endParaRPr>
          </a:p>
        </p:txBody>
      </p:sp>
      <p:sp>
        <p:nvSpPr>
          <p:cNvPr id="20485" name="Rectangle 7"/>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Arial" panose="020B0604020202020204" pitchFamily="34" charset="0"/>
            </a:endParaRPr>
          </a:p>
        </p:txBody>
      </p:sp>
      <p:sp>
        <p:nvSpPr>
          <p:cNvPr id="20486" name="Rectangle 10"/>
          <p:cNvSpPr>
            <a:spLocks noGrp="1"/>
          </p:cNvSpPr>
          <p:nvPr>
            <p:ph idx="1"/>
          </p:nvPr>
        </p:nvSpPr>
        <p:spPr>
          <a:xfrm>
            <a:off x="250825" y="908050"/>
            <a:ext cx="8642350" cy="2586038"/>
          </a:xfrm>
        </p:spPr>
        <p:txBody>
          <a:bodyPr vert="horz" wrap="square" lIns="91440" tIns="45720" rIns="91440" bIns="45720" anchor="t" anchorCtr="0"/>
          <a:lstStyle/>
          <a:p>
            <a:pPr marL="533400" indent="-533400" eaLnBrk="1" hangingPunct="1">
              <a:spcBef>
                <a:spcPct val="40000"/>
              </a:spcBef>
            </a:pPr>
            <a:r>
              <a:rPr lang="zh-CN" altLang="en-US" b="1" dirty="0">
                <a:latin typeface="Times New Roman" panose="02020603050405020304" pitchFamily="18" charset="0"/>
              </a:rPr>
              <a:t>谓词的一般形式：   </a:t>
            </a:r>
            <a:r>
              <a:rPr lang="en-US" altLang="zh-CN" b="1" i="1" dirty="0">
                <a:latin typeface="Times New Roman" panose="02020603050405020304" pitchFamily="18" charset="0"/>
              </a:rPr>
              <a:t>P </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a:t>
            </a:r>
            <a:r>
              <a:rPr lang="en-US" altLang="zh-CN" b="1" i="1" dirty="0">
                <a:latin typeface="Times New Roman" panose="02020603050405020304" pitchFamily="18" charset="0"/>
              </a:rPr>
              <a:t>x</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a:t>
            </a:r>
            <a:r>
              <a:rPr lang="en-US" altLang="zh-CN" sz="4400" b="1" baseline="9000" dirty="0">
                <a:latin typeface="Times New Roman" panose="02020603050405020304" pitchFamily="18" charset="0"/>
              </a:rPr>
              <a:t>…</a:t>
            </a:r>
            <a:r>
              <a:rPr lang="en-US" altLang="zh-CN" b="1" dirty="0">
                <a:latin typeface="Times New Roman" panose="02020603050405020304" pitchFamily="18" charset="0"/>
              </a:rPr>
              <a:t>, </a:t>
            </a:r>
            <a:r>
              <a:rPr lang="en-US" altLang="zh-CN" b="1" i="1" dirty="0">
                <a:latin typeface="Times New Roman" panose="02020603050405020304" pitchFamily="18" charset="0"/>
              </a:rPr>
              <a:t>x</a:t>
            </a:r>
            <a:r>
              <a:rPr lang="en-US" altLang="zh-CN" b="1" i="1" baseline="-25000" dirty="0">
                <a:latin typeface="Times New Roman" panose="02020603050405020304" pitchFamily="18" charset="0"/>
              </a:rPr>
              <a:t>n</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marL="533400" indent="-533400" eaLnBrk="1" hangingPunct="1">
              <a:spcBef>
                <a:spcPct val="40000"/>
              </a:spcBef>
              <a:buFont typeface="Wingdings" panose="05000000000000000000" pitchFamily="2" charset="2"/>
              <a:buChar char="§"/>
            </a:pPr>
            <a:r>
              <a:rPr lang="zh-CN" altLang="en-US" sz="2600" b="1" dirty="0">
                <a:latin typeface="Times New Roman" panose="02020603050405020304" pitchFamily="18" charset="0"/>
              </a:rPr>
              <a:t>个体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1</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2</a:t>
            </a:r>
            <a:r>
              <a:rPr lang="en-US" altLang="zh-CN" sz="2600" b="1" dirty="0">
                <a:latin typeface="Times New Roman" panose="02020603050405020304" pitchFamily="18" charset="0"/>
              </a:rPr>
              <a:t>,</a:t>
            </a:r>
            <a:r>
              <a:rPr lang="en-US" altLang="zh-CN" sz="4000" b="1" baseline="10000" dirty="0">
                <a:latin typeface="Times New Roman" panose="02020603050405020304" pitchFamily="18"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baseline="-25000" dirty="0">
                <a:latin typeface="Times New Roman" panose="02020603050405020304" pitchFamily="18" charset="0"/>
              </a:rPr>
              <a:t>n</a:t>
            </a:r>
            <a:r>
              <a:rPr lang="en-US" altLang="zh-CN" sz="2600" b="1" i="1" baseline="-25000" dirty="0">
                <a:latin typeface="Times New Roman" panose="02020603050405020304" pitchFamily="18" charset="0"/>
              </a:rPr>
              <a:t> </a:t>
            </a:r>
            <a:r>
              <a:rPr lang="zh-CN" altLang="en-US" sz="2600" dirty="0">
                <a:latin typeface="Times New Roman" panose="02020603050405020304" pitchFamily="18" charset="0"/>
              </a:rPr>
              <a:t>：某个独立存在的事物或者某个抽象的概念；</a:t>
            </a:r>
            <a:endParaRPr lang="zh-CN" altLang="en-US" sz="2600" dirty="0">
              <a:latin typeface="Times New Roman" panose="02020603050405020304" pitchFamily="18" charset="0"/>
            </a:endParaRPr>
          </a:p>
          <a:p>
            <a:pPr marL="533400" indent="-533400" eaLnBrk="1" hangingPunct="1">
              <a:spcBef>
                <a:spcPct val="40000"/>
              </a:spcBef>
              <a:buFont typeface="Wingdings" panose="05000000000000000000" pitchFamily="2" charset="2"/>
              <a:buChar char="§"/>
            </a:pPr>
            <a:r>
              <a:rPr lang="zh-CN" altLang="en-US" sz="2600" b="1" dirty="0">
                <a:latin typeface="Times New Roman" panose="02020603050405020304" pitchFamily="18" charset="0"/>
              </a:rPr>
              <a:t>谓词名 </a:t>
            </a:r>
            <a:r>
              <a:rPr lang="en-US" altLang="zh-CN" sz="2600" b="1" i="1" dirty="0">
                <a:latin typeface="Times New Roman" panose="02020603050405020304" pitchFamily="18" charset="0"/>
              </a:rPr>
              <a:t>P</a:t>
            </a:r>
            <a:r>
              <a:rPr lang="zh-CN" altLang="en-US" sz="2600" dirty="0">
                <a:latin typeface="Times New Roman" panose="02020603050405020304" pitchFamily="18" charset="0"/>
              </a:rPr>
              <a:t>：刻画个体的性质、状态或个体间的关系。</a:t>
            </a:r>
            <a:endParaRPr lang="zh-CN" altLang="en-US" sz="2600" dirty="0">
              <a:latin typeface="Times New Roman" panose="02020603050405020304" pitchFamily="18" charset="0"/>
            </a:endParaRPr>
          </a:p>
          <a:p>
            <a:pPr marL="533400" indent="-533400" eaLnBrk="1" hangingPunct="1">
              <a:spcBef>
                <a:spcPct val="40000"/>
              </a:spcBef>
              <a:buClr>
                <a:srgbClr val="0000FF"/>
              </a:buClr>
              <a:buFont typeface="Wingdings" panose="05000000000000000000" pitchFamily="2" charset="2"/>
              <a:buChar char="•"/>
            </a:pPr>
            <a:endParaRPr lang="en-US" altLang="zh-CN" b="1" dirty="0">
              <a:latin typeface="Times New Roman" panose="02020603050405020304" pitchFamily="18" charset="0"/>
            </a:endParaRPr>
          </a:p>
        </p:txBody>
      </p:sp>
      <p:sp>
        <p:nvSpPr>
          <p:cNvPr id="21515" name="AutoShape 11"/>
          <p:cNvSpPr/>
          <p:nvPr/>
        </p:nvSpPr>
        <p:spPr>
          <a:xfrm>
            <a:off x="1697038" y="4329113"/>
            <a:ext cx="7269162" cy="2114550"/>
          </a:xfrm>
          <a:prstGeom prst="accentBorderCallout1">
            <a:avLst>
              <a:gd name="adj1" fmla="val 5407"/>
              <a:gd name="adj2" fmla="val -1046"/>
              <a:gd name="adj3" fmla="val -15764"/>
              <a:gd name="adj4" fmla="val -4435"/>
            </a:avLst>
          </a:prstGeom>
          <a:gradFill rotWithShape="0">
            <a:gsLst>
              <a:gs pos="0">
                <a:schemeClr val="accent1"/>
              </a:gs>
              <a:gs pos="100000">
                <a:schemeClr val="bg1"/>
              </a:gs>
            </a:gsLst>
            <a:path path="rect">
              <a:fillToRect l="100000" b="100000"/>
            </a:path>
            <a:tileRect/>
          </a:gradFill>
          <a:ln w="9525" cap="flat" cmpd="sng">
            <a:solidFill>
              <a:schemeClr val="tx1"/>
            </a:solidFill>
            <a:prstDash val="solid"/>
            <a:miter/>
            <a:headEnd type="none" w="med" len="med"/>
            <a:tailEnd type="none" w="med" len="med"/>
          </a:ln>
        </p:spPr>
        <p:txBody>
          <a:bodyPr/>
          <a:lstStyle/>
          <a:p>
            <a:pPr eaLnBrk="1" hangingPunct="1">
              <a:spcBef>
                <a:spcPct val="4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solidFill>
                  <a:schemeClr val="accent2"/>
                </a:solidFill>
                <a:latin typeface="Times New Roman" panose="02020603050405020304" pitchFamily="18" charset="0"/>
              </a:rPr>
              <a:t>老张是一个教师</a:t>
            </a:r>
            <a:r>
              <a:rPr lang="zh-CN" altLang="en-US" sz="2600" b="1" dirty="0">
                <a:latin typeface="Times New Roman" panose="02020603050405020304" pitchFamily="18" charset="0"/>
              </a:rPr>
              <a:t>”：一元谓词 </a:t>
            </a:r>
            <a:r>
              <a:rPr lang="en-US" altLang="zh-CN" sz="2600" b="1" i="1" dirty="0">
                <a:latin typeface="Times New Roman" panose="02020603050405020304" pitchFamily="18" charset="0"/>
              </a:rPr>
              <a:t>Teacher </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Zhang</a:t>
            </a: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a:p>
            <a:pPr eaLnBrk="1" hangingPunct="1">
              <a:spcBef>
                <a:spcPct val="4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en-US" altLang="zh-CN" sz="2600" b="1" dirty="0">
                <a:solidFill>
                  <a:schemeClr val="accent2"/>
                </a:solidFill>
                <a:latin typeface="Times New Roman" panose="02020603050405020304" pitchFamily="18" charset="0"/>
              </a:rPr>
              <a:t>5&gt;3</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a:t>
            </a:r>
            <a:r>
              <a:rPr lang="zh-CN" altLang="en-US" sz="2600" dirty="0">
                <a:latin typeface="Times New Roman" panose="02020603050405020304" pitchFamily="18" charset="0"/>
              </a:rPr>
              <a:t>二元谓词</a:t>
            </a: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Greater </a:t>
            </a:r>
            <a:r>
              <a:rPr lang="en-US" altLang="zh-CN" sz="2600" b="1" dirty="0">
                <a:latin typeface="Times New Roman" panose="02020603050405020304" pitchFamily="18" charset="0"/>
              </a:rPr>
              <a:t>(5, 3)</a:t>
            </a:r>
            <a:endParaRPr lang="en-US" altLang="zh-CN" sz="2600" b="1" dirty="0">
              <a:latin typeface="Times New Roman" panose="02020603050405020304" pitchFamily="18" charset="0"/>
            </a:endParaRPr>
          </a:p>
          <a:p>
            <a:pPr eaLnBrk="1" hangingPunct="1">
              <a:spcBef>
                <a:spcPct val="4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en-US" altLang="zh-CN" sz="2600" b="1" dirty="0">
                <a:solidFill>
                  <a:schemeClr val="accent2"/>
                </a:solidFill>
                <a:latin typeface="Times New Roman" panose="02020603050405020304" pitchFamily="18" charset="0"/>
              </a:rPr>
              <a:t>Smith</a:t>
            </a:r>
            <a:r>
              <a:rPr lang="zh-CN" altLang="en-US" sz="2600" b="1" dirty="0">
                <a:solidFill>
                  <a:schemeClr val="accent2"/>
                </a:solidFill>
                <a:latin typeface="Times New Roman" panose="02020603050405020304" pitchFamily="18" charset="0"/>
              </a:rPr>
              <a:t>作为一个工程师为</a:t>
            </a:r>
            <a:r>
              <a:rPr lang="en-US" altLang="zh-CN" sz="2600" b="1" dirty="0">
                <a:solidFill>
                  <a:schemeClr val="accent2"/>
                </a:solidFill>
                <a:latin typeface="Times New Roman" panose="02020603050405020304" pitchFamily="18" charset="0"/>
              </a:rPr>
              <a:t>IBM</a:t>
            </a:r>
            <a:r>
              <a:rPr lang="zh-CN" altLang="en-US" sz="2600" b="1" dirty="0">
                <a:solidFill>
                  <a:schemeClr val="accent2"/>
                </a:solidFill>
                <a:latin typeface="Times New Roman" panose="02020603050405020304" pitchFamily="18" charset="0"/>
              </a:rPr>
              <a:t>工作</a:t>
            </a:r>
            <a:r>
              <a:rPr lang="zh-CN" altLang="en-US" sz="2600" b="1" dirty="0">
                <a:latin typeface="Times New Roman" panose="02020603050405020304" pitchFamily="18" charset="0"/>
              </a:rPr>
              <a:t>”： </a:t>
            </a:r>
            <a:endParaRPr lang="zh-CN" altLang="en-US" sz="2600" b="1" dirty="0">
              <a:latin typeface="Times New Roman" panose="02020603050405020304" pitchFamily="18" charset="0"/>
            </a:endParaRPr>
          </a:p>
          <a:p>
            <a:pPr algn="ctr" eaLnBrk="1" hangingPunct="1">
              <a:spcBef>
                <a:spcPct val="40000"/>
              </a:spcBef>
              <a:buClr>
                <a:srgbClr val="0000FF"/>
              </a:buClr>
            </a:pPr>
            <a:r>
              <a:rPr lang="zh-CN" altLang="en-US" sz="2600" dirty="0">
                <a:latin typeface="Times New Roman" panose="02020603050405020304" pitchFamily="18" charset="0"/>
              </a:rPr>
              <a:t>三元谓词</a:t>
            </a: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Works </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Smith</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IBM</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engineer</a:t>
            </a: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p:txBody>
      </p:sp>
      <p:sp>
        <p:nvSpPr>
          <p:cNvPr id="20488" name="Rectangle 12"/>
          <p:cNvSpPr/>
          <p:nvPr/>
        </p:nvSpPr>
        <p:spPr>
          <a:xfrm>
            <a:off x="311150" y="3519488"/>
            <a:ext cx="8359775" cy="519112"/>
          </a:xfrm>
          <a:prstGeom prst="rect">
            <a:avLst/>
          </a:prstGeom>
          <a:noFill/>
          <a:ln w="9525">
            <a:noFill/>
          </a:ln>
        </p:spPr>
        <p:txBody>
          <a:bodyPr>
            <a:spAutoFit/>
          </a:bodyPr>
          <a:lstStyle/>
          <a:p>
            <a:pPr eaLnBrk="1" hangingPunct="1"/>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1</a:t>
            </a:r>
            <a:r>
              <a:rPr lang="zh-CN" altLang="en-US" sz="2800" b="1" dirty="0">
                <a:solidFill>
                  <a:srgbClr val="0000FF"/>
                </a:solidFill>
                <a:latin typeface="Times New Roman" panose="02020603050405020304" pitchFamily="18" charset="0"/>
              </a:rPr>
              <a:t>）</a:t>
            </a:r>
            <a:r>
              <a:rPr lang="zh-CN" altLang="en-US" sz="2800" b="1" dirty="0">
                <a:latin typeface="Times New Roman" panose="02020603050405020304" pitchFamily="18" charset="0"/>
              </a:rPr>
              <a:t>个体是常量：一个或者一组指定的个体。</a:t>
            </a:r>
            <a:endParaRPr lang="zh-CN" altLang="en-US" sz="28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15"/>
                                        </p:tgtEl>
                                        <p:attrNameLst>
                                          <p:attrName>style.visibility</p:attrName>
                                        </p:attrNameLst>
                                      </p:cBhvr>
                                      <p:to>
                                        <p:strVal val="visible"/>
                                      </p:to>
                                    </p:set>
                                    <p:animEffect transition="in" filter="slide(fromBottom)">
                                      <p:cBhvr>
                                        <p:cTn id="7" dur="500"/>
                                        <p:tgtEl>
                                          <p:spTgt spid="21515"/>
                                        </p:tgtEl>
                                      </p:cBhvr>
                                    </p:animEffect>
                                  </p:childTnLst>
                                  <p:subTnLst>
                                    <p:set>
                                      <p:cBhvr override="childStyle">
                                        <p:cTn dur="1" fill="hold" display="0" masterRel="nextClick" afterEffect="1"/>
                                        <p:tgtEl>
                                          <p:spTgt spid="215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457200" y="1109663"/>
            <a:ext cx="7924800" cy="2019300"/>
          </a:xfrm>
          <a:solidFill>
            <a:srgbClr val="A50021"/>
          </a:solidFill>
        </p:spPr>
        <p:txBody>
          <a:bodyPr vert="horz" wrap="square" lIns="91440" tIns="45720" rIns="91440" bIns="45720" anchor="b" anchorCtr="0"/>
          <a:lstStyle/>
          <a:p>
            <a:pPr algn="ctr" eaLnBrk="1" hangingPunct="1">
              <a:buClrTx/>
              <a:buSzTx/>
              <a:buFontTx/>
            </a:pPr>
            <a:r>
              <a:rPr lang="zh-CN" altLang="en-US" sz="4600" b="1" dirty="0">
                <a:solidFill>
                  <a:schemeClr val="tx1"/>
                </a:solidFill>
                <a:latin typeface="Times New Roman" panose="02020603050405020304" pitchFamily="18" charset="0"/>
                <a:ea typeface="+mj-ea"/>
                <a:cs typeface="+mj-cs"/>
              </a:rPr>
              <a:t>第 </a:t>
            </a:r>
            <a:r>
              <a:rPr lang="en-US" altLang="zh-CN" sz="4600" b="1" dirty="0">
                <a:solidFill>
                  <a:schemeClr val="tx1"/>
                </a:solidFill>
                <a:latin typeface="Times New Roman" panose="02020603050405020304" pitchFamily="18" charset="0"/>
                <a:ea typeface="+mj-ea"/>
                <a:cs typeface="+mj-cs"/>
              </a:rPr>
              <a:t>2 </a:t>
            </a:r>
            <a:r>
              <a:rPr lang="zh-CN" altLang="en-US" sz="4600" b="1" dirty="0">
                <a:solidFill>
                  <a:schemeClr val="tx1"/>
                </a:solidFill>
                <a:latin typeface="Times New Roman" panose="02020603050405020304" pitchFamily="18" charset="0"/>
                <a:ea typeface="+mj-ea"/>
                <a:cs typeface="+mj-cs"/>
              </a:rPr>
              <a:t>章   知识表示与知识图谱</a:t>
            </a:r>
            <a:r>
              <a:rPr lang="zh-CN" altLang="en-US" sz="4200" dirty="0">
                <a:solidFill>
                  <a:schemeClr val="tx1"/>
                </a:solidFill>
                <a:latin typeface="Times New Roman" panose="02020603050405020304" pitchFamily="18" charset="0"/>
                <a:ea typeface="+mj-ea"/>
                <a:cs typeface="+mj-cs"/>
              </a:rPr>
              <a:t>  </a:t>
            </a:r>
            <a:endParaRPr lang="zh-CN" altLang="en-US" sz="4200" dirty="0">
              <a:solidFill>
                <a:schemeClr val="tx1"/>
              </a:solidFill>
              <a:latin typeface="Times New Roman" panose="02020603050405020304" pitchFamily="18" charset="0"/>
              <a:ea typeface="+mj-ea"/>
              <a:cs typeface="+mj-cs"/>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21507"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 2.2.2  </a:t>
            </a:r>
            <a:r>
              <a:rPr lang="zh-CN" altLang="en-US" dirty="0">
                <a:latin typeface="Times New Roman" panose="02020603050405020304" pitchFamily="18" charset="0"/>
              </a:rPr>
              <a:t>谓词</a:t>
            </a:r>
            <a:endParaRPr lang="zh-CN" altLang="en-US" dirty="0">
              <a:latin typeface="Times New Roman" panose="02020603050405020304" pitchFamily="18" charset="0"/>
            </a:endParaRPr>
          </a:p>
        </p:txBody>
      </p:sp>
      <p:sp>
        <p:nvSpPr>
          <p:cNvPr id="21508" name="Rectangle 4"/>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Arial" panose="020B0604020202020204" pitchFamily="34" charset="0"/>
            </a:endParaRPr>
          </a:p>
        </p:txBody>
      </p:sp>
      <p:sp>
        <p:nvSpPr>
          <p:cNvPr id="21509" name="Rectangle 5"/>
          <p:cNvSpPr/>
          <p:nvPr/>
        </p:nvSpPr>
        <p:spPr>
          <a:xfrm>
            <a:off x="0" y="0"/>
            <a:ext cx="9144000" cy="0"/>
          </a:xfrm>
          <a:prstGeom prst="rect">
            <a:avLst/>
          </a:prstGeom>
          <a:noFill/>
          <a:ln w="9525">
            <a:noFill/>
          </a:ln>
        </p:spPr>
        <p:txBody>
          <a:bodyPr wrap="none" anchor="ctr" anchorCtr="0">
            <a:spAutoFit/>
          </a:bodyPr>
          <a:lstStyle/>
          <a:p>
            <a:pPr eaLnBrk="1" hangingPunct="1"/>
            <a:endParaRPr lang="zh-CN" altLang="en-US" dirty="0">
              <a:latin typeface="Arial" panose="020B0604020202020204" pitchFamily="34" charset="0"/>
            </a:endParaRPr>
          </a:p>
        </p:txBody>
      </p:sp>
      <p:sp>
        <p:nvSpPr>
          <p:cNvPr id="21510" name="Rectangle 12"/>
          <p:cNvSpPr>
            <a:spLocks noGrp="1"/>
          </p:cNvSpPr>
          <p:nvPr>
            <p:ph idx="1"/>
          </p:nvPr>
        </p:nvSpPr>
        <p:spPr>
          <a:xfrm>
            <a:off x="22225" y="908050"/>
            <a:ext cx="8936038" cy="1597025"/>
          </a:xfrm>
        </p:spPr>
        <p:txBody>
          <a:bodyPr vert="horz" wrap="square" lIns="91440" tIns="45720" rIns="91440" bIns="45720" anchor="t" anchorCtr="0"/>
          <a:lstStyle/>
          <a:p>
            <a:pPr marL="533400" indent="-533400" eaLnBrk="1" hangingPunct="1">
              <a:spcBef>
                <a:spcPct val="40000"/>
              </a:spcBef>
              <a:buClr>
                <a:srgbClr val="0000FF"/>
              </a:buClr>
              <a:buNone/>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2</a:t>
            </a:r>
            <a:r>
              <a:rPr lang="zh-CN" altLang="en-US" b="1" dirty="0">
                <a:solidFill>
                  <a:srgbClr val="0000FF"/>
                </a:solidFill>
                <a:latin typeface="Times New Roman" panose="02020603050405020304" pitchFamily="18" charset="0"/>
              </a:rPr>
              <a:t>）</a:t>
            </a:r>
            <a:r>
              <a:rPr lang="zh-CN" altLang="en-US" b="1" dirty="0">
                <a:latin typeface="Times New Roman" panose="02020603050405020304" pitchFamily="18" charset="0"/>
              </a:rPr>
              <a:t>个体是变元（变量）：</a:t>
            </a:r>
            <a:r>
              <a:rPr lang="zh-CN" altLang="en-US" sz="2600" dirty="0">
                <a:latin typeface="Times New Roman" panose="02020603050405020304" pitchFamily="18" charset="0"/>
              </a:rPr>
              <a:t>没有指定的一个或者一组个体。</a:t>
            </a:r>
            <a:endParaRPr lang="zh-CN" altLang="en-US" b="1" dirty="0">
              <a:latin typeface="Times New Roman" panose="02020603050405020304" pitchFamily="18" charset="0"/>
            </a:endParaRPr>
          </a:p>
        </p:txBody>
      </p:sp>
      <p:sp>
        <p:nvSpPr>
          <p:cNvPr id="21511" name="AutoShape 13"/>
          <p:cNvSpPr/>
          <p:nvPr/>
        </p:nvSpPr>
        <p:spPr>
          <a:xfrm>
            <a:off x="1746250" y="3217863"/>
            <a:ext cx="7385050" cy="677862"/>
          </a:xfrm>
          <a:prstGeom prst="accentBorderCallout1">
            <a:avLst>
              <a:gd name="adj1" fmla="val 16861"/>
              <a:gd name="adj2" fmla="val -1032"/>
              <a:gd name="adj3" fmla="val -34190"/>
              <a:gd name="adj4" fmla="val -3764"/>
            </a:avLst>
          </a:prstGeom>
          <a:solidFill>
            <a:srgbClr val="FFFFFF"/>
          </a:solidFill>
          <a:ln w="9525" cap="flat" cmpd="sng">
            <a:solidFill>
              <a:schemeClr val="tx1"/>
            </a:solidFill>
            <a:prstDash val="solid"/>
            <a:miter/>
            <a:headEnd type="none" w="med" len="med"/>
            <a:tailEnd type="none" w="med" len="med"/>
          </a:ln>
        </p:spPr>
        <p:txBody>
          <a:bodyPr/>
          <a:lstStyle/>
          <a:p>
            <a:pPr eaLnBrk="1" hangingPunct="1">
              <a:lnSpc>
                <a:spcPct val="120000"/>
              </a:lnSpc>
              <a:spcBef>
                <a:spcPct val="20000"/>
              </a:spcBef>
              <a:buClr>
                <a:schemeClr val="accent2"/>
              </a:buClr>
              <a:buFont typeface="Wingdings" panose="05000000000000000000" pitchFamily="2" charset="2"/>
              <a:buChar char="§"/>
            </a:pPr>
            <a:r>
              <a:rPr lang="en-US" altLang="zh-CN" sz="2800" b="1" dirty="0">
                <a:latin typeface="Times New Roman" panose="02020603050405020304" pitchFamily="18" charset="0"/>
              </a:rPr>
              <a:t> “</a:t>
            </a:r>
            <a:r>
              <a:rPr lang="zh-CN" altLang="en-US" sz="2800" b="1" dirty="0">
                <a:solidFill>
                  <a:schemeClr val="accent2"/>
                </a:solidFill>
                <a:latin typeface="Times New Roman" panose="02020603050405020304" pitchFamily="18" charset="0"/>
              </a:rPr>
              <a:t>小李的父亲是教师</a:t>
            </a:r>
            <a:r>
              <a:rPr lang="zh-CN" altLang="en-US" sz="2800" b="1" dirty="0">
                <a:latin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Teacher</a:t>
            </a:r>
            <a:r>
              <a:rPr lang="en-US" altLang="zh-CN" sz="2800" b="1" dirty="0">
                <a:latin typeface="Times New Roman" panose="02020603050405020304" pitchFamily="18" charset="0"/>
              </a:rPr>
              <a:t> (</a:t>
            </a:r>
            <a:r>
              <a:rPr lang="en-US" altLang="zh-CN" sz="2800" b="1" i="1" dirty="0">
                <a:solidFill>
                  <a:srgbClr val="0000FF"/>
                </a:solidFill>
                <a:latin typeface="Times New Roman" panose="02020603050405020304" pitchFamily="18" charset="0"/>
                <a:cs typeface="Times New Roman" panose="02020603050405020304" pitchFamily="18" charset="0"/>
              </a:rPr>
              <a:t>father</a:t>
            </a:r>
            <a:r>
              <a:rPr lang="en-US" altLang="zh-CN" sz="2800" b="1" dirty="0">
                <a:solidFill>
                  <a:srgbClr val="0000FF"/>
                </a:solidFill>
                <a:latin typeface="Times New Roman" panose="02020603050405020304" pitchFamily="18" charset="0"/>
                <a:cs typeface="Times New Roman" panose="02020603050405020304" pitchFamily="18" charset="0"/>
              </a:rPr>
              <a:t> (</a:t>
            </a:r>
            <a:r>
              <a:rPr lang="en-US" altLang="zh-CN" sz="2800" b="1" i="1" dirty="0">
                <a:solidFill>
                  <a:srgbClr val="0000FF"/>
                </a:solidFill>
                <a:latin typeface="Times New Roman" panose="02020603050405020304" pitchFamily="18" charset="0"/>
                <a:cs typeface="Times New Roman" panose="02020603050405020304" pitchFamily="18" charset="0"/>
              </a:rPr>
              <a:t>Li</a:t>
            </a:r>
            <a:r>
              <a:rPr lang="en-US" altLang="zh-CN" sz="2800" b="1" dirty="0">
                <a:solidFill>
                  <a:srgbClr val="0000FF"/>
                </a:solidFill>
                <a:latin typeface="Times New Roman" panose="02020603050405020304" pitchFamily="18" charset="0"/>
                <a:cs typeface="Times New Roman" panose="02020603050405020304" pitchFamily="18" charset="0"/>
              </a:rPr>
              <a:t>) )</a:t>
            </a:r>
            <a:endParaRPr lang="en-US" altLang="zh-CN" sz="2800" b="1" dirty="0">
              <a:latin typeface="Arial" panose="020B0604020202020204" pitchFamily="34" charset="0"/>
            </a:endParaRPr>
          </a:p>
        </p:txBody>
      </p:sp>
      <p:sp>
        <p:nvSpPr>
          <p:cNvPr id="21512" name="Rectangle 14"/>
          <p:cNvSpPr/>
          <p:nvPr/>
        </p:nvSpPr>
        <p:spPr>
          <a:xfrm>
            <a:off x="57150" y="2554288"/>
            <a:ext cx="8197850" cy="519112"/>
          </a:xfrm>
          <a:prstGeom prst="rect">
            <a:avLst/>
          </a:prstGeom>
          <a:noFill/>
          <a:ln w="9525">
            <a:noFill/>
          </a:ln>
        </p:spPr>
        <p:txBody>
          <a:bodyPr wrap="none">
            <a:spAutoFit/>
          </a:bodyPr>
          <a:lstStyle/>
          <a:p>
            <a:pPr eaLnBrk="1" hangingPunct="1"/>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3</a:t>
            </a:r>
            <a:r>
              <a:rPr lang="zh-CN" altLang="en-US" sz="2800" b="1" dirty="0">
                <a:solidFill>
                  <a:srgbClr val="0000FF"/>
                </a:solidFill>
                <a:latin typeface="Times New Roman" panose="02020603050405020304" pitchFamily="18" charset="0"/>
              </a:rPr>
              <a:t>）</a:t>
            </a:r>
            <a:r>
              <a:rPr lang="zh-CN" altLang="en-US" sz="2800" b="1" dirty="0">
                <a:latin typeface="宋体" panose="02010600030101010101" pitchFamily="2" charset="-122"/>
              </a:rPr>
              <a:t>个体是</a:t>
            </a:r>
            <a:r>
              <a:rPr lang="zh-CN" altLang="en-US" sz="2800" b="1" dirty="0">
                <a:solidFill>
                  <a:srgbClr val="0000FF"/>
                </a:solidFill>
                <a:latin typeface="宋体" panose="02010600030101010101" pitchFamily="2" charset="-122"/>
              </a:rPr>
              <a:t>函数</a:t>
            </a:r>
            <a:r>
              <a:rPr lang="zh-CN" altLang="en-US" sz="2800" b="1" dirty="0">
                <a:latin typeface="宋体" panose="02010600030101010101" pitchFamily="2" charset="-122"/>
              </a:rPr>
              <a:t>：</a:t>
            </a:r>
            <a:r>
              <a:rPr lang="zh-CN" altLang="en-US" sz="2800" dirty="0">
                <a:latin typeface="宋体" panose="02010600030101010101" pitchFamily="2" charset="-122"/>
              </a:rPr>
              <a:t>一个个体到另一个个体的映射。</a:t>
            </a:r>
            <a:endParaRPr lang="zh-CN" altLang="en-US" sz="2800" dirty="0">
              <a:latin typeface="宋体" panose="02010600030101010101" pitchFamily="2" charset="-122"/>
            </a:endParaRPr>
          </a:p>
        </p:txBody>
      </p:sp>
      <p:sp>
        <p:nvSpPr>
          <p:cNvPr id="21513" name="AutoShape 15"/>
          <p:cNvSpPr/>
          <p:nvPr/>
        </p:nvSpPr>
        <p:spPr>
          <a:xfrm>
            <a:off x="3084513" y="1709738"/>
            <a:ext cx="2974975" cy="549275"/>
          </a:xfrm>
          <a:prstGeom prst="accentBorderCallout1">
            <a:avLst>
              <a:gd name="adj1" fmla="val 20810"/>
              <a:gd name="adj2" fmla="val -2560"/>
              <a:gd name="adj3" fmla="val -45088"/>
              <a:gd name="adj4" fmla="val -23907"/>
            </a:avLst>
          </a:prstGeom>
          <a:solidFill>
            <a:srgbClr val="FFFFFF"/>
          </a:solidFill>
          <a:ln w="9525" cap="flat" cmpd="sng">
            <a:solidFill>
              <a:schemeClr val="tx1"/>
            </a:solidFill>
            <a:prstDash val="solid"/>
            <a:miter/>
            <a:headEnd type="none" w="med" len="med"/>
            <a:tailEnd type="none" w="med" len="med"/>
          </a:ln>
        </p:spPr>
        <p:txBody>
          <a:bodyPr/>
          <a:lstStyle/>
          <a:p>
            <a:pPr eaLnBrk="1" hangingPunct="1"/>
            <a:r>
              <a:rPr lang="en-US" altLang="zh-CN" sz="2600" b="1" dirty="0">
                <a:latin typeface="Times New Roman" panose="02020603050405020304" pitchFamily="18" charset="0"/>
              </a:rPr>
              <a:t>“</a:t>
            </a:r>
            <a:r>
              <a:rPr lang="en-US" altLang="zh-CN" sz="2600" b="1" i="1" dirty="0">
                <a:solidFill>
                  <a:schemeClr val="accent2"/>
                </a:solidFill>
                <a:latin typeface="Times New Roman" panose="02020603050405020304" pitchFamily="18" charset="0"/>
                <a:cs typeface="Times New Roman" panose="02020603050405020304" pitchFamily="18" charset="0"/>
              </a:rPr>
              <a:t>x</a:t>
            </a:r>
            <a:r>
              <a:rPr lang="en-US" altLang="zh-CN" sz="2600" b="1" dirty="0">
                <a:solidFill>
                  <a:schemeClr val="accent2"/>
                </a:solidFill>
                <a:latin typeface="Times New Roman" panose="02020603050405020304" pitchFamily="18" charset="0"/>
                <a:cs typeface="Times New Roman" panose="02020603050405020304" pitchFamily="18" charset="0"/>
              </a:rPr>
              <a:t>&lt;5</a:t>
            </a:r>
            <a:r>
              <a:rPr lang="en-US" altLang="zh-CN" sz="2600" b="1" dirty="0">
                <a:latin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 </a:t>
            </a:r>
            <a:r>
              <a:rPr lang="zh-CN" altLang="en-US" sz="2600" b="1" dirty="0">
                <a:latin typeface="宋体" panose="02010600030101010101" pitchFamily="2" charset="-122"/>
              </a:rPr>
              <a:t>：</a:t>
            </a:r>
            <a:r>
              <a:rPr lang="en-US" altLang="zh-CN" sz="2600" b="1" i="1" dirty="0">
                <a:latin typeface="Times New Roman" panose="02020603050405020304" pitchFamily="18" charset="0"/>
                <a:cs typeface="Times New Roman" panose="02020603050405020304" pitchFamily="18" charset="0"/>
              </a:rPr>
              <a:t>Less</a:t>
            </a:r>
            <a:r>
              <a:rPr lang="en-US" altLang="zh-CN" sz="2600" b="1"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b="1" dirty="0">
                <a:latin typeface="Times New Roman" panose="02020603050405020304" pitchFamily="18" charset="0"/>
                <a:cs typeface="Times New Roman" panose="02020603050405020304" pitchFamily="18" charset="0"/>
              </a:rPr>
              <a:t>, 5)</a:t>
            </a:r>
            <a:r>
              <a:rPr lang="en-US" altLang="zh-CN" sz="2600" b="1" dirty="0">
                <a:latin typeface="Arial" panose="020B0604020202020204" pitchFamily="34" charset="0"/>
              </a:rPr>
              <a:t> </a:t>
            </a:r>
            <a:endParaRPr lang="en-US" altLang="zh-CN" sz="2600" b="1" dirty="0">
              <a:latin typeface="Arial" panose="020B0604020202020204" pitchFamily="34" charset="0"/>
            </a:endParaRPr>
          </a:p>
        </p:txBody>
      </p:sp>
      <p:sp>
        <p:nvSpPr>
          <p:cNvPr id="21514" name="Rectangle 16"/>
          <p:cNvSpPr/>
          <p:nvPr/>
        </p:nvSpPr>
        <p:spPr>
          <a:xfrm>
            <a:off x="109538" y="4217988"/>
            <a:ext cx="3122612" cy="519112"/>
          </a:xfrm>
          <a:prstGeom prst="rect">
            <a:avLst/>
          </a:prstGeom>
          <a:noFill/>
          <a:ln w="9525">
            <a:noFill/>
          </a:ln>
        </p:spPr>
        <p:txBody>
          <a:bodyPr>
            <a:spAutoFit/>
          </a:bodyPr>
          <a:lstStyle/>
          <a:p>
            <a:pPr eaLnBrk="1" hangingPunct="1"/>
            <a:r>
              <a:rPr lang="zh-CN" altLang="en-US" sz="2800" b="1" dirty="0">
                <a:solidFill>
                  <a:srgbClr val="0000FF"/>
                </a:solidFill>
                <a:latin typeface="Times New Roman" panose="02020603050405020304" pitchFamily="18" charset="0"/>
              </a:rPr>
              <a:t>（</a:t>
            </a:r>
            <a:r>
              <a:rPr lang="en-US" altLang="zh-CN" sz="2800" b="1" dirty="0">
                <a:solidFill>
                  <a:srgbClr val="0000FF"/>
                </a:solidFill>
                <a:latin typeface="Times New Roman" panose="02020603050405020304" pitchFamily="18" charset="0"/>
              </a:rPr>
              <a:t>4</a:t>
            </a:r>
            <a:r>
              <a:rPr lang="zh-CN" altLang="en-US" sz="2800" b="1" dirty="0">
                <a:solidFill>
                  <a:srgbClr val="0000FF"/>
                </a:solidFill>
                <a:latin typeface="Times New Roman" panose="02020603050405020304" pitchFamily="18" charset="0"/>
              </a:rPr>
              <a:t>）</a:t>
            </a:r>
            <a:r>
              <a:rPr lang="zh-CN" altLang="en-US" sz="2800" b="1" dirty="0">
                <a:latin typeface="宋体" panose="02010600030101010101" pitchFamily="2" charset="-122"/>
              </a:rPr>
              <a:t>个体是</a:t>
            </a:r>
            <a:r>
              <a:rPr lang="zh-CN" altLang="en-US" sz="2800" b="1" dirty="0">
                <a:solidFill>
                  <a:srgbClr val="0000FF"/>
                </a:solidFill>
                <a:latin typeface="宋体" panose="02010600030101010101" pitchFamily="2" charset="-122"/>
              </a:rPr>
              <a:t>谓词</a:t>
            </a:r>
            <a:endParaRPr lang="zh-CN" altLang="en-US" sz="2800" dirty="0">
              <a:latin typeface="宋体" panose="02010600030101010101" pitchFamily="2" charset="-122"/>
            </a:endParaRPr>
          </a:p>
        </p:txBody>
      </p:sp>
      <p:sp>
        <p:nvSpPr>
          <p:cNvPr id="21515" name="AutoShape 17"/>
          <p:cNvSpPr/>
          <p:nvPr/>
        </p:nvSpPr>
        <p:spPr>
          <a:xfrm>
            <a:off x="2287588" y="4908550"/>
            <a:ext cx="6630987" cy="1316038"/>
          </a:xfrm>
          <a:prstGeom prst="accentBorderCallout1">
            <a:avLst>
              <a:gd name="adj1" fmla="val 8685"/>
              <a:gd name="adj2" fmla="val -1148"/>
              <a:gd name="adj3" fmla="val -17611"/>
              <a:gd name="adj4" fmla="val -8787"/>
            </a:avLst>
          </a:prstGeom>
          <a:solidFill>
            <a:srgbClr val="FFFFFF"/>
          </a:solidFill>
          <a:ln w="9525" cap="flat" cmpd="sng">
            <a:solidFill>
              <a:schemeClr val="tx1"/>
            </a:solidFill>
            <a:prstDash val="solid"/>
            <a:miter/>
            <a:headEnd type="none" w="med" len="med"/>
            <a:tailEnd type="none" w="med" len="med"/>
          </a:ln>
        </p:spPr>
        <p:txBody>
          <a:bodyPr/>
          <a:lstStyle/>
          <a:p>
            <a:pPr eaLnBrk="1" hangingPunct="1">
              <a:lnSpc>
                <a:spcPct val="120000"/>
              </a:lnSpc>
              <a:spcBef>
                <a:spcPct val="20000"/>
              </a:spcBef>
              <a:buClr>
                <a:schemeClr val="accent2"/>
              </a:buClr>
              <a:buFont typeface="Wingdings" panose="05000000000000000000" pitchFamily="2" charset="2"/>
              <a:buChar char="§"/>
            </a:pPr>
            <a:r>
              <a:rPr lang="en-US" altLang="zh-CN" sz="2800" b="1" dirty="0">
                <a:latin typeface="Times New Roman" panose="02020603050405020304" pitchFamily="18" charset="0"/>
              </a:rPr>
              <a:t> </a:t>
            </a:r>
            <a:r>
              <a:rPr lang="en-US" altLang="zh-CN" sz="2600" b="1" dirty="0">
                <a:latin typeface="Arial" panose="020B0604020202020204" pitchFamily="34" charset="0"/>
              </a:rPr>
              <a:t>“</a:t>
            </a:r>
            <a:r>
              <a:rPr lang="en-US" altLang="zh-CN" sz="2600" b="1" dirty="0">
                <a:solidFill>
                  <a:schemeClr val="accent2"/>
                </a:solidFill>
                <a:latin typeface="Arial" panose="020B0604020202020204" pitchFamily="34" charset="0"/>
              </a:rPr>
              <a:t>Smith</a:t>
            </a:r>
            <a:r>
              <a:rPr lang="zh-CN" altLang="en-US" sz="2600" b="1" dirty="0">
                <a:solidFill>
                  <a:schemeClr val="accent2"/>
                </a:solidFill>
                <a:latin typeface="Arial" panose="020B0604020202020204" pitchFamily="34" charset="0"/>
              </a:rPr>
              <a:t>作为一个工程师为</a:t>
            </a:r>
            <a:r>
              <a:rPr lang="en-US" altLang="zh-CN" sz="2600" b="1" dirty="0">
                <a:solidFill>
                  <a:schemeClr val="accent2"/>
                </a:solidFill>
                <a:latin typeface="Arial" panose="020B0604020202020204" pitchFamily="34" charset="0"/>
              </a:rPr>
              <a:t>IBM</a:t>
            </a:r>
            <a:r>
              <a:rPr lang="zh-CN" altLang="en-US" sz="2600" b="1" dirty="0">
                <a:solidFill>
                  <a:schemeClr val="accent2"/>
                </a:solidFill>
                <a:latin typeface="Arial" panose="020B0604020202020204" pitchFamily="34" charset="0"/>
              </a:rPr>
              <a:t>工作</a:t>
            </a:r>
            <a:r>
              <a:rPr lang="zh-CN" altLang="en-US" sz="2600" b="1" dirty="0">
                <a:latin typeface="Arial" panose="020B0604020202020204" pitchFamily="34" charset="0"/>
              </a:rPr>
              <a:t>”：</a:t>
            </a:r>
            <a:endParaRPr lang="zh-CN" altLang="en-US" sz="2600" b="1" dirty="0">
              <a:latin typeface="Arial" panose="020B0604020202020204" pitchFamily="34" charset="0"/>
            </a:endParaRPr>
          </a:p>
          <a:p>
            <a:pPr algn="ctr" eaLnBrk="1" hangingPunct="1">
              <a:spcBef>
                <a:spcPct val="40000"/>
              </a:spcBef>
              <a:buClr>
                <a:srgbClr val="0000FF"/>
              </a:buClr>
            </a:pPr>
            <a:r>
              <a:rPr lang="zh-CN" altLang="en-US" sz="2600" b="1" dirty="0">
                <a:latin typeface="Arial" panose="020B0604020202020204" pitchFamily="34" charset="0"/>
              </a:rPr>
              <a:t>二阶</a:t>
            </a:r>
            <a:r>
              <a:rPr lang="zh-CN" altLang="en-US" sz="2600" b="1" dirty="0">
                <a:latin typeface="Times New Roman" panose="02020603050405020304" pitchFamily="18" charset="0"/>
              </a:rPr>
              <a:t>谓词  </a:t>
            </a:r>
            <a:r>
              <a:rPr lang="en-US" altLang="zh-CN" sz="2600" b="1" i="1" dirty="0">
                <a:latin typeface="Times New Roman" panose="02020603050405020304" pitchFamily="18" charset="0"/>
              </a:rPr>
              <a:t>Works </a:t>
            </a:r>
            <a:r>
              <a:rPr lang="en-US" altLang="zh-CN" sz="2600" b="1" dirty="0">
                <a:latin typeface="Times New Roman" panose="02020603050405020304" pitchFamily="18" charset="0"/>
              </a:rPr>
              <a:t>(</a:t>
            </a:r>
            <a:r>
              <a:rPr lang="en-US" altLang="zh-CN" sz="2600" b="1" i="1" dirty="0">
                <a:solidFill>
                  <a:srgbClr val="0000FF"/>
                </a:solidFill>
                <a:latin typeface="Times New Roman" panose="02020603050405020304" pitchFamily="18" charset="0"/>
              </a:rPr>
              <a:t>engineer</a:t>
            </a:r>
            <a:r>
              <a:rPr lang="en-US" altLang="zh-CN" sz="2600" b="1" dirty="0">
                <a:solidFill>
                  <a:srgbClr val="0000FF"/>
                </a:solidFill>
                <a:latin typeface="Times New Roman" panose="02020603050405020304" pitchFamily="18" charset="0"/>
              </a:rPr>
              <a:t> (</a:t>
            </a:r>
            <a:r>
              <a:rPr lang="en-US" altLang="zh-CN" sz="2600" b="1" i="1" dirty="0">
                <a:solidFill>
                  <a:srgbClr val="0000FF"/>
                </a:solidFill>
                <a:latin typeface="Times New Roman" panose="02020603050405020304" pitchFamily="18" charset="0"/>
              </a:rPr>
              <a:t>Smith</a:t>
            </a:r>
            <a:r>
              <a:rPr lang="en-US" altLang="zh-CN" sz="2600" b="1" dirty="0">
                <a:solidFill>
                  <a:srgbClr val="0000FF"/>
                </a:solidFill>
                <a:latin typeface="Times New Roman" panose="02020603050405020304" pitchFamily="18"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IBM</a:t>
            </a: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22531"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endParaRPr lang="zh-CN" altLang="en-US" dirty="0">
              <a:latin typeface="Times New Roman" panose="02020603050405020304" pitchFamily="18" charset="0"/>
            </a:endParaRPr>
          </a:p>
        </p:txBody>
      </p:sp>
      <p:sp>
        <p:nvSpPr>
          <p:cNvPr id="22532" name="Rectangle 5"/>
          <p:cNvSpPr/>
          <p:nvPr/>
        </p:nvSpPr>
        <p:spPr>
          <a:xfrm>
            <a:off x="0" y="3357563"/>
            <a:ext cx="9144000" cy="0"/>
          </a:xfrm>
          <a:prstGeom prst="rect">
            <a:avLst/>
          </a:prstGeom>
          <a:noFill/>
          <a:ln w="9525">
            <a:noFill/>
          </a:ln>
        </p:spPr>
        <p:txBody>
          <a:bodyPr wrap="none" anchor="ctr" anchorCtr="0">
            <a:spAutoFit/>
          </a:bodyPr>
          <a:lstStyle/>
          <a:p>
            <a:pPr eaLnBrk="1" hangingPunct="1"/>
            <a:endParaRPr lang="zh-CN" altLang="en-US" dirty="0">
              <a:latin typeface="Arial" panose="020B0604020202020204" pitchFamily="34" charset="0"/>
            </a:endParaRPr>
          </a:p>
        </p:txBody>
      </p:sp>
      <p:sp>
        <p:nvSpPr>
          <p:cNvPr id="22533" name="Rectangle 10"/>
          <p:cNvSpPr>
            <a:spLocks noGrp="1"/>
          </p:cNvSpPr>
          <p:nvPr>
            <p:ph idx="1"/>
          </p:nvPr>
        </p:nvSpPr>
        <p:spPr/>
        <p:txBody>
          <a:bodyPr vert="horz" wrap="square" lIns="91440" tIns="45720" rIns="91440" bIns="45720" anchor="t" anchorCtr="0"/>
          <a:lstStyle/>
          <a:p>
            <a:pPr marL="374650" indent="-374650" defTabSz="914400" eaLnBrk="1" hangingPunct="1">
              <a:spcBef>
                <a:spcPct val="50000"/>
              </a:spcBef>
              <a:buNone/>
              <a:tabLst>
                <a:tab pos="476250" algn="l"/>
              </a:tabLst>
            </a:pPr>
            <a:r>
              <a:rPr lang="en-US" altLang="zh-CN" b="1" dirty="0">
                <a:latin typeface="Times New Roman" panose="02020603050405020304" pitchFamily="18" charset="0"/>
              </a:rPr>
              <a:t>1.  </a:t>
            </a:r>
            <a:r>
              <a:rPr lang="zh-CN" altLang="en-US" b="1" dirty="0">
                <a:latin typeface="Times New Roman" panose="02020603050405020304" pitchFamily="18" charset="0"/>
              </a:rPr>
              <a:t>连接词（连词）</a:t>
            </a:r>
            <a:endParaRPr lang="zh-CN" altLang="en-US" b="1" dirty="0">
              <a:latin typeface="Times New Roman" panose="02020603050405020304" pitchFamily="18" charset="0"/>
            </a:endParaRPr>
          </a:p>
          <a:p>
            <a:pPr marL="374650" indent="-374650" defTabSz="914400" eaLnBrk="1" hangingPunct="1">
              <a:spcBef>
                <a:spcPct val="90000"/>
              </a:spcBef>
              <a:buNone/>
              <a:tabLst>
                <a:tab pos="476250" algn="l"/>
              </a:tabLst>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a:t>
            </a:r>
            <a:r>
              <a:rPr lang="en-US" altLang="zh-CN" b="1" dirty="0">
                <a:solidFill>
                  <a:srgbClr val="0000FF"/>
                </a:solidFill>
                <a:latin typeface="Times New Roman" panose="02020603050405020304" pitchFamily="18" charset="0"/>
              </a:rPr>
              <a:t>﹁</a:t>
            </a:r>
            <a:r>
              <a:rPr lang="zh-CN" altLang="en-US" b="1" dirty="0">
                <a:latin typeface="Times New Roman" panose="02020603050405020304" pitchFamily="18" charset="0"/>
              </a:rPr>
              <a:t>： “否定” （ </a:t>
            </a:r>
            <a:r>
              <a:rPr lang="en-US" altLang="zh-CN" b="1" dirty="0">
                <a:latin typeface="Times New Roman" panose="02020603050405020304" pitchFamily="18" charset="0"/>
              </a:rPr>
              <a:t>negation </a:t>
            </a:r>
            <a:r>
              <a:rPr lang="zh-CN" altLang="en-US" b="1" dirty="0">
                <a:latin typeface="Times New Roman" panose="02020603050405020304" pitchFamily="18" charset="0"/>
              </a:rPr>
              <a:t>）或 “非”。</a:t>
            </a:r>
            <a:endParaRPr lang="zh-CN" altLang="en-US" b="1" dirty="0">
              <a:latin typeface="Times New Roman" panose="02020603050405020304" pitchFamily="18" charset="0"/>
            </a:endParaRPr>
          </a:p>
          <a:p>
            <a:pPr marL="374650" indent="-374650" defTabSz="914400" eaLnBrk="1" hangingPunct="1">
              <a:spcBef>
                <a:spcPct val="90000"/>
              </a:spcBef>
              <a:buNone/>
              <a:tabLst>
                <a:tab pos="476250" algn="l"/>
              </a:tabLst>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zh-CN" altLang="en-US" b="1" dirty="0">
                <a:solidFill>
                  <a:srgbClr val="0000FF"/>
                </a:solidFill>
                <a:latin typeface="Times New Roman" panose="02020603050405020304" pitchFamily="18" charset="0"/>
              </a:rPr>
              <a:t>∨</a:t>
            </a:r>
            <a:r>
              <a:rPr lang="zh-CN" altLang="en-US" b="1" dirty="0">
                <a:latin typeface="Times New Roman" panose="02020603050405020304" pitchFamily="18" charset="0"/>
              </a:rPr>
              <a:t>： “析取”（</a:t>
            </a:r>
            <a:r>
              <a:rPr lang="en-US" altLang="zh-CN" b="1" dirty="0">
                <a:latin typeface="Times New Roman" panose="02020603050405020304" pitchFamily="18" charset="0"/>
              </a:rPr>
              <a:t>disjunction</a:t>
            </a:r>
            <a:r>
              <a:rPr lang="zh-CN" altLang="en-US" b="1" dirty="0">
                <a:latin typeface="Times New Roman" panose="02020603050405020304" pitchFamily="18" charset="0"/>
              </a:rPr>
              <a:t>）</a:t>
            </a:r>
            <a:r>
              <a:rPr lang="en-US" altLang="zh-CN" b="1" dirty="0">
                <a:latin typeface="Times New Roman" panose="02020603050405020304" pitchFamily="18" charset="0"/>
              </a:rPr>
              <a:t>——</a:t>
            </a:r>
            <a:r>
              <a:rPr lang="zh-CN" altLang="en-US" b="1" dirty="0">
                <a:latin typeface="Times New Roman" panose="02020603050405020304" pitchFamily="18" charset="0"/>
              </a:rPr>
              <a:t>或。</a:t>
            </a:r>
            <a:endParaRPr lang="zh-CN" altLang="en-US" b="1" dirty="0">
              <a:latin typeface="Times New Roman" panose="02020603050405020304" pitchFamily="18" charset="0"/>
            </a:endParaRPr>
          </a:p>
          <a:p>
            <a:pPr marL="374650" indent="-374650" defTabSz="914400" eaLnBrk="1" hangingPunct="1">
              <a:spcBef>
                <a:spcPct val="90000"/>
              </a:spcBef>
              <a:buNone/>
              <a:tabLst>
                <a:tab pos="476250" algn="l"/>
              </a:tabLst>
            </a:pP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a:t>
            </a:r>
            <a:r>
              <a:rPr lang="zh-CN" altLang="en-US" b="1" dirty="0">
                <a:solidFill>
                  <a:srgbClr val="0000FF"/>
                </a:solidFill>
                <a:latin typeface="Times New Roman" panose="02020603050405020304" pitchFamily="18" charset="0"/>
              </a:rPr>
              <a:t>∧</a:t>
            </a:r>
            <a:r>
              <a:rPr lang="zh-CN" altLang="en-US" b="1" dirty="0">
                <a:latin typeface="Times New Roman" panose="02020603050405020304" pitchFamily="18" charset="0"/>
              </a:rPr>
              <a:t>： “合取”（</a:t>
            </a:r>
            <a:r>
              <a:rPr lang="en-US" altLang="zh-CN" b="1" dirty="0">
                <a:latin typeface="Times New Roman" panose="02020603050405020304" pitchFamily="18" charset="0"/>
              </a:rPr>
              <a:t>conjunction</a:t>
            </a:r>
            <a:r>
              <a:rPr lang="zh-CN" altLang="en-US" b="1" dirty="0">
                <a:latin typeface="Times New Roman" panose="02020603050405020304" pitchFamily="18" charset="0"/>
              </a:rPr>
              <a:t>）</a:t>
            </a:r>
            <a:r>
              <a:rPr lang="en-US" altLang="zh-CN" b="1" dirty="0">
                <a:latin typeface="Times New Roman" panose="02020603050405020304" pitchFamily="18" charset="0"/>
              </a:rPr>
              <a:t>——</a:t>
            </a:r>
            <a:r>
              <a:rPr lang="zh-CN" altLang="en-US" b="1" dirty="0">
                <a:latin typeface="Times New Roman" panose="02020603050405020304" pitchFamily="18" charset="0"/>
              </a:rPr>
              <a:t>与。</a:t>
            </a:r>
            <a:endParaRPr lang="zh-CN" altLang="en-US" b="1" dirty="0">
              <a:latin typeface="Times New Roman" panose="02020603050405020304" pitchFamily="18" charset="0"/>
            </a:endParaRPr>
          </a:p>
        </p:txBody>
      </p:sp>
      <p:sp>
        <p:nvSpPr>
          <p:cNvPr id="22539" name="AutoShape 11"/>
          <p:cNvSpPr/>
          <p:nvPr/>
        </p:nvSpPr>
        <p:spPr>
          <a:xfrm>
            <a:off x="2159000" y="1389063"/>
            <a:ext cx="6781800" cy="539750"/>
          </a:xfrm>
          <a:prstGeom prst="accentBorderCallout1">
            <a:avLst>
              <a:gd name="adj1" fmla="val 21176"/>
              <a:gd name="adj2" fmla="val -1125"/>
              <a:gd name="adj3" fmla="val 118236"/>
              <a:gd name="adj4" fmla="val -8917"/>
            </a:avLst>
          </a:prstGeom>
          <a:gradFill rotWithShape="0">
            <a:gsLst>
              <a:gs pos="0">
                <a:schemeClr val="accent1"/>
              </a:gs>
              <a:gs pos="100000">
                <a:schemeClr val="bg1"/>
              </a:gs>
            </a:gsLst>
            <a:path path="rect">
              <a:fillToRect l="100000" t="100000"/>
            </a:path>
            <a:tileRect/>
          </a:gradFill>
          <a:ln w="9525" cap="flat" cmpd="sng">
            <a:solidFill>
              <a:schemeClr val="hlink"/>
            </a:solidFill>
            <a:prstDash val="solid"/>
            <a:miter/>
            <a:headEnd type="none" w="med" len="med"/>
            <a:tailEnd type="none" w="med" len="med"/>
          </a:ln>
        </p:spPr>
        <p:txBody>
          <a:bodyPr/>
          <a:lstStyle/>
          <a:p>
            <a:pPr eaLnBrk="1" hangingPunct="1"/>
            <a:r>
              <a:rPr lang="en-US" altLang="zh-CN" sz="2600" b="1" dirty="0">
                <a:latin typeface="Times New Roman" panose="02020603050405020304" pitchFamily="18" charset="0"/>
              </a:rPr>
              <a:t>“</a:t>
            </a:r>
            <a:r>
              <a:rPr lang="zh-CN" altLang="en-US" sz="2600" b="1" dirty="0">
                <a:solidFill>
                  <a:schemeClr val="accent2"/>
                </a:solidFill>
                <a:latin typeface="Times New Roman" panose="02020603050405020304" pitchFamily="18" charset="0"/>
              </a:rPr>
              <a:t>机器人不在</a:t>
            </a:r>
            <a:r>
              <a:rPr lang="en-US" altLang="zh-CN" sz="2600" b="1" dirty="0">
                <a:solidFill>
                  <a:schemeClr val="accent2"/>
                </a:solidFill>
                <a:latin typeface="Times New Roman" panose="02020603050405020304" pitchFamily="18" charset="0"/>
              </a:rPr>
              <a:t>2</a:t>
            </a:r>
            <a:r>
              <a:rPr lang="zh-CN" altLang="en-US" sz="2600" b="1" dirty="0">
                <a:solidFill>
                  <a:schemeClr val="accent2"/>
                </a:solidFill>
                <a:latin typeface="Times New Roman" panose="02020603050405020304" pitchFamily="18" charset="0"/>
              </a:rPr>
              <a:t>号房间</a:t>
            </a:r>
            <a:r>
              <a:rPr lang="zh-CN" altLang="en-US" sz="2600" b="1" dirty="0">
                <a:latin typeface="Times New Roman" panose="02020603050405020304" pitchFamily="18" charset="0"/>
              </a:rPr>
              <a:t>”：</a:t>
            </a:r>
            <a:r>
              <a:rPr lang="en-US" altLang="zh-CN" sz="2600" b="1" dirty="0">
                <a:solidFill>
                  <a:srgbClr val="0000FF"/>
                </a:solidFill>
                <a:latin typeface="Times New Roman" panose="02020603050405020304" pitchFamily="18" charset="0"/>
              </a:rPr>
              <a:t>﹁ </a:t>
            </a:r>
            <a:r>
              <a:rPr lang="en-US" altLang="zh-CN" sz="2600" b="1" i="1" dirty="0">
                <a:latin typeface="Times New Roman" panose="02020603050405020304" pitchFamily="18" charset="0"/>
              </a:rPr>
              <a:t>Inroom</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robot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r</a:t>
            </a:r>
            <a:r>
              <a:rPr lang="en-US" altLang="zh-CN" sz="2600" b="1" dirty="0">
                <a:latin typeface="Times New Roman" panose="02020603050405020304" pitchFamily="18" charset="0"/>
              </a:rPr>
              <a:t>2)</a:t>
            </a:r>
            <a:endParaRPr lang="en-US" altLang="zh-CN" sz="2600" b="1" dirty="0">
              <a:latin typeface="Times New Roman" panose="02020603050405020304" pitchFamily="18" charset="0"/>
            </a:endParaRPr>
          </a:p>
        </p:txBody>
      </p:sp>
      <p:sp>
        <p:nvSpPr>
          <p:cNvPr id="22540" name="AutoShape 12"/>
          <p:cNvSpPr/>
          <p:nvPr/>
        </p:nvSpPr>
        <p:spPr>
          <a:xfrm>
            <a:off x="2046288" y="1735138"/>
            <a:ext cx="6918325" cy="1050925"/>
          </a:xfrm>
          <a:prstGeom prst="accentBorderCallout1">
            <a:avLst>
              <a:gd name="adj1" fmla="val 10875"/>
              <a:gd name="adj2" fmla="val -1102"/>
              <a:gd name="adj3" fmla="val 105440"/>
              <a:gd name="adj4" fmla="val -8352"/>
            </a:avLst>
          </a:prstGeom>
          <a:gradFill rotWithShape="0">
            <a:gsLst>
              <a:gs pos="0">
                <a:schemeClr val="accent1"/>
              </a:gs>
              <a:gs pos="100000">
                <a:schemeClr val="bg1"/>
              </a:gs>
            </a:gsLst>
            <a:path path="rect">
              <a:fillToRect l="100000" b="100000"/>
            </a:path>
            <a:tileRect/>
          </a:gradFill>
          <a:ln w="9525" cap="flat" cmpd="sng">
            <a:solidFill>
              <a:schemeClr val="hlink"/>
            </a:solidFill>
            <a:prstDash val="solid"/>
            <a:miter/>
            <a:headEnd type="none" w="med" len="med"/>
            <a:tailEnd type="none" w="med" len="med"/>
          </a:ln>
        </p:spPr>
        <p:txBody>
          <a:bodyPr/>
          <a:lstStyle/>
          <a:p>
            <a:pPr eaLnBrk="1" hangingPunct="1">
              <a:lnSpc>
                <a:spcPct val="120000"/>
              </a:lnSpc>
            </a:pPr>
            <a:r>
              <a:rPr lang="en-US" altLang="zh-CN" sz="2600" b="1" dirty="0">
                <a:latin typeface="Times New Roman" panose="02020603050405020304" pitchFamily="18" charset="0"/>
              </a:rPr>
              <a:t>“</a:t>
            </a:r>
            <a:r>
              <a:rPr lang="zh-CN" altLang="en-US" sz="2600" b="1" dirty="0">
                <a:solidFill>
                  <a:schemeClr val="accent2"/>
                </a:solidFill>
                <a:latin typeface="Times New Roman" panose="02020603050405020304" pitchFamily="18" charset="0"/>
              </a:rPr>
              <a:t>李明打篮球或踢足球</a:t>
            </a:r>
            <a:r>
              <a:rPr lang="zh-CN" altLang="en-US" sz="2600" b="1" dirty="0">
                <a:latin typeface="Times New Roman" panose="02020603050405020304" pitchFamily="18" charset="0"/>
              </a:rPr>
              <a:t>”：</a:t>
            </a:r>
            <a:endParaRPr lang="zh-CN" altLang="en-US" sz="2600" b="1" dirty="0">
              <a:latin typeface="Times New Roman" panose="02020603050405020304" pitchFamily="18" charset="0"/>
            </a:endParaRPr>
          </a:p>
          <a:p>
            <a:pPr eaLnBrk="1" hangingPunct="1">
              <a:lnSpc>
                <a:spcPct val="120000"/>
              </a:lnSpc>
            </a:pPr>
            <a:r>
              <a:rPr lang="en-US" altLang="zh-CN" sz="2400" b="1" i="1" dirty="0">
                <a:latin typeface="Times New Roman" panose="02020603050405020304" pitchFamily="18" charset="0"/>
              </a:rPr>
              <a:t>Plays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Liming</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basketball</a:t>
            </a:r>
            <a:r>
              <a:rPr lang="en-US" altLang="zh-CN" sz="2400" b="1" dirty="0">
                <a:latin typeface="Times New Roman" panose="02020603050405020304" pitchFamily="18" charset="0"/>
              </a:rPr>
              <a:t>) </a:t>
            </a:r>
            <a:r>
              <a:rPr lang="en-US" altLang="zh-CN"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cs typeface="Arial" panose="020B0604020202020204" pitchFamily="34" charset="0"/>
              </a:rPr>
              <a:t> </a:t>
            </a:r>
            <a:r>
              <a:rPr lang="en-US" altLang="zh-CN" sz="2400" b="1" i="1" dirty="0">
                <a:latin typeface="Times New Roman" panose="02020603050405020304" pitchFamily="18" charset="0"/>
              </a:rPr>
              <a:t>Plays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Liming</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football</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22541" name="AutoShape 13"/>
          <p:cNvSpPr/>
          <p:nvPr/>
        </p:nvSpPr>
        <p:spPr bwMode="auto">
          <a:xfrm>
            <a:off x="2343150" y="4702175"/>
            <a:ext cx="5924550" cy="939800"/>
          </a:xfrm>
          <a:prstGeom prst="accentBorderCallout1">
            <a:avLst>
              <a:gd name="adj1" fmla="val 12162"/>
              <a:gd name="adj2" fmla="val -1287"/>
              <a:gd name="adj3" fmla="val -62333"/>
              <a:gd name="adj4" fmla="val -14227"/>
            </a:avLst>
          </a:prstGeom>
          <a:gradFill rotWithShape="0">
            <a:gsLst>
              <a:gs pos="0">
                <a:schemeClr val="accent1"/>
              </a:gs>
              <a:gs pos="50000">
                <a:schemeClr val="bg1"/>
              </a:gs>
              <a:gs pos="100000">
                <a:schemeClr val="accent1"/>
              </a:gs>
            </a:gsLst>
            <a:lin ang="18900000" scaled="1"/>
          </a:gradFill>
          <a:ln w="9525">
            <a:solidFill>
              <a:schemeClr val="hlink"/>
            </a:solid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600" b="1"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我喜欢音乐和绘画</a:t>
            </a:r>
            <a:r>
              <a:rPr kumimoji="0" lang="zh-CN" altLang="en-US" sz="2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6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6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Like </a:t>
            </a:r>
            <a:r>
              <a:rPr kumimoji="0" lang="en-US" altLang="zh-CN"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6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0" lang="en-US" altLang="zh-CN"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6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music</a:t>
            </a:r>
            <a:r>
              <a:rPr kumimoji="0" lang="en-US" altLang="zh-CN"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l-GR" altLang="zh-CN" sz="1800" b="1"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r>
              <a:rPr kumimoji="0" lang="en-US" altLang="zh-CN"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6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Like </a:t>
            </a:r>
            <a:r>
              <a:rPr kumimoji="0" lang="en-US" altLang="zh-CN"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6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0" lang="en-US" altLang="zh-CN"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6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painting</a:t>
            </a:r>
            <a:r>
              <a:rPr kumimoji="0" lang="en-US" altLang="zh-CN"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9"/>
                                        </p:tgtEl>
                                        <p:attrNameLst>
                                          <p:attrName>style.visibility</p:attrName>
                                        </p:attrNameLst>
                                      </p:cBhvr>
                                      <p:to>
                                        <p:strVal val="visible"/>
                                      </p:to>
                                    </p:set>
                                    <p:animEffect transition="in" filter="blinds(horizontal)">
                                      <p:cBhvr>
                                        <p:cTn id="7" dur="500"/>
                                        <p:tgtEl>
                                          <p:spTgt spid="22539"/>
                                        </p:tgtEl>
                                      </p:cBhvr>
                                    </p:animEffect>
                                  </p:childTnLst>
                                  <p:subTnLst>
                                    <p:set>
                                      <p:cBhvr override="childStyle">
                                        <p:cTn dur="1" fill="hold" display="0" masterRel="nextClick" afterEffect="1"/>
                                        <p:tgtEl>
                                          <p:spTgt spid="2253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40"/>
                                        </p:tgtEl>
                                        <p:attrNameLst>
                                          <p:attrName>style.visibility</p:attrName>
                                        </p:attrNameLst>
                                      </p:cBhvr>
                                      <p:to>
                                        <p:strVal val="visible"/>
                                      </p:to>
                                    </p:set>
                                    <p:animEffect transition="in" filter="blinds(horizontal)">
                                      <p:cBhvr>
                                        <p:cTn id="12" dur="500"/>
                                        <p:tgtEl>
                                          <p:spTgt spid="22540"/>
                                        </p:tgtEl>
                                      </p:cBhvr>
                                    </p:animEffect>
                                  </p:childTnLst>
                                  <p:subTnLst>
                                    <p:set>
                                      <p:cBhvr override="childStyle">
                                        <p:cTn dur="1" fill="hold" display="0" masterRel="nextClick" afterEffect="1"/>
                                        <p:tgtEl>
                                          <p:spTgt spid="2254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41"/>
                                        </p:tgtEl>
                                        <p:attrNameLst>
                                          <p:attrName>style.visibility</p:attrName>
                                        </p:attrNameLst>
                                      </p:cBhvr>
                                      <p:to>
                                        <p:strVal val="visible"/>
                                      </p:to>
                                    </p:set>
                                    <p:animEffect transition="in" filter="blinds(horizontal)">
                                      <p:cBhvr>
                                        <p:cTn id="17" dur="5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animBg="1"/>
      <p:bldP spid="22540" grpId="0" animBg="1"/>
      <p:bldP spid="225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23555"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endParaRPr lang="zh-CN" altLang="en-US" dirty="0">
              <a:latin typeface="Times New Roman" panose="02020603050405020304" pitchFamily="18" charset="0"/>
            </a:endParaRPr>
          </a:p>
        </p:txBody>
      </p:sp>
      <p:sp>
        <p:nvSpPr>
          <p:cNvPr id="132099" name="Rectangle 3"/>
          <p:cNvSpPr>
            <a:spLocks noGrp="1"/>
          </p:cNvSpPr>
          <p:nvPr>
            <p:ph idx="1"/>
          </p:nvPr>
        </p:nvSpPr>
        <p:spPr>
          <a:xfrm>
            <a:off x="-9525" y="922338"/>
            <a:ext cx="8867775" cy="5400675"/>
          </a:xfrm>
        </p:spPr>
        <p:txBody>
          <a:bodyPr vert="horz" wrap="square" lIns="91440" tIns="45720" rIns="91440" bIns="45720" anchor="t" anchorCtr="0"/>
          <a:lstStyle/>
          <a:p>
            <a:pPr marL="374650" indent="-374650" defTabSz="914400" eaLnBrk="1" hangingPunct="1">
              <a:spcBef>
                <a:spcPct val="50000"/>
              </a:spcBef>
              <a:buNone/>
              <a:tabLst>
                <a:tab pos="476250" algn="l"/>
              </a:tabLst>
            </a:pPr>
            <a:r>
              <a:rPr lang="en-US" altLang="zh-CN" b="1" dirty="0">
                <a:latin typeface="Times New Roman" panose="02020603050405020304" pitchFamily="18" charset="0"/>
              </a:rPr>
              <a:t>  1.  </a:t>
            </a:r>
            <a:r>
              <a:rPr lang="zh-CN" altLang="en-US" b="1" dirty="0">
                <a:latin typeface="Times New Roman" panose="02020603050405020304" pitchFamily="18" charset="0"/>
              </a:rPr>
              <a:t>连接词（连词）</a:t>
            </a:r>
            <a:endParaRPr lang="zh-CN" altLang="en-US" b="1" dirty="0">
              <a:latin typeface="Times New Roman" panose="02020603050405020304" pitchFamily="18" charset="0"/>
            </a:endParaRPr>
          </a:p>
          <a:p>
            <a:pPr marL="374650" indent="-374650" defTabSz="914400" eaLnBrk="1" hangingPunct="1">
              <a:spcBef>
                <a:spcPct val="50000"/>
              </a:spcBef>
              <a:buNone/>
              <a:tabLst>
                <a:tab pos="476250" algn="l"/>
              </a:tabLst>
            </a:pP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4</a:t>
            </a:r>
            <a:r>
              <a:rPr lang="zh-CN" altLang="en-US" b="1" dirty="0">
                <a:latin typeface="Times New Roman" panose="02020603050405020304" pitchFamily="18" charset="0"/>
                <a:cs typeface="Times New Roman" panose="02020603050405020304" pitchFamily="18" charset="0"/>
              </a:rPr>
              <a:t>）</a:t>
            </a:r>
            <a:r>
              <a:rPr lang="en-US" altLang="en-US" b="1" dirty="0"/>
              <a:t>→</a:t>
            </a:r>
            <a:r>
              <a:rPr lang="zh-CN" altLang="en-US" b="1" dirty="0">
                <a:latin typeface="宋体" panose="02010600030101010101" pitchFamily="2" charset="-122"/>
              </a:rPr>
              <a:t>：</a:t>
            </a:r>
            <a:r>
              <a:rPr lang="zh-CN" altLang="en-US" b="1" dirty="0">
                <a:latin typeface="Times New Roman" panose="02020603050405020304" pitchFamily="18" charset="0"/>
              </a:rPr>
              <a:t>“</a:t>
            </a:r>
            <a:r>
              <a:rPr lang="zh-CN" altLang="en-US" b="1" dirty="0">
                <a:latin typeface="宋体" panose="02010600030101010101" pitchFamily="2" charset="-122"/>
              </a:rPr>
              <a:t>蕴含</a:t>
            </a:r>
            <a:r>
              <a:rPr lang="zh-CN" altLang="en-US" b="1" dirty="0">
                <a:latin typeface="Times New Roman" panose="02020603050405020304" pitchFamily="18" charset="0"/>
              </a:rPr>
              <a:t>”</a:t>
            </a:r>
            <a:r>
              <a:rPr lang="en-US" altLang="zh-CN" b="1" dirty="0">
                <a:latin typeface="宋体" panose="02010600030101010101" pitchFamily="2" charset="-122"/>
              </a:rPr>
              <a:t>(</a:t>
            </a:r>
            <a:r>
              <a:rPr lang="en-US" altLang="zh-CN" b="1" dirty="0">
                <a:latin typeface="Times New Roman" panose="02020603050405020304" pitchFamily="18" charset="0"/>
                <a:cs typeface="Times New Roman" panose="02020603050405020304" pitchFamily="18" charset="0"/>
              </a:rPr>
              <a:t>implication</a:t>
            </a:r>
            <a:r>
              <a:rPr lang="en-US" altLang="zh-CN" b="1" dirty="0">
                <a:latin typeface="宋体" panose="02010600030101010101" pitchFamily="2" charset="-122"/>
              </a:rPr>
              <a:t>)</a:t>
            </a:r>
            <a:r>
              <a:rPr lang="zh-CN" altLang="en-US" b="1" dirty="0">
                <a:latin typeface="宋体" panose="02010600030101010101" pitchFamily="2" charset="-122"/>
              </a:rPr>
              <a:t>或 </a:t>
            </a:r>
            <a:r>
              <a:rPr lang="zh-CN" altLang="en-US" b="1" dirty="0">
                <a:latin typeface="Times New Roman" panose="02020603050405020304" pitchFamily="18" charset="0"/>
              </a:rPr>
              <a:t>“</a:t>
            </a:r>
            <a:r>
              <a:rPr lang="zh-CN" altLang="en-US" b="1" dirty="0">
                <a:latin typeface="宋体" panose="02010600030101010101" pitchFamily="2" charset="-122"/>
              </a:rPr>
              <a:t>条件</a:t>
            </a:r>
            <a:r>
              <a:rPr lang="zh-CN" altLang="en-US" b="1" dirty="0">
                <a:latin typeface="Times New Roman" panose="02020603050405020304" pitchFamily="18" charset="0"/>
              </a:rPr>
              <a:t>”</a:t>
            </a:r>
            <a:r>
              <a:rPr lang="en-US" altLang="zh-CN" b="1" dirty="0">
                <a:latin typeface="宋体" panose="02010600030101010101" pitchFamily="2" charset="-122"/>
              </a:rPr>
              <a:t>(</a:t>
            </a:r>
            <a:r>
              <a:rPr lang="en-US" altLang="zh-CN" b="1" dirty="0">
                <a:latin typeface="Times New Roman" panose="02020603050405020304" pitchFamily="18" charset="0"/>
                <a:cs typeface="Times New Roman" panose="02020603050405020304" pitchFamily="18" charset="0"/>
              </a:rPr>
              <a:t>condition</a:t>
            </a:r>
            <a:r>
              <a:rPr lang="en-US" altLang="zh-CN" b="1" dirty="0">
                <a:latin typeface="宋体" panose="02010600030101010101" pitchFamily="2" charset="-122"/>
              </a:rPr>
              <a:t>)</a:t>
            </a:r>
            <a:r>
              <a:rPr lang="zh-CN" altLang="en-US" b="1" dirty="0">
                <a:latin typeface="宋体" panose="02010600030101010101" pitchFamily="2" charset="-122"/>
              </a:rPr>
              <a:t>。</a:t>
            </a:r>
            <a:endParaRPr lang="en-US" altLang="zh-CN" b="1" dirty="0">
              <a:latin typeface="宋体" panose="02010600030101010101" pitchFamily="2" charset="-122"/>
            </a:endParaRPr>
          </a:p>
          <a:p>
            <a:pPr marL="374650" indent="-374650" defTabSz="914400" eaLnBrk="1" hangingPunct="1">
              <a:spcBef>
                <a:spcPct val="50000"/>
              </a:spcBef>
              <a:buNone/>
              <a:tabLst>
                <a:tab pos="476250" algn="l"/>
              </a:tabLst>
            </a:pPr>
            <a:endParaRPr lang="en-US" altLang="zh-CN" b="1" dirty="0">
              <a:latin typeface="宋体" panose="02010600030101010101" pitchFamily="2" charset="-122"/>
            </a:endParaRPr>
          </a:p>
          <a:p>
            <a:pPr algn="just" defTabSz="914400" eaLnBrk="1" hangingPunct="1">
              <a:spcBef>
                <a:spcPct val="50000"/>
              </a:spcBef>
              <a:buFont typeface="Arial" panose="020B0604020202020204" pitchFamily="34" charset="0"/>
              <a:buChar char="•"/>
              <a:tabLst>
                <a:tab pos="476250" algn="l"/>
              </a:tabLst>
            </a:pPr>
            <a:r>
              <a:rPr lang="zh-CN" altLang="en-US" sz="2400" b="1" dirty="0">
                <a:latin typeface="宋体" panose="02010600030101010101" pitchFamily="2" charset="-122"/>
              </a:rPr>
              <a:t>如果后项取值</a:t>
            </a:r>
            <a:r>
              <a:rPr lang="en-US" altLang="zh-CN" sz="2400" b="1" dirty="0">
                <a:latin typeface="宋体" panose="02010600030101010101" pitchFamily="2" charset="-122"/>
              </a:rPr>
              <a:t>T</a:t>
            </a:r>
            <a:r>
              <a:rPr lang="zh-CN" altLang="en-US" sz="2400" b="1" dirty="0">
                <a:latin typeface="宋体" panose="02010600030101010101" pitchFamily="2" charset="-122"/>
              </a:rPr>
              <a:t>（不管其前项的值如何），或者前项取值</a:t>
            </a:r>
            <a:r>
              <a:rPr lang="en-US" altLang="zh-CN" sz="2400" b="1" dirty="0">
                <a:latin typeface="宋体" panose="02010600030101010101" pitchFamily="2" charset="-122"/>
              </a:rPr>
              <a:t>F</a:t>
            </a:r>
            <a:r>
              <a:rPr lang="zh-CN" altLang="en-US" sz="2400" b="1" dirty="0">
                <a:latin typeface="宋体" panose="02010600030101010101" pitchFamily="2" charset="-122"/>
              </a:rPr>
              <a:t>（不管后项的值如何），则蕴涵取值</a:t>
            </a:r>
            <a:r>
              <a:rPr lang="en-US" altLang="zh-CN" sz="2400" b="1" dirty="0">
                <a:latin typeface="宋体" panose="02010600030101010101" pitchFamily="2" charset="-122"/>
              </a:rPr>
              <a:t>T</a:t>
            </a:r>
            <a:r>
              <a:rPr lang="zh-CN" altLang="en-US" sz="2400" b="1" dirty="0">
                <a:latin typeface="宋体" panose="02010600030101010101" pitchFamily="2" charset="-122"/>
              </a:rPr>
              <a:t>，否则</a:t>
            </a:r>
            <a:r>
              <a:rPr lang="en-US" altLang="zh-CN" sz="2400" b="1" dirty="0">
                <a:latin typeface="宋体" panose="02010600030101010101" pitchFamily="2" charset="-122"/>
              </a:rPr>
              <a:t>F</a:t>
            </a:r>
            <a:r>
              <a:rPr lang="zh-CN" altLang="en-US" sz="2400" b="1" dirty="0">
                <a:latin typeface="宋体" panose="02010600030101010101" pitchFamily="2" charset="-122"/>
              </a:rPr>
              <a:t>（前项为真，后项为假）。</a:t>
            </a:r>
            <a:endParaRPr lang="zh-CN" altLang="en-US" sz="2400" b="1" dirty="0"/>
          </a:p>
          <a:p>
            <a:pPr marL="374650" indent="-374650" defTabSz="914400" eaLnBrk="1" hangingPunct="1">
              <a:spcBef>
                <a:spcPct val="50000"/>
              </a:spcBef>
              <a:buNone/>
              <a:tabLst>
                <a:tab pos="476250" algn="l"/>
              </a:tabLst>
            </a:pPr>
            <a:endParaRPr lang="en-US" altLang="zh-CN" b="1" dirty="0"/>
          </a:p>
        </p:txBody>
      </p:sp>
      <p:sp>
        <p:nvSpPr>
          <p:cNvPr id="23557" name="Rectangle 4"/>
          <p:cNvSpPr/>
          <p:nvPr/>
        </p:nvSpPr>
        <p:spPr>
          <a:xfrm>
            <a:off x="0" y="3357563"/>
            <a:ext cx="9144000" cy="0"/>
          </a:xfrm>
          <a:prstGeom prst="rect">
            <a:avLst/>
          </a:prstGeom>
          <a:noFill/>
          <a:ln w="9525">
            <a:noFill/>
          </a:ln>
        </p:spPr>
        <p:txBody>
          <a:bodyPr wrap="none" anchor="ctr" anchorCtr="0">
            <a:spAutoFit/>
          </a:bodyPr>
          <a:lstStyle/>
          <a:p>
            <a:pPr eaLnBrk="1" hangingPunct="1"/>
            <a:endParaRPr lang="zh-CN" altLang="en-US" dirty="0">
              <a:latin typeface="Arial" panose="020B0604020202020204" pitchFamily="34" charset="0"/>
            </a:endParaRPr>
          </a:p>
        </p:txBody>
      </p:sp>
      <p:sp>
        <p:nvSpPr>
          <p:cNvPr id="132101" name="AutoShape 5"/>
          <p:cNvSpPr/>
          <p:nvPr/>
        </p:nvSpPr>
        <p:spPr>
          <a:xfrm>
            <a:off x="578643" y="2777332"/>
            <a:ext cx="6584157" cy="723105"/>
          </a:xfrm>
          <a:prstGeom prst="accentBorderCallout1">
            <a:avLst>
              <a:gd name="adj1" fmla="val 9847"/>
              <a:gd name="adj2" fmla="val -954"/>
              <a:gd name="adj3" fmla="val -27634"/>
              <a:gd name="adj4" fmla="val -954"/>
            </a:avLst>
          </a:prstGeom>
          <a:gradFill rotWithShape="0">
            <a:gsLst>
              <a:gs pos="0">
                <a:schemeClr val="accent1"/>
              </a:gs>
              <a:gs pos="100000">
                <a:schemeClr val="bg1"/>
              </a:gs>
            </a:gsLst>
            <a:path path="rect">
              <a:fillToRect l="100000" t="100000"/>
            </a:path>
            <a:tileRect/>
          </a:gradFill>
          <a:ln w="9525" cap="flat" cmpd="sng">
            <a:solidFill>
              <a:schemeClr val="tx1"/>
            </a:solidFill>
            <a:prstDash val="solid"/>
            <a:miter/>
            <a:headEnd type="none" w="med" len="med"/>
            <a:tailEnd type="none" w="med" len="med"/>
          </a:ln>
        </p:spPr>
        <p:txBody>
          <a:bodyPr/>
          <a:lstStyle/>
          <a:p>
            <a:pPr algn="just" eaLnBrk="1" hangingPunct="1">
              <a:lnSpc>
                <a:spcPct val="120000"/>
              </a:lnSpc>
            </a:pPr>
            <a:r>
              <a:rPr lang="en-US" altLang="zh-CN" b="1" dirty="0">
                <a:latin typeface="Times New Roman" panose="02020603050405020304" pitchFamily="18" charset="0"/>
              </a:rPr>
              <a:t>“</a:t>
            </a:r>
            <a:r>
              <a:rPr lang="zh-CN" altLang="en-US" b="1" dirty="0">
                <a:latin typeface="Times New Roman" panose="02020603050405020304" pitchFamily="18" charset="0"/>
              </a:rPr>
              <a:t>如果刘华跑得最快，那么他取得冠军。” ：</a:t>
            </a:r>
            <a:endParaRPr lang="zh-CN" altLang="en-US" b="1" dirty="0">
              <a:latin typeface="Times New Roman" panose="02020603050405020304" pitchFamily="18" charset="0"/>
            </a:endParaRPr>
          </a:p>
          <a:p>
            <a:pPr algn="just" eaLnBrk="1" hangingPunct="1">
              <a:lnSpc>
                <a:spcPct val="120000"/>
              </a:lnSpc>
            </a:pPr>
            <a:r>
              <a:rPr lang="zh-CN" altLang="en-US" b="1" dirty="0">
                <a:latin typeface="Times New Roman" panose="02020603050405020304" pitchFamily="18" charset="0"/>
              </a:rPr>
              <a:t>    </a:t>
            </a:r>
            <a:r>
              <a:rPr lang="en-US" altLang="zh-CN" b="1" i="1" dirty="0">
                <a:latin typeface="Times New Roman" panose="02020603050405020304" pitchFamily="18" charset="0"/>
              </a:rPr>
              <a:t>RUNS </a:t>
            </a:r>
            <a:r>
              <a:rPr lang="en-US" altLang="zh-CN" b="1" dirty="0">
                <a:latin typeface="Times New Roman" panose="02020603050405020304" pitchFamily="18" charset="0"/>
              </a:rPr>
              <a:t>(</a:t>
            </a:r>
            <a:r>
              <a:rPr lang="en-US" altLang="zh-CN" b="1" i="1" dirty="0">
                <a:latin typeface="Times New Roman" panose="02020603050405020304" pitchFamily="18" charset="0"/>
              </a:rPr>
              <a:t>Liuhua</a:t>
            </a:r>
            <a:r>
              <a:rPr lang="zh-CN" altLang="en-US" b="1" dirty="0">
                <a:latin typeface="Times New Roman" panose="02020603050405020304" pitchFamily="18" charset="0"/>
              </a:rPr>
              <a:t>，</a:t>
            </a:r>
            <a:r>
              <a:rPr lang="en-US" altLang="zh-CN" b="1" i="1" dirty="0">
                <a:latin typeface="Times New Roman" panose="02020603050405020304" pitchFamily="18" charset="0"/>
              </a:rPr>
              <a:t>faster</a:t>
            </a:r>
            <a:r>
              <a:rPr lang="en-US" altLang="zh-CN" b="1" dirty="0">
                <a:latin typeface="Times New Roman" panose="02020603050405020304" pitchFamily="18" charset="0"/>
              </a:rPr>
              <a:t>)</a:t>
            </a:r>
            <a:r>
              <a:rPr lang="en-US" altLang="zh-CN" b="1" dirty="0"/>
              <a:t>→</a:t>
            </a:r>
            <a:r>
              <a:rPr lang="en-US" altLang="zh-CN" b="1" i="1" dirty="0">
                <a:latin typeface="Times New Roman" panose="02020603050405020304" pitchFamily="18" charset="0"/>
              </a:rPr>
              <a:t>WINS </a:t>
            </a:r>
            <a:r>
              <a:rPr lang="en-US" altLang="zh-CN" b="1" dirty="0">
                <a:latin typeface="Times New Roman" panose="02020603050405020304" pitchFamily="18" charset="0"/>
              </a:rPr>
              <a:t>(</a:t>
            </a:r>
            <a:r>
              <a:rPr lang="en-US" altLang="zh-CN" b="1" i="1" dirty="0">
                <a:latin typeface="Times New Roman" panose="02020603050405020304" pitchFamily="18" charset="0"/>
              </a:rPr>
              <a:t>Liuhua </a:t>
            </a:r>
            <a:r>
              <a:rPr lang="zh-CN" altLang="en-US" b="1" dirty="0">
                <a:latin typeface="Times New Roman" panose="02020603050405020304" pitchFamily="18" charset="0"/>
              </a:rPr>
              <a:t>，</a:t>
            </a:r>
            <a:r>
              <a:rPr lang="en-US" altLang="zh-CN" b="1" dirty="0">
                <a:latin typeface="Times New Roman" panose="02020603050405020304" pitchFamily="18" charset="0"/>
              </a:rPr>
              <a:t>champion)</a:t>
            </a:r>
            <a:endParaRPr lang="en-US" altLang="zh-CN" b="1" dirty="0">
              <a:latin typeface="Times New Roman" panose="02020603050405020304" pitchFamily="18" charset="0"/>
            </a:endParaRPr>
          </a:p>
        </p:txBody>
      </p:sp>
      <p:sp>
        <p:nvSpPr>
          <p:cNvPr id="132104" name="Rectangle 8"/>
          <p:cNvSpPr/>
          <p:nvPr/>
        </p:nvSpPr>
        <p:spPr>
          <a:xfrm>
            <a:off x="28575" y="4826635"/>
            <a:ext cx="9129713" cy="2084388"/>
          </a:xfrm>
          <a:prstGeom prst="rect">
            <a:avLst/>
          </a:prstGeom>
          <a:noFill/>
          <a:ln w="9525">
            <a:noFill/>
          </a:ln>
        </p:spPr>
        <p:txBody>
          <a:bodyPr>
            <a:spAutoFit/>
          </a:bodyPr>
          <a:lstStyle/>
          <a:p>
            <a:pPr eaLnBrk="1" hangingPunct="1">
              <a:lnSpc>
                <a:spcPct val="120000"/>
              </a:lnSpc>
              <a:spcBef>
                <a:spcPct val="50000"/>
              </a:spcBef>
              <a:buClr>
                <a:schemeClr val="accent2"/>
              </a:buClr>
              <a:buFont typeface="Wingdings" panose="05000000000000000000" pitchFamily="2" charset="2"/>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5</a:t>
            </a:r>
            <a:r>
              <a:rPr lang="zh-CN" altLang="en-US" sz="28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sym typeface="Wingdings 3" panose="05040102010807070707" pitchFamily="18" charset="2"/>
              </a:rPr>
              <a:t>  </a:t>
            </a:r>
            <a:r>
              <a:rPr lang="zh-CN" altLang="en-US" sz="2800" b="1" dirty="0">
                <a:latin typeface="宋体" panose="02010600030101010101" pitchFamily="2" charset="-122"/>
              </a:rPr>
              <a:t>：</a:t>
            </a:r>
            <a:r>
              <a:rPr lang="zh-CN" altLang="en-US" sz="2800" b="1" dirty="0">
                <a:latin typeface="Times New Roman" panose="02020603050405020304" pitchFamily="18" charset="0"/>
              </a:rPr>
              <a:t>“</a:t>
            </a:r>
            <a:r>
              <a:rPr lang="zh-CN" altLang="en-US" sz="2800" b="1" dirty="0">
                <a:latin typeface="宋体" panose="02010600030101010101" pitchFamily="2" charset="-122"/>
              </a:rPr>
              <a:t>等价</a:t>
            </a:r>
            <a:r>
              <a:rPr lang="zh-CN" altLang="en-US" sz="2800" b="1" dirty="0">
                <a:latin typeface="Times New Roman" panose="02020603050405020304" pitchFamily="18" charset="0"/>
              </a:rPr>
              <a:t>”</a:t>
            </a:r>
            <a:r>
              <a:rPr lang="zh-CN" altLang="en-US" sz="2800" b="1" dirty="0">
                <a:latin typeface="宋体" panose="02010600030101010101" pitchFamily="2" charset="-122"/>
              </a:rPr>
              <a:t>（</a:t>
            </a:r>
            <a:r>
              <a:rPr lang="en-US" altLang="zh-CN" sz="2800" b="1" dirty="0">
                <a:latin typeface="Times New Roman" panose="02020603050405020304" pitchFamily="18" charset="0"/>
                <a:cs typeface="Times New Roman" panose="02020603050405020304" pitchFamily="18" charset="0"/>
              </a:rPr>
              <a:t>equivalence</a:t>
            </a:r>
            <a:r>
              <a:rPr lang="zh-CN" altLang="en-US" sz="2800" b="1" dirty="0">
                <a:latin typeface="宋体" panose="02010600030101010101" pitchFamily="2" charset="-122"/>
              </a:rPr>
              <a:t>）或</a:t>
            </a:r>
            <a:r>
              <a:rPr lang="zh-CN" altLang="en-US" sz="2800" b="1" dirty="0">
                <a:latin typeface="Times New Roman" panose="02020603050405020304" pitchFamily="18" charset="0"/>
              </a:rPr>
              <a:t>“</a:t>
            </a:r>
            <a:r>
              <a:rPr lang="zh-CN" altLang="en-US" sz="2800" b="1" dirty="0">
                <a:latin typeface="宋体" panose="02010600030101010101" pitchFamily="2" charset="-122"/>
              </a:rPr>
              <a:t>双条件</a:t>
            </a:r>
            <a:r>
              <a:rPr lang="zh-CN" altLang="en-US" sz="2800" b="1" dirty="0">
                <a:latin typeface="Times New Roman" panose="02020603050405020304" pitchFamily="18" charset="0"/>
              </a:rPr>
              <a:t>”</a:t>
            </a:r>
            <a:endParaRPr lang="zh-CN" altLang="en-US" sz="2800" b="1" dirty="0">
              <a:latin typeface="宋体" panose="02010600030101010101" pitchFamily="2" charset="-122"/>
            </a:endParaRPr>
          </a:p>
          <a:p>
            <a:pPr eaLnBrk="1" hangingPunct="1">
              <a:lnSpc>
                <a:spcPct val="120000"/>
              </a:lnSpc>
              <a:spcBef>
                <a:spcPct val="50000"/>
              </a:spcBef>
              <a:buClr>
                <a:schemeClr val="accent2"/>
              </a:buClr>
              <a:buFont typeface="Wingdings" panose="05000000000000000000" pitchFamily="2" charset="2"/>
            </a:pPr>
            <a:r>
              <a:rPr lang="zh-CN" altLang="en-US" sz="2800" b="1" dirty="0">
                <a:latin typeface="宋体" panose="02010600030101010101" pitchFamily="2" charset="-122"/>
              </a:rPr>
              <a:t>         （</a:t>
            </a:r>
            <a:r>
              <a:rPr lang="en-US" altLang="zh-CN" sz="2800" b="1" dirty="0">
                <a:latin typeface="Times New Roman" panose="02020603050405020304" pitchFamily="18" charset="0"/>
                <a:cs typeface="Times New Roman" panose="02020603050405020304" pitchFamily="18" charset="0"/>
              </a:rPr>
              <a:t>bicondition</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eaLnBrk="1" hangingPunct="1">
              <a:lnSpc>
                <a:spcPct val="120000"/>
              </a:lnSpc>
              <a:spcBef>
                <a:spcPct val="20000"/>
              </a:spcBef>
              <a:buClr>
                <a:schemeClr val="accent2"/>
              </a:buClr>
              <a:buFont typeface="Wingdings" panose="05000000000000000000" pitchFamily="2" charset="2"/>
            </a:pPr>
            <a:r>
              <a:rPr lang="zh-CN" altLang="en-US" sz="2800" b="1" dirty="0">
                <a:latin typeface="宋体" panose="02010600030101010101" pitchFamily="2" charset="-122"/>
              </a:rPr>
              <a:t>             </a:t>
            </a:r>
            <a:r>
              <a:rPr lang="en-US" altLang="zh-CN" sz="2800" b="1" i="1" dirty="0">
                <a:latin typeface="Times New Roman" panose="02020603050405020304" pitchFamily="18" charset="0"/>
                <a:cs typeface="Times New Roman" panose="02020603050405020304" pitchFamily="18" charset="0"/>
              </a:rPr>
              <a:t>P</a:t>
            </a:r>
            <a:r>
              <a:rPr lang="en-US" altLang="zh-CN" sz="28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sym typeface="Wingdings 3" panose="05040102010807070707" pitchFamily="18" charset="2"/>
              </a:rPr>
              <a:t> </a:t>
            </a:r>
            <a:r>
              <a:rPr lang="en-US" altLang="zh-CN" sz="2800" b="1" i="1" dirty="0">
                <a:latin typeface="Times New Roman" panose="02020603050405020304" pitchFamily="18" charset="0"/>
                <a:cs typeface="Times New Roman" panose="02020603050405020304" pitchFamily="18" charset="0"/>
              </a:rPr>
              <a:t>Q</a:t>
            </a:r>
            <a:r>
              <a:rPr lang="en-US" altLang="zh-CN" sz="2800" b="1" dirty="0">
                <a:latin typeface="宋体" panose="02010600030101010101" pitchFamily="2" charset="-122"/>
              </a:rPr>
              <a:t>: </a:t>
            </a:r>
            <a:r>
              <a:rPr lang="en-US" altLang="zh-CN" sz="2800" b="1" dirty="0">
                <a:latin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P</a:t>
            </a:r>
            <a:r>
              <a:rPr lang="zh-CN" altLang="en-US" sz="2800" b="1" dirty="0">
                <a:latin typeface="宋体" panose="02010600030101010101" pitchFamily="2" charset="-122"/>
              </a:rPr>
              <a:t>当且仅当</a:t>
            </a:r>
            <a:r>
              <a:rPr lang="en-US" altLang="zh-CN" sz="2800" b="1" i="1" dirty="0">
                <a:latin typeface="Times New Roman" panose="02020603050405020304" pitchFamily="18" charset="0"/>
                <a:cs typeface="Times New Roman" panose="02020603050405020304" pitchFamily="18" charset="0"/>
              </a:rPr>
              <a:t>Q</a:t>
            </a:r>
            <a:r>
              <a:rPr lang="en-US" altLang="zh-CN" sz="2800" b="1" dirty="0">
                <a:latin typeface="Times New Roman" panose="02020603050405020304" pitchFamily="18" charset="0"/>
              </a:rPr>
              <a:t>”</a:t>
            </a:r>
            <a:r>
              <a:rPr lang="zh-CN" altLang="en-US" sz="2800" b="1" dirty="0">
                <a:latin typeface="宋体" panose="02010600030101010101" pitchFamily="2" charset="-122"/>
              </a:rPr>
              <a:t>。</a:t>
            </a:r>
            <a:r>
              <a:rPr lang="zh-CN" altLang="en-US" sz="2800" b="1" dirty="0">
                <a:latin typeface="Arial" panose="020B0604020202020204" pitchFamily="34" charset="0"/>
              </a:rPr>
              <a:t> </a:t>
            </a:r>
            <a:endParaRPr lang="zh-CN" altLang="en-US" sz="2800" b="1"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blinds(horizontal)">
                                      <p:cBhvr>
                                        <p:cTn id="7" dur="500"/>
                                        <p:tgtEl>
                                          <p:spTgt spid="13209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2101"/>
                                        </p:tgtEl>
                                        <p:attrNameLst>
                                          <p:attrName>style.visibility</p:attrName>
                                        </p:attrNameLst>
                                      </p:cBhvr>
                                      <p:to>
                                        <p:strVal val="visible"/>
                                      </p:to>
                                    </p:set>
                                  </p:childTnLst>
                                  <p:subTnLst>
                                    <p:set>
                                      <p:cBhvr override="childStyle">
                                        <p:cTn dur="1" fill="hold" display="0" masterRel="nextClick" afterEffect="1"/>
                                        <p:tgtEl>
                                          <p:spTgt spid="13210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32104"/>
                                        </p:tgtEl>
                                        <p:attrNameLst>
                                          <p:attrName>style.visibility</p:attrName>
                                        </p:attrNameLst>
                                      </p:cBhvr>
                                      <p:to>
                                        <p:strVal val="visible"/>
                                      </p:to>
                                    </p:set>
                                    <p:anim calcmode="lin" valueType="num">
                                      <p:cBhvr additive="base">
                                        <p:cTn id="16" dur="500" fill="hold"/>
                                        <p:tgtEl>
                                          <p:spTgt spid="132104"/>
                                        </p:tgtEl>
                                        <p:attrNameLst>
                                          <p:attrName>ppt_x</p:attrName>
                                        </p:attrNameLst>
                                      </p:cBhvr>
                                      <p:tavLst>
                                        <p:tav tm="0">
                                          <p:val>
                                            <p:strVal val="0-#ppt_w/2"/>
                                          </p:val>
                                        </p:tav>
                                        <p:tav tm="100000">
                                          <p:val>
                                            <p:strVal val="#ppt_x"/>
                                          </p:val>
                                        </p:tav>
                                      </p:tavLst>
                                    </p:anim>
                                    <p:anim calcmode="lin" valueType="num">
                                      <p:cBhvr additive="base">
                                        <p:cTn id="17" dur="500" fill="hold"/>
                                        <p:tgtEl>
                                          <p:spTgt spid="132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p:bldP spid="132101" grpId="0" animBg="1"/>
      <p:bldP spid="13210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24579"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endParaRPr lang="zh-CN" altLang="en-US" dirty="0">
              <a:latin typeface="Times New Roman" panose="02020603050405020304" pitchFamily="18" charset="0"/>
            </a:endParaRPr>
          </a:p>
        </p:txBody>
      </p:sp>
      <p:sp>
        <p:nvSpPr>
          <p:cNvPr id="24580" name="Rectangle 3"/>
          <p:cNvSpPr>
            <a:spLocks noGrp="1"/>
          </p:cNvSpPr>
          <p:nvPr>
            <p:ph idx="1"/>
          </p:nvPr>
        </p:nvSpPr>
        <p:spPr>
          <a:xfrm>
            <a:off x="250825" y="908050"/>
            <a:ext cx="8642350" cy="930275"/>
          </a:xfrm>
        </p:spPr>
        <p:txBody>
          <a:bodyPr vert="horz" wrap="square" lIns="91440" tIns="45720" rIns="91440" bIns="45720" anchor="t" anchorCtr="0"/>
          <a:lstStyle/>
          <a:p>
            <a:pPr marL="374650" indent="-374650" defTabSz="914400" eaLnBrk="1" hangingPunct="1">
              <a:spcBef>
                <a:spcPct val="50000"/>
              </a:spcBef>
              <a:buNone/>
              <a:tabLst>
                <a:tab pos="476250" algn="l"/>
              </a:tabLst>
            </a:pPr>
            <a:r>
              <a:rPr lang="en-US" altLang="zh-CN" b="1" dirty="0">
                <a:latin typeface="Times New Roman" panose="02020603050405020304" pitchFamily="18" charset="0"/>
              </a:rPr>
              <a:t>1.</a:t>
            </a:r>
            <a:r>
              <a:rPr lang="en-US" altLang="zh-CN" b="1" dirty="0"/>
              <a:t> </a:t>
            </a:r>
            <a:r>
              <a:rPr lang="zh-CN" altLang="en-US" b="1" dirty="0"/>
              <a:t>连接词（连词）</a:t>
            </a:r>
            <a:endParaRPr lang="zh-CN" altLang="en-US" b="1" dirty="0"/>
          </a:p>
          <a:p>
            <a:pPr marL="374650" indent="-374650" defTabSz="914400" eaLnBrk="1" hangingPunct="1">
              <a:spcBef>
                <a:spcPct val="50000"/>
              </a:spcBef>
              <a:buNone/>
              <a:tabLst>
                <a:tab pos="476250" algn="l"/>
              </a:tabLst>
            </a:pPr>
            <a:endParaRPr lang="zh-CN" altLang="en-US" b="1" dirty="0"/>
          </a:p>
          <a:p>
            <a:pPr marL="374650" indent="-374650" defTabSz="914400" eaLnBrk="1" hangingPunct="1">
              <a:spcBef>
                <a:spcPct val="50000"/>
              </a:spcBef>
              <a:buNone/>
              <a:tabLst>
                <a:tab pos="476250" algn="l"/>
              </a:tabLst>
            </a:pPr>
            <a:endParaRPr lang="en-US" altLang="zh-CN" b="1" dirty="0"/>
          </a:p>
        </p:txBody>
      </p:sp>
      <p:sp>
        <p:nvSpPr>
          <p:cNvPr id="24581" name="Rectangle 4"/>
          <p:cNvSpPr/>
          <p:nvPr/>
        </p:nvSpPr>
        <p:spPr>
          <a:xfrm>
            <a:off x="0" y="3357563"/>
            <a:ext cx="9144000" cy="0"/>
          </a:xfrm>
          <a:prstGeom prst="rect">
            <a:avLst/>
          </a:prstGeom>
          <a:noFill/>
          <a:ln w="9525">
            <a:noFill/>
          </a:ln>
        </p:spPr>
        <p:txBody>
          <a:bodyPr wrap="none" anchor="ctr" anchorCtr="0">
            <a:spAutoFit/>
          </a:bodyPr>
          <a:lstStyle/>
          <a:p>
            <a:pPr eaLnBrk="1" hangingPunct="1"/>
            <a:endParaRPr lang="zh-CN" altLang="en-US" dirty="0">
              <a:latin typeface="Arial" panose="020B0604020202020204" pitchFamily="34" charset="0"/>
            </a:endParaRPr>
          </a:p>
        </p:txBody>
      </p:sp>
      <p:graphicFrame>
        <p:nvGraphicFramePr>
          <p:cNvPr id="24582" name="Object 8"/>
          <p:cNvGraphicFramePr>
            <a:graphicFrameLocks noChangeAspect="1"/>
          </p:cNvGraphicFramePr>
          <p:nvPr/>
        </p:nvGraphicFramePr>
        <p:xfrm>
          <a:off x="304800" y="2603500"/>
          <a:ext cx="8559800" cy="3314700"/>
        </p:xfrm>
        <a:graphic>
          <a:graphicData uri="http://schemas.openxmlformats.org/presentationml/2006/ole">
            <mc:AlternateContent xmlns:mc="http://schemas.openxmlformats.org/markup-compatibility/2006">
              <mc:Choice xmlns:v="urn:schemas-microsoft-com:vml" Requires="v">
                <p:oleObj spid="_x0000_s2" name="" r:id="rId1" imgW="4438650" imgH="1238250" progId="Paint.Picture">
                  <p:embed/>
                </p:oleObj>
              </mc:Choice>
              <mc:Fallback>
                <p:oleObj name="" r:id="rId1" imgW="4438650" imgH="1238250" progId="Paint.Picture">
                  <p:embed/>
                  <p:pic>
                    <p:nvPicPr>
                      <p:cNvPr id="0" name="Object 8"/>
                      <p:cNvPicPr/>
                      <p:nvPr/>
                    </p:nvPicPr>
                    <p:blipFill>
                      <a:blip r:embed="rId2"/>
                      <a:stretch>
                        <a:fillRect/>
                      </a:stretch>
                    </p:blipFill>
                    <p:spPr>
                      <a:xfrm>
                        <a:off x="304800" y="2603500"/>
                        <a:ext cx="8559800" cy="3314700"/>
                      </a:xfrm>
                      <a:prstGeom prst="rect">
                        <a:avLst/>
                      </a:prstGeom>
                      <a:noFill/>
                      <a:ln w="38100">
                        <a:noFill/>
                        <a:miter/>
                      </a:ln>
                    </p:spPr>
                  </p:pic>
                </p:oleObj>
              </mc:Fallback>
            </mc:AlternateContent>
          </a:graphicData>
        </a:graphic>
      </p:graphicFrame>
      <p:sp>
        <p:nvSpPr>
          <p:cNvPr id="24583" name="Text Box 10"/>
          <p:cNvSpPr txBox="1"/>
          <p:nvPr/>
        </p:nvSpPr>
        <p:spPr>
          <a:xfrm>
            <a:off x="1000125" y="1828800"/>
            <a:ext cx="6900863" cy="487363"/>
          </a:xfrm>
          <a:prstGeom prst="rect">
            <a:avLst/>
          </a:prstGeom>
          <a:noFill/>
          <a:ln w="9525">
            <a:noFill/>
          </a:ln>
        </p:spPr>
        <p:txBody>
          <a:bodyPr>
            <a:spAutoFit/>
          </a:bodyPr>
          <a:lstStyle/>
          <a:p>
            <a:pPr algn="ctr" eaLnBrk="1" hangingPunct="1">
              <a:spcBef>
                <a:spcPct val="50000"/>
              </a:spcBef>
            </a:pPr>
            <a:r>
              <a:rPr lang="zh-CN" altLang="en-US" sz="2600" b="1" dirty="0">
                <a:latin typeface="宋体" panose="02010600030101010101" pitchFamily="2" charset="-122"/>
              </a:rPr>
              <a:t>谓词逻辑真值表</a:t>
            </a:r>
            <a:r>
              <a:rPr lang="zh-CN" altLang="en-US" sz="2600" b="1" dirty="0">
                <a:latin typeface="Arial" panose="020B0604020202020204" pitchFamily="34" charset="0"/>
              </a:rPr>
              <a:t> </a:t>
            </a:r>
            <a:endParaRPr lang="zh-CN" altLang="en-US" sz="2600" b="1" dirty="0">
              <a:latin typeface="Arial" panose="020B0604020202020204" pitchFamily="34" charset="0"/>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25603"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endParaRPr lang="zh-CN" altLang="en-US" dirty="0">
              <a:latin typeface="Times New Roman" panose="02020603050405020304" pitchFamily="18" charset="0"/>
            </a:endParaRPr>
          </a:p>
        </p:txBody>
      </p:sp>
      <p:sp>
        <p:nvSpPr>
          <p:cNvPr id="25604" name="Rectangle 3"/>
          <p:cNvSpPr>
            <a:spLocks noGrp="1"/>
          </p:cNvSpPr>
          <p:nvPr>
            <p:ph idx="1"/>
          </p:nvPr>
        </p:nvSpPr>
        <p:spPr>
          <a:xfrm>
            <a:off x="250825" y="908050"/>
            <a:ext cx="8642350" cy="1960563"/>
          </a:xfrm>
        </p:spPr>
        <p:txBody>
          <a:bodyPr vert="horz" wrap="square" lIns="91440" tIns="45720" rIns="91440" bIns="45720" anchor="t" anchorCtr="0"/>
          <a:lstStyle/>
          <a:p>
            <a:pPr eaLnBrk="1" hangingPunct="1">
              <a:buNone/>
            </a:pPr>
            <a:r>
              <a:rPr lang="en-US" altLang="zh-CN" b="1" dirty="0">
                <a:latin typeface="Times New Roman" panose="02020603050405020304" pitchFamily="18" charset="0"/>
                <a:cs typeface="Times New Roman" panose="02020603050405020304" pitchFamily="18" charset="0"/>
              </a:rPr>
              <a:t>  2</a:t>
            </a:r>
            <a:r>
              <a:rPr lang="en-US" altLang="zh-CN" b="1" dirty="0">
                <a:latin typeface="Times New Roman" panose="02020603050405020304" pitchFamily="18" charset="0"/>
              </a:rPr>
              <a:t>. </a:t>
            </a:r>
            <a:r>
              <a:rPr lang="zh-CN" altLang="en-US" b="1" dirty="0">
                <a:latin typeface="Times New Roman" panose="02020603050405020304" pitchFamily="18" charset="0"/>
              </a:rPr>
              <a:t>量词（</a:t>
            </a:r>
            <a:r>
              <a:rPr lang="en-US" altLang="zh-CN" b="1" dirty="0">
                <a:latin typeface="Times New Roman" panose="02020603050405020304" pitchFamily="18" charset="0"/>
                <a:cs typeface="Times New Roman" panose="02020603050405020304" pitchFamily="18" charset="0"/>
              </a:rPr>
              <a:t>quantifier</a:t>
            </a: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eaLnBrk="1" hangingPunct="1">
              <a:buNone/>
            </a:pPr>
            <a:r>
              <a:rPr lang="zh-CN" altLang="en-US" sz="2600" b="1" dirty="0">
                <a:latin typeface="宋体" panose="02010600030101010101" pitchFamily="2" charset="-122"/>
              </a:rPr>
              <a:t>（</a:t>
            </a:r>
            <a:r>
              <a:rPr lang="en-US" altLang="zh-CN" sz="2600" b="1" dirty="0">
                <a:latin typeface="Times New Roman" panose="02020603050405020304" pitchFamily="18" charset="0"/>
                <a:cs typeface="Times New Roman" panose="02020603050405020304" pitchFamily="18" charset="0"/>
              </a:rPr>
              <a:t>1</a:t>
            </a:r>
            <a:r>
              <a:rPr lang="zh-CN" altLang="en-US" sz="2600" b="1" dirty="0">
                <a:latin typeface="宋体" panose="02010600030101010101" pitchFamily="2" charset="-122"/>
              </a:rPr>
              <a:t>）全称量词（</a:t>
            </a:r>
            <a:r>
              <a:rPr lang="en-US" altLang="zh-CN" sz="2600" b="1" dirty="0">
                <a:latin typeface="Times New Roman" panose="02020603050405020304" pitchFamily="18" charset="0"/>
                <a:cs typeface="Times New Roman" panose="02020603050405020304" pitchFamily="18" charset="0"/>
              </a:rPr>
              <a:t>universal quantifier</a:t>
            </a:r>
            <a:r>
              <a:rPr lang="zh-CN" altLang="en-US" sz="2600" b="1" dirty="0">
                <a:latin typeface="宋体" panose="02010600030101010101" pitchFamily="2" charset="-122"/>
              </a:rPr>
              <a:t>）（  </a:t>
            </a:r>
            <a:r>
              <a:rPr lang="en-US" altLang="zh-CN" sz="2600" b="1" i="1" dirty="0">
                <a:latin typeface="Times New Roman" panose="02020603050405020304" pitchFamily="18" charset="0"/>
                <a:cs typeface="Times New Roman" panose="02020603050405020304" pitchFamily="18" charset="0"/>
              </a:rPr>
              <a:t>x</a:t>
            </a:r>
            <a:r>
              <a:rPr lang="zh-CN" altLang="en-US" sz="2600" b="1" dirty="0">
                <a:latin typeface="宋体" panose="02010600030101010101" pitchFamily="2" charset="-122"/>
              </a:rPr>
              <a:t>）：</a:t>
            </a:r>
            <a:r>
              <a:rPr lang="zh-CN" altLang="en-US" sz="2600" dirty="0">
                <a:latin typeface="Times New Roman" panose="02020603050405020304" pitchFamily="18" charset="0"/>
              </a:rPr>
              <a:t>“</a:t>
            </a:r>
            <a:r>
              <a:rPr lang="zh-CN" altLang="en-US" sz="2600" dirty="0">
                <a:latin typeface="宋体" panose="02010600030101010101" pitchFamily="2" charset="-122"/>
              </a:rPr>
              <a:t>对个体域中的所有（或任一个）个体 </a:t>
            </a:r>
            <a:r>
              <a:rPr lang="en-US" altLang="zh-CN" sz="2600" i="1" dirty="0">
                <a:latin typeface="Times New Roman" panose="02020603050405020304" pitchFamily="18" charset="0"/>
                <a:cs typeface="Times New Roman" panose="02020603050405020304" pitchFamily="18" charset="0"/>
              </a:rPr>
              <a:t>x </a:t>
            </a:r>
            <a:r>
              <a:rPr lang="en-US" altLang="zh-CN" sz="2600" dirty="0">
                <a:latin typeface="Times New Roman" panose="02020603050405020304" pitchFamily="18" charset="0"/>
              </a:rPr>
              <a:t>”</a:t>
            </a:r>
            <a:r>
              <a:rPr lang="zh-CN" altLang="en-US" sz="2600" dirty="0">
                <a:latin typeface="宋体" panose="02010600030101010101" pitchFamily="2" charset="-122"/>
              </a:rPr>
              <a:t>。</a:t>
            </a:r>
            <a:r>
              <a:rPr lang="zh-CN" altLang="en-US" sz="2600" dirty="0"/>
              <a:t>  </a:t>
            </a:r>
            <a:endParaRPr lang="zh-CN" altLang="en-US" sz="2600" dirty="0"/>
          </a:p>
        </p:txBody>
      </p:sp>
      <p:graphicFrame>
        <p:nvGraphicFramePr>
          <p:cNvPr id="25605" name="Object 4"/>
          <p:cNvGraphicFramePr>
            <a:graphicFrameLocks noChangeAspect="1"/>
          </p:cNvGraphicFramePr>
          <p:nvPr/>
        </p:nvGraphicFramePr>
        <p:xfrm>
          <a:off x="6278563" y="1643063"/>
          <a:ext cx="500062" cy="381000"/>
        </p:xfrm>
        <a:graphic>
          <a:graphicData uri="http://schemas.openxmlformats.org/presentationml/2006/ole">
            <mc:AlternateContent xmlns:mc="http://schemas.openxmlformats.org/markup-compatibility/2006">
              <mc:Choice xmlns:v="urn:schemas-microsoft-com:vml" Requires="v">
                <p:oleObj spid="_x0000_s2" name="" r:id="rId1" imgW="152400" imgH="165100" progId="Equation.3">
                  <p:embed/>
                </p:oleObj>
              </mc:Choice>
              <mc:Fallback>
                <p:oleObj name="" r:id="rId1" imgW="152400" imgH="165100" progId="Equation.3">
                  <p:embed/>
                  <p:pic>
                    <p:nvPicPr>
                      <p:cNvPr id="0" name="Object 4"/>
                      <p:cNvPicPr/>
                      <p:nvPr/>
                    </p:nvPicPr>
                    <p:blipFill>
                      <a:blip r:embed="rId2"/>
                      <a:stretch>
                        <a:fillRect/>
                      </a:stretch>
                    </p:blipFill>
                    <p:spPr>
                      <a:xfrm>
                        <a:off x="6278563" y="1643063"/>
                        <a:ext cx="500062" cy="381000"/>
                      </a:xfrm>
                      <a:prstGeom prst="rect">
                        <a:avLst/>
                      </a:prstGeom>
                      <a:noFill/>
                      <a:ln w="38100">
                        <a:noFill/>
                        <a:miter/>
                      </a:ln>
                    </p:spPr>
                  </p:pic>
                </p:oleObj>
              </mc:Fallback>
            </mc:AlternateContent>
          </a:graphicData>
        </a:graphic>
      </p:graphicFrame>
      <p:sp>
        <p:nvSpPr>
          <p:cNvPr id="25606" name="Text Box 5"/>
          <p:cNvSpPr txBox="1"/>
          <p:nvPr/>
        </p:nvSpPr>
        <p:spPr>
          <a:xfrm>
            <a:off x="596900" y="2800350"/>
            <a:ext cx="8112125" cy="1093788"/>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spcBef>
                <a:spcPct val="50000"/>
              </a:spcBef>
            </a:pPr>
            <a:r>
              <a:rPr lang="en-US" altLang="zh-CN" sz="2600" dirty="0">
                <a:latin typeface="Times New Roman" panose="02020603050405020304" pitchFamily="18" charset="0"/>
              </a:rPr>
              <a:t>“</a:t>
            </a:r>
            <a:r>
              <a:rPr lang="zh-CN" altLang="en-US" sz="2600" dirty="0">
                <a:latin typeface="宋体" panose="02010600030101010101" pitchFamily="2" charset="-122"/>
              </a:rPr>
              <a:t>所有的机器人都是灰色的</a:t>
            </a:r>
            <a:r>
              <a:rPr lang="zh-CN" altLang="en-US" sz="2600" dirty="0">
                <a:latin typeface="Times New Roman" panose="02020603050405020304" pitchFamily="18" charset="0"/>
              </a:rPr>
              <a:t>”</a:t>
            </a:r>
            <a:r>
              <a:rPr lang="zh-CN" altLang="en-US" sz="2600" dirty="0">
                <a:latin typeface="宋体" panose="02010600030101010101" pitchFamily="2" charset="-122"/>
              </a:rPr>
              <a:t>：  </a:t>
            </a:r>
            <a:endParaRPr lang="zh-CN" altLang="en-US" sz="2600" dirty="0">
              <a:latin typeface="宋体" panose="02010600030101010101" pitchFamily="2" charset="-122"/>
            </a:endParaRPr>
          </a:p>
          <a:p>
            <a:pPr algn="just" eaLnBrk="1" hangingPunct="1">
              <a:spcBef>
                <a:spcPct val="50000"/>
              </a:spcBef>
            </a:pPr>
            <a:r>
              <a:rPr lang="zh-CN" altLang="en-US" sz="2600" dirty="0">
                <a:latin typeface="宋体" panose="02010600030101010101" pitchFamily="2" charset="-122"/>
              </a:rPr>
              <a:t>           </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ROBOT </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t>
            </a:r>
            <a:r>
              <a:rPr lang="en-US" altLang="zh-CN" b="1" dirty="0">
                <a:latin typeface="Arial" panose="020B0604020202020204" pitchFamily="34" charset="0"/>
              </a:rPr>
              <a:t>→</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COLOR </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x</a:t>
            </a:r>
            <a:r>
              <a:rPr lang="zh-CN" altLang="en-US" sz="2600" dirty="0">
                <a:latin typeface="宋体" panose="02010600030101010101" pitchFamily="2" charset="-122"/>
              </a:rPr>
              <a:t>，</a:t>
            </a:r>
            <a:r>
              <a:rPr lang="en-US" altLang="zh-CN" sz="2600" i="1" dirty="0">
                <a:latin typeface="Times New Roman" panose="02020603050405020304" pitchFamily="18" charset="0"/>
                <a:cs typeface="Times New Roman" panose="02020603050405020304" pitchFamily="18" charset="0"/>
              </a:rPr>
              <a:t>GRAY</a:t>
            </a:r>
            <a:r>
              <a:rPr lang="en-US" altLang="zh-CN" sz="2600" dirty="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ea typeface="Times New Roman" panose="02020603050405020304" pitchFamily="18" charset="0"/>
            </a:endParaRPr>
          </a:p>
        </p:txBody>
      </p:sp>
      <p:graphicFrame>
        <p:nvGraphicFramePr>
          <p:cNvPr id="25607" name="Object 6"/>
          <p:cNvGraphicFramePr>
            <a:graphicFrameLocks noChangeAspect="1"/>
          </p:cNvGraphicFramePr>
          <p:nvPr/>
        </p:nvGraphicFramePr>
        <p:xfrm>
          <a:off x="2625725" y="3500438"/>
          <a:ext cx="500063" cy="381000"/>
        </p:xfrm>
        <a:graphic>
          <a:graphicData uri="http://schemas.openxmlformats.org/presentationml/2006/ole">
            <mc:AlternateContent xmlns:mc="http://schemas.openxmlformats.org/markup-compatibility/2006">
              <mc:Choice xmlns:v="urn:schemas-microsoft-com:vml" Requires="v">
                <p:oleObj spid="_x0000_s3" name="" r:id="rId3" imgW="152400" imgH="165100" progId="Equation.3">
                  <p:embed/>
                </p:oleObj>
              </mc:Choice>
              <mc:Fallback>
                <p:oleObj name="" r:id="rId3" imgW="152400" imgH="165100" progId="Equation.3">
                  <p:embed/>
                  <p:pic>
                    <p:nvPicPr>
                      <p:cNvPr id="0" name="Object 6"/>
                      <p:cNvPicPr/>
                      <p:nvPr/>
                    </p:nvPicPr>
                    <p:blipFill>
                      <a:blip r:embed="rId4"/>
                      <a:stretch>
                        <a:fillRect/>
                      </a:stretch>
                    </p:blipFill>
                    <p:spPr>
                      <a:xfrm>
                        <a:off x="2625725" y="3500438"/>
                        <a:ext cx="500063" cy="381000"/>
                      </a:xfrm>
                      <a:prstGeom prst="rect">
                        <a:avLst/>
                      </a:prstGeom>
                      <a:noFill/>
                      <a:ln w="38100">
                        <a:noFill/>
                        <a:miter/>
                      </a:ln>
                    </p:spPr>
                  </p:pic>
                </p:oleObj>
              </mc:Fallback>
            </mc:AlternateContent>
          </a:graphicData>
        </a:graphic>
      </p:graphicFrame>
      <p:sp>
        <p:nvSpPr>
          <p:cNvPr id="25608" name="Rectangle 9"/>
          <p:cNvSpPr/>
          <p:nvPr/>
        </p:nvSpPr>
        <p:spPr>
          <a:xfrm>
            <a:off x="4510088" y="3352800"/>
            <a:ext cx="9144000" cy="0"/>
          </a:xfrm>
          <a:prstGeom prst="rect">
            <a:avLst/>
          </a:prstGeom>
          <a:noFill/>
          <a:ln w="9525">
            <a:noFill/>
          </a:ln>
        </p:spPr>
        <p:txBody>
          <a:bodyPr>
            <a:spAutoFit/>
          </a:bodyPr>
          <a:lstStyle/>
          <a:p>
            <a:pPr eaLnBrk="1" hangingPunct="1"/>
            <a:endParaRPr lang="zh-CN" altLang="en-US" dirty="0">
              <a:latin typeface="Arial" panose="020B0604020202020204" pitchFamily="34" charset="0"/>
            </a:endParaRPr>
          </a:p>
        </p:txBody>
      </p:sp>
      <p:sp>
        <p:nvSpPr>
          <p:cNvPr id="25609" name="Text Box 7"/>
          <p:cNvSpPr txBox="1"/>
          <p:nvPr/>
        </p:nvSpPr>
        <p:spPr>
          <a:xfrm>
            <a:off x="479425" y="4110038"/>
            <a:ext cx="8288338" cy="885825"/>
          </a:xfrm>
          <a:prstGeom prst="rect">
            <a:avLst/>
          </a:prstGeom>
          <a:noFill/>
          <a:ln w="9525">
            <a:noFill/>
          </a:ln>
        </p:spPr>
        <p:txBody>
          <a:bodyPr>
            <a:spAutoFit/>
          </a:bodyPr>
          <a:lstStyle/>
          <a:p>
            <a:pPr eaLnBrk="1" hangingPunct="1">
              <a:spcBef>
                <a:spcPct val="50000"/>
              </a:spcBef>
            </a:pPr>
            <a:r>
              <a:rPr lang="zh-CN" altLang="en-US" sz="2600" b="1" dirty="0">
                <a:latin typeface="宋体" panose="02010600030101010101" pitchFamily="2" charset="-122"/>
              </a:rPr>
              <a:t>（</a:t>
            </a:r>
            <a:r>
              <a:rPr lang="en-US" altLang="zh-CN" sz="2600" b="1" dirty="0">
                <a:latin typeface="Times New Roman" panose="02020603050405020304" pitchFamily="18" charset="0"/>
                <a:cs typeface="Times New Roman" panose="02020603050405020304" pitchFamily="18" charset="0"/>
              </a:rPr>
              <a:t>2</a:t>
            </a:r>
            <a:r>
              <a:rPr lang="zh-CN" altLang="en-US" sz="2600" b="1" dirty="0">
                <a:latin typeface="宋体" panose="02010600030101010101" pitchFamily="2" charset="-122"/>
              </a:rPr>
              <a:t>）存在量词（</a:t>
            </a:r>
            <a:r>
              <a:rPr lang="en-US" altLang="zh-CN" sz="2600" b="1" dirty="0">
                <a:latin typeface="Times New Roman" panose="02020603050405020304" pitchFamily="18" charset="0"/>
                <a:cs typeface="Times New Roman" panose="02020603050405020304" pitchFamily="18" charset="0"/>
              </a:rPr>
              <a:t>existential quantifier</a:t>
            </a:r>
            <a:r>
              <a:rPr lang="zh-CN" altLang="en-US" sz="2600" b="1" dirty="0">
                <a:latin typeface="宋体" panose="02010600030101010101" pitchFamily="2" charset="-122"/>
              </a:rPr>
              <a:t>）（  </a:t>
            </a:r>
            <a:r>
              <a:rPr lang="en-US" altLang="zh-CN" sz="2600" b="1" i="1" dirty="0">
                <a:latin typeface="Times New Roman" panose="02020603050405020304" pitchFamily="18" charset="0"/>
                <a:cs typeface="Times New Roman" panose="02020603050405020304" pitchFamily="18" charset="0"/>
              </a:rPr>
              <a:t>x</a:t>
            </a:r>
            <a:r>
              <a:rPr lang="zh-CN" altLang="en-US" sz="2600" b="1" dirty="0">
                <a:latin typeface="宋体" panose="02010600030101010101" pitchFamily="2" charset="-122"/>
              </a:rPr>
              <a:t>）：</a:t>
            </a:r>
            <a:r>
              <a:rPr lang="zh-CN" altLang="en-US" sz="2600" dirty="0">
                <a:latin typeface="Times New Roman" panose="02020603050405020304" pitchFamily="18" charset="0"/>
              </a:rPr>
              <a:t>“</a:t>
            </a:r>
            <a:r>
              <a:rPr lang="zh-CN" altLang="en-US" sz="2600" dirty="0">
                <a:latin typeface="宋体" panose="02010600030101010101" pitchFamily="2" charset="-122"/>
              </a:rPr>
              <a:t>在个体域中存在个体</a:t>
            </a:r>
            <a:r>
              <a:rPr lang="zh-CN" altLang="en-US" sz="2600" b="1" dirty="0">
                <a:latin typeface="宋体" panose="02010600030101010101" pitchFamily="2" charset="-122"/>
              </a:rPr>
              <a:t> </a:t>
            </a:r>
            <a:r>
              <a:rPr lang="en-US" altLang="zh-CN" sz="2600" b="1" i="1" dirty="0">
                <a:latin typeface="Times New Roman" panose="02020603050405020304" pitchFamily="18" charset="0"/>
                <a:cs typeface="Times New Roman" panose="02020603050405020304" pitchFamily="18" charset="0"/>
              </a:rPr>
              <a:t>x</a:t>
            </a:r>
            <a:r>
              <a:rPr lang="en-US" altLang="zh-CN"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rPr>
              <a:t>”</a:t>
            </a:r>
            <a:r>
              <a:rPr lang="zh-CN" altLang="en-US" sz="2600" b="1" dirty="0">
                <a:latin typeface="宋体" panose="02010600030101010101" pitchFamily="2" charset="-122"/>
              </a:rPr>
              <a:t>。</a:t>
            </a:r>
            <a:r>
              <a:rPr lang="zh-CN" altLang="en-US" sz="2600" b="1" dirty="0">
                <a:latin typeface="Arial" panose="020B0604020202020204" pitchFamily="34" charset="0"/>
              </a:rPr>
              <a:t> </a:t>
            </a:r>
            <a:endParaRPr lang="zh-CN" altLang="en-US" sz="2600" b="1" dirty="0">
              <a:latin typeface="Arial" panose="020B0604020202020204" pitchFamily="34" charset="0"/>
            </a:endParaRPr>
          </a:p>
        </p:txBody>
      </p:sp>
      <p:graphicFrame>
        <p:nvGraphicFramePr>
          <p:cNvPr id="25610" name="Object 8"/>
          <p:cNvGraphicFramePr>
            <a:graphicFrameLocks noChangeAspect="1"/>
          </p:cNvGraphicFramePr>
          <p:nvPr/>
        </p:nvGraphicFramePr>
        <p:xfrm>
          <a:off x="6681788" y="4225925"/>
          <a:ext cx="276225" cy="339725"/>
        </p:xfrm>
        <a:graphic>
          <a:graphicData uri="http://schemas.openxmlformats.org/presentationml/2006/ole">
            <mc:AlternateContent xmlns:mc="http://schemas.openxmlformats.org/markup-compatibility/2006">
              <mc:Choice xmlns:v="urn:schemas-microsoft-com:vml" Requires="v">
                <p:oleObj spid="_x0000_s4" name="" r:id="rId5" imgW="127000" imgH="152400" progId="Equation.DSMT4">
                  <p:embed/>
                </p:oleObj>
              </mc:Choice>
              <mc:Fallback>
                <p:oleObj name="" r:id="rId5" imgW="127000" imgH="152400" progId="Equation.DSMT4">
                  <p:embed/>
                  <p:pic>
                    <p:nvPicPr>
                      <p:cNvPr id="0" name="Object 8"/>
                      <p:cNvPicPr/>
                      <p:nvPr/>
                    </p:nvPicPr>
                    <p:blipFill>
                      <a:blip r:embed="rId6"/>
                      <a:stretch>
                        <a:fillRect/>
                      </a:stretch>
                    </p:blipFill>
                    <p:spPr>
                      <a:xfrm>
                        <a:off x="6681788" y="4225925"/>
                        <a:ext cx="276225" cy="339725"/>
                      </a:xfrm>
                      <a:prstGeom prst="rect">
                        <a:avLst/>
                      </a:prstGeom>
                      <a:noFill/>
                      <a:ln w="38100">
                        <a:noFill/>
                        <a:miter/>
                      </a:ln>
                    </p:spPr>
                  </p:pic>
                </p:oleObj>
              </mc:Fallback>
            </mc:AlternateContent>
          </a:graphicData>
        </a:graphic>
      </p:graphicFrame>
      <p:sp>
        <p:nvSpPr>
          <p:cNvPr id="25611" name="Text Box 10"/>
          <p:cNvSpPr txBox="1"/>
          <p:nvPr/>
        </p:nvSpPr>
        <p:spPr>
          <a:xfrm>
            <a:off x="573088" y="5175250"/>
            <a:ext cx="8112125" cy="1093788"/>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spcBef>
                <a:spcPct val="50000"/>
              </a:spcBef>
            </a:pPr>
            <a:r>
              <a:rPr lang="en-US" altLang="zh-CN" sz="2600" dirty="0">
                <a:latin typeface="Times New Roman" panose="02020603050405020304" pitchFamily="18" charset="0"/>
              </a:rPr>
              <a:t>“1</a:t>
            </a:r>
            <a:r>
              <a:rPr lang="zh-CN" altLang="en-US" sz="2600" dirty="0">
                <a:latin typeface="Times New Roman" panose="02020603050405020304" pitchFamily="18" charset="0"/>
              </a:rPr>
              <a:t>号房间有个物体”：</a:t>
            </a:r>
            <a:endParaRPr lang="zh-CN" altLang="en-US" sz="2600" dirty="0">
              <a:latin typeface="Times New Roman" panose="02020603050405020304" pitchFamily="18" charset="0"/>
            </a:endParaRPr>
          </a:p>
          <a:p>
            <a:pPr algn="ctr" eaLnBrk="1" hangingPunct="1">
              <a:spcBef>
                <a:spcPct val="50000"/>
              </a:spcBef>
            </a:pPr>
            <a:r>
              <a:rPr lang="zh-CN" altLang="en-US" sz="2600" dirty="0">
                <a:latin typeface="Times New Roman" panose="02020603050405020304" pitchFamily="18" charset="0"/>
              </a:rPr>
              <a:t>   （   </a:t>
            </a:r>
            <a:r>
              <a:rPr lang="en-US" altLang="zh-CN" sz="2600" i="1" dirty="0">
                <a:latin typeface="Times New Roman" panose="02020603050405020304" pitchFamily="18" charset="0"/>
              </a:rPr>
              <a:t>x</a:t>
            </a:r>
            <a:r>
              <a:rPr lang="zh-CN" altLang="en-US" sz="2600" dirty="0">
                <a:latin typeface="Times New Roman" panose="02020603050405020304" pitchFamily="18" charset="0"/>
              </a:rPr>
              <a:t>）</a:t>
            </a:r>
            <a:r>
              <a:rPr lang="en-US" altLang="zh-CN" sz="2600" i="1" dirty="0">
                <a:latin typeface="Times New Roman" panose="02020603050405020304" pitchFamily="18" charset="0"/>
              </a:rPr>
              <a:t>INROOM</a:t>
            </a:r>
            <a:r>
              <a:rPr lang="zh-CN" altLang="en-US" sz="2600" dirty="0">
                <a:latin typeface="Times New Roman" panose="02020603050405020304" pitchFamily="18" charset="0"/>
              </a:rPr>
              <a:t>（</a:t>
            </a:r>
            <a:r>
              <a:rPr lang="en-US" altLang="zh-CN" sz="2600" i="1" dirty="0">
                <a:latin typeface="Times New Roman" panose="02020603050405020304" pitchFamily="18" charset="0"/>
              </a:rPr>
              <a:t>x</a:t>
            </a:r>
            <a:r>
              <a:rPr lang="zh-CN" altLang="en-US" sz="2600" dirty="0">
                <a:latin typeface="Times New Roman" panose="02020603050405020304" pitchFamily="18" charset="0"/>
              </a:rPr>
              <a:t>，</a:t>
            </a:r>
            <a:r>
              <a:rPr lang="en-US" altLang="zh-CN" sz="2600" i="1" dirty="0">
                <a:latin typeface="Times New Roman" panose="02020603050405020304" pitchFamily="18" charset="0"/>
              </a:rPr>
              <a:t>r</a:t>
            </a:r>
            <a:r>
              <a:rPr lang="en-US" altLang="zh-CN" sz="2600" dirty="0">
                <a:latin typeface="Times New Roman" panose="02020603050405020304" pitchFamily="18" charset="0"/>
              </a:rPr>
              <a:t>1</a:t>
            </a:r>
            <a:r>
              <a:rPr lang="zh-CN" altLang="en-US" sz="2600" dirty="0">
                <a:latin typeface="Times New Roman" panose="02020603050405020304" pitchFamily="18" charset="0"/>
              </a:rPr>
              <a:t>）</a:t>
            </a:r>
            <a:endParaRPr lang="zh-CN" altLang="en-US" sz="2600" dirty="0">
              <a:latin typeface="Times New Roman" panose="02020603050405020304" pitchFamily="18" charset="0"/>
            </a:endParaRPr>
          </a:p>
        </p:txBody>
      </p:sp>
      <p:graphicFrame>
        <p:nvGraphicFramePr>
          <p:cNvPr id="25612" name="Object 11"/>
          <p:cNvGraphicFramePr>
            <a:graphicFrameLocks noChangeAspect="1"/>
          </p:cNvGraphicFramePr>
          <p:nvPr/>
        </p:nvGraphicFramePr>
        <p:xfrm>
          <a:off x="3155950" y="5884863"/>
          <a:ext cx="276225" cy="339725"/>
        </p:xfrm>
        <a:graphic>
          <a:graphicData uri="http://schemas.openxmlformats.org/presentationml/2006/ole">
            <mc:AlternateContent xmlns:mc="http://schemas.openxmlformats.org/markup-compatibility/2006">
              <mc:Choice xmlns:v="urn:schemas-microsoft-com:vml" Requires="v">
                <p:oleObj spid="_x0000_s5" name="" r:id="rId7" imgW="127000" imgH="152400" progId="Equation.DSMT4">
                  <p:embed/>
                </p:oleObj>
              </mc:Choice>
              <mc:Fallback>
                <p:oleObj name="" r:id="rId7" imgW="127000" imgH="152400" progId="Equation.DSMT4">
                  <p:embed/>
                  <p:pic>
                    <p:nvPicPr>
                      <p:cNvPr id="0" name="Object 11"/>
                      <p:cNvPicPr/>
                      <p:nvPr/>
                    </p:nvPicPr>
                    <p:blipFill>
                      <a:blip r:embed="rId6"/>
                      <a:stretch>
                        <a:fillRect/>
                      </a:stretch>
                    </p:blipFill>
                    <p:spPr>
                      <a:xfrm>
                        <a:off x="3155950" y="5884863"/>
                        <a:ext cx="276225" cy="339725"/>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26627"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endParaRPr lang="zh-CN" altLang="en-US" dirty="0">
              <a:latin typeface="Times New Roman" panose="02020603050405020304" pitchFamily="18" charset="0"/>
            </a:endParaRPr>
          </a:p>
        </p:txBody>
      </p:sp>
      <p:sp>
        <p:nvSpPr>
          <p:cNvPr id="26628" name="Rectangle 3"/>
          <p:cNvSpPr>
            <a:spLocks noGrp="1"/>
          </p:cNvSpPr>
          <p:nvPr>
            <p:ph idx="1"/>
          </p:nvPr>
        </p:nvSpPr>
        <p:spPr>
          <a:xfrm>
            <a:off x="250825" y="836613"/>
            <a:ext cx="8642350" cy="1960562"/>
          </a:xfrm>
        </p:spPr>
        <p:txBody>
          <a:bodyPr vert="horz" wrap="square" lIns="91440" tIns="45720" rIns="91440" bIns="45720" anchor="t" anchorCtr="0"/>
          <a:lstStyle/>
          <a:p>
            <a:pPr eaLnBrk="1" hangingPunct="1">
              <a:buNone/>
            </a:pPr>
            <a:r>
              <a:rPr lang="zh-CN" altLang="en-US" b="1" dirty="0">
                <a:latin typeface="宋体" panose="02010600030101010101" pitchFamily="2" charset="-122"/>
              </a:rPr>
              <a:t>全称量词和存在量词举例：</a:t>
            </a:r>
            <a:endParaRPr lang="zh-CN" altLang="en-US" b="1" dirty="0">
              <a:latin typeface="宋体" panose="02010600030101010101" pitchFamily="2" charset="-122"/>
            </a:endParaRPr>
          </a:p>
        </p:txBody>
      </p:sp>
      <p:sp>
        <p:nvSpPr>
          <p:cNvPr id="26629" name="Rectangle 8"/>
          <p:cNvSpPr/>
          <p:nvPr/>
        </p:nvSpPr>
        <p:spPr>
          <a:xfrm>
            <a:off x="4510088" y="3352800"/>
            <a:ext cx="9144000" cy="0"/>
          </a:xfrm>
          <a:prstGeom prst="rect">
            <a:avLst/>
          </a:prstGeom>
          <a:noFill/>
          <a:ln w="9525">
            <a:noFill/>
          </a:ln>
        </p:spPr>
        <p:txBody>
          <a:bodyPr>
            <a:spAutoFit/>
          </a:bodyPr>
          <a:lstStyle/>
          <a:p>
            <a:pPr eaLnBrk="1" hangingPunct="1"/>
            <a:endParaRPr lang="zh-CN" altLang="en-US" dirty="0">
              <a:latin typeface="Arial" panose="020B0604020202020204" pitchFamily="34" charset="0"/>
            </a:endParaRPr>
          </a:p>
        </p:txBody>
      </p:sp>
      <p:sp>
        <p:nvSpPr>
          <p:cNvPr id="26630" name="Text Box 6"/>
          <p:cNvSpPr txBox="1"/>
          <p:nvPr/>
        </p:nvSpPr>
        <p:spPr>
          <a:xfrm>
            <a:off x="349250" y="1525588"/>
            <a:ext cx="8445500" cy="461962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spcBef>
                <a:spcPct val="50000"/>
              </a:spcBef>
            </a:pPr>
            <a:endParaRPr lang="en-US" altLang="zh-CN" sz="1000" dirty="0">
              <a:latin typeface="Times New Roman" panose="02020603050405020304" pitchFamily="18" charset="0"/>
            </a:endParaRPr>
          </a:p>
          <a:p>
            <a:pPr algn="just" eaLnBrk="1" hangingPunct="1">
              <a:buClr>
                <a:schemeClr val="accent2"/>
              </a:buClr>
              <a:buFont typeface="Wingdings" panose="05000000000000000000" pitchFamily="2" charset="2"/>
              <a:buChar char="§"/>
            </a:pPr>
            <a:r>
              <a:rPr lang="en-US" altLang="zh-CN" sz="2600" b="1" dirty="0">
                <a:latin typeface="Times New Roman" panose="02020603050405020304" pitchFamily="18" charset="0"/>
              </a:rPr>
              <a:t> (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F</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表示对于个体域中的任何个体</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都存在个体</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与</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是朋友。</a:t>
            </a:r>
            <a:endParaRPr lang="zh-CN" altLang="en-US" sz="2600" b="1" dirty="0">
              <a:latin typeface="Times New Roman" panose="02020603050405020304" pitchFamily="18" charset="0"/>
            </a:endParaRPr>
          </a:p>
          <a:p>
            <a:pPr algn="just" eaLnBrk="1" hangingPunct="1">
              <a:spcBef>
                <a:spcPct val="100000"/>
              </a:spcBef>
              <a:buClr>
                <a:schemeClr val="accent2"/>
              </a:buClr>
              <a:buFont typeface="Wingdings" panose="05000000000000000000" pitchFamily="2" charset="2"/>
              <a:buChar char="§"/>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F</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表示在个体域中存在个体</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，与个体域中的任何个体</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都是朋友。</a:t>
            </a:r>
            <a:endParaRPr lang="zh-CN" altLang="en-US" sz="2600" b="1" dirty="0">
              <a:latin typeface="Times New Roman" panose="02020603050405020304" pitchFamily="18" charset="0"/>
            </a:endParaRPr>
          </a:p>
          <a:p>
            <a:pPr algn="just" eaLnBrk="1" hangingPunct="1">
              <a:spcBef>
                <a:spcPct val="100000"/>
              </a:spcBef>
              <a:buClr>
                <a:schemeClr val="accent2"/>
              </a:buClr>
              <a:buFont typeface="Wingdings" panose="05000000000000000000" pitchFamily="2" charset="2"/>
              <a:buChar char="§"/>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F</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表示在个体域中存在个体</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与个体</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与</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是朋友。</a:t>
            </a:r>
            <a:endParaRPr lang="zh-CN" altLang="en-US" sz="2600" b="1" dirty="0">
              <a:latin typeface="Times New Roman" panose="02020603050405020304" pitchFamily="18" charset="0"/>
            </a:endParaRPr>
          </a:p>
          <a:p>
            <a:pPr algn="just" eaLnBrk="1" hangingPunct="1">
              <a:spcBef>
                <a:spcPct val="100000"/>
              </a:spcBef>
              <a:buClr>
                <a:schemeClr val="accent2"/>
              </a:buClr>
              <a:buFont typeface="Wingdings" panose="05000000000000000000" pitchFamily="2" charset="2"/>
              <a:buChar char="§"/>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F</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表示对于个体域中的任何两个个体</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和</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a:t>
            </a:r>
            <a:r>
              <a:rPr lang="en-US" altLang="zh-CN" sz="2600" b="1" i="1" dirty="0">
                <a:latin typeface="Times New Roman" panose="02020603050405020304" pitchFamily="18" charset="0"/>
              </a:rPr>
              <a:t>x</a:t>
            </a:r>
            <a:r>
              <a:rPr lang="zh-CN" altLang="en-US" sz="2600" b="1" dirty="0">
                <a:latin typeface="Times New Roman" panose="02020603050405020304" pitchFamily="18" charset="0"/>
              </a:rPr>
              <a:t>与</a:t>
            </a:r>
            <a:r>
              <a:rPr lang="en-US" altLang="zh-CN" sz="2600" b="1" i="1" dirty="0">
                <a:latin typeface="Times New Roman" panose="02020603050405020304" pitchFamily="18" charset="0"/>
              </a:rPr>
              <a:t>y</a:t>
            </a:r>
            <a:r>
              <a:rPr lang="zh-CN" altLang="en-US" sz="2600" b="1" dirty="0">
                <a:latin typeface="Times New Roman" panose="02020603050405020304" pitchFamily="18" charset="0"/>
              </a:rPr>
              <a:t>都是朋友。</a:t>
            </a:r>
            <a:r>
              <a:rPr lang="zh-CN" altLang="en-US" sz="2600" dirty="0">
                <a:latin typeface="Times New Roman" panose="02020603050405020304" pitchFamily="18" charset="0"/>
              </a:rPr>
              <a:t>      </a:t>
            </a:r>
            <a:endParaRPr lang="zh-CN" altLang="en-US" sz="2600" dirty="0">
              <a:latin typeface="Times New Roman" panose="02020603050405020304" pitchFamily="18" charset="0"/>
            </a:endParaRPr>
          </a:p>
        </p:txBody>
      </p:sp>
      <p:graphicFrame>
        <p:nvGraphicFramePr>
          <p:cNvPr id="26631" name="Object 4"/>
          <p:cNvGraphicFramePr>
            <a:graphicFrameLocks noChangeAspect="1"/>
          </p:cNvGraphicFramePr>
          <p:nvPr/>
        </p:nvGraphicFramePr>
        <p:xfrm>
          <a:off x="1517650" y="2967038"/>
          <a:ext cx="520700" cy="381000"/>
        </p:xfrm>
        <a:graphic>
          <a:graphicData uri="http://schemas.openxmlformats.org/presentationml/2006/ole">
            <mc:AlternateContent xmlns:mc="http://schemas.openxmlformats.org/markup-compatibility/2006">
              <mc:Choice xmlns:v="urn:schemas-microsoft-com:vml" Requires="v">
                <p:oleObj spid="_x0000_s2" name="" r:id="rId1" imgW="152400" imgH="165100" progId="Equation.3">
                  <p:embed/>
                </p:oleObj>
              </mc:Choice>
              <mc:Fallback>
                <p:oleObj name="" r:id="rId1" imgW="152400" imgH="165100" progId="Equation.3">
                  <p:embed/>
                  <p:pic>
                    <p:nvPicPr>
                      <p:cNvPr id="0" name="Object 4"/>
                      <p:cNvPicPr/>
                      <p:nvPr/>
                    </p:nvPicPr>
                    <p:blipFill>
                      <a:blip r:embed="rId2"/>
                      <a:stretch>
                        <a:fillRect/>
                      </a:stretch>
                    </p:blipFill>
                    <p:spPr>
                      <a:xfrm>
                        <a:off x="1517650" y="2967038"/>
                        <a:ext cx="520700" cy="381000"/>
                      </a:xfrm>
                      <a:prstGeom prst="rect">
                        <a:avLst/>
                      </a:prstGeom>
                      <a:noFill/>
                      <a:ln w="38100">
                        <a:noFill/>
                        <a:miter/>
                      </a:ln>
                    </p:spPr>
                  </p:pic>
                </p:oleObj>
              </mc:Fallback>
            </mc:AlternateContent>
          </a:graphicData>
        </a:graphic>
      </p:graphicFrame>
      <p:graphicFrame>
        <p:nvGraphicFramePr>
          <p:cNvPr id="26632" name="Object 7"/>
          <p:cNvGraphicFramePr>
            <a:graphicFrameLocks noChangeAspect="1"/>
          </p:cNvGraphicFramePr>
          <p:nvPr/>
        </p:nvGraphicFramePr>
        <p:xfrm>
          <a:off x="787400" y="1735138"/>
          <a:ext cx="504825" cy="398462"/>
        </p:xfrm>
        <a:graphic>
          <a:graphicData uri="http://schemas.openxmlformats.org/presentationml/2006/ole">
            <mc:AlternateContent xmlns:mc="http://schemas.openxmlformats.org/markup-compatibility/2006">
              <mc:Choice xmlns:v="urn:schemas-microsoft-com:vml" Requires="v">
                <p:oleObj spid="_x0000_s3" name="" r:id="rId3" imgW="152400" imgH="165100" progId="Equation.3">
                  <p:embed/>
                </p:oleObj>
              </mc:Choice>
              <mc:Fallback>
                <p:oleObj name="" r:id="rId3" imgW="152400" imgH="165100" progId="Equation.3">
                  <p:embed/>
                  <p:pic>
                    <p:nvPicPr>
                      <p:cNvPr id="0" name="Object 7"/>
                      <p:cNvPicPr/>
                      <p:nvPr/>
                    </p:nvPicPr>
                    <p:blipFill>
                      <a:blip r:embed="rId4"/>
                      <a:stretch>
                        <a:fillRect/>
                      </a:stretch>
                    </p:blipFill>
                    <p:spPr>
                      <a:xfrm>
                        <a:off x="787400" y="1735138"/>
                        <a:ext cx="504825" cy="398462"/>
                      </a:xfrm>
                      <a:prstGeom prst="rect">
                        <a:avLst/>
                      </a:prstGeom>
                      <a:noFill/>
                      <a:ln w="38100">
                        <a:noFill/>
                        <a:miter/>
                      </a:ln>
                    </p:spPr>
                  </p:pic>
                </p:oleObj>
              </mc:Fallback>
            </mc:AlternateContent>
          </a:graphicData>
        </a:graphic>
      </p:graphicFrame>
      <p:graphicFrame>
        <p:nvGraphicFramePr>
          <p:cNvPr id="26633" name="Object 15"/>
          <p:cNvGraphicFramePr>
            <a:graphicFrameLocks noChangeAspect="1"/>
          </p:cNvGraphicFramePr>
          <p:nvPr/>
        </p:nvGraphicFramePr>
        <p:xfrm>
          <a:off x="1535113" y="1809750"/>
          <a:ext cx="287337" cy="339725"/>
        </p:xfrm>
        <a:graphic>
          <a:graphicData uri="http://schemas.openxmlformats.org/presentationml/2006/ole">
            <mc:AlternateContent xmlns:mc="http://schemas.openxmlformats.org/markup-compatibility/2006">
              <mc:Choice xmlns:v="urn:schemas-microsoft-com:vml" Requires="v">
                <p:oleObj spid="_x0000_s4" name="" r:id="rId5" imgW="127000" imgH="152400" progId="Equation.DSMT4">
                  <p:embed/>
                </p:oleObj>
              </mc:Choice>
              <mc:Fallback>
                <p:oleObj name="" r:id="rId5" imgW="127000" imgH="152400" progId="Equation.DSMT4">
                  <p:embed/>
                  <p:pic>
                    <p:nvPicPr>
                      <p:cNvPr id="0" name="Object 15"/>
                      <p:cNvPicPr/>
                      <p:nvPr/>
                    </p:nvPicPr>
                    <p:blipFill>
                      <a:blip r:embed="rId6"/>
                      <a:stretch>
                        <a:fillRect/>
                      </a:stretch>
                    </p:blipFill>
                    <p:spPr>
                      <a:xfrm>
                        <a:off x="1535113" y="1809750"/>
                        <a:ext cx="287337" cy="339725"/>
                      </a:xfrm>
                      <a:prstGeom prst="rect">
                        <a:avLst/>
                      </a:prstGeom>
                      <a:noFill/>
                      <a:ln w="38100">
                        <a:noFill/>
                        <a:miter/>
                      </a:ln>
                    </p:spPr>
                  </p:pic>
                </p:oleObj>
              </mc:Fallback>
            </mc:AlternateContent>
          </a:graphicData>
        </a:graphic>
      </p:graphicFrame>
      <p:graphicFrame>
        <p:nvGraphicFramePr>
          <p:cNvPr id="26634" name="Object 17"/>
          <p:cNvGraphicFramePr>
            <a:graphicFrameLocks noChangeAspect="1"/>
          </p:cNvGraphicFramePr>
          <p:nvPr/>
        </p:nvGraphicFramePr>
        <p:xfrm>
          <a:off x="800100" y="2992438"/>
          <a:ext cx="287338" cy="339725"/>
        </p:xfrm>
        <a:graphic>
          <a:graphicData uri="http://schemas.openxmlformats.org/presentationml/2006/ole">
            <mc:AlternateContent xmlns:mc="http://schemas.openxmlformats.org/markup-compatibility/2006">
              <mc:Choice xmlns:v="urn:schemas-microsoft-com:vml" Requires="v">
                <p:oleObj spid="_x0000_s5" name="" r:id="rId7" imgW="127000" imgH="152400" progId="Equation.DSMT4">
                  <p:embed/>
                </p:oleObj>
              </mc:Choice>
              <mc:Fallback>
                <p:oleObj name="" r:id="rId7" imgW="127000" imgH="152400" progId="Equation.DSMT4">
                  <p:embed/>
                  <p:pic>
                    <p:nvPicPr>
                      <p:cNvPr id="0" name="Object 17"/>
                      <p:cNvPicPr/>
                      <p:nvPr/>
                    </p:nvPicPr>
                    <p:blipFill>
                      <a:blip r:embed="rId6"/>
                      <a:stretch>
                        <a:fillRect/>
                      </a:stretch>
                    </p:blipFill>
                    <p:spPr>
                      <a:xfrm>
                        <a:off x="800100" y="2992438"/>
                        <a:ext cx="287338" cy="339725"/>
                      </a:xfrm>
                      <a:prstGeom prst="rect">
                        <a:avLst/>
                      </a:prstGeom>
                      <a:noFill/>
                      <a:ln w="38100">
                        <a:noFill/>
                        <a:miter/>
                      </a:ln>
                    </p:spPr>
                  </p:pic>
                </p:oleObj>
              </mc:Fallback>
            </mc:AlternateContent>
          </a:graphicData>
        </a:graphic>
      </p:graphicFrame>
      <p:graphicFrame>
        <p:nvGraphicFramePr>
          <p:cNvPr id="26635" name="Object 18"/>
          <p:cNvGraphicFramePr>
            <a:graphicFrameLocks noChangeAspect="1"/>
          </p:cNvGraphicFramePr>
          <p:nvPr/>
        </p:nvGraphicFramePr>
        <p:xfrm>
          <a:off x="914400" y="4197350"/>
          <a:ext cx="287338" cy="339725"/>
        </p:xfrm>
        <a:graphic>
          <a:graphicData uri="http://schemas.openxmlformats.org/presentationml/2006/ole">
            <mc:AlternateContent xmlns:mc="http://schemas.openxmlformats.org/markup-compatibility/2006">
              <mc:Choice xmlns:v="urn:schemas-microsoft-com:vml" Requires="v">
                <p:oleObj spid="_x0000_s6" name="" r:id="rId8" imgW="127000" imgH="152400" progId="Equation.DSMT4">
                  <p:embed/>
                </p:oleObj>
              </mc:Choice>
              <mc:Fallback>
                <p:oleObj name="" r:id="rId8" imgW="127000" imgH="152400" progId="Equation.DSMT4">
                  <p:embed/>
                  <p:pic>
                    <p:nvPicPr>
                      <p:cNvPr id="0" name="Object 18"/>
                      <p:cNvPicPr/>
                      <p:nvPr/>
                    </p:nvPicPr>
                    <p:blipFill>
                      <a:blip r:embed="rId6"/>
                      <a:stretch>
                        <a:fillRect/>
                      </a:stretch>
                    </p:blipFill>
                    <p:spPr>
                      <a:xfrm>
                        <a:off x="914400" y="4197350"/>
                        <a:ext cx="287338" cy="339725"/>
                      </a:xfrm>
                      <a:prstGeom prst="rect">
                        <a:avLst/>
                      </a:prstGeom>
                      <a:noFill/>
                      <a:ln w="38100">
                        <a:noFill/>
                        <a:miter/>
                      </a:ln>
                    </p:spPr>
                  </p:pic>
                </p:oleObj>
              </mc:Fallback>
            </mc:AlternateContent>
          </a:graphicData>
        </a:graphic>
      </p:graphicFrame>
      <p:graphicFrame>
        <p:nvGraphicFramePr>
          <p:cNvPr id="26636" name="Object 19"/>
          <p:cNvGraphicFramePr>
            <a:graphicFrameLocks noChangeAspect="1"/>
          </p:cNvGraphicFramePr>
          <p:nvPr/>
        </p:nvGraphicFramePr>
        <p:xfrm>
          <a:off x="1700213" y="4195763"/>
          <a:ext cx="287337" cy="339725"/>
        </p:xfrm>
        <a:graphic>
          <a:graphicData uri="http://schemas.openxmlformats.org/presentationml/2006/ole">
            <mc:AlternateContent xmlns:mc="http://schemas.openxmlformats.org/markup-compatibility/2006">
              <mc:Choice xmlns:v="urn:schemas-microsoft-com:vml" Requires="v">
                <p:oleObj spid="_x0000_s7" name="" r:id="rId9" imgW="127000" imgH="152400" progId="Equation.DSMT4">
                  <p:embed/>
                </p:oleObj>
              </mc:Choice>
              <mc:Fallback>
                <p:oleObj name="" r:id="rId9" imgW="127000" imgH="152400" progId="Equation.DSMT4">
                  <p:embed/>
                  <p:pic>
                    <p:nvPicPr>
                      <p:cNvPr id="0" name="Object 19"/>
                      <p:cNvPicPr/>
                      <p:nvPr/>
                    </p:nvPicPr>
                    <p:blipFill>
                      <a:blip r:embed="rId6"/>
                      <a:stretch>
                        <a:fillRect/>
                      </a:stretch>
                    </p:blipFill>
                    <p:spPr>
                      <a:xfrm>
                        <a:off x="1700213" y="4195763"/>
                        <a:ext cx="287337" cy="339725"/>
                      </a:xfrm>
                      <a:prstGeom prst="rect">
                        <a:avLst/>
                      </a:prstGeom>
                      <a:noFill/>
                      <a:ln w="38100">
                        <a:noFill/>
                        <a:miter/>
                      </a:ln>
                    </p:spPr>
                  </p:pic>
                </p:oleObj>
              </mc:Fallback>
            </mc:AlternateContent>
          </a:graphicData>
        </a:graphic>
      </p:graphicFrame>
      <p:graphicFrame>
        <p:nvGraphicFramePr>
          <p:cNvPr id="26637" name="Object 20"/>
          <p:cNvGraphicFramePr>
            <a:graphicFrameLocks noChangeAspect="1"/>
          </p:cNvGraphicFramePr>
          <p:nvPr/>
        </p:nvGraphicFramePr>
        <p:xfrm>
          <a:off x="879475" y="5327650"/>
          <a:ext cx="504825" cy="398463"/>
        </p:xfrm>
        <a:graphic>
          <a:graphicData uri="http://schemas.openxmlformats.org/presentationml/2006/ole">
            <mc:AlternateContent xmlns:mc="http://schemas.openxmlformats.org/markup-compatibility/2006">
              <mc:Choice xmlns:v="urn:schemas-microsoft-com:vml" Requires="v">
                <p:oleObj spid="_x0000_s8" name="" r:id="rId10" imgW="152400" imgH="165100" progId="Equation.3">
                  <p:embed/>
                </p:oleObj>
              </mc:Choice>
              <mc:Fallback>
                <p:oleObj name="" r:id="rId10" imgW="152400" imgH="165100" progId="Equation.3">
                  <p:embed/>
                  <p:pic>
                    <p:nvPicPr>
                      <p:cNvPr id="0" name="Object 20"/>
                      <p:cNvPicPr/>
                      <p:nvPr/>
                    </p:nvPicPr>
                    <p:blipFill>
                      <a:blip r:embed="rId4"/>
                      <a:stretch>
                        <a:fillRect/>
                      </a:stretch>
                    </p:blipFill>
                    <p:spPr>
                      <a:xfrm>
                        <a:off x="879475" y="5327650"/>
                        <a:ext cx="504825" cy="398463"/>
                      </a:xfrm>
                      <a:prstGeom prst="rect">
                        <a:avLst/>
                      </a:prstGeom>
                      <a:noFill/>
                      <a:ln w="38100">
                        <a:noFill/>
                        <a:miter/>
                      </a:ln>
                    </p:spPr>
                  </p:pic>
                </p:oleObj>
              </mc:Fallback>
            </mc:AlternateContent>
          </a:graphicData>
        </a:graphic>
      </p:graphicFrame>
      <p:graphicFrame>
        <p:nvGraphicFramePr>
          <p:cNvPr id="26638" name="Object 21"/>
          <p:cNvGraphicFramePr>
            <a:graphicFrameLocks noChangeAspect="1"/>
          </p:cNvGraphicFramePr>
          <p:nvPr/>
        </p:nvGraphicFramePr>
        <p:xfrm>
          <a:off x="1749425" y="5341938"/>
          <a:ext cx="504825" cy="398462"/>
        </p:xfrm>
        <a:graphic>
          <a:graphicData uri="http://schemas.openxmlformats.org/presentationml/2006/ole">
            <mc:AlternateContent xmlns:mc="http://schemas.openxmlformats.org/markup-compatibility/2006">
              <mc:Choice xmlns:v="urn:schemas-microsoft-com:vml" Requires="v">
                <p:oleObj spid="_x0000_s9" name="" r:id="rId11" imgW="152400" imgH="165100" progId="Equation.3">
                  <p:embed/>
                </p:oleObj>
              </mc:Choice>
              <mc:Fallback>
                <p:oleObj name="" r:id="rId11" imgW="152400" imgH="165100" progId="Equation.3">
                  <p:embed/>
                  <p:pic>
                    <p:nvPicPr>
                      <p:cNvPr id="0" name="Object 21"/>
                      <p:cNvPicPr/>
                      <p:nvPr/>
                    </p:nvPicPr>
                    <p:blipFill>
                      <a:blip r:embed="rId4"/>
                      <a:stretch>
                        <a:fillRect/>
                      </a:stretch>
                    </p:blipFill>
                    <p:spPr>
                      <a:xfrm>
                        <a:off x="1749425" y="5341938"/>
                        <a:ext cx="504825" cy="398462"/>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27651"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2.2.3  </a:t>
            </a:r>
            <a:r>
              <a:rPr lang="zh-CN" altLang="en-US" sz="3600" dirty="0">
                <a:solidFill>
                  <a:schemeClr val="bg1"/>
                </a:solidFill>
                <a:latin typeface="Times New Roman" panose="02020603050405020304" pitchFamily="18" charset="0"/>
                <a:ea typeface="黑体" panose="02010609060101010101" pitchFamily="49" charset="-122"/>
              </a:rPr>
              <a:t>谓词公式</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27652" name="Rectangle 3"/>
          <p:cNvSpPr/>
          <p:nvPr/>
        </p:nvSpPr>
        <p:spPr>
          <a:xfrm>
            <a:off x="250825" y="908050"/>
            <a:ext cx="8642350" cy="1960563"/>
          </a:xfrm>
          <a:prstGeom prst="rect">
            <a:avLst/>
          </a:prstGeom>
          <a:noFill/>
          <a:ln w="9525">
            <a:noFill/>
          </a:ln>
        </p:spPr>
        <p:txBody>
          <a:bodyPr/>
          <a:lstStyle/>
          <a:p>
            <a:pPr marL="469900" indent="-469900" eaLnBrk="1" hangingPunct="1">
              <a:lnSpc>
                <a:spcPct val="120000"/>
              </a:lnSpc>
              <a:spcBef>
                <a:spcPct val="20000"/>
              </a:spcBef>
              <a:buClr>
                <a:schemeClr val="accent2"/>
              </a:buClr>
              <a:buFont typeface="Wingdings" panose="05000000000000000000" pitchFamily="2" charset="2"/>
            </a:pPr>
            <a:r>
              <a:rPr lang="zh-CN" altLang="en-US" sz="2800" b="1" dirty="0">
                <a:latin typeface="宋体" panose="02010600030101010101" pitchFamily="2" charset="-122"/>
              </a:rPr>
              <a:t>全称量词和存在量词出现的次序将影响命题的意思。</a:t>
            </a:r>
            <a:endParaRPr lang="zh-CN" altLang="en-US" sz="2800" b="1" dirty="0">
              <a:latin typeface="宋体" panose="02010600030101010101" pitchFamily="2" charset="-122"/>
            </a:endParaRPr>
          </a:p>
          <a:p>
            <a:pPr marL="469900" indent="-469900" eaLnBrk="1" hangingPunct="1">
              <a:lnSpc>
                <a:spcPct val="120000"/>
              </a:lnSpc>
              <a:spcBef>
                <a:spcPct val="20000"/>
              </a:spcBef>
              <a:buClr>
                <a:schemeClr val="accent2"/>
              </a:buClr>
              <a:buFont typeface="Wingdings" panose="05000000000000000000" pitchFamily="2" charset="2"/>
            </a:pPr>
            <a:r>
              <a:rPr lang="zh-CN" altLang="en-US" sz="2800" b="1" dirty="0">
                <a:latin typeface="宋体" panose="02010600030101010101" pitchFamily="2" charset="-122"/>
              </a:rPr>
              <a:t>例如：</a:t>
            </a:r>
            <a:endParaRPr lang="zh-CN" altLang="en-US" sz="2800" b="1" dirty="0">
              <a:latin typeface="宋体" panose="02010600030101010101" pitchFamily="2" charset="-122"/>
            </a:endParaRPr>
          </a:p>
        </p:txBody>
      </p:sp>
      <p:sp>
        <p:nvSpPr>
          <p:cNvPr id="27653" name="Text Box 5"/>
          <p:cNvSpPr txBox="1"/>
          <p:nvPr/>
        </p:nvSpPr>
        <p:spPr>
          <a:xfrm>
            <a:off x="407988" y="2293938"/>
            <a:ext cx="8112125" cy="2284412"/>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spcBef>
                <a:spcPct val="50000"/>
              </a:spcBef>
              <a:buClr>
                <a:schemeClr val="accent2"/>
              </a:buClr>
              <a:buFont typeface="Wingdings" panose="05000000000000000000" pitchFamily="2" charset="2"/>
              <a:buChar char="§"/>
            </a:pPr>
            <a:r>
              <a:rPr lang="en-US" altLang="zh-CN" sz="2600" b="1" dirty="0">
                <a:latin typeface="Times New Roman" panose="02020603050405020304" pitchFamily="18" charset="0"/>
              </a:rPr>
              <a:t>  (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Employee</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b="1" dirty="0">
                <a:latin typeface="Arial" panose="020B0604020202020204" pitchFamily="34"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Manage</a:t>
            </a:r>
            <a:r>
              <a:rPr lang="en-US" altLang="zh-CN" sz="2600" b="1" dirty="0">
                <a:latin typeface="Times New Roman" panose="02020603050405020304" pitchFamily="18" charset="0"/>
              </a:rPr>
              <a:t>r(</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endParaRPr lang="en-US" altLang="zh-CN" sz="2600" b="1" dirty="0">
              <a:latin typeface="Times New Roman" panose="02020603050405020304" pitchFamily="18" charset="0"/>
            </a:endParaRPr>
          </a:p>
          <a:p>
            <a:pPr algn="just" eaLnBrk="1" hangingPunct="1">
              <a:spcBef>
                <a:spcPct val="50000"/>
              </a:spcBef>
            </a:pPr>
            <a:r>
              <a:rPr lang="en-US" altLang="zh-CN" sz="2600" dirty="0">
                <a:latin typeface="Times New Roman" panose="02020603050405020304" pitchFamily="18" charset="0"/>
              </a:rPr>
              <a:t>             “</a:t>
            </a:r>
            <a:r>
              <a:rPr lang="zh-CN" altLang="en-US" sz="2600" dirty="0">
                <a:latin typeface="Times New Roman" panose="02020603050405020304" pitchFamily="18" charset="0"/>
              </a:rPr>
              <a:t>每个雇员都有一个经理。” </a:t>
            </a:r>
            <a:endParaRPr lang="zh-CN" altLang="en-US" sz="2600" dirty="0">
              <a:latin typeface="Times New Roman" panose="02020603050405020304" pitchFamily="18" charset="0"/>
            </a:endParaRPr>
          </a:p>
          <a:p>
            <a:pPr algn="just" eaLnBrk="1" hangingPunct="1">
              <a:spcBef>
                <a:spcPct val="50000"/>
              </a:spcBef>
              <a:buClr>
                <a:schemeClr val="accent2"/>
              </a:buClr>
              <a:buFont typeface="Wingdings" panose="05000000000000000000" pitchFamily="2" charset="2"/>
              <a:buChar char="§"/>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Employee</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b="1" dirty="0">
                <a:latin typeface="Arial" panose="020B0604020202020204" pitchFamily="34"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Manager</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a:p>
            <a:pPr algn="just" eaLnBrk="1" hangingPunct="1">
              <a:spcBef>
                <a:spcPct val="50000"/>
              </a:spcBef>
            </a:pPr>
            <a:r>
              <a:rPr lang="en-US" altLang="zh-CN" sz="2600" dirty="0">
                <a:latin typeface="Times New Roman" panose="02020603050405020304" pitchFamily="18" charset="0"/>
              </a:rPr>
              <a:t>              “</a:t>
            </a:r>
            <a:r>
              <a:rPr lang="zh-CN" altLang="en-US" sz="2600" dirty="0">
                <a:latin typeface="Times New Roman" panose="02020603050405020304" pitchFamily="18" charset="0"/>
              </a:rPr>
              <a:t>有一个人是所有雇员的经理。”</a:t>
            </a:r>
            <a:endParaRPr lang="zh-CN" altLang="en-US" sz="2600" dirty="0">
              <a:latin typeface="Times New Roman" panose="02020603050405020304" pitchFamily="18" charset="0"/>
            </a:endParaRPr>
          </a:p>
        </p:txBody>
      </p:sp>
      <p:graphicFrame>
        <p:nvGraphicFramePr>
          <p:cNvPr id="27654" name="Object 6"/>
          <p:cNvGraphicFramePr>
            <a:graphicFrameLocks noChangeAspect="1"/>
          </p:cNvGraphicFramePr>
          <p:nvPr/>
        </p:nvGraphicFramePr>
        <p:xfrm>
          <a:off x="1793875" y="3586163"/>
          <a:ext cx="500063" cy="381000"/>
        </p:xfrm>
        <a:graphic>
          <a:graphicData uri="http://schemas.openxmlformats.org/presentationml/2006/ole">
            <mc:AlternateContent xmlns:mc="http://schemas.openxmlformats.org/markup-compatibility/2006">
              <mc:Choice xmlns:v="urn:schemas-microsoft-com:vml" Requires="v">
                <p:oleObj spid="_x0000_s2" name="" r:id="rId1" imgW="152400" imgH="165100" progId="Equation.3">
                  <p:embed/>
                </p:oleObj>
              </mc:Choice>
              <mc:Fallback>
                <p:oleObj name="" r:id="rId1" imgW="152400" imgH="165100" progId="Equation.3">
                  <p:embed/>
                  <p:pic>
                    <p:nvPicPr>
                      <p:cNvPr id="0" name="Object 6"/>
                      <p:cNvPicPr/>
                      <p:nvPr/>
                    </p:nvPicPr>
                    <p:blipFill>
                      <a:blip r:embed="rId2"/>
                      <a:stretch>
                        <a:fillRect/>
                      </a:stretch>
                    </p:blipFill>
                    <p:spPr>
                      <a:xfrm>
                        <a:off x="1793875" y="3586163"/>
                        <a:ext cx="500063" cy="381000"/>
                      </a:xfrm>
                      <a:prstGeom prst="rect">
                        <a:avLst/>
                      </a:prstGeom>
                      <a:noFill/>
                      <a:ln w="38100">
                        <a:noFill/>
                        <a:miter/>
                      </a:ln>
                    </p:spPr>
                  </p:pic>
                </p:oleObj>
              </mc:Fallback>
            </mc:AlternateContent>
          </a:graphicData>
        </a:graphic>
      </p:graphicFrame>
      <p:graphicFrame>
        <p:nvGraphicFramePr>
          <p:cNvPr id="27655" name="Object 8"/>
          <p:cNvGraphicFramePr>
            <a:graphicFrameLocks noChangeAspect="1"/>
          </p:cNvGraphicFramePr>
          <p:nvPr/>
        </p:nvGraphicFramePr>
        <p:xfrm>
          <a:off x="1009650" y="3619500"/>
          <a:ext cx="276225" cy="339725"/>
        </p:xfrm>
        <a:graphic>
          <a:graphicData uri="http://schemas.openxmlformats.org/presentationml/2006/ole">
            <mc:AlternateContent xmlns:mc="http://schemas.openxmlformats.org/markup-compatibility/2006">
              <mc:Choice xmlns:v="urn:schemas-microsoft-com:vml" Requires="v">
                <p:oleObj spid="_x0000_s3" name="" r:id="rId3" imgW="127000" imgH="152400" progId="Equation.DSMT4">
                  <p:embed/>
                </p:oleObj>
              </mc:Choice>
              <mc:Fallback>
                <p:oleObj name="" r:id="rId3" imgW="127000" imgH="152400" progId="Equation.DSMT4">
                  <p:embed/>
                  <p:pic>
                    <p:nvPicPr>
                      <p:cNvPr id="0" name="Object 8"/>
                      <p:cNvPicPr/>
                      <p:nvPr/>
                    </p:nvPicPr>
                    <p:blipFill>
                      <a:blip r:embed="rId4"/>
                      <a:stretch>
                        <a:fillRect/>
                      </a:stretch>
                    </p:blipFill>
                    <p:spPr>
                      <a:xfrm>
                        <a:off x="1009650" y="3619500"/>
                        <a:ext cx="276225" cy="339725"/>
                      </a:xfrm>
                      <a:prstGeom prst="rect">
                        <a:avLst/>
                      </a:prstGeom>
                      <a:noFill/>
                      <a:ln w="38100">
                        <a:noFill/>
                        <a:miter/>
                      </a:ln>
                    </p:spPr>
                  </p:pic>
                </p:oleObj>
              </mc:Fallback>
            </mc:AlternateContent>
          </a:graphicData>
        </a:graphic>
      </p:graphicFrame>
      <p:graphicFrame>
        <p:nvGraphicFramePr>
          <p:cNvPr id="27656" name="Object 9"/>
          <p:cNvGraphicFramePr>
            <a:graphicFrameLocks noChangeAspect="1"/>
          </p:cNvGraphicFramePr>
          <p:nvPr/>
        </p:nvGraphicFramePr>
        <p:xfrm>
          <a:off x="1800225" y="2428875"/>
          <a:ext cx="276225" cy="339725"/>
        </p:xfrm>
        <a:graphic>
          <a:graphicData uri="http://schemas.openxmlformats.org/presentationml/2006/ole">
            <mc:AlternateContent xmlns:mc="http://schemas.openxmlformats.org/markup-compatibility/2006">
              <mc:Choice xmlns:v="urn:schemas-microsoft-com:vml" Requires="v">
                <p:oleObj spid="_x0000_s4" name="" r:id="rId5" imgW="127000" imgH="152400" progId="Equation.DSMT4">
                  <p:embed/>
                </p:oleObj>
              </mc:Choice>
              <mc:Fallback>
                <p:oleObj name="" r:id="rId5" imgW="127000" imgH="152400" progId="Equation.DSMT4">
                  <p:embed/>
                  <p:pic>
                    <p:nvPicPr>
                      <p:cNvPr id="0" name="Object 9"/>
                      <p:cNvPicPr/>
                      <p:nvPr/>
                    </p:nvPicPr>
                    <p:blipFill>
                      <a:blip r:embed="rId4"/>
                      <a:stretch>
                        <a:fillRect/>
                      </a:stretch>
                    </p:blipFill>
                    <p:spPr>
                      <a:xfrm>
                        <a:off x="1800225" y="2428875"/>
                        <a:ext cx="276225" cy="339725"/>
                      </a:xfrm>
                      <a:prstGeom prst="rect">
                        <a:avLst/>
                      </a:prstGeom>
                      <a:noFill/>
                      <a:ln w="38100">
                        <a:noFill/>
                        <a:miter/>
                      </a:ln>
                    </p:spPr>
                  </p:pic>
                </p:oleObj>
              </mc:Fallback>
            </mc:AlternateContent>
          </a:graphicData>
        </a:graphic>
      </p:graphicFrame>
      <p:grpSp>
        <p:nvGrpSpPr>
          <p:cNvPr id="27657" name="Group 11"/>
          <p:cNvGrpSpPr>
            <a:grpSpLocks noChangeAspect="1"/>
          </p:cNvGrpSpPr>
          <p:nvPr/>
        </p:nvGrpSpPr>
        <p:grpSpPr>
          <a:xfrm>
            <a:off x="971550" y="2365375"/>
            <a:ext cx="484188" cy="441325"/>
            <a:chOff x="612" y="1499"/>
            <a:chExt cx="305" cy="278"/>
          </a:xfrm>
        </p:grpSpPr>
        <p:sp>
          <p:nvSpPr>
            <p:cNvPr id="27658" name="AutoShape 10"/>
            <p:cNvSpPr>
              <a:spLocks noChangeAspect="1" noTextEdit="1"/>
            </p:cNvSpPr>
            <p:nvPr/>
          </p:nvSpPr>
          <p:spPr>
            <a:xfrm>
              <a:off x="612" y="1520"/>
              <a:ext cx="305" cy="251"/>
            </a:xfrm>
            <a:prstGeom prst="rect">
              <a:avLst/>
            </a:prstGeom>
            <a:noFill/>
            <a:ln w="9525">
              <a:noFill/>
            </a:ln>
          </p:spPr>
          <p:txBody>
            <a:bodyPr/>
            <a:lstStyle/>
            <a:p>
              <a:endParaRPr lang="zh-CN" altLang="en-US"/>
            </a:p>
          </p:txBody>
        </p:sp>
        <p:sp>
          <p:nvSpPr>
            <p:cNvPr id="27659" name="Rectangle 12"/>
            <p:cNvSpPr/>
            <p:nvPr/>
          </p:nvSpPr>
          <p:spPr>
            <a:xfrm>
              <a:off x="649" y="1499"/>
              <a:ext cx="165" cy="278"/>
            </a:xfrm>
            <a:prstGeom prst="rect">
              <a:avLst/>
            </a:prstGeom>
            <a:noFill/>
            <a:ln w="9525">
              <a:noFill/>
            </a:ln>
          </p:spPr>
          <p:txBody>
            <a:bodyPr wrap="none" lIns="0" tIns="0" rIns="0" bIns="0">
              <a:spAutoFit/>
            </a:bodyPr>
            <a:lstStyle/>
            <a:p>
              <a:pPr eaLnBrk="1" hangingPunct="1"/>
              <a:r>
                <a:rPr lang="en-US" altLang="zh-CN" sz="2900" dirty="0">
                  <a:solidFill>
                    <a:srgbClr val="000000"/>
                  </a:solidFill>
                  <a:latin typeface="Symbol" panose="05050102010706020507" pitchFamily="18" charset="2"/>
                </a:rPr>
                <a:t>"</a:t>
              </a:r>
              <a:endParaRPr lang="en-US" altLang="zh-CN" dirty="0">
                <a:latin typeface="Arial" panose="020B0604020202020204" pitchFamily="34" charset="0"/>
              </a:endParaRPr>
            </a:p>
          </p:txBody>
        </p:sp>
      </p:gr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28675"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endParaRPr lang="zh-CN" altLang="en-US" dirty="0">
              <a:latin typeface="Times New Roman" panose="02020603050405020304" pitchFamily="18" charset="0"/>
            </a:endParaRPr>
          </a:p>
        </p:txBody>
      </p:sp>
      <p:sp>
        <p:nvSpPr>
          <p:cNvPr id="28676" name="Rectangle 3"/>
          <p:cNvSpPr>
            <a:spLocks noGrp="1"/>
          </p:cNvSpPr>
          <p:nvPr>
            <p:ph idx="1"/>
          </p:nvPr>
        </p:nvSpPr>
        <p:spPr>
          <a:xfrm>
            <a:off x="250825" y="908050"/>
            <a:ext cx="8642350" cy="1263650"/>
          </a:xfrm>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3. </a:t>
            </a:r>
            <a:r>
              <a:rPr lang="zh-CN" altLang="en-US" b="1" dirty="0">
                <a:latin typeface="Times New Roman" panose="02020603050405020304" pitchFamily="18" charset="0"/>
              </a:rPr>
              <a:t>谓词公式</a:t>
            </a:r>
            <a:endParaRPr lang="zh-CN" altLang="en-US" b="1" dirty="0">
              <a:latin typeface="Times New Roman" panose="02020603050405020304" pitchFamily="18" charset="0"/>
            </a:endParaRPr>
          </a:p>
          <a:p>
            <a:pPr eaLnBrk="1" hangingPunct="1"/>
            <a:r>
              <a:rPr lang="zh-CN" altLang="en-US" sz="2600" b="1" dirty="0">
                <a:latin typeface="Times New Roman" panose="02020603050405020304" pitchFamily="18" charset="0"/>
              </a:rPr>
              <a:t>定义</a:t>
            </a:r>
            <a:r>
              <a:rPr lang="en-US" altLang="zh-CN" sz="2600" b="1" dirty="0">
                <a:latin typeface="Times New Roman" panose="02020603050405020304" pitchFamily="18" charset="0"/>
              </a:rPr>
              <a:t>2.2</a:t>
            </a:r>
            <a:r>
              <a:rPr lang="en-US" altLang="zh-CN" sz="2600" dirty="0">
                <a:latin typeface="Times New Roman" panose="02020603050405020304" pitchFamily="18" charset="0"/>
              </a:rPr>
              <a:t>  </a:t>
            </a:r>
            <a:r>
              <a:rPr lang="zh-CN" altLang="en-US" sz="2600" dirty="0">
                <a:latin typeface="Times New Roman" panose="02020603050405020304" pitchFamily="18" charset="0"/>
              </a:rPr>
              <a:t>可按下述规则得到谓词演算的谓词公式：</a:t>
            </a:r>
            <a:endParaRPr lang="zh-CN" altLang="en-US" sz="2600" dirty="0">
              <a:latin typeface="Times New Roman" panose="02020603050405020304" pitchFamily="18" charset="0"/>
            </a:endParaRPr>
          </a:p>
        </p:txBody>
      </p:sp>
      <p:sp>
        <p:nvSpPr>
          <p:cNvPr id="28677" name="Rectangle 4"/>
          <p:cNvSpPr/>
          <p:nvPr/>
        </p:nvSpPr>
        <p:spPr>
          <a:xfrm>
            <a:off x="4510088" y="3352800"/>
            <a:ext cx="9144000" cy="0"/>
          </a:xfrm>
          <a:prstGeom prst="rect">
            <a:avLst/>
          </a:prstGeom>
          <a:noFill/>
          <a:ln w="9525">
            <a:noFill/>
          </a:ln>
        </p:spPr>
        <p:txBody>
          <a:bodyPr>
            <a:spAutoFit/>
          </a:bodyPr>
          <a:lstStyle/>
          <a:p>
            <a:pPr eaLnBrk="1" hangingPunct="1"/>
            <a:endParaRPr lang="zh-CN" altLang="en-US" dirty="0">
              <a:latin typeface="Arial" panose="020B0604020202020204" pitchFamily="34" charset="0"/>
            </a:endParaRPr>
          </a:p>
        </p:txBody>
      </p:sp>
      <p:sp>
        <p:nvSpPr>
          <p:cNvPr id="28678" name="Text Box 5"/>
          <p:cNvSpPr txBox="1"/>
          <p:nvPr/>
        </p:nvSpPr>
        <p:spPr>
          <a:xfrm>
            <a:off x="458788" y="2200275"/>
            <a:ext cx="8272462" cy="298767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marL="342900" indent="-342900" algn="just" eaLnBrk="1" hangingPunct="1">
              <a:spcBef>
                <a:spcPct val="20000"/>
              </a:spcBef>
              <a:buNone/>
            </a:pPr>
            <a:r>
              <a:rPr lang="en-US" altLang="zh-CN" sz="2600" dirty="0">
                <a:latin typeface="Times New Roman" panose="02020603050405020304" pitchFamily="18" charset="0"/>
              </a:rPr>
              <a:t>(1)</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单个谓词是谓词公式，称为原子谓词公式。</a:t>
            </a:r>
            <a:endParaRPr lang="zh-CN" altLang="en-US" sz="2600" dirty="0">
              <a:latin typeface="Times New Roman" panose="02020603050405020304" pitchFamily="18" charset="0"/>
            </a:endParaRPr>
          </a:p>
          <a:p>
            <a:pPr marL="342900" indent="-342900" algn="just" eaLnBrk="1" hangingPunct="1">
              <a:spcBef>
                <a:spcPct val="20000"/>
              </a:spcBef>
              <a:buNone/>
            </a:pPr>
            <a:r>
              <a:rPr lang="en-US" altLang="zh-CN" sz="2600" dirty="0">
                <a:latin typeface="Times New Roman" panose="02020603050405020304" pitchFamily="18" charset="0"/>
              </a:rPr>
              <a:t>(2)</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若</a:t>
            </a:r>
            <a:r>
              <a:rPr lang="en-US" altLang="zh-CN" sz="2600" dirty="0">
                <a:latin typeface="Times New Roman" panose="02020603050405020304" pitchFamily="18" charset="0"/>
              </a:rPr>
              <a:t>A</a:t>
            </a:r>
            <a:r>
              <a:rPr lang="zh-CN" altLang="en-US" sz="2600" dirty="0">
                <a:latin typeface="Times New Roman" panose="02020603050405020304" pitchFamily="18" charset="0"/>
              </a:rPr>
              <a:t>是谓词公式，则</a:t>
            </a:r>
            <a:r>
              <a:rPr lang="en-US" altLang="zh-CN" sz="2600" dirty="0">
                <a:latin typeface="Times New Roman" panose="02020603050405020304" pitchFamily="18" charset="0"/>
              </a:rPr>
              <a:t>﹁A</a:t>
            </a:r>
            <a:r>
              <a:rPr lang="zh-CN" altLang="en-US" sz="2600" dirty="0">
                <a:latin typeface="Times New Roman" panose="02020603050405020304" pitchFamily="18" charset="0"/>
              </a:rPr>
              <a:t>也是谓词公式。 </a:t>
            </a:r>
            <a:endParaRPr lang="zh-CN" altLang="en-US" sz="2600" dirty="0">
              <a:latin typeface="Times New Roman" panose="02020603050405020304" pitchFamily="18" charset="0"/>
            </a:endParaRPr>
          </a:p>
          <a:p>
            <a:pPr marL="342900" indent="-342900" algn="just" eaLnBrk="1" hangingPunct="1">
              <a:spcBef>
                <a:spcPct val="20000"/>
              </a:spcBef>
              <a:buNone/>
            </a:pPr>
            <a:r>
              <a:rPr lang="en-US" altLang="zh-CN" sz="2600" dirty="0">
                <a:latin typeface="Times New Roman" panose="02020603050405020304" pitchFamily="18" charset="0"/>
              </a:rPr>
              <a:t>(3)</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rPr>
              <a:t>若</a:t>
            </a:r>
            <a:r>
              <a:rPr lang="en-US" altLang="zh-CN" sz="2600" dirty="0">
                <a:latin typeface="Times New Roman" panose="02020603050405020304" pitchFamily="18" charset="0"/>
              </a:rPr>
              <a:t>A</a:t>
            </a:r>
            <a:r>
              <a:rPr lang="zh-CN" altLang="en-US" sz="2600" dirty="0">
                <a:latin typeface="Times New Roman" panose="02020603050405020304" pitchFamily="18" charset="0"/>
              </a:rPr>
              <a:t>，</a:t>
            </a:r>
            <a:r>
              <a:rPr lang="en-US" altLang="zh-CN" sz="2600" dirty="0">
                <a:latin typeface="Times New Roman" panose="02020603050405020304" pitchFamily="18" charset="0"/>
              </a:rPr>
              <a:t>B</a:t>
            </a:r>
            <a:r>
              <a:rPr lang="zh-CN" altLang="en-US" sz="2600" dirty="0">
                <a:latin typeface="Times New Roman" panose="02020603050405020304" pitchFamily="18" charset="0"/>
              </a:rPr>
              <a:t>都是谓词公式，则</a:t>
            </a:r>
            <a:r>
              <a:rPr lang="en-US" altLang="zh-CN" sz="2600" dirty="0">
                <a:latin typeface="Times New Roman" panose="02020603050405020304" pitchFamily="18" charset="0"/>
              </a:rPr>
              <a:t>A∧B</a:t>
            </a:r>
            <a:r>
              <a:rPr lang="zh-CN" altLang="en-US" sz="2600" dirty="0">
                <a:latin typeface="Times New Roman" panose="02020603050405020304" pitchFamily="18" charset="0"/>
              </a:rPr>
              <a:t>，</a:t>
            </a:r>
            <a:r>
              <a:rPr lang="en-US" altLang="zh-CN" sz="2600" dirty="0">
                <a:latin typeface="Times New Roman" panose="02020603050405020304" pitchFamily="18" charset="0"/>
              </a:rPr>
              <a:t>A</a:t>
            </a:r>
            <a:r>
              <a:rPr lang="en-US" altLang="zh-CN" sz="2400" dirty="0">
                <a:latin typeface="宋体" panose="02010600030101010101" pitchFamily="2" charset="-122"/>
              </a:rPr>
              <a:t>∨</a:t>
            </a:r>
            <a:r>
              <a:rPr lang="en-US" altLang="zh-CN" sz="2600" dirty="0">
                <a:latin typeface="Times New Roman" panose="02020603050405020304" pitchFamily="18" charset="0"/>
              </a:rPr>
              <a:t>B</a:t>
            </a:r>
            <a:r>
              <a:rPr lang="zh-CN" altLang="en-US" sz="2600" dirty="0">
                <a:latin typeface="Times New Roman" panose="02020603050405020304" pitchFamily="18" charset="0"/>
              </a:rPr>
              <a:t>，</a:t>
            </a:r>
            <a:r>
              <a:rPr lang="en-US" altLang="zh-CN" sz="2600" dirty="0">
                <a:latin typeface="Times New Roman" panose="02020603050405020304" pitchFamily="18" charset="0"/>
              </a:rPr>
              <a:t>A→B</a:t>
            </a:r>
            <a:r>
              <a:rPr lang="zh-CN" altLang="en-US" sz="2600" dirty="0">
                <a:latin typeface="Times New Roman" panose="02020603050405020304" pitchFamily="18" charset="0"/>
              </a:rPr>
              <a:t>，   </a:t>
            </a:r>
            <a:endParaRPr lang="zh-CN" altLang="en-US" sz="2600" dirty="0">
              <a:latin typeface="Times New Roman" panose="02020603050405020304" pitchFamily="18" charset="0"/>
            </a:endParaRPr>
          </a:p>
          <a:p>
            <a:pPr marL="342900" indent="-342900" algn="just" eaLnBrk="1" hangingPunct="1">
              <a:spcBef>
                <a:spcPct val="20000"/>
              </a:spcBef>
              <a:buNone/>
            </a:pPr>
            <a:r>
              <a:rPr lang="zh-CN" altLang="en-US" sz="2600" dirty="0">
                <a:latin typeface="Times New Roman" panose="02020603050405020304" pitchFamily="18" charset="0"/>
              </a:rPr>
              <a:t>      </a:t>
            </a:r>
            <a:r>
              <a:rPr lang="en-US" altLang="zh-CN" sz="2600" dirty="0">
                <a:latin typeface="Times New Roman" panose="02020603050405020304" pitchFamily="18" charset="0"/>
              </a:rPr>
              <a:t>A</a:t>
            </a:r>
            <a:r>
              <a:rPr lang="en-US" altLang="zh-CN" sz="3200" b="1" dirty="0">
                <a:latin typeface="Times New Roman" panose="02020603050405020304" pitchFamily="18" charset="0"/>
                <a:cs typeface="Times New Roman" panose="02020603050405020304" pitchFamily="18" charset="0"/>
                <a:sym typeface="Wingdings 3" panose="05040102010807070707" pitchFamily="18" charset="2"/>
              </a:rPr>
              <a:t></a:t>
            </a:r>
            <a:r>
              <a:rPr lang="en-US" altLang="zh-CN" sz="2600" dirty="0">
                <a:latin typeface="Times New Roman" panose="02020603050405020304" pitchFamily="18" charset="0"/>
              </a:rPr>
              <a:t> B</a:t>
            </a:r>
            <a:r>
              <a:rPr lang="zh-CN" altLang="en-US" sz="2600" dirty="0">
                <a:latin typeface="Times New Roman" panose="02020603050405020304" pitchFamily="18" charset="0"/>
              </a:rPr>
              <a:t>也都是谓词公式。</a:t>
            </a:r>
            <a:endParaRPr lang="zh-CN" altLang="en-US" sz="2600" dirty="0">
              <a:latin typeface="Times New Roman" panose="02020603050405020304" pitchFamily="18" charset="0"/>
            </a:endParaRPr>
          </a:p>
          <a:p>
            <a:pPr marL="342900" indent="-342900" algn="just" eaLnBrk="1" hangingPunct="1">
              <a:spcBef>
                <a:spcPct val="20000"/>
              </a:spcBef>
              <a:buAutoNum type="arabicParenBoth" startAt="4"/>
            </a:pPr>
            <a:r>
              <a:rPr lang="zh-CN" altLang="en-US" sz="2600" dirty="0">
                <a:latin typeface="Times New Roman" panose="02020603050405020304" pitchFamily="18" charset="0"/>
              </a:rPr>
              <a:t> 若</a:t>
            </a:r>
            <a:r>
              <a:rPr lang="en-US" altLang="zh-CN" sz="2600" dirty="0">
                <a:latin typeface="Times New Roman" panose="02020603050405020304" pitchFamily="18" charset="0"/>
              </a:rPr>
              <a:t>A</a:t>
            </a:r>
            <a:r>
              <a:rPr lang="zh-CN" altLang="en-US" sz="2600" dirty="0">
                <a:latin typeface="Times New Roman" panose="02020603050405020304" pitchFamily="18" charset="0"/>
              </a:rPr>
              <a:t>是谓词公式，则   </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a:t>
            </a:r>
            <a:r>
              <a:rPr lang="zh-CN" altLang="en-US" sz="2600" dirty="0">
                <a:latin typeface="Times New Roman" panose="02020603050405020304" pitchFamily="18" charset="0"/>
              </a:rPr>
              <a:t>，</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)A</a:t>
            </a:r>
            <a:r>
              <a:rPr lang="zh-CN" altLang="en-US" sz="2600" dirty="0">
                <a:latin typeface="Times New Roman" panose="02020603050405020304" pitchFamily="18" charset="0"/>
              </a:rPr>
              <a:t>也是谓词公式。</a:t>
            </a:r>
            <a:endParaRPr lang="zh-CN" altLang="en-US" sz="2600" dirty="0">
              <a:latin typeface="Times New Roman" panose="02020603050405020304" pitchFamily="18" charset="0"/>
            </a:endParaRPr>
          </a:p>
          <a:p>
            <a:pPr marL="342900" indent="-342900" algn="just" eaLnBrk="1" hangingPunct="1">
              <a:spcBef>
                <a:spcPct val="20000"/>
              </a:spcBef>
              <a:buAutoNum type="arabicParenBoth" startAt="4"/>
            </a:pPr>
            <a:r>
              <a:rPr lang="zh-CN" altLang="en-US" sz="2600" dirty="0">
                <a:latin typeface="Times New Roman" panose="02020603050405020304" pitchFamily="18" charset="0"/>
              </a:rPr>
              <a:t> 有限步应用（</a:t>
            </a:r>
            <a:r>
              <a:rPr lang="en-US" altLang="zh-CN" sz="2600" dirty="0">
                <a:latin typeface="Times New Roman" panose="02020603050405020304" pitchFamily="18" charset="0"/>
              </a:rPr>
              <a:t>1</a:t>
            </a:r>
            <a:r>
              <a:rPr lang="zh-CN" altLang="en-US" sz="2600" dirty="0">
                <a:latin typeface="Times New Roman" panose="02020603050405020304" pitchFamily="18" charset="0"/>
              </a:rPr>
              <a:t>）－（</a:t>
            </a:r>
            <a:r>
              <a:rPr lang="en-US" altLang="zh-CN" sz="2600" dirty="0">
                <a:latin typeface="Times New Roman" panose="02020603050405020304" pitchFamily="18" charset="0"/>
              </a:rPr>
              <a:t>4</a:t>
            </a:r>
            <a:r>
              <a:rPr lang="zh-CN" altLang="en-US" sz="2600" dirty="0">
                <a:latin typeface="Times New Roman" panose="02020603050405020304" pitchFamily="18" charset="0"/>
              </a:rPr>
              <a:t>）生成的公式也是谓词公式。</a:t>
            </a:r>
            <a:endParaRPr lang="zh-CN" altLang="en-US" sz="2600" dirty="0">
              <a:latin typeface="Times New Roman" panose="02020603050405020304" pitchFamily="18" charset="0"/>
            </a:endParaRPr>
          </a:p>
        </p:txBody>
      </p:sp>
      <p:graphicFrame>
        <p:nvGraphicFramePr>
          <p:cNvPr id="28679" name="Object 7"/>
          <p:cNvGraphicFramePr>
            <a:graphicFrameLocks noChangeAspect="1"/>
          </p:cNvGraphicFramePr>
          <p:nvPr/>
        </p:nvGraphicFramePr>
        <p:xfrm>
          <a:off x="4254500" y="4341813"/>
          <a:ext cx="288925" cy="314325"/>
        </p:xfrm>
        <a:graphic>
          <a:graphicData uri="http://schemas.openxmlformats.org/presentationml/2006/ole">
            <mc:AlternateContent xmlns:mc="http://schemas.openxmlformats.org/markup-compatibility/2006">
              <mc:Choice xmlns:v="urn:schemas-microsoft-com:vml" Requires="v">
                <p:oleObj spid="_x0000_s2" name="" r:id="rId1" imgW="152400" imgH="165100" progId="Equation.3">
                  <p:embed/>
                </p:oleObj>
              </mc:Choice>
              <mc:Fallback>
                <p:oleObj name="" r:id="rId1" imgW="152400" imgH="165100" progId="Equation.3">
                  <p:embed/>
                  <p:pic>
                    <p:nvPicPr>
                      <p:cNvPr id="0" name="Object 7"/>
                      <p:cNvPicPr/>
                      <p:nvPr/>
                    </p:nvPicPr>
                    <p:blipFill>
                      <a:blip r:embed="rId2"/>
                      <a:stretch>
                        <a:fillRect/>
                      </a:stretch>
                    </p:blipFill>
                    <p:spPr>
                      <a:xfrm>
                        <a:off x="4254500" y="4341813"/>
                        <a:ext cx="288925" cy="314325"/>
                      </a:xfrm>
                      <a:prstGeom prst="rect">
                        <a:avLst/>
                      </a:prstGeom>
                      <a:noFill/>
                      <a:ln w="38100">
                        <a:noFill/>
                        <a:miter/>
                      </a:ln>
                    </p:spPr>
                  </p:pic>
                </p:oleObj>
              </mc:Fallback>
            </mc:AlternateContent>
          </a:graphicData>
        </a:graphic>
      </p:graphicFrame>
      <p:graphicFrame>
        <p:nvGraphicFramePr>
          <p:cNvPr id="28680" name="Object 8"/>
          <p:cNvGraphicFramePr>
            <a:graphicFrameLocks noChangeAspect="1"/>
          </p:cNvGraphicFramePr>
          <p:nvPr/>
        </p:nvGraphicFramePr>
        <p:xfrm>
          <a:off x="5519738" y="4333875"/>
          <a:ext cx="258762" cy="311150"/>
        </p:xfrm>
        <a:graphic>
          <a:graphicData uri="http://schemas.openxmlformats.org/presentationml/2006/ole">
            <mc:AlternateContent xmlns:mc="http://schemas.openxmlformats.org/markup-compatibility/2006">
              <mc:Choice xmlns:v="urn:schemas-microsoft-com:vml" Requires="v">
                <p:oleObj spid="_x0000_s3" name="" r:id="rId3" imgW="127000" imgH="152400" progId="Equation.3">
                  <p:embed/>
                </p:oleObj>
              </mc:Choice>
              <mc:Fallback>
                <p:oleObj name="" r:id="rId3" imgW="127000" imgH="152400" progId="Equation.3">
                  <p:embed/>
                  <p:pic>
                    <p:nvPicPr>
                      <p:cNvPr id="0" name="Object 8"/>
                      <p:cNvPicPr/>
                      <p:nvPr/>
                    </p:nvPicPr>
                    <p:blipFill>
                      <a:blip r:embed="rId4"/>
                      <a:stretch>
                        <a:fillRect/>
                      </a:stretch>
                    </p:blipFill>
                    <p:spPr>
                      <a:xfrm>
                        <a:off x="5519738" y="4333875"/>
                        <a:ext cx="258762" cy="311150"/>
                      </a:xfrm>
                      <a:prstGeom prst="rect">
                        <a:avLst/>
                      </a:prstGeom>
                      <a:noFill/>
                      <a:ln w="38100">
                        <a:noFill/>
                        <a:miter/>
                      </a:ln>
                    </p:spPr>
                  </p:pic>
                </p:oleObj>
              </mc:Fallback>
            </mc:AlternateContent>
          </a:graphicData>
        </a:graphic>
      </p:graphicFrame>
      <p:grpSp>
        <p:nvGrpSpPr>
          <p:cNvPr id="28681" name="Group 11"/>
          <p:cNvGrpSpPr/>
          <p:nvPr/>
        </p:nvGrpSpPr>
        <p:grpSpPr>
          <a:xfrm>
            <a:off x="449264" y="5438775"/>
            <a:ext cx="8229600" cy="1014413"/>
            <a:chOff x="283" y="3345"/>
            <a:chExt cx="5184" cy="639"/>
          </a:xfrm>
        </p:grpSpPr>
        <p:sp>
          <p:nvSpPr>
            <p:cNvPr id="28682" name="Text Box 6"/>
            <p:cNvSpPr txBox="1"/>
            <p:nvPr/>
          </p:nvSpPr>
          <p:spPr>
            <a:xfrm>
              <a:off x="283" y="3345"/>
              <a:ext cx="5184" cy="639"/>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eaLnBrk="1" hangingPunct="1">
                <a:spcBef>
                  <a:spcPct val="50000"/>
                </a:spcBef>
              </a:pPr>
              <a:r>
                <a:rPr lang="zh-CN" altLang="en-US" sz="2400" dirty="0">
                  <a:latin typeface="宋体" panose="02010600030101010101" pitchFamily="2" charset="-122"/>
                </a:rPr>
                <a:t>连接词的优先级别</a:t>
              </a:r>
              <a:r>
                <a:rPr lang="zh-CN" altLang="en-US" sz="2400" dirty="0">
                  <a:latin typeface="Arial" panose="020B0604020202020204" pitchFamily="34" charset="0"/>
                </a:rPr>
                <a:t>从高到低排列：</a:t>
              </a:r>
              <a:endParaRPr lang="zh-CN" altLang="en-US" sz="2400" dirty="0">
                <a:latin typeface="Arial" panose="020B0604020202020204" pitchFamily="34" charset="0"/>
              </a:endParaRPr>
            </a:p>
            <a:p>
              <a:pPr eaLnBrk="1" hangingPunct="1">
                <a:spcBef>
                  <a:spcPct val="50000"/>
                </a:spcBef>
              </a:pPr>
              <a:r>
                <a:rPr lang="zh-CN" altLang="en-US" sz="2400" dirty="0">
                  <a:latin typeface="宋体" panose="02010600030101010101" pitchFamily="2" charset="-122"/>
                </a:rPr>
                <a:t>            </a:t>
              </a:r>
              <a:r>
                <a:rPr lang="en-US" altLang="zh-CN" sz="2400" dirty="0">
                  <a:latin typeface="宋体" panose="02010600030101010101" pitchFamily="2" charset="-122"/>
                </a:rPr>
                <a:t>﹁</a:t>
              </a:r>
              <a:r>
                <a:rPr lang="zh-CN" altLang="en-US" sz="2400" dirty="0">
                  <a:latin typeface="宋体" panose="02010600030101010101" pitchFamily="2" charset="-122"/>
                </a:rPr>
                <a:t>，</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rPr>
                <a:t>∧，</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rPr>
                <a:t>∨，</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rPr>
                <a:t>→，</a:t>
              </a:r>
              <a:endParaRPr lang="zh-CN" altLang="en-US" sz="2400" dirty="0">
                <a:latin typeface="Times New Roman" panose="02020603050405020304" pitchFamily="18" charset="0"/>
                <a:ea typeface="Times New Roman" panose="02020603050405020304" pitchFamily="18" charset="0"/>
              </a:endParaRPr>
            </a:p>
          </p:txBody>
        </p:sp>
        <p:graphicFrame>
          <p:nvGraphicFramePr>
            <p:cNvPr id="28683" name="Object 10"/>
            <p:cNvGraphicFramePr>
              <a:graphicFrameLocks noChangeAspect="1"/>
            </p:cNvGraphicFramePr>
            <p:nvPr/>
          </p:nvGraphicFramePr>
          <p:xfrm>
            <a:off x="3154" y="3762"/>
            <a:ext cx="576" cy="174"/>
          </p:xfrm>
          <a:graphic>
            <a:graphicData uri="http://schemas.openxmlformats.org/presentationml/2006/ole">
              <mc:AlternateContent xmlns:mc="http://schemas.openxmlformats.org/markup-compatibility/2006">
                <mc:Choice xmlns:v="urn:schemas-microsoft-com:vml" Requires="v">
                  <p:oleObj spid="_x0000_s4" name="" r:id="rId5" imgW="203200" imgH="139700" progId="Equation.3">
                    <p:embed/>
                  </p:oleObj>
                </mc:Choice>
                <mc:Fallback>
                  <p:oleObj name="" r:id="rId5" imgW="203200" imgH="139700" progId="Equation.3">
                    <p:embed/>
                    <p:pic>
                      <p:nvPicPr>
                        <p:cNvPr id="0" name="Object 10"/>
                        <p:cNvPicPr/>
                        <p:nvPr/>
                      </p:nvPicPr>
                      <p:blipFill>
                        <a:blip r:embed="rId6"/>
                        <a:stretch>
                          <a:fillRect/>
                        </a:stretch>
                      </p:blipFill>
                      <p:spPr>
                        <a:xfrm>
                          <a:off x="3154" y="3762"/>
                          <a:ext cx="576" cy="174"/>
                        </a:xfrm>
                        <a:prstGeom prst="rect">
                          <a:avLst/>
                        </a:prstGeom>
                        <a:noFill/>
                        <a:ln w="38100">
                          <a:noFill/>
                          <a:miter/>
                        </a:ln>
                      </p:spPr>
                    </p:pic>
                  </p:oleObj>
                </mc:Fallback>
              </mc:AlternateContent>
            </a:graphicData>
          </a:graphic>
        </p:graphicFrame>
      </p:gr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29699"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2.2.3  </a:t>
            </a:r>
            <a:r>
              <a:rPr lang="zh-CN" altLang="en-US" dirty="0">
                <a:latin typeface="Times New Roman" panose="02020603050405020304" pitchFamily="18" charset="0"/>
              </a:rPr>
              <a:t>谓词公式</a:t>
            </a:r>
            <a:endParaRPr lang="zh-CN" altLang="en-US" dirty="0">
              <a:latin typeface="Times New Roman" panose="02020603050405020304" pitchFamily="18" charset="0"/>
            </a:endParaRPr>
          </a:p>
        </p:txBody>
      </p:sp>
      <p:sp>
        <p:nvSpPr>
          <p:cNvPr id="29700" name="Rectangle 3"/>
          <p:cNvSpPr>
            <a:spLocks noGrp="1"/>
          </p:cNvSpPr>
          <p:nvPr>
            <p:ph idx="1"/>
          </p:nvPr>
        </p:nvSpPr>
        <p:spPr>
          <a:xfrm>
            <a:off x="250825" y="908050"/>
            <a:ext cx="8642350" cy="2468563"/>
          </a:xfrm>
        </p:spPr>
        <p:txBody>
          <a:bodyPr vert="horz" wrap="square" lIns="91440" tIns="45720" rIns="91440" bIns="45720" anchor="t" anchorCtr="0"/>
          <a:lstStyle/>
          <a:p>
            <a:pPr eaLnBrk="1" hangingPunct="1">
              <a:lnSpc>
                <a:spcPct val="110000"/>
              </a:lnSpc>
              <a:buNone/>
            </a:pPr>
            <a:r>
              <a:rPr lang="en-US" altLang="zh-CN" b="1" dirty="0">
                <a:latin typeface="Times New Roman" panose="02020603050405020304" pitchFamily="18" charset="0"/>
              </a:rPr>
              <a:t>4</a:t>
            </a:r>
            <a:r>
              <a:rPr lang="zh-CN" altLang="en-US" b="1" dirty="0">
                <a:latin typeface="Times New Roman" panose="02020603050405020304" pitchFamily="18" charset="0"/>
              </a:rPr>
              <a:t>．量词的辖域</a:t>
            </a:r>
            <a:r>
              <a:rPr lang="zh-CN" altLang="en-US" sz="2400" b="1" dirty="0">
                <a:latin typeface="宋体" panose="02010600030101010101" pitchFamily="2" charset="-122"/>
              </a:rPr>
              <a:t> </a:t>
            </a:r>
            <a:endParaRPr lang="zh-CN" altLang="en-US" sz="2400" b="1" dirty="0">
              <a:latin typeface="宋体" panose="02010600030101010101" pitchFamily="2" charset="-122"/>
            </a:endParaRPr>
          </a:p>
          <a:p>
            <a:pPr eaLnBrk="1" hangingPunct="1">
              <a:lnSpc>
                <a:spcPct val="110000"/>
              </a:lnSpc>
            </a:pPr>
            <a:r>
              <a:rPr lang="zh-CN" altLang="en-US" sz="2600" dirty="0">
                <a:latin typeface="宋体" panose="02010600030101010101" pitchFamily="2" charset="-122"/>
              </a:rPr>
              <a:t>量词的辖域：位于量词后面的单个谓词或者用括弧括起来的谓词公式。</a:t>
            </a:r>
            <a:endParaRPr lang="zh-CN" altLang="en-US" sz="2600" dirty="0">
              <a:latin typeface="宋体" panose="02010600030101010101" pitchFamily="2" charset="-122"/>
            </a:endParaRPr>
          </a:p>
          <a:p>
            <a:pPr eaLnBrk="1" hangingPunct="1">
              <a:lnSpc>
                <a:spcPct val="110000"/>
              </a:lnSpc>
            </a:pPr>
            <a:r>
              <a:rPr lang="zh-CN" altLang="en-US" sz="2600" dirty="0">
                <a:latin typeface="宋体" panose="02010600030101010101" pitchFamily="2" charset="-122"/>
              </a:rPr>
              <a:t>约束变元与自由变元：辖域内与量词中同名的变元称为约束变元，不受约束的变元称为自由变元。</a:t>
            </a:r>
            <a:r>
              <a:rPr lang="zh-CN" altLang="en-US" sz="2200" dirty="0">
                <a:latin typeface="Times New Roman" panose="02020603050405020304" pitchFamily="18" charset="0"/>
              </a:rPr>
              <a:t> </a:t>
            </a:r>
            <a:endParaRPr lang="zh-CN" altLang="en-US" sz="2200" dirty="0">
              <a:latin typeface="Times New Roman" panose="02020603050405020304" pitchFamily="18" charset="0"/>
            </a:endParaRPr>
          </a:p>
        </p:txBody>
      </p:sp>
      <p:sp>
        <p:nvSpPr>
          <p:cNvPr id="29701" name="Rectangle 4"/>
          <p:cNvSpPr/>
          <p:nvPr/>
        </p:nvSpPr>
        <p:spPr>
          <a:xfrm>
            <a:off x="4510088" y="3352800"/>
            <a:ext cx="9144000" cy="0"/>
          </a:xfrm>
          <a:prstGeom prst="rect">
            <a:avLst/>
          </a:prstGeom>
          <a:noFill/>
          <a:ln w="9525">
            <a:noFill/>
          </a:ln>
        </p:spPr>
        <p:txBody>
          <a:bodyPr>
            <a:spAutoFit/>
          </a:bodyPr>
          <a:lstStyle/>
          <a:p>
            <a:pPr eaLnBrk="1" hangingPunct="1"/>
            <a:endParaRPr lang="zh-CN" altLang="en-US" dirty="0">
              <a:latin typeface="Arial" panose="020B0604020202020204" pitchFamily="34" charset="0"/>
            </a:endParaRPr>
          </a:p>
        </p:txBody>
      </p:sp>
      <p:sp>
        <p:nvSpPr>
          <p:cNvPr id="29702" name="Rectangle 16"/>
          <p:cNvSpPr/>
          <p:nvPr/>
        </p:nvSpPr>
        <p:spPr>
          <a:xfrm>
            <a:off x="4510088" y="3352800"/>
            <a:ext cx="9144000" cy="0"/>
          </a:xfrm>
          <a:prstGeom prst="rect">
            <a:avLst/>
          </a:prstGeom>
          <a:noFill/>
          <a:ln w="9525">
            <a:noFill/>
          </a:ln>
        </p:spPr>
        <p:txBody>
          <a:bodyPr>
            <a:spAutoFit/>
          </a:bodyPr>
          <a:lstStyle/>
          <a:p>
            <a:pPr eaLnBrk="1" hangingPunct="1"/>
            <a:endParaRPr lang="zh-CN" altLang="en-US" dirty="0">
              <a:latin typeface="Arial" panose="020B0604020202020204" pitchFamily="34" charset="0"/>
            </a:endParaRPr>
          </a:p>
        </p:txBody>
      </p:sp>
      <p:sp>
        <p:nvSpPr>
          <p:cNvPr id="29703" name="Text Box 6"/>
          <p:cNvSpPr txBox="1"/>
          <p:nvPr/>
        </p:nvSpPr>
        <p:spPr>
          <a:xfrm>
            <a:off x="530225" y="3532188"/>
            <a:ext cx="8112125" cy="2720975"/>
          </a:xfrm>
          <a:prstGeom prst="rect">
            <a:avLst/>
          </a:prstGeom>
          <a:gradFill rotWithShape="0">
            <a:gsLst>
              <a:gs pos="0">
                <a:srgbClr val="99CC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buBlip>
                <a:blip r:embed="rId1"/>
              </a:buBlip>
            </a:pPr>
            <a:r>
              <a:rPr lang="en-US" altLang="zh-CN" sz="2600" dirty="0">
                <a:latin typeface="Times New Roman" panose="02020603050405020304" pitchFamily="18" charset="0"/>
              </a:rPr>
              <a:t> </a:t>
            </a:r>
            <a:r>
              <a:rPr lang="zh-CN" altLang="en-US" sz="2600" dirty="0">
                <a:latin typeface="Times New Roman" panose="02020603050405020304" pitchFamily="18" charset="0"/>
              </a:rPr>
              <a:t>例如：</a:t>
            </a:r>
            <a:endParaRPr lang="zh-CN" altLang="en-US" sz="2600" dirty="0">
              <a:latin typeface="Times New Roman" panose="02020603050405020304" pitchFamily="18" charset="0"/>
            </a:endParaRPr>
          </a:p>
          <a:p>
            <a:pPr algn="ctr" eaLnBrk="1" hangingPunct="1">
              <a:lnSpc>
                <a:spcPct val="120000"/>
              </a:lnSpc>
              <a:spcBef>
                <a:spcPct val="20000"/>
              </a:spcBef>
              <a:buNone/>
            </a:pPr>
            <a:r>
              <a:rPr lang="zh-CN" altLang="en-US" sz="2600" dirty="0">
                <a:latin typeface="Times New Roman" panose="02020603050405020304" pitchFamily="18" charset="0"/>
              </a:rPr>
              <a:t>   </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a:t>
            </a:r>
            <a:r>
              <a:rPr lang="en-US" altLang="zh-CN" sz="2600" i="1" dirty="0">
                <a:latin typeface="Times New Roman" panose="02020603050405020304" pitchFamily="18" charset="0"/>
              </a:rPr>
              <a:t>P</a:t>
            </a:r>
            <a:r>
              <a:rPr lang="en-US" altLang="zh-CN" sz="2600" dirty="0">
                <a:latin typeface="Times New Roman" panose="02020603050405020304" pitchFamily="18" charset="0"/>
              </a:rPr>
              <a:t>(</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t>
            </a:r>
            <a:r>
              <a:rPr lang="en-US" altLang="zh-CN" sz="2600" i="1" dirty="0">
                <a:latin typeface="Times New Roman" panose="02020603050405020304" pitchFamily="18" charset="0"/>
              </a:rPr>
              <a:t>y</a:t>
            </a:r>
            <a:r>
              <a:rPr lang="en-US" altLang="zh-CN" sz="2600" dirty="0">
                <a:latin typeface="Times New Roman" panose="02020603050405020304" pitchFamily="18" charset="0"/>
              </a:rPr>
              <a:t>) → </a:t>
            </a:r>
            <a:r>
              <a:rPr lang="en-US" altLang="zh-CN" sz="2600" i="1" dirty="0">
                <a:latin typeface="Times New Roman" panose="02020603050405020304" pitchFamily="18" charset="0"/>
              </a:rPr>
              <a:t>Q</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t>
            </a:r>
            <a:r>
              <a:rPr lang="en-US" altLang="zh-CN" sz="2600" i="1" dirty="0">
                <a:latin typeface="Times New Roman" panose="02020603050405020304" pitchFamily="18" charset="0"/>
              </a:rPr>
              <a:t>y</a:t>
            </a:r>
            <a:r>
              <a:rPr lang="en-US" altLang="zh-CN" sz="2600" dirty="0">
                <a:latin typeface="Times New Roman" panose="02020603050405020304" pitchFamily="18" charset="0"/>
              </a:rPr>
              <a:t>))∨</a:t>
            </a:r>
            <a:r>
              <a:rPr lang="en-US" altLang="zh-CN" sz="2600" i="1" dirty="0">
                <a:latin typeface="Times New Roman" panose="02020603050405020304" pitchFamily="18" charset="0"/>
              </a:rPr>
              <a:t>R</a:t>
            </a:r>
            <a:r>
              <a:rPr lang="en-US" altLang="zh-CN" sz="2600" dirty="0">
                <a:latin typeface="Times New Roman" panose="02020603050405020304" pitchFamily="18" charset="0"/>
              </a:rPr>
              <a:t>(</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t>
            </a:r>
            <a:r>
              <a:rPr lang="en-US" altLang="zh-CN" sz="2600" i="1" dirty="0">
                <a:latin typeface="Times New Roman" panose="02020603050405020304" pitchFamily="18" charset="0"/>
              </a:rPr>
              <a:t>y</a:t>
            </a:r>
            <a:r>
              <a:rPr lang="en-US" altLang="zh-CN" sz="2600" dirty="0">
                <a:latin typeface="Times New Roman" panose="02020603050405020304" pitchFamily="18" charset="0"/>
              </a:rPr>
              <a:t>)</a:t>
            </a:r>
            <a:endParaRPr lang="en-US" altLang="zh-CN" sz="2600" dirty="0">
              <a:latin typeface="Times New Roman" panose="02020603050405020304" pitchFamily="18" charset="0"/>
            </a:endParaRPr>
          </a:p>
          <a:p>
            <a:pPr algn="just" eaLnBrk="1" hangingPunct="1">
              <a:lnSpc>
                <a:spcPct val="120000"/>
              </a:lnSpc>
              <a:spcBef>
                <a:spcPct val="20000"/>
              </a:spcBef>
              <a:buClr>
                <a:schemeClr val="accent2"/>
              </a:buClr>
              <a:buFont typeface="Wingdings" panose="05000000000000000000" pitchFamily="2" charset="2"/>
              <a:buChar char="§"/>
            </a:pPr>
            <a:r>
              <a:rPr lang="en-US" altLang="zh-CN" sz="2600" dirty="0">
                <a:latin typeface="Times New Roman" panose="02020603050405020304" pitchFamily="18" charset="0"/>
              </a:rPr>
              <a:t> (</a:t>
            </a:r>
            <a:r>
              <a:rPr lang="en-US" altLang="zh-CN" sz="2600" i="1" dirty="0">
                <a:latin typeface="Times New Roman" panose="02020603050405020304" pitchFamily="18" charset="0"/>
              </a:rPr>
              <a:t>P</a:t>
            </a:r>
            <a:r>
              <a:rPr lang="en-US" altLang="zh-CN" sz="2600" dirty="0">
                <a:latin typeface="Times New Roman" panose="02020603050405020304" pitchFamily="18" charset="0"/>
              </a:rPr>
              <a:t>(</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t>
            </a:r>
            <a:r>
              <a:rPr lang="en-US" altLang="zh-CN" sz="2600" i="1" dirty="0">
                <a:latin typeface="Times New Roman" panose="02020603050405020304" pitchFamily="18" charset="0"/>
              </a:rPr>
              <a:t>y</a:t>
            </a:r>
            <a:r>
              <a:rPr lang="en-US" altLang="zh-CN" sz="2600" dirty="0">
                <a:latin typeface="Times New Roman" panose="02020603050405020304" pitchFamily="18" charset="0"/>
              </a:rPr>
              <a:t>) </a:t>
            </a:r>
            <a:r>
              <a:rPr lang="en-US" altLang="zh-CN" sz="2600" dirty="0">
                <a:latin typeface="宋体" panose="02010600030101010101" pitchFamily="2" charset="-122"/>
              </a:rPr>
              <a:t>→</a:t>
            </a:r>
            <a:r>
              <a:rPr lang="en-US" altLang="zh-CN" sz="2600" dirty="0">
                <a:latin typeface="Times New Roman" panose="02020603050405020304" pitchFamily="18" charset="0"/>
              </a:rPr>
              <a:t> </a:t>
            </a:r>
            <a:r>
              <a:rPr lang="en-US" altLang="zh-CN" sz="2600" i="1" dirty="0">
                <a:latin typeface="Times New Roman" panose="02020603050405020304" pitchFamily="18" charset="0"/>
              </a:rPr>
              <a:t>Q</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 y)) </a:t>
            </a:r>
            <a:r>
              <a:rPr lang="zh-CN" altLang="en-US" sz="2600" dirty="0">
                <a:latin typeface="宋体" panose="02010600030101010101" pitchFamily="2" charset="-122"/>
              </a:rPr>
              <a:t>：</a:t>
            </a:r>
            <a:r>
              <a:rPr lang="en-US" altLang="zh-CN" sz="2600" dirty="0">
                <a:latin typeface="Times New Roman" panose="02020603050405020304" pitchFamily="18" charset="0"/>
              </a:rPr>
              <a:t>(    </a:t>
            </a:r>
            <a:r>
              <a:rPr lang="en-US" altLang="zh-CN" sz="2600" i="1" dirty="0">
                <a:latin typeface="Times New Roman" panose="02020603050405020304" pitchFamily="18" charset="0"/>
              </a:rPr>
              <a:t>x</a:t>
            </a:r>
            <a:r>
              <a:rPr lang="en-US" altLang="zh-CN" sz="2600" dirty="0">
                <a:latin typeface="Times New Roman" panose="02020603050405020304" pitchFamily="18" charset="0"/>
              </a:rPr>
              <a:t>)</a:t>
            </a:r>
            <a:r>
              <a:rPr lang="zh-CN" altLang="en-US" sz="2600" dirty="0">
                <a:latin typeface="宋体" panose="02010600030101010101" pitchFamily="2" charset="-122"/>
              </a:rPr>
              <a:t>的辖域，辖域内的变元</a:t>
            </a:r>
            <a:r>
              <a:rPr lang="en-US" altLang="zh-CN" sz="2600" i="1" dirty="0">
                <a:latin typeface="Times New Roman" panose="02020603050405020304" pitchFamily="18" charset="0"/>
              </a:rPr>
              <a:t>x</a:t>
            </a:r>
            <a:r>
              <a:rPr lang="zh-CN" altLang="en-US" sz="2600" dirty="0">
                <a:latin typeface="宋体" panose="02010600030101010101" pitchFamily="2" charset="-122"/>
              </a:rPr>
              <a:t>是受（   </a:t>
            </a:r>
            <a:r>
              <a:rPr lang="en-US" altLang="zh-CN" sz="2600" i="1" dirty="0">
                <a:latin typeface="Times New Roman" panose="02020603050405020304" pitchFamily="18" charset="0"/>
              </a:rPr>
              <a:t>x</a:t>
            </a:r>
            <a:r>
              <a:rPr lang="zh-CN" altLang="en-US" sz="2600" dirty="0">
                <a:latin typeface="宋体" panose="02010600030101010101" pitchFamily="2" charset="-122"/>
              </a:rPr>
              <a:t>）约束的变元，</a:t>
            </a:r>
            <a:r>
              <a:rPr lang="en-US" altLang="zh-CN" sz="2600" i="1" dirty="0">
                <a:latin typeface="Times New Roman" panose="02020603050405020304" pitchFamily="18" charset="0"/>
              </a:rPr>
              <a:t>R</a:t>
            </a:r>
            <a:r>
              <a:rPr lang="en-US" altLang="zh-CN" sz="2600" dirty="0">
                <a:latin typeface="Times New Roman" panose="02020603050405020304" pitchFamily="18" charset="0"/>
              </a:rPr>
              <a:t>(</a:t>
            </a:r>
            <a:r>
              <a:rPr lang="en-US" altLang="zh-CN" sz="2600" i="1" dirty="0">
                <a:latin typeface="Times New Roman" panose="02020603050405020304" pitchFamily="18" charset="0"/>
              </a:rPr>
              <a:t>x</a:t>
            </a:r>
            <a:r>
              <a:rPr lang="en-US" altLang="zh-CN" sz="2600" dirty="0">
                <a:latin typeface="Times New Roman" panose="02020603050405020304" pitchFamily="18" charset="0"/>
              </a:rPr>
              <a:t>, </a:t>
            </a:r>
            <a:r>
              <a:rPr lang="en-US" altLang="zh-CN" sz="2600" i="1" dirty="0">
                <a:latin typeface="Times New Roman" panose="02020603050405020304" pitchFamily="18" charset="0"/>
              </a:rPr>
              <a:t>y</a:t>
            </a:r>
            <a:r>
              <a:rPr lang="en-US" altLang="zh-CN" sz="2600" dirty="0">
                <a:latin typeface="Times New Roman" panose="02020603050405020304" pitchFamily="18" charset="0"/>
              </a:rPr>
              <a:t>)</a:t>
            </a:r>
            <a:r>
              <a:rPr lang="zh-CN" altLang="en-US" sz="2600" dirty="0">
                <a:latin typeface="宋体" panose="02010600030101010101" pitchFamily="2" charset="-122"/>
              </a:rPr>
              <a:t>中的</a:t>
            </a:r>
            <a:r>
              <a:rPr lang="en-US" altLang="zh-CN" sz="2600" i="1" dirty="0">
                <a:latin typeface="Times New Roman" panose="02020603050405020304" pitchFamily="18" charset="0"/>
              </a:rPr>
              <a:t>x</a:t>
            </a:r>
            <a:r>
              <a:rPr lang="zh-CN" altLang="en-US" sz="2600" dirty="0">
                <a:latin typeface="宋体" panose="02010600030101010101" pitchFamily="2" charset="-122"/>
              </a:rPr>
              <a:t>是自由变元。</a:t>
            </a:r>
            <a:endParaRPr lang="zh-CN" altLang="en-US" sz="2600" dirty="0">
              <a:latin typeface="宋体" panose="02010600030101010101" pitchFamily="2" charset="-122"/>
            </a:endParaRPr>
          </a:p>
          <a:p>
            <a:pPr algn="just" eaLnBrk="1" hangingPunct="1">
              <a:lnSpc>
                <a:spcPct val="120000"/>
              </a:lnSpc>
              <a:spcBef>
                <a:spcPct val="20000"/>
              </a:spcBef>
              <a:buClr>
                <a:schemeClr val="accent2"/>
              </a:buClr>
              <a:buFont typeface="Wingdings" panose="05000000000000000000" pitchFamily="2" charset="2"/>
              <a:buChar char="§"/>
            </a:pPr>
            <a:r>
              <a:rPr lang="zh-CN" altLang="en-US" sz="2600" dirty="0">
                <a:latin typeface="宋体" panose="02010600030101010101" pitchFamily="2" charset="-122"/>
              </a:rPr>
              <a:t> 公式中的所有</a:t>
            </a:r>
            <a:r>
              <a:rPr lang="en-US" altLang="zh-CN" sz="2600" i="1" dirty="0">
                <a:latin typeface="Times New Roman" panose="02020603050405020304" pitchFamily="18" charset="0"/>
              </a:rPr>
              <a:t>y</a:t>
            </a:r>
            <a:r>
              <a:rPr lang="zh-CN" altLang="en-US" sz="2600" dirty="0">
                <a:latin typeface="宋体" panose="02010600030101010101" pitchFamily="2" charset="-122"/>
              </a:rPr>
              <a:t>都是自由变元。</a:t>
            </a:r>
            <a:r>
              <a:rPr lang="zh-CN" altLang="en-US" sz="2600" dirty="0">
                <a:latin typeface="Times New Roman" panose="02020603050405020304" pitchFamily="18" charset="0"/>
              </a:rPr>
              <a:t> </a:t>
            </a:r>
            <a:endParaRPr lang="zh-CN" altLang="en-US" sz="2600" dirty="0">
              <a:latin typeface="Times New Roman" panose="02020603050405020304" pitchFamily="18" charset="0"/>
            </a:endParaRPr>
          </a:p>
        </p:txBody>
      </p:sp>
      <p:graphicFrame>
        <p:nvGraphicFramePr>
          <p:cNvPr id="29704" name="Object 15"/>
          <p:cNvGraphicFramePr>
            <a:graphicFrameLocks noChangeAspect="1"/>
          </p:cNvGraphicFramePr>
          <p:nvPr/>
        </p:nvGraphicFramePr>
        <p:xfrm>
          <a:off x="2617788" y="4268788"/>
          <a:ext cx="298450" cy="366712"/>
        </p:xfrm>
        <a:graphic>
          <a:graphicData uri="http://schemas.openxmlformats.org/presentationml/2006/ole">
            <mc:AlternateContent xmlns:mc="http://schemas.openxmlformats.org/markup-compatibility/2006">
              <mc:Choice xmlns:v="urn:schemas-microsoft-com:vml" Requires="v">
                <p:oleObj spid="_x0000_s2" name="" r:id="rId2" imgW="127000" imgH="152400" progId="Equation.DSMT4">
                  <p:embed/>
                </p:oleObj>
              </mc:Choice>
              <mc:Fallback>
                <p:oleObj name="" r:id="rId2" imgW="127000" imgH="152400" progId="Equation.DSMT4">
                  <p:embed/>
                  <p:pic>
                    <p:nvPicPr>
                      <p:cNvPr id="0" name="Object 15"/>
                      <p:cNvPicPr/>
                      <p:nvPr/>
                    </p:nvPicPr>
                    <p:blipFill>
                      <a:blip r:embed="rId3"/>
                      <a:stretch>
                        <a:fillRect/>
                      </a:stretch>
                    </p:blipFill>
                    <p:spPr>
                      <a:xfrm>
                        <a:off x="2617788" y="4268788"/>
                        <a:ext cx="298450" cy="366712"/>
                      </a:xfrm>
                      <a:prstGeom prst="rect">
                        <a:avLst/>
                      </a:prstGeom>
                      <a:noFill/>
                      <a:ln w="38100">
                        <a:noFill/>
                        <a:miter/>
                      </a:ln>
                    </p:spPr>
                  </p:pic>
                </p:oleObj>
              </mc:Fallback>
            </mc:AlternateContent>
          </a:graphicData>
        </a:graphic>
      </p:graphicFrame>
      <p:graphicFrame>
        <p:nvGraphicFramePr>
          <p:cNvPr id="29705" name="Object 17"/>
          <p:cNvGraphicFramePr>
            <a:graphicFrameLocks noChangeAspect="1"/>
          </p:cNvGraphicFramePr>
          <p:nvPr/>
        </p:nvGraphicFramePr>
        <p:xfrm>
          <a:off x="4179888" y="4810125"/>
          <a:ext cx="298450" cy="366713"/>
        </p:xfrm>
        <a:graphic>
          <a:graphicData uri="http://schemas.openxmlformats.org/presentationml/2006/ole">
            <mc:AlternateContent xmlns:mc="http://schemas.openxmlformats.org/markup-compatibility/2006">
              <mc:Choice xmlns:v="urn:schemas-microsoft-com:vml" Requires="v">
                <p:oleObj spid="_x0000_s3" name="" r:id="rId4" imgW="127000" imgH="152400" progId="Equation.DSMT4">
                  <p:embed/>
                </p:oleObj>
              </mc:Choice>
              <mc:Fallback>
                <p:oleObj name="" r:id="rId4" imgW="127000" imgH="152400" progId="Equation.DSMT4">
                  <p:embed/>
                  <p:pic>
                    <p:nvPicPr>
                      <p:cNvPr id="0" name="Object 17"/>
                      <p:cNvPicPr/>
                      <p:nvPr/>
                    </p:nvPicPr>
                    <p:blipFill>
                      <a:blip r:embed="rId3"/>
                      <a:stretch>
                        <a:fillRect/>
                      </a:stretch>
                    </p:blipFill>
                    <p:spPr>
                      <a:xfrm>
                        <a:off x="4179888" y="4810125"/>
                        <a:ext cx="298450" cy="366713"/>
                      </a:xfrm>
                      <a:prstGeom prst="rect">
                        <a:avLst/>
                      </a:prstGeom>
                      <a:noFill/>
                      <a:ln w="38100">
                        <a:noFill/>
                        <a:miter/>
                      </a:ln>
                    </p:spPr>
                  </p:pic>
                </p:oleObj>
              </mc:Fallback>
            </mc:AlternateContent>
          </a:graphicData>
        </a:graphic>
      </p:graphicFrame>
      <p:graphicFrame>
        <p:nvGraphicFramePr>
          <p:cNvPr id="29706" name="Object 18"/>
          <p:cNvGraphicFramePr>
            <a:graphicFrameLocks noChangeAspect="1"/>
          </p:cNvGraphicFramePr>
          <p:nvPr/>
        </p:nvGraphicFramePr>
        <p:xfrm>
          <a:off x="1400175" y="5283200"/>
          <a:ext cx="298450" cy="366713"/>
        </p:xfrm>
        <a:graphic>
          <a:graphicData uri="http://schemas.openxmlformats.org/presentationml/2006/ole">
            <mc:AlternateContent xmlns:mc="http://schemas.openxmlformats.org/markup-compatibility/2006">
              <mc:Choice xmlns:v="urn:schemas-microsoft-com:vml" Requires="v">
                <p:oleObj spid="_x0000_s4" name="" r:id="rId5" imgW="127000" imgH="152400" progId="Equation.DSMT4">
                  <p:embed/>
                </p:oleObj>
              </mc:Choice>
              <mc:Fallback>
                <p:oleObj name="" r:id="rId5" imgW="127000" imgH="152400" progId="Equation.DSMT4">
                  <p:embed/>
                  <p:pic>
                    <p:nvPicPr>
                      <p:cNvPr id="0" name="Object 18"/>
                      <p:cNvPicPr/>
                      <p:nvPr/>
                    </p:nvPicPr>
                    <p:blipFill>
                      <a:blip r:embed="rId3"/>
                      <a:stretch>
                        <a:fillRect/>
                      </a:stretch>
                    </p:blipFill>
                    <p:spPr>
                      <a:xfrm>
                        <a:off x="1400175" y="5283200"/>
                        <a:ext cx="298450" cy="366713"/>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30723"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2.2.4  </a:t>
            </a:r>
            <a:r>
              <a:rPr lang="zh-CN" altLang="en-US" dirty="0">
                <a:latin typeface="Times New Roman" panose="02020603050405020304" pitchFamily="18" charset="0"/>
              </a:rPr>
              <a:t>谓词公式的性质</a:t>
            </a:r>
            <a:endParaRPr lang="zh-CN" altLang="en-US" dirty="0">
              <a:latin typeface="Times New Roman" panose="02020603050405020304" pitchFamily="18" charset="0"/>
            </a:endParaRPr>
          </a:p>
        </p:txBody>
      </p:sp>
      <p:sp>
        <p:nvSpPr>
          <p:cNvPr id="30724" name="Rectangle 5"/>
          <p:cNvSpPr>
            <a:spLocks noGrp="1"/>
          </p:cNvSpPr>
          <p:nvPr>
            <p:ph idx="1"/>
          </p:nvPr>
        </p:nvSpPr>
        <p:spPr>
          <a:xfrm>
            <a:off x="319088" y="965200"/>
            <a:ext cx="8642350" cy="5400675"/>
          </a:xfrm>
        </p:spPr>
        <p:txBody>
          <a:bodyPr vert="horz" wrap="square" lIns="91440" tIns="45720" rIns="91440" bIns="45720" anchor="t" anchorCtr="0"/>
          <a:lstStyle/>
          <a:p>
            <a:pPr marL="0" indent="0" eaLnBrk="1" hangingPunct="1">
              <a:spcBef>
                <a:spcPct val="40000"/>
              </a:spcBef>
              <a:buNone/>
            </a:pPr>
            <a:r>
              <a:rPr lang="en-US" altLang="zh-CN" b="1" dirty="0">
                <a:latin typeface="Times New Roman" panose="02020603050405020304" pitchFamily="18" charset="0"/>
              </a:rPr>
              <a:t>1. </a:t>
            </a:r>
            <a:r>
              <a:rPr lang="zh-CN" altLang="en-US" b="1" dirty="0">
                <a:latin typeface="Times New Roman" panose="02020603050405020304" pitchFamily="18" charset="0"/>
              </a:rPr>
              <a:t>谓词公式的解释</a:t>
            </a:r>
            <a:endParaRPr lang="zh-CN" altLang="en-US" b="1" dirty="0">
              <a:latin typeface="Times New Roman" panose="02020603050405020304" pitchFamily="18" charset="0"/>
            </a:endParaRPr>
          </a:p>
          <a:p>
            <a:pPr marL="0" indent="0" eaLnBrk="1" hangingPunct="1">
              <a:spcBef>
                <a:spcPct val="40000"/>
              </a:spcBef>
            </a:pPr>
            <a:r>
              <a:rPr lang="zh-CN" altLang="en-US" b="1" dirty="0">
                <a:latin typeface="Times New Roman" panose="02020603050405020304" pitchFamily="18" charset="0"/>
              </a:rPr>
              <a:t>  谓词公式在个体域上的解释：</a:t>
            </a:r>
            <a:r>
              <a:rPr lang="zh-CN" altLang="en-US" dirty="0">
                <a:latin typeface="Times New Roman" panose="02020603050405020304" pitchFamily="18" charset="0"/>
              </a:rPr>
              <a:t>个体域中的实体对谓词演算表达式的每个常量、变量、谓词和函数符号的指派。</a:t>
            </a:r>
            <a:endParaRPr lang="en-US" altLang="zh-CN" dirty="0">
              <a:latin typeface="Times New Roman" panose="02020603050405020304" pitchFamily="18" charset="0"/>
            </a:endParaRPr>
          </a:p>
          <a:p>
            <a:pPr marL="0" indent="0" eaLnBrk="1" hangingPunct="1">
              <a:spcBef>
                <a:spcPct val="40000"/>
              </a:spcBef>
            </a:pPr>
            <a:r>
              <a:rPr lang="zh-CN" altLang="en-US" dirty="0">
                <a:latin typeface="Times New Roman" panose="02020603050405020304" pitchFamily="18" charset="0"/>
              </a:rPr>
              <a:t>所以一个谓词公式的解释可能有很多个。</a:t>
            </a:r>
            <a:endParaRPr lang="zh-CN" altLang="en-US" dirty="0">
              <a:latin typeface="Times New Roman" panose="02020603050405020304" pitchFamily="18" charset="0"/>
            </a:endParaRPr>
          </a:p>
          <a:p>
            <a:pPr marL="0" indent="0" algn="just" eaLnBrk="1" hangingPunct="1"/>
            <a:endParaRPr lang="en-US" altLang="zh-CN" b="1" dirty="0">
              <a:latin typeface="Times New Roman" panose="02020603050405020304" pitchFamily="18" charset="0"/>
            </a:endParaRPr>
          </a:p>
        </p:txBody>
      </p:sp>
      <p:sp>
        <p:nvSpPr>
          <p:cNvPr id="25607" name="Rectangle 7"/>
          <p:cNvSpPr/>
          <p:nvPr/>
        </p:nvSpPr>
        <p:spPr>
          <a:xfrm>
            <a:off x="334010" y="4239895"/>
            <a:ext cx="8551863" cy="1117600"/>
          </a:xfrm>
          <a:prstGeom prst="rect">
            <a:avLst/>
          </a:prstGeom>
          <a:noFill/>
          <a:ln w="9525">
            <a:noFill/>
          </a:ln>
        </p:spPr>
        <p:txBody>
          <a:bodyPr>
            <a:spAutoFit/>
          </a:bodyPr>
          <a:lstStyle/>
          <a:p>
            <a:pPr eaLnBrk="1" hangingPunct="1">
              <a:lnSpc>
                <a:spcPct val="120000"/>
              </a:lnSpc>
              <a:spcBef>
                <a:spcPct val="40000"/>
              </a:spcBef>
              <a:buClr>
                <a:schemeClr val="accent2"/>
              </a:buClr>
              <a:buFont typeface="Wingdings" panose="05000000000000000000" pitchFamily="2" charset="2"/>
              <a:buBlip>
                <a:blip r:embed="rId1"/>
              </a:buBlip>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对于每一个解释，谓词公式都可求出一个真值（</a:t>
            </a:r>
            <a:r>
              <a:rPr lang="en-US" altLang="zh-CN" sz="2800" b="1" i="1" dirty="0">
                <a:latin typeface="Times New Roman" panose="02020603050405020304" pitchFamily="18" charset="0"/>
                <a:cs typeface="Times New Roman" panose="02020603050405020304" pitchFamily="18" charset="0"/>
              </a:rPr>
              <a:t>T</a:t>
            </a:r>
            <a:r>
              <a:rPr lang="zh-CN" altLang="en-US" sz="2800" b="1" dirty="0">
                <a:latin typeface="Times New Roman" panose="02020603050405020304" pitchFamily="18" charset="0"/>
              </a:rPr>
              <a:t>或</a:t>
            </a:r>
            <a:r>
              <a:rPr lang="en-US" altLang="zh-CN" sz="2800" b="1" i="1"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 calcmode="lin" valueType="num">
                                      <p:cBhvr additive="base">
                                        <p:cTn id="7" dur="500" fill="hold"/>
                                        <p:tgtEl>
                                          <p:spTgt spid="25607"/>
                                        </p:tgtEl>
                                        <p:attrNameLst>
                                          <p:attrName>ppt_x</p:attrName>
                                        </p:attrNameLst>
                                      </p:cBhvr>
                                      <p:tavLst>
                                        <p:tav tm="0">
                                          <p:val>
                                            <p:strVal val="#ppt_x"/>
                                          </p:val>
                                        </p:tav>
                                        <p:tav tm="100000">
                                          <p:val>
                                            <p:strVal val="#ppt_x"/>
                                          </p:val>
                                        </p:tav>
                                      </p:tavLst>
                                    </p:anim>
                                    <p:anim calcmode="lin" valueType="num">
                                      <p:cBhvr additive="base">
                                        <p:cTn id="8" dur="500" fill="hold"/>
                                        <p:tgtEl>
                                          <p:spTgt spid="25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7170" name="Rectangle 4"/>
          <p:cNvSpPr/>
          <p:nvPr/>
        </p:nvSpPr>
        <p:spPr>
          <a:xfrm>
            <a:off x="0" y="0"/>
            <a:ext cx="9144000" cy="765175"/>
          </a:xfrm>
          <a:prstGeom prst="rect">
            <a:avLst/>
          </a:prstGeom>
          <a:solidFill>
            <a:srgbClr val="A50021"/>
          </a:solidFill>
          <a:ln w="9525">
            <a:noFill/>
          </a:ln>
        </p:spPr>
        <p:txBody>
          <a:bodyPr anchor="b" anchorCtr="0"/>
          <a:lstStyle/>
          <a:p>
            <a:pPr indent="176530"/>
            <a:r>
              <a:rPr lang="zh-CN" altLang="en-US" sz="3600" dirty="0">
                <a:solidFill>
                  <a:schemeClr val="bg1"/>
                </a:solidFill>
                <a:latin typeface="Times New Roman" panose="02020603050405020304" pitchFamily="18" charset="0"/>
                <a:ea typeface="黑体" panose="02010609060101010101" pitchFamily="49" charset="-122"/>
              </a:rPr>
              <a:t>第</a:t>
            </a:r>
            <a:r>
              <a:rPr lang="en-US" altLang="zh-CN" sz="3600" dirty="0">
                <a:solidFill>
                  <a:schemeClr val="bg1"/>
                </a:solidFill>
                <a:latin typeface="Times New Roman" panose="02020603050405020304" pitchFamily="18" charset="0"/>
                <a:ea typeface="黑体" panose="02010609060101010101" pitchFamily="49" charset="-122"/>
              </a:rPr>
              <a:t>2</a:t>
            </a:r>
            <a:r>
              <a:rPr lang="zh-CN" altLang="en-US" sz="3600" dirty="0">
                <a:solidFill>
                  <a:schemeClr val="bg1"/>
                </a:solidFill>
                <a:latin typeface="Times New Roman" panose="02020603050405020304" pitchFamily="18" charset="0"/>
                <a:ea typeface="黑体" panose="02010609060101010101" pitchFamily="49" charset="-122"/>
              </a:rPr>
              <a:t>章  知识表示与知识图谱</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7171" name="Rectangle 5"/>
          <p:cNvSpPr/>
          <p:nvPr/>
        </p:nvSpPr>
        <p:spPr>
          <a:xfrm>
            <a:off x="227013" y="922338"/>
            <a:ext cx="8642350" cy="5935662"/>
          </a:xfrm>
          <a:prstGeom prst="rect">
            <a:avLst/>
          </a:prstGeom>
          <a:noFill/>
          <a:ln w="9525">
            <a:noFill/>
          </a:ln>
        </p:spPr>
        <p:txBody>
          <a:bodyPr anchor="t" anchorCtr="0"/>
          <a:lstStyle/>
          <a:p>
            <a:pPr marL="469900" indent="-469900">
              <a:lnSpc>
                <a:spcPct val="120000"/>
              </a:lnSpc>
              <a:spcBef>
                <a:spcPct val="20000"/>
              </a:spcBef>
              <a:buClr>
                <a:schemeClr val="accent2"/>
              </a:buClr>
              <a:buFont typeface="Wingdings" panose="05000000000000000000" pitchFamily="2" charset="2"/>
              <a:buBlip>
                <a:blip r:embed="rId1"/>
              </a:buBlip>
            </a:pPr>
            <a:r>
              <a:rPr lang="zh-CN" altLang="en-US" sz="2800" b="1" dirty="0">
                <a:latin typeface="Times New Roman" panose="02020603050405020304" pitchFamily="18" charset="0"/>
                <a:ea typeface="宋体" panose="02010600030101010101" pitchFamily="2" charset="-122"/>
              </a:rPr>
              <a:t>人类的智能活动主要是获得并运用知识。知识是智能的基础。为了使计算机具有智能，能模拟人类的智能行为，就必须使它具有知识。但知识需要用适当的模式表示出来才能存储到计算机中去，因此，知识的表示成为十分重要的研究课题。</a:t>
            </a:r>
            <a:endParaRPr lang="zh-CN" altLang="en-US" sz="2800" b="1" dirty="0">
              <a:latin typeface="Times New Roman" panose="02020603050405020304" pitchFamily="18" charset="0"/>
              <a:ea typeface="宋体" panose="02010600030101010101" pitchFamily="2" charset="-122"/>
            </a:endParaRPr>
          </a:p>
          <a:p>
            <a:pPr marL="469900" indent="-469900">
              <a:lnSpc>
                <a:spcPct val="120000"/>
              </a:lnSpc>
              <a:spcBef>
                <a:spcPct val="20000"/>
              </a:spcBef>
              <a:buClr>
                <a:schemeClr val="accent2"/>
              </a:buClr>
              <a:buFont typeface="Wingdings" panose="05000000000000000000" pitchFamily="2" charset="2"/>
              <a:buBlip>
                <a:blip r:embed="rId1"/>
              </a:buBlip>
            </a:pPr>
            <a:r>
              <a:rPr lang="zh-CN" altLang="en-US" sz="2800" b="1" dirty="0">
                <a:latin typeface="Times New Roman" panose="02020603050405020304" pitchFamily="18" charset="0"/>
                <a:ea typeface="宋体" panose="02010600030101010101" pitchFamily="2" charset="-122"/>
              </a:rPr>
              <a:t>本章将首先介绍知识与知识表示的概念，然后介绍一阶谓词逻辑、产生式、框架等当前人工智能中应用比较广泛的知识表示方法，</a:t>
            </a:r>
            <a:r>
              <a:rPr lang="zh-CN" altLang="zh-CN" sz="2800" b="1" dirty="0">
                <a:latin typeface="Times New Roman" panose="02020603050405020304" pitchFamily="18" charset="0"/>
                <a:ea typeface="宋体" panose="02010600030101010101" pitchFamily="2" charset="-122"/>
              </a:rPr>
              <a:t>并简要介绍知识图谱的定义、架构与构建、知识抽取，为后面介绍推理方法、专家系统等奠定基础。</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31747"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2.2.4  </a:t>
            </a:r>
            <a:r>
              <a:rPr lang="zh-CN" altLang="en-US" dirty="0">
                <a:latin typeface="Times New Roman" panose="02020603050405020304" pitchFamily="18" charset="0"/>
              </a:rPr>
              <a:t>谓词公式的性质</a:t>
            </a:r>
            <a:endParaRPr lang="zh-CN" altLang="en-US" dirty="0">
              <a:latin typeface="Times New Roman" panose="02020603050405020304" pitchFamily="18" charset="0"/>
            </a:endParaRPr>
          </a:p>
        </p:txBody>
      </p:sp>
      <p:sp>
        <p:nvSpPr>
          <p:cNvPr id="31748" name="Rectangle 3"/>
          <p:cNvSpPr>
            <a:spLocks noGrp="1"/>
          </p:cNvSpPr>
          <p:nvPr>
            <p:ph idx="1"/>
          </p:nvPr>
        </p:nvSpPr>
        <p:spPr>
          <a:xfrm>
            <a:off x="250825" y="908050"/>
            <a:ext cx="8642350" cy="742950"/>
          </a:xfrm>
        </p:spPr>
        <p:txBody>
          <a:bodyPr vert="horz" wrap="square" lIns="91440" tIns="45720" rIns="91440" bIns="45720" anchor="t" anchorCtr="0"/>
          <a:lstStyle/>
          <a:p>
            <a:pPr marL="571500" indent="-571500" eaLnBrk="1" hangingPunct="1">
              <a:buNone/>
            </a:pPr>
            <a:r>
              <a:rPr lang="en-US" altLang="zh-CN" b="1" dirty="0">
                <a:latin typeface="Times New Roman" panose="02020603050405020304" pitchFamily="18" charset="0"/>
              </a:rPr>
              <a:t> 2.</a:t>
            </a:r>
            <a:r>
              <a:rPr lang="en-US" altLang="zh-CN" b="1" dirty="0"/>
              <a:t> </a:t>
            </a:r>
            <a:r>
              <a:rPr lang="zh-CN" altLang="en-US" b="1" dirty="0"/>
              <a:t>谓词公式的永真性、可满足性、不可满足性   </a:t>
            </a:r>
            <a:endParaRPr lang="zh-CN" altLang="en-US" b="1" dirty="0"/>
          </a:p>
          <a:p>
            <a:pPr marL="571500" indent="-571500" eaLnBrk="1" hangingPunct="1">
              <a:buNone/>
            </a:pPr>
            <a:endParaRPr lang="en-US" altLang="zh-CN" b="1" dirty="0"/>
          </a:p>
        </p:txBody>
      </p:sp>
      <p:sp>
        <p:nvSpPr>
          <p:cNvPr id="31749" name="Text Box 4"/>
          <p:cNvSpPr txBox="1"/>
          <p:nvPr/>
        </p:nvSpPr>
        <p:spPr>
          <a:xfrm>
            <a:off x="508000" y="5108575"/>
            <a:ext cx="8374063" cy="366713"/>
          </a:xfrm>
          <a:prstGeom prst="rect">
            <a:avLst/>
          </a:prstGeom>
          <a:noFill/>
          <a:ln w="9525">
            <a:noFill/>
          </a:ln>
        </p:spPr>
        <p:txBody>
          <a:bodyPr>
            <a:spAutoFit/>
          </a:bodyPr>
          <a:lstStyle/>
          <a:p>
            <a:pPr eaLnBrk="1" hangingPunct="1">
              <a:spcBef>
                <a:spcPct val="50000"/>
              </a:spcBef>
            </a:pPr>
            <a:endParaRPr lang="zh-CN" altLang="zh-CN" dirty="0">
              <a:latin typeface="Arial" panose="020B0604020202020204" pitchFamily="34" charset="0"/>
            </a:endParaRPr>
          </a:p>
        </p:txBody>
      </p:sp>
      <p:sp>
        <p:nvSpPr>
          <p:cNvPr id="31750" name="Text Box 5"/>
          <p:cNvSpPr txBox="1"/>
          <p:nvPr/>
        </p:nvSpPr>
        <p:spPr>
          <a:xfrm>
            <a:off x="384175" y="5097463"/>
            <a:ext cx="8461375" cy="153035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buClr>
                <a:schemeClr val="accent2"/>
              </a:buClr>
              <a:buFont typeface="Wingdings" panose="05000000000000000000" pitchFamily="2" charset="2"/>
              <a:buChar char="§"/>
            </a:pPr>
            <a:r>
              <a:rPr lang="en-US" altLang="zh-CN" sz="2600" b="1" dirty="0">
                <a:latin typeface="Arial" panose="020B0604020202020204" pitchFamily="34" charset="0"/>
              </a:rPr>
              <a:t> </a:t>
            </a:r>
            <a:r>
              <a:rPr lang="zh-CN" altLang="en-US" sz="2600" b="1" dirty="0">
                <a:latin typeface="Times New Roman" panose="02020603050405020304" pitchFamily="18" charset="0"/>
              </a:rPr>
              <a:t>定义</a:t>
            </a:r>
            <a:r>
              <a:rPr lang="en-US" altLang="zh-CN" sz="2600" b="1" dirty="0">
                <a:latin typeface="Times New Roman" panose="02020603050405020304" pitchFamily="18" charset="0"/>
              </a:rPr>
              <a:t>2.5  </a:t>
            </a:r>
            <a:r>
              <a:rPr lang="zh-CN" altLang="en-US" sz="2600" b="1" dirty="0">
                <a:latin typeface="Times New Roman" panose="02020603050405020304" pitchFamily="18" charset="0"/>
              </a:rPr>
              <a:t>对于谓词公式</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，如果至少存在一个解释使得</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在此解释下的真值为</a:t>
            </a:r>
            <a:r>
              <a:rPr lang="en-US" altLang="zh-CN" sz="2600" b="1" i="1" dirty="0">
                <a:latin typeface="Times New Roman" panose="02020603050405020304" pitchFamily="18" charset="0"/>
              </a:rPr>
              <a:t>T</a:t>
            </a:r>
            <a:r>
              <a:rPr lang="zh-CN" altLang="en-US" sz="2600" b="1" dirty="0">
                <a:latin typeface="Times New Roman" panose="02020603050405020304" pitchFamily="18" charset="0"/>
              </a:rPr>
              <a:t>，则称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是可满足的，否则，则称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是不可满足的。</a:t>
            </a:r>
            <a:endParaRPr lang="zh-CN" altLang="en-US" sz="2600" dirty="0">
              <a:latin typeface="Times New Roman" panose="02020603050405020304" pitchFamily="18" charset="0"/>
            </a:endParaRPr>
          </a:p>
        </p:txBody>
      </p:sp>
      <p:sp>
        <p:nvSpPr>
          <p:cNvPr id="31751" name="Text Box 6"/>
          <p:cNvSpPr txBox="1"/>
          <p:nvPr/>
        </p:nvSpPr>
        <p:spPr>
          <a:xfrm>
            <a:off x="369888" y="3357563"/>
            <a:ext cx="8432800" cy="1566862"/>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50000"/>
              </a:spcBef>
              <a:buClr>
                <a:schemeClr val="accent2"/>
              </a:buClr>
              <a:buFont typeface="Wingdings" panose="05000000000000000000" pitchFamily="2" charset="2"/>
              <a:buChar char="§"/>
            </a:pPr>
            <a:r>
              <a:rPr lang="en-US" altLang="zh-CN" sz="2600" b="1" dirty="0">
                <a:latin typeface="Arial" panose="020B0604020202020204" pitchFamily="34" charset="0"/>
              </a:rPr>
              <a:t> </a:t>
            </a:r>
            <a:r>
              <a:rPr lang="zh-CN" altLang="en-US" sz="2600" b="1" dirty="0">
                <a:latin typeface="Times New Roman" panose="02020603050405020304" pitchFamily="18" charset="0"/>
              </a:rPr>
              <a:t>定义</a:t>
            </a:r>
            <a:r>
              <a:rPr lang="en-US" altLang="zh-CN" sz="2600" b="1" dirty="0">
                <a:latin typeface="Times New Roman" panose="02020603050405020304" pitchFamily="18" charset="0"/>
              </a:rPr>
              <a:t>2.4  </a:t>
            </a:r>
            <a:r>
              <a:rPr lang="zh-CN" altLang="en-US" sz="2600" b="1" dirty="0">
                <a:latin typeface="Times New Roman" panose="02020603050405020304" pitchFamily="18" charset="0"/>
              </a:rPr>
              <a:t>如果谓词公式</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对个体域</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上的任何一个解释都取得真值</a:t>
            </a:r>
            <a:r>
              <a:rPr lang="en-US" altLang="zh-CN" sz="2600" b="1" i="1" dirty="0">
                <a:latin typeface="Times New Roman" panose="02020603050405020304" pitchFamily="18" charset="0"/>
              </a:rPr>
              <a:t>F</a:t>
            </a:r>
            <a:r>
              <a:rPr lang="zh-CN" altLang="en-US" sz="2600" b="1" dirty="0">
                <a:latin typeface="Times New Roman" panose="02020603050405020304" pitchFamily="18" charset="0"/>
              </a:rPr>
              <a:t>，则称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在</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上是永假的；如果</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在每个非空个体域上均永假，则称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永假</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sp>
        <p:nvSpPr>
          <p:cNvPr id="31752" name="Text Box 7"/>
          <p:cNvSpPr txBox="1"/>
          <p:nvPr/>
        </p:nvSpPr>
        <p:spPr>
          <a:xfrm>
            <a:off x="392113" y="1598613"/>
            <a:ext cx="8404225" cy="1566862"/>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50000"/>
              </a:spcBef>
              <a:buClr>
                <a:schemeClr val="accent2"/>
              </a:buClr>
              <a:buFont typeface="Wingdings" panose="05000000000000000000" pitchFamily="2" charset="2"/>
              <a:buChar char="§"/>
            </a:pPr>
            <a:r>
              <a:rPr lang="en-US" altLang="zh-CN" sz="2600" b="1" dirty="0">
                <a:latin typeface="Arial" panose="020B0604020202020204" pitchFamily="34" charset="0"/>
              </a:rPr>
              <a:t> </a:t>
            </a:r>
            <a:r>
              <a:rPr lang="zh-CN" altLang="en-US" sz="2600" b="1" dirty="0">
                <a:latin typeface="Times New Roman" panose="02020603050405020304" pitchFamily="18" charset="0"/>
              </a:rPr>
              <a:t>定义</a:t>
            </a:r>
            <a:r>
              <a:rPr lang="en-US" altLang="zh-CN" sz="2600" b="1" dirty="0">
                <a:latin typeface="Times New Roman" panose="02020603050405020304" pitchFamily="18" charset="0"/>
              </a:rPr>
              <a:t>2.3  </a:t>
            </a:r>
            <a:r>
              <a:rPr lang="zh-CN" altLang="en-US" sz="2600" b="1" dirty="0">
                <a:latin typeface="Times New Roman" panose="02020603050405020304" pitchFamily="18" charset="0"/>
              </a:rPr>
              <a:t>如果谓词公式</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对个体域</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上的任何一个解释都取得真值</a:t>
            </a:r>
            <a:r>
              <a:rPr lang="en-US" altLang="zh-CN" sz="2600" b="1" i="1" dirty="0">
                <a:latin typeface="Times New Roman" panose="02020603050405020304" pitchFamily="18" charset="0"/>
              </a:rPr>
              <a:t>T</a:t>
            </a:r>
            <a:r>
              <a:rPr lang="zh-CN" altLang="en-US" sz="2600" b="1" dirty="0">
                <a:latin typeface="Times New Roman" panose="02020603050405020304" pitchFamily="18" charset="0"/>
              </a:rPr>
              <a:t>，则称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在</a:t>
            </a:r>
            <a:r>
              <a:rPr lang="en-US" altLang="zh-CN" sz="2600" b="1" i="1" dirty="0">
                <a:latin typeface="Times New Roman" panose="02020603050405020304" pitchFamily="18" charset="0"/>
              </a:rPr>
              <a:t>D</a:t>
            </a:r>
            <a:r>
              <a:rPr lang="zh-CN" altLang="en-US" sz="2600" b="1" dirty="0">
                <a:latin typeface="Times New Roman" panose="02020603050405020304" pitchFamily="18" charset="0"/>
              </a:rPr>
              <a:t>上是永真的；如果</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在每个非空个体域上均永真，则称</a:t>
            </a:r>
            <a:r>
              <a:rPr lang="en-US" altLang="zh-CN" sz="2600" b="1" i="1" dirty="0">
                <a:latin typeface="Times New Roman" panose="02020603050405020304" pitchFamily="18" charset="0"/>
              </a:rPr>
              <a:t>P</a:t>
            </a:r>
            <a:r>
              <a:rPr lang="zh-CN" altLang="en-US" sz="2600" b="1" dirty="0">
                <a:latin typeface="Times New Roman" panose="02020603050405020304" pitchFamily="18" charset="0"/>
              </a:rPr>
              <a:t>永真</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32771"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2.2.4  </a:t>
            </a:r>
            <a:r>
              <a:rPr lang="zh-CN" altLang="en-US" dirty="0">
                <a:latin typeface="Times New Roman" panose="02020603050405020304" pitchFamily="18" charset="0"/>
              </a:rPr>
              <a:t>谓词公式的性质</a:t>
            </a:r>
            <a:endParaRPr lang="zh-CN" altLang="en-US" dirty="0">
              <a:latin typeface="Times New Roman" panose="02020603050405020304" pitchFamily="18" charset="0"/>
            </a:endParaRPr>
          </a:p>
        </p:txBody>
      </p:sp>
      <p:sp>
        <p:nvSpPr>
          <p:cNvPr id="32772" name="Rectangle 3"/>
          <p:cNvSpPr>
            <a:spLocks noGrp="1"/>
          </p:cNvSpPr>
          <p:nvPr>
            <p:ph idx="1"/>
          </p:nvPr>
        </p:nvSpPr>
        <p:spPr/>
        <p:txBody>
          <a:bodyPr vert="horz" wrap="square" lIns="91440" tIns="45720" rIns="91440" bIns="45720" anchor="t" anchorCtr="0"/>
          <a:lstStyle/>
          <a:p>
            <a:pPr marL="571500" indent="-571500" eaLnBrk="1" hangingPunct="1">
              <a:buNone/>
            </a:pPr>
            <a:r>
              <a:rPr lang="en-US" altLang="zh-CN" b="1" dirty="0">
                <a:latin typeface="Times New Roman" panose="02020603050405020304" pitchFamily="18" charset="0"/>
              </a:rPr>
              <a:t>3. </a:t>
            </a:r>
            <a:r>
              <a:rPr lang="zh-CN" altLang="en-US" b="1" dirty="0">
                <a:latin typeface="Times New Roman" panose="02020603050405020304" pitchFamily="18" charset="0"/>
              </a:rPr>
              <a:t>谓词公式的等价性</a:t>
            </a:r>
            <a:endParaRPr lang="zh-CN" altLang="en-US" b="1" dirty="0"/>
          </a:p>
        </p:txBody>
      </p:sp>
      <p:sp>
        <p:nvSpPr>
          <p:cNvPr id="32773" name="Rectangle 5"/>
          <p:cNvSpPr/>
          <p:nvPr/>
        </p:nvSpPr>
        <p:spPr>
          <a:xfrm>
            <a:off x="0" y="3352800"/>
            <a:ext cx="9144000" cy="0"/>
          </a:xfrm>
          <a:prstGeom prst="rect">
            <a:avLst/>
          </a:prstGeom>
          <a:noFill/>
          <a:ln w="9525">
            <a:noFill/>
          </a:ln>
        </p:spPr>
        <p:txBody>
          <a:bodyPr wrap="none" anchor="ctr" anchorCtr="0">
            <a:spAutoFit/>
          </a:bodyPr>
          <a:lstStyle/>
          <a:p>
            <a:pPr eaLnBrk="1" hangingPunct="1"/>
            <a:endParaRPr lang="zh-CN" altLang="en-US" dirty="0">
              <a:latin typeface="Arial" panose="020B0604020202020204" pitchFamily="34" charset="0"/>
            </a:endParaRPr>
          </a:p>
        </p:txBody>
      </p:sp>
      <p:sp>
        <p:nvSpPr>
          <p:cNvPr id="32774" name="Text Box 8"/>
          <p:cNvSpPr txBox="1"/>
          <p:nvPr/>
        </p:nvSpPr>
        <p:spPr>
          <a:xfrm>
            <a:off x="247650" y="1641475"/>
            <a:ext cx="8578850" cy="2272673"/>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spcBef>
                <a:spcPct val="5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800" b="1" dirty="0">
                <a:latin typeface="Times New Roman" panose="02020603050405020304" pitchFamily="18" charset="0"/>
              </a:rPr>
              <a:t>定义</a:t>
            </a:r>
            <a:r>
              <a:rPr lang="en-US" altLang="zh-CN" sz="2800" b="1" dirty="0">
                <a:latin typeface="Times New Roman" panose="02020603050405020304" pitchFamily="18" charset="0"/>
              </a:rPr>
              <a:t>2.6  </a:t>
            </a:r>
            <a:r>
              <a:rPr lang="zh-CN" altLang="en-US" sz="2800" b="1" dirty="0">
                <a:latin typeface="Times New Roman" panose="02020603050405020304" pitchFamily="18" charset="0"/>
              </a:rPr>
              <a:t>设</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与</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是两个谓词公式，</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是它们共同的个体域，若对</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上的任何一个解释，</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与</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都有相同的真值，则称公式</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和</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在</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上是等价的。如果</a:t>
            </a:r>
            <a:r>
              <a:rPr lang="en-US" altLang="zh-CN" sz="2800" b="1" i="1" dirty="0">
                <a:latin typeface="Times New Roman" panose="02020603050405020304" pitchFamily="18" charset="0"/>
              </a:rPr>
              <a:t>D</a:t>
            </a:r>
            <a:r>
              <a:rPr lang="zh-CN" altLang="en-US" sz="2800" b="1" dirty="0">
                <a:latin typeface="Times New Roman" panose="02020603050405020304" pitchFamily="18" charset="0"/>
              </a:rPr>
              <a:t>是任意个体域，则称</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和</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是等价的，记为</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Q</a:t>
            </a:r>
            <a:r>
              <a:rPr lang="en-US" altLang="zh-CN" dirty="0">
                <a:latin typeface="Arial" panose="020B0604020202020204" pitchFamily="34" charset="0"/>
              </a:rPr>
              <a:t> </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graphicFrame>
        <p:nvGraphicFramePr>
          <p:cNvPr id="32775" name="Object 4"/>
          <p:cNvGraphicFramePr>
            <a:graphicFrameLocks noChangeAspect="1"/>
          </p:cNvGraphicFramePr>
          <p:nvPr/>
        </p:nvGraphicFramePr>
        <p:xfrm>
          <a:off x="5810250" y="3517900"/>
          <a:ext cx="533400" cy="371475"/>
        </p:xfrm>
        <a:graphic>
          <a:graphicData uri="http://schemas.openxmlformats.org/presentationml/2006/ole">
            <mc:AlternateContent xmlns:mc="http://schemas.openxmlformats.org/markup-compatibility/2006">
              <mc:Choice xmlns:v="urn:schemas-microsoft-com:vml" Requires="v">
                <p:oleObj spid="_x0000_s2" name="" r:id="rId1" imgW="215900" imgH="152400" progId="Equation.3">
                  <p:embed/>
                </p:oleObj>
              </mc:Choice>
              <mc:Fallback>
                <p:oleObj name="" r:id="rId1" imgW="215900" imgH="152400" progId="Equation.3">
                  <p:embed/>
                  <p:pic>
                    <p:nvPicPr>
                      <p:cNvPr id="0" name="Object 4"/>
                      <p:cNvPicPr/>
                      <p:nvPr/>
                    </p:nvPicPr>
                    <p:blipFill>
                      <a:blip r:embed="rId2"/>
                      <a:stretch>
                        <a:fillRect/>
                      </a:stretch>
                    </p:blipFill>
                    <p:spPr>
                      <a:xfrm>
                        <a:off x="5810250" y="3517900"/>
                        <a:ext cx="533400" cy="371475"/>
                      </a:xfrm>
                      <a:prstGeom prst="rect">
                        <a:avLst/>
                      </a:prstGeom>
                      <a:noFill/>
                      <a:ln w="38100">
                        <a:noFill/>
                        <a:miter/>
                      </a:ln>
                    </p:spPr>
                  </p:pic>
                </p:oleObj>
              </mc:Fallback>
            </mc:AlternateContent>
          </a:graphicData>
        </a:graphic>
      </p:graphicFrame>
      <p:sp>
        <p:nvSpPr>
          <p:cNvPr id="32776" name="Rectangle 7"/>
          <p:cNvSpPr/>
          <p:nvPr/>
        </p:nvSpPr>
        <p:spPr>
          <a:xfrm>
            <a:off x="0" y="3352800"/>
            <a:ext cx="9144000" cy="0"/>
          </a:xfrm>
          <a:prstGeom prst="rect">
            <a:avLst/>
          </a:prstGeom>
          <a:noFill/>
          <a:ln w="9525">
            <a:noFill/>
          </a:ln>
        </p:spPr>
        <p:txBody>
          <a:bodyPr wrap="none" anchor="ctr" anchorCtr="0">
            <a:spAutoFit/>
          </a:bodyPr>
          <a:lstStyle/>
          <a:p>
            <a:pPr eaLnBrk="1" hangingPunct="1"/>
            <a:endParaRPr lang="zh-CN" altLang="en-US" dirty="0">
              <a:latin typeface="Arial" panose="020B0604020202020204" pitchFamily="34" charset="0"/>
            </a:endParaRP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33795" name="Rectangle 3"/>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2.2.4  </a:t>
            </a:r>
            <a:r>
              <a:rPr lang="zh-CN" altLang="en-US" dirty="0">
                <a:latin typeface="Times New Roman" panose="02020603050405020304" pitchFamily="18" charset="0"/>
              </a:rPr>
              <a:t>谓词公式的性质</a:t>
            </a:r>
            <a:endParaRPr lang="zh-CN" altLang="en-US" dirty="0">
              <a:latin typeface="Times New Roman" panose="02020603050405020304" pitchFamily="18" charset="0"/>
            </a:endParaRPr>
          </a:p>
        </p:txBody>
      </p:sp>
      <p:sp>
        <p:nvSpPr>
          <p:cNvPr id="33796" name="Rectangle 4"/>
          <p:cNvSpPr>
            <a:spLocks noGrp="1"/>
          </p:cNvSpPr>
          <p:nvPr>
            <p:ph idx="1"/>
          </p:nvPr>
        </p:nvSpPr>
        <p:spPr>
          <a:xfrm>
            <a:off x="265113" y="1008063"/>
            <a:ext cx="8642350" cy="5400675"/>
          </a:xfrm>
        </p:spPr>
        <p:txBody>
          <a:bodyPr vert="horz" wrap="square" lIns="91440" tIns="45720" rIns="91440" bIns="45720" anchor="t" anchorCtr="0"/>
          <a:lstStyle/>
          <a:p>
            <a:pPr marL="571500" indent="-571500" eaLnBrk="1" hangingPunct="1">
              <a:buNone/>
            </a:pPr>
            <a:r>
              <a:rPr lang="en-US" altLang="zh-CN" b="1" dirty="0">
                <a:latin typeface="Times New Roman" panose="02020603050405020304" pitchFamily="18" charset="0"/>
              </a:rPr>
              <a:t>4. </a:t>
            </a:r>
            <a:r>
              <a:rPr lang="zh-CN" altLang="en-US" b="1" dirty="0">
                <a:latin typeface="Times New Roman" panose="02020603050405020304" pitchFamily="18" charset="0"/>
              </a:rPr>
              <a:t>谓词公式</a:t>
            </a:r>
            <a:r>
              <a:rPr lang="zh-CN" altLang="en-US" b="1" dirty="0"/>
              <a:t>的永真蕴含</a:t>
            </a:r>
            <a:endParaRPr lang="zh-CN" altLang="en-US" b="1" dirty="0"/>
          </a:p>
        </p:txBody>
      </p:sp>
      <p:sp>
        <p:nvSpPr>
          <p:cNvPr id="33797" name="Rectangle 5"/>
          <p:cNvSpPr/>
          <p:nvPr/>
        </p:nvSpPr>
        <p:spPr>
          <a:xfrm>
            <a:off x="0" y="3352800"/>
            <a:ext cx="9144000" cy="0"/>
          </a:xfrm>
          <a:prstGeom prst="rect">
            <a:avLst/>
          </a:prstGeom>
          <a:noFill/>
          <a:ln w="9525">
            <a:noFill/>
          </a:ln>
        </p:spPr>
        <p:txBody>
          <a:bodyPr wrap="none" anchor="ctr" anchorCtr="0">
            <a:spAutoFit/>
          </a:bodyPr>
          <a:lstStyle/>
          <a:p>
            <a:pPr eaLnBrk="1" hangingPunct="1"/>
            <a:endParaRPr lang="zh-CN" altLang="en-US" dirty="0">
              <a:latin typeface="Arial" panose="020B0604020202020204" pitchFamily="34" charset="0"/>
            </a:endParaRPr>
          </a:p>
        </p:txBody>
      </p:sp>
      <p:sp>
        <p:nvSpPr>
          <p:cNvPr id="33798" name="Rectangle 7"/>
          <p:cNvSpPr/>
          <p:nvPr/>
        </p:nvSpPr>
        <p:spPr>
          <a:xfrm>
            <a:off x="0" y="3352800"/>
            <a:ext cx="9144000" cy="0"/>
          </a:xfrm>
          <a:prstGeom prst="rect">
            <a:avLst/>
          </a:prstGeom>
          <a:noFill/>
          <a:ln w="9525">
            <a:noFill/>
          </a:ln>
        </p:spPr>
        <p:txBody>
          <a:bodyPr wrap="none" anchor="ctr" anchorCtr="0">
            <a:spAutoFit/>
          </a:bodyPr>
          <a:lstStyle/>
          <a:p>
            <a:pPr eaLnBrk="1" hangingPunct="1"/>
            <a:endParaRPr lang="zh-CN" altLang="en-US" dirty="0">
              <a:latin typeface="Arial" panose="020B0604020202020204" pitchFamily="34" charset="0"/>
            </a:endParaRPr>
          </a:p>
        </p:txBody>
      </p:sp>
      <p:sp>
        <p:nvSpPr>
          <p:cNvPr id="33799" name="Rectangle 9"/>
          <p:cNvSpPr/>
          <p:nvPr/>
        </p:nvSpPr>
        <p:spPr>
          <a:xfrm>
            <a:off x="4476750" y="3352800"/>
            <a:ext cx="9144000" cy="0"/>
          </a:xfrm>
          <a:prstGeom prst="rect">
            <a:avLst/>
          </a:prstGeom>
          <a:noFill/>
          <a:ln w="9525">
            <a:noFill/>
          </a:ln>
        </p:spPr>
        <p:txBody>
          <a:bodyPr>
            <a:spAutoFit/>
          </a:bodyPr>
          <a:lstStyle/>
          <a:p>
            <a:pPr eaLnBrk="1" hangingPunct="1"/>
            <a:endParaRPr lang="zh-CN" altLang="en-US" dirty="0">
              <a:latin typeface="Arial" panose="020B0604020202020204" pitchFamily="34" charset="0"/>
            </a:endParaRPr>
          </a:p>
        </p:txBody>
      </p:sp>
      <p:sp>
        <p:nvSpPr>
          <p:cNvPr id="33800" name="Text Box 2"/>
          <p:cNvSpPr txBox="1"/>
          <p:nvPr/>
        </p:nvSpPr>
        <p:spPr>
          <a:xfrm>
            <a:off x="334963" y="1841500"/>
            <a:ext cx="8550275" cy="2360839"/>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30000"/>
              </a:lnSpc>
              <a:spcBef>
                <a:spcPct val="20000"/>
              </a:spcBef>
              <a:buClr>
                <a:schemeClr val="accent2"/>
              </a:buClr>
              <a:buFont typeface="Wingdings" panose="05000000000000000000" pitchFamily="2" charset="2"/>
              <a:buBlip>
                <a:blip r:embed="rId1"/>
              </a:buBlip>
            </a:pPr>
            <a:r>
              <a:rPr lang="en-US" altLang="zh-CN" sz="2800" b="1" dirty="0">
                <a:latin typeface="Arial" panose="020B0604020202020204" pitchFamily="34" charset="0"/>
              </a:rPr>
              <a:t> </a:t>
            </a:r>
            <a:r>
              <a:rPr lang="zh-CN" altLang="en-US" sz="2800" b="1" dirty="0">
                <a:latin typeface="Times New Roman" panose="02020603050405020304" pitchFamily="18" charset="0"/>
              </a:rPr>
              <a:t>定义</a:t>
            </a:r>
            <a:r>
              <a:rPr lang="en-US" altLang="zh-CN" sz="2800" b="1" dirty="0">
                <a:latin typeface="Times New Roman" panose="02020603050405020304" pitchFamily="18" charset="0"/>
              </a:rPr>
              <a:t>2.7  </a:t>
            </a:r>
            <a:r>
              <a:rPr lang="zh-CN" altLang="en-US" sz="2800" b="1" dirty="0">
                <a:latin typeface="Times New Roman" panose="02020603050405020304" pitchFamily="18" charset="0"/>
              </a:rPr>
              <a:t>对于谓词公式</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与</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，如果</a:t>
            </a:r>
            <a:r>
              <a:rPr lang="en-US" altLang="zh-CN" sz="2800" b="1" i="1" dirty="0">
                <a:latin typeface="Times New Roman" panose="02020603050405020304" pitchFamily="18" charset="0"/>
              </a:rPr>
              <a:t>P</a:t>
            </a:r>
            <a:r>
              <a:rPr lang="en-US" altLang="en-US" sz="2400" b="1" dirty="0">
                <a:latin typeface="Arial" panose="020B0604020202020204" pitchFamily="34" charset="0"/>
                <a:sym typeface="Wingdings" panose="05000000000000000000" pitchFamily="2" charset="2"/>
              </a:rPr>
              <a:t>→</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永真，则称公式</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永真蕴含</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，且称</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为</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的逻辑结论，称</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为</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的前提，记为</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a:p>
            <a:pPr algn="just" eaLnBrk="1" hangingPunct="1">
              <a:lnSpc>
                <a:spcPct val="130000"/>
              </a:lnSpc>
              <a:spcBef>
                <a:spcPct val="20000"/>
              </a:spcBef>
              <a:buClr>
                <a:schemeClr val="accent2"/>
              </a:buClr>
            </a:pPr>
            <a:endParaRPr lang="zh-CN" altLang="en-US" sz="2800" b="1" dirty="0">
              <a:latin typeface="Arial" panose="020B0604020202020204" pitchFamily="34" charset="0"/>
            </a:endParaRPr>
          </a:p>
        </p:txBody>
      </p:sp>
      <p:graphicFrame>
        <p:nvGraphicFramePr>
          <p:cNvPr id="33801" name="Object 8"/>
          <p:cNvGraphicFramePr>
            <a:graphicFrameLocks noChangeAspect="1"/>
          </p:cNvGraphicFramePr>
          <p:nvPr/>
        </p:nvGraphicFramePr>
        <p:xfrm>
          <a:off x="2533650" y="3148013"/>
          <a:ext cx="566738" cy="366712"/>
        </p:xfrm>
        <a:graphic>
          <a:graphicData uri="http://schemas.openxmlformats.org/presentationml/2006/ole">
            <mc:AlternateContent xmlns:mc="http://schemas.openxmlformats.org/markup-compatibility/2006">
              <mc:Choice xmlns:v="urn:schemas-microsoft-com:vml" Requires="v">
                <p:oleObj spid="_x0000_s2" name="" r:id="rId2" imgW="190500" imgH="152400" progId="Equation.DSMT4">
                  <p:embed/>
                </p:oleObj>
              </mc:Choice>
              <mc:Fallback>
                <p:oleObj name="" r:id="rId2" imgW="190500" imgH="152400" progId="Equation.DSMT4">
                  <p:embed/>
                  <p:pic>
                    <p:nvPicPr>
                      <p:cNvPr id="0" name="Object 8"/>
                      <p:cNvPicPr/>
                      <p:nvPr/>
                    </p:nvPicPr>
                    <p:blipFill>
                      <a:blip r:embed="rId3"/>
                      <a:stretch>
                        <a:fillRect/>
                      </a:stretch>
                    </p:blipFill>
                    <p:spPr>
                      <a:xfrm>
                        <a:off x="2533650" y="3148013"/>
                        <a:ext cx="566738" cy="366712"/>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37891" name="Rectangle 6"/>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2.2.5  </a:t>
            </a:r>
            <a:r>
              <a:rPr lang="zh-CN" altLang="en-US" dirty="0">
                <a:latin typeface="Times New Roman" panose="02020603050405020304" pitchFamily="18" charset="0"/>
              </a:rPr>
              <a:t>一阶谓词逻辑知识表示方法</a:t>
            </a:r>
            <a:endParaRPr lang="zh-CN" altLang="en-US" dirty="0">
              <a:latin typeface="Times New Roman" panose="02020603050405020304" pitchFamily="18" charset="0"/>
            </a:endParaRPr>
          </a:p>
        </p:txBody>
      </p:sp>
      <p:sp>
        <p:nvSpPr>
          <p:cNvPr id="37892" name="Rectangle 7"/>
          <p:cNvSpPr>
            <a:spLocks noGrp="1"/>
          </p:cNvSpPr>
          <p:nvPr>
            <p:ph idx="1"/>
          </p:nvPr>
        </p:nvSpPr>
        <p:spPr>
          <a:xfrm>
            <a:off x="379413" y="908050"/>
            <a:ext cx="8337550" cy="2527300"/>
          </a:xfrm>
          <a:gradFill rotWithShape="0">
            <a:gsLst>
              <a:gs pos="0">
                <a:srgbClr val="CCFFFF">
                  <a:alpha val="100000"/>
                </a:srgbClr>
              </a:gs>
              <a:gs pos="100000">
                <a:schemeClr val="bg1">
                  <a:alpha val="100000"/>
                </a:schemeClr>
              </a:gs>
            </a:gsLst>
            <a:path path="rect">
              <a:fillToRect l="100000" t="100000"/>
            </a:path>
            <a:tileRect/>
          </a:gradFill>
          <a:ln>
            <a:solidFill>
              <a:srgbClr val="808080">
                <a:alpha val="100000"/>
              </a:srgbClr>
            </a:solidFill>
            <a:miter lim="800000"/>
          </a:ln>
        </p:spPr>
        <p:txBody>
          <a:bodyPr vert="horz" wrap="square" lIns="91440" tIns="45720" rIns="91440" bIns="45720" anchor="t" anchorCtr="0"/>
          <a:lstStyle/>
          <a:p>
            <a:pPr marL="571500" indent="-571500" eaLnBrk="1" hangingPunct="1">
              <a:spcBef>
                <a:spcPct val="30000"/>
              </a:spcBef>
            </a:pPr>
            <a:r>
              <a:rPr lang="zh-CN" altLang="en-US" sz="2600" b="1" dirty="0">
                <a:latin typeface="Times New Roman" panose="02020603050405020304" pitchFamily="18" charset="0"/>
              </a:rPr>
              <a:t>谓词公式表示知识的步骤：</a:t>
            </a:r>
            <a:endParaRPr lang="zh-CN" altLang="en-US" sz="2600" b="1" dirty="0">
              <a:latin typeface="Times New Roman" panose="02020603050405020304" pitchFamily="18" charset="0"/>
            </a:endParaRPr>
          </a:p>
          <a:p>
            <a:pPr marL="967105" lvl="1" indent="-495935" eaLnBrk="1" hangingPunct="1">
              <a:lnSpc>
                <a:spcPct val="120000"/>
              </a:lnSpc>
              <a:spcBef>
                <a:spcPct val="30000"/>
              </a:spcBef>
              <a:buNone/>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）定义谓词及个体。</a:t>
            </a:r>
            <a:endParaRPr lang="zh-CN" altLang="en-US" b="1" dirty="0">
              <a:solidFill>
                <a:schemeClr val="tx1"/>
              </a:solidFill>
              <a:latin typeface="Times New Roman" panose="02020603050405020304" pitchFamily="18" charset="0"/>
            </a:endParaRPr>
          </a:p>
          <a:p>
            <a:pPr marL="967105" lvl="1" indent="-495935" eaLnBrk="1" hangingPunct="1">
              <a:lnSpc>
                <a:spcPct val="120000"/>
              </a:lnSpc>
              <a:spcBef>
                <a:spcPct val="30000"/>
              </a:spcBef>
              <a:buNone/>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）变元赋值。</a:t>
            </a:r>
            <a:endParaRPr lang="zh-CN" altLang="en-US" b="1" dirty="0">
              <a:solidFill>
                <a:schemeClr val="tx1"/>
              </a:solidFill>
              <a:latin typeface="Times New Roman" panose="02020603050405020304" pitchFamily="18" charset="0"/>
            </a:endParaRPr>
          </a:p>
          <a:p>
            <a:pPr marL="967105" lvl="1" indent="-495935" eaLnBrk="1" hangingPunct="1">
              <a:lnSpc>
                <a:spcPct val="120000"/>
              </a:lnSpc>
              <a:spcBef>
                <a:spcPct val="30000"/>
              </a:spcBef>
              <a:buNone/>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）用连接词连接各个谓词，形成谓词公式</a:t>
            </a:r>
            <a:r>
              <a:rPr lang="zh-CN" altLang="en-US" sz="2800" b="1" dirty="0">
                <a:solidFill>
                  <a:schemeClr val="tx1"/>
                </a:solidFill>
                <a:latin typeface="Times New Roman" panose="02020603050405020304" pitchFamily="18" charset="0"/>
              </a:rPr>
              <a:t>。</a:t>
            </a:r>
            <a:endParaRPr lang="zh-CN" altLang="en-US" sz="2800" b="1" dirty="0">
              <a:solidFill>
                <a:schemeClr val="tx1"/>
              </a:solidFill>
              <a:latin typeface="Times New Roman" panose="02020603050405020304" pitchFamily="18" charset="0"/>
            </a:endParaRPr>
          </a:p>
        </p:txBody>
      </p:sp>
      <p:sp>
        <p:nvSpPr>
          <p:cNvPr id="37893" name="Rectangle 8"/>
          <p:cNvSpPr/>
          <p:nvPr/>
        </p:nvSpPr>
        <p:spPr>
          <a:xfrm>
            <a:off x="346075" y="3667125"/>
            <a:ext cx="8412163" cy="280352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lnSpc>
                <a:spcPct val="120000"/>
              </a:lnSpc>
              <a:buClr>
                <a:schemeClr val="accent2"/>
              </a:buClr>
              <a:buFont typeface="Wingdings" panose="05000000000000000000" pitchFamily="2" charset="2"/>
              <a:buChar char="§"/>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例</a:t>
            </a:r>
            <a:r>
              <a:rPr lang="zh-CN" altLang="en-US" sz="2400" b="1" dirty="0">
                <a:latin typeface="Times New Roman" panose="02020603050405020304" pitchFamily="18" charset="0"/>
                <a:cs typeface="Times New Roman" panose="02020603050405020304" pitchFamily="18" charset="0"/>
              </a:rPr>
              <a:t>如： </a:t>
            </a:r>
            <a:r>
              <a:rPr lang="zh-CN" altLang="en-US" sz="2400" b="1" dirty="0">
                <a:latin typeface="Times New Roman" panose="02020603050405020304" pitchFamily="18" charset="0"/>
              </a:rPr>
              <a:t>用一阶谓词逻辑表示下列关系数据库。</a:t>
            </a:r>
            <a:endParaRPr lang="zh-CN" altLang="en-US" sz="2400" b="1" dirty="0">
              <a:latin typeface="Times New Roman" panose="02020603050405020304" pitchFamily="18" charset="0"/>
              <a:cs typeface="Times New Roman" panose="02020603050405020304" pitchFamily="18" charset="0"/>
            </a:endParaRPr>
          </a:p>
          <a:p>
            <a:pPr lvl="2" eaLnBrk="1" hangingPunct="1">
              <a:lnSpc>
                <a:spcPct val="120000"/>
              </a:lnSpc>
              <a:spcBef>
                <a:spcPct val="20000"/>
              </a:spcBef>
              <a:buClr>
                <a:schemeClr val="accent2"/>
              </a:buClr>
              <a:buFont typeface="Wingdings" panose="05000000000000000000" pitchFamily="2" charset="2"/>
            </a:pPr>
            <a:r>
              <a:rPr lang="zh-CN" altLang="en-US" sz="2400" b="1" dirty="0">
                <a:latin typeface="Times New Roman" panose="02020603050405020304" pitchFamily="18" charset="0"/>
              </a:rPr>
              <a:t>住户</a:t>
            </a:r>
            <a:r>
              <a:rPr lang="zh-CN" altLang="en-US"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房间</a:t>
            </a:r>
            <a:r>
              <a:rPr lang="zh-CN" altLang="en-US"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电话号码</a:t>
            </a:r>
            <a:r>
              <a:rPr lang="zh-CN" altLang="en-US"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房间</a:t>
            </a:r>
            <a:endParaRPr lang="zh-CN" altLang="en-US" sz="2400" b="1" dirty="0">
              <a:latin typeface="Times New Roman" panose="02020603050405020304" pitchFamily="18" charset="0"/>
              <a:cs typeface="Times New Roman" panose="02020603050405020304" pitchFamily="18" charset="0"/>
            </a:endParaRPr>
          </a:p>
          <a:p>
            <a:pPr lvl="2" eaLnBrk="1" hangingPunct="1">
              <a:lnSpc>
                <a:spcPct val="120000"/>
              </a:lnSpc>
              <a:buClr>
                <a:schemeClr val="accent2"/>
              </a:buClr>
              <a:buFont typeface="Wingdings" panose="05000000000000000000" pitchFamily="2" charset="2"/>
            </a:pPr>
            <a:r>
              <a:rPr lang="en-US" altLang="zh-CN" sz="2400" b="1" dirty="0">
                <a:solidFill>
                  <a:srgbClr val="0000FF"/>
                </a:solidFill>
                <a:latin typeface="Times New Roman" panose="02020603050405020304" pitchFamily="18" charset="0"/>
                <a:cs typeface="Times New Roman" panose="02020603050405020304" pitchFamily="18" charset="0"/>
              </a:rPr>
              <a:t>Zhang            201                    491                 201</a:t>
            </a:r>
            <a:endParaRPr lang="en-US" altLang="zh-CN" sz="2400" b="1" dirty="0">
              <a:solidFill>
                <a:srgbClr val="0000FF"/>
              </a:solidFill>
              <a:latin typeface="Times New Roman" panose="02020603050405020304" pitchFamily="18" charset="0"/>
              <a:cs typeface="Times New Roman" panose="02020603050405020304" pitchFamily="18" charset="0"/>
            </a:endParaRPr>
          </a:p>
          <a:p>
            <a:pPr lvl="2" eaLnBrk="1" hangingPunct="1">
              <a:lnSpc>
                <a:spcPct val="120000"/>
              </a:lnSpc>
              <a:buClr>
                <a:schemeClr val="accent2"/>
              </a:buClr>
              <a:buFont typeface="Wingdings" panose="05000000000000000000" pitchFamily="2" charset="2"/>
            </a:pPr>
            <a:r>
              <a:rPr lang="en-US" altLang="zh-CN" sz="2400" b="1" dirty="0">
                <a:solidFill>
                  <a:srgbClr val="0000FF"/>
                </a:solidFill>
                <a:latin typeface="Times New Roman" panose="02020603050405020304" pitchFamily="18" charset="0"/>
                <a:cs typeface="Times New Roman" panose="02020603050405020304" pitchFamily="18" charset="0"/>
              </a:rPr>
              <a:t>Li                   201                    492                 201</a:t>
            </a:r>
            <a:endParaRPr lang="en-US" altLang="zh-CN" sz="2400" b="1" dirty="0">
              <a:solidFill>
                <a:srgbClr val="0000FF"/>
              </a:solidFill>
              <a:latin typeface="Times New Roman" panose="02020603050405020304" pitchFamily="18" charset="0"/>
              <a:cs typeface="Times New Roman" panose="02020603050405020304" pitchFamily="18" charset="0"/>
            </a:endParaRPr>
          </a:p>
          <a:p>
            <a:pPr lvl="2" eaLnBrk="1" hangingPunct="1">
              <a:lnSpc>
                <a:spcPct val="120000"/>
              </a:lnSpc>
              <a:buClr>
                <a:schemeClr val="accent2"/>
              </a:buClr>
              <a:buFont typeface="Wingdings" panose="05000000000000000000" pitchFamily="2" charset="2"/>
            </a:pPr>
            <a:r>
              <a:rPr lang="en-US" altLang="zh-CN" sz="2400" b="1" dirty="0">
                <a:solidFill>
                  <a:srgbClr val="0000FF"/>
                </a:solidFill>
                <a:latin typeface="Times New Roman" panose="02020603050405020304" pitchFamily="18" charset="0"/>
                <a:cs typeface="Times New Roman" panose="02020603050405020304" pitchFamily="18" charset="0"/>
              </a:rPr>
              <a:t>Wang             202                    451                 202</a:t>
            </a:r>
            <a:endParaRPr lang="en-US" altLang="zh-CN" sz="2400" b="1" dirty="0">
              <a:solidFill>
                <a:srgbClr val="0000FF"/>
              </a:solidFill>
              <a:latin typeface="Times New Roman" panose="02020603050405020304" pitchFamily="18" charset="0"/>
              <a:cs typeface="Times New Roman" panose="02020603050405020304" pitchFamily="18" charset="0"/>
            </a:endParaRPr>
          </a:p>
          <a:p>
            <a:pPr lvl="2" eaLnBrk="1" hangingPunct="1">
              <a:lnSpc>
                <a:spcPct val="120000"/>
              </a:lnSpc>
              <a:buClr>
                <a:schemeClr val="accent2"/>
              </a:buClr>
              <a:buFont typeface="Wingdings" panose="05000000000000000000" pitchFamily="2" charset="2"/>
            </a:pPr>
            <a:r>
              <a:rPr lang="en-US" altLang="zh-CN" sz="2400" b="1" dirty="0">
                <a:solidFill>
                  <a:srgbClr val="0000FF"/>
                </a:solidFill>
                <a:latin typeface="Times New Roman" panose="02020603050405020304" pitchFamily="18" charset="0"/>
                <a:cs typeface="Times New Roman" panose="02020603050405020304" pitchFamily="18" charset="0"/>
              </a:rPr>
              <a:t>Zhao              203                    451                 203</a:t>
            </a:r>
            <a:endParaRPr lang="en-US" altLang="zh-CN" sz="2400" b="1" dirty="0">
              <a:solidFill>
                <a:srgbClr val="0000FF"/>
              </a:solidFill>
              <a:latin typeface="Times New Roman" panose="02020603050405020304" pitchFamily="18" charset="0"/>
              <a:ea typeface="Times New Roman" panose="02020603050405020304" pitchFamily="18" charset="0"/>
            </a:endParaRPr>
          </a:p>
        </p:txBody>
      </p:sp>
      <p:sp>
        <p:nvSpPr>
          <p:cNvPr id="37894" name="Line 9"/>
          <p:cNvSpPr/>
          <p:nvPr/>
        </p:nvSpPr>
        <p:spPr>
          <a:xfrm>
            <a:off x="4267200" y="4368800"/>
            <a:ext cx="0" cy="1944688"/>
          </a:xfrm>
          <a:prstGeom prst="line">
            <a:avLst/>
          </a:prstGeom>
          <a:ln w="25400" cap="flat" cmpd="sng">
            <a:solidFill>
              <a:schemeClr val="accent2"/>
            </a:solidFill>
            <a:prstDash val="dash"/>
            <a:headEnd type="none" w="med" len="med"/>
            <a:tailEnd type="none" w="med" len="med"/>
          </a:ln>
        </p:spPr>
      </p:sp>
      <p:sp>
        <p:nvSpPr>
          <p:cNvPr id="28682" name="AutoShape 10"/>
          <p:cNvSpPr/>
          <p:nvPr/>
        </p:nvSpPr>
        <p:spPr>
          <a:xfrm>
            <a:off x="1185863" y="4919663"/>
            <a:ext cx="2744787" cy="885825"/>
          </a:xfrm>
          <a:prstGeom prst="cloudCallout">
            <a:avLst>
              <a:gd name="adj1" fmla="val -9514"/>
              <a:gd name="adj2" fmla="val -96597"/>
            </a:avLst>
          </a:prstGeom>
          <a:solidFill>
            <a:srgbClr val="CCFFFF"/>
          </a:solidFill>
          <a:ln w="9525" cap="flat" cmpd="sng">
            <a:solidFill>
              <a:schemeClr val="tx1"/>
            </a:solidFill>
            <a:prstDash val="solid"/>
            <a:headEnd type="none" w="med" len="med"/>
            <a:tailEnd type="none" w="med" len="med"/>
          </a:ln>
        </p:spPr>
        <p:txBody>
          <a:bodyPr/>
          <a:lstStyle/>
          <a:p>
            <a:pPr algn="ctr" eaLnBrk="1" hangingPunct="1"/>
            <a:r>
              <a:rPr lang="en-US" altLang="zh-CN" sz="2400" b="1" i="1" dirty="0">
                <a:latin typeface="Times New Roman" panose="02020603050405020304" pitchFamily="18" charset="0"/>
              </a:rPr>
              <a:t>Occupant</a:t>
            </a:r>
            <a:endParaRPr lang="en-US" altLang="zh-CN" sz="2400" b="1" i="1" dirty="0">
              <a:latin typeface="Times New Roman" panose="02020603050405020304" pitchFamily="18" charset="0"/>
            </a:endParaRPr>
          </a:p>
        </p:txBody>
      </p:sp>
      <p:sp>
        <p:nvSpPr>
          <p:cNvPr id="28683" name="AutoShape 11"/>
          <p:cNvSpPr/>
          <p:nvPr/>
        </p:nvSpPr>
        <p:spPr>
          <a:xfrm>
            <a:off x="5389563" y="4868863"/>
            <a:ext cx="2933700" cy="885825"/>
          </a:xfrm>
          <a:prstGeom prst="cloudCallout">
            <a:avLst>
              <a:gd name="adj1" fmla="val -20509"/>
              <a:gd name="adj2" fmla="val -84944"/>
            </a:avLst>
          </a:prstGeom>
          <a:solidFill>
            <a:srgbClr val="CCFFFF"/>
          </a:solidFill>
          <a:ln w="9525" cap="flat" cmpd="sng">
            <a:solidFill>
              <a:schemeClr val="tx1"/>
            </a:solidFill>
            <a:prstDash val="solid"/>
            <a:headEnd type="none" w="med" len="med"/>
            <a:tailEnd type="none" w="med" len="med"/>
          </a:ln>
        </p:spPr>
        <p:txBody>
          <a:bodyPr/>
          <a:lstStyle/>
          <a:p>
            <a:pPr algn="ctr" eaLnBrk="1" hangingPunct="1"/>
            <a:r>
              <a:rPr lang="en-US" altLang="zh-CN" sz="2400" b="1" i="1" dirty="0">
                <a:latin typeface="Times New Roman" panose="02020603050405020304" pitchFamily="18" charset="0"/>
              </a:rPr>
              <a:t>Telephone</a:t>
            </a:r>
            <a:endParaRPr lang="en-US" altLang="zh-CN" sz="2400" b="1" i="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8682"/>
                                        </p:tgtEl>
                                        <p:attrNameLst>
                                          <p:attrName>style.visibility</p:attrName>
                                        </p:attrNameLst>
                                      </p:cBhvr>
                                      <p:to>
                                        <p:strVal val="visible"/>
                                      </p:to>
                                    </p:set>
                                    <p:anim calcmode="lin" valueType="num">
                                      <p:cBhvr>
                                        <p:cTn id="7" dur="500" fill="hold"/>
                                        <p:tgtEl>
                                          <p:spTgt spid="28682"/>
                                        </p:tgtEl>
                                        <p:attrNameLst>
                                          <p:attrName>ppt_x</p:attrName>
                                        </p:attrNameLst>
                                      </p:cBhvr>
                                      <p:tavLst>
                                        <p:tav tm="0">
                                          <p:val>
                                            <p:strVal val="#ppt_x"/>
                                          </p:val>
                                        </p:tav>
                                        <p:tav tm="100000">
                                          <p:val>
                                            <p:strVal val="#ppt_x"/>
                                          </p:val>
                                        </p:tav>
                                      </p:tavLst>
                                    </p:anim>
                                    <p:anim calcmode="lin" valueType="num">
                                      <p:cBhvr>
                                        <p:cTn id="8" dur="500" fill="hold"/>
                                        <p:tgtEl>
                                          <p:spTgt spid="28682"/>
                                        </p:tgtEl>
                                        <p:attrNameLst>
                                          <p:attrName>ppt_y</p:attrName>
                                        </p:attrNameLst>
                                      </p:cBhvr>
                                      <p:tavLst>
                                        <p:tav tm="0">
                                          <p:val>
                                            <p:strVal val="#ppt_y-#ppt_h/2"/>
                                          </p:val>
                                        </p:tav>
                                        <p:tav tm="100000">
                                          <p:val>
                                            <p:strVal val="#ppt_y"/>
                                          </p:val>
                                        </p:tav>
                                      </p:tavLst>
                                    </p:anim>
                                    <p:anim calcmode="lin" valueType="num">
                                      <p:cBhvr>
                                        <p:cTn id="9" dur="500" fill="hold"/>
                                        <p:tgtEl>
                                          <p:spTgt spid="28682"/>
                                        </p:tgtEl>
                                        <p:attrNameLst>
                                          <p:attrName>ppt_w</p:attrName>
                                        </p:attrNameLst>
                                      </p:cBhvr>
                                      <p:tavLst>
                                        <p:tav tm="0">
                                          <p:val>
                                            <p:strVal val="#ppt_w"/>
                                          </p:val>
                                        </p:tav>
                                        <p:tav tm="100000">
                                          <p:val>
                                            <p:strVal val="#ppt_w"/>
                                          </p:val>
                                        </p:tav>
                                      </p:tavLst>
                                    </p:anim>
                                    <p:anim calcmode="lin" valueType="num">
                                      <p:cBhvr>
                                        <p:cTn id="10" dur="500" fill="hold"/>
                                        <p:tgtEl>
                                          <p:spTgt spid="2868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8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28683"/>
                                        </p:tgtEl>
                                        <p:attrNameLst>
                                          <p:attrName>style.visibility</p:attrName>
                                        </p:attrNameLst>
                                      </p:cBhvr>
                                      <p:to>
                                        <p:strVal val="visible"/>
                                      </p:to>
                                    </p:set>
                                    <p:anim calcmode="lin" valueType="num">
                                      <p:cBhvr>
                                        <p:cTn id="15" dur="500" fill="hold"/>
                                        <p:tgtEl>
                                          <p:spTgt spid="28683"/>
                                        </p:tgtEl>
                                        <p:attrNameLst>
                                          <p:attrName>ppt_x</p:attrName>
                                        </p:attrNameLst>
                                      </p:cBhvr>
                                      <p:tavLst>
                                        <p:tav tm="0">
                                          <p:val>
                                            <p:strVal val="#ppt_x"/>
                                          </p:val>
                                        </p:tav>
                                        <p:tav tm="100000">
                                          <p:val>
                                            <p:strVal val="#ppt_x"/>
                                          </p:val>
                                        </p:tav>
                                      </p:tavLst>
                                    </p:anim>
                                    <p:anim calcmode="lin" valueType="num">
                                      <p:cBhvr>
                                        <p:cTn id="16" dur="500" fill="hold"/>
                                        <p:tgtEl>
                                          <p:spTgt spid="28683"/>
                                        </p:tgtEl>
                                        <p:attrNameLst>
                                          <p:attrName>ppt_y</p:attrName>
                                        </p:attrNameLst>
                                      </p:cBhvr>
                                      <p:tavLst>
                                        <p:tav tm="0">
                                          <p:val>
                                            <p:strVal val="#ppt_y-#ppt_h/2"/>
                                          </p:val>
                                        </p:tav>
                                        <p:tav tm="100000">
                                          <p:val>
                                            <p:strVal val="#ppt_y"/>
                                          </p:val>
                                        </p:tav>
                                      </p:tavLst>
                                    </p:anim>
                                    <p:anim calcmode="lin" valueType="num">
                                      <p:cBhvr>
                                        <p:cTn id="17" dur="500" fill="hold"/>
                                        <p:tgtEl>
                                          <p:spTgt spid="28683"/>
                                        </p:tgtEl>
                                        <p:attrNameLst>
                                          <p:attrName>ppt_w</p:attrName>
                                        </p:attrNameLst>
                                      </p:cBhvr>
                                      <p:tavLst>
                                        <p:tav tm="0">
                                          <p:val>
                                            <p:strVal val="#ppt_w"/>
                                          </p:val>
                                        </p:tav>
                                        <p:tav tm="100000">
                                          <p:val>
                                            <p:strVal val="#ppt_w"/>
                                          </p:val>
                                        </p:tav>
                                      </p:tavLst>
                                    </p:anim>
                                    <p:anim calcmode="lin" valueType="num">
                                      <p:cBhvr>
                                        <p:cTn id="18" dur="500" fill="hold"/>
                                        <p:tgtEl>
                                          <p:spTgt spid="2868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2" grpId="0" animBg="1"/>
      <p:bldP spid="2868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38915" name="Rectangle 6"/>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143367" name="Rectangle 7"/>
          <p:cNvSpPr>
            <a:spLocks noGrp="1"/>
          </p:cNvSpPr>
          <p:nvPr>
            <p:ph idx="1"/>
          </p:nvPr>
        </p:nvSpPr>
        <p:spPr>
          <a:xfrm>
            <a:off x="250825" y="1022350"/>
            <a:ext cx="8642350" cy="5400675"/>
          </a:xfrm>
        </p:spPr>
        <p:txBody>
          <a:bodyPr vert="horz" wrap="square" lIns="91440" tIns="45720" rIns="91440" bIns="45720" anchor="t" anchorCtr="0"/>
          <a:lstStyle/>
          <a:p>
            <a:pPr algn="just" eaLnBrk="1" hangingPunct="1">
              <a:lnSpc>
                <a:spcPct val="110000"/>
              </a:lnSpc>
              <a:spcBef>
                <a:spcPct val="30000"/>
              </a:spcBef>
              <a:buFont typeface="Wingdings" panose="05000000000000000000" pitchFamily="2" charset="2"/>
              <a:buChar char="§"/>
            </a:pPr>
            <a:r>
              <a:rPr lang="zh-CN" altLang="en-US" sz="2900" b="1" dirty="0">
                <a:solidFill>
                  <a:srgbClr val="0000FF"/>
                </a:solidFill>
                <a:latin typeface="Times New Roman" panose="02020603050405020304" pitchFamily="18" charset="0"/>
              </a:rPr>
              <a:t>用一阶谓词表示：</a:t>
            </a:r>
            <a:endParaRPr lang="zh-CN" altLang="en-US" sz="2900" b="1" dirty="0">
              <a:solidFill>
                <a:srgbClr val="0000FF"/>
              </a:solidFill>
              <a:latin typeface="Times New Roman" panose="02020603050405020304" pitchFamily="18" charset="0"/>
              <a:cs typeface="Times New Roman" panose="02020603050405020304" pitchFamily="18" charset="0"/>
            </a:endParaRP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Occupant</a:t>
            </a:r>
            <a:r>
              <a:rPr lang="zh-CN" altLang="en-US"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Zhang </a:t>
            </a:r>
            <a:r>
              <a:rPr lang="zh-CN" altLang="en-US" dirty="0">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201</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Occupant</a:t>
            </a:r>
            <a:r>
              <a:rPr lang="zh-CN" altLang="en-US"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Li</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201</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gn="just" eaLnBrk="1" hangingPunct="1">
              <a:lnSpc>
                <a:spcPct val="110000"/>
              </a:lnSpc>
              <a:spcBef>
                <a:spcPct val="30000"/>
              </a:spcBef>
              <a:buNone/>
            </a:pPr>
            <a:r>
              <a:rPr lang="zh-CN" altLang="en-US" dirty="0">
                <a:latin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Occupant</a:t>
            </a:r>
            <a:r>
              <a:rPr lang="zh-CN" altLang="en-US"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Wang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202</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Occupant</a:t>
            </a:r>
            <a:r>
              <a:rPr lang="zh-CN" altLang="en-US"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Zhao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203</a:t>
            </a:r>
            <a:r>
              <a:rPr lang="zh-CN" altLang="en-US" dirty="0">
                <a:latin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Telephone</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491</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201</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gn="just" eaLnBrk="1" hangingPunct="1">
              <a:lnSpc>
                <a:spcPct val="110000"/>
              </a:lnSpc>
              <a:spcBef>
                <a:spcPct val="30000"/>
              </a:spcBef>
              <a:buNone/>
            </a:pPr>
            <a:r>
              <a:rPr lang="zh-CN" altLang="en-US" dirty="0">
                <a:latin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Telephone</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492</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201</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Telephone</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451</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202</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gn="just" eaLnBrk="1" hangingPunct="1">
              <a:lnSpc>
                <a:spcPct val="110000"/>
              </a:lnSpc>
              <a:spcBef>
                <a:spcPct val="30000"/>
              </a:spcBef>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Telephone</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451</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203</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38917" name="Rectangle 8"/>
          <p:cNvSpPr/>
          <p:nvPr/>
        </p:nvSpPr>
        <p:spPr>
          <a:xfrm>
            <a:off x="0" y="15240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2.2.5  </a:t>
            </a:r>
            <a:r>
              <a:rPr lang="zh-CN" altLang="en-US" sz="3600" dirty="0">
                <a:solidFill>
                  <a:schemeClr val="bg1"/>
                </a:solidFill>
                <a:latin typeface="Times New Roman" panose="02020603050405020304" pitchFamily="18" charset="0"/>
                <a:ea typeface="黑体" panose="02010609060101010101" pitchFamily="49" charset="-122"/>
              </a:rPr>
              <a:t>一阶谓词逻辑知识表示方法</a:t>
            </a:r>
            <a:endParaRPr lang="zh-CN" altLang="en-US" sz="3600"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336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336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43367">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43367">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43367">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43367">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43367">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43367">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433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7" grpId="0" advAuto="100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39939" name="Rectangle 7"/>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2.2.6  </a:t>
            </a:r>
            <a:r>
              <a:rPr lang="zh-CN" altLang="en-US" dirty="0">
                <a:latin typeface="Times New Roman" panose="02020603050405020304" pitchFamily="18" charset="0"/>
              </a:rPr>
              <a:t>一阶谓词逻辑表示法的特点</a:t>
            </a:r>
            <a:endParaRPr lang="zh-CN" altLang="en-US" dirty="0">
              <a:latin typeface="Times New Roman" panose="02020603050405020304" pitchFamily="18" charset="0"/>
            </a:endParaRPr>
          </a:p>
        </p:txBody>
      </p:sp>
      <p:sp>
        <p:nvSpPr>
          <p:cNvPr id="39940" name="Rectangle 8"/>
          <p:cNvSpPr>
            <a:spLocks noGrp="1"/>
          </p:cNvSpPr>
          <p:nvPr>
            <p:ph idx="1"/>
          </p:nvPr>
        </p:nvSpPr>
        <p:spPr>
          <a:xfrm>
            <a:off x="250825" y="908050"/>
            <a:ext cx="4070350" cy="2686050"/>
          </a:xfrm>
          <a:gradFill rotWithShape="0">
            <a:gsLst>
              <a:gs pos="0">
                <a:srgbClr val="CCFFCC">
                  <a:alpha val="100000"/>
                </a:srgbClr>
              </a:gs>
              <a:gs pos="100000">
                <a:schemeClr val="bg1">
                  <a:alpha val="100000"/>
                </a:schemeClr>
              </a:gs>
            </a:gsLst>
            <a:path path="rect">
              <a:fillToRect l="100000" t="100000"/>
            </a:path>
            <a:tileRect/>
          </a:gradFill>
          <a:ln>
            <a:solidFill>
              <a:srgbClr val="969696">
                <a:alpha val="100000"/>
              </a:srgbClr>
            </a:solidFill>
            <a:miter lim="800000"/>
          </a:ln>
        </p:spPr>
        <p:txBody>
          <a:bodyPr vert="horz" wrap="square" lIns="91440" tIns="45720" rIns="91440" bIns="45720" anchor="t" anchorCtr="0"/>
          <a:lstStyle/>
          <a:p>
            <a:pPr marL="495300" indent="-495300" eaLnBrk="1" hangingPunct="1">
              <a:lnSpc>
                <a:spcPct val="110000"/>
              </a:lnSpc>
              <a:spcBef>
                <a:spcPct val="50000"/>
              </a:spcBef>
              <a:buClr>
                <a:schemeClr val="accent2"/>
              </a:buClr>
              <a:buSzTx/>
              <a:buFont typeface="Wingdings" panose="05000000000000000000" pitchFamily="2" charset="2"/>
            </a:pPr>
            <a:r>
              <a:rPr lang="zh-CN" altLang="en-US" sz="2600" b="1" dirty="0">
                <a:solidFill>
                  <a:srgbClr val="0000FF"/>
                </a:solidFill>
                <a:latin typeface="Times New Roman" panose="02020603050405020304" pitchFamily="18" charset="0"/>
              </a:rPr>
              <a:t>优点：</a:t>
            </a:r>
            <a:endParaRPr lang="zh-CN" altLang="en-US" sz="2600" b="1" dirty="0">
              <a:solidFill>
                <a:srgbClr val="0000FF"/>
              </a:solidFill>
              <a:latin typeface="Times New Roman" panose="02020603050405020304" pitchFamily="18" charset="0"/>
            </a:endParaRPr>
          </a:p>
          <a:p>
            <a:pPr lvl="1" eaLnBrk="1" hangingPunct="1">
              <a:lnSpc>
                <a:spcPct val="120000"/>
              </a:lnSpc>
              <a:buClr>
                <a:schemeClr val="accent2"/>
              </a:buClr>
              <a:buFont typeface="Wingdings" panose="05000000000000000000" pitchFamily="2" charset="2"/>
              <a:buAutoNum type="circleNumDbPlain"/>
            </a:pPr>
            <a:r>
              <a:rPr lang="zh-CN" altLang="en-US" sz="2500" b="1" dirty="0">
                <a:solidFill>
                  <a:schemeClr val="tx1"/>
                </a:solidFill>
                <a:latin typeface="Times New Roman" panose="02020603050405020304" pitchFamily="18" charset="0"/>
              </a:rPr>
              <a:t> 自然性</a:t>
            </a:r>
            <a:endParaRPr lang="zh-CN" altLang="en-US" sz="2500" b="1" dirty="0">
              <a:solidFill>
                <a:schemeClr val="tx1"/>
              </a:solidFill>
              <a:latin typeface="Times New Roman" panose="02020603050405020304" pitchFamily="18" charset="0"/>
            </a:endParaRPr>
          </a:p>
          <a:p>
            <a:pPr lvl="1" eaLnBrk="1" hangingPunct="1">
              <a:lnSpc>
                <a:spcPct val="120000"/>
              </a:lnSpc>
              <a:buClr>
                <a:schemeClr val="accent2"/>
              </a:buClr>
              <a:buFont typeface="Wingdings" panose="05000000000000000000" pitchFamily="2" charset="2"/>
              <a:buAutoNum type="circleNumDbPlain"/>
            </a:pPr>
            <a:r>
              <a:rPr lang="zh-CN" altLang="en-US" sz="2500" b="1" dirty="0">
                <a:solidFill>
                  <a:schemeClr val="tx1"/>
                </a:solidFill>
                <a:latin typeface="Times New Roman" panose="02020603050405020304" pitchFamily="18" charset="0"/>
              </a:rPr>
              <a:t> 精确性</a:t>
            </a:r>
            <a:endParaRPr lang="zh-CN" altLang="en-US" sz="2500" b="1" dirty="0">
              <a:solidFill>
                <a:schemeClr val="tx1"/>
              </a:solidFill>
              <a:latin typeface="Times New Roman" panose="02020603050405020304" pitchFamily="18" charset="0"/>
            </a:endParaRPr>
          </a:p>
          <a:p>
            <a:pPr lvl="1" eaLnBrk="1" hangingPunct="1">
              <a:lnSpc>
                <a:spcPct val="120000"/>
              </a:lnSpc>
              <a:buClr>
                <a:schemeClr val="accent2"/>
              </a:buClr>
              <a:buFont typeface="Wingdings" panose="05000000000000000000" pitchFamily="2" charset="2"/>
              <a:buAutoNum type="circleNumDbPlain"/>
            </a:pPr>
            <a:r>
              <a:rPr lang="zh-CN" altLang="en-US" sz="2500" b="1" dirty="0">
                <a:solidFill>
                  <a:schemeClr val="tx1"/>
                </a:solidFill>
                <a:latin typeface="Times New Roman" panose="02020603050405020304" pitchFamily="18" charset="0"/>
              </a:rPr>
              <a:t> 严密性</a:t>
            </a:r>
            <a:endParaRPr lang="zh-CN" altLang="en-US" sz="2500" b="1" dirty="0">
              <a:solidFill>
                <a:schemeClr val="tx1"/>
              </a:solidFill>
              <a:latin typeface="Times New Roman" panose="02020603050405020304" pitchFamily="18" charset="0"/>
            </a:endParaRPr>
          </a:p>
          <a:p>
            <a:pPr lvl="1" eaLnBrk="1" hangingPunct="1">
              <a:lnSpc>
                <a:spcPct val="120000"/>
              </a:lnSpc>
              <a:buClr>
                <a:schemeClr val="accent2"/>
              </a:buClr>
              <a:buFont typeface="Wingdings" panose="05000000000000000000" pitchFamily="2" charset="2"/>
              <a:buAutoNum type="circleNumDbPlain"/>
            </a:pPr>
            <a:r>
              <a:rPr lang="zh-CN" altLang="en-US" sz="2500" b="1" dirty="0">
                <a:solidFill>
                  <a:schemeClr val="tx1"/>
                </a:solidFill>
                <a:latin typeface="Times New Roman" panose="02020603050405020304" pitchFamily="18" charset="0"/>
              </a:rPr>
              <a:t> 容易实现</a:t>
            </a:r>
            <a:endParaRPr lang="zh-CN" altLang="en-US" sz="2500" b="1" dirty="0">
              <a:solidFill>
                <a:schemeClr val="tx1"/>
              </a:solidFill>
              <a:latin typeface="Times New Roman" panose="02020603050405020304" pitchFamily="18" charset="0"/>
            </a:endParaRPr>
          </a:p>
        </p:txBody>
      </p:sp>
      <p:sp>
        <p:nvSpPr>
          <p:cNvPr id="39941" name="Text Box 9"/>
          <p:cNvSpPr txBox="1"/>
          <p:nvPr/>
        </p:nvSpPr>
        <p:spPr>
          <a:xfrm>
            <a:off x="128588" y="3792538"/>
            <a:ext cx="8915400" cy="2720975"/>
          </a:xfrm>
          <a:prstGeom prst="rect">
            <a:avLst/>
          </a:prstGeom>
          <a:gradFill rotWithShape="0">
            <a:gsLst>
              <a:gs pos="0">
                <a:srgbClr val="FFFF99"/>
              </a:gs>
              <a:gs pos="100000">
                <a:srgbClr val="FFFFFF"/>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marL="342900" indent="-342900" eaLnBrk="1" hangingPunct="1">
              <a:spcBef>
                <a:spcPct val="50000"/>
              </a:spcBef>
              <a:buClr>
                <a:schemeClr val="accent2"/>
              </a:buClr>
              <a:buFont typeface="Wingdings" panose="05000000000000000000" pitchFamily="2" charset="2"/>
              <a:buChar char="q"/>
            </a:pPr>
            <a:r>
              <a:rPr lang="en-US" altLang="zh-CN" sz="2600" b="1" dirty="0">
                <a:latin typeface="宋体" panose="02010600030101010101" pitchFamily="2" charset="-122"/>
              </a:rPr>
              <a:t> </a:t>
            </a:r>
            <a:r>
              <a:rPr lang="zh-CN" altLang="en-US" sz="2600" b="1" dirty="0">
                <a:latin typeface="宋体" panose="02010600030101010101" pitchFamily="2" charset="-122"/>
              </a:rPr>
              <a:t>应用：</a:t>
            </a:r>
            <a:endParaRPr lang="zh-CN" altLang="en-US" sz="2600" b="1" dirty="0">
              <a:latin typeface="宋体" panose="02010600030101010101" pitchFamily="2" charset="-122"/>
            </a:endParaRPr>
          </a:p>
          <a:p>
            <a:pPr marL="342900" indent="-342900" eaLnBrk="1" hangingPunct="1">
              <a:spcBef>
                <a:spcPct val="40000"/>
              </a:spcBef>
              <a:buClr>
                <a:schemeClr val="tx1"/>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）自动问答系统（</a:t>
            </a:r>
            <a:r>
              <a:rPr lang="en-US" altLang="zh-CN" sz="2600" b="1" dirty="0">
                <a:latin typeface="Times New Roman" panose="02020603050405020304" pitchFamily="18" charset="0"/>
              </a:rPr>
              <a:t>Green</a:t>
            </a:r>
            <a:r>
              <a:rPr lang="zh-CN" altLang="en-US" sz="2600" b="1" dirty="0">
                <a:latin typeface="Times New Roman" panose="02020603050405020304" pitchFamily="18" charset="0"/>
              </a:rPr>
              <a:t>等人研制的</a:t>
            </a:r>
            <a:r>
              <a:rPr lang="en-US" altLang="zh-CN" sz="2600" b="1" dirty="0">
                <a:latin typeface="Times New Roman" panose="02020603050405020304" pitchFamily="18" charset="0"/>
              </a:rPr>
              <a:t>QA3</a:t>
            </a:r>
            <a:r>
              <a:rPr lang="zh-CN" altLang="en-US" sz="2600" b="1" dirty="0">
                <a:latin typeface="Times New Roman" panose="02020603050405020304" pitchFamily="18" charset="0"/>
              </a:rPr>
              <a:t>系统）</a:t>
            </a:r>
            <a:endParaRPr lang="zh-CN" altLang="en-US" sz="2600" b="1" dirty="0">
              <a:latin typeface="Times New Roman" panose="02020603050405020304" pitchFamily="18" charset="0"/>
            </a:endParaRPr>
          </a:p>
          <a:p>
            <a:pPr marL="342900" indent="-342900" eaLnBrk="1" hangingPunct="1">
              <a:spcBef>
                <a:spcPct val="40000"/>
              </a:spcBef>
              <a:buClr>
                <a:schemeClr val="tx1"/>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）机器人行动规划系统（</a:t>
            </a:r>
            <a:r>
              <a:rPr lang="en-US" altLang="zh-CN" sz="2600" b="1" dirty="0">
                <a:latin typeface="Times New Roman" panose="02020603050405020304" pitchFamily="18" charset="0"/>
              </a:rPr>
              <a:t>Fikes</a:t>
            </a:r>
            <a:r>
              <a:rPr lang="zh-CN" altLang="en-US" sz="2600" b="1" dirty="0">
                <a:latin typeface="Times New Roman" panose="02020603050405020304" pitchFamily="18" charset="0"/>
              </a:rPr>
              <a:t>等人研制的</a:t>
            </a:r>
            <a:r>
              <a:rPr lang="en-US" altLang="zh-CN" sz="2600" b="1" dirty="0">
                <a:latin typeface="Times New Roman" panose="02020603050405020304" pitchFamily="18" charset="0"/>
              </a:rPr>
              <a:t>STRIPS</a:t>
            </a:r>
            <a:r>
              <a:rPr lang="zh-CN" altLang="en-US" sz="2600" b="1" dirty="0">
                <a:latin typeface="Times New Roman" panose="02020603050405020304" pitchFamily="18" charset="0"/>
              </a:rPr>
              <a:t>系统）</a:t>
            </a:r>
            <a:endParaRPr lang="zh-CN" altLang="en-US" sz="2600" b="1" dirty="0">
              <a:latin typeface="Times New Roman" panose="02020603050405020304" pitchFamily="18" charset="0"/>
            </a:endParaRPr>
          </a:p>
          <a:p>
            <a:pPr marL="342900" indent="-342900" eaLnBrk="1" hangingPunct="1">
              <a:spcBef>
                <a:spcPct val="40000"/>
              </a:spcBef>
              <a:buClr>
                <a:schemeClr val="tx1"/>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）机器博弈系统（</a:t>
            </a:r>
            <a:r>
              <a:rPr lang="en-US" altLang="zh-CN" sz="2600" b="1" dirty="0">
                <a:latin typeface="Times New Roman" panose="02020603050405020304" pitchFamily="18" charset="0"/>
              </a:rPr>
              <a:t>Filman</a:t>
            </a:r>
            <a:r>
              <a:rPr lang="zh-CN" altLang="en-US" sz="2600" b="1" dirty="0">
                <a:latin typeface="Times New Roman" panose="02020603050405020304" pitchFamily="18" charset="0"/>
              </a:rPr>
              <a:t>等人研制的</a:t>
            </a:r>
            <a:r>
              <a:rPr lang="en-US" altLang="zh-CN" sz="2600" b="1" dirty="0">
                <a:latin typeface="Times New Roman" panose="02020603050405020304" pitchFamily="18" charset="0"/>
              </a:rPr>
              <a:t>FOL</a:t>
            </a:r>
            <a:r>
              <a:rPr lang="zh-CN" altLang="en-US" sz="2600" b="1" dirty="0">
                <a:latin typeface="Times New Roman" panose="02020603050405020304" pitchFamily="18" charset="0"/>
              </a:rPr>
              <a:t>系统）</a:t>
            </a:r>
            <a:endParaRPr lang="zh-CN" altLang="en-US" sz="2600" b="1" dirty="0">
              <a:latin typeface="Times New Roman" panose="02020603050405020304" pitchFamily="18" charset="0"/>
            </a:endParaRPr>
          </a:p>
          <a:p>
            <a:pPr marL="342900" indent="-342900" eaLnBrk="1" hangingPunct="1">
              <a:spcBef>
                <a:spcPct val="40000"/>
              </a:spcBef>
              <a:buClr>
                <a:schemeClr val="tx1"/>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4</a:t>
            </a:r>
            <a:r>
              <a:rPr lang="zh-CN" altLang="en-US" sz="2600" b="1" dirty="0">
                <a:latin typeface="Times New Roman" panose="02020603050405020304" pitchFamily="18" charset="0"/>
              </a:rPr>
              <a:t>）问题求解系统（</a:t>
            </a:r>
            <a:r>
              <a:rPr lang="en-US" altLang="zh-CN" sz="2600" b="1" dirty="0">
                <a:latin typeface="Times New Roman" panose="02020603050405020304" pitchFamily="18" charset="0"/>
              </a:rPr>
              <a:t>Kowalski</a:t>
            </a:r>
            <a:r>
              <a:rPr lang="zh-CN" altLang="en-US" sz="2600" b="1" dirty="0">
                <a:latin typeface="Times New Roman" panose="02020603050405020304" pitchFamily="18" charset="0"/>
              </a:rPr>
              <a:t>等设计的</a:t>
            </a:r>
            <a:r>
              <a:rPr lang="en-US" altLang="zh-CN" sz="2600" b="1" dirty="0">
                <a:latin typeface="Times New Roman" panose="02020603050405020304" pitchFamily="18" charset="0"/>
              </a:rPr>
              <a:t>PS</a:t>
            </a:r>
            <a:r>
              <a:rPr lang="zh-CN" altLang="en-US" sz="2600" b="1" dirty="0">
                <a:latin typeface="Times New Roman" panose="02020603050405020304" pitchFamily="18" charset="0"/>
              </a:rPr>
              <a:t>系统）</a:t>
            </a:r>
            <a:endParaRPr lang="zh-CN" altLang="en-US" sz="2600" b="1" dirty="0">
              <a:latin typeface="Times New Roman" panose="02020603050405020304" pitchFamily="18" charset="0"/>
            </a:endParaRPr>
          </a:p>
        </p:txBody>
      </p:sp>
      <p:sp>
        <p:nvSpPr>
          <p:cNvPr id="39942" name="Rectangle 10"/>
          <p:cNvSpPr/>
          <p:nvPr/>
        </p:nvSpPr>
        <p:spPr>
          <a:xfrm>
            <a:off x="4518025" y="908050"/>
            <a:ext cx="4437063" cy="2701925"/>
          </a:xfrm>
          <a:prstGeom prst="rect">
            <a:avLst/>
          </a:prstGeom>
          <a:gradFill rotWithShape="0">
            <a:gsLst>
              <a:gs pos="0">
                <a:srgbClr val="CC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57200" indent="-457200" eaLnBrk="1" hangingPunct="1">
              <a:lnSpc>
                <a:spcPct val="120000"/>
              </a:lnSpc>
              <a:spcBef>
                <a:spcPct val="20000"/>
              </a:spcBef>
              <a:buClr>
                <a:schemeClr val="accent2"/>
              </a:buClr>
              <a:buFont typeface="Wingdings" panose="05000000000000000000" pitchFamily="2" charset="2"/>
              <a:buBlip>
                <a:blip r:embed="rId1"/>
              </a:buBlip>
            </a:pPr>
            <a:r>
              <a:rPr lang="en-US" altLang="zh-CN" sz="2600" dirty="0">
                <a:latin typeface="Arial" panose="020B0604020202020204" pitchFamily="34" charset="0"/>
              </a:rPr>
              <a:t> </a:t>
            </a:r>
            <a:r>
              <a:rPr lang="zh-CN" altLang="en-US" sz="2600" b="1" dirty="0">
                <a:solidFill>
                  <a:srgbClr val="0000FF"/>
                </a:solidFill>
                <a:latin typeface="Arial" panose="020B0604020202020204" pitchFamily="34" charset="0"/>
              </a:rPr>
              <a:t>局限性：</a:t>
            </a:r>
            <a:endParaRPr lang="zh-CN" altLang="en-US" sz="2600" b="1" dirty="0">
              <a:solidFill>
                <a:srgbClr val="0000FF"/>
              </a:solidFill>
              <a:latin typeface="Arial" panose="020B0604020202020204" pitchFamily="34" charset="0"/>
            </a:endParaRPr>
          </a:p>
          <a:p>
            <a:pPr marL="860425" lvl="1" indent="-419100" eaLnBrk="1" hangingPunct="1">
              <a:lnSpc>
                <a:spcPct val="120000"/>
              </a:lnSpc>
              <a:spcBef>
                <a:spcPct val="40000"/>
              </a:spcBef>
              <a:buClr>
                <a:schemeClr val="accent2"/>
              </a:buClr>
              <a:buFont typeface="Wingdings" panose="05000000000000000000" pitchFamily="2" charset="2"/>
              <a:buAutoNum type="circleNumDbPlain"/>
            </a:pPr>
            <a:r>
              <a:rPr lang="zh-CN" altLang="en-US" sz="2400" b="1" dirty="0">
                <a:latin typeface="Arial" panose="020B0604020202020204" pitchFamily="34" charset="0"/>
              </a:rPr>
              <a:t> 不能表示不确定的知识</a:t>
            </a:r>
            <a:endParaRPr lang="zh-CN" altLang="en-US" sz="2400" b="1" dirty="0">
              <a:latin typeface="Arial" panose="020B0604020202020204" pitchFamily="34" charset="0"/>
            </a:endParaRPr>
          </a:p>
          <a:p>
            <a:pPr marL="860425" lvl="1" indent="-419100" eaLnBrk="1" hangingPunct="1">
              <a:lnSpc>
                <a:spcPct val="120000"/>
              </a:lnSpc>
              <a:spcBef>
                <a:spcPct val="40000"/>
              </a:spcBef>
              <a:buClr>
                <a:schemeClr val="accent2"/>
              </a:buClr>
              <a:buFont typeface="Wingdings" panose="05000000000000000000" pitchFamily="2" charset="2"/>
              <a:buAutoNum type="circleNumDbPlain"/>
            </a:pPr>
            <a:r>
              <a:rPr lang="zh-CN" altLang="en-US" sz="2400" b="1" dirty="0">
                <a:latin typeface="Arial" panose="020B0604020202020204" pitchFamily="34" charset="0"/>
              </a:rPr>
              <a:t> 组合爆炸</a:t>
            </a:r>
            <a:endParaRPr lang="zh-CN" altLang="en-US" sz="2400" dirty="0">
              <a:latin typeface="Arial" panose="020B0604020202020204" pitchFamily="34" charset="0"/>
            </a:endParaRPr>
          </a:p>
          <a:p>
            <a:pPr marL="860425" lvl="1" indent="-419100" eaLnBrk="1" hangingPunct="1">
              <a:lnSpc>
                <a:spcPct val="120000"/>
              </a:lnSpc>
              <a:spcBef>
                <a:spcPct val="40000"/>
              </a:spcBef>
              <a:buClr>
                <a:schemeClr val="accent2"/>
              </a:buClr>
              <a:buFont typeface="Wingdings" panose="05000000000000000000" pitchFamily="2" charset="2"/>
              <a:buAutoNum type="circleNumDbPlain"/>
            </a:pPr>
            <a:r>
              <a:rPr lang="zh-CN" altLang="en-US" sz="2400" b="1" dirty="0">
                <a:latin typeface="Arial" panose="020B0604020202020204" pitchFamily="34" charset="0"/>
              </a:rPr>
              <a:t> 效率低</a:t>
            </a:r>
            <a:endParaRPr lang="zh-CN" altLang="en-US" sz="2400" b="1" dirty="0">
              <a:latin typeface="Arial" panose="020B0604020202020204" pitchFamily="34" charset="0"/>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40963" name="Rectangle 2"/>
          <p:cNvSpPr>
            <a:spLocks noGrp="1"/>
          </p:cNvSpPr>
          <p:nvPr>
            <p:ph type="title"/>
          </p:nvPr>
        </p:nvSpPr>
        <p:spPr/>
        <p:txBody>
          <a:bodyPr vert="horz" wrap="square" lIns="91440" tIns="45720" rIns="91440" bIns="45720" anchor="b" anchorCtr="0"/>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知识表示与知识图谱</a:t>
            </a:r>
            <a:endParaRPr lang="zh-CN" altLang="en-US" dirty="0">
              <a:latin typeface="Times New Roman" panose="02020603050405020304" pitchFamily="18" charset="0"/>
            </a:endParaRPr>
          </a:p>
        </p:txBody>
      </p:sp>
      <p:sp>
        <p:nvSpPr>
          <p:cNvPr id="40964" name="Rectangle 3"/>
          <p:cNvSpPr>
            <a:spLocks noGrp="1"/>
          </p:cNvSpPr>
          <p:nvPr>
            <p:ph idx="1"/>
          </p:nvPr>
        </p:nvSpPr>
        <p:spPr>
          <a:xfrm>
            <a:off x="454025" y="922338"/>
            <a:ext cx="8439150" cy="5400675"/>
          </a:xfrm>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2.1  </a:t>
            </a:r>
            <a:r>
              <a:rPr lang="zh-CN" altLang="en-US" b="1" dirty="0">
                <a:latin typeface="Times New Roman" panose="02020603050405020304" pitchFamily="18" charset="0"/>
              </a:rPr>
              <a:t>知识与知识表示的概念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2.2  </a:t>
            </a:r>
            <a:r>
              <a:rPr lang="zh-CN" altLang="en-US" b="1" dirty="0">
                <a:latin typeface="Times New Roman" panose="02020603050405020304" pitchFamily="18" charset="0"/>
              </a:rPr>
              <a:t>一阶谓词逻辑表示法 </a:t>
            </a:r>
            <a:endParaRPr lang="zh-CN" altLang="en-US" b="1" dirty="0">
              <a:latin typeface="Times New Roman" panose="02020603050405020304" pitchFamily="18" charset="0"/>
            </a:endParaRP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2.3  </a:t>
            </a:r>
            <a:r>
              <a:rPr lang="zh-CN" altLang="en-US" b="1" dirty="0">
                <a:solidFill>
                  <a:srgbClr val="0000FF"/>
                </a:solidFill>
                <a:latin typeface="Times New Roman" panose="02020603050405020304" pitchFamily="18" charset="0"/>
              </a:rPr>
              <a:t>产生式表示法</a:t>
            </a: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2.4  </a:t>
            </a:r>
            <a:r>
              <a:rPr lang="zh-CN" altLang="en-US" b="1" dirty="0">
                <a:latin typeface="Times New Roman" panose="02020603050405020304" pitchFamily="18" charset="0"/>
              </a:rPr>
              <a:t>框架表示法 </a:t>
            </a:r>
            <a:endParaRPr lang="en-US" altLang="zh-CN"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2.5  </a:t>
            </a:r>
            <a:r>
              <a:rPr lang="zh-CN" altLang="en-US" b="1" dirty="0">
                <a:latin typeface="Times New Roman" panose="02020603050405020304" pitchFamily="18" charset="0"/>
              </a:rPr>
              <a:t>知识图谱</a:t>
            </a:r>
            <a:endParaRPr lang="zh-CN" altLang="en-US" b="1" dirty="0">
              <a:latin typeface="Times New Roman" panose="02020603050405020304" pitchFamily="18" charset="0"/>
            </a:endParaRPr>
          </a:p>
          <a:p>
            <a:pPr eaLnBrk="1" hangingPunct="1"/>
            <a:endParaRPr lang="en-US" altLang="zh-CN" b="1" dirty="0">
              <a:latin typeface="Times New Roman" panose="02020603050405020304"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18434"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 2.3  </a:t>
            </a:r>
            <a:r>
              <a:rPr lang="zh-CN" altLang="en-US" dirty="0">
                <a:latin typeface="Times New Roman" panose="02020603050405020304" pitchFamily="18" charset="0"/>
              </a:rPr>
              <a:t>产生式表示法</a:t>
            </a:r>
            <a:endParaRPr lang="zh-CN" altLang="en-US" dirty="0">
              <a:latin typeface="Times New Roman" panose="02020603050405020304" pitchFamily="18" charset="0"/>
            </a:endParaRPr>
          </a:p>
        </p:txBody>
      </p:sp>
      <p:sp>
        <p:nvSpPr>
          <p:cNvPr id="18435" name="Rectangle 3"/>
          <p:cNvSpPr>
            <a:spLocks noGrp="1"/>
          </p:cNvSpPr>
          <p:nvPr>
            <p:ph idx="1"/>
          </p:nvPr>
        </p:nvSpPr>
        <p:spPr>
          <a:xfrm>
            <a:off x="482600" y="993775"/>
            <a:ext cx="8439150" cy="5400675"/>
          </a:xfrm>
        </p:spPr>
        <p:txBody>
          <a:bodyPr vert="horz" wrap="square" lIns="91440" tIns="45720" rIns="91440" bIns="45720" anchor="t" anchorCtr="0"/>
          <a:lstStyle/>
          <a:p>
            <a:pPr eaLnBrk="1" hangingPunct="1">
              <a:lnSpc>
                <a:spcPct val="140000"/>
              </a:lnSpc>
              <a:buFontTx/>
              <a:buBlip>
                <a:blip r:embed="rId1"/>
              </a:buBlip>
            </a:pPr>
            <a:r>
              <a:rPr lang="en-US" altLang="zh-CN" b="1" dirty="0">
                <a:latin typeface="Times New Roman" panose="02020603050405020304" pitchFamily="18" charset="0"/>
              </a:rPr>
              <a:t>2.3.1  </a:t>
            </a:r>
            <a:r>
              <a:rPr lang="zh-CN" altLang="en-US" b="1" dirty="0">
                <a:latin typeface="Times New Roman" panose="02020603050405020304" pitchFamily="18" charset="0"/>
              </a:rPr>
              <a:t>产生式</a:t>
            </a:r>
            <a:endParaRPr lang="zh-CN" altLang="en-US" b="1" dirty="0">
              <a:latin typeface="Times New Roman" panose="02020603050405020304" pitchFamily="18" charset="0"/>
            </a:endParaRPr>
          </a:p>
          <a:p>
            <a:pPr eaLnBrk="1" hangingPunct="1">
              <a:lnSpc>
                <a:spcPct val="140000"/>
              </a:lnSpc>
              <a:buFontTx/>
              <a:buBlip>
                <a:blip r:embed="rId1"/>
              </a:buBlip>
            </a:pPr>
            <a:r>
              <a:rPr lang="en-US" altLang="zh-CN" b="1" dirty="0">
                <a:latin typeface="Times New Roman" panose="02020603050405020304" pitchFamily="18" charset="0"/>
              </a:rPr>
              <a:t>2.3.2  </a:t>
            </a:r>
            <a:r>
              <a:rPr lang="zh-CN" altLang="en-US" b="1" dirty="0">
                <a:latin typeface="Times New Roman" panose="02020603050405020304" pitchFamily="18" charset="0"/>
              </a:rPr>
              <a:t>产生式系统</a:t>
            </a:r>
            <a:endParaRPr lang="zh-CN" altLang="en-US" b="1" dirty="0">
              <a:latin typeface="Times New Roman" panose="02020603050405020304" pitchFamily="18" charset="0"/>
            </a:endParaRPr>
          </a:p>
          <a:p>
            <a:pPr eaLnBrk="1" hangingPunct="1">
              <a:lnSpc>
                <a:spcPct val="140000"/>
              </a:lnSpc>
              <a:buFontTx/>
              <a:buBlip>
                <a:blip r:embed="rId1"/>
              </a:buBlip>
            </a:pPr>
            <a:r>
              <a:rPr lang="en-US" altLang="zh-CN" b="1" dirty="0">
                <a:latin typeface="Times New Roman" panose="02020603050405020304" pitchFamily="18" charset="0"/>
              </a:rPr>
              <a:t>2.3.3  </a:t>
            </a:r>
            <a:r>
              <a:rPr lang="zh-CN" altLang="en-US" b="1" dirty="0">
                <a:latin typeface="Times New Roman" panose="02020603050405020304" pitchFamily="18" charset="0"/>
              </a:rPr>
              <a:t>产生式表示法的特点</a:t>
            </a:r>
            <a:endParaRPr lang="zh-CN" altLang="en-US" b="1" dirty="0">
              <a:latin typeface="Times New Roman" panose="02020603050405020304" pitchFamily="18" charset="0"/>
            </a:endParaRP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20482"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 2.3.1  </a:t>
            </a:r>
            <a:r>
              <a:rPr lang="zh-CN" altLang="en-US" dirty="0">
                <a:latin typeface="Times New Roman" panose="02020603050405020304" pitchFamily="18" charset="0"/>
              </a:rPr>
              <a:t>产生式</a:t>
            </a:r>
            <a:endParaRPr lang="zh-CN" altLang="en-US" dirty="0">
              <a:latin typeface="Times New Roman" panose="02020603050405020304" pitchFamily="18" charset="0"/>
            </a:endParaRPr>
          </a:p>
        </p:txBody>
      </p:sp>
      <p:sp>
        <p:nvSpPr>
          <p:cNvPr id="20483" name="Rectangle 3"/>
          <p:cNvSpPr>
            <a:spLocks noGrp="1"/>
          </p:cNvSpPr>
          <p:nvPr>
            <p:ph idx="1"/>
          </p:nvPr>
        </p:nvSpPr>
        <p:spPr>
          <a:xfrm>
            <a:off x="422275" y="1308100"/>
            <a:ext cx="8205788" cy="4268788"/>
          </a:xfrm>
        </p:spPr>
        <p:txBody>
          <a:bodyPr vert="horz" wrap="square" lIns="91440" tIns="45720" rIns="91440" bIns="45720" anchor="t" anchorCtr="0"/>
          <a:lstStyle/>
          <a:p>
            <a:pPr marL="571500" indent="-571500" algn="just" eaLnBrk="1" hangingPunct="1"/>
            <a:r>
              <a:rPr lang="en-US" altLang="zh-CN" b="1" dirty="0">
                <a:latin typeface="Times New Roman" panose="02020603050405020304" pitchFamily="18" charset="0"/>
              </a:rPr>
              <a:t>“</a:t>
            </a:r>
            <a:r>
              <a:rPr lang="zh-CN" altLang="en-US" b="1" dirty="0">
                <a:latin typeface="宋体" panose="02010600030101010101" pitchFamily="2" charset="-122"/>
              </a:rPr>
              <a:t>产生式</a:t>
            </a:r>
            <a:r>
              <a:rPr lang="zh-CN" altLang="en-US" b="1" dirty="0">
                <a:latin typeface="Times New Roman" panose="02020603050405020304" pitchFamily="18" charset="0"/>
              </a:rPr>
              <a:t>”</a:t>
            </a:r>
            <a:r>
              <a:rPr lang="zh-CN" altLang="en-US" b="1" dirty="0">
                <a:latin typeface="宋体" panose="02010600030101010101" pitchFamily="2" charset="-122"/>
              </a:rPr>
              <a:t>：</a:t>
            </a:r>
            <a:r>
              <a:rPr lang="en-US" altLang="zh-CN" b="1" dirty="0">
                <a:latin typeface="Times New Roman" panose="02020603050405020304" pitchFamily="18" charset="0"/>
              </a:rPr>
              <a:t>1943</a:t>
            </a:r>
            <a:r>
              <a:rPr lang="zh-CN" altLang="en-US" b="1" dirty="0">
                <a:latin typeface="宋体" panose="02010600030101010101" pitchFamily="2" charset="-122"/>
              </a:rPr>
              <a:t>年，美国数学家波斯特（</a:t>
            </a:r>
            <a:r>
              <a:rPr lang="en-US" altLang="zh-CN" b="1" dirty="0">
                <a:latin typeface="Times New Roman" panose="02020603050405020304" pitchFamily="18" charset="0"/>
              </a:rPr>
              <a:t>E. Post</a:t>
            </a:r>
            <a:r>
              <a:rPr lang="zh-CN" altLang="en-US" b="1" dirty="0">
                <a:latin typeface="宋体" panose="02010600030101010101" pitchFamily="2" charset="-122"/>
              </a:rPr>
              <a:t>）首先提出。</a:t>
            </a:r>
            <a:r>
              <a:rPr lang="zh-CN" altLang="en-US" b="1" dirty="0"/>
              <a:t> </a:t>
            </a:r>
            <a:endParaRPr lang="zh-CN" altLang="en-US" b="1" dirty="0"/>
          </a:p>
          <a:p>
            <a:pPr marL="571500" indent="-571500" algn="just" eaLnBrk="1" hangingPunct="1">
              <a:spcBef>
                <a:spcPct val="50000"/>
              </a:spcBef>
              <a:spcAft>
                <a:spcPct val="50000"/>
              </a:spcAft>
            </a:pPr>
            <a:r>
              <a:rPr lang="en-US" altLang="zh-CN" b="1" dirty="0">
                <a:latin typeface="Times New Roman" panose="02020603050405020304" pitchFamily="18" charset="0"/>
              </a:rPr>
              <a:t>1972</a:t>
            </a:r>
            <a:r>
              <a:rPr lang="zh-CN" altLang="en-US" b="1" dirty="0">
                <a:latin typeface="宋体" panose="02010600030101010101" pitchFamily="2" charset="-122"/>
              </a:rPr>
              <a:t>年，纽厄尔和西蒙在研究人类的认知模型中开发了基于规则的产生式系统。</a:t>
            </a:r>
            <a:endParaRPr lang="zh-CN" altLang="en-US" b="1" dirty="0">
              <a:latin typeface="宋体" panose="02010600030101010101" pitchFamily="2" charset="-122"/>
            </a:endParaRPr>
          </a:p>
          <a:p>
            <a:pPr marL="571500" indent="-571500" algn="just" eaLnBrk="1" hangingPunct="1"/>
            <a:r>
              <a:rPr lang="zh-CN" altLang="en-US" b="1" dirty="0"/>
              <a:t>产生式通常用于表示事实、规则以及它们的不确定性度量，适合于表示事实性知识和规则性知识。</a:t>
            </a:r>
            <a:endParaRPr lang="zh-CN" altLang="en-US" b="1" dirty="0"/>
          </a:p>
        </p:txBody>
      </p:sp>
      <p:sp>
        <p:nvSpPr>
          <p:cNvPr id="20484" name="Rectangle 5"/>
          <p:cNvSpPr/>
          <p:nvPr/>
        </p:nvSpPr>
        <p:spPr>
          <a:xfrm>
            <a:off x="0" y="3328988"/>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20485" name="Rectangle 7"/>
          <p:cNvSpPr/>
          <p:nvPr/>
        </p:nvSpPr>
        <p:spPr>
          <a:xfrm>
            <a:off x="0" y="3328988"/>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21506"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2.3.1  </a:t>
            </a:r>
            <a:r>
              <a:rPr lang="zh-CN" altLang="en-US" dirty="0">
                <a:latin typeface="Times New Roman" panose="02020603050405020304" pitchFamily="18" charset="0"/>
              </a:rPr>
              <a:t>产生式</a:t>
            </a:r>
            <a:endParaRPr lang="zh-CN" altLang="en-US" dirty="0">
              <a:latin typeface="Times New Roman" panose="02020603050405020304" pitchFamily="18" charset="0"/>
            </a:endParaRPr>
          </a:p>
        </p:txBody>
      </p:sp>
      <p:sp>
        <p:nvSpPr>
          <p:cNvPr id="21507" name="Rectangle 5"/>
          <p:cNvSpPr/>
          <p:nvPr/>
        </p:nvSpPr>
        <p:spPr>
          <a:xfrm>
            <a:off x="295275" y="942975"/>
            <a:ext cx="5259388" cy="519113"/>
          </a:xfrm>
          <a:prstGeom prst="rect">
            <a:avLst/>
          </a:prstGeom>
          <a:noFill/>
          <a:ln w="9525">
            <a:noFill/>
          </a:ln>
        </p:spPr>
        <p:txBody>
          <a:bodyPr wrap="none" anchor="t" anchorCtr="0">
            <a:spAutoFit/>
          </a:bodyPr>
          <a:lstStyle/>
          <a:p>
            <a:pPr marL="342900" indent="-342900">
              <a:spcBef>
                <a:spcPct val="20000"/>
              </a:spcBef>
              <a:buClr>
                <a:schemeClr val="tx1"/>
              </a:buClr>
              <a:buFont typeface="Wingdings" panose="05000000000000000000" pitchFamily="2" charset="2"/>
              <a:buAutoNum type="arabicPeriod"/>
            </a:pPr>
            <a:r>
              <a:rPr lang="en-US" altLang="zh-CN" sz="2800" b="1" dirty="0">
                <a:latin typeface="Times New Roman" panose="02020603050405020304" pitchFamily="18"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确定性规则知识的产生式表示</a:t>
            </a:r>
            <a:endParaRPr lang="zh-CN" altLang="en-US" sz="2800" b="1" dirty="0">
              <a:latin typeface="Arial" panose="020B0604020202020204" pitchFamily="34" charset="0"/>
              <a:ea typeface="宋体" panose="02010600030101010101" pitchFamily="2" charset="-122"/>
            </a:endParaRPr>
          </a:p>
        </p:txBody>
      </p:sp>
      <p:sp>
        <p:nvSpPr>
          <p:cNvPr id="21508" name="Rectangle 6"/>
          <p:cNvSpPr/>
          <p:nvPr/>
        </p:nvSpPr>
        <p:spPr>
          <a:xfrm>
            <a:off x="315913" y="3871913"/>
            <a:ext cx="5648325" cy="561975"/>
          </a:xfrm>
          <a:prstGeom prst="rect">
            <a:avLst/>
          </a:prstGeom>
          <a:noFill/>
          <a:ln w="9525">
            <a:noFill/>
          </a:ln>
        </p:spPr>
        <p:txBody>
          <a:bodyPr wrap="none" anchor="t" anchorCtr="0">
            <a:spAutoFit/>
          </a:bodyPr>
          <a:lstStyle/>
          <a:p>
            <a:pPr marL="342900" indent="-342900">
              <a:lnSpc>
                <a:spcPct val="110000"/>
              </a:lnSpc>
              <a:spcBef>
                <a:spcPct val="20000"/>
              </a:spcBef>
              <a:buClr>
                <a:schemeClr val="tx1"/>
              </a:buClr>
              <a:buFont typeface="Wingdings" panose="05000000000000000000" pitchFamily="2" charset="2"/>
            </a:pPr>
            <a:r>
              <a:rPr lang="en-US" altLang="zh-CN" sz="2800" b="1" dirty="0">
                <a:latin typeface="Times New Roman" panose="02020603050405020304" pitchFamily="18" charset="0"/>
                <a:ea typeface="宋体" panose="02010600030101010101" pitchFamily="2" charset="-122"/>
              </a:rPr>
              <a:t>2.</a:t>
            </a: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不确定性规则知识的产生式表示</a:t>
            </a:r>
            <a:endParaRPr lang="zh-CN" altLang="en-US" sz="2800" b="1" dirty="0">
              <a:latin typeface="Arial" panose="020B0604020202020204" pitchFamily="34" charset="0"/>
              <a:ea typeface="宋体" panose="02010600030101010101" pitchFamily="2" charset="-122"/>
            </a:endParaRPr>
          </a:p>
        </p:txBody>
      </p:sp>
      <p:grpSp>
        <p:nvGrpSpPr>
          <p:cNvPr id="21509" name="Group 11"/>
          <p:cNvGrpSpPr/>
          <p:nvPr/>
        </p:nvGrpSpPr>
        <p:grpSpPr>
          <a:xfrm>
            <a:off x="280988" y="1585913"/>
            <a:ext cx="8561387" cy="2085975"/>
            <a:chOff x="177" y="999"/>
            <a:chExt cx="5393" cy="1314"/>
          </a:xfrm>
        </p:grpSpPr>
        <p:sp>
          <p:nvSpPr>
            <p:cNvPr id="21510" name="Rectangle 7"/>
            <p:cNvSpPr/>
            <p:nvPr/>
          </p:nvSpPr>
          <p:spPr>
            <a:xfrm>
              <a:off x="177" y="999"/>
              <a:ext cx="5393" cy="1314"/>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10000"/>
                </a:lnSpc>
                <a:spcBef>
                  <a:spcPct val="20000"/>
                </a:spcBef>
                <a:buClr>
                  <a:schemeClr val="accent2"/>
                </a:buClr>
                <a:buFont typeface="Wingdings" panose="05000000000000000000" pitchFamily="2" charset="2"/>
                <a:buChar char="§"/>
              </a:pPr>
              <a:r>
                <a:rPr lang="en-US" altLang="zh-CN" sz="2600" dirty="0">
                  <a:latin typeface="Arial" panose="020B0604020202020204" pitchFamily="34" charset="0"/>
                  <a:ea typeface="宋体" panose="02010600030101010101" pitchFamily="2" charset="-122"/>
                </a:rPr>
                <a:t> </a:t>
              </a:r>
              <a:r>
                <a:rPr lang="zh-CN" altLang="en-US" sz="2600" dirty="0">
                  <a:latin typeface="Arial" panose="020B0604020202020204" pitchFamily="34" charset="0"/>
                  <a:ea typeface="宋体" panose="02010600030101010101" pitchFamily="2" charset="-122"/>
                </a:rPr>
                <a:t>基本形式：  </a:t>
              </a:r>
              <a:r>
                <a:rPr lang="en-US" altLang="zh-CN" sz="2600" dirty="0">
                  <a:latin typeface="Times New Roman" panose="02020603050405020304" pitchFamily="18" charset="0"/>
                  <a:ea typeface="宋体" panose="02010600030101010101" pitchFamily="2" charset="-122"/>
                </a:rPr>
                <a:t>IF    </a:t>
              </a:r>
              <a:r>
                <a:rPr lang="en-US" altLang="zh-CN" sz="2600" i="1" dirty="0">
                  <a:latin typeface="Times New Roman" panose="02020603050405020304" pitchFamily="18" charset="0"/>
                  <a:ea typeface="宋体" panose="02010600030101010101" pitchFamily="2" charset="-122"/>
                </a:rPr>
                <a:t>P</a:t>
              </a:r>
              <a:r>
                <a:rPr lang="en-US" altLang="zh-CN" sz="2600" dirty="0">
                  <a:latin typeface="Times New Roman" panose="02020603050405020304" pitchFamily="18" charset="0"/>
                  <a:ea typeface="宋体" panose="02010600030101010101" pitchFamily="2" charset="-122"/>
                </a:rPr>
                <a:t>    THEN   </a:t>
              </a:r>
              <a:r>
                <a:rPr lang="en-US" altLang="zh-CN" sz="2600" i="1" dirty="0">
                  <a:latin typeface="Times New Roman" panose="02020603050405020304" pitchFamily="18" charset="0"/>
                  <a:ea typeface="宋体" panose="02010600030101010101" pitchFamily="2" charset="-122"/>
                </a:rPr>
                <a:t> Q</a:t>
              </a:r>
              <a:endParaRPr lang="en-US" altLang="zh-CN" sz="2600" i="1" dirty="0">
                <a:latin typeface="Times New Roman" panose="02020603050405020304" pitchFamily="18" charset="0"/>
                <a:ea typeface="宋体" panose="02010600030101010101" pitchFamily="2" charset="-122"/>
              </a:endParaRPr>
            </a:p>
            <a:p>
              <a:pPr algn="just">
                <a:lnSpc>
                  <a:spcPct val="110000"/>
                </a:lnSpc>
                <a:spcBef>
                  <a:spcPct val="20000"/>
                </a:spcBef>
                <a:buClr>
                  <a:schemeClr val="accent2"/>
                </a:buClr>
                <a:buFont typeface="Wingdings" panose="05000000000000000000" pitchFamily="2" charset="2"/>
              </a:pPr>
              <a:r>
                <a:rPr lang="en-US" altLang="zh-CN" sz="2600" dirty="0">
                  <a:latin typeface="Arial" panose="020B0604020202020204" pitchFamily="34" charset="0"/>
                  <a:ea typeface="宋体" panose="02010600030101010101" pitchFamily="2" charset="-122"/>
                </a:rPr>
                <a:t>         </a:t>
              </a:r>
              <a:r>
                <a:rPr lang="zh-CN" altLang="en-US" sz="2600" dirty="0">
                  <a:latin typeface="Arial" panose="020B0604020202020204" pitchFamily="34" charset="0"/>
                  <a:ea typeface="宋体" panose="02010600030101010101" pitchFamily="2" charset="-122"/>
                </a:rPr>
                <a:t>或者：</a:t>
              </a:r>
              <a:endParaRPr lang="zh-CN" altLang="en-US" sz="2600" dirty="0">
                <a:latin typeface="Arial" panose="020B0604020202020204" pitchFamily="34" charset="0"/>
                <a:ea typeface="宋体" panose="02010600030101010101" pitchFamily="2" charset="-122"/>
              </a:endParaRPr>
            </a:p>
            <a:p>
              <a:pPr algn="just">
                <a:lnSpc>
                  <a:spcPct val="110000"/>
                </a:lnSpc>
                <a:spcBef>
                  <a:spcPct val="20000"/>
                </a:spcBef>
                <a:buClr>
                  <a:schemeClr val="accent2"/>
                </a:buClr>
                <a:buFont typeface="Wingdings" panose="05000000000000000000" pitchFamily="2" charset="2"/>
                <a:buChar char="§"/>
              </a:pPr>
              <a:r>
                <a:rPr lang="zh-CN" altLang="en-US" sz="2600" dirty="0">
                  <a:latin typeface="宋体" panose="02010600030101010101" pitchFamily="2" charset="-122"/>
                  <a:ea typeface="宋体" panose="02010600030101010101" pitchFamily="2" charset="-122"/>
                </a:rPr>
                <a:t> 例如：</a:t>
              </a:r>
              <a:endParaRPr lang="zh-CN" altLang="en-US" sz="2600" dirty="0">
                <a:latin typeface="Times New Roman" panose="02020603050405020304" pitchFamily="18" charset="0"/>
                <a:ea typeface="宋体" panose="02010600030101010101" pitchFamily="2" charset="-122"/>
              </a:endParaRPr>
            </a:p>
            <a:p>
              <a:pPr algn="just">
                <a:lnSpc>
                  <a:spcPct val="110000"/>
                </a:lnSpc>
                <a:spcBef>
                  <a:spcPct val="20000"/>
                </a:spcBef>
                <a:buClr>
                  <a:schemeClr val="accent2"/>
                </a:buClr>
                <a:buFont typeface="Wingdings" panose="05000000000000000000" pitchFamily="2" charset="2"/>
              </a:pPr>
              <a:r>
                <a:rPr lang="zh-CN" altLang="en-US" sz="2600" dirty="0">
                  <a:latin typeface="Times New Roman" panose="02020603050405020304" pitchFamily="18" charset="0"/>
                  <a:ea typeface="宋体" panose="02010600030101010101" pitchFamily="2" charset="-122"/>
                </a:rPr>
                <a:t>     </a:t>
              </a:r>
              <a:r>
                <a:rPr lang="en-US" altLang="zh-CN" sz="2600" i="1" dirty="0">
                  <a:latin typeface="Times New Roman" panose="02020603050405020304" pitchFamily="18" charset="0"/>
                  <a:ea typeface="宋体" panose="02010600030101010101" pitchFamily="2" charset="-122"/>
                </a:rPr>
                <a:t>r</a:t>
              </a:r>
              <a:r>
                <a:rPr lang="en-US" altLang="zh-CN" sz="2600" baseline="-30000" dirty="0">
                  <a:latin typeface="Times New Roman" panose="02020603050405020304" pitchFamily="18" charset="0"/>
                  <a:ea typeface="宋体" panose="02010600030101010101" pitchFamily="2" charset="-122"/>
                </a:rPr>
                <a:t>4</a:t>
              </a:r>
              <a:r>
                <a:rPr lang="zh-CN" altLang="en-US" sz="2600" dirty="0">
                  <a:latin typeface="宋体" panose="02010600030101010101" pitchFamily="2" charset="-122"/>
                  <a:ea typeface="宋体" panose="02010600030101010101" pitchFamily="2" charset="-122"/>
                </a:rPr>
                <a:t>：</a:t>
              </a:r>
              <a:r>
                <a:rPr lang="en-US" altLang="zh-CN" sz="2600" dirty="0">
                  <a:latin typeface="Times New Roman" panose="02020603050405020304" pitchFamily="18" charset="0"/>
                  <a:ea typeface="宋体" panose="02010600030101010101" pitchFamily="2" charset="-122"/>
                </a:rPr>
                <a:t>IF   </a:t>
              </a:r>
              <a:r>
                <a:rPr lang="zh-CN" altLang="en-US" sz="2600" dirty="0">
                  <a:latin typeface="宋体" panose="02010600030101010101" pitchFamily="2" charset="-122"/>
                  <a:ea typeface="宋体" panose="02010600030101010101" pitchFamily="2" charset="-122"/>
                </a:rPr>
                <a:t>动物会飞</a:t>
              </a:r>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AND    </a:t>
              </a:r>
              <a:r>
                <a:rPr lang="zh-CN" altLang="en-US" sz="2600" dirty="0">
                  <a:latin typeface="宋体" panose="02010600030101010101" pitchFamily="2" charset="-122"/>
                  <a:ea typeface="宋体" panose="02010600030101010101" pitchFamily="2" charset="-122"/>
                </a:rPr>
                <a:t>会下蛋</a:t>
              </a:r>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THEN   </a:t>
              </a:r>
              <a:r>
                <a:rPr lang="zh-CN" altLang="en-US" sz="2600" dirty="0">
                  <a:latin typeface="宋体" panose="02010600030101010101" pitchFamily="2" charset="-122"/>
                  <a:ea typeface="宋体" panose="02010600030101010101" pitchFamily="2" charset="-122"/>
                </a:rPr>
                <a:t>该动物是鸟</a:t>
              </a:r>
              <a:endParaRPr lang="zh-CN" altLang="en-US" sz="2600" dirty="0">
                <a:latin typeface="宋体" panose="02010600030101010101" pitchFamily="2" charset="-122"/>
                <a:ea typeface="宋体" panose="02010600030101010101" pitchFamily="2" charset="-122"/>
              </a:endParaRPr>
            </a:p>
          </p:txBody>
        </p:sp>
        <p:graphicFrame>
          <p:nvGraphicFramePr>
            <p:cNvPr id="21511" name="Object 9"/>
            <p:cNvGraphicFramePr>
              <a:graphicFrameLocks noChangeAspect="1"/>
            </p:cNvGraphicFramePr>
            <p:nvPr/>
          </p:nvGraphicFramePr>
          <p:xfrm>
            <a:off x="1478" y="1379"/>
            <a:ext cx="850" cy="316"/>
          </p:xfrm>
          <a:graphic>
            <a:graphicData uri="http://schemas.openxmlformats.org/presentationml/2006/ole">
              <mc:AlternateContent xmlns:mc="http://schemas.openxmlformats.org/markup-compatibility/2006">
                <mc:Choice xmlns:v="urn:schemas-microsoft-com:vml" Requires="v">
                  <p:oleObj spid="_x0000_s2" name="" r:id="rId1" imgW="482600" imgH="203200" progId="Equation.3">
                    <p:embed/>
                  </p:oleObj>
                </mc:Choice>
                <mc:Fallback>
                  <p:oleObj name="" r:id="rId1" imgW="482600" imgH="203200" progId="Equation.3">
                    <p:embed/>
                    <p:pic>
                      <p:nvPicPr>
                        <p:cNvPr id="0" name="图片 3076"/>
                        <p:cNvPicPr/>
                        <p:nvPr/>
                      </p:nvPicPr>
                      <p:blipFill>
                        <a:blip r:embed="rId2"/>
                        <a:stretch>
                          <a:fillRect/>
                        </a:stretch>
                      </p:blipFill>
                      <p:spPr>
                        <a:xfrm>
                          <a:off x="1478" y="1379"/>
                          <a:ext cx="850" cy="316"/>
                        </a:xfrm>
                        <a:prstGeom prst="rect">
                          <a:avLst/>
                        </a:prstGeom>
                        <a:noFill/>
                        <a:ln w="38100">
                          <a:noFill/>
                          <a:miter/>
                        </a:ln>
                      </p:spPr>
                    </p:pic>
                  </p:oleObj>
                </mc:Fallback>
              </mc:AlternateContent>
            </a:graphicData>
          </a:graphic>
        </p:graphicFrame>
      </p:grpSp>
      <p:sp>
        <p:nvSpPr>
          <p:cNvPr id="21512" name="Rectangle 13"/>
          <p:cNvSpPr>
            <a:spLocks noGrp="1"/>
          </p:cNvSpPr>
          <p:nvPr>
            <p:ph idx="1"/>
          </p:nvPr>
        </p:nvSpPr>
        <p:spPr>
          <a:xfrm>
            <a:off x="250825" y="4579938"/>
            <a:ext cx="8642350" cy="1979612"/>
          </a:xfrm>
          <a:gradFill rotWithShape="0">
            <a:gsLst>
              <a:gs pos="0">
                <a:srgbClr val="CCFFCC"/>
              </a:gs>
              <a:gs pos="100000">
                <a:schemeClr val="bg1"/>
              </a:gs>
            </a:gsLst>
            <a:path path="rect">
              <a:fillToRect l="100000" t="100000"/>
            </a:path>
            <a:tileRect/>
          </a:gradFill>
          <a:ln>
            <a:solidFill>
              <a:srgbClr val="808080"/>
            </a:solidFill>
            <a:miter/>
          </a:ln>
        </p:spPr>
        <p:txBody>
          <a:bodyPr vert="horz" wrap="square" lIns="91440" tIns="45720" rIns="91440" bIns="45720" anchor="t" anchorCtr="0"/>
          <a:lstStyle/>
          <a:p>
            <a:pPr marL="193675" indent="-193675" eaLnBrk="1" hangingPunct="1">
              <a:buFont typeface="Wingdings" panose="05000000000000000000" pitchFamily="2" charset="2"/>
              <a:buChar char="§"/>
            </a:pPr>
            <a:r>
              <a:rPr lang="en-US" altLang="zh-CN" sz="2600" dirty="0"/>
              <a:t> </a:t>
            </a:r>
            <a:r>
              <a:rPr lang="zh-CN" altLang="en-US" sz="2600" dirty="0"/>
              <a:t>基本形式：  </a:t>
            </a:r>
            <a:r>
              <a:rPr lang="en-US" altLang="zh-CN" sz="2600" dirty="0">
                <a:latin typeface="Times New Roman" panose="02020603050405020304" pitchFamily="18" charset="0"/>
              </a:rPr>
              <a:t>IF    </a:t>
            </a:r>
            <a:r>
              <a:rPr lang="en-US" altLang="zh-CN" sz="2600" i="1" dirty="0">
                <a:latin typeface="Times New Roman" panose="02020603050405020304" pitchFamily="18" charset="0"/>
              </a:rPr>
              <a:t>P</a:t>
            </a:r>
            <a:r>
              <a:rPr lang="en-US" altLang="zh-CN" sz="2600" dirty="0">
                <a:latin typeface="Times New Roman" panose="02020603050405020304" pitchFamily="18" charset="0"/>
              </a:rPr>
              <a:t>    THEN    </a:t>
            </a:r>
            <a:r>
              <a:rPr lang="en-US" altLang="zh-CN" sz="2600" i="1" dirty="0">
                <a:latin typeface="Times New Roman" panose="02020603050405020304" pitchFamily="18" charset="0"/>
              </a:rPr>
              <a:t>Q</a:t>
            </a:r>
            <a:r>
              <a:rPr lang="en-US" altLang="zh-CN" sz="2600" dirty="0"/>
              <a:t> </a:t>
            </a:r>
            <a:r>
              <a:rPr lang="zh-CN" altLang="en-US" sz="2600" dirty="0"/>
              <a:t>（置信度） </a:t>
            </a:r>
            <a:endParaRPr lang="zh-CN" altLang="en-US" sz="2600" dirty="0"/>
          </a:p>
          <a:p>
            <a:pPr marL="193675" indent="-193675" eaLnBrk="1" hangingPunct="1">
              <a:buNone/>
            </a:pPr>
            <a:r>
              <a:rPr lang="zh-CN" altLang="en-US" sz="2600" dirty="0"/>
              <a:t>          或者：                     （置信度</a:t>
            </a:r>
            <a:r>
              <a:rPr lang="zh-CN" altLang="en-US" b="1" dirty="0"/>
              <a:t>）</a:t>
            </a:r>
            <a:endParaRPr lang="zh-CN" altLang="en-US" b="1" dirty="0"/>
          </a:p>
          <a:p>
            <a:pPr marL="193675" indent="-193675" eaLnBrk="1" hangingPunct="1">
              <a:buNone/>
            </a:pPr>
            <a:r>
              <a:rPr lang="zh-CN" altLang="en-US" b="1" dirty="0"/>
              <a:t>   </a:t>
            </a:r>
            <a:r>
              <a:rPr lang="zh-CN" altLang="en-US" b="1" dirty="0">
                <a:latin typeface="Times New Roman" panose="02020603050405020304" pitchFamily="18" charset="0"/>
              </a:rPr>
              <a:t>例如： </a:t>
            </a:r>
            <a:r>
              <a:rPr lang="en-US" altLang="zh-CN" b="1" dirty="0">
                <a:latin typeface="Times New Roman" panose="02020603050405020304" pitchFamily="18" charset="0"/>
              </a:rPr>
              <a:t>IF   </a:t>
            </a:r>
            <a:r>
              <a:rPr lang="zh-CN" altLang="en-US" b="1" dirty="0">
                <a:latin typeface="Times New Roman" panose="02020603050405020304" pitchFamily="18" charset="0"/>
              </a:rPr>
              <a:t>发烧    </a:t>
            </a:r>
            <a:r>
              <a:rPr lang="en-US" altLang="zh-CN" b="1" dirty="0">
                <a:latin typeface="Times New Roman" panose="02020603050405020304" pitchFamily="18" charset="0"/>
              </a:rPr>
              <a:t>THEN    </a:t>
            </a:r>
            <a:r>
              <a:rPr lang="zh-CN" altLang="en-US" b="1" dirty="0">
                <a:latin typeface="Times New Roman" panose="02020603050405020304" pitchFamily="18" charset="0"/>
              </a:rPr>
              <a:t>感冒   （</a:t>
            </a:r>
            <a:r>
              <a:rPr lang="en-US" altLang="zh-CN" b="1" dirty="0">
                <a:latin typeface="Times New Roman" panose="02020603050405020304" pitchFamily="18" charset="0"/>
              </a:rPr>
              <a:t>0.6</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graphicFrame>
        <p:nvGraphicFramePr>
          <p:cNvPr id="21513" name="Object 10"/>
          <p:cNvGraphicFramePr>
            <a:graphicFrameLocks noChangeAspect="1"/>
          </p:cNvGraphicFramePr>
          <p:nvPr/>
        </p:nvGraphicFramePr>
        <p:xfrm>
          <a:off x="2598738" y="5275263"/>
          <a:ext cx="1101725" cy="450850"/>
        </p:xfrm>
        <a:graphic>
          <a:graphicData uri="http://schemas.openxmlformats.org/presentationml/2006/ole">
            <mc:AlternateContent xmlns:mc="http://schemas.openxmlformats.org/markup-compatibility/2006">
              <mc:Choice xmlns:v="urn:schemas-microsoft-com:vml" Requires="v">
                <p:oleObj spid="_x0000_s3" name="" r:id="rId3" imgW="482600" imgH="203200" progId="Equation.3">
                  <p:embed/>
                </p:oleObj>
              </mc:Choice>
              <mc:Fallback>
                <p:oleObj name="" r:id="rId3" imgW="482600" imgH="203200" progId="Equation.3">
                  <p:embed/>
                  <p:pic>
                    <p:nvPicPr>
                      <p:cNvPr id="0" name="图片 3075"/>
                      <p:cNvPicPr/>
                      <p:nvPr/>
                    </p:nvPicPr>
                    <p:blipFill>
                      <a:blip r:embed="rId4"/>
                      <a:stretch>
                        <a:fillRect/>
                      </a:stretch>
                    </p:blipFill>
                    <p:spPr>
                      <a:xfrm>
                        <a:off x="2598738" y="5275263"/>
                        <a:ext cx="1101725" cy="450850"/>
                      </a:xfrm>
                      <a:prstGeom prst="rect">
                        <a:avLst/>
                      </a:prstGeom>
                      <a:noFill/>
                      <a:ln w="38100">
                        <a:noFill/>
                        <a:miter/>
                      </a:ln>
                    </p:spPr>
                  </p:pic>
                </p:oleObj>
              </mc:Fallback>
            </mc:AlternateContent>
          </a:graphicData>
        </a:graphic>
      </p:graphicFrame>
      <p:sp>
        <p:nvSpPr>
          <p:cNvPr id="4" name="爆炸形: 8 pt  1"/>
          <p:cNvSpPr/>
          <p:nvPr/>
        </p:nvSpPr>
        <p:spPr>
          <a:xfrm>
            <a:off x="7030719" y="3783013"/>
            <a:ext cx="1982153" cy="1198880"/>
          </a:xfrm>
          <a:prstGeom prst="irregularSeal1">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与蕴含式的区别</a:t>
            </a:r>
            <a:endParaRPr lang="zh-CN" altLang="en-US" dirty="0">
              <a:solidFill>
                <a:schemeClr val="tx1"/>
              </a:solidFill>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5123" name="Rectangle 2"/>
          <p:cNvSpPr>
            <a:spLocks noGrp="1"/>
          </p:cNvSpPr>
          <p:nvPr>
            <p:ph type="title"/>
          </p:nvPr>
        </p:nvSpPr>
        <p:spPr/>
        <p:txBody>
          <a:bodyPr vert="horz" wrap="square" lIns="91440" tIns="45720" rIns="91440" bIns="45720" anchor="b" anchorCtr="0"/>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知识表示与知识图谱</a:t>
            </a:r>
            <a:endParaRPr lang="zh-CN" altLang="en-US" dirty="0">
              <a:latin typeface="Times New Roman" panose="02020603050405020304" pitchFamily="18" charset="0"/>
            </a:endParaRPr>
          </a:p>
        </p:txBody>
      </p:sp>
      <p:sp>
        <p:nvSpPr>
          <p:cNvPr id="5124" name="Rectangle 3"/>
          <p:cNvSpPr>
            <a:spLocks noGrp="1"/>
          </p:cNvSpPr>
          <p:nvPr>
            <p:ph idx="1"/>
          </p:nvPr>
        </p:nvSpPr>
        <p:spPr>
          <a:xfrm>
            <a:off x="501650" y="908050"/>
            <a:ext cx="8642350" cy="5400675"/>
          </a:xfrm>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2.1  </a:t>
            </a:r>
            <a:r>
              <a:rPr lang="zh-CN" altLang="en-US" b="1" dirty="0">
                <a:latin typeface="Times New Roman" panose="02020603050405020304" pitchFamily="18" charset="0"/>
              </a:rPr>
              <a:t>知识与知识表示的概念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2.2  </a:t>
            </a:r>
            <a:r>
              <a:rPr lang="zh-CN" altLang="en-US" b="1" dirty="0">
                <a:latin typeface="Times New Roman" panose="02020603050405020304" pitchFamily="18" charset="0"/>
              </a:rPr>
              <a:t>一阶谓词逻辑表示法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2.3  </a:t>
            </a:r>
            <a:r>
              <a:rPr lang="zh-CN" altLang="en-US" b="1" dirty="0">
                <a:latin typeface="Times New Roman" panose="02020603050405020304" pitchFamily="18" charset="0"/>
              </a:rPr>
              <a:t>产生式表示法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2.4  </a:t>
            </a:r>
            <a:r>
              <a:rPr lang="zh-CN" altLang="en-US" b="1" dirty="0">
                <a:latin typeface="Times New Roman" panose="02020603050405020304" pitchFamily="18" charset="0"/>
              </a:rPr>
              <a:t>框架表示法</a:t>
            </a:r>
            <a:endParaRPr lang="en-US" altLang="zh-CN"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2.5  </a:t>
            </a:r>
            <a:r>
              <a:rPr lang="zh-CN" altLang="en-US" b="1" dirty="0">
                <a:latin typeface="Times New Roman" panose="02020603050405020304" pitchFamily="18" charset="0"/>
              </a:rPr>
              <a:t>知识图谱 </a:t>
            </a:r>
            <a:endParaRPr lang="zh-CN" altLang="en-US" b="1" dirty="0">
              <a:latin typeface="Times New Roman" panose="02020603050405020304" pitchFamily="18" charset="0"/>
            </a:endParaRP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22530" name="Rectangle 2"/>
          <p:cNvSpPr>
            <a:spLocks noGrp="1"/>
          </p:cNvSpPr>
          <p:nvPr>
            <p:ph type="title"/>
          </p:nvPr>
        </p:nvSpPr>
        <p:spPr>
          <a:xfrm>
            <a:off x="0" y="0"/>
            <a:ext cx="9144000" cy="793750"/>
          </a:xfrm>
        </p:spPr>
        <p:txBody>
          <a:bodyPr vert="horz" wrap="square" lIns="91440" tIns="45720" rIns="91440" bIns="45720" anchor="b" anchorCtr="0"/>
          <a:lstStyle/>
          <a:p>
            <a:pPr eaLnBrk="1" hangingPunct="1"/>
            <a:r>
              <a:rPr lang="en-US" altLang="zh-CN" dirty="0">
                <a:latin typeface="Times New Roman" panose="02020603050405020304" pitchFamily="18" charset="0"/>
              </a:rPr>
              <a:t>2.3.1  </a:t>
            </a:r>
            <a:r>
              <a:rPr lang="zh-CN" altLang="en-US" dirty="0">
                <a:latin typeface="Times New Roman" panose="02020603050405020304" pitchFamily="18" charset="0"/>
              </a:rPr>
              <a:t>产生式</a:t>
            </a:r>
            <a:endParaRPr lang="zh-CN" altLang="en-US" dirty="0">
              <a:latin typeface="Times New Roman" panose="02020603050405020304" pitchFamily="18" charset="0"/>
            </a:endParaRPr>
          </a:p>
        </p:txBody>
      </p:sp>
      <p:sp>
        <p:nvSpPr>
          <p:cNvPr id="22531" name="Rectangle 3"/>
          <p:cNvSpPr/>
          <p:nvPr/>
        </p:nvSpPr>
        <p:spPr>
          <a:xfrm>
            <a:off x="323850" y="955675"/>
            <a:ext cx="6469063" cy="519113"/>
          </a:xfrm>
          <a:prstGeom prst="rect">
            <a:avLst/>
          </a:prstGeom>
          <a:noFill/>
          <a:ln w="9525">
            <a:noFill/>
          </a:ln>
        </p:spPr>
        <p:txBody>
          <a:bodyPr anchor="t" anchorCtr="0">
            <a:spAutoFit/>
          </a:bodyPr>
          <a:lstStyle/>
          <a:p>
            <a:pPr marL="342900" indent="-342900">
              <a:spcBef>
                <a:spcPct val="20000"/>
              </a:spcBef>
              <a:buClr>
                <a:schemeClr val="tx1"/>
              </a:buClr>
              <a:buFont typeface="Wingdings" panose="05000000000000000000" pitchFamily="2" charset="2"/>
            </a:pPr>
            <a:r>
              <a:rPr lang="en-US" altLang="zh-CN" sz="2800" b="1" dirty="0">
                <a:latin typeface="Times New Roman" panose="02020603050405020304" pitchFamily="18" charset="0"/>
                <a:ea typeface="宋体" panose="02010600030101010101" pitchFamily="2" charset="-122"/>
              </a:rPr>
              <a:t>3.  </a:t>
            </a:r>
            <a:r>
              <a:rPr lang="zh-CN" altLang="en-US" sz="2800" b="1" dirty="0">
                <a:latin typeface="Times New Roman" panose="02020603050405020304" pitchFamily="18" charset="0"/>
                <a:ea typeface="宋体" panose="02010600030101010101" pitchFamily="2" charset="-122"/>
              </a:rPr>
              <a:t>确定性事实性知识的产生式表示</a:t>
            </a:r>
            <a:endParaRPr lang="zh-CN" altLang="en-US" sz="2800" b="1" dirty="0">
              <a:latin typeface="Times New Roman" panose="02020603050405020304" pitchFamily="18" charset="0"/>
              <a:ea typeface="宋体" panose="02010600030101010101" pitchFamily="2" charset="-122"/>
            </a:endParaRPr>
          </a:p>
        </p:txBody>
      </p:sp>
      <p:sp>
        <p:nvSpPr>
          <p:cNvPr id="22532" name="Rectangle 4"/>
          <p:cNvSpPr/>
          <p:nvPr/>
        </p:nvSpPr>
        <p:spPr>
          <a:xfrm>
            <a:off x="344488" y="3730625"/>
            <a:ext cx="6534150" cy="561975"/>
          </a:xfrm>
          <a:prstGeom prst="rect">
            <a:avLst/>
          </a:prstGeom>
          <a:noFill/>
          <a:ln w="9525">
            <a:noFill/>
          </a:ln>
        </p:spPr>
        <p:txBody>
          <a:bodyPr anchor="t" anchorCtr="0">
            <a:spAutoFit/>
          </a:bodyPr>
          <a:lstStyle/>
          <a:p>
            <a:pPr marL="342900" indent="-342900">
              <a:lnSpc>
                <a:spcPct val="110000"/>
              </a:lnSpc>
              <a:spcBef>
                <a:spcPct val="20000"/>
              </a:spcBef>
              <a:buClr>
                <a:schemeClr val="tx1"/>
              </a:buClr>
              <a:buFont typeface="Wingdings" panose="05000000000000000000" pitchFamily="2" charset="2"/>
            </a:pPr>
            <a:r>
              <a:rPr lang="en-US" altLang="zh-CN" sz="2800" b="1" dirty="0">
                <a:latin typeface="Times New Roman" panose="02020603050405020304" pitchFamily="18" charset="0"/>
                <a:ea typeface="宋体" panose="02010600030101010101" pitchFamily="2" charset="-122"/>
              </a:rPr>
              <a:t>4.  </a:t>
            </a:r>
            <a:r>
              <a:rPr lang="zh-CN" altLang="en-US" sz="2800" b="1" dirty="0">
                <a:latin typeface="Times New Roman" panose="02020603050405020304" pitchFamily="18" charset="0"/>
                <a:ea typeface="宋体" panose="02010600030101010101" pitchFamily="2" charset="-122"/>
              </a:rPr>
              <a:t>不确定性事实性知识的产生式表示</a:t>
            </a:r>
            <a:endParaRPr lang="zh-CN" altLang="en-US" sz="2800" b="1" dirty="0">
              <a:latin typeface="Times New Roman" panose="02020603050405020304" pitchFamily="18" charset="0"/>
              <a:ea typeface="宋体" panose="02010600030101010101" pitchFamily="2" charset="-122"/>
            </a:endParaRPr>
          </a:p>
        </p:txBody>
      </p:sp>
      <p:sp>
        <p:nvSpPr>
          <p:cNvPr id="22533" name="Rectangle 6"/>
          <p:cNvSpPr/>
          <p:nvPr/>
        </p:nvSpPr>
        <p:spPr>
          <a:xfrm>
            <a:off x="309563" y="1557338"/>
            <a:ext cx="8377237" cy="2165350"/>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20000"/>
              </a:lnSpc>
              <a:spcBef>
                <a:spcPct val="20000"/>
              </a:spcBef>
              <a:buClr>
                <a:schemeClr val="accent2"/>
              </a:buClr>
              <a:buFont typeface="Wingdings" panose="05000000000000000000" pitchFamily="2" charset="2"/>
              <a:buChar char="§"/>
            </a:pPr>
            <a:r>
              <a:rPr lang="en-US" altLang="zh-CN" sz="2400" b="1" dirty="0">
                <a:latin typeface="Arial" panose="020B0604020202020204" pitchFamily="34" charset="0"/>
                <a:ea typeface="宋体" panose="02010600030101010101" pitchFamily="2" charset="-122"/>
              </a:rPr>
              <a:t>  </a:t>
            </a:r>
            <a:r>
              <a:rPr lang="zh-CN" altLang="en-US" sz="2600" dirty="0">
                <a:latin typeface="Times New Roman" panose="02020603050405020304" pitchFamily="18" charset="0"/>
                <a:ea typeface="宋体" panose="02010600030101010101" pitchFamily="2" charset="-122"/>
              </a:rPr>
              <a:t>三元组表示：</a:t>
            </a:r>
            <a:r>
              <a:rPr lang="zh-CN" altLang="en-US" sz="2600" b="1" dirty="0">
                <a:latin typeface="Times New Roman" panose="02020603050405020304" pitchFamily="18" charset="0"/>
                <a:ea typeface="宋体" panose="02010600030101010101" pitchFamily="2" charset="-122"/>
              </a:rPr>
              <a:t>（对象，属性，值）</a:t>
            </a:r>
            <a:endParaRPr lang="zh-CN" altLang="en-US" sz="2600" b="1" dirty="0">
              <a:latin typeface="Times New Roman" panose="02020603050405020304" pitchFamily="18" charset="0"/>
              <a:ea typeface="宋体" panose="02010600030101010101" pitchFamily="2" charset="-122"/>
            </a:endParaRPr>
          </a:p>
          <a:p>
            <a:pPr>
              <a:lnSpc>
                <a:spcPct val="120000"/>
              </a:lnSpc>
              <a:spcBef>
                <a:spcPct val="20000"/>
              </a:spcBef>
              <a:buClr>
                <a:schemeClr val="accent2"/>
              </a:buClr>
              <a:buFont typeface="Wingdings" panose="05000000000000000000" pitchFamily="2" charset="2"/>
            </a:pPr>
            <a:r>
              <a:rPr lang="zh-CN" altLang="en-US" sz="2600" b="1" dirty="0">
                <a:latin typeface="Times New Roman" panose="02020603050405020304" pitchFamily="18" charset="0"/>
                <a:ea typeface="宋体" panose="02010600030101010101" pitchFamily="2" charset="-122"/>
              </a:rPr>
              <a:t>                </a:t>
            </a:r>
            <a:r>
              <a:rPr lang="zh-CN" altLang="en-US" sz="2600" dirty="0">
                <a:latin typeface="Times New Roman" panose="02020603050405020304" pitchFamily="18" charset="0"/>
                <a:ea typeface="宋体" panose="02010600030101010101" pitchFamily="2" charset="-122"/>
              </a:rPr>
              <a:t>或者：</a:t>
            </a:r>
            <a:r>
              <a:rPr lang="zh-CN" altLang="en-US" sz="2600" b="1" dirty="0">
                <a:latin typeface="Times New Roman" panose="02020603050405020304" pitchFamily="18" charset="0"/>
                <a:ea typeface="宋体" panose="02010600030101010101" pitchFamily="2" charset="-122"/>
              </a:rPr>
              <a:t>（关系，对象</a:t>
            </a:r>
            <a:r>
              <a:rPr lang="en-US" altLang="zh-CN" sz="2600" b="1" dirty="0">
                <a:latin typeface="Times New Roman" panose="02020603050405020304" pitchFamily="18" charset="0"/>
                <a:ea typeface="宋体" panose="02010600030101010101" pitchFamily="2" charset="-122"/>
              </a:rPr>
              <a:t>1</a:t>
            </a:r>
            <a:r>
              <a:rPr lang="zh-CN" altLang="en-US" sz="2600" b="1" dirty="0">
                <a:latin typeface="Times New Roman" panose="02020603050405020304" pitchFamily="18" charset="0"/>
                <a:ea typeface="宋体" panose="02010600030101010101" pitchFamily="2" charset="-122"/>
              </a:rPr>
              <a:t>，对象</a:t>
            </a:r>
            <a:r>
              <a:rPr lang="en-US" altLang="zh-CN" sz="2600" b="1" dirty="0">
                <a:latin typeface="Times New Roman" panose="02020603050405020304" pitchFamily="18" charset="0"/>
                <a:ea typeface="宋体" panose="02010600030101010101" pitchFamily="2" charset="-122"/>
              </a:rPr>
              <a:t>2</a:t>
            </a:r>
            <a:r>
              <a:rPr lang="zh-CN" altLang="en-US" sz="2600" b="1" dirty="0">
                <a:latin typeface="Times New Roman" panose="02020603050405020304" pitchFamily="18" charset="0"/>
                <a:ea typeface="宋体" panose="02010600030101010101" pitchFamily="2" charset="-122"/>
              </a:rPr>
              <a:t>） </a:t>
            </a:r>
            <a:endParaRPr lang="zh-CN" altLang="en-US" sz="2600" b="1" dirty="0">
              <a:latin typeface="Times New Roman" panose="02020603050405020304" pitchFamily="18" charset="0"/>
              <a:ea typeface="宋体" panose="02010600030101010101" pitchFamily="2" charset="-122"/>
            </a:endParaRPr>
          </a:p>
          <a:p>
            <a:pPr algn="just">
              <a:lnSpc>
                <a:spcPct val="110000"/>
              </a:lnSpc>
              <a:spcBef>
                <a:spcPct val="20000"/>
              </a:spcBef>
              <a:buClr>
                <a:schemeClr val="accent2"/>
              </a:buClr>
              <a:buFont typeface="Wingdings" panose="05000000000000000000" pitchFamily="2" charset="2"/>
              <a:buChar char="§"/>
            </a:pPr>
            <a:r>
              <a:rPr lang="zh-CN" altLang="en-US" sz="2600" dirty="0">
                <a:latin typeface="Times New Roman" panose="02020603050405020304" pitchFamily="18" charset="0"/>
                <a:ea typeface="宋体" panose="02010600030101010101" pitchFamily="2" charset="-122"/>
              </a:rPr>
              <a:t> 例：  老李年龄是</a:t>
            </a:r>
            <a:r>
              <a:rPr lang="en-US" altLang="zh-CN" sz="2600" dirty="0">
                <a:latin typeface="Times New Roman" panose="02020603050405020304" pitchFamily="18" charset="0"/>
                <a:ea typeface="宋体" panose="02010600030101010101" pitchFamily="2" charset="-122"/>
              </a:rPr>
              <a:t>40</a:t>
            </a:r>
            <a:r>
              <a:rPr lang="zh-CN" altLang="en-US" sz="2600" dirty="0">
                <a:latin typeface="Times New Roman" panose="02020603050405020304" pitchFamily="18" charset="0"/>
                <a:ea typeface="宋体" panose="02010600030101010101" pitchFamily="2" charset="-122"/>
              </a:rPr>
              <a:t>岁：    （</a:t>
            </a:r>
            <a:r>
              <a:rPr lang="en-US" altLang="zh-CN" sz="2600" i="1" dirty="0">
                <a:latin typeface="Times New Roman" panose="02020603050405020304" pitchFamily="18" charset="0"/>
                <a:ea typeface="宋体" panose="02010600030101010101" pitchFamily="2" charset="-122"/>
              </a:rPr>
              <a:t>Li</a:t>
            </a:r>
            <a:r>
              <a:rPr lang="zh-CN" altLang="en-US" sz="2600" dirty="0">
                <a:latin typeface="Times New Roman" panose="02020603050405020304" pitchFamily="18" charset="0"/>
                <a:ea typeface="宋体" panose="02010600030101010101" pitchFamily="2" charset="-122"/>
              </a:rPr>
              <a:t>，</a:t>
            </a:r>
            <a:r>
              <a:rPr lang="en-US" altLang="zh-CN" sz="2600" i="1" dirty="0">
                <a:latin typeface="Times New Roman" panose="02020603050405020304" pitchFamily="18" charset="0"/>
                <a:ea typeface="宋体" panose="02010600030101010101" pitchFamily="2" charset="-122"/>
              </a:rPr>
              <a:t>age</a:t>
            </a:r>
            <a:r>
              <a:rPr lang="zh-CN" altLang="en-US" sz="2600" dirty="0">
                <a:latin typeface="Times New Roman" panose="02020603050405020304" pitchFamily="18" charset="0"/>
                <a:ea typeface="宋体" panose="02010600030101010101" pitchFamily="2" charset="-122"/>
              </a:rPr>
              <a:t>，</a:t>
            </a:r>
            <a:r>
              <a:rPr lang="en-US" altLang="zh-CN" sz="2600" dirty="0">
                <a:latin typeface="Times New Roman" panose="02020603050405020304" pitchFamily="18" charset="0"/>
                <a:ea typeface="宋体" panose="02010600030101010101" pitchFamily="2" charset="-122"/>
              </a:rPr>
              <a:t>40</a:t>
            </a:r>
            <a:r>
              <a:rPr lang="zh-CN" altLang="en-US" sz="2600" dirty="0">
                <a:latin typeface="Times New Roman" panose="02020603050405020304" pitchFamily="18" charset="0"/>
                <a:ea typeface="宋体" panose="02010600030101010101" pitchFamily="2" charset="-122"/>
              </a:rPr>
              <a:t>）      </a:t>
            </a:r>
            <a:endParaRPr lang="zh-CN" altLang="en-US" sz="2600" dirty="0">
              <a:latin typeface="Times New Roman" panose="02020603050405020304" pitchFamily="18" charset="0"/>
              <a:ea typeface="宋体" panose="02010600030101010101" pitchFamily="2" charset="-122"/>
            </a:endParaRPr>
          </a:p>
          <a:p>
            <a:pPr algn="just">
              <a:lnSpc>
                <a:spcPct val="110000"/>
              </a:lnSpc>
              <a:spcBef>
                <a:spcPct val="20000"/>
              </a:spcBef>
              <a:buClr>
                <a:schemeClr val="accent2"/>
              </a:buClr>
              <a:buFont typeface="Wingdings" panose="05000000000000000000" pitchFamily="2" charset="2"/>
            </a:pPr>
            <a:r>
              <a:rPr lang="zh-CN" altLang="en-US" sz="2600" dirty="0">
                <a:latin typeface="Times New Roman" panose="02020603050405020304" pitchFamily="18" charset="0"/>
                <a:ea typeface="宋体" panose="02010600030101010101" pitchFamily="2" charset="-122"/>
              </a:rPr>
              <a:t>             老李和老王是朋友：（</a:t>
            </a:r>
            <a:r>
              <a:rPr lang="en-US" altLang="zh-CN" sz="2600" i="1" dirty="0">
                <a:latin typeface="Times New Roman" panose="02020603050405020304" pitchFamily="18" charset="0"/>
                <a:ea typeface="宋体" panose="02010600030101010101" pitchFamily="2" charset="-122"/>
              </a:rPr>
              <a:t>friend</a:t>
            </a:r>
            <a:r>
              <a:rPr lang="zh-CN" altLang="en-US" sz="2600" dirty="0">
                <a:latin typeface="Times New Roman" panose="02020603050405020304" pitchFamily="18" charset="0"/>
                <a:ea typeface="宋体" panose="02010600030101010101" pitchFamily="2" charset="-122"/>
              </a:rPr>
              <a:t>，</a:t>
            </a:r>
            <a:r>
              <a:rPr lang="en-US" altLang="zh-CN" sz="2600" i="1" dirty="0">
                <a:latin typeface="Times New Roman" panose="02020603050405020304" pitchFamily="18" charset="0"/>
                <a:ea typeface="宋体" panose="02010600030101010101" pitchFamily="2" charset="-122"/>
              </a:rPr>
              <a:t>Li</a:t>
            </a:r>
            <a:r>
              <a:rPr lang="zh-CN" altLang="en-US" sz="2600" dirty="0">
                <a:latin typeface="Times New Roman" panose="02020603050405020304" pitchFamily="18" charset="0"/>
                <a:ea typeface="宋体" panose="02010600030101010101" pitchFamily="2" charset="-122"/>
              </a:rPr>
              <a:t>，</a:t>
            </a:r>
            <a:r>
              <a:rPr lang="en-US" altLang="zh-CN" sz="2600" i="1" dirty="0">
                <a:latin typeface="Times New Roman" panose="02020603050405020304" pitchFamily="18" charset="0"/>
                <a:ea typeface="宋体" panose="02010600030101010101" pitchFamily="2" charset="-122"/>
              </a:rPr>
              <a:t>Wang</a:t>
            </a:r>
            <a:r>
              <a:rPr lang="zh-CN" altLang="en-US" sz="2600" dirty="0">
                <a:latin typeface="Times New Roman" panose="02020603050405020304" pitchFamily="18" charset="0"/>
                <a:ea typeface="宋体" panose="02010600030101010101" pitchFamily="2" charset="-122"/>
              </a:rPr>
              <a:t>）</a:t>
            </a:r>
            <a:endParaRPr lang="zh-CN" altLang="en-US" sz="2600" dirty="0">
              <a:latin typeface="Times New Roman" panose="02020603050405020304" pitchFamily="18" charset="0"/>
              <a:ea typeface="宋体" panose="02010600030101010101" pitchFamily="2" charset="-122"/>
            </a:endParaRPr>
          </a:p>
        </p:txBody>
      </p:sp>
      <p:sp>
        <p:nvSpPr>
          <p:cNvPr id="22534" name="Rectangle 8"/>
          <p:cNvSpPr>
            <a:spLocks noGrp="1"/>
          </p:cNvSpPr>
          <p:nvPr>
            <p:ph idx="1"/>
          </p:nvPr>
        </p:nvSpPr>
        <p:spPr>
          <a:xfrm>
            <a:off x="279400" y="4365625"/>
            <a:ext cx="8836025" cy="2193925"/>
          </a:xfrm>
          <a:gradFill rotWithShape="0">
            <a:gsLst>
              <a:gs pos="0">
                <a:srgbClr val="CCFFCC"/>
              </a:gs>
              <a:gs pos="100000">
                <a:schemeClr val="bg1"/>
              </a:gs>
            </a:gsLst>
            <a:path path="rect">
              <a:fillToRect l="100000" t="100000"/>
            </a:path>
            <a:tileRect/>
          </a:gradFill>
          <a:ln>
            <a:solidFill>
              <a:srgbClr val="808080"/>
            </a:solidFill>
            <a:miter/>
          </a:ln>
        </p:spPr>
        <p:txBody>
          <a:bodyPr vert="horz" wrap="square" lIns="91440" tIns="45720" rIns="91440" bIns="45720" anchor="t" anchorCtr="0"/>
          <a:lstStyle/>
          <a:p>
            <a:pPr marL="0" indent="0" eaLnBrk="1" hangingPunct="1">
              <a:lnSpc>
                <a:spcPct val="110000"/>
              </a:lnSpc>
              <a:buFont typeface="Wingdings" panose="05000000000000000000" pitchFamily="2" charset="2"/>
              <a:buChar char="§"/>
            </a:pPr>
            <a:r>
              <a:rPr lang="en-US" altLang="zh-CN" sz="2600" dirty="0">
                <a:latin typeface="宋体" panose="02010600030101010101" pitchFamily="2" charset="-122"/>
              </a:rPr>
              <a:t> </a:t>
            </a:r>
            <a:r>
              <a:rPr lang="zh-CN" altLang="en-US" sz="2600" dirty="0">
                <a:latin typeface="Times New Roman" panose="02020603050405020304" pitchFamily="18" charset="0"/>
              </a:rPr>
              <a:t>四元组表示：</a:t>
            </a:r>
            <a:r>
              <a:rPr lang="zh-CN" altLang="en-US" sz="2600" b="1" dirty="0">
                <a:latin typeface="Times New Roman" panose="02020603050405020304" pitchFamily="18" charset="0"/>
              </a:rPr>
              <a:t>（对象，属性，值，置信度）</a:t>
            </a:r>
            <a:r>
              <a:rPr lang="zh-CN" altLang="en-US" sz="2600" dirty="0">
                <a:latin typeface="Times New Roman" panose="02020603050405020304" pitchFamily="18" charset="0"/>
              </a:rPr>
              <a:t> </a:t>
            </a:r>
            <a:endParaRPr lang="zh-CN" altLang="en-US" sz="2600" dirty="0">
              <a:latin typeface="Times New Roman" panose="02020603050405020304" pitchFamily="18" charset="0"/>
            </a:endParaRPr>
          </a:p>
          <a:p>
            <a:pPr marL="0" indent="0" eaLnBrk="1" hangingPunct="1">
              <a:lnSpc>
                <a:spcPct val="110000"/>
              </a:lnSpc>
              <a:buNone/>
            </a:pPr>
            <a:r>
              <a:rPr lang="zh-CN" altLang="en-US" sz="2600" dirty="0">
                <a:latin typeface="Times New Roman" panose="02020603050405020304" pitchFamily="18" charset="0"/>
              </a:rPr>
              <a:t>               或者： </a:t>
            </a:r>
            <a:r>
              <a:rPr lang="zh-CN" altLang="en-US" sz="2600" b="1" dirty="0">
                <a:latin typeface="Times New Roman" panose="02020603050405020304" pitchFamily="18" charset="0"/>
              </a:rPr>
              <a:t>（关系，对象</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，对象</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，置信度）</a:t>
            </a:r>
            <a:endParaRPr lang="zh-CN" altLang="en-US" sz="2600" b="1" dirty="0">
              <a:latin typeface="Times New Roman" panose="02020603050405020304" pitchFamily="18" charset="0"/>
            </a:endParaRPr>
          </a:p>
          <a:p>
            <a:pPr marL="0" indent="0" algn="just" eaLnBrk="1" hangingPunct="1">
              <a:lnSpc>
                <a:spcPct val="110000"/>
              </a:lnSpc>
              <a:buFont typeface="Wingdings" panose="05000000000000000000" pitchFamily="2" charset="2"/>
              <a:buChar char="§"/>
            </a:pPr>
            <a:r>
              <a:rPr lang="zh-CN" altLang="en-US" sz="2600" dirty="0">
                <a:latin typeface="Times New Roman" panose="02020603050405020304" pitchFamily="18" charset="0"/>
              </a:rPr>
              <a:t>例：老李年龄很可能是</a:t>
            </a:r>
            <a:r>
              <a:rPr lang="en-US" altLang="zh-CN" sz="2600" dirty="0">
                <a:latin typeface="Times New Roman" panose="02020603050405020304" pitchFamily="18" charset="0"/>
              </a:rPr>
              <a:t>40</a:t>
            </a:r>
            <a:r>
              <a:rPr lang="zh-CN" altLang="en-US" sz="2600" dirty="0">
                <a:latin typeface="Times New Roman" panose="02020603050405020304" pitchFamily="18" charset="0"/>
              </a:rPr>
              <a:t>岁：</a:t>
            </a:r>
            <a:r>
              <a:rPr lang="zh-CN" altLang="en-US" sz="2600" dirty="0">
                <a:latin typeface="Times New Roman" panose="02020603050405020304" pitchFamily="18" charset="0"/>
                <a:sym typeface="Wingdings" panose="05000000000000000000" pitchFamily="2" charset="2"/>
              </a:rPr>
              <a:t>（</a:t>
            </a:r>
            <a:r>
              <a:rPr lang="en-US" altLang="zh-CN" sz="2600" i="1" dirty="0">
                <a:latin typeface="Times New Roman" panose="02020603050405020304" pitchFamily="18" charset="0"/>
              </a:rPr>
              <a:t>Li</a:t>
            </a:r>
            <a:r>
              <a:rPr lang="zh-CN" altLang="en-US" sz="2600" dirty="0">
                <a:latin typeface="Times New Roman" panose="02020603050405020304" pitchFamily="18" charset="0"/>
              </a:rPr>
              <a:t>，</a:t>
            </a:r>
            <a:r>
              <a:rPr lang="en-US" altLang="zh-CN" sz="2600" i="1" dirty="0">
                <a:latin typeface="Times New Roman" panose="02020603050405020304" pitchFamily="18" charset="0"/>
              </a:rPr>
              <a:t>age</a:t>
            </a:r>
            <a:r>
              <a:rPr lang="zh-CN" altLang="en-US" sz="2600" dirty="0">
                <a:latin typeface="Times New Roman" panose="02020603050405020304" pitchFamily="18" charset="0"/>
              </a:rPr>
              <a:t>，</a:t>
            </a:r>
            <a:r>
              <a:rPr lang="en-US" altLang="zh-CN" sz="2600" dirty="0">
                <a:latin typeface="Times New Roman" panose="02020603050405020304" pitchFamily="18" charset="0"/>
              </a:rPr>
              <a:t>40</a:t>
            </a:r>
            <a:r>
              <a:rPr lang="zh-CN" altLang="en-US" sz="2600" dirty="0">
                <a:latin typeface="Times New Roman" panose="02020603050405020304" pitchFamily="18" charset="0"/>
              </a:rPr>
              <a:t>，</a:t>
            </a:r>
            <a:r>
              <a:rPr lang="en-US" altLang="zh-CN" sz="2600" dirty="0">
                <a:latin typeface="Times New Roman" panose="02020603050405020304" pitchFamily="18" charset="0"/>
              </a:rPr>
              <a:t>0.8</a:t>
            </a:r>
            <a:r>
              <a:rPr lang="zh-CN" altLang="en-US" sz="2600" dirty="0">
                <a:latin typeface="Times New Roman" panose="02020603050405020304" pitchFamily="18" charset="0"/>
              </a:rPr>
              <a:t>）</a:t>
            </a:r>
            <a:endParaRPr lang="zh-CN" altLang="en-US" sz="2600" dirty="0">
              <a:latin typeface="Times New Roman" panose="02020603050405020304" pitchFamily="18" charset="0"/>
            </a:endParaRPr>
          </a:p>
          <a:p>
            <a:pPr marL="0" indent="0" algn="just" eaLnBrk="1" hangingPunct="1">
              <a:lnSpc>
                <a:spcPct val="110000"/>
              </a:lnSpc>
              <a:buNone/>
            </a:pPr>
            <a:r>
              <a:rPr lang="zh-CN" altLang="en-US" sz="2600" dirty="0">
                <a:latin typeface="Times New Roman" panose="02020603050405020304" pitchFamily="18" charset="0"/>
              </a:rPr>
              <a:t>  老李和老王不大可能是朋友：（</a:t>
            </a:r>
            <a:r>
              <a:rPr lang="en-US" altLang="zh-CN" sz="2600" i="1" dirty="0">
                <a:latin typeface="Times New Roman" panose="02020603050405020304" pitchFamily="18" charset="0"/>
              </a:rPr>
              <a:t>friend</a:t>
            </a:r>
            <a:r>
              <a:rPr lang="zh-CN" altLang="en-US" sz="2600" dirty="0">
                <a:latin typeface="Times New Roman" panose="02020603050405020304" pitchFamily="18" charset="0"/>
              </a:rPr>
              <a:t>，</a:t>
            </a:r>
            <a:r>
              <a:rPr lang="en-US" altLang="zh-CN" sz="2600" i="1" dirty="0">
                <a:latin typeface="Times New Roman" panose="02020603050405020304" pitchFamily="18" charset="0"/>
              </a:rPr>
              <a:t>Li</a:t>
            </a:r>
            <a:r>
              <a:rPr lang="zh-CN" altLang="en-US" sz="2600" dirty="0">
                <a:latin typeface="Times New Roman" panose="02020603050405020304" pitchFamily="18" charset="0"/>
              </a:rPr>
              <a:t>，</a:t>
            </a:r>
            <a:r>
              <a:rPr lang="en-US" altLang="zh-CN" sz="2600" i="1" dirty="0">
                <a:latin typeface="Times New Roman" panose="02020603050405020304" pitchFamily="18" charset="0"/>
              </a:rPr>
              <a:t>Wang</a:t>
            </a:r>
            <a:r>
              <a:rPr lang="zh-CN" altLang="en-US" sz="2600" dirty="0">
                <a:latin typeface="Times New Roman" panose="02020603050405020304" pitchFamily="18" charset="0"/>
              </a:rPr>
              <a:t>，</a:t>
            </a:r>
            <a:r>
              <a:rPr lang="en-US" altLang="zh-CN" sz="2600" dirty="0">
                <a:latin typeface="Times New Roman" panose="02020603050405020304" pitchFamily="18" charset="0"/>
              </a:rPr>
              <a:t>0.1</a:t>
            </a:r>
            <a:r>
              <a:rPr lang="zh-CN" altLang="en-US" sz="2600" dirty="0">
                <a:latin typeface="Times New Roman" panose="02020603050405020304" pitchFamily="18" charset="0"/>
              </a:rPr>
              <a:t>）</a:t>
            </a:r>
            <a:endParaRPr lang="zh-CN" altLang="en-US" sz="2600" b="1" dirty="0">
              <a:latin typeface="Times New Roman" panose="02020603050405020304" pitchFamily="18" charset="0"/>
            </a:endParaRP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1474" y="2426265"/>
            <a:ext cx="2302510" cy="2992577"/>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5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23554"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2.3.2  </a:t>
            </a:r>
            <a:r>
              <a:rPr lang="zh-CN" altLang="en-US" dirty="0">
                <a:latin typeface="Times New Roman" panose="02020603050405020304" pitchFamily="18" charset="0"/>
              </a:rPr>
              <a:t>产生式系统</a:t>
            </a:r>
            <a:endParaRPr lang="zh-CN" altLang="en-US" dirty="0">
              <a:latin typeface="Times New Roman" panose="02020603050405020304" pitchFamily="18" charset="0"/>
            </a:endParaRPr>
          </a:p>
        </p:txBody>
      </p:sp>
      <p:sp>
        <p:nvSpPr>
          <p:cNvPr id="23556" name="Rectangle 8"/>
          <p:cNvSpPr/>
          <p:nvPr/>
        </p:nvSpPr>
        <p:spPr>
          <a:xfrm>
            <a:off x="3200400" y="3004185"/>
            <a:ext cx="1841500" cy="569913"/>
          </a:xfrm>
          <a:prstGeom prst="rect">
            <a:avLst/>
          </a:prstGeom>
          <a:noFill/>
          <a:ln w="22225" cap="flat" cmpd="sng">
            <a:solidFill>
              <a:srgbClr val="000000"/>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57" name="Rectangle 9"/>
          <p:cNvSpPr/>
          <p:nvPr/>
        </p:nvSpPr>
        <p:spPr>
          <a:xfrm>
            <a:off x="3384550" y="3004185"/>
            <a:ext cx="1474788" cy="684213"/>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58" name="Rectangle 10"/>
          <p:cNvSpPr/>
          <p:nvPr/>
        </p:nvSpPr>
        <p:spPr>
          <a:xfrm>
            <a:off x="3606800" y="3054985"/>
            <a:ext cx="381000" cy="457200"/>
          </a:xfrm>
          <a:prstGeom prst="rect">
            <a:avLst/>
          </a:prstGeom>
          <a:noFill/>
          <a:ln w="9525">
            <a:noFill/>
          </a:ln>
        </p:spPr>
        <p:txBody>
          <a:bodyPr wrap="none" lIns="0" tIns="0" rIns="0" bIns="0" anchor="t" anchorCtr="0">
            <a:spAutoFit/>
          </a:bodyPr>
          <a:lstStyle/>
          <a:p>
            <a:r>
              <a:rPr lang="zh-CN" altLang="en-US" sz="3000" dirty="0">
                <a:solidFill>
                  <a:srgbClr val="000000"/>
                </a:solidFill>
                <a:latin typeface="宋体" panose="02010600030101010101" pitchFamily="2" charset="-122"/>
                <a:ea typeface="宋体" panose="02010600030101010101" pitchFamily="2" charset="-122"/>
              </a:rPr>
              <a:t>控</a:t>
            </a:r>
            <a:endParaRPr lang="zh-CN" altLang="en-US" dirty="0">
              <a:latin typeface="Arial" panose="020B0604020202020204" pitchFamily="34" charset="0"/>
              <a:ea typeface="宋体" panose="02010600030101010101" pitchFamily="2" charset="-122"/>
            </a:endParaRPr>
          </a:p>
        </p:txBody>
      </p:sp>
      <p:sp>
        <p:nvSpPr>
          <p:cNvPr id="23559" name="Rectangle 11"/>
          <p:cNvSpPr/>
          <p:nvPr/>
        </p:nvSpPr>
        <p:spPr>
          <a:xfrm>
            <a:off x="4249738" y="3040698"/>
            <a:ext cx="381000" cy="457200"/>
          </a:xfrm>
          <a:prstGeom prst="rect">
            <a:avLst/>
          </a:prstGeom>
          <a:noFill/>
          <a:ln w="9525">
            <a:noFill/>
          </a:ln>
        </p:spPr>
        <p:txBody>
          <a:bodyPr wrap="none" lIns="0" tIns="0" rIns="0" bIns="0" anchor="t" anchorCtr="0">
            <a:spAutoFit/>
          </a:bodyPr>
          <a:lstStyle/>
          <a:p>
            <a:r>
              <a:rPr lang="zh-CN" altLang="en-US" sz="3000" dirty="0">
                <a:solidFill>
                  <a:srgbClr val="000000"/>
                </a:solidFill>
                <a:latin typeface="宋体" panose="02010600030101010101" pitchFamily="2" charset="-122"/>
                <a:ea typeface="宋体" panose="02010600030101010101" pitchFamily="2" charset="-122"/>
              </a:rPr>
              <a:t>制</a:t>
            </a:r>
            <a:endParaRPr lang="zh-CN" altLang="en-US" dirty="0">
              <a:latin typeface="Arial" panose="020B0604020202020204" pitchFamily="34" charset="0"/>
              <a:ea typeface="宋体" panose="02010600030101010101" pitchFamily="2" charset="-122"/>
            </a:endParaRPr>
          </a:p>
        </p:txBody>
      </p:sp>
      <p:grpSp>
        <p:nvGrpSpPr>
          <p:cNvPr id="23560" name="Group 14"/>
          <p:cNvGrpSpPr/>
          <p:nvPr/>
        </p:nvGrpSpPr>
        <p:grpSpPr>
          <a:xfrm>
            <a:off x="4000500" y="3569335"/>
            <a:ext cx="241300" cy="942975"/>
            <a:chOff x="2520" y="1419"/>
            <a:chExt cx="152" cy="594"/>
          </a:xfrm>
        </p:grpSpPr>
        <p:sp>
          <p:nvSpPr>
            <p:cNvPr id="23561" name="Line 12"/>
            <p:cNvSpPr/>
            <p:nvPr/>
          </p:nvSpPr>
          <p:spPr>
            <a:xfrm>
              <a:off x="2595" y="1419"/>
              <a:ext cx="1" cy="445"/>
            </a:xfrm>
            <a:prstGeom prst="line">
              <a:avLst/>
            </a:prstGeom>
            <a:ln w="22225" cap="flat" cmpd="sng">
              <a:solidFill>
                <a:srgbClr val="000000"/>
              </a:solidFill>
              <a:prstDash val="solid"/>
              <a:round/>
              <a:headEnd type="none" w="med" len="med"/>
              <a:tailEnd type="none" w="med" len="med"/>
            </a:ln>
          </p:spPr>
        </p:sp>
        <p:sp>
          <p:nvSpPr>
            <p:cNvPr id="23562" name="Freeform 13"/>
            <p:cNvSpPr/>
            <p:nvPr/>
          </p:nvSpPr>
          <p:spPr>
            <a:xfrm>
              <a:off x="2520" y="1859"/>
              <a:ext cx="152" cy="154"/>
            </a:xfrm>
            <a:custGeom>
              <a:avLst/>
              <a:gdLst/>
              <a:ahLst/>
              <a:cxnLst>
                <a:cxn ang="0">
                  <a:pos x="0" y="0"/>
                </a:cxn>
                <a:cxn ang="0">
                  <a:pos x="75" y="154"/>
                </a:cxn>
                <a:cxn ang="0">
                  <a:pos x="152" y="0"/>
                </a:cxn>
                <a:cxn ang="0">
                  <a:pos x="0" y="0"/>
                </a:cxn>
              </a:cxnLst>
              <a:rect l="0" t="0" r="0" b="0"/>
              <a:pathLst>
                <a:path w="152" h="154">
                  <a:moveTo>
                    <a:pt x="0" y="0"/>
                  </a:moveTo>
                  <a:lnTo>
                    <a:pt x="75" y="154"/>
                  </a:lnTo>
                  <a:lnTo>
                    <a:pt x="152" y="0"/>
                  </a:lnTo>
                  <a:lnTo>
                    <a:pt x="0" y="0"/>
                  </a:lnTo>
                  <a:close/>
                </a:path>
              </a:pathLst>
            </a:custGeom>
            <a:solidFill>
              <a:srgbClr val="000000"/>
            </a:solidFill>
            <a:ln w="9525">
              <a:noFill/>
            </a:ln>
          </p:spPr>
          <p:txBody>
            <a:bodyPr/>
            <a:lstStyle/>
            <a:p>
              <a:endParaRPr lang="zh-CN" altLang="en-US"/>
            </a:p>
          </p:txBody>
        </p:sp>
      </p:grpSp>
      <p:grpSp>
        <p:nvGrpSpPr>
          <p:cNvPr id="23563" name="Group 17"/>
          <p:cNvGrpSpPr/>
          <p:nvPr/>
        </p:nvGrpSpPr>
        <p:grpSpPr>
          <a:xfrm>
            <a:off x="1547813" y="3382010"/>
            <a:ext cx="1652587" cy="1130300"/>
            <a:chOff x="975" y="1301"/>
            <a:chExt cx="1041" cy="712"/>
          </a:xfrm>
        </p:grpSpPr>
        <p:sp>
          <p:nvSpPr>
            <p:cNvPr id="23564" name="Line 15"/>
            <p:cNvSpPr/>
            <p:nvPr/>
          </p:nvSpPr>
          <p:spPr>
            <a:xfrm flipH="1">
              <a:off x="1095" y="1301"/>
              <a:ext cx="921" cy="633"/>
            </a:xfrm>
            <a:prstGeom prst="line">
              <a:avLst/>
            </a:prstGeom>
            <a:ln w="22225" cap="flat" cmpd="sng">
              <a:solidFill>
                <a:srgbClr val="000000"/>
              </a:solidFill>
              <a:prstDash val="solid"/>
              <a:round/>
              <a:headEnd type="none" w="med" len="med"/>
              <a:tailEnd type="none" w="med" len="med"/>
            </a:ln>
          </p:spPr>
        </p:sp>
        <p:sp>
          <p:nvSpPr>
            <p:cNvPr id="23565" name="Freeform 16"/>
            <p:cNvSpPr/>
            <p:nvPr/>
          </p:nvSpPr>
          <p:spPr>
            <a:xfrm>
              <a:off x="975" y="1864"/>
              <a:ext cx="169" cy="149"/>
            </a:xfrm>
            <a:custGeom>
              <a:avLst/>
              <a:gdLst/>
              <a:ahLst/>
              <a:cxnLst>
                <a:cxn ang="0">
                  <a:pos x="87" y="0"/>
                </a:cxn>
                <a:cxn ang="0">
                  <a:pos x="0" y="149"/>
                </a:cxn>
                <a:cxn ang="0">
                  <a:pos x="169" y="129"/>
                </a:cxn>
                <a:cxn ang="0">
                  <a:pos x="87" y="0"/>
                </a:cxn>
              </a:cxnLst>
              <a:rect l="0" t="0" r="0" b="0"/>
              <a:pathLst>
                <a:path w="169" h="149">
                  <a:moveTo>
                    <a:pt x="87" y="0"/>
                  </a:moveTo>
                  <a:lnTo>
                    <a:pt x="0" y="149"/>
                  </a:lnTo>
                  <a:lnTo>
                    <a:pt x="169" y="129"/>
                  </a:lnTo>
                  <a:lnTo>
                    <a:pt x="87" y="0"/>
                  </a:lnTo>
                  <a:close/>
                </a:path>
              </a:pathLst>
            </a:custGeom>
            <a:solidFill>
              <a:srgbClr val="000000"/>
            </a:solidFill>
            <a:ln w="9525">
              <a:noFill/>
            </a:ln>
          </p:spPr>
          <p:txBody>
            <a:bodyPr/>
            <a:lstStyle/>
            <a:p>
              <a:endParaRPr lang="zh-CN" altLang="en-US"/>
            </a:p>
          </p:txBody>
        </p:sp>
      </p:grpSp>
      <p:grpSp>
        <p:nvGrpSpPr>
          <p:cNvPr id="23566" name="Group 20"/>
          <p:cNvGrpSpPr/>
          <p:nvPr/>
        </p:nvGrpSpPr>
        <p:grpSpPr>
          <a:xfrm>
            <a:off x="5038725" y="3382010"/>
            <a:ext cx="2020888" cy="1130300"/>
            <a:chOff x="3174" y="1301"/>
            <a:chExt cx="1273" cy="712"/>
          </a:xfrm>
        </p:grpSpPr>
        <p:sp>
          <p:nvSpPr>
            <p:cNvPr id="23567" name="Line 18"/>
            <p:cNvSpPr/>
            <p:nvPr/>
          </p:nvSpPr>
          <p:spPr>
            <a:xfrm>
              <a:off x="3174" y="1301"/>
              <a:ext cx="1148" cy="642"/>
            </a:xfrm>
            <a:prstGeom prst="line">
              <a:avLst/>
            </a:prstGeom>
            <a:ln w="22225" cap="flat" cmpd="sng">
              <a:solidFill>
                <a:srgbClr val="000000"/>
              </a:solidFill>
              <a:prstDash val="solid"/>
              <a:round/>
              <a:headEnd type="none" w="med" len="med"/>
              <a:tailEnd type="none" w="med" len="med"/>
            </a:ln>
          </p:spPr>
        </p:sp>
        <p:sp>
          <p:nvSpPr>
            <p:cNvPr id="23568" name="Freeform 19"/>
            <p:cNvSpPr/>
            <p:nvPr/>
          </p:nvSpPr>
          <p:spPr>
            <a:xfrm>
              <a:off x="4278" y="1869"/>
              <a:ext cx="169" cy="144"/>
            </a:xfrm>
            <a:custGeom>
              <a:avLst/>
              <a:gdLst/>
              <a:ahLst/>
              <a:cxnLst>
                <a:cxn ang="0">
                  <a:pos x="0" y="136"/>
                </a:cxn>
                <a:cxn ang="0">
                  <a:pos x="169" y="144"/>
                </a:cxn>
                <a:cxn ang="0">
                  <a:pos x="75" y="0"/>
                </a:cxn>
                <a:cxn ang="0">
                  <a:pos x="0" y="136"/>
                </a:cxn>
              </a:cxnLst>
              <a:rect l="0" t="0" r="0" b="0"/>
              <a:pathLst>
                <a:path w="169" h="144">
                  <a:moveTo>
                    <a:pt x="0" y="136"/>
                  </a:moveTo>
                  <a:lnTo>
                    <a:pt x="169" y="144"/>
                  </a:lnTo>
                  <a:lnTo>
                    <a:pt x="75" y="0"/>
                  </a:lnTo>
                  <a:lnTo>
                    <a:pt x="0" y="136"/>
                  </a:lnTo>
                  <a:close/>
                </a:path>
              </a:pathLst>
            </a:custGeom>
            <a:solidFill>
              <a:srgbClr val="000000"/>
            </a:solidFill>
            <a:ln w="9525">
              <a:noFill/>
            </a:ln>
          </p:spPr>
          <p:txBody>
            <a:bodyPr/>
            <a:lstStyle/>
            <a:p>
              <a:endParaRPr lang="zh-CN" altLang="en-US"/>
            </a:p>
          </p:txBody>
        </p:sp>
      </p:grpSp>
      <p:sp>
        <p:nvSpPr>
          <p:cNvPr id="23569" name="Rectangle 21"/>
          <p:cNvSpPr/>
          <p:nvPr/>
        </p:nvSpPr>
        <p:spPr>
          <a:xfrm>
            <a:off x="666750" y="4517073"/>
            <a:ext cx="1657350" cy="757237"/>
          </a:xfrm>
          <a:prstGeom prst="rect">
            <a:avLst/>
          </a:prstGeom>
          <a:noFill/>
          <a:ln w="22225" cap="flat" cmpd="sng">
            <a:solidFill>
              <a:srgbClr val="000000"/>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70" name="Rectangle 22"/>
          <p:cNvSpPr/>
          <p:nvPr/>
        </p:nvSpPr>
        <p:spPr>
          <a:xfrm>
            <a:off x="628650" y="4555173"/>
            <a:ext cx="1695450" cy="682625"/>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71" name="Rectangle 23"/>
          <p:cNvSpPr/>
          <p:nvPr/>
        </p:nvSpPr>
        <p:spPr>
          <a:xfrm>
            <a:off x="850900" y="4628198"/>
            <a:ext cx="1143000" cy="457200"/>
          </a:xfrm>
          <a:prstGeom prst="rect">
            <a:avLst/>
          </a:prstGeom>
          <a:noFill/>
          <a:ln w="9525">
            <a:noFill/>
          </a:ln>
        </p:spPr>
        <p:txBody>
          <a:bodyPr wrap="none" lIns="0" tIns="0" rIns="0" bIns="0" anchor="t" anchorCtr="0">
            <a:spAutoFit/>
          </a:bodyPr>
          <a:lstStyle/>
          <a:p>
            <a:r>
              <a:rPr lang="zh-CN" altLang="en-US" sz="3000" dirty="0">
                <a:solidFill>
                  <a:srgbClr val="0000FF"/>
                </a:solidFill>
                <a:latin typeface="宋体" panose="02010600030101010101" pitchFamily="2" charset="-122"/>
                <a:ea typeface="宋体" panose="02010600030101010101" pitchFamily="2" charset="-122"/>
              </a:rPr>
              <a:t>规则库</a:t>
            </a:r>
            <a:endParaRPr lang="zh-CN" altLang="en-US" sz="3000" dirty="0">
              <a:solidFill>
                <a:srgbClr val="0000FF"/>
              </a:solidFill>
              <a:latin typeface="宋体" panose="02010600030101010101" pitchFamily="2" charset="-122"/>
              <a:ea typeface="宋体" panose="02010600030101010101" pitchFamily="2" charset="-122"/>
            </a:endParaRPr>
          </a:p>
        </p:txBody>
      </p:sp>
      <p:sp>
        <p:nvSpPr>
          <p:cNvPr id="23572" name="Rectangle 24"/>
          <p:cNvSpPr/>
          <p:nvPr/>
        </p:nvSpPr>
        <p:spPr>
          <a:xfrm>
            <a:off x="3240088" y="4502785"/>
            <a:ext cx="1657350" cy="757238"/>
          </a:xfrm>
          <a:prstGeom prst="rect">
            <a:avLst/>
          </a:prstGeom>
          <a:noFill/>
          <a:ln w="22225" cap="flat" cmpd="sng">
            <a:solidFill>
              <a:srgbClr val="000000"/>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73" name="Rectangle 25"/>
          <p:cNvSpPr/>
          <p:nvPr/>
        </p:nvSpPr>
        <p:spPr>
          <a:xfrm>
            <a:off x="3200400" y="4569460"/>
            <a:ext cx="1697038" cy="682625"/>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74" name="Rectangle 26"/>
          <p:cNvSpPr/>
          <p:nvPr/>
        </p:nvSpPr>
        <p:spPr>
          <a:xfrm>
            <a:off x="3643176" y="4642485"/>
            <a:ext cx="769441" cy="461665"/>
          </a:xfrm>
          <a:prstGeom prst="rect">
            <a:avLst/>
          </a:prstGeom>
          <a:noFill/>
          <a:ln w="9525">
            <a:noFill/>
          </a:ln>
        </p:spPr>
        <p:txBody>
          <a:bodyPr wrap="none" lIns="0" tIns="0" rIns="0" bIns="0" anchor="t" anchorCtr="0">
            <a:spAutoFit/>
          </a:bodyPr>
          <a:lstStyle/>
          <a:p>
            <a:r>
              <a:rPr lang="zh-CN" altLang="en-US" sz="3000" dirty="0">
                <a:solidFill>
                  <a:srgbClr val="0000FF"/>
                </a:solidFill>
                <a:latin typeface="宋体" panose="02010600030101010101" pitchFamily="2" charset="-122"/>
                <a:ea typeface="宋体" panose="02010600030101010101" pitchFamily="2" charset="-122"/>
              </a:rPr>
              <a:t>推理</a:t>
            </a:r>
            <a:endParaRPr lang="zh-CN" altLang="en-US" sz="3000" dirty="0">
              <a:solidFill>
                <a:srgbClr val="0000FF"/>
              </a:solidFill>
              <a:latin typeface="宋体" panose="02010600030101010101" pitchFamily="2" charset="-122"/>
              <a:ea typeface="宋体" panose="02010600030101010101" pitchFamily="2" charset="-122"/>
            </a:endParaRPr>
          </a:p>
        </p:txBody>
      </p:sp>
      <p:sp>
        <p:nvSpPr>
          <p:cNvPr id="23575" name="Rectangle 27"/>
          <p:cNvSpPr/>
          <p:nvPr/>
        </p:nvSpPr>
        <p:spPr>
          <a:xfrm>
            <a:off x="5773738" y="4512310"/>
            <a:ext cx="2024062" cy="757238"/>
          </a:xfrm>
          <a:prstGeom prst="rect">
            <a:avLst/>
          </a:prstGeom>
          <a:noFill/>
          <a:ln w="22225" cap="flat" cmpd="sng">
            <a:solidFill>
              <a:srgbClr val="000000"/>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76" name="Rectangle 28"/>
          <p:cNvSpPr/>
          <p:nvPr/>
        </p:nvSpPr>
        <p:spPr>
          <a:xfrm>
            <a:off x="5589588" y="4512310"/>
            <a:ext cx="3127375" cy="682625"/>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77" name="Rectangle 29"/>
          <p:cNvSpPr/>
          <p:nvPr/>
        </p:nvSpPr>
        <p:spPr>
          <a:xfrm>
            <a:off x="5868988" y="4642485"/>
            <a:ext cx="1905000" cy="457200"/>
          </a:xfrm>
          <a:prstGeom prst="rect">
            <a:avLst/>
          </a:prstGeom>
          <a:noFill/>
          <a:ln w="9525">
            <a:noFill/>
          </a:ln>
        </p:spPr>
        <p:txBody>
          <a:bodyPr wrap="none" lIns="0" tIns="0" rIns="0" bIns="0" anchor="t" anchorCtr="0">
            <a:spAutoFit/>
          </a:bodyPr>
          <a:lstStyle/>
          <a:p>
            <a:r>
              <a:rPr lang="zh-CN" altLang="en-US" sz="3000" dirty="0">
                <a:solidFill>
                  <a:srgbClr val="0000FF"/>
                </a:solidFill>
                <a:latin typeface="宋体" panose="02010600030101010101" pitchFamily="2" charset="-122"/>
                <a:ea typeface="宋体" panose="02010600030101010101" pitchFamily="2" charset="-122"/>
              </a:rPr>
              <a:t>综合数据库</a:t>
            </a:r>
            <a:endParaRPr lang="zh-CN" altLang="en-US" sz="3000" dirty="0">
              <a:solidFill>
                <a:srgbClr val="0000FF"/>
              </a:solidFill>
              <a:latin typeface="宋体" panose="02010600030101010101" pitchFamily="2" charset="-122"/>
              <a:ea typeface="宋体" panose="02010600030101010101" pitchFamily="2" charset="-122"/>
            </a:endParaRPr>
          </a:p>
        </p:txBody>
      </p:sp>
      <p:grpSp>
        <p:nvGrpSpPr>
          <p:cNvPr id="23578" name="Group 32"/>
          <p:cNvGrpSpPr/>
          <p:nvPr/>
        </p:nvGrpSpPr>
        <p:grpSpPr>
          <a:xfrm>
            <a:off x="2325688" y="4766310"/>
            <a:ext cx="917575" cy="247650"/>
            <a:chOff x="1438" y="2173"/>
            <a:chExt cx="578" cy="156"/>
          </a:xfrm>
        </p:grpSpPr>
        <p:sp>
          <p:nvSpPr>
            <p:cNvPr id="23579" name="Line 30"/>
            <p:cNvSpPr/>
            <p:nvPr/>
          </p:nvSpPr>
          <p:spPr>
            <a:xfrm>
              <a:off x="1438" y="2250"/>
              <a:ext cx="434" cy="1"/>
            </a:xfrm>
            <a:prstGeom prst="line">
              <a:avLst/>
            </a:prstGeom>
            <a:ln w="22225" cap="flat" cmpd="sng">
              <a:solidFill>
                <a:srgbClr val="000000"/>
              </a:solidFill>
              <a:prstDash val="solid"/>
              <a:round/>
              <a:headEnd type="none" w="med" len="med"/>
              <a:tailEnd type="none" w="med" len="med"/>
            </a:ln>
          </p:spPr>
        </p:sp>
        <p:sp>
          <p:nvSpPr>
            <p:cNvPr id="23580" name="Freeform 31"/>
            <p:cNvSpPr/>
            <p:nvPr/>
          </p:nvSpPr>
          <p:spPr>
            <a:xfrm>
              <a:off x="1867" y="2173"/>
              <a:ext cx="149" cy="156"/>
            </a:xfrm>
            <a:custGeom>
              <a:avLst/>
              <a:gdLst/>
              <a:ahLst/>
              <a:cxnLst>
                <a:cxn ang="0">
                  <a:pos x="0" y="156"/>
                </a:cxn>
                <a:cxn ang="0">
                  <a:pos x="149" y="77"/>
                </a:cxn>
                <a:cxn ang="0">
                  <a:pos x="0" y="0"/>
                </a:cxn>
                <a:cxn ang="0">
                  <a:pos x="0" y="156"/>
                </a:cxn>
              </a:cxnLst>
              <a:rect l="0" t="0" r="0" b="0"/>
              <a:pathLst>
                <a:path w="149" h="156">
                  <a:moveTo>
                    <a:pt x="0" y="156"/>
                  </a:moveTo>
                  <a:lnTo>
                    <a:pt x="149" y="77"/>
                  </a:lnTo>
                  <a:lnTo>
                    <a:pt x="0" y="0"/>
                  </a:lnTo>
                  <a:lnTo>
                    <a:pt x="0" y="156"/>
                  </a:lnTo>
                  <a:close/>
                </a:path>
              </a:pathLst>
            </a:custGeom>
            <a:solidFill>
              <a:srgbClr val="000000"/>
            </a:solidFill>
            <a:ln w="9525">
              <a:noFill/>
            </a:ln>
          </p:spPr>
          <p:txBody>
            <a:bodyPr/>
            <a:lstStyle/>
            <a:p>
              <a:endParaRPr lang="zh-CN" altLang="en-US"/>
            </a:p>
          </p:txBody>
        </p:sp>
      </p:grpSp>
      <p:sp>
        <p:nvSpPr>
          <p:cNvPr id="23581" name="Line 33"/>
          <p:cNvSpPr/>
          <p:nvPr/>
        </p:nvSpPr>
        <p:spPr>
          <a:xfrm>
            <a:off x="4119563" y="5264785"/>
            <a:ext cx="1587" cy="565150"/>
          </a:xfrm>
          <a:prstGeom prst="line">
            <a:avLst/>
          </a:prstGeom>
          <a:ln w="22225" cap="flat" cmpd="sng">
            <a:solidFill>
              <a:srgbClr val="000000"/>
            </a:solidFill>
            <a:prstDash val="solid"/>
            <a:round/>
            <a:headEnd type="none" w="med" len="med"/>
            <a:tailEnd type="none" w="med" len="med"/>
          </a:ln>
        </p:spPr>
      </p:sp>
      <p:sp>
        <p:nvSpPr>
          <p:cNvPr id="23582" name="Line 34"/>
          <p:cNvSpPr/>
          <p:nvPr/>
        </p:nvSpPr>
        <p:spPr>
          <a:xfrm>
            <a:off x="4119563" y="5829935"/>
            <a:ext cx="2573337" cy="1588"/>
          </a:xfrm>
          <a:prstGeom prst="line">
            <a:avLst/>
          </a:prstGeom>
          <a:ln w="22225" cap="flat" cmpd="sng">
            <a:solidFill>
              <a:srgbClr val="000000"/>
            </a:solidFill>
            <a:prstDash val="solid"/>
            <a:round/>
            <a:headEnd type="none" w="med" len="med"/>
            <a:tailEnd type="none" w="med" len="med"/>
          </a:ln>
        </p:spPr>
      </p:sp>
      <p:grpSp>
        <p:nvGrpSpPr>
          <p:cNvPr id="23583" name="Group 37"/>
          <p:cNvGrpSpPr/>
          <p:nvPr/>
        </p:nvGrpSpPr>
        <p:grpSpPr>
          <a:xfrm>
            <a:off x="6573838" y="5264785"/>
            <a:ext cx="241300" cy="565150"/>
            <a:chOff x="4141" y="2487"/>
            <a:chExt cx="152" cy="356"/>
          </a:xfrm>
        </p:grpSpPr>
        <p:sp>
          <p:nvSpPr>
            <p:cNvPr id="23584" name="Line 35"/>
            <p:cNvSpPr/>
            <p:nvPr/>
          </p:nvSpPr>
          <p:spPr>
            <a:xfrm flipV="1">
              <a:off x="4216" y="2636"/>
              <a:ext cx="1" cy="207"/>
            </a:xfrm>
            <a:prstGeom prst="line">
              <a:avLst/>
            </a:prstGeom>
            <a:ln w="22225" cap="flat" cmpd="sng">
              <a:solidFill>
                <a:srgbClr val="000000"/>
              </a:solidFill>
              <a:prstDash val="solid"/>
              <a:round/>
              <a:headEnd type="none" w="med" len="med"/>
              <a:tailEnd type="none" w="med" len="med"/>
            </a:ln>
          </p:spPr>
        </p:sp>
        <p:sp>
          <p:nvSpPr>
            <p:cNvPr id="23585" name="Freeform 36"/>
            <p:cNvSpPr/>
            <p:nvPr/>
          </p:nvSpPr>
          <p:spPr>
            <a:xfrm>
              <a:off x="4141" y="2487"/>
              <a:ext cx="152" cy="156"/>
            </a:xfrm>
            <a:custGeom>
              <a:avLst/>
              <a:gdLst/>
              <a:ahLst/>
              <a:cxnLst>
                <a:cxn ang="0">
                  <a:pos x="152" y="156"/>
                </a:cxn>
                <a:cxn ang="0">
                  <a:pos x="75" y="0"/>
                </a:cxn>
                <a:cxn ang="0">
                  <a:pos x="0" y="156"/>
                </a:cxn>
                <a:cxn ang="0">
                  <a:pos x="152" y="156"/>
                </a:cxn>
              </a:cxnLst>
              <a:rect l="0" t="0" r="0" b="0"/>
              <a:pathLst>
                <a:path w="152" h="156">
                  <a:moveTo>
                    <a:pt x="152" y="156"/>
                  </a:moveTo>
                  <a:lnTo>
                    <a:pt x="75" y="0"/>
                  </a:lnTo>
                  <a:lnTo>
                    <a:pt x="0" y="156"/>
                  </a:lnTo>
                  <a:lnTo>
                    <a:pt x="152" y="156"/>
                  </a:lnTo>
                  <a:close/>
                </a:path>
              </a:pathLst>
            </a:custGeom>
            <a:solidFill>
              <a:srgbClr val="000000"/>
            </a:solidFill>
            <a:ln w="9525">
              <a:noFill/>
            </a:ln>
          </p:spPr>
          <p:txBody>
            <a:bodyPr/>
            <a:lstStyle/>
            <a:p>
              <a:endParaRPr lang="zh-CN" altLang="en-US"/>
            </a:p>
          </p:txBody>
        </p:sp>
      </p:grpSp>
      <p:grpSp>
        <p:nvGrpSpPr>
          <p:cNvPr id="23586" name="Group 40"/>
          <p:cNvGrpSpPr/>
          <p:nvPr/>
        </p:nvGrpSpPr>
        <p:grpSpPr>
          <a:xfrm>
            <a:off x="4868863" y="4766310"/>
            <a:ext cx="919162" cy="247650"/>
            <a:chOff x="3058" y="2173"/>
            <a:chExt cx="579" cy="156"/>
          </a:xfrm>
        </p:grpSpPr>
        <p:sp>
          <p:nvSpPr>
            <p:cNvPr id="23587" name="Line 38"/>
            <p:cNvSpPr/>
            <p:nvPr/>
          </p:nvSpPr>
          <p:spPr>
            <a:xfrm flipH="1">
              <a:off x="3203" y="2250"/>
              <a:ext cx="434" cy="1"/>
            </a:xfrm>
            <a:prstGeom prst="line">
              <a:avLst/>
            </a:prstGeom>
            <a:ln w="22225" cap="flat" cmpd="sng">
              <a:solidFill>
                <a:srgbClr val="000000"/>
              </a:solidFill>
              <a:prstDash val="solid"/>
              <a:round/>
              <a:headEnd type="none" w="med" len="med"/>
              <a:tailEnd type="none" w="med" len="med"/>
            </a:ln>
          </p:spPr>
        </p:sp>
        <p:sp>
          <p:nvSpPr>
            <p:cNvPr id="23588" name="Freeform 39"/>
            <p:cNvSpPr/>
            <p:nvPr/>
          </p:nvSpPr>
          <p:spPr>
            <a:xfrm>
              <a:off x="3058" y="2173"/>
              <a:ext cx="152" cy="156"/>
            </a:xfrm>
            <a:custGeom>
              <a:avLst/>
              <a:gdLst/>
              <a:ahLst/>
              <a:cxnLst>
                <a:cxn ang="0">
                  <a:pos x="152" y="0"/>
                </a:cxn>
                <a:cxn ang="0">
                  <a:pos x="0" y="77"/>
                </a:cxn>
                <a:cxn ang="0">
                  <a:pos x="152" y="156"/>
                </a:cxn>
                <a:cxn ang="0">
                  <a:pos x="152" y="0"/>
                </a:cxn>
              </a:cxnLst>
              <a:rect l="0" t="0" r="0" b="0"/>
              <a:pathLst>
                <a:path w="152" h="156">
                  <a:moveTo>
                    <a:pt x="152" y="0"/>
                  </a:moveTo>
                  <a:lnTo>
                    <a:pt x="0" y="77"/>
                  </a:lnTo>
                  <a:lnTo>
                    <a:pt x="152" y="156"/>
                  </a:lnTo>
                  <a:lnTo>
                    <a:pt x="152" y="0"/>
                  </a:lnTo>
                  <a:close/>
                </a:path>
              </a:pathLst>
            </a:custGeom>
            <a:solidFill>
              <a:srgbClr val="000000"/>
            </a:solidFill>
            <a:ln w="9525">
              <a:noFill/>
            </a:ln>
          </p:spPr>
          <p:txBody>
            <a:bodyPr/>
            <a:lstStyle/>
            <a:p>
              <a:endParaRPr lang="zh-CN" altLang="en-US"/>
            </a:p>
          </p:txBody>
        </p:sp>
      </p:grpSp>
      <p:sp>
        <p:nvSpPr>
          <p:cNvPr id="23589" name="Rectangle 41"/>
          <p:cNvSpPr/>
          <p:nvPr/>
        </p:nvSpPr>
        <p:spPr>
          <a:xfrm>
            <a:off x="628650" y="6395085"/>
            <a:ext cx="447675" cy="1135063"/>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90" name="Rectangle 42"/>
          <p:cNvSpPr/>
          <p:nvPr/>
        </p:nvSpPr>
        <p:spPr>
          <a:xfrm>
            <a:off x="1730375" y="6772910"/>
            <a:ext cx="4981575" cy="682625"/>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91" name="Rectangle 43"/>
          <p:cNvSpPr/>
          <p:nvPr/>
        </p:nvSpPr>
        <p:spPr>
          <a:xfrm>
            <a:off x="1952625" y="6922135"/>
            <a:ext cx="1588" cy="274638"/>
          </a:xfrm>
          <a:prstGeom prst="rect">
            <a:avLst/>
          </a:prstGeom>
          <a:noFill/>
          <a:ln w="9525">
            <a:noFill/>
          </a:ln>
        </p:spPr>
        <p:txBody>
          <a:bodyPr wrap="none" lIns="0" tIns="0" rIns="0" bIns="0" anchor="t" anchorCtr="0">
            <a:spAutoFit/>
          </a:bodyPr>
          <a:lstStyle/>
          <a:p>
            <a:endParaRPr lang="zh-CN" altLang="zh-CN" dirty="0">
              <a:latin typeface="Arial" panose="020B0604020202020204" pitchFamily="34" charset="0"/>
              <a:ea typeface="宋体" panose="02010600030101010101" pitchFamily="2" charset="-122"/>
            </a:endParaRPr>
          </a:p>
        </p:txBody>
      </p:sp>
      <p:sp>
        <p:nvSpPr>
          <p:cNvPr id="23592" name="Rectangle 44"/>
          <p:cNvSpPr/>
          <p:nvPr/>
        </p:nvSpPr>
        <p:spPr>
          <a:xfrm>
            <a:off x="2320925" y="6909435"/>
            <a:ext cx="1588" cy="274638"/>
          </a:xfrm>
          <a:prstGeom prst="rect">
            <a:avLst/>
          </a:prstGeom>
          <a:noFill/>
          <a:ln w="9525">
            <a:noFill/>
          </a:ln>
        </p:spPr>
        <p:txBody>
          <a:bodyPr wrap="none" lIns="0" tIns="0" rIns="0" bIns="0" anchor="t" anchorCtr="0">
            <a:spAutoFit/>
          </a:bodyPr>
          <a:lstStyle/>
          <a:p>
            <a:endParaRPr lang="zh-CN" altLang="zh-CN" dirty="0">
              <a:latin typeface="Arial" panose="020B0604020202020204" pitchFamily="34" charset="0"/>
              <a:ea typeface="宋体" panose="02010600030101010101" pitchFamily="2" charset="-122"/>
            </a:endParaRPr>
          </a:p>
        </p:txBody>
      </p:sp>
      <p:sp>
        <p:nvSpPr>
          <p:cNvPr id="23593" name="Rectangle 45"/>
          <p:cNvSpPr/>
          <p:nvPr/>
        </p:nvSpPr>
        <p:spPr>
          <a:xfrm>
            <a:off x="2505075" y="6909435"/>
            <a:ext cx="1588" cy="274638"/>
          </a:xfrm>
          <a:prstGeom prst="rect">
            <a:avLst/>
          </a:prstGeom>
          <a:noFill/>
          <a:ln w="9525">
            <a:noFill/>
          </a:ln>
        </p:spPr>
        <p:txBody>
          <a:bodyPr wrap="none" lIns="0" tIns="0" rIns="0" bIns="0" anchor="t" anchorCtr="0">
            <a:spAutoFit/>
          </a:bodyPr>
          <a:lstStyle/>
          <a:p>
            <a:endParaRPr lang="zh-CN" altLang="zh-CN" dirty="0">
              <a:latin typeface="Arial" panose="020B0604020202020204" pitchFamily="34" charset="0"/>
              <a:ea typeface="宋体" panose="02010600030101010101" pitchFamily="2" charset="-122"/>
            </a:endParaRPr>
          </a:p>
        </p:txBody>
      </p:sp>
      <p:sp>
        <p:nvSpPr>
          <p:cNvPr id="23594" name="Rectangle 46"/>
          <p:cNvSpPr/>
          <p:nvPr/>
        </p:nvSpPr>
        <p:spPr>
          <a:xfrm>
            <a:off x="2627313" y="6909435"/>
            <a:ext cx="1587" cy="274638"/>
          </a:xfrm>
          <a:prstGeom prst="rect">
            <a:avLst/>
          </a:prstGeom>
          <a:noFill/>
          <a:ln w="9525">
            <a:noFill/>
          </a:ln>
        </p:spPr>
        <p:txBody>
          <a:bodyPr wrap="none" lIns="0" tIns="0" rIns="0" bIns="0" anchor="t" anchorCtr="0">
            <a:spAutoFit/>
          </a:bodyPr>
          <a:lstStyle/>
          <a:p>
            <a:endParaRPr lang="zh-CN" altLang="zh-CN" dirty="0">
              <a:latin typeface="Arial" panose="020B0604020202020204" pitchFamily="34" charset="0"/>
              <a:ea typeface="宋体" panose="02010600030101010101" pitchFamily="2" charset="-122"/>
            </a:endParaRPr>
          </a:p>
        </p:txBody>
      </p:sp>
      <p:sp>
        <p:nvSpPr>
          <p:cNvPr id="23595" name="Rectangle 47"/>
          <p:cNvSpPr/>
          <p:nvPr/>
        </p:nvSpPr>
        <p:spPr>
          <a:xfrm>
            <a:off x="2581275" y="6364923"/>
            <a:ext cx="3810000" cy="457200"/>
          </a:xfrm>
          <a:prstGeom prst="rect">
            <a:avLst/>
          </a:prstGeom>
          <a:noFill/>
          <a:ln w="9525">
            <a:noFill/>
          </a:ln>
        </p:spPr>
        <p:txBody>
          <a:bodyPr wrap="none" lIns="0" tIns="0" rIns="0" bIns="0" anchor="t" anchorCtr="0">
            <a:spAutoFit/>
          </a:bodyPr>
          <a:lstStyle/>
          <a:p>
            <a:r>
              <a:rPr lang="zh-CN" altLang="en-US" sz="3000" dirty="0">
                <a:solidFill>
                  <a:srgbClr val="000000"/>
                </a:solidFill>
                <a:latin typeface="宋体" panose="02010600030101010101" pitchFamily="2" charset="-122"/>
                <a:ea typeface="宋体" panose="02010600030101010101" pitchFamily="2" charset="-122"/>
              </a:rPr>
              <a:t>产生式系统的基本结构</a:t>
            </a:r>
            <a:endParaRPr lang="zh-CN" altLang="en-US" dirty="0">
              <a:latin typeface="Arial" panose="020B0604020202020204" pitchFamily="34" charset="0"/>
              <a:ea typeface="宋体" panose="02010600030101010101" pitchFamily="2" charset="-122"/>
            </a:endParaRPr>
          </a:p>
        </p:txBody>
      </p:sp>
      <p:sp>
        <p:nvSpPr>
          <p:cNvPr id="2" name="Rectangle 5"/>
          <p:cNvSpPr/>
          <p:nvPr/>
        </p:nvSpPr>
        <p:spPr>
          <a:xfrm>
            <a:off x="173674" y="957263"/>
            <a:ext cx="8377237" cy="1377878"/>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20000"/>
              </a:lnSpc>
              <a:spcBef>
                <a:spcPct val="20000"/>
              </a:spcBef>
              <a:buClr>
                <a:schemeClr val="accent2"/>
              </a:buClr>
            </a:pPr>
            <a:r>
              <a:rPr lang="zh-CN" altLang="en-US" sz="2400" dirty="0">
                <a:latin typeface="宋体" panose="02010600030101010101" pitchFamily="2" charset="-122"/>
                <a:ea typeface="宋体" panose="02010600030101010101" pitchFamily="2" charset="-122"/>
              </a:rPr>
              <a:t>把</a:t>
            </a:r>
            <a:r>
              <a:rPr lang="zh-CN" altLang="en-US" sz="2400" b="1" dirty="0">
                <a:latin typeface="宋体" panose="02010600030101010101" pitchFamily="2" charset="-122"/>
                <a:ea typeface="宋体" panose="02010600030101010101" pitchFamily="2" charset="-122"/>
              </a:rPr>
              <a:t>一组产生式</a:t>
            </a:r>
            <a:r>
              <a:rPr lang="zh-CN" altLang="en-US" sz="2400" dirty="0">
                <a:latin typeface="宋体" panose="02010600030101010101" pitchFamily="2" charset="-122"/>
                <a:ea typeface="宋体" panose="02010600030101010101" pitchFamily="2" charset="-122"/>
              </a:rPr>
              <a:t>放在一起，让他们相互配合，</a:t>
            </a:r>
            <a:r>
              <a:rPr lang="zh-CN" altLang="en-US" sz="2400" b="1" dirty="0">
                <a:latin typeface="宋体" panose="02010600030101010101" pitchFamily="2" charset="-122"/>
                <a:ea typeface="宋体" panose="02010600030101010101" pitchFamily="2" charset="-122"/>
              </a:rPr>
              <a:t>协同作用</a:t>
            </a:r>
            <a:r>
              <a:rPr lang="zh-CN" altLang="en-US" sz="2400" dirty="0">
                <a:latin typeface="宋体" panose="02010600030101010101" pitchFamily="2" charset="-122"/>
                <a:ea typeface="宋体" panose="02010600030101010101" pitchFamily="2" charset="-122"/>
              </a:rPr>
              <a:t>，一个产生式生成的</a:t>
            </a:r>
            <a:r>
              <a:rPr lang="zh-CN" altLang="en-US" sz="2400" b="1" dirty="0">
                <a:latin typeface="宋体" panose="02010600030101010101" pitchFamily="2" charset="-122"/>
                <a:ea typeface="宋体" panose="02010600030101010101" pitchFamily="2" charset="-122"/>
              </a:rPr>
              <a:t>结论</a:t>
            </a:r>
            <a:r>
              <a:rPr lang="zh-CN" altLang="en-US" sz="2400" dirty="0">
                <a:latin typeface="宋体" panose="02010600030101010101" pitchFamily="2" charset="-122"/>
                <a:ea typeface="宋体" panose="02010600030101010101" pitchFamily="2" charset="-122"/>
              </a:rPr>
              <a:t>可以供另一个产生式作为</a:t>
            </a:r>
            <a:r>
              <a:rPr lang="zh-CN" altLang="en-US" sz="2400" b="1" dirty="0">
                <a:latin typeface="宋体" panose="02010600030101010101" pitchFamily="2" charset="-122"/>
                <a:ea typeface="宋体" panose="02010600030101010101" pitchFamily="2" charset="-122"/>
              </a:rPr>
              <a:t>已知事实</a:t>
            </a:r>
            <a:r>
              <a:rPr lang="zh-CN" altLang="en-US" sz="2400" dirty="0">
                <a:latin typeface="宋体" panose="02010600030101010101" pitchFamily="2" charset="-122"/>
                <a:ea typeface="宋体" panose="02010600030101010101" pitchFamily="2" charset="-122"/>
              </a:rPr>
              <a:t>使用，以求得问题的解。</a:t>
            </a:r>
            <a:endParaRPr lang="zh-CN" altLang="en-US" sz="2400" dirty="0">
              <a:latin typeface="Arial" panose="020B0604020202020204" pitchFamily="34" charset="0"/>
              <a:ea typeface="宋体" panose="02010600030101010101" pitchFamily="2" charset="-122"/>
            </a:endParaRPr>
          </a:p>
        </p:txBody>
      </p:sp>
      <p:sp>
        <p:nvSpPr>
          <p:cNvPr id="6" name="文本框 5"/>
          <p:cNvSpPr txBox="1"/>
          <p:nvPr/>
        </p:nvSpPr>
        <p:spPr>
          <a:xfrm>
            <a:off x="3468452" y="2357535"/>
            <a:ext cx="1610835" cy="523220"/>
          </a:xfrm>
          <a:prstGeom prst="rect">
            <a:avLst/>
          </a:prstGeom>
          <a:noFill/>
        </p:spPr>
        <p:txBody>
          <a:bodyPr wrap="square" rtlCol="0">
            <a:spAutoFit/>
          </a:bodyPr>
          <a:lstStyle/>
          <a:p>
            <a:r>
              <a:rPr lang="zh-CN" altLang="en-US" sz="2800" dirty="0"/>
              <a:t>推理机</a:t>
            </a:r>
            <a:endParaRPr lang="zh-CN" altLang="en-US" sz="2800" dirty="0"/>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3"/>
          <p:cNvSpPr>
            <a:spLocks noGrp="1"/>
          </p:cNvSpPr>
          <p:nvPr>
            <p:ph type="sldNum" sz="quarter" idx="10"/>
          </p:nvPr>
        </p:nvSpPr>
        <p:spPr>
          <a:xfrm>
            <a:off x="6726238" y="6381750"/>
            <a:ext cx="2133600" cy="4762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24578"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2.3.2  </a:t>
            </a:r>
            <a:r>
              <a:rPr lang="zh-CN" altLang="en-US" dirty="0">
                <a:latin typeface="Times New Roman" panose="02020603050405020304" pitchFamily="18" charset="0"/>
              </a:rPr>
              <a:t>产生式系统</a:t>
            </a:r>
            <a:endParaRPr lang="zh-CN" altLang="en-US" dirty="0">
              <a:latin typeface="Times New Roman" panose="02020603050405020304" pitchFamily="18" charset="0"/>
            </a:endParaRPr>
          </a:p>
        </p:txBody>
      </p:sp>
      <p:sp>
        <p:nvSpPr>
          <p:cNvPr id="24579" name="Rectangle 8"/>
          <p:cNvSpPr/>
          <p:nvPr/>
        </p:nvSpPr>
        <p:spPr>
          <a:xfrm>
            <a:off x="3200400" y="869950"/>
            <a:ext cx="1841500" cy="569913"/>
          </a:xfrm>
          <a:prstGeom prst="rect">
            <a:avLst/>
          </a:prstGeom>
          <a:noFill/>
          <a:ln w="22225" cap="flat" cmpd="sng">
            <a:solidFill>
              <a:srgbClr val="000000"/>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580" name="Rectangle 9"/>
          <p:cNvSpPr/>
          <p:nvPr/>
        </p:nvSpPr>
        <p:spPr>
          <a:xfrm>
            <a:off x="3384550" y="869950"/>
            <a:ext cx="1474788" cy="684213"/>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581" name="Rectangle 10"/>
          <p:cNvSpPr/>
          <p:nvPr/>
        </p:nvSpPr>
        <p:spPr>
          <a:xfrm>
            <a:off x="3606800" y="920750"/>
            <a:ext cx="381000" cy="457200"/>
          </a:xfrm>
          <a:prstGeom prst="rect">
            <a:avLst/>
          </a:prstGeom>
          <a:noFill/>
          <a:ln w="9525">
            <a:noFill/>
          </a:ln>
        </p:spPr>
        <p:txBody>
          <a:bodyPr wrap="none" lIns="0" tIns="0" rIns="0" bIns="0" anchor="t" anchorCtr="0">
            <a:spAutoFit/>
          </a:bodyPr>
          <a:lstStyle/>
          <a:p>
            <a:r>
              <a:rPr lang="zh-CN" altLang="en-US" sz="3000" dirty="0">
                <a:solidFill>
                  <a:srgbClr val="000000"/>
                </a:solidFill>
                <a:latin typeface="宋体" panose="02010600030101010101" pitchFamily="2" charset="-122"/>
                <a:ea typeface="宋体" panose="02010600030101010101" pitchFamily="2" charset="-122"/>
              </a:rPr>
              <a:t>控</a:t>
            </a:r>
            <a:endParaRPr lang="zh-CN" altLang="en-US" dirty="0">
              <a:latin typeface="Arial" panose="020B0604020202020204" pitchFamily="34" charset="0"/>
              <a:ea typeface="宋体" panose="02010600030101010101" pitchFamily="2" charset="-122"/>
            </a:endParaRPr>
          </a:p>
        </p:txBody>
      </p:sp>
      <p:sp>
        <p:nvSpPr>
          <p:cNvPr id="24582" name="Rectangle 11"/>
          <p:cNvSpPr/>
          <p:nvPr/>
        </p:nvSpPr>
        <p:spPr>
          <a:xfrm>
            <a:off x="4249738" y="906463"/>
            <a:ext cx="381000" cy="457200"/>
          </a:xfrm>
          <a:prstGeom prst="rect">
            <a:avLst/>
          </a:prstGeom>
          <a:noFill/>
          <a:ln w="9525">
            <a:noFill/>
          </a:ln>
        </p:spPr>
        <p:txBody>
          <a:bodyPr wrap="none" lIns="0" tIns="0" rIns="0" bIns="0" anchor="t" anchorCtr="0">
            <a:spAutoFit/>
          </a:bodyPr>
          <a:lstStyle/>
          <a:p>
            <a:r>
              <a:rPr lang="zh-CN" altLang="en-US" sz="3000" dirty="0">
                <a:solidFill>
                  <a:srgbClr val="000000"/>
                </a:solidFill>
                <a:latin typeface="宋体" panose="02010600030101010101" pitchFamily="2" charset="-122"/>
                <a:ea typeface="宋体" panose="02010600030101010101" pitchFamily="2" charset="-122"/>
              </a:rPr>
              <a:t>制</a:t>
            </a:r>
            <a:endParaRPr lang="zh-CN" altLang="en-US" dirty="0">
              <a:latin typeface="Arial" panose="020B0604020202020204" pitchFamily="34" charset="0"/>
              <a:ea typeface="宋体" panose="02010600030101010101" pitchFamily="2" charset="-122"/>
            </a:endParaRPr>
          </a:p>
        </p:txBody>
      </p:sp>
      <p:grpSp>
        <p:nvGrpSpPr>
          <p:cNvPr id="24583" name="Group 14"/>
          <p:cNvGrpSpPr/>
          <p:nvPr/>
        </p:nvGrpSpPr>
        <p:grpSpPr>
          <a:xfrm>
            <a:off x="4000500" y="1435100"/>
            <a:ext cx="241300" cy="942975"/>
            <a:chOff x="2520" y="1419"/>
            <a:chExt cx="152" cy="594"/>
          </a:xfrm>
        </p:grpSpPr>
        <p:sp>
          <p:nvSpPr>
            <p:cNvPr id="24584" name="Line 12"/>
            <p:cNvSpPr/>
            <p:nvPr/>
          </p:nvSpPr>
          <p:spPr>
            <a:xfrm>
              <a:off x="2595" y="1419"/>
              <a:ext cx="1" cy="445"/>
            </a:xfrm>
            <a:prstGeom prst="line">
              <a:avLst/>
            </a:prstGeom>
            <a:ln w="22225" cap="flat" cmpd="sng">
              <a:solidFill>
                <a:srgbClr val="000000"/>
              </a:solidFill>
              <a:prstDash val="solid"/>
              <a:round/>
              <a:headEnd type="none" w="med" len="med"/>
              <a:tailEnd type="none" w="med" len="med"/>
            </a:ln>
          </p:spPr>
        </p:sp>
        <p:sp>
          <p:nvSpPr>
            <p:cNvPr id="24585" name="Freeform 13"/>
            <p:cNvSpPr/>
            <p:nvPr/>
          </p:nvSpPr>
          <p:spPr>
            <a:xfrm>
              <a:off x="2520" y="1859"/>
              <a:ext cx="152" cy="154"/>
            </a:xfrm>
            <a:custGeom>
              <a:avLst/>
              <a:gdLst/>
              <a:ahLst/>
              <a:cxnLst>
                <a:cxn ang="0">
                  <a:pos x="0" y="0"/>
                </a:cxn>
                <a:cxn ang="0">
                  <a:pos x="75" y="154"/>
                </a:cxn>
                <a:cxn ang="0">
                  <a:pos x="152" y="0"/>
                </a:cxn>
                <a:cxn ang="0">
                  <a:pos x="0" y="0"/>
                </a:cxn>
              </a:cxnLst>
              <a:rect l="0" t="0" r="0" b="0"/>
              <a:pathLst>
                <a:path w="152" h="154">
                  <a:moveTo>
                    <a:pt x="0" y="0"/>
                  </a:moveTo>
                  <a:lnTo>
                    <a:pt x="75" y="154"/>
                  </a:lnTo>
                  <a:lnTo>
                    <a:pt x="152" y="0"/>
                  </a:lnTo>
                  <a:lnTo>
                    <a:pt x="0" y="0"/>
                  </a:lnTo>
                  <a:close/>
                </a:path>
              </a:pathLst>
            </a:custGeom>
            <a:solidFill>
              <a:srgbClr val="000000"/>
            </a:solidFill>
            <a:ln w="9525">
              <a:noFill/>
            </a:ln>
          </p:spPr>
          <p:txBody>
            <a:bodyPr/>
            <a:lstStyle/>
            <a:p>
              <a:endParaRPr lang="zh-CN" altLang="en-US"/>
            </a:p>
          </p:txBody>
        </p:sp>
      </p:grpSp>
      <p:grpSp>
        <p:nvGrpSpPr>
          <p:cNvPr id="24586" name="Group 17"/>
          <p:cNvGrpSpPr/>
          <p:nvPr/>
        </p:nvGrpSpPr>
        <p:grpSpPr>
          <a:xfrm>
            <a:off x="1547813" y="1247775"/>
            <a:ext cx="1652587" cy="1130300"/>
            <a:chOff x="975" y="1301"/>
            <a:chExt cx="1041" cy="712"/>
          </a:xfrm>
        </p:grpSpPr>
        <p:sp>
          <p:nvSpPr>
            <p:cNvPr id="24587" name="Line 15"/>
            <p:cNvSpPr/>
            <p:nvPr/>
          </p:nvSpPr>
          <p:spPr>
            <a:xfrm flipH="1">
              <a:off x="1095" y="1301"/>
              <a:ext cx="921" cy="633"/>
            </a:xfrm>
            <a:prstGeom prst="line">
              <a:avLst/>
            </a:prstGeom>
            <a:ln w="22225" cap="flat" cmpd="sng">
              <a:solidFill>
                <a:srgbClr val="000000"/>
              </a:solidFill>
              <a:prstDash val="solid"/>
              <a:round/>
              <a:headEnd type="none" w="med" len="med"/>
              <a:tailEnd type="none" w="med" len="med"/>
            </a:ln>
          </p:spPr>
        </p:sp>
        <p:sp>
          <p:nvSpPr>
            <p:cNvPr id="24588" name="Freeform 16"/>
            <p:cNvSpPr/>
            <p:nvPr/>
          </p:nvSpPr>
          <p:spPr>
            <a:xfrm>
              <a:off x="975" y="1864"/>
              <a:ext cx="169" cy="149"/>
            </a:xfrm>
            <a:custGeom>
              <a:avLst/>
              <a:gdLst/>
              <a:ahLst/>
              <a:cxnLst>
                <a:cxn ang="0">
                  <a:pos x="87" y="0"/>
                </a:cxn>
                <a:cxn ang="0">
                  <a:pos x="0" y="149"/>
                </a:cxn>
                <a:cxn ang="0">
                  <a:pos x="169" y="129"/>
                </a:cxn>
                <a:cxn ang="0">
                  <a:pos x="87" y="0"/>
                </a:cxn>
              </a:cxnLst>
              <a:rect l="0" t="0" r="0" b="0"/>
              <a:pathLst>
                <a:path w="169" h="149">
                  <a:moveTo>
                    <a:pt x="87" y="0"/>
                  </a:moveTo>
                  <a:lnTo>
                    <a:pt x="0" y="149"/>
                  </a:lnTo>
                  <a:lnTo>
                    <a:pt x="169" y="129"/>
                  </a:lnTo>
                  <a:lnTo>
                    <a:pt x="87" y="0"/>
                  </a:lnTo>
                  <a:close/>
                </a:path>
              </a:pathLst>
            </a:custGeom>
            <a:solidFill>
              <a:srgbClr val="000000"/>
            </a:solidFill>
            <a:ln w="9525">
              <a:noFill/>
            </a:ln>
          </p:spPr>
          <p:txBody>
            <a:bodyPr/>
            <a:lstStyle/>
            <a:p>
              <a:endParaRPr lang="zh-CN" altLang="en-US"/>
            </a:p>
          </p:txBody>
        </p:sp>
      </p:grpSp>
      <p:grpSp>
        <p:nvGrpSpPr>
          <p:cNvPr id="24589" name="Group 20"/>
          <p:cNvGrpSpPr/>
          <p:nvPr/>
        </p:nvGrpSpPr>
        <p:grpSpPr>
          <a:xfrm>
            <a:off x="5038725" y="1247775"/>
            <a:ext cx="2020888" cy="1130300"/>
            <a:chOff x="3174" y="1301"/>
            <a:chExt cx="1273" cy="712"/>
          </a:xfrm>
        </p:grpSpPr>
        <p:sp>
          <p:nvSpPr>
            <p:cNvPr id="24590" name="Line 18"/>
            <p:cNvSpPr/>
            <p:nvPr/>
          </p:nvSpPr>
          <p:spPr>
            <a:xfrm>
              <a:off x="3174" y="1301"/>
              <a:ext cx="1148" cy="642"/>
            </a:xfrm>
            <a:prstGeom prst="line">
              <a:avLst/>
            </a:prstGeom>
            <a:ln w="22225" cap="flat" cmpd="sng">
              <a:solidFill>
                <a:srgbClr val="000000"/>
              </a:solidFill>
              <a:prstDash val="solid"/>
              <a:round/>
              <a:headEnd type="none" w="med" len="med"/>
              <a:tailEnd type="none" w="med" len="med"/>
            </a:ln>
          </p:spPr>
        </p:sp>
        <p:sp>
          <p:nvSpPr>
            <p:cNvPr id="24591" name="Freeform 19"/>
            <p:cNvSpPr/>
            <p:nvPr/>
          </p:nvSpPr>
          <p:spPr>
            <a:xfrm>
              <a:off x="4278" y="1869"/>
              <a:ext cx="169" cy="144"/>
            </a:xfrm>
            <a:custGeom>
              <a:avLst/>
              <a:gdLst/>
              <a:ahLst/>
              <a:cxnLst>
                <a:cxn ang="0">
                  <a:pos x="0" y="136"/>
                </a:cxn>
                <a:cxn ang="0">
                  <a:pos x="169" y="144"/>
                </a:cxn>
                <a:cxn ang="0">
                  <a:pos x="75" y="0"/>
                </a:cxn>
                <a:cxn ang="0">
                  <a:pos x="0" y="136"/>
                </a:cxn>
              </a:cxnLst>
              <a:rect l="0" t="0" r="0" b="0"/>
              <a:pathLst>
                <a:path w="169" h="144">
                  <a:moveTo>
                    <a:pt x="0" y="136"/>
                  </a:moveTo>
                  <a:lnTo>
                    <a:pt x="169" y="144"/>
                  </a:lnTo>
                  <a:lnTo>
                    <a:pt x="75" y="0"/>
                  </a:lnTo>
                  <a:lnTo>
                    <a:pt x="0" y="136"/>
                  </a:lnTo>
                  <a:close/>
                </a:path>
              </a:pathLst>
            </a:custGeom>
            <a:solidFill>
              <a:srgbClr val="000000"/>
            </a:solidFill>
            <a:ln w="9525">
              <a:noFill/>
            </a:ln>
          </p:spPr>
          <p:txBody>
            <a:bodyPr/>
            <a:lstStyle/>
            <a:p>
              <a:endParaRPr lang="zh-CN" altLang="en-US"/>
            </a:p>
          </p:txBody>
        </p:sp>
      </p:grpSp>
      <p:sp>
        <p:nvSpPr>
          <p:cNvPr id="24592" name="Rectangle 21"/>
          <p:cNvSpPr/>
          <p:nvPr/>
        </p:nvSpPr>
        <p:spPr>
          <a:xfrm>
            <a:off x="666750" y="2382838"/>
            <a:ext cx="1657350" cy="757237"/>
          </a:xfrm>
          <a:prstGeom prst="rect">
            <a:avLst/>
          </a:prstGeom>
          <a:noFill/>
          <a:ln w="22225" cap="flat" cmpd="sng">
            <a:solidFill>
              <a:srgbClr val="000000"/>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593" name="Rectangle 22"/>
          <p:cNvSpPr/>
          <p:nvPr/>
        </p:nvSpPr>
        <p:spPr>
          <a:xfrm>
            <a:off x="628650" y="2420938"/>
            <a:ext cx="1695450" cy="682625"/>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594" name="Rectangle 23"/>
          <p:cNvSpPr/>
          <p:nvPr/>
        </p:nvSpPr>
        <p:spPr>
          <a:xfrm>
            <a:off x="850900" y="2493963"/>
            <a:ext cx="1143000" cy="457200"/>
          </a:xfrm>
          <a:prstGeom prst="rect">
            <a:avLst/>
          </a:prstGeom>
          <a:noFill/>
          <a:ln w="9525">
            <a:noFill/>
          </a:ln>
        </p:spPr>
        <p:txBody>
          <a:bodyPr wrap="none" lIns="0" tIns="0" rIns="0" bIns="0" anchor="t" anchorCtr="0">
            <a:spAutoFit/>
          </a:bodyPr>
          <a:lstStyle/>
          <a:p>
            <a:r>
              <a:rPr lang="zh-CN" altLang="en-US" sz="3000" dirty="0">
                <a:solidFill>
                  <a:srgbClr val="000000"/>
                </a:solidFill>
                <a:latin typeface="宋体" panose="02010600030101010101" pitchFamily="2" charset="-122"/>
                <a:ea typeface="宋体" panose="02010600030101010101" pitchFamily="2" charset="-122"/>
              </a:rPr>
              <a:t>规则库</a:t>
            </a:r>
            <a:endParaRPr lang="zh-CN" altLang="en-US" dirty="0">
              <a:latin typeface="Arial" panose="020B0604020202020204" pitchFamily="34" charset="0"/>
              <a:ea typeface="宋体" panose="02010600030101010101" pitchFamily="2" charset="-122"/>
            </a:endParaRPr>
          </a:p>
        </p:txBody>
      </p:sp>
      <p:sp>
        <p:nvSpPr>
          <p:cNvPr id="24595" name="Rectangle 24"/>
          <p:cNvSpPr/>
          <p:nvPr/>
        </p:nvSpPr>
        <p:spPr>
          <a:xfrm>
            <a:off x="3240088" y="2368550"/>
            <a:ext cx="1657350" cy="757238"/>
          </a:xfrm>
          <a:prstGeom prst="rect">
            <a:avLst/>
          </a:prstGeom>
          <a:noFill/>
          <a:ln w="22225" cap="flat" cmpd="sng">
            <a:solidFill>
              <a:srgbClr val="000000"/>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596" name="Rectangle 25"/>
          <p:cNvSpPr/>
          <p:nvPr/>
        </p:nvSpPr>
        <p:spPr>
          <a:xfrm>
            <a:off x="3200400" y="2435225"/>
            <a:ext cx="1697038" cy="682625"/>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597" name="Rectangle 26"/>
          <p:cNvSpPr/>
          <p:nvPr/>
        </p:nvSpPr>
        <p:spPr>
          <a:xfrm>
            <a:off x="3657641" y="2508250"/>
            <a:ext cx="769441" cy="461665"/>
          </a:xfrm>
          <a:prstGeom prst="rect">
            <a:avLst/>
          </a:prstGeom>
          <a:noFill/>
          <a:ln w="9525">
            <a:noFill/>
          </a:ln>
        </p:spPr>
        <p:txBody>
          <a:bodyPr wrap="none" lIns="0" tIns="0" rIns="0" bIns="0" anchor="t" anchorCtr="0">
            <a:spAutoFit/>
          </a:bodyPr>
          <a:lstStyle/>
          <a:p>
            <a:r>
              <a:rPr lang="zh-CN" altLang="en-US" sz="3000" dirty="0">
                <a:solidFill>
                  <a:srgbClr val="000000"/>
                </a:solidFill>
                <a:latin typeface="宋体" panose="02010600030101010101" pitchFamily="2" charset="-122"/>
                <a:ea typeface="宋体" panose="02010600030101010101" pitchFamily="2" charset="-122"/>
              </a:rPr>
              <a:t>推理</a:t>
            </a:r>
            <a:endParaRPr lang="zh-CN" altLang="en-US" dirty="0">
              <a:latin typeface="Arial" panose="020B0604020202020204" pitchFamily="34" charset="0"/>
              <a:ea typeface="宋体" panose="02010600030101010101" pitchFamily="2" charset="-122"/>
            </a:endParaRPr>
          </a:p>
        </p:txBody>
      </p:sp>
      <p:sp>
        <p:nvSpPr>
          <p:cNvPr id="24598" name="Rectangle 27"/>
          <p:cNvSpPr/>
          <p:nvPr/>
        </p:nvSpPr>
        <p:spPr>
          <a:xfrm>
            <a:off x="5773738" y="2378075"/>
            <a:ext cx="2024062" cy="757238"/>
          </a:xfrm>
          <a:prstGeom prst="rect">
            <a:avLst/>
          </a:prstGeom>
          <a:noFill/>
          <a:ln w="22225" cap="flat" cmpd="sng">
            <a:solidFill>
              <a:srgbClr val="000000"/>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599" name="Rectangle 28"/>
          <p:cNvSpPr/>
          <p:nvPr/>
        </p:nvSpPr>
        <p:spPr>
          <a:xfrm>
            <a:off x="5589588" y="2378075"/>
            <a:ext cx="3127375" cy="682625"/>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600" name="Rectangle 29"/>
          <p:cNvSpPr/>
          <p:nvPr/>
        </p:nvSpPr>
        <p:spPr>
          <a:xfrm>
            <a:off x="5868988" y="2508250"/>
            <a:ext cx="1905000" cy="457200"/>
          </a:xfrm>
          <a:prstGeom prst="rect">
            <a:avLst/>
          </a:prstGeom>
          <a:noFill/>
          <a:ln w="9525">
            <a:noFill/>
          </a:ln>
        </p:spPr>
        <p:txBody>
          <a:bodyPr wrap="none" lIns="0" tIns="0" rIns="0" bIns="0" anchor="t" anchorCtr="0">
            <a:spAutoFit/>
          </a:bodyPr>
          <a:lstStyle/>
          <a:p>
            <a:r>
              <a:rPr lang="zh-CN" altLang="en-US" sz="3000" dirty="0">
                <a:solidFill>
                  <a:srgbClr val="000000"/>
                </a:solidFill>
                <a:latin typeface="宋体" panose="02010600030101010101" pitchFamily="2" charset="-122"/>
                <a:ea typeface="宋体" panose="02010600030101010101" pitchFamily="2" charset="-122"/>
              </a:rPr>
              <a:t>综合数据库</a:t>
            </a:r>
            <a:endParaRPr lang="zh-CN" altLang="en-US" dirty="0">
              <a:latin typeface="Arial" panose="020B0604020202020204" pitchFamily="34" charset="0"/>
              <a:ea typeface="宋体" panose="02010600030101010101" pitchFamily="2" charset="-122"/>
            </a:endParaRPr>
          </a:p>
        </p:txBody>
      </p:sp>
      <p:grpSp>
        <p:nvGrpSpPr>
          <p:cNvPr id="24601" name="Group 32"/>
          <p:cNvGrpSpPr/>
          <p:nvPr/>
        </p:nvGrpSpPr>
        <p:grpSpPr>
          <a:xfrm>
            <a:off x="2325688" y="2632075"/>
            <a:ext cx="917575" cy="247650"/>
            <a:chOff x="1438" y="2173"/>
            <a:chExt cx="578" cy="156"/>
          </a:xfrm>
        </p:grpSpPr>
        <p:sp>
          <p:nvSpPr>
            <p:cNvPr id="24602" name="Line 30"/>
            <p:cNvSpPr/>
            <p:nvPr/>
          </p:nvSpPr>
          <p:spPr>
            <a:xfrm>
              <a:off x="1438" y="2250"/>
              <a:ext cx="434" cy="1"/>
            </a:xfrm>
            <a:prstGeom prst="line">
              <a:avLst/>
            </a:prstGeom>
            <a:ln w="22225" cap="flat" cmpd="sng">
              <a:solidFill>
                <a:srgbClr val="000000"/>
              </a:solidFill>
              <a:prstDash val="solid"/>
              <a:round/>
              <a:headEnd type="none" w="med" len="med"/>
              <a:tailEnd type="none" w="med" len="med"/>
            </a:ln>
          </p:spPr>
        </p:sp>
        <p:sp>
          <p:nvSpPr>
            <p:cNvPr id="24603" name="Freeform 31"/>
            <p:cNvSpPr/>
            <p:nvPr/>
          </p:nvSpPr>
          <p:spPr>
            <a:xfrm>
              <a:off x="1867" y="2173"/>
              <a:ext cx="149" cy="156"/>
            </a:xfrm>
            <a:custGeom>
              <a:avLst/>
              <a:gdLst/>
              <a:ahLst/>
              <a:cxnLst>
                <a:cxn ang="0">
                  <a:pos x="0" y="156"/>
                </a:cxn>
                <a:cxn ang="0">
                  <a:pos x="149" y="77"/>
                </a:cxn>
                <a:cxn ang="0">
                  <a:pos x="0" y="0"/>
                </a:cxn>
                <a:cxn ang="0">
                  <a:pos x="0" y="156"/>
                </a:cxn>
              </a:cxnLst>
              <a:rect l="0" t="0" r="0" b="0"/>
              <a:pathLst>
                <a:path w="149" h="156">
                  <a:moveTo>
                    <a:pt x="0" y="156"/>
                  </a:moveTo>
                  <a:lnTo>
                    <a:pt x="149" y="77"/>
                  </a:lnTo>
                  <a:lnTo>
                    <a:pt x="0" y="0"/>
                  </a:lnTo>
                  <a:lnTo>
                    <a:pt x="0" y="156"/>
                  </a:lnTo>
                  <a:close/>
                </a:path>
              </a:pathLst>
            </a:custGeom>
            <a:solidFill>
              <a:srgbClr val="000000"/>
            </a:solidFill>
            <a:ln w="9525">
              <a:noFill/>
            </a:ln>
          </p:spPr>
          <p:txBody>
            <a:bodyPr/>
            <a:lstStyle/>
            <a:p>
              <a:endParaRPr lang="zh-CN" altLang="en-US"/>
            </a:p>
          </p:txBody>
        </p:sp>
      </p:grpSp>
      <p:sp>
        <p:nvSpPr>
          <p:cNvPr id="24604" name="Line 33"/>
          <p:cNvSpPr/>
          <p:nvPr/>
        </p:nvSpPr>
        <p:spPr>
          <a:xfrm>
            <a:off x="4119563" y="3130550"/>
            <a:ext cx="1587" cy="565150"/>
          </a:xfrm>
          <a:prstGeom prst="line">
            <a:avLst/>
          </a:prstGeom>
          <a:ln w="22225" cap="flat" cmpd="sng">
            <a:solidFill>
              <a:srgbClr val="000000"/>
            </a:solidFill>
            <a:prstDash val="solid"/>
            <a:round/>
            <a:headEnd type="none" w="med" len="med"/>
            <a:tailEnd type="none" w="med" len="med"/>
          </a:ln>
        </p:spPr>
      </p:sp>
      <p:sp>
        <p:nvSpPr>
          <p:cNvPr id="24605" name="Line 34"/>
          <p:cNvSpPr/>
          <p:nvPr/>
        </p:nvSpPr>
        <p:spPr>
          <a:xfrm>
            <a:off x="4119563" y="3695700"/>
            <a:ext cx="2573337" cy="1588"/>
          </a:xfrm>
          <a:prstGeom prst="line">
            <a:avLst/>
          </a:prstGeom>
          <a:ln w="22225" cap="flat" cmpd="sng">
            <a:solidFill>
              <a:srgbClr val="000000"/>
            </a:solidFill>
            <a:prstDash val="solid"/>
            <a:round/>
            <a:headEnd type="none" w="med" len="med"/>
            <a:tailEnd type="none" w="med" len="med"/>
          </a:ln>
        </p:spPr>
      </p:sp>
      <p:grpSp>
        <p:nvGrpSpPr>
          <p:cNvPr id="24606" name="Group 37"/>
          <p:cNvGrpSpPr/>
          <p:nvPr/>
        </p:nvGrpSpPr>
        <p:grpSpPr>
          <a:xfrm>
            <a:off x="6573838" y="3130550"/>
            <a:ext cx="241300" cy="565150"/>
            <a:chOff x="4141" y="2487"/>
            <a:chExt cx="152" cy="356"/>
          </a:xfrm>
        </p:grpSpPr>
        <p:sp>
          <p:nvSpPr>
            <p:cNvPr id="24607" name="Line 35"/>
            <p:cNvSpPr/>
            <p:nvPr/>
          </p:nvSpPr>
          <p:spPr>
            <a:xfrm flipV="1">
              <a:off x="4216" y="2636"/>
              <a:ext cx="1" cy="207"/>
            </a:xfrm>
            <a:prstGeom prst="line">
              <a:avLst/>
            </a:prstGeom>
            <a:ln w="22225" cap="flat" cmpd="sng">
              <a:solidFill>
                <a:srgbClr val="000000"/>
              </a:solidFill>
              <a:prstDash val="solid"/>
              <a:round/>
              <a:headEnd type="none" w="med" len="med"/>
              <a:tailEnd type="none" w="med" len="med"/>
            </a:ln>
          </p:spPr>
        </p:sp>
        <p:sp>
          <p:nvSpPr>
            <p:cNvPr id="24608" name="Freeform 36"/>
            <p:cNvSpPr/>
            <p:nvPr/>
          </p:nvSpPr>
          <p:spPr>
            <a:xfrm>
              <a:off x="4141" y="2487"/>
              <a:ext cx="152" cy="156"/>
            </a:xfrm>
            <a:custGeom>
              <a:avLst/>
              <a:gdLst/>
              <a:ahLst/>
              <a:cxnLst>
                <a:cxn ang="0">
                  <a:pos x="152" y="156"/>
                </a:cxn>
                <a:cxn ang="0">
                  <a:pos x="75" y="0"/>
                </a:cxn>
                <a:cxn ang="0">
                  <a:pos x="0" y="156"/>
                </a:cxn>
                <a:cxn ang="0">
                  <a:pos x="152" y="156"/>
                </a:cxn>
              </a:cxnLst>
              <a:rect l="0" t="0" r="0" b="0"/>
              <a:pathLst>
                <a:path w="152" h="156">
                  <a:moveTo>
                    <a:pt x="152" y="156"/>
                  </a:moveTo>
                  <a:lnTo>
                    <a:pt x="75" y="0"/>
                  </a:lnTo>
                  <a:lnTo>
                    <a:pt x="0" y="156"/>
                  </a:lnTo>
                  <a:lnTo>
                    <a:pt x="152" y="156"/>
                  </a:lnTo>
                  <a:close/>
                </a:path>
              </a:pathLst>
            </a:custGeom>
            <a:solidFill>
              <a:srgbClr val="000000"/>
            </a:solidFill>
            <a:ln w="9525">
              <a:noFill/>
            </a:ln>
          </p:spPr>
          <p:txBody>
            <a:bodyPr/>
            <a:lstStyle/>
            <a:p>
              <a:endParaRPr lang="zh-CN" altLang="en-US"/>
            </a:p>
          </p:txBody>
        </p:sp>
      </p:grpSp>
      <p:grpSp>
        <p:nvGrpSpPr>
          <p:cNvPr id="24609" name="Group 40"/>
          <p:cNvGrpSpPr/>
          <p:nvPr/>
        </p:nvGrpSpPr>
        <p:grpSpPr>
          <a:xfrm>
            <a:off x="4868863" y="2632075"/>
            <a:ext cx="919162" cy="247650"/>
            <a:chOff x="3058" y="2173"/>
            <a:chExt cx="579" cy="156"/>
          </a:xfrm>
        </p:grpSpPr>
        <p:sp>
          <p:nvSpPr>
            <p:cNvPr id="24610" name="Line 38"/>
            <p:cNvSpPr/>
            <p:nvPr/>
          </p:nvSpPr>
          <p:spPr>
            <a:xfrm flipH="1">
              <a:off x="3203" y="2250"/>
              <a:ext cx="434" cy="1"/>
            </a:xfrm>
            <a:prstGeom prst="line">
              <a:avLst/>
            </a:prstGeom>
            <a:ln w="22225" cap="flat" cmpd="sng">
              <a:solidFill>
                <a:srgbClr val="000000"/>
              </a:solidFill>
              <a:prstDash val="solid"/>
              <a:round/>
              <a:headEnd type="none" w="med" len="med"/>
              <a:tailEnd type="none" w="med" len="med"/>
            </a:ln>
          </p:spPr>
        </p:sp>
        <p:sp>
          <p:nvSpPr>
            <p:cNvPr id="24611" name="Freeform 39"/>
            <p:cNvSpPr/>
            <p:nvPr/>
          </p:nvSpPr>
          <p:spPr>
            <a:xfrm>
              <a:off x="3058" y="2173"/>
              <a:ext cx="152" cy="156"/>
            </a:xfrm>
            <a:custGeom>
              <a:avLst/>
              <a:gdLst/>
              <a:ahLst/>
              <a:cxnLst>
                <a:cxn ang="0">
                  <a:pos x="152" y="0"/>
                </a:cxn>
                <a:cxn ang="0">
                  <a:pos x="0" y="77"/>
                </a:cxn>
                <a:cxn ang="0">
                  <a:pos x="152" y="156"/>
                </a:cxn>
                <a:cxn ang="0">
                  <a:pos x="152" y="0"/>
                </a:cxn>
              </a:cxnLst>
              <a:rect l="0" t="0" r="0" b="0"/>
              <a:pathLst>
                <a:path w="152" h="156">
                  <a:moveTo>
                    <a:pt x="152" y="0"/>
                  </a:moveTo>
                  <a:lnTo>
                    <a:pt x="0" y="77"/>
                  </a:lnTo>
                  <a:lnTo>
                    <a:pt x="152" y="156"/>
                  </a:lnTo>
                  <a:lnTo>
                    <a:pt x="152" y="0"/>
                  </a:lnTo>
                  <a:close/>
                </a:path>
              </a:pathLst>
            </a:custGeom>
            <a:solidFill>
              <a:srgbClr val="000000"/>
            </a:solidFill>
            <a:ln w="9525">
              <a:noFill/>
            </a:ln>
          </p:spPr>
          <p:txBody>
            <a:bodyPr/>
            <a:lstStyle/>
            <a:p>
              <a:endParaRPr lang="zh-CN" altLang="en-US"/>
            </a:p>
          </p:txBody>
        </p:sp>
      </p:grpSp>
      <p:sp>
        <p:nvSpPr>
          <p:cNvPr id="24612" name="Rectangle 41"/>
          <p:cNvSpPr/>
          <p:nvPr/>
        </p:nvSpPr>
        <p:spPr>
          <a:xfrm>
            <a:off x="587375" y="5029200"/>
            <a:ext cx="447675" cy="1135063"/>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613" name="Rectangle 42"/>
          <p:cNvSpPr/>
          <p:nvPr/>
        </p:nvSpPr>
        <p:spPr>
          <a:xfrm>
            <a:off x="1689100" y="5407025"/>
            <a:ext cx="4981575" cy="682625"/>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614" name="Rectangle 43"/>
          <p:cNvSpPr/>
          <p:nvPr/>
        </p:nvSpPr>
        <p:spPr>
          <a:xfrm>
            <a:off x="1911350" y="5556250"/>
            <a:ext cx="1588" cy="274638"/>
          </a:xfrm>
          <a:prstGeom prst="rect">
            <a:avLst/>
          </a:prstGeom>
          <a:noFill/>
          <a:ln w="9525">
            <a:noFill/>
          </a:ln>
        </p:spPr>
        <p:txBody>
          <a:bodyPr wrap="none" lIns="0" tIns="0" rIns="0" bIns="0" anchor="t" anchorCtr="0">
            <a:spAutoFit/>
          </a:bodyPr>
          <a:lstStyle/>
          <a:p>
            <a:endParaRPr lang="zh-CN" altLang="zh-CN" dirty="0">
              <a:latin typeface="Arial" panose="020B0604020202020204" pitchFamily="34" charset="0"/>
              <a:ea typeface="宋体" panose="02010600030101010101" pitchFamily="2" charset="-122"/>
            </a:endParaRPr>
          </a:p>
        </p:txBody>
      </p:sp>
      <p:sp>
        <p:nvSpPr>
          <p:cNvPr id="24615" name="Rectangle 44"/>
          <p:cNvSpPr/>
          <p:nvPr/>
        </p:nvSpPr>
        <p:spPr>
          <a:xfrm>
            <a:off x="2279650" y="5543550"/>
            <a:ext cx="1588" cy="274638"/>
          </a:xfrm>
          <a:prstGeom prst="rect">
            <a:avLst/>
          </a:prstGeom>
          <a:noFill/>
          <a:ln w="9525">
            <a:noFill/>
          </a:ln>
        </p:spPr>
        <p:txBody>
          <a:bodyPr wrap="none" lIns="0" tIns="0" rIns="0" bIns="0" anchor="t" anchorCtr="0">
            <a:spAutoFit/>
          </a:bodyPr>
          <a:lstStyle/>
          <a:p>
            <a:endParaRPr lang="zh-CN" altLang="zh-CN" dirty="0">
              <a:latin typeface="Arial" panose="020B0604020202020204" pitchFamily="34" charset="0"/>
              <a:ea typeface="宋体" panose="02010600030101010101" pitchFamily="2" charset="-122"/>
            </a:endParaRPr>
          </a:p>
        </p:txBody>
      </p:sp>
      <p:sp>
        <p:nvSpPr>
          <p:cNvPr id="24616" name="Rectangle 45"/>
          <p:cNvSpPr/>
          <p:nvPr/>
        </p:nvSpPr>
        <p:spPr>
          <a:xfrm>
            <a:off x="2463800" y="5543550"/>
            <a:ext cx="1588" cy="274638"/>
          </a:xfrm>
          <a:prstGeom prst="rect">
            <a:avLst/>
          </a:prstGeom>
          <a:noFill/>
          <a:ln w="9525">
            <a:noFill/>
          </a:ln>
        </p:spPr>
        <p:txBody>
          <a:bodyPr wrap="none" lIns="0" tIns="0" rIns="0" bIns="0" anchor="t" anchorCtr="0">
            <a:spAutoFit/>
          </a:bodyPr>
          <a:lstStyle/>
          <a:p>
            <a:endParaRPr lang="zh-CN" altLang="zh-CN" dirty="0">
              <a:latin typeface="Arial" panose="020B0604020202020204" pitchFamily="34" charset="0"/>
              <a:ea typeface="宋体" panose="02010600030101010101" pitchFamily="2" charset="-122"/>
            </a:endParaRPr>
          </a:p>
        </p:txBody>
      </p:sp>
      <p:sp>
        <p:nvSpPr>
          <p:cNvPr id="24617" name="Rectangle 46"/>
          <p:cNvSpPr/>
          <p:nvPr/>
        </p:nvSpPr>
        <p:spPr>
          <a:xfrm>
            <a:off x="2586038" y="5543550"/>
            <a:ext cx="1587" cy="274638"/>
          </a:xfrm>
          <a:prstGeom prst="rect">
            <a:avLst/>
          </a:prstGeom>
          <a:noFill/>
          <a:ln w="9525">
            <a:noFill/>
          </a:ln>
        </p:spPr>
        <p:txBody>
          <a:bodyPr wrap="none" lIns="0" tIns="0" rIns="0" bIns="0" anchor="t" anchorCtr="0">
            <a:spAutoFit/>
          </a:bodyPr>
          <a:lstStyle/>
          <a:p>
            <a:endParaRPr lang="zh-CN" altLang="zh-CN" dirty="0">
              <a:latin typeface="Arial" panose="020B0604020202020204" pitchFamily="34" charset="0"/>
              <a:ea typeface="宋体" panose="02010600030101010101" pitchFamily="2" charset="-122"/>
            </a:endParaRPr>
          </a:p>
        </p:txBody>
      </p:sp>
      <p:sp>
        <p:nvSpPr>
          <p:cNvPr id="24618" name="Rectangle 5"/>
          <p:cNvSpPr/>
          <p:nvPr/>
        </p:nvSpPr>
        <p:spPr>
          <a:xfrm>
            <a:off x="350838" y="3898900"/>
            <a:ext cx="8377237" cy="577850"/>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20000"/>
              </a:lnSpc>
              <a:spcBef>
                <a:spcPct val="20000"/>
              </a:spcBef>
              <a:buClr>
                <a:schemeClr val="accent2"/>
              </a:buClr>
              <a:buFont typeface="Wingdings" panose="05000000000000000000" pitchFamily="2" charset="2"/>
              <a:buChar char="§"/>
            </a:pPr>
            <a:r>
              <a:rPr lang="en-US" altLang="zh-CN" sz="2600" b="1" dirty="0">
                <a:latin typeface="宋体" panose="02010600030101010101" pitchFamily="2" charset="-122"/>
                <a:ea typeface="宋体" panose="02010600030101010101" pitchFamily="2" charset="-122"/>
              </a:rPr>
              <a:t> </a:t>
            </a:r>
            <a:r>
              <a:rPr lang="zh-CN" altLang="en-US" sz="2600" b="1" dirty="0">
                <a:solidFill>
                  <a:srgbClr val="0000FF"/>
                </a:solidFill>
                <a:latin typeface="宋体" panose="02010600030101010101" pitchFamily="2" charset="-122"/>
                <a:ea typeface="宋体" panose="02010600030101010101" pitchFamily="2" charset="-122"/>
              </a:rPr>
              <a:t>规则库</a:t>
            </a:r>
            <a:r>
              <a:rPr lang="en-US" altLang="zh-CN" sz="2600" b="1" dirty="0">
                <a:latin typeface="宋体" panose="02010600030101010101" pitchFamily="2" charset="-122"/>
                <a:ea typeface="宋体" panose="02010600030101010101" pitchFamily="2" charset="-122"/>
              </a:rPr>
              <a:t>: </a:t>
            </a:r>
            <a:r>
              <a:rPr lang="zh-CN" altLang="en-US" sz="2600" dirty="0">
                <a:latin typeface="宋体" panose="02010600030101010101" pitchFamily="2" charset="-122"/>
                <a:ea typeface="宋体" panose="02010600030101010101" pitchFamily="2" charset="-122"/>
              </a:rPr>
              <a:t>用于描述相应领域内知识的产生式集合。</a:t>
            </a:r>
            <a:r>
              <a:rPr lang="zh-CN" altLang="en-US" sz="2600" b="1" dirty="0">
                <a:latin typeface="Arial" panose="020B0604020202020204" pitchFamily="34" charset="0"/>
                <a:ea typeface="宋体" panose="02010600030101010101" pitchFamily="2" charset="-122"/>
              </a:rPr>
              <a:t> </a:t>
            </a:r>
            <a:endParaRPr lang="zh-CN" altLang="en-US" sz="2600" b="1" dirty="0">
              <a:latin typeface="Arial" panose="020B0604020202020204" pitchFamily="34" charset="0"/>
              <a:ea typeface="宋体" panose="02010600030101010101" pitchFamily="2" charset="-122"/>
            </a:endParaRPr>
          </a:p>
        </p:txBody>
      </p:sp>
      <p:sp>
        <p:nvSpPr>
          <p:cNvPr id="24619" name="Rectangle 6"/>
          <p:cNvSpPr txBox="1"/>
          <p:nvPr/>
        </p:nvSpPr>
        <p:spPr>
          <a:xfrm>
            <a:off x="328613" y="4613275"/>
            <a:ext cx="8416925" cy="1060450"/>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nchor="t" anchorCtr="0"/>
          <a:lstStyle/>
          <a:p>
            <a:pPr>
              <a:lnSpc>
                <a:spcPct val="120000"/>
              </a:lnSpc>
              <a:spcBef>
                <a:spcPct val="20000"/>
              </a:spcBef>
              <a:buClr>
                <a:schemeClr val="accent2"/>
              </a:buClr>
              <a:buFont typeface="Wingdings" panose="05000000000000000000" pitchFamily="2" charset="2"/>
              <a:buChar char="§"/>
            </a:pPr>
            <a:r>
              <a:rPr lang="en-US" altLang="zh-CN" sz="2600" dirty="0">
                <a:latin typeface="宋体" panose="02010600030101010101" pitchFamily="2" charset="-122"/>
                <a:ea typeface="宋体" panose="02010600030101010101" pitchFamily="2" charset="-122"/>
              </a:rPr>
              <a:t> </a:t>
            </a:r>
            <a:r>
              <a:rPr lang="zh-CN" altLang="en-US" sz="2600" b="1" dirty="0">
                <a:solidFill>
                  <a:srgbClr val="0000FF"/>
                </a:solidFill>
                <a:latin typeface="宋体" panose="02010600030101010101" pitchFamily="2" charset="-122"/>
                <a:ea typeface="宋体" panose="02010600030101010101" pitchFamily="2" charset="-122"/>
              </a:rPr>
              <a:t>综合数据库</a:t>
            </a:r>
            <a:r>
              <a:rPr lang="en-US" altLang="zh-CN" sz="2600" dirty="0">
                <a:latin typeface="宋体" panose="02010600030101010101" pitchFamily="2" charset="-122"/>
                <a:ea typeface="宋体" panose="02010600030101010101" pitchFamily="2" charset="-122"/>
              </a:rPr>
              <a:t>(</a:t>
            </a:r>
            <a:r>
              <a:rPr lang="zh-CN" altLang="en-US" sz="2600" dirty="0">
                <a:latin typeface="宋体" panose="02010600030101010101" pitchFamily="2" charset="-122"/>
                <a:ea typeface="宋体" panose="02010600030101010101" pitchFamily="2" charset="-122"/>
              </a:rPr>
              <a:t>事实库、上下文、黑板等</a:t>
            </a:r>
            <a:r>
              <a:rPr lang="en-US" altLang="zh-CN" sz="2600" dirty="0">
                <a:latin typeface="宋体" panose="02010600030101010101" pitchFamily="2" charset="-122"/>
                <a:ea typeface="宋体" panose="02010600030101010101" pitchFamily="2" charset="-122"/>
              </a:rPr>
              <a:t>)</a:t>
            </a:r>
            <a:r>
              <a:rPr lang="zh-CN" altLang="en-US" sz="2600" dirty="0">
                <a:latin typeface="宋体" panose="02010600030101010101" pitchFamily="2" charset="-122"/>
                <a:ea typeface="宋体" panose="02010600030101010101" pitchFamily="2" charset="-122"/>
              </a:rPr>
              <a:t>：一个用于存放</a:t>
            </a:r>
            <a:r>
              <a:rPr lang="zh-CN" altLang="en-US" sz="2600" b="1" dirty="0">
                <a:latin typeface="宋体" panose="02010600030101010101" pitchFamily="2" charset="-122"/>
                <a:ea typeface="宋体" panose="02010600030101010101" pitchFamily="2" charset="-122"/>
              </a:rPr>
              <a:t>问题求解过程中各种当前信息</a:t>
            </a:r>
            <a:r>
              <a:rPr lang="zh-CN" altLang="en-US" sz="2600" dirty="0">
                <a:latin typeface="宋体" panose="02010600030101010101" pitchFamily="2" charset="-122"/>
                <a:ea typeface="宋体" panose="02010600030101010101" pitchFamily="2" charset="-122"/>
              </a:rPr>
              <a:t>的数据结构。</a:t>
            </a:r>
            <a:r>
              <a:rPr lang="zh-CN" altLang="en-US" sz="2600" dirty="0">
                <a:latin typeface="Arial" panose="020B0604020202020204" pitchFamily="34" charset="0"/>
                <a:ea typeface="宋体" panose="02010600030101010101" pitchFamily="2" charset="-122"/>
              </a:rPr>
              <a:t> </a:t>
            </a:r>
            <a:endParaRPr lang="zh-CN" altLang="en-US" sz="2600" dirty="0">
              <a:latin typeface="Arial" panose="020B0604020202020204" pitchFamily="34" charset="0"/>
              <a:ea typeface="宋体" panose="02010600030101010101" pitchFamily="2" charset="-122"/>
            </a:endParaRPr>
          </a:p>
        </p:txBody>
      </p:sp>
      <p:sp>
        <p:nvSpPr>
          <p:cNvPr id="24620" name="Rectangle 8"/>
          <p:cNvSpPr/>
          <p:nvPr/>
        </p:nvSpPr>
        <p:spPr>
          <a:xfrm>
            <a:off x="304800" y="5762625"/>
            <a:ext cx="8416925" cy="1060450"/>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nchor="t" anchorCtr="0"/>
          <a:lstStyle/>
          <a:p>
            <a:pPr>
              <a:lnSpc>
                <a:spcPct val="120000"/>
              </a:lnSpc>
              <a:spcBef>
                <a:spcPct val="20000"/>
              </a:spcBef>
              <a:buClr>
                <a:schemeClr val="accent2"/>
              </a:buClr>
              <a:buFont typeface="Wingdings" panose="05000000000000000000" pitchFamily="2" charset="2"/>
              <a:buChar char="§"/>
            </a:pPr>
            <a:r>
              <a:rPr lang="en-US" altLang="zh-CN" sz="2600" dirty="0">
                <a:latin typeface="宋体" panose="02010600030101010101" pitchFamily="2" charset="-122"/>
                <a:ea typeface="宋体" panose="02010600030101010101" pitchFamily="2" charset="-122"/>
              </a:rPr>
              <a:t> </a:t>
            </a:r>
            <a:r>
              <a:rPr lang="zh-CN" altLang="en-US" sz="2600" b="1" dirty="0">
                <a:solidFill>
                  <a:srgbClr val="0000FF"/>
                </a:solidFill>
                <a:latin typeface="宋体" panose="02010600030101010101" pitchFamily="2" charset="-122"/>
                <a:ea typeface="宋体" panose="02010600030101010101" pitchFamily="2" charset="-122"/>
              </a:rPr>
              <a:t>控制系统</a:t>
            </a:r>
            <a:r>
              <a:rPr lang="zh-CN" altLang="en-US" sz="2600" dirty="0">
                <a:latin typeface="宋体" panose="02010600030101010101" pitchFamily="2" charset="-122"/>
                <a:ea typeface="宋体" panose="02010600030101010101" pitchFamily="2" charset="-122"/>
              </a:rPr>
              <a:t>（推理机构）：由一组程序组成，负责整个产生式系统的运行，实现对问题的求解。 </a:t>
            </a:r>
            <a:endParaRPr lang="zh-CN" altLang="en-US" sz="2600" dirty="0">
              <a:latin typeface="宋体" panose="02010600030101010101" pitchFamily="2" charset="-122"/>
              <a:ea typeface="宋体" panose="02010600030101010101" pitchFamily="2" charset="-122"/>
            </a:endParaRPr>
          </a:p>
        </p:txBody>
      </p:sp>
      <p:sp>
        <p:nvSpPr>
          <p:cNvPr id="2" name="矩形 1"/>
          <p:cNvSpPr/>
          <p:nvPr/>
        </p:nvSpPr>
        <p:spPr>
          <a:xfrm>
            <a:off x="2925445" y="794562"/>
            <a:ext cx="2302510" cy="2761437"/>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903023" y="3182006"/>
            <a:ext cx="1610835" cy="461665"/>
          </a:xfrm>
          <a:prstGeom prst="rect">
            <a:avLst/>
          </a:prstGeom>
          <a:noFill/>
        </p:spPr>
        <p:txBody>
          <a:bodyPr wrap="square" rtlCol="0">
            <a:spAutoFit/>
          </a:bodyPr>
          <a:lstStyle/>
          <a:p>
            <a:r>
              <a:rPr lang="zh-CN" altLang="en-US" sz="2400" dirty="0"/>
              <a:t>推理机</a:t>
            </a:r>
            <a:endParaRPr lang="zh-CN" altLang="en-US" sz="2400" dirty="0"/>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25602"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2.3.2  </a:t>
            </a:r>
            <a:r>
              <a:rPr lang="zh-CN" altLang="en-US" dirty="0">
                <a:latin typeface="Times New Roman" panose="02020603050405020304" pitchFamily="18" charset="0"/>
              </a:rPr>
              <a:t>产生式系统</a:t>
            </a:r>
            <a:endParaRPr lang="zh-CN" altLang="en-US" dirty="0">
              <a:latin typeface="Times New Roman" panose="02020603050405020304" pitchFamily="18" charset="0"/>
            </a:endParaRPr>
          </a:p>
        </p:txBody>
      </p:sp>
      <p:sp>
        <p:nvSpPr>
          <p:cNvPr id="25603" name="Rectangle 7"/>
          <p:cNvSpPr/>
          <p:nvPr/>
        </p:nvSpPr>
        <p:spPr>
          <a:xfrm>
            <a:off x="466725" y="1025525"/>
            <a:ext cx="5783956" cy="527580"/>
          </a:xfrm>
          <a:prstGeom prst="rect">
            <a:avLst/>
          </a:prstGeom>
          <a:noFill/>
          <a:ln w="9525">
            <a:noFill/>
          </a:ln>
        </p:spPr>
        <p:txBody>
          <a:bodyPr wrap="none" anchor="t" anchorCtr="0">
            <a:spAutoFit/>
          </a:bodyPr>
          <a:lstStyle/>
          <a:p>
            <a:pPr marL="342900" indent="-342900">
              <a:lnSpc>
                <a:spcPct val="110000"/>
              </a:lnSpc>
              <a:spcBef>
                <a:spcPct val="20000"/>
              </a:spcBef>
              <a:buClr>
                <a:schemeClr val="tx1"/>
              </a:buClr>
              <a:buFont typeface="Wingdings" panose="05000000000000000000" pitchFamily="2" charset="2"/>
            </a:pPr>
            <a:r>
              <a:rPr lang="zh-CN" altLang="en-US" sz="2800" b="1" dirty="0">
                <a:latin typeface="Times New Roman" panose="02020603050405020304" pitchFamily="18" charset="0"/>
                <a:ea typeface="宋体" panose="02010600030101010101" pitchFamily="2" charset="-122"/>
              </a:rPr>
              <a:t>控制系统</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推理机做以下几项工作： </a:t>
            </a:r>
            <a:endParaRPr lang="zh-CN" altLang="en-US" sz="2800" b="1" dirty="0">
              <a:latin typeface="Arial" panose="020B0604020202020204" pitchFamily="34" charset="0"/>
              <a:ea typeface="宋体" panose="02010600030101010101" pitchFamily="2" charset="-122"/>
            </a:endParaRPr>
          </a:p>
        </p:txBody>
      </p:sp>
      <p:sp>
        <p:nvSpPr>
          <p:cNvPr id="25604" name="Rectangle 8"/>
          <p:cNvSpPr/>
          <p:nvPr/>
        </p:nvSpPr>
        <p:spPr>
          <a:xfrm>
            <a:off x="539750" y="1682750"/>
            <a:ext cx="8229600" cy="4530725"/>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nchor="t" anchorCtr="0"/>
          <a:lstStyle/>
          <a:p>
            <a:pPr>
              <a:lnSpc>
                <a:spcPct val="120000"/>
              </a:lnSpc>
              <a:spcBef>
                <a:spcPct val="20000"/>
              </a:spcBef>
              <a:buClr>
                <a:schemeClr val="accent2"/>
              </a:buCl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）从</a:t>
            </a:r>
            <a:r>
              <a:rPr lang="zh-CN" altLang="en-US" sz="2400" b="1" dirty="0">
                <a:latin typeface="Times New Roman" panose="02020603050405020304" pitchFamily="18" charset="0"/>
                <a:ea typeface="宋体" panose="02010600030101010101" pitchFamily="2" charset="-122"/>
              </a:rPr>
              <a:t>规则库</a:t>
            </a:r>
            <a:r>
              <a:rPr lang="zh-CN" altLang="en-US" sz="2400" dirty="0">
                <a:latin typeface="Times New Roman" panose="02020603050405020304" pitchFamily="18" charset="0"/>
                <a:ea typeface="宋体" panose="02010600030101010101" pitchFamily="2" charset="-122"/>
              </a:rPr>
              <a:t>中选择与</a:t>
            </a:r>
            <a:r>
              <a:rPr lang="zh-CN" altLang="en-US" sz="2400" b="1" dirty="0">
                <a:latin typeface="Times New Roman" panose="02020603050405020304" pitchFamily="18" charset="0"/>
                <a:ea typeface="宋体" panose="02010600030101010101" pitchFamily="2" charset="-122"/>
              </a:rPr>
              <a:t>综合数据库</a:t>
            </a:r>
            <a:r>
              <a:rPr lang="zh-CN" altLang="en-US" sz="2400" dirty="0">
                <a:latin typeface="Times New Roman" panose="02020603050405020304" pitchFamily="18" charset="0"/>
                <a:ea typeface="宋体" panose="02010600030101010101" pitchFamily="2" charset="-122"/>
              </a:rPr>
              <a:t>中的已知事实进行</a:t>
            </a:r>
            <a:r>
              <a:rPr lang="zh-CN" altLang="en-US" sz="2400" b="1" dirty="0">
                <a:latin typeface="Times New Roman" panose="02020603050405020304" pitchFamily="18" charset="0"/>
                <a:ea typeface="宋体" panose="02010600030101010101" pitchFamily="2" charset="-122"/>
              </a:rPr>
              <a:t>匹配</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a:p>
            <a:pPr>
              <a:lnSpc>
                <a:spcPct val="120000"/>
              </a:lnSpc>
              <a:spcBef>
                <a:spcPct val="20000"/>
              </a:spcBef>
              <a:buClr>
                <a:schemeClr val="accent2"/>
              </a:buCl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）匹配成功的规则可能不止一条，进行</a:t>
            </a:r>
            <a:r>
              <a:rPr lang="zh-CN" altLang="en-US" sz="2400" b="1" dirty="0">
                <a:latin typeface="Times New Roman" panose="02020603050405020304" pitchFamily="18" charset="0"/>
                <a:ea typeface="宋体" panose="02010600030101010101" pitchFamily="2" charset="-122"/>
              </a:rPr>
              <a:t>冲突消解</a:t>
            </a:r>
            <a:r>
              <a:rPr lang="zh-CN" altLang="en-US" sz="2400" dirty="0">
                <a:latin typeface="Times New Roman" panose="02020603050405020304" pitchFamily="18" charset="0"/>
                <a:ea typeface="宋体" panose="02010600030101010101" pitchFamily="2" charset="-122"/>
              </a:rPr>
              <a:t>。</a:t>
            </a:r>
            <a:endParaRPr lang="zh-CN" altLang="en-US" sz="2400" dirty="0">
              <a:latin typeface="Times New Roman" panose="02020603050405020304" pitchFamily="18" charset="0"/>
              <a:ea typeface="宋体" panose="02010600030101010101" pitchFamily="2" charset="-122"/>
            </a:endParaRPr>
          </a:p>
          <a:p>
            <a:pPr>
              <a:lnSpc>
                <a:spcPct val="120000"/>
              </a:lnSpc>
              <a:spcBef>
                <a:spcPct val="20000"/>
              </a:spcBef>
              <a:buClr>
                <a:schemeClr val="accent2"/>
              </a:buClr>
              <a:buFont typeface="Wingdings" panose="05000000000000000000" pitchFamily="2" charset="2"/>
            </a:pPr>
            <a:r>
              <a:rPr lang="zh-CN" altLang="en-US" sz="2400" dirty="0">
                <a:latin typeface="Arial" panose="020B0604020202020204" pitchFamily="34"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）执行某一规则时，如果其右部是一个或多个结论，则把这些结论加入到综合数据库中：如果其右部是一个或多个操作，则执行这些操作。 </a:t>
            </a:r>
            <a:endParaRPr lang="zh-CN" altLang="en-US" sz="2400" dirty="0">
              <a:latin typeface="Times New Roman" panose="02020603050405020304" pitchFamily="18" charset="0"/>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pPr>
            <a:r>
              <a:rPr lang="zh-CN" altLang="en-US" sz="2400" dirty="0">
                <a:latin typeface="Arial" panose="020B0604020202020204" pitchFamily="34"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）对于</a:t>
            </a:r>
            <a:r>
              <a:rPr lang="zh-CN" altLang="en-US" sz="2400" b="1" dirty="0">
                <a:latin typeface="Times New Roman" panose="02020603050405020304" pitchFamily="18" charset="0"/>
                <a:ea typeface="宋体" panose="02010600030101010101" pitchFamily="2" charset="-122"/>
              </a:rPr>
              <a:t>不确定性知识</a:t>
            </a:r>
            <a:r>
              <a:rPr lang="zh-CN" altLang="en-US" sz="2400" dirty="0">
                <a:latin typeface="Times New Roman" panose="02020603050405020304" pitchFamily="18" charset="0"/>
                <a:ea typeface="宋体" panose="02010600030101010101" pitchFamily="2" charset="-122"/>
              </a:rPr>
              <a:t>，在执行每一条规则时还要按一定的算法计算结论的不确定性。</a:t>
            </a:r>
            <a:endParaRPr lang="zh-CN" altLang="en-US" sz="2400" dirty="0">
              <a:latin typeface="Times New Roman" panose="02020603050405020304" pitchFamily="18" charset="0"/>
              <a:ea typeface="宋体" panose="02010600030101010101" pitchFamily="2" charset="-122"/>
            </a:endParaRPr>
          </a:p>
          <a:p>
            <a:pPr algn="just">
              <a:lnSpc>
                <a:spcPct val="120000"/>
              </a:lnSpc>
              <a:spcBef>
                <a:spcPct val="20000"/>
              </a:spcBef>
              <a:buClr>
                <a:schemeClr val="accent2"/>
              </a:buClr>
              <a:buFont typeface="Wingdings" panose="05000000000000000000" pitchFamily="2" charset="2"/>
            </a:pPr>
            <a:r>
              <a:rPr lang="zh-CN" altLang="en-US" sz="2400" dirty="0">
                <a:latin typeface="Arial" panose="020B0604020202020204" pitchFamily="34"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）检查综合数据库中是否包含了最终结论，决定是否停止系统的运行。</a:t>
            </a: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51203" name="Rectangle 2"/>
          <p:cNvSpPr/>
          <p:nvPr/>
        </p:nvSpPr>
        <p:spPr>
          <a:xfrm>
            <a:off x="-28575" y="0"/>
            <a:ext cx="9172575" cy="779463"/>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2.3.3  </a:t>
            </a:r>
            <a:r>
              <a:rPr lang="zh-CN" altLang="en-US" sz="3600" dirty="0">
                <a:solidFill>
                  <a:schemeClr val="bg1"/>
                </a:solidFill>
                <a:latin typeface="Times New Roman" panose="02020603050405020304" pitchFamily="18" charset="0"/>
                <a:ea typeface="黑体" panose="02010609060101010101" pitchFamily="49" charset="-122"/>
              </a:rPr>
              <a:t>产生式系统的例子</a:t>
            </a:r>
            <a:r>
              <a:rPr lang="en-US" altLang="zh-CN" sz="3600" dirty="0">
                <a:solidFill>
                  <a:schemeClr val="bg1"/>
                </a:solidFill>
                <a:latin typeface="Times New Roman" panose="02020603050405020304" pitchFamily="18" charset="0"/>
                <a:ea typeface="黑体" panose="02010609060101010101" pitchFamily="49" charset="-122"/>
              </a:rPr>
              <a:t>——</a:t>
            </a:r>
            <a:r>
              <a:rPr lang="zh-CN" altLang="en-US" sz="3600" dirty="0">
                <a:solidFill>
                  <a:schemeClr val="bg1"/>
                </a:solidFill>
                <a:latin typeface="Times New Roman" panose="02020603050405020304" pitchFamily="18" charset="0"/>
                <a:ea typeface="黑体" panose="02010609060101010101" pitchFamily="49" charset="-122"/>
              </a:rPr>
              <a:t>动物识别系统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150531" name="Rectangle 3"/>
          <p:cNvSpPr/>
          <p:nvPr/>
        </p:nvSpPr>
        <p:spPr>
          <a:xfrm>
            <a:off x="236538" y="800100"/>
            <a:ext cx="8642350" cy="5400675"/>
          </a:xfrm>
          <a:prstGeom prst="rect">
            <a:avLst/>
          </a:prstGeom>
          <a:noFill/>
          <a:ln w="9525">
            <a:noFill/>
          </a:ln>
        </p:spPr>
        <p:txBody>
          <a:bodyPr/>
          <a:lstStyle/>
          <a:p>
            <a:pPr marL="469900" indent="-469900" eaLnBrk="1" hangingPunct="1">
              <a:lnSpc>
                <a:spcPct val="120000"/>
              </a:lnSpc>
              <a:spcBef>
                <a:spcPct val="20000"/>
              </a:spcBef>
              <a:buClr>
                <a:schemeClr val="accent2"/>
              </a:buClr>
              <a:buFont typeface="Wingdings" panose="05000000000000000000" pitchFamily="2" charset="2"/>
              <a:buBlip>
                <a:blip r:embed="rId1"/>
              </a:buBlip>
            </a:pPr>
            <a:r>
              <a:rPr lang="zh-CN" altLang="en-US" sz="2600" b="1" dirty="0">
                <a:latin typeface="Times New Roman" panose="02020603050405020304" pitchFamily="18" charset="0"/>
              </a:rPr>
              <a:t>例如：动物识别系统</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rPr>
              <a:t>识别</a:t>
            </a:r>
            <a:r>
              <a:rPr lang="zh-CN" altLang="en-US" sz="2600" b="1" dirty="0">
                <a:solidFill>
                  <a:schemeClr val="accent2"/>
                </a:solidFill>
                <a:latin typeface="Times New Roman" panose="02020603050405020304" pitchFamily="18" charset="0"/>
              </a:rPr>
              <a:t>虎、金钱豹、斑马、长颈鹿、鸵鸟、企鹅、信天翁</a:t>
            </a:r>
            <a:r>
              <a:rPr lang="zh-CN" altLang="en-US" sz="2600" b="1" dirty="0">
                <a:latin typeface="Times New Roman" panose="02020603050405020304" pitchFamily="18" charset="0"/>
              </a:rPr>
              <a:t>等七种动物的产生式系统。</a:t>
            </a:r>
            <a:endParaRPr lang="zh-CN" altLang="en-US" sz="2600" b="1" dirty="0">
              <a:latin typeface="Times New Roman" panose="02020603050405020304" pitchFamily="18" charset="0"/>
            </a:endParaRPr>
          </a:p>
          <a:p>
            <a:pPr marL="469900" indent="-469900" eaLnBrk="1" hangingPunct="1">
              <a:lnSpc>
                <a:spcPct val="120000"/>
              </a:lnSpc>
              <a:spcBef>
                <a:spcPct val="20000"/>
              </a:spcBef>
              <a:buClr>
                <a:schemeClr val="accent2"/>
              </a:buClr>
              <a:buFont typeface="Wingdings" panose="05000000000000000000" pitchFamily="2" charset="2"/>
              <a:buBlip>
                <a:blip r:embed="rId1"/>
              </a:buBlip>
            </a:pPr>
            <a:endParaRPr lang="en-US" altLang="zh-CN" sz="2600" dirty="0">
              <a:latin typeface="Times New Roman" panose="02020603050405020304" pitchFamily="18" charset="0"/>
            </a:endParaRPr>
          </a:p>
        </p:txBody>
      </p:sp>
      <p:grpSp>
        <p:nvGrpSpPr>
          <p:cNvPr id="2" name="Group 4"/>
          <p:cNvGrpSpPr/>
          <p:nvPr/>
        </p:nvGrpSpPr>
        <p:grpSpPr>
          <a:xfrm>
            <a:off x="222250" y="1935163"/>
            <a:ext cx="8612188" cy="4619625"/>
            <a:chOff x="189" y="1273"/>
            <a:chExt cx="5425" cy="2910"/>
          </a:xfrm>
        </p:grpSpPr>
        <p:pic>
          <p:nvPicPr>
            <p:cNvPr id="51206" name="Picture 5" descr="animal-4"/>
            <p:cNvPicPr>
              <a:picLocks noChangeAspect="1"/>
            </p:cNvPicPr>
            <p:nvPr/>
          </p:nvPicPr>
          <p:blipFill>
            <a:blip r:embed="rId2"/>
            <a:srcRect t="19098" b="11111"/>
            <a:stretch>
              <a:fillRect/>
            </a:stretch>
          </p:blipFill>
          <p:spPr>
            <a:xfrm>
              <a:off x="4051" y="1294"/>
              <a:ext cx="1563" cy="996"/>
            </a:xfrm>
            <a:prstGeom prst="rect">
              <a:avLst/>
            </a:prstGeom>
            <a:noFill/>
            <a:ln w="9525">
              <a:noFill/>
            </a:ln>
          </p:spPr>
        </p:pic>
        <p:pic>
          <p:nvPicPr>
            <p:cNvPr id="51207" name="Picture 6" descr="u=3462107839,4191927326&amp;gp=1"/>
            <p:cNvPicPr>
              <a:picLocks noChangeAspect="1"/>
            </p:cNvPicPr>
            <p:nvPr/>
          </p:nvPicPr>
          <p:blipFill>
            <a:blip r:embed="rId3"/>
            <a:stretch>
              <a:fillRect/>
            </a:stretch>
          </p:blipFill>
          <p:spPr>
            <a:xfrm>
              <a:off x="3074" y="2867"/>
              <a:ext cx="1268" cy="891"/>
            </a:xfrm>
            <a:prstGeom prst="rect">
              <a:avLst/>
            </a:prstGeom>
            <a:noFill/>
            <a:ln w="9525">
              <a:noFill/>
            </a:ln>
          </p:spPr>
        </p:pic>
        <p:pic>
          <p:nvPicPr>
            <p:cNvPr id="51208" name="Picture 7" descr="u=4288045908,359805928&amp;gp=1"/>
            <p:cNvPicPr>
              <a:picLocks noChangeAspect="1"/>
            </p:cNvPicPr>
            <p:nvPr/>
          </p:nvPicPr>
          <p:blipFill>
            <a:blip r:embed="rId4"/>
            <a:srcRect r="4817"/>
            <a:stretch>
              <a:fillRect/>
            </a:stretch>
          </p:blipFill>
          <p:spPr>
            <a:xfrm>
              <a:off x="1837" y="2586"/>
              <a:ext cx="917" cy="1404"/>
            </a:xfrm>
            <a:prstGeom prst="rect">
              <a:avLst/>
            </a:prstGeom>
            <a:noFill/>
            <a:ln w="9525">
              <a:noFill/>
            </a:ln>
          </p:spPr>
        </p:pic>
        <p:pic>
          <p:nvPicPr>
            <p:cNvPr id="51209" name="Picture 8" descr="wjqb"/>
            <p:cNvPicPr>
              <a:picLocks noChangeAspect="1"/>
            </p:cNvPicPr>
            <p:nvPr/>
          </p:nvPicPr>
          <p:blipFill>
            <a:blip r:embed="rId5"/>
            <a:srcRect l="21556" t="7434" b="14951"/>
            <a:stretch>
              <a:fillRect/>
            </a:stretch>
          </p:blipFill>
          <p:spPr>
            <a:xfrm>
              <a:off x="2148" y="1309"/>
              <a:ext cx="1765" cy="950"/>
            </a:xfrm>
            <a:prstGeom prst="rect">
              <a:avLst/>
            </a:prstGeom>
            <a:noFill/>
            <a:ln w="9525">
              <a:noFill/>
            </a:ln>
          </p:spPr>
        </p:pic>
        <p:pic>
          <p:nvPicPr>
            <p:cNvPr id="51210" name="Picture 9" descr="15_26_5967"/>
            <p:cNvPicPr>
              <a:picLocks noChangeAspect="1"/>
            </p:cNvPicPr>
            <p:nvPr/>
          </p:nvPicPr>
          <p:blipFill>
            <a:blip r:embed="rId6"/>
            <a:srcRect l="28880" t="11406" b="20319"/>
            <a:stretch>
              <a:fillRect/>
            </a:stretch>
          </p:blipFill>
          <p:spPr>
            <a:xfrm>
              <a:off x="212" y="1273"/>
              <a:ext cx="1801" cy="997"/>
            </a:xfrm>
            <a:prstGeom prst="rect">
              <a:avLst/>
            </a:prstGeom>
            <a:noFill/>
            <a:ln w="9525">
              <a:noFill/>
            </a:ln>
          </p:spPr>
        </p:pic>
        <p:pic>
          <p:nvPicPr>
            <p:cNvPr id="51211" name="Picture 10" descr="u=4070326354,3913713856&amp;gp=0"/>
            <p:cNvPicPr>
              <a:picLocks noChangeAspect="1"/>
            </p:cNvPicPr>
            <p:nvPr/>
          </p:nvPicPr>
          <p:blipFill>
            <a:blip r:embed="rId7"/>
            <a:stretch>
              <a:fillRect/>
            </a:stretch>
          </p:blipFill>
          <p:spPr>
            <a:xfrm>
              <a:off x="4541" y="2593"/>
              <a:ext cx="1001" cy="663"/>
            </a:xfrm>
            <a:prstGeom prst="rect">
              <a:avLst/>
            </a:prstGeom>
            <a:noFill/>
            <a:ln w="9525">
              <a:noFill/>
            </a:ln>
          </p:spPr>
        </p:pic>
        <p:pic>
          <p:nvPicPr>
            <p:cNvPr id="51212" name="Picture 11" descr="changjinglu2"/>
            <p:cNvPicPr>
              <a:picLocks noChangeAspect="1"/>
            </p:cNvPicPr>
            <p:nvPr/>
          </p:nvPicPr>
          <p:blipFill>
            <a:blip r:embed="rId8"/>
            <a:srcRect t="2428" b="5933"/>
            <a:stretch>
              <a:fillRect/>
            </a:stretch>
          </p:blipFill>
          <p:spPr>
            <a:xfrm>
              <a:off x="189" y="2374"/>
              <a:ext cx="1297" cy="1809"/>
            </a:xfrm>
            <a:prstGeom prst="rect">
              <a:avLst/>
            </a:prstGeom>
            <a:noFill/>
            <a:ln w="9525">
              <a:noFill/>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52227" name="Rectangle 7"/>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2.3.3  </a:t>
            </a:r>
            <a:r>
              <a:rPr lang="zh-CN" altLang="en-US" dirty="0">
                <a:latin typeface="Times New Roman" panose="02020603050405020304" pitchFamily="18" charset="0"/>
              </a:rPr>
              <a:t>产生式系统的例子</a:t>
            </a:r>
            <a:r>
              <a:rPr lang="en-US" altLang="zh-CN" dirty="0">
                <a:latin typeface="Times New Roman" panose="02020603050405020304" pitchFamily="18" charset="0"/>
              </a:rPr>
              <a:t>——</a:t>
            </a:r>
            <a:r>
              <a:rPr lang="zh-CN" altLang="en-US" dirty="0">
                <a:latin typeface="Times New Roman" panose="02020603050405020304" pitchFamily="18" charset="0"/>
              </a:rPr>
              <a:t>动物识别系统</a:t>
            </a:r>
            <a:endParaRPr lang="zh-CN" altLang="en-US" dirty="0">
              <a:latin typeface="Times New Roman" panose="02020603050405020304" pitchFamily="18" charset="0"/>
            </a:endParaRPr>
          </a:p>
        </p:txBody>
      </p:sp>
      <p:sp>
        <p:nvSpPr>
          <p:cNvPr id="52228" name="Rectangle 8"/>
          <p:cNvSpPr>
            <a:spLocks noGrp="1"/>
          </p:cNvSpPr>
          <p:nvPr>
            <p:ph idx="1"/>
          </p:nvPr>
        </p:nvSpPr>
        <p:spPr/>
        <p:txBody>
          <a:bodyPr vert="horz" wrap="square" lIns="91440" tIns="45720" rIns="91440" bIns="45720" anchor="t" anchorCtr="0"/>
          <a:lstStyle/>
          <a:p>
            <a:pPr eaLnBrk="1" hangingPunct="1"/>
            <a:r>
              <a:rPr lang="zh-CN" altLang="en-US" sz="2600" b="1" dirty="0">
                <a:latin typeface="Times New Roman" panose="02020603050405020304" pitchFamily="18" charset="0"/>
              </a:rPr>
              <a:t>规则库：</a:t>
            </a:r>
            <a:endParaRPr lang="zh-CN" altLang="en-US" sz="2600" b="1" dirty="0">
              <a:latin typeface="Times New Roman" panose="02020603050405020304" pitchFamily="18" charset="0"/>
            </a:endParaRPr>
          </a:p>
        </p:txBody>
      </p:sp>
      <p:sp>
        <p:nvSpPr>
          <p:cNvPr id="43017" name="Text Box 9"/>
          <p:cNvSpPr txBox="1">
            <a:spLocks noChangeArrowheads="1"/>
          </p:cNvSpPr>
          <p:nvPr/>
        </p:nvSpPr>
        <p:spPr bwMode="auto">
          <a:xfrm>
            <a:off x="501650" y="1589088"/>
            <a:ext cx="8140700" cy="4403725"/>
          </a:xfrm>
          <a:prstGeom prst="rect">
            <a:avLst/>
          </a:prstGeom>
          <a:gradFill rotWithShape="0">
            <a:gsLst>
              <a:gs pos="0">
                <a:srgbClr val="CCFFCC"/>
              </a:gs>
              <a:gs pos="50000">
                <a:schemeClr val="bg1"/>
              </a:gs>
              <a:gs pos="100000">
                <a:srgbClr val="CCFFCC"/>
              </a:gs>
            </a:gsLst>
            <a:lin ang="18900000" scaled="1"/>
          </a:gradFill>
          <a:ln w="9525">
            <a:solidFill>
              <a:srgbClr val="808080"/>
            </a:solidFill>
            <a:miter lim="800000"/>
          </a:ln>
          <a:effectLst/>
        </p:spPr>
        <p:txBody>
          <a:bodyPr>
            <a:spAutoFit/>
          </a:bodyPr>
          <a:lstStyle/>
          <a:p>
            <a:pPr marR="0" algn="just" defTabSz="914400" eaLnBrk="1" hangingPunct="1">
              <a:lnSpc>
                <a:spcPct val="110000"/>
              </a:lnSpc>
              <a:spcBef>
                <a:spcPct val="20000"/>
              </a:spcBef>
              <a:buClrTx/>
              <a:buSzTx/>
              <a:buFontTx/>
              <a:buNone/>
              <a:defRPr/>
            </a:pPr>
            <a:r>
              <a:rPr kumimoji="0" lang="en-US" altLang="zh-CN" sz="20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kern="1200" cap="none" spc="0" normalizeH="0" baseline="-30000" noProof="0" dirty="0">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a:t>
            </a:r>
            <a:r>
              <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IF   </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该动物有毛发</a:t>
            </a:r>
            <a:r>
              <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THEN  </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该动物是哺乳动物</a:t>
            </a:r>
            <a:endPar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R="0" algn="just" defTabSz="914400" eaLnBrk="1" hangingPunct="1">
              <a:lnSpc>
                <a:spcPct val="110000"/>
              </a:lnSpc>
              <a:spcBef>
                <a:spcPct val="20000"/>
              </a:spcBef>
              <a:buClrTx/>
              <a:buSzTx/>
              <a:buFontTx/>
              <a:buNone/>
              <a:defRPr/>
            </a:pPr>
            <a:r>
              <a:rPr kumimoji="0" lang="en-US" altLang="zh-CN" sz="20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kern="1200" cap="none" spc="0" normalizeH="0" baseline="-30000" noProof="0" dirty="0">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a:t>
            </a:r>
            <a:r>
              <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IF   </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该动物有奶</a:t>
            </a:r>
            <a:r>
              <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THEN  </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该动物是哺乳动物</a:t>
            </a:r>
            <a:endPar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R="0" algn="just" defTabSz="914400" eaLnBrk="1" hangingPunct="1">
              <a:lnSpc>
                <a:spcPct val="110000"/>
              </a:lnSpc>
              <a:spcBef>
                <a:spcPct val="20000"/>
              </a:spcBef>
              <a:buClrTx/>
              <a:buSzTx/>
              <a:buFontTx/>
              <a:buNone/>
              <a:defRPr/>
            </a:pPr>
            <a:r>
              <a:rPr kumimoji="0" lang="en-US" altLang="zh-CN" sz="20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kern="1200" cap="none" spc="0" normalizeH="0" baseline="-30000" noProof="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a:t>
            </a:r>
            <a:r>
              <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IF   </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该动物有羽毛</a:t>
            </a:r>
            <a:r>
              <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THEN  </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该动物是</a:t>
            </a:r>
            <a:r>
              <a:rPr kumimoji="0" lang="zh-CN" altLang="en-US" sz="2000" b="1" kern="1200" cap="none" spc="0" normalizeH="0" baseline="0" noProof="0" dirty="0">
                <a:solidFill>
                  <a:srgbClr val="0000FF"/>
                </a:solidFill>
                <a:latin typeface="宋体" panose="02010600030101010101" pitchFamily="2" charset="-122"/>
                <a:ea typeface="宋体" panose="02010600030101010101" pitchFamily="2" charset="-122"/>
                <a:cs typeface="+mn-cs"/>
              </a:rPr>
              <a:t>鸟</a:t>
            </a:r>
            <a:endParaRPr kumimoji="0" lang="zh-CN" altLang="en-US" sz="2000" b="1" kern="1200" cap="none" spc="0" normalizeH="0" baseline="0" noProof="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R="0" algn="just" defTabSz="914400" eaLnBrk="1" hangingPunct="1">
              <a:lnSpc>
                <a:spcPct val="110000"/>
              </a:lnSpc>
              <a:spcBef>
                <a:spcPct val="20000"/>
              </a:spcBef>
              <a:buClrTx/>
              <a:buSzTx/>
              <a:buFontTx/>
              <a:buNone/>
              <a:defRPr/>
            </a:pPr>
            <a:r>
              <a:rPr kumimoji="0" lang="en-US" altLang="zh-CN" sz="20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kern="1200" cap="none" spc="0" normalizeH="0" baseline="-30000" noProof="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a:t>
            </a:r>
            <a:r>
              <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IF   </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该动物会飞</a:t>
            </a:r>
            <a:r>
              <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AND  </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会下蛋</a:t>
            </a:r>
            <a:r>
              <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THEN  </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该动物是</a:t>
            </a:r>
            <a:r>
              <a:rPr kumimoji="0" lang="zh-CN" altLang="en-US" sz="2000" b="1" kern="1200" cap="none" spc="0" normalizeH="0" baseline="0" noProof="0" dirty="0">
                <a:solidFill>
                  <a:srgbClr val="0000FF"/>
                </a:solidFill>
                <a:latin typeface="宋体" panose="02010600030101010101" pitchFamily="2" charset="-122"/>
                <a:ea typeface="宋体" panose="02010600030101010101" pitchFamily="2" charset="-122"/>
                <a:cs typeface="+mn-cs"/>
              </a:rPr>
              <a:t>鸟</a:t>
            </a:r>
            <a:endParaRPr kumimoji="0" lang="zh-CN" altLang="en-US" sz="2000" b="1" kern="1200" cap="none" spc="0" normalizeH="0" baseline="0" noProof="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R="0" algn="just" defTabSz="914400" eaLnBrk="1" hangingPunct="1">
              <a:lnSpc>
                <a:spcPct val="110000"/>
              </a:lnSpc>
              <a:spcBef>
                <a:spcPct val="20000"/>
              </a:spcBef>
              <a:buClrTx/>
              <a:buSzTx/>
              <a:buFontTx/>
              <a:buNone/>
              <a:defRPr/>
            </a:pPr>
            <a:r>
              <a:rPr kumimoji="0" lang="en-US" altLang="zh-CN" sz="20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kern="1200" cap="none" spc="0" normalizeH="0" baseline="-30000" noProof="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a:t>
            </a:r>
            <a:r>
              <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IF   </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该动物吃肉</a:t>
            </a:r>
            <a:r>
              <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THEN  </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该动物是</a:t>
            </a:r>
            <a:r>
              <a:rPr kumimoji="0" lang="zh-CN" altLang="en-US" sz="2000" b="1" kern="1200" cap="none" spc="0" normalizeH="0" baseline="0" noProof="0" dirty="0">
                <a:solidFill>
                  <a:schemeClr val="accent2"/>
                </a:solidFill>
                <a:latin typeface="宋体" panose="02010600030101010101" pitchFamily="2" charset="-122"/>
                <a:ea typeface="宋体" panose="02010600030101010101" pitchFamily="2" charset="-122"/>
                <a:cs typeface="+mn-cs"/>
              </a:rPr>
              <a:t>食肉动物</a:t>
            </a:r>
            <a:endParaRPr kumimoji="0" lang="zh-CN" altLang="en-US" sz="2000" b="1" kern="1200" cap="none" spc="0" normalizeH="0" baseline="0" noProof="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R="0" algn="just" defTabSz="914400" eaLnBrk="1" hangingPunct="1">
              <a:lnSpc>
                <a:spcPct val="110000"/>
              </a:lnSpc>
              <a:spcBef>
                <a:spcPct val="20000"/>
              </a:spcBef>
              <a:buClrTx/>
              <a:buSzTx/>
              <a:buFontTx/>
              <a:buNone/>
              <a:defRPr/>
            </a:pPr>
            <a:r>
              <a:rPr kumimoji="0" lang="en-US" altLang="zh-CN" sz="20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kern="1200" cap="none" spc="0" normalizeH="0" baseline="-30000" noProof="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6</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a:t>
            </a:r>
            <a:r>
              <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IF   </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该动物有犬齿</a:t>
            </a:r>
            <a:r>
              <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AND  </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有爪</a:t>
            </a:r>
            <a:r>
              <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AND  </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眼盯前方</a:t>
            </a:r>
            <a:endPar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R="0" algn="just" defTabSz="914400" eaLnBrk="1" hangingPunct="1">
              <a:lnSpc>
                <a:spcPct val="110000"/>
              </a:lnSpc>
              <a:spcBef>
                <a:spcPct val="20000"/>
              </a:spcBef>
              <a:buClrTx/>
              <a:buSzTx/>
              <a:buFontTx/>
              <a:buNone/>
              <a:defRPr/>
            </a:pPr>
            <a:r>
              <a:rPr kumimoji="0" lang="zh-CN" altLang="en-US"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THEN  </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该动物是</a:t>
            </a:r>
            <a:r>
              <a:rPr kumimoji="0" lang="zh-CN" altLang="en-US" sz="2000" b="1" kern="1200" cap="none" spc="0" normalizeH="0" baseline="0" noProof="0" dirty="0">
                <a:solidFill>
                  <a:schemeClr val="accent2"/>
                </a:solidFill>
                <a:latin typeface="宋体" panose="02010600030101010101" pitchFamily="2" charset="-122"/>
                <a:ea typeface="宋体" panose="02010600030101010101" pitchFamily="2" charset="-122"/>
                <a:cs typeface="+mn-cs"/>
              </a:rPr>
              <a:t>食肉动物</a:t>
            </a:r>
            <a:endParaRPr kumimoji="0" lang="zh-CN" altLang="en-US" sz="2000" b="1" kern="1200" cap="none" spc="0" normalizeH="0" baseline="0" noProof="0" dirty="0">
              <a:solidFill>
                <a:schemeClr val="accent2"/>
              </a:solidFill>
              <a:latin typeface="宋体" panose="02010600030101010101" pitchFamily="2" charset="-122"/>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en-US" altLang="zh-CN" sz="20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kern="1200" cap="none" spc="0" normalizeH="0" baseline="-30000" noProof="0" dirty="0">
                <a:solidFill>
                  <a:srgbClr val="006666"/>
                </a:solidFill>
                <a:latin typeface="Times New Roman" panose="02020603050405020304" pitchFamily="18" charset="0"/>
                <a:ea typeface="宋体" panose="02010600030101010101" pitchFamily="2" charset="-122"/>
                <a:cs typeface="+mn-cs"/>
              </a:rPr>
              <a:t>7</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该动物是哺乳动物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有蹄  </a:t>
            </a:r>
            <a:endParaRPr kumimoji="0" lang="zh-CN" altLang="en-US" sz="20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该动物是</a:t>
            </a:r>
            <a:r>
              <a:rPr kumimoji="0" lang="zh-CN" altLang="en-US" sz="2000" b="1" kern="1200" cap="none" spc="0" normalizeH="0" baseline="0" noProof="0" dirty="0">
                <a:solidFill>
                  <a:srgbClr val="006666"/>
                </a:solidFill>
                <a:latin typeface="Times New Roman" panose="02020603050405020304" pitchFamily="18" charset="0"/>
                <a:ea typeface="宋体" panose="02010600030101010101" pitchFamily="2" charset="-122"/>
                <a:cs typeface="+mn-cs"/>
              </a:rPr>
              <a:t>有蹄类动物</a:t>
            </a:r>
            <a:endParaRPr kumimoji="0" lang="zh-CN" altLang="en-US" sz="2000" b="1" kern="1200" cap="none" spc="0" normalizeH="0" baseline="0" noProof="0" dirty="0">
              <a:solidFill>
                <a:srgbClr val="006666"/>
              </a:solidFill>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en-US" altLang="zh-CN" sz="20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kern="1200" cap="none" spc="0" normalizeH="0" baseline="-30000" noProof="0" dirty="0">
                <a:solidFill>
                  <a:srgbClr val="006666"/>
                </a:solidFill>
                <a:latin typeface="Times New Roman" panose="02020603050405020304" pitchFamily="18" charset="0"/>
                <a:ea typeface="宋体" panose="02010600030101010101" pitchFamily="2" charset="-122"/>
                <a:cs typeface="+mn-cs"/>
              </a:rPr>
              <a:t> 8</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该动物是哺乳动物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是反刍动物  </a:t>
            </a:r>
            <a:endParaRPr kumimoji="0" lang="zh-CN" altLang="en-US" sz="20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该动物是</a:t>
            </a:r>
            <a:r>
              <a:rPr kumimoji="0" lang="zh-CN" altLang="en-US" sz="2000" b="1" kern="1200" cap="none" spc="0" normalizeH="0" baseline="0" noProof="0" dirty="0">
                <a:solidFill>
                  <a:srgbClr val="006666"/>
                </a:solidFill>
                <a:latin typeface="Times New Roman" panose="02020603050405020304" pitchFamily="18" charset="0"/>
                <a:ea typeface="宋体" panose="02010600030101010101" pitchFamily="2" charset="-122"/>
                <a:cs typeface="+mn-cs"/>
              </a:rPr>
              <a:t>有蹄类动物</a:t>
            </a:r>
            <a:endParaRPr kumimoji="0" lang="zh-CN" altLang="en-US" sz="2000" b="1" kern="1200" cap="none" spc="0" normalizeH="0" baseline="0" noProof="0" dirty="0">
              <a:solidFill>
                <a:srgbClr val="006666"/>
              </a:solidFill>
              <a:latin typeface="Arial" panose="020B0604020202020204" pitchFamily="34" charset="0"/>
              <a:ea typeface="宋体" panose="02010600030101010101" pitchFamily="2" charset="-122"/>
              <a:cs typeface="+mn-cs"/>
            </a:endParaRP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53251" name="Rectangle 7"/>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2.3.3  </a:t>
            </a:r>
            <a:r>
              <a:rPr lang="zh-CN" altLang="en-US" dirty="0">
                <a:latin typeface="Times New Roman" panose="02020603050405020304" pitchFamily="18" charset="0"/>
              </a:rPr>
              <a:t>产生式系统的例子</a:t>
            </a:r>
            <a:r>
              <a:rPr lang="en-US" altLang="zh-CN" dirty="0">
                <a:latin typeface="Times New Roman" panose="02020603050405020304" pitchFamily="18" charset="0"/>
              </a:rPr>
              <a:t>——</a:t>
            </a:r>
            <a:r>
              <a:rPr lang="zh-CN" altLang="en-US" dirty="0">
                <a:latin typeface="Times New Roman" panose="02020603050405020304" pitchFamily="18" charset="0"/>
              </a:rPr>
              <a:t>动物识别系统</a:t>
            </a:r>
            <a:endParaRPr lang="zh-CN" altLang="en-US" dirty="0">
              <a:latin typeface="Times New Roman" panose="02020603050405020304" pitchFamily="18" charset="0"/>
            </a:endParaRPr>
          </a:p>
        </p:txBody>
      </p:sp>
      <p:sp>
        <p:nvSpPr>
          <p:cNvPr id="114696" name="Text Box 8"/>
          <p:cNvSpPr txBox="1">
            <a:spLocks noChangeArrowheads="1"/>
          </p:cNvSpPr>
          <p:nvPr/>
        </p:nvSpPr>
        <p:spPr bwMode="auto">
          <a:xfrm>
            <a:off x="349250" y="923925"/>
            <a:ext cx="8547100" cy="5203825"/>
          </a:xfrm>
          <a:prstGeom prst="rect">
            <a:avLst/>
          </a:prstGeom>
          <a:gradFill rotWithShape="0">
            <a:gsLst>
              <a:gs pos="0">
                <a:srgbClr val="CCFFCC"/>
              </a:gs>
              <a:gs pos="50000">
                <a:schemeClr val="bg1"/>
              </a:gs>
              <a:gs pos="100000">
                <a:srgbClr val="CCFFCC"/>
              </a:gs>
            </a:gsLst>
            <a:lin ang="18900000" scaled="1"/>
          </a:gradFill>
          <a:ln w="9525">
            <a:solidFill>
              <a:srgbClr val="808080"/>
            </a:solidFill>
            <a:miter lim="800000"/>
          </a:ln>
          <a:effectLst/>
        </p:spPr>
        <p:txBody>
          <a:bodyPr>
            <a:spAutoFit/>
          </a:bodyPr>
          <a:lstStyle/>
          <a:p>
            <a:pPr marR="0" algn="just" defTabSz="914400" eaLnBrk="1" hangingPunct="1">
              <a:lnSpc>
                <a:spcPct val="110000"/>
              </a:lnSpc>
              <a:spcBef>
                <a:spcPct val="20000"/>
              </a:spcBef>
              <a:buClrTx/>
              <a:buSzTx/>
              <a:buFontTx/>
              <a:buNone/>
              <a:defRPr/>
            </a:pPr>
            <a:r>
              <a:rPr kumimoji="0" lang="en-US" altLang="zh-CN" sz="20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kern="1200" cap="none" spc="0" normalizeH="0" baseline="-30000" noProof="0" dirty="0">
                <a:solidFill>
                  <a:schemeClr val="accent2"/>
                </a:solidFill>
                <a:latin typeface="Times New Roman" panose="02020603050405020304" pitchFamily="18" charset="0"/>
                <a:ea typeface="宋体" panose="02010600030101010101" pitchFamily="2" charset="-122"/>
                <a:cs typeface="+mn-cs"/>
              </a:rPr>
              <a:t>9</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该动物是哺乳动物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是食肉动物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是黄褐色 </a:t>
            </a:r>
            <a:endParaRPr kumimoji="0" lang="zh-CN" altLang="en-US" sz="20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身上有暗斑点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该动物是</a:t>
            </a:r>
            <a:r>
              <a:rPr kumimoji="0" lang="zh-CN" altLang="en-US" sz="2000" b="1"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金钱豹</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endParaRPr kumimoji="0" lang="zh-CN" altLang="en-US" sz="2000" b="1" kern="1200" cap="none" spc="0" normalizeH="0" baseline="0" noProof="0" dirty="0">
              <a:solidFill>
                <a:schemeClr val="accent2"/>
              </a:solidFill>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en-US" altLang="zh-CN" sz="20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kern="1200" cap="none" spc="0" normalizeH="0" baseline="-30000" noProof="0" dirty="0">
                <a:solidFill>
                  <a:schemeClr val="accent2"/>
                </a:solidFill>
                <a:latin typeface="Times New Roman" panose="02020603050405020304" pitchFamily="18" charset="0"/>
                <a:ea typeface="宋体" panose="02010600030101010101" pitchFamily="2" charset="-122"/>
                <a:cs typeface="+mn-cs"/>
              </a:rPr>
              <a:t>10</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该动物是哺乳动物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是食肉动物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是黄褐色 </a:t>
            </a:r>
            <a:endParaRPr kumimoji="0" lang="zh-CN" altLang="en-US" sz="20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身上有黑色条纹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该动物是</a:t>
            </a:r>
            <a:r>
              <a:rPr kumimoji="0" lang="zh-CN" altLang="en-US" sz="2000" b="1"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虎</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endParaRPr kumimoji="0" lang="zh-CN" altLang="en-US" sz="2000" b="1" kern="1200" cap="none" spc="0" normalizeH="0" baseline="0" noProof="0" dirty="0">
              <a:solidFill>
                <a:schemeClr val="accent2"/>
              </a:solidFill>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en-US" altLang="zh-CN" sz="20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kern="1200" cap="none" spc="0" normalizeH="0" baseline="-30000" noProof="0" dirty="0">
                <a:solidFill>
                  <a:srgbClr val="006666"/>
                </a:solidFill>
                <a:latin typeface="Times New Roman" panose="02020603050405020304" pitchFamily="18" charset="0"/>
                <a:ea typeface="宋体" panose="02010600030101010101" pitchFamily="2" charset="-122"/>
                <a:cs typeface="+mn-cs"/>
              </a:rPr>
              <a:t>11</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该动物是有蹄类动物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有长脖子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有长腿 </a:t>
            </a:r>
            <a:endParaRPr kumimoji="0" lang="zh-CN" altLang="en-US" sz="20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身上有暗斑点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该动物是</a:t>
            </a:r>
            <a:r>
              <a:rPr kumimoji="0" lang="zh-CN" altLang="en-US" sz="2000" b="1" kern="1200" cap="none" spc="0" normalizeH="0" baseline="0" noProof="0" dirty="0">
                <a:solidFill>
                  <a:srgbClr val="006666"/>
                </a:solidFill>
                <a:latin typeface="Times New Roman" panose="02020603050405020304" pitchFamily="18" charset="0"/>
                <a:ea typeface="宋体" panose="02010600030101010101" pitchFamily="2" charset="-122"/>
                <a:cs typeface="+mn-cs"/>
              </a:rPr>
              <a:t>长颈鹿</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endParaRPr kumimoji="0" lang="zh-CN" altLang="en-US" sz="2000" b="1" kern="1200" cap="none" spc="0" normalizeH="0" baseline="0" noProof="0" dirty="0">
              <a:solidFill>
                <a:srgbClr val="006666"/>
              </a:solidFill>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en-US" altLang="zh-CN" sz="20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kern="1200" cap="none" spc="0" normalizeH="0" baseline="-30000" noProof="0" dirty="0">
                <a:solidFill>
                  <a:srgbClr val="006666"/>
                </a:solidFill>
                <a:latin typeface="Times New Roman" panose="02020603050405020304" pitchFamily="18" charset="0"/>
                <a:ea typeface="宋体" panose="02010600030101010101" pitchFamily="2" charset="-122"/>
                <a:cs typeface="+mn-cs"/>
              </a:rPr>
              <a:t> 12</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该动物有蹄类动物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身上有黑色条纹  </a:t>
            </a:r>
            <a:endParaRPr kumimoji="0" lang="zh-CN" altLang="en-US" sz="20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该动物是</a:t>
            </a:r>
            <a:r>
              <a:rPr kumimoji="0" lang="zh-CN" altLang="en-US" sz="2000" b="1" kern="1200" cap="none" spc="0" normalizeH="0" baseline="0" noProof="0" dirty="0">
                <a:solidFill>
                  <a:srgbClr val="006666"/>
                </a:solidFill>
                <a:latin typeface="Times New Roman" panose="02020603050405020304" pitchFamily="18" charset="0"/>
                <a:ea typeface="宋体" panose="02010600030101010101" pitchFamily="2" charset="-122"/>
                <a:cs typeface="+mn-cs"/>
              </a:rPr>
              <a:t>斑马</a:t>
            </a:r>
            <a:endParaRPr kumimoji="0" lang="zh-CN" altLang="en-US" sz="2000" b="1" kern="1200" cap="none" spc="0" normalizeH="0" baseline="0" noProof="0" dirty="0">
              <a:solidFill>
                <a:srgbClr val="006666"/>
              </a:solidFill>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en-US" altLang="zh-CN" sz="20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kern="1200" cap="none" spc="0" normalizeH="0" baseline="-30000" noProof="0" dirty="0">
                <a:solidFill>
                  <a:srgbClr val="0000FF"/>
                </a:solidFill>
                <a:latin typeface="Times New Roman" panose="02020603050405020304" pitchFamily="18" charset="0"/>
                <a:ea typeface="宋体" panose="02010600030101010101" pitchFamily="2" charset="-122"/>
                <a:cs typeface="+mn-cs"/>
              </a:rPr>
              <a:t>13</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该动物是鸟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有长脖子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有长腿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不会飞 </a:t>
            </a:r>
            <a:endParaRPr kumimoji="0" lang="zh-CN" altLang="en-US" sz="20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有黑白二色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该动物是</a:t>
            </a:r>
            <a:r>
              <a:rPr kumimoji="0" lang="zh-CN" altLang="en-US" sz="2000"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鸵鸟</a:t>
            </a:r>
            <a:endParaRPr kumimoji="0" lang="zh-CN" altLang="en-US" sz="20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en-US" altLang="zh-CN" sz="20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kern="1200" cap="none" spc="0" normalizeH="0" baseline="-30000" noProof="0" dirty="0">
                <a:solidFill>
                  <a:srgbClr val="0000FF"/>
                </a:solidFill>
                <a:latin typeface="Times New Roman" panose="02020603050405020304" pitchFamily="18" charset="0"/>
                <a:ea typeface="宋体" panose="02010600030101010101" pitchFamily="2" charset="-122"/>
                <a:cs typeface="+mn-cs"/>
              </a:rPr>
              <a:t>14</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该动物是鸟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会游泳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不会飞 </a:t>
            </a:r>
            <a:endParaRPr kumimoji="0" lang="zh-CN" altLang="en-US" sz="20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有黑白二色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该动物是</a:t>
            </a:r>
            <a:r>
              <a:rPr kumimoji="0" lang="zh-CN" altLang="en-US" sz="2000" b="1" kern="1200" cap="none" spc="0" normalizeH="0" baseline="0" noProof="0" dirty="0">
                <a:solidFill>
                  <a:srgbClr val="0000FF"/>
                </a:solidFill>
                <a:latin typeface="Times New Roman" panose="02020603050405020304" pitchFamily="18" charset="0"/>
                <a:ea typeface="宋体" panose="02010600030101010101" pitchFamily="2" charset="-122"/>
                <a:cs typeface="+mn-cs"/>
              </a:rPr>
              <a:t>企鹅</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endParaRPr kumimoji="0" lang="zh-CN" altLang="en-US" sz="20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lnSpc>
                <a:spcPct val="110000"/>
              </a:lnSpc>
              <a:spcBef>
                <a:spcPct val="20000"/>
              </a:spcBef>
              <a:buClrTx/>
              <a:buSzTx/>
              <a:buFontTx/>
              <a:buNone/>
              <a:defRPr/>
            </a:pPr>
            <a:r>
              <a:rPr kumimoji="0" lang="en-US" altLang="zh-CN" sz="20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000" b="1" kern="1200" cap="none" spc="0" normalizeH="0" baseline="-30000" noProof="0" dirty="0">
                <a:solidFill>
                  <a:srgbClr val="0000FF"/>
                </a:solidFill>
                <a:latin typeface="Times New Roman" panose="02020603050405020304" pitchFamily="18" charset="0"/>
                <a:ea typeface="宋体" panose="02010600030101010101" pitchFamily="2" charset="-122"/>
                <a:cs typeface="+mn-cs"/>
              </a:rPr>
              <a:t>15</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IF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该动物是鸟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AND  </a:t>
            </a: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善飞     </a:t>
            </a:r>
            <a:r>
              <a:rPr kumimoji="0" lang="en-US" altLang="zh-CN" sz="2000" b="1" kern="1200" cap="none" spc="0" normalizeH="0" baseline="0" noProof="0" dirty="0">
                <a:latin typeface="Times New Roman" panose="02020603050405020304" pitchFamily="18" charset="0"/>
                <a:ea typeface="宋体" panose="02010600030101010101" pitchFamily="2" charset="-122"/>
                <a:cs typeface="+mn-cs"/>
              </a:rPr>
              <a:t>THEN  </a:t>
            </a:r>
            <a:r>
              <a:rPr kumimoji="0" lang="zh-CN" altLang="en-US" sz="2000" b="1" kern="1200" cap="none" spc="0" normalizeH="0" baseline="0" noProof="0" dirty="0">
                <a:latin typeface="宋体" panose="02010600030101010101" pitchFamily="2" charset="-122"/>
                <a:ea typeface="宋体" panose="02010600030101010101" pitchFamily="2" charset="-122"/>
                <a:cs typeface="+mn-cs"/>
              </a:rPr>
              <a:t>该动物是</a:t>
            </a:r>
            <a:r>
              <a:rPr kumimoji="0" lang="zh-CN" altLang="en-US" sz="2000" b="1" kern="1200" cap="none" spc="0" normalizeH="0" baseline="0" noProof="0" dirty="0">
                <a:solidFill>
                  <a:srgbClr val="0000FF"/>
                </a:solidFill>
                <a:latin typeface="宋体" panose="02010600030101010101" pitchFamily="2" charset="-122"/>
                <a:ea typeface="宋体" panose="02010600030101010101" pitchFamily="2" charset="-122"/>
                <a:cs typeface="+mn-cs"/>
              </a:rPr>
              <a:t>信天翁</a:t>
            </a:r>
            <a:endParaRPr kumimoji="0" lang="zh-CN" altLang="en-US" sz="2000" b="1" kern="1200" cap="none" spc="0" normalizeH="0" baseline="0" noProof="0" dirty="0">
              <a:solidFill>
                <a:srgbClr val="0000FF"/>
              </a:solidFill>
              <a:latin typeface="宋体" panose="02010600030101010101" pitchFamily="2" charset="-122"/>
              <a:ea typeface="宋体" panose="02010600030101010101" pitchFamily="2" charset="-122"/>
              <a:cs typeface="+mn-cs"/>
            </a:endParaRP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54275"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2.3.3  </a:t>
            </a:r>
            <a:r>
              <a:rPr lang="zh-CN" altLang="en-US" dirty="0">
                <a:latin typeface="Times New Roman" panose="02020603050405020304" pitchFamily="18" charset="0"/>
              </a:rPr>
              <a:t>产生式系统的例子</a:t>
            </a:r>
            <a:r>
              <a:rPr lang="en-US" altLang="zh-CN" dirty="0">
                <a:latin typeface="Times New Roman" panose="02020603050405020304" pitchFamily="18" charset="0"/>
              </a:rPr>
              <a:t>——</a:t>
            </a:r>
            <a:r>
              <a:rPr lang="zh-CN" altLang="en-US" dirty="0">
                <a:latin typeface="Times New Roman" panose="02020603050405020304" pitchFamily="18" charset="0"/>
              </a:rPr>
              <a:t>动物识别系统</a:t>
            </a:r>
            <a:endParaRPr lang="zh-CN" altLang="en-US" dirty="0">
              <a:latin typeface="Times New Roman" panose="02020603050405020304" pitchFamily="18" charset="0"/>
            </a:endParaRPr>
          </a:p>
        </p:txBody>
      </p:sp>
      <p:sp>
        <p:nvSpPr>
          <p:cNvPr id="54276" name="Rectangle 3"/>
          <p:cNvSpPr>
            <a:spLocks noGrp="1"/>
          </p:cNvSpPr>
          <p:nvPr>
            <p:ph idx="1"/>
          </p:nvPr>
        </p:nvSpPr>
        <p:spPr>
          <a:xfrm>
            <a:off x="250825" y="1022350"/>
            <a:ext cx="8642350" cy="5835650"/>
          </a:xfrm>
        </p:spPr>
        <p:txBody>
          <a:bodyPr vert="horz" wrap="square" lIns="91440" tIns="45720" rIns="91440" bIns="45720" anchor="t" anchorCtr="0"/>
          <a:lstStyle/>
          <a:p>
            <a:pPr marL="190500" indent="-190500" eaLnBrk="1" hangingPunct="1"/>
            <a:r>
              <a:rPr lang="en-US" altLang="zh-CN" dirty="0"/>
              <a:t> </a:t>
            </a:r>
            <a:r>
              <a:rPr lang="zh-CN" altLang="en-US" dirty="0"/>
              <a:t>设已知初始事实存放在</a:t>
            </a:r>
            <a:r>
              <a:rPr lang="zh-CN" altLang="en-US" b="1" dirty="0">
                <a:solidFill>
                  <a:schemeClr val="folHlink"/>
                </a:solidFill>
              </a:rPr>
              <a:t>综合数据库</a:t>
            </a:r>
            <a:r>
              <a:rPr lang="zh-CN" altLang="en-US" dirty="0"/>
              <a:t>中：</a:t>
            </a:r>
            <a:endParaRPr lang="zh-CN" altLang="en-US" dirty="0"/>
          </a:p>
          <a:p>
            <a:pPr marL="190500" indent="-190500" eaLnBrk="1" hangingPunct="1">
              <a:buNone/>
            </a:pPr>
            <a:r>
              <a:rPr lang="zh-CN" altLang="en-US" b="1" dirty="0"/>
              <a:t>     </a:t>
            </a:r>
            <a:r>
              <a:rPr lang="zh-CN" altLang="en-US" b="1" dirty="0">
                <a:solidFill>
                  <a:schemeClr val="accent2"/>
                </a:solidFill>
              </a:rPr>
              <a:t>该动物身上有：暗斑点，长脖子，长腿，奶，蹄</a:t>
            </a:r>
            <a:endParaRPr lang="zh-CN" altLang="en-US" b="1" dirty="0">
              <a:solidFill>
                <a:schemeClr val="accent2"/>
              </a:solidFill>
            </a:endParaRPr>
          </a:p>
          <a:p>
            <a:pPr marL="190500" indent="-190500" eaLnBrk="1" hangingPunct="1">
              <a:spcBef>
                <a:spcPct val="40000"/>
              </a:spcBef>
            </a:pPr>
            <a:r>
              <a:rPr lang="zh-CN" altLang="en-US" b="1" dirty="0">
                <a:latin typeface="宋体" panose="02010600030101010101" pitchFamily="2" charset="-122"/>
              </a:rPr>
              <a:t> 推理机构的工作过程</a:t>
            </a:r>
            <a:r>
              <a:rPr lang="zh-CN" altLang="en-US" b="1" dirty="0"/>
              <a:t> ：</a:t>
            </a:r>
            <a:endParaRPr lang="zh-CN" altLang="en-US" b="1" dirty="0"/>
          </a:p>
          <a:p>
            <a:pPr marL="190500" indent="-190500" eaLnBrk="1" hangingPunct="1">
              <a:buNone/>
            </a:pP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宋体" panose="02010600030101010101" pitchFamily="2" charset="-122"/>
              </a:rPr>
              <a:t>）从规则库中取出</a:t>
            </a:r>
            <a:r>
              <a:rPr lang="en-US" altLang="zh-CN" i="1" dirty="0">
                <a:latin typeface="Times New Roman" panose="02020603050405020304" pitchFamily="18" charset="0"/>
                <a:cs typeface="Times New Roman" panose="02020603050405020304" pitchFamily="18" charset="0"/>
              </a:rPr>
              <a:t>r</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宋体" panose="02010600030101010101" pitchFamily="2" charset="-122"/>
              </a:rPr>
              <a:t>，检查其前提是否可与综合数据库中的已知事实匹配。匹配失败则</a:t>
            </a:r>
            <a:r>
              <a:rPr lang="en-US" altLang="zh-CN" i="1" dirty="0">
                <a:latin typeface="Times New Roman" panose="02020603050405020304" pitchFamily="18" charset="0"/>
                <a:cs typeface="Times New Roman" panose="02020603050405020304" pitchFamily="18" charset="0"/>
              </a:rPr>
              <a:t>r</a:t>
            </a:r>
            <a:r>
              <a:rPr lang="en-US" altLang="zh-CN" baseline="-30000" dirty="0">
                <a:latin typeface="宋体" panose="02010600030101010101" pitchFamily="2" charset="-122"/>
              </a:rPr>
              <a:t>1</a:t>
            </a:r>
            <a:r>
              <a:rPr lang="zh-CN" altLang="en-US" dirty="0">
                <a:latin typeface="宋体" panose="02010600030101010101" pitchFamily="2" charset="-122"/>
              </a:rPr>
              <a:t>不能被用于推理。然后取</a:t>
            </a:r>
            <a:r>
              <a:rPr lang="en-US" altLang="zh-CN" i="1" dirty="0">
                <a:latin typeface="Times New Roman" panose="02020603050405020304" pitchFamily="18" charset="0"/>
                <a:cs typeface="Times New Roman" panose="02020603050405020304" pitchFamily="18" charset="0"/>
              </a:rPr>
              <a:t>r</a:t>
            </a:r>
            <a:r>
              <a:rPr lang="en-US" altLang="zh-CN" baseline="-30000" dirty="0">
                <a:latin typeface="宋体" panose="02010600030101010101" pitchFamily="2" charset="-122"/>
              </a:rPr>
              <a:t>2</a:t>
            </a:r>
            <a:r>
              <a:rPr lang="zh-CN" altLang="en-US" dirty="0">
                <a:latin typeface="宋体" panose="02010600030101010101" pitchFamily="2" charset="-122"/>
              </a:rPr>
              <a:t>进行同样的工作。匹配成功则</a:t>
            </a:r>
            <a:r>
              <a:rPr lang="en-US" altLang="zh-CN" i="1" dirty="0">
                <a:latin typeface="Times New Roman" panose="02020603050405020304" pitchFamily="18" charset="0"/>
                <a:cs typeface="Times New Roman" panose="02020603050405020304" pitchFamily="18" charset="0"/>
              </a:rPr>
              <a:t>r</a:t>
            </a:r>
            <a:r>
              <a:rPr lang="en-US" altLang="zh-CN" baseline="-30000" dirty="0">
                <a:latin typeface="宋体" panose="02010600030101010101" pitchFamily="2" charset="-122"/>
              </a:rPr>
              <a:t>2</a:t>
            </a:r>
            <a:r>
              <a:rPr lang="zh-CN" altLang="en-US" dirty="0">
                <a:latin typeface="宋体" panose="02010600030101010101" pitchFamily="2" charset="-122"/>
              </a:rPr>
              <a:t>被执行。</a:t>
            </a:r>
            <a:endParaRPr lang="zh-CN" altLang="en-US" dirty="0">
              <a:latin typeface="宋体" panose="02010600030101010101" pitchFamily="2" charset="-122"/>
            </a:endParaRPr>
          </a:p>
          <a:p>
            <a:pPr marL="190500" indent="-190500" eaLnBrk="1" hangingPunct="1">
              <a:buClr>
                <a:srgbClr val="0000FF"/>
              </a:buClr>
              <a:buFont typeface="Wingdings" panose="05000000000000000000" pitchFamily="2" charset="2"/>
              <a:buChar char="§"/>
            </a:pPr>
            <a:r>
              <a:rPr lang="zh-CN" altLang="en-US" b="1" dirty="0">
                <a:solidFill>
                  <a:schemeClr val="folHlink"/>
                </a:solidFill>
                <a:latin typeface="宋体" panose="02010600030101010101" pitchFamily="2" charset="-122"/>
              </a:rPr>
              <a:t> 综合数据库</a:t>
            </a:r>
            <a:r>
              <a:rPr lang="zh-CN" altLang="en-US" b="1" dirty="0">
                <a:latin typeface="宋体" panose="02010600030101010101" pitchFamily="2" charset="-122"/>
              </a:rPr>
              <a:t> ：</a:t>
            </a:r>
            <a:endParaRPr lang="zh-CN" altLang="en-US" b="1" dirty="0">
              <a:latin typeface="宋体" panose="02010600030101010101" pitchFamily="2" charset="-122"/>
            </a:endParaRPr>
          </a:p>
          <a:p>
            <a:pPr marL="190500" indent="-190500" eaLnBrk="1" hangingPunct="1">
              <a:buNone/>
            </a:pPr>
            <a:r>
              <a:rPr lang="zh-CN" altLang="en-US" b="1" dirty="0">
                <a:latin typeface="宋体" panose="02010600030101010101" pitchFamily="2" charset="-122"/>
              </a:rPr>
              <a:t> </a:t>
            </a:r>
            <a:r>
              <a:rPr lang="zh-CN" altLang="en-US" b="1" dirty="0">
                <a:solidFill>
                  <a:schemeClr val="accent2"/>
                </a:solidFill>
                <a:latin typeface="宋体" panose="02010600030101010101" pitchFamily="2" charset="-122"/>
              </a:rPr>
              <a:t>该动物身上有：暗斑点，长脖子，长腿，奶，蹄，哺乳动物</a:t>
            </a:r>
            <a:r>
              <a:rPr lang="zh-CN" altLang="en-US" b="1" dirty="0">
                <a:latin typeface="宋体" panose="02010600030101010101" pitchFamily="2" charset="-122"/>
              </a:rPr>
              <a:t>  </a:t>
            </a:r>
            <a:r>
              <a:rPr lang="zh-CN" altLang="en-US" b="1" dirty="0"/>
              <a:t> </a:t>
            </a:r>
            <a:endParaRPr lang="zh-CN" altLang="en-US" b="1" dirty="0"/>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55299"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2.3.3  </a:t>
            </a:r>
            <a:r>
              <a:rPr lang="zh-CN" altLang="en-US" dirty="0">
                <a:latin typeface="Times New Roman" panose="02020603050405020304" pitchFamily="18" charset="0"/>
              </a:rPr>
              <a:t>产生式系统的例子</a:t>
            </a:r>
            <a:r>
              <a:rPr lang="en-US" altLang="zh-CN" dirty="0">
                <a:latin typeface="Times New Roman" panose="02020603050405020304" pitchFamily="18" charset="0"/>
              </a:rPr>
              <a:t>——</a:t>
            </a:r>
            <a:r>
              <a:rPr lang="zh-CN" altLang="en-US" dirty="0">
                <a:latin typeface="Times New Roman" panose="02020603050405020304" pitchFamily="18" charset="0"/>
              </a:rPr>
              <a:t>动物识别系统</a:t>
            </a:r>
            <a:endParaRPr lang="zh-CN" altLang="en-US" dirty="0">
              <a:latin typeface="Times New Roman" panose="02020603050405020304" pitchFamily="18" charset="0"/>
            </a:endParaRPr>
          </a:p>
        </p:txBody>
      </p:sp>
      <p:sp>
        <p:nvSpPr>
          <p:cNvPr id="55300" name="Rectangle 3"/>
          <p:cNvSpPr>
            <a:spLocks noGrp="1"/>
          </p:cNvSpPr>
          <p:nvPr>
            <p:ph idx="1"/>
          </p:nvPr>
        </p:nvSpPr>
        <p:spPr>
          <a:xfrm>
            <a:off x="250825" y="1733550"/>
            <a:ext cx="8642350" cy="4210050"/>
          </a:xfrm>
        </p:spPr>
        <p:txBody>
          <a:bodyPr vert="horz" wrap="square" lIns="91440" tIns="45720" rIns="91440" bIns="45720" anchor="t" anchorCtr="0"/>
          <a:lstStyle/>
          <a:p>
            <a:pPr marL="190500" indent="-190500" eaLnBrk="1" hangingPunct="1">
              <a:buNone/>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）分别用</a:t>
            </a:r>
            <a:r>
              <a:rPr lang="en-US" altLang="zh-CN" i="1" dirty="0">
                <a:latin typeface="Times New Roman" panose="02020603050405020304" pitchFamily="18" charset="0"/>
              </a:rPr>
              <a:t>r</a:t>
            </a:r>
            <a:r>
              <a:rPr lang="en-US" altLang="zh-CN" baseline="-30000" dirty="0">
                <a:latin typeface="Times New Roman" panose="02020603050405020304" pitchFamily="18" charset="0"/>
              </a:rPr>
              <a:t>3</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baseline="-30000" dirty="0">
                <a:latin typeface="Times New Roman" panose="02020603050405020304" pitchFamily="18" charset="0"/>
              </a:rPr>
              <a:t>4</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baseline="-30000" dirty="0">
                <a:latin typeface="Times New Roman" panose="02020603050405020304" pitchFamily="18" charset="0"/>
              </a:rPr>
              <a:t>5</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baseline="-30000" dirty="0">
                <a:latin typeface="Times New Roman" panose="02020603050405020304" pitchFamily="18" charset="0"/>
              </a:rPr>
              <a:t>6</a:t>
            </a:r>
            <a:r>
              <a:rPr lang="zh-CN" altLang="en-US" dirty="0">
                <a:latin typeface="Times New Roman" panose="02020603050405020304" pitchFamily="18" charset="0"/>
              </a:rPr>
              <a:t>综合数据库中的已知事实进行匹配，均不成功。 </a:t>
            </a:r>
            <a:r>
              <a:rPr lang="en-US" altLang="zh-CN" i="1" dirty="0">
                <a:latin typeface="Times New Roman" panose="02020603050405020304" pitchFamily="18" charset="0"/>
              </a:rPr>
              <a:t>r</a:t>
            </a:r>
            <a:r>
              <a:rPr lang="en-US" altLang="zh-CN" baseline="-30000" dirty="0">
                <a:latin typeface="Times New Roman" panose="02020603050405020304" pitchFamily="18" charset="0"/>
              </a:rPr>
              <a:t>7</a:t>
            </a:r>
            <a:r>
              <a:rPr lang="zh-CN" altLang="en-US" dirty="0">
                <a:latin typeface="Times New Roman" panose="02020603050405020304" pitchFamily="18" charset="0"/>
              </a:rPr>
              <a:t>匹配成功，执行</a:t>
            </a:r>
            <a:r>
              <a:rPr lang="en-US" altLang="zh-CN" i="1" dirty="0">
                <a:latin typeface="Times New Roman" panose="02020603050405020304" pitchFamily="18" charset="0"/>
              </a:rPr>
              <a:t>r</a:t>
            </a:r>
            <a:r>
              <a:rPr lang="en-US" altLang="zh-CN" baseline="-30000" dirty="0">
                <a:latin typeface="Times New Roman" panose="02020603050405020304" pitchFamily="18" charset="0"/>
              </a:rPr>
              <a:t>7</a:t>
            </a:r>
            <a:r>
              <a:rPr lang="en-US" altLang="zh-CN" dirty="0">
                <a:latin typeface="Times New Roman" panose="02020603050405020304" pitchFamily="18" charset="0"/>
              </a:rPr>
              <a:t> </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190500" indent="-190500" eaLnBrk="1" hangingPunct="1">
              <a:buClr>
                <a:srgbClr val="0000FF"/>
              </a:buClr>
              <a:buFont typeface="Wingdings" panose="05000000000000000000" pitchFamily="2" charset="2"/>
              <a:buChar char="§"/>
            </a:pPr>
            <a:r>
              <a:rPr lang="zh-CN" altLang="en-US" b="1" dirty="0">
                <a:latin typeface="Times New Roman" panose="02020603050405020304" pitchFamily="18" charset="0"/>
              </a:rPr>
              <a:t> </a:t>
            </a:r>
            <a:r>
              <a:rPr lang="zh-CN" altLang="en-US" b="1" dirty="0">
                <a:solidFill>
                  <a:schemeClr val="folHlink"/>
                </a:solidFill>
                <a:latin typeface="Times New Roman" panose="02020603050405020304" pitchFamily="18" charset="0"/>
              </a:rPr>
              <a:t>综合数据库：</a:t>
            </a:r>
            <a:endParaRPr lang="zh-CN" altLang="en-US" b="1" dirty="0">
              <a:solidFill>
                <a:schemeClr val="folHlink"/>
              </a:solidFill>
              <a:latin typeface="Times New Roman" panose="02020603050405020304" pitchFamily="18" charset="0"/>
            </a:endParaRPr>
          </a:p>
          <a:p>
            <a:pPr marL="190500" indent="-190500" eaLnBrk="1" hangingPunct="1">
              <a:buNone/>
            </a:pPr>
            <a:r>
              <a:rPr lang="zh-CN" altLang="en-US" b="1" dirty="0">
                <a:solidFill>
                  <a:schemeClr val="folHlink"/>
                </a:solidFill>
                <a:latin typeface="Times New Roman" panose="02020603050405020304" pitchFamily="18" charset="0"/>
              </a:rPr>
              <a:t> </a:t>
            </a:r>
            <a:r>
              <a:rPr lang="zh-CN" altLang="en-US" b="1" dirty="0">
                <a:solidFill>
                  <a:schemeClr val="accent2"/>
                </a:solidFill>
                <a:latin typeface="Times New Roman" panose="02020603050405020304" pitchFamily="18" charset="0"/>
              </a:rPr>
              <a:t>该动物身上有：暗斑点，长脖子，长腿，奶，蹄，哺乳动物，有蹄类动物</a:t>
            </a:r>
            <a:endParaRPr lang="zh-CN" altLang="en-US" b="1" dirty="0">
              <a:solidFill>
                <a:schemeClr val="folHlink"/>
              </a:solidFill>
              <a:latin typeface="Times New Roman" panose="02020603050405020304" pitchFamily="18" charset="0"/>
            </a:endParaRPr>
          </a:p>
          <a:p>
            <a:pPr marL="190500" indent="-190500" eaLnBrk="1" hangingPunct="1">
              <a:spcBef>
                <a:spcPct val="40000"/>
              </a:spcBef>
              <a:buNone/>
            </a:pP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baseline="-30000" dirty="0">
                <a:latin typeface="Times New Roman" panose="02020603050405020304" pitchFamily="18" charset="0"/>
              </a:rPr>
              <a:t>11</a:t>
            </a:r>
            <a:r>
              <a:rPr lang="zh-CN" altLang="en-US" dirty="0">
                <a:latin typeface="Times New Roman" panose="02020603050405020304" pitchFamily="18" charset="0"/>
              </a:rPr>
              <a:t>匹配成功，并推出 “该动物是长颈鹿” 。</a:t>
            </a:r>
            <a:r>
              <a:rPr lang="zh-CN" altLang="en-US" b="1" dirty="0">
                <a:solidFill>
                  <a:schemeClr val="folHlink"/>
                </a:solidFill>
                <a:latin typeface="Times New Roman" panose="02020603050405020304" pitchFamily="18" charset="0"/>
              </a:rPr>
              <a:t> </a:t>
            </a:r>
            <a:r>
              <a:rPr lang="zh-CN" altLang="en-US" b="1" dirty="0">
                <a:latin typeface="Times New Roman" panose="02020603050405020304" pitchFamily="18" charset="0"/>
              </a:rPr>
              <a:t>  </a:t>
            </a:r>
            <a:endParaRPr lang="zh-CN" altLang="en-US" b="1" dirty="0">
              <a:latin typeface="Times New Roman" panose="02020603050405020304" pitchFamily="18" charset="0"/>
            </a:endParaRPr>
          </a:p>
        </p:txBody>
      </p:sp>
      <p:sp>
        <p:nvSpPr>
          <p:cNvPr id="55301" name="Rectangle 4"/>
          <p:cNvSpPr/>
          <p:nvPr/>
        </p:nvSpPr>
        <p:spPr>
          <a:xfrm>
            <a:off x="398463" y="1087438"/>
            <a:ext cx="4287837" cy="519112"/>
          </a:xfrm>
          <a:prstGeom prst="rect">
            <a:avLst/>
          </a:prstGeom>
          <a:noFill/>
          <a:ln w="9525">
            <a:noFill/>
          </a:ln>
        </p:spPr>
        <p:txBody>
          <a:bodyPr wrap="none">
            <a:spAutoFit/>
          </a:bodyPr>
          <a:lstStyle/>
          <a:p>
            <a:pPr eaLnBrk="1" hangingPunct="1">
              <a:buBlip>
                <a:blip r:embed="rId1"/>
              </a:buBlip>
            </a:pPr>
            <a:r>
              <a:rPr lang="en-US" altLang="zh-CN" sz="2800" b="1" dirty="0">
                <a:latin typeface="宋体" panose="02010600030101010101" pitchFamily="2" charset="-122"/>
              </a:rPr>
              <a:t> </a:t>
            </a:r>
            <a:r>
              <a:rPr lang="zh-CN" altLang="en-US" sz="2800" b="1" dirty="0">
                <a:latin typeface="宋体" panose="02010600030101010101" pitchFamily="2" charset="-122"/>
              </a:rPr>
              <a:t>推理机构的工作过程</a:t>
            </a:r>
            <a:r>
              <a:rPr lang="zh-CN" altLang="en-US" sz="2800" b="1" dirty="0">
                <a:latin typeface="Arial" panose="020B0604020202020204" pitchFamily="34" charset="0"/>
              </a:rPr>
              <a:t> ：</a:t>
            </a:r>
            <a:endParaRPr lang="zh-CN" altLang="en-US" sz="2800" b="1" dirty="0">
              <a:latin typeface="Arial" panose="020B0604020202020204" pitchFamily="34" charset="0"/>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pic>
        <p:nvPicPr>
          <p:cNvPr id="56323" name="Picture 2" descr="changjinglu2"/>
          <p:cNvPicPr>
            <a:picLocks noChangeAspect="1"/>
          </p:cNvPicPr>
          <p:nvPr/>
        </p:nvPicPr>
        <p:blipFill>
          <a:blip r:embed="rId1"/>
          <a:stretch>
            <a:fillRect/>
          </a:stretch>
        </p:blipFill>
        <p:spPr>
          <a:xfrm>
            <a:off x="284163" y="915988"/>
            <a:ext cx="2713037" cy="4238625"/>
          </a:xfrm>
          <a:prstGeom prst="rect">
            <a:avLst/>
          </a:prstGeom>
          <a:noFill/>
          <a:ln w="9525">
            <a:noFill/>
          </a:ln>
        </p:spPr>
      </p:pic>
      <p:graphicFrame>
        <p:nvGraphicFramePr>
          <p:cNvPr id="56324" name="Object 3"/>
          <p:cNvGraphicFramePr>
            <a:graphicFrameLocks noChangeAspect="1"/>
          </p:cNvGraphicFramePr>
          <p:nvPr/>
        </p:nvGraphicFramePr>
        <p:xfrm>
          <a:off x="242888" y="1050925"/>
          <a:ext cx="8456612" cy="4894263"/>
        </p:xfrm>
        <a:graphic>
          <a:graphicData uri="http://schemas.openxmlformats.org/presentationml/2006/ole">
            <mc:AlternateContent xmlns:mc="http://schemas.openxmlformats.org/markup-compatibility/2006">
              <mc:Choice xmlns:v="urn:schemas-microsoft-com:vml" Requires="v">
                <p:oleObj spid="_x0000_s2" name="" r:id="rId2" imgW="5492750" imgH="2953385" progId="SmartDraw.2">
                  <p:embed/>
                </p:oleObj>
              </mc:Choice>
              <mc:Fallback>
                <p:oleObj name="" r:id="rId2" imgW="5492750" imgH="2953385" progId="SmartDraw.2">
                  <p:embed/>
                  <p:pic>
                    <p:nvPicPr>
                      <p:cNvPr id="0" name="Object 3"/>
                      <p:cNvPicPr/>
                      <p:nvPr/>
                    </p:nvPicPr>
                    <p:blipFill>
                      <a:blip r:embed="rId3"/>
                      <a:stretch>
                        <a:fillRect/>
                      </a:stretch>
                    </p:blipFill>
                    <p:spPr>
                      <a:xfrm>
                        <a:off x="242888" y="1050925"/>
                        <a:ext cx="8456612" cy="4894263"/>
                      </a:xfrm>
                      <a:prstGeom prst="rect">
                        <a:avLst/>
                      </a:prstGeom>
                      <a:noFill/>
                      <a:ln w="38100">
                        <a:noFill/>
                        <a:miter/>
                      </a:ln>
                    </p:spPr>
                  </p:pic>
                </p:oleObj>
              </mc:Fallback>
            </mc:AlternateContent>
          </a:graphicData>
        </a:graphic>
      </p:graphicFrame>
      <p:sp>
        <p:nvSpPr>
          <p:cNvPr id="5632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2.3.3  </a:t>
            </a:r>
            <a:r>
              <a:rPr lang="zh-CN" altLang="en-US" sz="3600" dirty="0">
                <a:solidFill>
                  <a:schemeClr val="bg1"/>
                </a:solidFill>
                <a:latin typeface="Times New Roman" panose="02020603050405020304" pitchFamily="18" charset="0"/>
                <a:ea typeface="黑体" panose="02010609060101010101" pitchFamily="49" charset="-122"/>
              </a:rPr>
              <a:t>产生式系统的例子</a:t>
            </a:r>
            <a:r>
              <a:rPr lang="en-US" altLang="zh-CN" sz="3600" dirty="0">
                <a:solidFill>
                  <a:schemeClr val="bg1"/>
                </a:solidFill>
                <a:latin typeface="Times New Roman" panose="02020603050405020304" pitchFamily="18" charset="0"/>
                <a:ea typeface="黑体" panose="02010609060101010101" pitchFamily="49" charset="-122"/>
              </a:rPr>
              <a:t>——</a:t>
            </a:r>
            <a:r>
              <a:rPr lang="zh-CN" altLang="en-US" sz="3600" dirty="0">
                <a:solidFill>
                  <a:schemeClr val="bg1"/>
                </a:solidFill>
                <a:latin typeface="Times New Roman" panose="02020603050405020304" pitchFamily="18" charset="0"/>
                <a:ea typeface="黑体" panose="02010609060101010101" pitchFamily="49" charset="-122"/>
              </a:rPr>
              <a:t>动物识别系统</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151557" name="Rectangle 5"/>
          <p:cNvSpPr/>
          <p:nvPr/>
        </p:nvSpPr>
        <p:spPr>
          <a:xfrm>
            <a:off x="5324475" y="4075113"/>
            <a:ext cx="1727200" cy="552450"/>
          </a:xfrm>
          <a:prstGeom prst="rect">
            <a:avLst/>
          </a:prstGeom>
          <a:noFill/>
          <a:ln w="38100" cap="flat" cmpd="sng">
            <a:solidFill>
              <a:srgbClr val="0000FF"/>
            </a:solidFill>
            <a:prstDash val="solid"/>
            <a:miter/>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51558" name="Rectangle 6"/>
          <p:cNvSpPr/>
          <p:nvPr/>
        </p:nvSpPr>
        <p:spPr>
          <a:xfrm>
            <a:off x="5765800" y="2725738"/>
            <a:ext cx="1727200" cy="552450"/>
          </a:xfrm>
          <a:prstGeom prst="rect">
            <a:avLst/>
          </a:prstGeom>
          <a:noFill/>
          <a:ln w="38100" cap="flat" cmpd="sng">
            <a:solidFill>
              <a:srgbClr val="0000FF"/>
            </a:solidFill>
            <a:prstDash val="solid"/>
            <a:miter/>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151559" name="Rectangle 7"/>
          <p:cNvSpPr/>
          <p:nvPr/>
        </p:nvSpPr>
        <p:spPr>
          <a:xfrm>
            <a:off x="3663950" y="1150938"/>
            <a:ext cx="1727200" cy="552450"/>
          </a:xfrm>
          <a:prstGeom prst="rect">
            <a:avLst/>
          </a:prstGeom>
          <a:noFill/>
          <a:ln w="38100" cap="flat" cmpd="sng">
            <a:solidFill>
              <a:srgbClr val="0000FF"/>
            </a:solidFill>
            <a:prstDash val="solid"/>
            <a:miter/>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7"/>
                                        </p:tgtEl>
                                        <p:attrNameLst>
                                          <p:attrName>style.visibility</p:attrName>
                                        </p:attrNameLst>
                                      </p:cBhvr>
                                      <p:to>
                                        <p:strVal val="visible"/>
                                      </p:to>
                                    </p:set>
                                  </p:childTnLst>
                                  <p:subTnLst>
                                    <p:set>
                                      <p:cBhvr override="childStyle">
                                        <p:cTn dur="1" fill="hold" display="0" masterRel="nextClick" afterEffect="1"/>
                                        <p:tgtEl>
                                          <p:spTgt spid="15155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58"/>
                                        </p:tgtEl>
                                        <p:attrNameLst>
                                          <p:attrName>style.visibility</p:attrName>
                                        </p:attrNameLst>
                                      </p:cBhvr>
                                      <p:to>
                                        <p:strVal val="visible"/>
                                      </p:to>
                                    </p:set>
                                  </p:childTnLst>
                                  <p:subTnLst>
                                    <p:set>
                                      <p:cBhvr override="childStyle">
                                        <p:cTn dur="1" fill="hold" display="0" masterRel="nextClick" afterEffect="1"/>
                                        <p:tgtEl>
                                          <p:spTgt spid="15155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P spid="151558" grpId="0" animBg="1"/>
      <p:bldP spid="1515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6147" name="Rectangle 2"/>
          <p:cNvSpPr>
            <a:spLocks noGrp="1"/>
          </p:cNvSpPr>
          <p:nvPr>
            <p:ph type="title"/>
          </p:nvPr>
        </p:nvSpPr>
        <p:spPr/>
        <p:txBody>
          <a:bodyPr vert="horz" wrap="square" lIns="91440" tIns="45720" rIns="91440" bIns="45720" anchor="b" anchorCtr="0"/>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知识表示与知识图谱</a:t>
            </a:r>
            <a:endParaRPr lang="zh-CN" altLang="en-US" dirty="0">
              <a:latin typeface="Times New Roman" panose="02020603050405020304" pitchFamily="18" charset="0"/>
            </a:endParaRPr>
          </a:p>
        </p:txBody>
      </p:sp>
      <p:sp>
        <p:nvSpPr>
          <p:cNvPr id="6148" name="Rectangle 3"/>
          <p:cNvSpPr>
            <a:spLocks noGrp="1"/>
          </p:cNvSpPr>
          <p:nvPr>
            <p:ph idx="1"/>
          </p:nvPr>
        </p:nvSpPr>
        <p:spPr>
          <a:xfrm>
            <a:off x="511175" y="922338"/>
            <a:ext cx="8382000" cy="5400675"/>
          </a:xfrm>
        </p:spPr>
        <p:txBody>
          <a:bodyPr vert="horz" wrap="square" lIns="91440" tIns="45720" rIns="91440" bIns="45720" anchor="t" anchorCtr="0"/>
          <a:lstStyle/>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2.1  </a:t>
            </a:r>
            <a:r>
              <a:rPr lang="zh-CN" altLang="en-US" b="1" dirty="0">
                <a:solidFill>
                  <a:srgbClr val="0000FF"/>
                </a:solidFill>
                <a:latin typeface="Times New Roman" panose="02020603050405020304" pitchFamily="18" charset="0"/>
              </a:rPr>
              <a:t>知识与知识表示的概念</a:t>
            </a: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2.2  </a:t>
            </a:r>
            <a:r>
              <a:rPr lang="zh-CN" altLang="en-US" b="1" dirty="0">
                <a:latin typeface="Times New Roman" panose="02020603050405020304" pitchFamily="18" charset="0"/>
              </a:rPr>
              <a:t>一阶谓词逻辑表示法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2.3  </a:t>
            </a:r>
            <a:r>
              <a:rPr lang="zh-CN" altLang="en-US" b="1" dirty="0">
                <a:latin typeface="Times New Roman" panose="02020603050405020304" pitchFamily="18" charset="0"/>
              </a:rPr>
              <a:t>产生式表示法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2.4  </a:t>
            </a:r>
            <a:r>
              <a:rPr lang="zh-CN" altLang="en-US" b="1" dirty="0">
                <a:latin typeface="Times New Roman" panose="02020603050405020304" pitchFamily="18" charset="0"/>
              </a:rPr>
              <a:t>框架表示法</a:t>
            </a:r>
            <a:endParaRPr lang="en-US" altLang="zh-CN"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2.5  </a:t>
            </a:r>
            <a:r>
              <a:rPr lang="zh-CN" altLang="en-US" b="1" dirty="0">
                <a:latin typeface="Times New Roman" panose="02020603050405020304" pitchFamily="18" charset="0"/>
              </a:rPr>
              <a:t>知识图谱 </a:t>
            </a:r>
            <a:endParaRPr lang="zh-CN" altLang="en-US" b="1" dirty="0">
              <a:latin typeface="Times New Roman" panose="02020603050405020304" pitchFamily="18"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26626" name="Rectangle 11"/>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2.3.3  </a:t>
            </a:r>
            <a:r>
              <a:rPr lang="zh-CN" altLang="en-US" dirty="0">
                <a:latin typeface="Times New Roman" panose="02020603050405020304" pitchFamily="18" charset="0"/>
              </a:rPr>
              <a:t>产生式表示法的特点</a:t>
            </a:r>
            <a:endParaRPr lang="zh-CN" altLang="en-US" dirty="0">
              <a:latin typeface="Times New Roman" panose="02020603050405020304" pitchFamily="18" charset="0"/>
            </a:endParaRPr>
          </a:p>
        </p:txBody>
      </p:sp>
      <p:sp>
        <p:nvSpPr>
          <p:cNvPr id="26627" name="Rectangle 12"/>
          <p:cNvSpPr/>
          <p:nvPr/>
        </p:nvSpPr>
        <p:spPr>
          <a:xfrm>
            <a:off x="290513" y="973138"/>
            <a:ext cx="3848100" cy="528637"/>
          </a:xfrm>
          <a:prstGeom prst="rect">
            <a:avLst/>
          </a:prstGeom>
          <a:noFill/>
          <a:ln w="9525">
            <a:noFill/>
          </a:ln>
        </p:spPr>
        <p:txBody>
          <a:bodyPr anchor="t" anchorCtr="0">
            <a:spAutoFit/>
          </a:bodyPr>
          <a:lstStyle/>
          <a:p>
            <a:pPr marL="342900" indent="-342900">
              <a:lnSpc>
                <a:spcPct val="110000"/>
              </a:lnSpc>
              <a:spcBef>
                <a:spcPct val="20000"/>
              </a:spcBef>
              <a:buClr>
                <a:schemeClr val="tx1"/>
              </a:buClr>
              <a:buFont typeface="Wingdings" panose="05000000000000000000" pitchFamily="2" charset="2"/>
            </a:pPr>
            <a:r>
              <a:rPr lang="en-US" altLang="zh-CN" sz="2600" b="1" dirty="0">
                <a:latin typeface="Times New Roman" panose="02020603050405020304" pitchFamily="18" charset="0"/>
                <a:ea typeface="宋体" panose="02010600030101010101" pitchFamily="2" charset="-122"/>
              </a:rPr>
              <a:t>1. </a:t>
            </a:r>
            <a:r>
              <a:rPr lang="zh-CN" altLang="en-US" sz="2600" b="1" dirty="0">
                <a:latin typeface="Times New Roman" panose="02020603050405020304" pitchFamily="18" charset="0"/>
                <a:ea typeface="宋体" panose="02010600030101010101" pitchFamily="2" charset="-122"/>
              </a:rPr>
              <a:t>产生式表示法的优点</a:t>
            </a:r>
            <a:endParaRPr lang="zh-CN" altLang="en-US" sz="2600" b="1" dirty="0">
              <a:latin typeface="Times New Roman" panose="02020603050405020304" pitchFamily="18" charset="0"/>
              <a:ea typeface="宋体" panose="02010600030101010101" pitchFamily="2" charset="-122"/>
            </a:endParaRPr>
          </a:p>
        </p:txBody>
      </p:sp>
      <p:sp>
        <p:nvSpPr>
          <p:cNvPr id="26628" name="Rectangle 13"/>
          <p:cNvSpPr/>
          <p:nvPr/>
        </p:nvSpPr>
        <p:spPr>
          <a:xfrm>
            <a:off x="288925" y="1673225"/>
            <a:ext cx="3895725" cy="2281238"/>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nchor="t" anchorCtr="0"/>
          <a:lstStyle/>
          <a:p>
            <a:pPr marL="101600">
              <a:lnSpc>
                <a:spcPct val="120000"/>
              </a:lnSpc>
              <a:spcBef>
                <a:spcPct val="20000"/>
              </a:spcBef>
              <a:buClr>
                <a:schemeClr val="accent2"/>
              </a:buClr>
              <a:buFont typeface="Wingdings" panose="05000000000000000000" pitchFamily="2" charset="2"/>
            </a:pPr>
            <a:r>
              <a:rPr lang="zh-CN" altLang="en-US" sz="2500" b="1" dirty="0">
                <a:latin typeface="Times New Roman" panose="02020603050405020304" pitchFamily="18" charset="0"/>
                <a:ea typeface="宋体" panose="02010600030101010101" pitchFamily="2" charset="-122"/>
              </a:rPr>
              <a:t>（</a:t>
            </a:r>
            <a:r>
              <a:rPr lang="en-US" altLang="zh-CN" sz="2500" b="1" dirty="0">
                <a:latin typeface="Times New Roman" panose="02020603050405020304" pitchFamily="18" charset="0"/>
                <a:ea typeface="宋体" panose="02010600030101010101" pitchFamily="2" charset="-122"/>
              </a:rPr>
              <a:t>1</a:t>
            </a:r>
            <a:r>
              <a:rPr lang="zh-CN" altLang="en-US" sz="2500" b="1" dirty="0">
                <a:latin typeface="Times New Roman" panose="02020603050405020304" pitchFamily="18" charset="0"/>
                <a:ea typeface="宋体" panose="02010600030101010101" pitchFamily="2" charset="-122"/>
              </a:rPr>
              <a:t>）自然性 </a:t>
            </a:r>
            <a:endParaRPr lang="zh-CN" altLang="en-US" sz="2500" b="1" dirty="0">
              <a:latin typeface="Times New Roman" panose="02020603050405020304" pitchFamily="18" charset="0"/>
              <a:ea typeface="宋体" panose="02010600030101010101" pitchFamily="2" charset="-122"/>
            </a:endParaRPr>
          </a:p>
          <a:p>
            <a:pPr marL="101600">
              <a:lnSpc>
                <a:spcPct val="120000"/>
              </a:lnSpc>
              <a:spcBef>
                <a:spcPct val="20000"/>
              </a:spcBef>
              <a:buClr>
                <a:schemeClr val="accent2"/>
              </a:buClr>
              <a:buFont typeface="Wingdings" panose="05000000000000000000" pitchFamily="2" charset="2"/>
            </a:pPr>
            <a:r>
              <a:rPr lang="zh-CN" altLang="en-US" sz="2500" b="1" dirty="0">
                <a:latin typeface="Times New Roman" panose="02020603050405020304" pitchFamily="18" charset="0"/>
                <a:ea typeface="宋体" panose="02010600030101010101" pitchFamily="2" charset="-122"/>
              </a:rPr>
              <a:t>（</a:t>
            </a:r>
            <a:r>
              <a:rPr lang="en-US" altLang="zh-CN" sz="2500" b="1" dirty="0">
                <a:latin typeface="Times New Roman" panose="02020603050405020304" pitchFamily="18" charset="0"/>
                <a:ea typeface="宋体" panose="02010600030101010101" pitchFamily="2" charset="-122"/>
              </a:rPr>
              <a:t>2</a:t>
            </a:r>
            <a:r>
              <a:rPr lang="zh-CN" altLang="en-US" sz="2500" b="1" dirty="0">
                <a:latin typeface="Times New Roman" panose="02020603050405020304" pitchFamily="18" charset="0"/>
                <a:ea typeface="宋体" panose="02010600030101010101" pitchFamily="2" charset="-122"/>
              </a:rPr>
              <a:t>）模块性 </a:t>
            </a:r>
            <a:endParaRPr lang="zh-CN" altLang="en-US" sz="2500" b="1" dirty="0">
              <a:latin typeface="Times New Roman" panose="02020603050405020304" pitchFamily="18" charset="0"/>
              <a:ea typeface="宋体" panose="02010600030101010101" pitchFamily="2" charset="-122"/>
            </a:endParaRPr>
          </a:p>
          <a:p>
            <a:pPr marL="101600">
              <a:lnSpc>
                <a:spcPct val="120000"/>
              </a:lnSpc>
              <a:spcBef>
                <a:spcPct val="20000"/>
              </a:spcBef>
              <a:buClr>
                <a:schemeClr val="accent2"/>
              </a:buClr>
              <a:buFont typeface="Wingdings" panose="05000000000000000000" pitchFamily="2" charset="2"/>
            </a:pPr>
            <a:r>
              <a:rPr lang="zh-CN" altLang="en-US" sz="2500" b="1" dirty="0">
                <a:latin typeface="Times New Roman" panose="02020603050405020304" pitchFamily="18" charset="0"/>
                <a:ea typeface="宋体" panose="02010600030101010101" pitchFamily="2" charset="-122"/>
              </a:rPr>
              <a:t>（</a:t>
            </a:r>
            <a:r>
              <a:rPr lang="en-US" altLang="zh-CN" sz="2500" b="1" dirty="0">
                <a:latin typeface="Times New Roman" panose="02020603050405020304" pitchFamily="18" charset="0"/>
                <a:ea typeface="宋体" panose="02010600030101010101" pitchFamily="2" charset="-122"/>
              </a:rPr>
              <a:t>3</a:t>
            </a:r>
            <a:r>
              <a:rPr lang="zh-CN" altLang="en-US" sz="2500" b="1" dirty="0">
                <a:latin typeface="Times New Roman" panose="02020603050405020304" pitchFamily="18" charset="0"/>
                <a:ea typeface="宋体" panose="02010600030101010101" pitchFamily="2" charset="-122"/>
              </a:rPr>
              <a:t>）有效性 </a:t>
            </a:r>
            <a:endParaRPr lang="zh-CN" altLang="en-US" sz="2500" b="1" dirty="0">
              <a:latin typeface="Times New Roman" panose="02020603050405020304" pitchFamily="18" charset="0"/>
              <a:ea typeface="宋体" panose="02010600030101010101" pitchFamily="2" charset="-122"/>
            </a:endParaRPr>
          </a:p>
          <a:p>
            <a:pPr marL="101600">
              <a:lnSpc>
                <a:spcPct val="120000"/>
              </a:lnSpc>
              <a:spcBef>
                <a:spcPct val="20000"/>
              </a:spcBef>
              <a:buClr>
                <a:schemeClr val="accent2"/>
              </a:buClr>
              <a:buFont typeface="Wingdings" panose="05000000000000000000" pitchFamily="2" charset="2"/>
            </a:pPr>
            <a:r>
              <a:rPr lang="zh-CN" altLang="en-US" sz="2500" b="1" dirty="0">
                <a:latin typeface="Times New Roman" panose="02020603050405020304" pitchFamily="18" charset="0"/>
                <a:ea typeface="宋体" panose="02010600030101010101" pitchFamily="2" charset="-122"/>
              </a:rPr>
              <a:t>（</a:t>
            </a:r>
            <a:r>
              <a:rPr lang="en-US" altLang="zh-CN" sz="2500" b="1" dirty="0">
                <a:latin typeface="Times New Roman" panose="02020603050405020304" pitchFamily="18" charset="0"/>
                <a:ea typeface="宋体" panose="02010600030101010101" pitchFamily="2" charset="-122"/>
              </a:rPr>
              <a:t>4</a:t>
            </a:r>
            <a:r>
              <a:rPr lang="zh-CN" altLang="en-US" sz="2500" b="1" dirty="0">
                <a:latin typeface="Times New Roman" panose="02020603050405020304" pitchFamily="18" charset="0"/>
                <a:ea typeface="宋体" panose="02010600030101010101" pitchFamily="2" charset="-122"/>
              </a:rPr>
              <a:t>）清晰性</a:t>
            </a:r>
            <a:r>
              <a:rPr lang="zh-CN" altLang="en-US" sz="2600" dirty="0">
                <a:latin typeface="Times New Roman" panose="02020603050405020304" pitchFamily="18" charset="0"/>
                <a:ea typeface="宋体" panose="02010600030101010101" pitchFamily="2" charset="-122"/>
              </a:rPr>
              <a:t> </a:t>
            </a:r>
            <a:endParaRPr lang="zh-CN" altLang="en-US" sz="2600" dirty="0">
              <a:latin typeface="Times New Roman" panose="02020603050405020304" pitchFamily="18" charset="0"/>
              <a:ea typeface="宋体" panose="02010600030101010101" pitchFamily="2" charset="-122"/>
            </a:endParaRPr>
          </a:p>
        </p:txBody>
      </p:sp>
      <p:sp>
        <p:nvSpPr>
          <p:cNvPr id="26629" name="Rectangle 14"/>
          <p:cNvSpPr/>
          <p:nvPr/>
        </p:nvSpPr>
        <p:spPr>
          <a:xfrm>
            <a:off x="331788" y="4228148"/>
            <a:ext cx="3776662" cy="528637"/>
          </a:xfrm>
          <a:prstGeom prst="rect">
            <a:avLst/>
          </a:prstGeom>
          <a:noFill/>
          <a:ln w="9525">
            <a:noFill/>
          </a:ln>
        </p:spPr>
        <p:txBody>
          <a:bodyPr anchor="t" anchorCtr="0">
            <a:spAutoFit/>
          </a:bodyPr>
          <a:lstStyle/>
          <a:p>
            <a:pPr marL="342900" indent="-342900">
              <a:lnSpc>
                <a:spcPct val="110000"/>
              </a:lnSpc>
              <a:spcBef>
                <a:spcPct val="20000"/>
              </a:spcBef>
              <a:buClr>
                <a:schemeClr val="tx1"/>
              </a:buClr>
              <a:buFont typeface="Wingdings" panose="05000000000000000000" pitchFamily="2" charset="2"/>
            </a:pPr>
            <a:r>
              <a:rPr lang="en-US" altLang="zh-CN" sz="2600" b="1" dirty="0">
                <a:latin typeface="Times New Roman" panose="02020603050405020304" pitchFamily="18" charset="0"/>
                <a:ea typeface="宋体" panose="02010600030101010101" pitchFamily="2" charset="-122"/>
              </a:rPr>
              <a:t>2. </a:t>
            </a:r>
            <a:r>
              <a:rPr lang="zh-CN" altLang="en-US" sz="2600" b="1" dirty="0">
                <a:latin typeface="Times New Roman" panose="02020603050405020304" pitchFamily="18" charset="0"/>
                <a:ea typeface="宋体" panose="02010600030101010101" pitchFamily="2" charset="-122"/>
              </a:rPr>
              <a:t>产生式表示法的缺点</a:t>
            </a:r>
            <a:endParaRPr lang="zh-CN" altLang="en-US" sz="2600" b="1" dirty="0">
              <a:latin typeface="Times New Roman" panose="02020603050405020304" pitchFamily="18" charset="0"/>
              <a:ea typeface="宋体" panose="02010600030101010101" pitchFamily="2" charset="-122"/>
            </a:endParaRPr>
          </a:p>
        </p:txBody>
      </p:sp>
      <p:sp>
        <p:nvSpPr>
          <p:cNvPr id="26630" name="Rectangle 15"/>
          <p:cNvSpPr/>
          <p:nvPr/>
        </p:nvSpPr>
        <p:spPr>
          <a:xfrm>
            <a:off x="330200" y="4902200"/>
            <a:ext cx="3895725" cy="1268413"/>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nchor="t" anchorCtr="0"/>
          <a:lstStyle/>
          <a:p>
            <a:pPr marL="952500" indent="-952500">
              <a:lnSpc>
                <a:spcPct val="120000"/>
              </a:lnSpc>
              <a:spcBef>
                <a:spcPct val="20000"/>
              </a:spcBef>
              <a:buClr>
                <a:schemeClr val="accent2"/>
              </a:buClr>
              <a:buFont typeface="Wingdings" panose="05000000000000000000" pitchFamily="2" charset="2"/>
            </a:pPr>
            <a:r>
              <a:rPr lang="zh-CN" altLang="en-US" sz="2500" b="1" dirty="0">
                <a:latin typeface="Times New Roman" panose="02020603050405020304" pitchFamily="18" charset="0"/>
                <a:ea typeface="宋体" panose="02010600030101010101" pitchFamily="2" charset="-122"/>
              </a:rPr>
              <a:t>（</a:t>
            </a:r>
            <a:r>
              <a:rPr lang="en-US" altLang="zh-CN" sz="2500" b="1" dirty="0">
                <a:latin typeface="Times New Roman" panose="02020603050405020304" pitchFamily="18" charset="0"/>
                <a:ea typeface="宋体" panose="02010600030101010101" pitchFamily="2" charset="-122"/>
              </a:rPr>
              <a:t>1</a:t>
            </a:r>
            <a:r>
              <a:rPr lang="zh-CN" altLang="en-US" sz="2500" b="1" dirty="0">
                <a:latin typeface="Times New Roman" panose="02020603050405020304" pitchFamily="18" charset="0"/>
                <a:ea typeface="宋体" panose="02010600030101010101" pitchFamily="2" charset="-122"/>
              </a:rPr>
              <a:t>）效率不高 </a:t>
            </a:r>
            <a:endParaRPr lang="zh-CN" altLang="en-US" sz="2500" b="1" dirty="0">
              <a:latin typeface="Times New Roman" panose="02020603050405020304" pitchFamily="18" charset="0"/>
              <a:ea typeface="宋体" panose="02010600030101010101" pitchFamily="2" charset="-122"/>
            </a:endParaRPr>
          </a:p>
          <a:p>
            <a:pPr marL="952500" indent="-952500">
              <a:lnSpc>
                <a:spcPct val="120000"/>
              </a:lnSpc>
              <a:spcBef>
                <a:spcPct val="20000"/>
              </a:spcBef>
              <a:buClr>
                <a:schemeClr val="accent2"/>
              </a:buClr>
              <a:buFont typeface="Wingdings" panose="05000000000000000000" pitchFamily="2" charset="2"/>
            </a:pPr>
            <a:r>
              <a:rPr lang="zh-CN" altLang="en-US" sz="2500" b="1" dirty="0">
                <a:latin typeface="Times New Roman" panose="02020603050405020304" pitchFamily="18" charset="0"/>
                <a:ea typeface="宋体" panose="02010600030101010101" pitchFamily="2" charset="-122"/>
              </a:rPr>
              <a:t>（</a:t>
            </a:r>
            <a:r>
              <a:rPr lang="en-US" altLang="zh-CN" sz="2500" b="1" dirty="0">
                <a:latin typeface="Times New Roman" panose="02020603050405020304" pitchFamily="18" charset="0"/>
                <a:ea typeface="宋体" panose="02010600030101010101" pitchFamily="2" charset="-122"/>
              </a:rPr>
              <a:t>2</a:t>
            </a:r>
            <a:r>
              <a:rPr lang="zh-CN" altLang="en-US" sz="2500" b="1" dirty="0">
                <a:latin typeface="Times New Roman" panose="02020603050405020304" pitchFamily="18" charset="0"/>
                <a:ea typeface="宋体" panose="02010600030101010101" pitchFamily="2" charset="-122"/>
              </a:rPr>
              <a:t>）不能表达结构性知识</a:t>
            </a:r>
            <a:r>
              <a:rPr lang="zh-CN" altLang="en-US" sz="2500" dirty="0">
                <a:latin typeface="宋体" panose="02010600030101010101" pitchFamily="2" charset="-122"/>
                <a:ea typeface="宋体" panose="02010600030101010101" pitchFamily="2" charset="-122"/>
              </a:rPr>
              <a:t> </a:t>
            </a:r>
            <a:endParaRPr lang="zh-CN" altLang="en-US" sz="2500" dirty="0">
              <a:latin typeface="宋体" panose="02010600030101010101" pitchFamily="2" charset="-122"/>
              <a:ea typeface="宋体" panose="02010600030101010101" pitchFamily="2" charset="-122"/>
            </a:endParaRPr>
          </a:p>
        </p:txBody>
      </p:sp>
      <p:sp>
        <p:nvSpPr>
          <p:cNvPr id="26631" name="Line 16"/>
          <p:cNvSpPr/>
          <p:nvPr/>
        </p:nvSpPr>
        <p:spPr>
          <a:xfrm flipH="1">
            <a:off x="4325938" y="1120775"/>
            <a:ext cx="0" cy="5354638"/>
          </a:xfrm>
          <a:prstGeom prst="line">
            <a:avLst/>
          </a:prstGeom>
          <a:ln w="38100" cap="flat" cmpd="dbl">
            <a:solidFill>
              <a:schemeClr val="accent2"/>
            </a:solidFill>
            <a:prstDash val="solid"/>
            <a:round/>
            <a:headEnd type="none" w="med" len="med"/>
            <a:tailEnd type="none" w="med" len="med"/>
          </a:ln>
        </p:spPr>
      </p:sp>
      <p:sp>
        <p:nvSpPr>
          <p:cNvPr id="111633" name="Rectangle 17"/>
          <p:cNvSpPr/>
          <p:nvPr/>
        </p:nvSpPr>
        <p:spPr>
          <a:xfrm>
            <a:off x="4491038" y="969963"/>
            <a:ext cx="4178300" cy="528637"/>
          </a:xfrm>
          <a:prstGeom prst="rect">
            <a:avLst/>
          </a:prstGeom>
          <a:noFill/>
          <a:ln w="9525">
            <a:noFill/>
          </a:ln>
        </p:spPr>
        <p:txBody>
          <a:bodyPr anchor="t" anchorCtr="0">
            <a:spAutoFit/>
          </a:bodyPr>
          <a:lstStyle/>
          <a:p>
            <a:pPr marL="342900" indent="-342900">
              <a:lnSpc>
                <a:spcPct val="110000"/>
              </a:lnSpc>
              <a:spcBef>
                <a:spcPct val="20000"/>
              </a:spcBef>
              <a:buClr>
                <a:schemeClr val="tx1"/>
              </a:buClr>
              <a:buFont typeface="Wingdings" panose="05000000000000000000" pitchFamily="2" charset="2"/>
            </a:pPr>
            <a:r>
              <a:rPr lang="en-US" altLang="zh-CN" sz="2600" b="1" dirty="0">
                <a:latin typeface="Times New Roman" panose="02020603050405020304" pitchFamily="18" charset="0"/>
                <a:ea typeface="宋体" panose="02010600030101010101" pitchFamily="2" charset="-122"/>
              </a:rPr>
              <a:t>3. </a:t>
            </a:r>
            <a:r>
              <a:rPr lang="zh-CN" altLang="en-US" sz="2600" b="1" dirty="0">
                <a:latin typeface="Times New Roman" panose="02020603050405020304" pitchFamily="18" charset="0"/>
                <a:ea typeface="宋体" panose="02010600030101010101" pitchFamily="2" charset="-122"/>
              </a:rPr>
              <a:t>适合产生式</a:t>
            </a:r>
            <a:r>
              <a:rPr lang="zh-CN" altLang="en-US" sz="2600" b="1" dirty="0">
                <a:latin typeface="Arial" panose="020B0604020202020204" pitchFamily="34" charset="0"/>
                <a:ea typeface="宋体" panose="02010600030101010101" pitchFamily="2" charset="-122"/>
              </a:rPr>
              <a:t>表示的知识</a:t>
            </a:r>
            <a:endParaRPr lang="zh-CN" altLang="en-US" sz="2600" b="1" dirty="0">
              <a:latin typeface="Arial" panose="020B0604020202020204" pitchFamily="34" charset="0"/>
              <a:ea typeface="宋体" panose="02010600030101010101" pitchFamily="2" charset="-122"/>
            </a:endParaRPr>
          </a:p>
        </p:txBody>
      </p:sp>
      <p:sp>
        <p:nvSpPr>
          <p:cNvPr id="111634" name="Rectangle 18"/>
          <p:cNvSpPr/>
          <p:nvPr/>
        </p:nvSpPr>
        <p:spPr>
          <a:xfrm>
            <a:off x="4465638" y="1616075"/>
            <a:ext cx="4489450" cy="4559300"/>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nchor="t" anchorCtr="0"/>
          <a:lstStyle/>
          <a:p>
            <a:pPr algn="just">
              <a:lnSpc>
                <a:spcPct val="120000"/>
              </a:lnSpc>
              <a:spcBef>
                <a:spcPct val="30000"/>
              </a:spcBef>
              <a:buClr>
                <a:schemeClr val="accent2"/>
              </a:buClr>
              <a:buFont typeface="Wingdings" panose="05000000000000000000" pitchFamily="2" charset="2"/>
            </a:pPr>
            <a:r>
              <a:rPr lang="zh-CN" altLang="en-US" sz="2500" b="1" dirty="0">
                <a:latin typeface="Times New Roman" panose="02020603050405020304" pitchFamily="18" charset="0"/>
                <a:ea typeface="宋体" panose="02010600030101010101" pitchFamily="2" charset="-122"/>
              </a:rPr>
              <a:t>（</a:t>
            </a:r>
            <a:r>
              <a:rPr lang="en-US" altLang="zh-CN" sz="2500" b="1" dirty="0">
                <a:latin typeface="Times New Roman" panose="02020603050405020304" pitchFamily="18" charset="0"/>
                <a:ea typeface="宋体" panose="02010600030101010101" pitchFamily="2" charset="-122"/>
              </a:rPr>
              <a:t>1</a:t>
            </a:r>
            <a:r>
              <a:rPr lang="zh-CN" altLang="en-US" sz="2500" b="1" dirty="0">
                <a:latin typeface="Times New Roman" panose="02020603050405020304" pitchFamily="18" charset="0"/>
                <a:ea typeface="宋体" panose="02010600030101010101" pitchFamily="2" charset="-122"/>
              </a:rPr>
              <a:t>）领域知识间关系不密切，不存在结构关系。</a:t>
            </a:r>
            <a:endParaRPr lang="zh-CN" altLang="en-US" sz="2500" b="1" dirty="0">
              <a:latin typeface="Times New Roman" panose="02020603050405020304" pitchFamily="18" charset="0"/>
              <a:ea typeface="宋体" panose="02010600030101010101" pitchFamily="2" charset="-122"/>
            </a:endParaRPr>
          </a:p>
          <a:p>
            <a:pPr algn="just">
              <a:lnSpc>
                <a:spcPct val="120000"/>
              </a:lnSpc>
              <a:spcBef>
                <a:spcPct val="30000"/>
              </a:spcBef>
              <a:buClr>
                <a:schemeClr val="accent2"/>
              </a:buClr>
              <a:buFont typeface="Wingdings" panose="05000000000000000000" pitchFamily="2" charset="2"/>
            </a:pPr>
            <a:r>
              <a:rPr lang="zh-CN" altLang="en-US" sz="2500" b="1" dirty="0">
                <a:latin typeface="Times New Roman" panose="02020603050405020304" pitchFamily="18" charset="0"/>
                <a:ea typeface="宋体" panose="02010600030101010101" pitchFamily="2" charset="-122"/>
              </a:rPr>
              <a:t>（</a:t>
            </a:r>
            <a:r>
              <a:rPr lang="en-US" altLang="zh-CN" sz="2500" b="1" dirty="0">
                <a:latin typeface="Times New Roman" panose="02020603050405020304" pitchFamily="18" charset="0"/>
                <a:ea typeface="宋体" panose="02010600030101010101" pitchFamily="2" charset="-122"/>
              </a:rPr>
              <a:t>2</a:t>
            </a:r>
            <a:r>
              <a:rPr lang="zh-CN" altLang="en-US" sz="2500" b="1" dirty="0">
                <a:latin typeface="Times New Roman" panose="02020603050405020304" pitchFamily="18" charset="0"/>
                <a:ea typeface="宋体" panose="02010600030101010101" pitchFamily="2" charset="-122"/>
              </a:rPr>
              <a:t>）经验性及不确定性的知识，且相关领域中对这些知识没有严格、统一的理论。</a:t>
            </a:r>
            <a:endParaRPr lang="zh-CN" altLang="en-US" sz="2500" b="1" dirty="0">
              <a:latin typeface="Times New Roman" panose="02020603050405020304" pitchFamily="18" charset="0"/>
              <a:ea typeface="宋体" panose="02010600030101010101" pitchFamily="2" charset="-122"/>
            </a:endParaRPr>
          </a:p>
          <a:p>
            <a:pPr algn="just">
              <a:lnSpc>
                <a:spcPct val="120000"/>
              </a:lnSpc>
              <a:spcBef>
                <a:spcPct val="30000"/>
              </a:spcBef>
              <a:spcAft>
                <a:spcPct val="50000"/>
              </a:spcAft>
              <a:buClr>
                <a:schemeClr val="accent2"/>
              </a:buClr>
              <a:buFont typeface="Wingdings" panose="05000000000000000000" pitchFamily="2" charset="2"/>
            </a:pPr>
            <a:r>
              <a:rPr lang="zh-CN" altLang="en-US" sz="2500" b="1" dirty="0">
                <a:latin typeface="Times New Roman" panose="02020603050405020304" pitchFamily="18" charset="0"/>
                <a:ea typeface="宋体" panose="02010600030101010101" pitchFamily="2" charset="-122"/>
              </a:rPr>
              <a:t>（</a:t>
            </a:r>
            <a:r>
              <a:rPr lang="en-US" altLang="zh-CN" sz="2500" b="1" dirty="0">
                <a:latin typeface="Times New Roman" panose="02020603050405020304" pitchFamily="18" charset="0"/>
                <a:ea typeface="宋体" panose="02010600030101010101" pitchFamily="2" charset="-122"/>
              </a:rPr>
              <a:t>3</a:t>
            </a:r>
            <a:r>
              <a:rPr lang="zh-CN" altLang="en-US" sz="2500" b="1" dirty="0">
                <a:latin typeface="Times New Roman" panose="02020603050405020304" pitchFamily="18" charset="0"/>
                <a:ea typeface="宋体" panose="02010600030101010101" pitchFamily="2" charset="-122"/>
              </a:rPr>
              <a:t>）领域问题的求解过程可被表示为一系列相对独立的操作，且每个操作</a:t>
            </a:r>
            <a:r>
              <a:rPr lang="zh-CN" altLang="en-US" sz="2500" b="1" dirty="0">
                <a:latin typeface="宋体" panose="02010600030101010101" pitchFamily="2" charset="-122"/>
                <a:ea typeface="宋体" panose="02010600030101010101" pitchFamily="2" charset="-122"/>
              </a:rPr>
              <a:t>可被表示为一条或多条产生式规则。</a:t>
            </a:r>
            <a:endParaRPr lang="zh-CN" altLang="en-US" sz="2500" b="1" dirty="0">
              <a:latin typeface="宋体" panose="02010600030101010101" pitchFamily="2" charset="-122"/>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633"/>
                                        </p:tgtEl>
                                        <p:attrNameLst>
                                          <p:attrName>style.visibility</p:attrName>
                                        </p:attrNameLst>
                                      </p:cBhvr>
                                      <p:to>
                                        <p:strVal val="visible"/>
                                      </p:to>
                                    </p:set>
                                    <p:anim calcmode="lin" valueType="num">
                                      <p:cBhvr additive="base">
                                        <p:cTn id="7" dur="500" fill="hold"/>
                                        <p:tgtEl>
                                          <p:spTgt spid="111633"/>
                                        </p:tgtEl>
                                        <p:attrNameLst>
                                          <p:attrName>ppt_x</p:attrName>
                                        </p:attrNameLst>
                                      </p:cBhvr>
                                      <p:tavLst>
                                        <p:tav tm="0">
                                          <p:val>
                                            <p:strVal val="1+#ppt_w/2"/>
                                          </p:val>
                                        </p:tav>
                                        <p:tav tm="100000">
                                          <p:val>
                                            <p:strVal val="#ppt_x"/>
                                          </p:val>
                                        </p:tav>
                                      </p:tavLst>
                                    </p:anim>
                                    <p:anim calcmode="lin" valueType="num">
                                      <p:cBhvr additive="base">
                                        <p:cTn id="8" dur="500" fill="hold"/>
                                        <p:tgtEl>
                                          <p:spTgt spid="11163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11634">
                                            <p:bg/>
                                          </p:spTgt>
                                        </p:tgtEl>
                                        <p:attrNameLst>
                                          <p:attrName>style.visibility</p:attrName>
                                        </p:attrNameLst>
                                      </p:cBhvr>
                                      <p:to>
                                        <p:strVal val="visible"/>
                                      </p:to>
                                    </p:set>
                                    <p:animEffect transition="in" filter="blinds(horizontal)">
                                      <p:cBhvr>
                                        <p:cTn id="12" dur="500"/>
                                        <p:tgtEl>
                                          <p:spTgt spid="111634">
                                            <p:bg/>
                                          </p:spTgt>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111634">
                                            <p:txEl>
                                              <p:pRg st="0" end="0"/>
                                            </p:txEl>
                                          </p:spTgt>
                                        </p:tgtEl>
                                        <p:attrNameLst>
                                          <p:attrName>style.visibility</p:attrName>
                                        </p:attrNameLst>
                                      </p:cBhvr>
                                      <p:to>
                                        <p:strVal val="visible"/>
                                      </p:to>
                                    </p:set>
                                    <p:animEffect transition="in" filter="blinds(horizontal)">
                                      <p:cBhvr>
                                        <p:cTn id="16" dur="500"/>
                                        <p:tgtEl>
                                          <p:spTgt spid="111634">
                                            <p:txEl>
                                              <p:pRg st="0" end="0"/>
                                            </p:txEl>
                                          </p:spTgt>
                                        </p:tgtEl>
                                      </p:cBhvr>
                                    </p:animEffect>
                                  </p:child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11634">
                                            <p:txEl>
                                              <p:pRg st="1" end="1"/>
                                            </p:txEl>
                                          </p:spTgt>
                                        </p:tgtEl>
                                        <p:attrNameLst>
                                          <p:attrName>style.visibility</p:attrName>
                                        </p:attrNameLst>
                                      </p:cBhvr>
                                      <p:to>
                                        <p:strVal val="visible"/>
                                      </p:to>
                                    </p:set>
                                    <p:animEffect transition="in" filter="blinds(horizontal)">
                                      <p:cBhvr>
                                        <p:cTn id="20" dur="500"/>
                                        <p:tgtEl>
                                          <p:spTgt spid="111634">
                                            <p:txEl>
                                              <p:pRg st="1" end="1"/>
                                            </p:txEl>
                                          </p:spTgt>
                                        </p:tgtEl>
                                      </p:cBhvr>
                                    </p:animEffect>
                                  </p:childTnLst>
                                </p:cTn>
                              </p:par>
                            </p:childTnLst>
                          </p:cTn>
                        </p:par>
                        <p:par>
                          <p:cTn id="21" fill="hold">
                            <p:stCondLst>
                              <p:cond delay="2000"/>
                            </p:stCondLst>
                            <p:childTnLst>
                              <p:par>
                                <p:cTn id="22" presetID="3" presetClass="entr" presetSubtype="10" fill="hold" grpId="0" nodeType="afterEffect">
                                  <p:stCondLst>
                                    <p:cond delay="0"/>
                                  </p:stCondLst>
                                  <p:childTnLst>
                                    <p:set>
                                      <p:cBhvr>
                                        <p:cTn id="23" dur="1" fill="hold">
                                          <p:stCondLst>
                                            <p:cond delay="0"/>
                                          </p:stCondLst>
                                        </p:cTn>
                                        <p:tgtEl>
                                          <p:spTgt spid="111634">
                                            <p:txEl>
                                              <p:pRg st="2" end="2"/>
                                            </p:txEl>
                                          </p:spTgt>
                                        </p:tgtEl>
                                        <p:attrNameLst>
                                          <p:attrName>style.visibility</p:attrName>
                                        </p:attrNameLst>
                                      </p:cBhvr>
                                      <p:to>
                                        <p:strVal val="visible"/>
                                      </p:to>
                                    </p:set>
                                    <p:animEffect transition="in" filter="blinds(horizontal)">
                                      <p:cBhvr>
                                        <p:cTn id="24" dur="500"/>
                                        <p:tgtEl>
                                          <p:spTgt spid="1116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3" grpId="0"/>
      <p:bldP spid="111634" grpId="0" animBg="1" advAuto="100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38915" name="Rectangle 6"/>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143367" name="Rectangle 7"/>
          <p:cNvSpPr>
            <a:spLocks noGrp="1"/>
          </p:cNvSpPr>
          <p:nvPr>
            <p:ph idx="1"/>
          </p:nvPr>
        </p:nvSpPr>
        <p:spPr>
          <a:xfrm>
            <a:off x="250825" y="1022350"/>
            <a:ext cx="8642350" cy="5400675"/>
          </a:xfrm>
        </p:spPr>
        <p:txBody>
          <a:bodyPr vert="horz" wrap="square" lIns="91440" tIns="45720" rIns="91440" bIns="45720" anchor="t" anchorCtr="0"/>
          <a:lstStyle/>
          <a:p>
            <a:pPr marL="0" indent="0" algn="just" eaLnBrk="1" hangingPunct="1">
              <a:lnSpc>
                <a:spcPct val="110000"/>
              </a:lnSpc>
              <a:spcBef>
                <a:spcPct val="30000"/>
              </a:spcBef>
              <a:buNone/>
            </a:pPr>
            <a:r>
              <a:rPr lang="zh-CN" altLang="en-US" sz="3200" dirty="0">
                <a:latin typeface="Times New Roman" panose="02020603050405020304" pitchFamily="18" charset="0"/>
              </a:rPr>
              <a:t>函数  </a:t>
            </a:r>
            <a:r>
              <a:rPr lang="en-US" altLang="zh-CN" sz="3200" dirty="0">
                <a:latin typeface="Times New Roman" panose="02020603050405020304" pitchFamily="18" charset="0"/>
              </a:rPr>
              <a:t>or </a:t>
            </a:r>
            <a:r>
              <a:rPr lang="zh-CN" altLang="en-US" sz="3200" dirty="0">
                <a:latin typeface="Times New Roman" panose="02020603050405020304" pitchFamily="18" charset="0"/>
              </a:rPr>
              <a:t>谓词</a:t>
            </a:r>
            <a:r>
              <a:rPr lang="en-US" altLang="zh-CN" sz="3200" dirty="0">
                <a:latin typeface="Times New Roman" panose="02020603050405020304" pitchFamily="18" charset="0"/>
              </a:rPr>
              <a:t>?</a:t>
            </a:r>
            <a:endParaRPr lang="en-US" altLang="zh-CN" sz="3200" dirty="0">
              <a:latin typeface="Times New Roman" panose="02020603050405020304" pitchFamily="18" charset="0"/>
            </a:endParaRPr>
          </a:p>
          <a:p>
            <a:pPr marL="0" indent="0" algn="just" eaLnBrk="1" hangingPunct="1">
              <a:lnSpc>
                <a:spcPct val="110000"/>
              </a:lnSpc>
              <a:spcBef>
                <a:spcPct val="30000"/>
              </a:spcBef>
              <a:buNone/>
            </a:pPr>
            <a:endParaRPr lang="en-US" altLang="zh-CN" sz="2900" dirty="0">
              <a:latin typeface="Times New Roman" panose="02020603050405020304" pitchFamily="18" charset="0"/>
            </a:endParaRPr>
          </a:p>
          <a:p>
            <a:pPr marL="0" indent="0" algn="just" eaLnBrk="1" hangingPunct="1">
              <a:lnSpc>
                <a:spcPct val="110000"/>
              </a:lnSpc>
              <a:spcBef>
                <a:spcPct val="30000"/>
              </a:spcBef>
              <a:buNone/>
            </a:pPr>
            <a:r>
              <a:rPr lang="en-US" altLang="zh-CN" sz="2900" dirty="0">
                <a:latin typeface="Times New Roman" panose="02020603050405020304" pitchFamily="18" charset="0"/>
              </a:rPr>
              <a:t>1.</a:t>
            </a:r>
            <a:r>
              <a:rPr lang="zh-CN" altLang="en-US" sz="2900" dirty="0">
                <a:latin typeface="Times New Roman" panose="02020603050405020304" pitchFamily="18" charset="0"/>
              </a:rPr>
              <a:t>李明的父亲是教师，用谓词逻辑表示为</a:t>
            </a:r>
            <a:r>
              <a:rPr lang="en-US" altLang="zh-CN" sz="2900" dirty="0">
                <a:latin typeface="Times New Roman" panose="02020603050405020304" pitchFamily="18" charset="0"/>
              </a:rPr>
              <a:t>Teacher(Father(Liming))</a:t>
            </a:r>
            <a:r>
              <a:rPr lang="zh-CN" altLang="en-US" sz="2900" dirty="0">
                <a:latin typeface="Times New Roman" panose="02020603050405020304" pitchFamily="18" charset="0"/>
              </a:rPr>
              <a:t>，其中</a:t>
            </a:r>
            <a:r>
              <a:rPr lang="en-US" altLang="zh-CN" b="1" dirty="0">
                <a:latin typeface="Times New Roman" panose="02020603050405020304" pitchFamily="18" charset="0"/>
              </a:rPr>
              <a:t>Father(Liming)</a:t>
            </a:r>
            <a:r>
              <a:rPr lang="zh-CN" altLang="en-US" dirty="0">
                <a:latin typeface="Times New Roman" panose="02020603050405020304" pitchFamily="18" charset="0"/>
              </a:rPr>
              <a:t>是（）</a:t>
            </a:r>
            <a:endParaRPr lang="en-US" altLang="zh-CN" dirty="0">
              <a:latin typeface="Times New Roman" panose="02020603050405020304" pitchFamily="18" charset="0"/>
            </a:endParaRPr>
          </a:p>
          <a:p>
            <a:pPr marL="0" indent="0" algn="just" eaLnBrk="1" hangingPunct="1">
              <a:lnSpc>
                <a:spcPct val="110000"/>
              </a:lnSpc>
              <a:spcBef>
                <a:spcPct val="30000"/>
              </a:spcBef>
              <a:buNone/>
            </a:pPr>
            <a:r>
              <a:rPr lang="en-US" altLang="zh-CN" dirty="0">
                <a:latin typeface="Times New Roman" panose="02020603050405020304" pitchFamily="18" charset="0"/>
              </a:rPr>
              <a:t>2. SMITH</a:t>
            </a:r>
            <a:r>
              <a:rPr lang="zh-CN" altLang="en-US" dirty="0">
                <a:latin typeface="Times New Roman" panose="02020603050405020304" pitchFamily="18" charset="0"/>
              </a:rPr>
              <a:t>作为工程师在</a:t>
            </a:r>
            <a:r>
              <a:rPr lang="en-US" altLang="zh-CN" dirty="0">
                <a:latin typeface="Times New Roman" panose="02020603050405020304" pitchFamily="18" charset="0"/>
              </a:rPr>
              <a:t>IBM</a:t>
            </a:r>
            <a:r>
              <a:rPr lang="zh-CN" altLang="en-US" dirty="0">
                <a:latin typeface="Times New Roman" panose="02020603050405020304" pitchFamily="18" charset="0"/>
              </a:rPr>
              <a:t>工作，用谓词逻辑表示为</a:t>
            </a:r>
            <a:r>
              <a:rPr lang="en-US" altLang="zh-CN" dirty="0">
                <a:latin typeface="Times New Roman" panose="02020603050405020304" pitchFamily="18" charset="0"/>
              </a:rPr>
              <a:t>Works(Engineer(SMITH), IBM), </a:t>
            </a:r>
            <a:r>
              <a:rPr lang="zh-CN" altLang="en-US" dirty="0">
                <a:latin typeface="Times New Roman" panose="02020603050405020304" pitchFamily="18" charset="0"/>
              </a:rPr>
              <a:t>其中</a:t>
            </a:r>
            <a:r>
              <a:rPr lang="en-US" altLang="zh-CN" b="1" dirty="0">
                <a:latin typeface="Times New Roman" panose="02020603050405020304" pitchFamily="18" charset="0"/>
              </a:rPr>
              <a:t>Engineer(SMITH)</a:t>
            </a:r>
            <a:r>
              <a:rPr lang="zh-CN" altLang="en-US" dirty="0">
                <a:latin typeface="Times New Roman" panose="02020603050405020304" pitchFamily="18" charset="0"/>
              </a:rPr>
              <a:t>是（）</a:t>
            </a:r>
            <a:endParaRPr lang="en-US" altLang="zh-CN" dirty="0">
              <a:latin typeface="Times New Roman" panose="02020603050405020304" pitchFamily="18" charset="0"/>
            </a:endParaRPr>
          </a:p>
          <a:p>
            <a:pPr marL="0" indent="0" algn="just" eaLnBrk="1" hangingPunct="1">
              <a:lnSpc>
                <a:spcPct val="110000"/>
              </a:lnSpc>
              <a:spcBef>
                <a:spcPct val="30000"/>
              </a:spcBef>
              <a:buNone/>
            </a:pPr>
            <a:endParaRPr lang="en-US" altLang="zh-CN" dirty="0">
              <a:latin typeface="Times New Roman" panose="02020603050405020304" pitchFamily="18" charset="0"/>
            </a:endParaRPr>
          </a:p>
          <a:p>
            <a:pPr marL="0" indent="0" algn="just" eaLnBrk="1" hangingPunct="1">
              <a:lnSpc>
                <a:spcPct val="110000"/>
              </a:lnSpc>
              <a:spcBef>
                <a:spcPct val="30000"/>
              </a:spcBef>
              <a:buNone/>
            </a:pPr>
            <a:r>
              <a:rPr lang="zh-CN" altLang="en-US" dirty="0">
                <a:latin typeface="Times New Roman" panose="02020603050405020304" pitchFamily="18" charset="0"/>
              </a:rPr>
              <a:t>谓词的真值是“真”或“假”</a:t>
            </a:r>
            <a:endParaRPr lang="en-US" altLang="zh-CN" dirty="0">
              <a:latin typeface="Times New Roman" panose="02020603050405020304" pitchFamily="18" charset="0"/>
            </a:endParaRPr>
          </a:p>
          <a:p>
            <a:pPr marL="0" indent="0" algn="just" eaLnBrk="1" hangingPunct="1">
              <a:lnSpc>
                <a:spcPct val="110000"/>
              </a:lnSpc>
              <a:spcBef>
                <a:spcPct val="30000"/>
              </a:spcBef>
              <a:buNone/>
            </a:pPr>
            <a:r>
              <a:rPr lang="zh-CN" altLang="en-US" dirty="0">
                <a:latin typeface="Times New Roman" panose="02020603050405020304" pitchFamily="18" charset="0"/>
              </a:rPr>
              <a:t>函数无真值可言</a:t>
            </a:r>
            <a:endParaRPr lang="zh-CN" altLang="en-US" dirty="0">
              <a:latin typeface="Times New Roman" panose="02020603050405020304" pitchFamily="18" charset="0"/>
            </a:endParaRPr>
          </a:p>
        </p:txBody>
      </p:sp>
      <p:sp>
        <p:nvSpPr>
          <p:cNvPr id="38917" name="Rectangle 8"/>
          <p:cNvSpPr/>
          <p:nvPr/>
        </p:nvSpPr>
        <p:spPr>
          <a:xfrm>
            <a:off x="0" y="152400"/>
            <a:ext cx="9144000" cy="765175"/>
          </a:xfrm>
          <a:prstGeom prst="rect">
            <a:avLst/>
          </a:prstGeom>
          <a:solidFill>
            <a:srgbClr val="A50021"/>
          </a:solidFill>
          <a:ln w="9525">
            <a:noFill/>
          </a:ln>
        </p:spPr>
        <p:txBody>
          <a:bodyPr anchor="b" anchorCtr="0"/>
          <a:lstStyle/>
          <a:p>
            <a:pPr indent="176530" eaLnBrk="1" hangingPunct="1"/>
            <a:r>
              <a:rPr lang="zh-CN" altLang="en-US" sz="3600" dirty="0">
                <a:solidFill>
                  <a:schemeClr val="bg1"/>
                </a:solidFill>
                <a:latin typeface="Times New Roman" panose="02020603050405020304" pitchFamily="18" charset="0"/>
                <a:ea typeface="黑体" panose="02010609060101010101" pitchFamily="49" charset="-122"/>
              </a:rPr>
              <a:t>思考</a:t>
            </a:r>
            <a:endParaRPr lang="zh-CN" altLang="en-US" sz="3600"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336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143367">
                                            <p:txEl>
                                              <p:pRg st="2" end="2"/>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2000"/>
                                  </p:stCondLst>
                                  <p:childTnLst>
                                    <p:set>
                                      <p:cBhvr>
                                        <p:cTn id="12" dur="1" fill="hold">
                                          <p:stCondLst>
                                            <p:cond delay="499"/>
                                          </p:stCondLst>
                                        </p:cTn>
                                        <p:tgtEl>
                                          <p:spTgt spid="143367">
                                            <p:txEl>
                                              <p:pRg st="3" end="3"/>
                                            </p:txEl>
                                          </p:spTgt>
                                        </p:tgtEl>
                                        <p:attrNameLst>
                                          <p:attrName>style.visibility</p:attrName>
                                        </p:attrNameLst>
                                      </p:cBhvr>
                                      <p:to>
                                        <p:strVal val="visible"/>
                                      </p:to>
                                    </p:set>
                                  </p:childTnLst>
                                </p:cTn>
                              </p:par>
                            </p:childTnLst>
                          </p:cTn>
                        </p:par>
                        <p:par>
                          <p:cTn id="13" fill="hold">
                            <p:stCondLst>
                              <p:cond delay="4500"/>
                            </p:stCondLst>
                            <p:childTnLst>
                              <p:par>
                                <p:cTn id="14" presetID="1" presetClass="entr" presetSubtype="0" fill="hold" grpId="0" nodeType="afterEffect">
                                  <p:stCondLst>
                                    <p:cond delay="3000"/>
                                  </p:stCondLst>
                                  <p:childTnLst>
                                    <p:set>
                                      <p:cBhvr>
                                        <p:cTn id="15" dur="1" fill="hold">
                                          <p:stCondLst>
                                            <p:cond delay="499"/>
                                          </p:stCondLst>
                                        </p:cTn>
                                        <p:tgtEl>
                                          <p:spTgt spid="143367">
                                            <p:txEl>
                                              <p:pRg st="5" end="5"/>
                                            </p:txEl>
                                          </p:spTgt>
                                        </p:tgtEl>
                                        <p:attrNameLst>
                                          <p:attrName>style.visibility</p:attrName>
                                        </p:attrNameLst>
                                      </p:cBhvr>
                                      <p:to>
                                        <p:strVal val="visible"/>
                                      </p:to>
                                    </p:set>
                                  </p:childTnLst>
                                </p:cTn>
                              </p:par>
                            </p:childTnLst>
                          </p:cTn>
                        </p:par>
                        <p:par>
                          <p:cTn id="16" fill="hold">
                            <p:stCondLst>
                              <p:cond delay="8000"/>
                            </p:stCondLst>
                            <p:childTnLst>
                              <p:par>
                                <p:cTn id="17" presetID="1" presetClass="entr" presetSubtype="0" fill="hold" grpId="0" nodeType="afterEffect">
                                  <p:stCondLst>
                                    <p:cond delay="4000"/>
                                  </p:stCondLst>
                                  <p:childTnLst>
                                    <p:set>
                                      <p:cBhvr>
                                        <p:cTn id="18" dur="1" fill="hold">
                                          <p:stCondLst>
                                            <p:cond delay="499"/>
                                          </p:stCondLst>
                                        </p:cTn>
                                        <p:tgtEl>
                                          <p:spTgt spid="1433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7" grpId="0" advAuto="100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38915" name="Rectangle 6"/>
          <p:cNvSpPr>
            <a:spLocks noGrp="1"/>
          </p:cNvSpPr>
          <p:nvPr>
            <p:ph type="title"/>
          </p:nvPr>
        </p:nvSpPr>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143367" name="Rectangle 7"/>
              <p:cNvSpPr>
                <a:spLocks noGrp="1"/>
              </p:cNvSpPr>
              <p:nvPr>
                <p:ph idx="1"/>
              </p:nvPr>
            </p:nvSpPr>
            <p:spPr>
              <a:xfrm>
                <a:off x="250825" y="1022350"/>
                <a:ext cx="8642350" cy="5400675"/>
              </a:xfrm>
            </p:spPr>
            <p:txBody>
              <a:bodyPr vert="horz" wrap="square" lIns="91440" tIns="45720" rIns="91440" bIns="45720" anchor="t" anchorCtr="0"/>
              <a:lstStyle/>
              <a:p>
                <a:pPr marL="0" indent="0" algn="just" eaLnBrk="1" hangingPunct="1">
                  <a:lnSpc>
                    <a:spcPct val="110000"/>
                  </a:lnSpc>
                  <a:spcBef>
                    <a:spcPct val="30000"/>
                  </a:spcBef>
                  <a:buNone/>
                </a:pPr>
                <a:r>
                  <a:rPr lang="zh-CN" altLang="en-US" sz="3200" dirty="0">
                    <a:latin typeface="Times New Roman" panose="02020603050405020304" pitchFamily="18" charset="0"/>
                  </a:rPr>
                  <a:t>谓词的阶？二阶谓词？</a:t>
                </a:r>
                <a:endParaRPr lang="en-US" altLang="zh-CN" sz="2900" dirty="0">
                  <a:latin typeface="Times New Roman" panose="02020603050405020304" pitchFamily="18" charset="0"/>
                </a:endParaRPr>
              </a:p>
              <a:p>
                <a:pPr marL="0" indent="0" algn="just" eaLnBrk="1" hangingPunct="1">
                  <a:lnSpc>
                    <a:spcPct val="110000"/>
                  </a:lnSpc>
                  <a:spcBef>
                    <a:spcPct val="30000"/>
                  </a:spcBef>
                  <a:buNone/>
                </a:pPr>
                <a:r>
                  <a:rPr lang="en-US" altLang="zh-CN" dirty="0">
                    <a:latin typeface="Times New Roman" panose="02020603050405020304" pitchFamily="18" charset="0"/>
                  </a:rPr>
                  <a:t>SMITH</a:t>
                </a:r>
                <a:r>
                  <a:rPr lang="zh-CN" altLang="en-US" dirty="0">
                    <a:latin typeface="Times New Roman" panose="02020603050405020304" pitchFamily="18" charset="0"/>
                  </a:rPr>
                  <a:t>作为工程师在</a:t>
                </a:r>
                <a:r>
                  <a:rPr lang="en-US" altLang="zh-CN" dirty="0">
                    <a:latin typeface="Times New Roman" panose="02020603050405020304" pitchFamily="18" charset="0"/>
                  </a:rPr>
                  <a:t>IBM</a:t>
                </a:r>
                <a:r>
                  <a:rPr lang="zh-CN" altLang="en-US" dirty="0">
                    <a:latin typeface="Times New Roman" panose="02020603050405020304" pitchFamily="18" charset="0"/>
                  </a:rPr>
                  <a:t>工作，用谓词逻辑表示为</a:t>
                </a:r>
                <a:r>
                  <a:rPr lang="en-US" altLang="zh-CN" dirty="0">
                    <a:latin typeface="Times New Roman" panose="02020603050405020304" pitchFamily="18" charset="0"/>
                  </a:rPr>
                  <a:t>Works(Engineer(SMITH), IBM)</a:t>
                </a:r>
                <a:endParaRPr lang="en-US" altLang="zh-CN" dirty="0">
                  <a:latin typeface="Times New Roman" panose="02020603050405020304" pitchFamily="18" charset="0"/>
                </a:endParaRPr>
              </a:p>
              <a:p>
                <a:pPr marL="0" indent="0" algn="just" eaLnBrk="1" hangingPunct="1">
                  <a:lnSpc>
                    <a:spcPct val="110000"/>
                  </a:lnSpc>
                  <a:spcBef>
                    <a:spcPct val="30000"/>
                  </a:spcBef>
                  <a:buNone/>
                </a:pPr>
                <a:r>
                  <a:rPr lang="zh-CN" altLang="en-US" dirty="0">
                    <a:latin typeface="Times New Roman" panose="02020603050405020304" pitchFamily="18" charset="0"/>
                  </a:rPr>
                  <a:t>其中个体</a:t>
                </a:r>
                <a:r>
                  <a:rPr lang="en-US" altLang="zh-CN" b="1" dirty="0">
                    <a:latin typeface="Times New Roman" panose="02020603050405020304" pitchFamily="18" charset="0"/>
                  </a:rPr>
                  <a:t>Engineer(SMITH)</a:t>
                </a:r>
                <a:r>
                  <a:rPr lang="zh-CN" altLang="en-US" b="1" dirty="0">
                    <a:latin typeface="Times New Roman" panose="02020603050405020304" pitchFamily="18" charset="0"/>
                  </a:rPr>
                  <a:t>也</a:t>
                </a:r>
                <a:r>
                  <a:rPr lang="zh-CN" altLang="en-US" dirty="0">
                    <a:latin typeface="Times New Roman" panose="02020603050405020304" pitchFamily="18" charset="0"/>
                  </a:rPr>
                  <a:t>是一阶谓词。</a:t>
                </a:r>
                <a:endParaRPr lang="en-US" altLang="zh-CN" dirty="0">
                  <a:latin typeface="Times New Roman" panose="02020603050405020304" pitchFamily="18" charset="0"/>
                </a:endParaRPr>
              </a:p>
              <a:p>
                <a:pPr marL="0" indent="0" algn="just" eaLnBrk="1" hangingPunct="1">
                  <a:lnSpc>
                    <a:spcPct val="110000"/>
                  </a:lnSpc>
                  <a:spcBef>
                    <a:spcPct val="30000"/>
                  </a:spcBef>
                  <a:buNone/>
                </a:pPr>
                <a:r>
                  <a:rPr lang="zh-CN" altLang="en-US" dirty="0">
                    <a:latin typeface="Times New Roman" panose="02020603050405020304" pitchFamily="18" charset="0"/>
                  </a:rPr>
                  <a:t>在谓词</a:t>
                </a:r>
                <a:r>
                  <a:rPr lang="en-US" altLang="zh-CN" dirty="0">
                    <a:latin typeface="Times New Roman" panose="02020603050405020304" pitchFamily="18" charset="0"/>
                  </a:rPr>
                  <a:t>P(</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oMath>
                </a14:m>
                <a:r>
                  <a:rPr lang="en-US" altLang="zh-CN" dirty="0">
                    <a:latin typeface="Times New Roman" panose="02020603050405020304" pitchFamily="18" charset="0"/>
                  </a:rPr>
                  <a:t>)</a:t>
                </a:r>
                <a:r>
                  <a:rPr lang="zh-CN" altLang="en-US" dirty="0">
                    <a:latin typeface="Times New Roman" panose="02020603050405020304" pitchFamily="18" charset="0"/>
                  </a:rPr>
                  <a:t>中，如果某个</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latin typeface="Times New Roman" panose="02020603050405020304" pitchFamily="18" charset="0"/>
                  </a:rPr>
                  <a:t>本身是一个一阶谓词，则它为二阶谓词，余者以此类推。</a:t>
                </a:r>
                <a:endParaRPr lang="en-US" altLang="zh-CN" dirty="0">
                  <a:latin typeface="Times New Roman" panose="02020603050405020304" pitchFamily="18" charset="0"/>
                </a:endParaRPr>
              </a:p>
            </p:txBody>
          </p:sp>
        </mc:Choice>
        <mc:Fallback>
          <p:sp>
            <p:nvSpPr>
              <p:cNvPr id="143367" name="Rectangle 7"/>
              <p:cNvSpPr>
                <a:spLocks noRot="1" noChangeAspect="1" noMove="1" noResize="1" noEditPoints="1" noAdjustHandles="1" noChangeArrowheads="1" noChangeShapeType="1" noTextEdit="1"/>
              </p:cNvSpPr>
              <p:nvPr>
                <p:ph idx="1"/>
              </p:nvPr>
            </p:nvSpPr>
            <p:spPr>
              <a:xfrm>
                <a:off x="250825" y="1022350"/>
                <a:ext cx="8642350" cy="5400675"/>
              </a:xfrm>
              <a:blipFill rotWithShape="1">
                <a:blip r:embed="rId1"/>
                <a:stretch>
                  <a:fillRect/>
                </a:stretch>
              </a:blipFill>
            </p:spPr>
            <p:txBody>
              <a:bodyPr/>
              <a:lstStyle/>
              <a:p>
                <a:r>
                  <a:rPr lang="zh-CN" altLang="en-US">
                    <a:noFill/>
                  </a:rPr>
                  <a:t> </a:t>
                </a:r>
              </a:p>
            </p:txBody>
          </p:sp>
        </mc:Fallback>
      </mc:AlternateContent>
      <p:sp>
        <p:nvSpPr>
          <p:cNvPr id="38917" name="Rectangle 8"/>
          <p:cNvSpPr/>
          <p:nvPr/>
        </p:nvSpPr>
        <p:spPr>
          <a:xfrm>
            <a:off x="0" y="152400"/>
            <a:ext cx="9144000" cy="765175"/>
          </a:xfrm>
          <a:prstGeom prst="rect">
            <a:avLst/>
          </a:prstGeom>
          <a:solidFill>
            <a:srgbClr val="A50021"/>
          </a:solidFill>
          <a:ln w="9525">
            <a:noFill/>
          </a:ln>
        </p:spPr>
        <p:txBody>
          <a:bodyPr anchor="b" anchorCtr="0"/>
          <a:lstStyle/>
          <a:p>
            <a:pPr indent="176530" eaLnBrk="1" hangingPunct="1"/>
            <a:r>
              <a:rPr lang="zh-CN" altLang="en-US" sz="3600" dirty="0">
                <a:solidFill>
                  <a:schemeClr val="bg1"/>
                </a:solidFill>
                <a:latin typeface="Times New Roman" panose="02020603050405020304" pitchFamily="18" charset="0"/>
                <a:ea typeface="黑体" panose="02010609060101010101" pitchFamily="49" charset="-122"/>
              </a:rPr>
              <a:t>思考</a:t>
            </a:r>
            <a:endParaRPr lang="zh-CN" altLang="en-US" sz="3600"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58371" name="Rectangle 2"/>
          <p:cNvSpPr>
            <a:spLocks noGrp="1"/>
          </p:cNvSpPr>
          <p:nvPr>
            <p:ph type="title"/>
          </p:nvPr>
        </p:nvSpPr>
        <p:spPr/>
        <p:txBody>
          <a:bodyPr vert="horz" wrap="square" lIns="91440" tIns="45720" rIns="91440" bIns="45720" anchor="b" anchorCtr="0"/>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章  知识表示与知识图谱</a:t>
            </a:r>
            <a:endParaRPr lang="zh-CN" altLang="en-US" dirty="0">
              <a:latin typeface="Times New Roman" panose="02020603050405020304" pitchFamily="18" charset="0"/>
            </a:endParaRPr>
          </a:p>
        </p:txBody>
      </p:sp>
      <p:sp>
        <p:nvSpPr>
          <p:cNvPr id="59396" name="Rectangle 3"/>
          <p:cNvSpPr>
            <a:spLocks noGrp="1" noChangeArrowheads="1"/>
          </p:cNvSpPr>
          <p:nvPr>
            <p:ph idx="1"/>
          </p:nvPr>
        </p:nvSpPr>
        <p:spPr>
          <a:xfrm>
            <a:off x="468313" y="908050"/>
            <a:ext cx="8424863" cy="5400675"/>
          </a:xfrm>
        </p:spPr>
        <p:txBody>
          <a:bodyPr vert="horz" wrap="square" lIns="91440" tIns="45720" rIns="91440" bIns="45720" numCol="1" anchor="t" anchorCtr="0" compatLnSpc="1"/>
          <a:lstStyle/>
          <a:p>
            <a:pPr marL="469900" marR="0" lvl="0" indent="-469900" algn="l" defTabSz="914400" rtl="0" eaLnBrk="1" fontAlgn="base" latinLnBrk="0" hangingPunct="1">
              <a:lnSpc>
                <a:spcPct val="160000"/>
              </a:lnSpc>
              <a:spcBef>
                <a:spcPct val="20000"/>
              </a:spcBef>
              <a:spcAft>
                <a:spcPct val="0"/>
              </a:spcAft>
              <a:buClr>
                <a:schemeClr val="accent2"/>
              </a:buClr>
              <a:buSzTx/>
              <a:buFont typeface="Wingdings" panose="05000000000000000000" pitchFamily="2" charset="2"/>
              <a:buBlip>
                <a:blip r:embed="rId1"/>
              </a:buBlip>
              <a:defRPr/>
            </a:pP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2.1  </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知识与知识表示的概念 </a:t>
            </a:r>
            <a:endPar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60000"/>
              </a:lnSpc>
              <a:spcBef>
                <a:spcPct val="20000"/>
              </a:spcBef>
              <a:spcAft>
                <a:spcPct val="0"/>
              </a:spcAft>
              <a:buClr>
                <a:schemeClr val="accent2"/>
              </a:buClr>
              <a:buSzTx/>
              <a:buFont typeface="Wingdings" panose="05000000000000000000" pitchFamily="2" charset="2"/>
              <a:buBlip>
                <a:blip r:embed="rId1"/>
              </a:buBlip>
              <a:defRPr/>
            </a:pP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2.2  </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一阶谓词逻辑表示法 </a:t>
            </a:r>
            <a:endPar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60000"/>
              </a:lnSpc>
              <a:spcBef>
                <a:spcPct val="20000"/>
              </a:spcBef>
              <a:spcAft>
                <a:spcPct val="0"/>
              </a:spcAft>
              <a:buClr>
                <a:schemeClr val="accent2"/>
              </a:buClr>
              <a:buSzTx/>
              <a:buFont typeface="Wingdings" panose="05000000000000000000" pitchFamily="2" charset="2"/>
              <a:buBlip>
                <a:blip r:embed="rId1"/>
              </a:buBlip>
              <a:defRPr/>
            </a:pP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2.3  </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产生式表示法 </a:t>
            </a:r>
            <a:endPar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60000"/>
              </a:lnSpc>
              <a:spcBef>
                <a:spcPct val="20000"/>
              </a:spcBef>
              <a:spcAft>
                <a:spcPct val="0"/>
              </a:spcAft>
              <a:buClr>
                <a:srgbClr val="0000FF"/>
              </a:buClr>
              <a:buSzPct val="150000"/>
              <a:buFont typeface="Wingdings" panose="05000000000000000000" pitchFamily="2" charset="2"/>
              <a:buChar char="ü"/>
              <a:defRPr/>
            </a:pPr>
            <a:r>
              <a:rPr kumimoji="0" lang="en-US" altLang="zh-CN" sz="28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rPr>
              <a:t>2.4  </a:t>
            </a:r>
            <a:r>
              <a:rPr kumimoji="0" lang="zh-CN" altLang="en-US" sz="28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rPr>
              <a:t>框架表示法 </a:t>
            </a:r>
            <a:endParaRPr kumimoji="0" lang="en-US" altLang="zh-CN" sz="28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60000"/>
              </a:lnSpc>
              <a:spcBef>
                <a:spcPct val="20000"/>
              </a:spcBef>
              <a:spcAft>
                <a:spcPct val="0"/>
              </a:spcAft>
              <a:buClr>
                <a:srgbClr val="0000FF"/>
              </a:buClr>
              <a:buSzPct val="150000"/>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2.5  </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知识图谱 </a:t>
            </a:r>
            <a:endPar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60000"/>
              </a:lnSpc>
              <a:spcBef>
                <a:spcPct val="20000"/>
              </a:spcBef>
              <a:spcAft>
                <a:spcPct val="0"/>
              </a:spcAft>
              <a:buClr>
                <a:srgbClr val="0000FF"/>
              </a:buClr>
              <a:buSzPct val="150000"/>
              <a:buFont typeface="Wingdings" panose="05000000000000000000" pitchFamily="2" charset="2"/>
              <a:buChar char="ü"/>
              <a:defRPr/>
            </a:pPr>
            <a:endParaRPr kumimoji="0" lang="zh-CN" altLang="en-US" sz="28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endParaRP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28674"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 </a:t>
            </a:r>
            <a:r>
              <a:rPr lang="zh-CN" altLang="en-US" dirty="0">
                <a:latin typeface="Times New Roman" panose="02020603050405020304" pitchFamily="18" charset="0"/>
              </a:rPr>
              <a:t>回顾</a:t>
            </a:r>
            <a:endParaRPr lang="zh-CN" altLang="en-US" dirty="0">
              <a:latin typeface="Times New Roman" panose="02020603050405020304" pitchFamily="18" charset="0"/>
            </a:endParaRPr>
          </a:p>
        </p:txBody>
      </p:sp>
      <p:sp>
        <p:nvSpPr>
          <p:cNvPr id="25604" name="Rectangle 3"/>
          <p:cNvSpPr>
            <a:spLocks noGrp="1" noChangeArrowheads="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Blip>
                <a:blip r:embed="rId1"/>
              </a:buBlip>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知识反映了客观世界中事物之间的关系，不同事物或者相同事物间的不同关系形成了不同的知识。</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Blip>
                <a:blip r:embed="rId1"/>
              </a:buBlip>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知识的相对正确性、不确定性、可表示性与可利用性。</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Blip>
                <a:blip r:embed="rId1"/>
              </a:buBlip>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知识的不确定性：随机性、模糊性、经验性、不完全性。</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Blip>
                <a:blip r:embed="rId1"/>
              </a:buBlip>
              <a:defRPr/>
            </a:pPr>
            <a:r>
              <a:rPr kumimoji="0" lang="zh-CN" altLang="en-US" sz="2400" b="1" i="0" u="none" strike="noStrike" kern="0" cap="none" spc="0" normalizeH="0" baseline="0" noProof="0" dirty="0">
                <a:ln>
                  <a:noFill/>
                </a:ln>
                <a:solidFill>
                  <a:srgbClr val="0000FF"/>
                </a:solidFill>
                <a:effectLst/>
                <a:uLnTx/>
                <a:uFillTx/>
                <a:latin typeface="+mn-lt"/>
                <a:ea typeface="+mn-ea"/>
                <a:cs typeface="+mn-cs"/>
              </a:rPr>
              <a:t>知识表示</a:t>
            </a:r>
            <a:r>
              <a:rPr kumimoji="0"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rPr>
              <a:t>（</a:t>
            </a: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rPr>
              <a:t>knowledge representation</a:t>
            </a:r>
            <a:r>
              <a:rPr kumimoji="0"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rPr>
              <a:t>）：将人类知识形式化或者模型化。</a:t>
            </a:r>
            <a:endPar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Blip>
                <a:blip r:embed="rId1"/>
              </a:buBlip>
              <a:defRPr/>
            </a:pPr>
            <a:r>
              <a:rPr lang="zh-CN" altLang="en-US" sz="2400" b="1" dirty="0">
                <a:solidFill>
                  <a:srgbClr val="0000FF"/>
                </a:solidFill>
                <a:latin typeface="Times New Roman" panose="02020603050405020304" pitchFamily="18" charset="0"/>
              </a:rPr>
              <a:t>一阶谓词逻辑表示法</a:t>
            </a:r>
            <a:endParaRPr lang="en-US" altLang="zh-CN" sz="2400" b="1" dirty="0">
              <a:solidFill>
                <a:srgbClr val="0000FF"/>
              </a:solidFill>
              <a:latin typeface="Times New Roman" panose="02020603050405020304" pitchFamily="18" charset="0"/>
            </a:endParaRPr>
          </a:p>
          <a:p>
            <a:pPr lvl="1" eaLnBrk="1" hangingPunct="1">
              <a:spcBef>
                <a:spcPct val="40000"/>
              </a:spcBef>
              <a:defRPr/>
            </a:pPr>
            <a:r>
              <a:rPr lang="zh-CN" altLang="en-US" sz="1800" b="1" dirty="0">
                <a:latin typeface="Times New Roman" panose="02020603050405020304" pitchFamily="18" charset="0"/>
              </a:rPr>
              <a:t>谓词的一般形式：   </a:t>
            </a:r>
            <a:r>
              <a:rPr lang="en-US" altLang="zh-CN" sz="1800" b="1" i="1" dirty="0">
                <a:latin typeface="Times New Roman" panose="02020603050405020304" pitchFamily="18" charset="0"/>
              </a:rPr>
              <a:t>P </a:t>
            </a:r>
            <a:r>
              <a:rPr lang="en-US" altLang="zh-CN" sz="1800" b="1" dirty="0">
                <a:latin typeface="Times New Roman" panose="02020603050405020304" pitchFamily="18" charset="0"/>
              </a:rPr>
              <a:t>(</a:t>
            </a:r>
            <a:r>
              <a:rPr lang="en-US" altLang="zh-CN" sz="1800" b="1" i="1" dirty="0">
                <a:latin typeface="Times New Roman" panose="02020603050405020304" pitchFamily="18" charset="0"/>
              </a:rPr>
              <a:t>x</a:t>
            </a:r>
            <a:r>
              <a:rPr lang="en-US" altLang="zh-CN" sz="1800" b="1" baseline="-25000" dirty="0">
                <a:latin typeface="Times New Roman" panose="02020603050405020304" pitchFamily="18" charset="0"/>
              </a:rPr>
              <a:t>1</a:t>
            </a:r>
            <a:r>
              <a:rPr lang="en-US" altLang="zh-CN" sz="1800" b="1" dirty="0">
                <a:latin typeface="Times New Roman" panose="02020603050405020304" pitchFamily="18" charset="0"/>
              </a:rPr>
              <a:t>, </a:t>
            </a:r>
            <a:r>
              <a:rPr lang="en-US" altLang="zh-CN" sz="1800" b="1" i="1" dirty="0">
                <a:latin typeface="Times New Roman" panose="02020603050405020304" pitchFamily="18" charset="0"/>
              </a:rPr>
              <a:t>x</a:t>
            </a:r>
            <a:r>
              <a:rPr lang="en-US" altLang="zh-CN" sz="1800" b="1" baseline="-25000" dirty="0">
                <a:latin typeface="Times New Roman" panose="02020603050405020304" pitchFamily="18" charset="0"/>
              </a:rPr>
              <a:t>2</a:t>
            </a:r>
            <a:r>
              <a:rPr lang="en-US" altLang="zh-CN" sz="1800" b="1" dirty="0">
                <a:latin typeface="Times New Roman" panose="02020603050405020304" pitchFamily="18" charset="0"/>
              </a:rPr>
              <a:t>,</a:t>
            </a:r>
            <a:r>
              <a:rPr lang="en-US" altLang="zh-CN" sz="1800" b="1" baseline="9000" dirty="0">
                <a:latin typeface="Times New Roman" panose="02020603050405020304" pitchFamily="18" charset="0"/>
              </a:rPr>
              <a:t>…</a:t>
            </a:r>
            <a:r>
              <a:rPr lang="en-US" altLang="zh-CN" sz="1800" b="1" dirty="0">
                <a:latin typeface="Times New Roman" panose="02020603050405020304" pitchFamily="18" charset="0"/>
              </a:rPr>
              <a:t>, </a:t>
            </a:r>
            <a:r>
              <a:rPr lang="en-US" altLang="zh-CN" sz="1800" b="1" i="1" dirty="0" err="1">
                <a:latin typeface="Times New Roman" panose="02020603050405020304" pitchFamily="18" charset="0"/>
              </a:rPr>
              <a:t>x</a:t>
            </a:r>
            <a:r>
              <a:rPr lang="en-US" altLang="zh-CN" sz="1800" b="1" i="1" baseline="-25000" dirty="0" err="1">
                <a:latin typeface="Times New Roman" panose="02020603050405020304" pitchFamily="18" charset="0"/>
              </a:rPr>
              <a:t>n</a:t>
            </a:r>
            <a:r>
              <a:rPr lang="en-US" altLang="zh-CN" sz="1800" b="1" dirty="0">
                <a:latin typeface="Times New Roman" panose="02020603050405020304" pitchFamily="18" charset="0"/>
              </a:rPr>
              <a:t>)</a:t>
            </a:r>
            <a:endParaRPr lang="en-US" altLang="zh-CN" sz="1800" b="1" dirty="0">
              <a:latin typeface="Times New Roman" panose="02020603050405020304" pitchFamily="18" charset="0"/>
            </a:endParaRPr>
          </a:p>
          <a:p>
            <a:pPr lvl="1" indent="-469900" eaLnBrk="1" hangingPunct="1">
              <a:lnSpc>
                <a:spcPct val="120000"/>
              </a:lnSpc>
              <a:spcBef>
                <a:spcPct val="40000"/>
              </a:spcBef>
              <a:buBlip>
                <a:blip r:embed="rId1"/>
              </a:buBlip>
              <a:defRPr/>
            </a:pP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rPr>
              <a:t>谓词公式：连接词</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rPr>
              <a:t>， ∧， ∨， →，       </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rPr>
              <a:t>、量词</a:t>
            </a:r>
            <a:r>
              <a:rPr lang="zh-CN" altLang="en-US" sz="1800" b="1" dirty="0">
                <a:solidFill>
                  <a:srgbClr val="0000FF"/>
                </a:solidFill>
                <a:latin typeface="Times New Roman" panose="02020603050405020304" pitchFamily="18" charset="0"/>
                <a:cs typeface="+mn-cs"/>
              </a:rPr>
              <a:t>（            ）</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rPr>
              <a:t>、量词的辖域</a:t>
            </a:r>
            <a:endPar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endParaRPr>
          </a:p>
        </p:txBody>
      </p:sp>
      <p:graphicFrame>
        <p:nvGraphicFramePr>
          <p:cNvPr id="3" name="Object 10"/>
          <p:cNvGraphicFramePr>
            <a:graphicFrameLocks noChangeAspect="1"/>
          </p:cNvGraphicFramePr>
          <p:nvPr/>
        </p:nvGraphicFramePr>
        <p:xfrm>
          <a:off x="5098417" y="5177473"/>
          <a:ext cx="914400" cy="276225"/>
        </p:xfrm>
        <a:graphic>
          <a:graphicData uri="http://schemas.openxmlformats.org/presentationml/2006/ole">
            <mc:AlternateContent xmlns:mc="http://schemas.openxmlformats.org/markup-compatibility/2006">
              <mc:Choice xmlns:v="urn:schemas-microsoft-com:vml" Requires="v">
                <p:oleObj spid="_x0000_s2" name="" r:id="rId2" imgW="203200" imgH="139700" progId="Equation.3">
                  <p:embed/>
                </p:oleObj>
              </mc:Choice>
              <mc:Fallback>
                <p:oleObj name="" r:id="rId2" imgW="203200" imgH="139700" progId="Equation.3">
                  <p:embed/>
                  <p:pic>
                    <p:nvPicPr>
                      <p:cNvPr id="0" name="Object 10"/>
                      <p:cNvPicPr/>
                      <p:nvPr/>
                    </p:nvPicPr>
                    <p:blipFill>
                      <a:blip r:embed="rId3"/>
                      <a:stretch>
                        <a:fillRect/>
                      </a:stretch>
                    </p:blipFill>
                    <p:spPr>
                      <a:xfrm>
                        <a:off x="5098417" y="5177473"/>
                        <a:ext cx="914400" cy="276225"/>
                      </a:xfrm>
                      <a:prstGeom prst="rect">
                        <a:avLst/>
                      </a:prstGeom>
                      <a:noFill/>
                      <a:ln w="38100">
                        <a:noFill/>
                        <a:miter/>
                      </a:ln>
                    </p:spPr>
                  </p:pic>
                </p:oleObj>
              </mc:Fallback>
            </mc:AlternateContent>
          </a:graphicData>
        </a:graphic>
      </p:graphicFrame>
      <p:graphicFrame>
        <p:nvGraphicFramePr>
          <p:cNvPr id="5" name="Object 4"/>
          <p:cNvGraphicFramePr>
            <a:graphicFrameLocks noChangeAspect="1"/>
          </p:cNvGraphicFramePr>
          <p:nvPr/>
        </p:nvGraphicFramePr>
        <p:xfrm>
          <a:off x="6569869" y="5072698"/>
          <a:ext cx="500062" cy="381000"/>
        </p:xfrm>
        <a:graphic>
          <a:graphicData uri="http://schemas.openxmlformats.org/presentationml/2006/ole">
            <mc:AlternateContent xmlns:mc="http://schemas.openxmlformats.org/markup-compatibility/2006">
              <mc:Choice xmlns:v="urn:schemas-microsoft-com:vml" Requires="v">
                <p:oleObj spid="_x0000_s4" name="" r:id="rId4" imgW="152400" imgH="165100" progId="Equation.3">
                  <p:embed/>
                </p:oleObj>
              </mc:Choice>
              <mc:Fallback>
                <p:oleObj name="" r:id="rId4" imgW="152400" imgH="165100" progId="Equation.3">
                  <p:embed/>
                  <p:pic>
                    <p:nvPicPr>
                      <p:cNvPr id="0" name="Object 4"/>
                      <p:cNvPicPr/>
                      <p:nvPr/>
                    </p:nvPicPr>
                    <p:blipFill>
                      <a:blip r:embed="rId5"/>
                      <a:stretch>
                        <a:fillRect/>
                      </a:stretch>
                    </p:blipFill>
                    <p:spPr>
                      <a:xfrm>
                        <a:off x="6569869" y="5072698"/>
                        <a:ext cx="500062" cy="381000"/>
                      </a:xfrm>
                      <a:prstGeom prst="rect">
                        <a:avLst/>
                      </a:prstGeom>
                      <a:noFill/>
                      <a:ln w="38100">
                        <a:noFill/>
                        <a:miter/>
                      </a:ln>
                    </p:spPr>
                  </p:pic>
                </p:oleObj>
              </mc:Fallback>
            </mc:AlternateContent>
          </a:graphicData>
        </a:graphic>
      </p:graphicFrame>
      <p:graphicFrame>
        <p:nvGraphicFramePr>
          <p:cNvPr id="6" name="Object 8"/>
          <p:cNvGraphicFramePr>
            <a:graphicFrameLocks noChangeAspect="1"/>
          </p:cNvGraphicFramePr>
          <p:nvPr/>
        </p:nvGraphicFramePr>
        <p:xfrm>
          <a:off x="7069931" y="5113973"/>
          <a:ext cx="276225" cy="339725"/>
        </p:xfrm>
        <a:graphic>
          <a:graphicData uri="http://schemas.openxmlformats.org/presentationml/2006/ole">
            <mc:AlternateContent xmlns:mc="http://schemas.openxmlformats.org/markup-compatibility/2006">
              <mc:Choice xmlns:v="urn:schemas-microsoft-com:vml" Requires="v">
                <p:oleObj spid="_x0000_s7" name="" r:id="rId6" imgW="127000" imgH="152400" progId="Equation.DSMT4">
                  <p:embed/>
                </p:oleObj>
              </mc:Choice>
              <mc:Fallback>
                <p:oleObj name="" r:id="rId6" imgW="127000" imgH="152400" progId="Equation.DSMT4">
                  <p:embed/>
                  <p:pic>
                    <p:nvPicPr>
                      <p:cNvPr id="0" name="Object 8"/>
                      <p:cNvPicPr/>
                      <p:nvPr/>
                    </p:nvPicPr>
                    <p:blipFill>
                      <a:blip r:embed="rId7"/>
                      <a:stretch>
                        <a:fillRect/>
                      </a:stretch>
                    </p:blipFill>
                    <p:spPr>
                      <a:xfrm>
                        <a:off x="7069931" y="5113973"/>
                        <a:ext cx="276225" cy="339725"/>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28674"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 </a:t>
            </a:r>
            <a:r>
              <a:rPr lang="zh-CN" altLang="en-US" dirty="0">
                <a:latin typeface="Times New Roman" panose="02020603050405020304" pitchFamily="18" charset="0"/>
              </a:rPr>
              <a:t>回顾</a:t>
            </a:r>
            <a:endParaRPr lang="zh-CN" altLang="en-US" dirty="0">
              <a:latin typeface="Times New Roman" panose="02020603050405020304" pitchFamily="18" charset="0"/>
            </a:endParaRPr>
          </a:p>
        </p:txBody>
      </p:sp>
      <p:sp>
        <p:nvSpPr>
          <p:cNvPr id="25604" name="Rectangle 3"/>
          <p:cNvSpPr>
            <a:spLocks noGrp="1" noChangeArrowheads="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Blip>
                <a:blip r:embed="rId1"/>
              </a:buBlip>
              <a:defRPr/>
            </a:pPr>
            <a:r>
              <a:rPr kumimoji="0"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rPr>
              <a:t>产生式表示：</a:t>
            </a:r>
            <a:endPar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mn-ea"/>
              <a:cs typeface="+mn-cs"/>
            </a:endParaRPr>
          </a:p>
          <a:p>
            <a:pPr marL="467995"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0000CC"/>
                </a:solidFill>
                <a:effectLst/>
                <a:uLnTx/>
                <a:uFillTx/>
                <a:latin typeface="+mn-lt"/>
                <a:ea typeface="+mn-ea"/>
                <a:cs typeface="+mn-cs"/>
              </a:rPr>
              <a:t>确定性规则知识：</a:t>
            </a:r>
            <a:r>
              <a:rPr kumimoji="0" lang="en-US" altLang="zh-CN"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IF  </a:t>
            </a:r>
            <a:r>
              <a:rPr kumimoji="0" lang="en-US" altLang="zh-CN" sz="2000" b="1" i="1"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P</a:t>
            </a:r>
            <a:r>
              <a:rPr kumimoji="0" lang="en-US" altLang="zh-CN"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  THEN </a:t>
            </a:r>
            <a:r>
              <a:rPr kumimoji="0" lang="en-US" altLang="zh-CN" sz="2000" b="1" i="1"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 Q     </a:t>
            </a:r>
            <a:r>
              <a:rPr kumimoji="0" lang="en-US" altLang="zh-CN" sz="2000" b="1" i="0" u="none" strike="noStrike" kern="0" cap="none" spc="0" normalizeH="0" baseline="0" noProof="0" dirty="0">
                <a:ln>
                  <a:noFill/>
                </a:ln>
                <a:solidFill>
                  <a:srgbClr val="0000CC"/>
                </a:solidFill>
                <a:effectLst/>
                <a:uLnTx/>
                <a:uFillTx/>
                <a:latin typeface="+mn-lt"/>
                <a:ea typeface="+mn-ea"/>
                <a:cs typeface="+mn-cs"/>
              </a:rPr>
              <a:t>|</a:t>
            </a:r>
            <a:r>
              <a:rPr kumimoji="0" lang="en-US" altLang="zh-CN" sz="2000" b="1" i="1"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  </a:t>
            </a:r>
            <a:r>
              <a:rPr kumimoji="0" lang="en-US" altLang="zh-CN" sz="2000" b="1" i="1" u="none" strike="noStrike" kern="0" cap="none" spc="0" normalizeH="0" baseline="0" noProof="0" dirty="0">
                <a:ln>
                  <a:noFill/>
                </a:ln>
                <a:solidFill>
                  <a:srgbClr val="0000CC"/>
                </a:solidFill>
                <a:effectLst/>
                <a:uLnTx/>
                <a:uFillTx/>
                <a:latin typeface="Times New Roman" panose="02020603050405020304" pitchFamily="18" charset="0"/>
                <a:ea typeface="+mn-ea"/>
                <a:cs typeface="Times New Roman" panose="02020603050405020304" pitchFamily="18" charset="0"/>
              </a:rPr>
              <a:t>P</a:t>
            </a:r>
            <a:r>
              <a:rPr kumimoji="0" lang="en-US" altLang="zh-CN"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Times New Roman" panose="02020603050405020304" pitchFamily="18" charset="0"/>
              </a:rPr>
              <a:t>→</a:t>
            </a:r>
            <a:r>
              <a:rPr kumimoji="0" lang="en-US" altLang="zh-CN" sz="2000" b="1" i="1" u="none" strike="noStrike" kern="0" cap="none" spc="0" normalizeH="0" baseline="0" noProof="0" dirty="0">
                <a:ln>
                  <a:noFill/>
                </a:ln>
                <a:solidFill>
                  <a:srgbClr val="0000CC"/>
                </a:solidFill>
                <a:effectLst/>
                <a:uLnTx/>
                <a:uFillTx/>
                <a:latin typeface="Times New Roman" panose="02020603050405020304" pitchFamily="18" charset="0"/>
                <a:ea typeface="+mn-ea"/>
                <a:cs typeface="Times New Roman" panose="02020603050405020304" pitchFamily="18" charset="0"/>
              </a:rPr>
              <a:t>Q</a:t>
            </a:r>
            <a:endParaRPr kumimoji="0" lang="en-US" altLang="zh-CN" sz="2000" b="1" i="1" u="none" strike="noStrike" kern="0" cap="none" spc="0" normalizeH="0" baseline="0" noProof="0" dirty="0">
              <a:ln>
                <a:noFill/>
              </a:ln>
              <a:solidFill>
                <a:srgbClr val="0000CC"/>
              </a:solidFill>
              <a:effectLst/>
              <a:uLnTx/>
              <a:uFillTx/>
              <a:latin typeface="Times New Roman" panose="02020603050405020304" pitchFamily="18" charset="0"/>
              <a:ea typeface="+mn-ea"/>
              <a:cs typeface="Times New Roman" panose="02020603050405020304" pitchFamily="18" charset="0"/>
            </a:endParaRPr>
          </a:p>
          <a:p>
            <a:pPr marL="467995"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0000CC"/>
                </a:solidFill>
                <a:effectLst/>
                <a:uLnTx/>
                <a:uFillTx/>
                <a:latin typeface="+mn-lt"/>
                <a:ea typeface="+mn-ea"/>
                <a:cs typeface="+mn-cs"/>
              </a:rPr>
              <a:t>不确定性规则知识</a:t>
            </a:r>
            <a:r>
              <a:rPr kumimoji="0" lang="zh-CN" altLang="en-US" sz="2000" b="0" i="0" u="none" strike="noStrike" kern="0" cap="none" spc="0" normalizeH="0" baseline="0" noProof="0" dirty="0">
                <a:ln>
                  <a:noFill/>
                </a:ln>
                <a:solidFill>
                  <a:srgbClr val="0000CC"/>
                </a:solidFill>
                <a:effectLst/>
                <a:uLnTx/>
                <a:uFillTx/>
                <a:latin typeface="+mn-lt"/>
                <a:ea typeface="+mn-ea"/>
                <a:cs typeface="+mn-cs"/>
              </a:rPr>
              <a:t>：</a:t>
            </a:r>
            <a:r>
              <a:rPr kumimoji="0" lang="en-US" altLang="zh-CN" sz="2000" b="0"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 </a:t>
            </a:r>
            <a:r>
              <a:rPr kumimoji="0" lang="en-US" altLang="zh-CN"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IF  </a:t>
            </a:r>
            <a:r>
              <a:rPr kumimoji="0" lang="en-US" altLang="zh-CN" sz="2000" b="1" i="1"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P</a:t>
            </a:r>
            <a:r>
              <a:rPr kumimoji="0" lang="en-US" altLang="zh-CN"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  THEN </a:t>
            </a:r>
            <a:r>
              <a:rPr kumimoji="0" lang="en-US" altLang="zh-CN" sz="2000" b="1" i="1"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Q</a:t>
            </a:r>
            <a:r>
              <a:rPr kumimoji="0" lang="en-US" altLang="zh-CN" sz="2000" b="1" i="0" u="none" strike="noStrike" kern="0" cap="none" spc="0" normalizeH="0" baseline="0" noProof="0" dirty="0">
                <a:ln>
                  <a:noFill/>
                </a:ln>
                <a:solidFill>
                  <a:srgbClr val="0000CC"/>
                </a:solidFill>
                <a:effectLst/>
                <a:uLnTx/>
                <a:uFillTx/>
                <a:latin typeface="+mn-lt"/>
                <a:ea typeface="+mn-ea"/>
                <a:cs typeface="+mn-cs"/>
              </a:rPr>
              <a:t> </a:t>
            </a:r>
            <a:r>
              <a:rPr kumimoji="0" lang="zh-CN" altLang="en-US" sz="2000" b="1" i="0" u="none" strike="noStrike" kern="0" cap="none" spc="0" normalizeH="0" baseline="0" noProof="0" dirty="0">
                <a:ln>
                  <a:noFill/>
                </a:ln>
                <a:solidFill>
                  <a:srgbClr val="0000CC"/>
                </a:solidFill>
                <a:effectLst/>
                <a:uLnTx/>
                <a:uFillTx/>
                <a:latin typeface="+mn-lt"/>
                <a:ea typeface="+mn-ea"/>
                <a:cs typeface="+mn-cs"/>
              </a:rPr>
              <a:t>（置信度）</a:t>
            </a:r>
            <a:r>
              <a:rPr kumimoji="0" lang="en-US" altLang="zh-CN" sz="2000" b="1" i="0" u="none" strike="noStrike" kern="0" cap="none" spc="0" normalizeH="0" baseline="0" noProof="0" dirty="0">
                <a:ln>
                  <a:noFill/>
                </a:ln>
                <a:solidFill>
                  <a:srgbClr val="0000CC"/>
                </a:solidFill>
                <a:effectLst/>
                <a:uLnTx/>
                <a:uFillTx/>
                <a:latin typeface="+mn-lt"/>
                <a:ea typeface="+mn-ea"/>
                <a:cs typeface="+mn-cs"/>
              </a:rPr>
              <a:t>|</a:t>
            </a:r>
            <a:r>
              <a:rPr kumimoji="0" lang="zh-CN" altLang="en-US" sz="2000" b="1" i="0" u="none" strike="noStrike" kern="0" cap="none" spc="0" normalizeH="0" baseline="0" noProof="0" dirty="0">
                <a:ln>
                  <a:noFill/>
                </a:ln>
                <a:solidFill>
                  <a:srgbClr val="0000CC"/>
                </a:solidFill>
                <a:effectLst/>
                <a:uLnTx/>
                <a:uFillTx/>
                <a:latin typeface="+mn-lt"/>
                <a:ea typeface="+mn-ea"/>
                <a:cs typeface="+mn-cs"/>
              </a:rPr>
              <a:t>  </a:t>
            </a:r>
            <a:r>
              <a:rPr kumimoji="0" lang="en-US" altLang="zh-CN" sz="2000" b="1" i="1" u="none" strike="noStrike" kern="0" cap="none" spc="0" normalizeH="0" baseline="0" noProof="0" dirty="0">
                <a:ln>
                  <a:noFill/>
                </a:ln>
                <a:solidFill>
                  <a:srgbClr val="0000CC"/>
                </a:solidFill>
                <a:effectLst/>
                <a:uLnTx/>
                <a:uFillTx/>
                <a:latin typeface="Times New Roman" panose="02020603050405020304" pitchFamily="18" charset="0"/>
                <a:ea typeface="+mn-ea"/>
                <a:cs typeface="Times New Roman" panose="02020603050405020304" pitchFamily="18" charset="0"/>
              </a:rPr>
              <a:t>P</a:t>
            </a:r>
            <a:r>
              <a:rPr kumimoji="0" lang="en-US" altLang="zh-CN"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Times New Roman" panose="02020603050405020304" pitchFamily="18" charset="0"/>
              </a:rPr>
              <a:t>→</a:t>
            </a:r>
            <a:r>
              <a:rPr kumimoji="0" lang="en-US" altLang="zh-CN" sz="2000" b="1" i="1" u="none" strike="noStrike" kern="0" cap="none" spc="0" normalizeH="0" baseline="0" noProof="0" dirty="0">
                <a:ln>
                  <a:noFill/>
                </a:ln>
                <a:solidFill>
                  <a:srgbClr val="0000CC"/>
                </a:solidFill>
                <a:effectLst/>
                <a:uLnTx/>
                <a:uFillTx/>
                <a:latin typeface="Times New Roman" panose="02020603050405020304" pitchFamily="18" charset="0"/>
                <a:ea typeface="+mn-ea"/>
                <a:cs typeface="Times New Roman" panose="02020603050405020304" pitchFamily="18" charset="0"/>
              </a:rPr>
              <a:t>Q</a:t>
            </a:r>
            <a:r>
              <a:rPr kumimoji="0" lang="zh-CN" altLang="en-US" sz="2000" b="1" i="0" u="none" strike="noStrike" kern="0" cap="none" spc="0" normalizeH="0" baseline="0" noProof="0" dirty="0">
                <a:ln>
                  <a:noFill/>
                </a:ln>
                <a:solidFill>
                  <a:srgbClr val="0000CC"/>
                </a:solidFill>
                <a:effectLst/>
                <a:uLnTx/>
                <a:uFillTx/>
                <a:latin typeface="+mn-lt"/>
                <a:ea typeface="+mn-ea"/>
                <a:cs typeface="+mn-cs"/>
              </a:rPr>
              <a:t>（置信度）</a:t>
            </a:r>
            <a:endParaRPr kumimoji="0" lang="en-US" altLang="zh-CN" sz="2000" b="1" i="0" u="none" strike="noStrike" kern="0" cap="none" spc="0" normalizeH="0" baseline="0" noProof="0" dirty="0">
              <a:ln>
                <a:noFill/>
              </a:ln>
              <a:solidFill>
                <a:srgbClr val="0000CC"/>
              </a:solidFill>
              <a:effectLst/>
              <a:uLnTx/>
              <a:uFillTx/>
              <a:latin typeface="+mn-lt"/>
              <a:ea typeface="+mn-ea"/>
              <a:cs typeface="+mn-cs"/>
            </a:endParaRPr>
          </a:p>
          <a:p>
            <a:pPr marL="467995" marR="0" lvl="0" indent="0" algn="l"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确定性事实性知识：（对象，属性，值）</a:t>
            </a:r>
            <a:r>
              <a:rPr kumimoji="0" lang="en-US" altLang="zh-CN" sz="2000" b="1" i="0" u="none" strike="noStrike" kern="0" cap="none" spc="0" normalizeH="0" baseline="0" noProof="0" dirty="0">
                <a:ln>
                  <a:noFill/>
                </a:ln>
                <a:solidFill>
                  <a:srgbClr val="0000CC"/>
                </a:solidFill>
                <a:effectLst/>
                <a:uLnTx/>
                <a:uFillTx/>
                <a:latin typeface="+mn-lt"/>
                <a:ea typeface="+mn-ea"/>
                <a:cs typeface="+mn-cs"/>
              </a:rPr>
              <a:t>|</a:t>
            </a:r>
            <a:r>
              <a:rPr kumimoji="0" lang="zh-CN" altLang="en-US"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（关系，对象</a:t>
            </a:r>
            <a:r>
              <a:rPr kumimoji="0" lang="en-US" altLang="zh-CN"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1</a:t>
            </a:r>
            <a:r>
              <a:rPr kumimoji="0" lang="zh-CN" altLang="en-US"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，对象</a:t>
            </a:r>
            <a:r>
              <a:rPr kumimoji="0" lang="en-US" altLang="zh-CN"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2</a:t>
            </a:r>
            <a:r>
              <a:rPr kumimoji="0" lang="zh-CN" altLang="en-US"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 </a:t>
            </a:r>
            <a:endParaRPr kumimoji="0" lang="en-US" altLang="zh-CN"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endParaRPr>
          </a:p>
          <a:p>
            <a:pPr marL="467995" marR="0" lvl="0" indent="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defRPr/>
            </a:pPr>
            <a:r>
              <a:rPr kumimoji="0" lang="zh-CN" altLang="en-US"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不确定性事实性知识：（对象，属性，值，置信度） </a:t>
            </a:r>
            <a:r>
              <a:rPr kumimoji="0" lang="en-US" altLang="zh-CN"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a:t>
            </a:r>
            <a:endParaRPr kumimoji="0" lang="en-US" altLang="zh-CN"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endParaRPr>
          </a:p>
          <a:p>
            <a:pPr marL="467995" marR="0" lvl="0" indent="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                                              </a:t>
            </a:r>
            <a:r>
              <a:rPr kumimoji="0" lang="zh-CN" altLang="en-US"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（关系，对象</a:t>
            </a:r>
            <a:r>
              <a:rPr kumimoji="0" lang="en-US" altLang="zh-CN"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Times New Roman" panose="02020603050405020304" pitchFamily="18" charset="0"/>
              </a:rPr>
              <a:t>1</a:t>
            </a:r>
            <a:r>
              <a:rPr kumimoji="0" lang="zh-CN" altLang="en-US"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，对象</a:t>
            </a:r>
            <a:r>
              <a:rPr kumimoji="0" lang="en-US" altLang="zh-CN"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Times New Roman" panose="02020603050405020304" pitchFamily="18" charset="0"/>
              </a:rPr>
              <a:t>2</a:t>
            </a:r>
            <a:r>
              <a:rPr kumimoji="0" lang="zh-CN" altLang="en-US" sz="2000" b="1" i="0" u="none" strike="noStrike" kern="0" cap="none" spc="0" normalizeH="0" baseline="0" noProof="0" dirty="0">
                <a:ln>
                  <a:noFill/>
                </a:ln>
                <a:solidFill>
                  <a:srgbClr val="0000CC"/>
                </a:solidFill>
                <a:effectLst/>
                <a:uLnTx/>
                <a:uFillTx/>
                <a:latin typeface="Times New Roman" panose="02020603050405020304" pitchFamily="18" charset="0"/>
                <a:ea typeface="+mn-ea"/>
                <a:cs typeface="+mn-cs"/>
              </a:rPr>
              <a:t>，置信度）</a:t>
            </a:r>
            <a:endParaRPr kumimoji="0" lang="en-US" altLang="zh-CN" sz="2400" b="1" i="0" u="none" strike="noStrike" kern="0" cap="none" spc="0" normalizeH="0" baseline="0" noProof="0" dirty="0">
              <a:ln>
                <a:noFill/>
              </a:ln>
              <a:solidFill>
                <a:srgbClr val="0000CC"/>
              </a:solidFill>
              <a:effectLst/>
              <a:uLnTx/>
              <a:uFillTx/>
              <a:latin typeface="+mn-lt"/>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Blip>
                <a:blip r:embed="rId1"/>
              </a:buBlip>
              <a:defRPr/>
            </a:pP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30722"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 2.4  </a:t>
            </a:r>
            <a:r>
              <a:rPr lang="zh-CN" altLang="en-US" dirty="0">
                <a:latin typeface="Times New Roman" panose="02020603050405020304" pitchFamily="18" charset="0"/>
              </a:rPr>
              <a:t>框架表示法</a:t>
            </a:r>
            <a:endParaRPr lang="zh-CN" altLang="en-US" dirty="0">
              <a:latin typeface="Times New Roman" panose="02020603050405020304" pitchFamily="18" charset="0"/>
            </a:endParaRPr>
          </a:p>
        </p:txBody>
      </p:sp>
      <p:sp>
        <p:nvSpPr>
          <p:cNvPr id="30723" name="Rectangle 3"/>
          <p:cNvSpPr>
            <a:spLocks noGrp="1"/>
          </p:cNvSpPr>
          <p:nvPr>
            <p:ph idx="1"/>
          </p:nvPr>
        </p:nvSpPr>
        <p:spPr/>
        <p:txBody>
          <a:bodyPr vert="horz" wrap="square" lIns="91440" tIns="45720" rIns="91440" bIns="45720" anchor="t" anchorCtr="0"/>
          <a:lstStyle/>
          <a:p>
            <a:pPr eaLnBrk="1" hangingPunct="1">
              <a:lnSpc>
                <a:spcPct val="140000"/>
              </a:lnSpc>
              <a:buFontTx/>
              <a:buBlip>
                <a:blip r:embed="rId1"/>
              </a:buBlip>
            </a:pPr>
            <a:r>
              <a:rPr lang="en-US" altLang="zh-CN" b="1" dirty="0">
                <a:latin typeface="Times New Roman" panose="02020603050405020304" pitchFamily="18" charset="0"/>
              </a:rPr>
              <a:t>1975</a:t>
            </a:r>
            <a:r>
              <a:rPr lang="zh-CN" altLang="en-US" b="1" dirty="0">
                <a:latin typeface="宋体" panose="02010600030101010101" pitchFamily="2" charset="-122"/>
              </a:rPr>
              <a:t>年，美国</a:t>
            </a:r>
            <a:r>
              <a:rPr lang="zh-CN" altLang="en-US" b="1" dirty="0">
                <a:solidFill>
                  <a:srgbClr val="0000FF"/>
                </a:solidFill>
                <a:latin typeface="宋体" panose="02010600030101010101" pitchFamily="2" charset="-122"/>
              </a:rPr>
              <a:t>明斯基</a:t>
            </a:r>
            <a:r>
              <a:rPr lang="zh-CN" altLang="en-US" b="1" dirty="0">
                <a:latin typeface="宋体" panose="02010600030101010101" pitchFamily="2" charset="-122"/>
              </a:rPr>
              <a:t>提出了框架理论：人们对现实世界中各种事物的认识都是以一种类似于框架的结构存储在记忆中的。</a:t>
            </a:r>
            <a:endParaRPr lang="zh-CN" altLang="en-US" b="1" dirty="0">
              <a:latin typeface="宋体" panose="02010600030101010101" pitchFamily="2" charset="-122"/>
            </a:endParaRPr>
          </a:p>
          <a:p>
            <a:pPr eaLnBrk="1" hangingPunct="1">
              <a:lnSpc>
                <a:spcPct val="140000"/>
              </a:lnSpc>
              <a:buFontTx/>
              <a:buBlip>
                <a:blip r:embed="rId1"/>
              </a:buBlip>
            </a:pPr>
            <a:r>
              <a:rPr lang="zh-CN" altLang="en-US" b="1" dirty="0">
                <a:latin typeface="宋体" panose="02010600030101010101" pitchFamily="2" charset="-122"/>
              </a:rPr>
              <a:t>框架表示法：一种结构化的知识表示方法，已在多种系统中得到应用。  </a:t>
            </a:r>
            <a:r>
              <a:rPr lang="zh-CN" altLang="en-US" b="1" dirty="0"/>
              <a:t> </a:t>
            </a:r>
            <a:endParaRPr lang="zh-CN" altLang="en-US" b="1" dirty="0"/>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32770"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2.4.1  </a:t>
            </a:r>
            <a:r>
              <a:rPr lang="zh-CN" altLang="en-US" dirty="0">
                <a:latin typeface="Times New Roman" panose="02020603050405020304" pitchFamily="18" charset="0"/>
              </a:rPr>
              <a:t>框架的一般结构</a:t>
            </a:r>
            <a:endParaRPr lang="zh-CN" altLang="en-US" dirty="0">
              <a:latin typeface="Times New Roman" panose="02020603050405020304" pitchFamily="18" charset="0"/>
            </a:endParaRPr>
          </a:p>
        </p:txBody>
      </p:sp>
      <p:sp>
        <p:nvSpPr>
          <p:cNvPr id="32771" name="Rectangle 3"/>
          <p:cNvSpPr>
            <a:spLocks noGrp="1"/>
          </p:cNvSpPr>
          <p:nvPr>
            <p:ph idx="1"/>
          </p:nvPr>
        </p:nvSpPr>
        <p:spPr>
          <a:xfrm>
            <a:off x="250825" y="1093788"/>
            <a:ext cx="8642350" cy="5400675"/>
          </a:xfrm>
        </p:spPr>
        <p:txBody>
          <a:bodyPr vert="horz" wrap="square" lIns="91440" tIns="45720" rIns="91440" bIns="45720" anchor="t" anchorCtr="0"/>
          <a:lstStyle/>
          <a:p>
            <a:pPr eaLnBrk="1" hangingPunct="1"/>
            <a:r>
              <a:rPr lang="zh-CN" altLang="en-US" b="1" dirty="0">
                <a:latin typeface="Times New Roman" panose="02020603050405020304" pitchFamily="18" charset="0"/>
              </a:rPr>
              <a:t>框架</a:t>
            </a:r>
            <a:r>
              <a:rPr lang="zh-CN" altLang="en-US" dirty="0">
                <a:latin typeface="Times New Roman" panose="02020603050405020304" pitchFamily="18" charset="0"/>
              </a:rPr>
              <a:t>（</a:t>
            </a:r>
            <a:r>
              <a:rPr lang="en-US" altLang="zh-CN" dirty="0">
                <a:latin typeface="Times New Roman" panose="02020603050405020304" pitchFamily="18" charset="0"/>
              </a:rPr>
              <a:t>frame</a:t>
            </a:r>
            <a:r>
              <a:rPr lang="zh-CN" altLang="en-US" dirty="0">
                <a:latin typeface="Times New Roman" panose="02020603050405020304" pitchFamily="18" charset="0"/>
              </a:rPr>
              <a:t>）：一种描述所论对象（一个事物、事件或概念）属性的数据结构。</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一个框架由若干个被称为“槽”（</a:t>
            </a:r>
            <a:r>
              <a:rPr lang="en-US" altLang="zh-CN" dirty="0">
                <a:latin typeface="Times New Roman" panose="02020603050405020304" pitchFamily="18" charset="0"/>
              </a:rPr>
              <a:t>slot</a:t>
            </a:r>
            <a:r>
              <a:rPr lang="zh-CN" altLang="en-US" dirty="0">
                <a:latin typeface="Times New Roman" panose="02020603050405020304" pitchFamily="18" charset="0"/>
              </a:rPr>
              <a:t>）的结构组成，每一个槽又可根据实际情况划分为若干个“侧面”（</a:t>
            </a:r>
            <a:r>
              <a:rPr lang="en-US" altLang="zh-CN" dirty="0">
                <a:latin typeface="Times New Roman" panose="02020603050405020304" pitchFamily="18" charset="0"/>
              </a:rPr>
              <a:t>facet</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hangingPunct="1"/>
            <a:r>
              <a:rPr lang="zh-CN" altLang="en-US" dirty="0"/>
              <a:t>一个槽用于描述所论对象某一方面的属性。</a:t>
            </a:r>
            <a:endParaRPr lang="zh-CN" altLang="en-US" dirty="0"/>
          </a:p>
          <a:p>
            <a:pPr eaLnBrk="1" hangingPunct="1"/>
            <a:r>
              <a:rPr lang="zh-CN" altLang="en-US" dirty="0"/>
              <a:t>一个侧面用于描述相应属性的一个方面。</a:t>
            </a:r>
            <a:endParaRPr lang="zh-CN" altLang="en-US" dirty="0"/>
          </a:p>
          <a:p>
            <a:pPr eaLnBrk="1" hangingPunct="1"/>
            <a:r>
              <a:rPr lang="zh-CN" altLang="en-US" dirty="0"/>
              <a:t>槽和侧面所具有的属性值分别被称为槽值和侧面值。</a:t>
            </a:r>
            <a:endParaRPr lang="zh-CN" altLang="en-US" dirty="0"/>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33794" name="Rectangle 7"/>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2.4.1  </a:t>
            </a:r>
            <a:r>
              <a:rPr lang="zh-CN" altLang="en-US" dirty="0">
                <a:latin typeface="Times New Roman" panose="02020603050405020304" pitchFamily="18" charset="0"/>
              </a:rPr>
              <a:t>框架的一般结构</a:t>
            </a:r>
            <a:endParaRPr lang="zh-CN" altLang="en-US" dirty="0">
              <a:latin typeface="Times New Roman" panose="02020603050405020304" pitchFamily="18" charset="0"/>
            </a:endParaRPr>
          </a:p>
        </p:txBody>
      </p:sp>
      <p:sp>
        <p:nvSpPr>
          <p:cNvPr id="33795" name="Rectangle 8"/>
          <p:cNvSpPr>
            <a:spLocks noGrp="1"/>
          </p:cNvSpPr>
          <p:nvPr>
            <p:ph idx="1"/>
          </p:nvPr>
        </p:nvSpPr>
        <p:spPr>
          <a:xfrm>
            <a:off x="263525" y="1016000"/>
            <a:ext cx="8642350" cy="5503863"/>
          </a:xfrm>
          <a:solidFill>
            <a:srgbClr val="FFFFFF"/>
          </a:solidFill>
          <a:ln>
            <a:solidFill>
              <a:srgbClr val="808080"/>
            </a:solidFill>
            <a:miter/>
          </a:ln>
        </p:spPr>
        <p:txBody>
          <a:bodyPr vert="horz" wrap="square" lIns="91440" tIns="45720" rIns="91440" bIns="45720" anchor="t" anchorCtr="0"/>
          <a:lstStyle/>
          <a:p>
            <a:pPr eaLnBrk="1" hangingPunct="1">
              <a:lnSpc>
                <a:spcPct val="110000"/>
              </a:lnSpc>
              <a:buNone/>
            </a:pPr>
            <a:r>
              <a:rPr lang="en-US" altLang="zh-CN" sz="2400" b="1" dirty="0">
                <a:latin typeface="Times New Roman" panose="02020603050405020304" pitchFamily="18" charset="0"/>
              </a:rPr>
              <a:t> &lt;</a:t>
            </a:r>
            <a:r>
              <a:rPr lang="zh-CN" altLang="en-US" sz="2400" b="1" dirty="0">
                <a:solidFill>
                  <a:schemeClr val="accent2"/>
                </a:solidFill>
                <a:latin typeface="Times New Roman" panose="02020603050405020304" pitchFamily="18" charset="0"/>
              </a:rPr>
              <a:t>框架名</a:t>
            </a:r>
            <a:r>
              <a:rPr lang="en-US" altLang="zh-CN" sz="2400" b="1" dirty="0">
                <a:latin typeface="Times New Roman" panose="02020603050405020304" pitchFamily="18" charset="0"/>
              </a:rPr>
              <a:t>&gt;</a:t>
            </a:r>
            <a:endParaRPr lang="en-US" altLang="zh-CN" sz="2400" b="1" dirty="0">
              <a:latin typeface="Times New Roman" panose="02020603050405020304" pitchFamily="18" charset="0"/>
            </a:endParaRPr>
          </a:p>
          <a:p>
            <a:pPr eaLnBrk="1" hangingPunct="1">
              <a:lnSpc>
                <a:spcPct val="110000"/>
              </a:lnSpc>
              <a:buNone/>
            </a:pPr>
            <a:r>
              <a:rPr lang="zh-CN" altLang="en-US" sz="2400" b="1" dirty="0">
                <a:latin typeface="Times New Roman" panose="02020603050405020304" pitchFamily="18" charset="0"/>
              </a:rPr>
              <a:t>槽名</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侧面名</a:t>
            </a:r>
            <a:r>
              <a:rPr lang="en-US" altLang="zh-CN" sz="2400" b="1" baseline="-25000" dirty="0">
                <a:solidFill>
                  <a:srgbClr val="0000FF"/>
                </a:solidFill>
                <a:latin typeface="Times New Roman" panose="02020603050405020304" pitchFamily="18" charset="0"/>
              </a:rPr>
              <a:t>11 </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baseline="-25000" dirty="0">
                <a:solidFill>
                  <a:srgbClr val="0000FF"/>
                </a:solidFill>
                <a:latin typeface="Times New Roman" panose="02020603050405020304" pitchFamily="18" charset="0"/>
              </a:rPr>
              <a:t>111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a:t>
            </a:r>
            <a:r>
              <a:rPr lang="en-US" altLang="zh-CN" sz="4000" b="1" baseline="14000"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baseline="-25000" dirty="0">
                <a:solidFill>
                  <a:srgbClr val="0000FF"/>
                </a:solidFill>
                <a:latin typeface="Times New Roman" panose="02020603050405020304" pitchFamily="18" charset="0"/>
              </a:rPr>
              <a:t>11</a:t>
            </a:r>
            <a:r>
              <a:rPr lang="en-US" altLang="zh-CN" sz="2400" b="1" i="1" baseline="-25000" dirty="0">
                <a:solidFill>
                  <a:srgbClr val="0000FF"/>
                </a:solidFill>
                <a:latin typeface="Times New Roman" panose="02020603050405020304" pitchFamily="18" charset="0"/>
              </a:rPr>
              <a:t>P</a:t>
            </a:r>
            <a:r>
              <a:rPr lang="en-US" altLang="zh-CN" sz="2400" b="1" baseline="-25000" dirty="0">
                <a:solidFill>
                  <a:srgbClr val="0000FF"/>
                </a:solidFill>
                <a:latin typeface="Times New Roman" panose="02020603050405020304" pitchFamily="18" charset="0"/>
              </a:rPr>
              <a:t>1</a:t>
            </a:r>
            <a:r>
              <a:rPr lang="en-US" altLang="zh-CN" sz="2400" b="1" baseline="-25000" dirty="0">
                <a:latin typeface="Times New Roman" panose="02020603050405020304" pitchFamily="18" charset="0"/>
              </a:rPr>
              <a:t> </a:t>
            </a:r>
            <a:endParaRPr lang="en-US" altLang="zh-CN" sz="2400" b="1" baseline="-25000" dirty="0">
              <a:latin typeface="Times New Roman" panose="02020603050405020304" pitchFamily="18" charset="0"/>
            </a:endParaRPr>
          </a:p>
          <a:p>
            <a:pPr eaLnBrk="1" hangingPunct="1">
              <a:lnSpc>
                <a:spcPct val="110000"/>
              </a:lnSpc>
              <a:buNone/>
            </a:pPr>
            <a:r>
              <a:rPr lang="en-US" altLang="zh-CN" sz="2400" b="1" dirty="0">
                <a:latin typeface="Times New Roman" panose="02020603050405020304" pitchFamily="18" charset="0"/>
              </a:rPr>
              <a:t>   ┊              </a:t>
            </a:r>
            <a:r>
              <a:rPr lang="en-US" altLang="zh-CN" sz="2400" b="1" dirty="0">
                <a:solidFill>
                  <a:srgbClr val="0000FF"/>
                </a:solidFill>
                <a:latin typeface="Times New Roman" panose="02020603050405020304" pitchFamily="18" charset="0"/>
              </a:rPr>
              <a:t>┊</a:t>
            </a:r>
            <a:endParaRPr lang="en-US" altLang="zh-CN" sz="2400" b="1" dirty="0">
              <a:solidFill>
                <a:srgbClr val="0000FF"/>
              </a:solidFill>
              <a:latin typeface="Times New Roman" panose="02020603050405020304" pitchFamily="18" charset="0"/>
            </a:endParaRPr>
          </a:p>
          <a:p>
            <a:pPr eaLnBrk="1" hangingPunct="1">
              <a:lnSpc>
                <a:spcPct val="110000"/>
              </a:lnSpc>
              <a:buNone/>
            </a:pPr>
            <a:r>
              <a:rPr lang="en-US" altLang="zh-CN"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侧面名</a:t>
            </a:r>
            <a:r>
              <a:rPr lang="en-US" altLang="zh-CN" sz="2400" b="1" baseline="-25000" dirty="0">
                <a:solidFill>
                  <a:srgbClr val="0000FF"/>
                </a:solidFill>
                <a:latin typeface="Times New Roman" panose="02020603050405020304" pitchFamily="18" charset="0"/>
              </a:rPr>
              <a:t>1</a:t>
            </a:r>
            <a:r>
              <a:rPr lang="en-US" altLang="zh-CN" sz="2400" b="1" i="1" baseline="-25000" dirty="0">
                <a:solidFill>
                  <a:srgbClr val="0000FF"/>
                </a:solidFill>
                <a:latin typeface="Times New Roman" panose="02020603050405020304" pitchFamily="18" charset="0"/>
              </a:rPr>
              <a:t>m</a:t>
            </a:r>
            <a:r>
              <a:rPr lang="en-US" altLang="zh-CN" sz="2400" b="1" baseline="-25000" dirty="0">
                <a:solidFill>
                  <a:srgbClr val="0000FF"/>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baseline="-25000" dirty="0">
                <a:solidFill>
                  <a:srgbClr val="0000FF"/>
                </a:solidFill>
                <a:latin typeface="Times New Roman" panose="02020603050405020304" pitchFamily="18" charset="0"/>
              </a:rPr>
              <a:t>1</a:t>
            </a:r>
            <a:r>
              <a:rPr lang="en-US" altLang="zh-CN" sz="2400" b="1" i="1" baseline="-25000" dirty="0">
                <a:solidFill>
                  <a:srgbClr val="0000FF"/>
                </a:solidFill>
                <a:latin typeface="Times New Roman" panose="02020603050405020304" pitchFamily="18" charset="0"/>
              </a:rPr>
              <a:t>m</a:t>
            </a:r>
            <a:r>
              <a:rPr lang="en-US" altLang="zh-CN" sz="2400" b="1" baseline="-25000" dirty="0">
                <a:solidFill>
                  <a:srgbClr val="0000FF"/>
                </a:solidFill>
                <a:latin typeface="Times New Roman" panose="02020603050405020304" pitchFamily="18" charset="0"/>
              </a:rPr>
              <a:t>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 </a:t>
            </a:r>
            <a:r>
              <a:rPr lang="en-US" altLang="zh-CN" sz="4000" b="1" baseline="14000"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baseline="-25000" dirty="0">
                <a:solidFill>
                  <a:srgbClr val="0000FF"/>
                </a:solidFill>
                <a:latin typeface="Times New Roman" panose="02020603050405020304" pitchFamily="18" charset="0"/>
              </a:rPr>
              <a:t>1</a:t>
            </a:r>
            <a:r>
              <a:rPr lang="en-US" altLang="zh-CN" sz="2400" b="1" i="1" baseline="-25000" dirty="0">
                <a:solidFill>
                  <a:srgbClr val="0000FF"/>
                </a:solidFill>
                <a:latin typeface="Times New Roman" panose="02020603050405020304" pitchFamily="18" charset="0"/>
              </a:rPr>
              <a:t>mPm</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eaLnBrk="1" hangingPunct="1">
              <a:lnSpc>
                <a:spcPct val="110000"/>
              </a:lnSpc>
              <a:spcBef>
                <a:spcPct val="40000"/>
              </a:spcBef>
              <a:buNone/>
            </a:pPr>
            <a:r>
              <a:rPr lang="zh-CN" altLang="en-US" sz="2400" b="1" dirty="0">
                <a:latin typeface="Times New Roman" panose="02020603050405020304" pitchFamily="18" charset="0"/>
              </a:rPr>
              <a:t>槽名</a:t>
            </a:r>
            <a:r>
              <a:rPr lang="en-US" altLang="zh-CN" sz="2400" b="1" dirty="0">
                <a:latin typeface="Times New Roman" panose="02020603050405020304" pitchFamily="18" charset="0"/>
              </a:rPr>
              <a:t>n</a:t>
            </a: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侧面名</a:t>
            </a:r>
            <a:r>
              <a:rPr lang="en-US" altLang="zh-CN" sz="2400" b="1" i="1" baseline="-25000" dirty="0">
                <a:solidFill>
                  <a:srgbClr val="0000FF"/>
                </a:solidFill>
                <a:latin typeface="Times New Roman" panose="02020603050405020304" pitchFamily="18" charset="0"/>
              </a:rPr>
              <a:t>n</a:t>
            </a:r>
            <a:r>
              <a:rPr lang="en-US" altLang="zh-CN" sz="2400" b="1" baseline="-25000" dirty="0">
                <a:solidFill>
                  <a:srgbClr val="0000FF"/>
                </a:solidFill>
                <a:latin typeface="Times New Roman" panose="02020603050405020304" pitchFamily="18" charset="0"/>
              </a:rPr>
              <a:t>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i="1" baseline="-25000" dirty="0">
                <a:solidFill>
                  <a:srgbClr val="0000FF"/>
                </a:solidFill>
                <a:latin typeface="Times New Roman" panose="02020603050405020304" pitchFamily="18" charset="0"/>
              </a:rPr>
              <a:t>n</a:t>
            </a:r>
            <a:r>
              <a:rPr lang="en-US" altLang="zh-CN" sz="2400" b="1" baseline="-25000" dirty="0">
                <a:solidFill>
                  <a:srgbClr val="0000FF"/>
                </a:solidFill>
                <a:latin typeface="Times New Roman" panose="02020603050405020304" pitchFamily="18" charset="0"/>
              </a:rPr>
              <a:t>11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 </a:t>
            </a:r>
            <a:r>
              <a:rPr lang="en-US" altLang="zh-CN" sz="4000" b="1" baseline="14000"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i="1" baseline="-25000" dirty="0">
                <a:solidFill>
                  <a:srgbClr val="0000FF"/>
                </a:solidFill>
                <a:latin typeface="Times New Roman" panose="02020603050405020304" pitchFamily="18" charset="0"/>
              </a:rPr>
              <a:t>n</a:t>
            </a:r>
            <a:r>
              <a:rPr lang="en-US" altLang="zh-CN" sz="2400" b="1" baseline="-25000" dirty="0">
                <a:solidFill>
                  <a:srgbClr val="0000FF"/>
                </a:solidFill>
                <a:latin typeface="Times New Roman" panose="02020603050405020304" pitchFamily="18" charset="0"/>
              </a:rPr>
              <a:t>1</a:t>
            </a:r>
            <a:r>
              <a:rPr lang="en-US" altLang="zh-CN" sz="2400" b="1" i="1" baseline="-25000" dirty="0">
                <a:solidFill>
                  <a:srgbClr val="0000FF"/>
                </a:solidFill>
                <a:latin typeface="Times New Roman" panose="02020603050405020304" pitchFamily="18" charset="0"/>
              </a:rPr>
              <a:t>P</a:t>
            </a:r>
            <a:r>
              <a:rPr lang="en-US" altLang="zh-CN" sz="2400" b="1" baseline="-25000" dirty="0">
                <a:solidFill>
                  <a:srgbClr val="0000FF"/>
                </a:solidFill>
                <a:latin typeface="Times New Roman" panose="02020603050405020304" pitchFamily="18" charset="0"/>
              </a:rPr>
              <a:t>1</a:t>
            </a:r>
            <a:endParaRPr lang="en-US" altLang="zh-CN" sz="2400" b="1" baseline="-25000" dirty="0">
              <a:solidFill>
                <a:srgbClr val="0000FF"/>
              </a:solidFill>
              <a:latin typeface="Times New Roman" panose="02020603050405020304" pitchFamily="18" charset="0"/>
            </a:endParaRPr>
          </a:p>
          <a:p>
            <a:pPr eaLnBrk="1" hangingPunct="1">
              <a:lnSpc>
                <a:spcPct val="110000"/>
              </a:lnSpc>
              <a:buNone/>
            </a:pPr>
            <a:r>
              <a:rPr lang="en-US" altLang="zh-CN" sz="2400" b="1" dirty="0">
                <a:solidFill>
                  <a:srgbClr val="0000FF"/>
                </a:solidFill>
                <a:latin typeface="Times New Roman" panose="02020603050405020304" pitchFamily="18" charset="0"/>
              </a:rPr>
              <a:t>                     ┊</a:t>
            </a:r>
            <a:endParaRPr lang="en-US" altLang="zh-CN" sz="2400" b="1" dirty="0">
              <a:solidFill>
                <a:srgbClr val="0000FF"/>
              </a:solidFill>
              <a:latin typeface="Times New Roman" panose="02020603050405020304" pitchFamily="18" charset="0"/>
            </a:endParaRPr>
          </a:p>
          <a:p>
            <a:pPr>
              <a:lnSpc>
                <a:spcPct val="110000"/>
              </a:lnSpc>
              <a:buClrTx/>
              <a:buFontTx/>
              <a:buNone/>
            </a:pPr>
            <a:r>
              <a:rPr lang="en-US" altLang="zh-CN"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侧面名</a:t>
            </a:r>
            <a:r>
              <a:rPr lang="en-US" altLang="zh-CN" sz="2400" b="1" i="1" baseline="-25000" dirty="0">
                <a:solidFill>
                  <a:srgbClr val="0000FF"/>
                </a:solidFill>
                <a:latin typeface="Times New Roman" panose="02020603050405020304" pitchFamily="18" charset="0"/>
              </a:rPr>
              <a:t>nm</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i="1" baseline="-25000" dirty="0">
                <a:solidFill>
                  <a:srgbClr val="0000FF"/>
                </a:solidFill>
                <a:latin typeface="Times New Roman" panose="02020603050405020304" pitchFamily="18" charset="0"/>
              </a:rPr>
              <a:t>nm</a:t>
            </a:r>
            <a:r>
              <a:rPr lang="en-US" altLang="zh-CN" sz="2400" b="1" baseline="-25000" dirty="0">
                <a:solidFill>
                  <a:srgbClr val="0000FF"/>
                </a:solidFill>
                <a:latin typeface="Times New Roman" panose="02020603050405020304" pitchFamily="18" charset="0"/>
              </a:rPr>
              <a:t>1</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 </a:t>
            </a:r>
            <a:r>
              <a:rPr lang="en-US" altLang="zh-CN" sz="4000" b="1" baseline="14000"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，侧面值</a:t>
            </a:r>
            <a:r>
              <a:rPr lang="en-US" altLang="zh-CN" sz="2400" b="1" i="1" baseline="-25000" dirty="0">
                <a:solidFill>
                  <a:srgbClr val="0000FF"/>
                </a:solidFill>
                <a:latin typeface="Times New Roman" panose="02020603050405020304" pitchFamily="18" charset="0"/>
              </a:rPr>
              <a:t>nmPm</a:t>
            </a:r>
            <a:endParaRPr lang="en-US" altLang="zh-CN" sz="2400" b="1" i="1" baseline="-25000" dirty="0">
              <a:solidFill>
                <a:srgbClr val="0000FF"/>
              </a:solidFill>
              <a:latin typeface="Times New Roman" panose="02020603050405020304" pitchFamily="18" charset="0"/>
            </a:endParaRPr>
          </a:p>
          <a:p>
            <a:pPr eaLnBrk="1" hangingPunct="1">
              <a:lnSpc>
                <a:spcPct val="110000"/>
              </a:lnSpc>
              <a:spcBef>
                <a:spcPct val="40000"/>
              </a:spcBef>
              <a:buNone/>
            </a:pPr>
            <a:r>
              <a:rPr lang="zh-CN" altLang="en-US" sz="2400" b="1" dirty="0">
                <a:solidFill>
                  <a:schemeClr val="tx2"/>
                </a:solidFill>
                <a:latin typeface="Times New Roman" panose="02020603050405020304" pitchFamily="18" charset="0"/>
              </a:rPr>
              <a:t>约束：   约束条件</a:t>
            </a:r>
            <a:r>
              <a:rPr lang="en-US" altLang="zh-CN" sz="2400" b="1" baseline="-25000" dirty="0">
                <a:solidFill>
                  <a:schemeClr val="tx2"/>
                </a:solidFill>
                <a:latin typeface="Times New Roman" panose="02020603050405020304" pitchFamily="18" charset="0"/>
              </a:rPr>
              <a:t>1</a:t>
            </a:r>
            <a:endParaRPr lang="en-US" altLang="zh-CN" sz="2400" b="1" baseline="-25000" dirty="0">
              <a:solidFill>
                <a:schemeClr val="tx2"/>
              </a:solidFill>
              <a:latin typeface="Times New Roman" panose="02020603050405020304" pitchFamily="18" charset="0"/>
            </a:endParaRPr>
          </a:p>
          <a:p>
            <a:pPr eaLnBrk="1" hangingPunct="1">
              <a:lnSpc>
                <a:spcPct val="110000"/>
              </a:lnSpc>
              <a:buNone/>
            </a:pPr>
            <a:r>
              <a:rPr lang="en-US" altLang="zh-CN" sz="2400" b="1" dirty="0">
                <a:solidFill>
                  <a:schemeClr val="tx2"/>
                </a:solidFill>
                <a:latin typeface="Times New Roman" panose="02020603050405020304" pitchFamily="18" charset="0"/>
              </a:rPr>
              <a:t>                   ┊</a:t>
            </a:r>
            <a:endParaRPr lang="en-US" altLang="zh-CN" sz="2400" b="1" dirty="0">
              <a:solidFill>
                <a:schemeClr val="tx2"/>
              </a:solidFill>
              <a:latin typeface="Times New Roman" panose="02020603050405020304" pitchFamily="18" charset="0"/>
            </a:endParaRPr>
          </a:p>
          <a:p>
            <a:pPr eaLnBrk="1" hangingPunct="1">
              <a:lnSpc>
                <a:spcPct val="110000"/>
              </a:lnSpc>
              <a:buNone/>
            </a:pPr>
            <a:r>
              <a:rPr lang="en-US" altLang="zh-CN" sz="2400" b="1" dirty="0">
                <a:solidFill>
                  <a:schemeClr val="tx2"/>
                </a:solidFill>
                <a:latin typeface="Times New Roman" panose="02020603050405020304" pitchFamily="18" charset="0"/>
              </a:rPr>
              <a:t>               </a:t>
            </a:r>
            <a:r>
              <a:rPr lang="zh-CN" altLang="en-US" sz="2400" b="1" dirty="0">
                <a:solidFill>
                  <a:schemeClr val="tx2"/>
                </a:solidFill>
                <a:latin typeface="Times New Roman" panose="02020603050405020304" pitchFamily="18" charset="0"/>
              </a:rPr>
              <a:t>约束条件</a:t>
            </a:r>
            <a:r>
              <a:rPr lang="en-US" altLang="zh-CN" sz="2400" b="1" i="1" baseline="-25000" dirty="0">
                <a:latin typeface="Times New Roman" panose="02020603050405020304" pitchFamily="18" charset="0"/>
              </a:rPr>
              <a:t>n</a:t>
            </a:r>
            <a:endParaRPr lang="en-US" altLang="zh-CN" sz="2400" b="1" i="1" baseline="-25000" dirty="0">
              <a:latin typeface="Times New Roman" panose="02020603050405020304" pitchFamily="18" charset="0"/>
            </a:endParaRPr>
          </a:p>
          <a:p>
            <a:pPr>
              <a:lnSpc>
                <a:spcPct val="100000"/>
              </a:lnSpc>
              <a:spcBef>
                <a:spcPct val="0"/>
              </a:spcBef>
              <a:buClrTx/>
              <a:buFontTx/>
              <a:buNone/>
            </a:pPr>
            <a:endParaRPr lang="en-US" altLang="zh-CN" sz="2400" b="1" dirty="0">
              <a:solidFill>
                <a:schemeClr val="tx2"/>
              </a:solidFill>
              <a:latin typeface="Times New Roman" panose="02020603050405020304" pitchFamily="18" charset="0"/>
            </a:endParaRPr>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34818"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2.4.2  </a:t>
            </a:r>
            <a:r>
              <a:rPr lang="zh-CN" altLang="en-US" dirty="0">
                <a:latin typeface="Times New Roman" panose="02020603050405020304" pitchFamily="18" charset="0"/>
              </a:rPr>
              <a:t>用框架表示知识的例子</a:t>
            </a:r>
            <a:endParaRPr lang="zh-CN" altLang="en-US" dirty="0">
              <a:latin typeface="Times New Roman" panose="02020603050405020304" pitchFamily="18" charset="0"/>
            </a:endParaRPr>
          </a:p>
        </p:txBody>
      </p:sp>
      <p:sp>
        <p:nvSpPr>
          <p:cNvPr id="34819" name="Rectangle 3"/>
          <p:cNvSpPr>
            <a:spLocks noGrp="1"/>
          </p:cNvSpPr>
          <p:nvPr>
            <p:ph idx="1"/>
          </p:nvPr>
        </p:nvSpPr>
        <p:spPr>
          <a:xfrm>
            <a:off x="725488" y="1535113"/>
            <a:ext cx="7242175" cy="4981575"/>
          </a:xfrm>
          <a:gradFill rotWithShape="0">
            <a:gsLst>
              <a:gs pos="0">
                <a:schemeClr val="bg1"/>
              </a:gs>
              <a:gs pos="100000">
                <a:srgbClr val="CCFFFF"/>
              </a:gs>
            </a:gsLst>
            <a:path path="shape">
              <a:fillToRect l="50000" t="50000" r="50000" b="50000"/>
            </a:path>
            <a:tileRect/>
          </a:gradFill>
          <a:ln>
            <a:solidFill>
              <a:schemeClr val="tx1"/>
            </a:solidFill>
            <a:miter/>
          </a:ln>
        </p:spPr>
        <p:txBody>
          <a:bodyPr vert="horz" wrap="square" lIns="91440" tIns="45720" rIns="91440" bIns="45720" anchor="t" anchorCtr="0"/>
          <a:lstStyle/>
          <a:p>
            <a:pPr eaLnBrk="1" hangingPunct="1">
              <a:lnSpc>
                <a:spcPct val="110000"/>
              </a:lnSpc>
              <a:spcBef>
                <a:spcPct val="0"/>
              </a:spcBef>
              <a:buNone/>
            </a:pPr>
            <a:r>
              <a:rPr lang="en-US" altLang="zh-CN" sz="2200" b="1" dirty="0"/>
              <a:t>  </a:t>
            </a:r>
            <a:r>
              <a:rPr lang="zh-CN" altLang="en-US" sz="2200" b="1" dirty="0"/>
              <a:t>框架名：</a:t>
            </a:r>
            <a:r>
              <a:rPr lang="en-US" altLang="zh-CN" sz="2200" b="1" dirty="0"/>
              <a:t>〈</a:t>
            </a:r>
            <a:r>
              <a:rPr lang="zh-CN" altLang="en-US" sz="2200" b="1" dirty="0"/>
              <a:t>教师</a:t>
            </a:r>
            <a:r>
              <a:rPr lang="en-US" altLang="zh-CN" sz="2200" b="1" dirty="0"/>
              <a:t>〉</a:t>
            </a:r>
            <a:endParaRPr lang="en-US" altLang="zh-CN" sz="2200" b="1" dirty="0"/>
          </a:p>
          <a:p>
            <a:pPr eaLnBrk="1" hangingPunct="1">
              <a:lnSpc>
                <a:spcPct val="110000"/>
              </a:lnSpc>
              <a:spcBef>
                <a:spcPct val="0"/>
              </a:spcBef>
              <a:buNone/>
            </a:pPr>
            <a:r>
              <a:rPr lang="en-US" altLang="zh-CN" sz="2200" b="1" dirty="0"/>
              <a:t>      </a:t>
            </a:r>
            <a:r>
              <a:rPr lang="zh-CN" altLang="en-US" sz="2200" b="1" dirty="0"/>
              <a:t>姓名：单位（姓、名）</a:t>
            </a:r>
            <a:endParaRPr lang="zh-CN" altLang="en-US" sz="2200" b="1" dirty="0"/>
          </a:p>
          <a:p>
            <a:pPr eaLnBrk="1" hangingPunct="1">
              <a:lnSpc>
                <a:spcPct val="110000"/>
              </a:lnSpc>
              <a:spcBef>
                <a:spcPct val="0"/>
              </a:spcBef>
              <a:buNone/>
            </a:pPr>
            <a:r>
              <a:rPr lang="zh-CN" altLang="en-US" sz="2200" b="1" dirty="0"/>
              <a:t>      年龄：单位（岁）</a:t>
            </a:r>
            <a:endParaRPr lang="zh-CN" altLang="en-US" sz="2200" b="1" dirty="0"/>
          </a:p>
          <a:p>
            <a:pPr eaLnBrk="1" hangingPunct="1">
              <a:lnSpc>
                <a:spcPct val="110000"/>
              </a:lnSpc>
              <a:spcBef>
                <a:spcPct val="0"/>
              </a:spcBef>
              <a:buNone/>
            </a:pPr>
            <a:r>
              <a:rPr lang="zh-CN" altLang="en-US" sz="2200" b="1" dirty="0"/>
              <a:t>      性别：范围（男、女）</a:t>
            </a:r>
            <a:endParaRPr lang="zh-CN" altLang="en-US" sz="2200" b="1" dirty="0"/>
          </a:p>
          <a:p>
            <a:pPr eaLnBrk="1" hangingPunct="1">
              <a:lnSpc>
                <a:spcPct val="110000"/>
              </a:lnSpc>
              <a:spcBef>
                <a:spcPct val="0"/>
              </a:spcBef>
              <a:buNone/>
            </a:pPr>
            <a:r>
              <a:rPr lang="zh-CN" altLang="en-US" sz="2200" b="1" dirty="0"/>
              <a:t>      </a:t>
            </a:r>
            <a:r>
              <a:rPr lang="en-US" altLang="zh-CN" sz="2200" b="1" dirty="0"/>
              <a:t>           </a:t>
            </a:r>
            <a:r>
              <a:rPr lang="zh-CN" altLang="en-US" sz="2200" b="1" dirty="0"/>
              <a:t>缺省：男</a:t>
            </a:r>
            <a:endParaRPr lang="zh-CN" altLang="en-US" sz="2200" b="1" dirty="0"/>
          </a:p>
          <a:p>
            <a:pPr eaLnBrk="1" hangingPunct="1">
              <a:lnSpc>
                <a:spcPct val="110000"/>
              </a:lnSpc>
              <a:spcBef>
                <a:spcPct val="0"/>
              </a:spcBef>
              <a:buNone/>
            </a:pPr>
            <a:r>
              <a:rPr lang="zh-CN" altLang="en-US" sz="2200" b="1" dirty="0"/>
              <a:t>      职称：范围（教授，副教授，讲师，助教）</a:t>
            </a:r>
            <a:endParaRPr lang="zh-CN" altLang="en-US" sz="2200" b="1" dirty="0"/>
          </a:p>
          <a:p>
            <a:pPr eaLnBrk="1" hangingPunct="1">
              <a:lnSpc>
                <a:spcPct val="110000"/>
              </a:lnSpc>
              <a:spcBef>
                <a:spcPct val="0"/>
              </a:spcBef>
              <a:buNone/>
            </a:pPr>
            <a:r>
              <a:rPr lang="zh-CN" altLang="en-US" sz="2200" b="1" dirty="0"/>
              <a:t>                 缺省：讲师</a:t>
            </a:r>
            <a:endParaRPr lang="zh-CN" altLang="en-US" sz="2200" b="1" dirty="0"/>
          </a:p>
          <a:p>
            <a:pPr eaLnBrk="1" hangingPunct="1">
              <a:lnSpc>
                <a:spcPct val="110000"/>
              </a:lnSpc>
              <a:spcBef>
                <a:spcPct val="0"/>
              </a:spcBef>
              <a:buNone/>
            </a:pPr>
            <a:r>
              <a:rPr lang="zh-CN" altLang="en-US" sz="2200" b="1" dirty="0"/>
              <a:t>      部门：单位（系，教研室）</a:t>
            </a:r>
            <a:endParaRPr lang="zh-CN" altLang="en-US" sz="2200" b="1" dirty="0"/>
          </a:p>
          <a:p>
            <a:pPr eaLnBrk="1" hangingPunct="1">
              <a:lnSpc>
                <a:spcPct val="110000"/>
              </a:lnSpc>
              <a:spcBef>
                <a:spcPct val="0"/>
              </a:spcBef>
              <a:buNone/>
            </a:pPr>
            <a:r>
              <a:rPr lang="zh-CN" altLang="en-US" sz="2200" b="1" dirty="0"/>
              <a:t>      住址：</a:t>
            </a:r>
            <a:r>
              <a:rPr lang="en-US" altLang="zh-CN" sz="2200" b="1" dirty="0"/>
              <a:t>〈</a:t>
            </a:r>
            <a:r>
              <a:rPr lang="zh-CN" altLang="en-US" sz="2200" b="1" dirty="0"/>
              <a:t>住址框架</a:t>
            </a:r>
            <a:r>
              <a:rPr lang="en-US" altLang="zh-CN" sz="2200" b="1" dirty="0"/>
              <a:t>〉</a:t>
            </a:r>
            <a:endParaRPr lang="en-US" altLang="zh-CN" sz="2200" b="1" dirty="0"/>
          </a:p>
          <a:p>
            <a:pPr eaLnBrk="1" hangingPunct="1">
              <a:lnSpc>
                <a:spcPct val="110000"/>
              </a:lnSpc>
              <a:spcBef>
                <a:spcPct val="0"/>
              </a:spcBef>
              <a:buNone/>
            </a:pPr>
            <a:r>
              <a:rPr lang="en-US" altLang="zh-CN" sz="2200" b="1" dirty="0"/>
              <a:t>      </a:t>
            </a:r>
            <a:r>
              <a:rPr lang="zh-CN" altLang="en-US" sz="2200" b="1" dirty="0"/>
              <a:t>工资：</a:t>
            </a:r>
            <a:r>
              <a:rPr lang="en-US" altLang="zh-CN" sz="2200" b="1" dirty="0"/>
              <a:t>〈</a:t>
            </a:r>
            <a:r>
              <a:rPr lang="zh-CN" altLang="en-US" sz="2200" b="1" dirty="0"/>
              <a:t>工资框架</a:t>
            </a:r>
            <a:r>
              <a:rPr lang="en-US" altLang="zh-CN" sz="2200" b="1" dirty="0"/>
              <a:t>〉</a:t>
            </a:r>
            <a:endParaRPr lang="en-US" altLang="zh-CN" sz="2200" b="1" dirty="0"/>
          </a:p>
          <a:p>
            <a:pPr eaLnBrk="1" hangingPunct="1">
              <a:lnSpc>
                <a:spcPct val="110000"/>
              </a:lnSpc>
              <a:spcBef>
                <a:spcPct val="0"/>
              </a:spcBef>
              <a:buNone/>
            </a:pPr>
            <a:r>
              <a:rPr lang="en-US" altLang="zh-CN" sz="2200" b="1" dirty="0"/>
              <a:t>      </a:t>
            </a:r>
            <a:r>
              <a:rPr lang="zh-CN" altLang="en-US" sz="2200" b="1" dirty="0"/>
              <a:t>开始工作时间：单位（年、月）</a:t>
            </a:r>
            <a:endParaRPr lang="zh-CN" altLang="en-US" sz="2200" b="1" dirty="0"/>
          </a:p>
          <a:p>
            <a:pPr eaLnBrk="1" hangingPunct="1">
              <a:lnSpc>
                <a:spcPct val="110000"/>
              </a:lnSpc>
              <a:spcBef>
                <a:spcPct val="0"/>
              </a:spcBef>
              <a:buNone/>
            </a:pPr>
            <a:r>
              <a:rPr lang="zh-CN" altLang="en-US" sz="2200" b="1" dirty="0"/>
              <a:t>      截止时间：单位（年、月）</a:t>
            </a:r>
            <a:endParaRPr lang="zh-CN" altLang="en-US" sz="2200" b="1" dirty="0"/>
          </a:p>
          <a:p>
            <a:pPr eaLnBrk="1" hangingPunct="1">
              <a:lnSpc>
                <a:spcPct val="110000"/>
              </a:lnSpc>
              <a:spcBef>
                <a:spcPct val="0"/>
              </a:spcBef>
              <a:buNone/>
            </a:pPr>
            <a:r>
              <a:rPr lang="zh-CN" altLang="en-US" sz="2200" b="1" dirty="0"/>
              <a:t>                        缺省：现在 </a:t>
            </a:r>
            <a:endParaRPr lang="zh-CN" altLang="en-US" sz="2200" b="1" dirty="0"/>
          </a:p>
        </p:txBody>
      </p:sp>
      <p:sp>
        <p:nvSpPr>
          <p:cNvPr id="34820" name="Rectangle 4"/>
          <p:cNvSpPr/>
          <p:nvPr/>
        </p:nvSpPr>
        <p:spPr>
          <a:xfrm>
            <a:off x="292100" y="922338"/>
            <a:ext cx="3316288" cy="561975"/>
          </a:xfrm>
          <a:prstGeom prst="rect">
            <a:avLst/>
          </a:prstGeom>
          <a:noFill/>
          <a:ln w="9525">
            <a:noFill/>
          </a:ln>
        </p:spPr>
        <p:txBody>
          <a:bodyPr anchor="t" anchorCtr="0">
            <a:spAutoFit/>
          </a:bodyPr>
          <a:lstStyle/>
          <a:p>
            <a:pPr>
              <a:lnSpc>
                <a:spcPct val="110000"/>
              </a:lnSpc>
              <a:spcBef>
                <a:spcPct val="20000"/>
              </a:spcBef>
              <a:buClr>
                <a:schemeClr val="accent2"/>
              </a:buClr>
              <a:buFont typeface="Wingdings" panose="05000000000000000000" pitchFamily="2" charset="2"/>
              <a:buBlip>
                <a:blip r:embed="rId1"/>
              </a:buBlip>
            </a:pPr>
            <a:r>
              <a:rPr lang="en-US" altLang="zh-CN" sz="2800" b="1" dirty="0">
                <a:latin typeface="Arial" panose="020B0604020202020204" pitchFamily="34"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例</a:t>
            </a:r>
            <a:r>
              <a:rPr lang="en-US" altLang="zh-CN" sz="2800" b="1" dirty="0">
                <a:latin typeface="Times New Roman" panose="02020603050405020304" pitchFamily="18" charset="0"/>
                <a:ea typeface="宋体" panose="02010600030101010101" pitchFamily="2" charset="-122"/>
              </a:rPr>
              <a:t>1</a:t>
            </a: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教师框架</a:t>
            </a:r>
            <a:endParaRPr lang="zh-CN" altLang="en-US" sz="2800" b="1" dirty="0">
              <a:latin typeface="Arial" panose="020B0604020202020204" pitchFamily="34" charset="0"/>
              <a:ea typeface="宋体" panose="02010600030101010101" pitchFamily="2" charset="-122"/>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7171"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2.1.1  </a:t>
            </a:r>
            <a:r>
              <a:rPr lang="zh-CN" altLang="en-US" dirty="0">
                <a:latin typeface="Times New Roman" panose="02020603050405020304" pitchFamily="18" charset="0"/>
              </a:rPr>
              <a:t>知识的概念</a:t>
            </a:r>
            <a:endParaRPr lang="zh-CN" altLang="en-US" dirty="0">
              <a:latin typeface="Times New Roman" panose="02020603050405020304" pitchFamily="18" charset="0"/>
            </a:endParaRPr>
          </a:p>
        </p:txBody>
      </p:sp>
      <p:sp>
        <p:nvSpPr>
          <p:cNvPr id="2" name="Rectangle 3"/>
          <p:cNvSpPr>
            <a:spLocks noGrp="1"/>
          </p:cNvSpPr>
          <p:nvPr>
            <p:ph idx="1"/>
          </p:nvPr>
        </p:nvSpPr>
        <p:spPr/>
        <p:txBody>
          <a:bodyPr vert="horz" wrap="square" lIns="91440" tIns="45720" rIns="91440" bIns="45720" anchor="t" anchorCtr="0"/>
          <a:lstStyle/>
          <a:p>
            <a:pPr eaLnBrk="1" hangingPunct="1">
              <a:spcBef>
                <a:spcPct val="40000"/>
              </a:spcBef>
            </a:pPr>
            <a:r>
              <a:rPr lang="zh-CN" altLang="en-US" sz="2600" b="1" dirty="0"/>
              <a:t>知识：在长期的生活及社会实践中、在科学研究及实验中积累起来的对客观世界的认识与经验。</a:t>
            </a:r>
            <a:endParaRPr lang="zh-CN" altLang="en-US" sz="2600" b="1" dirty="0"/>
          </a:p>
          <a:p>
            <a:pPr eaLnBrk="1" hangingPunct="1">
              <a:spcBef>
                <a:spcPct val="40000"/>
              </a:spcBef>
            </a:pPr>
            <a:r>
              <a:rPr lang="zh-CN" altLang="en-US" sz="2600" b="1" dirty="0"/>
              <a:t>知识：把有关</a:t>
            </a:r>
            <a:r>
              <a:rPr lang="zh-CN" altLang="en-US" sz="2600" b="1" dirty="0">
                <a:solidFill>
                  <a:schemeClr val="accent2"/>
                </a:solidFill>
              </a:rPr>
              <a:t>信息关联</a:t>
            </a:r>
            <a:r>
              <a:rPr lang="zh-CN" altLang="en-US" sz="2600" b="1" dirty="0"/>
              <a:t>在一起所形成的信息结构。 </a:t>
            </a:r>
            <a:endParaRPr lang="zh-CN" altLang="en-US" sz="2600" b="1" dirty="0"/>
          </a:p>
          <a:p>
            <a:pPr eaLnBrk="1" hangingPunct="1">
              <a:spcBef>
                <a:spcPct val="40000"/>
              </a:spcBef>
            </a:pPr>
            <a:r>
              <a:rPr lang="zh-CN" altLang="en-US" sz="2600" b="1" dirty="0"/>
              <a:t>知识反映了客观世界中事物之间的关系，不同事物或者相同事物间的不同关系形成了不同的知识。</a:t>
            </a:r>
            <a:endParaRPr lang="zh-CN" altLang="en-US" sz="2600" b="1" dirty="0"/>
          </a:p>
          <a:p>
            <a:pPr eaLnBrk="1" hangingPunct="1">
              <a:spcBef>
                <a:spcPct val="40000"/>
              </a:spcBef>
              <a:buNone/>
            </a:pPr>
            <a:r>
              <a:rPr lang="zh-CN" altLang="en-US" sz="2600" b="1" dirty="0"/>
              <a:t>     </a:t>
            </a:r>
            <a:endParaRPr lang="zh-CN" altLang="en-US" b="1" dirty="0"/>
          </a:p>
        </p:txBody>
      </p:sp>
      <p:sp>
        <p:nvSpPr>
          <p:cNvPr id="7173" name="AutoShape 5"/>
          <p:cNvSpPr/>
          <p:nvPr/>
        </p:nvSpPr>
        <p:spPr>
          <a:xfrm>
            <a:off x="3546475" y="2890838"/>
            <a:ext cx="5407025" cy="1219200"/>
          </a:xfrm>
          <a:prstGeom prst="accentCallout2">
            <a:avLst>
              <a:gd name="adj1" fmla="val 9375"/>
              <a:gd name="adj2" fmla="val -1407"/>
              <a:gd name="adj3" fmla="val 9375"/>
              <a:gd name="adj4" fmla="val -3463"/>
              <a:gd name="adj5" fmla="val -22264"/>
              <a:gd name="adj6" fmla="val -5606"/>
            </a:avLst>
          </a:prstGeom>
          <a:gradFill rotWithShape="0">
            <a:gsLst>
              <a:gs pos="0">
                <a:schemeClr val="bg1"/>
              </a:gs>
              <a:gs pos="100000">
                <a:schemeClr val="accent1"/>
              </a:gs>
            </a:gsLst>
            <a:path path="shape">
              <a:fillToRect l="50000" t="50000" r="50000" b="50000"/>
            </a:path>
            <a:tileRect/>
          </a:gradFill>
          <a:ln w="9525" cap="flat" cmpd="sng">
            <a:solidFill>
              <a:schemeClr val="accent2"/>
            </a:solidFill>
            <a:prstDash val="solid"/>
            <a:miter/>
            <a:headEnd type="none" w="med" len="med"/>
            <a:tailEnd type="none" w="med" len="med"/>
          </a:ln>
        </p:spPr>
        <p:txBody>
          <a:bodyPr/>
          <a:lstStyle/>
          <a:p>
            <a:pPr eaLnBrk="1" hangingPunct="1"/>
            <a:r>
              <a:rPr lang="zh-CN" altLang="en-US" sz="2400" b="1" dirty="0">
                <a:latin typeface="Arial" panose="020B0604020202020204" pitchFamily="34" charset="0"/>
              </a:rPr>
              <a:t>信息关联形式：</a:t>
            </a:r>
            <a:r>
              <a:rPr lang="zh-CN" altLang="en-US" sz="2400" b="1" dirty="0">
                <a:latin typeface="Times New Roman" panose="02020603050405020304" pitchFamily="18" charset="0"/>
              </a:rPr>
              <a:t>“</a:t>
            </a:r>
            <a:r>
              <a:rPr lang="zh-CN" altLang="en-US" sz="2400" b="1" dirty="0">
                <a:latin typeface="宋体" panose="02010600030101010101" pitchFamily="2" charset="-122"/>
              </a:rPr>
              <a:t>如果</a:t>
            </a:r>
            <a:r>
              <a:rPr lang="en-US" altLang="zh-CN" sz="2800" baseline="5000" dirty="0">
                <a:latin typeface="宋体" panose="02010600030101010101" pitchFamily="2" charset="-122"/>
              </a:rPr>
              <a:t>……</a:t>
            </a:r>
            <a:r>
              <a:rPr lang="zh-CN" altLang="en-US" b="1" dirty="0">
                <a:latin typeface="Arial" panose="020B0604020202020204" pitchFamily="34" charset="0"/>
              </a:rPr>
              <a:t>，</a:t>
            </a:r>
            <a:r>
              <a:rPr lang="zh-CN" altLang="en-US" sz="2400" b="1" dirty="0">
                <a:latin typeface="宋体" panose="02010600030101010101" pitchFamily="2" charset="-122"/>
              </a:rPr>
              <a:t>则</a:t>
            </a:r>
            <a:r>
              <a:rPr lang="en-US" altLang="zh-CN" sz="2800" baseline="5000" dirty="0">
                <a:latin typeface="宋体" panose="02010600030101010101" pitchFamily="2" charset="-122"/>
              </a:rPr>
              <a:t>……</a:t>
            </a:r>
            <a:r>
              <a:rPr lang="en-US" altLang="zh-CN" sz="2400" b="1" dirty="0">
                <a:latin typeface="Times New Roman" panose="02020603050405020304" pitchFamily="18" charset="0"/>
              </a:rPr>
              <a:t>”</a:t>
            </a:r>
            <a:r>
              <a:rPr lang="en-US" altLang="zh-CN" sz="2400" b="1" dirty="0">
                <a:latin typeface="Arial" panose="020B0604020202020204" pitchFamily="34" charset="0"/>
              </a:rPr>
              <a:t> </a:t>
            </a:r>
            <a:endParaRPr lang="en-US" altLang="zh-CN" sz="2400" b="1" dirty="0">
              <a:latin typeface="Arial" panose="020B0604020202020204" pitchFamily="34" charset="0"/>
            </a:endParaRPr>
          </a:p>
          <a:p>
            <a:pPr eaLnBrk="1" hangingPunct="1"/>
            <a:endParaRPr lang="en-US" altLang="zh-CN" sz="2400" b="1" dirty="0">
              <a:latin typeface="Arial" panose="020B0604020202020204" pitchFamily="34" charset="0"/>
            </a:endParaRPr>
          </a:p>
          <a:p>
            <a:pPr eaLnBrk="1" hangingPunct="1"/>
            <a:r>
              <a:rPr lang="zh-CN" altLang="en-US" sz="2400" b="1" dirty="0">
                <a:solidFill>
                  <a:schemeClr val="accent2"/>
                </a:solidFill>
                <a:latin typeface="宋体" panose="02010600030101010101" pitchFamily="2" charset="-122"/>
              </a:rPr>
              <a:t>如果大雁向南飞，则冬天就要来临了。</a:t>
            </a:r>
            <a:endParaRPr lang="zh-CN" altLang="en-US" sz="2400" b="1" dirty="0">
              <a:solidFill>
                <a:schemeClr val="accent2"/>
              </a:solidFill>
              <a:latin typeface="宋体" panose="02010600030101010101" pitchFamily="2" charset="-122"/>
            </a:endParaRPr>
          </a:p>
          <a:p>
            <a:pPr algn="ctr" eaLnBrk="1" hangingPunct="1"/>
            <a:r>
              <a:rPr lang="zh-CN" altLang="en-US" dirty="0">
                <a:latin typeface="Arial" panose="020B0604020202020204" pitchFamily="34" charset="0"/>
              </a:rPr>
              <a:t> </a:t>
            </a:r>
            <a:endParaRPr lang="zh-CN" altLang="en-US" dirty="0">
              <a:latin typeface="Arial" panose="020B0604020202020204" pitchFamily="34" charset="0"/>
            </a:endParaRPr>
          </a:p>
        </p:txBody>
      </p:sp>
      <p:sp>
        <p:nvSpPr>
          <p:cNvPr id="7174" name="Text Box 6"/>
          <p:cNvSpPr txBox="1"/>
          <p:nvPr/>
        </p:nvSpPr>
        <p:spPr>
          <a:xfrm>
            <a:off x="7239000" y="5524500"/>
            <a:ext cx="1905000" cy="519113"/>
          </a:xfrm>
          <a:prstGeom prst="rect">
            <a:avLst/>
          </a:prstGeom>
          <a:noFill/>
          <a:ln w="9525">
            <a:noFill/>
          </a:ln>
        </p:spPr>
        <p:txBody>
          <a:bodyPr>
            <a:spAutoFit/>
          </a:bodyPr>
          <a:lstStyle/>
          <a:p>
            <a:pPr eaLnBrk="1" hangingPunct="1">
              <a:spcBef>
                <a:spcPct val="50000"/>
              </a:spcBef>
            </a:pPr>
            <a:r>
              <a:rPr lang="en-US" altLang="zh-CN" sz="2800" b="1" dirty="0">
                <a:latin typeface="Times New Roman" panose="02020603050405020304" pitchFamily="18" charset="0"/>
              </a:rPr>
              <a:t>——</a:t>
            </a:r>
            <a:r>
              <a:rPr lang="en-US" altLang="zh-CN" sz="2800" b="1" dirty="0">
                <a:latin typeface="宋体" panose="02010600030101010101" pitchFamily="2" charset="-122"/>
              </a:rPr>
              <a:t> </a:t>
            </a:r>
            <a:r>
              <a:rPr lang="zh-CN" altLang="en-US" sz="2800" b="1" dirty="0">
                <a:solidFill>
                  <a:schemeClr val="accent2"/>
                </a:solidFill>
                <a:latin typeface="宋体" panose="02010600030101010101" pitchFamily="2" charset="-122"/>
              </a:rPr>
              <a:t>规则</a:t>
            </a:r>
            <a:endParaRPr lang="zh-CN" altLang="en-US" sz="2800" b="1" dirty="0">
              <a:solidFill>
                <a:schemeClr val="accent2"/>
              </a:solidFill>
              <a:latin typeface="宋体" panose="02010600030101010101" pitchFamily="2" charset="-122"/>
            </a:endParaRPr>
          </a:p>
        </p:txBody>
      </p:sp>
      <p:sp>
        <p:nvSpPr>
          <p:cNvPr id="7176" name="Rectangle 8"/>
          <p:cNvSpPr/>
          <p:nvPr/>
        </p:nvSpPr>
        <p:spPr>
          <a:xfrm>
            <a:off x="3276600" y="4648200"/>
            <a:ext cx="2252663" cy="604838"/>
          </a:xfrm>
          <a:prstGeom prst="rect">
            <a:avLst/>
          </a:prstGeom>
          <a:noFill/>
          <a:ln w="9525">
            <a:noFill/>
          </a:ln>
        </p:spPr>
        <p:txBody>
          <a:bodyPr>
            <a:spAutoFit/>
          </a:bodyPr>
          <a:lstStyle/>
          <a:p>
            <a:pPr eaLnBrk="1" hangingPunct="1">
              <a:lnSpc>
                <a:spcPct val="120000"/>
              </a:lnSpc>
              <a:spcBef>
                <a:spcPct val="40000"/>
              </a:spcBef>
              <a:buClr>
                <a:schemeClr val="accent2"/>
              </a:buClr>
              <a:buFont typeface="Wingdings" panose="05000000000000000000" pitchFamily="2" charset="2"/>
            </a:pPr>
            <a:r>
              <a:rPr lang="en-US" altLang="zh-CN" sz="2800" b="1" dirty="0">
                <a:latin typeface="Arial" panose="020B0604020202020204" pitchFamily="34" charset="0"/>
              </a:rPr>
              <a:t>——   </a:t>
            </a:r>
            <a:r>
              <a:rPr lang="zh-CN" altLang="en-US" sz="2800" b="1" dirty="0">
                <a:solidFill>
                  <a:schemeClr val="accent2"/>
                </a:solidFill>
                <a:latin typeface="Arial" panose="020B0604020202020204" pitchFamily="34" charset="0"/>
              </a:rPr>
              <a:t>事实</a:t>
            </a:r>
            <a:endParaRPr lang="zh-CN" altLang="en-US" sz="2800" b="1" dirty="0">
              <a:solidFill>
                <a:schemeClr val="accent2"/>
              </a:solidFill>
              <a:latin typeface="Arial" panose="020B0604020202020204" pitchFamily="34" charset="0"/>
            </a:endParaRPr>
          </a:p>
        </p:txBody>
      </p:sp>
      <p:sp>
        <p:nvSpPr>
          <p:cNvPr id="7177" name="Rectangle 9"/>
          <p:cNvSpPr/>
          <p:nvPr/>
        </p:nvSpPr>
        <p:spPr>
          <a:xfrm>
            <a:off x="657225" y="3946525"/>
            <a:ext cx="7086600" cy="2109788"/>
          </a:xfrm>
          <a:prstGeom prst="rect">
            <a:avLst/>
          </a:prstGeom>
          <a:noFill/>
          <a:ln w="9525">
            <a:noFill/>
          </a:ln>
        </p:spPr>
        <p:txBody>
          <a:bodyPr>
            <a:spAutoFit/>
          </a:bodyPr>
          <a:lstStyle/>
          <a:p>
            <a:pPr eaLnBrk="1" hangingPunct="1">
              <a:lnSpc>
                <a:spcPct val="120000"/>
              </a:lnSpc>
              <a:spcBef>
                <a:spcPct val="50000"/>
              </a:spcBef>
              <a:buClr>
                <a:schemeClr val="accent2"/>
              </a:buClr>
              <a:buFont typeface="Wingdings" panose="05000000000000000000" pitchFamily="2" charset="2"/>
            </a:pPr>
            <a:r>
              <a:rPr lang="zh-CN" altLang="en-US" sz="2800" b="1" dirty="0">
                <a:latin typeface="Arial" panose="020B0604020202020204" pitchFamily="34" charset="0"/>
              </a:rPr>
              <a:t>例如：</a:t>
            </a:r>
            <a:endParaRPr lang="zh-CN" altLang="en-US" sz="2800" b="1" dirty="0">
              <a:latin typeface="Arial" panose="020B0604020202020204" pitchFamily="34" charset="0"/>
            </a:endParaRPr>
          </a:p>
          <a:p>
            <a:pPr eaLnBrk="1" hangingPunct="1">
              <a:lnSpc>
                <a:spcPct val="120000"/>
              </a:lnSpc>
              <a:spcBef>
                <a:spcPct val="50000"/>
              </a:spcBef>
              <a:buClr>
                <a:schemeClr val="accent2"/>
              </a:buClr>
              <a:buFont typeface="Wingdings" panose="05000000000000000000" pitchFamily="2" charset="2"/>
            </a:pPr>
            <a:r>
              <a:rPr lang="zh-CN" altLang="en-US" sz="2800" b="1" dirty="0">
                <a:latin typeface="Arial" panose="020B0604020202020204" pitchFamily="34" charset="0"/>
              </a:rPr>
              <a:t> </a:t>
            </a:r>
            <a:r>
              <a:rPr lang="zh-CN" altLang="en-US" sz="2800" b="1" dirty="0">
                <a:latin typeface="Times New Roman" panose="02020603050405020304" pitchFamily="18" charset="0"/>
              </a:rPr>
              <a:t>“</a:t>
            </a:r>
            <a:r>
              <a:rPr lang="zh-CN" altLang="en-US" sz="2800" b="1" dirty="0">
                <a:solidFill>
                  <a:schemeClr val="folHlink"/>
                </a:solidFill>
                <a:latin typeface="宋体" panose="02010600030101010101" pitchFamily="2" charset="-122"/>
              </a:rPr>
              <a:t>雪是白色的</a:t>
            </a:r>
            <a:r>
              <a:rPr lang="zh-CN" altLang="en-US" sz="2800" b="1" dirty="0">
                <a:latin typeface="Times New Roman" panose="02020603050405020304" pitchFamily="18" charset="0"/>
              </a:rPr>
              <a:t>”</a:t>
            </a:r>
            <a:r>
              <a:rPr lang="zh-CN" altLang="en-US" sz="2800" b="1" dirty="0">
                <a:latin typeface="Arial" panose="020B0604020202020204" pitchFamily="34" charset="0"/>
              </a:rPr>
              <a:t> 。</a:t>
            </a:r>
            <a:endParaRPr lang="zh-CN" altLang="en-US" sz="2800" b="1" dirty="0">
              <a:latin typeface="Arial" panose="020B0604020202020204" pitchFamily="34" charset="0"/>
            </a:endParaRPr>
          </a:p>
          <a:p>
            <a:pPr eaLnBrk="1" hangingPunct="1">
              <a:lnSpc>
                <a:spcPct val="120000"/>
              </a:lnSpc>
              <a:spcBef>
                <a:spcPct val="50000"/>
              </a:spcBef>
              <a:buClr>
                <a:schemeClr val="accent2"/>
              </a:buClr>
              <a:buFont typeface="Wingdings" panose="05000000000000000000" pitchFamily="2" charset="2"/>
            </a:pPr>
            <a:r>
              <a:rPr lang="zh-CN" altLang="en-US" sz="2800" b="1" dirty="0">
                <a:latin typeface="Arial" panose="020B0604020202020204" pitchFamily="34" charset="0"/>
              </a:rPr>
              <a:t> </a:t>
            </a:r>
            <a:r>
              <a:rPr lang="zh-CN" altLang="en-US" sz="2800" b="1" dirty="0">
                <a:latin typeface="Times New Roman" panose="02020603050405020304" pitchFamily="18" charset="0"/>
              </a:rPr>
              <a:t>“</a:t>
            </a:r>
            <a:r>
              <a:rPr lang="zh-CN" altLang="en-US" sz="2800" b="1" dirty="0">
                <a:solidFill>
                  <a:schemeClr val="folHlink"/>
                </a:solidFill>
                <a:latin typeface="宋体" panose="02010600030101010101" pitchFamily="2" charset="-122"/>
              </a:rPr>
              <a:t>如果头痛且流涕，则有可能患了感冒</a:t>
            </a:r>
            <a:r>
              <a:rPr lang="zh-CN" altLang="en-US" sz="2800" b="1" dirty="0">
                <a:latin typeface="Times New Roman" panose="02020603050405020304" pitchFamily="18" charset="0"/>
              </a:rPr>
              <a:t>”</a:t>
            </a:r>
            <a:r>
              <a:rPr lang="zh-CN" altLang="en-US" sz="3000" b="1" dirty="0">
                <a:latin typeface="Arial" panose="020B0604020202020204" pitchFamily="34" charset="0"/>
              </a:rPr>
              <a:t> 。</a:t>
            </a:r>
            <a:endParaRPr lang="zh-CN" altLang="en-US" sz="3000" b="1"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grpId="0" nodeType="clickEffect">
                                  <p:stCondLst>
                                    <p:cond delay="0"/>
                                  </p:stCondLst>
                                  <p:childTnLst>
                                    <p:set>
                                      <p:cBhvr>
                                        <p:cTn id="27" dur="1" fill="hold">
                                          <p:stCondLst>
                                            <p:cond delay="0"/>
                                          </p:stCondLst>
                                        </p:cTn>
                                        <p:tgtEl>
                                          <p:spTgt spid="7173"/>
                                        </p:tgtEl>
                                        <p:attrNameLst>
                                          <p:attrName>style.visibility</p:attrName>
                                        </p:attrNameLst>
                                      </p:cBhvr>
                                      <p:to>
                                        <p:strVal val="visible"/>
                                      </p:to>
                                    </p:set>
                                    <p:anim calcmode="lin" valueType="num">
                                      <p:cBhvr>
                                        <p:cTn id="28" dur="500" fill="hold"/>
                                        <p:tgtEl>
                                          <p:spTgt spid="7173"/>
                                        </p:tgtEl>
                                        <p:attrNameLst>
                                          <p:attrName>ppt_x</p:attrName>
                                        </p:attrNameLst>
                                      </p:cBhvr>
                                      <p:tavLst>
                                        <p:tav tm="0">
                                          <p:val>
                                            <p:strVal val="#ppt_x"/>
                                          </p:val>
                                        </p:tav>
                                        <p:tav tm="100000">
                                          <p:val>
                                            <p:strVal val="#ppt_x"/>
                                          </p:val>
                                        </p:tav>
                                      </p:tavLst>
                                    </p:anim>
                                    <p:anim calcmode="lin" valueType="num">
                                      <p:cBhvr>
                                        <p:cTn id="29" dur="500" fill="hold"/>
                                        <p:tgtEl>
                                          <p:spTgt spid="7173"/>
                                        </p:tgtEl>
                                        <p:attrNameLst>
                                          <p:attrName>ppt_y</p:attrName>
                                        </p:attrNameLst>
                                      </p:cBhvr>
                                      <p:tavLst>
                                        <p:tav tm="0">
                                          <p:val>
                                            <p:strVal val="#ppt_y-#ppt_h/2"/>
                                          </p:val>
                                        </p:tav>
                                        <p:tav tm="100000">
                                          <p:val>
                                            <p:strVal val="#ppt_y"/>
                                          </p:val>
                                        </p:tav>
                                      </p:tavLst>
                                    </p:anim>
                                    <p:anim calcmode="lin" valueType="num">
                                      <p:cBhvr>
                                        <p:cTn id="30" dur="500" fill="hold"/>
                                        <p:tgtEl>
                                          <p:spTgt spid="7173"/>
                                        </p:tgtEl>
                                        <p:attrNameLst>
                                          <p:attrName>ppt_w</p:attrName>
                                        </p:attrNameLst>
                                      </p:cBhvr>
                                      <p:tavLst>
                                        <p:tav tm="0">
                                          <p:val>
                                            <p:strVal val="#ppt_w"/>
                                          </p:val>
                                        </p:tav>
                                        <p:tav tm="100000">
                                          <p:val>
                                            <p:strVal val="#ppt_w"/>
                                          </p:val>
                                        </p:tav>
                                      </p:tavLst>
                                    </p:anim>
                                    <p:anim calcmode="lin" valueType="num">
                                      <p:cBhvr>
                                        <p:cTn id="31" dur="500" fill="hold"/>
                                        <p:tgtEl>
                                          <p:spTgt spid="717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7173"/>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177"/>
                                        </p:tgtEl>
                                        <p:attrNameLst>
                                          <p:attrName>style.visibility</p:attrName>
                                        </p:attrNameLst>
                                      </p:cBhvr>
                                      <p:to>
                                        <p:strVal val="visible"/>
                                      </p:to>
                                    </p:set>
                                    <p:anim calcmode="lin" valueType="num">
                                      <p:cBhvr additive="base">
                                        <p:cTn id="36" dur="500" fill="hold"/>
                                        <p:tgtEl>
                                          <p:spTgt spid="7177"/>
                                        </p:tgtEl>
                                        <p:attrNameLst>
                                          <p:attrName>ppt_x</p:attrName>
                                        </p:attrNameLst>
                                      </p:cBhvr>
                                      <p:tavLst>
                                        <p:tav tm="0">
                                          <p:val>
                                            <p:strVal val="0-#ppt_w/2"/>
                                          </p:val>
                                        </p:tav>
                                        <p:tav tm="100000">
                                          <p:val>
                                            <p:strVal val="#ppt_x"/>
                                          </p:val>
                                        </p:tav>
                                      </p:tavLst>
                                    </p:anim>
                                    <p:anim calcmode="lin" valueType="num">
                                      <p:cBhvr additive="base">
                                        <p:cTn id="37" dur="500" fill="hold"/>
                                        <p:tgtEl>
                                          <p:spTgt spid="7177"/>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7176"/>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499"/>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1000" build="p"/>
      <p:bldP spid="7173" grpId="0" animBg="1"/>
      <p:bldP spid="7174" grpId="0"/>
      <p:bldP spid="7176" grpId="0"/>
      <p:bldP spid="717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35842"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2.4.2  </a:t>
            </a:r>
            <a:r>
              <a:rPr lang="zh-CN" altLang="en-US" dirty="0">
                <a:latin typeface="Times New Roman" panose="02020603050405020304" pitchFamily="18" charset="0"/>
              </a:rPr>
              <a:t>用框架表示知识的例子</a:t>
            </a:r>
            <a:endParaRPr lang="zh-CN" altLang="en-US" dirty="0">
              <a:latin typeface="Times New Roman" panose="02020603050405020304" pitchFamily="18" charset="0"/>
            </a:endParaRPr>
          </a:p>
        </p:txBody>
      </p:sp>
      <p:sp>
        <p:nvSpPr>
          <p:cNvPr id="35843" name="Rectangle 3"/>
          <p:cNvSpPr>
            <a:spLocks noGrp="1"/>
          </p:cNvSpPr>
          <p:nvPr>
            <p:ph idx="1"/>
          </p:nvPr>
        </p:nvSpPr>
        <p:spPr>
          <a:xfrm>
            <a:off x="1617663" y="2578100"/>
            <a:ext cx="6096000" cy="4044950"/>
          </a:xfrm>
          <a:gradFill rotWithShape="0">
            <a:gsLst>
              <a:gs pos="0">
                <a:schemeClr val="bg1"/>
              </a:gs>
              <a:gs pos="100000">
                <a:srgbClr val="CCFFFF"/>
              </a:gs>
            </a:gsLst>
            <a:path path="shape">
              <a:fillToRect l="50000" t="50000" r="50000" b="50000"/>
            </a:path>
            <a:tileRect/>
          </a:gradFill>
          <a:ln>
            <a:solidFill>
              <a:schemeClr val="tx1"/>
            </a:solidFill>
            <a:miter/>
          </a:ln>
        </p:spPr>
        <p:txBody>
          <a:bodyPr vert="horz" wrap="square" lIns="91440" tIns="45720" rIns="91440" bIns="45720" anchor="t" anchorCtr="0"/>
          <a:lstStyle/>
          <a:p>
            <a:pPr eaLnBrk="1" hangingPunct="1">
              <a:lnSpc>
                <a:spcPct val="90000"/>
              </a:lnSpc>
              <a:spcBef>
                <a:spcPct val="40000"/>
              </a:spcBef>
              <a:buNone/>
            </a:pPr>
            <a:r>
              <a:rPr lang="en-US" altLang="zh-CN" sz="2400" b="1" dirty="0"/>
              <a:t>    </a:t>
            </a:r>
            <a:r>
              <a:rPr lang="zh-CN" altLang="en-US" sz="2400" b="1" dirty="0">
                <a:latin typeface="Times New Roman" panose="02020603050405020304" pitchFamily="18" charset="0"/>
              </a:rPr>
              <a:t>框架名：</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教师</a:t>
            </a:r>
            <a:r>
              <a:rPr lang="en-US" altLang="zh-CN" sz="2400" b="1" dirty="0">
                <a:latin typeface="Times New Roman" panose="02020603050405020304" pitchFamily="18" charset="0"/>
              </a:rPr>
              <a:t>-1〉</a:t>
            </a:r>
            <a:endParaRPr lang="en-US" altLang="zh-CN" sz="2400" b="1" dirty="0">
              <a:latin typeface="Times New Roman" panose="02020603050405020304" pitchFamily="18" charset="0"/>
            </a:endParaRPr>
          </a:p>
          <a:p>
            <a:pPr eaLnBrk="1" hangingPunct="1">
              <a:lnSpc>
                <a:spcPct val="90000"/>
              </a:lnSpc>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姓名：夏冰</a:t>
            </a:r>
            <a:endParaRPr lang="zh-CN" altLang="en-US" sz="2400" b="1" dirty="0">
              <a:latin typeface="Times New Roman" panose="02020603050405020304" pitchFamily="18" charset="0"/>
            </a:endParaRPr>
          </a:p>
          <a:p>
            <a:pPr eaLnBrk="1" hangingPunct="1">
              <a:lnSpc>
                <a:spcPct val="90000"/>
              </a:lnSpc>
              <a:buNone/>
            </a:pPr>
            <a:r>
              <a:rPr lang="zh-CN" altLang="en-US" sz="2400" b="1" dirty="0">
                <a:latin typeface="Times New Roman" panose="02020603050405020304" pitchFamily="18" charset="0"/>
              </a:rPr>
              <a:t>               年龄：</a:t>
            </a:r>
            <a:r>
              <a:rPr lang="en-US" altLang="zh-CN" sz="2400" b="1" dirty="0">
                <a:latin typeface="Times New Roman" panose="02020603050405020304" pitchFamily="18" charset="0"/>
              </a:rPr>
              <a:t>36</a:t>
            </a:r>
            <a:endParaRPr lang="en-US" altLang="zh-CN" sz="2400" b="1" dirty="0">
              <a:latin typeface="Times New Roman" panose="02020603050405020304" pitchFamily="18" charset="0"/>
            </a:endParaRPr>
          </a:p>
          <a:p>
            <a:pPr eaLnBrk="1" hangingPunct="1">
              <a:lnSpc>
                <a:spcPct val="90000"/>
              </a:lnSpc>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性别：女</a:t>
            </a:r>
            <a:endParaRPr lang="zh-CN" altLang="en-US" sz="2400" b="1" dirty="0">
              <a:latin typeface="Times New Roman" panose="02020603050405020304" pitchFamily="18" charset="0"/>
            </a:endParaRPr>
          </a:p>
          <a:p>
            <a:pPr eaLnBrk="1" hangingPunct="1">
              <a:lnSpc>
                <a:spcPct val="90000"/>
              </a:lnSpc>
              <a:buNone/>
            </a:pPr>
            <a:r>
              <a:rPr lang="zh-CN" altLang="en-US" sz="2400" b="1" dirty="0">
                <a:latin typeface="Times New Roman" panose="02020603050405020304" pitchFamily="18" charset="0"/>
              </a:rPr>
              <a:t>               职称：副教授</a:t>
            </a:r>
            <a:endParaRPr lang="zh-CN" altLang="en-US" sz="2400" b="1" dirty="0">
              <a:latin typeface="Times New Roman" panose="02020603050405020304" pitchFamily="18" charset="0"/>
            </a:endParaRPr>
          </a:p>
          <a:p>
            <a:pPr eaLnBrk="1" hangingPunct="1">
              <a:lnSpc>
                <a:spcPct val="90000"/>
              </a:lnSpc>
              <a:buNone/>
            </a:pPr>
            <a:r>
              <a:rPr lang="zh-CN" altLang="en-US" sz="2400" b="1" dirty="0">
                <a:latin typeface="Times New Roman" panose="02020603050405020304" pitchFamily="18" charset="0"/>
              </a:rPr>
              <a:t>               部门：计算机系软件教研室</a:t>
            </a:r>
            <a:endParaRPr lang="zh-CN" altLang="en-US" sz="2400" b="1" dirty="0">
              <a:latin typeface="Times New Roman" panose="02020603050405020304" pitchFamily="18" charset="0"/>
            </a:endParaRPr>
          </a:p>
          <a:p>
            <a:pPr eaLnBrk="1" hangingPunct="1">
              <a:lnSpc>
                <a:spcPct val="90000"/>
              </a:lnSpc>
              <a:buNone/>
            </a:pPr>
            <a:r>
              <a:rPr lang="zh-CN" altLang="en-US" sz="2400" b="1" dirty="0">
                <a:latin typeface="Times New Roman" panose="02020603050405020304" pitchFamily="18" charset="0"/>
              </a:rPr>
              <a:t>               住址：</a:t>
            </a:r>
            <a:r>
              <a:rPr lang="en-US" altLang="zh-CN" sz="2400" b="1" dirty="0">
                <a:latin typeface="Times New Roman" panose="02020603050405020304" pitchFamily="18" charset="0"/>
              </a:rPr>
              <a:t>〈adr-1〉</a:t>
            </a:r>
            <a:endParaRPr lang="en-US" altLang="zh-CN" sz="2400" b="1" dirty="0">
              <a:latin typeface="Times New Roman" panose="02020603050405020304" pitchFamily="18" charset="0"/>
            </a:endParaRPr>
          </a:p>
          <a:p>
            <a:pPr eaLnBrk="1" hangingPunct="1">
              <a:lnSpc>
                <a:spcPct val="90000"/>
              </a:lnSpc>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工资：</a:t>
            </a:r>
            <a:r>
              <a:rPr lang="en-US" altLang="zh-CN" sz="2400" b="1" dirty="0">
                <a:latin typeface="Times New Roman" panose="02020603050405020304" pitchFamily="18" charset="0"/>
              </a:rPr>
              <a:t>〈sal-1〉</a:t>
            </a:r>
            <a:endParaRPr lang="en-US" altLang="zh-CN" sz="2400" b="1" dirty="0">
              <a:latin typeface="Times New Roman" panose="02020603050405020304" pitchFamily="18" charset="0"/>
            </a:endParaRPr>
          </a:p>
          <a:p>
            <a:pPr eaLnBrk="1" hangingPunct="1">
              <a:lnSpc>
                <a:spcPct val="90000"/>
              </a:lnSpc>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开始工作时间：</a:t>
            </a:r>
            <a:r>
              <a:rPr lang="en-US" altLang="zh-CN" sz="2400" b="1" dirty="0">
                <a:latin typeface="Times New Roman" panose="02020603050405020304" pitchFamily="18" charset="0"/>
              </a:rPr>
              <a:t>1988</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9</a:t>
            </a:r>
            <a:endParaRPr lang="en-US" altLang="zh-CN" sz="2400" b="1" dirty="0">
              <a:latin typeface="Times New Roman" panose="02020603050405020304" pitchFamily="18" charset="0"/>
            </a:endParaRPr>
          </a:p>
          <a:p>
            <a:pPr eaLnBrk="1" hangingPunct="1">
              <a:lnSpc>
                <a:spcPct val="90000"/>
              </a:lnSpc>
              <a:spcAft>
                <a:spcPct val="40000"/>
              </a:spcAft>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截止时间：</a:t>
            </a:r>
            <a:r>
              <a:rPr lang="en-US" altLang="zh-CN" sz="2400" b="1" dirty="0">
                <a:latin typeface="Times New Roman" panose="02020603050405020304" pitchFamily="18" charset="0"/>
              </a:rPr>
              <a:t>1996</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7</a:t>
            </a:r>
            <a:endParaRPr lang="en-US" altLang="zh-CN" sz="2400" b="1" dirty="0">
              <a:latin typeface="Times New Roman" panose="02020603050405020304" pitchFamily="18" charset="0"/>
            </a:endParaRPr>
          </a:p>
        </p:txBody>
      </p:sp>
      <p:sp>
        <p:nvSpPr>
          <p:cNvPr id="35844" name="Rectangle 4"/>
          <p:cNvSpPr/>
          <p:nvPr/>
        </p:nvSpPr>
        <p:spPr>
          <a:xfrm>
            <a:off x="292099" y="922338"/>
            <a:ext cx="3895587" cy="527580"/>
          </a:xfrm>
          <a:prstGeom prst="rect">
            <a:avLst/>
          </a:prstGeom>
          <a:noFill/>
          <a:ln w="9525">
            <a:noFill/>
          </a:ln>
        </p:spPr>
        <p:txBody>
          <a:bodyPr wrap="square" anchor="t" anchorCtr="0">
            <a:spAutoFit/>
          </a:bodyPr>
          <a:lstStyle/>
          <a:p>
            <a:pPr>
              <a:lnSpc>
                <a:spcPct val="110000"/>
              </a:lnSpc>
              <a:spcBef>
                <a:spcPct val="20000"/>
              </a:spcBef>
              <a:buClr>
                <a:schemeClr val="accent2"/>
              </a:buClr>
              <a:buFont typeface="Wingdings" panose="05000000000000000000" pitchFamily="2" charset="2"/>
              <a:buBlip>
                <a:blip r:embed="rId1"/>
              </a:buBlip>
            </a:pPr>
            <a:r>
              <a:rPr lang="en-US" altLang="zh-CN" sz="2800" b="1" dirty="0">
                <a:latin typeface="Arial" panose="020B0604020202020204" pitchFamily="34"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例</a:t>
            </a:r>
            <a:r>
              <a:rPr lang="en-US" altLang="zh-CN" sz="2800" b="1" dirty="0">
                <a:latin typeface="Times New Roman" panose="02020603050405020304" pitchFamily="18" charset="0"/>
                <a:ea typeface="宋体" panose="02010600030101010101" pitchFamily="2" charset="-122"/>
              </a:rPr>
              <a:t>2</a:t>
            </a: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教师框架</a:t>
            </a:r>
            <a:r>
              <a:rPr lang="zh-CN" altLang="en-US" sz="2800" b="1" dirty="0"/>
              <a:t>事</a:t>
            </a:r>
            <a:r>
              <a:rPr lang="zh-CN" altLang="en-US" sz="2800" b="1" dirty="0">
                <a:latin typeface="Arial" panose="020B0604020202020204" pitchFamily="34" charset="0"/>
                <a:ea typeface="宋体" panose="02010600030101010101" pitchFamily="2" charset="-122"/>
              </a:rPr>
              <a:t>例</a:t>
            </a:r>
            <a:endParaRPr lang="zh-CN" altLang="en-US" sz="2800" b="1" dirty="0">
              <a:latin typeface="Arial" panose="020B0604020202020204" pitchFamily="34" charset="0"/>
              <a:ea typeface="宋体" panose="02010600030101010101" pitchFamily="2" charset="-122"/>
            </a:endParaRPr>
          </a:p>
        </p:txBody>
      </p:sp>
      <p:sp>
        <p:nvSpPr>
          <p:cNvPr id="35845" name="Text Box 5"/>
          <p:cNvSpPr txBox="1"/>
          <p:nvPr/>
        </p:nvSpPr>
        <p:spPr>
          <a:xfrm>
            <a:off x="495300" y="1549400"/>
            <a:ext cx="8191500" cy="895350"/>
          </a:xfrm>
          <a:prstGeom prst="rect">
            <a:avLst/>
          </a:prstGeom>
          <a:solidFill>
            <a:srgbClr val="FFFFFF"/>
          </a:solidFill>
          <a:ln w="9525" cap="flat" cmpd="sng">
            <a:solidFill>
              <a:srgbClr val="808080"/>
            </a:solidFill>
            <a:prstDash val="solid"/>
            <a:miter/>
            <a:headEnd type="none" w="med" len="med"/>
            <a:tailEnd type="none" w="med" len="med"/>
          </a:ln>
        </p:spPr>
        <p:txBody>
          <a:bodyPr anchor="t" anchorCtr="0">
            <a:spAutoFit/>
          </a:bodyPr>
          <a:lstStyle/>
          <a:p>
            <a:pPr>
              <a:spcBef>
                <a:spcPct val="50000"/>
              </a:spcBef>
            </a:pPr>
            <a:r>
              <a:rPr lang="zh-CN" altLang="en-US" sz="2600" dirty="0">
                <a:latin typeface="Arial" panose="020B0604020202020204" pitchFamily="34" charset="0"/>
                <a:ea typeface="宋体" panose="02010600030101010101" pitchFamily="2" charset="-122"/>
              </a:rPr>
              <a:t>当把具体的信息填入槽或侧面后，就得到了相应框架的一个</a:t>
            </a:r>
            <a:r>
              <a:rPr lang="zh-CN" altLang="en-US" sz="2600" b="1" dirty="0">
                <a:latin typeface="Arial" panose="020B0604020202020204" pitchFamily="34" charset="0"/>
                <a:ea typeface="宋体" panose="02010600030101010101" pitchFamily="2" charset="-122"/>
              </a:rPr>
              <a:t>事例框架。</a:t>
            </a:r>
            <a:endParaRPr lang="zh-CN" altLang="en-US" sz="2600" b="1" dirty="0">
              <a:latin typeface="Arial" panose="020B0604020202020204" pitchFamily="34" charset="0"/>
              <a:ea typeface="宋体" panose="02010600030101010101" pitchFamily="2" charset="-122"/>
            </a:endParaRP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36866"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2.4.2  </a:t>
            </a:r>
            <a:r>
              <a:rPr lang="zh-CN" altLang="en-US" dirty="0">
                <a:latin typeface="Times New Roman" panose="02020603050405020304" pitchFamily="18" charset="0"/>
              </a:rPr>
              <a:t>用框架表示知识的例子</a:t>
            </a:r>
            <a:endParaRPr lang="zh-CN" altLang="en-US" dirty="0">
              <a:latin typeface="Times New Roman" panose="02020603050405020304" pitchFamily="18" charset="0"/>
            </a:endParaRPr>
          </a:p>
        </p:txBody>
      </p:sp>
      <p:sp>
        <p:nvSpPr>
          <p:cNvPr id="36867" name="Rectangle 3"/>
          <p:cNvSpPr>
            <a:spLocks noGrp="1"/>
          </p:cNvSpPr>
          <p:nvPr>
            <p:ph idx="1"/>
          </p:nvPr>
        </p:nvSpPr>
        <p:spPr>
          <a:xfrm>
            <a:off x="1604963" y="1420813"/>
            <a:ext cx="5819775" cy="5222875"/>
          </a:xfrm>
          <a:gradFill rotWithShape="0">
            <a:gsLst>
              <a:gs pos="0">
                <a:schemeClr val="bg1"/>
              </a:gs>
              <a:gs pos="100000">
                <a:srgbClr val="CCFFCC"/>
              </a:gs>
            </a:gsLst>
            <a:lin ang="0" scaled="1"/>
            <a:tileRect/>
          </a:gradFill>
          <a:ln>
            <a:solidFill>
              <a:schemeClr val="tx1"/>
            </a:solidFill>
            <a:miter/>
          </a:ln>
        </p:spPr>
        <p:txBody>
          <a:bodyPr vert="horz" wrap="square" lIns="91440" tIns="45720" rIns="91440" bIns="45720" anchor="t" anchorCtr="0"/>
          <a:lstStyle/>
          <a:p>
            <a:pPr eaLnBrk="1" hangingPunct="1">
              <a:lnSpc>
                <a:spcPct val="90000"/>
              </a:lnSpc>
              <a:buNone/>
            </a:pPr>
            <a:r>
              <a:rPr lang="zh-CN" altLang="en-US" sz="2200" b="1" dirty="0"/>
              <a:t>框架名：</a:t>
            </a:r>
            <a:r>
              <a:rPr lang="en-US" altLang="zh-CN" sz="2200" b="1" dirty="0"/>
              <a:t>〈</a:t>
            </a:r>
            <a:r>
              <a:rPr lang="zh-CN" altLang="en-US" sz="2200" b="1" dirty="0"/>
              <a:t>教室</a:t>
            </a:r>
            <a:r>
              <a:rPr lang="en-US" altLang="zh-CN" sz="2200" b="1" dirty="0"/>
              <a:t>〉</a:t>
            </a:r>
            <a:endParaRPr lang="en-US" altLang="zh-CN" sz="2200" b="1" dirty="0"/>
          </a:p>
          <a:p>
            <a:pPr eaLnBrk="1" hangingPunct="1">
              <a:lnSpc>
                <a:spcPct val="90000"/>
              </a:lnSpc>
              <a:buNone/>
            </a:pPr>
            <a:r>
              <a:rPr lang="en-US" altLang="zh-CN" sz="2200" b="1" dirty="0"/>
              <a:t>           </a:t>
            </a:r>
            <a:r>
              <a:rPr lang="zh-CN" altLang="en-US" sz="2200" b="1" dirty="0"/>
              <a:t>墙数：</a:t>
            </a:r>
            <a:endParaRPr lang="zh-CN" altLang="en-US" sz="2200" b="1" dirty="0"/>
          </a:p>
          <a:p>
            <a:pPr eaLnBrk="1" hangingPunct="1">
              <a:lnSpc>
                <a:spcPct val="90000"/>
              </a:lnSpc>
              <a:buNone/>
            </a:pPr>
            <a:r>
              <a:rPr lang="zh-CN" altLang="en-US" sz="2200" b="1" dirty="0"/>
              <a:t>           窗数：</a:t>
            </a:r>
            <a:endParaRPr lang="zh-CN" altLang="en-US" sz="2200" b="1" dirty="0"/>
          </a:p>
          <a:p>
            <a:pPr eaLnBrk="1" hangingPunct="1">
              <a:lnSpc>
                <a:spcPct val="90000"/>
              </a:lnSpc>
              <a:buNone/>
            </a:pPr>
            <a:r>
              <a:rPr lang="zh-CN" altLang="en-US" sz="2200" b="1" dirty="0"/>
              <a:t>           门数：</a:t>
            </a:r>
            <a:endParaRPr lang="zh-CN" altLang="en-US" sz="2200" b="1" dirty="0"/>
          </a:p>
          <a:p>
            <a:pPr eaLnBrk="1" hangingPunct="1">
              <a:lnSpc>
                <a:spcPct val="90000"/>
              </a:lnSpc>
              <a:buNone/>
            </a:pPr>
            <a:r>
              <a:rPr lang="zh-CN" altLang="en-US" sz="2200" b="1" dirty="0"/>
              <a:t>           座位数：</a:t>
            </a:r>
            <a:endParaRPr lang="zh-CN" altLang="en-US" sz="2200" b="1" dirty="0"/>
          </a:p>
          <a:p>
            <a:pPr eaLnBrk="1" hangingPunct="1">
              <a:lnSpc>
                <a:spcPct val="90000"/>
              </a:lnSpc>
              <a:buNone/>
            </a:pPr>
            <a:r>
              <a:rPr lang="zh-CN" altLang="en-US" sz="2200" b="1" dirty="0"/>
              <a:t>           前墙：</a:t>
            </a:r>
            <a:r>
              <a:rPr lang="en-US" altLang="zh-CN" sz="2200" b="1" dirty="0"/>
              <a:t>〈</a:t>
            </a:r>
            <a:r>
              <a:rPr lang="zh-CN" altLang="en-US" sz="2200" b="1" dirty="0"/>
              <a:t>墙框架</a:t>
            </a:r>
            <a:r>
              <a:rPr lang="en-US" altLang="zh-CN" sz="2200" b="1" dirty="0"/>
              <a:t>〉</a:t>
            </a:r>
            <a:endParaRPr lang="en-US" altLang="zh-CN" sz="2200" b="1" dirty="0"/>
          </a:p>
          <a:p>
            <a:pPr eaLnBrk="1" hangingPunct="1">
              <a:lnSpc>
                <a:spcPct val="90000"/>
              </a:lnSpc>
              <a:buNone/>
            </a:pPr>
            <a:r>
              <a:rPr lang="en-US" altLang="zh-CN" sz="2200" b="1" dirty="0"/>
              <a:t>           </a:t>
            </a:r>
            <a:r>
              <a:rPr lang="zh-CN" altLang="en-US" sz="2200" b="1" dirty="0"/>
              <a:t>后墙：</a:t>
            </a:r>
            <a:r>
              <a:rPr lang="en-US" altLang="zh-CN" sz="2200" b="1" dirty="0"/>
              <a:t>〈</a:t>
            </a:r>
            <a:r>
              <a:rPr lang="zh-CN" altLang="en-US" sz="2200" b="1" dirty="0"/>
              <a:t>墙框架</a:t>
            </a:r>
            <a:r>
              <a:rPr lang="en-US" altLang="zh-CN" sz="2200" b="1" dirty="0"/>
              <a:t>〉</a:t>
            </a:r>
            <a:endParaRPr lang="en-US" altLang="zh-CN" sz="2200" b="1" dirty="0"/>
          </a:p>
          <a:p>
            <a:pPr eaLnBrk="1" hangingPunct="1">
              <a:lnSpc>
                <a:spcPct val="90000"/>
              </a:lnSpc>
              <a:buNone/>
            </a:pPr>
            <a:r>
              <a:rPr lang="en-US" altLang="zh-CN" sz="2200" b="1" dirty="0"/>
              <a:t>           </a:t>
            </a:r>
            <a:r>
              <a:rPr lang="zh-CN" altLang="en-US" sz="2200" b="1" dirty="0"/>
              <a:t>左墙：</a:t>
            </a:r>
            <a:r>
              <a:rPr lang="en-US" altLang="zh-CN" sz="2200" b="1" dirty="0"/>
              <a:t>〈</a:t>
            </a:r>
            <a:r>
              <a:rPr lang="zh-CN" altLang="en-US" sz="2200" b="1" dirty="0"/>
              <a:t>墙框架</a:t>
            </a:r>
            <a:r>
              <a:rPr lang="en-US" altLang="zh-CN" sz="2200" b="1" dirty="0"/>
              <a:t>〉</a:t>
            </a:r>
            <a:endParaRPr lang="en-US" altLang="zh-CN" sz="2200" b="1" dirty="0"/>
          </a:p>
          <a:p>
            <a:pPr eaLnBrk="1" hangingPunct="1">
              <a:lnSpc>
                <a:spcPct val="90000"/>
              </a:lnSpc>
              <a:buNone/>
            </a:pPr>
            <a:r>
              <a:rPr lang="en-US" altLang="zh-CN" sz="2200" b="1" dirty="0"/>
              <a:t>           </a:t>
            </a:r>
            <a:r>
              <a:rPr lang="zh-CN" altLang="en-US" sz="2200" b="1" dirty="0"/>
              <a:t>右墙：</a:t>
            </a:r>
            <a:r>
              <a:rPr lang="en-US" altLang="zh-CN" sz="2200" b="1" dirty="0"/>
              <a:t>〈</a:t>
            </a:r>
            <a:r>
              <a:rPr lang="zh-CN" altLang="en-US" sz="2200" b="1" dirty="0"/>
              <a:t>墙框架</a:t>
            </a:r>
            <a:r>
              <a:rPr lang="en-US" altLang="zh-CN" sz="2200" b="1" dirty="0"/>
              <a:t>〉</a:t>
            </a:r>
            <a:endParaRPr lang="en-US" altLang="zh-CN" sz="2200" b="1" dirty="0"/>
          </a:p>
          <a:p>
            <a:pPr eaLnBrk="1" hangingPunct="1">
              <a:lnSpc>
                <a:spcPct val="90000"/>
              </a:lnSpc>
              <a:buNone/>
            </a:pPr>
            <a:r>
              <a:rPr lang="en-US" altLang="zh-CN" sz="2200" b="1" dirty="0"/>
              <a:t>           </a:t>
            </a:r>
            <a:r>
              <a:rPr lang="zh-CN" altLang="en-US" sz="2200" b="1" dirty="0"/>
              <a:t>门：</a:t>
            </a:r>
            <a:r>
              <a:rPr lang="en-US" altLang="zh-CN" sz="2200" b="1" dirty="0"/>
              <a:t>〈</a:t>
            </a:r>
            <a:r>
              <a:rPr lang="zh-CN" altLang="en-US" sz="2200" b="1" dirty="0"/>
              <a:t>门框架</a:t>
            </a:r>
            <a:r>
              <a:rPr lang="en-US" altLang="zh-CN" sz="2200" b="1" dirty="0"/>
              <a:t>〉</a:t>
            </a:r>
            <a:endParaRPr lang="en-US" altLang="zh-CN" sz="2200" b="1" dirty="0"/>
          </a:p>
          <a:p>
            <a:pPr eaLnBrk="1" hangingPunct="1">
              <a:lnSpc>
                <a:spcPct val="90000"/>
              </a:lnSpc>
              <a:buNone/>
            </a:pPr>
            <a:r>
              <a:rPr lang="en-US" altLang="zh-CN" sz="2200" b="1" dirty="0"/>
              <a:t>           </a:t>
            </a:r>
            <a:r>
              <a:rPr lang="zh-CN" altLang="en-US" sz="2200" b="1" dirty="0"/>
              <a:t>窗：</a:t>
            </a:r>
            <a:r>
              <a:rPr lang="en-US" altLang="zh-CN" sz="2200" b="1" dirty="0"/>
              <a:t>〈</a:t>
            </a:r>
            <a:r>
              <a:rPr lang="zh-CN" altLang="en-US" sz="2200" b="1" dirty="0"/>
              <a:t>窗框架</a:t>
            </a:r>
            <a:r>
              <a:rPr lang="en-US" altLang="zh-CN" sz="2200" b="1" dirty="0"/>
              <a:t>〉</a:t>
            </a:r>
            <a:endParaRPr lang="en-US" altLang="zh-CN" sz="2200" b="1" dirty="0"/>
          </a:p>
          <a:p>
            <a:pPr eaLnBrk="1" hangingPunct="1">
              <a:lnSpc>
                <a:spcPct val="90000"/>
              </a:lnSpc>
              <a:buNone/>
            </a:pPr>
            <a:r>
              <a:rPr lang="en-US" altLang="zh-CN" sz="2200" b="1" dirty="0"/>
              <a:t>           </a:t>
            </a:r>
            <a:r>
              <a:rPr lang="zh-CN" altLang="en-US" sz="2200" b="1" dirty="0"/>
              <a:t>黑板：</a:t>
            </a:r>
            <a:r>
              <a:rPr lang="en-US" altLang="zh-CN" sz="2200" b="1" dirty="0"/>
              <a:t>〈</a:t>
            </a:r>
            <a:r>
              <a:rPr lang="zh-CN" altLang="en-US" sz="2200" b="1" dirty="0"/>
              <a:t>黑板框架</a:t>
            </a:r>
            <a:r>
              <a:rPr lang="en-US" altLang="zh-CN" sz="2200" b="1" dirty="0"/>
              <a:t>〉</a:t>
            </a:r>
            <a:endParaRPr lang="en-US" altLang="zh-CN" sz="2200" b="1" dirty="0"/>
          </a:p>
          <a:p>
            <a:pPr eaLnBrk="1" hangingPunct="1">
              <a:lnSpc>
                <a:spcPct val="90000"/>
              </a:lnSpc>
              <a:buNone/>
            </a:pPr>
            <a:r>
              <a:rPr lang="en-US" altLang="zh-CN" sz="2200" b="1" dirty="0"/>
              <a:t>           </a:t>
            </a:r>
            <a:r>
              <a:rPr lang="zh-CN" altLang="en-US" sz="2200" b="1" dirty="0"/>
              <a:t>天花板：</a:t>
            </a:r>
            <a:r>
              <a:rPr lang="en-US" altLang="zh-CN" sz="2200" b="1" dirty="0"/>
              <a:t>〈</a:t>
            </a:r>
            <a:r>
              <a:rPr lang="zh-CN" altLang="en-US" sz="2200" b="1" dirty="0"/>
              <a:t>天花板框架</a:t>
            </a:r>
            <a:r>
              <a:rPr lang="en-US" altLang="zh-CN" sz="2200" b="1" dirty="0"/>
              <a:t>〉</a:t>
            </a:r>
            <a:endParaRPr lang="en-US" altLang="zh-CN" sz="2200" b="1" dirty="0"/>
          </a:p>
          <a:p>
            <a:pPr eaLnBrk="1" hangingPunct="1">
              <a:lnSpc>
                <a:spcPct val="90000"/>
              </a:lnSpc>
              <a:buNone/>
            </a:pPr>
            <a:r>
              <a:rPr lang="en-US" altLang="zh-CN" sz="2200" b="1" dirty="0"/>
              <a:t>           </a:t>
            </a:r>
            <a:r>
              <a:rPr lang="zh-CN" altLang="en-US" sz="2200" b="1" dirty="0"/>
              <a:t>讲台：</a:t>
            </a:r>
            <a:r>
              <a:rPr lang="en-US" altLang="zh-CN" sz="2200" b="1" dirty="0"/>
              <a:t>〈</a:t>
            </a:r>
            <a:r>
              <a:rPr lang="zh-CN" altLang="en-US" sz="2200" b="1" dirty="0"/>
              <a:t>讲台框架</a:t>
            </a:r>
            <a:r>
              <a:rPr lang="en-US" altLang="zh-CN" sz="2200" b="1" dirty="0"/>
              <a:t>〉</a:t>
            </a:r>
            <a:endParaRPr lang="en-US" altLang="zh-CN" sz="2200" b="1" dirty="0"/>
          </a:p>
        </p:txBody>
      </p:sp>
      <p:sp>
        <p:nvSpPr>
          <p:cNvPr id="36868" name="Rectangle 4"/>
          <p:cNvSpPr/>
          <p:nvPr/>
        </p:nvSpPr>
        <p:spPr>
          <a:xfrm>
            <a:off x="431800" y="858838"/>
            <a:ext cx="3316288" cy="528637"/>
          </a:xfrm>
          <a:prstGeom prst="rect">
            <a:avLst/>
          </a:prstGeom>
          <a:noFill/>
          <a:ln w="9525">
            <a:noFill/>
          </a:ln>
        </p:spPr>
        <p:txBody>
          <a:bodyPr anchor="t" anchorCtr="0">
            <a:spAutoFit/>
          </a:bodyPr>
          <a:lstStyle/>
          <a:p>
            <a:pPr>
              <a:lnSpc>
                <a:spcPct val="110000"/>
              </a:lnSpc>
              <a:spcBef>
                <a:spcPct val="20000"/>
              </a:spcBef>
              <a:buClr>
                <a:schemeClr val="accent2"/>
              </a:buClr>
              <a:buFont typeface="Wingdings" panose="05000000000000000000" pitchFamily="2" charset="2"/>
              <a:buBlip>
                <a:blip r:embed="rId1"/>
              </a:buBlip>
            </a:pPr>
            <a:r>
              <a:rPr lang="en-US" altLang="zh-CN" sz="2600" b="1" dirty="0">
                <a:latin typeface="Arial" panose="020B0604020202020204" pitchFamily="34"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例</a:t>
            </a:r>
            <a:r>
              <a:rPr lang="en-US" altLang="zh-CN" sz="2600" b="1" dirty="0">
                <a:latin typeface="Times New Roman" panose="02020603050405020304" pitchFamily="18" charset="0"/>
                <a:ea typeface="宋体" panose="02010600030101010101" pitchFamily="2" charset="-122"/>
              </a:rPr>
              <a:t>3</a:t>
            </a:r>
            <a:r>
              <a:rPr lang="en-US" altLang="zh-CN" sz="2600" b="1" dirty="0">
                <a:latin typeface="Arial" panose="020B0604020202020204" pitchFamily="34" charset="0"/>
                <a:ea typeface="宋体" panose="02010600030101010101" pitchFamily="2" charset="-122"/>
              </a:rPr>
              <a:t>  </a:t>
            </a:r>
            <a:r>
              <a:rPr lang="zh-CN" altLang="en-US" sz="2600" b="1" dirty="0">
                <a:latin typeface="Arial" panose="020B0604020202020204" pitchFamily="34" charset="0"/>
                <a:ea typeface="宋体" panose="02010600030101010101" pitchFamily="2" charset="-122"/>
              </a:rPr>
              <a:t>教室框架</a:t>
            </a:r>
            <a:endParaRPr lang="zh-CN" altLang="en-US" sz="2600" b="1" dirty="0">
              <a:latin typeface="Arial" panose="020B0604020202020204" pitchFamily="34" charset="0"/>
              <a:ea typeface="宋体" panose="02010600030101010101" pitchFamily="2" charset="-122"/>
            </a:endParaRP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37890"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2.4.2  </a:t>
            </a:r>
            <a:r>
              <a:rPr lang="zh-CN" altLang="en-US" dirty="0">
                <a:latin typeface="Times New Roman" panose="02020603050405020304" pitchFamily="18" charset="0"/>
              </a:rPr>
              <a:t>用框架表示知识的例子</a:t>
            </a:r>
            <a:endParaRPr lang="zh-CN" altLang="en-US" dirty="0">
              <a:latin typeface="Times New Roman" panose="02020603050405020304" pitchFamily="18" charset="0"/>
            </a:endParaRPr>
          </a:p>
        </p:txBody>
      </p:sp>
      <p:sp>
        <p:nvSpPr>
          <p:cNvPr id="59395" name="Rectangle 3"/>
          <p:cNvSpPr>
            <a:spLocks noGrp="1"/>
          </p:cNvSpPr>
          <p:nvPr>
            <p:ph idx="1"/>
          </p:nvPr>
        </p:nvSpPr>
        <p:spPr>
          <a:xfrm>
            <a:off x="250825" y="971550"/>
            <a:ext cx="8439150" cy="5400675"/>
          </a:xfrm>
        </p:spPr>
        <p:txBody>
          <a:bodyPr vert="horz" wrap="square" lIns="91440" tIns="45720" rIns="91440" bIns="45720" anchor="t" anchorCtr="0"/>
          <a:lstStyle/>
          <a:p>
            <a:pPr algn="just" eaLnBrk="1" hangingPunct="1"/>
            <a:r>
              <a:rPr lang="zh-CN" altLang="en-US" sz="2600" b="1" dirty="0">
                <a:latin typeface="Times New Roman" panose="02020603050405020304" pitchFamily="18" charset="0"/>
              </a:rPr>
              <a:t>例</a:t>
            </a:r>
            <a:r>
              <a:rPr lang="en-US" altLang="zh-CN" sz="2600" b="1" dirty="0">
                <a:latin typeface="Times New Roman" panose="02020603050405020304" pitchFamily="18" charset="0"/>
              </a:rPr>
              <a:t>4 </a:t>
            </a:r>
            <a:r>
              <a:rPr lang="zh-CN" altLang="en-US" sz="2600" b="1" dirty="0">
                <a:latin typeface="Times New Roman" panose="02020603050405020304" pitchFamily="18" charset="0"/>
              </a:rPr>
              <a:t>将下列一则地震消息用框架表示：“某年某月某日，某地发生</a:t>
            </a:r>
            <a:r>
              <a:rPr lang="en-US" altLang="zh-CN" sz="2600" b="1" dirty="0">
                <a:latin typeface="Times New Roman" panose="02020603050405020304" pitchFamily="18" charset="0"/>
              </a:rPr>
              <a:t>6.0</a:t>
            </a:r>
            <a:r>
              <a:rPr lang="zh-CN" altLang="en-US" sz="2600" b="1" dirty="0">
                <a:latin typeface="Times New Roman" panose="02020603050405020304" pitchFamily="18" charset="0"/>
              </a:rPr>
              <a:t>级地震，若以膨胀注水孕震模式为标准，则三项地震前兆中的波速比为</a:t>
            </a:r>
            <a:r>
              <a:rPr lang="en-US" altLang="zh-CN" sz="2600" b="1" dirty="0">
                <a:latin typeface="Times New Roman" panose="02020603050405020304" pitchFamily="18" charset="0"/>
              </a:rPr>
              <a:t>0.45</a:t>
            </a:r>
            <a:r>
              <a:rPr lang="zh-CN" altLang="en-US" sz="2600" b="1" dirty="0">
                <a:latin typeface="Times New Roman" panose="02020603050405020304" pitchFamily="18" charset="0"/>
              </a:rPr>
              <a:t>，水氡含量为</a:t>
            </a:r>
            <a:r>
              <a:rPr lang="en-US" altLang="zh-CN" sz="2600" b="1" dirty="0">
                <a:latin typeface="Times New Roman" panose="02020603050405020304" pitchFamily="18" charset="0"/>
              </a:rPr>
              <a:t>0.43</a:t>
            </a:r>
            <a:r>
              <a:rPr lang="zh-CN" altLang="en-US" sz="2600" b="1" dirty="0">
                <a:latin typeface="Times New Roman" panose="02020603050405020304" pitchFamily="18" charset="0"/>
              </a:rPr>
              <a:t>，地形改变为</a:t>
            </a:r>
            <a:r>
              <a:rPr lang="en-US" altLang="zh-CN" sz="2600" b="1" dirty="0">
                <a:latin typeface="Times New Roman" panose="02020603050405020304" pitchFamily="18" charset="0"/>
              </a:rPr>
              <a:t>0.60</a:t>
            </a:r>
            <a:r>
              <a:rPr lang="zh-CN" altLang="en-US" sz="2600" b="1" dirty="0">
                <a:latin typeface="Times New Roman" panose="02020603050405020304" pitchFamily="18" charset="0"/>
              </a:rPr>
              <a:t>。”</a:t>
            </a:r>
            <a:endParaRPr lang="zh-CN" altLang="en-US" sz="2600" b="1" dirty="0">
              <a:latin typeface="Times New Roman" panose="02020603050405020304" pitchFamily="18" charset="0"/>
            </a:endParaRPr>
          </a:p>
          <a:p>
            <a:pPr algn="just" eaLnBrk="1" hangingPunct="1">
              <a:spcBef>
                <a:spcPct val="0"/>
              </a:spcBef>
            </a:pPr>
            <a:r>
              <a:rPr lang="zh-CN" altLang="en-US" sz="2600" b="1" dirty="0"/>
              <a:t>解：地震消息用框架如下图所示。</a:t>
            </a:r>
            <a:endParaRPr lang="zh-CN" altLang="en-US" sz="2600" b="1" dirty="0"/>
          </a:p>
        </p:txBody>
      </p:sp>
      <p:sp>
        <p:nvSpPr>
          <p:cNvPr id="59396" name="Rectangle 4"/>
          <p:cNvSpPr/>
          <p:nvPr/>
        </p:nvSpPr>
        <p:spPr>
          <a:xfrm>
            <a:off x="1447800" y="3436938"/>
            <a:ext cx="5180013" cy="3152775"/>
          </a:xfrm>
          <a:prstGeom prst="rect">
            <a:avLst/>
          </a:prstGeom>
          <a:gradFill rotWithShape="0">
            <a:gsLst>
              <a:gs pos="0">
                <a:schemeClr val="bg1"/>
              </a:gs>
              <a:gs pos="100000">
                <a:srgbClr val="CCFFFF"/>
              </a:gs>
            </a:gsLst>
            <a:path path="shape">
              <a:fillToRect l="50000" t="50000" r="50000" b="50000"/>
            </a:path>
            <a:tileRect/>
          </a:gradFill>
          <a:ln w="9525" cap="flat" cmpd="sng">
            <a:solidFill>
              <a:schemeClr val="tx1"/>
            </a:solidFill>
            <a:prstDash val="solid"/>
            <a:miter/>
            <a:headEnd type="none" w="med" len="med"/>
            <a:tailEnd type="none" w="med" len="med"/>
          </a:ln>
        </p:spPr>
        <p:txBody>
          <a:bodyPr anchor="t" anchorCtr="0"/>
          <a:lstStyle/>
          <a:p>
            <a:pPr marL="469900" indent="-469900">
              <a:lnSpc>
                <a:spcPct val="110000"/>
              </a:lnSpc>
              <a:buClr>
                <a:schemeClr val="accent2"/>
              </a:buClr>
              <a:buFont typeface="Wingdings" panose="05000000000000000000" pitchFamily="2" charset="2"/>
            </a:pPr>
            <a:r>
              <a:rPr lang="en-US" altLang="zh-CN" sz="2600" b="1" dirty="0">
                <a:latin typeface="Arial" panose="020B0604020202020204" pitchFamily="34"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框架名：</a:t>
            </a:r>
            <a:r>
              <a:rPr lang="en-US" altLang="zh-CN" sz="2600" b="1" dirty="0">
                <a:latin typeface="Times New Roman" panose="02020603050405020304" pitchFamily="18" charset="0"/>
                <a:ea typeface="宋体" panose="02010600030101010101" pitchFamily="2" charset="-122"/>
              </a:rPr>
              <a:t>〈</a:t>
            </a:r>
            <a:r>
              <a:rPr lang="zh-CN" altLang="en-US" sz="2600" b="1" dirty="0">
                <a:latin typeface="Times New Roman" panose="02020603050405020304" pitchFamily="18" charset="0"/>
                <a:ea typeface="宋体" panose="02010600030101010101" pitchFamily="2" charset="-122"/>
              </a:rPr>
              <a:t>地震</a:t>
            </a:r>
            <a:r>
              <a:rPr lang="en-US" altLang="zh-CN" sz="2600" b="1" dirty="0">
                <a:latin typeface="Times New Roman" panose="02020603050405020304" pitchFamily="18" charset="0"/>
                <a:ea typeface="宋体" panose="02010600030101010101" pitchFamily="2" charset="-122"/>
              </a:rPr>
              <a:t>〉</a:t>
            </a:r>
            <a:endParaRPr lang="en-US" altLang="zh-CN" sz="2600" b="1" dirty="0">
              <a:latin typeface="Times New Roman" panose="02020603050405020304" pitchFamily="18" charset="0"/>
              <a:ea typeface="宋体" panose="02010600030101010101" pitchFamily="2" charset="-122"/>
            </a:endParaRPr>
          </a:p>
          <a:p>
            <a:pPr marL="469900" indent="-469900">
              <a:lnSpc>
                <a:spcPct val="110000"/>
              </a:lnSpc>
              <a:buClr>
                <a:schemeClr val="accent2"/>
              </a:buClr>
              <a:buFont typeface="Wingdings" panose="05000000000000000000" pitchFamily="2" charset="2"/>
            </a:pPr>
            <a:r>
              <a:rPr lang="en-US" altLang="zh-CN" sz="2600" b="1" dirty="0">
                <a:latin typeface="Times New Roman" panose="02020603050405020304" pitchFamily="18"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地       点：某地</a:t>
            </a:r>
            <a:endParaRPr lang="zh-CN" altLang="en-US" sz="2600" b="1" dirty="0">
              <a:latin typeface="Times New Roman" panose="02020603050405020304" pitchFamily="18" charset="0"/>
              <a:ea typeface="宋体" panose="02010600030101010101" pitchFamily="2" charset="-122"/>
            </a:endParaRPr>
          </a:p>
          <a:p>
            <a:pPr marL="469900" indent="-469900">
              <a:lnSpc>
                <a:spcPct val="110000"/>
              </a:lnSpc>
              <a:buClr>
                <a:schemeClr val="accent2"/>
              </a:buClr>
              <a:buFont typeface="Wingdings" panose="05000000000000000000" pitchFamily="2" charset="2"/>
            </a:pPr>
            <a:r>
              <a:rPr lang="zh-CN" altLang="en-US" sz="2600" b="1" dirty="0">
                <a:latin typeface="Times New Roman" panose="02020603050405020304" pitchFamily="18" charset="0"/>
                <a:ea typeface="宋体" panose="02010600030101010101" pitchFamily="2" charset="-122"/>
              </a:rPr>
              <a:t>      日       期：某年某月某日</a:t>
            </a:r>
            <a:endParaRPr lang="zh-CN" altLang="en-US" sz="2600" b="1" dirty="0">
              <a:latin typeface="Times New Roman" panose="02020603050405020304" pitchFamily="18" charset="0"/>
              <a:ea typeface="宋体" panose="02010600030101010101" pitchFamily="2" charset="-122"/>
            </a:endParaRPr>
          </a:p>
          <a:p>
            <a:pPr marL="469900" indent="-469900">
              <a:lnSpc>
                <a:spcPct val="110000"/>
              </a:lnSpc>
              <a:buClr>
                <a:schemeClr val="accent2"/>
              </a:buClr>
              <a:buFont typeface="Wingdings" panose="05000000000000000000" pitchFamily="2" charset="2"/>
            </a:pPr>
            <a:r>
              <a:rPr lang="zh-CN" altLang="en-US" sz="2600" b="1" dirty="0">
                <a:latin typeface="Times New Roman" panose="02020603050405020304" pitchFamily="18" charset="0"/>
                <a:ea typeface="宋体" panose="02010600030101010101" pitchFamily="2" charset="-122"/>
              </a:rPr>
              <a:t>      震       级：</a:t>
            </a:r>
            <a:r>
              <a:rPr lang="en-US" altLang="zh-CN" sz="2600" b="1" dirty="0">
                <a:latin typeface="Times New Roman" panose="02020603050405020304" pitchFamily="18" charset="0"/>
                <a:ea typeface="宋体" panose="02010600030101010101" pitchFamily="2" charset="-122"/>
              </a:rPr>
              <a:t>6.0</a:t>
            </a:r>
            <a:endParaRPr lang="en-US" altLang="zh-CN" sz="2600" b="1" dirty="0">
              <a:latin typeface="Times New Roman" panose="02020603050405020304" pitchFamily="18" charset="0"/>
              <a:ea typeface="宋体" panose="02010600030101010101" pitchFamily="2" charset="-122"/>
            </a:endParaRPr>
          </a:p>
          <a:p>
            <a:pPr marL="469900" indent="-469900">
              <a:lnSpc>
                <a:spcPct val="110000"/>
              </a:lnSpc>
              <a:buClr>
                <a:schemeClr val="accent2"/>
              </a:buClr>
              <a:buFont typeface="Wingdings" panose="05000000000000000000" pitchFamily="2" charset="2"/>
            </a:pPr>
            <a:r>
              <a:rPr lang="en-US" altLang="zh-CN" sz="2600" b="1" dirty="0">
                <a:latin typeface="Times New Roman" panose="02020603050405020304" pitchFamily="18"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波  速  比：</a:t>
            </a:r>
            <a:r>
              <a:rPr lang="en-US" altLang="zh-CN" sz="2600" b="1" dirty="0">
                <a:latin typeface="Times New Roman" panose="02020603050405020304" pitchFamily="18" charset="0"/>
                <a:ea typeface="宋体" panose="02010600030101010101" pitchFamily="2" charset="-122"/>
              </a:rPr>
              <a:t>0.45</a:t>
            </a:r>
            <a:endParaRPr lang="en-US" altLang="zh-CN" sz="2600" b="1" dirty="0">
              <a:latin typeface="Times New Roman" panose="02020603050405020304" pitchFamily="18" charset="0"/>
              <a:ea typeface="宋体" panose="02010600030101010101" pitchFamily="2" charset="-122"/>
            </a:endParaRPr>
          </a:p>
          <a:p>
            <a:pPr marL="469900" indent="-469900">
              <a:lnSpc>
                <a:spcPct val="110000"/>
              </a:lnSpc>
              <a:buClr>
                <a:schemeClr val="accent2"/>
              </a:buClr>
              <a:buFont typeface="Wingdings" panose="05000000000000000000" pitchFamily="2" charset="2"/>
            </a:pPr>
            <a:r>
              <a:rPr lang="en-US" altLang="zh-CN" sz="2600" b="1" dirty="0">
                <a:latin typeface="Times New Roman" panose="02020603050405020304" pitchFamily="18"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水氡含量：</a:t>
            </a:r>
            <a:r>
              <a:rPr lang="en-US" altLang="zh-CN" sz="2600" b="1" dirty="0">
                <a:latin typeface="Times New Roman" panose="02020603050405020304" pitchFamily="18" charset="0"/>
                <a:ea typeface="宋体" panose="02010600030101010101" pitchFamily="2" charset="-122"/>
              </a:rPr>
              <a:t>0.43</a:t>
            </a:r>
            <a:endParaRPr lang="en-US" altLang="zh-CN" sz="2600" b="1" dirty="0">
              <a:latin typeface="Times New Roman" panose="02020603050405020304" pitchFamily="18" charset="0"/>
              <a:ea typeface="宋体" panose="02010600030101010101" pitchFamily="2" charset="-122"/>
            </a:endParaRPr>
          </a:p>
          <a:p>
            <a:pPr marL="469900" indent="-469900">
              <a:lnSpc>
                <a:spcPct val="110000"/>
              </a:lnSpc>
              <a:buClr>
                <a:schemeClr val="accent2"/>
              </a:buClr>
              <a:buFont typeface="Wingdings" panose="05000000000000000000" pitchFamily="2" charset="2"/>
            </a:pPr>
            <a:r>
              <a:rPr lang="en-US" altLang="zh-CN" sz="2600" b="1" dirty="0">
                <a:latin typeface="Times New Roman" panose="02020603050405020304" pitchFamily="18"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地形改变：</a:t>
            </a:r>
            <a:r>
              <a:rPr lang="en-US" altLang="zh-CN" sz="2600" b="1" dirty="0">
                <a:latin typeface="Times New Roman" panose="02020603050405020304" pitchFamily="18" charset="0"/>
                <a:ea typeface="宋体" panose="02010600030101010101" pitchFamily="2" charset="-122"/>
              </a:rPr>
              <a:t>0.60</a:t>
            </a:r>
            <a:r>
              <a:rPr lang="en-US" altLang="zh-CN" sz="2600" b="1" dirty="0">
                <a:latin typeface="Arial" panose="020B0604020202020204" pitchFamily="34" charset="0"/>
                <a:ea typeface="宋体" panose="02010600030101010101" pitchFamily="2" charset="-122"/>
              </a:rPr>
              <a:t>      </a:t>
            </a:r>
            <a:endParaRPr lang="en-US" altLang="zh-CN" sz="2600" b="1" dirty="0">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 calcmode="lin" valueType="num">
                                      <p:cBhvr additive="base">
                                        <p:cTn id="7"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9396">
                                            <p:bg/>
                                          </p:spTgt>
                                        </p:tgtEl>
                                        <p:attrNameLst>
                                          <p:attrName>style.visibility</p:attrName>
                                        </p:attrNameLst>
                                      </p:cBhvr>
                                      <p:to>
                                        <p:strVal val="visible"/>
                                      </p:to>
                                    </p:set>
                                    <p:anim calcmode="lin" valueType="num">
                                      <p:cBhvr additive="base">
                                        <p:cTn id="12" dur="500" fill="hold"/>
                                        <p:tgtEl>
                                          <p:spTgt spid="59396">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59396">
                                            <p:bg/>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9396">
                                            <p:txEl>
                                              <p:pRg st="0" end="0"/>
                                            </p:txEl>
                                          </p:spTgt>
                                        </p:tgtEl>
                                        <p:attrNameLst>
                                          <p:attrName>style.visibility</p:attrName>
                                        </p:attrNameLst>
                                      </p:cBhvr>
                                      <p:to>
                                        <p:strVal val="visible"/>
                                      </p:to>
                                    </p:set>
                                    <p:anim calcmode="lin" valueType="num">
                                      <p:cBhvr additive="base">
                                        <p:cTn id="17" dur="500" fill="hold"/>
                                        <p:tgtEl>
                                          <p:spTgt spid="5939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6">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9396">
                                            <p:txEl>
                                              <p:pRg st="1" end="1"/>
                                            </p:txEl>
                                          </p:spTgt>
                                        </p:tgtEl>
                                        <p:attrNameLst>
                                          <p:attrName>style.visibility</p:attrName>
                                        </p:attrNameLst>
                                      </p:cBhvr>
                                      <p:to>
                                        <p:strVal val="visible"/>
                                      </p:to>
                                    </p:set>
                                    <p:anim calcmode="lin" valueType="num">
                                      <p:cBhvr additive="base">
                                        <p:cTn id="22" dur="500" fill="hold"/>
                                        <p:tgtEl>
                                          <p:spTgt spid="59396">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9396">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9396">
                                            <p:txEl>
                                              <p:pRg st="2" end="2"/>
                                            </p:txEl>
                                          </p:spTgt>
                                        </p:tgtEl>
                                        <p:attrNameLst>
                                          <p:attrName>style.visibility</p:attrName>
                                        </p:attrNameLst>
                                      </p:cBhvr>
                                      <p:to>
                                        <p:strVal val="visible"/>
                                      </p:to>
                                    </p:set>
                                    <p:anim calcmode="lin" valueType="num">
                                      <p:cBhvr additive="base">
                                        <p:cTn id="27" dur="500" fill="hold"/>
                                        <p:tgtEl>
                                          <p:spTgt spid="5939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6">
                                            <p:txEl>
                                              <p:pRg st="2" end="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9396">
                                            <p:txEl>
                                              <p:pRg st="3" end="3"/>
                                            </p:txEl>
                                          </p:spTgt>
                                        </p:tgtEl>
                                        <p:attrNameLst>
                                          <p:attrName>style.visibility</p:attrName>
                                        </p:attrNameLst>
                                      </p:cBhvr>
                                      <p:to>
                                        <p:strVal val="visible"/>
                                      </p:to>
                                    </p:set>
                                    <p:anim calcmode="lin" valueType="num">
                                      <p:cBhvr additive="base">
                                        <p:cTn id="32" dur="500" fill="hold"/>
                                        <p:tgtEl>
                                          <p:spTgt spid="59396">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9396">
                                            <p:txEl>
                                              <p:pRg st="3" end="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9396">
                                            <p:txEl>
                                              <p:pRg st="4" end="4"/>
                                            </p:txEl>
                                          </p:spTgt>
                                        </p:tgtEl>
                                        <p:attrNameLst>
                                          <p:attrName>style.visibility</p:attrName>
                                        </p:attrNameLst>
                                      </p:cBhvr>
                                      <p:to>
                                        <p:strVal val="visible"/>
                                      </p:to>
                                    </p:set>
                                    <p:anim calcmode="lin" valueType="num">
                                      <p:cBhvr additive="base">
                                        <p:cTn id="37" dur="500" fill="hold"/>
                                        <p:tgtEl>
                                          <p:spTgt spid="5939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9396">
                                            <p:txEl>
                                              <p:pRg st="4" end="4"/>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9396">
                                            <p:txEl>
                                              <p:pRg st="5" end="5"/>
                                            </p:txEl>
                                          </p:spTgt>
                                        </p:tgtEl>
                                        <p:attrNameLst>
                                          <p:attrName>style.visibility</p:attrName>
                                        </p:attrNameLst>
                                      </p:cBhvr>
                                      <p:to>
                                        <p:strVal val="visible"/>
                                      </p:to>
                                    </p:set>
                                    <p:anim calcmode="lin" valueType="num">
                                      <p:cBhvr additive="base">
                                        <p:cTn id="42" dur="500" fill="hold"/>
                                        <p:tgtEl>
                                          <p:spTgt spid="59396">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9396">
                                            <p:txEl>
                                              <p:pRg st="5" end="5"/>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9396">
                                            <p:txEl>
                                              <p:pRg st="6" end="6"/>
                                            </p:txEl>
                                          </p:spTgt>
                                        </p:tgtEl>
                                        <p:attrNameLst>
                                          <p:attrName>style.visibility</p:attrName>
                                        </p:attrNameLst>
                                      </p:cBhvr>
                                      <p:to>
                                        <p:strVal val="visible"/>
                                      </p:to>
                                    </p:set>
                                    <p:anim calcmode="lin" valueType="num">
                                      <p:cBhvr additive="base">
                                        <p:cTn id="47" dur="500" fill="hold"/>
                                        <p:tgtEl>
                                          <p:spTgt spid="59396">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939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P spid="59396" grpId="0" animBg="1" build="allAtOnce"/>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38914" name="Rectangle 7"/>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2.4.2  </a:t>
            </a:r>
            <a:r>
              <a:rPr lang="zh-CN" altLang="en-US" dirty="0">
                <a:latin typeface="Times New Roman" panose="02020603050405020304" pitchFamily="18" charset="0"/>
              </a:rPr>
              <a:t>用框架表示知识的例子</a:t>
            </a:r>
            <a:endParaRPr lang="zh-CN" altLang="en-US" dirty="0">
              <a:latin typeface="Times New Roman" panose="02020603050405020304" pitchFamily="18" charset="0"/>
            </a:endParaRPr>
          </a:p>
        </p:txBody>
      </p:sp>
      <p:graphicFrame>
        <p:nvGraphicFramePr>
          <p:cNvPr id="38915" name="Object 8"/>
          <p:cNvGraphicFramePr>
            <a:graphicFrameLocks noGrp="1" noChangeAspect="1"/>
          </p:cNvGraphicFramePr>
          <p:nvPr>
            <p:ph idx="1"/>
          </p:nvPr>
        </p:nvGraphicFramePr>
        <p:xfrm>
          <a:off x="157163" y="908050"/>
          <a:ext cx="8920162" cy="5754688"/>
        </p:xfrm>
        <a:graphic>
          <a:graphicData uri="http://schemas.openxmlformats.org/presentationml/2006/ole">
            <mc:AlternateContent xmlns:mc="http://schemas.openxmlformats.org/markup-compatibility/2006">
              <mc:Choice xmlns:v="urn:schemas-microsoft-com:vml" Requires="v">
                <p:oleObj spid="_x0000_s2" name="" r:id="rId1" imgW="6924675" imgH="5019675" progId="Paint.Picture">
                  <p:embed/>
                </p:oleObj>
              </mc:Choice>
              <mc:Fallback>
                <p:oleObj name="" r:id="rId1" imgW="6924675" imgH="5019675" progId="Paint.Picture">
                  <p:embed/>
                  <p:pic>
                    <p:nvPicPr>
                      <p:cNvPr id="0" name="图片 3077"/>
                      <p:cNvPicPr/>
                      <p:nvPr/>
                    </p:nvPicPr>
                    <p:blipFill>
                      <a:blip r:embed="rId2"/>
                      <a:stretch>
                        <a:fillRect/>
                      </a:stretch>
                    </p:blipFill>
                    <p:spPr>
                      <a:xfrm>
                        <a:off x="157163" y="908050"/>
                        <a:ext cx="8920162" cy="5754688"/>
                      </a:xfrm>
                      <a:prstGeom prst="rect">
                        <a:avLst/>
                      </a:prstGeom>
                      <a:noFill/>
                      <a:ln w="38100">
                        <a:miter/>
                      </a:ln>
                    </p:spPr>
                  </p:pic>
                </p:oleObj>
              </mc:Fallback>
            </mc:AlternateContent>
          </a:graphicData>
        </a:graphic>
      </p:graphicFrame>
      <p:grpSp>
        <p:nvGrpSpPr>
          <p:cNvPr id="38916" name="Group 9"/>
          <p:cNvGrpSpPr/>
          <p:nvPr/>
        </p:nvGrpSpPr>
        <p:grpSpPr>
          <a:xfrm>
            <a:off x="2846388" y="957263"/>
            <a:ext cx="2960687" cy="2525712"/>
            <a:chOff x="1847" y="603"/>
            <a:chExt cx="1865" cy="1591"/>
          </a:xfrm>
        </p:grpSpPr>
        <p:sp>
          <p:nvSpPr>
            <p:cNvPr id="38917" name="Rectangle 10"/>
            <p:cNvSpPr/>
            <p:nvPr/>
          </p:nvSpPr>
          <p:spPr>
            <a:xfrm>
              <a:off x="1847" y="859"/>
              <a:ext cx="1865" cy="1335"/>
            </a:xfrm>
            <a:prstGeom prst="rect">
              <a:avLst/>
            </a:prstGeom>
            <a:noFill/>
            <a:ln w="25400" cap="flat" cmpd="sng">
              <a:solidFill>
                <a:schemeClr val="accent2"/>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8918" name="Rectangle 11"/>
            <p:cNvSpPr/>
            <p:nvPr/>
          </p:nvSpPr>
          <p:spPr>
            <a:xfrm>
              <a:off x="1847" y="603"/>
              <a:ext cx="777" cy="247"/>
            </a:xfrm>
            <a:prstGeom prst="rect">
              <a:avLst/>
            </a:prstGeom>
            <a:noFill/>
            <a:ln w="25400" cap="flat" cmpd="sng">
              <a:solidFill>
                <a:schemeClr val="accent2"/>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39938"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2.4.3  </a:t>
            </a:r>
            <a:r>
              <a:rPr lang="zh-CN" altLang="en-US" dirty="0">
                <a:latin typeface="Times New Roman" panose="02020603050405020304" pitchFamily="18" charset="0"/>
              </a:rPr>
              <a:t>框架表示法的特点</a:t>
            </a:r>
            <a:endParaRPr lang="zh-CN" altLang="en-US" dirty="0">
              <a:latin typeface="Times New Roman" panose="02020603050405020304" pitchFamily="18" charset="0"/>
            </a:endParaRPr>
          </a:p>
        </p:txBody>
      </p:sp>
      <p:sp>
        <p:nvSpPr>
          <p:cNvPr id="39939" name="Rectangle 3"/>
          <p:cNvSpPr>
            <a:spLocks noGrp="1"/>
          </p:cNvSpPr>
          <p:nvPr>
            <p:ph idx="1"/>
          </p:nvPr>
        </p:nvSpPr>
        <p:spPr>
          <a:xfrm>
            <a:off x="250825" y="996950"/>
            <a:ext cx="8642350" cy="5400675"/>
          </a:xfrm>
        </p:spPr>
        <p:txBody>
          <a:bodyPr vert="horz" wrap="square" lIns="91440" tIns="45720" rIns="91440" bIns="45720" anchor="t" anchorCtr="0"/>
          <a:lstStyle/>
          <a:p>
            <a:pPr marL="381000" indent="-381000" algn="just"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 </a:t>
            </a:r>
            <a:r>
              <a:rPr lang="zh-CN" altLang="en-US" b="1" dirty="0">
                <a:solidFill>
                  <a:srgbClr val="0000FF"/>
                </a:solidFill>
                <a:latin typeface="Times New Roman" panose="02020603050405020304" pitchFamily="18" charset="0"/>
              </a:rPr>
              <a:t>结构性</a:t>
            </a: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marL="381000" indent="-381000" algn="just" eaLnBrk="1" hangingPunct="1">
              <a:buNone/>
            </a:pPr>
            <a:r>
              <a:rPr lang="zh-CN" altLang="en-US" sz="2600" b="1" dirty="0">
                <a:latin typeface="Times New Roman" panose="02020603050405020304" pitchFamily="18" charset="0"/>
              </a:rPr>
              <a:t>          便于表达结构性知识，能够将知识的内部结构关系及知识间的联系表示出来。</a:t>
            </a:r>
            <a:r>
              <a:rPr lang="zh-CN" altLang="en-US" sz="3000" b="1" dirty="0">
                <a:latin typeface="Times New Roman" panose="02020603050405020304" pitchFamily="18" charset="0"/>
              </a:rPr>
              <a:t> </a:t>
            </a:r>
            <a:endParaRPr lang="zh-CN" altLang="en-US" sz="3000" b="1" dirty="0">
              <a:latin typeface="Times New Roman" panose="02020603050405020304" pitchFamily="18" charset="0"/>
            </a:endParaRPr>
          </a:p>
          <a:p>
            <a:pPr marL="381000" indent="-381000" algn="just"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a:t>
            </a:r>
            <a:r>
              <a:rPr lang="zh-CN" altLang="en-US" b="1" dirty="0">
                <a:solidFill>
                  <a:srgbClr val="0000FF"/>
                </a:solidFill>
                <a:latin typeface="Times New Roman" panose="02020603050405020304" pitchFamily="18" charset="0"/>
              </a:rPr>
              <a:t>继承性</a:t>
            </a: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marL="381000" indent="-381000" algn="just" eaLnBrk="1" hangingPunct="1">
              <a:buNone/>
            </a:pPr>
            <a:r>
              <a:rPr lang="zh-CN" altLang="en-US" sz="2600" b="1" dirty="0">
                <a:latin typeface="Times New Roman" panose="02020603050405020304" pitchFamily="18" charset="0"/>
              </a:rPr>
              <a:t>          框架网络中，下层框架可以继承上层框架的槽值，也可以进行补充和修改。</a:t>
            </a:r>
            <a:r>
              <a:rPr lang="zh-CN" altLang="en-US" sz="3000" b="1" dirty="0">
                <a:latin typeface="Times New Roman" panose="02020603050405020304" pitchFamily="18" charset="0"/>
              </a:rPr>
              <a:t>  </a:t>
            </a:r>
            <a:endParaRPr lang="zh-CN" altLang="en-US" sz="3000" b="1" dirty="0">
              <a:latin typeface="Times New Roman" panose="02020603050405020304" pitchFamily="18" charset="0"/>
            </a:endParaRPr>
          </a:p>
          <a:p>
            <a:pPr marL="381000" indent="-381000" algn="just"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a:t>
            </a:r>
            <a:r>
              <a:rPr lang="zh-CN" altLang="en-US" b="1" dirty="0">
                <a:solidFill>
                  <a:srgbClr val="0000FF"/>
                </a:solidFill>
                <a:latin typeface="Times New Roman" panose="02020603050405020304" pitchFamily="18" charset="0"/>
              </a:rPr>
              <a:t>自然性</a:t>
            </a: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marL="381000" indent="-381000" algn="just" eaLnBrk="1" hangingPunct="1">
              <a:buNone/>
            </a:pPr>
            <a:r>
              <a:rPr lang="zh-CN" altLang="en-US" sz="3200" b="1" dirty="0">
                <a:latin typeface="Times New Roman" panose="02020603050405020304" pitchFamily="18" charset="0"/>
              </a:rPr>
              <a:t>        </a:t>
            </a:r>
            <a:r>
              <a:rPr lang="zh-CN" altLang="en-US" sz="2600" b="1" dirty="0">
                <a:latin typeface="Times New Roman" panose="02020603050405020304" pitchFamily="18" charset="0"/>
              </a:rPr>
              <a:t>框架表示法与人在观察事物</a:t>
            </a:r>
            <a:r>
              <a:rPr lang="zh-CN" altLang="en-US" sz="2600" b="1" dirty="0"/>
              <a:t>时的思维活动是一致的。</a:t>
            </a:r>
            <a:endParaRPr lang="zh-CN" altLang="en-US" sz="2600" b="1" dirty="0"/>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40962" name="Rectangle 3"/>
          <p:cNvSpPr>
            <a:spLocks noGrp="1"/>
          </p:cNvSpPr>
          <p:nvPr>
            <p:ph idx="1"/>
          </p:nvPr>
        </p:nvSpPr>
        <p:spPr>
          <a:xfrm>
            <a:off x="711200" y="1143000"/>
            <a:ext cx="8432800" cy="5165725"/>
          </a:xfrm>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2.1 </a:t>
            </a:r>
            <a:r>
              <a:rPr lang="zh-CN" altLang="zh-CN" b="1" dirty="0">
                <a:latin typeface="Times New Roman" panose="02020603050405020304" pitchFamily="18" charset="0"/>
              </a:rPr>
              <a:t>你了解人类知识吗</a:t>
            </a:r>
            <a:r>
              <a:rPr lang="zh-CN" altLang="en-US" b="1" dirty="0">
                <a:latin typeface="Times New Roman" panose="02020603050405020304" pitchFamily="18" charset="0"/>
              </a:rPr>
              <a:t>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2.2 </a:t>
            </a:r>
            <a:r>
              <a:rPr lang="zh-CN" altLang="zh-CN" b="1" dirty="0">
                <a:latin typeface="Times New Roman" panose="02020603050405020304" pitchFamily="18" charset="0"/>
              </a:rPr>
              <a:t>计算机表示知识的方法</a:t>
            </a:r>
            <a:endParaRPr lang="zh-CN" altLang="zh-CN"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2.3  </a:t>
            </a:r>
            <a:r>
              <a:rPr lang="zh-CN" altLang="en-US" b="1" dirty="0">
                <a:latin typeface="Times New Roman" panose="02020603050405020304" pitchFamily="18" charset="0"/>
              </a:rPr>
              <a:t>产生式表示法 </a:t>
            </a:r>
            <a:endParaRPr lang="zh-CN" altLang="en-US"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2.4  </a:t>
            </a:r>
            <a:r>
              <a:rPr lang="zh-CN" altLang="en-US" b="1" dirty="0">
                <a:latin typeface="Times New Roman" panose="02020603050405020304" pitchFamily="18" charset="0"/>
              </a:rPr>
              <a:t>框架表示法 </a:t>
            </a:r>
            <a:endParaRPr lang="en-US" altLang="zh-CN" b="1" dirty="0">
              <a:latin typeface="Times New Roman" panose="02020603050405020304" pitchFamily="18" charset="0"/>
            </a:endParaRPr>
          </a:p>
          <a:p>
            <a:pPr eaLnBrk="1" hangingPunct="1">
              <a:lnSpc>
                <a:spcPct val="160000"/>
              </a:lnSpc>
            </a:pPr>
            <a:r>
              <a:rPr lang="en-US" altLang="zh-CN" b="1" dirty="0">
                <a:solidFill>
                  <a:srgbClr val="0000FF"/>
                </a:solidFill>
                <a:latin typeface="Times New Roman" panose="02020603050405020304" pitchFamily="18" charset="0"/>
              </a:rPr>
              <a:t>2.5 </a:t>
            </a:r>
            <a:r>
              <a:rPr lang="zh-CN" altLang="zh-CN" b="1" dirty="0">
                <a:solidFill>
                  <a:srgbClr val="0000FF"/>
                </a:solidFill>
                <a:latin typeface="Times New Roman" panose="02020603050405020304" pitchFamily="18" charset="0"/>
              </a:rPr>
              <a:t>知识图谱</a:t>
            </a:r>
            <a:endParaRPr lang="zh-CN" altLang="en-US" b="1" dirty="0">
              <a:solidFill>
                <a:srgbClr val="0000FF"/>
              </a:solidFill>
              <a:latin typeface="Times New Roman" panose="02020603050405020304" pitchFamily="18" charset="0"/>
            </a:endParaRPr>
          </a:p>
        </p:txBody>
      </p:sp>
      <p:sp>
        <p:nvSpPr>
          <p:cNvPr id="40963" name="Rectangle 4"/>
          <p:cNvSpPr/>
          <p:nvPr/>
        </p:nvSpPr>
        <p:spPr>
          <a:xfrm>
            <a:off x="0" y="0"/>
            <a:ext cx="9144000" cy="765175"/>
          </a:xfrm>
          <a:prstGeom prst="rect">
            <a:avLst/>
          </a:prstGeom>
          <a:solidFill>
            <a:srgbClr val="A50021"/>
          </a:solidFill>
          <a:ln w="9525">
            <a:noFill/>
          </a:ln>
        </p:spPr>
        <p:txBody>
          <a:bodyPr anchor="b" anchorCtr="0"/>
          <a:lstStyle/>
          <a:p>
            <a:pPr indent="176530"/>
            <a:r>
              <a:rPr lang="zh-CN" altLang="en-US" sz="3600" dirty="0">
                <a:solidFill>
                  <a:schemeClr val="bg1"/>
                </a:solidFill>
                <a:latin typeface="Times New Roman" panose="02020603050405020304" pitchFamily="18" charset="0"/>
                <a:ea typeface="黑体" panose="02010609060101010101" pitchFamily="49" charset="-122"/>
              </a:rPr>
              <a:t>第</a:t>
            </a:r>
            <a:r>
              <a:rPr lang="en-US" altLang="zh-CN" sz="3600" dirty="0">
                <a:solidFill>
                  <a:schemeClr val="bg1"/>
                </a:solidFill>
                <a:latin typeface="Times New Roman" panose="02020603050405020304" pitchFamily="18" charset="0"/>
                <a:ea typeface="黑体" panose="02010609060101010101" pitchFamily="49" charset="-122"/>
              </a:rPr>
              <a:t>2</a:t>
            </a:r>
            <a:r>
              <a:rPr lang="zh-CN" altLang="en-US" sz="3600" dirty="0">
                <a:solidFill>
                  <a:schemeClr val="bg1"/>
                </a:solidFill>
                <a:latin typeface="Times New Roman" panose="02020603050405020304" pitchFamily="18" charset="0"/>
                <a:ea typeface="黑体" panose="02010609060101010101" pitchFamily="49" charset="-122"/>
              </a:rPr>
              <a:t>章  知识表示与知识图谱</a:t>
            </a:r>
            <a:endParaRPr lang="zh-CN" altLang="en-US" sz="3600"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41986"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2.5.1  </a:t>
            </a:r>
            <a:r>
              <a:rPr lang="zh-CN" altLang="en-US" dirty="0">
                <a:latin typeface="Times New Roman" panose="02020603050405020304" pitchFamily="18" charset="0"/>
              </a:rPr>
              <a:t>知识图谱的提出</a:t>
            </a:r>
            <a:endParaRPr lang="zh-CN" altLang="en-US" dirty="0">
              <a:latin typeface="Times New Roman" panose="02020603050405020304" pitchFamily="18" charset="0"/>
            </a:endParaRPr>
          </a:p>
        </p:txBody>
      </p:sp>
      <p:sp>
        <p:nvSpPr>
          <p:cNvPr id="41987" name="Rectangle 3"/>
          <p:cNvSpPr>
            <a:spLocks noGrp="1"/>
          </p:cNvSpPr>
          <p:nvPr>
            <p:ph idx="1"/>
          </p:nvPr>
        </p:nvSpPr>
        <p:spPr>
          <a:xfrm>
            <a:off x="393700" y="1122363"/>
            <a:ext cx="8410575" cy="5181600"/>
          </a:xfrm>
        </p:spPr>
        <p:txBody>
          <a:bodyPr vert="horz" wrap="square" lIns="91440" tIns="45720" rIns="91440" bIns="45720" anchor="t" anchorCtr="0"/>
          <a:lstStyle/>
          <a:p>
            <a:pPr algn="just" eaLnBrk="1" hangingPunct="1"/>
            <a:r>
              <a:rPr lang="zh-CN" altLang="zh-CN" sz="2600" b="1" dirty="0">
                <a:latin typeface="Times New Roman" panose="02020603050405020304" pitchFamily="18" charset="0"/>
              </a:rPr>
              <a:t>由于互联网内容的大规模、异质多元、组织结构松散的特点，给人们有效获取信息和知识提出了挑战。</a:t>
            </a:r>
            <a:endParaRPr lang="en-US" altLang="zh-CN" sz="2600" b="1" dirty="0">
              <a:latin typeface="Times New Roman" panose="02020603050405020304" pitchFamily="18" charset="0"/>
            </a:endParaRPr>
          </a:p>
          <a:p>
            <a:pPr algn="just" eaLnBrk="1" hangingPunct="1"/>
            <a:r>
              <a:rPr lang="zh-CN" altLang="zh-CN" sz="2600" b="1" dirty="0">
                <a:latin typeface="Times New Roman" panose="02020603050405020304" pitchFamily="18" charset="0"/>
              </a:rPr>
              <a:t>谷歌于</a:t>
            </a:r>
            <a:r>
              <a:rPr lang="en-US" altLang="zh-CN" sz="2600" b="1" dirty="0">
                <a:latin typeface="Times New Roman" panose="02020603050405020304" pitchFamily="18" charset="0"/>
              </a:rPr>
              <a:t>2012</a:t>
            </a:r>
            <a:r>
              <a:rPr lang="zh-CN" altLang="zh-CN" sz="2600" b="1" dirty="0">
                <a:latin typeface="Times New Roman" panose="02020603050405020304" pitchFamily="18" charset="0"/>
              </a:rPr>
              <a:t>年</a:t>
            </a:r>
            <a:r>
              <a:rPr lang="en-US" altLang="zh-CN" sz="2600" b="1" dirty="0">
                <a:latin typeface="Times New Roman" panose="02020603050405020304" pitchFamily="18" charset="0"/>
              </a:rPr>
              <a:t>5</a:t>
            </a:r>
            <a:r>
              <a:rPr lang="zh-CN" altLang="zh-CN" sz="2600" b="1" dirty="0">
                <a:latin typeface="Times New Roman" panose="02020603050405020304" pitchFamily="18" charset="0"/>
              </a:rPr>
              <a:t>月</a:t>
            </a:r>
            <a:r>
              <a:rPr lang="en-US" altLang="zh-CN" sz="2600" b="1" dirty="0">
                <a:latin typeface="Times New Roman" panose="02020603050405020304" pitchFamily="18" charset="0"/>
              </a:rPr>
              <a:t>16</a:t>
            </a:r>
            <a:r>
              <a:rPr lang="zh-CN" altLang="zh-CN" sz="2600" b="1" dirty="0">
                <a:latin typeface="Times New Roman" panose="02020603050405020304" pitchFamily="18" charset="0"/>
              </a:rPr>
              <a:t>日首先发布了知识图谱（</a:t>
            </a:r>
            <a:r>
              <a:rPr lang="en-US" altLang="zh-CN" sz="2600" b="1" dirty="0">
                <a:latin typeface="Times New Roman" panose="02020603050405020304" pitchFamily="18" charset="0"/>
              </a:rPr>
              <a:t>Knowledge Graph</a:t>
            </a:r>
            <a:r>
              <a:rPr lang="zh-CN" altLang="zh-CN" sz="2600" b="1" dirty="0">
                <a:latin typeface="Times New Roman" panose="02020603050405020304" pitchFamily="18" charset="0"/>
              </a:rPr>
              <a:t>）。</a:t>
            </a:r>
            <a:endParaRPr lang="zh-CN" altLang="en-US" sz="2600" b="1" dirty="0">
              <a:latin typeface="Times New Roman" panose="02020603050405020304" pitchFamily="18" charset="0"/>
            </a:endParaRPr>
          </a:p>
          <a:p>
            <a:pPr algn="just" eaLnBrk="1" hangingPunct="1"/>
            <a:r>
              <a:rPr lang="zh-CN" altLang="zh-CN" sz="2600" b="1" dirty="0">
                <a:solidFill>
                  <a:srgbClr val="0000FF"/>
                </a:solidFill>
                <a:latin typeface="Times New Roman" panose="02020603050405020304" pitchFamily="18" charset="0"/>
              </a:rPr>
              <a:t>知识图谱是一种互联网环境下的知识表示方法。</a:t>
            </a:r>
            <a:endParaRPr lang="en-US" altLang="zh-CN" sz="2600" b="1" dirty="0">
              <a:solidFill>
                <a:srgbClr val="0000FF"/>
              </a:solidFill>
              <a:latin typeface="Times New Roman" panose="02020603050405020304" pitchFamily="18" charset="0"/>
            </a:endParaRPr>
          </a:p>
          <a:p>
            <a:pPr algn="just" eaLnBrk="1" hangingPunct="1"/>
            <a:r>
              <a:rPr lang="zh-CN" altLang="zh-CN" sz="2600" b="1" dirty="0">
                <a:latin typeface="Times New Roman" panose="02020603050405020304" pitchFamily="18" charset="0"/>
              </a:rPr>
              <a:t>知识图谱的目的是为了提高搜索引擎的能力，改善用户的搜索质量以及搜索体验。</a:t>
            </a:r>
            <a:endParaRPr lang="en-US" altLang="zh-CN" sz="2600" b="1" dirty="0">
              <a:latin typeface="Times New Roman" panose="02020603050405020304" pitchFamily="18" charset="0"/>
            </a:endParaRPr>
          </a:p>
          <a:p>
            <a:pPr algn="just" eaLnBrk="1" hangingPunct="1"/>
            <a:r>
              <a:rPr lang="en-US" altLang="zh-CN" sz="2600" b="1" dirty="0">
                <a:latin typeface="Times New Roman" panose="02020603050405020304" pitchFamily="18" charset="0"/>
              </a:rPr>
              <a:t>Google</a:t>
            </a:r>
            <a:r>
              <a:rPr lang="zh-CN" altLang="zh-CN" sz="2600" b="1" dirty="0">
                <a:latin typeface="Times New Roman" panose="02020603050405020304" pitchFamily="18" charset="0"/>
              </a:rPr>
              <a:t>、百度和搜狗等搜索引擎公司构建</a:t>
            </a:r>
            <a:r>
              <a:rPr lang="zh-CN" altLang="en-US" sz="2600" b="1" dirty="0">
                <a:latin typeface="Times New Roman" panose="02020603050405020304" pitchFamily="18" charset="0"/>
              </a:rPr>
              <a:t>的</a:t>
            </a:r>
            <a:r>
              <a:rPr lang="zh-CN" altLang="zh-CN" sz="2600" b="1" dirty="0">
                <a:latin typeface="Times New Roman" panose="02020603050405020304" pitchFamily="18" charset="0"/>
              </a:rPr>
              <a:t>知识图谱，分别称为知识图谱、知心和知立方。</a:t>
            </a:r>
            <a:endParaRPr lang="zh-CN" altLang="en-US" sz="2600" b="1" dirty="0">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43010"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2.5.2 </a:t>
            </a:r>
            <a:r>
              <a:rPr lang="zh-CN" altLang="zh-CN" dirty="0">
                <a:latin typeface="Times New Roman" panose="02020603050405020304" pitchFamily="18" charset="0"/>
              </a:rPr>
              <a:t>知识图谱的定义</a:t>
            </a:r>
            <a:endParaRPr lang="zh-CN" altLang="en-US" dirty="0">
              <a:latin typeface="Times New Roman" panose="02020603050405020304" pitchFamily="18" charset="0"/>
            </a:endParaRPr>
          </a:p>
        </p:txBody>
      </p:sp>
      <p:sp>
        <p:nvSpPr>
          <p:cNvPr id="43011" name="Rectangle 3"/>
          <p:cNvSpPr>
            <a:spLocks noGrp="1"/>
          </p:cNvSpPr>
          <p:nvPr>
            <p:ph idx="1"/>
          </p:nvPr>
        </p:nvSpPr>
        <p:spPr>
          <a:xfrm>
            <a:off x="393700" y="1122363"/>
            <a:ext cx="8410575" cy="5181600"/>
          </a:xfrm>
        </p:spPr>
        <p:txBody>
          <a:bodyPr vert="horz" wrap="square" lIns="91440" tIns="45720" rIns="91440" bIns="45720" anchor="t" anchorCtr="0"/>
          <a:lstStyle/>
          <a:p>
            <a:pPr algn="just" eaLnBrk="1" hangingPunct="1"/>
            <a:r>
              <a:rPr lang="zh-CN" altLang="zh-CN" sz="2600" b="1" dirty="0">
                <a:solidFill>
                  <a:schemeClr val="tx1"/>
                </a:solidFill>
                <a:latin typeface="Times New Roman" panose="02020603050405020304" pitchFamily="18" charset="0"/>
              </a:rPr>
              <a:t>知识图谱（</a:t>
            </a:r>
            <a:r>
              <a:rPr lang="en-US" altLang="zh-CN" sz="2600" b="1" dirty="0">
                <a:solidFill>
                  <a:schemeClr val="tx1"/>
                </a:solidFill>
                <a:latin typeface="Times New Roman" panose="02020603050405020304" pitchFamily="18" charset="0"/>
              </a:rPr>
              <a:t>Knowledge Graph/Vault</a:t>
            </a:r>
            <a:r>
              <a:rPr lang="zh-CN" altLang="zh-CN" sz="2600" b="1" dirty="0">
                <a:solidFill>
                  <a:schemeClr val="tx1"/>
                </a:solidFill>
                <a:latin typeface="Times New Roman" panose="02020603050405020304" pitchFamily="18" charset="0"/>
              </a:rPr>
              <a:t>），又称科学知识图谱，用各种不同的图形等</a:t>
            </a:r>
            <a:r>
              <a:rPr lang="en-US" altLang="zh-CN" sz="2600" b="1" dirty="0">
                <a:solidFill>
                  <a:schemeClr val="tx1"/>
                </a:solidFill>
                <a:latin typeface="Times New Roman" panose="02020603050405020304" pitchFamily="18" charset="0"/>
              </a:rPr>
              <a:t>可视化技术</a:t>
            </a:r>
            <a:r>
              <a:rPr lang="zh-CN" altLang="zh-CN" sz="2600" b="1" dirty="0">
                <a:solidFill>
                  <a:srgbClr val="0000FF"/>
                </a:solidFill>
                <a:latin typeface="Times New Roman" panose="02020603050405020304" pitchFamily="18" charset="0"/>
              </a:rPr>
              <a:t>描述</a:t>
            </a:r>
            <a:r>
              <a:rPr lang="en-US" altLang="zh-CN" sz="2600" b="1" dirty="0">
                <a:solidFill>
                  <a:schemeClr val="tx1"/>
                </a:solidFill>
                <a:latin typeface="Times New Roman" panose="02020603050405020304" pitchFamily="18" charset="0"/>
              </a:rPr>
              <a:t>知识资源</a:t>
            </a:r>
            <a:r>
              <a:rPr lang="zh-CN" altLang="zh-CN" sz="2600" b="1" dirty="0">
                <a:solidFill>
                  <a:schemeClr val="tx1"/>
                </a:solidFill>
                <a:latin typeface="Times New Roman" panose="02020603050405020304" pitchFamily="18" charset="0"/>
              </a:rPr>
              <a:t>及其载体，挖掘、分析、</a:t>
            </a:r>
            <a:r>
              <a:rPr lang="en-US" altLang="zh-CN" sz="2600" b="1" dirty="0">
                <a:solidFill>
                  <a:schemeClr val="tx1"/>
                </a:solidFill>
                <a:latin typeface="Times New Roman" panose="02020603050405020304" pitchFamily="18" charset="0"/>
              </a:rPr>
              <a:t>构建</a:t>
            </a:r>
            <a:r>
              <a:rPr lang="zh-CN" altLang="zh-CN" sz="2600" b="1" dirty="0">
                <a:solidFill>
                  <a:schemeClr val="tx1"/>
                </a:solidFill>
                <a:latin typeface="Times New Roman" panose="02020603050405020304" pitchFamily="18" charset="0"/>
              </a:rPr>
              <a:t>、绘制和显示</a:t>
            </a:r>
            <a:r>
              <a:rPr lang="zh-CN" altLang="zh-CN" sz="2600" b="1" dirty="0">
                <a:solidFill>
                  <a:srgbClr val="0000FF"/>
                </a:solidFill>
                <a:latin typeface="Times New Roman" panose="02020603050405020304" pitchFamily="18" charset="0"/>
              </a:rPr>
              <a:t>知识</a:t>
            </a:r>
            <a:r>
              <a:rPr lang="zh-CN" altLang="zh-CN" sz="2600" b="1" dirty="0">
                <a:solidFill>
                  <a:schemeClr val="tx1"/>
                </a:solidFill>
                <a:latin typeface="Times New Roman" panose="02020603050405020304" pitchFamily="18" charset="0"/>
              </a:rPr>
              <a:t>及它们之间的</a:t>
            </a:r>
            <a:r>
              <a:rPr lang="zh-CN" altLang="zh-CN" sz="2600" b="1" dirty="0">
                <a:solidFill>
                  <a:srgbClr val="0000FF"/>
                </a:solidFill>
                <a:latin typeface="Times New Roman" panose="02020603050405020304" pitchFamily="18" charset="0"/>
              </a:rPr>
              <a:t>相互联系</a:t>
            </a:r>
            <a:r>
              <a:rPr lang="zh-CN" altLang="zh-CN" sz="2600" b="1" dirty="0">
                <a:solidFill>
                  <a:schemeClr val="tx1"/>
                </a:solidFill>
                <a:latin typeface="Times New Roman" panose="02020603050405020304" pitchFamily="18" charset="0"/>
              </a:rPr>
              <a:t>。</a:t>
            </a:r>
            <a:endParaRPr lang="en-US" altLang="zh-CN" sz="2600" b="1" dirty="0">
              <a:solidFill>
                <a:schemeClr val="tx1"/>
              </a:solidFill>
              <a:latin typeface="Times New Roman" panose="02020603050405020304" pitchFamily="18" charset="0"/>
            </a:endParaRPr>
          </a:p>
          <a:p>
            <a:pPr algn="just" eaLnBrk="1" hangingPunct="1"/>
            <a:r>
              <a:rPr lang="zh-CN" altLang="en-US" sz="2600" b="1" dirty="0">
                <a:solidFill>
                  <a:schemeClr val="tx1"/>
                </a:solidFill>
                <a:latin typeface="Times New Roman" panose="02020603050405020304" pitchFamily="18" charset="0"/>
              </a:rPr>
              <a:t>知识图谱是由一些相互连接的</a:t>
            </a:r>
            <a:r>
              <a:rPr lang="zh-CN" altLang="en-US" sz="2600" b="1" dirty="0">
                <a:solidFill>
                  <a:srgbClr val="0000FF"/>
                </a:solidFill>
                <a:latin typeface="Times New Roman" panose="02020603050405020304" pitchFamily="18" charset="0"/>
              </a:rPr>
              <a:t>实体</a:t>
            </a:r>
            <a:r>
              <a:rPr lang="zh-CN" altLang="en-US" sz="2600" b="1" dirty="0">
                <a:solidFill>
                  <a:schemeClr val="tx1"/>
                </a:solidFill>
                <a:latin typeface="Times New Roman" panose="02020603050405020304" pitchFamily="18" charset="0"/>
              </a:rPr>
              <a:t>及其</a:t>
            </a:r>
            <a:r>
              <a:rPr lang="zh-CN" altLang="en-US" sz="2600" b="1" dirty="0">
                <a:solidFill>
                  <a:srgbClr val="0000FF"/>
                </a:solidFill>
                <a:latin typeface="Times New Roman" panose="02020603050405020304" pitchFamily="18" charset="0"/>
              </a:rPr>
              <a:t>属性</a:t>
            </a:r>
            <a:r>
              <a:rPr lang="zh-CN" altLang="en-US" sz="2600" b="1" dirty="0">
                <a:solidFill>
                  <a:schemeClr val="tx1"/>
                </a:solidFill>
                <a:latin typeface="Times New Roman" panose="02020603050405020304" pitchFamily="18" charset="0"/>
              </a:rPr>
              <a:t>构成的。</a:t>
            </a:r>
            <a:endParaRPr lang="zh-CN" altLang="en-US" sz="2600" b="1"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44034"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2.5.2 </a:t>
            </a:r>
            <a:r>
              <a:rPr lang="zh-CN" altLang="zh-CN" dirty="0">
                <a:latin typeface="Times New Roman" panose="02020603050405020304" pitchFamily="18" charset="0"/>
              </a:rPr>
              <a:t>知识图谱的定义</a:t>
            </a:r>
            <a:endParaRPr lang="zh-CN" altLang="en-US" dirty="0">
              <a:latin typeface="Times New Roman" panose="02020603050405020304" pitchFamily="18" charset="0"/>
            </a:endParaRPr>
          </a:p>
        </p:txBody>
      </p:sp>
      <p:sp>
        <p:nvSpPr>
          <p:cNvPr id="44035" name="Rectangle 3"/>
          <p:cNvSpPr>
            <a:spLocks noGrp="1"/>
          </p:cNvSpPr>
          <p:nvPr>
            <p:ph idx="1"/>
          </p:nvPr>
        </p:nvSpPr>
        <p:spPr>
          <a:xfrm>
            <a:off x="393700" y="890588"/>
            <a:ext cx="8410575" cy="1184275"/>
          </a:xfrm>
        </p:spPr>
        <p:txBody>
          <a:bodyPr vert="horz" wrap="square" lIns="91440" tIns="45720" rIns="91440" bIns="45720" anchor="t" anchorCtr="0"/>
          <a:lstStyle/>
          <a:p>
            <a:pPr algn="just" eaLnBrk="1" hangingPunct="1"/>
            <a:r>
              <a:rPr lang="zh-CN" altLang="zh-CN" sz="2600" b="1" dirty="0"/>
              <a:t>知识图谱也可被看作是一张图，图中的节点表示</a:t>
            </a:r>
            <a:r>
              <a:rPr lang="zh-CN" altLang="zh-CN" sz="2600" b="1" dirty="0">
                <a:solidFill>
                  <a:srgbClr val="0000FF"/>
                </a:solidFill>
              </a:rPr>
              <a:t>实体或</a:t>
            </a:r>
            <a:r>
              <a:rPr lang="zh-CN" altLang="zh-CN" sz="2600" b="1" dirty="0">
                <a:solidFill>
                  <a:schemeClr val="accent2"/>
                </a:solidFill>
              </a:rPr>
              <a:t>概念</a:t>
            </a:r>
            <a:r>
              <a:rPr lang="zh-CN" altLang="zh-CN" sz="2600" b="1" dirty="0"/>
              <a:t>，而图中的边则由</a:t>
            </a:r>
            <a:r>
              <a:rPr lang="zh-CN" altLang="zh-CN" sz="2600" b="1" dirty="0">
                <a:solidFill>
                  <a:srgbClr val="0070C0"/>
                </a:solidFill>
              </a:rPr>
              <a:t>属性或关系</a:t>
            </a:r>
            <a:r>
              <a:rPr lang="zh-CN" altLang="zh-CN" sz="2600" b="1" dirty="0"/>
              <a:t>构成。</a:t>
            </a:r>
            <a:endParaRPr lang="zh-CN" altLang="en-US" sz="2600" b="1" dirty="0"/>
          </a:p>
        </p:txBody>
      </p:sp>
      <p:sp>
        <p:nvSpPr>
          <p:cNvPr id="44036" name="Rectangle 5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grpSp>
        <p:nvGrpSpPr>
          <p:cNvPr id="44037" name="画布 200"/>
          <p:cNvGrpSpPr/>
          <p:nvPr/>
        </p:nvGrpSpPr>
        <p:grpSpPr>
          <a:xfrm>
            <a:off x="1247775" y="1989138"/>
            <a:ext cx="6908800" cy="4527550"/>
            <a:chOff x="0" y="0"/>
            <a:chExt cx="55874" cy="30765"/>
          </a:xfrm>
        </p:grpSpPr>
        <p:sp>
          <p:nvSpPr>
            <p:cNvPr id="44038" name="AutoShape 53"/>
            <p:cNvSpPr>
              <a:spLocks noChangeAspect="1"/>
            </p:cNvSpPr>
            <p:nvPr/>
          </p:nvSpPr>
          <p:spPr>
            <a:xfrm>
              <a:off x="0" y="0"/>
              <a:ext cx="52743" cy="30765"/>
            </a:xfrm>
            <a:prstGeom prst="rect">
              <a:avLst/>
            </a:prstGeom>
            <a:solidFill>
              <a:srgbClr val="FFFFFF"/>
            </a:solid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grpSp>
          <p:nvGrpSpPr>
            <p:cNvPr id="44039" name="组合 202"/>
            <p:cNvGrpSpPr/>
            <p:nvPr/>
          </p:nvGrpSpPr>
          <p:grpSpPr>
            <a:xfrm>
              <a:off x="943" y="794"/>
              <a:ext cx="54931" cy="29229"/>
              <a:chOff x="943" y="794"/>
              <a:chExt cx="54930" cy="29229"/>
            </a:xfrm>
          </p:grpSpPr>
          <p:sp>
            <p:nvSpPr>
              <p:cNvPr id="44040" name="文本框 54"/>
              <p:cNvSpPr txBox="1"/>
              <p:nvPr/>
            </p:nvSpPr>
            <p:spPr>
              <a:xfrm>
                <a:off x="36880" y="21518"/>
                <a:ext cx="4331" cy="2496"/>
              </a:xfrm>
              <a:prstGeom prst="rect">
                <a:avLst/>
              </a:prstGeom>
              <a:solidFill>
                <a:srgbClr val="FFFFFF"/>
              </a:solidFill>
              <a:ln w="6350">
                <a:noFill/>
              </a:ln>
            </p:spPr>
            <p:txBody>
              <a:bodyPr anchor="t" anchorCtr="0"/>
              <a:lstStyle/>
              <a:p>
                <a:pPr eaLnBrk="0" hangingPunct="0"/>
                <a:r>
                  <a:rPr lang="zh-CN" altLang="en-US" sz="1200" dirty="0">
                    <a:latin typeface="Arial" panose="020B0604020202020204" pitchFamily="34" charset="0"/>
                    <a:ea typeface="宋体" panose="02010600030101010101" pitchFamily="2" charset="-122"/>
                  </a:rPr>
                  <a:t>纬度</a:t>
                </a:r>
                <a:endParaRPr lang="zh-CN" altLang="en-US" sz="1200" dirty="0">
                  <a:latin typeface="Arial" panose="020B0604020202020204" pitchFamily="34" charset="0"/>
                  <a:ea typeface="宋体" panose="02010600030101010101" pitchFamily="2" charset="-122"/>
                </a:endParaRPr>
              </a:p>
            </p:txBody>
          </p:sp>
          <p:sp>
            <p:nvSpPr>
              <p:cNvPr id="44041" name="文本框 54"/>
              <p:cNvSpPr txBox="1"/>
              <p:nvPr/>
            </p:nvSpPr>
            <p:spPr>
              <a:xfrm>
                <a:off x="30843" y="21132"/>
                <a:ext cx="4330" cy="2495"/>
              </a:xfrm>
              <a:prstGeom prst="rect">
                <a:avLst/>
              </a:prstGeom>
              <a:solidFill>
                <a:srgbClr val="FFFFFF"/>
              </a:solidFill>
              <a:ln w="6350">
                <a:noFill/>
              </a:ln>
            </p:spPr>
            <p:txBody>
              <a:bodyPr anchor="t" anchorCtr="0"/>
              <a:lstStyle/>
              <a:p>
                <a:pPr eaLnBrk="0" hangingPunct="0"/>
                <a:r>
                  <a:rPr lang="zh-CN" altLang="en-US" sz="1200" dirty="0">
                    <a:latin typeface="Arial" panose="020B0604020202020204" pitchFamily="34" charset="0"/>
                    <a:ea typeface="宋体" panose="02010600030101010101" pitchFamily="2" charset="-122"/>
                  </a:rPr>
                  <a:t>面积</a:t>
                </a:r>
                <a:endParaRPr lang="zh-CN" altLang="en-US" sz="1200" dirty="0">
                  <a:latin typeface="Arial" panose="020B0604020202020204" pitchFamily="34" charset="0"/>
                  <a:ea typeface="宋体" panose="02010600030101010101" pitchFamily="2" charset="-122"/>
                </a:endParaRPr>
              </a:p>
            </p:txBody>
          </p:sp>
          <p:sp>
            <p:nvSpPr>
              <p:cNvPr id="44042" name="文本框 54"/>
              <p:cNvSpPr txBox="1"/>
              <p:nvPr/>
            </p:nvSpPr>
            <p:spPr>
              <a:xfrm>
                <a:off x="37001" y="12636"/>
                <a:ext cx="4331" cy="2495"/>
              </a:xfrm>
              <a:prstGeom prst="rect">
                <a:avLst/>
              </a:prstGeom>
              <a:solidFill>
                <a:srgbClr val="FFFFFF"/>
              </a:solidFill>
              <a:ln w="6350">
                <a:noFill/>
              </a:ln>
            </p:spPr>
            <p:txBody>
              <a:bodyPr anchor="t" anchorCtr="0"/>
              <a:lstStyle/>
              <a:p>
                <a:pPr eaLnBrk="0" hangingPunct="0"/>
                <a:r>
                  <a:rPr lang="zh-CN" altLang="en-US" sz="1200" dirty="0">
                    <a:latin typeface="Arial" panose="020B0604020202020204" pitchFamily="34" charset="0"/>
                    <a:ea typeface="宋体" panose="02010600030101010101" pitchFamily="2" charset="-122"/>
                  </a:rPr>
                  <a:t>人口</a:t>
                </a:r>
                <a:endParaRPr lang="zh-CN" altLang="en-US" sz="1200" dirty="0">
                  <a:latin typeface="Arial" panose="020B0604020202020204" pitchFamily="34" charset="0"/>
                  <a:ea typeface="宋体" panose="02010600030101010101" pitchFamily="2" charset="-122"/>
                </a:endParaRPr>
              </a:p>
            </p:txBody>
          </p:sp>
          <p:sp>
            <p:nvSpPr>
              <p:cNvPr id="44043" name="文本框 54"/>
              <p:cNvSpPr txBox="1"/>
              <p:nvPr/>
            </p:nvSpPr>
            <p:spPr>
              <a:xfrm>
                <a:off x="32670" y="14285"/>
                <a:ext cx="4331" cy="2496"/>
              </a:xfrm>
              <a:prstGeom prst="rect">
                <a:avLst/>
              </a:prstGeom>
              <a:solidFill>
                <a:srgbClr val="FFFFFF"/>
              </a:solidFill>
              <a:ln w="6350">
                <a:noFill/>
              </a:ln>
            </p:spPr>
            <p:txBody>
              <a:bodyPr anchor="t" anchorCtr="0"/>
              <a:lstStyle/>
              <a:p>
                <a:pPr eaLnBrk="0" hangingPunct="0"/>
                <a:r>
                  <a:rPr lang="zh-CN" altLang="en-US" sz="1200" dirty="0">
                    <a:latin typeface="Arial" panose="020B0604020202020204" pitchFamily="34" charset="0"/>
                    <a:ea typeface="宋体" panose="02010600030101010101" pitchFamily="2" charset="-122"/>
                  </a:rPr>
                  <a:t>首都</a:t>
                </a:r>
                <a:endParaRPr lang="zh-CN" altLang="en-US" sz="1200" dirty="0">
                  <a:latin typeface="Arial" panose="020B0604020202020204" pitchFamily="34" charset="0"/>
                  <a:ea typeface="宋体" panose="02010600030101010101" pitchFamily="2" charset="-122"/>
                </a:endParaRPr>
              </a:p>
            </p:txBody>
          </p:sp>
          <p:sp>
            <p:nvSpPr>
              <p:cNvPr id="44044" name="文本框 54"/>
              <p:cNvSpPr txBox="1"/>
              <p:nvPr/>
            </p:nvSpPr>
            <p:spPr>
              <a:xfrm>
                <a:off x="7824" y="16781"/>
                <a:ext cx="4331" cy="2495"/>
              </a:xfrm>
              <a:prstGeom prst="rect">
                <a:avLst/>
              </a:prstGeom>
              <a:solidFill>
                <a:srgbClr val="FFFFFF"/>
              </a:solidFill>
              <a:ln w="6350">
                <a:noFill/>
              </a:ln>
            </p:spPr>
            <p:txBody>
              <a:bodyPr anchor="t" anchorCtr="0"/>
              <a:lstStyle/>
              <a:p>
                <a:pPr eaLnBrk="0" hangingPunct="0"/>
                <a:r>
                  <a:rPr lang="zh-CN" altLang="en-US" sz="1200" dirty="0">
                    <a:latin typeface="Arial" panose="020B0604020202020204" pitchFamily="34" charset="0"/>
                    <a:ea typeface="宋体" panose="02010600030101010101" pitchFamily="2" charset="-122"/>
                  </a:rPr>
                  <a:t>面积</a:t>
                </a:r>
                <a:endParaRPr lang="zh-CN" altLang="en-US" sz="1200" dirty="0">
                  <a:latin typeface="Arial" panose="020B0604020202020204" pitchFamily="34" charset="0"/>
                  <a:ea typeface="宋体" panose="02010600030101010101" pitchFamily="2" charset="-122"/>
                </a:endParaRPr>
              </a:p>
            </p:txBody>
          </p:sp>
          <p:sp>
            <p:nvSpPr>
              <p:cNvPr id="44045" name="文本框 54"/>
              <p:cNvSpPr txBox="1"/>
              <p:nvPr/>
            </p:nvSpPr>
            <p:spPr>
              <a:xfrm>
                <a:off x="14569" y="12538"/>
                <a:ext cx="4331" cy="2495"/>
              </a:xfrm>
              <a:prstGeom prst="rect">
                <a:avLst/>
              </a:prstGeom>
              <a:solidFill>
                <a:srgbClr val="FFFFFF"/>
              </a:solidFill>
              <a:ln w="6350">
                <a:noFill/>
              </a:ln>
            </p:spPr>
            <p:txBody>
              <a:bodyPr anchor="t" anchorCtr="0"/>
              <a:lstStyle/>
              <a:p>
                <a:pPr eaLnBrk="0" hangingPunct="0"/>
                <a:r>
                  <a:rPr lang="zh-CN" altLang="en-US" sz="1200" dirty="0">
                    <a:latin typeface="Arial" panose="020B0604020202020204" pitchFamily="34" charset="0"/>
                    <a:ea typeface="宋体" panose="02010600030101010101" pitchFamily="2" charset="-122"/>
                  </a:rPr>
                  <a:t>首都</a:t>
                </a:r>
                <a:endParaRPr lang="zh-CN" altLang="en-US" sz="1200" dirty="0">
                  <a:latin typeface="Arial" panose="020B0604020202020204" pitchFamily="34" charset="0"/>
                  <a:ea typeface="宋体" panose="02010600030101010101" pitchFamily="2" charset="-122"/>
                </a:endParaRPr>
              </a:p>
            </p:txBody>
          </p:sp>
          <p:sp>
            <p:nvSpPr>
              <p:cNvPr id="44046" name="文本框 126"/>
              <p:cNvSpPr txBox="1"/>
              <p:nvPr/>
            </p:nvSpPr>
            <p:spPr>
              <a:xfrm>
                <a:off x="14567" y="6463"/>
                <a:ext cx="4333" cy="2502"/>
              </a:xfrm>
              <a:prstGeom prst="rect">
                <a:avLst/>
              </a:prstGeom>
              <a:solidFill>
                <a:srgbClr val="FFFFFF"/>
              </a:solidFill>
              <a:ln w="6350">
                <a:noFill/>
              </a:ln>
            </p:spPr>
            <p:txBody>
              <a:bodyPr anchor="t" anchorCtr="0"/>
              <a:lstStyle/>
              <a:p>
                <a:pPr eaLnBrk="0" hangingPunct="0"/>
                <a:r>
                  <a:rPr lang="zh-CN" altLang="en-US" sz="1200" dirty="0">
                    <a:latin typeface="Times New Roman" panose="02020603050405020304" pitchFamily="18" charset="0"/>
                    <a:ea typeface="宋体" panose="02010600030101010101" pitchFamily="2" charset="-122"/>
                  </a:rPr>
                  <a:t>面积</a:t>
                </a:r>
                <a:endParaRPr lang="zh-CN" altLang="en-US" sz="1200" dirty="0">
                  <a:latin typeface="Arial" panose="020B0604020202020204" pitchFamily="34" charset="0"/>
                  <a:ea typeface="宋体" panose="02010600030101010101" pitchFamily="2" charset="-122"/>
                </a:endParaRPr>
              </a:p>
            </p:txBody>
          </p:sp>
          <p:sp>
            <p:nvSpPr>
              <p:cNvPr id="44047" name="椭圆 127"/>
              <p:cNvSpPr/>
              <p:nvPr/>
            </p:nvSpPr>
            <p:spPr>
              <a:xfrm>
                <a:off x="24437" y="6725"/>
                <a:ext cx="6194" cy="4479"/>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zh-CN" altLang="en-US" sz="1200" b="1" dirty="0">
                    <a:solidFill>
                      <a:srgbClr val="FF0000"/>
                    </a:solidFill>
                    <a:latin typeface="Times New Roman" panose="02020603050405020304" pitchFamily="18" charset="0"/>
                    <a:ea typeface="宋体" panose="02010600030101010101" pitchFamily="2" charset="-122"/>
                  </a:rPr>
                  <a:t>国家</a:t>
                </a:r>
                <a:endParaRPr lang="zh-CN" altLang="en-US" sz="1200" dirty="0">
                  <a:solidFill>
                    <a:srgbClr val="FF0000"/>
                  </a:solidFill>
                  <a:latin typeface="Arial" panose="020B0604020202020204" pitchFamily="34" charset="0"/>
                  <a:ea typeface="宋体" panose="02010600030101010101" pitchFamily="2" charset="-122"/>
                </a:endParaRPr>
              </a:p>
            </p:txBody>
          </p:sp>
          <p:sp>
            <p:nvSpPr>
              <p:cNvPr id="44048" name="椭圆 131"/>
              <p:cNvSpPr/>
              <p:nvPr/>
            </p:nvSpPr>
            <p:spPr>
              <a:xfrm>
                <a:off x="31535" y="4094"/>
                <a:ext cx="6192" cy="4476"/>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zh-CN" altLang="zh-CN" sz="1200" b="1" dirty="0">
                    <a:solidFill>
                      <a:srgbClr val="0000FF"/>
                    </a:solidFill>
                    <a:latin typeface="Arial" panose="020B0604020202020204" pitchFamily="34" charset="0"/>
                    <a:ea typeface="Times New Roman" panose="02020603050405020304" pitchFamily="18" charset="0"/>
                  </a:rPr>
                  <a:t>……</a:t>
                </a:r>
                <a:endParaRPr lang="zh-CN" altLang="zh-CN" sz="1200" dirty="0">
                  <a:solidFill>
                    <a:srgbClr val="0000FF"/>
                  </a:solidFill>
                  <a:latin typeface="Arial" panose="020B0604020202020204" pitchFamily="34" charset="0"/>
                  <a:ea typeface="宋体" panose="02010600030101010101" pitchFamily="2" charset="-122"/>
                </a:endParaRPr>
              </a:p>
            </p:txBody>
          </p:sp>
          <p:sp>
            <p:nvSpPr>
              <p:cNvPr id="44049" name="椭圆 133"/>
              <p:cNvSpPr/>
              <p:nvPr/>
            </p:nvSpPr>
            <p:spPr>
              <a:xfrm>
                <a:off x="18246" y="2248"/>
                <a:ext cx="6191" cy="4477"/>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zh-CN" altLang="en-US" sz="1200" b="1" dirty="0">
                    <a:solidFill>
                      <a:srgbClr val="0000FF"/>
                    </a:solidFill>
                    <a:latin typeface="Arial" panose="020B0604020202020204" pitchFamily="34" charset="0"/>
                    <a:ea typeface="宋体" panose="02010600030101010101" pitchFamily="2" charset="-122"/>
                  </a:rPr>
                  <a:t>法国</a:t>
                </a:r>
                <a:endParaRPr lang="zh-CN" altLang="en-US" sz="1200" dirty="0">
                  <a:solidFill>
                    <a:srgbClr val="0000FF"/>
                  </a:solidFill>
                  <a:latin typeface="Arial" panose="020B0604020202020204" pitchFamily="34" charset="0"/>
                  <a:ea typeface="宋体" panose="02010600030101010101" pitchFamily="2" charset="-122"/>
                </a:endParaRPr>
              </a:p>
            </p:txBody>
          </p:sp>
          <p:sp>
            <p:nvSpPr>
              <p:cNvPr id="44050" name="椭圆 141"/>
              <p:cNvSpPr/>
              <p:nvPr/>
            </p:nvSpPr>
            <p:spPr>
              <a:xfrm>
                <a:off x="26272" y="794"/>
                <a:ext cx="6191" cy="4476"/>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zh-CN" altLang="en-US" sz="1200" b="1" dirty="0">
                    <a:solidFill>
                      <a:srgbClr val="0000FF"/>
                    </a:solidFill>
                    <a:latin typeface="Arial" panose="020B0604020202020204" pitchFamily="34" charset="0"/>
                    <a:ea typeface="宋体" panose="02010600030101010101" pitchFamily="2" charset="-122"/>
                  </a:rPr>
                  <a:t>英国</a:t>
                </a:r>
                <a:endParaRPr lang="zh-CN" altLang="en-US" sz="1200" dirty="0">
                  <a:solidFill>
                    <a:srgbClr val="0000FF"/>
                  </a:solidFill>
                  <a:latin typeface="Arial" panose="020B0604020202020204" pitchFamily="34" charset="0"/>
                  <a:ea typeface="宋体" panose="02010600030101010101" pitchFamily="2" charset="-122"/>
                </a:endParaRPr>
              </a:p>
            </p:txBody>
          </p:sp>
          <p:sp>
            <p:nvSpPr>
              <p:cNvPr id="44051" name="椭圆 146"/>
              <p:cNvSpPr/>
              <p:nvPr/>
            </p:nvSpPr>
            <p:spPr>
              <a:xfrm>
                <a:off x="17993" y="9226"/>
                <a:ext cx="6191" cy="4477"/>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zh-CN" altLang="en-US" sz="1200" b="1" dirty="0">
                    <a:solidFill>
                      <a:srgbClr val="0000FF"/>
                    </a:solidFill>
                    <a:latin typeface="Arial" panose="020B0604020202020204" pitchFamily="34" charset="0"/>
                    <a:ea typeface="宋体" panose="02010600030101010101" pitchFamily="2" charset="-122"/>
                  </a:rPr>
                  <a:t>中国</a:t>
                </a:r>
                <a:endParaRPr lang="zh-CN" altLang="en-US" sz="1200" dirty="0">
                  <a:solidFill>
                    <a:srgbClr val="0000FF"/>
                  </a:solidFill>
                  <a:latin typeface="Arial" panose="020B0604020202020204" pitchFamily="34" charset="0"/>
                  <a:ea typeface="宋体" panose="02010600030101010101" pitchFamily="2" charset="-122"/>
                </a:endParaRPr>
              </a:p>
            </p:txBody>
          </p:sp>
          <p:sp>
            <p:nvSpPr>
              <p:cNvPr id="44052" name="椭圆 147"/>
              <p:cNvSpPr/>
              <p:nvPr/>
            </p:nvSpPr>
            <p:spPr>
              <a:xfrm>
                <a:off x="32442" y="9226"/>
                <a:ext cx="6191" cy="4477"/>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zh-CN" altLang="en-US" sz="1200" b="1" dirty="0">
                    <a:solidFill>
                      <a:srgbClr val="0000FF"/>
                    </a:solidFill>
                    <a:latin typeface="Arial" panose="020B0604020202020204" pitchFamily="34" charset="0"/>
                    <a:ea typeface="宋体" panose="02010600030101010101" pitchFamily="2" charset="-122"/>
                  </a:rPr>
                  <a:t>美国</a:t>
                </a:r>
                <a:endParaRPr lang="zh-CN" altLang="en-US" sz="1200" dirty="0">
                  <a:solidFill>
                    <a:srgbClr val="0000FF"/>
                  </a:solidFill>
                  <a:latin typeface="Arial" panose="020B0604020202020204" pitchFamily="34" charset="0"/>
                  <a:ea typeface="宋体" panose="02010600030101010101" pitchFamily="2" charset="-122"/>
                </a:endParaRPr>
              </a:p>
            </p:txBody>
          </p:sp>
          <p:sp>
            <p:nvSpPr>
              <p:cNvPr id="44053" name="椭圆 148"/>
              <p:cNvSpPr/>
              <p:nvPr/>
            </p:nvSpPr>
            <p:spPr>
              <a:xfrm>
                <a:off x="5307" y="4023"/>
                <a:ext cx="9384" cy="6525"/>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en-US" altLang="zh-CN" sz="1200" b="1" dirty="0">
                    <a:solidFill>
                      <a:srgbClr val="595959"/>
                    </a:solidFill>
                    <a:latin typeface="Arial" panose="020B0604020202020204" pitchFamily="34" charset="0"/>
                    <a:ea typeface="宋体" panose="02010600030101010101" pitchFamily="2" charset="-122"/>
                  </a:rPr>
                  <a:t>963</a:t>
                </a:r>
                <a:r>
                  <a:rPr lang="zh-CN" altLang="en-US" sz="1200" b="1" dirty="0">
                    <a:solidFill>
                      <a:srgbClr val="595959"/>
                    </a:solidFill>
                    <a:latin typeface="Arial" panose="020B0604020202020204" pitchFamily="34" charset="0"/>
                    <a:ea typeface="宋体" panose="02010600030101010101" pitchFamily="2" charset="-122"/>
                  </a:rPr>
                  <a:t>万平方公里</a:t>
                </a:r>
                <a:endParaRPr lang="zh-CN" altLang="en-US" sz="1200" dirty="0">
                  <a:latin typeface="Arial" panose="020B0604020202020204" pitchFamily="34" charset="0"/>
                  <a:ea typeface="宋体" panose="02010600030101010101" pitchFamily="2" charset="-122"/>
                </a:endParaRPr>
              </a:p>
            </p:txBody>
          </p:sp>
          <p:sp>
            <p:nvSpPr>
              <p:cNvPr id="44054" name="椭圆 159"/>
              <p:cNvSpPr/>
              <p:nvPr/>
            </p:nvSpPr>
            <p:spPr>
              <a:xfrm>
                <a:off x="11802" y="14896"/>
                <a:ext cx="6191" cy="4477"/>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zh-CN" altLang="en-US" sz="1200" b="1" dirty="0">
                    <a:solidFill>
                      <a:srgbClr val="FF00FF"/>
                    </a:solidFill>
                    <a:latin typeface="Arial" panose="020B0604020202020204" pitchFamily="34" charset="0"/>
                    <a:ea typeface="宋体" panose="02010600030101010101" pitchFamily="2" charset="-122"/>
                  </a:rPr>
                  <a:t>北京</a:t>
                </a:r>
                <a:endParaRPr lang="zh-CN" altLang="en-US" sz="1200" dirty="0">
                  <a:solidFill>
                    <a:srgbClr val="FF00FF"/>
                  </a:solidFill>
                  <a:latin typeface="Arial" panose="020B0604020202020204" pitchFamily="34" charset="0"/>
                  <a:ea typeface="宋体" panose="02010600030101010101" pitchFamily="2" charset="-122"/>
                </a:endParaRPr>
              </a:p>
            </p:txBody>
          </p:sp>
          <p:sp>
            <p:nvSpPr>
              <p:cNvPr id="44055" name="椭圆 160"/>
              <p:cNvSpPr/>
              <p:nvPr/>
            </p:nvSpPr>
            <p:spPr>
              <a:xfrm>
                <a:off x="943" y="17038"/>
                <a:ext cx="8233" cy="6205"/>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en-US" altLang="zh-CN" sz="1200" b="1" dirty="0">
                    <a:solidFill>
                      <a:srgbClr val="595959"/>
                    </a:solidFill>
                    <a:latin typeface="Arial" panose="020B0604020202020204" pitchFamily="34" charset="0"/>
                    <a:ea typeface="宋体" panose="02010600030101010101" pitchFamily="2" charset="-122"/>
                  </a:rPr>
                  <a:t>1.6</a:t>
                </a:r>
                <a:r>
                  <a:rPr lang="zh-CN" altLang="en-US" sz="1200" b="1" dirty="0">
                    <a:solidFill>
                      <a:srgbClr val="595959"/>
                    </a:solidFill>
                    <a:latin typeface="Arial" panose="020B0604020202020204" pitchFamily="34" charset="0"/>
                    <a:ea typeface="宋体" panose="02010600030101010101" pitchFamily="2" charset="-122"/>
                  </a:rPr>
                  <a:t>万平</a:t>
                </a:r>
                <a:endParaRPr lang="zh-CN" altLang="en-US" sz="1200" dirty="0">
                  <a:latin typeface="Arial" panose="020B0604020202020204" pitchFamily="34" charset="0"/>
                  <a:ea typeface="宋体" panose="02010600030101010101" pitchFamily="2" charset="-122"/>
                </a:endParaRPr>
              </a:p>
              <a:p>
                <a:pPr eaLnBrk="0" hangingPunct="0"/>
                <a:r>
                  <a:rPr lang="zh-CN" altLang="en-US" sz="1200" b="1" dirty="0">
                    <a:solidFill>
                      <a:srgbClr val="595959"/>
                    </a:solidFill>
                    <a:latin typeface="Arial" panose="020B0604020202020204" pitchFamily="34" charset="0"/>
                    <a:ea typeface="宋体" panose="02010600030101010101" pitchFamily="2" charset="-122"/>
                  </a:rPr>
                  <a:t>方公里</a:t>
                </a:r>
                <a:endParaRPr lang="zh-CN" altLang="en-US" sz="1200" dirty="0">
                  <a:latin typeface="Arial" panose="020B0604020202020204" pitchFamily="34" charset="0"/>
                  <a:ea typeface="宋体" panose="02010600030101010101" pitchFamily="2" charset="-122"/>
                </a:endParaRPr>
              </a:p>
            </p:txBody>
          </p:sp>
          <p:sp>
            <p:nvSpPr>
              <p:cNvPr id="44056" name="椭圆 161"/>
              <p:cNvSpPr/>
              <p:nvPr/>
            </p:nvSpPr>
            <p:spPr>
              <a:xfrm>
                <a:off x="11801" y="23627"/>
                <a:ext cx="9031" cy="6396"/>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zh-CN" altLang="en-US" sz="1200" b="1" dirty="0">
                    <a:solidFill>
                      <a:srgbClr val="595959"/>
                    </a:solidFill>
                    <a:latin typeface="Arial" panose="020B0604020202020204" pitchFamily="34" charset="0"/>
                    <a:ea typeface="宋体" panose="02010600030101010101" pitchFamily="2" charset="-122"/>
                  </a:rPr>
                  <a:t>北纬</a:t>
                </a:r>
                <a:endParaRPr lang="zh-CN" altLang="en-US" sz="1200" dirty="0">
                  <a:latin typeface="Arial" panose="020B0604020202020204" pitchFamily="34" charset="0"/>
                  <a:ea typeface="宋体" panose="02010600030101010101" pitchFamily="2" charset="-122"/>
                </a:endParaRPr>
              </a:p>
              <a:p>
                <a:pPr eaLnBrk="0" hangingPunct="0"/>
                <a:r>
                  <a:rPr lang="en-US" altLang="zh-CN" sz="1200" b="1" dirty="0">
                    <a:solidFill>
                      <a:srgbClr val="595959"/>
                    </a:solidFill>
                    <a:latin typeface="Arial" panose="020B0604020202020204" pitchFamily="34" charset="0"/>
                    <a:ea typeface="宋体" panose="02010600030101010101" pitchFamily="2" charset="-122"/>
                  </a:rPr>
                  <a:t>39</a:t>
                </a:r>
                <a:r>
                  <a:rPr lang="en-US" altLang="zh-CN" sz="1200" b="1" dirty="0">
                    <a:solidFill>
                      <a:srgbClr val="595959"/>
                    </a:solidFill>
                    <a:latin typeface="Times New Roman" panose="02020603050405020304" pitchFamily="18" charset="0"/>
                    <a:ea typeface="宋体" panose="02010600030101010101" pitchFamily="2" charset="-122"/>
                  </a:rPr>
                  <a:t>°</a:t>
                </a:r>
                <a:r>
                  <a:rPr lang="en-US" altLang="zh-CN" sz="1200" b="1" dirty="0">
                    <a:solidFill>
                      <a:srgbClr val="595959"/>
                    </a:solidFill>
                    <a:latin typeface="Arial" panose="020B0604020202020204" pitchFamily="34" charset="0"/>
                    <a:ea typeface="宋体" panose="02010600030101010101" pitchFamily="2" charset="-122"/>
                  </a:rPr>
                  <a:t>54</a:t>
                </a:r>
                <a:r>
                  <a:rPr lang="en-US" altLang="zh-CN" sz="900" b="1" dirty="0">
                    <a:solidFill>
                      <a:srgbClr val="595959"/>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44057" name="椭圆 162"/>
              <p:cNvSpPr/>
              <p:nvPr/>
            </p:nvSpPr>
            <p:spPr>
              <a:xfrm>
                <a:off x="30706" y="16708"/>
                <a:ext cx="8001" cy="4476"/>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zh-CN" altLang="en-US" sz="1200" b="1" dirty="0">
                    <a:solidFill>
                      <a:srgbClr val="FF00FF"/>
                    </a:solidFill>
                    <a:latin typeface="Arial" panose="020B0604020202020204" pitchFamily="34" charset="0"/>
                    <a:ea typeface="宋体" panose="02010600030101010101" pitchFamily="2" charset="-122"/>
                  </a:rPr>
                  <a:t>华盛顿</a:t>
                </a:r>
                <a:endParaRPr lang="zh-CN" altLang="en-US" sz="1200" dirty="0">
                  <a:solidFill>
                    <a:srgbClr val="FF00FF"/>
                  </a:solidFill>
                  <a:latin typeface="Arial" panose="020B0604020202020204" pitchFamily="34" charset="0"/>
                  <a:ea typeface="宋体" panose="02010600030101010101" pitchFamily="2" charset="-122"/>
                </a:endParaRPr>
              </a:p>
            </p:txBody>
          </p:sp>
          <p:sp>
            <p:nvSpPr>
              <p:cNvPr id="44058" name="直接连接符 163"/>
              <p:cNvSpPr/>
              <p:nvPr/>
            </p:nvSpPr>
            <p:spPr>
              <a:xfrm>
                <a:off x="23530" y="6069"/>
                <a:ext cx="1814" cy="1312"/>
              </a:xfrm>
              <a:prstGeom prst="line">
                <a:avLst/>
              </a:prstGeom>
              <a:ln w="6350" cap="flat" cmpd="sng">
                <a:solidFill>
                  <a:srgbClr val="4F81BD"/>
                </a:solidFill>
                <a:prstDash val="solid"/>
                <a:miter/>
                <a:headEnd type="none" w="med" len="med"/>
                <a:tailEnd type="none" w="med" len="med"/>
              </a:ln>
            </p:spPr>
          </p:sp>
          <p:sp>
            <p:nvSpPr>
              <p:cNvPr id="44059" name="直接连接符 164"/>
              <p:cNvSpPr/>
              <p:nvPr/>
            </p:nvSpPr>
            <p:spPr>
              <a:xfrm flipH="1">
                <a:off x="27534" y="5270"/>
                <a:ext cx="1834" cy="1455"/>
              </a:xfrm>
              <a:prstGeom prst="line">
                <a:avLst/>
              </a:prstGeom>
              <a:ln w="6350" cap="flat" cmpd="sng">
                <a:solidFill>
                  <a:srgbClr val="4F81BD"/>
                </a:solidFill>
                <a:prstDash val="solid"/>
                <a:miter/>
                <a:headEnd type="none" w="med" len="med"/>
                <a:tailEnd type="none" w="med" len="med"/>
              </a:ln>
            </p:spPr>
          </p:sp>
          <p:sp>
            <p:nvSpPr>
              <p:cNvPr id="44060" name="直接连接符 165"/>
              <p:cNvSpPr/>
              <p:nvPr/>
            </p:nvSpPr>
            <p:spPr>
              <a:xfrm flipH="1">
                <a:off x="30631" y="7915"/>
                <a:ext cx="1811" cy="1050"/>
              </a:xfrm>
              <a:prstGeom prst="line">
                <a:avLst/>
              </a:prstGeom>
              <a:ln w="6350" cap="flat" cmpd="sng">
                <a:solidFill>
                  <a:srgbClr val="4F81BD"/>
                </a:solidFill>
                <a:prstDash val="solid"/>
                <a:miter/>
                <a:headEnd type="none" w="med" len="med"/>
                <a:tailEnd type="none" w="med" len="med"/>
              </a:ln>
            </p:spPr>
          </p:sp>
          <p:sp>
            <p:nvSpPr>
              <p:cNvPr id="44061" name="直接连接符 166"/>
              <p:cNvSpPr/>
              <p:nvPr/>
            </p:nvSpPr>
            <p:spPr>
              <a:xfrm>
                <a:off x="29724" y="10548"/>
                <a:ext cx="2718" cy="916"/>
              </a:xfrm>
              <a:prstGeom prst="line">
                <a:avLst/>
              </a:prstGeom>
              <a:ln w="6350" cap="flat" cmpd="sng">
                <a:solidFill>
                  <a:srgbClr val="4F81BD"/>
                </a:solidFill>
                <a:prstDash val="solid"/>
                <a:miter/>
                <a:headEnd type="none" w="med" len="med"/>
                <a:tailEnd type="none" w="med" len="med"/>
              </a:ln>
            </p:spPr>
          </p:sp>
          <p:sp>
            <p:nvSpPr>
              <p:cNvPr id="44062" name="直接连接符 167"/>
              <p:cNvSpPr/>
              <p:nvPr/>
            </p:nvSpPr>
            <p:spPr>
              <a:xfrm flipH="1">
                <a:off x="23278" y="8965"/>
                <a:ext cx="1159" cy="917"/>
              </a:xfrm>
              <a:prstGeom prst="line">
                <a:avLst/>
              </a:prstGeom>
              <a:ln w="6350" cap="flat" cmpd="sng">
                <a:solidFill>
                  <a:srgbClr val="4F81BD"/>
                </a:solidFill>
                <a:prstDash val="solid"/>
                <a:miter/>
                <a:headEnd type="none" w="med" len="med"/>
                <a:tailEnd type="none" w="med" len="med"/>
              </a:ln>
            </p:spPr>
          </p:sp>
          <p:sp>
            <p:nvSpPr>
              <p:cNvPr id="44063" name="直接连接符 168"/>
              <p:cNvSpPr/>
              <p:nvPr/>
            </p:nvSpPr>
            <p:spPr>
              <a:xfrm flipH="1" flipV="1">
                <a:off x="13981" y="7286"/>
                <a:ext cx="4919" cy="2596"/>
              </a:xfrm>
              <a:prstGeom prst="line">
                <a:avLst/>
              </a:prstGeom>
              <a:ln w="6350" cap="flat" cmpd="sng">
                <a:solidFill>
                  <a:srgbClr val="4F81BD"/>
                </a:solidFill>
                <a:prstDash val="solid"/>
                <a:miter/>
                <a:headEnd type="none" w="med" len="med"/>
                <a:tailEnd type="none" w="med" len="med"/>
              </a:ln>
            </p:spPr>
          </p:sp>
          <p:sp>
            <p:nvSpPr>
              <p:cNvPr id="44064" name="椭圆 169"/>
              <p:cNvSpPr/>
              <p:nvPr/>
            </p:nvSpPr>
            <p:spPr>
              <a:xfrm>
                <a:off x="1084" y="10714"/>
                <a:ext cx="8970" cy="4535"/>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en-US" altLang="zh-CN" sz="1200" b="1" dirty="0">
                    <a:solidFill>
                      <a:srgbClr val="595959"/>
                    </a:solidFill>
                    <a:latin typeface="Arial" panose="020B0604020202020204" pitchFamily="34" charset="0"/>
                    <a:ea typeface="宋体" panose="02010600030101010101" pitchFamily="2" charset="-122"/>
                  </a:rPr>
                  <a:t>13.6</a:t>
                </a:r>
                <a:r>
                  <a:rPr lang="zh-CN" altLang="en-US" sz="1200" b="1" dirty="0">
                    <a:solidFill>
                      <a:srgbClr val="595959"/>
                    </a:solidFill>
                    <a:latin typeface="Arial" panose="020B0604020202020204" pitchFamily="34" charset="0"/>
                    <a:ea typeface="宋体" panose="02010600030101010101" pitchFamily="2" charset="-122"/>
                  </a:rPr>
                  <a:t>亿亿</a:t>
                </a:r>
                <a:endParaRPr lang="zh-CN" altLang="en-US" sz="1200" dirty="0">
                  <a:latin typeface="Arial" panose="020B0604020202020204" pitchFamily="34" charset="0"/>
                  <a:ea typeface="宋体" panose="02010600030101010101" pitchFamily="2" charset="-122"/>
                </a:endParaRPr>
              </a:p>
            </p:txBody>
          </p:sp>
          <p:sp>
            <p:nvSpPr>
              <p:cNvPr id="44065" name="文本框 54"/>
              <p:cNvSpPr txBox="1"/>
              <p:nvPr/>
            </p:nvSpPr>
            <p:spPr>
              <a:xfrm>
                <a:off x="12155" y="10012"/>
                <a:ext cx="4331" cy="2496"/>
              </a:xfrm>
              <a:prstGeom prst="rect">
                <a:avLst/>
              </a:prstGeom>
              <a:solidFill>
                <a:srgbClr val="FFFFFF"/>
              </a:solidFill>
              <a:ln w="6350">
                <a:noFill/>
              </a:ln>
            </p:spPr>
            <p:txBody>
              <a:bodyPr anchor="t" anchorCtr="0"/>
              <a:lstStyle/>
              <a:p>
                <a:pPr eaLnBrk="0" hangingPunct="0"/>
                <a:r>
                  <a:rPr lang="zh-CN" altLang="en-US" sz="1200" dirty="0">
                    <a:latin typeface="Arial" panose="020B0604020202020204" pitchFamily="34" charset="0"/>
                    <a:ea typeface="宋体" panose="02010600030101010101" pitchFamily="2" charset="-122"/>
                  </a:rPr>
                  <a:t>人口</a:t>
                </a:r>
                <a:endParaRPr lang="zh-CN" altLang="en-US" sz="1200" dirty="0">
                  <a:latin typeface="Arial" panose="020B0604020202020204" pitchFamily="34" charset="0"/>
                  <a:ea typeface="宋体" panose="02010600030101010101" pitchFamily="2" charset="-122"/>
                </a:endParaRPr>
              </a:p>
            </p:txBody>
          </p:sp>
          <p:sp>
            <p:nvSpPr>
              <p:cNvPr id="44066" name="直接连接符 171"/>
              <p:cNvSpPr/>
              <p:nvPr/>
            </p:nvSpPr>
            <p:spPr>
              <a:xfrm flipH="1">
                <a:off x="10295" y="11464"/>
                <a:ext cx="7698" cy="1312"/>
              </a:xfrm>
              <a:prstGeom prst="line">
                <a:avLst/>
              </a:prstGeom>
              <a:ln w="6350" cap="flat" cmpd="sng">
                <a:solidFill>
                  <a:srgbClr val="4F81BD"/>
                </a:solidFill>
                <a:prstDash val="solid"/>
                <a:miter/>
                <a:headEnd type="none" w="med" len="med"/>
                <a:tailEnd type="none" w="med" len="med"/>
              </a:ln>
            </p:spPr>
          </p:sp>
          <p:sp>
            <p:nvSpPr>
              <p:cNvPr id="44067" name="直接连接符 172"/>
              <p:cNvSpPr/>
              <p:nvPr/>
            </p:nvSpPr>
            <p:spPr>
              <a:xfrm flipH="1">
                <a:off x="17087" y="13047"/>
                <a:ext cx="1813" cy="2505"/>
              </a:xfrm>
              <a:prstGeom prst="line">
                <a:avLst/>
              </a:prstGeom>
              <a:ln w="6350" cap="flat" cmpd="sng">
                <a:solidFill>
                  <a:srgbClr val="4F81BD"/>
                </a:solidFill>
                <a:prstDash val="solid"/>
                <a:miter/>
                <a:headEnd type="none" w="med" len="med"/>
                <a:tailEnd type="none" w="med" len="med"/>
              </a:ln>
            </p:spPr>
          </p:sp>
          <p:sp>
            <p:nvSpPr>
              <p:cNvPr id="44068" name="直接连接符 173"/>
              <p:cNvSpPr/>
              <p:nvPr/>
            </p:nvSpPr>
            <p:spPr>
              <a:xfrm flipH="1">
                <a:off x="9176" y="18029"/>
                <a:ext cx="2979" cy="2111"/>
              </a:xfrm>
              <a:prstGeom prst="line">
                <a:avLst/>
              </a:prstGeom>
              <a:ln w="6350" cap="flat" cmpd="sng">
                <a:solidFill>
                  <a:srgbClr val="4F81BD"/>
                </a:solidFill>
                <a:prstDash val="solid"/>
                <a:miter/>
                <a:headEnd type="none" w="med" len="med"/>
                <a:tailEnd type="none" w="med" len="med"/>
              </a:ln>
            </p:spPr>
          </p:sp>
          <p:sp>
            <p:nvSpPr>
              <p:cNvPr id="44069" name="椭圆 174"/>
              <p:cNvSpPr/>
              <p:nvPr/>
            </p:nvSpPr>
            <p:spPr>
              <a:xfrm>
                <a:off x="3097" y="23627"/>
                <a:ext cx="7989" cy="4534"/>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en-US" altLang="zh-CN" sz="1200" b="1" dirty="0">
                    <a:solidFill>
                      <a:srgbClr val="595959"/>
                    </a:solidFill>
                    <a:latin typeface="Arial" panose="020B0604020202020204" pitchFamily="34" charset="0"/>
                    <a:ea typeface="宋体" panose="02010600030101010101" pitchFamily="2" charset="-122"/>
                  </a:rPr>
                  <a:t>2069</a:t>
                </a:r>
                <a:r>
                  <a:rPr lang="zh-CN" altLang="en-US" sz="1200" b="1" dirty="0">
                    <a:solidFill>
                      <a:srgbClr val="595959"/>
                    </a:solidFill>
                    <a:latin typeface="Arial" panose="020B0604020202020204" pitchFamily="34" charset="0"/>
                    <a:ea typeface="宋体" panose="02010600030101010101" pitchFamily="2" charset="-122"/>
                  </a:rPr>
                  <a:t>万</a:t>
                </a:r>
                <a:endParaRPr lang="zh-CN" altLang="en-US" sz="1200" dirty="0">
                  <a:latin typeface="Arial" panose="020B0604020202020204" pitchFamily="34" charset="0"/>
                  <a:ea typeface="宋体" panose="02010600030101010101" pitchFamily="2" charset="-122"/>
                </a:endParaRPr>
              </a:p>
            </p:txBody>
          </p:sp>
          <p:sp>
            <p:nvSpPr>
              <p:cNvPr id="44070" name="直接连接符 175"/>
              <p:cNvSpPr/>
              <p:nvPr/>
            </p:nvSpPr>
            <p:spPr>
              <a:xfrm flipV="1">
                <a:off x="9916" y="18717"/>
                <a:ext cx="2793" cy="5574"/>
              </a:xfrm>
              <a:prstGeom prst="line">
                <a:avLst/>
              </a:prstGeom>
              <a:ln w="6350" cap="flat" cmpd="sng">
                <a:solidFill>
                  <a:srgbClr val="4F81BD"/>
                </a:solidFill>
                <a:prstDash val="solid"/>
                <a:miter/>
                <a:headEnd type="none" w="med" len="med"/>
                <a:tailEnd type="none" w="med" len="med"/>
              </a:ln>
            </p:spPr>
          </p:sp>
          <p:sp>
            <p:nvSpPr>
              <p:cNvPr id="44071" name="文本框 54"/>
              <p:cNvSpPr txBox="1"/>
              <p:nvPr/>
            </p:nvSpPr>
            <p:spPr>
              <a:xfrm>
                <a:off x="9176" y="20660"/>
                <a:ext cx="4331" cy="2495"/>
              </a:xfrm>
              <a:prstGeom prst="rect">
                <a:avLst/>
              </a:prstGeom>
              <a:solidFill>
                <a:srgbClr val="FFFFFF"/>
              </a:solidFill>
              <a:ln w="6350">
                <a:noFill/>
              </a:ln>
            </p:spPr>
            <p:txBody>
              <a:bodyPr anchor="t" anchorCtr="0"/>
              <a:lstStyle/>
              <a:p>
                <a:pPr eaLnBrk="0" hangingPunct="0"/>
                <a:r>
                  <a:rPr lang="zh-CN" altLang="en-US" sz="1200" dirty="0">
                    <a:latin typeface="Arial" panose="020B0604020202020204" pitchFamily="34" charset="0"/>
                    <a:ea typeface="宋体" panose="02010600030101010101" pitchFamily="2" charset="-122"/>
                  </a:rPr>
                  <a:t>人口</a:t>
                </a:r>
                <a:endParaRPr lang="zh-CN" altLang="en-US" sz="1200" dirty="0">
                  <a:latin typeface="Arial" panose="020B0604020202020204" pitchFamily="34" charset="0"/>
                  <a:ea typeface="宋体" panose="02010600030101010101" pitchFamily="2" charset="-122"/>
                </a:endParaRPr>
              </a:p>
            </p:txBody>
          </p:sp>
          <p:sp>
            <p:nvSpPr>
              <p:cNvPr id="44072" name="直接连接符 177"/>
              <p:cNvSpPr/>
              <p:nvPr/>
            </p:nvSpPr>
            <p:spPr>
              <a:xfrm flipH="1" flipV="1">
                <a:off x="14898" y="19373"/>
                <a:ext cx="1738" cy="4254"/>
              </a:xfrm>
              <a:prstGeom prst="line">
                <a:avLst/>
              </a:prstGeom>
              <a:ln w="6350" cap="flat" cmpd="sng">
                <a:solidFill>
                  <a:srgbClr val="4F81BD"/>
                </a:solidFill>
                <a:prstDash val="solid"/>
                <a:miter/>
                <a:headEnd type="none" w="med" len="med"/>
                <a:tailEnd type="none" w="med" len="med"/>
              </a:ln>
            </p:spPr>
          </p:sp>
          <p:sp>
            <p:nvSpPr>
              <p:cNvPr id="44073" name="文本框 54"/>
              <p:cNvSpPr txBox="1"/>
              <p:nvPr/>
            </p:nvSpPr>
            <p:spPr>
              <a:xfrm>
                <a:off x="13507" y="20365"/>
                <a:ext cx="4330" cy="2495"/>
              </a:xfrm>
              <a:prstGeom prst="rect">
                <a:avLst/>
              </a:prstGeom>
              <a:solidFill>
                <a:srgbClr val="FFFFFF"/>
              </a:solidFill>
              <a:ln w="6350">
                <a:noFill/>
              </a:ln>
            </p:spPr>
            <p:txBody>
              <a:bodyPr anchor="t" anchorCtr="0"/>
              <a:lstStyle/>
              <a:p>
                <a:pPr eaLnBrk="0" hangingPunct="0"/>
                <a:r>
                  <a:rPr lang="zh-CN" altLang="en-US" sz="1200" dirty="0">
                    <a:latin typeface="Arial" panose="020B0604020202020204" pitchFamily="34" charset="0"/>
                    <a:ea typeface="宋体" panose="02010600030101010101" pitchFamily="2" charset="-122"/>
                  </a:rPr>
                  <a:t>纬度</a:t>
                </a:r>
                <a:endParaRPr lang="zh-CN" altLang="en-US" sz="1200" dirty="0">
                  <a:latin typeface="Arial" panose="020B0604020202020204" pitchFamily="34" charset="0"/>
                  <a:ea typeface="宋体" panose="02010600030101010101" pitchFamily="2" charset="-122"/>
                </a:endParaRPr>
              </a:p>
            </p:txBody>
          </p:sp>
          <p:sp>
            <p:nvSpPr>
              <p:cNvPr id="91179" name="椭圆 179"/>
              <p:cNvSpPr>
                <a:spLocks noChangeArrowheads="1"/>
              </p:cNvSpPr>
              <p:nvPr/>
            </p:nvSpPr>
            <p:spPr bwMode="auto">
              <a:xfrm>
                <a:off x="20773" y="22006"/>
                <a:ext cx="9282" cy="6666"/>
              </a:xfrm>
              <a:prstGeom prst="ellipse">
                <a:avLst/>
              </a:prstGeom>
              <a:solidFill>
                <a:srgbClr val="FFFFFF"/>
              </a:solidFill>
              <a:ln w="12700">
                <a:solidFill>
                  <a:srgbClr val="000000"/>
                </a:solidFill>
                <a:miter lim="800000"/>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sz="1200" b="1" i="0" u="none" strike="noStrike" kern="1200" cap="none" spc="0" normalizeH="0" baseline="0" noProof="0" dirty="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东经</a:t>
                </a:r>
                <a:endParaRPr kumimoji="0" 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116</a:t>
                </a:r>
                <a:r>
                  <a:rPr kumimoji="0" lang="en-US" altLang="zh-CN" sz="1200" b="1" i="0" u="none" strike="noStrike" kern="1200" cap="none" spc="0" normalizeH="0" baseline="0" noProof="0" dirty="0">
                    <a:ln>
                      <a:noFill/>
                    </a:ln>
                    <a:solidFill>
                      <a:srgbClr val="595959"/>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1" i="0" u="none" strike="noStrike" kern="1200" cap="none" spc="0" normalizeH="0" baseline="0" noProof="0" dirty="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25</a:t>
                </a:r>
                <a:r>
                  <a:rPr kumimoji="0" lang="en-US" altLang="zh-CN" sz="1200" b="0" i="0" u="none" strike="noStrike" kern="120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22860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075" name="直接连接符 180"/>
              <p:cNvSpPr/>
              <p:nvPr/>
            </p:nvSpPr>
            <p:spPr>
              <a:xfrm flipH="1" flipV="1">
                <a:off x="17087" y="18717"/>
                <a:ext cx="5817" cy="4261"/>
              </a:xfrm>
              <a:prstGeom prst="line">
                <a:avLst/>
              </a:prstGeom>
              <a:ln w="6350" cap="flat" cmpd="sng">
                <a:solidFill>
                  <a:srgbClr val="4F81BD"/>
                </a:solidFill>
                <a:prstDash val="solid"/>
                <a:miter/>
                <a:headEnd type="none" w="med" len="med"/>
                <a:tailEnd type="none" w="med" len="med"/>
              </a:ln>
            </p:spPr>
          </p:sp>
          <p:sp>
            <p:nvSpPr>
              <p:cNvPr id="44076" name="文本框 54"/>
              <p:cNvSpPr txBox="1"/>
              <p:nvPr/>
            </p:nvSpPr>
            <p:spPr>
              <a:xfrm>
                <a:off x="18574" y="19610"/>
                <a:ext cx="4330" cy="2495"/>
              </a:xfrm>
              <a:prstGeom prst="rect">
                <a:avLst/>
              </a:prstGeom>
              <a:solidFill>
                <a:srgbClr val="FFFFFF"/>
              </a:solidFill>
              <a:ln w="6350">
                <a:noFill/>
              </a:ln>
            </p:spPr>
            <p:txBody>
              <a:bodyPr anchor="t" anchorCtr="0"/>
              <a:lstStyle/>
              <a:p>
                <a:pPr eaLnBrk="0" hangingPunct="0"/>
                <a:r>
                  <a:rPr lang="zh-CN" altLang="en-US" sz="1200" dirty="0">
                    <a:latin typeface="Arial" panose="020B0604020202020204" pitchFamily="34" charset="0"/>
                    <a:ea typeface="宋体" panose="02010600030101010101" pitchFamily="2" charset="-122"/>
                  </a:rPr>
                  <a:t>经度</a:t>
                </a:r>
                <a:endParaRPr lang="zh-CN" altLang="en-US" sz="1200" dirty="0">
                  <a:latin typeface="Arial" panose="020B0604020202020204" pitchFamily="34" charset="0"/>
                  <a:ea typeface="宋体" panose="02010600030101010101" pitchFamily="2" charset="-122"/>
                </a:endParaRPr>
              </a:p>
            </p:txBody>
          </p:sp>
          <p:sp>
            <p:nvSpPr>
              <p:cNvPr id="44077" name="直接连接符 182"/>
              <p:cNvSpPr/>
              <p:nvPr/>
            </p:nvSpPr>
            <p:spPr>
              <a:xfrm flipH="1">
                <a:off x="35018" y="13703"/>
                <a:ext cx="520" cy="3005"/>
              </a:xfrm>
              <a:prstGeom prst="line">
                <a:avLst/>
              </a:prstGeom>
              <a:ln w="6350" cap="flat" cmpd="sng">
                <a:solidFill>
                  <a:srgbClr val="4F81BD"/>
                </a:solidFill>
                <a:prstDash val="solid"/>
                <a:miter/>
                <a:headEnd type="none" w="med" len="med"/>
                <a:tailEnd type="none" w="med" len="med"/>
              </a:ln>
            </p:spPr>
          </p:sp>
          <p:sp>
            <p:nvSpPr>
              <p:cNvPr id="44078" name="椭圆 183"/>
              <p:cNvSpPr/>
              <p:nvPr/>
            </p:nvSpPr>
            <p:spPr>
              <a:xfrm>
                <a:off x="41502" y="5270"/>
                <a:ext cx="10036" cy="6977"/>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en-US" altLang="zh-CN" sz="1200" b="1" dirty="0">
                    <a:solidFill>
                      <a:srgbClr val="595959"/>
                    </a:solidFill>
                    <a:latin typeface="Arial" panose="020B0604020202020204" pitchFamily="34" charset="0"/>
                    <a:ea typeface="宋体" panose="02010600030101010101" pitchFamily="2" charset="-122"/>
                  </a:rPr>
                  <a:t>937</a:t>
                </a:r>
                <a:r>
                  <a:rPr lang="zh-CN" altLang="en-US" sz="1200" b="1" dirty="0">
                    <a:solidFill>
                      <a:srgbClr val="595959"/>
                    </a:solidFill>
                    <a:latin typeface="Arial" panose="020B0604020202020204" pitchFamily="34" charset="0"/>
                    <a:ea typeface="宋体" panose="02010600030101010101" pitchFamily="2" charset="-122"/>
                  </a:rPr>
                  <a:t>万平方公里</a:t>
                </a:r>
                <a:endParaRPr lang="zh-CN" altLang="en-US" sz="1200" dirty="0">
                  <a:latin typeface="Arial" panose="020B0604020202020204" pitchFamily="34" charset="0"/>
                  <a:ea typeface="宋体" panose="02010600030101010101" pitchFamily="2" charset="-122"/>
                </a:endParaRPr>
              </a:p>
            </p:txBody>
          </p:sp>
          <p:sp>
            <p:nvSpPr>
              <p:cNvPr id="44079" name="文本框 54"/>
              <p:cNvSpPr txBox="1"/>
              <p:nvPr/>
            </p:nvSpPr>
            <p:spPr>
              <a:xfrm>
                <a:off x="37171" y="7416"/>
                <a:ext cx="4331" cy="2496"/>
              </a:xfrm>
              <a:prstGeom prst="rect">
                <a:avLst/>
              </a:prstGeom>
              <a:solidFill>
                <a:srgbClr val="FFFFFF"/>
              </a:solidFill>
              <a:ln w="6350">
                <a:noFill/>
              </a:ln>
            </p:spPr>
            <p:txBody>
              <a:bodyPr anchor="t" anchorCtr="0"/>
              <a:lstStyle/>
              <a:p>
                <a:pPr eaLnBrk="0" hangingPunct="0"/>
                <a:r>
                  <a:rPr lang="zh-CN" altLang="en-US" sz="1200" dirty="0">
                    <a:latin typeface="Arial" panose="020B0604020202020204" pitchFamily="34" charset="0"/>
                    <a:ea typeface="宋体" panose="02010600030101010101" pitchFamily="2" charset="-122"/>
                  </a:rPr>
                  <a:t>面积</a:t>
                </a:r>
                <a:endParaRPr lang="zh-CN" altLang="en-US" sz="1200" dirty="0">
                  <a:latin typeface="Arial" panose="020B0604020202020204" pitchFamily="34" charset="0"/>
                  <a:ea typeface="宋体" panose="02010600030101010101" pitchFamily="2" charset="-122"/>
                </a:endParaRPr>
              </a:p>
            </p:txBody>
          </p:sp>
          <p:sp>
            <p:nvSpPr>
              <p:cNvPr id="44080" name="直接连接符 189"/>
              <p:cNvSpPr/>
              <p:nvPr/>
            </p:nvSpPr>
            <p:spPr>
              <a:xfrm flipH="1">
                <a:off x="37727" y="8367"/>
                <a:ext cx="3775" cy="1515"/>
              </a:xfrm>
              <a:prstGeom prst="line">
                <a:avLst/>
              </a:prstGeom>
              <a:ln w="6350" cap="flat" cmpd="sng">
                <a:solidFill>
                  <a:srgbClr val="4F81BD"/>
                </a:solidFill>
                <a:prstDash val="solid"/>
                <a:miter/>
                <a:headEnd type="none" w="med" len="med"/>
                <a:tailEnd type="none" w="med" len="med"/>
              </a:ln>
            </p:spPr>
          </p:sp>
          <p:sp>
            <p:nvSpPr>
              <p:cNvPr id="44081" name="椭圆 190"/>
              <p:cNvSpPr/>
              <p:nvPr/>
            </p:nvSpPr>
            <p:spPr>
              <a:xfrm>
                <a:off x="40971" y="12247"/>
                <a:ext cx="9483" cy="4534"/>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en-US" altLang="zh-CN" sz="1200" b="1" dirty="0">
                    <a:solidFill>
                      <a:srgbClr val="595959"/>
                    </a:solidFill>
                    <a:latin typeface="Arial" panose="020B0604020202020204" pitchFamily="34" charset="0"/>
                    <a:ea typeface="宋体" panose="02010600030101010101" pitchFamily="2" charset="-122"/>
                  </a:rPr>
                  <a:t>3.1</a:t>
                </a:r>
                <a:r>
                  <a:rPr lang="zh-CN" altLang="en-US" sz="1200" b="1" dirty="0">
                    <a:solidFill>
                      <a:srgbClr val="595959"/>
                    </a:solidFill>
                    <a:latin typeface="Arial" panose="020B0604020202020204" pitchFamily="34" charset="0"/>
                    <a:ea typeface="宋体" panose="02010600030101010101" pitchFamily="2" charset="-122"/>
                  </a:rPr>
                  <a:t>亿亿</a:t>
                </a:r>
                <a:endParaRPr lang="zh-CN" altLang="en-US" sz="1200" dirty="0">
                  <a:latin typeface="Arial" panose="020B0604020202020204" pitchFamily="34" charset="0"/>
                  <a:ea typeface="宋体" panose="02010600030101010101" pitchFamily="2" charset="-122"/>
                </a:endParaRPr>
              </a:p>
            </p:txBody>
          </p:sp>
          <p:sp>
            <p:nvSpPr>
              <p:cNvPr id="44082" name="直接连接符 191"/>
              <p:cNvSpPr/>
              <p:nvPr/>
            </p:nvSpPr>
            <p:spPr>
              <a:xfrm>
                <a:off x="37727" y="13047"/>
                <a:ext cx="3244" cy="1467"/>
              </a:xfrm>
              <a:prstGeom prst="line">
                <a:avLst/>
              </a:prstGeom>
              <a:ln w="6350" cap="flat" cmpd="sng">
                <a:solidFill>
                  <a:srgbClr val="4F81BD"/>
                </a:solidFill>
                <a:prstDash val="solid"/>
                <a:miter/>
                <a:headEnd type="none" w="med" len="med"/>
                <a:tailEnd type="none" w="med" len="med"/>
              </a:ln>
            </p:spPr>
          </p:sp>
          <p:sp>
            <p:nvSpPr>
              <p:cNvPr id="44083" name="椭圆 192"/>
              <p:cNvSpPr/>
              <p:nvPr/>
            </p:nvSpPr>
            <p:spPr>
              <a:xfrm>
                <a:off x="30405" y="23819"/>
                <a:ext cx="8334" cy="6204"/>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en-US" altLang="zh-CN" sz="1200" b="1" dirty="0">
                    <a:solidFill>
                      <a:srgbClr val="595959"/>
                    </a:solidFill>
                    <a:latin typeface="Arial" panose="020B0604020202020204" pitchFamily="34" charset="0"/>
                    <a:ea typeface="宋体" panose="02010600030101010101" pitchFamily="2" charset="-122"/>
                  </a:rPr>
                  <a:t>178</a:t>
                </a:r>
                <a:r>
                  <a:rPr lang="zh-CN" altLang="en-US" sz="1200" b="1" dirty="0">
                    <a:solidFill>
                      <a:srgbClr val="595959"/>
                    </a:solidFill>
                    <a:latin typeface="Arial" panose="020B0604020202020204" pitchFamily="34" charset="0"/>
                    <a:ea typeface="宋体" panose="02010600030101010101" pitchFamily="2" charset="-122"/>
                  </a:rPr>
                  <a:t>平</a:t>
                </a:r>
                <a:endParaRPr lang="zh-CN" altLang="en-US" sz="1200" dirty="0">
                  <a:latin typeface="Arial" panose="020B0604020202020204" pitchFamily="34" charset="0"/>
                  <a:ea typeface="宋体" panose="02010600030101010101" pitchFamily="2" charset="-122"/>
                </a:endParaRPr>
              </a:p>
              <a:p>
                <a:pPr eaLnBrk="0" hangingPunct="0"/>
                <a:r>
                  <a:rPr lang="zh-CN" altLang="en-US" sz="1200" b="1" dirty="0">
                    <a:solidFill>
                      <a:srgbClr val="595959"/>
                    </a:solidFill>
                    <a:latin typeface="Arial" panose="020B0604020202020204" pitchFamily="34" charset="0"/>
                    <a:ea typeface="宋体" panose="02010600030101010101" pitchFamily="2" charset="-122"/>
                  </a:rPr>
                  <a:t>方公里</a:t>
                </a:r>
                <a:endParaRPr lang="zh-CN" altLang="en-US" sz="1200" dirty="0">
                  <a:latin typeface="Arial" panose="020B0604020202020204" pitchFamily="34" charset="0"/>
                  <a:ea typeface="宋体" panose="02010600030101010101" pitchFamily="2" charset="-122"/>
                </a:endParaRPr>
              </a:p>
            </p:txBody>
          </p:sp>
          <p:sp>
            <p:nvSpPr>
              <p:cNvPr id="44084" name="直接连接符 193"/>
              <p:cNvSpPr/>
              <p:nvPr/>
            </p:nvSpPr>
            <p:spPr>
              <a:xfrm flipH="1">
                <a:off x="33778" y="21184"/>
                <a:ext cx="1240" cy="2635"/>
              </a:xfrm>
              <a:prstGeom prst="line">
                <a:avLst/>
              </a:prstGeom>
              <a:ln w="6350" cap="flat" cmpd="sng">
                <a:solidFill>
                  <a:srgbClr val="4F81BD"/>
                </a:solidFill>
                <a:prstDash val="solid"/>
                <a:miter/>
                <a:headEnd type="none" w="med" len="med"/>
                <a:tailEnd type="none" w="med" len="med"/>
              </a:ln>
            </p:spPr>
          </p:sp>
          <p:sp>
            <p:nvSpPr>
              <p:cNvPr id="44085" name="椭圆 194"/>
              <p:cNvSpPr/>
              <p:nvPr/>
            </p:nvSpPr>
            <p:spPr>
              <a:xfrm>
                <a:off x="39678" y="23099"/>
                <a:ext cx="8569" cy="6692"/>
              </a:xfrm>
              <a:prstGeom prst="ellipse">
                <a:avLst/>
              </a:prstGeom>
              <a:solidFill>
                <a:srgbClr val="FFFFFF"/>
              </a:solidFill>
              <a:ln w="12700" cap="flat" cmpd="sng">
                <a:solidFill>
                  <a:srgbClr val="000000"/>
                </a:solidFill>
                <a:prstDash val="solid"/>
                <a:miter/>
                <a:headEnd type="none" w="med" len="med"/>
                <a:tailEnd type="none" w="med" len="med"/>
              </a:ln>
            </p:spPr>
            <p:txBody>
              <a:bodyPr anchor="ctr" anchorCtr="0"/>
              <a:lstStyle/>
              <a:p>
                <a:pPr eaLnBrk="0" hangingPunct="0"/>
                <a:r>
                  <a:rPr lang="zh-CN" altLang="en-US" sz="1200" b="1" dirty="0">
                    <a:solidFill>
                      <a:srgbClr val="595959"/>
                    </a:solidFill>
                    <a:latin typeface="Arial" panose="020B0604020202020204" pitchFamily="34" charset="0"/>
                    <a:ea typeface="宋体" panose="02010600030101010101" pitchFamily="2" charset="-122"/>
                  </a:rPr>
                  <a:t>北纬</a:t>
                </a:r>
                <a:r>
                  <a:rPr lang="en-US" altLang="zh-CN" sz="1200" b="1" dirty="0">
                    <a:solidFill>
                      <a:srgbClr val="595959"/>
                    </a:solidFill>
                    <a:latin typeface="Arial" panose="020B0604020202020204" pitchFamily="34" charset="0"/>
                    <a:ea typeface="宋体" panose="02010600030101010101" pitchFamily="2" charset="-122"/>
                  </a:rPr>
                  <a:t>9</a:t>
                </a:r>
                <a:r>
                  <a:rPr lang="en-US" altLang="zh-CN" sz="1200" b="1" dirty="0">
                    <a:solidFill>
                      <a:srgbClr val="595959"/>
                    </a:solidFill>
                    <a:latin typeface="Times New Roman" panose="02020603050405020304" pitchFamily="18" charset="0"/>
                    <a:ea typeface="宋体" panose="02010600030101010101" pitchFamily="2" charset="-122"/>
                  </a:rPr>
                  <a:t>°</a:t>
                </a:r>
                <a:r>
                  <a:rPr lang="en-US" altLang="zh-CN" sz="1200" b="1" dirty="0">
                    <a:solidFill>
                      <a:srgbClr val="595959"/>
                    </a:solidFill>
                    <a:latin typeface="Arial" panose="020B0604020202020204" pitchFamily="34" charset="0"/>
                    <a:ea typeface="宋体" panose="02010600030101010101" pitchFamily="2" charset="-122"/>
                  </a:rPr>
                  <a:t>53</a:t>
                </a:r>
                <a:r>
                  <a:rPr lang="en-US" altLang="zh-CN" sz="1200" b="1" dirty="0">
                    <a:solidFill>
                      <a:srgbClr val="595959"/>
                    </a:solidFill>
                    <a:latin typeface="Times New Roman" panose="02020603050405020304" pitchFamily="18" charset="0"/>
                    <a:ea typeface="宋体" panose="02010600030101010101" pitchFamily="2" charset="-122"/>
                  </a:rPr>
                  <a:t>′</a:t>
                </a:r>
                <a:endParaRPr lang="en-US" altLang="zh-CN" sz="1200" dirty="0">
                  <a:latin typeface="Arial" panose="020B0604020202020204" pitchFamily="34" charset="0"/>
                  <a:ea typeface="宋体" panose="02010600030101010101" pitchFamily="2" charset="-122"/>
                </a:endParaRPr>
              </a:p>
            </p:txBody>
          </p:sp>
          <p:sp>
            <p:nvSpPr>
              <p:cNvPr id="44086" name="直接连接符 195"/>
              <p:cNvSpPr/>
              <p:nvPr/>
            </p:nvSpPr>
            <p:spPr>
              <a:xfrm flipH="1" flipV="1">
                <a:off x="37627" y="20529"/>
                <a:ext cx="3460" cy="3926"/>
              </a:xfrm>
              <a:prstGeom prst="line">
                <a:avLst/>
              </a:prstGeom>
              <a:ln w="6350" cap="flat" cmpd="sng">
                <a:solidFill>
                  <a:srgbClr val="4F81BD"/>
                </a:solidFill>
                <a:prstDash val="solid"/>
                <a:miter/>
                <a:headEnd type="none" w="med" len="med"/>
                <a:tailEnd type="none" w="med" len="med"/>
              </a:ln>
            </p:spPr>
          </p:sp>
          <p:sp>
            <p:nvSpPr>
              <p:cNvPr id="91192" name="椭圆 196"/>
              <p:cNvSpPr>
                <a:spLocks noChangeArrowheads="1"/>
              </p:cNvSpPr>
              <p:nvPr/>
            </p:nvSpPr>
            <p:spPr bwMode="auto">
              <a:xfrm>
                <a:off x="44588" y="17227"/>
                <a:ext cx="11285" cy="6666"/>
              </a:xfrm>
              <a:prstGeom prst="ellipse">
                <a:avLst/>
              </a:prstGeom>
              <a:solidFill>
                <a:srgbClr val="FFFFFF"/>
              </a:solidFill>
              <a:ln w="12700">
                <a:solidFill>
                  <a:srgbClr val="000000"/>
                </a:solidFill>
                <a:miter lim="800000"/>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sz="1200" b="1" i="0" u="none" strike="noStrike" kern="1200" cap="none" spc="0" normalizeH="0" baseline="0" noProof="0" dirty="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西经</a:t>
                </a:r>
                <a:r>
                  <a:rPr kumimoji="0" lang="en-US" altLang="zh-CN" sz="1200" b="1" i="0" u="none" strike="noStrike" kern="1200" cap="none" spc="0" normalizeH="0" baseline="0" noProof="0" dirty="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77</a:t>
                </a:r>
                <a:r>
                  <a:rPr kumimoji="0" lang="en-US" altLang="zh-CN" sz="1200" b="1" i="0" u="none" strike="noStrike" kern="1200" cap="none" spc="0" normalizeH="0" baseline="0" noProof="0" dirty="0">
                    <a:ln>
                      <a:noFill/>
                    </a:ln>
                    <a:solidFill>
                      <a:srgbClr val="595959"/>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200" b="1" i="0" u="none" strike="noStrike" kern="1200" cap="none" spc="0" normalizeH="0" baseline="0" noProof="0" dirty="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02</a:t>
                </a:r>
                <a:r>
                  <a:rPr kumimoji="0" lang="en-US" altLang="zh-CN" sz="1200" b="0" i="0" u="none" strike="noStrike" kern="120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en-US" altLang="zh-CN" sz="1200" b="1" i="0" u="none" strike="noStrike" kern="1200" cap="none" spc="0" normalizeH="0" baseline="0" noProof="0" dirty="0">
                    <a:ln>
                      <a:noFill/>
                    </a:ln>
                    <a:solidFill>
                      <a:srgbClr val="595959"/>
                    </a:solidFill>
                    <a:effectLst/>
                    <a:uLnTx/>
                    <a:uFillTx/>
                    <a:latin typeface="Arial" panose="020B0604020202020204" pitchFamily="34" charset="0"/>
                    <a:ea typeface="宋体" panose="02010600030101010101" pitchFamily="2" charset="-122"/>
                    <a:cs typeface="Times New Roman" panose="02020603050405020304" pitchFamily="18" charset="0"/>
                  </a:rPr>
                  <a:t>25</a:t>
                </a:r>
                <a:r>
                  <a:rPr kumimoji="0" lang="en-US" altLang="zh-CN" sz="1000" b="0" i="0" u="none" strike="noStrike" kern="120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mn-cs"/>
                  </a:rPr>
                  <a:t>′</a:t>
                </a:r>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228600" algn="l" defTabSz="914400"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088" name="直接连接符 197"/>
              <p:cNvSpPr/>
              <p:nvPr/>
            </p:nvSpPr>
            <p:spPr>
              <a:xfrm flipH="1" flipV="1">
                <a:off x="38707" y="18946"/>
                <a:ext cx="5880" cy="1615"/>
              </a:xfrm>
              <a:prstGeom prst="line">
                <a:avLst/>
              </a:prstGeom>
              <a:ln w="6350" cap="flat" cmpd="sng">
                <a:solidFill>
                  <a:srgbClr val="4F81BD"/>
                </a:solidFill>
                <a:prstDash val="solid"/>
                <a:miter/>
                <a:headEnd type="none" w="med" len="med"/>
                <a:tailEnd type="none" w="med" len="med"/>
              </a:ln>
            </p:spPr>
          </p:sp>
          <p:sp>
            <p:nvSpPr>
              <p:cNvPr id="44089" name="文本框 54"/>
              <p:cNvSpPr txBox="1"/>
              <p:nvPr/>
            </p:nvSpPr>
            <p:spPr>
              <a:xfrm>
                <a:off x="39763" y="18893"/>
                <a:ext cx="4331" cy="2496"/>
              </a:xfrm>
              <a:prstGeom prst="rect">
                <a:avLst/>
              </a:prstGeom>
              <a:solidFill>
                <a:srgbClr val="FFFFFF"/>
              </a:solidFill>
              <a:ln w="6350">
                <a:noFill/>
              </a:ln>
            </p:spPr>
            <p:txBody>
              <a:bodyPr anchor="t" anchorCtr="0"/>
              <a:lstStyle/>
              <a:p>
                <a:pPr eaLnBrk="0" hangingPunct="0"/>
                <a:r>
                  <a:rPr lang="zh-CN" altLang="en-US" sz="1200" dirty="0">
                    <a:latin typeface="Arial" panose="020B0604020202020204" pitchFamily="34" charset="0"/>
                    <a:ea typeface="宋体" panose="02010600030101010101" pitchFamily="2" charset="-122"/>
                  </a:rPr>
                  <a:t>经度</a:t>
                </a:r>
                <a:endParaRPr lang="zh-CN" altLang="en-US" sz="1200" dirty="0">
                  <a:latin typeface="Arial" panose="020B0604020202020204" pitchFamily="34" charset="0"/>
                  <a:ea typeface="宋体" panose="02010600030101010101" pitchFamily="2" charset="-122"/>
                </a:endParaRPr>
              </a:p>
            </p:txBody>
          </p:sp>
        </p:grpSp>
      </p:gr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45058" name="Rectangle 5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45059" name="Rectangle 3"/>
          <p:cNvSpPr txBox="1"/>
          <p:nvPr/>
        </p:nvSpPr>
        <p:spPr>
          <a:xfrm>
            <a:off x="393700" y="1255713"/>
            <a:ext cx="8410575" cy="3640137"/>
          </a:xfrm>
          <a:prstGeom prst="rect">
            <a:avLst/>
          </a:prstGeom>
          <a:noFill/>
          <a:ln w="9525">
            <a:noFill/>
          </a:ln>
        </p:spPr>
        <p:txBody>
          <a:bodyPr anchor="t" anchorCtr="0"/>
          <a:lstStyle/>
          <a:p>
            <a:pPr marL="469900" indent="-469900" algn="just">
              <a:lnSpc>
                <a:spcPct val="120000"/>
              </a:lnSpc>
              <a:spcBef>
                <a:spcPct val="20000"/>
              </a:spcBef>
              <a:buClr>
                <a:schemeClr val="accent2"/>
              </a:buClr>
              <a:buFont typeface="Wingdings" panose="05000000000000000000" pitchFamily="2" charset="2"/>
              <a:buBlip>
                <a:blip r:embed="rId1"/>
              </a:buBlip>
            </a:pPr>
            <a:r>
              <a:rPr lang="zh-CN" altLang="en-US" sz="2600" b="1" dirty="0">
                <a:solidFill>
                  <a:srgbClr val="0000FF"/>
                </a:solidFill>
                <a:latin typeface="Times New Roman" panose="02020603050405020304" pitchFamily="18" charset="0"/>
                <a:ea typeface="宋体" panose="02010600030101010101" pitchFamily="2" charset="-122"/>
              </a:rPr>
              <a:t>实体：</a:t>
            </a:r>
            <a:r>
              <a:rPr lang="zh-CN" altLang="en-US" sz="2600" b="1" dirty="0">
                <a:latin typeface="Times New Roman" panose="02020603050405020304" pitchFamily="18" charset="0"/>
                <a:ea typeface="宋体" panose="02010600030101010101" pitchFamily="2" charset="-122"/>
              </a:rPr>
              <a:t>具有可区别性且独立存在的</a:t>
            </a:r>
            <a:r>
              <a:rPr lang="zh-CN" altLang="en-US" sz="2600" b="1" dirty="0">
                <a:solidFill>
                  <a:srgbClr val="C00000"/>
                </a:solidFill>
                <a:latin typeface="Times New Roman" panose="02020603050405020304" pitchFamily="18" charset="0"/>
                <a:ea typeface="宋体" panose="02010600030101010101" pitchFamily="2" charset="-122"/>
              </a:rPr>
              <a:t>某种事物</a:t>
            </a:r>
            <a:r>
              <a:rPr lang="zh-CN" altLang="zh-CN" sz="2600" b="1" dirty="0">
                <a:latin typeface="Times New Roman" panose="02020603050405020304" pitchFamily="18" charset="0"/>
                <a:ea typeface="宋体" panose="02010600030101010101" pitchFamily="2" charset="-122"/>
              </a:rPr>
              <a:t>。</a:t>
            </a:r>
            <a:endParaRPr lang="en-US" altLang="zh-CN" sz="2600" b="1" dirty="0">
              <a:latin typeface="Times New Roman" panose="02020603050405020304" pitchFamily="18" charset="0"/>
              <a:ea typeface="宋体" panose="02010600030101010101" pitchFamily="2" charset="-122"/>
            </a:endParaRPr>
          </a:p>
          <a:p>
            <a:pPr marL="469900" indent="-469900" algn="just">
              <a:lnSpc>
                <a:spcPct val="120000"/>
              </a:lnSpc>
              <a:spcBef>
                <a:spcPct val="20000"/>
              </a:spcBef>
              <a:buClr>
                <a:schemeClr val="accent2"/>
              </a:buClr>
              <a:buFont typeface="Wingdings" panose="05000000000000000000" pitchFamily="2" charset="2"/>
              <a:buBlip>
                <a:blip r:embed="rId1"/>
              </a:buBlip>
            </a:pPr>
            <a:r>
              <a:rPr lang="zh-CN" altLang="en-US" sz="2600" b="1" dirty="0">
                <a:solidFill>
                  <a:srgbClr val="0000FF"/>
                </a:solidFill>
                <a:latin typeface="Times New Roman" panose="02020603050405020304" pitchFamily="18" charset="0"/>
                <a:ea typeface="宋体" panose="02010600030101010101" pitchFamily="2" charset="-122"/>
              </a:rPr>
              <a:t>概念（语义类）：</a:t>
            </a:r>
            <a:r>
              <a:rPr lang="zh-CN" altLang="en-US" sz="2600" b="1" dirty="0">
                <a:latin typeface="Times New Roman" panose="02020603050405020304" pitchFamily="18" charset="0"/>
                <a:ea typeface="宋体" panose="02010600030101010101" pitchFamily="2" charset="-122"/>
              </a:rPr>
              <a:t>具有同种特性的实体构成的</a:t>
            </a:r>
            <a:r>
              <a:rPr lang="zh-CN" altLang="en-US" sz="2600" b="1" dirty="0">
                <a:solidFill>
                  <a:srgbClr val="C00000"/>
                </a:solidFill>
                <a:latin typeface="Times New Roman" panose="02020603050405020304" pitchFamily="18" charset="0"/>
                <a:ea typeface="宋体" panose="02010600030101010101" pitchFamily="2" charset="-122"/>
              </a:rPr>
              <a:t>集合</a:t>
            </a:r>
            <a:r>
              <a:rPr lang="zh-CN" altLang="en-US" sz="2600" b="1" dirty="0">
                <a:latin typeface="Times New Roman" panose="02020603050405020304" pitchFamily="18" charset="0"/>
                <a:ea typeface="宋体" panose="02010600030101010101" pitchFamily="2" charset="-122"/>
              </a:rPr>
              <a:t>。</a:t>
            </a:r>
            <a:endParaRPr lang="en-US" altLang="zh-CN" sz="2600" b="1" dirty="0">
              <a:latin typeface="Times New Roman" panose="02020603050405020304" pitchFamily="18" charset="0"/>
              <a:ea typeface="宋体" panose="02010600030101010101" pitchFamily="2" charset="-122"/>
            </a:endParaRPr>
          </a:p>
          <a:p>
            <a:pPr marL="469900" indent="-469900" algn="just">
              <a:lnSpc>
                <a:spcPct val="120000"/>
              </a:lnSpc>
              <a:spcBef>
                <a:spcPct val="20000"/>
              </a:spcBef>
              <a:buClr>
                <a:schemeClr val="accent2"/>
              </a:buClr>
              <a:buFont typeface="Wingdings" panose="05000000000000000000" pitchFamily="2" charset="2"/>
              <a:buBlip>
                <a:blip r:embed="rId1"/>
              </a:buBlip>
            </a:pPr>
            <a:r>
              <a:rPr lang="zh-CN" altLang="en-US" sz="2600" b="1" dirty="0">
                <a:solidFill>
                  <a:srgbClr val="0000FF"/>
                </a:solidFill>
                <a:latin typeface="Times New Roman" panose="02020603050405020304" pitchFamily="18" charset="0"/>
                <a:ea typeface="宋体" panose="02010600030101010101" pitchFamily="2" charset="-122"/>
              </a:rPr>
              <a:t>内容：</a:t>
            </a:r>
            <a:r>
              <a:rPr lang="zh-CN" altLang="en-US" sz="2600" b="1" dirty="0">
                <a:latin typeface="Times New Roman" panose="02020603050405020304" pitchFamily="18" charset="0"/>
                <a:ea typeface="宋体" panose="02010600030101010101" pitchFamily="2" charset="-122"/>
              </a:rPr>
              <a:t>通常作为实体及语义类的名字、描述、解释等。</a:t>
            </a:r>
            <a:endParaRPr lang="en-US" altLang="zh-CN" sz="2600" b="1" dirty="0">
              <a:latin typeface="Times New Roman" panose="02020603050405020304" pitchFamily="18" charset="0"/>
              <a:ea typeface="宋体" panose="02010600030101010101" pitchFamily="2" charset="-122"/>
            </a:endParaRPr>
          </a:p>
          <a:p>
            <a:pPr marL="469900" indent="-469900" algn="just">
              <a:lnSpc>
                <a:spcPct val="120000"/>
              </a:lnSpc>
              <a:spcBef>
                <a:spcPct val="20000"/>
              </a:spcBef>
              <a:buClr>
                <a:schemeClr val="accent2"/>
              </a:buClr>
              <a:buFont typeface="Wingdings" panose="05000000000000000000" pitchFamily="2" charset="2"/>
              <a:buBlip>
                <a:blip r:embed="rId1"/>
              </a:buBlip>
            </a:pPr>
            <a:r>
              <a:rPr lang="zh-CN" altLang="en-US" sz="2600" b="1" dirty="0">
                <a:solidFill>
                  <a:srgbClr val="0000FF"/>
                </a:solidFill>
                <a:latin typeface="Times New Roman" panose="02020603050405020304" pitchFamily="18" charset="0"/>
                <a:ea typeface="宋体" panose="02010600030101010101" pitchFamily="2" charset="-122"/>
              </a:rPr>
              <a:t>属性（值）：</a:t>
            </a:r>
            <a:r>
              <a:rPr lang="zh-CN" altLang="en-US" sz="2600" b="1" dirty="0">
                <a:latin typeface="Times New Roman" panose="02020603050405020304" pitchFamily="18" charset="0"/>
                <a:ea typeface="宋体" panose="02010600030101010101" pitchFamily="2" charset="-122"/>
              </a:rPr>
              <a:t>描述资源之间的关系。</a:t>
            </a:r>
            <a:endParaRPr lang="en-US" altLang="zh-CN" sz="2600" b="1" dirty="0">
              <a:latin typeface="Times New Roman" panose="02020603050405020304" pitchFamily="18" charset="0"/>
              <a:ea typeface="宋体" panose="02010600030101010101" pitchFamily="2" charset="-122"/>
            </a:endParaRPr>
          </a:p>
          <a:p>
            <a:pPr marL="469900" indent="-469900" algn="just">
              <a:lnSpc>
                <a:spcPct val="120000"/>
              </a:lnSpc>
              <a:spcBef>
                <a:spcPct val="20000"/>
              </a:spcBef>
              <a:buClr>
                <a:schemeClr val="accent2"/>
              </a:buClr>
              <a:buFont typeface="Wingdings" panose="05000000000000000000" pitchFamily="2" charset="2"/>
              <a:buBlip>
                <a:blip r:embed="rId1"/>
              </a:buBlip>
            </a:pPr>
            <a:r>
              <a:rPr lang="zh-CN" altLang="en-US" sz="2600" b="1" dirty="0">
                <a:solidFill>
                  <a:srgbClr val="0000FF"/>
                </a:solidFill>
                <a:latin typeface="Times New Roman" panose="02020603050405020304" pitchFamily="18" charset="0"/>
                <a:ea typeface="宋体" panose="02010600030101010101" pitchFamily="2" charset="-122"/>
              </a:rPr>
              <a:t>关系：</a:t>
            </a:r>
            <a:r>
              <a:rPr lang="zh-CN" altLang="en-US" sz="2600" b="1" dirty="0">
                <a:latin typeface="Times New Roman" panose="02020603050405020304" pitchFamily="18" charset="0"/>
                <a:ea typeface="宋体" panose="02010600030101010101" pitchFamily="2" charset="-122"/>
              </a:rPr>
              <a:t>把</a:t>
            </a:r>
            <a:r>
              <a:rPr lang="en-US" altLang="zh-CN" sz="2600" b="1" dirty="0">
                <a:latin typeface="Times New Roman" panose="02020603050405020304" pitchFamily="18" charset="0"/>
                <a:ea typeface="宋体" panose="02010600030101010101" pitchFamily="2" charset="-122"/>
              </a:rPr>
              <a:t>k</a:t>
            </a:r>
            <a:r>
              <a:rPr lang="zh-CN" altLang="en-US" sz="2600" b="1" dirty="0">
                <a:latin typeface="Times New Roman" panose="02020603050405020304" pitchFamily="18" charset="0"/>
                <a:ea typeface="宋体" panose="02010600030101010101" pitchFamily="2" charset="-122"/>
              </a:rPr>
              <a:t>个图节点（实体、语义类、属性值）映射到布尔值的函数。</a:t>
            </a:r>
            <a:endParaRPr lang="zh-CN" altLang="en-US" sz="2600" b="1" dirty="0">
              <a:latin typeface="Times New Roman" panose="02020603050405020304" pitchFamily="18" charset="0"/>
              <a:ea typeface="宋体" panose="02010600030101010101" pitchFamily="2" charset="-122"/>
            </a:endParaRPr>
          </a:p>
        </p:txBody>
      </p:sp>
      <p:sp>
        <p:nvSpPr>
          <p:cNvPr id="45060" name="Rectangle 2"/>
          <p:cNvSpPr txBox="1"/>
          <p:nvPr/>
        </p:nvSpPr>
        <p:spPr>
          <a:xfrm>
            <a:off x="26988" y="0"/>
            <a:ext cx="9144000" cy="765175"/>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2.5.2 </a:t>
            </a:r>
            <a:r>
              <a:rPr lang="zh-CN" altLang="zh-CN" sz="3600" dirty="0">
                <a:solidFill>
                  <a:schemeClr val="bg1"/>
                </a:solidFill>
                <a:latin typeface="Times New Roman" panose="02020603050405020304" pitchFamily="18" charset="0"/>
                <a:ea typeface="黑体" panose="02010609060101010101" pitchFamily="49" charset="-122"/>
              </a:rPr>
              <a:t>知识图谱的定义</a:t>
            </a:r>
            <a:endParaRPr lang="zh-CN" altLang="en-US" sz="3600" dirty="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8195" name="Rectangle 25"/>
          <p:cNvSpPr>
            <a:spLocks noGrp="1"/>
          </p:cNvSpPr>
          <p:nvPr>
            <p:ph type="title"/>
          </p:nvPr>
        </p:nvSpPr>
        <p:spPr/>
        <p:txBody>
          <a:bodyPr vert="horz" wrap="square" lIns="91440" tIns="45720" rIns="91440" bIns="45720" anchor="b" anchorCtr="0"/>
          <a:lstStyle/>
          <a:p>
            <a:pPr eaLnBrk="1" hangingPunct="1"/>
            <a:r>
              <a:rPr lang="en-US" altLang="zh-CN" dirty="0"/>
              <a:t>2.1.2 </a:t>
            </a:r>
            <a:r>
              <a:rPr lang="zh-CN" altLang="en-US" dirty="0"/>
              <a:t>知识的特性</a:t>
            </a:r>
            <a:endParaRPr lang="zh-CN" altLang="en-US" dirty="0"/>
          </a:p>
        </p:txBody>
      </p:sp>
      <p:sp>
        <p:nvSpPr>
          <p:cNvPr id="10" name="Rectangle 26"/>
          <p:cNvSpPr txBox="1">
            <a:spLocks noChangeArrowheads="1"/>
          </p:cNvSpPr>
          <p:nvPr/>
        </p:nvSpPr>
        <p:spPr bwMode="auto">
          <a:xfrm>
            <a:off x="327025" y="908050"/>
            <a:ext cx="8642350" cy="2139950"/>
          </a:xfrm>
          <a:prstGeom prst="rect">
            <a:avLst/>
          </a:prstGeom>
          <a:noFill/>
          <a:ln w="9525">
            <a:noFill/>
            <a:miter lim="800000"/>
          </a:ln>
        </p:spPr>
        <p:txBody>
          <a:bodyPr/>
          <a:lstStyle/>
          <a:p>
            <a:pPr marR="0" defTabSz="914400" eaLnBrk="1" hangingPunct="1">
              <a:lnSpc>
                <a:spcPct val="120000"/>
              </a:lnSpc>
              <a:spcBef>
                <a:spcPct val="20000"/>
              </a:spcBef>
              <a:buClr>
                <a:schemeClr val="accent2"/>
              </a:buClr>
              <a:buSzTx/>
              <a:buFont typeface="Wingdings" panose="05000000000000000000" pitchFamily="2" charset="2"/>
              <a:buNone/>
              <a:defRPr/>
            </a:pPr>
            <a:r>
              <a:rPr kumimoji="0" lang="en-US" altLang="zh-CN" sz="2800" b="1" kern="0" cap="none" spc="0" normalizeH="0" baseline="0" noProof="0" dirty="0">
                <a:solidFill>
                  <a:srgbClr val="0000FF"/>
                </a:solidFill>
                <a:latin typeface="+mn-lt"/>
                <a:ea typeface="+mn-ea"/>
                <a:cs typeface="+mn-cs"/>
              </a:rPr>
              <a:t>  1.</a:t>
            </a:r>
            <a:r>
              <a:rPr kumimoji="0" lang="zh-CN" altLang="en-US" sz="2800" b="1" kern="0" cap="none" spc="0" normalizeH="0" baseline="0" noProof="0" dirty="0">
                <a:solidFill>
                  <a:srgbClr val="0000FF"/>
                </a:solidFill>
                <a:latin typeface="+mn-lt"/>
                <a:ea typeface="+mn-ea"/>
                <a:cs typeface="+mn-cs"/>
              </a:rPr>
              <a:t>相对正确性</a:t>
            </a:r>
            <a:endParaRPr kumimoji="0" lang="zh-CN" altLang="en-US" sz="2800" b="1" kern="0" cap="none" spc="0" normalizeH="0" baseline="0" noProof="0" dirty="0">
              <a:solidFill>
                <a:srgbClr val="0000FF"/>
              </a:solidFill>
              <a:latin typeface="+mn-lt"/>
              <a:ea typeface="+mn-ea"/>
              <a:cs typeface="+mn-cs"/>
            </a:endParaRPr>
          </a:p>
          <a:p>
            <a:pPr marR="0" defTabSz="914400" eaLnBrk="1" hangingPunct="1">
              <a:lnSpc>
                <a:spcPct val="120000"/>
              </a:lnSpc>
              <a:spcBef>
                <a:spcPct val="20000"/>
              </a:spcBef>
              <a:buClr>
                <a:schemeClr val="accent2"/>
              </a:buClr>
              <a:buSzTx/>
              <a:buFont typeface="Wingdings" panose="05000000000000000000" pitchFamily="2" charset="2"/>
              <a:buBlip>
                <a:blip r:embed="rId1"/>
              </a:buBlip>
              <a:defRPr/>
            </a:pPr>
            <a:r>
              <a:rPr kumimoji="0" lang="zh-CN" altLang="en-US" sz="2400" b="1" kern="0" cap="none" spc="0" normalizeH="0" baseline="0" noProof="0" dirty="0">
                <a:latin typeface="+mn-lt"/>
                <a:ea typeface="+mn-ea"/>
                <a:cs typeface="+mn-cs"/>
              </a:rPr>
              <a:t>     任何知识都是在一定的条件及环境下产生的，在这种条件及环境下才是正确的。</a:t>
            </a:r>
            <a:endParaRPr kumimoji="0" lang="zh-CN" altLang="en-US" sz="2400" b="1" kern="0" cap="none" spc="0" normalizeH="0" baseline="0" noProof="0" dirty="0">
              <a:latin typeface="+mn-lt"/>
              <a:ea typeface="+mn-ea"/>
              <a:cs typeface="+mn-cs"/>
            </a:endParaRPr>
          </a:p>
          <a:p>
            <a:pPr marR="0" defTabSz="914400" eaLnBrk="1" hangingPunct="1">
              <a:lnSpc>
                <a:spcPct val="120000"/>
              </a:lnSpc>
              <a:spcBef>
                <a:spcPct val="40000"/>
              </a:spcBef>
              <a:buClr>
                <a:schemeClr val="accent2"/>
              </a:buClr>
              <a:buSzTx/>
              <a:buFont typeface="Wingdings" panose="05000000000000000000" pitchFamily="2" charset="2"/>
              <a:buAutoNum type="arabicPeriod" startAt="2"/>
              <a:defRPr/>
            </a:pPr>
            <a:endParaRPr kumimoji="0" lang="en-US" altLang="zh-CN" sz="3700" b="1" kern="0" cap="none" spc="0" normalizeH="0" baseline="0" noProof="0" dirty="0">
              <a:latin typeface="Times New Roman" panose="02020603050405020304" pitchFamily="18" charset="0"/>
              <a:ea typeface="+mn-ea"/>
              <a:cs typeface="+mn-cs"/>
            </a:endParaRPr>
          </a:p>
        </p:txBody>
      </p:sp>
      <p:sp>
        <p:nvSpPr>
          <p:cNvPr id="11" name="AutoShape 27"/>
          <p:cNvSpPr/>
          <p:nvPr/>
        </p:nvSpPr>
        <p:spPr>
          <a:xfrm>
            <a:off x="4335463" y="2430463"/>
            <a:ext cx="3238500" cy="1146175"/>
          </a:xfrm>
          <a:prstGeom prst="accentCallout2">
            <a:avLst>
              <a:gd name="adj1" fmla="val 9972"/>
              <a:gd name="adj2" fmla="val -2352"/>
              <a:gd name="adj3" fmla="val 9972"/>
              <a:gd name="adj4" fmla="val -21176"/>
              <a:gd name="adj5" fmla="val -51106"/>
              <a:gd name="adj6" fmla="val -40736"/>
            </a:avLst>
          </a:prstGeom>
          <a:solidFill>
            <a:schemeClr val="accent1"/>
          </a:solidFill>
          <a:ln w="9525" cap="flat" cmpd="sng">
            <a:solidFill>
              <a:schemeClr val="tx1"/>
            </a:solidFill>
            <a:prstDash val="solid"/>
            <a:miter/>
            <a:headEnd type="none" w="med" len="med"/>
            <a:tailEnd type="none" w="med" len="med"/>
          </a:ln>
        </p:spPr>
        <p:txBody>
          <a:bodyPr/>
          <a:lstStyle/>
          <a:p>
            <a:pPr algn="just" eaLnBrk="1" hangingPunct="1"/>
            <a:r>
              <a:rPr lang="en-US" altLang="zh-CN" sz="2400" dirty="0">
                <a:latin typeface="Times New Roman" panose="02020603050405020304" pitchFamily="18" charset="0"/>
                <a:cs typeface="Times New Roman" panose="02020603050405020304" pitchFamily="18" charset="0"/>
              </a:rPr>
              <a:t>1+1=2</a:t>
            </a:r>
            <a:r>
              <a:rPr lang="en-US" altLang="zh-CN" sz="2400" dirty="0">
                <a:latin typeface="Arial" panose="020B0604020202020204" pitchFamily="34" charset="0"/>
              </a:rPr>
              <a:t>  </a:t>
            </a:r>
            <a:r>
              <a:rPr lang="zh-CN" altLang="en-US" sz="2400" dirty="0">
                <a:latin typeface="Times New Roman" panose="02020603050405020304" pitchFamily="18" charset="0"/>
              </a:rPr>
              <a:t>（十进制）</a:t>
            </a:r>
            <a:endParaRPr lang="zh-CN" altLang="en-US" sz="2400" dirty="0">
              <a:latin typeface="Times New Roman" panose="02020603050405020304" pitchFamily="18" charset="0"/>
            </a:endParaRPr>
          </a:p>
          <a:p>
            <a:pPr algn="just" eaLnBrk="1" hangingPunct="1"/>
            <a:r>
              <a:rPr lang="en-US" altLang="zh-CN" sz="2400" dirty="0">
                <a:latin typeface="Times New Roman" panose="02020603050405020304" pitchFamily="18" charset="0"/>
                <a:cs typeface="Times New Roman" panose="02020603050405020304" pitchFamily="18" charset="0"/>
              </a:rPr>
              <a:t>1+1=10  </a:t>
            </a:r>
            <a:r>
              <a:rPr lang="en-US" altLang="zh-CN" sz="2400" dirty="0">
                <a:latin typeface="Times New Roman" panose="02020603050405020304" pitchFamily="18" charset="0"/>
              </a:rPr>
              <a:t>(</a:t>
            </a:r>
            <a:r>
              <a:rPr lang="zh-CN" altLang="en-US" sz="2400" dirty="0">
                <a:latin typeface="Times New Roman" panose="02020603050405020304" pitchFamily="18" charset="0"/>
              </a:rPr>
              <a:t>二进制）</a:t>
            </a:r>
            <a:endParaRPr lang="zh-CN" altLang="en-US" sz="2400" dirty="0">
              <a:latin typeface="Times New Roman" panose="02020603050405020304" pitchFamily="18" charset="0"/>
            </a:endParaRPr>
          </a:p>
        </p:txBody>
      </p:sp>
      <p:sp>
        <p:nvSpPr>
          <p:cNvPr id="12" name="Rectangle 28"/>
          <p:cNvSpPr/>
          <p:nvPr/>
        </p:nvSpPr>
        <p:spPr>
          <a:xfrm>
            <a:off x="-160337" y="2832100"/>
            <a:ext cx="8912225" cy="3151188"/>
          </a:xfrm>
          <a:prstGeom prst="rect">
            <a:avLst/>
          </a:prstGeom>
          <a:noFill/>
          <a:ln w="9525">
            <a:noFill/>
          </a:ln>
        </p:spPr>
        <p:txBody>
          <a:bodyPr>
            <a:spAutoFit/>
          </a:bodyPr>
          <a:lstStyle/>
          <a:p>
            <a:pPr marL="1257300" lvl="2" indent="-342900" eaLnBrk="1" hangingPunct="1">
              <a:lnSpc>
                <a:spcPct val="120000"/>
              </a:lnSpc>
              <a:spcBef>
                <a:spcPct val="30000"/>
              </a:spcBef>
              <a:buClr>
                <a:schemeClr val="accent2"/>
              </a:buClr>
              <a:buFont typeface="Wingdings" panose="05000000000000000000" pitchFamily="2" charset="2"/>
            </a:pPr>
            <a:r>
              <a:rPr lang="zh-CN" altLang="en-US" sz="2400" b="1" dirty="0">
                <a:solidFill>
                  <a:srgbClr val="0000CC"/>
                </a:solidFill>
                <a:latin typeface="Arial" panose="020B0604020202020204" pitchFamily="34" charset="0"/>
              </a:rPr>
              <a:t>王安石</a:t>
            </a:r>
            <a:r>
              <a:rPr lang="en-US" altLang="zh-CN" sz="2400" b="1" dirty="0">
                <a:solidFill>
                  <a:srgbClr val="0000CC"/>
                </a:solidFill>
                <a:latin typeface="Arial" panose="020B0604020202020204" pitchFamily="34" charset="0"/>
              </a:rPr>
              <a:t>(1021</a:t>
            </a:r>
            <a:r>
              <a:rPr lang="zh-CN" altLang="en-US" sz="2400" b="1" dirty="0">
                <a:solidFill>
                  <a:srgbClr val="0000CC"/>
                </a:solidFill>
                <a:latin typeface="Arial" panose="020B0604020202020204" pitchFamily="34" charset="0"/>
              </a:rPr>
              <a:t>～</a:t>
            </a:r>
            <a:r>
              <a:rPr lang="en-US" altLang="zh-CN" sz="2400" b="1" dirty="0">
                <a:solidFill>
                  <a:srgbClr val="0000CC"/>
                </a:solidFill>
                <a:latin typeface="Arial" panose="020B0604020202020204" pitchFamily="34" charset="0"/>
              </a:rPr>
              <a:t>1086)</a:t>
            </a:r>
            <a:r>
              <a:rPr lang="en-US" altLang="zh-CN" sz="2400" dirty="0">
                <a:latin typeface="Arial" panose="020B0604020202020204" pitchFamily="34" charset="0"/>
              </a:rPr>
              <a:t> </a:t>
            </a:r>
            <a:r>
              <a:rPr lang="en-US" altLang="zh-CN" sz="2400" b="1" dirty="0">
                <a:solidFill>
                  <a:srgbClr val="0000CC"/>
                </a:solidFill>
                <a:latin typeface="Arial" panose="020B0604020202020204" pitchFamily="34" charset="0"/>
              </a:rPr>
              <a:t>:</a:t>
            </a:r>
            <a:r>
              <a:rPr lang="zh-CN" altLang="en-US" sz="2400" b="1" dirty="0">
                <a:latin typeface="Arial" panose="020B0604020202020204" pitchFamily="34" charset="0"/>
              </a:rPr>
              <a:t>西风昨夜过园林  </a:t>
            </a:r>
            <a:endParaRPr lang="zh-CN" altLang="en-US" sz="2400" b="1" dirty="0">
              <a:latin typeface="Arial" panose="020B0604020202020204" pitchFamily="34" charset="0"/>
            </a:endParaRPr>
          </a:p>
          <a:p>
            <a:pPr marL="1257300" lvl="2" indent="-342900" eaLnBrk="1" hangingPunct="1">
              <a:lnSpc>
                <a:spcPct val="120000"/>
              </a:lnSpc>
              <a:spcBef>
                <a:spcPct val="30000"/>
              </a:spcBef>
              <a:buClr>
                <a:schemeClr val="accent2"/>
              </a:buClr>
              <a:buFont typeface="Wingdings" panose="05000000000000000000" pitchFamily="2" charset="2"/>
            </a:pPr>
            <a:r>
              <a:rPr lang="zh-CN" altLang="en-US" sz="2400" b="1" dirty="0">
                <a:latin typeface="Arial" panose="020B0604020202020204" pitchFamily="34" charset="0"/>
              </a:rPr>
              <a:t>                                  吹落黄花满地金</a:t>
            </a:r>
            <a:endParaRPr lang="zh-CN" altLang="en-US" sz="2400" b="1" dirty="0">
              <a:latin typeface="Arial" panose="020B0604020202020204" pitchFamily="34" charset="0"/>
            </a:endParaRPr>
          </a:p>
          <a:p>
            <a:pPr marL="1257300" lvl="2" indent="-342900" eaLnBrk="1" hangingPunct="1">
              <a:lnSpc>
                <a:spcPct val="120000"/>
              </a:lnSpc>
              <a:spcBef>
                <a:spcPct val="30000"/>
              </a:spcBef>
              <a:buClr>
                <a:schemeClr val="accent2"/>
              </a:buClr>
              <a:buFont typeface="Wingdings" panose="05000000000000000000" pitchFamily="2" charset="2"/>
            </a:pPr>
            <a:r>
              <a:rPr lang="zh-CN" altLang="en-US" sz="2400" b="1" dirty="0">
                <a:solidFill>
                  <a:srgbClr val="0000CC"/>
                </a:solidFill>
                <a:latin typeface="Arial" panose="020B0604020202020204" pitchFamily="34" charset="0"/>
              </a:rPr>
              <a:t>苏    轼</a:t>
            </a:r>
            <a:r>
              <a:rPr lang="en-US" altLang="zh-CN" sz="2400" b="1" dirty="0">
                <a:solidFill>
                  <a:srgbClr val="0000CC"/>
                </a:solidFill>
                <a:latin typeface="Arial" panose="020B0604020202020204" pitchFamily="34" charset="0"/>
              </a:rPr>
              <a:t>(1037</a:t>
            </a:r>
            <a:r>
              <a:rPr lang="zh-CN" altLang="en-US" sz="2400" b="1" dirty="0">
                <a:solidFill>
                  <a:srgbClr val="0000CC"/>
                </a:solidFill>
                <a:latin typeface="Arial" panose="020B0604020202020204" pitchFamily="34" charset="0"/>
              </a:rPr>
              <a:t>～</a:t>
            </a:r>
            <a:r>
              <a:rPr lang="en-US" altLang="zh-CN" sz="2400" b="1" dirty="0">
                <a:solidFill>
                  <a:srgbClr val="0000CC"/>
                </a:solidFill>
                <a:latin typeface="Arial" panose="020B0604020202020204" pitchFamily="34" charset="0"/>
              </a:rPr>
              <a:t>1101):</a:t>
            </a:r>
            <a:r>
              <a:rPr lang="zh-CN" altLang="en-US" sz="2400" b="1" dirty="0">
                <a:latin typeface="Arial" panose="020B0604020202020204" pitchFamily="34" charset="0"/>
              </a:rPr>
              <a:t>秋花不比春花落</a:t>
            </a:r>
            <a:endParaRPr lang="zh-CN" altLang="en-US" sz="2400" b="1" dirty="0">
              <a:latin typeface="Arial" panose="020B0604020202020204" pitchFamily="34" charset="0"/>
            </a:endParaRPr>
          </a:p>
          <a:p>
            <a:pPr marL="1257300" lvl="2" indent="-342900" eaLnBrk="1" hangingPunct="1">
              <a:lnSpc>
                <a:spcPct val="120000"/>
              </a:lnSpc>
              <a:spcBef>
                <a:spcPct val="30000"/>
              </a:spcBef>
              <a:buClr>
                <a:schemeClr val="accent2"/>
              </a:buClr>
              <a:buFont typeface="Wingdings" panose="05000000000000000000" pitchFamily="2" charset="2"/>
            </a:pPr>
            <a:r>
              <a:rPr lang="zh-CN" altLang="en-US" sz="2400" b="1" dirty="0">
                <a:latin typeface="Arial" panose="020B0604020202020204" pitchFamily="34" charset="0"/>
              </a:rPr>
              <a:t>                                  说与诗人仔细吟</a:t>
            </a:r>
            <a:endParaRPr lang="zh-CN" altLang="en-US" sz="2400" b="1" dirty="0">
              <a:latin typeface="Arial" panose="020B0604020202020204" pitchFamily="34" charset="0"/>
            </a:endParaRPr>
          </a:p>
          <a:p>
            <a:pPr marL="1257300" lvl="2" indent="-342900" eaLnBrk="1" hangingPunct="1">
              <a:lnSpc>
                <a:spcPct val="120000"/>
              </a:lnSpc>
              <a:spcBef>
                <a:spcPct val="30000"/>
              </a:spcBef>
              <a:buClr>
                <a:schemeClr val="accent2"/>
              </a:buClr>
              <a:buFont typeface="Wingdings" panose="05000000000000000000" pitchFamily="2" charset="2"/>
            </a:pPr>
            <a:r>
              <a:rPr lang="zh-CN" altLang="en-US" sz="2400" b="1" dirty="0">
                <a:latin typeface="Arial" panose="020B0604020202020204" pitchFamily="34" charset="0"/>
              </a:rPr>
              <a:t>后来，王安石将苏轼贬到</a:t>
            </a:r>
            <a:r>
              <a:rPr lang="zh-CN" altLang="en-US" sz="2400" b="1" dirty="0">
                <a:solidFill>
                  <a:srgbClr val="0000CC"/>
                </a:solidFill>
                <a:latin typeface="Arial" panose="020B0604020202020204" pitchFamily="34" charset="0"/>
              </a:rPr>
              <a:t>黄州</a:t>
            </a:r>
            <a:r>
              <a:rPr lang="zh-CN" altLang="en-US" sz="2400" b="1" dirty="0">
                <a:latin typeface="Arial" panose="020B0604020202020204" pitchFamily="34" charset="0"/>
              </a:rPr>
              <a:t>任团练使，见到了落花的菊花。</a:t>
            </a:r>
            <a:endParaRPr lang="zh-CN" altLang="en-US" sz="2400" b="1"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ppt_h/2"/>
                                          </p:val>
                                        </p:tav>
                                        <p:tav tm="100000">
                                          <p:val>
                                            <p:strVal val="#ppt_y"/>
                                          </p:val>
                                        </p:tav>
                                      </p:tavLst>
                                    </p:anim>
                                    <p:anim calcmode="lin" valueType="num">
                                      <p:cBhvr>
                                        <p:cTn id="17" dur="500" fill="hold"/>
                                        <p:tgtEl>
                                          <p:spTgt spid="12"/>
                                        </p:tgtEl>
                                        <p:attrNameLst>
                                          <p:attrName>ppt_w</p:attrName>
                                        </p:attrNameLst>
                                      </p:cBhvr>
                                      <p:tavLst>
                                        <p:tav tm="0">
                                          <p:val>
                                            <p:strVal val="#ppt_w"/>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46082"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2.5.3 </a:t>
            </a:r>
            <a:r>
              <a:rPr lang="zh-CN" altLang="zh-CN" dirty="0">
                <a:latin typeface="Times New Roman" panose="02020603050405020304" pitchFamily="18" charset="0"/>
              </a:rPr>
              <a:t>知识图谱的</a:t>
            </a:r>
            <a:r>
              <a:rPr lang="zh-CN" altLang="en-US" dirty="0">
                <a:latin typeface="Times New Roman" panose="02020603050405020304" pitchFamily="18" charset="0"/>
              </a:rPr>
              <a:t>表示</a:t>
            </a:r>
            <a:endParaRPr lang="zh-CN" altLang="en-US" dirty="0">
              <a:latin typeface="Times New Roman" panose="02020603050405020304" pitchFamily="18" charset="0"/>
            </a:endParaRPr>
          </a:p>
        </p:txBody>
      </p:sp>
      <p:sp>
        <p:nvSpPr>
          <p:cNvPr id="46083" name="Rectangle 5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46084" name="Rectangle 3"/>
          <p:cNvSpPr txBox="1"/>
          <p:nvPr/>
        </p:nvSpPr>
        <p:spPr>
          <a:xfrm>
            <a:off x="393700" y="1122363"/>
            <a:ext cx="8410575" cy="2135187"/>
          </a:xfrm>
          <a:prstGeom prst="rect">
            <a:avLst/>
          </a:prstGeom>
          <a:noFill/>
          <a:ln w="9525">
            <a:noFill/>
          </a:ln>
        </p:spPr>
        <p:txBody>
          <a:bodyPr anchor="t" anchorCtr="0"/>
          <a:lstStyle/>
          <a:p>
            <a:pPr marL="469900" indent="-469900" algn="just">
              <a:lnSpc>
                <a:spcPct val="120000"/>
              </a:lnSpc>
              <a:spcBef>
                <a:spcPct val="20000"/>
              </a:spcBef>
              <a:buClr>
                <a:schemeClr val="accent2"/>
              </a:buClr>
              <a:buFont typeface="Wingdings" panose="05000000000000000000" pitchFamily="2" charset="2"/>
              <a:buBlip>
                <a:blip r:embed="rId1"/>
              </a:buBlip>
            </a:pPr>
            <a:r>
              <a:rPr lang="zh-CN" altLang="zh-CN" sz="2600" b="1" dirty="0">
                <a:solidFill>
                  <a:srgbClr val="0000FF"/>
                </a:solidFill>
                <a:latin typeface="Times New Roman" panose="02020603050405020304" pitchFamily="18" charset="0"/>
                <a:ea typeface="宋体" panose="02010600030101010101" pitchFamily="2" charset="-122"/>
              </a:rPr>
              <a:t>三元组</a:t>
            </a:r>
            <a:r>
              <a:rPr lang="zh-CN" altLang="zh-CN" sz="2600" b="1" dirty="0">
                <a:latin typeface="Times New Roman" panose="02020603050405020304" pitchFamily="18" charset="0"/>
                <a:ea typeface="宋体" panose="02010600030101010101" pitchFamily="2" charset="-122"/>
              </a:rPr>
              <a:t>是知识图谱的一种通用表示方式</a:t>
            </a:r>
            <a:r>
              <a:rPr lang="zh-CN" altLang="en-US" sz="2600" b="1" dirty="0">
                <a:latin typeface="Times New Roman" panose="02020603050405020304" pitchFamily="18" charset="0"/>
                <a:ea typeface="宋体" panose="02010600030101010101" pitchFamily="2" charset="-122"/>
              </a:rPr>
              <a:t>：</a:t>
            </a:r>
            <a:endParaRPr lang="en-US" altLang="zh-CN" sz="2600" b="1" dirty="0">
              <a:latin typeface="Times New Roman" panose="02020603050405020304" pitchFamily="18" charset="0"/>
              <a:ea typeface="宋体" panose="02010600030101010101" pitchFamily="2" charset="-122"/>
            </a:endParaRPr>
          </a:p>
          <a:p>
            <a:pPr marL="469900" indent="-469900" algn="ctr">
              <a:lnSpc>
                <a:spcPct val="120000"/>
              </a:lnSpc>
              <a:spcBef>
                <a:spcPct val="20000"/>
              </a:spcBef>
              <a:buClr>
                <a:schemeClr val="accent2"/>
              </a:buClr>
              <a:buFont typeface="Wingdings" panose="05000000000000000000" pitchFamily="2" charset="2"/>
              <a:buNone/>
            </a:pPr>
            <a:r>
              <a:rPr lang="en-US" altLang="zh-CN" sz="2600" b="1" dirty="0">
                <a:solidFill>
                  <a:srgbClr val="0000FF"/>
                </a:solidFill>
                <a:latin typeface="Times New Roman" panose="02020603050405020304" pitchFamily="18" charset="0"/>
                <a:ea typeface="宋体" panose="02010600030101010101" pitchFamily="2" charset="-122"/>
              </a:rPr>
              <a:t>(</a:t>
            </a:r>
            <a:r>
              <a:rPr lang="zh-CN" altLang="zh-CN" sz="2600" b="1" dirty="0">
                <a:solidFill>
                  <a:srgbClr val="0000FF"/>
                </a:solidFill>
                <a:latin typeface="Times New Roman" panose="02020603050405020304" pitchFamily="18" charset="0"/>
                <a:ea typeface="宋体" panose="02010600030101010101" pitchFamily="2" charset="-122"/>
              </a:rPr>
              <a:t>实体</a:t>
            </a:r>
            <a:r>
              <a:rPr lang="en-US" altLang="zh-CN" sz="2600" b="1" dirty="0">
                <a:solidFill>
                  <a:srgbClr val="0000FF"/>
                </a:solidFill>
                <a:latin typeface="Times New Roman" panose="02020603050405020304" pitchFamily="18" charset="0"/>
                <a:ea typeface="宋体" panose="02010600030101010101" pitchFamily="2" charset="-122"/>
              </a:rPr>
              <a:t>1-</a:t>
            </a:r>
            <a:r>
              <a:rPr lang="zh-CN" altLang="zh-CN" sz="2600" b="1" dirty="0">
                <a:solidFill>
                  <a:srgbClr val="0000FF"/>
                </a:solidFill>
                <a:latin typeface="Times New Roman" panose="02020603050405020304" pitchFamily="18" charset="0"/>
                <a:ea typeface="宋体" panose="02010600030101010101" pitchFamily="2" charset="-122"/>
              </a:rPr>
              <a:t>关系</a:t>
            </a:r>
            <a:r>
              <a:rPr lang="en-US" altLang="zh-CN" sz="2600" b="1" dirty="0">
                <a:solidFill>
                  <a:srgbClr val="0000FF"/>
                </a:solidFill>
                <a:latin typeface="Times New Roman" panose="02020603050405020304" pitchFamily="18" charset="0"/>
                <a:ea typeface="宋体" panose="02010600030101010101" pitchFamily="2" charset="-122"/>
              </a:rPr>
              <a:t>-</a:t>
            </a:r>
            <a:r>
              <a:rPr lang="zh-CN" altLang="zh-CN" sz="2600" b="1" dirty="0">
                <a:solidFill>
                  <a:srgbClr val="0000FF"/>
                </a:solidFill>
                <a:latin typeface="Times New Roman" panose="02020603050405020304" pitchFamily="18" charset="0"/>
                <a:ea typeface="宋体" panose="02010600030101010101" pitchFamily="2" charset="-122"/>
              </a:rPr>
              <a:t>实体</a:t>
            </a:r>
            <a:r>
              <a:rPr lang="en-US" altLang="zh-CN" sz="2600" b="1" dirty="0">
                <a:solidFill>
                  <a:srgbClr val="0000FF"/>
                </a:solidFill>
                <a:latin typeface="Times New Roman" panose="02020603050405020304" pitchFamily="18" charset="0"/>
                <a:ea typeface="宋体" panose="02010600030101010101" pitchFamily="2" charset="-122"/>
              </a:rPr>
              <a:t>2)</a:t>
            </a:r>
            <a:r>
              <a:rPr lang="zh-CN" altLang="en-US" sz="2600" b="1" dirty="0">
                <a:latin typeface="Times New Roman" panose="02020603050405020304" pitchFamily="18" charset="0"/>
                <a:ea typeface="宋体" panose="02010600030101010101" pitchFamily="2" charset="-122"/>
              </a:rPr>
              <a:t>：</a:t>
            </a:r>
            <a:r>
              <a:rPr lang="zh-CN" altLang="zh-CN" sz="2600" b="1" dirty="0">
                <a:latin typeface="Times New Roman" panose="02020603050405020304" pitchFamily="18" charset="0"/>
                <a:ea typeface="宋体" panose="02010600030101010101" pitchFamily="2" charset="-122"/>
              </a:rPr>
              <a:t>中国</a:t>
            </a:r>
            <a:r>
              <a:rPr lang="en-US" altLang="zh-CN" sz="2600" b="1" dirty="0">
                <a:latin typeface="Times New Roman" panose="02020603050405020304" pitchFamily="18" charset="0"/>
                <a:ea typeface="宋体" panose="02010600030101010101" pitchFamily="2" charset="-122"/>
              </a:rPr>
              <a:t>-</a:t>
            </a:r>
            <a:r>
              <a:rPr lang="zh-CN" altLang="zh-CN" sz="2600" b="1" dirty="0">
                <a:latin typeface="Times New Roman" panose="02020603050405020304" pitchFamily="18" charset="0"/>
                <a:ea typeface="宋体" panose="02010600030101010101" pitchFamily="2" charset="-122"/>
              </a:rPr>
              <a:t>首都</a:t>
            </a:r>
            <a:r>
              <a:rPr lang="en-US" altLang="zh-CN" sz="2600" b="1" dirty="0">
                <a:latin typeface="Times New Roman" panose="02020603050405020304" pitchFamily="18" charset="0"/>
                <a:ea typeface="宋体" panose="02010600030101010101" pitchFamily="2" charset="-122"/>
              </a:rPr>
              <a:t>-</a:t>
            </a:r>
            <a:r>
              <a:rPr lang="zh-CN" altLang="zh-CN" sz="2600" b="1" dirty="0">
                <a:latin typeface="Times New Roman" panose="02020603050405020304" pitchFamily="18" charset="0"/>
                <a:ea typeface="宋体" panose="02010600030101010101" pitchFamily="2" charset="-122"/>
              </a:rPr>
              <a:t>北京</a:t>
            </a:r>
            <a:endParaRPr lang="en-US" altLang="zh-CN" sz="2600" b="1" dirty="0">
              <a:latin typeface="Times New Roman" panose="02020603050405020304" pitchFamily="18" charset="0"/>
              <a:ea typeface="宋体" panose="02010600030101010101" pitchFamily="2" charset="-122"/>
            </a:endParaRPr>
          </a:p>
          <a:p>
            <a:pPr marL="469900" indent="-469900" algn="ctr">
              <a:lnSpc>
                <a:spcPct val="120000"/>
              </a:lnSpc>
              <a:spcBef>
                <a:spcPct val="20000"/>
              </a:spcBef>
              <a:buClr>
                <a:schemeClr val="accent2"/>
              </a:buClr>
              <a:buFont typeface="Wingdings" panose="05000000000000000000" pitchFamily="2" charset="2"/>
              <a:buNone/>
            </a:pPr>
            <a:r>
              <a:rPr lang="en-US" altLang="zh-CN" sz="2600" b="1" dirty="0">
                <a:solidFill>
                  <a:srgbClr val="0000FF"/>
                </a:solidFill>
                <a:latin typeface="Times New Roman" panose="02020603050405020304" pitchFamily="18" charset="0"/>
                <a:ea typeface="宋体" panose="02010600030101010101" pitchFamily="2" charset="-122"/>
              </a:rPr>
              <a:t>(</a:t>
            </a:r>
            <a:r>
              <a:rPr lang="zh-CN" altLang="zh-CN" sz="2600" b="1" dirty="0">
                <a:solidFill>
                  <a:srgbClr val="0000FF"/>
                </a:solidFill>
                <a:latin typeface="Times New Roman" panose="02020603050405020304" pitchFamily="18" charset="0"/>
                <a:ea typeface="宋体" panose="02010600030101010101" pitchFamily="2" charset="-122"/>
              </a:rPr>
              <a:t>实体</a:t>
            </a:r>
            <a:r>
              <a:rPr lang="en-US" altLang="zh-CN" sz="2600" b="1" dirty="0">
                <a:solidFill>
                  <a:srgbClr val="0000FF"/>
                </a:solidFill>
                <a:latin typeface="Times New Roman" panose="02020603050405020304" pitchFamily="18" charset="0"/>
                <a:ea typeface="宋体" panose="02010600030101010101" pitchFamily="2" charset="-122"/>
              </a:rPr>
              <a:t>-</a:t>
            </a:r>
            <a:r>
              <a:rPr lang="zh-CN" altLang="zh-CN" sz="2600" b="1" dirty="0">
                <a:solidFill>
                  <a:srgbClr val="0000FF"/>
                </a:solidFill>
                <a:latin typeface="Times New Roman" panose="02020603050405020304" pitchFamily="18" charset="0"/>
                <a:ea typeface="宋体" panose="02010600030101010101" pitchFamily="2" charset="-122"/>
              </a:rPr>
              <a:t>属性</a:t>
            </a:r>
            <a:r>
              <a:rPr lang="en-US" altLang="zh-CN" sz="2600" b="1" dirty="0">
                <a:solidFill>
                  <a:srgbClr val="0000FF"/>
                </a:solidFill>
                <a:latin typeface="Times New Roman" panose="02020603050405020304" pitchFamily="18" charset="0"/>
                <a:ea typeface="宋体" panose="02010600030101010101" pitchFamily="2" charset="-122"/>
              </a:rPr>
              <a:t>-</a:t>
            </a:r>
            <a:r>
              <a:rPr lang="zh-CN" altLang="zh-CN" sz="2600" b="1" dirty="0">
                <a:solidFill>
                  <a:srgbClr val="0000FF"/>
                </a:solidFill>
                <a:latin typeface="Times New Roman" panose="02020603050405020304" pitchFamily="18" charset="0"/>
                <a:ea typeface="宋体" panose="02010600030101010101" pitchFamily="2" charset="-122"/>
              </a:rPr>
              <a:t>属性值</a:t>
            </a:r>
            <a:r>
              <a:rPr lang="en-US" altLang="zh-CN" sz="2600" b="1" dirty="0">
                <a:solidFill>
                  <a:srgbClr val="0000FF"/>
                </a:solidFill>
                <a:latin typeface="Times New Roman" panose="02020603050405020304" pitchFamily="18" charset="0"/>
                <a:ea typeface="宋体" panose="02010600030101010101" pitchFamily="2" charset="-122"/>
              </a:rPr>
              <a:t>)</a:t>
            </a:r>
            <a:r>
              <a:rPr lang="zh-CN" altLang="en-US" sz="2600" b="1" dirty="0">
                <a:latin typeface="Times New Roman" panose="02020603050405020304" pitchFamily="18" charset="0"/>
                <a:ea typeface="宋体" panose="02010600030101010101" pitchFamily="2" charset="-122"/>
              </a:rPr>
              <a:t>：</a:t>
            </a:r>
            <a:r>
              <a:rPr lang="zh-CN" altLang="zh-CN" sz="2600" b="1" dirty="0">
                <a:latin typeface="Times New Roman" panose="02020603050405020304" pitchFamily="18" charset="0"/>
                <a:ea typeface="宋体" panose="02010600030101010101" pitchFamily="2" charset="-122"/>
              </a:rPr>
              <a:t>北京</a:t>
            </a:r>
            <a:r>
              <a:rPr lang="en-US" altLang="zh-CN" sz="2600" b="1" dirty="0">
                <a:latin typeface="Times New Roman" panose="02020603050405020304" pitchFamily="18" charset="0"/>
                <a:ea typeface="宋体" panose="02010600030101010101" pitchFamily="2" charset="-122"/>
              </a:rPr>
              <a:t>-</a:t>
            </a:r>
            <a:r>
              <a:rPr lang="zh-CN" altLang="zh-CN" sz="2600" b="1" dirty="0">
                <a:latin typeface="Times New Roman" panose="02020603050405020304" pitchFamily="18" charset="0"/>
                <a:ea typeface="宋体" panose="02010600030101010101" pitchFamily="2" charset="-122"/>
              </a:rPr>
              <a:t>人口</a:t>
            </a:r>
            <a:r>
              <a:rPr lang="en-US" altLang="zh-CN" sz="2600" b="1" dirty="0">
                <a:latin typeface="Times New Roman" panose="02020603050405020304" pitchFamily="18" charset="0"/>
                <a:ea typeface="宋体" panose="02010600030101010101" pitchFamily="2" charset="-122"/>
              </a:rPr>
              <a:t>-2069</a:t>
            </a:r>
            <a:r>
              <a:rPr lang="zh-CN" altLang="zh-CN" sz="2600" b="1" dirty="0">
                <a:latin typeface="Times New Roman" panose="02020603050405020304" pitchFamily="18" charset="0"/>
                <a:ea typeface="宋体" panose="02010600030101010101" pitchFamily="2" charset="-122"/>
              </a:rPr>
              <a:t>万</a:t>
            </a:r>
            <a:endParaRPr lang="zh-CN" altLang="en-US" sz="2600" b="1" dirty="0">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47106"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2.5.4 </a:t>
            </a:r>
            <a:r>
              <a:rPr lang="zh-CN" altLang="zh-CN" dirty="0">
                <a:latin typeface="Times New Roman" panose="02020603050405020304" pitchFamily="18" charset="0"/>
              </a:rPr>
              <a:t>知识图谱的架构</a:t>
            </a:r>
            <a:endParaRPr lang="zh-CN" altLang="en-US" dirty="0">
              <a:latin typeface="Times New Roman" panose="02020603050405020304" pitchFamily="18" charset="0"/>
            </a:endParaRPr>
          </a:p>
        </p:txBody>
      </p:sp>
      <p:sp>
        <p:nvSpPr>
          <p:cNvPr id="47107" name="Rectangle 3"/>
          <p:cNvSpPr>
            <a:spLocks noGrp="1"/>
          </p:cNvSpPr>
          <p:nvPr>
            <p:ph idx="1"/>
          </p:nvPr>
        </p:nvSpPr>
        <p:spPr>
          <a:xfrm>
            <a:off x="393700" y="962025"/>
            <a:ext cx="8410575" cy="1209675"/>
          </a:xfrm>
        </p:spPr>
        <p:txBody>
          <a:bodyPr vert="horz" wrap="square" lIns="91440" tIns="45720" rIns="91440" bIns="45720" anchor="t" anchorCtr="0"/>
          <a:lstStyle/>
          <a:p>
            <a:pPr algn="just" eaLnBrk="1" hangingPunct="1"/>
            <a:r>
              <a:rPr lang="zh-CN" altLang="en-US" sz="2600" b="1" dirty="0">
                <a:solidFill>
                  <a:srgbClr val="0000FF"/>
                </a:solidFill>
                <a:latin typeface="Times New Roman" panose="02020603050405020304" pitchFamily="18" charset="0"/>
              </a:rPr>
              <a:t>知识图谱的架构包括自身的逻辑结构以及构建知识图谱所采用的体系架构。</a:t>
            </a:r>
            <a:endParaRPr lang="zh-CN" altLang="en-US" sz="2600" b="1" dirty="0">
              <a:latin typeface="Times New Roman" panose="02020603050405020304" pitchFamily="18" charset="0"/>
              <a:ea typeface="Times New Roman" panose="02020603050405020304" pitchFamily="18" charset="0"/>
            </a:endParaRPr>
          </a:p>
        </p:txBody>
      </p:sp>
      <p:pic>
        <p:nvPicPr>
          <p:cNvPr id="47108" name="Picture 2"/>
          <p:cNvPicPr>
            <a:picLocks noChangeAspect="1"/>
          </p:cNvPicPr>
          <p:nvPr/>
        </p:nvPicPr>
        <p:blipFill>
          <a:blip r:embed="rId1"/>
          <a:stretch>
            <a:fillRect/>
          </a:stretch>
        </p:blipFill>
        <p:spPr>
          <a:xfrm>
            <a:off x="1066800" y="2176463"/>
            <a:ext cx="7086600" cy="4113212"/>
          </a:xfrm>
          <a:prstGeom prst="rect">
            <a:avLst/>
          </a:prstGeom>
          <a:noFill/>
          <a:ln w="9525">
            <a:noFill/>
          </a:ln>
        </p:spPr>
      </p:pic>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2"/>
          <p:cNvPicPr>
            <a:picLocks noChangeAspect="1"/>
          </p:cNvPicPr>
          <p:nvPr/>
        </p:nvPicPr>
        <p:blipFill>
          <a:blip r:embed="rId1"/>
          <a:stretch>
            <a:fillRect/>
          </a:stretch>
        </p:blipFill>
        <p:spPr>
          <a:xfrm>
            <a:off x="1066800" y="2176463"/>
            <a:ext cx="7086600" cy="4113212"/>
          </a:xfrm>
          <a:prstGeom prst="rect">
            <a:avLst/>
          </a:prstGeom>
          <a:noFill/>
          <a:ln w="9525">
            <a:noFill/>
          </a:ln>
        </p:spPr>
      </p:pic>
      <p:sp>
        <p:nvSpPr>
          <p:cNvPr id="48130"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48131"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2.5.4 </a:t>
            </a:r>
            <a:r>
              <a:rPr lang="zh-CN" altLang="zh-CN" dirty="0">
                <a:latin typeface="Times New Roman" panose="02020603050405020304" pitchFamily="18" charset="0"/>
              </a:rPr>
              <a:t>知识图谱的架构</a:t>
            </a:r>
            <a:endParaRPr lang="zh-CN" altLang="en-US" dirty="0">
              <a:latin typeface="Times New Roman" panose="02020603050405020304" pitchFamily="18" charset="0"/>
            </a:endParaRPr>
          </a:p>
        </p:txBody>
      </p:sp>
      <p:sp>
        <p:nvSpPr>
          <p:cNvPr id="48132" name="Rectangle 3"/>
          <p:cNvSpPr>
            <a:spLocks noGrp="1"/>
          </p:cNvSpPr>
          <p:nvPr>
            <p:ph idx="1"/>
          </p:nvPr>
        </p:nvSpPr>
        <p:spPr>
          <a:xfrm>
            <a:off x="393700" y="962025"/>
            <a:ext cx="8410575" cy="1209675"/>
          </a:xfrm>
        </p:spPr>
        <p:txBody>
          <a:bodyPr vert="horz" wrap="square" lIns="91440" tIns="45720" rIns="91440" bIns="45720" anchor="t" anchorCtr="0"/>
          <a:lstStyle/>
          <a:p>
            <a:pPr algn="just" eaLnBrk="1" hangingPunct="1"/>
            <a:r>
              <a:rPr lang="zh-CN" altLang="en-US" sz="2600" b="1" dirty="0">
                <a:solidFill>
                  <a:srgbClr val="0000FF"/>
                </a:solidFill>
                <a:latin typeface="Times New Roman" panose="02020603050405020304" pitchFamily="18" charset="0"/>
              </a:rPr>
              <a:t>知识图谱的架构包括自身的逻辑结构以及构建知识图谱所采用的体系架构。</a:t>
            </a:r>
            <a:endParaRPr lang="zh-CN" altLang="en-US" sz="2600" b="1" dirty="0">
              <a:latin typeface="Times New Roman" panose="02020603050405020304" pitchFamily="18" charset="0"/>
              <a:ea typeface="Times New Roman" panose="02020603050405020304" pitchFamily="18" charset="0"/>
            </a:endParaRPr>
          </a:p>
        </p:txBody>
      </p:sp>
      <p:sp>
        <p:nvSpPr>
          <p:cNvPr id="48133" name="矩形 1"/>
          <p:cNvSpPr/>
          <p:nvPr/>
        </p:nvSpPr>
        <p:spPr>
          <a:xfrm>
            <a:off x="1443355" y="4218305"/>
            <a:ext cx="3862705" cy="1938020"/>
          </a:xfrm>
          <a:prstGeom prst="rect">
            <a:avLst/>
          </a:prstGeom>
          <a:noFill/>
          <a:ln w="9525">
            <a:noFill/>
          </a:ln>
        </p:spPr>
        <p:txBody>
          <a:bodyPr wrap="square" anchor="t" anchorCtr="0">
            <a:spAutoFit/>
          </a:bodyPr>
          <a:lstStyle/>
          <a:p>
            <a:pPr algn="just">
              <a:lnSpc>
                <a:spcPct val="120000"/>
              </a:lnSpc>
            </a:pPr>
            <a:r>
              <a:rPr lang="zh-CN" altLang="zh-CN" sz="2000" b="1" dirty="0">
                <a:solidFill>
                  <a:srgbClr val="0000FF"/>
                </a:solidFill>
                <a:latin typeface="Times New Roman" panose="02020603050405020304" pitchFamily="18" charset="0"/>
                <a:ea typeface="宋体" panose="02010600030101010101" pitchFamily="2" charset="-122"/>
              </a:rPr>
              <a:t>数据层</a:t>
            </a:r>
            <a:r>
              <a:rPr lang="zh-CN" altLang="zh-CN" sz="2000" b="1" dirty="0">
                <a:latin typeface="Times New Roman" panose="02020603050405020304" pitchFamily="18" charset="0"/>
                <a:ea typeface="宋体" panose="02010600030101010101" pitchFamily="2" charset="-122"/>
              </a:rPr>
              <a:t>主要是由一系列的事实组成，而知识以事实为单位进行存储。</a:t>
            </a:r>
            <a:endParaRPr lang="en-US" altLang="zh-CN" sz="2000" b="1" dirty="0">
              <a:latin typeface="Times New Roman" panose="02020603050405020304" pitchFamily="18" charset="0"/>
              <a:ea typeface="宋体" panose="02010600030101010101" pitchFamily="2" charset="-122"/>
            </a:endParaRPr>
          </a:p>
          <a:p>
            <a:pPr algn="just">
              <a:lnSpc>
                <a:spcPct val="120000"/>
              </a:lnSpc>
            </a:pPr>
            <a:r>
              <a:rPr lang="zh-CN" altLang="zh-CN" sz="2000" b="1" dirty="0">
                <a:solidFill>
                  <a:srgbClr val="0000FF"/>
                </a:solidFill>
                <a:latin typeface="Times New Roman" panose="02020603050405020304" pitchFamily="18" charset="0"/>
                <a:ea typeface="宋体" panose="02010600030101010101" pitchFamily="2" charset="-122"/>
              </a:rPr>
              <a:t>模式层</a:t>
            </a:r>
            <a:r>
              <a:rPr lang="zh-CN" altLang="zh-CN" sz="2000" b="1" dirty="0">
                <a:latin typeface="Times New Roman" panose="02020603050405020304" pitchFamily="18" charset="0"/>
                <a:ea typeface="宋体" panose="02010600030101010101" pitchFamily="2" charset="-122"/>
              </a:rPr>
              <a:t>构建在数据层之上，是知识图谱的核心。</a:t>
            </a:r>
            <a:endParaRPr lang="zh-CN" altLang="zh-CN" sz="1800" b="1" dirty="0">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48131"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2.5.4 </a:t>
            </a:r>
            <a:r>
              <a:rPr lang="zh-CN" altLang="zh-CN" dirty="0">
                <a:latin typeface="Times New Roman" panose="02020603050405020304" pitchFamily="18" charset="0"/>
              </a:rPr>
              <a:t>知识图谱的架构</a:t>
            </a:r>
            <a:endParaRPr lang="zh-CN" altLang="en-US" dirty="0">
              <a:latin typeface="Times New Roman" panose="02020603050405020304" pitchFamily="18" charset="0"/>
            </a:endParaRPr>
          </a:p>
        </p:txBody>
      </p:sp>
      <p:sp>
        <p:nvSpPr>
          <p:cNvPr id="48132" name="Rectangle 3"/>
          <p:cNvSpPr>
            <a:spLocks noGrp="1"/>
          </p:cNvSpPr>
          <p:nvPr>
            <p:ph idx="1"/>
          </p:nvPr>
        </p:nvSpPr>
        <p:spPr>
          <a:xfrm>
            <a:off x="393700" y="962025"/>
            <a:ext cx="8410575" cy="5050790"/>
          </a:xfrm>
        </p:spPr>
        <p:txBody>
          <a:bodyPr vert="horz" wrap="square" lIns="91440" tIns="45720" rIns="91440" bIns="45720" anchor="t" anchorCtr="0"/>
          <a:lstStyle/>
          <a:p>
            <a:pPr algn="just" eaLnBrk="1" hangingPunct="1"/>
            <a:r>
              <a:rPr lang="zh-CN" altLang="en-US" sz="2600" b="1" dirty="0">
                <a:solidFill>
                  <a:srgbClr val="0000FF"/>
                </a:solidFill>
                <a:latin typeface="Times New Roman" panose="02020603050405020304" pitchFamily="18" charset="0"/>
              </a:rPr>
              <a:t>知识图谱的逻辑结构</a:t>
            </a:r>
            <a:r>
              <a:rPr lang="en-US" altLang="zh-CN" sz="2600" b="1" dirty="0">
                <a:solidFill>
                  <a:srgbClr val="0000FF"/>
                </a:solidFill>
                <a:latin typeface="Times New Roman" panose="02020603050405020304" pitchFamily="18" charset="0"/>
              </a:rPr>
              <a:t>--</a:t>
            </a:r>
            <a:r>
              <a:rPr lang="zh-CN" altLang="en-US" sz="2600" b="1" dirty="0">
                <a:solidFill>
                  <a:srgbClr val="0000FF"/>
                </a:solidFill>
                <a:latin typeface="Times New Roman" panose="02020603050405020304" pitchFamily="18" charset="0"/>
              </a:rPr>
              <a:t>模式层</a:t>
            </a:r>
            <a:endParaRPr lang="zh-CN" altLang="en-US" sz="2600" b="1" dirty="0">
              <a:solidFill>
                <a:srgbClr val="0000FF"/>
              </a:solidFill>
              <a:latin typeface="Times New Roman" panose="02020603050405020304" pitchFamily="18" charset="0"/>
            </a:endParaRPr>
          </a:p>
          <a:p>
            <a:pPr algn="just" eaLnBrk="1" hangingPunct="1"/>
            <a:r>
              <a:rPr lang="zh-CN" altLang="en-US" sz="2000" b="1" dirty="0">
                <a:solidFill>
                  <a:schemeClr val="tx1"/>
                </a:solidFill>
                <a:latin typeface="Times New Roman" panose="02020603050405020304" pitchFamily="18" charset="0"/>
              </a:rPr>
              <a:t>采用本体库管理模式层。本体是一种形式化的，对于共享概念体系的明确而又详细的说明。</a:t>
            </a:r>
            <a:endParaRPr lang="zh-CN" altLang="en-US" sz="2000" b="1" dirty="0">
              <a:solidFill>
                <a:schemeClr val="tx1"/>
              </a:solidFill>
              <a:latin typeface="Times New Roman" panose="02020603050405020304" pitchFamily="18" charset="0"/>
            </a:endParaRPr>
          </a:p>
          <a:p>
            <a:pPr algn="just" eaLnBrk="1" hangingPunct="1"/>
            <a:r>
              <a:rPr lang="zh-CN" altLang="en-US" sz="2000" b="1" dirty="0">
                <a:latin typeface="Times New Roman" panose="02020603050405020304" pitchFamily="18" charset="0"/>
                <a:sym typeface="+mn-ea"/>
              </a:rPr>
              <a:t>实际应用中，构建一个本体包括：</a:t>
            </a:r>
            <a:endParaRPr lang="zh-CN" altLang="en-US" sz="2000" b="1" dirty="0">
              <a:solidFill>
                <a:schemeClr val="tx1"/>
              </a:solidFill>
              <a:latin typeface="Times New Roman" panose="02020603050405020304" pitchFamily="18" charset="0"/>
            </a:endParaRPr>
          </a:p>
          <a:p>
            <a:pPr marL="971550" lvl="1" indent="-514350" algn="just" eaLnBrk="1" hangingPunct="1">
              <a:buFont typeface="+mj-ea"/>
              <a:buAutoNum type="circleNumDbPlain"/>
            </a:pPr>
            <a:r>
              <a:rPr lang="zh-CN" altLang="en-US" sz="2000" b="1" dirty="0">
                <a:latin typeface="Times New Roman" panose="02020603050405020304" pitchFamily="18" charset="0"/>
                <a:sym typeface="+mn-ea"/>
              </a:rPr>
              <a:t>定义本体中的概念</a:t>
            </a:r>
            <a:endParaRPr lang="zh-CN" altLang="en-US" sz="2000" b="1" dirty="0">
              <a:solidFill>
                <a:schemeClr val="tx1"/>
              </a:solidFill>
              <a:latin typeface="Times New Roman" panose="02020603050405020304" pitchFamily="18" charset="0"/>
            </a:endParaRPr>
          </a:p>
          <a:p>
            <a:pPr marL="971550" lvl="1" indent="-514350" algn="just" eaLnBrk="1" hangingPunct="1">
              <a:buFont typeface="+mj-ea"/>
              <a:buAutoNum type="circleNumDbPlain"/>
            </a:pPr>
            <a:r>
              <a:rPr lang="zh-CN" altLang="en-US" sz="2000" b="1" dirty="0">
                <a:latin typeface="Times New Roman" panose="02020603050405020304" pitchFamily="18" charset="0"/>
                <a:sym typeface="+mn-ea"/>
              </a:rPr>
              <a:t>将概念进行分层，确定超类与子类关系</a:t>
            </a:r>
            <a:endParaRPr lang="zh-CN" altLang="en-US" sz="2000" b="1" dirty="0">
              <a:solidFill>
                <a:schemeClr val="tx1"/>
              </a:solidFill>
              <a:latin typeface="Times New Roman" panose="02020603050405020304" pitchFamily="18" charset="0"/>
            </a:endParaRPr>
          </a:p>
          <a:p>
            <a:pPr marL="971550" lvl="1" indent="-514350" algn="just" eaLnBrk="1" hangingPunct="1">
              <a:buFont typeface="+mj-ea"/>
              <a:buAutoNum type="circleNumDbPlain"/>
            </a:pPr>
            <a:r>
              <a:rPr lang="zh-CN" altLang="en-US" sz="2000" b="1" dirty="0">
                <a:latin typeface="Times New Roman" panose="02020603050405020304" pitchFamily="18" charset="0"/>
                <a:sym typeface="+mn-ea"/>
              </a:rPr>
              <a:t>定义概念的属性以及对这些属性的值的限制</a:t>
            </a:r>
            <a:endParaRPr lang="zh-CN" altLang="en-US" sz="2000" b="1" dirty="0">
              <a:solidFill>
                <a:schemeClr val="tx1"/>
              </a:solidFill>
              <a:latin typeface="Times New Roman" panose="02020603050405020304" pitchFamily="18" charset="0"/>
            </a:endParaRPr>
          </a:p>
          <a:p>
            <a:pPr marL="971550" lvl="1" indent="-514350" algn="just" eaLnBrk="1" hangingPunct="1">
              <a:buFont typeface="+mj-ea"/>
              <a:buAutoNum type="circleNumDbPlain"/>
            </a:pPr>
            <a:r>
              <a:rPr lang="zh-CN" altLang="en-US" sz="2000" b="1" dirty="0">
                <a:latin typeface="Times New Roman" panose="02020603050405020304" pitchFamily="18" charset="0"/>
                <a:sym typeface="+mn-ea"/>
              </a:rPr>
              <a:t>为实例填充这些属性值</a:t>
            </a:r>
            <a:endParaRPr lang="zh-CN" altLang="en-US" sz="2000" b="1" dirty="0">
              <a:solidFill>
                <a:schemeClr val="tx1"/>
              </a:solidFill>
              <a:latin typeface="Times New Roman" panose="02020603050405020304" pitchFamily="18" charset="0"/>
            </a:endParaRPr>
          </a:p>
          <a:p>
            <a:pPr algn="just" eaLnBrk="1" hangingPunct="1"/>
            <a:r>
              <a:rPr lang="zh-CN" altLang="en-US" sz="2000" b="1" dirty="0">
                <a:solidFill>
                  <a:schemeClr val="tx1"/>
                </a:solidFill>
                <a:latin typeface="Times New Roman" panose="02020603050405020304" pitchFamily="18" charset="0"/>
              </a:rPr>
              <a:t>构建本体的原因主要有以下几点：</a:t>
            </a:r>
            <a:endParaRPr lang="zh-CN" altLang="en-US" sz="2000" b="1" dirty="0">
              <a:solidFill>
                <a:schemeClr val="tx1"/>
              </a:solidFill>
              <a:latin typeface="Times New Roman" panose="02020603050405020304" pitchFamily="18" charset="0"/>
            </a:endParaRPr>
          </a:p>
          <a:p>
            <a:pPr lvl="1" algn="just" eaLnBrk="1" hangingPunct="1">
              <a:buFont typeface="Wingdings" panose="05000000000000000000" charset="0"/>
              <a:buChar char="ü"/>
            </a:pPr>
            <a:r>
              <a:rPr lang="zh-CN" altLang="en-US" sz="1800" b="1" dirty="0">
                <a:solidFill>
                  <a:schemeClr val="tx1"/>
                </a:solidFill>
                <a:latin typeface="Times New Roman" panose="02020603050405020304" pitchFamily="18" charset="0"/>
              </a:rPr>
              <a:t>在人或软件之间分享对信息结构的共同理解</a:t>
            </a:r>
            <a:endParaRPr lang="zh-CN" altLang="en-US" sz="1800" b="1" dirty="0">
              <a:solidFill>
                <a:schemeClr val="tx1"/>
              </a:solidFill>
              <a:latin typeface="Times New Roman" panose="02020603050405020304" pitchFamily="18" charset="0"/>
            </a:endParaRPr>
          </a:p>
          <a:p>
            <a:pPr lvl="1" algn="just" eaLnBrk="1" hangingPunct="1">
              <a:buFont typeface="Wingdings" panose="05000000000000000000" charset="0"/>
              <a:buChar char="ü"/>
            </a:pPr>
            <a:r>
              <a:rPr lang="zh-CN" altLang="en-US" sz="1800" b="1" dirty="0">
                <a:solidFill>
                  <a:schemeClr val="tx1"/>
                </a:solidFill>
                <a:latin typeface="Times New Roman" panose="02020603050405020304" pitchFamily="18" charset="0"/>
              </a:rPr>
              <a:t>实现领域知识的重复使用</a:t>
            </a:r>
            <a:endParaRPr lang="zh-CN" altLang="en-US" sz="1800" b="1" dirty="0">
              <a:solidFill>
                <a:schemeClr val="tx1"/>
              </a:solidFill>
              <a:latin typeface="Times New Roman" panose="02020603050405020304" pitchFamily="18" charset="0"/>
            </a:endParaRPr>
          </a:p>
          <a:p>
            <a:pPr lvl="1" algn="just" eaLnBrk="1" hangingPunct="1">
              <a:buFont typeface="Wingdings" panose="05000000000000000000" charset="0"/>
              <a:buChar char="ü"/>
            </a:pPr>
            <a:r>
              <a:rPr lang="zh-CN" altLang="en-US" sz="1800" b="1" dirty="0">
                <a:solidFill>
                  <a:schemeClr val="tx1"/>
                </a:solidFill>
                <a:latin typeface="Times New Roman" panose="02020603050405020304" pitchFamily="18" charset="0"/>
              </a:rPr>
              <a:t>使得领域假设更明确</a:t>
            </a:r>
            <a:endParaRPr lang="zh-CN" altLang="en-US" sz="1800" b="1" dirty="0">
              <a:solidFill>
                <a:schemeClr val="tx1"/>
              </a:solidFill>
              <a:latin typeface="Times New Roman" panose="02020603050405020304" pitchFamily="18" charset="0"/>
            </a:endParaRPr>
          </a:p>
          <a:p>
            <a:pPr lvl="1" algn="just" eaLnBrk="1" hangingPunct="1">
              <a:buFont typeface="Wingdings" panose="05000000000000000000" charset="0"/>
              <a:buChar char="ü"/>
            </a:pPr>
            <a:r>
              <a:rPr lang="zh-CN" altLang="en-US" sz="1800" b="1" dirty="0">
                <a:solidFill>
                  <a:schemeClr val="tx1"/>
                </a:solidFill>
                <a:latin typeface="Times New Roman" panose="02020603050405020304" pitchFamily="18" charset="0"/>
              </a:rPr>
              <a:t>将领域知识与操作性知识分离</a:t>
            </a:r>
            <a:endParaRPr lang="zh-CN" altLang="en-US" sz="1800" b="1" dirty="0">
              <a:solidFill>
                <a:schemeClr val="tx1"/>
              </a:solidFill>
              <a:latin typeface="Times New Roman" panose="02020603050405020304" pitchFamily="18" charset="0"/>
            </a:endParaRPr>
          </a:p>
          <a:p>
            <a:pPr lvl="1" algn="just" eaLnBrk="1" hangingPunct="1">
              <a:buFont typeface="Wingdings" panose="05000000000000000000" charset="0"/>
              <a:buChar char="ü"/>
            </a:pPr>
            <a:r>
              <a:rPr lang="zh-CN" altLang="en-US" sz="1800" b="1" dirty="0">
                <a:solidFill>
                  <a:schemeClr val="tx1"/>
                </a:solidFill>
                <a:latin typeface="Times New Roman" panose="02020603050405020304" pitchFamily="18" charset="0"/>
              </a:rPr>
              <a:t>分析领域知识</a:t>
            </a:r>
            <a:endParaRPr lang="zh-CN" altLang="en-US" sz="1800" b="1" dirty="0">
              <a:solidFill>
                <a:schemeClr val="tx1"/>
              </a:solidFill>
              <a:latin typeface="Times New Roman" panose="02020603050405020304" pitchFamily="18" charset="0"/>
            </a:endParaRPr>
          </a:p>
          <a:p>
            <a:pPr marL="514350" indent="-514350" algn="just" eaLnBrk="1" hangingPunct="1"/>
            <a:endParaRPr lang="zh-CN" altLang="en-US" sz="1800" b="1"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49154"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2.5.4 </a:t>
            </a:r>
            <a:r>
              <a:rPr lang="zh-CN" altLang="zh-CN" dirty="0">
                <a:latin typeface="Times New Roman" panose="02020603050405020304" pitchFamily="18" charset="0"/>
              </a:rPr>
              <a:t>知识图谱的架构</a:t>
            </a:r>
            <a:endParaRPr lang="zh-CN" altLang="en-US" dirty="0">
              <a:latin typeface="Times New Roman" panose="02020603050405020304" pitchFamily="18" charset="0"/>
            </a:endParaRPr>
          </a:p>
        </p:txBody>
      </p:sp>
      <p:sp>
        <p:nvSpPr>
          <p:cNvPr id="49155" name="Rectangle 3"/>
          <p:cNvSpPr>
            <a:spLocks noGrp="1"/>
          </p:cNvSpPr>
          <p:nvPr>
            <p:ph idx="1"/>
          </p:nvPr>
        </p:nvSpPr>
        <p:spPr>
          <a:xfrm>
            <a:off x="265113" y="704850"/>
            <a:ext cx="8410575" cy="771525"/>
          </a:xfrm>
        </p:spPr>
        <p:txBody>
          <a:bodyPr vert="horz" wrap="square" lIns="91440" tIns="45720" rIns="91440" bIns="45720" anchor="t" anchorCtr="0"/>
          <a:lstStyle/>
          <a:p>
            <a:pPr algn="just" eaLnBrk="1" hangingPunct="1"/>
            <a:r>
              <a:rPr lang="en-US" altLang="zh-CN" sz="2600" b="1" dirty="0">
                <a:solidFill>
                  <a:srgbClr val="0000FF"/>
                </a:solidFill>
                <a:latin typeface="Times New Roman" panose="02020603050405020304" pitchFamily="18" charset="0"/>
              </a:rPr>
              <a:t>2. </a:t>
            </a:r>
            <a:r>
              <a:rPr lang="zh-CN" altLang="zh-CN" sz="2600" b="1" dirty="0">
                <a:solidFill>
                  <a:srgbClr val="0000FF"/>
                </a:solidFill>
                <a:latin typeface="Times New Roman" panose="02020603050405020304" pitchFamily="18" charset="0"/>
              </a:rPr>
              <a:t>知识图谱的体系架构</a:t>
            </a:r>
            <a:r>
              <a:rPr lang="en-US" altLang="zh-CN" sz="1800" dirty="0">
                <a:solidFill>
                  <a:srgbClr val="0000FF"/>
                </a:solidFill>
                <a:latin typeface="Times New Roman" panose="02020603050405020304" pitchFamily="18" charset="0"/>
              </a:rPr>
              <a:t>(</a:t>
            </a:r>
            <a:r>
              <a:rPr lang="zh-CN" altLang="zh-CN" sz="1800" dirty="0">
                <a:solidFill>
                  <a:srgbClr val="0000FF"/>
                </a:solidFill>
                <a:latin typeface="Times New Roman" panose="02020603050405020304" pitchFamily="18" charset="0"/>
              </a:rPr>
              <a:t>构建模式结构</a:t>
            </a:r>
            <a:r>
              <a:rPr lang="en-US" altLang="zh-CN" sz="1800" dirty="0">
                <a:solidFill>
                  <a:srgbClr val="0000FF"/>
                </a:solidFill>
                <a:latin typeface="Times New Roman" panose="02020603050405020304" pitchFamily="18" charset="0"/>
              </a:rPr>
              <a:t>)</a:t>
            </a:r>
            <a:endParaRPr lang="en-US" altLang="zh-CN" sz="1800" dirty="0">
              <a:solidFill>
                <a:srgbClr val="0000FF"/>
              </a:solidFill>
              <a:latin typeface="Times New Roman" panose="02020603050405020304" pitchFamily="18" charset="0"/>
              <a:ea typeface="Times New Roman" panose="02020603050405020304" pitchFamily="18" charset="0"/>
            </a:endParaRPr>
          </a:p>
        </p:txBody>
      </p:sp>
      <p:pic>
        <p:nvPicPr>
          <p:cNvPr id="49156" name="图片 201"/>
          <p:cNvPicPr>
            <a:picLocks noChangeAspect="1"/>
          </p:cNvPicPr>
          <p:nvPr/>
        </p:nvPicPr>
        <p:blipFill>
          <a:blip r:embed="rId1"/>
          <a:stretch>
            <a:fillRect/>
          </a:stretch>
        </p:blipFill>
        <p:spPr>
          <a:xfrm>
            <a:off x="700088" y="1290638"/>
            <a:ext cx="7540625" cy="2976562"/>
          </a:xfrm>
          <a:prstGeom prst="rect">
            <a:avLst/>
          </a:prstGeom>
          <a:noFill/>
          <a:ln w="9525">
            <a:noFill/>
          </a:ln>
        </p:spPr>
      </p:pic>
      <p:sp>
        <p:nvSpPr>
          <p:cNvPr id="49157" name="Rectangle 3"/>
          <p:cNvSpPr txBox="1"/>
          <p:nvPr/>
        </p:nvSpPr>
        <p:spPr>
          <a:xfrm>
            <a:off x="93663" y="4267200"/>
            <a:ext cx="8751887" cy="2438400"/>
          </a:xfrm>
          <a:prstGeom prst="rect">
            <a:avLst/>
          </a:prstGeom>
          <a:noFill/>
          <a:ln w="9525">
            <a:noFill/>
          </a:ln>
        </p:spPr>
        <p:txBody>
          <a:bodyPr anchor="t" anchorCtr="0"/>
          <a:lstStyle/>
          <a:p>
            <a:pPr marL="469900" indent="-469900" algn="just">
              <a:lnSpc>
                <a:spcPct val="110000"/>
              </a:lnSpc>
              <a:spcBef>
                <a:spcPct val="20000"/>
              </a:spcBef>
              <a:buClr>
                <a:schemeClr val="accent2"/>
              </a:buClr>
              <a:buFont typeface="Wingdings" panose="05000000000000000000" pitchFamily="2" charset="2"/>
              <a:buBlip>
                <a:blip r:embed="rId2"/>
              </a:buBlip>
            </a:pPr>
            <a:r>
              <a:rPr lang="zh-CN" altLang="zh-CN" sz="2600" b="1" dirty="0">
                <a:latin typeface="Times New Roman" panose="02020603050405020304" pitchFamily="18" charset="0"/>
                <a:ea typeface="宋体" panose="02010600030101010101" pitchFamily="2" charset="-122"/>
              </a:rPr>
              <a:t>获取知识的资源对象大体可分为</a:t>
            </a:r>
            <a:r>
              <a:rPr lang="zh-CN" altLang="en-US" sz="2600" b="1" dirty="0">
                <a:latin typeface="Times New Roman" panose="02020603050405020304" pitchFamily="18" charset="0"/>
                <a:ea typeface="宋体" panose="02010600030101010101" pitchFamily="2" charset="-122"/>
              </a:rPr>
              <a:t>：</a:t>
            </a:r>
            <a:endParaRPr lang="zh-CN" altLang="en-US" sz="2600" b="1" dirty="0">
              <a:latin typeface="Times New Roman" panose="02020603050405020304" pitchFamily="18" charset="0"/>
              <a:ea typeface="宋体" panose="02010600030101010101" pitchFamily="2" charset="-122"/>
            </a:endParaRPr>
          </a:p>
          <a:p>
            <a:pPr marL="469900" indent="-469900" algn="just">
              <a:lnSpc>
                <a:spcPct val="110000"/>
              </a:lnSpc>
              <a:spcBef>
                <a:spcPct val="20000"/>
              </a:spcBef>
              <a:buClr>
                <a:schemeClr val="accent2"/>
              </a:buClr>
              <a:buFont typeface="Wingdings" panose="05000000000000000000" pitchFamily="2" charset="2"/>
              <a:buBlip>
                <a:blip r:embed="rId2"/>
              </a:buBlip>
            </a:pPr>
            <a:r>
              <a:rPr lang="zh-CN" altLang="zh-CN" sz="2600" b="1" dirty="0">
                <a:solidFill>
                  <a:srgbClr val="0000FF"/>
                </a:solidFill>
                <a:latin typeface="Times New Roman" panose="02020603050405020304" pitchFamily="18" charset="0"/>
                <a:ea typeface="宋体" panose="02010600030101010101" pitchFamily="2" charset="-122"/>
              </a:rPr>
              <a:t>结构化数据</a:t>
            </a:r>
            <a:r>
              <a:rPr lang="zh-CN" altLang="zh-CN" sz="2600" b="1" dirty="0">
                <a:latin typeface="Times New Roman" panose="02020603050405020304" pitchFamily="18" charset="0"/>
                <a:ea typeface="宋体" panose="02010600030101010101" pitchFamily="2" charset="-122"/>
              </a:rPr>
              <a:t>是指知识定义和表示都比较完备的数据。</a:t>
            </a:r>
            <a:endParaRPr lang="en-US" altLang="zh-CN" sz="2600" b="1" dirty="0">
              <a:latin typeface="Times New Roman" panose="02020603050405020304" pitchFamily="18" charset="0"/>
              <a:ea typeface="宋体" panose="02010600030101010101" pitchFamily="2" charset="-122"/>
            </a:endParaRPr>
          </a:p>
          <a:p>
            <a:pPr marL="469900" indent="-469900" algn="just">
              <a:lnSpc>
                <a:spcPct val="110000"/>
              </a:lnSpc>
              <a:spcBef>
                <a:spcPct val="20000"/>
              </a:spcBef>
              <a:buClr>
                <a:schemeClr val="accent2"/>
              </a:buClr>
              <a:buFont typeface="Wingdings" panose="05000000000000000000" pitchFamily="2" charset="2"/>
              <a:buBlip>
                <a:blip r:embed="rId2"/>
              </a:buBlip>
            </a:pPr>
            <a:r>
              <a:rPr lang="zh-CN" altLang="zh-CN" sz="2600" b="1" dirty="0">
                <a:solidFill>
                  <a:srgbClr val="0000FF"/>
                </a:solidFill>
                <a:latin typeface="Times New Roman" panose="02020603050405020304" pitchFamily="18" charset="0"/>
                <a:ea typeface="宋体" panose="02010600030101010101" pitchFamily="2" charset="-122"/>
              </a:rPr>
              <a:t>半结构化数据</a:t>
            </a:r>
            <a:r>
              <a:rPr lang="zh-CN" altLang="zh-CN" sz="2600" b="1" dirty="0">
                <a:latin typeface="Times New Roman" panose="02020603050405020304" pitchFamily="18" charset="0"/>
                <a:ea typeface="宋体" panose="02010600030101010101" pitchFamily="2" charset="-122"/>
              </a:rPr>
              <a:t>是指部分数据是结构化的，但存在大量结构化程度较低的数据。</a:t>
            </a:r>
            <a:endParaRPr lang="en-US" altLang="zh-CN" sz="2600" b="1" dirty="0">
              <a:latin typeface="Times New Roman" panose="02020603050405020304" pitchFamily="18" charset="0"/>
              <a:ea typeface="宋体" panose="02010600030101010101" pitchFamily="2" charset="-122"/>
            </a:endParaRPr>
          </a:p>
          <a:p>
            <a:pPr marL="469900" indent="-469900" algn="just">
              <a:lnSpc>
                <a:spcPct val="110000"/>
              </a:lnSpc>
              <a:spcBef>
                <a:spcPct val="20000"/>
              </a:spcBef>
              <a:buClr>
                <a:schemeClr val="accent2"/>
              </a:buClr>
              <a:buFont typeface="Wingdings" panose="05000000000000000000" pitchFamily="2" charset="2"/>
              <a:buBlip>
                <a:blip r:embed="rId2"/>
              </a:buBlip>
            </a:pPr>
            <a:r>
              <a:rPr lang="zh-CN" altLang="zh-CN" sz="2600" b="1" dirty="0">
                <a:solidFill>
                  <a:srgbClr val="0000FF"/>
                </a:solidFill>
                <a:latin typeface="Times New Roman" panose="02020603050405020304" pitchFamily="18" charset="0"/>
                <a:ea typeface="宋体" panose="02010600030101010101" pitchFamily="2" charset="-122"/>
              </a:rPr>
              <a:t>非结构化数据</a:t>
            </a:r>
            <a:r>
              <a:rPr lang="zh-CN" altLang="zh-CN" sz="2600" b="1" dirty="0">
                <a:latin typeface="Times New Roman" panose="02020603050405020304" pitchFamily="18" charset="0"/>
                <a:ea typeface="宋体" panose="02010600030101010101" pitchFamily="2" charset="-122"/>
              </a:rPr>
              <a:t>是指没有定义和规范约束的“自由”数据</a:t>
            </a:r>
            <a:r>
              <a:rPr lang="zh-CN" altLang="zh-CN" sz="2400" dirty="0">
                <a:latin typeface="Times New Roman" panose="02020603050405020304" pitchFamily="18" charset="0"/>
                <a:ea typeface="宋体" panose="02010600030101010101" pitchFamily="2" charset="-122"/>
              </a:rPr>
              <a:t>。</a:t>
            </a:r>
            <a:endParaRPr lang="en-US" altLang="zh-CN" sz="2600" b="1" dirty="0">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50178"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2.5.4 </a:t>
            </a:r>
            <a:r>
              <a:rPr lang="zh-CN" altLang="zh-CN" dirty="0">
                <a:latin typeface="Times New Roman" panose="02020603050405020304" pitchFamily="18" charset="0"/>
              </a:rPr>
              <a:t>知识图谱的架构</a:t>
            </a:r>
            <a:endParaRPr lang="zh-CN" altLang="en-US" dirty="0">
              <a:latin typeface="Times New Roman" panose="02020603050405020304" pitchFamily="18" charset="0"/>
            </a:endParaRPr>
          </a:p>
        </p:txBody>
      </p:sp>
      <p:sp>
        <p:nvSpPr>
          <p:cNvPr id="50179" name="Rectangle 3"/>
          <p:cNvSpPr>
            <a:spLocks noGrp="1"/>
          </p:cNvSpPr>
          <p:nvPr>
            <p:ph idx="1"/>
          </p:nvPr>
        </p:nvSpPr>
        <p:spPr>
          <a:xfrm>
            <a:off x="201613" y="885825"/>
            <a:ext cx="8410575" cy="771525"/>
          </a:xfrm>
        </p:spPr>
        <p:txBody>
          <a:bodyPr vert="horz" wrap="square" lIns="91440" tIns="45720" rIns="91440" bIns="45720" anchor="t" anchorCtr="0"/>
          <a:lstStyle/>
          <a:p>
            <a:pPr algn="just" eaLnBrk="1" hangingPunct="1"/>
            <a:r>
              <a:rPr lang="en-US" altLang="zh-CN" sz="2600" b="1" dirty="0">
                <a:solidFill>
                  <a:srgbClr val="0000FF"/>
                </a:solidFill>
                <a:latin typeface="Times New Roman" panose="02020603050405020304" pitchFamily="18" charset="0"/>
              </a:rPr>
              <a:t>3. </a:t>
            </a:r>
            <a:r>
              <a:rPr lang="zh-CN" altLang="zh-CN" sz="2600" b="1" dirty="0">
                <a:solidFill>
                  <a:srgbClr val="0000FF"/>
                </a:solidFill>
                <a:latin typeface="Times New Roman" panose="02020603050405020304" pitchFamily="18" charset="0"/>
              </a:rPr>
              <a:t>知识图谱的</a:t>
            </a:r>
            <a:r>
              <a:rPr lang="zh-CN" altLang="en-US" sz="2600" b="1" dirty="0">
                <a:solidFill>
                  <a:srgbClr val="0000FF"/>
                </a:solidFill>
                <a:latin typeface="Times New Roman" panose="02020603050405020304" pitchFamily="18" charset="0"/>
              </a:rPr>
              <a:t>构建</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50180" name="Rectangle 3"/>
          <p:cNvSpPr txBox="1"/>
          <p:nvPr/>
        </p:nvSpPr>
        <p:spPr>
          <a:xfrm>
            <a:off x="201613" y="1543050"/>
            <a:ext cx="8751887" cy="2438400"/>
          </a:xfrm>
          <a:prstGeom prst="rect">
            <a:avLst/>
          </a:prstGeom>
          <a:noFill/>
          <a:ln w="9525">
            <a:noFill/>
          </a:ln>
        </p:spPr>
        <p:txBody>
          <a:bodyPr anchor="t" anchorCtr="0"/>
          <a:lstStyle/>
          <a:p>
            <a:pPr marL="469900" indent="-469900" algn="just">
              <a:lnSpc>
                <a:spcPct val="110000"/>
              </a:lnSpc>
              <a:spcBef>
                <a:spcPct val="20000"/>
              </a:spcBef>
              <a:buClr>
                <a:schemeClr val="accent2"/>
              </a:buClr>
              <a:buFont typeface="Wingdings" panose="05000000000000000000" pitchFamily="2" charset="2"/>
              <a:buBlip>
                <a:blip r:embed="rId1"/>
              </a:buBlip>
            </a:pPr>
            <a:r>
              <a:rPr lang="zh-CN" altLang="en-US" sz="2600" b="1" dirty="0">
                <a:latin typeface="Times New Roman" panose="02020603050405020304" pitchFamily="18" charset="0"/>
                <a:ea typeface="宋体" panose="02010600030101010101" pitchFamily="2" charset="-122"/>
              </a:rPr>
              <a:t>主要有自顶向下</a:t>
            </a:r>
            <a:r>
              <a:rPr lang="en-US" altLang="zh-CN" sz="2600" b="1" dirty="0">
                <a:latin typeface="Times New Roman" panose="02020603050405020304" pitchFamily="18" charset="0"/>
                <a:ea typeface="宋体" panose="02010600030101010101" pitchFamily="2" charset="-122"/>
              </a:rPr>
              <a:t>(top-down)</a:t>
            </a:r>
            <a:r>
              <a:rPr lang="zh-CN" altLang="en-US" sz="2600" b="1" dirty="0">
                <a:latin typeface="Times New Roman" panose="02020603050405020304" pitchFamily="18" charset="0"/>
                <a:ea typeface="宋体" panose="02010600030101010101" pitchFamily="2" charset="-122"/>
              </a:rPr>
              <a:t>与自底向上</a:t>
            </a:r>
            <a:r>
              <a:rPr lang="en-US" altLang="zh-CN" sz="2600" b="1" dirty="0">
                <a:latin typeface="Times New Roman" panose="02020603050405020304" pitchFamily="18" charset="0"/>
                <a:ea typeface="宋体" panose="02010600030101010101" pitchFamily="2" charset="-122"/>
              </a:rPr>
              <a:t>(bottom-up)</a:t>
            </a:r>
            <a:r>
              <a:rPr lang="zh-CN" altLang="en-US" sz="2600" b="1" dirty="0">
                <a:latin typeface="Times New Roman" panose="02020603050405020304" pitchFamily="18" charset="0"/>
                <a:ea typeface="宋体" panose="02010600030101010101" pitchFamily="2" charset="-122"/>
              </a:rPr>
              <a:t>两种构建方式：</a:t>
            </a:r>
            <a:endParaRPr lang="zh-CN" altLang="en-US" sz="2600" b="1" dirty="0">
              <a:latin typeface="Times New Roman" panose="02020603050405020304" pitchFamily="18" charset="0"/>
              <a:ea typeface="宋体" panose="02010600030101010101" pitchFamily="2" charset="-122"/>
            </a:endParaRPr>
          </a:p>
          <a:p>
            <a:pPr marL="469900" indent="-469900" algn="just">
              <a:lnSpc>
                <a:spcPct val="110000"/>
              </a:lnSpc>
              <a:spcBef>
                <a:spcPct val="20000"/>
              </a:spcBef>
              <a:buClr>
                <a:schemeClr val="accent2"/>
              </a:buClr>
              <a:buFont typeface="Wingdings" panose="05000000000000000000" pitchFamily="2" charset="2"/>
              <a:buBlip>
                <a:blip r:embed="rId1"/>
              </a:buBlip>
            </a:pPr>
            <a:r>
              <a:rPr lang="zh-CN" altLang="en-US" sz="2600" b="1" dirty="0">
                <a:solidFill>
                  <a:srgbClr val="0000FF"/>
                </a:solidFill>
                <a:latin typeface="Times New Roman" panose="02020603050405020304" pitchFamily="18" charset="0"/>
                <a:ea typeface="宋体" panose="02010600030101010101" pitchFamily="2" charset="-122"/>
              </a:rPr>
              <a:t>自顶向下</a:t>
            </a:r>
            <a:r>
              <a:rPr lang="zh-CN" altLang="zh-CN" sz="2600" b="1" dirty="0">
                <a:latin typeface="Times New Roman" panose="02020603050405020304" pitchFamily="18" charset="0"/>
                <a:ea typeface="宋体" panose="02010600030101010101" pitchFamily="2" charset="-122"/>
              </a:rPr>
              <a:t>是</a:t>
            </a:r>
            <a:r>
              <a:rPr lang="zh-CN" altLang="en-US" sz="2600" b="1" dirty="0">
                <a:latin typeface="Times New Roman" panose="02020603050405020304" pitchFamily="18" charset="0"/>
                <a:ea typeface="宋体" panose="02010600030101010101" pitchFamily="2" charset="-122"/>
              </a:rPr>
              <a:t>先为知识图谱定义好本体与数据模式，再将实体加入数据库</a:t>
            </a:r>
            <a:r>
              <a:rPr lang="zh-CN" altLang="zh-CN" sz="2600" b="1" dirty="0">
                <a:latin typeface="Times New Roman" panose="02020603050405020304" pitchFamily="18" charset="0"/>
                <a:ea typeface="宋体" panose="02010600030101010101" pitchFamily="2" charset="-122"/>
              </a:rPr>
              <a:t>。</a:t>
            </a:r>
            <a:endParaRPr lang="en-US" altLang="zh-CN" sz="2600" b="1" dirty="0">
              <a:latin typeface="Times New Roman" panose="02020603050405020304" pitchFamily="18" charset="0"/>
              <a:ea typeface="宋体" panose="02010600030101010101" pitchFamily="2" charset="-122"/>
            </a:endParaRPr>
          </a:p>
          <a:p>
            <a:pPr marL="469900" indent="-469900" algn="just">
              <a:lnSpc>
                <a:spcPct val="110000"/>
              </a:lnSpc>
              <a:spcBef>
                <a:spcPct val="20000"/>
              </a:spcBef>
              <a:buClr>
                <a:schemeClr val="accent2"/>
              </a:buClr>
              <a:buFont typeface="Wingdings" panose="05000000000000000000" pitchFamily="2" charset="2"/>
              <a:buBlip>
                <a:blip r:embed="rId1"/>
              </a:buBlip>
            </a:pPr>
            <a:r>
              <a:rPr lang="zh-CN" altLang="en-US" sz="2600" b="1" dirty="0">
                <a:solidFill>
                  <a:srgbClr val="0000FF"/>
                </a:solidFill>
                <a:latin typeface="Times New Roman" panose="02020603050405020304" pitchFamily="18" charset="0"/>
                <a:ea typeface="宋体" panose="02010600030101010101" pitchFamily="2" charset="-122"/>
              </a:rPr>
              <a:t>自底向上</a:t>
            </a:r>
            <a:r>
              <a:rPr lang="zh-CN" altLang="zh-CN" sz="2600" b="1" dirty="0">
                <a:latin typeface="Times New Roman" panose="02020603050405020304" pitchFamily="18" charset="0"/>
                <a:ea typeface="宋体" panose="02010600030101010101" pitchFamily="2" charset="-122"/>
              </a:rPr>
              <a:t>是指</a:t>
            </a:r>
            <a:r>
              <a:rPr lang="zh-CN" altLang="en-US" sz="2600" b="1" dirty="0">
                <a:latin typeface="Times New Roman" panose="02020603050405020304" pitchFamily="18" charset="0"/>
                <a:ea typeface="宋体" panose="02010600030101010101" pitchFamily="2" charset="-122"/>
              </a:rPr>
              <a:t>从一些开放链接库数据库中抽取出实体，选择其中置信度较高的加入知识库，再构建顶层的本体模式</a:t>
            </a:r>
            <a:r>
              <a:rPr lang="zh-CN" altLang="zh-CN" sz="2600" b="1" dirty="0">
                <a:latin typeface="Times New Roman" panose="02020603050405020304" pitchFamily="18" charset="0"/>
                <a:ea typeface="宋体" panose="02010600030101010101" pitchFamily="2" charset="-122"/>
              </a:rPr>
              <a:t>。</a:t>
            </a:r>
            <a:endParaRPr lang="en-US" altLang="zh-CN" sz="2600" b="1" dirty="0">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51202"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2.5.4 </a:t>
            </a:r>
            <a:r>
              <a:rPr lang="zh-CN" altLang="zh-CN" dirty="0">
                <a:latin typeface="Times New Roman" panose="02020603050405020304" pitchFamily="18" charset="0"/>
              </a:rPr>
              <a:t>知识图谱的架构</a:t>
            </a:r>
            <a:endParaRPr lang="zh-CN" altLang="en-US" dirty="0">
              <a:latin typeface="Times New Roman" panose="02020603050405020304" pitchFamily="18" charset="0"/>
            </a:endParaRPr>
          </a:p>
        </p:txBody>
      </p:sp>
      <p:sp>
        <p:nvSpPr>
          <p:cNvPr id="51203" name="Rectangle 3"/>
          <p:cNvSpPr>
            <a:spLocks noGrp="1"/>
          </p:cNvSpPr>
          <p:nvPr>
            <p:ph idx="1"/>
          </p:nvPr>
        </p:nvSpPr>
        <p:spPr>
          <a:xfrm>
            <a:off x="201613" y="885825"/>
            <a:ext cx="8410575" cy="771525"/>
          </a:xfrm>
        </p:spPr>
        <p:txBody>
          <a:bodyPr vert="horz" wrap="square" lIns="91440" tIns="45720" rIns="91440" bIns="45720" anchor="t" anchorCtr="0"/>
          <a:lstStyle/>
          <a:p>
            <a:pPr algn="just" eaLnBrk="1" hangingPunct="1"/>
            <a:r>
              <a:rPr lang="en-US" altLang="zh-CN" sz="2600" b="1" dirty="0">
                <a:solidFill>
                  <a:srgbClr val="0000FF"/>
                </a:solidFill>
                <a:latin typeface="Times New Roman" panose="02020603050405020304" pitchFamily="18" charset="0"/>
              </a:rPr>
              <a:t>4.  </a:t>
            </a:r>
            <a:r>
              <a:rPr lang="zh-CN" altLang="en-US" sz="2600" b="1" dirty="0">
                <a:solidFill>
                  <a:srgbClr val="0000FF"/>
                </a:solidFill>
                <a:latin typeface="Times New Roman" panose="02020603050405020304" pitchFamily="18" charset="0"/>
              </a:rPr>
              <a:t>知识抽取</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51204" name="Rectangle 3"/>
          <p:cNvSpPr txBox="1"/>
          <p:nvPr/>
        </p:nvSpPr>
        <p:spPr>
          <a:xfrm>
            <a:off x="201613" y="1543050"/>
            <a:ext cx="8751887" cy="3657600"/>
          </a:xfrm>
          <a:prstGeom prst="rect">
            <a:avLst/>
          </a:prstGeom>
          <a:noFill/>
          <a:ln w="9525">
            <a:noFill/>
          </a:ln>
        </p:spPr>
        <p:txBody>
          <a:bodyPr anchor="t" anchorCtr="0"/>
          <a:lstStyle/>
          <a:p>
            <a:pPr marL="469900" indent="-469900" algn="just">
              <a:lnSpc>
                <a:spcPct val="110000"/>
              </a:lnSpc>
              <a:spcBef>
                <a:spcPct val="20000"/>
              </a:spcBef>
              <a:buClr>
                <a:schemeClr val="accent2"/>
              </a:buClr>
              <a:buFont typeface="Wingdings" panose="05000000000000000000" pitchFamily="2" charset="2"/>
              <a:buBlip>
                <a:blip r:embed="rId1"/>
              </a:buBlip>
            </a:pPr>
            <a:r>
              <a:rPr lang="zh-CN" altLang="en-US" sz="2600" b="1" dirty="0">
                <a:latin typeface="Times New Roman" panose="02020603050405020304" pitchFamily="18" charset="0"/>
                <a:ea typeface="宋体" panose="02010600030101010101" pitchFamily="2" charset="-122"/>
              </a:rPr>
              <a:t>知识抽取是从不同来源、不同结构的数据中进行知识提取，形成知识</a:t>
            </a:r>
            <a:r>
              <a:rPr lang="en-US" altLang="zh-CN" sz="2600" b="1" dirty="0">
                <a:latin typeface="Times New Roman" panose="02020603050405020304" pitchFamily="18" charset="0"/>
                <a:ea typeface="宋体" panose="02010600030101010101" pitchFamily="2" charset="-122"/>
              </a:rPr>
              <a:t>(</a:t>
            </a:r>
            <a:r>
              <a:rPr lang="zh-CN" altLang="en-US" sz="2600" b="1" dirty="0">
                <a:latin typeface="Times New Roman" panose="02020603050405020304" pitchFamily="18" charset="0"/>
                <a:ea typeface="宋体" panose="02010600030101010101" pitchFamily="2" charset="-122"/>
              </a:rPr>
              <a:t>结构 化数据</a:t>
            </a:r>
            <a:r>
              <a:rPr lang="en-US" altLang="zh-CN" sz="2600" b="1" dirty="0">
                <a:latin typeface="Times New Roman" panose="02020603050405020304" pitchFamily="18" charset="0"/>
                <a:ea typeface="宋体" panose="02010600030101010101" pitchFamily="2" charset="-122"/>
              </a:rPr>
              <a:t>)</a:t>
            </a:r>
            <a:r>
              <a:rPr lang="zh-CN" altLang="en-US" sz="2600" b="1" dirty="0">
                <a:latin typeface="Times New Roman" panose="02020603050405020304" pitchFamily="18" charset="0"/>
                <a:ea typeface="宋体" panose="02010600030101010101" pitchFamily="2" charset="-122"/>
              </a:rPr>
              <a:t>存入知识图谱。</a:t>
            </a:r>
            <a:endParaRPr lang="en-US" altLang="zh-CN" sz="2600" b="1" dirty="0">
              <a:latin typeface="Times New Roman" panose="02020603050405020304" pitchFamily="18" charset="0"/>
              <a:ea typeface="宋体" panose="02010600030101010101" pitchFamily="2" charset="-122"/>
            </a:endParaRPr>
          </a:p>
          <a:p>
            <a:pPr marL="469900" indent="-469900" algn="just">
              <a:lnSpc>
                <a:spcPct val="110000"/>
              </a:lnSpc>
              <a:spcBef>
                <a:spcPts val="1200"/>
              </a:spcBef>
              <a:buClr>
                <a:schemeClr val="accent2"/>
              </a:buClr>
              <a:buFont typeface="Wingdings" panose="05000000000000000000" pitchFamily="2" charset="2"/>
              <a:buBlip>
                <a:blip r:embed="rId1"/>
              </a:buBlip>
            </a:pPr>
            <a:r>
              <a:rPr lang="zh-CN" altLang="en-US" sz="2600" b="1" dirty="0">
                <a:latin typeface="Times New Roman" panose="02020603050405020304" pitchFamily="18" charset="0"/>
                <a:ea typeface="宋体" panose="02010600030101010101" pitchFamily="2" charset="-122"/>
              </a:rPr>
              <a:t>主要面向开放的链接数据，典型输入是自然语言文本或者图像或者视频多媒体内容文档等。然后通过自动化或者半自动化技术抽取出可用的知识单元。</a:t>
            </a:r>
            <a:endParaRPr lang="en-US" altLang="zh-CN" sz="2600" b="1" dirty="0">
              <a:latin typeface="Times New Roman" panose="02020603050405020304" pitchFamily="18" charset="0"/>
              <a:ea typeface="宋体" panose="02010600030101010101" pitchFamily="2" charset="-122"/>
            </a:endParaRPr>
          </a:p>
          <a:p>
            <a:pPr marL="469900" indent="-469900" algn="just">
              <a:lnSpc>
                <a:spcPct val="110000"/>
              </a:lnSpc>
              <a:spcBef>
                <a:spcPts val="1200"/>
              </a:spcBef>
              <a:buClr>
                <a:schemeClr val="accent2"/>
              </a:buClr>
              <a:buFont typeface="Wingdings" panose="05000000000000000000" pitchFamily="2" charset="2"/>
              <a:buBlip>
                <a:blip r:embed="rId1"/>
              </a:buBlip>
            </a:pPr>
            <a:r>
              <a:rPr lang="zh-CN" altLang="en-US" sz="2600" b="1" dirty="0">
                <a:latin typeface="Times New Roman" panose="02020603050405020304" pitchFamily="18" charset="0"/>
                <a:ea typeface="宋体" panose="02010600030101010101" pitchFamily="2" charset="-122"/>
              </a:rPr>
              <a:t>知识单元主要包括</a:t>
            </a:r>
            <a:r>
              <a:rPr lang="zh-CN" altLang="en-US" sz="2600" b="1" dirty="0">
                <a:solidFill>
                  <a:srgbClr val="0000CC"/>
                </a:solidFill>
                <a:latin typeface="Times New Roman" panose="02020603050405020304" pitchFamily="18" charset="0"/>
                <a:ea typeface="宋体" panose="02010600030101010101" pitchFamily="2" charset="-122"/>
              </a:rPr>
              <a:t>实体</a:t>
            </a:r>
            <a:r>
              <a:rPr lang="en-US" altLang="zh-CN" sz="2600" b="1" dirty="0">
                <a:solidFill>
                  <a:srgbClr val="0000CC"/>
                </a:solidFill>
                <a:latin typeface="Times New Roman" panose="02020603050405020304" pitchFamily="18" charset="0"/>
                <a:ea typeface="宋体" panose="02010600030101010101" pitchFamily="2" charset="-122"/>
              </a:rPr>
              <a:t>(</a:t>
            </a:r>
            <a:r>
              <a:rPr lang="zh-CN" altLang="en-US" sz="2600" b="1" dirty="0">
                <a:solidFill>
                  <a:srgbClr val="0000CC"/>
                </a:solidFill>
                <a:latin typeface="Times New Roman" panose="02020603050405020304" pitchFamily="18" charset="0"/>
                <a:ea typeface="宋体" panose="02010600030101010101" pitchFamily="2" charset="-122"/>
              </a:rPr>
              <a:t>概念的外延</a:t>
            </a:r>
            <a:r>
              <a:rPr lang="en-US" altLang="zh-CN" sz="2600" b="1" dirty="0">
                <a:solidFill>
                  <a:srgbClr val="0000CC"/>
                </a:solidFill>
                <a:latin typeface="Times New Roman" panose="02020603050405020304" pitchFamily="18" charset="0"/>
                <a:ea typeface="宋体" panose="02010600030101010101" pitchFamily="2" charset="-122"/>
              </a:rPr>
              <a:t>)</a:t>
            </a:r>
            <a:r>
              <a:rPr lang="zh-CN" altLang="en-US" sz="2600" b="1" dirty="0">
                <a:latin typeface="Times New Roman" panose="02020603050405020304" pitchFamily="18" charset="0"/>
                <a:ea typeface="宋体" panose="02010600030101010101" pitchFamily="2" charset="-122"/>
              </a:rPr>
              <a:t>、</a:t>
            </a:r>
            <a:r>
              <a:rPr lang="zh-CN" altLang="en-US" sz="2600" b="1" dirty="0">
                <a:solidFill>
                  <a:srgbClr val="0000CC"/>
                </a:solidFill>
                <a:latin typeface="Times New Roman" panose="02020603050405020304" pitchFamily="18" charset="0"/>
                <a:ea typeface="宋体" panose="02010600030101010101" pitchFamily="2" charset="-122"/>
              </a:rPr>
              <a:t>关系</a:t>
            </a:r>
            <a:r>
              <a:rPr lang="zh-CN" altLang="en-US" sz="2600" b="1" dirty="0">
                <a:latin typeface="Times New Roman" panose="02020603050405020304" pitchFamily="18" charset="0"/>
                <a:ea typeface="宋体" panose="02010600030101010101" pitchFamily="2" charset="-122"/>
              </a:rPr>
              <a:t>以及</a:t>
            </a:r>
            <a:r>
              <a:rPr lang="zh-CN" altLang="en-US" sz="2600" b="1" dirty="0">
                <a:solidFill>
                  <a:srgbClr val="0000CC"/>
                </a:solidFill>
                <a:latin typeface="Times New Roman" panose="02020603050405020304" pitchFamily="18" charset="0"/>
                <a:ea typeface="宋体" panose="02010600030101010101" pitchFamily="2" charset="-122"/>
              </a:rPr>
              <a:t>属性</a:t>
            </a:r>
            <a:r>
              <a:rPr lang="zh-CN" altLang="en-US" sz="2600" b="1" dirty="0">
                <a:latin typeface="Times New Roman" panose="02020603050405020304" pitchFamily="18" charset="0"/>
                <a:ea typeface="宋体" panose="02010600030101010101" pitchFamily="2" charset="-122"/>
              </a:rPr>
              <a:t>三个知识要素。</a:t>
            </a:r>
            <a:endParaRPr lang="zh-CN" altLang="en-US" sz="2600" b="1" dirty="0">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52226"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2.5.4 </a:t>
            </a:r>
            <a:r>
              <a:rPr lang="zh-CN" altLang="zh-CN" dirty="0">
                <a:latin typeface="Times New Roman" panose="02020603050405020304" pitchFamily="18" charset="0"/>
              </a:rPr>
              <a:t>知识图谱的架构</a:t>
            </a:r>
            <a:endParaRPr lang="zh-CN" altLang="en-US" dirty="0">
              <a:latin typeface="Times New Roman" panose="02020603050405020304" pitchFamily="18" charset="0"/>
            </a:endParaRPr>
          </a:p>
        </p:txBody>
      </p:sp>
      <p:sp>
        <p:nvSpPr>
          <p:cNvPr id="52227" name="Rectangle 3"/>
          <p:cNvSpPr>
            <a:spLocks noGrp="1"/>
          </p:cNvSpPr>
          <p:nvPr>
            <p:ph idx="1"/>
          </p:nvPr>
        </p:nvSpPr>
        <p:spPr>
          <a:xfrm>
            <a:off x="373063" y="923925"/>
            <a:ext cx="8410575" cy="771525"/>
          </a:xfrm>
        </p:spPr>
        <p:txBody>
          <a:bodyPr vert="horz" wrap="square" lIns="91440" tIns="45720" rIns="91440" bIns="45720" anchor="t" anchorCtr="0"/>
          <a:lstStyle/>
          <a:p>
            <a:pPr algn="just" eaLnBrk="1" hangingPunct="1"/>
            <a:r>
              <a:rPr lang="zh-CN" altLang="en-US" sz="2600" b="1" dirty="0">
                <a:solidFill>
                  <a:srgbClr val="0000FF"/>
                </a:solidFill>
                <a:latin typeface="Times New Roman" panose="02020603050405020304" pitchFamily="18" charset="0"/>
              </a:rPr>
              <a:t>实体抽取</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52228" name="Rectangle 3"/>
          <p:cNvSpPr txBox="1"/>
          <p:nvPr/>
        </p:nvSpPr>
        <p:spPr>
          <a:xfrm>
            <a:off x="373063" y="1828800"/>
            <a:ext cx="8447087" cy="3657600"/>
          </a:xfrm>
          <a:prstGeom prst="rect">
            <a:avLst/>
          </a:prstGeom>
          <a:noFill/>
          <a:ln w="9525">
            <a:noFill/>
          </a:ln>
        </p:spPr>
        <p:txBody>
          <a:bodyPr anchor="t" anchorCtr="0"/>
          <a:lstStyle/>
          <a:p>
            <a:pPr marL="469900" indent="-469900" algn="just">
              <a:lnSpc>
                <a:spcPct val="110000"/>
              </a:lnSpc>
              <a:spcBef>
                <a:spcPct val="20000"/>
              </a:spcBef>
              <a:buClr>
                <a:schemeClr val="accent2"/>
              </a:buClr>
              <a:buFont typeface="Wingdings" panose="05000000000000000000" pitchFamily="2" charset="2"/>
              <a:buBlip>
                <a:blip r:embed="rId1"/>
              </a:buBlip>
            </a:pPr>
            <a:r>
              <a:rPr lang="zh-CN" altLang="en-US" sz="2600" b="1" dirty="0">
                <a:latin typeface="Times New Roman" panose="02020603050405020304" pitchFamily="18" charset="0"/>
                <a:ea typeface="宋体" panose="02010600030101010101" pitchFamily="2" charset="-122"/>
              </a:rPr>
              <a:t>实体抽取是从原始数据语料中自动识别出命名实体。</a:t>
            </a:r>
            <a:endParaRPr lang="en-US" altLang="zh-CN" sz="2600" b="1" dirty="0">
              <a:latin typeface="Times New Roman" panose="02020603050405020304" pitchFamily="18" charset="0"/>
              <a:ea typeface="宋体" panose="02010600030101010101" pitchFamily="2" charset="-122"/>
            </a:endParaRPr>
          </a:p>
          <a:p>
            <a:pPr marL="469900" indent="-469900" algn="just">
              <a:lnSpc>
                <a:spcPct val="110000"/>
              </a:lnSpc>
              <a:spcBef>
                <a:spcPts val="1200"/>
              </a:spcBef>
              <a:buClr>
                <a:schemeClr val="accent2"/>
              </a:buClr>
              <a:buFont typeface="Wingdings" panose="05000000000000000000" pitchFamily="2" charset="2"/>
              <a:buBlip>
                <a:blip r:embed="rId1"/>
              </a:buBlip>
            </a:pPr>
            <a:r>
              <a:rPr lang="zh-CN" altLang="en-US" sz="2600" b="1" dirty="0">
                <a:solidFill>
                  <a:srgbClr val="002060"/>
                </a:solidFill>
                <a:latin typeface="Times New Roman" panose="02020603050405020304" pitchFamily="18" charset="0"/>
                <a:ea typeface="宋体" panose="02010600030101010101" pitchFamily="2" charset="-122"/>
              </a:rPr>
              <a:t>包括</a:t>
            </a:r>
            <a:r>
              <a:rPr lang="en-US" altLang="zh-CN" sz="2600" b="1" dirty="0">
                <a:solidFill>
                  <a:srgbClr val="002060"/>
                </a:solidFill>
                <a:latin typeface="Times New Roman" panose="02020603050405020304" pitchFamily="18" charset="0"/>
                <a:ea typeface="宋体" panose="02010600030101010101" pitchFamily="2" charset="-122"/>
              </a:rPr>
              <a:t>4</a:t>
            </a:r>
            <a:r>
              <a:rPr lang="zh-CN" altLang="en-US" sz="2600" b="1" dirty="0">
                <a:solidFill>
                  <a:srgbClr val="002060"/>
                </a:solidFill>
                <a:latin typeface="Times New Roman" panose="02020603050405020304" pitchFamily="18" charset="0"/>
                <a:ea typeface="宋体" panose="02010600030101010101" pitchFamily="2" charset="-122"/>
              </a:rPr>
              <a:t>种实体抽取方法：</a:t>
            </a:r>
            <a:endParaRPr lang="en-US" altLang="zh-CN" sz="2600" b="1" dirty="0">
              <a:solidFill>
                <a:srgbClr val="002060"/>
              </a:solidFill>
              <a:latin typeface="Times New Roman" panose="02020603050405020304" pitchFamily="18" charset="0"/>
              <a:ea typeface="宋体" panose="02010600030101010101" pitchFamily="2" charset="-122"/>
            </a:endParaRPr>
          </a:p>
          <a:p>
            <a:pPr marL="971550" lvl="1" indent="-514350" algn="just">
              <a:lnSpc>
                <a:spcPct val="110000"/>
              </a:lnSpc>
              <a:spcBef>
                <a:spcPts val="1200"/>
              </a:spcBef>
              <a:buClr>
                <a:schemeClr val="accent2"/>
              </a:buClr>
              <a:buFont typeface="+mj-lt"/>
              <a:buAutoNum type="arabicPeriod"/>
            </a:pPr>
            <a:r>
              <a:rPr lang="zh-CN" altLang="en-US" sz="2600" b="1" dirty="0">
                <a:solidFill>
                  <a:srgbClr val="002060"/>
                </a:solidFill>
                <a:latin typeface="Times New Roman" panose="02020603050405020304" pitchFamily="18" charset="0"/>
                <a:ea typeface="宋体" panose="02010600030101010101" pitchFamily="2" charset="-122"/>
              </a:rPr>
              <a:t>基于百科或垂直站点抽取方法</a:t>
            </a:r>
            <a:endParaRPr lang="en-US" altLang="zh-CN" sz="2600" b="1" dirty="0">
              <a:solidFill>
                <a:srgbClr val="002060"/>
              </a:solidFill>
              <a:latin typeface="Times New Roman" panose="02020603050405020304" pitchFamily="18" charset="0"/>
              <a:ea typeface="宋体" panose="02010600030101010101" pitchFamily="2" charset="-122"/>
            </a:endParaRPr>
          </a:p>
          <a:p>
            <a:pPr marL="971550" lvl="1" indent="-514350" algn="just">
              <a:lnSpc>
                <a:spcPct val="110000"/>
              </a:lnSpc>
              <a:spcBef>
                <a:spcPts val="1200"/>
              </a:spcBef>
              <a:buClr>
                <a:schemeClr val="accent2"/>
              </a:buClr>
              <a:buFont typeface="+mj-lt"/>
              <a:buAutoNum type="arabicPeriod"/>
            </a:pPr>
            <a:r>
              <a:rPr lang="zh-CN" altLang="en-US" sz="2600" b="1" dirty="0">
                <a:solidFill>
                  <a:srgbClr val="002060"/>
                </a:solidFill>
                <a:latin typeface="Times New Roman" panose="02020603050405020304" pitchFamily="18" charset="0"/>
                <a:ea typeface="宋体" panose="02010600030101010101" pitchFamily="2" charset="-122"/>
              </a:rPr>
              <a:t>基于规则与词典的实体抽取方法</a:t>
            </a:r>
            <a:endParaRPr lang="en-US" altLang="zh-CN" sz="2600" b="1" dirty="0">
              <a:solidFill>
                <a:srgbClr val="002060"/>
              </a:solidFill>
              <a:latin typeface="Times New Roman" panose="02020603050405020304" pitchFamily="18" charset="0"/>
              <a:ea typeface="宋体" panose="02010600030101010101" pitchFamily="2" charset="-122"/>
            </a:endParaRPr>
          </a:p>
          <a:p>
            <a:pPr marL="971550" lvl="1" indent="-514350" algn="just">
              <a:lnSpc>
                <a:spcPct val="110000"/>
              </a:lnSpc>
              <a:spcBef>
                <a:spcPts val="1200"/>
              </a:spcBef>
              <a:buClr>
                <a:schemeClr val="accent2"/>
              </a:buClr>
              <a:buFont typeface="+mj-lt"/>
              <a:buAutoNum type="arabicPeriod"/>
            </a:pPr>
            <a:r>
              <a:rPr lang="zh-CN" altLang="en-US" sz="2600" b="1" dirty="0">
                <a:solidFill>
                  <a:srgbClr val="002060"/>
                </a:solidFill>
                <a:latin typeface="Times New Roman" panose="02020603050405020304" pitchFamily="18" charset="0"/>
                <a:ea typeface="宋体" panose="02010600030101010101" pitchFamily="2" charset="-122"/>
              </a:rPr>
              <a:t>基于统计机器学习的实体抽取方法</a:t>
            </a:r>
            <a:endParaRPr lang="en-US" altLang="zh-CN" sz="2600" b="1" dirty="0">
              <a:solidFill>
                <a:srgbClr val="002060"/>
              </a:solidFill>
              <a:latin typeface="Times New Roman" panose="02020603050405020304" pitchFamily="18" charset="0"/>
              <a:ea typeface="宋体" panose="02010600030101010101" pitchFamily="2" charset="-122"/>
            </a:endParaRPr>
          </a:p>
          <a:p>
            <a:pPr marL="971550" lvl="1" indent="-514350" algn="just">
              <a:lnSpc>
                <a:spcPct val="110000"/>
              </a:lnSpc>
              <a:spcBef>
                <a:spcPts val="1200"/>
              </a:spcBef>
              <a:buClr>
                <a:schemeClr val="accent2"/>
              </a:buClr>
              <a:buFont typeface="+mj-lt"/>
              <a:buAutoNum type="arabicPeriod"/>
            </a:pPr>
            <a:r>
              <a:rPr lang="zh-CN" altLang="en-US" sz="2600" b="1" dirty="0">
                <a:solidFill>
                  <a:srgbClr val="002060"/>
                </a:solidFill>
                <a:latin typeface="Times New Roman" panose="02020603050405020304" pitchFamily="18" charset="0"/>
                <a:ea typeface="宋体" panose="02010600030101010101" pitchFamily="2" charset="-122"/>
              </a:rPr>
              <a:t>面向开放域的实体抽取方法</a:t>
            </a:r>
            <a:endParaRPr lang="zh-CN" altLang="en-US" sz="2600" b="1" dirty="0">
              <a:solidFill>
                <a:srgbClr val="002060"/>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53250"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2.5.4 </a:t>
            </a:r>
            <a:r>
              <a:rPr lang="zh-CN" altLang="zh-CN" dirty="0">
                <a:latin typeface="Times New Roman" panose="02020603050405020304" pitchFamily="18" charset="0"/>
              </a:rPr>
              <a:t>知识图谱的架构</a:t>
            </a:r>
            <a:endParaRPr lang="zh-CN" altLang="en-US" dirty="0">
              <a:latin typeface="Times New Roman" panose="02020603050405020304" pitchFamily="18" charset="0"/>
            </a:endParaRPr>
          </a:p>
        </p:txBody>
      </p:sp>
      <p:sp>
        <p:nvSpPr>
          <p:cNvPr id="53251" name="Rectangle 3"/>
          <p:cNvSpPr>
            <a:spLocks noGrp="1"/>
          </p:cNvSpPr>
          <p:nvPr>
            <p:ph idx="1"/>
          </p:nvPr>
        </p:nvSpPr>
        <p:spPr>
          <a:xfrm>
            <a:off x="373063" y="923925"/>
            <a:ext cx="8410575" cy="771525"/>
          </a:xfrm>
        </p:spPr>
        <p:txBody>
          <a:bodyPr vert="horz" wrap="square" lIns="91440" tIns="45720" rIns="91440" bIns="45720" anchor="t" anchorCtr="0"/>
          <a:lstStyle/>
          <a:p>
            <a:pPr algn="just" eaLnBrk="1" hangingPunct="1"/>
            <a:r>
              <a:rPr lang="zh-CN" altLang="en-US" sz="2600" b="1" dirty="0">
                <a:solidFill>
                  <a:srgbClr val="0000FF"/>
                </a:solidFill>
                <a:latin typeface="Times New Roman" panose="02020603050405020304" pitchFamily="18" charset="0"/>
              </a:rPr>
              <a:t>语义类抽取</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53252" name="Rectangle 3"/>
          <p:cNvSpPr txBox="1"/>
          <p:nvPr/>
        </p:nvSpPr>
        <p:spPr>
          <a:xfrm>
            <a:off x="373063" y="1828800"/>
            <a:ext cx="8447087" cy="3657600"/>
          </a:xfrm>
          <a:prstGeom prst="rect">
            <a:avLst/>
          </a:prstGeom>
          <a:noFill/>
          <a:ln w="9525">
            <a:noFill/>
          </a:ln>
        </p:spPr>
        <p:txBody>
          <a:bodyPr anchor="t" anchorCtr="0"/>
          <a:lstStyle/>
          <a:p>
            <a:pPr marL="469900" indent="-469900" algn="just">
              <a:lnSpc>
                <a:spcPct val="110000"/>
              </a:lnSpc>
              <a:spcBef>
                <a:spcPct val="20000"/>
              </a:spcBef>
              <a:buClr>
                <a:schemeClr val="accent2"/>
              </a:buClr>
              <a:buFont typeface="Wingdings" panose="05000000000000000000" pitchFamily="2" charset="2"/>
              <a:buBlip>
                <a:blip r:embed="rId1"/>
              </a:buBlip>
            </a:pPr>
            <a:r>
              <a:rPr lang="zh-CN" altLang="en-US" sz="2600" b="1" dirty="0">
                <a:latin typeface="Times New Roman" panose="02020603050405020304" pitchFamily="18" charset="0"/>
                <a:ea typeface="宋体" panose="02010600030101010101" pitchFamily="2" charset="-122"/>
              </a:rPr>
              <a:t>语义类抽取是从文本中自动抽取信息来构造语义类并建立实体和语义类的关联，作为实体层面上的规整和抽象。</a:t>
            </a:r>
            <a:endParaRPr lang="en-US" altLang="zh-CN" sz="2600" b="1" dirty="0">
              <a:latin typeface="Times New Roman" panose="02020603050405020304" pitchFamily="18" charset="0"/>
              <a:ea typeface="宋体" panose="02010600030101010101" pitchFamily="2" charset="-122"/>
            </a:endParaRPr>
          </a:p>
          <a:p>
            <a:pPr marL="469900" indent="-469900" algn="just">
              <a:lnSpc>
                <a:spcPct val="110000"/>
              </a:lnSpc>
              <a:spcBef>
                <a:spcPct val="20000"/>
              </a:spcBef>
              <a:buClr>
                <a:schemeClr val="accent2"/>
              </a:buClr>
              <a:buFont typeface="Wingdings" panose="05000000000000000000" pitchFamily="2" charset="2"/>
              <a:buBlip>
                <a:blip r:embed="rId1"/>
              </a:buBlip>
            </a:pPr>
            <a:r>
              <a:rPr lang="zh-CN" altLang="en-US" sz="2600" b="1" dirty="0">
                <a:latin typeface="Times New Roman" panose="02020603050405020304" pitchFamily="18" charset="0"/>
              </a:rPr>
              <a:t>语义类抽取方法，包含</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个模块：</a:t>
            </a:r>
            <a:endParaRPr lang="en-US" altLang="zh-CN" sz="2600" b="1" dirty="0">
              <a:latin typeface="Times New Roman" panose="02020603050405020304" pitchFamily="18" charset="0"/>
              <a:ea typeface="宋体" panose="02010600030101010101" pitchFamily="2" charset="-122"/>
            </a:endParaRPr>
          </a:p>
          <a:p>
            <a:pPr marL="971550" lvl="1" indent="-514350" algn="just">
              <a:lnSpc>
                <a:spcPct val="110000"/>
              </a:lnSpc>
              <a:spcBef>
                <a:spcPts val="1200"/>
              </a:spcBef>
              <a:buClr>
                <a:schemeClr val="accent2"/>
              </a:buClr>
              <a:buFont typeface="+mj-lt"/>
              <a:buAutoNum type="arabicPeriod"/>
            </a:pPr>
            <a:r>
              <a:rPr lang="zh-CN" altLang="en-US" sz="2600" b="1" dirty="0">
                <a:solidFill>
                  <a:srgbClr val="002060"/>
                </a:solidFill>
                <a:latin typeface="Times New Roman" panose="02020603050405020304" pitchFamily="18" charset="0"/>
                <a:ea typeface="宋体" panose="02010600030101010101" pitchFamily="2" charset="-122"/>
              </a:rPr>
              <a:t>并列相似度计算</a:t>
            </a:r>
            <a:endParaRPr lang="en-US" altLang="zh-CN" sz="2600" b="1" dirty="0">
              <a:solidFill>
                <a:srgbClr val="002060"/>
              </a:solidFill>
              <a:latin typeface="Times New Roman" panose="02020603050405020304" pitchFamily="18" charset="0"/>
              <a:ea typeface="宋体" panose="02010600030101010101" pitchFamily="2" charset="-122"/>
            </a:endParaRPr>
          </a:p>
          <a:p>
            <a:pPr marL="971550" lvl="1" indent="-514350" algn="just">
              <a:lnSpc>
                <a:spcPct val="110000"/>
              </a:lnSpc>
              <a:spcBef>
                <a:spcPts val="1200"/>
              </a:spcBef>
              <a:buClr>
                <a:schemeClr val="accent2"/>
              </a:buClr>
              <a:buFont typeface="+mj-lt"/>
              <a:buAutoNum type="arabicPeriod"/>
            </a:pPr>
            <a:r>
              <a:rPr lang="zh-CN" altLang="en-US" sz="2600" b="1" dirty="0">
                <a:solidFill>
                  <a:srgbClr val="002060"/>
                </a:solidFill>
                <a:latin typeface="Times New Roman" panose="02020603050405020304" pitchFamily="18" charset="0"/>
                <a:ea typeface="宋体" panose="02010600030101010101" pitchFamily="2" charset="-122"/>
              </a:rPr>
              <a:t>上下位关系抽取</a:t>
            </a:r>
            <a:endParaRPr lang="en-US" altLang="zh-CN" sz="2600" b="1" dirty="0">
              <a:solidFill>
                <a:srgbClr val="002060"/>
              </a:solidFill>
              <a:latin typeface="Times New Roman" panose="02020603050405020304" pitchFamily="18" charset="0"/>
              <a:ea typeface="宋体" panose="02010600030101010101" pitchFamily="2" charset="-122"/>
            </a:endParaRPr>
          </a:p>
          <a:p>
            <a:pPr marL="971550" lvl="1" indent="-514350" algn="just">
              <a:lnSpc>
                <a:spcPct val="110000"/>
              </a:lnSpc>
              <a:spcBef>
                <a:spcPts val="1200"/>
              </a:spcBef>
              <a:buClr>
                <a:schemeClr val="accent2"/>
              </a:buClr>
              <a:buFont typeface="+mj-lt"/>
              <a:buAutoNum type="arabicPeriod"/>
            </a:pPr>
            <a:r>
              <a:rPr lang="zh-CN" altLang="en-US" sz="2600" b="1" dirty="0">
                <a:solidFill>
                  <a:srgbClr val="002060"/>
                </a:solidFill>
                <a:latin typeface="Times New Roman" panose="02020603050405020304" pitchFamily="18" charset="0"/>
                <a:ea typeface="宋体" panose="02010600030101010101" pitchFamily="2" charset="-122"/>
              </a:rPr>
              <a:t>语义类生成</a:t>
            </a:r>
            <a:endParaRPr lang="en-US" altLang="zh-CN" sz="2600" b="1" dirty="0">
              <a:solidFill>
                <a:srgbClr val="002060"/>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54274"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2.5.4 </a:t>
            </a:r>
            <a:r>
              <a:rPr lang="zh-CN" altLang="zh-CN" dirty="0">
                <a:latin typeface="Times New Roman" panose="02020603050405020304" pitchFamily="18" charset="0"/>
              </a:rPr>
              <a:t>知识图谱的架构</a:t>
            </a:r>
            <a:endParaRPr lang="zh-CN" altLang="en-US" dirty="0">
              <a:latin typeface="Times New Roman" panose="02020603050405020304" pitchFamily="18" charset="0"/>
            </a:endParaRPr>
          </a:p>
        </p:txBody>
      </p:sp>
      <p:sp>
        <p:nvSpPr>
          <p:cNvPr id="54275" name="Rectangle 3"/>
          <p:cNvSpPr>
            <a:spLocks noGrp="1"/>
          </p:cNvSpPr>
          <p:nvPr>
            <p:ph idx="1"/>
          </p:nvPr>
        </p:nvSpPr>
        <p:spPr>
          <a:xfrm>
            <a:off x="373063" y="923925"/>
            <a:ext cx="8410575" cy="771525"/>
          </a:xfrm>
        </p:spPr>
        <p:txBody>
          <a:bodyPr vert="horz" wrap="square" lIns="91440" tIns="45720" rIns="91440" bIns="45720" anchor="t" anchorCtr="0"/>
          <a:lstStyle/>
          <a:p>
            <a:pPr algn="just" eaLnBrk="1" hangingPunct="1"/>
            <a:r>
              <a:rPr lang="zh-CN" altLang="en-US" sz="2600" b="1" dirty="0">
                <a:solidFill>
                  <a:srgbClr val="0000FF"/>
                </a:solidFill>
                <a:latin typeface="Times New Roman" panose="02020603050405020304" pitchFamily="18" charset="0"/>
              </a:rPr>
              <a:t>属性和属性值抽取</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54276" name="Rectangle 3"/>
          <p:cNvSpPr txBox="1"/>
          <p:nvPr/>
        </p:nvSpPr>
        <p:spPr>
          <a:xfrm>
            <a:off x="373063" y="1828800"/>
            <a:ext cx="8447087" cy="4426226"/>
          </a:xfrm>
          <a:prstGeom prst="rect">
            <a:avLst/>
          </a:prstGeom>
          <a:noFill/>
          <a:ln w="9525">
            <a:noFill/>
          </a:ln>
        </p:spPr>
        <p:txBody>
          <a:bodyPr anchor="t" anchorCtr="0"/>
          <a:lstStyle/>
          <a:p>
            <a:pPr marL="469900" indent="-469900" algn="just">
              <a:lnSpc>
                <a:spcPct val="110000"/>
              </a:lnSpc>
              <a:spcBef>
                <a:spcPct val="20000"/>
              </a:spcBef>
              <a:buClr>
                <a:schemeClr val="accent2"/>
              </a:buClr>
              <a:buFont typeface="Wingdings" panose="05000000000000000000" pitchFamily="2" charset="2"/>
              <a:buBlip>
                <a:blip r:embed="rId1"/>
              </a:buBlip>
            </a:pPr>
            <a:r>
              <a:rPr lang="zh-CN" altLang="en-US" sz="2600" b="1" dirty="0">
                <a:latin typeface="Times New Roman" panose="02020603050405020304" pitchFamily="18" charset="0"/>
                <a:ea typeface="宋体" panose="02010600030101010101" pitchFamily="2" charset="-122"/>
              </a:rPr>
              <a:t>属性抽取的任务是为每个语义类构造属性列表，而属性值抽取则为一个语义类的实体附加属性值。属性和属性值抽取能够形成完整的实体概念的知识图谱维度。</a:t>
            </a:r>
            <a:endParaRPr lang="en-US" altLang="zh-CN" sz="2600" b="1" dirty="0">
              <a:latin typeface="Times New Roman" panose="02020603050405020304" pitchFamily="18" charset="0"/>
              <a:ea typeface="宋体" panose="02010600030101010101" pitchFamily="2" charset="-122"/>
            </a:endParaRPr>
          </a:p>
          <a:p>
            <a:pPr marL="469900" indent="-469900" algn="just">
              <a:lnSpc>
                <a:spcPct val="110000"/>
              </a:lnSpc>
              <a:spcBef>
                <a:spcPct val="20000"/>
              </a:spcBef>
              <a:buClr>
                <a:schemeClr val="accent2"/>
              </a:buClr>
              <a:buFont typeface="Wingdings" panose="05000000000000000000" pitchFamily="2" charset="2"/>
              <a:buBlip>
                <a:blip r:embed="rId1"/>
              </a:buBlip>
            </a:pPr>
            <a:r>
              <a:rPr lang="zh-CN" altLang="en-US" sz="2600" b="1" dirty="0">
                <a:latin typeface="Times New Roman" panose="02020603050405020304" pitchFamily="18" charset="0"/>
              </a:rPr>
              <a:t>包含</a:t>
            </a:r>
            <a:r>
              <a:rPr lang="en-US" altLang="zh-CN" sz="2600" b="1" dirty="0">
                <a:latin typeface="Times New Roman" panose="02020603050405020304" pitchFamily="18" charset="0"/>
              </a:rPr>
              <a:t>4</a:t>
            </a:r>
            <a:r>
              <a:rPr lang="zh-CN" altLang="en-US" sz="2600" b="1" dirty="0">
                <a:latin typeface="Times New Roman" panose="02020603050405020304" pitchFamily="18" charset="0"/>
              </a:rPr>
              <a:t>种常见的方法：</a:t>
            </a:r>
            <a:endParaRPr lang="en-US" altLang="zh-CN" sz="2600" b="1" dirty="0">
              <a:latin typeface="Times New Roman" panose="02020603050405020304" pitchFamily="18" charset="0"/>
              <a:ea typeface="宋体" panose="02010600030101010101" pitchFamily="2" charset="-122"/>
            </a:endParaRPr>
          </a:p>
          <a:p>
            <a:pPr marL="971550" lvl="1" indent="-514350" algn="just">
              <a:lnSpc>
                <a:spcPct val="110000"/>
              </a:lnSpc>
              <a:spcBef>
                <a:spcPts val="1200"/>
              </a:spcBef>
              <a:buClr>
                <a:schemeClr val="accent2"/>
              </a:buClr>
              <a:buFont typeface="+mj-lt"/>
              <a:buAutoNum type="arabicPeriod"/>
            </a:pPr>
            <a:r>
              <a:rPr lang="zh-CN" altLang="en-US" sz="2600" b="1" dirty="0">
                <a:solidFill>
                  <a:srgbClr val="002060"/>
                </a:solidFill>
                <a:latin typeface="Times New Roman" panose="02020603050405020304" pitchFamily="18" charset="0"/>
                <a:ea typeface="宋体" panose="02010600030101010101" pitchFamily="2" charset="-122"/>
              </a:rPr>
              <a:t>从百科类站点中抽取属性</a:t>
            </a:r>
            <a:endParaRPr lang="en-US" altLang="zh-CN" sz="2600" b="1" dirty="0">
              <a:solidFill>
                <a:srgbClr val="002060"/>
              </a:solidFill>
              <a:latin typeface="Times New Roman" panose="02020603050405020304" pitchFamily="18" charset="0"/>
              <a:ea typeface="宋体" panose="02010600030101010101" pitchFamily="2" charset="-122"/>
            </a:endParaRPr>
          </a:p>
          <a:p>
            <a:pPr marL="971550" lvl="1" indent="-514350" algn="just">
              <a:lnSpc>
                <a:spcPct val="110000"/>
              </a:lnSpc>
              <a:spcBef>
                <a:spcPts val="1200"/>
              </a:spcBef>
              <a:buClr>
                <a:schemeClr val="accent2"/>
              </a:buClr>
              <a:buFont typeface="+mj-lt"/>
              <a:buAutoNum type="arabicPeriod"/>
            </a:pPr>
            <a:r>
              <a:rPr lang="zh-CN" altLang="en-US" sz="2600" b="1" dirty="0">
                <a:solidFill>
                  <a:srgbClr val="002060"/>
                </a:solidFill>
                <a:latin typeface="Times New Roman" panose="02020603050405020304" pitchFamily="18" charset="0"/>
                <a:ea typeface="宋体" panose="02010600030101010101" pitchFamily="2" charset="-122"/>
              </a:rPr>
              <a:t>从垂直网站中生成模板抽取属性</a:t>
            </a:r>
            <a:endParaRPr lang="en-US" altLang="zh-CN" sz="2600" b="1" dirty="0">
              <a:solidFill>
                <a:srgbClr val="002060"/>
              </a:solidFill>
              <a:latin typeface="Times New Roman" panose="02020603050405020304" pitchFamily="18" charset="0"/>
              <a:ea typeface="宋体" panose="02010600030101010101" pitchFamily="2" charset="-122"/>
            </a:endParaRPr>
          </a:p>
          <a:p>
            <a:pPr marL="971550" lvl="1" indent="-514350" algn="just">
              <a:lnSpc>
                <a:spcPct val="110000"/>
              </a:lnSpc>
              <a:spcBef>
                <a:spcPts val="1200"/>
              </a:spcBef>
              <a:buClr>
                <a:schemeClr val="accent2"/>
              </a:buClr>
              <a:buFont typeface="+mj-lt"/>
              <a:buAutoNum type="arabicPeriod"/>
            </a:pPr>
            <a:r>
              <a:rPr lang="zh-CN" altLang="en-US" sz="2600" b="1" dirty="0">
                <a:solidFill>
                  <a:srgbClr val="002060"/>
                </a:solidFill>
                <a:latin typeface="Times New Roman" panose="02020603050405020304" pitchFamily="18" charset="0"/>
                <a:ea typeface="宋体" panose="02010600030101010101" pitchFamily="2" charset="-122"/>
              </a:rPr>
              <a:t>从网页表格中抽取属性</a:t>
            </a:r>
            <a:endParaRPr lang="en-US" altLang="zh-CN" sz="2600" b="1" dirty="0">
              <a:solidFill>
                <a:srgbClr val="002060"/>
              </a:solidFill>
              <a:latin typeface="Times New Roman" panose="02020603050405020304" pitchFamily="18" charset="0"/>
              <a:ea typeface="宋体" panose="02010600030101010101" pitchFamily="2" charset="-122"/>
            </a:endParaRPr>
          </a:p>
          <a:p>
            <a:pPr marL="971550" lvl="1" indent="-514350" algn="just">
              <a:lnSpc>
                <a:spcPct val="110000"/>
              </a:lnSpc>
              <a:spcBef>
                <a:spcPts val="1200"/>
              </a:spcBef>
              <a:buClr>
                <a:schemeClr val="accent2"/>
              </a:buClr>
              <a:buFont typeface="+mj-lt"/>
              <a:buAutoNum type="arabicPeriod"/>
            </a:pPr>
            <a:r>
              <a:rPr lang="zh-CN" altLang="en-US" sz="2600" b="1" dirty="0">
                <a:solidFill>
                  <a:srgbClr val="002060"/>
                </a:solidFill>
                <a:latin typeface="Times New Roman" panose="02020603050405020304" pitchFamily="18" charset="0"/>
                <a:ea typeface="宋体" panose="02010600030101010101" pitchFamily="2" charset="-122"/>
              </a:rPr>
              <a:t>从句子和查询日志中抽取属性</a:t>
            </a:r>
            <a:endParaRPr lang="en-US" altLang="zh-CN" sz="2600" b="1" dirty="0">
              <a:solidFill>
                <a:srgbClr val="002060"/>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9219"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2.1.2 </a:t>
            </a:r>
            <a:r>
              <a:rPr lang="zh-CN" altLang="en-US" sz="3600" dirty="0">
                <a:solidFill>
                  <a:schemeClr val="bg1"/>
                </a:solidFill>
                <a:latin typeface="Times New Roman" panose="02020603050405020304" pitchFamily="18" charset="0"/>
                <a:ea typeface="黑体" panose="02010609060101010101" pitchFamily="49" charset="-122"/>
              </a:rPr>
              <a:t>知识的特性</a:t>
            </a:r>
            <a:endParaRPr lang="zh-CN" altLang="en-US" sz="3600" dirty="0">
              <a:solidFill>
                <a:schemeClr val="bg1"/>
              </a:solidFill>
              <a:latin typeface="Times New Roman" panose="02020603050405020304" pitchFamily="18" charset="0"/>
              <a:ea typeface="黑体" panose="02010609060101010101" pitchFamily="49" charset="-122"/>
            </a:endParaRPr>
          </a:p>
        </p:txBody>
      </p:sp>
      <p:sp>
        <p:nvSpPr>
          <p:cNvPr id="156677" name="Rectangle 5"/>
          <p:cNvSpPr/>
          <p:nvPr/>
        </p:nvSpPr>
        <p:spPr>
          <a:xfrm>
            <a:off x="381000" y="1385888"/>
            <a:ext cx="8458200" cy="590550"/>
          </a:xfrm>
          <a:prstGeom prst="rect">
            <a:avLst/>
          </a:prstGeom>
          <a:noFill/>
          <a:ln w="9525">
            <a:noFill/>
          </a:ln>
        </p:spPr>
        <p:txBody>
          <a:bodyPr>
            <a:spAutoFit/>
          </a:bodyPr>
          <a:lstStyle/>
          <a:p>
            <a:pPr marL="342900" indent="-342900" eaLnBrk="1" hangingPunct="1">
              <a:lnSpc>
                <a:spcPct val="120000"/>
              </a:lnSpc>
              <a:spcBef>
                <a:spcPct val="50000"/>
              </a:spcBef>
              <a:buClr>
                <a:schemeClr val="tx1"/>
              </a:buClr>
              <a:buFont typeface="Wingdings" panose="05000000000000000000" pitchFamily="2" charset="2"/>
              <a:buAutoNum type="arabicPeriod" startAt="2"/>
            </a:pPr>
            <a:r>
              <a:rPr lang="en-US" altLang="zh-CN" sz="3000" b="1" dirty="0">
                <a:solidFill>
                  <a:srgbClr val="0000FF"/>
                </a:solidFill>
                <a:latin typeface="Arial" panose="020B0604020202020204" pitchFamily="34" charset="0"/>
              </a:rPr>
              <a:t>  </a:t>
            </a:r>
            <a:r>
              <a:rPr lang="zh-CN" altLang="en-US" sz="3000" b="1" dirty="0">
                <a:solidFill>
                  <a:srgbClr val="0000FF"/>
                </a:solidFill>
                <a:latin typeface="Arial" panose="020B0604020202020204" pitchFamily="34" charset="0"/>
              </a:rPr>
              <a:t>不确定性</a:t>
            </a:r>
            <a:endParaRPr lang="zh-CN" altLang="en-US" sz="2600" b="1" dirty="0">
              <a:solidFill>
                <a:srgbClr val="0000FF"/>
              </a:solidFill>
              <a:latin typeface="Arial" panose="020B0604020202020204" pitchFamily="34" charset="0"/>
            </a:endParaRPr>
          </a:p>
        </p:txBody>
      </p:sp>
      <p:sp>
        <p:nvSpPr>
          <p:cNvPr id="156678" name="Rectangle 6"/>
          <p:cNvSpPr/>
          <p:nvPr/>
        </p:nvSpPr>
        <p:spPr>
          <a:xfrm>
            <a:off x="0" y="2071688"/>
            <a:ext cx="5486400" cy="2592387"/>
          </a:xfrm>
          <a:prstGeom prst="rect">
            <a:avLst/>
          </a:prstGeom>
          <a:noFill/>
          <a:ln w="9525">
            <a:noFill/>
          </a:ln>
        </p:spPr>
        <p:txBody>
          <a:bodyPr>
            <a:spAutoFit/>
          </a:bodyPr>
          <a:lstStyle/>
          <a:p>
            <a:pPr marL="1257300" lvl="2" indent="-342900" eaLnBrk="1" hangingPunct="1">
              <a:lnSpc>
                <a:spcPct val="120000"/>
              </a:lnSpc>
              <a:spcBef>
                <a:spcPct val="50000"/>
              </a:spcBef>
              <a:buClr>
                <a:schemeClr val="accent2"/>
              </a:buClr>
              <a:buFont typeface="Wingdings" panose="05000000000000000000" pitchFamily="2" charset="2"/>
              <a:buAutoNum type="circleNumDbPlain"/>
            </a:pPr>
            <a:r>
              <a:rPr lang="en-US" altLang="zh-CN" sz="2600" b="1" dirty="0">
                <a:latin typeface="Arial" panose="020B0604020202020204" pitchFamily="34" charset="0"/>
              </a:rPr>
              <a:t> </a:t>
            </a:r>
            <a:r>
              <a:rPr lang="zh-CN" altLang="en-US" sz="2600" b="1" dirty="0">
                <a:latin typeface="Arial" panose="020B0604020202020204" pitchFamily="34" charset="0"/>
              </a:rPr>
              <a:t>随机性引起的不确定性 </a:t>
            </a:r>
            <a:endParaRPr lang="zh-CN" altLang="en-US" sz="2600" b="1" dirty="0">
              <a:latin typeface="Arial" panose="020B0604020202020204" pitchFamily="34" charset="0"/>
            </a:endParaRPr>
          </a:p>
          <a:p>
            <a:pPr marL="1257300" lvl="2" indent="-342900" eaLnBrk="1" hangingPunct="1">
              <a:lnSpc>
                <a:spcPct val="120000"/>
              </a:lnSpc>
              <a:spcBef>
                <a:spcPct val="50000"/>
              </a:spcBef>
              <a:buClr>
                <a:schemeClr val="accent2"/>
              </a:buClr>
              <a:buFont typeface="Wingdings" panose="05000000000000000000" pitchFamily="2" charset="2"/>
              <a:buAutoNum type="circleNumDbPlain"/>
            </a:pPr>
            <a:r>
              <a:rPr lang="zh-CN" altLang="en-US" sz="2600" b="1" dirty="0">
                <a:latin typeface="Arial" panose="020B0604020202020204" pitchFamily="34" charset="0"/>
              </a:rPr>
              <a:t> 模糊性引起的不确定性 </a:t>
            </a:r>
            <a:endParaRPr lang="zh-CN" altLang="en-US" sz="2600" b="1" dirty="0">
              <a:latin typeface="Arial" panose="020B0604020202020204" pitchFamily="34" charset="0"/>
            </a:endParaRPr>
          </a:p>
          <a:p>
            <a:pPr marL="1257300" lvl="2" indent="-342900" eaLnBrk="1" hangingPunct="1">
              <a:lnSpc>
                <a:spcPct val="120000"/>
              </a:lnSpc>
              <a:spcBef>
                <a:spcPct val="50000"/>
              </a:spcBef>
              <a:buClr>
                <a:schemeClr val="accent2"/>
              </a:buClr>
              <a:buFont typeface="Wingdings" panose="05000000000000000000" pitchFamily="2" charset="2"/>
              <a:buAutoNum type="circleNumDbPlain"/>
            </a:pPr>
            <a:r>
              <a:rPr lang="zh-CN" altLang="en-US" sz="2600" b="1" dirty="0">
                <a:latin typeface="Arial" panose="020B0604020202020204" pitchFamily="34" charset="0"/>
              </a:rPr>
              <a:t> 经验引起的不确定性</a:t>
            </a:r>
            <a:endParaRPr lang="zh-CN" altLang="en-US" sz="2600" b="1" dirty="0">
              <a:latin typeface="Arial" panose="020B0604020202020204" pitchFamily="34" charset="0"/>
            </a:endParaRPr>
          </a:p>
          <a:p>
            <a:pPr marL="1257300" lvl="2" indent="-342900" eaLnBrk="1" hangingPunct="1">
              <a:lnSpc>
                <a:spcPct val="120000"/>
              </a:lnSpc>
              <a:spcBef>
                <a:spcPct val="50000"/>
              </a:spcBef>
              <a:buClr>
                <a:schemeClr val="accent2"/>
              </a:buClr>
              <a:buFont typeface="Wingdings" panose="05000000000000000000" pitchFamily="2" charset="2"/>
              <a:buAutoNum type="circleNumDbPlain"/>
            </a:pPr>
            <a:r>
              <a:rPr lang="zh-CN" altLang="en-US" sz="2600" b="1" dirty="0">
                <a:latin typeface="Arial" panose="020B0604020202020204" pitchFamily="34" charset="0"/>
              </a:rPr>
              <a:t> 不完全性引起的不确定性</a:t>
            </a:r>
            <a:endParaRPr lang="zh-CN" altLang="en-US" sz="2600" b="1"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7"/>
                                        </p:tgtEl>
                                        <p:attrNameLst>
                                          <p:attrName>style.visibility</p:attrName>
                                        </p:attrNameLst>
                                      </p:cBhvr>
                                      <p:to>
                                        <p:strVal val="visible"/>
                                      </p:to>
                                    </p:set>
                                    <p:anim calcmode="lin" valueType="num">
                                      <p:cBhvr additive="base">
                                        <p:cTn id="7" dur="500" fill="hold"/>
                                        <p:tgtEl>
                                          <p:spTgt spid="156677"/>
                                        </p:tgtEl>
                                        <p:attrNameLst>
                                          <p:attrName>ppt_x</p:attrName>
                                        </p:attrNameLst>
                                      </p:cBhvr>
                                      <p:tavLst>
                                        <p:tav tm="0">
                                          <p:val>
                                            <p:strVal val="0-#ppt_w/2"/>
                                          </p:val>
                                        </p:tav>
                                        <p:tav tm="100000">
                                          <p:val>
                                            <p:strVal val="#ppt_x"/>
                                          </p:val>
                                        </p:tav>
                                      </p:tavLst>
                                    </p:anim>
                                    <p:anim calcmode="lin" valueType="num">
                                      <p:cBhvr additive="base">
                                        <p:cTn id="8" dur="500" fill="hold"/>
                                        <p:tgtEl>
                                          <p:spTgt spid="1566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156678"/>
                                        </p:tgtEl>
                                        <p:attrNameLst>
                                          <p:attrName>style.visibility</p:attrName>
                                        </p:attrNameLst>
                                      </p:cBhvr>
                                      <p:to>
                                        <p:strVal val="visible"/>
                                      </p:to>
                                    </p:set>
                                    <p:anim calcmode="lin" valueType="num">
                                      <p:cBhvr>
                                        <p:cTn id="13" dur="500" fill="hold"/>
                                        <p:tgtEl>
                                          <p:spTgt spid="156678"/>
                                        </p:tgtEl>
                                        <p:attrNameLst>
                                          <p:attrName>ppt_x</p:attrName>
                                        </p:attrNameLst>
                                      </p:cBhvr>
                                      <p:tavLst>
                                        <p:tav tm="0">
                                          <p:val>
                                            <p:strVal val="#ppt_x"/>
                                          </p:val>
                                        </p:tav>
                                        <p:tav tm="100000">
                                          <p:val>
                                            <p:strVal val="#ppt_x"/>
                                          </p:val>
                                        </p:tav>
                                      </p:tavLst>
                                    </p:anim>
                                    <p:anim calcmode="lin" valueType="num">
                                      <p:cBhvr>
                                        <p:cTn id="14" dur="500" fill="hold"/>
                                        <p:tgtEl>
                                          <p:spTgt spid="156678"/>
                                        </p:tgtEl>
                                        <p:attrNameLst>
                                          <p:attrName>ppt_y</p:attrName>
                                        </p:attrNameLst>
                                      </p:cBhvr>
                                      <p:tavLst>
                                        <p:tav tm="0">
                                          <p:val>
                                            <p:strVal val="#ppt_y-#ppt_h/2"/>
                                          </p:val>
                                        </p:tav>
                                        <p:tav tm="100000">
                                          <p:val>
                                            <p:strVal val="#ppt_y"/>
                                          </p:val>
                                        </p:tav>
                                      </p:tavLst>
                                    </p:anim>
                                    <p:anim calcmode="lin" valueType="num">
                                      <p:cBhvr>
                                        <p:cTn id="15" dur="500" fill="hold"/>
                                        <p:tgtEl>
                                          <p:spTgt spid="156678"/>
                                        </p:tgtEl>
                                        <p:attrNameLst>
                                          <p:attrName>ppt_w</p:attrName>
                                        </p:attrNameLst>
                                      </p:cBhvr>
                                      <p:tavLst>
                                        <p:tav tm="0">
                                          <p:val>
                                            <p:strVal val="#ppt_w"/>
                                          </p:val>
                                        </p:tav>
                                        <p:tav tm="100000">
                                          <p:val>
                                            <p:strVal val="#ppt_w"/>
                                          </p:val>
                                        </p:tav>
                                      </p:tavLst>
                                    </p:anim>
                                    <p:anim calcmode="lin" valueType="num">
                                      <p:cBhvr>
                                        <p:cTn id="16" dur="500" fill="hold"/>
                                        <p:tgtEl>
                                          <p:spTgt spid="15667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p:bldP spid="15667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55298"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2.5.4 </a:t>
            </a:r>
            <a:r>
              <a:rPr lang="zh-CN" altLang="zh-CN" dirty="0">
                <a:latin typeface="Times New Roman" panose="02020603050405020304" pitchFamily="18" charset="0"/>
              </a:rPr>
              <a:t>知识图谱的架构</a:t>
            </a:r>
            <a:endParaRPr lang="zh-CN" altLang="en-US" dirty="0">
              <a:latin typeface="Times New Roman" panose="02020603050405020304" pitchFamily="18" charset="0"/>
            </a:endParaRPr>
          </a:p>
        </p:txBody>
      </p:sp>
      <p:sp>
        <p:nvSpPr>
          <p:cNvPr id="55299" name="Rectangle 3"/>
          <p:cNvSpPr>
            <a:spLocks noGrp="1"/>
          </p:cNvSpPr>
          <p:nvPr>
            <p:ph idx="1"/>
          </p:nvPr>
        </p:nvSpPr>
        <p:spPr>
          <a:xfrm>
            <a:off x="373063" y="923925"/>
            <a:ext cx="8410575" cy="771525"/>
          </a:xfrm>
        </p:spPr>
        <p:txBody>
          <a:bodyPr vert="horz" wrap="square" lIns="91440" tIns="45720" rIns="91440" bIns="45720" anchor="t" anchorCtr="0"/>
          <a:lstStyle/>
          <a:p>
            <a:pPr algn="just" eaLnBrk="1" hangingPunct="1"/>
            <a:r>
              <a:rPr lang="zh-CN" altLang="en-US" sz="2600" b="1" dirty="0">
                <a:solidFill>
                  <a:srgbClr val="0000FF"/>
                </a:solidFill>
                <a:latin typeface="Times New Roman" panose="02020603050405020304" pitchFamily="18" charset="0"/>
              </a:rPr>
              <a:t>关系抽取</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55300" name="Rectangle 3"/>
          <p:cNvSpPr txBox="1"/>
          <p:nvPr/>
        </p:nvSpPr>
        <p:spPr>
          <a:xfrm>
            <a:off x="373063" y="1828800"/>
            <a:ext cx="8447087" cy="3657600"/>
          </a:xfrm>
          <a:prstGeom prst="rect">
            <a:avLst/>
          </a:prstGeom>
          <a:noFill/>
          <a:ln w="9525">
            <a:noFill/>
          </a:ln>
        </p:spPr>
        <p:txBody>
          <a:bodyPr anchor="t" anchorCtr="0"/>
          <a:lstStyle/>
          <a:p>
            <a:pPr marL="469900" indent="-469900" algn="just">
              <a:lnSpc>
                <a:spcPct val="110000"/>
              </a:lnSpc>
              <a:spcBef>
                <a:spcPct val="20000"/>
              </a:spcBef>
              <a:buClr>
                <a:schemeClr val="accent2"/>
              </a:buClr>
              <a:buFont typeface="Wingdings" panose="05000000000000000000" pitchFamily="2" charset="2"/>
              <a:buBlip>
                <a:blip r:embed="rId1"/>
              </a:buBlip>
            </a:pPr>
            <a:r>
              <a:rPr lang="zh-CN" altLang="en-US" sz="2600" b="1" dirty="0">
                <a:latin typeface="Times New Roman" panose="02020603050405020304" pitchFamily="18" charset="0"/>
                <a:ea typeface="宋体" panose="02010600030101010101" pitchFamily="2" charset="-122"/>
              </a:rPr>
              <a:t>关系抽取的目的是解决实体语义链接的问题；关系的基本信息包括参数类型、满足此关系的元组模式等。</a:t>
            </a:r>
            <a:endParaRPr lang="en-US" altLang="zh-CN" sz="2600" b="1" dirty="0">
              <a:latin typeface="Times New Roman" panose="02020603050405020304" pitchFamily="18" charset="0"/>
              <a:ea typeface="宋体" panose="02010600030101010101" pitchFamily="2" charset="-122"/>
            </a:endParaRPr>
          </a:p>
          <a:p>
            <a:pPr marL="971550" lvl="1" indent="-514350" algn="just">
              <a:lnSpc>
                <a:spcPct val="110000"/>
              </a:lnSpc>
              <a:spcBef>
                <a:spcPts val="1200"/>
              </a:spcBef>
              <a:buClr>
                <a:schemeClr val="accent2"/>
              </a:buClr>
              <a:buFont typeface="+mj-lt"/>
              <a:buAutoNum type="arabicPeriod"/>
            </a:pPr>
            <a:r>
              <a:rPr lang="zh-CN" altLang="en-US" sz="2600" b="1" dirty="0">
                <a:solidFill>
                  <a:srgbClr val="002060"/>
                </a:solidFill>
                <a:latin typeface="Times New Roman" panose="02020603050405020304" pitchFamily="18" charset="0"/>
                <a:ea typeface="宋体" panose="02010600030101010101" pitchFamily="2" charset="-122"/>
              </a:rPr>
              <a:t>开放式实体关系抽取</a:t>
            </a:r>
            <a:endParaRPr lang="en-US" altLang="zh-CN" sz="2600" b="1" dirty="0">
              <a:solidFill>
                <a:srgbClr val="002060"/>
              </a:solidFill>
              <a:latin typeface="Times New Roman" panose="02020603050405020304" pitchFamily="18" charset="0"/>
              <a:ea typeface="宋体" panose="02010600030101010101" pitchFamily="2" charset="-122"/>
            </a:endParaRPr>
          </a:p>
          <a:p>
            <a:pPr marL="971550" lvl="1" indent="-514350" algn="just">
              <a:lnSpc>
                <a:spcPct val="110000"/>
              </a:lnSpc>
              <a:spcBef>
                <a:spcPts val="1200"/>
              </a:spcBef>
              <a:buClr>
                <a:schemeClr val="accent2"/>
              </a:buClr>
              <a:buFont typeface="+mj-lt"/>
              <a:buAutoNum type="arabicPeriod"/>
            </a:pPr>
            <a:r>
              <a:rPr lang="zh-CN" altLang="en-US" sz="2600" b="1" dirty="0">
                <a:solidFill>
                  <a:srgbClr val="002060"/>
                </a:solidFill>
                <a:latin typeface="Times New Roman" panose="02020603050405020304" pitchFamily="18" charset="0"/>
                <a:ea typeface="宋体" panose="02010600030101010101" pitchFamily="2" charset="-122"/>
              </a:rPr>
              <a:t>基于联合推理的实体关系抽取</a:t>
            </a:r>
            <a:endParaRPr lang="en-US" altLang="zh-CN" sz="2600" b="1" dirty="0">
              <a:solidFill>
                <a:srgbClr val="002060"/>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56322"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2.5.5</a:t>
            </a:r>
            <a:r>
              <a:rPr lang="zh-CN" altLang="zh-CN" dirty="0">
                <a:latin typeface="Times New Roman" panose="02020603050405020304" pitchFamily="18" charset="0"/>
              </a:rPr>
              <a:t>知识图谱的典型应用</a:t>
            </a:r>
            <a:endParaRPr lang="zh-CN" altLang="en-US" dirty="0">
              <a:latin typeface="Times New Roman" panose="02020603050405020304" pitchFamily="18" charset="0"/>
            </a:endParaRPr>
          </a:p>
        </p:txBody>
      </p:sp>
      <p:sp>
        <p:nvSpPr>
          <p:cNvPr id="5" name="Rectangle 24"/>
          <p:cNvSpPr/>
          <p:nvPr/>
        </p:nvSpPr>
        <p:spPr bwMode="auto">
          <a:xfrm>
            <a:off x="347663" y="1203325"/>
            <a:ext cx="8302625" cy="755650"/>
          </a:xfrm>
          <a:prstGeom prst="rect">
            <a:avLst/>
          </a:prstGeom>
          <a:noFill/>
          <a:ln>
            <a:noFill/>
          </a:ln>
        </p:spPr>
        <p:txBody>
          <a:bodyPr lIns="0" tIns="0" rIns="0" bIns="0" anchor="ct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维基百科（</a:t>
            </a:r>
            <a:r>
              <a:rPr kumimoji="0"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Wikipedia</a:t>
            </a:r>
            <a:r>
              <a:rPr kumimoji="0" lang="zh-CN"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由维基媒体基金会负责运营的一个自由内容、自由编辑的</a:t>
            </a:r>
            <a:r>
              <a:rPr kumimoji="0" lang="zh-CN"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多语言知识库</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7" name="Rectangle 27"/>
          <p:cNvSpPr/>
          <p:nvPr/>
        </p:nvSpPr>
        <p:spPr bwMode="auto">
          <a:xfrm>
            <a:off x="352425" y="2276475"/>
            <a:ext cx="8399463" cy="755650"/>
          </a:xfrm>
          <a:prstGeom prst="rect">
            <a:avLst/>
          </a:prstGeom>
          <a:noFill/>
          <a:ln>
            <a:noFill/>
          </a:ln>
        </p:spPr>
        <p:txBody>
          <a:bodyPr lIns="0" tIns="0" rIns="0" bIns="0" anchor="ct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err="1">
                <a:ln>
                  <a:noFill/>
                </a:ln>
                <a:solidFill>
                  <a:srgbClr val="0000FF"/>
                </a:solidFill>
                <a:effectLst/>
                <a:uLnTx/>
                <a:uFillTx/>
                <a:latin typeface="Times New Roman" panose="02020603050405020304" pitchFamily="18" charset="0"/>
                <a:ea typeface="+mn-ea"/>
                <a:cs typeface="Times New Roman" panose="02020603050405020304" pitchFamily="18" charset="0"/>
              </a:rPr>
              <a:t>DBpedia</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由</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2007</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年德国柏林自由大学以及莱比锡大学的研究者从维基百科里萃取结构化知识的项目开始建立</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8" name="矩形 7"/>
          <p:cNvSpPr/>
          <p:nvPr/>
        </p:nvSpPr>
        <p:spPr>
          <a:xfrm>
            <a:off x="333375" y="3344863"/>
            <a:ext cx="8432800" cy="1754188"/>
          </a:xfrm>
          <a:prstGeom prst="rect">
            <a:avLst/>
          </a:prstGeom>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YAGO</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由德国马克斯</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普朗克研究所（</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MPI</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）构建的</a:t>
            </a:r>
            <a:r>
              <a:rPr kumimoji="0" lang="zh-CN"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大型多语言的语义知识库</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，从</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10</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个维基百科以不同语言提取事实和事实的组合。</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9" name="矩形 8"/>
          <p:cNvSpPr/>
          <p:nvPr/>
        </p:nvSpPr>
        <p:spPr>
          <a:xfrm>
            <a:off x="333375" y="5170488"/>
            <a:ext cx="8361363" cy="120015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rPr>
              <a:t>XLORE</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是清华大学构建的基于中、英文维基和百度百科的开放知识平台，是第一个中英文知识规模较为平衡的</a:t>
            </a:r>
            <a:r>
              <a:rPr kumimoji="0" lang="zh-CN"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大规模中英文知识图谱</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50" fill="hold"/>
                                        <p:tgtEl>
                                          <p:spTgt spid="7"/>
                                        </p:tgtEl>
                                        <p:attrNameLst>
                                          <p:attrName>ppt_x</p:attrName>
                                        </p:attrNameLst>
                                      </p:cBhvr>
                                      <p:tavLst>
                                        <p:tav tm="0">
                                          <p:val>
                                            <p:strVal val="1+#ppt_w/2"/>
                                          </p:val>
                                        </p:tav>
                                        <p:tav tm="100000">
                                          <p:val>
                                            <p:strVal val="#ppt_x"/>
                                          </p:val>
                                        </p:tav>
                                      </p:tavLst>
                                    </p:anim>
                                    <p:anim calcmode="lin" valueType="num">
                                      <p:cBhvr additive="base">
                                        <p:cTn id="13"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3"/>
          <p:cNvSpPr>
            <a:spLocks noGrp="1"/>
          </p:cNvSpPr>
          <p:nvPr>
            <p:ph type="sldNum" sz="quarter" idx="10"/>
          </p:nvPr>
        </p:nvSpPr>
        <p:spPr>
          <a:xfrm>
            <a:off x="6834188" y="6381750"/>
            <a:ext cx="2133600" cy="4762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57346"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2.5.6 </a:t>
            </a:r>
            <a:r>
              <a:rPr lang="zh-CN" altLang="zh-CN" dirty="0">
                <a:latin typeface="Times New Roman" panose="02020603050405020304" pitchFamily="18" charset="0"/>
              </a:rPr>
              <a:t>知识图谱</a:t>
            </a:r>
            <a:r>
              <a:rPr lang="zh-CN" altLang="en-US" dirty="0">
                <a:latin typeface="Times New Roman" panose="02020603050405020304" pitchFamily="18" charset="0"/>
              </a:rPr>
              <a:t>实例</a:t>
            </a:r>
            <a:endParaRPr lang="zh-CN" altLang="en-US" dirty="0">
              <a:latin typeface="Times New Roman" panose="02020603050405020304" pitchFamily="18" charset="0"/>
            </a:endParaRPr>
          </a:p>
        </p:txBody>
      </p:sp>
      <p:sp>
        <p:nvSpPr>
          <p:cNvPr id="57347" name="Rectangle 3"/>
          <p:cNvSpPr>
            <a:spLocks noGrp="1"/>
          </p:cNvSpPr>
          <p:nvPr>
            <p:ph idx="1"/>
          </p:nvPr>
        </p:nvSpPr>
        <p:spPr>
          <a:xfrm>
            <a:off x="230188" y="1001713"/>
            <a:ext cx="8751887" cy="5130800"/>
          </a:xfrm>
        </p:spPr>
        <p:txBody>
          <a:bodyPr vert="horz" wrap="square" lIns="91440" tIns="45720" rIns="91440" bIns="45720" anchor="t" anchorCtr="0"/>
          <a:lstStyle/>
          <a:p>
            <a:pPr algn="just" eaLnBrk="1" hangingPunct="1"/>
            <a:r>
              <a:rPr lang="zh-CN" altLang="en-US" sz="2600" b="1" dirty="0">
                <a:solidFill>
                  <a:srgbClr val="0000FF"/>
                </a:solidFill>
                <a:latin typeface="Times New Roman" panose="02020603050405020304" pitchFamily="18" charset="0"/>
              </a:rPr>
              <a:t>问题：</a:t>
            </a:r>
            <a:r>
              <a:rPr lang="zh-CN" altLang="en-US" sz="2600" b="1" dirty="0">
                <a:latin typeface="Times New Roman" panose="02020603050405020304" pitchFamily="18" charset="0"/>
              </a:rPr>
              <a:t>对行业知识图谱构建方法进行系统研究</a:t>
            </a:r>
            <a:r>
              <a:rPr lang="en-US" altLang="zh-CN" sz="2600" b="1" dirty="0">
                <a:latin typeface="Times New Roman" panose="02020603050405020304" pitchFamily="18" charset="0"/>
              </a:rPr>
              <a:t>,</a:t>
            </a:r>
            <a:r>
              <a:rPr lang="zh-CN" altLang="en-US" sz="2600" b="1" dirty="0">
                <a:latin typeface="Times New Roman" panose="02020603050405020304" pitchFamily="18" charset="0"/>
              </a:rPr>
              <a:t>构建一个</a:t>
            </a:r>
            <a:r>
              <a:rPr lang="zh-CN" altLang="en-US" sz="2600" b="1" dirty="0">
                <a:solidFill>
                  <a:srgbClr val="FF0000"/>
                </a:solidFill>
                <a:latin typeface="Times New Roman" panose="02020603050405020304" pitchFamily="18" charset="0"/>
              </a:rPr>
              <a:t>企业风险知识图谱</a:t>
            </a:r>
            <a:r>
              <a:rPr lang="zh-CN" altLang="en-US" sz="2600" b="1" dirty="0">
                <a:latin typeface="Times New Roman" panose="02020603050405020304" pitchFamily="18" charset="0"/>
              </a:rPr>
              <a:t>。</a:t>
            </a:r>
            <a:endParaRPr lang="en-US" altLang="zh-CN" sz="2600" b="1" dirty="0">
              <a:latin typeface="Times New Roman" panose="02020603050405020304" pitchFamily="18" charset="0"/>
            </a:endParaRPr>
          </a:p>
          <a:p>
            <a:pPr algn="just" eaLnBrk="1" hangingPunct="1"/>
            <a:r>
              <a:rPr lang="zh-CN" altLang="en-US" sz="2600" b="1" dirty="0">
                <a:solidFill>
                  <a:srgbClr val="0000FF"/>
                </a:solidFill>
                <a:latin typeface="Times New Roman" panose="02020603050405020304" pitchFamily="18" charset="0"/>
              </a:rPr>
              <a:t>意义：</a:t>
            </a:r>
            <a:r>
              <a:rPr lang="zh-CN" altLang="en-US" sz="2600" b="1" dirty="0">
                <a:latin typeface="Times New Roman" panose="02020603050405020304" pitchFamily="18" charset="0"/>
              </a:rPr>
              <a:t>构建企业风险知识图谱时</a:t>
            </a:r>
            <a:r>
              <a:rPr lang="en-US" altLang="zh-CN" sz="2600" b="1" dirty="0">
                <a:latin typeface="Times New Roman" panose="02020603050405020304" pitchFamily="18" charset="0"/>
              </a:rPr>
              <a:t>,</a:t>
            </a:r>
            <a:r>
              <a:rPr lang="zh-CN" altLang="en-US" sz="2600" b="1" dirty="0">
                <a:latin typeface="Times New Roman" panose="02020603050405020304" pitchFamily="18" charset="0"/>
              </a:rPr>
              <a:t>通过图谱呈现的上市公司、人物、组织机构、行业等</a:t>
            </a:r>
            <a:r>
              <a:rPr lang="zh-CN" altLang="en-US" sz="2600" b="1" dirty="0">
                <a:solidFill>
                  <a:srgbClr val="C00000"/>
                </a:solidFill>
                <a:latin typeface="Times New Roman" panose="02020603050405020304" pitchFamily="18" charset="0"/>
              </a:rPr>
              <a:t>实体</a:t>
            </a:r>
            <a:r>
              <a:rPr lang="zh-CN" altLang="en-US" sz="2600" b="1" dirty="0">
                <a:latin typeface="Times New Roman" panose="02020603050405020304" pitchFamily="18" charset="0"/>
              </a:rPr>
              <a:t>信息以及实体之间的</a:t>
            </a:r>
            <a:r>
              <a:rPr lang="zh-CN" altLang="en-US" sz="2600" b="1" dirty="0">
                <a:solidFill>
                  <a:srgbClr val="C00000"/>
                </a:solidFill>
                <a:latin typeface="Times New Roman" panose="02020603050405020304" pitchFamily="18" charset="0"/>
              </a:rPr>
              <a:t>关系</a:t>
            </a:r>
            <a:r>
              <a:rPr lang="zh-CN" altLang="en-US" sz="2600" b="1" dirty="0">
                <a:latin typeface="Times New Roman" panose="02020603050405020304" pitchFamily="18" charset="0"/>
              </a:rPr>
              <a:t>信息</a:t>
            </a:r>
            <a:r>
              <a:rPr lang="en-US" altLang="zh-CN" sz="2600" b="1" dirty="0">
                <a:latin typeface="Times New Roman" panose="02020603050405020304" pitchFamily="18" charset="0"/>
              </a:rPr>
              <a:t>,</a:t>
            </a:r>
            <a:r>
              <a:rPr lang="zh-CN" altLang="en-US" sz="2600" b="1" dirty="0">
                <a:latin typeface="Times New Roman" panose="02020603050405020304" pitchFamily="18" charset="0"/>
              </a:rPr>
              <a:t>可以帮助从业者更加直观地了解和检索相关实体和关系信息</a:t>
            </a:r>
            <a:r>
              <a:rPr lang="en-US" altLang="zh-CN" sz="2600" b="1" dirty="0">
                <a:latin typeface="Times New Roman" panose="02020603050405020304" pitchFamily="18" charset="0"/>
              </a:rPr>
              <a:t>,</a:t>
            </a:r>
            <a:r>
              <a:rPr lang="zh-CN" altLang="en-US" sz="2600" b="1" dirty="0">
                <a:latin typeface="Times New Roman" panose="02020603050405020304" pitchFamily="18" charset="0"/>
              </a:rPr>
              <a:t>帮助他们进行</a:t>
            </a:r>
            <a:r>
              <a:rPr lang="zh-CN" altLang="en-US" sz="2600" b="1" dirty="0">
                <a:solidFill>
                  <a:srgbClr val="C00000"/>
                </a:solidFill>
                <a:latin typeface="Times New Roman" panose="02020603050405020304" pitchFamily="18" charset="0"/>
              </a:rPr>
              <a:t>企业风险预测</a:t>
            </a:r>
            <a:r>
              <a:rPr lang="zh-CN" altLang="en-US" sz="2600" b="1" dirty="0">
                <a:latin typeface="Times New Roman" panose="02020603050405020304" pitchFamily="18" charset="0"/>
              </a:rPr>
              <a:t>、</a:t>
            </a:r>
            <a:r>
              <a:rPr lang="zh-CN" altLang="en-US" sz="2600" b="1" dirty="0">
                <a:solidFill>
                  <a:srgbClr val="C00000"/>
                </a:solidFill>
                <a:latin typeface="Times New Roman" panose="02020603050405020304" pitchFamily="18" charset="0"/>
              </a:rPr>
              <a:t>关联企业</a:t>
            </a:r>
            <a:r>
              <a:rPr lang="zh-CN" altLang="en-US" sz="2600" b="1" dirty="0">
                <a:latin typeface="Times New Roman" panose="02020603050405020304" pitchFamily="18" charset="0"/>
              </a:rPr>
              <a:t>等分析与应用。</a:t>
            </a:r>
            <a:endParaRPr lang="en-US" altLang="zh-CN" sz="2600" b="1" dirty="0">
              <a:latin typeface="Times New Roman" panose="02020603050405020304" pitchFamily="18" charset="0"/>
            </a:endParaRPr>
          </a:p>
          <a:p>
            <a:pPr algn="just" eaLnBrk="1" hangingPunct="1"/>
            <a:r>
              <a:rPr lang="zh-CN" altLang="en-US" sz="2600" b="1" dirty="0">
                <a:solidFill>
                  <a:srgbClr val="0000FF"/>
                </a:solidFill>
                <a:latin typeface="Times New Roman" panose="02020603050405020304" pitchFamily="18" charset="0"/>
              </a:rPr>
              <a:t>途径：</a:t>
            </a:r>
            <a:r>
              <a:rPr lang="zh-CN" altLang="en-US" sz="2600" b="1" dirty="0">
                <a:latin typeface="Times New Roman" panose="02020603050405020304" pitchFamily="18" charset="0"/>
              </a:rPr>
              <a:t>通过融合企业名称、股东类型、监事、工商登记等信息</a:t>
            </a:r>
            <a:r>
              <a:rPr lang="en-US" altLang="zh-CN" sz="2600" b="1" dirty="0">
                <a:latin typeface="Times New Roman" panose="02020603050405020304" pitchFamily="18" charset="0"/>
              </a:rPr>
              <a:t>,</a:t>
            </a:r>
            <a:r>
              <a:rPr lang="zh-CN" altLang="en-US" sz="2600" b="1" dirty="0">
                <a:latin typeface="Times New Roman" panose="02020603050405020304" pitchFamily="18" charset="0"/>
              </a:rPr>
              <a:t>结合知识推理技术</a:t>
            </a:r>
            <a:r>
              <a:rPr lang="en-US" altLang="zh-CN" sz="2600" b="1" dirty="0">
                <a:latin typeface="Times New Roman" panose="02020603050405020304" pitchFamily="18" charset="0"/>
              </a:rPr>
              <a:t>,</a:t>
            </a:r>
            <a:r>
              <a:rPr lang="zh-CN" altLang="en-US" sz="2600" b="1" dirty="0">
                <a:latin typeface="Times New Roman" panose="02020603050405020304" pitchFamily="18" charset="0"/>
              </a:rPr>
              <a:t>构建精准的企业画像。</a:t>
            </a:r>
            <a:endParaRPr lang="en-US" altLang="zh-CN" sz="2600" b="1" dirty="0">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58370"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2.5.6 </a:t>
            </a:r>
            <a:r>
              <a:rPr lang="zh-CN" altLang="zh-CN" dirty="0">
                <a:latin typeface="Times New Roman" panose="02020603050405020304" pitchFamily="18" charset="0"/>
              </a:rPr>
              <a:t>知识图谱</a:t>
            </a:r>
            <a:r>
              <a:rPr lang="zh-CN" altLang="en-US" dirty="0">
                <a:latin typeface="Times New Roman" panose="02020603050405020304" pitchFamily="18" charset="0"/>
              </a:rPr>
              <a:t>实例</a:t>
            </a:r>
            <a:endParaRPr lang="zh-CN" altLang="en-US" dirty="0">
              <a:latin typeface="Times New Roman" panose="02020603050405020304" pitchFamily="18" charset="0"/>
            </a:endParaRPr>
          </a:p>
        </p:txBody>
      </p:sp>
      <p:pic>
        <p:nvPicPr>
          <p:cNvPr id="58371" name="图片 2"/>
          <p:cNvPicPr>
            <a:picLocks noChangeAspect="1"/>
          </p:cNvPicPr>
          <p:nvPr/>
        </p:nvPicPr>
        <p:blipFill>
          <a:blip r:embed="rId1"/>
          <a:stretch>
            <a:fillRect/>
          </a:stretch>
        </p:blipFill>
        <p:spPr>
          <a:xfrm>
            <a:off x="-10160" y="1038225"/>
            <a:ext cx="6500813" cy="5241925"/>
          </a:xfrm>
          <a:prstGeom prst="rect">
            <a:avLst/>
          </a:prstGeom>
          <a:noFill/>
          <a:ln w="9525">
            <a:noFill/>
          </a:ln>
        </p:spPr>
      </p:pic>
      <p:sp>
        <p:nvSpPr>
          <p:cNvPr id="2" name="Rectangle 3"/>
          <p:cNvSpPr txBox="1"/>
          <p:nvPr/>
        </p:nvSpPr>
        <p:spPr>
          <a:xfrm>
            <a:off x="4572000" y="832485"/>
            <a:ext cx="4572001" cy="1838960"/>
          </a:xfrm>
          <a:prstGeom prst="rect">
            <a:avLst/>
          </a:prstGeom>
          <a:noFill/>
          <a:ln w="9525">
            <a:noFill/>
          </a:ln>
        </p:spPr>
        <p:txBody>
          <a:bodyPr anchor="t" anchorCtr="0"/>
          <a:lstStyle/>
          <a:p>
            <a:pPr algn="just">
              <a:lnSpc>
                <a:spcPct val="110000"/>
              </a:lnSpc>
              <a:spcBef>
                <a:spcPct val="20000"/>
              </a:spcBef>
              <a:buClr>
                <a:schemeClr val="accent2"/>
              </a:buClr>
            </a:pPr>
            <a:r>
              <a:rPr lang="zh-CN" altLang="en-US" sz="2000" dirty="0">
                <a:latin typeface="Times New Roman" panose="02020603050405020304" pitchFamily="18" charset="0"/>
                <a:ea typeface="宋体" panose="02010600030101010101" pitchFamily="2" charset="-122"/>
              </a:rPr>
              <a:t>采用</a:t>
            </a:r>
            <a:r>
              <a:rPr lang="zh-CN" altLang="en-US" sz="2000" b="1" dirty="0">
                <a:latin typeface="Times New Roman" panose="02020603050405020304" pitchFamily="18" charset="0"/>
                <a:ea typeface="宋体" panose="02010600030101010101" pitchFamily="2" charset="-122"/>
              </a:rPr>
              <a:t>自顶向下</a:t>
            </a:r>
            <a:r>
              <a:rPr lang="zh-CN" altLang="en-US" sz="2000" dirty="0">
                <a:latin typeface="Times New Roman" panose="02020603050405020304" pitchFamily="18" charset="0"/>
                <a:ea typeface="宋体" panose="02010600030101010101" pitchFamily="2" charset="-122"/>
              </a:rPr>
              <a:t>的知识图谱构建方法。</a:t>
            </a:r>
            <a:endParaRPr lang="en-US" altLang="zh-CN" sz="2000" dirty="0">
              <a:latin typeface="Times New Roman" panose="02020603050405020304" pitchFamily="18" charset="0"/>
              <a:ea typeface="宋体" panose="02010600030101010101" pitchFamily="2" charset="-122"/>
            </a:endParaRPr>
          </a:p>
          <a:p>
            <a:pPr algn="just">
              <a:lnSpc>
                <a:spcPct val="110000"/>
              </a:lnSpc>
              <a:spcBef>
                <a:spcPct val="20000"/>
              </a:spcBef>
              <a:buClr>
                <a:schemeClr val="accent2"/>
              </a:buClr>
            </a:pPr>
            <a:r>
              <a:rPr lang="zh-CN" altLang="en-US" sz="2000" b="1" dirty="0">
                <a:latin typeface="Times New Roman" panose="02020603050405020304" pitchFamily="18" charset="0"/>
                <a:ea typeface="宋体" panose="02010600030101010101" pitchFamily="2" charset="-122"/>
              </a:rPr>
              <a:t>构建流程</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rPr>
              <a:t>企业本体构建、知识抽取、知识融合、知识存储</a:t>
            </a:r>
            <a:endParaRPr lang="en-US" altLang="zh-CN" sz="2000" dirty="0">
              <a:latin typeface="Times New Roman" panose="02020603050405020304" pitchFamily="18" charset="0"/>
              <a:ea typeface="Times New Roman" panose="02020603050405020304" pitchFamily="18" charset="0"/>
            </a:endParaRPr>
          </a:p>
        </p:txBody>
      </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59394"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2.5.6 </a:t>
            </a:r>
            <a:r>
              <a:rPr lang="zh-CN" altLang="zh-CN" dirty="0">
                <a:latin typeface="Times New Roman" panose="02020603050405020304" pitchFamily="18" charset="0"/>
              </a:rPr>
              <a:t>知识图谱</a:t>
            </a:r>
            <a:r>
              <a:rPr lang="zh-CN" altLang="en-US" dirty="0">
                <a:latin typeface="Times New Roman" panose="02020603050405020304" pitchFamily="18" charset="0"/>
              </a:rPr>
              <a:t>实例</a:t>
            </a:r>
            <a:endParaRPr lang="zh-CN" altLang="en-US" dirty="0">
              <a:latin typeface="Times New Roman" panose="02020603050405020304" pitchFamily="18" charset="0"/>
            </a:endParaRPr>
          </a:p>
        </p:txBody>
      </p:sp>
      <p:sp>
        <p:nvSpPr>
          <p:cNvPr id="6" name="Rectangle 3"/>
          <p:cNvSpPr txBox="1">
            <a:spLocks noChangeArrowheads="1"/>
          </p:cNvSpPr>
          <p:nvPr/>
        </p:nvSpPr>
        <p:spPr bwMode="auto">
          <a:xfrm>
            <a:off x="215900" y="1001713"/>
            <a:ext cx="8751888"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469900" marR="0" lvl="0" indent="-46990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Blip>
                <a:blip r:embed="rId1"/>
              </a:buBlip>
              <a:defRPr/>
            </a:pPr>
            <a:r>
              <a:rPr kumimoji="0" lang="en-US" altLang="zh-CN" sz="2400" b="1" i="0" u="none" strike="noStrike" kern="1200" cap="none" spc="0" normalizeH="0" baseline="0" noProof="0" dirty="0">
                <a:ln>
                  <a:noFill/>
                </a:ln>
                <a:solidFill>
                  <a:srgbClr val="0000CC"/>
                </a:solidFill>
                <a:effectLst/>
                <a:uLnTx/>
                <a:uFillTx/>
                <a:latin typeface="+mn-lt"/>
                <a:ea typeface="+mn-ea"/>
                <a:cs typeface="+mn-cs"/>
              </a:rPr>
              <a:t>1. </a:t>
            </a:r>
            <a:r>
              <a:rPr kumimoji="0" lang="zh-CN" altLang="en-US" sz="2400" b="1" i="0" u="none" strike="noStrike" kern="1200" cap="none" spc="0" normalizeH="0" baseline="0" noProof="0" dirty="0">
                <a:ln>
                  <a:noFill/>
                </a:ln>
                <a:solidFill>
                  <a:srgbClr val="0000CC"/>
                </a:solidFill>
                <a:effectLst/>
                <a:uLnTx/>
                <a:uFillTx/>
                <a:latin typeface="+mn-lt"/>
                <a:ea typeface="+mn-ea"/>
                <a:cs typeface="+mn-cs"/>
              </a:rPr>
              <a:t>企业本体构建</a:t>
            </a:r>
            <a:endParaRPr kumimoji="0" lang="en-US" altLang="zh-CN" sz="2400" b="1" i="0" u="none" strike="noStrike" kern="1200" cap="none" spc="0" normalizeH="0" baseline="0" noProof="0" dirty="0">
              <a:ln>
                <a:noFill/>
              </a:ln>
              <a:solidFill>
                <a:srgbClr val="0000CC"/>
              </a:solidFill>
              <a:effectLst/>
              <a:uLnTx/>
              <a:uFillTx/>
              <a:latin typeface="+mn-lt"/>
              <a:ea typeface="+mn-ea"/>
              <a:cs typeface="+mn-cs"/>
            </a:endParaRPr>
          </a:p>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defRPr/>
            </a:pPr>
            <a:r>
              <a:rPr kumimoji="0" lang="en-US" altLang="zh-CN" sz="2400" b="0" i="0" u="none" strike="noStrike" kern="1200" cap="none" spc="0" normalizeH="0" baseline="0" noProof="0" dirty="0">
                <a:ln>
                  <a:noFill/>
                </a:ln>
                <a:solidFill>
                  <a:srgbClr val="0000CC"/>
                </a:solidFill>
                <a:effectLst/>
                <a:uLnTx/>
                <a:uFillTx/>
                <a:latin typeface="+mn-lt"/>
                <a:ea typeface="+mn-ea"/>
                <a:cs typeface="+mn-cs"/>
              </a:rPr>
              <a:t>         </a:t>
            </a: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通过复用现有的知识本体</a:t>
            </a:r>
            <a:r>
              <a:rPr kumimoji="0" lang="en-US" altLang="zh-CN" sz="2400" b="0" i="0" u="none" strike="noStrike" kern="1200" cap="none" spc="0" normalizeH="0" baseline="0" noProof="0" dirty="0">
                <a:ln>
                  <a:noFill/>
                </a:ln>
                <a:solidFill>
                  <a:srgbClr val="0000CC"/>
                </a:solidFill>
                <a:effectLst/>
                <a:uLnTx/>
                <a:uFillTx/>
                <a:latin typeface="+mn-lt"/>
                <a:ea typeface="+mn-ea"/>
                <a:cs typeface="+mn-cs"/>
              </a:rPr>
              <a:t>,</a:t>
            </a: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半自动化地构建金融企业本体</a:t>
            </a:r>
            <a:endParaRPr kumimoji="0" lang="zh-CN" altLang="en-US" sz="2400" b="0" i="0" u="none" strike="noStrike" kern="1200" cap="none" spc="0" normalizeH="0" baseline="0" noProof="0" dirty="0">
              <a:ln>
                <a:noFill/>
              </a:ln>
              <a:solidFill>
                <a:srgbClr val="0000CC"/>
              </a:solidFill>
              <a:effectLst/>
              <a:uLnTx/>
              <a:uFillTx/>
              <a:latin typeface="+mn-lt"/>
              <a:ea typeface="+mn-ea"/>
              <a:cs typeface="+mn-cs"/>
            </a:endParaRPr>
          </a:p>
        </p:txBody>
      </p:sp>
      <p:pic>
        <p:nvPicPr>
          <p:cNvPr id="59396" name="图片 3"/>
          <p:cNvPicPr>
            <a:picLocks noChangeAspect="1"/>
          </p:cNvPicPr>
          <p:nvPr/>
        </p:nvPicPr>
        <p:blipFill>
          <a:blip r:embed="rId2"/>
          <a:stretch>
            <a:fillRect/>
          </a:stretch>
        </p:blipFill>
        <p:spPr>
          <a:xfrm>
            <a:off x="215900" y="2478088"/>
            <a:ext cx="8807450" cy="3160712"/>
          </a:xfrm>
          <a:prstGeom prst="rect">
            <a:avLst/>
          </a:prstGeom>
          <a:noFill/>
          <a:ln w="9525">
            <a:noFill/>
          </a:ln>
        </p:spPr>
      </p:pic>
    </p:spTree>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60418"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2.5.6 </a:t>
            </a:r>
            <a:r>
              <a:rPr lang="zh-CN" altLang="zh-CN" dirty="0">
                <a:latin typeface="Times New Roman" panose="02020603050405020304" pitchFamily="18" charset="0"/>
              </a:rPr>
              <a:t>知识图谱</a:t>
            </a:r>
            <a:r>
              <a:rPr lang="zh-CN" altLang="en-US" dirty="0">
                <a:latin typeface="Times New Roman" panose="02020603050405020304" pitchFamily="18" charset="0"/>
              </a:rPr>
              <a:t>实例</a:t>
            </a:r>
            <a:endParaRPr lang="zh-CN" altLang="en-US" dirty="0">
              <a:latin typeface="Times New Roman" panose="02020603050405020304" pitchFamily="18" charset="0"/>
            </a:endParaRPr>
          </a:p>
        </p:txBody>
      </p:sp>
      <p:sp>
        <p:nvSpPr>
          <p:cNvPr id="6" name="Rectangle 3"/>
          <p:cNvSpPr txBox="1">
            <a:spLocks noChangeArrowheads="1"/>
          </p:cNvSpPr>
          <p:nvPr/>
        </p:nvSpPr>
        <p:spPr bwMode="auto">
          <a:xfrm>
            <a:off x="107950" y="957263"/>
            <a:ext cx="89281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469900" marR="0" lvl="0" indent="-46990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Blip>
                <a:blip r:embed="rId1"/>
              </a:buBlip>
              <a:defRPr/>
            </a:pPr>
            <a:r>
              <a:rPr kumimoji="0" lang="en-US" altLang="zh-CN" sz="2400" b="1" i="0" u="none" strike="noStrike" kern="1200" cap="none" spc="0" normalizeH="0" baseline="0" noProof="0" dirty="0">
                <a:ln>
                  <a:noFill/>
                </a:ln>
                <a:solidFill>
                  <a:srgbClr val="0000CC"/>
                </a:solidFill>
                <a:effectLst/>
                <a:uLnTx/>
                <a:uFillTx/>
                <a:latin typeface="+mn-lt"/>
                <a:ea typeface="+mn-ea"/>
                <a:cs typeface="+mn-cs"/>
              </a:rPr>
              <a:t>2. </a:t>
            </a:r>
            <a:r>
              <a:rPr kumimoji="0" lang="zh-CN" altLang="en-US" sz="2400" b="1" i="0" u="none" strike="noStrike" kern="1200" cap="none" spc="0" normalizeH="0" baseline="0" noProof="0" dirty="0">
                <a:ln>
                  <a:noFill/>
                </a:ln>
                <a:solidFill>
                  <a:srgbClr val="0000CC"/>
                </a:solidFill>
                <a:effectLst/>
                <a:uLnTx/>
                <a:uFillTx/>
                <a:latin typeface="+mn-lt"/>
                <a:ea typeface="+mn-ea"/>
                <a:cs typeface="+mn-cs"/>
              </a:rPr>
              <a:t>企业知识抽取</a:t>
            </a:r>
            <a:endParaRPr kumimoji="0" lang="en-US" altLang="zh-CN" sz="2400" b="1" i="0" u="none" strike="noStrike" kern="1200" cap="none" spc="0" normalizeH="0" baseline="0" noProof="0" dirty="0">
              <a:ln>
                <a:noFill/>
              </a:ln>
              <a:solidFill>
                <a:srgbClr val="0000CC"/>
              </a:solidFill>
              <a:effectLst/>
              <a:uLnTx/>
              <a:uFillTx/>
              <a:latin typeface="+mn-lt"/>
              <a:ea typeface="+mn-ea"/>
              <a:cs typeface="+mn-cs"/>
            </a:endParaRPr>
          </a:p>
          <a:p>
            <a:pPr marL="72009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从结构化、半结构化和非结构化等不同来源、不同结构的数据中抽取信息</a:t>
            </a:r>
            <a:r>
              <a:rPr kumimoji="0" lang="en-US" altLang="zh-CN" sz="2400" b="0" i="0" u="none" strike="noStrike" kern="1200" cap="none" spc="0" normalizeH="0" baseline="0" noProof="0" dirty="0">
                <a:ln>
                  <a:noFill/>
                </a:ln>
                <a:solidFill>
                  <a:srgbClr val="0000CC"/>
                </a:solidFill>
                <a:effectLst/>
                <a:uLnTx/>
                <a:uFillTx/>
                <a:latin typeface="+mn-lt"/>
                <a:ea typeface="+mn-ea"/>
                <a:cs typeface="+mn-cs"/>
              </a:rPr>
              <a:t>,</a:t>
            </a: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并通过命名实体识别、关系抽取等技术对这些信息进行处理</a:t>
            </a:r>
            <a:r>
              <a:rPr kumimoji="0" lang="en-US" altLang="zh-CN" sz="2400" b="0" i="0" u="none" strike="noStrike" kern="1200" cap="none" spc="0" normalizeH="0" baseline="0" noProof="0" dirty="0">
                <a:ln>
                  <a:noFill/>
                </a:ln>
                <a:solidFill>
                  <a:srgbClr val="0000CC"/>
                </a:solidFill>
                <a:effectLst/>
                <a:uLnTx/>
                <a:uFillTx/>
                <a:latin typeface="+mn-lt"/>
                <a:ea typeface="+mn-ea"/>
                <a:cs typeface="+mn-cs"/>
              </a:rPr>
              <a:t>,</a:t>
            </a: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从而得到构建知识图谱需要的实体三元组。</a:t>
            </a:r>
            <a:endParaRPr kumimoji="0" lang="zh-CN" altLang="en-US" sz="2400" b="0" i="0" u="none" strike="noStrike" kern="1200" cap="none" spc="0" normalizeH="0" baseline="0" noProof="0" dirty="0">
              <a:ln>
                <a:noFill/>
              </a:ln>
              <a:solidFill>
                <a:srgbClr val="0000CC"/>
              </a:solidFill>
              <a:effectLst/>
              <a:uLnTx/>
              <a:uFillTx/>
              <a:latin typeface="+mn-lt"/>
              <a:ea typeface="+mn-ea"/>
              <a:cs typeface="+mn-cs"/>
            </a:endParaRPr>
          </a:p>
        </p:txBody>
      </p:sp>
      <p:pic>
        <p:nvPicPr>
          <p:cNvPr id="60420" name="图片 1"/>
          <p:cNvPicPr>
            <a:picLocks noChangeAspect="1"/>
          </p:cNvPicPr>
          <p:nvPr/>
        </p:nvPicPr>
        <p:blipFill>
          <a:blip r:embed="rId2"/>
          <a:stretch>
            <a:fillRect/>
          </a:stretch>
        </p:blipFill>
        <p:spPr>
          <a:xfrm>
            <a:off x="984250" y="3162300"/>
            <a:ext cx="7794625" cy="2216150"/>
          </a:xfrm>
          <a:prstGeom prst="rect">
            <a:avLst/>
          </a:prstGeom>
          <a:noFill/>
          <a:ln w="9525">
            <a:noFill/>
          </a:ln>
        </p:spPr>
      </p:pic>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61442"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2.5.6 </a:t>
            </a:r>
            <a:r>
              <a:rPr lang="zh-CN" altLang="zh-CN" dirty="0">
                <a:latin typeface="Times New Roman" panose="02020603050405020304" pitchFamily="18" charset="0"/>
              </a:rPr>
              <a:t>知识图谱</a:t>
            </a:r>
            <a:r>
              <a:rPr lang="zh-CN" altLang="en-US" dirty="0">
                <a:latin typeface="Times New Roman" panose="02020603050405020304" pitchFamily="18" charset="0"/>
              </a:rPr>
              <a:t>实例</a:t>
            </a:r>
            <a:endParaRPr lang="zh-CN" altLang="en-US" dirty="0">
              <a:latin typeface="Times New Roman" panose="02020603050405020304" pitchFamily="18" charset="0"/>
            </a:endParaRPr>
          </a:p>
        </p:txBody>
      </p:sp>
      <p:sp>
        <p:nvSpPr>
          <p:cNvPr id="6" name="Rectangle 3"/>
          <p:cNvSpPr txBox="1">
            <a:spLocks noChangeArrowheads="1"/>
          </p:cNvSpPr>
          <p:nvPr/>
        </p:nvSpPr>
        <p:spPr bwMode="auto">
          <a:xfrm>
            <a:off x="107950" y="957263"/>
            <a:ext cx="89281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469900" marR="0" lvl="0" indent="-46990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Blip>
                <a:blip r:embed="rId1"/>
              </a:buBlip>
              <a:defRPr/>
            </a:pPr>
            <a:r>
              <a:rPr kumimoji="0" lang="en-US" altLang="zh-CN" sz="2400" b="1" i="0" u="none" strike="noStrike" kern="1200" cap="none" spc="0" normalizeH="0" baseline="0" noProof="0" dirty="0">
                <a:ln>
                  <a:noFill/>
                </a:ln>
                <a:solidFill>
                  <a:srgbClr val="0000CC"/>
                </a:solidFill>
                <a:effectLst/>
                <a:uLnTx/>
                <a:uFillTx/>
                <a:latin typeface="+mn-lt"/>
                <a:ea typeface="+mn-ea"/>
                <a:cs typeface="+mn-cs"/>
              </a:rPr>
              <a:t>3. </a:t>
            </a:r>
            <a:r>
              <a:rPr kumimoji="0" lang="zh-CN" altLang="en-US" sz="2400" b="1" i="0" u="none" strike="noStrike" kern="1200" cap="none" spc="0" normalizeH="0" baseline="0" noProof="0" dirty="0">
                <a:ln>
                  <a:noFill/>
                </a:ln>
                <a:solidFill>
                  <a:srgbClr val="0000CC"/>
                </a:solidFill>
                <a:effectLst/>
                <a:uLnTx/>
                <a:uFillTx/>
                <a:latin typeface="+mn-lt"/>
                <a:ea typeface="+mn-ea"/>
                <a:cs typeface="+mn-cs"/>
              </a:rPr>
              <a:t>知识融合</a:t>
            </a:r>
            <a:endParaRPr kumimoji="0" lang="en-US" altLang="zh-CN" sz="2400" b="1" i="0" u="none" strike="noStrike" kern="1200" cap="none" spc="0" normalizeH="0" baseline="0" noProof="0" dirty="0">
              <a:ln>
                <a:noFill/>
              </a:ln>
              <a:solidFill>
                <a:srgbClr val="0000CC"/>
              </a:solidFill>
              <a:effectLst/>
              <a:uLnTx/>
              <a:uFillTx/>
              <a:latin typeface="+mn-lt"/>
              <a:ea typeface="+mn-ea"/>
              <a:cs typeface="+mn-cs"/>
            </a:endParaRPr>
          </a:p>
          <a:p>
            <a:pPr marL="72009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rgbClr val="0000FF"/>
                </a:solidFill>
                <a:effectLst/>
                <a:uLnTx/>
                <a:uFillTx/>
                <a:latin typeface="+mn-lt"/>
                <a:ea typeface="+mn-ea"/>
                <a:cs typeface="+mn-cs"/>
              </a:rPr>
              <a:t>对</a:t>
            </a:r>
            <a:r>
              <a:rPr kumimoji="0" lang="zh-CN" altLang="en-US" sz="2400" b="1" i="0" u="none" strike="noStrike" kern="1200" cap="none" spc="0" normalizeH="0" baseline="0" noProof="0" dirty="0">
                <a:ln>
                  <a:noFill/>
                </a:ln>
                <a:solidFill>
                  <a:srgbClr val="0000FF"/>
                </a:solidFill>
                <a:effectLst/>
                <a:uLnTx/>
                <a:uFillTx/>
                <a:latin typeface="+mn-lt"/>
                <a:ea typeface="+mn-ea"/>
                <a:cs typeface="+mn-cs"/>
              </a:rPr>
              <a:t>异构数据</a:t>
            </a:r>
            <a:r>
              <a:rPr kumimoji="0" lang="zh-CN" altLang="en-US" sz="2400" b="0" i="0" u="none" strike="noStrike" kern="1200" cap="none" spc="0" normalizeH="0" baseline="0" noProof="0" dirty="0">
                <a:ln>
                  <a:noFill/>
                </a:ln>
                <a:solidFill>
                  <a:srgbClr val="0000FF"/>
                </a:solidFill>
                <a:effectLst/>
                <a:uLnTx/>
                <a:uFillTx/>
                <a:latin typeface="+mn-lt"/>
                <a:ea typeface="+mn-ea"/>
                <a:cs typeface="+mn-cs"/>
              </a:rPr>
              <a:t>执行</a:t>
            </a:r>
            <a:r>
              <a:rPr kumimoji="0" lang="zh-CN" altLang="en-US" sz="2400" b="1" i="0" u="none" strike="noStrike" kern="1200" cap="none" spc="0" normalizeH="0" baseline="0" noProof="0" dirty="0">
                <a:ln>
                  <a:noFill/>
                </a:ln>
                <a:solidFill>
                  <a:srgbClr val="0000FF"/>
                </a:solidFill>
                <a:effectLst/>
                <a:uLnTx/>
                <a:uFillTx/>
                <a:latin typeface="+mn-lt"/>
                <a:ea typeface="+mn-ea"/>
                <a:cs typeface="+mn-cs"/>
              </a:rPr>
              <a:t>实体对齐和实体匹配</a:t>
            </a:r>
            <a:r>
              <a:rPr kumimoji="0" lang="zh-CN" altLang="en-US" sz="2400" b="0" i="0" u="none" strike="noStrike" kern="1200" cap="none" spc="0" normalizeH="0" baseline="0" noProof="0" dirty="0">
                <a:ln>
                  <a:noFill/>
                </a:ln>
                <a:solidFill>
                  <a:srgbClr val="0000FF"/>
                </a:solidFill>
                <a:effectLst/>
                <a:uLnTx/>
                <a:uFillTx/>
                <a:latin typeface="+mn-lt"/>
                <a:ea typeface="+mn-ea"/>
                <a:cs typeface="+mn-cs"/>
              </a:rPr>
              <a:t>等步骤</a:t>
            </a:r>
            <a:r>
              <a:rPr kumimoji="0" lang="en-US" altLang="zh-CN" sz="2400" b="0" i="0" u="none" strike="noStrike" kern="1200" cap="none" spc="0" normalizeH="0" baseline="0" noProof="0" dirty="0">
                <a:ln>
                  <a:noFill/>
                </a:ln>
                <a:solidFill>
                  <a:srgbClr val="0000FF"/>
                </a:solidFill>
                <a:effectLst/>
                <a:uLnTx/>
                <a:uFillTx/>
                <a:latin typeface="+mn-lt"/>
                <a:ea typeface="+mn-ea"/>
                <a:cs typeface="+mn-cs"/>
              </a:rPr>
              <a:t>, </a:t>
            </a:r>
            <a:r>
              <a:rPr kumimoji="0" lang="zh-CN" altLang="en-US" sz="2400" b="0" i="0" u="none" strike="noStrike" kern="1200" cap="none" spc="0" normalizeH="0" baseline="0" noProof="0" dirty="0">
                <a:ln>
                  <a:noFill/>
                </a:ln>
                <a:solidFill>
                  <a:srgbClr val="0000FF"/>
                </a:solidFill>
                <a:effectLst/>
                <a:uLnTx/>
                <a:uFillTx/>
                <a:latin typeface="+mn-lt"/>
                <a:ea typeface="+mn-ea"/>
                <a:cs typeface="+mn-cs"/>
              </a:rPr>
              <a:t>解决</a:t>
            </a:r>
            <a:r>
              <a:rPr kumimoji="0" lang="zh-CN" altLang="en-US" sz="2400" b="1" i="0" u="none" strike="noStrike" kern="1200" cap="none" spc="0" normalizeH="0" baseline="0" noProof="0" dirty="0">
                <a:ln>
                  <a:noFill/>
                </a:ln>
                <a:solidFill>
                  <a:srgbClr val="0000FF"/>
                </a:solidFill>
                <a:effectLst/>
                <a:uLnTx/>
                <a:uFillTx/>
                <a:latin typeface="+mn-lt"/>
                <a:ea typeface="+mn-ea"/>
                <a:cs typeface="+mn-cs"/>
              </a:rPr>
              <a:t>数据冲突</a:t>
            </a:r>
            <a:r>
              <a:rPr kumimoji="0" lang="zh-CN" altLang="en-US" sz="2400" b="0" i="0" u="none" strike="noStrike" kern="1200" cap="none" spc="0" normalizeH="0" baseline="0" noProof="0" dirty="0">
                <a:ln>
                  <a:noFill/>
                </a:ln>
                <a:solidFill>
                  <a:srgbClr val="0000FF"/>
                </a:solidFill>
                <a:effectLst/>
                <a:uLnTx/>
                <a:uFillTx/>
                <a:latin typeface="+mn-lt"/>
                <a:ea typeface="+mn-ea"/>
                <a:cs typeface="+mn-cs"/>
              </a:rPr>
              <a:t>问题</a:t>
            </a:r>
            <a:r>
              <a:rPr lang="zh-CN" altLang="en-US" sz="2400" dirty="0">
                <a:solidFill>
                  <a:srgbClr val="0000FF"/>
                </a:solidFill>
              </a:rPr>
              <a:t>，包括实体属性不一致、实体属性缺失等。进一步，</a:t>
            </a:r>
            <a:r>
              <a:rPr kumimoji="0" lang="zh-CN" altLang="en-US" sz="2400" b="0" i="0" u="none" strike="noStrike" kern="1200" cap="none" spc="0" normalizeH="0" baseline="0" noProof="0" dirty="0">
                <a:ln>
                  <a:noFill/>
                </a:ln>
                <a:solidFill>
                  <a:srgbClr val="0000FF"/>
                </a:solidFill>
                <a:effectLst/>
                <a:uLnTx/>
                <a:uFillTx/>
                <a:latin typeface="+mn-lt"/>
                <a:ea typeface="+mn-ea"/>
                <a:cs typeface="+mn-cs"/>
              </a:rPr>
              <a:t>借助知识推理技术</a:t>
            </a:r>
            <a:r>
              <a:rPr kumimoji="0" lang="en-US" altLang="zh-CN" sz="2400" b="0" i="0" u="none" strike="noStrike" kern="1200" cap="none" spc="0" normalizeH="0" baseline="0" noProof="0" dirty="0">
                <a:ln>
                  <a:noFill/>
                </a:ln>
                <a:solidFill>
                  <a:srgbClr val="0000FF"/>
                </a:solidFill>
                <a:effectLst/>
                <a:uLnTx/>
                <a:uFillTx/>
                <a:latin typeface="+mn-lt"/>
                <a:ea typeface="+mn-ea"/>
                <a:cs typeface="+mn-cs"/>
              </a:rPr>
              <a:t>,</a:t>
            </a:r>
            <a:r>
              <a:rPr kumimoji="0" lang="zh-CN" altLang="en-US" sz="2400" b="0" i="0" u="none" strike="noStrike" kern="1200" cap="none" spc="0" normalizeH="0" baseline="0" noProof="0" dirty="0">
                <a:ln>
                  <a:noFill/>
                </a:ln>
                <a:solidFill>
                  <a:srgbClr val="0000FF"/>
                </a:solidFill>
                <a:effectLst/>
                <a:uLnTx/>
                <a:uFillTx/>
                <a:latin typeface="+mn-lt"/>
                <a:ea typeface="+mn-ea"/>
                <a:cs typeface="+mn-cs"/>
              </a:rPr>
              <a:t>丰富和拓展现有知识</a:t>
            </a:r>
            <a:r>
              <a:rPr kumimoji="0" lang="en-US" altLang="zh-CN" sz="2400" b="0" i="0" u="none" strike="noStrike" kern="1200" cap="none" spc="0" normalizeH="0" baseline="0" noProof="0" dirty="0">
                <a:ln>
                  <a:noFill/>
                </a:ln>
                <a:solidFill>
                  <a:srgbClr val="0000FF"/>
                </a:solidFill>
                <a:effectLst/>
                <a:uLnTx/>
                <a:uFillTx/>
                <a:latin typeface="+mn-lt"/>
                <a:ea typeface="+mn-ea"/>
                <a:cs typeface="+mn-cs"/>
              </a:rPr>
              <a:t>,</a:t>
            </a:r>
            <a:r>
              <a:rPr kumimoji="0" lang="zh-CN" altLang="en-US" sz="2400" b="0" i="0" u="none" strike="noStrike" kern="1200" cap="none" spc="0" normalizeH="0" baseline="0" noProof="0" dirty="0">
                <a:ln>
                  <a:noFill/>
                </a:ln>
                <a:solidFill>
                  <a:srgbClr val="0000FF"/>
                </a:solidFill>
                <a:effectLst/>
                <a:uLnTx/>
                <a:uFillTx/>
                <a:latin typeface="+mn-lt"/>
                <a:ea typeface="+mn-ea"/>
                <a:cs typeface="+mn-cs"/>
              </a:rPr>
              <a:t>为企业决策提供有价值的信息。</a:t>
            </a:r>
            <a:endParaRPr kumimoji="0" lang="zh-CN" altLang="en-US" sz="2400" b="0" i="0" u="none" strike="noStrike" kern="1200" cap="none" spc="0" normalizeH="0" baseline="0" noProof="0" dirty="0">
              <a:ln>
                <a:noFill/>
              </a:ln>
              <a:solidFill>
                <a:srgbClr val="0000FF"/>
              </a:solidFill>
              <a:effectLst/>
              <a:uLnTx/>
              <a:uFillTx/>
              <a:latin typeface="+mn-lt"/>
              <a:ea typeface="+mn-ea"/>
              <a:cs typeface="+mn-cs"/>
            </a:endParaRPr>
          </a:p>
        </p:txBody>
      </p:sp>
      <p:sp>
        <p:nvSpPr>
          <p:cNvPr id="3" name="矩形 2"/>
          <p:cNvSpPr/>
          <p:nvPr/>
        </p:nvSpPr>
        <p:spPr>
          <a:xfrm>
            <a:off x="484505" y="3383260"/>
            <a:ext cx="3126177"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实体对齐的</a:t>
            </a:r>
            <a:r>
              <a:rPr kumimoji="0" lang="en-US" altLang="zh-CN" sz="2400" b="0" i="0" u="none" strike="noStrike" kern="1200" cap="none" spc="0" normalizeH="0" baseline="0" noProof="0" dirty="0">
                <a:ln>
                  <a:noFill/>
                </a:ln>
                <a:solidFill>
                  <a:srgbClr val="0000CC"/>
                </a:solidFill>
                <a:effectLst/>
                <a:uLnTx/>
                <a:uFillTx/>
                <a:latin typeface="+mn-lt"/>
                <a:ea typeface="+mn-ea"/>
                <a:cs typeface="+mn-cs"/>
              </a:rPr>
              <a:t>2</a:t>
            </a: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个方向：</a:t>
            </a:r>
            <a:endParaRPr kumimoji="0" lang="zh-CN" altLang="en-US" sz="2400" b="0" i="0" u="none" strike="noStrike" kern="1200" cap="none" spc="0" normalizeH="0" baseline="0" noProof="0" dirty="0">
              <a:ln>
                <a:noFill/>
              </a:ln>
              <a:solidFill>
                <a:srgbClr val="0000CC"/>
              </a:solidFill>
              <a:effectLst/>
              <a:uLnTx/>
              <a:uFillTx/>
              <a:latin typeface="+mn-lt"/>
              <a:ea typeface="+mn-ea"/>
              <a:cs typeface="+mn-cs"/>
            </a:endParaRPr>
          </a:p>
        </p:txBody>
      </p:sp>
      <p:sp>
        <p:nvSpPr>
          <p:cNvPr id="4" name="矩形 3"/>
          <p:cNvSpPr/>
          <p:nvPr/>
        </p:nvSpPr>
        <p:spPr>
          <a:xfrm>
            <a:off x="888049" y="3776486"/>
            <a:ext cx="639149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mn-lt"/>
                <a:ea typeface="+mn-ea"/>
                <a:cs typeface="+mn-cs"/>
              </a:rPr>
              <a:t>1) </a:t>
            </a: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实体名的完全匹配：针对无歧义的实体名称</a:t>
            </a:r>
            <a:endParaRPr kumimoji="0" lang="zh-CN" altLang="en-US" sz="2400" b="0" i="0" u="none" strike="noStrike" kern="1200" cap="none" spc="0" normalizeH="0" baseline="0" noProof="0" dirty="0">
              <a:ln>
                <a:noFill/>
              </a:ln>
              <a:solidFill>
                <a:srgbClr val="0000CC"/>
              </a:solidFill>
              <a:effectLst/>
              <a:uLnTx/>
              <a:uFillTx/>
              <a:latin typeface="+mn-lt"/>
              <a:ea typeface="+mn-ea"/>
              <a:cs typeface="+mn-cs"/>
            </a:endParaRPr>
          </a:p>
        </p:txBody>
      </p:sp>
      <p:sp>
        <p:nvSpPr>
          <p:cNvPr id="5" name="矩形 4"/>
          <p:cNvSpPr/>
          <p:nvPr/>
        </p:nvSpPr>
        <p:spPr>
          <a:xfrm>
            <a:off x="888049" y="4238151"/>
            <a:ext cx="7788592" cy="83099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00CC"/>
                </a:solidFill>
                <a:effectLst/>
                <a:uLnTx/>
                <a:uFillTx/>
                <a:latin typeface="+mn-lt"/>
                <a:ea typeface="+mn-ea"/>
                <a:cs typeface="+mn-cs"/>
              </a:rPr>
              <a:t>2) </a:t>
            </a: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实体名的相似度计算：针对实体名称简写与实体名称存在差异的情况。</a:t>
            </a:r>
            <a:endParaRPr kumimoji="0" lang="zh-CN" altLang="en-US" sz="2400" b="0" i="0" u="none" strike="noStrike" kern="1200" cap="none" spc="0" normalizeH="0" baseline="0" noProof="0" dirty="0">
              <a:ln>
                <a:noFill/>
              </a:ln>
              <a:solidFill>
                <a:srgbClr val="0000CC"/>
              </a:solidFill>
              <a:effectLst/>
              <a:uLnTx/>
              <a:uFillTx/>
              <a:latin typeface="+mn-lt"/>
              <a:ea typeface="+mn-ea"/>
              <a:cs typeface="+mn-cs"/>
            </a:endParaRPr>
          </a:p>
        </p:txBody>
      </p:sp>
      <p:sp>
        <p:nvSpPr>
          <p:cNvPr id="2" name="矩形 1"/>
          <p:cNvSpPr/>
          <p:nvPr/>
        </p:nvSpPr>
        <p:spPr>
          <a:xfrm>
            <a:off x="484505" y="5472700"/>
            <a:ext cx="8121015" cy="83099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实体对齐的方法：</a:t>
            </a:r>
            <a:endParaRPr kumimoji="0" lang="en-US" altLang="zh-CN" sz="2400" b="0" i="0" u="none" strike="noStrike" kern="1200" cap="none" spc="0" normalizeH="0" baseline="0" noProof="0" dirty="0">
              <a:ln>
                <a:noFill/>
              </a:ln>
              <a:solidFill>
                <a:srgbClr val="0000CC"/>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基于概率模糊匹配、基于距离度量、基于机器学习的方法</a:t>
            </a:r>
            <a:endParaRPr kumimoji="0" lang="zh-CN" altLang="en-US" sz="2400" b="0" i="0" u="none" strike="noStrike" kern="1200" cap="none" spc="0" normalizeH="0" baseline="0" noProof="0" dirty="0">
              <a:ln>
                <a:noFill/>
              </a:ln>
              <a:solidFill>
                <a:srgbClr val="0000CC"/>
              </a:solidFill>
              <a:effectLst/>
              <a:uLnTx/>
              <a:uFillTx/>
              <a:latin typeface="+mn-lt"/>
              <a:ea typeface="+mn-ea"/>
              <a:cs typeface="+mn-cs"/>
            </a:endParaRPr>
          </a:p>
        </p:txBody>
      </p:sp>
    </p:spTree>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62466"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2.5.6 </a:t>
            </a:r>
            <a:r>
              <a:rPr lang="zh-CN" altLang="zh-CN" dirty="0">
                <a:latin typeface="Times New Roman" panose="02020603050405020304" pitchFamily="18" charset="0"/>
              </a:rPr>
              <a:t>知识图谱</a:t>
            </a:r>
            <a:r>
              <a:rPr lang="zh-CN" altLang="en-US" dirty="0">
                <a:latin typeface="Times New Roman" panose="02020603050405020304" pitchFamily="18" charset="0"/>
              </a:rPr>
              <a:t>实例</a:t>
            </a:r>
            <a:endParaRPr lang="zh-CN" altLang="en-US" dirty="0">
              <a:latin typeface="Times New Roman" panose="02020603050405020304" pitchFamily="18" charset="0"/>
            </a:endParaRPr>
          </a:p>
        </p:txBody>
      </p:sp>
      <p:sp>
        <p:nvSpPr>
          <p:cNvPr id="6" name="Rectangle 3"/>
          <p:cNvSpPr txBox="1">
            <a:spLocks noChangeArrowheads="1"/>
          </p:cNvSpPr>
          <p:nvPr/>
        </p:nvSpPr>
        <p:spPr bwMode="auto">
          <a:xfrm>
            <a:off x="0" y="971550"/>
            <a:ext cx="9094788" cy="3834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469900" marR="0" lvl="0" indent="-46990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Blip>
                <a:blip r:embed="rId1"/>
              </a:buBlip>
              <a:defRPr/>
            </a:pPr>
            <a:r>
              <a:rPr kumimoji="0" lang="en-US" altLang="zh-CN" sz="2400" b="1" i="0" u="none" strike="noStrike" kern="1200" cap="none" spc="0" normalizeH="0" baseline="0" noProof="0" dirty="0">
                <a:ln>
                  <a:noFill/>
                </a:ln>
                <a:solidFill>
                  <a:srgbClr val="0000CC"/>
                </a:solidFill>
                <a:effectLst/>
                <a:uLnTx/>
                <a:uFillTx/>
                <a:latin typeface="+mn-lt"/>
                <a:ea typeface="+mn-ea"/>
                <a:cs typeface="+mn-cs"/>
              </a:rPr>
              <a:t>4. </a:t>
            </a:r>
            <a:r>
              <a:rPr kumimoji="0" lang="zh-CN" altLang="en-US" sz="2400" b="1" i="0" u="none" strike="noStrike" kern="1200" cap="none" spc="0" normalizeH="0" baseline="0" noProof="0" dirty="0">
                <a:ln>
                  <a:noFill/>
                </a:ln>
                <a:solidFill>
                  <a:srgbClr val="0000CC"/>
                </a:solidFill>
                <a:effectLst/>
                <a:uLnTx/>
                <a:uFillTx/>
                <a:latin typeface="+mn-lt"/>
                <a:ea typeface="+mn-ea"/>
                <a:cs typeface="+mn-cs"/>
              </a:rPr>
              <a:t>知识存储</a:t>
            </a:r>
            <a:endParaRPr kumimoji="0" lang="zh-CN" altLang="en-US" sz="2400" b="1" i="0" u="none" strike="noStrike" kern="1200" cap="none" spc="0" normalizeH="0" baseline="0" noProof="0" dirty="0">
              <a:ln>
                <a:noFill/>
              </a:ln>
              <a:solidFill>
                <a:srgbClr val="0000CC"/>
              </a:solidFill>
              <a:effectLst/>
              <a:uLnTx/>
              <a:uFillTx/>
              <a:latin typeface="+mn-lt"/>
              <a:ea typeface="+mn-ea"/>
              <a:cs typeface="+mn-cs"/>
            </a:endParaRPr>
          </a:p>
          <a:p>
            <a:pPr marL="72009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实现三元组数据的持久化存储。由于知识图谱中存储的大都是</a:t>
            </a:r>
            <a:r>
              <a:rPr kumimoji="0" lang="zh-CN" altLang="en-US" sz="2400" b="0" i="0" u="none" strike="noStrike" kern="1200" cap="none" spc="0" normalizeH="0" baseline="0" noProof="0" dirty="0">
                <a:ln>
                  <a:noFill/>
                </a:ln>
                <a:solidFill>
                  <a:schemeClr val="accent2"/>
                </a:solidFill>
                <a:effectLst/>
                <a:uLnTx/>
                <a:uFillTx/>
                <a:latin typeface="+mn-lt"/>
                <a:ea typeface="+mn-ea"/>
                <a:cs typeface="+mn-cs"/>
              </a:rPr>
              <a:t>关联密集型</a:t>
            </a: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的数据，而图数据库能够方便地存储这一类型数据。图数据库以“图数据结构”来表现和存储数据</a:t>
            </a:r>
            <a:r>
              <a:rPr kumimoji="0" lang="en-US" altLang="zh-CN" sz="2400" b="0" i="0" u="none" strike="noStrike" kern="1200" cap="none" spc="0" normalizeH="0" baseline="0" noProof="0" dirty="0">
                <a:ln>
                  <a:noFill/>
                </a:ln>
                <a:solidFill>
                  <a:srgbClr val="0000CC"/>
                </a:solidFill>
                <a:effectLst/>
                <a:uLnTx/>
                <a:uFillTx/>
                <a:latin typeface="+mn-lt"/>
                <a:ea typeface="+mn-ea"/>
                <a:cs typeface="+mn-cs"/>
              </a:rPr>
              <a:t>,</a:t>
            </a: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并实现了快速查询。它将节点与节点之间的关系以键值对</a:t>
            </a:r>
            <a:r>
              <a:rPr kumimoji="0" lang="en-US" altLang="zh-CN" sz="2400" b="0" i="0" u="none" strike="noStrike" kern="1200" cap="none" spc="0" normalizeH="0" baseline="0" noProof="0" dirty="0">
                <a:ln>
                  <a:noFill/>
                </a:ln>
                <a:solidFill>
                  <a:srgbClr val="0000CC"/>
                </a:solidFill>
                <a:effectLst/>
                <a:uLnTx/>
                <a:uFillTx/>
                <a:latin typeface="+mn-lt"/>
                <a:ea typeface="+mn-ea"/>
                <a:cs typeface="+mn-cs"/>
              </a:rPr>
              <a:t>〈Key, Value〉</a:t>
            </a: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的形式进行组织、索引和存储。</a:t>
            </a:r>
            <a:endParaRPr kumimoji="0" lang="zh-CN" altLang="en-US" sz="2400" b="0" i="0" u="none" strike="noStrike" kern="1200" cap="none" spc="0" normalizeH="0" baseline="0" noProof="0" dirty="0">
              <a:ln>
                <a:noFill/>
              </a:ln>
              <a:solidFill>
                <a:srgbClr val="0000CC"/>
              </a:solidFill>
              <a:effectLst/>
              <a:uLnTx/>
              <a:uFillTx/>
              <a:latin typeface="+mn-lt"/>
              <a:ea typeface="+mn-ea"/>
              <a:cs typeface="+mn-cs"/>
            </a:endParaRPr>
          </a:p>
        </p:txBody>
      </p:sp>
      <p:sp>
        <p:nvSpPr>
          <p:cNvPr id="3" name="矩形 2"/>
          <p:cNvSpPr/>
          <p:nvPr/>
        </p:nvSpPr>
        <p:spPr>
          <a:xfrm>
            <a:off x="730853" y="3700865"/>
            <a:ext cx="62927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常见的图数据库：</a:t>
            </a:r>
            <a:r>
              <a:rPr kumimoji="0" lang="en-US" altLang="zh-CN" sz="2400" b="0" i="0" u="none" strike="noStrike" kern="1200" cap="none" spc="0" normalizeH="0" baseline="0" noProof="0" dirty="0">
                <a:ln>
                  <a:noFill/>
                </a:ln>
                <a:solidFill>
                  <a:srgbClr val="0000CC"/>
                </a:solidFill>
                <a:effectLst/>
                <a:uLnTx/>
                <a:uFillTx/>
                <a:latin typeface="+mn-lt"/>
                <a:ea typeface="+mn-ea"/>
                <a:cs typeface="+mn-cs"/>
              </a:rPr>
              <a:t> Neo4j</a:t>
            </a: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a:t>
            </a:r>
            <a:r>
              <a:rPr kumimoji="0" lang="en-US" altLang="zh-CN" sz="2400" b="0" i="0" u="none" strike="noStrike" kern="1200" cap="none" spc="0" normalizeH="0" baseline="0" noProof="0" dirty="0">
                <a:ln>
                  <a:noFill/>
                </a:ln>
                <a:solidFill>
                  <a:srgbClr val="0000CC"/>
                </a:solidFill>
                <a:effectLst/>
                <a:uLnTx/>
                <a:uFillTx/>
                <a:latin typeface="+mn-lt"/>
                <a:ea typeface="+mn-ea"/>
                <a:cs typeface="+mn-cs"/>
              </a:rPr>
              <a:t> </a:t>
            </a:r>
            <a:r>
              <a:rPr kumimoji="0" lang="en-US" altLang="zh-CN" sz="2400" b="0" i="0" u="none" strike="noStrike" kern="1200" cap="none" spc="0" normalizeH="0" baseline="0" noProof="0" dirty="0" err="1">
                <a:ln>
                  <a:noFill/>
                </a:ln>
                <a:solidFill>
                  <a:srgbClr val="0000CC"/>
                </a:solidFill>
                <a:effectLst/>
                <a:uLnTx/>
                <a:uFillTx/>
                <a:latin typeface="+mn-lt"/>
                <a:ea typeface="+mn-ea"/>
                <a:cs typeface="+mn-cs"/>
              </a:rPr>
              <a:t>OrientDB</a:t>
            </a:r>
            <a:r>
              <a:rPr kumimoji="0" lang="zh-CN" altLang="en-US" sz="2400" b="0" i="0" u="none" strike="noStrike" kern="1200" cap="none" spc="0" normalizeH="0" baseline="0" noProof="0" dirty="0">
                <a:ln>
                  <a:noFill/>
                </a:ln>
                <a:solidFill>
                  <a:srgbClr val="0000CC"/>
                </a:solidFill>
                <a:effectLst/>
                <a:uLnTx/>
                <a:uFillTx/>
                <a:latin typeface="+mn-lt"/>
                <a:ea typeface="+mn-ea"/>
                <a:cs typeface="+mn-cs"/>
              </a:rPr>
              <a:t>、</a:t>
            </a:r>
            <a:r>
              <a:rPr kumimoji="0" lang="en-US" altLang="zh-CN" sz="2400" b="0" i="0" u="none" strike="noStrike" kern="1200" cap="none" spc="0" normalizeH="0" baseline="0" noProof="0" dirty="0">
                <a:ln>
                  <a:noFill/>
                </a:ln>
                <a:solidFill>
                  <a:srgbClr val="0000CC"/>
                </a:solidFill>
                <a:effectLst/>
                <a:uLnTx/>
                <a:uFillTx/>
                <a:latin typeface="+mn-lt"/>
                <a:ea typeface="+mn-ea"/>
                <a:cs typeface="+mn-cs"/>
              </a:rPr>
              <a:t> Titan</a:t>
            </a:r>
            <a:endParaRPr kumimoji="0" lang="zh-CN" altLang="en-US" sz="2400" b="0" i="0" u="none" strike="noStrike" kern="1200" cap="none" spc="0" normalizeH="0" baseline="0" noProof="0" dirty="0">
              <a:ln>
                <a:noFill/>
              </a:ln>
              <a:solidFill>
                <a:srgbClr val="0000CC"/>
              </a:solidFill>
              <a:effectLst/>
              <a:uLnTx/>
              <a:uFillTx/>
              <a:latin typeface="+mn-lt"/>
              <a:ea typeface="+mn-ea"/>
              <a:cs typeface="+mn-cs"/>
            </a:endParaRPr>
          </a:p>
        </p:txBody>
      </p:sp>
    </p:spTree>
  </p:cSld>
  <p:clrMapOvr>
    <a:masterClrMapping/>
  </p:clrMapOvr>
  <p:transition>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sp>
        <p:nvSpPr>
          <p:cNvPr id="64514"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2.5.6 </a:t>
            </a:r>
            <a:r>
              <a:rPr lang="zh-CN" altLang="zh-CN" dirty="0">
                <a:latin typeface="Times New Roman" panose="02020603050405020304" pitchFamily="18" charset="0"/>
              </a:rPr>
              <a:t>知识图谱</a:t>
            </a:r>
            <a:r>
              <a:rPr lang="zh-CN" altLang="en-US" dirty="0">
                <a:latin typeface="Times New Roman" panose="02020603050405020304" pitchFamily="18" charset="0"/>
              </a:rPr>
              <a:t>实例</a:t>
            </a:r>
            <a:endParaRPr lang="zh-CN" altLang="en-US" dirty="0">
              <a:latin typeface="Times New Roman" panose="02020603050405020304" pitchFamily="18" charset="0"/>
            </a:endParaRPr>
          </a:p>
        </p:txBody>
      </p:sp>
      <p:sp>
        <p:nvSpPr>
          <p:cNvPr id="64515" name="Rectangle 3"/>
          <p:cNvSpPr txBox="1"/>
          <p:nvPr/>
        </p:nvSpPr>
        <p:spPr>
          <a:xfrm>
            <a:off x="0" y="971550"/>
            <a:ext cx="9094788" cy="588963"/>
          </a:xfrm>
          <a:prstGeom prst="rect">
            <a:avLst/>
          </a:prstGeom>
          <a:noFill/>
          <a:ln w="9525">
            <a:noFill/>
          </a:ln>
        </p:spPr>
        <p:txBody>
          <a:bodyPr anchor="t" anchorCtr="0"/>
          <a:lstStyle/>
          <a:p>
            <a:pPr marL="469900" indent="-469900" algn="just">
              <a:lnSpc>
                <a:spcPct val="120000"/>
              </a:lnSpc>
              <a:spcBef>
                <a:spcPct val="20000"/>
              </a:spcBef>
              <a:buClr>
                <a:schemeClr val="accent2"/>
              </a:buClr>
              <a:buFont typeface="Wingdings" panose="05000000000000000000" pitchFamily="2" charset="2"/>
              <a:buBlip>
                <a:blip r:embed="rId1"/>
              </a:buBlip>
            </a:pPr>
            <a:r>
              <a:rPr lang="en-US" altLang="zh-CN" sz="2400" b="1" dirty="0">
                <a:solidFill>
                  <a:srgbClr val="0000CC"/>
                </a:solidFill>
                <a:latin typeface="Arial" panose="020B0604020202020204" pitchFamily="34" charset="0"/>
                <a:ea typeface="宋体" panose="02010600030101010101" pitchFamily="2" charset="-122"/>
              </a:rPr>
              <a:t>5. </a:t>
            </a:r>
            <a:r>
              <a:rPr lang="zh-CN" altLang="en-US" sz="2400" b="1" dirty="0">
                <a:solidFill>
                  <a:srgbClr val="0000CC"/>
                </a:solidFill>
                <a:latin typeface="Arial" panose="020B0604020202020204" pitchFamily="34" charset="0"/>
                <a:ea typeface="宋体" panose="02010600030101010101" pitchFamily="2" charset="-122"/>
              </a:rPr>
              <a:t>企业风险知识图谱界面</a:t>
            </a:r>
            <a:endParaRPr lang="en-US" altLang="zh-CN" sz="2400" b="1" dirty="0">
              <a:solidFill>
                <a:srgbClr val="0000CC"/>
              </a:solidFill>
              <a:latin typeface="Arial" panose="020B0604020202020204" pitchFamily="34" charset="0"/>
              <a:ea typeface="宋体" panose="02010600030101010101" pitchFamily="2" charset="-122"/>
            </a:endParaRPr>
          </a:p>
          <a:p>
            <a:pPr algn="just">
              <a:lnSpc>
                <a:spcPct val="120000"/>
              </a:lnSpc>
              <a:spcBef>
                <a:spcPct val="20000"/>
              </a:spcBef>
              <a:buClr>
                <a:schemeClr val="accent2"/>
              </a:buClr>
            </a:pPr>
            <a:r>
              <a:rPr lang="zh-CN" altLang="en-US" sz="2400" dirty="0"/>
              <a:t>包含</a:t>
            </a:r>
            <a:r>
              <a:rPr lang="en-US" altLang="zh-CN" sz="2400" dirty="0"/>
              <a:t>90</a:t>
            </a:r>
            <a:r>
              <a:rPr lang="zh-CN" altLang="en-US" sz="2400" dirty="0"/>
              <a:t>多万企业实体和</a:t>
            </a:r>
            <a:r>
              <a:rPr lang="en-US" altLang="zh-CN" sz="2400" dirty="0"/>
              <a:t>300</a:t>
            </a:r>
            <a:r>
              <a:rPr lang="zh-CN" altLang="en-US" sz="2400" dirty="0"/>
              <a:t>多万的关系</a:t>
            </a:r>
            <a:endParaRPr lang="zh-CN" altLang="en-US" sz="2400" dirty="0">
              <a:latin typeface="Arial" panose="020B0604020202020204" pitchFamily="34" charset="0"/>
              <a:ea typeface="宋体" panose="02010600030101010101" pitchFamily="2" charset="-122"/>
            </a:endParaRPr>
          </a:p>
        </p:txBody>
      </p:sp>
      <p:pic>
        <p:nvPicPr>
          <p:cNvPr id="64516" name="图片 1"/>
          <p:cNvPicPr>
            <a:picLocks noChangeAspect="1"/>
          </p:cNvPicPr>
          <p:nvPr/>
        </p:nvPicPr>
        <p:blipFill>
          <a:blip r:embed="rId2"/>
          <a:stretch>
            <a:fillRect/>
          </a:stretch>
        </p:blipFill>
        <p:spPr>
          <a:xfrm>
            <a:off x="567055" y="2100163"/>
            <a:ext cx="8099425" cy="4595912"/>
          </a:xfrm>
          <a:prstGeom prst="rect">
            <a:avLst/>
          </a:prstGeom>
          <a:noFill/>
          <a:ln w="9525">
            <a:noFill/>
          </a:ln>
        </p:spPr>
      </p:pic>
    </p:spTree>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习题</a:t>
            </a:r>
            <a:r>
              <a:rPr lang="en-US" altLang="zh-CN"/>
              <a:t>2.7</a:t>
            </a:r>
            <a:endParaRPr lang="en-US" altLang="zh-CN"/>
          </a:p>
        </p:txBody>
      </p:sp>
      <p:sp>
        <p:nvSpPr>
          <p:cNvPr id="59396" name="Rectangle 4"/>
          <p:cNvSpPr/>
          <p:nvPr/>
        </p:nvSpPr>
        <p:spPr>
          <a:xfrm>
            <a:off x="2531745" y="3678555"/>
            <a:ext cx="4434205" cy="2955925"/>
          </a:xfrm>
          <a:prstGeom prst="rect">
            <a:avLst/>
          </a:prstGeom>
          <a:gradFill rotWithShape="0">
            <a:gsLst>
              <a:gs pos="0">
                <a:schemeClr val="bg1"/>
              </a:gs>
              <a:gs pos="100000">
                <a:srgbClr val="CCFFFF"/>
              </a:gs>
            </a:gsLst>
            <a:path path="shape">
              <a:fillToRect l="50000" t="50000" r="50000" b="50000"/>
            </a:path>
            <a:tileRect/>
          </a:gradFill>
          <a:ln w="9525" cap="flat" cmpd="sng">
            <a:solidFill>
              <a:schemeClr val="tx1"/>
            </a:solidFill>
            <a:prstDash val="solid"/>
            <a:miter/>
            <a:headEnd type="none" w="med" len="med"/>
            <a:tailEnd type="none" w="med" len="med"/>
          </a:ln>
        </p:spPr>
        <p:txBody>
          <a:bodyPr anchor="t" anchorCtr="0"/>
          <a:lstStyle/>
          <a:p>
            <a:pPr marL="469900" indent="-469900">
              <a:lnSpc>
                <a:spcPct val="110000"/>
              </a:lnSpc>
              <a:buClr>
                <a:schemeClr val="accent2"/>
              </a:buClr>
              <a:buFont typeface="Wingdings" panose="05000000000000000000" pitchFamily="2" charset="2"/>
            </a:pPr>
            <a:r>
              <a:rPr lang="en-US" altLang="zh-CN" sz="2600" b="1" dirty="0">
                <a:latin typeface="Arial" panose="020B0604020202020204" pitchFamily="34"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框架名：</a:t>
            </a:r>
            <a:r>
              <a:rPr lang="en-US" altLang="zh-CN"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地震</a:t>
            </a:r>
            <a:r>
              <a:rPr lang="en-US" altLang="zh-CN" sz="2000" b="1" dirty="0">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宋体" panose="02010600030101010101" pitchFamily="2" charset="-122"/>
            </a:endParaRPr>
          </a:p>
          <a:p>
            <a:pPr marL="469900" indent="-469900">
              <a:lnSpc>
                <a:spcPct val="110000"/>
              </a:lnSpc>
              <a:buClr>
                <a:schemeClr val="accent2"/>
              </a:buClr>
              <a:buFont typeface="Wingdings" panose="05000000000000000000" pitchFamily="2" charset="2"/>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地       点：下斯洛文尼亚</a:t>
            </a:r>
            <a:endParaRPr lang="zh-CN" altLang="en-US" sz="2000" b="1" dirty="0">
              <a:latin typeface="Times New Roman" panose="02020603050405020304" pitchFamily="18" charset="0"/>
              <a:ea typeface="宋体" panose="02010600030101010101" pitchFamily="2" charset="-122"/>
            </a:endParaRPr>
          </a:p>
          <a:p>
            <a:pPr marL="469900" indent="-469900">
              <a:lnSpc>
                <a:spcPct val="110000"/>
              </a:lnSpc>
              <a:buClr>
                <a:schemeClr val="accent2"/>
              </a:buClr>
              <a:buFont typeface="Wingdings" panose="05000000000000000000" pitchFamily="2" charset="2"/>
            </a:pPr>
            <a:r>
              <a:rPr lang="zh-CN" altLang="en-US" sz="2000" b="1" dirty="0">
                <a:latin typeface="Times New Roman" panose="02020603050405020304" pitchFamily="18" charset="0"/>
                <a:ea typeface="宋体" panose="02010600030101010101" pitchFamily="2" charset="-122"/>
              </a:rPr>
              <a:t>      日       期：今天</a:t>
            </a:r>
            <a:endParaRPr lang="zh-CN" altLang="en-US" sz="2000" b="1" dirty="0">
              <a:latin typeface="Times New Roman" panose="02020603050405020304" pitchFamily="18" charset="0"/>
              <a:ea typeface="宋体" panose="02010600030101010101" pitchFamily="2" charset="-122"/>
            </a:endParaRPr>
          </a:p>
          <a:p>
            <a:pPr marL="469900" indent="-469900">
              <a:lnSpc>
                <a:spcPct val="110000"/>
              </a:lnSpc>
              <a:buClr>
                <a:schemeClr val="accent2"/>
              </a:buClr>
              <a:buFont typeface="Wingdings" panose="05000000000000000000" pitchFamily="2" charset="2"/>
            </a:pPr>
            <a:r>
              <a:rPr lang="zh-CN" altLang="en-US" sz="2000" b="1" dirty="0">
                <a:latin typeface="Times New Roman" panose="02020603050405020304" pitchFamily="18" charset="0"/>
                <a:ea typeface="宋体" panose="02010600030101010101" pitchFamily="2" charset="-122"/>
              </a:rPr>
              <a:t>      震       级：</a:t>
            </a:r>
            <a:r>
              <a:rPr lang="en-US" altLang="zh-CN" sz="2000" b="1" dirty="0">
                <a:latin typeface="Times New Roman" panose="02020603050405020304" pitchFamily="18" charset="0"/>
                <a:ea typeface="宋体" panose="02010600030101010101" pitchFamily="2" charset="-122"/>
              </a:rPr>
              <a:t>8.5</a:t>
            </a:r>
            <a:endParaRPr lang="en-US" altLang="zh-CN" sz="2000" b="1" dirty="0">
              <a:latin typeface="Times New Roman" panose="02020603050405020304" pitchFamily="18" charset="0"/>
              <a:ea typeface="宋体" panose="02010600030101010101" pitchFamily="2" charset="-122"/>
            </a:endParaRPr>
          </a:p>
          <a:p>
            <a:pPr marL="469900" indent="-469900">
              <a:lnSpc>
                <a:spcPct val="110000"/>
              </a:lnSpc>
              <a:buClr>
                <a:schemeClr val="accent2"/>
              </a:buClr>
              <a:buFont typeface="Wingdings" panose="05000000000000000000" pitchFamily="2" charset="2"/>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死亡人数：</a:t>
            </a:r>
            <a:r>
              <a:rPr lang="en-US" altLang="zh-CN" sz="2000" b="1" dirty="0">
                <a:latin typeface="Times New Roman" panose="02020603050405020304" pitchFamily="18" charset="0"/>
                <a:ea typeface="宋体" panose="02010600030101010101" pitchFamily="2" charset="-122"/>
              </a:rPr>
              <a:t>25</a:t>
            </a:r>
            <a:r>
              <a:rPr lang="zh-CN" altLang="en-US" sz="2000" b="1" dirty="0">
                <a:latin typeface="Times New Roman" panose="02020603050405020304" pitchFamily="18" charset="0"/>
                <a:ea typeface="宋体" panose="02010600030101010101" pitchFamily="2" charset="-122"/>
              </a:rPr>
              <a:t>人</a:t>
            </a:r>
            <a:endParaRPr lang="zh-CN" altLang="en-US" sz="2000" b="1" dirty="0">
              <a:latin typeface="Times New Roman" panose="02020603050405020304" pitchFamily="18" charset="0"/>
              <a:ea typeface="宋体" panose="02010600030101010101" pitchFamily="2" charset="-122"/>
            </a:endParaRPr>
          </a:p>
          <a:p>
            <a:pPr marL="469900" indent="-469900">
              <a:lnSpc>
                <a:spcPct val="110000"/>
              </a:lnSpc>
              <a:buClr>
                <a:schemeClr val="accent2"/>
              </a:buClr>
              <a:buFont typeface="Wingdings" panose="05000000000000000000" pitchFamily="2" charset="2"/>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财产损失：</a:t>
            </a:r>
            <a:r>
              <a:rPr lang="en-US" altLang="zh-CN" sz="2000" b="1" dirty="0">
                <a:latin typeface="Times New Roman" panose="02020603050405020304" pitchFamily="18" charset="0"/>
                <a:ea typeface="宋体" panose="02010600030101010101" pitchFamily="2" charset="-122"/>
              </a:rPr>
              <a:t>5</a:t>
            </a:r>
            <a:r>
              <a:rPr lang="zh-CN" altLang="en-US" sz="2000" b="1" dirty="0">
                <a:latin typeface="Times New Roman" panose="02020603050405020304" pitchFamily="18" charset="0"/>
                <a:ea typeface="宋体" panose="02010600030101010101" pitchFamily="2" charset="-122"/>
              </a:rPr>
              <a:t>亿美元</a:t>
            </a:r>
            <a:endParaRPr lang="zh-CN" altLang="en-US" sz="2000" b="1" dirty="0">
              <a:latin typeface="Times New Roman" panose="02020603050405020304" pitchFamily="18" charset="0"/>
              <a:ea typeface="宋体" panose="02010600030101010101" pitchFamily="2" charset="-122"/>
            </a:endParaRPr>
          </a:p>
          <a:p>
            <a:pPr marL="469900" indent="-469900">
              <a:lnSpc>
                <a:spcPct val="110000"/>
              </a:lnSpc>
              <a:buClr>
                <a:schemeClr val="accent2"/>
              </a:buClr>
              <a:buFont typeface="Wingdings" panose="05000000000000000000" pitchFamily="2" charset="2"/>
            </a:pPr>
            <a:r>
              <a:rPr lang="en-US" altLang="zh-CN" sz="20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断层：萨迪壕金斯</a:t>
            </a:r>
            <a:endParaRPr lang="en-US" altLang="zh-CN" sz="2000" b="1" dirty="0">
              <a:latin typeface="Times New Roman" panose="02020603050405020304" pitchFamily="18" charset="0"/>
              <a:ea typeface="宋体" panose="02010600030101010101" pitchFamily="2" charset="-122"/>
            </a:endParaRPr>
          </a:p>
          <a:p>
            <a:pPr marL="469900" indent="-469900">
              <a:lnSpc>
                <a:spcPct val="110000"/>
              </a:lnSpc>
              <a:buClr>
                <a:schemeClr val="accent2"/>
              </a:buClr>
              <a:buFont typeface="Wingdings" panose="05000000000000000000" pitchFamily="2" charset="2"/>
            </a:pPr>
            <a:r>
              <a:rPr lang="en-US" altLang="zh-CN" sz="2600" b="1" dirty="0">
                <a:latin typeface="Times New Roman" panose="02020603050405020304" pitchFamily="18" charset="0"/>
                <a:ea typeface="宋体" panose="02010600030101010101" pitchFamily="2" charset="-122"/>
              </a:rPr>
              <a:t>     </a:t>
            </a:r>
            <a:r>
              <a:rPr lang="en-US" altLang="zh-CN" sz="2600" b="1" dirty="0">
                <a:latin typeface="Arial" panose="020B0604020202020204" pitchFamily="34" charset="0"/>
                <a:ea typeface="宋体" panose="02010600030101010101" pitchFamily="2" charset="-122"/>
              </a:rPr>
              <a:t>    </a:t>
            </a:r>
            <a:endParaRPr lang="en-US" altLang="zh-CN" sz="2600" b="1" dirty="0">
              <a:latin typeface="Arial" panose="020B0604020202020204" pitchFamily="34" charset="0"/>
              <a:ea typeface="宋体" panose="02010600030101010101" pitchFamily="2" charset="-122"/>
            </a:endParaRPr>
          </a:p>
        </p:txBody>
      </p:sp>
      <p:sp>
        <p:nvSpPr>
          <p:cNvPr id="4" name="文本框 3"/>
          <p:cNvSpPr txBox="1"/>
          <p:nvPr/>
        </p:nvSpPr>
        <p:spPr>
          <a:xfrm>
            <a:off x="911860" y="1598295"/>
            <a:ext cx="7673975" cy="1630045"/>
          </a:xfrm>
          <a:prstGeom prst="rect">
            <a:avLst/>
          </a:prstGeom>
          <a:noFill/>
        </p:spPr>
        <p:txBody>
          <a:bodyPr wrap="square" rtlCol="0">
            <a:spAutoFit/>
          </a:bodyPr>
          <a:p>
            <a:r>
              <a:rPr lang="zh-CN" altLang="en-US" sz="2000" b="1"/>
              <a:t>第一步：确定属性——框架的槽。</a:t>
            </a:r>
            <a:endParaRPr lang="zh-CN" altLang="en-US" sz="2000"/>
          </a:p>
          <a:p>
            <a:r>
              <a:rPr lang="zh-CN" altLang="en-US" sz="2000"/>
              <a:t>地震发生的地点、时间、伤亡人数、财产损失数量、地震强度的震级、断层情况。</a:t>
            </a:r>
            <a:endParaRPr lang="zh-CN" altLang="en-US" sz="2000"/>
          </a:p>
          <a:p>
            <a:r>
              <a:rPr lang="zh-CN" altLang="en-US" sz="2000" b="1"/>
              <a:t>第二步：分析本报道中各对象间的联系。</a:t>
            </a:r>
            <a:r>
              <a:rPr lang="zh-CN" altLang="en-US" sz="2000"/>
              <a:t> </a:t>
            </a:r>
            <a:endParaRPr lang="zh-CN" altLang="en-US" sz="2000"/>
          </a:p>
          <a:p>
            <a:r>
              <a:rPr lang="zh-CN" altLang="en-US" sz="2000"/>
              <a:t>地震一件事情，只需一个框架表示</a:t>
            </a:r>
            <a:endParaRPr lang="zh-CN" altLang="en-US" sz="20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9396">
                                            <p:bg/>
                                          </p:spTgt>
                                        </p:tgtEl>
                                        <p:attrNameLst>
                                          <p:attrName>style.visibility</p:attrName>
                                        </p:attrNameLst>
                                      </p:cBhvr>
                                      <p:to>
                                        <p:strVal val="visible"/>
                                      </p:to>
                                    </p:set>
                                    <p:anim calcmode="lin" valueType="num">
                                      <p:cBhvr additive="base">
                                        <p:cTn id="7" dur="500" fill="hold"/>
                                        <p:tgtEl>
                                          <p:spTgt spid="5939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9396">
                                            <p:bg/>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9396">
                                            <p:txEl>
                                              <p:pRg st="0" end="0"/>
                                            </p:txEl>
                                          </p:spTgt>
                                        </p:tgtEl>
                                        <p:attrNameLst>
                                          <p:attrName>style.visibility</p:attrName>
                                        </p:attrNameLst>
                                      </p:cBhvr>
                                      <p:to>
                                        <p:strVal val="visible"/>
                                      </p:to>
                                    </p:set>
                                    <p:anim calcmode="lin" valueType="num">
                                      <p:cBhvr additive="base">
                                        <p:cTn id="12" dur="500" fill="hold"/>
                                        <p:tgtEl>
                                          <p:spTgt spid="5939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9396">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9396">
                                            <p:txEl>
                                              <p:pRg st="1" end="1"/>
                                            </p:txEl>
                                          </p:spTgt>
                                        </p:tgtEl>
                                        <p:attrNameLst>
                                          <p:attrName>style.visibility</p:attrName>
                                        </p:attrNameLst>
                                      </p:cBhvr>
                                      <p:to>
                                        <p:strVal val="visible"/>
                                      </p:to>
                                    </p:set>
                                    <p:anim calcmode="lin" valueType="num">
                                      <p:cBhvr additive="base">
                                        <p:cTn id="17" dur="500" fill="hold"/>
                                        <p:tgtEl>
                                          <p:spTgt spid="5939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6">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9396">
                                            <p:txEl>
                                              <p:pRg st="2" end="2"/>
                                            </p:txEl>
                                          </p:spTgt>
                                        </p:tgtEl>
                                        <p:attrNameLst>
                                          <p:attrName>style.visibility</p:attrName>
                                        </p:attrNameLst>
                                      </p:cBhvr>
                                      <p:to>
                                        <p:strVal val="visible"/>
                                      </p:to>
                                    </p:set>
                                    <p:anim calcmode="lin" valueType="num">
                                      <p:cBhvr additive="base">
                                        <p:cTn id="22" dur="500" fill="hold"/>
                                        <p:tgtEl>
                                          <p:spTgt spid="5939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9396">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9396">
                                            <p:txEl>
                                              <p:pRg st="3" end="3"/>
                                            </p:txEl>
                                          </p:spTgt>
                                        </p:tgtEl>
                                        <p:attrNameLst>
                                          <p:attrName>style.visibility</p:attrName>
                                        </p:attrNameLst>
                                      </p:cBhvr>
                                      <p:to>
                                        <p:strVal val="visible"/>
                                      </p:to>
                                    </p:set>
                                    <p:anim calcmode="lin" valueType="num">
                                      <p:cBhvr additive="base">
                                        <p:cTn id="27" dur="500" fill="hold"/>
                                        <p:tgtEl>
                                          <p:spTgt spid="59396">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6">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9396">
                                            <p:txEl>
                                              <p:pRg st="4" end="4"/>
                                            </p:txEl>
                                          </p:spTgt>
                                        </p:tgtEl>
                                        <p:attrNameLst>
                                          <p:attrName>style.visibility</p:attrName>
                                        </p:attrNameLst>
                                      </p:cBhvr>
                                      <p:to>
                                        <p:strVal val="visible"/>
                                      </p:to>
                                    </p:set>
                                    <p:anim calcmode="lin" valueType="num">
                                      <p:cBhvr additive="base">
                                        <p:cTn id="31" dur="500" fill="hold"/>
                                        <p:tgtEl>
                                          <p:spTgt spid="5939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396">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9396">
                                            <p:txEl>
                                              <p:pRg st="5" end="5"/>
                                            </p:txEl>
                                          </p:spTgt>
                                        </p:tgtEl>
                                        <p:attrNameLst>
                                          <p:attrName>style.visibility</p:attrName>
                                        </p:attrNameLst>
                                      </p:cBhvr>
                                      <p:to>
                                        <p:strVal val="visible"/>
                                      </p:to>
                                    </p:set>
                                    <p:anim calcmode="lin" valueType="num">
                                      <p:cBhvr additive="base">
                                        <p:cTn id="35" dur="500" fill="hold"/>
                                        <p:tgtEl>
                                          <p:spTgt spid="59396">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9396">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9396">
                                            <p:txEl>
                                              <p:pRg st="6" end="6"/>
                                            </p:txEl>
                                          </p:spTgt>
                                        </p:tgtEl>
                                        <p:attrNameLst>
                                          <p:attrName>style.visibility</p:attrName>
                                        </p:attrNameLst>
                                      </p:cBhvr>
                                      <p:to>
                                        <p:strVal val="visible"/>
                                      </p:to>
                                    </p:set>
                                    <p:anim calcmode="lin" valueType="num">
                                      <p:cBhvr additive="base">
                                        <p:cTn id="39" dur="500" fill="hold"/>
                                        <p:tgtEl>
                                          <p:spTgt spid="59396">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9396">
                                            <p:txEl>
                                              <p:pRg st="6" end="6"/>
                                            </p:txEl>
                                          </p:spTgt>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2" presetClass="entr" presetSubtype="4" fill="hold" grpId="0" nodeType="afterEffect">
                                  <p:stCondLst>
                                    <p:cond delay="0"/>
                                  </p:stCondLst>
                                  <p:childTnLst>
                                    <p:set>
                                      <p:cBhvr>
                                        <p:cTn id="43" dur="1" fill="hold">
                                          <p:stCondLst>
                                            <p:cond delay="0"/>
                                          </p:stCondLst>
                                        </p:cTn>
                                        <p:tgtEl>
                                          <p:spTgt spid="59396">
                                            <p:txEl>
                                              <p:pRg st="7" end="7"/>
                                            </p:txEl>
                                          </p:spTgt>
                                        </p:tgtEl>
                                        <p:attrNameLst>
                                          <p:attrName>style.visibility</p:attrName>
                                        </p:attrNameLst>
                                      </p:cBhvr>
                                      <p:to>
                                        <p:strVal val="visible"/>
                                      </p:to>
                                    </p:set>
                                    <p:anim calcmode="lin" valueType="num">
                                      <p:cBhvr additive="base">
                                        <p:cTn id="44" dur="500" fill="hold"/>
                                        <p:tgtEl>
                                          <p:spTgt spid="59396">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939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fld>
            <a:endParaRPr lang="ja-JP" altLang="en-US" dirty="0">
              <a:solidFill>
                <a:srgbClr val="A50021"/>
              </a:solidFill>
              <a:ea typeface="MS PGothic" panose="020B0600070205080204" pitchFamily="34" charset="-128"/>
            </a:endParaRPr>
          </a:p>
        </p:txBody>
      </p:sp>
      <p:sp>
        <p:nvSpPr>
          <p:cNvPr id="10243"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黑体" panose="02010609060101010101" pitchFamily="49" charset="-122"/>
                <a:ea typeface="黑体" panose="02010609060101010101" pitchFamily="49" charset="-122"/>
              </a:rPr>
              <a:t>2.1.2 </a:t>
            </a:r>
            <a:r>
              <a:rPr lang="zh-CN" altLang="en-US" sz="3600" dirty="0">
                <a:solidFill>
                  <a:schemeClr val="bg1"/>
                </a:solidFill>
                <a:latin typeface="黑体" panose="02010609060101010101" pitchFamily="49" charset="-122"/>
                <a:ea typeface="黑体" panose="02010609060101010101" pitchFamily="49" charset="-122"/>
              </a:rPr>
              <a:t>知识的特性</a:t>
            </a:r>
            <a:endParaRPr lang="zh-CN" altLang="en-US" sz="3600" dirty="0">
              <a:solidFill>
                <a:schemeClr val="bg1"/>
              </a:solidFill>
              <a:latin typeface="黑体" panose="02010609060101010101" pitchFamily="49" charset="-122"/>
              <a:ea typeface="黑体" panose="02010609060101010101" pitchFamily="49" charset="-122"/>
            </a:endParaRPr>
          </a:p>
        </p:txBody>
      </p:sp>
      <p:sp>
        <p:nvSpPr>
          <p:cNvPr id="7" name="Rectangle 5"/>
          <p:cNvSpPr/>
          <p:nvPr/>
        </p:nvSpPr>
        <p:spPr>
          <a:xfrm>
            <a:off x="381000" y="957263"/>
            <a:ext cx="8458200" cy="641350"/>
          </a:xfrm>
          <a:prstGeom prst="rect">
            <a:avLst/>
          </a:prstGeom>
          <a:noFill/>
          <a:ln w="9525">
            <a:noFill/>
          </a:ln>
        </p:spPr>
        <p:txBody>
          <a:bodyPr>
            <a:spAutoFit/>
          </a:bodyPr>
          <a:lstStyle/>
          <a:p>
            <a:pPr marL="342900" indent="-342900" eaLnBrk="1" hangingPunct="1">
              <a:lnSpc>
                <a:spcPct val="120000"/>
              </a:lnSpc>
              <a:spcBef>
                <a:spcPct val="50000"/>
              </a:spcBef>
              <a:buClr>
                <a:schemeClr val="tx1"/>
              </a:buClr>
              <a:buFont typeface="Wingdings" panose="05000000000000000000" pitchFamily="2" charset="2"/>
              <a:buAutoNum type="arabicPeriod" startAt="2"/>
            </a:pPr>
            <a:r>
              <a:rPr lang="en-US" altLang="zh-CN" sz="3000" b="1" dirty="0">
                <a:latin typeface="Arial" panose="020B0604020202020204" pitchFamily="34" charset="0"/>
              </a:rPr>
              <a:t>  </a:t>
            </a:r>
            <a:r>
              <a:rPr lang="zh-CN" altLang="en-US" sz="3000" b="1" dirty="0">
                <a:latin typeface="Arial" panose="020B0604020202020204" pitchFamily="34" charset="0"/>
              </a:rPr>
              <a:t>不确定性</a:t>
            </a:r>
            <a:endParaRPr lang="zh-CN" altLang="en-US" sz="2600" b="1" dirty="0">
              <a:latin typeface="Arial" panose="020B0604020202020204" pitchFamily="34" charset="0"/>
            </a:endParaRPr>
          </a:p>
        </p:txBody>
      </p:sp>
      <p:sp>
        <p:nvSpPr>
          <p:cNvPr id="8" name="Rectangle 6"/>
          <p:cNvSpPr/>
          <p:nvPr/>
        </p:nvSpPr>
        <p:spPr>
          <a:xfrm>
            <a:off x="-660400" y="1643063"/>
            <a:ext cx="5232400" cy="525462"/>
          </a:xfrm>
          <a:prstGeom prst="rect">
            <a:avLst/>
          </a:prstGeom>
          <a:noFill/>
          <a:ln w="9525">
            <a:noFill/>
          </a:ln>
        </p:spPr>
        <p:txBody>
          <a:bodyPr>
            <a:spAutoFit/>
          </a:bodyPr>
          <a:lstStyle/>
          <a:p>
            <a:pPr marL="1257300" lvl="2" indent="-342900" eaLnBrk="1" hangingPunct="1">
              <a:lnSpc>
                <a:spcPct val="120000"/>
              </a:lnSpc>
              <a:spcBef>
                <a:spcPct val="50000"/>
              </a:spcBef>
              <a:buClr>
                <a:schemeClr val="accent2"/>
              </a:buClr>
              <a:buFont typeface="Wingdings" panose="05000000000000000000" pitchFamily="2" charset="2"/>
              <a:buAutoNum type="circleNumDbPlain"/>
            </a:pPr>
            <a:r>
              <a:rPr lang="en-US" altLang="zh-CN" sz="2600" b="1" dirty="0">
                <a:solidFill>
                  <a:srgbClr val="0000FF"/>
                </a:solidFill>
                <a:latin typeface="Arial" panose="020B0604020202020204" pitchFamily="34" charset="0"/>
              </a:rPr>
              <a:t> </a:t>
            </a:r>
            <a:r>
              <a:rPr lang="zh-CN" altLang="en-US" sz="2600" b="1" dirty="0">
                <a:solidFill>
                  <a:srgbClr val="0000FF"/>
                </a:solidFill>
                <a:latin typeface="Arial" panose="020B0604020202020204" pitchFamily="34" charset="0"/>
              </a:rPr>
              <a:t>随机性引起的不确定性</a:t>
            </a:r>
            <a:endParaRPr lang="zh-CN" altLang="en-US" sz="2600" b="1" dirty="0">
              <a:solidFill>
                <a:srgbClr val="0000FF"/>
              </a:solidFill>
              <a:latin typeface="Arial" panose="020B0604020202020204" pitchFamily="34" charset="0"/>
            </a:endParaRPr>
          </a:p>
        </p:txBody>
      </p:sp>
      <p:sp>
        <p:nvSpPr>
          <p:cNvPr id="9" name="AutoShape 8"/>
          <p:cNvSpPr/>
          <p:nvPr/>
        </p:nvSpPr>
        <p:spPr>
          <a:xfrm>
            <a:off x="3581400" y="881063"/>
            <a:ext cx="5459413" cy="609600"/>
          </a:xfrm>
          <a:prstGeom prst="borderCallout2">
            <a:avLst>
              <a:gd name="adj1" fmla="val 18750"/>
              <a:gd name="adj2" fmla="val -1394"/>
              <a:gd name="adj3" fmla="val 18750"/>
              <a:gd name="adj4" fmla="val -6194"/>
              <a:gd name="adj5" fmla="val 149741"/>
              <a:gd name="adj6" fmla="val -11139"/>
            </a:avLst>
          </a:prstGeom>
          <a:solidFill>
            <a:schemeClr val="bg2"/>
          </a:solidFill>
          <a:ln w="9525" cap="flat" cmpd="sng">
            <a:solidFill>
              <a:schemeClr val="tx1"/>
            </a:solidFill>
            <a:prstDash val="solid"/>
            <a:miter/>
            <a:headEnd type="none" w="med" len="med"/>
            <a:tailEnd type="none" w="med" len="med"/>
          </a:ln>
        </p:spPr>
        <p:txBody>
          <a:bodyPr/>
          <a:lstStyle/>
          <a:p>
            <a:pPr algn="ctr" eaLnBrk="1" hangingPunct="1"/>
            <a:r>
              <a:rPr lang="en-US" altLang="zh-CN" sz="2400" b="1" dirty="0">
                <a:latin typeface="Times New Roman" panose="02020603050405020304" pitchFamily="18" charset="0"/>
              </a:rPr>
              <a:t>“</a:t>
            </a:r>
            <a:r>
              <a:rPr lang="zh-CN" altLang="en-US" sz="2400" b="1" dirty="0">
                <a:latin typeface="宋体" panose="02010600030101010101" pitchFamily="2" charset="-122"/>
              </a:rPr>
              <a:t>如果头痛且流涕，则</a:t>
            </a:r>
            <a:r>
              <a:rPr lang="zh-CN" altLang="en-US" sz="2400" b="1" dirty="0">
                <a:solidFill>
                  <a:schemeClr val="accent2"/>
                </a:solidFill>
                <a:latin typeface="宋体" panose="02010600030101010101" pitchFamily="2" charset="-122"/>
              </a:rPr>
              <a:t>有可能</a:t>
            </a:r>
            <a:r>
              <a:rPr lang="zh-CN" altLang="en-US" sz="2400" b="1" dirty="0">
                <a:latin typeface="宋体" panose="02010600030101010101" pitchFamily="2" charset="-122"/>
              </a:rPr>
              <a:t>患了感冒</a:t>
            </a:r>
            <a:r>
              <a:rPr lang="zh-CN" altLang="en-US" sz="2400" b="1" dirty="0">
                <a:latin typeface="Times New Roman" panose="02020603050405020304" pitchFamily="18" charset="0"/>
              </a:rPr>
              <a:t>”</a:t>
            </a:r>
            <a:r>
              <a:rPr lang="zh-CN" altLang="en-US" b="1" dirty="0">
                <a:latin typeface="Arial" panose="020B0604020202020204" pitchFamily="34" charset="0"/>
              </a:rPr>
              <a:t> </a:t>
            </a:r>
            <a:endParaRPr lang="zh-CN" altLang="en-US" b="1" dirty="0">
              <a:latin typeface="Arial" panose="020B0604020202020204" pitchFamily="34" charset="0"/>
            </a:endParaRPr>
          </a:p>
        </p:txBody>
      </p:sp>
      <p:sp>
        <p:nvSpPr>
          <p:cNvPr id="10247" name="Rectangle 5"/>
          <p:cNvSpPr/>
          <p:nvPr/>
        </p:nvSpPr>
        <p:spPr>
          <a:xfrm>
            <a:off x="220663" y="2359025"/>
            <a:ext cx="8820150" cy="2139950"/>
          </a:xfrm>
          <a:prstGeom prst="rect">
            <a:avLst/>
          </a:prstGeom>
          <a:noFill/>
          <a:ln w="9525">
            <a:noFill/>
          </a:ln>
        </p:spPr>
        <p:txBody>
          <a:bodyPr/>
          <a:lstStyle/>
          <a:p>
            <a:pPr eaLnBrk="1" hangingPunct="1">
              <a:lnSpc>
                <a:spcPct val="120000"/>
              </a:lnSpc>
              <a:spcBef>
                <a:spcPct val="20000"/>
              </a:spcBef>
              <a:buClr>
                <a:schemeClr val="accent2"/>
              </a:buClr>
              <a:buFont typeface="Wingdings" panose="05000000000000000000" pitchFamily="2" charset="2"/>
              <a:buBlip>
                <a:blip r:embed="rId1"/>
              </a:buBlip>
            </a:pPr>
            <a:r>
              <a:rPr lang="en-US" altLang="zh-CN" sz="2800" dirty="0">
                <a:latin typeface="Arial" panose="020B0604020202020204" pitchFamily="34" charset="0"/>
              </a:rPr>
              <a:t> </a:t>
            </a:r>
            <a:r>
              <a:rPr lang="en-US" altLang="zh-CN" sz="2400" b="1" dirty="0">
                <a:latin typeface="Arial" panose="020B0604020202020204" pitchFamily="34" charset="0"/>
              </a:rPr>
              <a:t>《</a:t>
            </a:r>
            <a:r>
              <a:rPr lang="zh-CN" altLang="en-US" sz="2400" b="1" dirty="0">
                <a:latin typeface="Arial" panose="020B0604020202020204" pitchFamily="34" charset="0"/>
              </a:rPr>
              <a:t>三国演义</a:t>
            </a:r>
            <a:r>
              <a:rPr lang="en-US" altLang="zh-CN" sz="2400" b="1" dirty="0">
                <a:latin typeface="Arial" panose="020B0604020202020204" pitchFamily="34" charset="0"/>
              </a:rPr>
              <a:t>》</a:t>
            </a:r>
            <a:r>
              <a:rPr lang="zh-CN" altLang="en-US" sz="2400" b="1" dirty="0">
                <a:latin typeface="Arial" panose="020B0604020202020204" pitchFamily="34" charset="0"/>
              </a:rPr>
              <a:t>火烧赤壁：</a:t>
            </a:r>
            <a:endParaRPr lang="zh-CN" altLang="en-US" sz="2400" b="1" dirty="0">
              <a:latin typeface="Arial" panose="020B0604020202020204" pitchFamily="34" charset="0"/>
            </a:endParaRPr>
          </a:p>
          <a:p>
            <a:pPr eaLnBrk="1" hangingPunct="1">
              <a:lnSpc>
                <a:spcPct val="120000"/>
              </a:lnSpc>
              <a:spcBef>
                <a:spcPct val="20000"/>
              </a:spcBef>
              <a:buClr>
                <a:schemeClr val="accent2"/>
              </a:buClr>
              <a:buFont typeface="Wingdings" panose="05000000000000000000" pitchFamily="2" charset="2"/>
              <a:buBlip>
                <a:blip r:embed="rId1"/>
              </a:buBlip>
            </a:pPr>
            <a:r>
              <a:rPr lang="zh-CN" altLang="en-US" sz="2400" b="1" dirty="0">
                <a:solidFill>
                  <a:srgbClr val="0000FF"/>
                </a:solidFill>
                <a:latin typeface="Arial" panose="020B0604020202020204" pitchFamily="34" charset="0"/>
              </a:rPr>
              <a:t>操升帐谓众谋士曰：</a:t>
            </a:r>
            <a:r>
              <a:rPr lang="zh-CN" altLang="en-US" sz="2400" b="1" dirty="0">
                <a:latin typeface="Arial" panose="020B0604020202020204" pitchFamily="34" charset="0"/>
              </a:rPr>
              <a:t>若非天命助吾，安得凤雏妙计？铁索连舟，果然渡江如履平地。</a:t>
            </a:r>
            <a:endParaRPr lang="zh-CN" altLang="en-US" sz="2400" b="1" dirty="0">
              <a:latin typeface="Arial" panose="020B0604020202020204" pitchFamily="34" charset="0"/>
            </a:endParaRPr>
          </a:p>
          <a:p>
            <a:pPr eaLnBrk="1" hangingPunct="1">
              <a:lnSpc>
                <a:spcPct val="120000"/>
              </a:lnSpc>
              <a:spcBef>
                <a:spcPct val="20000"/>
              </a:spcBef>
              <a:buClr>
                <a:schemeClr val="accent2"/>
              </a:buClr>
              <a:buFont typeface="Wingdings" panose="05000000000000000000" pitchFamily="2" charset="2"/>
              <a:buBlip>
                <a:blip r:embed="rId1"/>
              </a:buBlip>
            </a:pPr>
            <a:r>
              <a:rPr lang="zh-CN" altLang="en-US" sz="2400" b="1" dirty="0">
                <a:solidFill>
                  <a:srgbClr val="0000FF"/>
                </a:solidFill>
                <a:latin typeface="Arial" panose="020B0604020202020204" pitchFamily="34" charset="0"/>
              </a:rPr>
              <a:t>程昱曰：</a:t>
            </a:r>
            <a:r>
              <a:rPr lang="zh-CN" altLang="en-US" sz="2400" b="1" dirty="0">
                <a:latin typeface="Arial" panose="020B0604020202020204" pitchFamily="34" charset="0"/>
              </a:rPr>
              <a:t>彼若用火攻，难以回避，不得不防。</a:t>
            </a:r>
            <a:endParaRPr lang="zh-CN" altLang="en-US" sz="2400" b="1" dirty="0">
              <a:latin typeface="Arial" panose="020B0604020202020204" pitchFamily="34" charset="0"/>
            </a:endParaRPr>
          </a:p>
          <a:p>
            <a:pPr eaLnBrk="1" hangingPunct="1">
              <a:lnSpc>
                <a:spcPct val="120000"/>
              </a:lnSpc>
              <a:spcBef>
                <a:spcPct val="20000"/>
              </a:spcBef>
              <a:buClr>
                <a:schemeClr val="accent2"/>
              </a:buClr>
              <a:buFont typeface="Wingdings" panose="05000000000000000000" pitchFamily="2" charset="2"/>
              <a:buBlip>
                <a:blip r:embed="rId1"/>
              </a:buBlip>
            </a:pPr>
            <a:r>
              <a:rPr lang="zh-CN" altLang="en-US" sz="2400" b="1" dirty="0">
                <a:solidFill>
                  <a:srgbClr val="0000FF"/>
                </a:solidFill>
                <a:latin typeface="Arial" panose="020B0604020202020204" pitchFamily="34" charset="0"/>
              </a:rPr>
              <a:t>操曰：</a:t>
            </a:r>
            <a:r>
              <a:rPr lang="zh-CN" altLang="en-US" sz="2400" b="1" dirty="0">
                <a:latin typeface="Arial" panose="020B0604020202020204" pitchFamily="34" charset="0"/>
              </a:rPr>
              <a:t>凡用火攻，必借风力。方今隆冬之际，但有西风北风，</a:t>
            </a:r>
            <a:r>
              <a:rPr lang="zh-CN" altLang="en-US" sz="2400" b="1" i="1" dirty="0">
                <a:latin typeface="Arial" panose="020B0604020202020204" pitchFamily="34" charset="0"/>
              </a:rPr>
              <a:t>安有东风南风耶</a:t>
            </a:r>
            <a:r>
              <a:rPr lang="zh-CN" altLang="en-US" sz="2400" b="1" dirty="0">
                <a:latin typeface="Arial" panose="020B0604020202020204" pitchFamily="34" charset="0"/>
              </a:rPr>
              <a:t>？吾居于西北之上，彼兵皆在南岸，彼若用火，是烧自己之兵也，吾何惧哉？</a:t>
            </a:r>
            <a:endParaRPr lang="zh-CN" altLang="en-US" sz="2400" b="1" dirty="0">
              <a:latin typeface="Arial" panose="020B0604020202020204" pitchFamily="34" charset="0"/>
            </a:endParaRPr>
          </a:p>
          <a:p>
            <a:pPr eaLnBrk="1" hangingPunct="1">
              <a:lnSpc>
                <a:spcPct val="120000"/>
              </a:lnSpc>
              <a:spcBef>
                <a:spcPct val="20000"/>
              </a:spcBef>
              <a:buClr>
                <a:schemeClr val="accent2"/>
              </a:buClr>
              <a:buFont typeface="Wingdings" panose="05000000000000000000" pitchFamily="2" charset="2"/>
              <a:buBlip>
                <a:blip r:embed="rId1"/>
              </a:buBlip>
            </a:pPr>
            <a:r>
              <a:rPr lang="zh-CN" altLang="en-US" sz="2400" b="1" dirty="0">
                <a:solidFill>
                  <a:srgbClr val="0000FF"/>
                </a:solidFill>
                <a:latin typeface="Arial" panose="020B0604020202020204" pitchFamily="34" charset="0"/>
              </a:rPr>
              <a:t>诸将皆拜服曰：</a:t>
            </a:r>
            <a:r>
              <a:rPr lang="zh-CN" altLang="en-US" sz="2400" b="1" dirty="0">
                <a:latin typeface="Arial" panose="020B0604020202020204" pitchFamily="34" charset="0"/>
              </a:rPr>
              <a:t>丞相高见，众人不及。</a:t>
            </a:r>
            <a:endParaRPr lang="zh-CN" altLang="en-US" sz="24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ppt_h/2"/>
                                          </p:val>
                                        </p:tav>
                                        <p:tav tm="100000">
                                          <p:val>
                                            <p:strVal val="#ppt_y"/>
                                          </p:val>
                                        </p:tav>
                                      </p:tavLst>
                                    </p:anim>
                                    <p:anim calcmode="lin" valueType="num">
                                      <p:cBhvr>
                                        <p:cTn id="15" dur="500" fill="hold"/>
                                        <p:tgtEl>
                                          <p:spTgt spid="8"/>
                                        </p:tgtEl>
                                        <p:attrNameLst>
                                          <p:attrName>ppt_w</p:attrName>
                                        </p:attrNameLst>
                                      </p:cBhvr>
                                      <p:tavLst>
                                        <p:tav tm="0">
                                          <p:val>
                                            <p:strVal val="#ppt_w"/>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ppt_w/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fld>
            <a:endParaRPr lang="ja-JP" altLang="en-US" sz="1800" dirty="0">
              <a:solidFill>
                <a:srgbClr val="A50021"/>
              </a:solidFill>
              <a:ea typeface="MS PGothic" panose="020B0600070205080204" pitchFamily="34" charset="-128"/>
            </a:endParaRPr>
          </a:p>
        </p:txBody>
      </p:sp>
      <p:pic>
        <p:nvPicPr>
          <p:cNvPr id="65538" name="Picture 2" descr="waseda_mark"/>
          <p:cNvPicPr>
            <a:picLocks noChangeAspect="1"/>
          </p:cNvPicPr>
          <p:nvPr/>
        </p:nvPicPr>
        <p:blipFill>
          <a:blip r:embed="rId1">
            <a:grayscl/>
            <a:lum bright="79999" contrast="-89999"/>
          </a:blip>
          <a:stretch>
            <a:fillRect/>
          </a:stretch>
        </p:blipFill>
        <p:spPr>
          <a:xfrm>
            <a:off x="1116013" y="930275"/>
            <a:ext cx="6840537" cy="5307013"/>
          </a:xfrm>
          <a:prstGeom prst="rect">
            <a:avLst/>
          </a:prstGeom>
          <a:noFill/>
          <a:ln w="9525">
            <a:noFill/>
          </a:ln>
        </p:spPr>
      </p:pic>
      <p:sp>
        <p:nvSpPr>
          <p:cNvPr id="65539" name="Rectangle 3"/>
          <p:cNvSpPr>
            <a:spLocks noGrp="1"/>
          </p:cNvSpPr>
          <p:nvPr>
            <p:ph idx="1"/>
          </p:nvPr>
        </p:nvSpPr>
        <p:spPr>
          <a:xfrm>
            <a:off x="261938" y="809625"/>
            <a:ext cx="8642350" cy="5400675"/>
          </a:xfrm>
        </p:spPr>
        <p:txBody>
          <a:bodyPr vert="horz" wrap="square" lIns="91440" tIns="45720" rIns="91440" bIns="45720" anchor="t" anchorCtr="0"/>
          <a:lstStyle/>
          <a:p>
            <a:pPr eaLnBrk="1" hangingPunct="1"/>
            <a:endParaRPr lang="en-US" altLang="zh-CN" b="1" dirty="0">
              <a:latin typeface="Times New Roman" panose="02020603050405020304" pitchFamily="18" charset="0"/>
            </a:endParaRPr>
          </a:p>
          <a:p>
            <a:pPr eaLnBrk="1" hangingPunct="1">
              <a:buNone/>
            </a:pPr>
            <a:endParaRPr lang="en-US" altLang="zh-CN" b="1" dirty="0">
              <a:latin typeface="Times New Roman" panose="02020603050405020304" pitchFamily="18" charset="0"/>
            </a:endParaRPr>
          </a:p>
          <a:p>
            <a:pPr algn="ctr" eaLnBrk="1" hangingPunct="1">
              <a:buNone/>
            </a:pPr>
            <a:r>
              <a:rPr lang="en-US" altLang="zh-CN" sz="8000" b="1" dirty="0">
                <a:solidFill>
                  <a:schemeClr val="accent2"/>
                </a:solidFill>
                <a:latin typeface="Times New Roman" panose="02020603050405020304" pitchFamily="18" charset="0"/>
              </a:rPr>
              <a:t>THE END</a:t>
            </a:r>
            <a:endParaRPr lang="en-US" altLang="zh-CN" sz="8000" b="1" dirty="0">
              <a:solidFill>
                <a:schemeClr val="accent2"/>
              </a:solidFill>
              <a:latin typeface="Times New Roman" panose="02020603050405020304" pitchFamily="18" charset="0"/>
            </a:endParaRPr>
          </a:p>
        </p:txBody>
      </p:sp>
      <p:pic>
        <p:nvPicPr>
          <p:cNvPr id="65540" name="Picture 4" descr="wsd1"/>
          <p:cNvPicPr>
            <a:picLocks noChangeAspect="1"/>
          </p:cNvPicPr>
          <p:nvPr/>
        </p:nvPicPr>
        <p:blipFill>
          <a:blip r:embed="rId2"/>
          <a:stretch>
            <a:fillRect/>
          </a:stretch>
        </p:blipFill>
        <p:spPr>
          <a:xfrm>
            <a:off x="0" y="5661025"/>
            <a:ext cx="9144000" cy="1196975"/>
          </a:xfrm>
          <a:prstGeom prst="rect">
            <a:avLst/>
          </a:prstGeom>
          <a:noFill/>
          <a:ln w="9525">
            <a:noFill/>
          </a:ln>
        </p:spPr>
      </p:pic>
      <p:sp>
        <p:nvSpPr>
          <p:cNvPr id="65541" name="Line 5"/>
          <p:cNvSpPr/>
          <p:nvPr/>
        </p:nvSpPr>
        <p:spPr>
          <a:xfrm>
            <a:off x="228600" y="457200"/>
            <a:ext cx="8610600" cy="0"/>
          </a:xfrm>
          <a:prstGeom prst="line">
            <a:avLst/>
          </a:prstGeom>
          <a:ln w="57150" cap="flat" cmpd="thinThick">
            <a:solidFill>
              <a:schemeClr val="accent2"/>
            </a:solidFill>
            <a:prstDash val="solid"/>
            <a:round/>
            <a:headEnd type="none" w="med" len="med"/>
            <a:tailEnd type="none" w="med" len="med"/>
          </a:ln>
        </p:spPr>
      </p:sp>
      <p:sp>
        <p:nvSpPr>
          <p:cNvPr id="65542" name="Text Box 6"/>
          <p:cNvSpPr txBox="1"/>
          <p:nvPr/>
        </p:nvSpPr>
        <p:spPr>
          <a:xfrm>
            <a:off x="0" y="76200"/>
            <a:ext cx="9144000" cy="396875"/>
          </a:xfrm>
          <a:prstGeom prst="rect">
            <a:avLst/>
          </a:prstGeom>
          <a:noFill/>
          <a:ln w="38100">
            <a:noFill/>
          </a:ln>
        </p:spPr>
        <p:txBody>
          <a:bodyPr anchor="t" anchorCtr="0">
            <a:spAutoFit/>
          </a:bodyPr>
          <a:lstStyle/>
          <a:p>
            <a:pPr algn="ctr">
              <a:spcBef>
                <a:spcPct val="50000"/>
              </a:spcBef>
            </a:pPr>
            <a:r>
              <a:rPr lang="en-US" altLang="zh-CN" sz="2000" dirty="0">
                <a:solidFill>
                  <a:schemeClr val="accent2"/>
                </a:solidFill>
                <a:latin typeface="Arial" panose="020B0604020202020204" pitchFamily="34" charset="0"/>
                <a:ea typeface="宋体" panose="02010600030101010101" pitchFamily="2" charset="-122"/>
              </a:rPr>
              <a:t>Introduction of Artificial Intelligence</a:t>
            </a:r>
            <a:endParaRPr lang="en-US" altLang="zh-CN" sz="2000" dirty="0">
              <a:solidFill>
                <a:schemeClr val="accent2"/>
              </a:solidFill>
              <a:latin typeface="Arial" panose="020B0604020202020204" pitchFamily="34" charset="0"/>
              <a:ea typeface="宋体" panose="02010600030101010101" pitchFamily="2" charset="-122"/>
            </a:endParaRPr>
          </a:p>
        </p:txBody>
      </p:sp>
    </p:spTree>
  </p:cSld>
  <p:clrMapOvr>
    <a:masterClrMapping/>
  </p:clrMapOvr>
  <p:transition>
    <p:random/>
  </p:transition>
</p:sld>
</file>

<file path=ppt/tags/tag1.xml><?xml version="1.0" encoding="utf-8"?>
<p:tagLst xmlns:p="http://schemas.openxmlformats.org/presentationml/2006/main">
  <p:tag name="KSO_WPP_MARK_KEY" val="4b584e84-c2c9-481c-a6fb-bc61aa402892"/>
  <p:tag name="COMMONDATA" val="eyJoZGlkIjoiYzU0MTZiOGQyMGNkODRkYTU4MjIzMDRjNDBiNzBlZGEifQ=="/>
</p:tagLst>
</file>

<file path=ppt/theme/theme1.xml><?xml version="1.0" encoding="utf-8"?>
<a:theme xmlns:a="http://schemas.openxmlformats.org/drawingml/2006/main" name="1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14846</Words>
  <Application>WPS 演示</Application>
  <PresentationFormat>全屏显示(4:3)</PresentationFormat>
  <Paragraphs>1163</Paragraphs>
  <Slides>90</Slides>
  <Notes>9</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33</vt:i4>
      </vt:variant>
      <vt:variant>
        <vt:lpstr>幻灯片标题</vt:lpstr>
      </vt:variant>
      <vt:variant>
        <vt:i4>90</vt:i4>
      </vt:variant>
    </vt:vector>
  </HeadingPairs>
  <TitlesOfParts>
    <vt:vector size="137" baseType="lpstr">
      <vt:lpstr>Arial</vt:lpstr>
      <vt:lpstr>宋体</vt:lpstr>
      <vt:lpstr>Wingdings</vt:lpstr>
      <vt:lpstr>MS PGothic</vt:lpstr>
      <vt:lpstr>黑体</vt:lpstr>
      <vt:lpstr>Times New Roman</vt:lpstr>
      <vt:lpstr>微软雅黑</vt:lpstr>
      <vt:lpstr>Arial Unicode MS</vt:lpstr>
      <vt:lpstr>Wingdings 3</vt:lpstr>
      <vt:lpstr>Symbol</vt:lpstr>
      <vt:lpstr>Cambria Math</vt:lpstr>
      <vt:lpstr>Wingdings</vt:lpstr>
      <vt:lpstr>1_wasedaSample5</vt:lpstr>
      <vt:lpstr>2_wasedaSample5</vt:lpstr>
      <vt:lpstr>Paint.Picture</vt:lpstr>
      <vt:lpstr>Equation.DSMT4</vt:lpstr>
      <vt:lpstr>Equation.DSMT4</vt:lpstr>
      <vt:lpstr>Equation.DSMT4</vt:lpstr>
      <vt:lpstr>Equation.DSMT4</vt:lpstr>
      <vt:lpstr>Equation.3</vt:lpstr>
      <vt:lpstr>Equation.3</vt:lpstr>
      <vt:lpstr>Equation.3</vt:lpstr>
      <vt:lpstr>Equation.DSMT4</vt:lpstr>
      <vt:lpstr>Equation.DSMT4</vt:lpstr>
      <vt:lpstr>Equation.3</vt:lpstr>
      <vt:lpstr>Paint.Picture</vt:lpstr>
      <vt:lpstr>Equation.3</vt:lpstr>
      <vt:lpstr>Equation.3</vt:lpstr>
      <vt:lpstr>Equation.DSMT4</vt:lpstr>
      <vt:lpstr>Equation.DSMT4</vt:lpstr>
      <vt:lpstr>Equation.DSMT4</vt:lpstr>
      <vt:lpstr>Equation.3</vt:lpstr>
      <vt:lpstr>Equation.DSMT4</vt:lpstr>
      <vt:lpstr>Equation.3</vt:lpstr>
      <vt:lpstr>Equation.3</vt:lpstr>
      <vt:lpstr>SmartDraw.2</vt:lpstr>
      <vt:lpstr>Paint.Picture</vt:lpstr>
      <vt:lpstr>Equation.3</vt:lpstr>
      <vt:lpstr>Equation.3</vt:lpstr>
      <vt:lpstr>Equation.DSMT4</vt:lpstr>
      <vt:lpstr>Paint.Picture</vt:lpstr>
      <vt:lpstr>Equation.3</vt:lpstr>
      <vt:lpstr>Equation.3</vt:lpstr>
      <vt:lpstr>Equation.DSMT4</vt:lpstr>
      <vt:lpstr>Equation.DSMT4</vt:lpstr>
      <vt:lpstr>Equation.3</vt:lpstr>
      <vt:lpstr>Equation.3</vt:lpstr>
      <vt:lpstr>PowerPoint 演示文稿</vt:lpstr>
      <vt:lpstr>第 2 章   知识表示与知识图谱  </vt:lpstr>
      <vt:lpstr>PowerPoint 演示文稿</vt:lpstr>
      <vt:lpstr>第2章  知识表示与知识图谱</vt:lpstr>
      <vt:lpstr>第2章  知识表示与知识图谱</vt:lpstr>
      <vt:lpstr>2.1.1  知识的概念</vt:lpstr>
      <vt:lpstr>2.1.2 知识的特性</vt:lpstr>
      <vt:lpstr>PowerPoint 演示文稿</vt:lpstr>
      <vt:lpstr>PowerPoint 演示文稿</vt:lpstr>
      <vt:lpstr>PowerPoint 演示文稿</vt:lpstr>
      <vt:lpstr>PowerPoint 演示文稿</vt:lpstr>
      <vt:lpstr>PowerPoint 演示文稿</vt:lpstr>
      <vt:lpstr>2.1.2  知识的特性</vt:lpstr>
      <vt:lpstr>2.1.3  知识的表示</vt:lpstr>
      <vt:lpstr>第2章  知识表示与知识图谱</vt:lpstr>
      <vt:lpstr>PowerPoint 演示文稿</vt:lpstr>
      <vt:lpstr> 2.2  一阶谓词逻辑表示法</vt:lpstr>
      <vt:lpstr>2.2.1  命题</vt:lpstr>
      <vt:lpstr> 2.2.2  谓词</vt:lpstr>
      <vt:lpstr> 2.2.2  谓词</vt:lpstr>
      <vt:lpstr>2.2.3  谓词公式</vt:lpstr>
      <vt:lpstr>2.2.3  谓词公式</vt:lpstr>
      <vt:lpstr>2.2.3  谓词公式</vt:lpstr>
      <vt:lpstr>2.2.3  谓词公式</vt:lpstr>
      <vt:lpstr>2.2.3  谓词公式</vt:lpstr>
      <vt:lpstr>PowerPoint 演示文稿</vt:lpstr>
      <vt:lpstr>2.2.3  谓词公式</vt:lpstr>
      <vt:lpstr>2.2.3  谓词公式</vt:lpstr>
      <vt:lpstr>2.2.4  谓词公式的性质</vt:lpstr>
      <vt:lpstr>2.2.4  谓词公式的性质</vt:lpstr>
      <vt:lpstr>2.2.4  谓词公式的性质</vt:lpstr>
      <vt:lpstr>2.2.4  谓词公式的性质</vt:lpstr>
      <vt:lpstr>2.2.5  一阶谓词逻辑知识表示方法</vt:lpstr>
      <vt:lpstr>PowerPoint 演示文稿</vt:lpstr>
      <vt:lpstr>2.2.6  一阶谓词逻辑表示法的特点</vt:lpstr>
      <vt:lpstr>第2章  知识表示与知识图谱</vt:lpstr>
      <vt:lpstr> 2.3  产生式表示法</vt:lpstr>
      <vt:lpstr> 2.3.1  产生式</vt:lpstr>
      <vt:lpstr>2.3.1  产生式</vt:lpstr>
      <vt:lpstr>2.3.1  产生式</vt:lpstr>
      <vt:lpstr>2.3.2  产生式系统</vt:lpstr>
      <vt:lpstr>2.3.2  产生式系统</vt:lpstr>
      <vt:lpstr>2.3.2  产生式系统</vt:lpstr>
      <vt:lpstr>PowerPoint 演示文稿</vt:lpstr>
      <vt:lpstr>2.3.3  产生式系统的例子——动物识别系统</vt:lpstr>
      <vt:lpstr>2.3.3  产生式系统的例子——动物识别系统</vt:lpstr>
      <vt:lpstr>2.3.3  产生式系统的例子——动物识别系统</vt:lpstr>
      <vt:lpstr>2.3.3  产生式系统的例子——动物识别系统</vt:lpstr>
      <vt:lpstr>PowerPoint 演示文稿</vt:lpstr>
      <vt:lpstr>2.3.3  产生式表示法的特点</vt:lpstr>
      <vt:lpstr>PowerPoint 演示文稿</vt:lpstr>
      <vt:lpstr>PowerPoint 演示文稿</vt:lpstr>
      <vt:lpstr>第2章  知识表示与知识图谱</vt:lpstr>
      <vt:lpstr> 回顾</vt:lpstr>
      <vt:lpstr> 回顾</vt:lpstr>
      <vt:lpstr> 2.4  框架表示法</vt:lpstr>
      <vt:lpstr>2.4.1  框架的一般结构</vt:lpstr>
      <vt:lpstr>2.4.1  框架的一般结构</vt:lpstr>
      <vt:lpstr>2.4.2  用框架表示知识的例子</vt:lpstr>
      <vt:lpstr>2.4.2  用框架表示知识的例子</vt:lpstr>
      <vt:lpstr>2.4.2  用框架表示知识的例子</vt:lpstr>
      <vt:lpstr>2.4.2  用框架表示知识的例子</vt:lpstr>
      <vt:lpstr>2.4.2  用框架表示知识的例子</vt:lpstr>
      <vt:lpstr>2.4.3  框架表示法的特点</vt:lpstr>
      <vt:lpstr>PowerPoint 演示文稿</vt:lpstr>
      <vt:lpstr>2.5.1  知识图谱的提出</vt:lpstr>
      <vt:lpstr>2.5.2 知识图谱的定义</vt:lpstr>
      <vt:lpstr>2.5.2 知识图谱的定义</vt:lpstr>
      <vt:lpstr>PowerPoint 演示文稿</vt:lpstr>
      <vt:lpstr>2.5.3 知识图谱的表示</vt:lpstr>
      <vt:lpstr>2.5.4 知识图谱的架构</vt:lpstr>
      <vt:lpstr>2.5.4 知识图谱的架构</vt:lpstr>
      <vt:lpstr>2.5.4 知识图谱的架构</vt:lpstr>
      <vt:lpstr>2.5.4 知识图谱的架构</vt:lpstr>
      <vt:lpstr>2.5.4 知识图谱的架构</vt:lpstr>
      <vt:lpstr>2.5.4 知识图谱的架构</vt:lpstr>
      <vt:lpstr>2.5.4 知识图谱的架构</vt:lpstr>
      <vt:lpstr>2.5.4 知识图谱的架构</vt:lpstr>
      <vt:lpstr>2.5.4 知识图谱的架构</vt:lpstr>
      <vt:lpstr>2.5.4 知识图谱的架构</vt:lpstr>
      <vt:lpstr>2.5.5知识图谱的典型应用</vt:lpstr>
      <vt:lpstr>2.5.6 知识图谱实例</vt:lpstr>
      <vt:lpstr>2.5.6 知识图谱实例</vt:lpstr>
      <vt:lpstr>2.5.6 知识图谱实例</vt:lpstr>
      <vt:lpstr>2.5.6 知识图谱实例</vt:lpstr>
      <vt:lpstr>2.5.6 知识图谱实例</vt:lpstr>
      <vt:lpstr>2.5.6 知识图谱实例</vt:lpstr>
      <vt:lpstr>2.5.6 知识图谱实例</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幸福丶如此</cp:lastModifiedBy>
  <cp:revision>827</cp:revision>
  <cp:lastPrinted>2021-03-09T13:15:00Z</cp:lastPrinted>
  <dcterms:created xsi:type="dcterms:W3CDTF">2023-02-13T05:38:00Z</dcterms:created>
  <dcterms:modified xsi:type="dcterms:W3CDTF">2023-03-17T06:54:55Z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ICV">
    <vt:lpwstr>A92A2D0941384E2F92ED422E871EB8C8</vt:lpwstr>
  </property>
  <property fmtid="{D5CDD505-2E9C-101B-9397-08002B2CF9AE}" pid="4" name="KSOProductBuildVer">
    <vt:lpwstr>2052-11.1.0.11294</vt:lpwstr>
  </property>
</Properties>
</file>