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2"/>
    <p:sldMasterId id="2147483678" r:id="rId3"/>
  </p:sldMasterIdLst>
  <p:notesMasterIdLst>
    <p:notesMasterId r:id="rId68"/>
  </p:notesMasterIdLst>
  <p:handoutMasterIdLst>
    <p:handoutMasterId r:id="rId69"/>
  </p:handoutMasterIdLst>
  <p:sldIdLst>
    <p:sldId id="350" r:id="rId4"/>
    <p:sldId id="440" r:id="rId5"/>
    <p:sldId id="523" r:id="rId6"/>
    <p:sldId id="446" r:id="rId7"/>
    <p:sldId id="338" r:id="rId8"/>
    <p:sldId id="450" r:id="rId9"/>
    <p:sldId id="474" r:id="rId10"/>
    <p:sldId id="449" r:id="rId11"/>
    <p:sldId id="452" r:id="rId12"/>
    <p:sldId id="453" r:id="rId13"/>
    <p:sldId id="454" r:id="rId14"/>
    <p:sldId id="473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478" r:id="rId26"/>
    <p:sldId id="576" r:id="rId27"/>
    <p:sldId id="577" r:id="rId28"/>
    <p:sldId id="475" r:id="rId29"/>
    <p:sldId id="471" r:id="rId30"/>
    <p:sldId id="479" r:id="rId31"/>
    <p:sldId id="480" r:id="rId32"/>
    <p:sldId id="481" r:id="rId33"/>
    <p:sldId id="472" r:id="rId34"/>
    <p:sldId id="476" r:id="rId35"/>
    <p:sldId id="295" r:id="rId36"/>
    <p:sldId id="442" r:id="rId37"/>
    <p:sldId id="427" r:id="rId38"/>
    <p:sldId id="359" r:id="rId39"/>
    <p:sldId id="296" r:id="rId40"/>
    <p:sldId id="360" r:id="rId41"/>
    <p:sldId id="298" r:id="rId42"/>
    <p:sldId id="362" r:id="rId43"/>
    <p:sldId id="610" r:id="rId44"/>
    <p:sldId id="363" r:id="rId45"/>
    <p:sldId id="364" r:id="rId46"/>
    <p:sldId id="367" r:id="rId47"/>
    <p:sldId id="611" r:id="rId48"/>
    <p:sldId id="433" r:id="rId49"/>
    <p:sldId id="370" r:id="rId50"/>
    <p:sldId id="617" r:id="rId51"/>
    <p:sldId id="371" r:id="rId52"/>
    <p:sldId id="612" r:id="rId53"/>
    <p:sldId id="372" r:id="rId54"/>
    <p:sldId id="613" r:id="rId55"/>
    <p:sldId id="416" r:id="rId56"/>
    <p:sldId id="418" r:id="rId57"/>
    <p:sldId id="377" r:id="rId58"/>
    <p:sldId id="316" r:id="rId59"/>
    <p:sldId id="614" r:id="rId60"/>
    <p:sldId id="633" r:id="rId61"/>
    <p:sldId id="435" r:id="rId62"/>
    <p:sldId id="436" r:id="rId63"/>
    <p:sldId id="437" r:id="rId64"/>
    <p:sldId id="615" r:id="rId65"/>
    <p:sldId id="616" r:id="rId66"/>
    <p:sldId id="352" r:id="rId67"/>
  </p:sldIdLst>
  <p:sldSz cx="9144000" cy="6858000" type="screen4x3"/>
  <p:notesSz cx="9928225" cy="6797675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3">
          <p15:clr>
            <a:srgbClr val="A4A3A4"/>
          </p15:clr>
        </p15:guide>
        <p15:guide id="2" pos="29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D9"/>
    <a:srgbClr val="FFF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18"/>
    <p:restoredTop sz="93481"/>
  </p:normalViewPr>
  <p:slideViewPr>
    <p:cSldViewPr showGuides="1">
      <p:cViewPr varScale="1">
        <p:scale>
          <a:sx n="67" d="100"/>
          <a:sy n="67" d="100"/>
        </p:scale>
        <p:origin x="1152" y="52"/>
      </p:cViewPr>
      <p:guideLst>
        <p:guide orient="horz" pos="2103"/>
        <p:guide pos="29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5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E2CF49-9736-4CFA-9C38-94F5A3B01D5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2023/5/5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16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975" y="3228975"/>
            <a:ext cx="7280275" cy="305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316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6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457950"/>
            <a:ext cx="4302125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en-US" altLang="zh-CN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5626100" y="6457950"/>
            <a:ext cx="4302125" cy="3397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en-US" altLang="zh-CN" sz="1200" dirty="0"/>
              <a:t>8</a:t>
            </a:fld>
            <a:endParaRPr lang="en-US" altLang="zh-CN" sz="1200" dirty="0"/>
          </a:p>
        </p:txBody>
      </p:sp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/>
              <a:t>进行归纳时，考察事例的广泛性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waseda_mark"/>
          <p:cNvPicPr>
            <a:picLocks noChangeAspect="1"/>
          </p:cNvPicPr>
          <p:nvPr/>
        </p:nvPicPr>
        <p:blipFill>
          <a:blip r:embed="rId2">
            <a:grayscl/>
            <a:lum bright="79999" contrast="-89999"/>
          </a:blip>
          <a:stretch>
            <a:fillRect/>
          </a:stretch>
        </p:blipFill>
        <p:spPr>
          <a:xfrm>
            <a:off x="1116013" y="930275"/>
            <a:ext cx="6840537" cy="530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3" descr="ws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AutoShape 7"/>
          <p:cNvSpPr/>
          <p:nvPr/>
        </p:nvSpPr>
        <p:spPr>
          <a:xfrm>
            <a:off x="685800" y="3395663"/>
            <a:ext cx="7772400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11998354"/>
              </a:cxn>
              <a:cxn ang="0">
                <a:pos x="0" y="11998354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Introduction of Artificial Intelligence</a:t>
            </a:r>
          </a:p>
        </p:txBody>
      </p:sp>
      <p:sp>
        <p:nvSpPr>
          <p:cNvPr id="4102" name="Line 11"/>
          <p:cNvSpPr/>
          <p:nvPr userDrawn="1"/>
        </p:nvSpPr>
        <p:spPr>
          <a:xfrm>
            <a:off x="228600" y="457200"/>
            <a:ext cx="8686800" cy="0"/>
          </a:xfrm>
          <a:prstGeom prst="line">
            <a:avLst/>
          </a:prstGeom>
          <a:ln w="57150" cap="flat" cmpd="thinThick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5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ja-JP" altLang="en-US" strike="noStrike" noProof="1"/>
              <a:t>マスタ タイトルの書式設定</a:t>
            </a:r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ja-JP" altLang="en-US" strike="noStrike" noProof="1"/>
              <a:t>マスタ サブタイトルの書式設定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67513" y="641667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0825" y="908050"/>
            <a:ext cx="4244975" cy="2624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0825" y="3684588"/>
            <a:ext cx="4244975" cy="262413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aseda_mark"/>
          <p:cNvPicPr>
            <a:picLocks noChangeAspect="1"/>
          </p:cNvPicPr>
          <p:nvPr/>
        </p:nvPicPr>
        <p:blipFill>
          <a:blip r:embed="rId2">
            <a:grayscl/>
            <a:lum bright="79999" contrast="-89999"/>
          </a:blip>
          <a:stretch>
            <a:fillRect/>
          </a:stretch>
        </p:blipFill>
        <p:spPr>
          <a:xfrm>
            <a:off x="1116013" y="930275"/>
            <a:ext cx="6840537" cy="530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3" name="Picture 3" descr="ws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AutoShape 7"/>
          <p:cNvSpPr/>
          <p:nvPr/>
        </p:nvSpPr>
        <p:spPr>
          <a:xfrm>
            <a:off x="685800" y="3395663"/>
            <a:ext cx="7772400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11998354"/>
              </a:cxn>
              <a:cxn ang="0">
                <a:pos x="0" y="11998354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Introduction of Artificial Intelligence</a:t>
            </a:r>
          </a:p>
        </p:txBody>
      </p:sp>
      <p:sp>
        <p:nvSpPr>
          <p:cNvPr id="5126" name="Line 11"/>
          <p:cNvSpPr/>
          <p:nvPr userDrawn="1"/>
        </p:nvSpPr>
        <p:spPr>
          <a:xfrm>
            <a:off x="228600" y="457200"/>
            <a:ext cx="8686800" cy="0"/>
          </a:xfrm>
          <a:prstGeom prst="line">
            <a:avLst/>
          </a:prstGeom>
          <a:ln w="57150" cap="flat" cmpd="thinThick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5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ja-JP" altLang="en-US" strike="noStrike" noProof="1"/>
              <a:t>マスタ タイトルの書式設定</a:t>
            </a:r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ja-JP" altLang="en-US" strike="noStrike" noProof="1"/>
              <a:t>マスタ サブタイトルの書式設定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67513" y="641667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0825" y="908050"/>
            <a:ext cx="4244975" cy="2624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0825" y="3684588"/>
            <a:ext cx="4244975" cy="262413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aseda_mark"/>
          <p:cNvPicPr>
            <a:picLocks noChangeAspect="1"/>
          </p:cNvPicPr>
          <p:nvPr/>
        </p:nvPicPr>
        <p:blipFill>
          <a:blip r:embed="rId2">
            <a:grayscl/>
            <a:lum bright="79999" contrast="-89999"/>
          </a:blip>
          <a:stretch>
            <a:fillRect/>
          </a:stretch>
        </p:blipFill>
        <p:spPr>
          <a:xfrm>
            <a:off x="1116013" y="930275"/>
            <a:ext cx="6840537" cy="530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7" name="Picture 3" descr="ws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AutoShape 7"/>
          <p:cNvSpPr/>
          <p:nvPr/>
        </p:nvSpPr>
        <p:spPr>
          <a:xfrm>
            <a:off x="685800" y="3395663"/>
            <a:ext cx="7772400" cy="10953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  <a:cxn ang="0">
                <a:pos x="2147483647" y="11998354"/>
              </a:cxn>
              <a:cxn ang="0">
                <a:pos x="0" y="11998354"/>
              </a:cxn>
              <a:cxn ang="0">
                <a:pos x="0" y="0"/>
              </a:cxn>
              <a:cxn ang="0">
                <a:pos x="2147483647" y="0"/>
              </a:cxn>
            </a:cxnLst>
            <a:rect l="0" t="0" r="0" b="0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A50021"/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0" y="76200"/>
            <a:ext cx="914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Introduction of Artificial Intelligence</a:t>
            </a:r>
          </a:p>
        </p:txBody>
      </p:sp>
      <p:sp>
        <p:nvSpPr>
          <p:cNvPr id="6150" name="Line 11"/>
          <p:cNvSpPr/>
          <p:nvPr userDrawn="1"/>
        </p:nvSpPr>
        <p:spPr>
          <a:xfrm>
            <a:off x="228600" y="457200"/>
            <a:ext cx="8686800" cy="0"/>
          </a:xfrm>
          <a:prstGeom prst="line">
            <a:avLst/>
          </a:prstGeom>
          <a:ln w="57150" cap="flat" cmpd="thinThick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65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019300"/>
          </a:xfrm>
          <a:noFill/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ja-JP" altLang="en-US" strike="noStrike" noProof="1"/>
              <a:t>マスタ タイトルの書式設定</a:t>
            </a:r>
          </a:p>
        </p:txBody>
      </p:sp>
      <p:sp>
        <p:nvSpPr>
          <p:cNvPr id="2365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213100"/>
            <a:ext cx="7010400" cy="18161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ja-JP" altLang="en-US" strike="noStrike" noProof="1"/>
              <a:t>マスタ サブタイトルの書式設定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767513" y="641667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30872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3087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4244975" cy="5400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50825" y="908050"/>
            <a:ext cx="4244975" cy="2624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250825" y="3684588"/>
            <a:ext cx="4244975" cy="262413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50825" y="908050"/>
            <a:ext cx="4244975" cy="5400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908050"/>
            <a:ext cx="4244975" cy="26241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84588"/>
            <a:ext cx="4244975" cy="2624137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50825" y="90805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355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7513" y="641667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>
                <a:solidFill>
                  <a:srgbClr val="A5002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random/>
  </p:transition>
  <p:hf sldNum="0"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69900" indent="-469900" algn="just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250825" y="90805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355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7513" y="641667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>
                <a:solidFill>
                  <a:srgbClr val="A5002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ransition>
    <p:random/>
  </p:transition>
  <p:hf sldNum="0"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69900" indent="-469900" algn="just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250825" y="90805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35529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7513" y="641667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>
                <a:solidFill>
                  <a:srgbClr val="A50021"/>
                </a:solidFill>
                <a:ea typeface="MS PGothic" panose="020B0600070205080204" pitchFamily="34" charset="-128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ja-JP" altLang="en-US" strike="noStrike" noProof="1" dirty="0">
                <a:latin typeface="Arial" panose="020B0604020202020204" pitchFamily="34" charset="0"/>
                <a:ea typeface="MS PGothic" panose="020B0600070205080204" pitchFamily="34" charset="-128"/>
                <a:cs typeface="+mn-cs"/>
              </a:rPr>
              <a:t>‹#›</a:t>
            </a:fld>
            <a:endParaRPr lang="ja-JP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ransition>
    <p:random/>
  </p:transition>
  <p:hf sldNum="0" hdr="0" ftr="0" dt="0"/>
  <p:txStyles>
    <p:titleStyle>
      <a:lvl1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indent="17653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indent="17653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914400" indent="17653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371600" indent="17653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1828800" indent="17653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69900" indent="-469900" algn="just" rtl="0" eaLnBrk="0" fontAlgn="base" hangingPunct="0">
        <a:lnSpc>
          <a:spcPct val="120000"/>
        </a:lnSpc>
        <a:spcBef>
          <a:spcPct val="3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folHlink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rgbClr val="009900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rgbClr val="0099CC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rgbClr val="99CC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3.wmf"/><Relationship Id="rId7" Type="http://schemas.openxmlformats.org/officeDocument/2006/relationships/image" Target="../media/image35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0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2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8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2.bin"/><Relationship Id="rId3" Type="http://schemas.openxmlformats.org/officeDocument/2006/relationships/image" Target="../media/image50.wmf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3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51.wmf"/><Relationship Id="rId10" Type="http://schemas.openxmlformats.org/officeDocument/2006/relationships/image" Target="../media/image52.wmf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4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8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0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5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6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5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6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65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68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1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/>
          </p:cNvSpPr>
          <p:nvPr>
            <p:ph type="ctrTitle"/>
          </p:nvPr>
        </p:nvSpPr>
        <p:spPr>
          <a:xfrm>
            <a:off x="609600" y="1193800"/>
            <a:ext cx="7772400" cy="2019300"/>
          </a:xfrm>
          <a:solidFill>
            <a:srgbClr val="A50021"/>
          </a:solidFill>
        </p:spPr>
        <p:txBody>
          <a:bodyPr vert="horz" wrap="square" lIns="91440" tIns="45720" rIns="91440" bIns="45720" anchor="b" anchorCtr="0"/>
          <a:lstStyle/>
          <a:p>
            <a:pPr algn="ctr" eaLnBrk="1" hangingPunct="1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rPr>
              <a:t>第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rPr>
              <a:t>3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rPr>
              <a:t>章   模拟人类思维的模糊推理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10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3.2  </a:t>
            </a:r>
            <a:r>
              <a:rPr lang="zh-CN" altLang="en-US" b="0" dirty="0">
                <a:latin typeface="Times New Roman" panose="02020603050405020304" pitchFamily="18" charset="0"/>
              </a:rPr>
              <a:t>推理的分类</a:t>
            </a:r>
          </a:p>
        </p:txBody>
      </p:sp>
      <p:grpSp>
        <p:nvGrpSpPr>
          <p:cNvPr id="19459" name="Group 18"/>
          <p:cNvGrpSpPr/>
          <p:nvPr/>
        </p:nvGrpSpPr>
        <p:grpSpPr>
          <a:xfrm>
            <a:off x="323850" y="1196975"/>
            <a:ext cx="8534400" cy="2117725"/>
            <a:chOff x="192" y="929"/>
            <a:chExt cx="5376" cy="1334"/>
          </a:xfrm>
        </p:grpSpPr>
        <p:sp>
          <p:nvSpPr>
            <p:cNvPr id="19460" name="Text Box 10"/>
            <p:cNvSpPr txBox="1"/>
            <p:nvPr/>
          </p:nvSpPr>
          <p:spPr>
            <a:xfrm>
              <a:off x="192" y="929"/>
              <a:ext cx="5376" cy="1334"/>
            </a:xfrm>
            <a:prstGeom prst="rect">
              <a:avLst/>
            </a:prstGeom>
            <a:noFill/>
            <a:ln w="9525" cap="flat" cmpd="sng">
              <a:solidFill>
                <a:srgbClr val="6666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lnSpc>
                  <a:spcPct val="30000"/>
                </a:lnSpc>
                <a:buClr>
                  <a:schemeClr val="accent2"/>
                </a:buClr>
                <a:buFont typeface="Wingdings" panose="05000000000000000000" pitchFamily="2" charset="2"/>
              </a:pPr>
              <a:endParaRPr lang="en-US" altLang="zh-CN" sz="25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zh-CN" altLang="en-US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lang="zh-CN" altLang="en-US" sz="2500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归纳推理 </a:t>
              </a:r>
              <a:r>
                <a:rPr lang="en-US" altLang="zh-CN" sz="25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(inductive reasoning):  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个别 → 一般</a:t>
              </a:r>
            </a:p>
            <a:p>
              <a:pPr lvl="1" indent="0"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从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足够多的事例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中归纳出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一般性</a:t>
              </a: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的结论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完全归纳推理（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必然性推理）              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zh-CN" altLang="en-US" sz="24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不完全归纳推理</a:t>
              </a:r>
              <a:r>
                <a: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（非必然性推理）</a:t>
              </a:r>
            </a:p>
            <a:p>
              <a:pPr>
                <a:lnSpc>
                  <a:spcPct val="30000"/>
                </a:lnSpc>
                <a:buClr>
                  <a:schemeClr val="accent2"/>
                </a:buClr>
                <a:buFont typeface="Wingdings" panose="05000000000000000000" pitchFamily="2" charset="2"/>
              </a:pP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61" name="AutoShape 12"/>
            <p:cNvSpPr/>
            <p:nvPr/>
          </p:nvSpPr>
          <p:spPr>
            <a:xfrm>
              <a:off x="509" y="1654"/>
              <a:ext cx="47" cy="480"/>
            </a:xfrm>
            <a:prstGeom prst="leftBrace">
              <a:avLst>
                <a:gd name="adj1" fmla="val 85011"/>
                <a:gd name="adj2" fmla="val 50000"/>
              </a:avLst>
            </a:prstGeom>
            <a:noFill/>
            <a:ln w="508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2" name="Text Box 20"/>
          <p:cNvSpPr txBox="1"/>
          <p:nvPr/>
        </p:nvSpPr>
        <p:spPr>
          <a:xfrm>
            <a:off x="1089025" y="4038600"/>
            <a:ext cx="27590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检查全部产品合格</a:t>
            </a:r>
          </a:p>
        </p:txBody>
      </p:sp>
      <p:sp>
        <p:nvSpPr>
          <p:cNvPr id="19463" name="Rectangle 21"/>
          <p:cNvSpPr/>
          <p:nvPr/>
        </p:nvSpPr>
        <p:spPr>
          <a:xfrm>
            <a:off x="1127125" y="3962400"/>
            <a:ext cx="2590800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4" name="Line 22"/>
          <p:cNvSpPr/>
          <p:nvPr/>
        </p:nvSpPr>
        <p:spPr>
          <a:xfrm>
            <a:off x="3717925" y="4267200"/>
            <a:ext cx="1981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465" name="Text Box 23"/>
          <p:cNvSpPr txBox="1"/>
          <p:nvPr/>
        </p:nvSpPr>
        <p:spPr>
          <a:xfrm>
            <a:off x="5762625" y="4037013"/>
            <a:ext cx="21494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该厂产品合格</a:t>
            </a:r>
          </a:p>
        </p:txBody>
      </p:sp>
      <p:sp>
        <p:nvSpPr>
          <p:cNvPr id="19466" name="Rectangle 24"/>
          <p:cNvSpPr/>
          <p:nvPr/>
        </p:nvSpPr>
        <p:spPr>
          <a:xfrm>
            <a:off x="5715000" y="3962400"/>
            <a:ext cx="2117725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7" name="Text Box 25"/>
          <p:cNvSpPr txBox="1"/>
          <p:nvPr/>
        </p:nvSpPr>
        <p:spPr>
          <a:xfrm>
            <a:off x="3930650" y="3756025"/>
            <a:ext cx="163195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dirty="0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完全归纳推理</a:t>
            </a:r>
          </a:p>
        </p:txBody>
      </p:sp>
      <p:sp>
        <p:nvSpPr>
          <p:cNvPr id="19468" name="Text Box 33"/>
          <p:cNvSpPr txBox="1"/>
          <p:nvPr/>
        </p:nvSpPr>
        <p:spPr>
          <a:xfrm>
            <a:off x="1089025" y="5410200"/>
            <a:ext cx="27590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检查全部样品合格</a:t>
            </a:r>
          </a:p>
        </p:txBody>
      </p:sp>
      <p:sp>
        <p:nvSpPr>
          <p:cNvPr id="19469" name="Rectangle 34"/>
          <p:cNvSpPr/>
          <p:nvPr/>
        </p:nvSpPr>
        <p:spPr>
          <a:xfrm>
            <a:off x="1127125" y="5334000"/>
            <a:ext cx="2590800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70" name="Line 35"/>
          <p:cNvSpPr/>
          <p:nvPr/>
        </p:nvSpPr>
        <p:spPr>
          <a:xfrm>
            <a:off x="3717925" y="5638800"/>
            <a:ext cx="1981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9471" name="Text Box 36"/>
          <p:cNvSpPr txBox="1"/>
          <p:nvPr/>
        </p:nvSpPr>
        <p:spPr>
          <a:xfrm>
            <a:off x="5775325" y="5408613"/>
            <a:ext cx="21494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该厂产品合格</a:t>
            </a:r>
          </a:p>
        </p:txBody>
      </p:sp>
      <p:sp>
        <p:nvSpPr>
          <p:cNvPr id="19472" name="Rectangle 37"/>
          <p:cNvSpPr/>
          <p:nvPr/>
        </p:nvSpPr>
        <p:spPr>
          <a:xfrm>
            <a:off x="5715000" y="5334000"/>
            <a:ext cx="2117725" cy="685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73" name="Text Box 38"/>
          <p:cNvSpPr txBox="1"/>
          <p:nvPr/>
        </p:nvSpPr>
        <p:spPr>
          <a:xfrm>
            <a:off x="3794125" y="5105400"/>
            <a:ext cx="1920875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dirty="0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不完全归纳推理</a:t>
            </a:r>
          </a:p>
        </p:txBody>
      </p:sp>
      <p:sp>
        <p:nvSpPr>
          <p:cNvPr id="19474" name="七角星 2"/>
          <p:cNvSpPr/>
          <p:nvPr/>
        </p:nvSpPr>
        <p:spPr>
          <a:xfrm>
            <a:off x="6443663" y="2146300"/>
            <a:ext cx="1389062" cy="939800"/>
          </a:xfrm>
          <a:custGeom>
            <a:avLst/>
            <a:gdLst>
              <a:gd name="txL" fmla="*/ 308882 w 1388110"/>
              <a:gd name="txT" fmla="*/ 186287 h 940551"/>
              <a:gd name="txR" fmla="*/ 1079225 w 1388110"/>
              <a:gd name="txB" fmla="*/ 708256 h 940551"/>
            </a:gdLst>
            <a:ahLst/>
            <a:cxnLst>
              <a:cxn ang="0">
                <a:pos x="1250644" y="186288"/>
              </a:cxn>
              <a:cxn ang="0">
                <a:pos x="1388113" y="604874"/>
              </a:cxn>
              <a:cxn ang="5400000">
                <a:pos x="1002936" y="940555"/>
              </a:cxn>
              <a:cxn ang="5400000">
                <a:pos x="385173" y="940555"/>
              </a:cxn>
              <a:cxn ang="10800000">
                <a:pos x="-3" y="604874"/>
              </a:cxn>
              <a:cxn ang="10800000">
                <a:pos x="137465" y="186288"/>
              </a:cxn>
              <a:cxn ang="16200000">
                <a:pos x="694055" y="0"/>
              </a:cxn>
            </a:cxnLst>
            <a:rect l="txL" t="txT" r="txR" b="txB"/>
            <a:pathLst>
              <a:path w="1388110" h="940551">
                <a:moveTo>
                  <a:pt x="-3" y="604874"/>
                </a:moveTo>
                <a:lnTo>
                  <a:pt x="213752" y="418587"/>
                </a:lnTo>
                <a:lnTo>
                  <a:pt x="137465" y="186288"/>
                </a:lnTo>
                <a:lnTo>
                  <a:pt x="480302" y="186288"/>
                </a:lnTo>
                <a:lnTo>
                  <a:pt x="694055" y="0"/>
                </a:lnTo>
                <a:lnTo>
                  <a:pt x="907807" y="186288"/>
                </a:lnTo>
                <a:lnTo>
                  <a:pt x="1250644" y="186288"/>
                </a:lnTo>
                <a:lnTo>
                  <a:pt x="1174357" y="418587"/>
                </a:lnTo>
                <a:lnTo>
                  <a:pt x="1388113" y="604874"/>
                </a:lnTo>
                <a:lnTo>
                  <a:pt x="1079226" y="708257"/>
                </a:lnTo>
                <a:lnTo>
                  <a:pt x="1002936" y="940555"/>
                </a:lnTo>
                <a:lnTo>
                  <a:pt x="694055" y="837172"/>
                </a:lnTo>
                <a:lnTo>
                  <a:pt x="385173" y="940555"/>
                </a:lnTo>
                <a:lnTo>
                  <a:pt x="308883" y="708257"/>
                </a:lnTo>
                <a:close/>
              </a:path>
            </a:pathLst>
          </a:custGeom>
          <a:solidFill>
            <a:srgbClr val="C8D1DA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>
            <a:spAutoFit/>
          </a:bodyPr>
          <a:lstStyle/>
          <a:p>
            <a:pPr>
              <a:buClrTx/>
              <a:buFontTx/>
            </a:pPr>
            <a:r>
              <a:rPr lang="zh-CN" altLang="en-US" sz="1400" b="1">
                <a:latin typeface="Arial" panose="020B0604020202020204" pitchFamily="34" charset="0"/>
                <a:ea typeface="宋体" panose="02010600030101010101" pitchFamily="2" charset="-122"/>
              </a:rPr>
              <a:t>事例的</a:t>
            </a:r>
          </a:p>
          <a:p>
            <a:pPr>
              <a:buClrTx/>
              <a:buFontTx/>
            </a:pPr>
            <a:r>
              <a:rPr lang="zh-CN" altLang="en-US" sz="1400" b="1">
                <a:latin typeface="Arial" panose="020B0604020202020204" pitchFamily="34" charset="0"/>
                <a:ea typeface="宋体" panose="02010600030101010101" pitchFamily="2" charset="-122"/>
              </a:rPr>
              <a:t>广泛性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11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21506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indent="176530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3.2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推理的分类</a:t>
            </a:r>
          </a:p>
        </p:txBody>
      </p:sp>
      <p:sp>
        <p:nvSpPr>
          <p:cNvPr id="21507" name="Text Box 9"/>
          <p:cNvSpPr txBox="1"/>
          <p:nvPr/>
        </p:nvSpPr>
        <p:spPr>
          <a:xfrm>
            <a:off x="227013" y="1241425"/>
            <a:ext cx="8534400" cy="2824163"/>
          </a:xfrm>
          <a:prstGeom prst="rect">
            <a:avLst/>
          </a:prstGeom>
          <a:noFill/>
          <a:ln w="9525" cap="flat" cmpd="sng">
            <a:solidFill>
              <a:srgbClr val="66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10000"/>
              </a:lnSpc>
              <a:buClr>
                <a:schemeClr val="accent2"/>
              </a:buClr>
              <a:buFont typeface="Wingdings" panose="05000000000000000000" pitchFamily="2" charset="2"/>
            </a:pPr>
            <a:endParaRPr lang="en-US" altLang="zh-CN" sz="25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5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5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5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默认推理</a:t>
            </a:r>
            <a:r>
              <a:rPr lang="zh-CN" altLang="en-US" sz="2500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rPr>
              <a:t>default reasoning</a:t>
            </a:r>
            <a:r>
              <a:rPr lang="zh-CN" altLang="en-US" sz="2500" dirty="0">
                <a:latin typeface="Times New Roman" panose="02020603050405020304" pitchFamily="18" charset="0"/>
                <a:ea typeface="宋体" panose="02010600030101010101" pitchFamily="2" charset="-122"/>
              </a:rPr>
              <a:t>，缺省推理）</a:t>
            </a:r>
          </a:p>
          <a:p>
            <a:pPr>
              <a:spcBef>
                <a:spcPct val="4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知识不完全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的情况下假设某些条件已经具备所进行的推理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  <a:p>
            <a:pPr>
              <a:spcBef>
                <a:spcPct val="75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40000"/>
              </a:spcBef>
              <a:buClr>
                <a:schemeClr val="accent2"/>
              </a:buClr>
              <a:buSzPct val="50000"/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30000"/>
              </a:lnSpc>
              <a:buClr>
                <a:schemeClr val="accent2"/>
              </a:buClr>
              <a:buFont typeface="Wingdings" panose="05000000000000000000" pitchFamily="2" charset="2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1508" name="Group 10"/>
          <p:cNvGrpSpPr/>
          <p:nvPr/>
        </p:nvGrpSpPr>
        <p:grpSpPr>
          <a:xfrm>
            <a:off x="1979613" y="2492375"/>
            <a:ext cx="4572000" cy="1416050"/>
            <a:chOff x="1680" y="2956"/>
            <a:chExt cx="2880" cy="892"/>
          </a:xfrm>
        </p:grpSpPr>
        <p:sp>
          <p:nvSpPr>
            <p:cNvPr id="180235" name="AutoShape 11"/>
            <p:cNvSpPr>
              <a:spLocks noChangeArrowheads="1"/>
            </p:cNvSpPr>
            <p:nvPr/>
          </p:nvSpPr>
          <p:spPr bwMode="auto">
            <a:xfrm>
              <a:off x="2880" y="3264"/>
              <a:ext cx="576" cy="240"/>
            </a:xfrm>
            <a:prstGeom prst="notchedRightArrow">
              <a:avLst>
                <a:gd name="adj1" fmla="val 50000"/>
                <a:gd name="adj2" fmla="val 60000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FF66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0" name="Text Box 12"/>
            <p:cNvSpPr txBox="1"/>
            <p:nvPr/>
          </p:nvSpPr>
          <p:spPr>
            <a:xfrm>
              <a:off x="3600" y="3216"/>
              <a:ext cx="768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500" dirty="0">
                  <a:latin typeface="Arial" panose="020B0604020202020204" pitchFamily="34" charset="0"/>
                  <a:ea typeface="宋体" panose="02010600030101010101" pitchFamily="2" charset="-122"/>
                </a:rPr>
                <a:t>结 论</a:t>
              </a:r>
            </a:p>
          </p:txBody>
        </p:sp>
        <p:sp>
          <p:nvSpPr>
            <p:cNvPr id="21511" name="Rectangle 13"/>
            <p:cNvSpPr/>
            <p:nvPr/>
          </p:nvSpPr>
          <p:spPr>
            <a:xfrm>
              <a:off x="1680" y="2956"/>
              <a:ext cx="2880" cy="892"/>
            </a:xfrm>
            <a:prstGeom prst="rect">
              <a:avLst/>
            </a:prstGeom>
            <a:noFill/>
            <a:ln w="952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成立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成立？</a:t>
              </a:r>
            </a:p>
            <a:p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（默认</a:t>
              </a: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成立）</a:t>
              </a:r>
            </a:p>
          </p:txBody>
        </p:sp>
      </p:grpSp>
      <p:grpSp>
        <p:nvGrpSpPr>
          <p:cNvPr id="21512" name="Group 16"/>
          <p:cNvGrpSpPr/>
          <p:nvPr/>
        </p:nvGrpSpPr>
        <p:grpSpPr>
          <a:xfrm>
            <a:off x="2052638" y="4292600"/>
            <a:ext cx="4572000" cy="1416050"/>
            <a:chOff x="1680" y="2956"/>
            <a:chExt cx="2880" cy="892"/>
          </a:xfrm>
        </p:grpSpPr>
        <p:sp>
          <p:nvSpPr>
            <p:cNvPr id="180241" name="AutoShape 17"/>
            <p:cNvSpPr>
              <a:spLocks noChangeArrowheads="1"/>
            </p:cNvSpPr>
            <p:nvPr/>
          </p:nvSpPr>
          <p:spPr bwMode="auto">
            <a:xfrm>
              <a:off x="2880" y="3264"/>
              <a:ext cx="576" cy="240"/>
            </a:xfrm>
            <a:prstGeom prst="notchedRightArrow">
              <a:avLst>
                <a:gd name="adj1" fmla="val 50000"/>
                <a:gd name="adj2" fmla="val 60000"/>
              </a:avLst>
            </a:prstGeom>
            <a:gradFill rotWithShape="1">
              <a:gsLst>
                <a:gs pos="0">
                  <a:schemeClr val="bg1"/>
                </a:gs>
                <a:gs pos="50000">
                  <a:srgbClr val="FF6600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9933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14" name="Text Box 18"/>
            <p:cNvSpPr txBox="1"/>
            <p:nvPr/>
          </p:nvSpPr>
          <p:spPr>
            <a:xfrm>
              <a:off x="3600" y="3216"/>
              <a:ext cx="768" cy="53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500" dirty="0">
                  <a:latin typeface="Arial" panose="020B0604020202020204" pitchFamily="34" charset="0"/>
                  <a:ea typeface="宋体" panose="02010600030101010101" pitchFamily="2" charset="-122"/>
                </a:rPr>
                <a:t>鸟笼要有盖子</a:t>
              </a:r>
            </a:p>
          </p:txBody>
        </p:sp>
        <p:sp>
          <p:nvSpPr>
            <p:cNvPr id="21515" name="Rectangle 19"/>
            <p:cNvSpPr/>
            <p:nvPr/>
          </p:nvSpPr>
          <p:spPr>
            <a:xfrm>
              <a:off x="1680" y="2956"/>
              <a:ext cx="2880" cy="892"/>
            </a:xfrm>
            <a:prstGeom prst="rect">
              <a:avLst/>
            </a:prstGeom>
            <a:noFill/>
            <a:ln w="9525" cap="flat" cmpd="sng">
              <a:solidFill>
                <a:srgbClr val="FF66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</a:t>
              </a: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制造鸟笼</a:t>
              </a:r>
            </a:p>
            <a:p>
              <a:pPr>
                <a:lnSpc>
                  <a:spcPct val="140000"/>
                </a:lnSpc>
              </a:pPr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      鸟会飞？</a:t>
              </a:r>
            </a:p>
            <a:p>
              <a:r>
                <a:rPr lang="zh-CN" altLang="en-US" sz="2400" dirty="0">
                  <a:latin typeface="Arial" panose="020B0604020202020204" pitchFamily="34" charset="0"/>
                  <a:ea typeface="宋体" panose="02010600030101010101" pitchFamily="2" charset="-122"/>
                </a:rPr>
                <a:t>（默认成立）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12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</a:rPr>
              <a:t>3 </a:t>
            </a:r>
            <a:r>
              <a:rPr lang="zh-CN" altLang="en-US" b="0" dirty="0">
                <a:latin typeface="Times New Roman" panose="02020603050405020304" pitchFamily="18" charset="0"/>
              </a:rPr>
              <a:t>章   模拟人类思维的模糊推理</a:t>
            </a:r>
          </a:p>
        </p:txBody>
      </p:sp>
      <p:sp>
        <p:nvSpPr>
          <p:cNvPr id="318467" name="Rectangle 3"/>
          <p:cNvSpPr>
            <a:spLocks noGrp="1"/>
          </p:cNvSpPr>
          <p:nvPr>
            <p:ph idx="1"/>
          </p:nvPr>
        </p:nvSpPr>
        <p:spPr>
          <a:xfrm>
            <a:off x="468313" y="908050"/>
            <a:ext cx="8497887" cy="5400675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3.1</a:t>
            </a:r>
            <a:r>
              <a:rPr lang="zh-CN" altLang="zh-CN" b="1" dirty="0">
                <a:latin typeface="Times New Roman" panose="02020603050405020304" pitchFamily="18" charset="0"/>
              </a:rPr>
              <a:t>推理的定义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3.2</a:t>
            </a:r>
            <a:r>
              <a:rPr lang="zh-CN" altLang="zh-CN" b="1" dirty="0">
                <a:latin typeface="Times New Roman" panose="02020603050405020304" pitchFamily="18" charset="0"/>
              </a:rPr>
              <a:t>推理的分类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3.3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推理的方向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3.4</a:t>
            </a:r>
            <a:r>
              <a:rPr lang="zh-CN" altLang="zh-CN" b="1" dirty="0">
                <a:latin typeface="Times New Roman" panose="02020603050405020304" pitchFamily="18" charset="0"/>
              </a:rPr>
              <a:t>推理中的冲突消解策略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3.5 </a:t>
            </a:r>
            <a:r>
              <a:rPr lang="zh-CN" altLang="zh-CN" b="1" dirty="0">
                <a:latin typeface="Times New Roman" panose="02020603050405020304" pitchFamily="18" charset="0"/>
              </a:rPr>
              <a:t>模糊集合与模糊知识表示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3.6</a:t>
            </a:r>
            <a:r>
              <a:rPr lang="zh-CN" altLang="zh-CN" b="1" dirty="0">
                <a:latin typeface="Times New Roman" panose="02020603050405020304" pitchFamily="18" charset="0"/>
              </a:rPr>
              <a:t>模糊关系与模糊关系的合成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3.7</a:t>
            </a:r>
            <a:r>
              <a:rPr lang="zh-CN" altLang="zh-CN" b="1" dirty="0">
                <a:latin typeface="Times New Roman" panose="02020603050405020304" pitchFamily="18" charset="0"/>
              </a:rPr>
              <a:t>模糊推理与模糊决策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3.8 </a:t>
            </a:r>
            <a:r>
              <a:rPr lang="zh-CN" altLang="zh-CN" b="1" dirty="0">
                <a:latin typeface="Times New Roman" panose="02020603050405020304" pitchFamily="18" charset="0"/>
              </a:rPr>
              <a:t>模糊推理的应用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dvAuto="100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13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23554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3.3  </a:t>
            </a:r>
            <a:r>
              <a:rPr lang="zh-CN" altLang="en-US" b="0" dirty="0">
                <a:latin typeface="Times New Roman" panose="02020603050405020304" pitchFamily="18" charset="0"/>
              </a:rPr>
              <a:t>推理的方向</a:t>
            </a: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381000" y="2079625"/>
          <a:ext cx="32639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93290" imgH="3072130" progId="SmartDraw.2">
                  <p:embed/>
                </p:oleObj>
              </mc:Choice>
              <mc:Fallback>
                <p:oleObj r:id="rId2" imgW="2193290" imgH="3072130" progId="SmartDraw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2079625"/>
                        <a:ext cx="3263900" cy="4572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9"/>
          <p:cNvGraphicFramePr>
            <a:graphicFrameLocks noGrp="1" noChangeAspect="1"/>
          </p:cNvGraphicFramePr>
          <p:nvPr>
            <p:ph sz="half" idx="2"/>
          </p:nvPr>
        </p:nvGraphicFramePr>
        <p:xfrm>
          <a:off x="4748213" y="2720975"/>
          <a:ext cx="4217987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154680" imgH="2099945" progId="SmartDraw.2">
                  <p:embed/>
                </p:oleObj>
              </mc:Choice>
              <mc:Fallback>
                <p:oleObj r:id="rId4" imgW="3154680" imgH="2099945" progId="SmartDraw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8213" y="2720975"/>
                        <a:ext cx="4217987" cy="28082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Line 11"/>
          <p:cNvSpPr/>
          <p:nvPr/>
        </p:nvSpPr>
        <p:spPr>
          <a:xfrm>
            <a:off x="4195763" y="1663700"/>
            <a:ext cx="1587" cy="5194300"/>
          </a:xfrm>
          <a:prstGeom prst="line">
            <a:avLst/>
          </a:prstGeom>
          <a:ln w="76200" cap="flat" cmpd="tri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558" name="文本框 1"/>
          <p:cNvSpPr txBox="1"/>
          <p:nvPr/>
        </p:nvSpPr>
        <p:spPr>
          <a:xfrm>
            <a:off x="396875" y="908050"/>
            <a:ext cx="8394700" cy="646113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推理：求解方法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求解问题的策略（</a:t>
            </a:r>
            <a:r>
              <a:rPr lang="zh-CN" altLang="en-US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推理的控制策略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推理的控制策略：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推理方向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、搜索策略、冲突消解策略、求解策略、限制策略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</a:p>
        </p:txBody>
      </p:sp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14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3.3  </a:t>
            </a:r>
            <a:r>
              <a:rPr lang="zh-CN" altLang="en-US" b="0" dirty="0">
                <a:latin typeface="Times New Roman" panose="02020603050405020304" pitchFamily="18" charset="0"/>
              </a:rPr>
              <a:t>推理的方向</a:t>
            </a: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381000" y="1524000"/>
            <a:ext cx="8523288" cy="4953000"/>
          </a:xfr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rgbClr val="000080"/>
            </a:solidFill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SzPct val="50000"/>
              <a:buFont typeface="Wingdings" panose="05000000000000000000" pitchFamily="2" charset="2"/>
              <a:buChar char="n"/>
            </a:pPr>
            <a:r>
              <a:rPr lang="en-US" altLang="zh-CN" sz="2600" b="1" dirty="0"/>
              <a:t>  </a:t>
            </a:r>
            <a:r>
              <a:rPr lang="zh-CN" altLang="en-US" sz="2600" b="1" dirty="0"/>
              <a:t>正向推理（事实驱动推理）</a:t>
            </a:r>
            <a:r>
              <a:rPr lang="en-US" altLang="zh-CN" sz="2600" b="1" dirty="0"/>
              <a:t>:  </a:t>
            </a:r>
            <a:r>
              <a:rPr lang="zh-CN" altLang="en-US" sz="2600" dirty="0">
                <a:solidFill>
                  <a:schemeClr val="accent2"/>
                </a:solidFill>
              </a:rPr>
              <a:t>已知事实  </a:t>
            </a:r>
            <a:r>
              <a:rPr lang="zh-CN" altLang="en-US" sz="2600" dirty="0"/>
              <a:t>→   结论</a:t>
            </a:r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zh-CN" altLang="en-US" sz="2600" b="1" dirty="0"/>
              <a:t>  基本思想</a:t>
            </a:r>
          </a:p>
          <a:p>
            <a:pPr marL="0" indent="0" eaLnBrk="1" hangingPunct="1"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</a:rPr>
              <a:t>）从初始已知事实出发，在</a:t>
            </a:r>
            <a:r>
              <a:rPr lang="zh-CN" altLang="en-US" sz="2600" b="1" dirty="0">
                <a:latin typeface="Times New Roman" panose="02020603050405020304" pitchFamily="18" charset="0"/>
              </a:rPr>
              <a:t>知识库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KB</a:t>
            </a:r>
            <a:r>
              <a:rPr lang="zh-CN" altLang="en-US" sz="2600" dirty="0">
                <a:latin typeface="Times New Roman" panose="02020603050405020304" pitchFamily="18" charset="0"/>
              </a:rPr>
              <a:t>中找出当前可适用的知识，构成可适用</a:t>
            </a:r>
            <a:r>
              <a:rPr lang="zh-CN" altLang="en-US" sz="2600" b="1" dirty="0">
                <a:latin typeface="Times New Roman" panose="02020603050405020304" pitchFamily="18" charset="0"/>
              </a:rPr>
              <a:t>知识集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KS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</a:rPr>
              <a:t>）按某种冲突消解策略从</a:t>
            </a:r>
            <a:r>
              <a:rPr lang="en-US" altLang="zh-CN" sz="2600" i="1" dirty="0">
                <a:latin typeface="Times New Roman" panose="02020603050405020304" pitchFamily="18" charset="0"/>
              </a:rPr>
              <a:t>KS</a:t>
            </a:r>
            <a:r>
              <a:rPr lang="zh-CN" altLang="en-US" sz="2600" dirty="0">
                <a:latin typeface="Times New Roman" panose="02020603050405020304" pitchFamily="18" charset="0"/>
              </a:rPr>
              <a:t>中选出一条知识进行推理，并将推出的新事实加入到</a:t>
            </a:r>
            <a:r>
              <a:rPr lang="zh-CN" altLang="en-US" sz="2600" b="1" dirty="0">
                <a:latin typeface="Times New Roman" panose="02020603050405020304" pitchFamily="18" charset="0"/>
              </a:rPr>
              <a:t>数据库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DB</a:t>
            </a:r>
            <a:r>
              <a:rPr lang="zh-CN" altLang="en-US" sz="2600" dirty="0">
                <a:latin typeface="Times New Roman" panose="02020603050405020304" pitchFamily="18" charset="0"/>
              </a:rPr>
              <a:t>中作为下一步推理的已知事实，再在</a:t>
            </a:r>
            <a:r>
              <a:rPr lang="en-US" altLang="zh-CN" sz="2600" i="1" dirty="0">
                <a:latin typeface="Times New Roman" panose="02020603050405020304" pitchFamily="18" charset="0"/>
              </a:rPr>
              <a:t>KB</a:t>
            </a:r>
            <a:r>
              <a:rPr lang="zh-CN" altLang="en-US" sz="2600" dirty="0">
                <a:latin typeface="Times New Roman" panose="02020603050405020304" pitchFamily="18" charset="0"/>
              </a:rPr>
              <a:t>中选取可适用知识构成</a:t>
            </a:r>
            <a:r>
              <a:rPr lang="en-US" altLang="zh-CN" sz="2600" i="1" dirty="0">
                <a:latin typeface="Times New Roman" panose="02020603050405020304" pitchFamily="18" charset="0"/>
              </a:rPr>
              <a:t>KS </a:t>
            </a:r>
            <a:r>
              <a:rPr lang="zh-CN" altLang="en-US" sz="2600" dirty="0">
                <a:latin typeface="Times New Roman" panose="02020603050405020304" pitchFamily="18" charset="0"/>
              </a:rPr>
              <a:t>。</a:t>
            </a:r>
          </a:p>
          <a:p>
            <a:pPr marL="0" indent="0" eaLnBrk="1" hangingPunct="1"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3</a:t>
            </a:r>
            <a:r>
              <a:rPr lang="zh-CN" altLang="en-US" sz="2600" dirty="0">
                <a:latin typeface="Times New Roman" panose="02020603050405020304" pitchFamily="18" charset="0"/>
              </a:rPr>
              <a:t>）重复（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</a:rPr>
              <a:t>），直到求得问题的解或</a:t>
            </a:r>
            <a:r>
              <a:rPr lang="en-US" altLang="zh-CN" sz="2600" i="1" dirty="0">
                <a:latin typeface="Times New Roman" panose="02020603050405020304" pitchFamily="18" charset="0"/>
              </a:rPr>
              <a:t>KB</a:t>
            </a:r>
            <a:r>
              <a:rPr lang="zh-CN" altLang="en-US" sz="2600" dirty="0">
                <a:latin typeface="Times New Roman" panose="02020603050405020304" pitchFamily="18" charset="0"/>
              </a:rPr>
              <a:t>中再无可适用的知识。</a:t>
            </a:r>
          </a:p>
        </p:txBody>
      </p:sp>
      <p:sp>
        <p:nvSpPr>
          <p:cNvPr id="24580" name="Rectangle 5"/>
          <p:cNvSpPr/>
          <p:nvPr/>
        </p:nvSpPr>
        <p:spPr>
          <a:xfrm>
            <a:off x="457200" y="944563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正向推理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15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25602" name="Object 9"/>
          <p:cNvGraphicFramePr>
            <a:graphicFrameLocks noChangeAspect="1"/>
          </p:cNvGraphicFramePr>
          <p:nvPr/>
        </p:nvGraphicFramePr>
        <p:xfrm>
          <a:off x="990600" y="0"/>
          <a:ext cx="641826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67910" imgH="5201285" progId="SmartDraw.2">
                  <p:embed/>
                </p:oleObj>
              </mc:Choice>
              <mc:Fallback>
                <p:oleObj r:id="rId2" imgW="4867910" imgH="5201285" progId="SmartDraw.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0600" y="0"/>
                        <a:ext cx="6418263" cy="685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16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3.3  </a:t>
            </a:r>
            <a:r>
              <a:rPr lang="zh-CN" altLang="en-US" b="0" dirty="0">
                <a:latin typeface="Times New Roman" panose="02020603050405020304" pitchFamily="18" charset="0"/>
              </a:rPr>
              <a:t>推理的方向</a:t>
            </a:r>
          </a:p>
        </p:txBody>
      </p:sp>
      <p:sp>
        <p:nvSpPr>
          <p:cNvPr id="26627" name="Rectangle 3"/>
          <p:cNvSpPr>
            <a:spLocks noGrp="1"/>
          </p:cNvSpPr>
          <p:nvPr>
            <p:ph idx="1"/>
          </p:nvPr>
        </p:nvSpPr>
        <p:spPr>
          <a:xfrm>
            <a:off x="392113" y="1676400"/>
            <a:ext cx="8359775" cy="3124200"/>
          </a:xfrm>
          <a:gradFill rotWithShape="1">
            <a:gsLst>
              <a:gs pos="0">
                <a:srgbClr val="00FF00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>
            <a:solidFill>
              <a:srgbClr val="000080"/>
            </a:solidFill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SzPct val="50000"/>
              <a:buFont typeface="Wingdings" panose="05000000000000000000" pitchFamily="2" charset="2"/>
              <a:buChar char="n"/>
            </a:pPr>
            <a:r>
              <a:rPr lang="en-US" altLang="zh-CN" sz="2600" b="1" dirty="0"/>
              <a:t>  </a:t>
            </a:r>
            <a:r>
              <a:rPr lang="zh-CN" altLang="en-US" sz="2600" b="1" dirty="0"/>
              <a:t>实现正向推理需要解决的问题：</a:t>
            </a:r>
          </a:p>
          <a:p>
            <a:pPr marL="900430" lvl="1" indent="-227330" eaLnBrk="1" hangingPunct="1">
              <a:lnSpc>
                <a:spcPct val="13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chemeClr val="tx1"/>
                </a:solidFill>
              </a:rPr>
              <a:t>确定匹配（知识与已知事实）的方法。</a:t>
            </a:r>
            <a:endParaRPr lang="zh-CN" altLang="en-US" dirty="0">
              <a:solidFill>
                <a:schemeClr val="tx1"/>
              </a:solidFill>
            </a:endParaRPr>
          </a:p>
          <a:p>
            <a:pPr marL="900430" lvl="1" indent="-227330" algn="just" eaLnBrk="1" hangingPunct="1">
              <a:lnSpc>
                <a:spcPct val="13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按什么策略搜索知识库。</a:t>
            </a:r>
          </a:p>
          <a:p>
            <a:pPr marL="900430" lvl="1" indent="-227330" algn="just" eaLnBrk="1" hangingPunct="1">
              <a:lnSpc>
                <a:spcPct val="130000"/>
              </a:lnSpc>
              <a:buSzPct val="5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tx1"/>
                </a:solidFill>
              </a:rPr>
              <a:t> 冲突消解策略。</a:t>
            </a:r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zh-CN" altLang="en-US" sz="2600" b="1" dirty="0"/>
              <a:t> 正向推理简单，易实现，但目的性不强，效率低。</a:t>
            </a:r>
            <a:endParaRPr lang="zh-CN" altLang="en-US" sz="2600" dirty="0"/>
          </a:p>
        </p:txBody>
      </p:sp>
      <p:sp>
        <p:nvSpPr>
          <p:cNvPr id="26628" name="Rectangle 4"/>
          <p:cNvSpPr/>
          <p:nvPr/>
        </p:nvSpPr>
        <p:spPr>
          <a:xfrm>
            <a:off x="381000" y="10048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正向推理</a:t>
            </a:r>
          </a:p>
        </p:txBody>
      </p:sp>
    </p:spTree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17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3.3  </a:t>
            </a:r>
            <a:r>
              <a:rPr lang="zh-CN" altLang="en-US" b="0" dirty="0">
                <a:latin typeface="Times New Roman" panose="02020603050405020304" pitchFamily="18" charset="0"/>
              </a:rPr>
              <a:t>推理的方向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>
          <a:xfrm>
            <a:off x="381000" y="1609725"/>
            <a:ext cx="8382000" cy="4638675"/>
          </a:xfr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folHlink"/>
            </a:solidFill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90000"/>
              </a:lnSpc>
              <a:buSzPct val="50000"/>
              <a:buFont typeface="Wingdings" panose="05000000000000000000" pitchFamily="2" charset="2"/>
              <a:buChar char="n"/>
            </a:pPr>
            <a:r>
              <a:rPr lang="en-US" altLang="zh-CN" sz="2600" b="1" dirty="0"/>
              <a:t>  </a:t>
            </a:r>
            <a:r>
              <a:rPr lang="zh-CN" altLang="en-US" sz="2600" b="1" dirty="0"/>
              <a:t>逆向推理（目标驱动推理）：</a:t>
            </a:r>
            <a:r>
              <a:rPr lang="zh-CN" altLang="en-US" sz="2600" dirty="0"/>
              <a:t>以</a:t>
            </a:r>
            <a:r>
              <a:rPr lang="zh-CN" altLang="en-US" sz="2600" dirty="0">
                <a:solidFill>
                  <a:schemeClr val="accent2"/>
                </a:solidFill>
              </a:rPr>
              <a:t>某个假设目标</a:t>
            </a:r>
            <a:r>
              <a:rPr lang="zh-CN" altLang="en-US" sz="2600" dirty="0"/>
              <a:t>作为出发点。</a:t>
            </a:r>
            <a:r>
              <a:rPr lang="zh-CN" altLang="en-US" sz="2600" b="1" dirty="0"/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600" b="1" dirty="0"/>
              <a:t>  基本思想：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600" dirty="0"/>
              <a:t> 选定一个假设目标。</a:t>
            </a:r>
          </a:p>
          <a:p>
            <a:pPr marL="0" indent="0" eaLnBrk="1" hangingPunct="1">
              <a:lnSpc>
                <a:spcPct val="90000"/>
              </a:lnSpc>
              <a:buClr>
                <a:srgbClr val="0000FF"/>
              </a:buClr>
              <a:buSzPct val="70000"/>
              <a:buFont typeface="Wingdings" panose="05000000000000000000" pitchFamily="2" charset="2"/>
              <a:buChar char="Ø"/>
            </a:pPr>
            <a:r>
              <a:rPr lang="zh-CN" altLang="en-US" sz="2600" dirty="0"/>
              <a:t> 寻找支持该假设的证据，若所需的证据都能找到，则原假设成立；若无论如何都找不到所需要的证据，说明原假设不成立的；为此需要另作新的假设。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600" b="1" dirty="0"/>
              <a:t>  主要优点：</a:t>
            </a:r>
            <a:r>
              <a:rPr lang="zh-CN" altLang="en-US" sz="2600" dirty="0"/>
              <a:t>不必使用与目标无关的知识，</a:t>
            </a:r>
            <a:r>
              <a:rPr lang="zh-CN" altLang="en-US" sz="2600" dirty="0">
                <a:solidFill>
                  <a:srgbClr val="0000FF"/>
                </a:solidFill>
              </a:rPr>
              <a:t>目的性强</a:t>
            </a:r>
            <a:r>
              <a:rPr lang="zh-CN" altLang="en-US" sz="2600" dirty="0"/>
              <a:t>，同时它还有利于向用户提供解释。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zh-CN" altLang="en-US" sz="2600" b="1" dirty="0"/>
              <a:t>  主要缺点：</a:t>
            </a:r>
            <a:r>
              <a:rPr lang="zh-CN" altLang="en-US" sz="2600" dirty="0"/>
              <a:t>起始目标的选择有</a:t>
            </a:r>
            <a:r>
              <a:rPr lang="zh-CN" altLang="en-US" sz="2600" dirty="0">
                <a:solidFill>
                  <a:srgbClr val="0000FF"/>
                </a:solidFill>
              </a:rPr>
              <a:t>盲目性</a:t>
            </a:r>
            <a:r>
              <a:rPr lang="zh-CN" altLang="en-US" sz="2600" dirty="0"/>
              <a:t>。</a:t>
            </a:r>
            <a:endParaRPr lang="zh-CN" altLang="en-US" sz="2600" b="1" dirty="0"/>
          </a:p>
        </p:txBody>
      </p:sp>
      <p:sp>
        <p:nvSpPr>
          <p:cNvPr id="27652" name="Rectangle 5"/>
          <p:cNvSpPr/>
          <p:nvPr/>
        </p:nvSpPr>
        <p:spPr>
          <a:xfrm>
            <a:off x="381000" y="944563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逆向推理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18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pic>
        <p:nvPicPr>
          <p:cNvPr id="2867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6567488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5" name="椭圆形标注 1"/>
          <p:cNvSpPr/>
          <p:nvPr/>
        </p:nvSpPr>
        <p:spPr>
          <a:xfrm>
            <a:off x="395288" y="2420938"/>
            <a:ext cx="1397000" cy="957262"/>
          </a:xfrm>
          <a:prstGeom prst="wedgeEllipseCallout">
            <a:avLst>
              <a:gd name="adj1" fmla="val 87366"/>
              <a:gd name="adj2" fmla="val 31352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 anchorCtr="0">
            <a:spAutoFit/>
          </a:bodyPr>
          <a:lstStyle/>
          <a:p>
            <a:pPr>
              <a:buClrTx/>
              <a:buFontTx/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是否为应由</a:t>
            </a:r>
          </a:p>
          <a:p>
            <a:pPr>
              <a:buClrTx/>
              <a:buFontTx/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用户证实的</a:t>
            </a:r>
          </a:p>
          <a:p>
            <a:pPr>
              <a:buClrTx/>
              <a:buFontTx/>
            </a:pPr>
            <a:r>
              <a:rPr lang="zh-CN" altLang="en-US" sz="1200">
                <a:latin typeface="Arial" panose="020B0604020202020204" pitchFamily="34" charset="0"/>
                <a:ea typeface="宋体" panose="02010600030101010101" pitchFamily="2" charset="-122"/>
              </a:rPr>
              <a:t>原始事实</a:t>
            </a:r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19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3.3  </a:t>
            </a:r>
            <a:r>
              <a:rPr lang="zh-CN" altLang="en-US" b="0" dirty="0">
                <a:latin typeface="Times New Roman" panose="02020603050405020304" pitchFamily="18" charset="0"/>
              </a:rPr>
              <a:t>推理的方向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392113" y="1600200"/>
            <a:ext cx="8359775" cy="4419600"/>
          </a:xfrm>
          <a:gradFill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rect">
              <a:fillToRect l="100000" t="100000"/>
            </a:path>
            <a:tileRect/>
          </a:gradFill>
          <a:ln>
            <a:solidFill>
              <a:srgbClr val="000080"/>
            </a:solidFill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SzPct val="50000"/>
              <a:buFont typeface="Wingdings" panose="05000000000000000000" pitchFamily="2" charset="2"/>
              <a:buChar char="n"/>
            </a:pPr>
            <a:r>
              <a:rPr lang="en-US" altLang="zh-CN" sz="2500" b="1" dirty="0"/>
              <a:t> </a:t>
            </a:r>
            <a:r>
              <a:rPr lang="zh-CN" altLang="en-US" sz="2500" b="1" dirty="0"/>
              <a:t>逆向推理需要解决的问题：</a:t>
            </a:r>
          </a:p>
          <a:p>
            <a:pPr marL="900430" lvl="1" indent="-227330" eaLnBrk="1" hangingPunct="1">
              <a:lnSpc>
                <a:spcPct val="13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/>
              <a:t> 如何判断一个假设是否是证据？</a:t>
            </a:r>
            <a:endParaRPr lang="zh-CN" altLang="en-US" sz="2400" dirty="0"/>
          </a:p>
          <a:p>
            <a:pPr marL="900430" lvl="1" indent="-227330" algn="just" eaLnBrk="1" hangingPunct="1">
              <a:lnSpc>
                <a:spcPct val="13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/>
              <a:t> 当导出假设的知识有多条时，如何确定先选哪一条？</a:t>
            </a:r>
            <a:r>
              <a:rPr lang="zh-CN" altLang="en-US" sz="2400" dirty="0"/>
              <a:t> </a:t>
            </a:r>
            <a:endParaRPr lang="zh-CN" altLang="en-US" sz="2400" b="1" dirty="0"/>
          </a:p>
          <a:p>
            <a:pPr marL="900430" lvl="1" indent="-227330" algn="just" eaLnBrk="1" hangingPunct="1">
              <a:lnSpc>
                <a:spcPct val="13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sz="2400" b="1" dirty="0"/>
              <a:t>一条知识的运用条件一般都有多个，当其中的一个经验证成立后，如何自动地换为对另一个的验证？</a:t>
            </a:r>
          </a:p>
          <a:p>
            <a:pPr marL="900430" lvl="1" indent="-227330" algn="just" eaLnBrk="1" hangingPunct="1">
              <a:lnSpc>
                <a:spcPct val="130000"/>
              </a:lnSpc>
              <a:buClr>
                <a:srgbClr val="0000FF"/>
              </a:buClr>
              <a:buSzPct val="50000"/>
              <a:buFont typeface="Wingdings" panose="05000000000000000000" pitchFamily="2" charset="2"/>
              <a:buChar char="u"/>
            </a:pPr>
            <a:r>
              <a:rPr lang="zh-CN" altLang="en-US" dirty="0"/>
              <a:t> </a:t>
            </a:r>
            <a:r>
              <a:rPr lang="en-US" altLang="zh-CN" dirty="0"/>
              <a:t>……..</a:t>
            </a:r>
            <a:endParaRPr lang="en-US" altLang="zh-CN" sz="2500" b="1" dirty="0"/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en-US" altLang="zh-CN" sz="2500" b="1" dirty="0"/>
              <a:t> </a:t>
            </a:r>
            <a:r>
              <a:rPr lang="zh-CN" altLang="en-US" sz="2500" b="1" dirty="0"/>
              <a:t>逆向推理：目的性强，利于向用户提供解释，但选择初始目标时具有盲目性，比正向推理复杂。</a:t>
            </a:r>
          </a:p>
        </p:txBody>
      </p:sp>
      <p:sp>
        <p:nvSpPr>
          <p:cNvPr id="29700" name="Rectangle 4"/>
          <p:cNvSpPr/>
          <p:nvPr/>
        </p:nvSpPr>
        <p:spPr>
          <a:xfrm>
            <a:off x="381000" y="10048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逆向推理</a:t>
            </a: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2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10242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indent="176530"/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  模拟人类思维的模糊推理</a:t>
            </a:r>
          </a:p>
        </p:txBody>
      </p:sp>
      <p:sp>
        <p:nvSpPr>
          <p:cNvPr id="486405" name="Rectangle 5"/>
          <p:cNvSpPr/>
          <p:nvPr/>
        </p:nvSpPr>
        <p:spPr>
          <a:xfrm>
            <a:off x="179388" y="908050"/>
            <a:ext cx="8786812" cy="5257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469900" indent="-46990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知识表示方法</a:t>
            </a:r>
          </a:p>
          <a:p>
            <a:pPr marL="927100" lvl="1" indent="-46990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charset="0"/>
              <a:buChar char="ü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一阶谓词逻辑：自然、精确、严密，不能表示不确定性知识</a:t>
            </a:r>
          </a:p>
          <a:p>
            <a:pPr marL="927100" lvl="1" indent="-46990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charset="0"/>
              <a:buChar char="ü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产生式表示法：应用最多，广泛应用于专家系统</a:t>
            </a:r>
          </a:p>
          <a:p>
            <a:pPr marL="927100" lvl="1" indent="-46990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charset="0"/>
              <a:buChar char="ü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框架表示法：结构性、继承性、自然性</a:t>
            </a:r>
          </a:p>
          <a:p>
            <a:pPr marL="927100" lvl="1" indent="-46990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charset="0"/>
              <a:buChar char="ü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知识图谱：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互联网环境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下的知识表示方法，由一些相互连接的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实体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及其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属性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构成</a:t>
            </a:r>
          </a:p>
          <a:p>
            <a:pPr marL="469900" indent="-46990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知识表示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可以把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知识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以某种模式存储到计算机。为了使计算机具有智能，还必须使它具有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思维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能力（运用知识求解问题），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推理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是求解问题的一种重要方法。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6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6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6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6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6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5" grpId="0" build="p" advAuto="100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20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3.3  </a:t>
            </a:r>
            <a:r>
              <a:rPr lang="zh-CN" altLang="en-US" b="0" dirty="0">
                <a:latin typeface="Times New Roman" panose="02020603050405020304" pitchFamily="18" charset="0"/>
              </a:rPr>
              <a:t>推理的方向</a:t>
            </a: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5257800"/>
          </a:xfr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folHlink"/>
            </a:solidFill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SzPct val="50000"/>
              <a:buFont typeface="Wingdings" panose="05000000000000000000" pitchFamily="2" charset="2"/>
              <a:buChar char="n"/>
            </a:pPr>
            <a:r>
              <a:rPr lang="en-US" altLang="zh-CN" sz="2600" b="1" dirty="0"/>
              <a:t>  </a:t>
            </a:r>
            <a:r>
              <a:rPr lang="zh-CN" altLang="en-US" sz="2600" b="1" dirty="0"/>
              <a:t>正向推理</a:t>
            </a:r>
            <a:r>
              <a:rPr lang="en-US" altLang="zh-CN" sz="2600" b="1" dirty="0"/>
              <a:t>:  </a:t>
            </a:r>
            <a:r>
              <a:rPr lang="zh-CN" altLang="en-US" sz="2600" dirty="0"/>
              <a:t>盲目、效率低。</a:t>
            </a:r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zh-CN" altLang="en-US" sz="2600" b="1" dirty="0"/>
              <a:t>  逆向推理</a:t>
            </a:r>
            <a:r>
              <a:rPr lang="en-US" altLang="zh-CN" sz="2600" b="1" dirty="0"/>
              <a:t>: </a:t>
            </a:r>
            <a:r>
              <a:rPr lang="zh-CN" altLang="en-US" sz="2600" dirty="0"/>
              <a:t>若提出的假设目标不符合实际，会降低效率。</a:t>
            </a:r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zh-CN" altLang="en-US" sz="2600" b="1" dirty="0">
                <a:latin typeface="宋体" panose="02010600030101010101" pitchFamily="2" charset="-122"/>
              </a:rPr>
              <a:t> 正反向混合推理：</a:t>
            </a:r>
          </a:p>
          <a:p>
            <a:pPr marL="0" indent="0" eaLnBrk="1" hangingPunct="1"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1</a:t>
            </a:r>
            <a:r>
              <a:rPr lang="zh-CN" altLang="en-US" sz="2600" dirty="0">
                <a:latin typeface="Times New Roman" panose="02020603050405020304" pitchFamily="18" charset="0"/>
              </a:rPr>
              <a:t>）</a:t>
            </a:r>
            <a:r>
              <a:rPr lang="zh-CN" altLang="en-US" sz="2600" b="1" dirty="0"/>
              <a:t>先正向后逆向：</a:t>
            </a:r>
            <a:r>
              <a:rPr lang="zh-CN" altLang="en-US" sz="2400" dirty="0">
                <a:latin typeface="宋体" panose="02010600030101010101" pitchFamily="2" charset="-122"/>
              </a:rPr>
              <a:t>先进行正向推理，帮助选择某个目标，即从已知事实演绎出部分结果，然后再用逆向推理证实该目标或提高其可信度；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zh-CN" altLang="en-US" sz="2600" dirty="0">
                <a:latin typeface="Times New Roman" panose="02020603050405020304" pitchFamily="18" charset="0"/>
              </a:rPr>
              <a:t>）</a:t>
            </a:r>
            <a:r>
              <a:rPr lang="zh-CN" altLang="en-US" sz="2600" b="1" dirty="0"/>
              <a:t>先逆向后正向：</a:t>
            </a:r>
            <a:r>
              <a:rPr lang="zh-CN" altLang="en-US" sz="2400" dirty="0">
                <a:latin typeface="宋体" panose="02010600030101010101" pitchFamily="2" charset="-122"/>
              </a:rPr>
              <a:t>先假设一个目标进行逆向推理，然后再利用逆向推理中得到的信息进行正向推理，以推出更多的结论。</a:t>
            </a:r>
          </a:p>
        </p:txBody>
      </p:sp>
      <p:sp>
        <p:nvSpPr>
          <p:cNvPr id="30724" name="Rectangle 4"/>
          <p:cNvSpPr/>
          <p:nvPr/>
        </p:nvSpPr>
        <p:spPr>
          <a:xfrm>
            <a:off x="304800" y="8524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混合推理</a:t>
            </a: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21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pic>
        <p:nvPicPr>
          <p:cNvPr id="31746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63550"/>
            <a:ext cx="5791200" cy="6089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22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pic>
        <p:nvPicPr>
          <p:cNvPr id="32770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5738"/>
            <a:ext cx="6629400" cy="6596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23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3.3  </a:t>
            </a:r>
            <a:r>
              <a:rPr lang="zh-CN" altLang="en-US" b="0" dirty="0">
                <a:latin typeface="Times New Roman" panose="02020603050405020304" pitchFamily="18" charset="0"/>
              </a:rPr>
              <a:t>推理的方向</a:t>
            </a: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827088" y="1484313"/>
            <a:ext cx="7416800" cy="4433887"/>
          </a:xfr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folHlink"/>
            </a:solidFill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SzPct val="50000"/>
              <a:buFont typeface="Wingdings" panose="05000000000000000000" pitchFamily="2" charset="2"/>
              <a:buChar char="n"/>
            </a:pPr>
            <a:r>
              <a:rPr lang="en-US" altLang="zh-CN" sz="2600" b="1" dirty="0"/>
              <a:t>  </a:t>
            </a:r>
            <a:r>
              <a:rPr lang="zh-CN" altLang="en-US" sz="2600" b="1" dirty="0"/>
              <a:t>需要使用混合推理的情况</a:t>
            </a:r>
            <a:r>
              <a:rPr lang="en-US" altLang="zh-CN" sz="2600" b="1" dirty="0"/>
              <a:t>: </a:t>
            </a:r>
            <a:endParaRPr lang="zh-CN" altLang="en-US" sz="2600" dirty="0"/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宋体" panose="02010600030101010101" pitchFamily="2" charset="-122"/>
              </a:rPr>
              <a:t>  已知的事实不充分</a:t>
            </a:r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宋体" panose="02010600030101010101" pitchFamily="2" charset="-122"/>
              </a:rPr>
              <a:t>  正向推理推出的结论可信度不高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希望得到更多的结论</a:t>
            </a:r>
          </a:p>
        </p:txBody>
      </p:sp>
      <p:sp>
        <p:nvSpPr>
          <p:cNvPr id="33796" name="Rectangle 4"/>
          <p:cNvSpPr/>
          <p:nvPr/>
        </p:nvSpPr>
        <p:spPr>
          <a:xfrm>
            <a:off x="304800" y="8524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混合推理</a:t>
            </a:r>
          </a:p>
        </p:txBody>
      </p:sp>
      <p:sp>
        <p:nvSpPr>
          <p:cNvPr id="59396" name="AutoShape 4"/>
          <p:cNvSpPr/>
          <p:nvPr/>
        </p:nvSpPr>
        <p:spPr>
          <a:xfrm>
            <a:off x="5013325" y="1196975"/>
            <a:ext cx="3887788" cy="1412875"/>
          </a:xfrm>
          <a:prstGeom prst="accentBorderCallout2">
            <a:avLst>
              <a:gd name="adj1" fmla="val 13634"/>
              <a:gd name="adj2" fmla="val -1449"/>
              <a:gd name="adj3" fmla="val 28213"/>
              <a:gd name="adj4" fmla="val -14259"/>
              <a:gd name="adj5" fmla="val 82028"/>
              <a:gd name="adj6" fmla="val -32810"/>
            </a:avLst>
          </a:prstGeom>
          <a:solidFill>
            <a:srgbClr val="FFFF99"/>
          </a:solidFill>
          <a:ln w="1587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已知事实与知识难以匹配。通过正向推理把不能完全匹配的知识找出来，并把这些知识可导出的结论作为假设，进行逆向推理，通过询问用户有关证据实现推理。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24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48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3.3  </a:t>
            </a:r>
            <a:r>
              <a:rPr lang="zh-CN" altLang="en-US" b="0" dirty="0">
                <a:latin typeface="Times New Roman" panose="02020603050405020304" pitchFamily="18" charset="0"/>
              </a:rPr>
              <a:t>推理的方向</a:t>
            </a: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827088" y="1484313"/>
            <a:ext cx="7416800" cy="4433887"/>
          </a:xfr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folHlink"/>
            </a:solidFill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SzPct val="50000"/>
              <a:buFont typeface="Wingdings" panose="05000000000000000000" pitchFamily="2" charset="2"/>
              <a:buChar char="n"/>
            </a:pPr>
            <a:r>
              <a:rPr lang="en-US" altLang="zh-CN" sz="2600" b="1" dirty="0"/>
              <a:t>  </a:t>
            </a:r>
            <a:r>
              <a:rPr lang="zh-CN" altLang="en-US" sz="2600" b="1" dirty="0"/>
              <a:t>需要使用混合推理的情况</a:t>
            </a:r>
            <a:r>
              <a:rPr lang="en-US" altLang="zh-CN" sz="2600" b="1" dirty="0"/>
              <a:t>: </a:t>
            </a:r>
            <a:endParaRPr lang="zh-CN" altLang="en-US" sz="2600" dirty="0"/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宋体" panose="02010600030101010101" pitchFamily="2" charset="-122"/>
              </a:rPr>
              <a:t>  已知的事实不充分</a:t>
            </a:r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宋体" panose="02010600030101010101" pitchFamily="2" charset="-122"/>
              </a:rPr>
              <a:t>  正向推理推出的结论可信度不高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希望得到更多的结论</a:t>
            </a:r>
          </a:p>
        </p:txBody>
      </p:sp>
      <p:sp>
        <p:nvSpPr>
          <p:cNvPr id="34820" name="Rectangle 4"/>
          <p:cNvSpPr/>
          <p:nvPr/>
        </p:nvSpPr>
        <p:spPr>
          <a:xfrm>
            <a:off x="304800" y="8524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混合推理</a:t>
            </a:r>
          </a:p>
        </p:txBody>
      </p:sp>
      <p:sp>
        <p:nvSpPr>
          <p:cNvPr id="59396" name="AutoShape 4"/>
          <p:cNvSpPr/>
          <p:nvPr/>
        </p:nvSpPr>
        <p:spPr>
          <a:xfrm>
            <a:off x="4932363" y="3500438"/>
            <a:ext cx="3887787" cy="1414462"/>
          </a:xfrm>
          <a:prstGeom prst="accentBorderCallout2">
            <a:avLst>
              <a:gd name="adj1" fmla="val 13634"/>
              <a:gd name="adj2" fmla="val -1449"/>
              <a:gd name="adj3" fmla="val -11949"/>
              <a:gd name="adj4" fmla="val -13375"/>
              <a:gd name="adj5" fmla="val -38366"/>
              <a:gd name="adj6" fmla="val -22866"/>
            </a:avLst>
          </a:prstGeom>
          <a:solidFill>
            <a:srgbClr val="FFFF99"/>
          </a:solidFill>
          <a:ln w="1587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为了得到可信度符合要求的结论，可用结论作为假设进行逆向推理，通过向用户询问进一步信息，得到可信度高的结论。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25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3.3  </a:t>
            </a:r>
            <a:r>
              <a:rPr lang="zh-CN" altLang="en-US" b="0" dirty="0">
                <a:latin typeface="Times New Roman" panose="02020603050405020304" pitchFamily="18" charset="0"/>
              </a:rPr>
              <a:t>推理的方向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827088" y="1484313"/>
            <a:ext cx="7416800" cy="4433887"/>
          </a:xfr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  <a:tileRect/>
          </a:gradFill>
          <a:ln>
            <a:solidFill>
              <a:schemeClr val="folHlink"/>
            </a:solidFill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SzPct val="50000"/>
              <a:buFont typeface="Wingdings" panose="05000000000000000000" pitchFamily="2" charset="2"/>
              <a:buChar char="n"/>
            </a:pPr>
            <a:r>
              <a:rPr lang="en-US" altLang="zh-CN" sz="2600" b="1" dirty="0"/>
              <a:t>  </a:t>
            </a:r>
            <a:r>
              <a:rPr lang="zh-CN" altLang="en-US" sz="2600" b="1" dirty="0"/>
              <a:t>需要使用混合推理的情况</a:t>
            </a:r>
            <a:r>
              <a:rPr lang="en-US" altLang="zh-CN" sz="2600" b="1" dirty="0"/>
              <a:t>: </a:t>
            </a:r>
            <a:endParaRPr lang="zh-CN" altLang="en-US" sz="2600" dirty="0"/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宋体" panose="02010600030101010101" pitchFamily="2" charset="-122"/>
              </a:rPr>
              <a:t>  已知的事实不充分</a:t>
            </a:r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宋体" panose="02010600030101010101" pitchFamily="2" charset="-122"/>
              </a:rPr>
              <a:t>  正向推理推出的结论可信度不高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marL="0" indent="0" eaLnBrk="1" hangingPunct="1"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</a:rPr>
              <a:t>希望得到更多的结论</a:t>
            </a:r>
          </a:p>
        </p:txBody>
      </p:sp>
      <p:sp>
        <p:nvSpPr>
          <p:cNvPr id="35844" name="Rectangle 4"/>
          <p:cNvSpPr/>
          <p:nvPr/>
        </p:nvSpPr>
        <p:spPr>
          <a:xfrm>
            <a:off x="304800" y="8524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3. 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混合推理</a:t>
            </a:r>
          </a:p>
        </p:txBody>
      </p:sp>
      <p:sp>
        <p:nvSpPr>
          <p:cNvPr id="59396" name="AutoShape 4"/>
          <p:cNvSpPr/>
          <p:nvPr/>
        </p:nvSpPr>
        <p:spPr>
          <a:xfrm>
            <a:off x="4643438" y="4149725"/>
            <a:ext cx="3887787" cy="704850"/>
          </a:xfrm>
          <a:prstGeom prst="accentBorderCallout2">
            <a:avLst>
              <a:gd name="adj1" fmla="val 13634"/>
              <a:gd name="adj2" fmla="val -1449"/>
              <a:gd name="adj3" fmla="val -11949"/>
              <a:gd name="adj4" fmla="val -13375"/>
              <a:gd name="adj5" fmla="val -84157"/>
              <a:gd name="adj6" fmla="val -23745"/>
            </a:avLst>
          </a:prstGeom>
          <a:solidFill>
            <a:srgbClr val="FFFF99"/>
          </a:solidFill>
          <a:ln w="1587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用逆向推理证实了某个假设之后，再用正向推理推出另外一些结论。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26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</a:rPr>
              <a:t>3 </a:t>
            </a:r>
            <a:r>
              <a:rPr lang="zh-CN" altLang="en-US" b="0" dirty="0">
                <a:latin typeface="Times New Roman" panose="02020603050405020304" pitchFamily="18" charset="0"/>
              </a:rPr>
              <a:t>章   模拟人类思维的模糊推理</a:t>
            </a:r>
          </a:p>
        </p:txBody>
      </p:sp>
      <p:sp>
        <p:nvSpPr>
          <p:cNvPr id="318467" name="Rectangle 3"/>
          <p:cNvSpPr>
            <a:spLocks noGrp="1"/>
          </p:cNvSpPr>
          <p:nvPr>
            <p:ph idx="1"/>
          </p:nvPr>
        </p:nvSpPr>
        <p:spPr>
          <a:xfrm>
            <a:off x="468313" y="908050"/>
            <a:ext cx="8497887" cy="5400675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3.1</a:t>
            </a:r>
            <a:r>
              <a:rPr lang="zh-CN" altLang="zh-CN" b="1" dirty="0">
                <a:latin typeface="Times New Roman" panose="02020603050405020304" pitchFamily="18" charset="0"/>
              </a:rPr>
              <a:t>推理的定义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3.2</a:t>
            </a:r>
            <a:r>
              <a:rPr lang="zh-CN" altLang="zh-CN" b="1" dirty="0">
                <a:latin typeface="Times New Roman" panose="02020603050405020304" pitchFamily="18" charset="0"/>
              </a:rPr>
              <a:t>推理的分类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3.3</a:t>
            </a:r>
            <a:r>
              <a:rPr lang="zh-CN" altLang="zh-CN" b="1" dirty="0">
                <a:latin typeface="Times New Roman" panose="02020603050405020304" pitchFamily="18" charset="0"/>
              </a:rPr>
              <a:t>推理的方向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3.4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推理中的冲突消解策略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3.5 </a:t>
            </a:r>
            <a:r>
              <a:rPr lang="zh-CN" altLang="zh-CN" b="1" dirty="0">
                <a:latin typeface="Times New Roman" panose="02020603050405020304" pitchFamily="18" charset="0"/>
              </a:rPr>
              <a:t>模糊集合与模糊知识表示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3.6</a:t>
            </a:r>
            <a:r>
              <a:rPr lang="zh-CN" altLang="zh-CN" b="1" dirty="0">
                <a:latin typeface="Times New Roman" panose="02020603050405020304" pitchFamily="18" charset="0"/>
              </a:rPr>
              <a:t>模糊关系与模糊关系的合成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3.7</a:t>
            </a:r>
            <a:r>
              <a:rPr lang="zh-CN" altLang="zh-CN" b="1" dirty="0">
                <a:latin typeface="Times New Roman" panose="02020603050405020304" pitchFamily="18" charset="0"/>
              </a:rPr>
              <a:t>模糊推理与模糊决策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3.8 </a:t>
            </a:r>
            <a:r>
              <a:rPr lang="zh-CN" altLang="zh-CN" b="1" dirty="0">
                <a:latin typeface="Times New Roman" panose="02020603050405020304" pitchFamily="18" charset="0"/>
              </a:rPr>
              <a:t>模糊推理的应用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dvAuto="100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27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3.4  </a:t>
            </a:r>
            <a:r>
              <a:rPr lang="zh-CN" altLang="en-US" b="0" dirty="0">
                <a:latin typeface="Times New Roman" panose="02020603050405020304" pitchFamily="18" charset="0"/>
              </a:rPr>
              <a:t>推理中的冲突消解策略</a:t>
            </a: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defTabSz="914400" eaLnBrk="1" hangingPunct="1">
              <a:buFont typeface="Wingdings" panose="05000000000000000000" pitchFamily="2" charset="2"/>
              <a:buChar char="§"/>
              <a:tabLst>
                <a:tab pos="4826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推理过程：已知事实与知识库中的知识进行匹配的过程。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indent="0" defTabSz="914400" eaLnBrk="1" hangingPunct="1">
              <a:buFont typeface="Wingdings" panose="05000000000000000000" pitchFamily="2" charset="2"/>
              <a:buChar char="§"/>
              <a:tabLst>
                <a:tab pos="482600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</a:rPr>
              <a:t>已知事实与知识的三种匹配情况</a:t>
            </a:r>
            <a:r>
              <a:rPr lang="zh-CN" altLang="en-US" sz="2800" dirty="0">
                <a:latin typeface="Times New Roman" panose="02020603050405020304" pitchFamily="18" charset="0"/>
              </a:rPr>
              <a:t>：</a:t>
            </a:r>
          </a:p>
          <a:p>
            <a:pPr marL="0" indent="0" defTabSz="914400" eaLnBrk="1" hangingPunct="1">
              <a:buNone/>
              <a:tabLst>
                <a:tab pos="482600" algn="l"/>
              </a:tabLst>
            </a:pPr>
            <a:r>
              <a:rPr lang="zh-CN" altLang="en-US" sz="2700" b="1" dirty="0">
                <a:latin typeface="Times New Roman" panose="02020603050405020304" pitchFamily="18" charset="0"/>
              </a:rPr>
              <a:t>（</a:t>
            </a:r>
            <a:r>
              <a:rPr lang="en-US" altLang="zh-CN" sz="2700" b="1" dirty="0">
                <a:latin typeface="Times New Roman" panose="02020603050405020304" pitchFamily="18" charset="0"/>
              </a:rPr>
              <a:t>1</a:t>
            </a:r>
            <a:r>
              <a:rPr lang="zh-CN" altLang="en-US" sz="2700" b="1" dirty="0">
                <a:latin typeface="Times New Roman" panose="02020603050405020304" pitchFamily="18" charset="0"/>
              </a:rPr>
              <a:t>）恰好匹配成功（一对一）；</a:t>
            </a:r>
          </a:p>
          <a:p>
            <a:pPr marL="0" indent="0" defTabSz="914400" eaLnBrk="1" hangingPunct="1">
              <a:buNone/>
              <a:tabLst>
                <a:tab pos="482600" algn="l"/>
              </a:tabLst>
            </a:pPr>
            <a:r>
              <a:rPr lang="zh-CN" altLang="en-US" sz="2700" b="1" dirty="0">
                <a:latin typeface="Times New Roman" panose="02020603050405020304" pitchFamily="18" charset="0"/>
              </a:rPr>
              <a:t>（</a:t>
            </a:r>
            <a:r>
              <a:rPr lang="en-US" altLang="zh-CN" sz="2700" b="1" dirty="0">
                <a:latin typeface="Times New Roman" panose="02020603050405020304" pitchFamily="18" charset="0"/>
              </a:rPr>
              <a:t>2</a:t>
            </a:r>
            <a:r>
              <a:rPr lang="zh-CN" altLang="en-US" sz="2700" b="1" dirty="0">
                <a:latin typeface="Times New Roman" panose="02020603050405020304" pitchFamily="18" charset="0"/>
              </a:rPr>
              <a:t>）不能匹配成功；</a:t>
            </a:r>
          </a:p>
          <a:p>
            <a:pPr marL="0" indent="0" defTabSz="914400" eaLnBrk="1" hangingPunct="1">
              <a:spcBef>
                <a:spcPct val="50000"/>
              </a:spcBef>
              <a:buNone/>
              <a:tabLst>
                <a:tab pos="482600" algn="l"/>
              </a:tabLst>
            </a:pPr>
            <a:r>
              <a:rPr lang="zh-CN" altLang="en-US" sz="2700" b="1" dirty="0">
                <a:latin typeface="Times New Roman" panose="02020603050405020304" pitchFamily="18" charset="0"/>
              </a:rPr>
              <a:t>（</a:t>
            </a:r>
            <a:r>
              <a:rPr lang="en-US" altLang="zh-CN" sz="2700" b="1" dirty="0">
                <a:latin typeface="Times New Roman" panose="02020603050405020304" pitchFamily="18" charset="0"/>
              </a:rPr>
              <a:t>3</a:t>
            </a:r>
            <a:r>
              <a:rPr lang="zh-CN" altLang="en-US" sz="2700" b="1" dirty="0">
                <a:latin typeface="Times New Roman" panose="02020603050405020304" pitchFamily="18" charset="0"/>
              </a:rPr>
              <a:t>）</a:t>
            </a:r>
            <a:r>
              <a:rPr lang="zh-CN" altLang="en-US" sz="27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多种匹配成功</a:t>
            </a:r>
            <a:r>
              <a:rPr lang="zh-CN" altLang="en-US" sz="2700" b="1" dirty="0">
                <a:latin typeface="Times New Roman" panose="02020603050405020304" pitchFamily="18" charset="0"/>
              </a:rPr>
              <a:t>（一对多、多对一、多对多）</a:t>
            </a:r>
          </a:p>
        </p:txBody>
      </p:sp>
      <p:sp>
        <p:nvSpPr>
          <p:cNvPr id="20484" name="AutoShape 4"/>
          <p:cNvSpPr/>
          <p:nvPr/>
        </p:nvSpPr>
        <p:spPr>
          <a:xfrm>
            <a:off x="2843213" y="5084763"/>
            <a:ext cx="3352800" cy="1219200"/>
          </a:xfrm>
          <a:prstGeom prst="cloudCallout">
            <a:avLst>
              <a:gd name="adj1" fmla="val -49764"/>
              <a:gd name="adj2" fmla="val -91796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>
              <a:lnSpc>
                <a:spcPct val="150000"/>
              </a:lnSpc>
            </a:pPr>
            <a:r>
              <a:rPr lang="zh-CN" altLang="en-US" sz="2600" dirty="0">
                <a:latin typeface="Arial" panose="020B0604020202020204" pitchFamily="34" charset="0"/>
                <a:ea typeface="宋体" panose="02010600030101010101" pitchFamily="2" charset="-122"/>
              </a:rPr>
              <a:t>冲突消解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28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3.4  </a:t>
            </a:r>
            <a:r>
              <a:rPr lang="zh-CN" altLang="en-US" b="0" dirty="0">
                <a:latin typeface="Times New Roman" panose="02020603050405020304" pitchFamily="18" charset="0"/>
              </a:rPr>
              <a:t>推理中的冲突消解策略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377825" indent="-377825" eaLnBrk="1" hangingPunct="1">
              <a:buFont typeface="Wingdings" panose="05000000000000000000" pitchFamily="2" charset="2"/>
              <a:buChar char="§"/>
            </a:pPr>
            <a:r>
              <a:rPr lang="zh-CN" altLang="en-US" sz="3200" b="1" dirty="0"/>
              <a:t>多种冲突消解策略：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）按针对性排序（</a:t>
            </a:r>
            <a:r>
              <a:rPr lang="zh-CN" altLang="en-US" sz="2400" b="1" dirty="0">
                <a:latin typeface="Times New Roman" panose="02020603050405020304" pitchFamily="18" charset="0"/>
              </a:rPr>
              <a:t>产生式的条件，针对性</a:t>
            </a:r>
            <a:r>
              <a:rPr lang="en-US" altLang="zh-CN" sz="2400" b="1" dirty="0">
                <a:latin typeface="Times New Roman" panose="02020603050405020304" pitchFamily="18" charset="0"/>
              </a:rPr>
              <a:t>&gt;</a:t>
            </a:r>
            <a:r>
              <a:rPr lang="zh-CN" altLang="en-US" sz="2400" b="1" dirty="0">
                <a:latin typeface="Times New Roman" panose="02020603050405020304" pitchFamily="18" charset="0"/>
              </a:rPr>
              <a:t>通用性</a:t>
            </a:r>
            <a:r>
              <a:rPr lang="zh-CN" altLang="en-US" b="1" dirty="0">
                <a:latin typeface="Times New Roman" panose="02020603050405020304" pitchFamily="18" charset="0"/>
              </a:rPr>
              <a:t>）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）按已知事实的新鲜性排序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）按匹配度排序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）按条件个数排序</a:t>
            </a:r>
          </a:p>
        </p:txBody>
      </p:sp>
      <p:sp>
        <p:nvSpPr>
          <p:cNvPr id="59396" name="AutoShape 4"/>
          <p:cNvSpPr/>
          <p:nvPr/>
        </p:nvSpPr>
        <p:spPr>
          <a:xfrm>
            <a:off x="3851275" y="981075"/>
            <a:ext cx="5257800" cy="720725"/>
          </a:xfrm>
          <a:prstGeom prst="accentBorderCallout2">
            <a:avLst>
              <a:gd name="adj1" fmla="val 13634"/>
              <a:gd name="adj2" fmla="val -1449"/>
              <a:gd name="adj3" fmla="val 73347"/>
              <a:gd name="adj4" fmla="val -17736"/>
              <a:gd name="adj5" fmla="val 128676"/>
              <a:gd name="adj6" fmla="val -29741"/>
            </a:avLst>
          </a:prstGeom>
          <a:solidFill>
            <a:srgbClr val="FFFF99"/>
          </a:solidFill>
          <a:ln w="1587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1:  IF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AND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                             THEN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2:  IF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    THEN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29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3.4  </a:t>
            </a:r>
            <a:r>
              <a:rPr lang="zh-CN" altLang="en-US" b="0" dirty="0">
                <a:latin typeface="Times New Roman" panose="02020603050405020304" pitchFamily="18" charset="0"/>
              </a:rPr>
              <a:t>推理中的冲突消解策略</a:t>
            </a: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377825" indent="-377825" eaLnBrk="1" hangingPunct="1">
              <a:buFont typeface="Wingdings" panose="05000000000000000000" pitchFamily="2" charset="2"/>
              <a:buChar char="§"/>
            </a:pPr>
            <a:r>
              <a:rPr lang="zh-CN" altLang="en-US" sz="3200" b="1" dirty="0"/>
              <a:t>多种冲突消解策略：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）按针对性排序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）按已知事实的新鲜性排序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）按匹配度排序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）按条件个数排序</a:t>
            </a:r>
          </a:p>
        </p:txBody>
      </p:sp>
      <p:sp>
        <p:nvSpPr>
          <p:cNvPr id="59396" name="AutoShape 4"/>
          <p:cNvSpPr/>
          <p:nvPr/>
        </p:nvSpPr>
        <p:spPr>
          <a:xfrm>
            <a:off x="4572000" y="2997200"/>
            <a:ext cx="4176713" cy="2592388"/>
          </a:xfrm>
          <a:prstGeom prst="accentBorderCallout2">
            <a:avLst>
              <a:gd name="adj1" fmla="val 13634"/>
              <a:gd name="adj2" fmla="val -1449"/>
              <a:gd name="adj3" fmla="val 13634"/>
              <a:gd name="adj4" fmla="val -14463"/>
              <a:gd name="adj5" fmla="val -10954"/>
              <a:gd name="adj6" fmla="val -26944"/>
            </a:avLst>
          </a:prstGeom>
          <a:solidFill>
            <a:srgbClr val="FFFF99"/>
          </a:solidFill>
          <a:ln w="1587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数据库中后生成的事实称为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新鲜的事实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，即后生成的事实具有更大的新鲜性；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若同一规则产生的多个结论，根据实际情况决定多个结论的新鲜性；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规则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r1-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事实组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      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规则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r2-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事实组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）比较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包含的事实新鲜性；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）取最新鲜的事实比较；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）取最不新鲜的事实比较；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latin typeface="Arial" panose="020B0604020202020204" pitchFamily="34" charset="0"/>
                <a:ea typeface="MS PGothic" panose="020B0600070205080204" pitchFamily="34" charset="-128"/>
              </a:rPr>
              <a:t>3</a:t>
            </a:fld>
            <a:endParaRPr lang="ja-JP" altLang="en-US" sz="1800" dirty="0">
              <a:solidFill>
                <a:srgbClr val="A50021"/>
              </a:solidFill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1266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indent="176530"/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第 </a:t>
            </a:r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章   模拟人类思维的模糊推理</a:t>
            </a:r>
          </a:p>
        </p:txBody>
      </p:sp>
      <p:sp>
        <p:nvSpPr>
          <p:cNvPr id="486405" name="Rectangle 5"/>
          <p:cNvSpPr/>
          <p:nvPr/>
        </p:nvSpPr>
        <p:spPr>
          <a:xfrm>
            <a:off x="179388" y="908050"/>
            <a:ext cx="8786812" cy="5257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469900" indent="-46990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现实世界中存在的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随机性、模糊性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以及某些事物或现象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暴露的不充分性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，导致人们对它们的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认识往往是不精确、不完全的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，具有一定程度的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不确定性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，就分别形成了不确定性的知识及不确定性的证据。必须对不确定性知识的表示及推理进行研究。这就是本章将要讨论的不确定性推理。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69900" indent="-46990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下面首先介绍推理的基本概念、推理的分类、推理的方向，以及推理的冲突消解，然后介绍模糊集合、模糊关系、模糊推理、模糊决策等。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6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6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05" grpId="0" build="p" advAuto="100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30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409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3.4  </a:t>
            </a:r>
            <a:r>
              <a:rPr lang="zh-CN" altLang="en-US" b="0" dirty="0">
                <a:latin typeface="Times New Roman" panose="02020603050405020304" pitchFamily="18" charset="0"/>
              </a:rPr>
              <a:t>推理中的冲突消解策略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377825" indent="-377825" eaLnBrk="1" hangingPunct="1">
              <a:buFont typeface="Wingdings" panose="05000000000000000000" pitchFamily="2" charset="2"/>
              <a:buChar char="§"/>
            </a:pPr>
            <a:r>
              <a:rPr lang="zh-CN" altLang="en-US" sz="3200" b="1" dirty="0"/>
              <a:t>多种冲突消解策略：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）按针对性排序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）按已知事实的新鲜性排序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）按匹配度排序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）按条件个数排序</a:t>
            </a:r>
          </a:p>
        </p:txBody>
      </p:sp>
      <p:sp>
        <p:nvSpPr>
          <p:cNvPr id="59396" name="AutoShape 4"/>
          <p:cNvSpPr/>
          <p:nvPr/>
        </p:nvSpPr>
        <p:spPr>
          <a:xfrm>
            <a:off x="4714875" y="4221163"/>
            <a:ext cx="3887788" cy="1295400"/>
          </a:xfrm>
          <a:prstGeom prst="accentBorderCallout2">
            <a:avLst>
              <a:gd name="adj1" fmla="val 13634"/>
              <a:gd name="adj2" fmla="val -1449"/>
              <a:gd name="adj3" fmla="val 13634"/>
              <a:gd name="adj4" fmla="val -14463"/>
              <a:gd name="adj5" fmla="val -56028"/>
              <a:gd name="adj6" fmla="val -33898"/>
            </a:avLst>
          </a:prstGeom>
          <a:solidFill>
            <a:srgbClr val="FFFF99"/>
          </a:solidFill>
          <a:ln w="1587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计算已知事实与知识的匹配度；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当匹配度达到预先规定的值时，就认为他们是可匹配的；优先选用匹配度较大的。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31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3.4  </a:t>
            </a:r>
            <a:r>
              <a:rPr lang="zh-CN" altLang="en-US" b="0" dirty="0">
                <a:latin typeface="Times New Roman" panose="02020603050405020304" pitchFamily="18" charset="0"/>
              </a:rPr>
              <a:t>推理中的冲突消解策略</a:t>
            </a:r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377825" indent="-377825" eaLnBrk="1" hangingPunct="1">
              <a:buFont typeface="Wingdings" panose="05000000000000000000" pitchFamily="2" charset="2"/>
              <a:buChar char="§"/>
            </a:pPr>
            <a:r>
              <a:rPr lang="zh-CN" altLang="en-US" sz="3200" b="1" dirty="0"/>
              <a:t>多种冲突消解策略：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）按针对性排序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）按已知事实的新鲜性排序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）按匹配度排序</a:t>
            </a:r>
          </a:p>
          <a:p>
            <a:pPr marL="377825" indent="-377825" eaLnBrk="1" hangingPunct="1"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）按条件个数排序（结论相同，优先选用条件少的产生式规则）</a:t>
            </a:r>
          </a:p>
        </p:txBody>
      </p:sp>
      <p:sp>
        <p:nvSpPr>
          <p:cNvPr id="59396" name="AutoShape 4"/>
          <p:cNvSpPr/>
          <p:nvPr/>
        </p:nvSpPr>
        <p:spPr>
          <a:xfrm>
            <a:off x="3490913" y="5013325"/>
            <a:ext cx="5257800" cy="838200"/>
          </a:xfrm>
          <a:prstGeom prst="accentBorderCallout2">
            <a:avLst>
              <a:gd name="adj1" fmla="val 13634"/>
              <a:gd name="adj2" fmla="val -1449"/>
              <a:gd name="adj3" fmla="val -22194"/>
              <a:gd name="adj4" fmla="val -10213"/>
              <a:gd name="adj5" fmla="val -99241"/>
              <a:gd name="adj6" fmla="val -18593"/>
            </a:avLst>
          </a:prstGeom>
          <a:solidFill>
            <a:srgbClr val="FFFF99"/>
          </a:solidFill>
          <a:ln w="15875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1:  IF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 AND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                             THEN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  <a:p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2:  IF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 AND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    THEN  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32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</a:rPr>
              <a:t>3 </a:t>
            </a:r>
            <a:r>
              <a:rPr lang="zh-CN" altLang="en-US" b="0" dirty="0">
                <a:latin typeface="Times New Roman" panose="02020603050405020304" pitchFamily="18" charset="0"/>
              </a:rPr>
              <a:t>章   模拟人类思维的模糊推理</a:t>
            </a:r>
          </a:p>
        </p:txBody>
      </p:sp>
      <p:sp>
        <p:nvSpPr>
          <p:cNvPr id="318467" name="Rectangle 3"/>
          <p:cNvSpPr>
            <a:spLocks noGrp="1"/>
          </p:cNvSpPr>
          <p:nvPr>
            <p:ph idx="1"/>
          </p:nvPr>
        </p:nvSpPr>
        <p:spPr>
          <a:xfrm>
            <a:off x="468313" y="908050"/>
            <a:ext cx="8497887" cy="5400675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3.1</a:t>
            </a:r>
            <a:r>
              <a:rPr lang="zh-CN" altLang="zh-CN" b="1" dirty="0">
                <a:latin typeface="Times New Roman" panose="02020603050405020304" pitchFamily="18" charset="0"/>
              </a:rPr>
              <a:t>推理的定义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3.2</a:t>
            </a:r>
            <a:r>
              <a:rPr lang="zh-CN" altLang="zh-CN" b="1" dirty="0">
                <a:latin typeface="Times New Roman" panose="02020603050405020304" pitchFamily="18" charset="0"/>
              </a:rPr>
              <a:t>推理的分类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3.3</a:t>
            </a:r>
            <a:r>
              <a:rPr lang="zh-CN" altLang="zh-CN" b="1" dirty="0">
                <a:latin typeface="Times New Roman" panose="02020603050405020304" pitchFamily="18" charset="0"/>
              </a:rPr>
              <a:t>推理的方向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3.4</a:t>
            </a:r>
            <a:r>
              <a:rPr lang="zh-CN" altLang="zh-CN" b="1" dirty="0">
                <a:latin typeface="Times New Roman" panose="02020603050405020304" pitchFamily="18" charset="0"/>
              </a:rPr>
              <a:t>推理中的冲突消解策略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3.5 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模糊集合与模糊知识表示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3.6</a:t>
            </a:r>
            <a:r>
              <a:rPr lang="zh-CN" altLang="zh-CN" b="1" dirty="0">
                <a:latin typeface="Times New Roman" panose="02020603050405020304" pitchFamily="18" charset="0"/>
              </a:rPr>
              <a:t>模糊关系与模糊关系的合成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3.7</a:t>
            </a:r>
            <a:r>
              <a:rPr lang="zh-CN" altLang="zh-CN" b="1" dirty="0">
                <a:latin typeface="Times New Roman" panose="02020603050405020304" pitchFamily="18" charset="0"/>
              </a:rPr>
              <a:t>模糊推理与模糊决策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3.8 </a:t>
            </a:r>
            <a:r>
              <a:rPr lang="zh-CN" altLang="zh-CN" b="1" dirty="0">
                <a:latin typeface="Times New Roman" panose="02020603050405020304" pitchFamily="18" charset="0"/>
              </a:rPr>
              <a:t>模糊推理的应用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dvAuto="100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33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4403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3.5.1 </a:t>
            </a:r>
            <a:r>
              <a:rPr lang="zh-CN" altLang="en-US" b="0" dirty="0">
                <a:latin typeface="Times New Roman" panose="02020603050405020304" pitchFamily="18" charset="0"/>
              </a:rPr>
              <a:t>模糊逻辑的提出与发展</a:t>
            </a:r>
          </a:p>
        </p:txBody>
      </p:sp>
      <p:sp>
        <p:nvSpPr>
          <p:cNvPr id="44035" name="Rectangle 5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 1965</a:t>
            </a:r>
            <a:r>
              <a:rPr lang="zh-CN" altLang="en-US" sz="2800" dirty="0">
                <a:latin typeface="Times New Roman" panose="02020603050405020304" pitchFamily="18" charset="0"/>
              </a:rPr>
              <a:t>年，美国教授扎德（</a:t>
            </a:r>
            <a:r>
              <a:rPr lang="en-US" altLang="zh-CN" sz="2800" dirty="0">
                <a:latin typeface="Times New Roman" panose="02020603050405020304" pitchFamily="18" charset="0"/>
              </a:rPr>
              <a:t>L. A. Zadeh</a:t>
            </a:r>
            <a:r>
              <a:rPr lang="zh-CN" altLang="en-US" sz="2800" dirty="0">
                <a:latin typeface="Times New Roman" panose="02020603050405020304" pitchFamily="18" charset="0"/>
              </a:rPr>
              <a:t>）发表了“</a:t>
            </a:r>
            <a:r>
              <a:rPr lang="en-US" altLang="zh-CN" sz="2800" dirty="0">
                <a:latin typeface="Times New Roman" panose="02020603050405020304" pitchFamily="18" charset="0"/>
              </a:rPr>
              <a:t>fuzzy set”</a:t>
            </a:r>
            <a:r>
              <a:rPr lang="zh-CN" altLang="en-US" sz="2800" dirty="0">
                <a:latin typeface="Times New Roman" panose="02020603050405020304" pitchFamily="18" charset="0"/>
              </a:rPr>
              <a:t>的论文，首先提出了</a:t>
            </a:r>
            <a:r>
              <a:rPr lang="zh-CN" altLang="en-US" sz="2800" b="1" dirty="0">
                <a:latin typeface="Times New Roman" panose="02020603050405020304" pitchFamily="18" charset="0"/>
              </a:rPr>
              <a:t>模糊理论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4036" name="Picture 6" descr="Zade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2963863" cy="4267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7" name="Picture 7" descr="jury_banquet_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113" y="2133600"/>
            <a:ext cx="6248400" cy="4343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34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45058" name="Rectangle 2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indent="176530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3.5.1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模糊逻辑的提出与发展</a:t>
            </a:r>
          </a:p>
        </p:txBody>
      </p:sp>
      <p:sp>
        <p:nvSpPr>
          <p:cNvPr id="45059" name="Rectangle 3"/>
          <p:cNvSpPr/>
          <p:nvPr/>
        </p:nvSpPr>
        <p:spPr>
          <a:xfrm>
            <a:off x="0" y="628650"/>
            <a:ext cx="1763713" cy="540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2008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月，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Zadeh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在北京现代智能国际会议上做报告。</a:t>
            </a:r>
            <a:endParaRPr lang="zh-CN" altLang="en-US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5060" name="Picture 4" descr="DSC014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30" y="765175"/>
            <a:ext cx="7117715" cy="55765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35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47106" name="Rectangle 2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indent="176530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3.5.1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模糊逻辑的提出与发展</a:t>
            </a:r>
          </a:p>
        </p:txBody>
      </p:sp>
      <p:sp>
        <p:nvSpPr>
          <p:cNvPr id="441347" name="Rectangle 3"/>
          <p:cNvSpPr/>
          <p:nvPr/>
        </p:nvSpPr>
        <p:spPr>
          <a:xfrm>
            <a:off x="395288" y="1052513"/>
            <a:ext cx="8353425" cy="540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从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1965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年到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世纪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80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年代，在美国、欧洲、中国和日本，只有少数科学家研究模糊理论，实际应用很少。</a:t>
            </a:r>
          </a:p>
          <a:p>
            <a:pPr marL="514350" indent="-51435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自动控制领域</a:t>
            </a:r>
          </a:p>
          <a:p>
            <a:pPr marL="971550" lvl="1" indent="-51435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1974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年，英国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Mamdani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首次将模糊理论应用于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热电厂的蒸汽机控制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lvl="1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1976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年，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Mamdani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又将模糊理论应用于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水泥旋转炉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的控制。</a:t>
            </a:r>
          </a:p>
          <a:p>
            <a:pPr marL="0" lvl="0" indent="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charset="0"/>
              <a:buChar char="o"/>
            </a:pPr>
            <a:r>
              <a:rPr lang="zh-CN" altLang="en-US" sz="28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欧洲的工业自动化、美国的军事领域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36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3.5.1 </a:t>
            </a:r>
            <a:r>
              <a:rPr lang="zh-CN" altLang="en-US" b="0" dirty="0">
                <a:latin typeface="Times New Roman" panose="02020603050405020304" pitchFamily="18" charset="0"/>
              </a:rPr>
              <a:t>模糊逻辑的提出与发展</a:t>
            </a:r>
          </a:p>
        </p:txBody>
      </p:sp>
      <p:sp>
        <p:nvSpPr>
          <p:cNvPr id="3665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charset="0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工业控制和消费品控制（</a:t>
            </a:r>
            <a:r>
              <a:rPr lang="en-US" altLang="zh-CN" sz="2800" dirty="0">
                <a:latin typeface="Times New Roman" panose="02020603050405020304" pitchFamily="18" charset="0"/>
              </a:rPr>
              <a:t>20</a:t>
            </a:r>
            <a:r>
              <a:rPr lang="zh-CN" altLang="en-US" sz="2800" dirty="0">
                <a:latin typeface="Times New Roman" panose="02020603050405020304" pitchFamily="18" charset="0"/>
              </a:rPr>
              <a:t>世纪</a:t>
            </a:r>
            <a:r>
              <a:rPr lang="en-US" altLang="zh-CN" sz="2800" dirty="0">
                <a:latin typeface="Times New Roman" panose="02020603050405020304" pitchFamily="18" charset="0"/>
              </a:rPr>
              <a:t>80</a:t>
            </a:r>
            <a:r>
              <a:rPr lang="zh-CN" altLang="en-US" sz="2800" dirty="0">
                <a:latin typeface="Times New Roman" panose="02020603050405020304" pitchFamily="18" charset="0"/>
              </a:rPr>
              <a:t>年代）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1983</a:t>
            </a:r>
            <a:r>
              <a:rPr lang="zh-CN" altLang="en-US" sz="2400" dirty="0">
                <a:latin typeface="Times New Roman" panose="02020603050405020304" pitchFamily="18" charset="0"/>
              </a:rPr>
              <a:t>年日本</a:t>
            </a:r>
            <a:r>
              <a:rPr lang="en-US" altLang="zh-CN" sz="2400" dirty="0">
                <a:latin typeface="Times New Roman" panose="02020603050405020304" pitchFamily="18" charset="0"/>
              </a:rPr>
              <a:t>Fuji Electric</a:t>
            </a:r>
            <a:r>
              <a:rPr lang="zh-CN" altLang="en-US" sz="2400" dirty="0">
                <a:latin typeface="Times New Roman" panose="02020603050405020304" pitchFamily="18" charset="0"/>
              </a:rPr>
              <a:t>公司实现了饮水处理装置的模糊控制。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1987</a:t>
            </a:r>
            <a:r>
              <a:rPr lang="zh-CN" altLang="en-US" sz="2400" dirty="0">
                <a:latin typeface="Times New Roman" panose="02020603050405020304" pitchFamily="18" charset="0"/>
              </a:rPr>
              <a:t>年日本</a:t>
            </a:r>
            <a:r>
              <a:rPr lang="en-US" altLang="zh-CN" sz="2400" dirty="0">
                <a:latin typeface="Times New Roman" panose="02020603050405020304" pitchFamily="18" charset="0"/>
              </a:rPr>
              <a:t>Hitachi</a:t>
            </a:r>
            <a:r>
              <a:rPr lang="zh-CN" altLang="en-US" sz="2400" dirty="0">
                <a:latin typeface="Times New Roman" panose="02020603050405020304" pitchFamily="18" charset="0"/>
              </a:rPr>
              <a:t>公司研制出地铁的模糊控制系统。</a:t>
            </a: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1987</a:t>
            </a:r>
            <a:r>
              <a:rPr lang="zh-CN" altLang="en-US" sz="2400" dirty="0">
                <a:latin typeface="Times New Roman" panose="02020603050405020304" pitchFamily="18" charset="0"/>
              </a:rPr>
              <a:t>年－</a:t>
            </a:r>
            <a:r>
              <a:rPr lang="en-US" altLang="zh-CN" sz="2400" dirty="0">
                <a:latin typeface="Times New Roman" panose="02020603050405020304" pitchFamily="18" charset="0"/>
              </a:rPr>
              <a:t>1990</a:t>
            </a:r>
            <a:r>
              <a:rPr lang="zh-CN" altLang="en-US" sz="2400" dirty="0">
                <a:latin typeface="Times New Roman" panose="02020603050405020304" pitchFamily="18" charset="0"/>
              </a:rPr>
              <a:t>年在日本申报的模糊产品专利就达</a:t>
            </a:r>
            <a:r>
              <a:rPr lang="en-US" altLang="zh-CN" sz="2400" dirty="0">
                <a:latin typeface="Times New Roman" panose="02020603050405020304" pitchFamily="18" charset="0"/>
              </a:rPr>
              <a:t>319</a:t>
            </a:r>
            <a:r>
              <a:rPr lang="zh-CN" altLang="en-US" sz="2400" dirty="0">
                <a:latin typeface="Times New Roman" panose="02020603050405020304" pitchFamily="18" charset="0"/>
              </a:rPr>
              <a:t>种。</a:t>
            </a: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目前，各种模糊产品充满日本、西欧和美国市场，如模糊洗衣机、模糊吸尘器、模糊电冰箱和模糊摄像机等。</a:t>
            </a:r>
            <a:r>
              <a:rPr lang="zh-CN" altLang="en-US" dirty="0">
                <a:latin typeface="宋体" panose="02010600030101010101" pitchFamily="2" charset="-122"/>
              </a:rPr>
              <a:t>  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37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194563" name="Rectangle 3"/>
          <p:cNvSpPr>
            <a:spLocks noGrp="1"/>
          </p:cNvSpPr>
          <p:nvPr>
            <p:ph idx="1"/>
          </p:nvPr>
        </p:nvSpPr>
        <p:spPr>
          <a:xfrm>
            <a:off x="301625" y="1600200"/>
            <a:ext cx="8540750" cy="4997450"/>
          </a:xfrm>
          <a:solidFill>
            <a:srgbClr val="FFFFFF"/>
          </a:solidFill>
          <a:ln>
            <a:solidFill>
              <a:srgbClr val="808080"/>
            </a:solidFill>
            <a:miter/>
          </a:ln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论域</a:t>
            </a:r>
            <a:r>
              <a:rPr lang="zh-CN" altLang="en-US" sz="2400" dirty="0">
                <a:latin typeface="Times New Roman" panose="02020603050405020304" pitchFamily="18" charset="0"/>
              </a:rPr>
              <a:t>：所讨论的全体对象，用大写字母</a:t>
            </a:r>
            <a:r>
              <a:rPr lang="en-US" altLang="zh-CN" sz="2400" i="1" dirty="0">
                <a:latin typeface="Times New Roman" panose="02020603050405020304" pitchFamily="18" charset="0"/>
              </a:rPr>
              <a:t>U</a:t>
            </a:r>
            <a:r>
              <a:rPr lang="zh-CN" altLang="en-US" sz="2400" i="1" dirty="0">
                <a:latin typeface="Times New Roman" panose="02020603050405020304" pitchFamily="18" charset="0"/>
              </a:rPr>
              <a:t>、</a:t>
            </a:r>
            <a:r>
              <a:rPr lang="en-US" altLang="zh-CN" sz="2400" i="1" dirty="0">
                <a:latin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</a:rPr>
              <a:t>等表示。</a:t>
            </a:r>
          </a:p>
          <a:p>
            <a:pPr marL="0" indent="0"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元素</a:t>
            </a:r>
            <a:r>
              <a:rPr lang="zh-CN" altLang="en-US" sz="2400" dirty="0">
                <a:latin typeface="Times New Roman" panose="02020603050405020304" pitchFamily="18" charset="0"/>
              </a:rPr>
              <a:t>：论域中的每个对象，常用小写字母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</a:rPr>
              <a:t>表示元素。</a:t>
            </a:r>
          </a:p>
          <a:p>
            <a:pPr marL="0" indent="0"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 集合</a:t>
            </a:r>
            <a:r>
              <a:rPr lang="zh-CN" altLang="en-US" sz="2400" dirty="0">
                <a:latin typeface="Times New Roman" panose="02020603050405020304" pitchFamily="18" charset="0"/>
              </a:rPr>
              <a:t>：论域中具有某种相同属性的确定的、可以彼此区别的元素的全体，常用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</a:rPr>
              <a:t>，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</a:rPr>
              <a:t>等表示。</a:t>
            </a:r>
          </a:p>
          <a:p>
            <a:pPr marL="0" indent="0"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经典集合</a:t>
            </a:r>
            <a:r>
              <a:rPr lang="zh-CN" altLang="en-US" sz="2400" dirty="0">
                <a:latin typeface="宋体" panose="02010600030101010101" pitchFamily="2" charset="-122"/>
              </a:rPr>
              <a:t>中，元素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和集合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的关系：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属于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或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不属于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宋体" panose="02010600030101010101" pitchFamily="2" charset="-122"/>
              </a:rPr>
              <a:t>，即只有两个真值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真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和</a:t>
            </a:r>
            <a:r>
              <a:rPr lang="zh-CN" altLang="en-US" sz="2400" dirty="0">
                <a:latin typeface="Times New Roman" panose="02020603050405020304" pitchFamily="18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假</a:t>
            </a:r>
            <a:r>
              <a:rPr lang="zh-CN" altLang="en-US" sz="2400" dirty="0">
                <a:latin typeface="Times New Roman" panose="02020603050405020304" pitchFamily="18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。</a:t>
            </a:r>
          </a:p>
          <a:p>
            <a:pPr marL="0" indent="0"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模糊逻辑</a:t>
            </a:r>
            <a:r>
              <a:rPr lang="zh-CN" altLang="en-US" sz="2400" dirty="0">
                <a:latin typeface="Times New Roman" panose="02020603050405020304" pitchFamily="18" charset="0"/>
              </a:rPr>
              <a:t>给集合中每一个元素赋予一个介于</a:t>
            </a:r>
            <a:r>
              <a:rPr lang="en-US" altLang="zh-CN" sz="2400" dirty="0">
                <a:latin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</a:rPr>
              <a:t>之间的实数，描述其属于一个集合的强度，该实数称为元素属于一个集合的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隶属度</a:t>
            </a:r>
            <a:r>
              <a:rPr lang="zh-CN" altLang="en-US" sz="2400" dirty="0">
                <a:latin typeface="Times New Roman" panose="02020603050405020304" pitchFamily="18" charset="0"/>
              </a:rPr>
              <a:t>。集合中所有元素的隶属度全体构成集合的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</a:rPr>
              <a:t>隶属函数</a:t>
            </a:r>
            <a:r>
              <a:rPr lang="zh-CN" altLang="en-US" sz="2400" dirty="0">
                <a:latin typeface="Times New Roman" panose="02020603050405020304" pitchFamily="18" charset="0"/>
              </a:rPr>
              <a:t>。</a:t>
            </a:r>
            <a:r>
              <a:rPr lang="zh-CN" altLang="en-US" sz="2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9155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3.5.2  </a:t>
            </a:r>
            <a:r>
              <a:rPr lang="zh-CN" altLang="en-US" b="0" dirty="0">
                <a:latin typeface="Times New Roman" panose="02020603050405020304" pitchFamily="18" charset="0"/>
              </a:rPr>
              <a:t>模糊集合的定义与表示</a:t>
            </a:r>
          </a:p>
        </p:txBody>
      </p:sp>
      <p:sp>
        <p:nvSpPr>
          <p:cNvPr id="49156" name="Rectangle 5"/>
          <p:cNvSpPr/>
          <p:nvPr/>
        </p:nvSpPr>
        <p:spPr>
          <a:xfrm>
            <a:off x="304800" y="1066800"/>
            <a:ext cx="3128963" cy="4762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模糊集合的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38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idx="1"/>
          </p:nvPr>
        </p:nvSpPr>
        <p:spPr>
          <a:xfrm>
            <a:off x="301625" y="1752600"/>
            <a:ext cx="8540750" cy="4648200"/>
          </a:xfrm>
          <a:solidFill>
            <a:srgbClr val="FFFFFF"/>
          </a:solidFill>
          <a:ln>
            <a:solidFill>
              <a:srgbClr val="808080"/>
            </a:solidFill>
            <a:miter/>
          </a:ln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endParaRPr lang="en-US" altLang="zh-CN" sz="26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2600" dirty="0">
                <a:latin typeface="宋体" panose="02010600030101010101" pitchFamily="2" charset="-122"/>
              </a:rPr>
              <a:t>例如，</a:t>
            </a:r>
            <a:r>
              <a:rPr lang="zh-CN" altLang="en-US" sz="2600" dirty="0">
                <a:latin typeface="Times New Roman" panose="02020603050405020304" pitchFamily="18" charset="0"/>
              </a:rPr>
              <a:t>“</a:t>
            </a:r>
            <a:r>
              <a:rPr lang="zh-CN" altLang="en-US" sz="2600" dirty="0">
                <a:latin typeface="宋体" panose="02010600030101010101" pitchFamily="2" charset="-122"/>
              </a:rPr>
              <a:t>成年人</a:t>
            </a:r>
            <a:r>
              <a:rPr lang="zh-CN" altLang="en-US" sz="2600" dirty="0">
                <a:latin typeface="Times New Roman" panose="02020603050405020304" pitchFamily="18" charset="0"/>
              </a:rPr>
              <a:t>”</a:t>
            </a:r>
            <a:r>
              <a:rPr lang="zh-CN" altLang="en-US" sz="2600" dirty="0">
                <a:latin typeface="宋体" panose="02010600030101010101" pitchFamily="2" charset="-122"/>
              </a:rPr>
              <a:t>集合：</a:t>
            </a:r>
            <a:r>
              <a:rPr lang="zh-CN" altLang="en-US" sz="26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79" name="Rectangle 4"/>
          <p:cNvSpPr/>
          <p:nvPr/>
        </p:nvSpPr>
        <p:spPr>
          <a:xfrm>
            <a:off x="304800" y="1066800"/>
            <a:ext cx="3128963" cy="4762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模糊集合的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</a:t>
            </a:r>
          </a:p>
        </p:txBody>
      </p:sp>
      <p:sp>
        <p:nvSpPr>
          <p:cNvPr id="50180" name="Rectangle 6"/>
          <p:cNvSpPr/>
          <p:nvPr/>
        </p:nvSpPr>
        <p:spPr>
          <a:xfrm>
            <a:off x="3838575" y="3209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4114800" y="2060575"/>
          <a:ext cx="3048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36700" imgH="457200" progId="Equation.DSMT4">
                  <p:embed/>
                </p:oleObj>
              </mc:Choice>
              <mc:Fallback>
                <p:oleObj r:id="rId2" imgW="1536700" imgH="4572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2060575"/>
                        <a:ext cx="3048000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2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429000"/>
            <a:ext cx="3429000" cy="24145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3" name="Rectangle 10"/>
          <p:cNvSpPr/>
          <p:nvPr/>
        </p:nvSpPr>
        <p:spPr>
          <a:xfrm>
            <a:off x="3705225" y="2790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0184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3419475"/>
            <a:ext cx="3429000" cy="2524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5" name="Text Box 11"/>
          <p:cNvSpPr txBox="1"/>
          <p:nvPr/>
        </p:nvSpPr>
        <p:spPr>
          <a:xfrm>
            <a:off x="5105400" y="5943600"/>
            <a:ext cx="3505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成年人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隶属度函数图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186" name="Text Box 13"/>
          <p:cNvSpPr txBox="1"/>
          <p:nvPr/>
        </p:nvSpPr>
        <p:spPr>
          <a:xfrm>
            <a:off x="685800" y="5867400"/>
            <a:ext cx="33528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成年人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特征函数图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0187" name="Text Box 14"/>
          <p:cNvSpPr txBox="1"/>
          <p:nvPr/>
        </p:nvSpPr>
        <p:spPr>
          <a:xfrm>
            <a:off x="755650" y="5373688"/>
            <a:ext cx="21590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188" name="Text Box 15"/>
          <p:cNvSpPr txBox="1"/>
          <p:nvPr/>
        </p:nvSpPr>
        <p:spPr>
          <a:xfrm>
            <a:off x="5148263" y="5516563"/>
            <a:ext cx="21590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5018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3.5.2  </a:t>
            </a:r>
            <a:r>
              <a:rPr lang="zh-CN" altLang="en-US" b="0" dirty="0">
                <a:latin typeface="Times New Roman" panose="02020603050405020304" pitchFamily="18" charset="0"/>
              </a:rPr>
              <a:t>模糊集合的定义与表示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39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51202" name="Text Box 24"/>
          <p:cNvSpPr>
            <a:spLocks noGrp="1"/>
          </p:cNvSpPr>
          <p:nvPr>
            <p:ph idx="1"/>
          </p:nvPr>
        </p:nvSpPr>
        <p:spPr>
          <a:xfrm>
            <a:off x="381000" y="1905000"/>
            <a:ext cx="8512175" cy="4403725"/>
          </a:xfrm>
          <a:solidFill>
            <a:srgbClr val="FFFFFF"/>
          </a:solidFill>
          <a:ln>
            <a:solidFill>
              <a:srgbClr val="808080"/>
            </a:solidFill>
            <a:miter/>
          </a:ln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zh-CN" altLang="en-US" sz="2600" dirty="0">
                <a:latin typeface="Times New Roman" panose="02020603050405020304" pitchFamily="18" charset="0"/>
              </a:rPr>
              <a:t>当论域中元素数目有限时，模糊集合   的数学描述为</a:t>
            </a:r>
          </a:p>
          <a:p>
            <a:pPr eaLnBrk="1" hangingPunct="1">
              <a:spcBef>
                <a:spcPct val="40000"/>
              </a:spcBef>
              <a:buNone/>
            </a:pPr>
            <a:endParaRPr lang="zh-CN" altLang="en-US" sz="2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          ：元素      属于模糊集     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隶属度</a:t>
            </a:r>
            <a:r>
              <a:rPr lang="zh-CN" altLang="en-US" sz="2600" dirty="0">
                <a:latin typeface="Times New Roman" panose="02020603050405020304" pitchFamily="18" charset="0"/>
              </a:rPr>
              <a:t>，    是元素</a:t>
            </a:r>
          </a:p>
          <a:p>
            <a:pPr eaLnBrk="1" hangingPunct="1">
              <a:spcBef>
                <a:spcPct val="40000"/>
              </a:spcBef>
              <a:buNone/>
            </a:pPr>
            <a:r>
              <a:rPr lang="zh-CN" altLang="en-US" sz="2600" dirty="0">
                <a:latin typeface="Times New Roman" panose="02020603050405020304" pitchFamily="18" charset="0"/>
              </a:rPr>
              <a:t>      的论域。</a:t>
            </a:r>
            <a:endParaRPr lang="en-US" altLang="zh-CN" sz="26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§"/>
            </a:pPr>
            <a:r>
              <a:rPr lang="zh-CN" altLang="en-US" sz="2600" dirty="0">
                <a:latin typeface="Times New Roman" panose="02020603050405020304" pitchFamily="18" charset="0"/>
              </a:rPr>
              <a:t>例：论域</a:t>
            </a:r>
            <a:r>
              <a:rPr lang="en-US" altLang="zh-CN" sz="2600" dirty="0">
                <a:latin typeface="Times New Roman" panose="02020603050405020304" pitchFamily="18" charset="0"/>
              </a:rPr>
              <a:t>U={1,2,3,4,5}</a:t>
            </a:r>
            <a:r>
              <a:rPr lang="zh-CN" altLang="en-US" sz="2600" dirty="0">
                <a:latin typeface="Times New Roman" panose="02020603050405020304" pitchFamily="18" charset="0"/>
              </a:rPr>
              <a:t>，模糊集合</a:t>
            </a:r>
            <a:r>
              <a:rPr lang="en-US" altLang="zh-CN" sz="2600" dirty="0">
                <a:latin typeface="Times New Roman" panose="02020603050405020304" pitchFamily="18" charset="0"/>
              </a:rPr>
              <a:t>A: “</a:t>
            </a:r>
            <a:r>
              <a:rPr lang="zh-CN" altLang="en-US" sz="2600" dirty="0">
                <a:latin typeface="Times New Roman" panose="02020603050405020304" pitchFamily="18" charset="0"/>
              </a:rPr>
              <a:t>大</a:t>
            </a:r>
            <a:r>
              <a:rPr lang="en-US" altLang="zh-CN" sz="2600" dirty="0">
                <a:latin typeface="Times New Roman" panose="02020603050405020304" pitchFamily="18" charset="0"/>
              </a:rPr>
              <a:t>”</a:t>
            </a:r>
            <a:r>
              <a:rPr lang="zh-CN" altLang="en-US" sz="2600" dirty="0">
                <a:latin typeface="Times New Roman" panose="02020603050405020304" pitchFamily="18" charset="0"/>
              </a:rPr>
              <a:t>，则</a:t>
            </a:r>
          </a:p>
        </p:txBody>
      </p:sp>
      <p:graphicFrame>
        <p:nvGraphicFramePr>
          <p:cNvPr id="51203" name="Object 6"/>
          <p:cNvGraphicFramePr>
            <a:graphicFrameLocks noChangeAspect="1"/>
          </p:cNvGraphicFramePr>
          <p:nvPr/>
        </p:nvGraphicFramePr>
        <p:xfrm>
          <a:off x="1646238" y="2633663"/>
          <a:ext cx="4516437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663700" imgH="292100" progId="Equation.DSMT4">
                  <p:embed/>
                </p:oleObj>
              </mc:Choice>
              <mc:Fallback>
                <p:oleObj r:id="rId2" imgW="1663700" imgH="2921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6238" y="2633663"/>
                        <a:ext cx="4516437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8"/>
          <p:cNvGraphicFramePr>
            <a:graphicFrameLocks noChangeAspect="1"/>
          </p:cNvGraphicFramePr>
          <p:nvPr/>
        </p:nvGraphicFramePr>
        <p:xfrm>
          <a:off x="844550" y="3244850"/>
          <a:ext cx="9286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57200" imgH="241300" progId="Equation.DSMT4">
                  <p:embed/>
                </p:oleObj>
              </mc:Choice>
              <mc:Fallback>
                <p:oleObj r:id="rId4" imgW="457200" imgH="241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4550" y="3244850"/>
                        <a:ext cx="928688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10"/>
          <p:cNvGraphicFramePr>
            <a:graphicFrameLocks noChangeAspect="1"/>
          </p:cNvGraphicFramePr>
          <p:nvPr/>
        </p:nvGraphicFramePr>
        <p:xfrm>
          <a:off x="2860675" y="3325813"/>
          <a:ext cx="3429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4300" imgH="127000" progId="Equation.3">
                  <p:embed/>
                </p:oleObj>
              </mc:Choice>
              <mc:Fallback>
                <p:oleObj r:id="rId6" imgW="114300" imgH="127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60675" y="3325813"/>
                        <a:ext cx="342900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12"/>
          <p:cNvGraphicFramePr>
            <a:graphicFrameLocks noChangeAspect="1"/>
          </p:cNvGraphicFramePr>
          <p:nvPr/>
        </p:nvGraphicFramePr>
        <p:xfrm>
          <a:off x="4900613" y="3241675"/>
          <a:ext cx="463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9700" imgH="139700" progId="Equation.3">
                  <p:embed/>
                </p:oleObj>
              </mc:Choice>
              <mc:Fallback>
                <p:oleObj r:id="rId8" imgW="139700" imgH="1397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00613" y="3241675"/>
                        <a:ext cx="4635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14"/>
          <p:cNvGraphicFramePr>
            <a:graphicFrameLocks noChangeAspect="1"/>
          </p:cNvGraphicFramePr>
          <p:nvPr/>
        </p:nvGraphicFramePr>
        <p:xfrm>
          <a:off x="6921500" y="3302000"/>
          <a:ext cx="3873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52400" imgH="139700" progId="Equation.3">
                  <p:embed/>
                </p:oleObj>
              </mc:Choice>
              <mc:Fallback>
                <p:oleObj r:id="rId10" imgW="152400" imgH="139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21500" y="3302000"/>
                        <a:ext cx="387350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16"/>
          <p:cNvGraphicFramePr>
            <a:graphicFrameLocks noChangeAspect="1"/>
          </p:cNvGraphicFramePr>
          <p:nvPr/>
        </p:nvGraphicFramePr>
        <p:xfrm>
          <a:off x="8302625" y="3287713"/>
          <a:ext cx="4079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14300" imgH="127000" progId="Equation.3">
                  <p:embed/>
                </p:oleObj>
              </mc:Choice>
              <mc:Fallback>
                <p:oleObj r:id="rId12" imgW="114300" imgH="1270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02625" y="3287713"/>
                        <a:ext cx="407988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4"/>
          <p:cNvGraphicFramePr>
            <a:graphicFrameLocks noChangeAspect="1"/>
          </p:cNvGraphicFramePr>
          <p:nvPr/>
        </p:nvGraphicFramePr>
        <p:xfrm>
          <a:off x="6227763" y="1989138"/>
          <a:ext cx="2968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39700" imgH="139700" progId="Equation.3">
                  <p:embed/>
                </p:oleObj>
              </mc:Choice>
              <mc:Fallback>
                <p:oleObj r:id="rId14" imgW="139700" imgH="1397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227763" y="1989138"/>
                        <a:ext cx="29686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0" name="Rectangle 21"/>
          <p:cNvSpPr/>
          <p:nvPr/>
        </p:nvSpPr>
        <p:spPr>
          <a:xfrm>
            <a:off x="395288" y="1138238"/>
            <a:ext cx="3933825" cy="561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．模糊集合的表示方法</a:t>
            </a:r>
          </a:p>
        </p:txBody>
      </p:sp>
      <p:sp>
        <p:nvSpPr>
          <p:cNvPr id="51211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3.5.2  </a:t>
            </a:r>
            <a:r>
              <a:rPr lang="zh-CN" altLang="en-US" b="0" dirty="0">
                <a:latin typeface="Times New Roman" panose="02020603050405020304" pitchFamily="18" charset="0"/>
              </a:rPr>
              <a:t>模糊集合的定义与表示</a:t>
            </a:r>
          </a:p>
        </p:txBody>
      </p:sp>
      <p:graphicFrame>
        <p:nvGraphicFramePr>
          <p:cNvPr id="51212" name="对象 1"/>
          <p:cNvGraphicFramePr>
            <a:graphicFrameLocks noChangeAspect="1"/>
          </p:cNvGraphicFramePr>
          <p:nvPr/>
        </p:nvGraphicFramePr>
        <p:xfrm>
          <a:off x="684213" y="5157788"/>
          <a:ext cx="77136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797300" imgH="241300" progId="Equation.DSMT4">
                  <p:embed/>
                </p:oleObj>
              </mc:Choice>
              <mc:Fallback>
                <p:oleObj r:id="rId16" imgW="3797300" imgH="241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84213" y="5157788"/>
                        <a:ext cx="7713662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圆角矩形标注 1"/>
          <p:cNvSpPr/>
          <p:nvPr/>
        </p:nvSpPr>
        <p:spPr>
          <a:xfrm>
            <a:off x="5067300" y="908685"/>
            <a:ext cx="1854200" cy="339885"/>
          </a:xfrm>
          <a:prstGeom prst="wedgeRoundRectCallout">
            <a:avLst>
              <a:gd name="adj1" fmla="val -32876"/>
              <a:gd name="adj2" fmla="val 110287"/>
              <a:gd name="adj3" fmla="val 16667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与经典集合表示不同</a:t>
            </a: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4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graphicFrame>
        <p:nvGraphicFramePr>
          <p:cNvPr id="12290" name="Object 2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2368550" y="1004888"/>
          <a:ext cx="3727450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46450" imgH="2176145" progId="SmartDraw.2">
                  <p:embed/>
                </p:oleObj>
              </mc:Choice>
              <mc:Fallback>
                <p:oleObj r:id="rId2" imgW="3346450" imgH="2176145" progId="SmartDraw.2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68550" y="1004888"/>
                        <a:ext cx="3727450" cy="24241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indent="176530"/>
            <a:r>
              <a:rPr lang="zh-CN" altLang="en-US" sz="3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3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3400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章  确定性推理方法</a:t>
            </a:r>
          </a:p>
        </p:txBody>
      </p:sp>
      <p:sp>
        <p:nvSpPr>
          <p:cNvPr id="12292" name="Rectangle 18"/>
          <p:cNvSpPr>
            <a:spLocks noGrp="1"/>
          </p:cNvSpPr>
          <p:nvPr>
            <p:ph type="title" sz="quarter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</a:rPr>
              <a:t>3 </a:t>
            </a:r>
            <a:r>
              <a:rPr lang="zh-CN" altLang="en-US" b="0" dirty="0">
                <a:latin typeface="Times New Roman" panose="02020603050405020304" pitchFamily="18" charset="0"/>
              </a:rPr>
              <a:t>章   模拟人类思维的模糊推理</a:t>
            </a:r>
          </a:p>
        </p:txBody>
      </p:sp>
      <p:graphicFrame>
        <p:nvGraphicFramePr>
          <p:cNvPr id="122889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971550" y="3068638"/>
          <a:ext cx="6781800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97910" imgH="1988820" progId="SmartDraw.2">
                  <p:embed/>
                </p:oleObj>
              </mc:Choice>
              <mc:Fallback>
                <p:oleObj r:id="rId4" imgW="3597910" imgH="1988820" progId="SmartDraw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550" y="3068638"/>
                        <a:ext cx="6781800" cy="35052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7" name="Object 1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547813" y="1052513"/>
          <a:ext cx="380365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46450" imgH="2176145" progId="SmartDraw.2">
                  <p:embed/>
                </p:oleObj>
              </mc:Choice>
              <mc:Fallback>
                <p:oleObj r:id="rId6" imgW="3346450" imgH="2176145" progId="SmartDraw.2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47813" y="1052513"/>
                        <a:ext cx="3803650" cy="24733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295" name="图片 7" descr="夏洛克·福尔摩斯.jp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8125" y="836613"/>
            <a:ext cx="2087563" cy="21605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40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52226" name="Rectangle 20"/>
          <p:cNvSpPr/>
          <p:nvPr/>
        </p:nvSpPr>
        <p:spPr>
          <a:xfrm>
            <a:off x="350838" y="962025"/>
            <a:ext cx="3933825" cy="1160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．模糊集合的表示方法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Zadeh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表示法</a:t>
            </a:r>
          </a:p>
        </p:txBody>
      </p:sp>
      <p:sp>
        <p:nvSpPr>
          <p:cNvPr id="52227" name="Rectangle 22"/>
          <p:cNvSpPr/>
          <p:nvPr/>
        </p:nvSpPr>
        <p:spPr>
          <a:xfrm>
            <a:off x="2838450" y="3228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Rectangle 24"/>
          <p:cNvSpPr/>
          <p:nvPr/>
        </p:nvSpPr>
        <p:spPr>
          <a:xfrm>
            <a:off x="3505200" y="34194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381000" y="2286000"/>
            <a:ext cx="8382000" cy="2209800"/>
            <a:chOff x="240" y="1392"/>
            <a:chExt cx="5280" cy="1392"/>
          </a:xfrm>
        </p:grpSpPr>
        <p:sp>
          <p:nvSpPr>
            <p:cNvPr id="52230" name="Text Box 10"/>
            <p:cNvSpPr txBox="1"/>
            <p:nvPr/>
          </p:nvSpPr>
          <p:spPr>
            <a:xfrm>
              <a:off x="240" y="1392"/>
              <a:ext cx="5280" cy="139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469900" indent="-469900" eaLnBrk="0" hangingPunct="0"/>
              <a:r>
                <a:rPr lang="en-US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）论域是离散且元素数目有限</a:t>
              </a:r>
              <a:r>
                <a:rPr lang="en-US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</a:p>
            <a:p>
              <a:pPr marL="469900" indent="-469900" eaLnBrk="0" hangingPunct="0"/>
              <a:endPara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469900" indent="-469900" eaLnBrk="0" hangingPunct="0"/>
              <a:endPara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marL="469900" indent="-469900" eaLnBrk="0" hangingPunct="0"/>
              <a:r>
                <a:rPr lang="zh-CN" altLang="en-US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或</a:t>
              </a:r>
              <a:endParaRPr lang="zh-CN" altLang="en-US" sz="26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2231" name="Object 21"/>
            <p:cNvGraphicFramePr>
              <a:graphicFrameLocks noChangeAspect="1"/>
            </p:cNvGraphicFramePr>
            <p:nvPr/>
          </p:nvGraphicFramePr>
          <p:xfrm>
            <a:off x="840" y="1719"/>
            <a:ext cx="4608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695700" imgH="431800" progId="Equation.DSMT4">
                    <p:embed/>
                  </p:oleObj>
                </mc:Choice>
                <mc:Fallback>
                  <p:oleObj r:id="rId2" imgW="3695700" imgH="431800" progId="Equation.DSMT4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40" y="1719"/>
                          <a:ext cx="4608" cy="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2" name="Object 23"/>
            <p:cNvGraphicFramePr>
              <a:graphicFrameLocks noChangeAspect="1"/>
            </p:cNvGraphicFramePr>
            <p:nvPr/>
          </p:nvGraphicFramePr>
          <p:xfrm>
            <a:off x="864" y="2400"/>
            <a:ext cx="336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705100" imgH="228600" progId="Equation.DSMT4">
                    <p:embed/>
                  </p:oleObj>
                </mc:Choice>
                <mc:Fallback>
                  <p:oleObj r:id="rId4" imgW="2705100" imgH="228600" progId="Equation.DSMT4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64" y="2400"/>
                          <a:ext cx="3360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3" name="Rectangle 29"/>
          <p:cNvSpPr/>
          <p:nvPr/>
        </p:nvSpPr>
        <p:spPr>
          <a:xfrm>
            <a:off x="4076700" y="3228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3.5.2  </a:t>
            </a:r>
            <a:r>
              <a:rPr lang="zh-CN" altLang="en-US" b="0" dirty="0">
                <a:latin typeface="Times New Roman" panose="02020603050405020304" pitchFamily="18" charset="0"/>
              </a:rPr>
              <a:t>模糊集合的定义与表示</a:t>
            </a:r>
          </a:p>
        </p:txBody>
      </p:sp>
      <p:sp>
        <p:nvSpPr>
          <p:cNvPr id="52235" name="Text Box 24"/>
          <p:cNvSpPr txBox="1"/>
          <p:nvPr/>
        </p:nvSpPr>
        <p:spPr>
          <a:xfrm>
            <a:off x="430213" y="4724400"/>
            <a:ext cx="8512175" cy="18732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just">
              <a:lnSpc>
                <a:spcPct val="120000"/>
              </a:lnSpc>
              <a:spcBef>
                <a:spcPct val="4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sz="2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2236" name="对象 3"/>
          <p:cNvGraphicFramePr>
            <a:graphicFrameLocks noChangeAspect="1"/>
          </p:cNvGraphicFramePr>
          <p:nvPr/>
        </p:nvGraphicFramePr>
        <p:xfrm>
          <a:off x="2124075" y="4868863"/>
          <a:ext cx="3362325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828800" imgH="927100" progId="Equation.DSMT4">
                  <p:embed/>
                </p:oleObj>
              </mc:Choice>
              <mc:Fallback>
                <p:oleObj r:id="rId6" imgW="1828800" imgH="9271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4075" y="4868863"/>
                        <a:ext cx="3362325" cy="1677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矩形 4"/>
          <p:cNvSpPr/>
          <p:nvPr/>
        </p:nvSpPr>
        <p:spPr>
          <a:xfrm>
            <a:off x="539750" y="5476875"/>
            <a:ext cx="847090" cy="49149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marL="469900" indent="-469900" eaLnBrk="0" hangingPunct="0"/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41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52226" name="Rectangle 20"/>
          <p:cNvSpPr/>
          <p:nvPr/>
        </p:nvSpPr>
        <p:spPr>
          <a:xfrm>
            <a:off x="350838" y="962025"/>
            <a:ext cx="3933825" cy="1160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．模糊集合的表示方法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Zadeh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表示法</a:t>
            </a:r>
          </a:p>
        </p:txBody>
      </p:sp>
      <p:sp>
        <p:nvSpPr>
          <p:cNvPr id="52227" name="Rectangle 22"/>
          <p:cNvSpPr/>
          <p:nvPr/>
        </p:nvSpPr>
        <p:spPr>
          <a:xfrm>
            <a:off x="2838450" y="3228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8" name="Rectangle 24"/>
          <p:cNvSpPr/>
          <p:nvPr/>
        </p:nvSpPr>
        <p:spPr>
          <a:xfrm>
            <a:off x="3505200" y="34194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3" name="Rectangle 29"/>
          <p:cNvSpPr/>
          <p:nvPr/>
        </p:nvSpPr>
        <p:spPr>
          <a:xfrm>
            <a:off x="4076700" y="3228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3.5.2  </a:t>
            </a:r>
            <a:r>
              <a:rPr lang="zh-CN" altLang="en-US" b="0" dirty="0">
                <a:latin typeface="Times New Roman" panose="02020603050405020304" pitchFamily="18" charset="0"/>
              </a:rPr>
              <a:t>模糊集合的定义与表示</a:t>
            </a:r>
          </a:p>
        </p:txBody>
      </p:sp>
      <p:sp>
        <p:nvSpPr>
          <p:cNvPr id="54290" name="Text Box 25"/>
          <p:cNvSpPr txBox="1"/>
          <p:nvPr/>
        </p:nvSpPr>
        <p:spPr>
          <a:xfrm>
            <a:off x="351155" y="2493010"/>
            <a:ext cx="8382000" cy="1524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469900" indent="-469900"/>
            <a:r>
              <a:rPr lang="en-US" altLang="zh-CN" sz="2600" b="1" dirty="0">
                <a:latin typeface="Times New Roman" panose="02020603050405020304" pitchFamily="18" charset="0"/>
              </a:rPr>
              <a:t>2</a:t>
            </a:r>
            <a:r>
              <a:rPr lang="zh-CN" altLang="en-US" sz="2600" b="1" dirty="0">
                <a:latin typeface="宋体" panose="02010600030101010101" pitchFamily="2" charset="-122"/>
              </a:rPr>
              <a:t>）论域是连续的，或者元素数目无限： </a:t>
            </a:r>
          </a:p>
          <a:p>
            <a:pPr marL="469900" indent="-469900"/>
            <a:endParaRPr lang="zh-CN" altLang="en-US" sz="2600" b="1" dirty="0">
              <a:latin typeface="宋体" panose="02010600030101010101" pitchFamily="2" charset="-122"/>
            </a:endParaRPr>
          </a:p>
          <a:p>
            <a:pPr marL="469900" indent="-469900"/>
            <a:endParaRPr lang="en-US" altLang="zh-CN" sz="26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4291" name="Object 28"/>
          <p:cNvGraphicFramePr>
            <a:graphicFrameLocks noChangeAspect="1"/>
          </p:cNvGraphicFramePr>
          <p:nvPr/>
        </p:nvGraphicFramePr>
        <p:xfrm>
          <a:off x="3131820" y="3075305"/>
          <a:ext cx="1752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51865" imgH="381000" progId="Equation.DSMT4">
                  <p:embed/>
                </p:oleObj>
              </mc:Choice>
              <mc:Fallback>
                <p:oleObj r:id="rId2" imgW="951865" imgH="3810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31820" y="3075305"/>
                        <a:ext cx="1752600" cy="708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42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53250" name="Rectangle 11"/>
          <p:cNvSpPr/>
          <p:nvPr/>
        </p:nvSpPr>
        <p:spPr>
          <a:xfrm>
            <a:off x="457200" y="962025"/>
            <a:ext cx="3933825" cy="11604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．模糊集合的表示方法</a:t>
            </a:r>
          </a:p>
          <a:p>
            <a:pPr>
              <a:lnSpc>
                <a:spcPct val="11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序偶表示法</a:t>
            </a:r>
          </a:p>
        </p:txBody>
      </p:sp>
      <p:sp>
        <p:nvSpPr>
          <p:cNvPr id="53251" name="Rectangle 12"/>
          <p:cNvSpPr/>
          <p:nvPr/>
        </p:nvSpPr>
        <p:spPr>
          <a:xfrm>
            <a:off x="2838450" y="3228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2" name="Rectangle 13"/>
          <p:cNvSpPr/>
          <p:nvPr/>
        </p:nvSpPr>
        <p:spPr>
          <a:xfrm>
            <a:off x="3505200" y="34194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3" name="Rectangle 18"/>
          <p:cNvSpPr/>
          <p:nvPr/>
        </p:nvSpPr>
        <p:spPr>
          <a:xfrm>
            <a:off x="4076700" y="3228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4" name="Rectangle 23"/>
          <p:cNvSpPr/>
          <p:nvPr/>
        </p:nvSpPr>
        <p:spPr>
          <a:xfrm>
            <a:off x="3181350" y="3324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0710" name="Object 22"/>
          <p:cNvGraphicFramePr>
            <a:graphicFrameLocks noChangeAspect="1"/>
          </p:cNvGraphicFramePr>
          <p:nvPr/>
        </p:nvGraphicFramePr>
        <p:xfrm>
          <a:off x="1285875" y="2362200"/>
          <a:ext cx="65722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71800" imgH="228600" progId="Equation.DSMT4">
                  <p:embed/>
                </p:oleObj>
              </mc:Choice>
              <mc:Fallback>
                <p:oleObj r:id="rId2" imgW="2971800" imgH="228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85875" y="2362200"/>
                        <a:ext cx="657225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12" name="Rectangle 24"/>
          <p:cNvSpPr/>
          <p:nvPr/>
        </p:nvSpPr>
        <p:spPr>
          <a:xfrm>
            <a:off x="573088" y="3906838"/>
            <a:ext cx="30416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向量表示法 </a:t>
            </a:r>
          </a:p>
        </p:txBody>
      </p:sp>
      <p:sp>
        <p:nvSpPr>
          <p:cNvPr id="53257" name="Rectangle 26"/>
          <p:cNvSpPr/>
          <p:nvPr/>
        </p:nvSpPr>
        <p:spPr>
          <a:xfrm>
            <a:off x="3614738" y="33242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0713" name="Object 25"/>
          <p:cNvGraphicFramePr>
            <a:graphicFrameLocks noChangeAspect="1"/>
          </p:cNvGraphicFramePr>
          <p:nvPr/>
        </p:nvGraphicFramePr>
        <p:xfrm>
          <a:off x="1717675" y="4700588"/>
          <a:ext cx="4645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17065" imgH="228600" progId="Equation.DSMT4">
                  <p:embed/>
                </p:oleObj>
              </mc:Choice>
              <mc:Fallback>
                <p:oleObj r:id="rId4" imgW="1917065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17675" y="4700588"/>
                        <a:ext cx="46450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3.5.2  </a:t>
            </a:r>
            <a:r>
              <a:rPr lang="zh-CN" altLang="en-US" b="0" dirty="0">
                <a:latin typeface="Times New Roman" panose="02020603050405020304" pitchFamily="18" charset="0"/>
              </a:rPr>
              <a:t>模糊集合的定义与表示</a:t>
            </a:r>
          </a:p>
        </p:txBody>
      </p:sp>
      <p:graphicFrame>
        <p:nvGraphicFramePr>
          <p:cNvPr id="53260" name="对象 1"/>
          <p:cNvGraphicFramePr>
            <a:graphicFrameLocks noChangeAspect="1"/>
          </p:cNvGraphicFramePr>
          <p:nvPr/>
        </p:nvGraphicFramePr>
        <p:xfrm>
          <a:off x="1651953" y="5601177"/>
          <a:ext cx="2452370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33500" imgH="215900" progId="Equation.DSMT4">
                  <p:embed/>
                </p:oleObj>
              </mc:Choice>
              <mc:Fallback>
                <p:oleObj r:id="rId6" imgW="1333500" imgH="2159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1953" y="5601177"/>
                        <a:ext cx="2452370" cy="3911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对象 2"/>
          <p:cNvGraphicFramePr>
            <a:graphicFrameLocks noChangeAspect="1"/>
          </p:cNvGraphicFramePr>
          <p:nvPr/>
        </p:nvGraphicFramePr>
        <p:xfrm>
          <a:off x="1331913" y="3116263"/>
          <a:ext cx="490378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67000" imgH="228600" progId="Equation.DSMT4">
                  <p:embed/>
                </p:oleObj>
              </mc:Choice>
              <mc:Fallback>
                <p:oleObj r:id="rId8" imgW="2667000" imgH="228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1913" y="3116263"/>
                        <a:ext cx="4903787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2" name="矩形 14"/>
          <p:cNvSpPr/>
          <p:nvPr/>
        </p:nvSpPr>
        <p:spPr>
          <a:xfrm>
            <a:off x="573088" y="3028950"/>
            <a:ext cx="854075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marL="469900" indent="-469900" eaLnBrk="0" hangingPunct="0"/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</a:p>
        </p:txBody>
      </p:sp>
      <p:sp>
        <p:nvSpPr>
          <p:cNvPr id="53263" name="矩形 15"/>
          <p:cNvSpPr/>
          <p:nvPr/>
        </p:nvSpPr>
        <p:spPr>
          <a:xfrm>
            <a:off x="725488" y="5537200"/>
            <a:ext cx="854075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marL="469900" indent="-469900" eaLnBrk="0" hangingPunct="0"/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例：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6228080" y="4220845"/>
            <a:ext cx="2651125" cy="578440"/>
          </a:xfrm>
          <a:prstGeom prst="wedgeRoundRectCallout">
            <a:avLst>
              <a:gd name="adj1" fmla="val -32876"/>
              <a:gd name="adj2" fmla="val 110287"/>
              <a:gd name="adj3" fmla="val 16667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模糊集合的元素次序是</a:t>
            </a:r>
            <a:r>
              <a:rPr lang="zh-CN" altLang="en-US" sz="1400">
                <a:ln>
                  <a:noFill/>
                </a:ln>
                <a:effectLst/>
                <a:sym typeface="+mn-ea"/>
              </a:rPr>
              <a:t>默认的，隶属度为</a:t>
            </a:r>
            <a:r>
              <a:rPr lang="en-US" altLang="zh-CN" sz="1400">
                <a:ln>
                  <a:noFill/>
                </a:ln>
                <a:effectLst/>
                <a:sym typeface="+mn-ea"/>
              </a:rPr>
              <a:t>0</a:t>
            </a:r>
            <a:r>
              <a:rPr lang="zh-CN" altLang="en-US" sz="1400">
                <a:ln>
                  <a:noFill/>
                </a:ln>
                <a:effectLst/>
                <a:sym typeface="+mn-ea"/>
              </a:rPr>
              <a:t>的项不能省略。</a:t>
            </a:r>
            <a:endParaRPr kumimoji="0" lang="zh-CN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43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54274" name="Rectangle 6"/>
          <p:cNvSpPr/>
          <p:nvPr/>
        </p:nvSpPr>
        <p:spPr>
          <a:xfrm>
            <a:off x="4238625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250825" y="2276475"/>
            <a:ext cx="8610600" cy="4105275"/>
            <a:chOff x="192" y="1008"/>
            <a:chExt cx="5424" cy="2789"/>
          </a:xfrm>
        </p:grpSpPr>
        <p:grpSp>
          <p:nvGrpSpPr>
            <p:cNvPr id="54276" name="Group 14"/>
            <p:cNvGrpSpPr/>
            <p:nvPr/>
          </p:nvGrpSpPr>
          <p:grpSpPr>
            <a:xfrm>
              <a:off x="192" y="1008"/>
              <a:ext cx="5424" cy="2789"/>
              <a:chOff x="192" y="1008"/>
              <a:chExt cx="5424" cy="2789"/>
            </a:xfrm>
          </p:grpSpPr>
          <p:sp>
            <p:nvSpPr>
              <p:cNvPr id="54277" name="Text Box 4"/>
              <p:cNvSpPr txBox="1"/>
              <p:nvPr/>
            </p:nvSpPr>
            <p:spPr>
              <a:xfrm>
                <a:off x="192" y="1008"/>
                <a:ext cx="5424" cy="2789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808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例如：以</a:t>
                </a: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年龄作论域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，取                   ，扎德给出了“年老”</a:t>
                </a:r>
                <a:r>
                  <a:rPr lang="en-US" altLang="zh-CN" sz="26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 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与“年青”</a:t>
                </a:r>
                <a:r>
                  <a:rPr lang="en-US" altLang="zh-CN" sz="26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 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两个模糊集合的隶属函数为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zh-CN" altLang="en-US" sz="2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zh-CN" altLang="en-US" sz="2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2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zh-CN" altLang="en-US" sz="26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endParaRPr lang="en-US" altLang="zh-CN" sz="26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54278" name="Object 8"/>
              <p:cNvGraphicFramePr>
                <a:graphicFrameLocks noChangeAspect="1"/>
              </p:cNvGraphicFramePr>
              <p:nvPr/>
            </p:nvGraphicFramePr>
            <p:xfrm>
              <a:off x="192" y="1824"/>
              <a:ext cx="2544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2641600" imgH="711200" progId="Equation.3">
                      <p:embed/>
                    </p:oleObj>
                  </mc:Choice>
                  <mc:Fallback>
                    <p:oleObj r:id="rId2" imgW="2641600" imgH="7112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92" y="1824"/>
                            <a:ext cx="2544" cy="7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79" name="Object 7"/>
              <p:cNvGraphicFramePr>
                <a:graphicFrameLocks noChangeAspect="1"/>
              </p:cNvGraphicFramePr>
              <p:nvPr/>
            </p:nvGraphicFramePr>
            <p:xfrm>
              <a:off x="2880" y="1824"/>
              <a:ext cx="2640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641600" imgH="711200" progId="Equation.3">
                      <p:embed/>
                    </p:oleObj>
                  </mc:Choice>
                  <mc:Fallback>
                    <p:oleObj r:id="rId4" imgW="2641600" imgH="71120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880" y="1824"/>
                            <a:ext cx="2640" cy="7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4280" name="Object 5"/>
            <p:cNvGraphicFramePr>
              <a:graphicFrameLocks noChangeAspect="1"/>
            </p:cNvGraphicFramePr>
            <p:nvPr/>
          </p:nvGraphicFramePr>
          <p:xfrm>
            <a:off x="2784" y="1075"/>
            <a:ext cx="86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621665" imgH="177800" progId="Equation.DSMT4">
                    <p:embed/>
                  </p:oleObj>
                </mc:Choice>
                <mc:Fallback>
                  <p:oleObj r:id="rId6" imgW="621665" imgH="177800" progId="Equation.DSMT4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84" y="1075"/>
                          <a:ext cx="864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1" name="Rectangle 12"/>
          <p:cNvSpPr/>
          <p:nvPr/>
        </p:nvSpPr>
        <p:spPr>
          <a:xfrm>
            <a:off x="0" y="3205163"/>
            <a:ext cx="91440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15"/>
          <p:cNvGrpSpPr/>
          <p:nvPr/>
        </p:nvGrpSpPr>
        <p:grpSpPr>
          <a:xfrm>
            <a:off x="304800" y="4460875"/>
            <a:ext cx="8305800" cy="1470025"/>
            <a:chOff x="192" y="2810"/>
            <a:chExt cx="5232" cy="926"/>
          </a:xfrm>
        </p:grpSpPr>
        <p:graphicFrame>
          <p:nvGraphicFramePr>
            <p:cNvPr id="54283" name="Object 11"/>
            <p:cNvGraphicFramePr>
              <a:graphicFrameLocks noChangeAspect="1"/>
            </p:cNvGraphicFramePr>
            <p:nvPr/>
          </p:nvGraphicFramePr>
          <p:xfrm>
            <a:off x="432" y="3264"/>
            <a:ext cx="1968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930400" imgH="457200" progId="Equation.3">
                    <p:embed/>
                  </p:oleObj>
                </mc:Choice>
                <mc:Fallback>
                  <p:oleObj r:id="rId8" imgW="1930400" imgH="457200" progId="Equation.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32" y="3264"/>
                          <a:ext cx="1968" cy="4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84" name="Object 10"/>
            <p:cNvGraphicFramePr>
              <a:graphicFrameLocks noChangeAspect="1"/>
            </p:cNvGraphicFramePr>
            <p:nvPr/>
          </p:nvGraphicFramePr>
          <p:xfrm>
            <a:off x="2880" y="3203"/>
            <a:ext cx="2544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387600" imgH="457200" progId="Equation.3">
                    <p:embed/>
                  </p:oleObj>
                </mc:Choice>
                <mc:Fallback>
                  <p:oleObj r:id="rId10" imgW="2387600" imgH="457200" progId="Equation.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880" y="3203"/>
                          <a:ext cx="2544" cy="4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5" name="Rectangle 13"/>
            <p:cNvSpPr/>
            <p:nvPr/>
          </p:nvSpPr>
          <p:spPr>
            <a:xfrm>
              <a:off x="192" y="2810"/>
              <a:ext cx="2143" cy="3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采用</a:t>
              </a:r>
              <a:r>
                <a: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Zadeh</a:t>
              </a:r>
              <a:r>
                <a:rPr lang="zh-CN" altLang="en-US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表示法</a:t>
              </a:r>
              <a:r>
                <a:rPr lang="en-US" altLang="zh-CN" sz="2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:</a:t>
              </a:r>
              <a:r>
                <a: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600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54286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3.5.3  </a:t>
            </a:r>
            <a:r>
              <a:rPr lang="zh-CN" altLang="en-US" b="0" dirty="0">
                <a:latin typeface="Times New Roman" panose="02020603050405020304" pitchFamily="18" charset="0"/>
              </a:rPr>
              <a:t>隶属函数</a:t>
            </a:r>
          </a:p>
        </p:txBody>
      </p:sp>
      <p:sp>
        <p:nvSpPr>
          <p:cNvPr id="17" name="Rectangle 3"/>
          <p:cNvSpPr txBox="1"/>
          <p:nvPr/>
        </p:nvSpPr>
        <p:spPr>
          <a:xfrm>
            <a:off x="250825" y="908050"/>
            <a:ext cx="8642350" cy="1152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469900" indent="-46990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可以用一个函数总体上刻画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隶属度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元素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之间的关系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称为隶属函数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(membership function)</a:t>
            </a:r>
            <a:r>
              <a:rPr lang="zh-CN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44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3.6  </a:t>
            </a:r>
            <a:r>
              <a:rPr lang="zh-CN" altLang="en-US" b="0" dirty="0">
                <a:latin typeface="Times New Roman" panose="02020603050405020304" pitchFamily="18" charset="0"/>
              </a:rPr>
              <a:t>模糊关系与模糊关系的合成</a:t>
            </a:r>
          </a:p>
        </p:txBody>
      </p:sp>
      <p:sp>
        <p:nvSpPr>
          <p:cNvPr id="55299" name="Rectangle 120"/>
          <p:cNvSpPr/>
          <p:nvPr/>
        </p:nvSpPr>
        <p:spPr>
          <a:xfrm>
            <a:off x="381000" y="990600"/>
            <a:ext cx="21478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．模糊关系</a:t>
            </a:r>
          </a:p>
        </p:txBody>
      </p:sp>
      <p:sp>
        <p:nvSpPr>
          <p:cNvPr id="55300" name="Rectangle 122"/>
          <p:cNvSpPr/>
          <p:nvPr/>
        </p:nvSpPr>
        <p:spPr>
          <a:xfrm>
            <a:off x="3752850" y="2938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125"/>
          <p:cNvGrpSpPr/>
          <p:nvPr/>
        </p:nvGrpSpPr>
        <p:grpSpPr>
          <a:xfrm>
            <a:off x="228600" y="3048000"/>
            <a:ext cx="5105400" cy="3124200"/>
            <a:chOff x="144" y="1920"/>
            <a:chExt cx="3216" cy="1968"/>
          </a:xfrm>
        </p:grpSpPr>
        <p:graphicFrame>
          <p:nvGraphicFramePr>
            <p:cNvPr id="55302" name="Object 119"/>
            <p:cNvGraphicFramePr>
              <a:graphicFrameLocks noChangeAspect="1"/>
            </p:cNvGraphicFramePr>
            <p:nvPr/>
          </p:nvGraphicFramePr>
          <p:xfrm>
            <a:off x="144" y="2160"/>
            <a:ext cx="3216" cy="1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467100" imgH="1609725" progId="Paint.Picture">
                    <p:embed/>
                  </p:oleObj>
                </mc:Choice>
                <mc:Fallback>
                  <p:oleObj r:id="rId2" imgW="3467100" imgH="1609725" progId="Paint.Picture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44" y="2160"/>
                          <a:ext cx="3216" cy="17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3" name="Text Box 123"/>
            <p:cNvSpPr txBox="1"/>
            <p:nvPr/>
          </p:nvSpPr>
          <p:spPr>
            <a:xfrm>
              <a:off x="384" y="1920"/>
              <a:ext cx="268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身高与体重的模糊关系表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3" name="Group 126"/>
          <p:cNvGrpSpPr/>
          <p:nvPr/>
        </p:nvGrpSpPr>
        <p:grpSpPr>
          <a:xfrm>
            <a:off x="5715000" y="3108325"/>
            <a:ext cx="3276600" cy="2835275"/>
            <a:chOff x="3600" y="1958"/>
            <a:chExt cx="2064" cy="1786"/>
          </a:xfrm>
        </p:grpSpPr>
        <p:graphicFrame>
          <p:nvGraphicFramePr>
            <p:cNvPr id="55305" name="Object 121"/>
            <p:cNvGraphicFramePr>
              <a:graphicFrameLocks noChangeAspect="1"/>
            </p:cNvGraphicFramePr>
            <p:nvPr/>
          </p:nvGraphicFramePr>
          <p:xfrm>
            <a:off x="3600" y="2546"/>
            <a:ext cx="2064" cy="1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638300" imgH="977900" progId="Equation.DSMT4">
                    <p:embed/>
                  </p:oleObj>
                </mc:Choice>
                <mc:Fallback>
                  <p:oleObj r:id="rId4" imgW="1638300" imgH="977900" progId="Equation.DSMT4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00" y="2546"/>
                          <a:ext cx="2064" cy="11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" name="Text Box 124"/>
            <p:cNvSpPr txBox="1"/>
            <p:nvPr/>
          </p:nvSpPr>
          <p:spPr>
            <a:xfrm>
              <a:off x="3600" y="1958"/>
              <a:ext cx="2016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从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到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的一个模糊关系</a:t>
              </a: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，用</a:t>
              </a: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模糊矩阵</a:t>
              </a: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表示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2000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55307" name="Text Box 128"/>
          <p:cNvSpPr txBox="1"/>
          <p:nvPr/>
        </p:nvSpPr>
        <p:spPr>
          <a:xfrm>
            <a:off x="250825" y="1811020"/>
            <a:ext cx="8713788" cy="1298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</a:pP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普通关系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两个集合中的元素之间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是否有关联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Blip>
                <a:blip r:embed="rId6"/>
              </a:buBlip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 模糊关系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两个模糊集合中的元素之间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关联程度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的多少。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4788" name="Text Box 4"/>
          <p:cNvSpPr txBox="1"/>
          <p:nvPr/>
        </p:nvSpPr>
        <p:spPr>
          <a:xfrm>
            <a:off x="342900" y="1486535"/>
            <a:ext cx="8572500" cy="105029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3.1  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某地区人的身高论域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={140,150,160,170,180}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（单位：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），体重论域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={40,50,60,70,80}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（单位：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kg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8" grpId="0" bldLvl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dirty="0">
                <a:solidFill>
                  <a:srgbClr val="A50021"/>
                </a:solidFill>
                <a:ea typeface="MS PGothic" panose="020B0600070205080204" pitchFamily="34" charset="-128"/>
              </a:rPr>
              <a:t>45</a:t>
            </a:fld>
            <a:endParaRPr lang="ja-JP" altLang="en-US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45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4.4.4  </a:t>
            </a:r>
            <a:r>
              <a:rPr lang="zh-CN" altLang="en-US" b="0" dirty="0">
                <a:latin typeface="Times New Roman" panose="02020603050405020304" pitchFamily="18" charset="0"/>
              </a:rPr>
              <a:t>模糊关系与模糊关系的合成</a:t>
            </a:r>
          </a:p>
        </p:txBody>
      </p:sp>
      <p:sp>
        <p:nvSpPr>
          <p:cNvPr id="64516" name="Rectangle 3"/>
          <p:cNvSpPr/>
          <p:nvPr/>
        </p:nvSpPr>
        <p:spPr>
          <a:xfrm>
            <a:off x="192088" y="836613"/>
            <a:ext cx="214788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．模糊关系</a:t>
            </a:r>
          </a:p>
        </p:txBody>
      </p:sp>
      <p:sp>
        <p:nvSpPr>
          <p:cNvPr id="64517" name="Rectangle 4"/>
          <p:cNvSpPr/>
          <p:nvPr/>
        </p:nvSpPr>
        <p:spPr>
          <a:xfrm>
            <a:off x="3752850" y="2938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4518" name="Rectangle 14"/>
          <p:cNvSpPr/>
          <p:nvPr/>
        </p:nvSpPr>
        <p:spPr>
          <a:xfrm>
            <a:off x="4224338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4519" name="Rectangle 16"/>
          <p:cNvSpPr/>
          <p:nvPr/>
        </p:nvSpPr>
        <p:spPr>
          <a:xfrm>
            <a:off x="358140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4520" name="Rectangle 19"/>
          <p:cNvSpPr/>
          <p:nvPr/>
        </p:nvSpPr>
        <p:spPr>
          <a:xfrm>
            <a:off x="348615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4521" name="Rectangle 21"/>
          <p:cNvSpPr/>
          <p:nvPr/>
        </p:nvSpPr>
        <p:spPr>
          <a:xfrm>
            <a:off x="3852863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22"/>
          <p:cNvGrpSpPr/>
          <p:nvPr/>
        </p:nvGrpSpPr>
        <p:grpSpPr>
          <a:xfrm>
            <a:off x="266700" y="1639888"/>
            <a:ext cx="8697913" cy="4410075"/>
            <a:chOff x="168" y="1033"/>
            <a:chExt cx="5400" cy="2778"/>
          </a:xfrm>
        </p:grpSpPr>
        <p:sp>
          <p:nvSpPr>
            <p:cNvPr id="64523" name="Text Box 12"/>
            <p:cNvSpPr txBox="1"/>
            <p:nvPr/>
          </p:nvSpPr>
          <p:spPr>
            <a:xfrm>
              <a:off x="168" y="1033"/>
              <a:ext cx="5400" cy="277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/>
            <a:p>
              <a:pPr algn="just" eaLnBrk="1" hangingPunct="1"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模糊关系的定义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 ：</a:t>
              </a: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</a:pPr>
              <a:r>
                <a:rPr lang="zh-CN" altLang="en-US" sz="24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：模糊集合，模糊关系用叉积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(cartesian product)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表示：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叉积常用最小算子运算： 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</a:pPr>
              <a:r>
                <a:rPr lang="zh-CN" altLang="en-US" sz="2400" b="1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、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：离散模糊集，其隶属函数分别为：</a:t>
              </a:r>
            </a:p>
            <a:p>
              <a:pPr algn="just" eaLnBrk="1" hangingPunct="1">
                <a:lnSpc>
                  <a:spcPct val="130000"/>
                </a:lnSpc>
                <a:spcBef>
                  <a:spcPct val="20000"/>
                </a:spcBef>
                <a:buClr>
                  <a:srgbClr val="0000FF"/>
                </a:buClr>
                <a:buFont typeface="Wingdings" panose="05000000000000000000" pitchFamily="2" charset="2"/>
                <a:buChar char="§"/>
              </a:pPr>
              <a:endParaRPr lang="zh-CN" altLang="en-US" sz="2400" b="1" dirty="0">
                <a:latin typeface="Times New Roman" panose="02020603050405020304" pitchFamily="18" charset="0"/>
              </a:endParaRPr>
            </a:p>
            <a:p>
              <a:pPr algn="just" eaLnBrk="1" hangingPunct="1">
                <a:lnSpc>
                  <a:spcPct val="130000"/>
                </a:lnSpc>
                <a:spcBef>
                  <a:spcPct val="20000"/>
                </a:spcBef>
                <a:spcAft>
                  <a:spcPct val="40000"/>
                </a:spcAft>
                <a:buClr>
                  <a:srgbClr val="0000FF"/>
                </a:buClr>
                <a:buFont typeface="Wingdings" panose="05000000000000000000" pitchFamily="2" charset="2"/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则其叉积运算：   </a:t>
              </a:r>
            </a:p>
          </p:txBody>
        </p:sp>
        <p:graphicFrame>
          <p:nvGraphicFramePr>
            <p:cNvPr id="64524" name="Object 13"/>
            <p:cNvGraphicFramePr>
              <a:graphicFrameLocks noChangeAspect="1"/>
            </p:cNvGraphicFramePr>
            <p:nvPr/>
          </p:nvGraphicFramePr>
          <p:xfrm>
            <a:off x="1732" y="1776"/>
            <a:ext cx="17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05865" imgH="266700" progId="Equation.DSMT4">
                    <p:embed/>
                  </p:oleObj>
                </mc:Choice>
                <mc:Fallback>
                  <p:oleObj r:id="rId2" imgW="1205865" imgH="266700" progId="Equation.DSMT4">
                    <p:embed/>
                    <p:pic>
                      <p:nvPicPr>
                        <p:cNvPr id="0" name="图片 326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732" y="1776"/>
                          <a:ext cx="177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5" name="Object 15"/>
            <p:cNvGraphicFramePr>
              <a:graphicFrameLocks noChangeAspect="1"/>
            </p:cNvGraphicFramePr>
            <p:nvPr/>
          </p:nvGraphicFramePr>
          <p:xfrm>
            <a:off x="1248" y="2445"/>
            <a:ext cx="3264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39900" imgH="190500" progId="Equation.DSMT4">
                    <p:embed/>
                  </p:oleObj>
                </mc:Choice>
                <mc:Fallback>
                  <p:oleObj r:id="rId4" imgW="1739900" imgH="190500" progId="Equation.DSMT4">
                    <p:embed/>
                    <p:pic>
                      <p:nvPicPr>
                        <p:cNvPr id="0" name="图片 326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48" y="2445"/>
                          <a:ext cx="3264" cy="2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6" name="Object 18"/>
            <p:cNvGraphicFramePr>
              <a:graphicFrameLocks noChangeAspect="1"/>
            </p:cNvGraphicFramePr>
            <p:nvPr/>
          </p:nvGraphicFramePr>
          <p:xfrm>
            <a:off x="290" y="3168"/>
            <a:ext cx="2734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349500" imgH="266700" progId="Equation.DSMT4">
                    <p:embed/>
                  </p:oleObj>
                </mc:Choice>
                <mc:Fallback>
                  <p:oleObj r:id="rId6" imgW="2349500" imgH="266700" progId="Equation.DSMT4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90" y="3168"/>
                          <a:ext cx="2734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7" name="Object 17"/>
            <p:cNvGraphicFramePr>
              <a:graphicFrameLocks noChangeAspect="1"/>
            </p:cNvGraphicFramePr>
            <p:nvPr/>
          </p:nvGraphicFramePr>
          <p:xfrm>
            <a:off x="3120" y="3168"/>
            <a:ext cx="235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866900" imgH="190500" progId="Equation.3">
                    <p:embed/>
                  </p:oleObj>
                </mc:Choice>
                <mc:Fallback>
                  <p:oleObj r:id="rId8" imgW="1866900" imgH="190500" progId="Equation.3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120" y="3168"/>
                          <a:ext cx="2352" cy="2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8" name="Object 20"/>
            <p:cNvGraphicFramePr>
              <a:graphicFrameLocks noChangeAspect="1"/>
            </p:cNvGraphicFramePr>
            <p:nvPr/>
          </p:nvGraphicFramePr>
          <p:xfrm>
            <a:off x="1680" y="3456"/>
            <a:ext cx="1632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81100" imgH="228600" progId="Equation.DSMT4">
                    <p:embed/>
                  </p:oleObj>
                </mc:Choice>
                <mc:Fallback>
                  <p:oleObj r:id="rId10" imgW="1181100" imgH="228600" progId="Equation.DSMT4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80" y="3456"/>
                          <a:ext cx="1632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46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56322" name="Text Box 2"/>
          <p:cNvSpPr txBox="1"/>
          <p:nvPr/>
        </p:nvSpPr>
        <p:spPr>
          <a:xfrm>
            <a:off x="467043" y="692785"/>
            <a:ext cx="8621712" cy="400939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lin ang="5400000" scaled="1"/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lstStyle/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3.2</a:t>
            </a:r>
            <a:r>
              <a:rPr lang="en-US" altLang="zh-CN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已知输入的模糊集合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和输出的模糊集合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370013" y="1274128"/>
          <a:ext cx="66135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84500" imgH="203200" progId="Equation.DSMT4">
                  <p:embed/>
                </p:oleObj>
              </mc:Choice>
              <mc:Fallback>
                <p:oleObj r:id="rId2" imgW="2984500" imgH="203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0013" y="1274128"/>
                        <a:ext cx="66135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444625" y="1736090"/>
          <a:ext cx="5237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2200" imgH="203200" progId="Equation.DSMT4">
                  <p:embed/>
                </p:oleObj>
              </mc:Choice>
              <mc:Fallback>
                <p:oleObj r:id="rId4" imgW="2362200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44625" y="1736090"/>
                        <a:ext cx="52371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6"/>
          <p:cNvSpPr/>
          <p:nvPr/>
        </p:nvSpPr>
        <p:spPr>
          <a:xfrm>
            <a:off x="422275" y="2193290"/>
            <a:ext cx="3733800" cy="1084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spcAft>
                <a:spcPct val="50000"/>
              </a:spcAft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到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的模糊关系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解：</a:t>
            </a:r>
          </a:p>
        </p:txBody>
      </p:sp>
      <p:sp>
        <p:nvSpPr>
          <p:cNvPr id="56326" name="Rectangle 7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indent="176530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3.6.1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模糊关系</a:t>
            </a:r>
          </a:p>
        </p:txBody>
      </p:sp>
      <p:grpSp>
        <p:nvGrpSpPr>
          <p:cNvPr id="2" name="Group 72"/>
          <p:cNvGrpSpPr/>
          <p:nvPr/>
        </p:nvGrpSpPr>
        <p:grpSpPr>
          <a:xfrm>
            <a:off x="1744345" y="2536825"/>
            <a:ext cx="5572125" cy="2082799"/>
            <a:chOff x="975" y="2432"/>
            <a:chExt cx="3901" cy="1458"/>
          </a:xfrm>
        </p:grpSpPr>
        <p:sp>
          <p:nvSpPr>
            <p:cNvPr id="56328" name="AutoShape 9"/>
            <p:cNvSpPr>
              <a:spLocks noChangeAspect="1" noTextEdit="1"/>
            </p:cNvSpPr>
            <p:nvPr/>
          </p:nvSpPr>
          <p:spPr>
            <a:xfrm>
              <a:off x="975" y="2432"/>
              <a:ext cx="3672" cy="144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29" name="Rectangle 25"/>
            <p:cNvSpPr/>
            <p:nvPr/>
          </p:nvSpPr>
          <p:spPr>
            <a:xfrm>
              <a:off x="2858" y="3608"/>
              <a:ext cx="96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0" name="Rectangle 26"/>
            <p:cNvSpPr/>
            <p:nvPr/>
          </p:nvSpPr>
          <p:spPr>
            <a:xfrm>
              <a:off x="2813" y="3608"/>
              <a:ext cx="48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Rectangle 27"/>
            <p:cNvSpPr/>
            <p:nvPr/>
          </p:nvSpPr>
          <p:spPr>
            <a:xfrm>
              <a:off x="2724" y="3608"/>
              <a:ext cx="96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2" name="Rectangle 28"/>
            <p:cNvSpPr/>
            <p:nvPr/>
          </p:nvSpPr>
          <p:spPr>
            <a:xfrm>
              <a:off x="2858" y="3320"/>
              <a:ext cx="96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3" name="Rectangle 29"/>
            <p:cNvSpPr/>
            <p:nvPr/>
          </p:nvSpPr>
          <p:spPr>
            <a:xfrm>
              <a:off x="2813" y="3320"/>
              <a:ext cx="48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4" name="Rectangle 30"/>
            <p:cNvSpPr/>
            <p:nvPr/>
          </p:nvSpPr>
          <p:spPr>
            <a:xfrm>
              <a:off x="2724" y="3320"/>
              <a:ext cx="96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5" name="Rectangle 31"/>
            <p:cNvSpPr/>
            <p:nvPr/>
          </p:nvSpPr>
          <p:spPr>
            <a:xfrm>
              <a:off x="2859" y="3032"/>
              <a:ext cx="96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6" name="Rectangle 32"/>
            <p:cNvSpPr/>
            <p:nvPr/>
          </p:nvSpPr>
          <p:spPr>
            <a:xfrm>
              <a:off x="2815" y="3032"/>
              <a:ext cx="48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7" name="Rectangle 33"/>
            <p:cNvSpPr/>
            <p:nvPr/>
          </p:nvSpPr>
          <p:spPr>
            <a:xfrm>
              <a:off x="2726" y="3032"/>
              <a:ext cx="96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Rectangle 34"/>
            <p:cNvSpPr/>
            <p:nvPr/>
          </p:nvSpPr>
          <p:spPr>
            <a:xfrm>
              <a:off x="2859" y="2744"/>
              <a:ext cx="96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39" name="Rectangle 35"/>
            <p:cNvSpPr/>
            <p:nvPr/>
          </p:nvSpPr>
          <p:spPr>
            <a:xfrm>
              <a:off x="2815" y="2744"/>
              <a:ext cx="48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0" name="Rectangle 36"/>
            <p:cNvSpPr/>
            <p:nvPr/>
          </p:nvSpPr>
          <p:spPr>
            <a:xfrm>
              <a:off x="2726" y="2744"/>
              <a:ext cx="96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1" name="Rectangle 37"/>
            <p:cNvSpPr/>
            <p:nvPr/>
          </p:nvSpPr>
          <p:spPr>
            <a:xfrm>
              <a:off x="2850" y="2456"/>
              <a:ext cx="96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2" name="Rectangle 38"/>
            <p:cNvSpPr/>
            <p:nvPr/>
          </p:nvSpPr>
          <p:spPr>
            <a:xfrm>
              <a:off x="2805" y="2456"/>
              <a:ext cx="48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3" name="Rectangle 39"/>
            <p:cNvSpPr/>
            <p:nvPr/>
          </p:nvSpPr>
          <p:spPr>
            <a:xfrm>
              <a:off x="2716" y="2456"/>
              <a:ext cx="96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4" name="Rectangle 40"/>
            <p:cNvSpPr/>
            <p:nvPr/>
          </p:nvSpPr>
          <p:spPr>
            <a:xfrm>
              <a:off x="3053" y="3047"/>
              <a:ext cx="77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o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5" name="Rectangle 41"/>
            <p:cNvSpPr/>
            <p:nvPr/>
          </p:nvSpPr>
          <p:spPr>
            <a:xfrm>
              <a:off x="2142" y="3047"/>
              <a:ext cx="77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o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6" name="Rectangle 42"/>
            <p:cNvSpPr/>
            <p:nvPr/>
          </p:nvSpPr>
          <p:spPr>
            <a:xfrm>
              <a:off x="2950" y="3552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7" name="Rectangle 43"/>
            <p:cNvSpPr/>
            <p:nvPr/>
          </p:nvSpPr>
          <p:spPr>
            <a:xfrm>
              <a:off x="2950" y="3368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8" name="Rectangle 44"/>
            <p:cNvSpPr/>
            <p:nvPr/>
          </p:nvSpPr>
          <p:spPr>
            <a:xfrm>
              <a:off x="2950" y="3184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49" name="Rectangle 45"/>
            <p:cNvSpPr/>
            <p:nvPr/>
          </p:nvSpPr>
          <p:spPr>
            <a:xfrm>
              <a:off x="2950" y="3000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0" name="Rectangle 46"/>
            <p:cNvSpPr/>
            <p:nvPr/>
          </p:nvSpPr>
          <p:spPr>
            <a:xfrm>
              <a:off x="2950" y="2816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1" name="Rectangle 47"/>
            <p:cNvSpPr/>
            <p:nvPr/>
          </p:nvSpPr>
          <p:spPr>
            <a:xfrm>
              <a:off x="2950" y="2632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2" name="Rectangle 48"/>
            <p:cNvSpPr/>
            <p:nvPr/>
          </p:nvSpPr>
          <p:spPr>
            <a:xfrm>
              <a:off x="2950" y="3632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û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3" name="Rectangle 49"/>
            <p:cNvSpPr/>
            <p:nvPr/>
          </p:nvSpPr>
          <p:spPr>
            <a:xfrm>
              <a:off x="2950" y="2448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ù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4" name="Rectangle 50"/>
            <p:cNvSpPr/>
            <p:nvPr/>
          </p:nvSpPr>
          <p:spPr>
            <a:xfrm>
              <a:off x="2654" y="3552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5" name="Rectangle 51"/>
            <p:cNvSpPr/>
            <p:nvPr/>
          </p:nvSpPr>
          <p:spPr>
            <a:xfrm>
              <a:off x="2654" y="3368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6" name="Rectangle 52"/>
            <p:cNvSpPr/>
            <p:nvPr/>
          </p:nvSpPr>
          <p:spPr>
            <a:xfrm>
              <a:off x="2654" y="3184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7" name="Rectangle 53"/>
            <p:cNvSpPr/>
            <p:nvPr/>
          </p:nvSpPr>
          <p:spPr>
            <a:xfrm>
              <a:off x="2654" y="3000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8" name="Rectangle 54"/>
            <p:cNvSpPr/>
            <p:nvPr/>
          </p:nvSpPr>
          <p:spPr>
            <a:xfrm>
              <a:off x="2654" y="2816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59" name="Rectangle 55"/>
            <p:cNvSpPr/>
            <p:nvPr/>
          </p:nvSpPr>
          <p:spPr>
            <a:xfrm>
              <a:off x="2654" y="2632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0" name="Rectangle 56"/>
            <p:cNvSpPr/>
            <p:nvPr/>
          </p:nvSpPr>
          <p:spPr>
            <a:xfrm>
              <a:off x="2654" y="3632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ë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1" name="Rectangle 57"/>
            <p:cNvSpPr/>
            <p:nvPr/>
          </p:nvSpPr>
          <p:spPr>
            <a:xfrm>
              <a:off x="2654" y="2448"/>
              <a:ext cx="7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é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2" name="Rectangle 58"/>
            <p:cNvSpPr/>
            <p:nvPr/>
          </p:nvSpPr>
          <p:spPr>
            <a:xfrm>
              <a:off x="2507" y="3007"/>
              <a:ext cx="105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3" name="Rectangle 59"/>
            <p:cNvSpPr/>
            <p:nvPr/>
          </p:nvSpPr>
          <p:spPr>
            <a:xfrm>
              <a:off x="1746" y="3007"/>
              <a:ext cx="105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64" name="Rectangle 60"/>
                <p:cNvSpPr/>
                <p:nvPr/>
              </p:nvSpPr>
              <p:spPr>
                <a:xfrm>
                  <a:off x="1454" y="3057"/>
                  <a:ext cx="96" cy="2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lIns="0" tIns="0" rIns="0" bIns="0" anchor="t" anchorCtr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×</m:t>
                        </m:r>
                      </m:oMath>
                    </m:oMathPara>
                  </a14:m>
                  <a:endParaRPr lang="en-US" altLang="zh-CN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6364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" y="3057"/>
                  <a:ext cx="96" cy="200"/>
                </a:xfrm>
                <a:prstGeom prst="rect">
                  <a:avLst/>
                </a:prstGeom>
                <a:blipFill rotWithShape="1">
                  <a:blip r:embed="rId6"/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365" name="Rectangle 61"/>
            <p:cNvSpPr/>
            <p:nvPr/>
          </p:nvSpPr>
          <p:spPr>
            <a:xfrm>
              <a:off x="1166" y="3007"/>
              <a:ext cx="105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6" name="Rectangle 62"/>
            <p:cNvSpPr/>
            <p:nvPr/>
          </p:nvSpPr>
          <p:spPr>
            <a:xfrm>
              <a:off x="2370" y="3148"/>
              <a:ext cx="68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7" name="Rectangle 63"/>
            <p:cNvSpPr/>
            <p:nvPr/>
          </p:nvSpPr>
          <p:spPr>
            <a:xfrm>
              <a:off x="2017" y="3014"/>
              <a:ext cx="68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1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8" name="Rectangle 64"/>
            <p:cNvSpPr/>
            <p:nvPr/>
          </p:nvSpPr>
          <p:spPr>
            <a:xfrm>
              <a:off x="2018" y="3148"/>
              <a:ext cx="68" cy="15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1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69" name="Rectangle 65"/>
            <p:cNvSpPr/>
            <p:nvPr/>
          </p:nvSpPr>
          <p:spPr>
            <a:xfrm>
              <a:off x="1587" y="3029"/>
              <a:ext cx="117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70" name="Rectangle 66"/>
            <p:cNvSpPr/>
            <p:nvPr/>
          </p:nvSpPr>
          <p:spPr>
            <a:xfrm>
              <a:off x="1325" y="3029"/>
              <a:ext cx="117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71" name="Rectangle 67"/>
            <p:cNvSpPr/>
            <p:nvPr/>
          </p:nvSpPr>
          <p:spPr>
            <a:xfrm>
              <a:off x="1008" y="3029"/>
              <a:ext cx="117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72" name="Rectangle 68"/>
            <p:cNvSpPr/>
            <p:nvPr/>
          </p:nvSpPr>
          <p:spPr>
            <a:xfrm>
              <a:off x="2251" y="3007"/>
              <a:ext cx="111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i="1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m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373" name="Rectangle 69"/>
            <p:cNvSpPr/>
            <p:nvPr/>
          </p:nvSpPr>
          <p:spPr>
            <a:xfrm>
              <a:off x="1894" y="3007"/>
              <a:ext cx="111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en-US" altLang="zh-CN" sz="2400" i="1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m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6374" name="Object 70"/>
                <p:cNvGraphicFramePr>
                  <a:graphicFrameLocks noChangeAspect="1"/>
                </p:cNvGraphicFramePr>
                <p:nvPr/>
              </p:nvGraphicFramePr>
              <p:xfrm>
                <a:off x="3107" y="3041"/>
                <a:ext cx="1769" cy="2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7" imgW="1422400" imgH="203200" progId="Equation.3">
                        <p:embed/>
                      </p:oleObj>
                    </mc:Choice>
                    <mc:Fallback>
                      <p:oleObj r:id="rId7" imgW="1422400" imgH="203200" progId="Equation.3">
                        <p:embed/>
                        <p:pic>
                          <p:nvPicPr>
                            <p:cNvPr id="0" name="图片 3103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07" y="3041"/>
                              <a:ext cx="1769" cy="25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56374" name="Object 70"/>
                <p:cNvGraphicFramePr>
                  <a:graphicFrameLocks noChangeAspect="1"/>
                </p:cNvGraphicFramePr>
                <p:nvPr/>
              </p:nvGraphicFramePr>
              <p:xfrm>
                <a:off x="3107" y="3041"/>
                <a:ext cx="1769" cy="25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r:id="rId9" imgW="1422400" imgH="203200" progId="Equation.3">
                        <p:embed/>
                      </p:oleObj>
                    </mc:Choice>
                    <mc:Fallback>
                      <p:oleObj r:id="rId9" imgW="1422400" imgH="203200" progId="Equation.3">
                        <p:embed/>
                        <p:pic>
                          <p:nvPicPr>
                            <p:cNvPr id="0" name="图片 3103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07" y="3041"/>
                              <a:ext cx="1769" cy="25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004570" y="4814570"/>
          <a:ext cx="4333240" cy="1988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247900" imgH="876300" progId="Equation.DSMT4">
                  <p:embed/>
                </p:oleObj>
              </mc:Choice>
              <mc:Fallback>
                <p:oleObj r:id="rId11" imgW="2247900" imgH="876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4570" y="4814570"/>
                        <a:ext cx="4333240" cy="1988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64480" y="4797425"/>
          <a:ext cx="203517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435100" imgH="1155700" progId="Equation.DSMT4">
                  <p:embed/>
                </p:oleObj>
              </mc:Choice>
              <mc:Fallback>
                <p:oleObj r:id="rId13" imgW="1435100" imgH="11557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364480" y="4797425"/>
                        <a:ext cx="2035175" cy="2035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圆角矩形标注 6"/>
          <p:cNvSpPr/>
          <p:nvPr/>
        </p:nvSpPr>
        <p:spPr>
          <a:xfrm>
            <a:off x="2411095" y="2745105"/>
            <a:ext cx="638810" cy="339907"/>
          </a:xfrm>
          <a:prstGeom prst="wedgeRoundRectCallout">
            <a:avLst>
              <a:gd name="adj1" fmla="val -25944"/>
              <a:gd name="adj2" fmla="val 144362"/>
              <a:gd name="adj3" fmla="val 16667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叉积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2517775" y="4076700"/>
            <a:ext cx="1284605" cy="339885"/>
          </a:xfrm>
          <a:prstGeom prst="wedgeRoundRectCallout">
            <a:avLst>
              <a:gd name="adj1" fmla="val 21230"/>
              <a:gd name="adj2" fmla="val -132204"/>
              <a:gd name="adj3" fmla="val 16667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模糊向量乘积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1187450" y="4364990"/>
            <a:ext cx="998855" cy="340105"/>
          </a:xfrm>
          <a:prstGeom prst="wedgeRoundRectCallout">
            <a:avLst>
              <a:gd name="adj1" fmla="val 18658"/>
              <a:gd name="adj2" fmla="val 106460"/>
              <a:gd name="adj3" fmla="val 16667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取小运算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8" grpId="0" bldLvl="0" animBg="1"/>
      <p:bldP spid="8" grpId="1" animBg="1"/>
      <p:bldP spid="9" grpId="0" bldLvl="0" animBg="1"/>
      <p:bldP spid="9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47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3.6.2  </a:t>
            </a:r>
            <a:r>
              <a:rPr lang="zh-CN" altLang="en-US" b="0" dirty="0">
                <a:latin typeface="Times New Roman" panose="02020603050405020304" pitchFamily="18" charset="0"/>
              </a:rPr>
              <a:t>模糊关系的合成</a:t>
            </a:r>
          </a:p>
        </p:txBody>
      </p:sp>
      <p:sp>
        <p:nvSpPr>
          <p:cNvPr id="58371" name="Rectangle 4"/>
          <p:cNvSpPr/>
          <p:nvPr/>
        </p:nvSpPr>
        <p:spPr>
          <a:xfrm>
            <a:off x="3752850" y="2938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Rectangle 5"/>
          <p:cNvSpPr/>
          <p:nvPr/>
        </p:nvSpPr>
        <p:spPr>
          <a:xfrm>
            <a:off x="4224338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3" name="Rectangle 6"/>
          <p:cNvSpPr/>
          <p:nvPr/>
        </p:nvSpPr>
        <p:spPr>
          <a:xfrm>
            <a:off x="358140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4" name="Rectangle 7"/>
          <p:cNvSpPr/>
          <p:nvPr/>
        </p:nvSpPr>
        <p:spPr>
          <a:xfrm>
            <a:off x="348615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5" name="Rectangle 8"/>
          <p:cNvSpPr/>
          <p:nvPr/>
        </p:nvSpPr>
        <p:spPr>
          <a:xfrm>
            <a:off x="3852863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6" name="Rectangle 9"/>
          <p:cNvSpPr/>
          <p:nvPr/>
        </p:nvSpPr>
        <p:spPr>
          <a:xfrm>
            <a:off x="348615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7" name="Rectangle 14"/>
          <p:cNvSpPr/>
          <p:nvPr/>
        </p:nvSpPr>
        <p:spPr>
          <a:xfrm>
            <a:off x="0" y="3300413"/>
            <a:ext cx="9144000" cy="228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8" name="Rectangle 15"/>
          <p:cNvSpPr/>
          <p:nvPr/>
        </p:nvSpPr>
        <p:spPr>
          <a:xfrm>
            <a:off x="40195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9" name="Rectangle 24"/>
          <p:cNvSpPr/>
          <p:nvPr/>
        </p:nvSpPr>
        <p:spPr>
          <a:xfrm>
            <a:off x="4291013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0" name="Rectangle 27"/>
          <p:cNvSpPr/>
          <p:nvPr/>
        </p:nvSpPr>
        <p:spPr>
          <a:xfrm>
            <a:off x="0" y="3043238"/>
            <a:ext cx="91440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75" name="Text Box 2"/>
          <p:cNvSpPr txBox="1"/>
          <p:nvPr/>
        </p:nvSpPr>
        <p:spPr>
          <a:xfrm>
            <a:off x="395288" y="2479358"/>
            <a:ext cx="8621712" cy="24606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lin ang="5400000" scaled="1"/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marL="342900" indent="-342900" algn="just">
              <a:lnSpc>
                <a:spcPct val="140000"/>
              </a:lnSpc>
              <a:buClr>
                <a:schemeClr val="accent2"/>
              </a:buClr>
              <a:buFont typeface="Wingdings" panose="05000000000000000000" charset="0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模糊合成方法：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最小合成：写出矩阵乘积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中的每个元素，然后将其中的乘积运算用取小运算（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）代替，将其中的求和运算用取大（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∨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）代替。</a:t>
            </a: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最大</a:t>
            </a:r>
            <a:r>
              <a:rPr lang="en-US" altLang="zh-CN" sz="2200" b="1" dirty="0">
                <a:latin typeface="Times New Roman" panose="02020603050405020304" pitchFamily="18" charset="0"/>
                <a:sym typeface="+mn-ea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代数积合成法：写出矩阵乘积</a:t>
            </a:r>
            <a:r>
              <a:rPr lang="en-US" altLang="zh-CN" sz="2200" b="1" i="1" dirty="0">
                <a:latin typeface="Times New Roman" panose="02020603050405020304" pitchFamily="18" charset="0"/>
                <a:sym typeface="+mn-ea"/>
              </a:rPr>
              <a:t>QR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中的每个元素，然后将其中的求和运算用取大（</a:t>
            </a:r>
            <a:r>
              <a:rPr lang="zh-CN" altLang="en-US" sz="2200" dirty="0">
                <a:sym typeface="+mn-ea"/>
              </a:rPr>
              <a:t>∨</a:t>
            </a:r>
            <a:r>
              <a:rPr lang="zh-CN" altLang="en-US" sz="2200" b="1" dirty="0">
                <a:latin typeface="Times New Roman" panose="02020603050405020304" pitchFamily="18" charset="0"/>
                <a:sym typeface="+mn-ea"/>
              </a:rPr>
              <a:t>）代替，乘积运算不变。</a:t>
            </a:r>
            <a:endParaRPr lang="zh-CN" altLang="en-US" sz="2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2"/>
              <p:cNvSpPr txBox="1"/>
              <p:nvPr/>
            </p:nvSpPr>
            <p:spPr>
              <a:xfrm>
                <a:off x="395288" y="808038"/>
                <a:ext cx="8621712" cy="1533525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FF99"/>
                  </a:gs>
                </a:gsLst>
                <a:lin ang="5400000" scaled="1"/>
                <a:tileRect/>
              </a:gradFill>
              <a:ln w="9525" cap="flat" cmpd="sng">
                <a:solidFill>
                  <a:srgbClr val="808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>
                <a:spAutoFit/>
              </a:bodyPr>
              <a:lstStyle/>
              <a:p>
                <a:pPr algn="just">
                  <a:lnSpc>
                    <a:spcPct val="14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zh-CN" altLang="en-US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设模糊关系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𝑌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𝑅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𝑌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𝑍</m:t>
                    </m:r>
                  </m:oMath>
                </a14:m>
                <a:r>
                  <a:rPr lang="en-US" altLang="zh-CN" sz="2200" dirty="0">
                    <a:latin typeface="Times New Roman" panose="02020603050405020304" pitchFamily="18" charset="0"/>
                    <a:sym typeface="+mn-ea"/>
                  </a:rPr>
                  <a:t>,</a:t>
                </a:r>
                <a:r>
                  <a:rPr lang="zh-CN" altLang="en-US" sz="2200" dirty="0">
                    <a:latin typeface="Times New Roman" panose="02020603050405020304" pitchFamily="18" charset="0"/>
                    <a:sym typeface="+mn-ea"/>
                  </a:rPr>
                  <a:t>则模糊关系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𝑆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𝑍</m:t>
                    </m:r>
                    <m:r>
                      <a:rPr lang="en-US" altLang="zh-CN" sz="2200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称</m:t>
                    </m:r>
                  </m:oMath>
                </a14:m>
                <a:r>
                  <a:rPr lang="zh-CN" altLang="en-US" sz="22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为模糊关系</a:t>
                </a:r>
                <a:r>
                  <a:rPr lang="en-US" altLang="zh-CN" sz="22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Q</a:t>
                </a:r>
                <a:r>
                  <a:rPr lang="zh-CN" altLang="en-US" sz="22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与</a:t>
                </a:r>
                <a:r>
                  <a:rPr lang="en-US" altLang="zh-CN" sz="22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R</a:t>
                </a:r>
                <a:r>
                  <a:rPr lang="zh-CN" altLang="en-US" sz="22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的合成。</a:t>
                </a:r>
                <a:endPara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lnSpc>
                    <a:spcPct val="140000"/>
                  </a:lnSpc>
                  <a:buClr>
                    <a:schemeClr val="accent2"/>
                  </a:buClr>
                  <a:buFont typeface="Wingdings" panose="05000000000000000000" pitchFamily="2" charset="2"/>
                  <a:buChar char="§"/>
                </a:pPr>
                <a:r>
                  <a:rPr lang="zh-CN" altLang="en-US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模糊关系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与模糊关系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</a:t>
                </a:r>
                <a:r>
                  <a:rPr lang="zh-CN" altLang="en-US" sz="22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合成</a:t>
                </a:r>
                <a:r>
                  <a:rPr lang="en-US" altLang="zh-CN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lang="zh-CN" altLang="en-US" sz="2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是模糊矩阵的叉乘</a:t>
                </a:r>
                <a14:m>
                  <m:oMath xmlns:m="http://schemas.openxmlformats.org/officeDocument/2006/math">
                    <m:r>
                      <a:rPr lang="en-US" altLang="zh-CN" sz="2200" b="1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𝑺</m:t>
                    </m:r>
                    <m:r>
                      <a:rPr lang="en-US" altLang="zh-CN" sz="2200" b="1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200" b="1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𝑸</m:t>
                    </m:r>
                    <m:r>
                      <a:rPr lang="en-US" altLang="zh-CN" sz="2200" b="1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∘</m:t>
                    </m:r>
                    <m:r>
                      <a:rPr lang="en-US" altLang="zh-CN" sz="2200" b="1" i="1" dirty="0">
                        <a:latin typeface="Cambria Math" panose="02040503050406030204" charset="0"/>
                        <a:ea typeface="宋体" panose="02010600030101010101" pitchFamily="2" charset="-122"/>
                        <a:cs typeface="Cambria Math" panose="02040503050406030204" charset="0"/>
                      </a:rPr>
                      <m:t>𝑹</m:t>
                    </m:r>
                  </m:oMath>
                </a14:m>
                <a:endParaRPr lang="zh-CN" altLang="en-US" sz="2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808038"/>
                <a:ext cx="8621712" cy="1533525"/>
              </a:xfrm>
              <a:prstGeom prst="rect">
                <a:avLst/>
              </a:prstGeom>
              <a:blipFill rotWithShape="1">
                <a:blip r:embed="rId2"/>
                <a:stretch>
                  <a:fillRect l="-55" t="-311" r="-52" b="-311"/>
                </a:stretch>
              </a:blipFill>
              <a:ln w="9525" cap="flat" cmpd="sng">
                <a:solidFill>
                  <a:srgbClr val="80808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75" grpId="0" bldLvl="0" animBg="1"/>
      <p:bldP spid="56375" grpId="1" animBg="1"/>
      <p:bldP spid="3" grpId="0" bldLvl="0" animBg="1"/>
      <p:bldP spid="3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48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3.6.2  </a:t>
            </a:r>
            <a:r>
              <a:rPr lang="zh-CN" altLang="en-US" b="0" dirty="0">
                <a:latin typeface="Times New Roman" panose="02020603050405020304" pitchFamily="18" charset="0"/>
              </a:rPr>
              <a:t>模糊关系的合成</a:t>
            </a:r>
          </a:p>
        </p:txBody>
      </p:sp>
      <p:sp>
        <p:nvSpPr>
          <p:cNvPr id="58371" name="Rectangle 4"/>
          <p:cNvSpPr/>
          <p:nvPr/>
        </p:nvSpPr>
        <p:spPr>
          <a:xfrm>
            <a:off x="3752850" y="2938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2" name="Rectangle 5"/>
          <p:cNvSpPr/>
          <p:nvPr/>
        </p:nvSpPr>
        <p:spPr>
          <a:xfrm>
            <a:off x="4224338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3" name="Rectangle 6"/>
          <p:cNvSpPr/>
          <p:nvPr/>
        </p:nvSpPr>
        <p:spPr>
          <a:xfrm>
            <a:off x="358140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4" name="Rectangle 7"/>
          <p:cNvSpPr/>
          <p:nvPr/>
        </p:nvSpPr>
        <p:spPr>
          <a:xfrm>
            <a:off x="348615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5" name="Rectangle 8"/>
          <p:cNvSpPr/>
          <p:nvPr/>
        </p:nvSpPr>
        <p:spPr>
          <a:xfrm>
            <a:off x="3852863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6" name="Rectangle 9"/>
          <p:cNvSpPr/>
          <p:nvPr/>
        </p:nvSpPr>
        <p:spPr>
          <a:xfrm>
            <a:off x="348615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7" name="Rectangle 14"/>
          <p:cNvSpPr/>
          <p:nvPr/>
        </p:nvSpPr>
        <p:spPr>
          <a:xfrm>
            <a:off x="0" y="3300413"/>
            <a:ext cx="9144000" cy="228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8" name="Rectangle 15"/>
          <p:cNvSpPr/>
          <p:nvPr/>
        </p:nvSpPr>
        <p:spPr>
          <a:xfrm>
            <a:off x="40195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9" name="Rectangle 24"/>
          <p:cNvSpPr/>
          <p:nvPr/>
        </p:nvSpPr>
        <p:spPr>
          <a:xfrm>
            <a:off x="4291013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0" name="Rectangle 27"/>
          <p:cNvSpPr/>
          <p:nvPr/>
        </p:nvSpPr>
        <p:spPr>
          <a:xfrm>
            <a:off x="0" y="3043238"/>
            <a:ext cx="91440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8"/>
          <p:cNvGrpSpPr/>
          <p:nvPr/>
        </p:nvGrpSpPr>
        <p:grpSpPr>
          <a:xfrm>
            <a:off x="869315" y="1746521"/>
            <a:ext cx="7689850" cy="3245424"/>
            <a:chOff x="180" y="1153"/>
            <a:chExt cx="5400" cy="2279"/>
          </a:xfrm>
        </p:grpSpPr>
        <p:sp>
          <p:nvSpPr>
            <p:cNvPr id="58382" name="Text Box 11"/>
            <p:cNvSpPr txBox="1"/>
            <p:nvPr/>
          </p:nvSpPr>
          <p:spPr>
            <a:xfrm>
              <a:off x="180" y="1153"/>
              <a:ext cx="5400" cy="227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ctr" anchorCtr="0">
              <a:spAutoFit/>
            </a:bodyPr>
            <a:lstStyle/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例</a:t>
              </a:r>
              <a:r>
                <a:rPr lang="en-US" altLang="zh-CN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3.3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4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设模糊集合</a:t>
              </a:r>
            </a:p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endPara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zh-CN" altLang="en-US" sz="2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已知</a:t>
              </a:r>
            </a:p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30000"/>
                </a:lnSpc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8383" name="Object 22"/>
            <p:cNvGraphicFramePr>
              <a:graphicFrameLocks noChangeAspect="1"/>
            </p:cNvGraphicFramePr>
            <p:nvPr/>
          </p:nvGraphicFramePr>
          <p:xfrm>
            <a:off x="2037" y="1259"/>
            <a:ext cx="354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755900" imgH="228600" progId="Equation.3">
                    <p:embed/>
                  </p:oleObj>
                </mc:Choice>
                <mc:Fallback>
                  <p:oleObj r:id="rId2" imgW="2755900" imgH="2286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037" y="1259"/>
                          <a:ext cx="3543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4" name="Object 23"/>
            <p:cNvGraphicFramePr>
              <a:graphicFrameLocks noChangeAspect="1"/>
            </p:cNvGraphicFramePr>
            <p:nvPr/>
          </p:nvGraphicFramePr>
          <p:xfrm>
            <a:off x="454" y="1694"/>
            <a:ext cx="2799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273300" imgH="228600" progId="Equation.DSMT4">
                    <p:embed/>
                  </p:oleObj>
                </mc:Choice>
                <mc:Fallback>
                  <p:oleObj r:id="rId4" imgW="2273300" imgH="2286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4" y="1694"/>
                          <a:ext cx="2799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5" name="Object 26"/>
            <p:cNvGraphicFramePr>
              <a:graphicFrameLocks noChangeAspect="1"/>
            </p:cNvGraphicFramePr>
            <p:nvPr/>
          </p:nvGraphicFramePr>
          <p:xfrm>
            <a:off x="960" y="2064"/>
            <a:ext cx="1536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091565" imgH="774065" progId="Equation.3">
                    <p:embed/>
                  </p:oleObj>
                </mc:Choice>
                <mc:Fallback>
                  <p:oleObj r:id="rId6" imgW="1091565" imgH="774065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60" y="2064"/>
                          <a:ext cx="1536" cy="11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86" name="Object 25"/>
            <p:cNvGraphicFramePr>
              <a:graphicFrameLocks noChangeAspect="1"/>
            </p:cNvGraphicFramePr>
            <p:nvPr/>
          </p:nvGraphicFramePr>
          <p:xfrm>
            <a:off x="3456" y="2160"/>
            <a:ext cx="1152" cy="8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812800" imgH="596900" progId="Equation.3">
                    <p:embed/>
                  </p:oleObj>
                </mc:Choice>
                <mc:Fallback>
                  <p:oleObj r:id="rId8" imgW="812800" imgH="59690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456" y="2160"/>
                          <a:ext cx="1152" cy="8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文本框 2"/>
          <p:cNvSpPr txBox="1"/>
          <p:nvPr/>
        </p:nvSpPr>
        <p:spPr>
          <a:xfrm>
            <a:off x="869315" y="4626610"/>
            <a:ext cx="1776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求</a:t>
            </a:r>
            <a:r>
              <a:rPr lang="en-US" altLang="zh-CN"/>
              <a:t>S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49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3.6.2  </a:t>
            </a:r>
            <a:r>
              <a:rPr lang="zh-CN" altLang="en-US" b="0" dirty="0">
                <a:latin typeface="Times New Roman" panose="02020603050405020304" pitchFamily="18" charset="0"/>
              </a:rPr>
              <a:t>模糊关系的合成</a:t>
            </a:r>
          </a:p>
        </p:txBody>
      </p:sp>
      <p:sp>
        <p:nvSpPr>
          <p:cNvPr id="59395" name="Rectangle 4"/>
          <p:cNvSpPr/>
          <p:nvPr/>
        </p:nvSpPr>
        <p:spPr>
          <a:xfrm>
            <a:off x="3752850" y="2938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Rectangle 5"/>
          <p:cNvSpPr/>
          <p:nvPr/>
        </p:nvSpPr>
        <p:spPr>
          <a:xfrm>
            <a:off x="4224338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6"/>
          <p:cNvSpPr/>
          <p:nvPr/>
        </p:nvSpPr>
        <p:spPr>
          <a:xfrm>
            <a:off x="358140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Rectangle 7"/>
          <p:cNvSpPr/>
          <p:nvPr/>
        </p:nvSpPr>
        <p:spPr>
          <a:xfrm>
            <a:off x="348615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Rectangle 8"/>
          <p:cNvSpPr/>
          <p:nvPr/>
        </p:nvSpPr>
        <p:spPr>
          <a:xfrm>
            <a:off x="3852863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Rectangle 9"/>
          <p:cNvSpPr/>
          <p:nvPr/>
        </p:nvSpPr>
        <p:spPr>
          <a:xfrm>
            <a:off x="348615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Rectangle 10"/>
          <p:cNvSpPr/>
          <p:nvPr/>
        </p:nvSpPr>
        <p:spPr>
          <a:xfrm>
            <a:off x="0" y="3300413"/>
            <a:ext cx="9144000" cy="228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Rectangle 11"/>
          <p:cNvSpPr/>
          <p:nvPr/>
        </p:nvSpPr>
        <p:spPr>
          <a:xfrm>
            <a:off x="40195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Rectangle 12"/>
          <p:cNvSpPr/>
          <p:nvPr/>
        </p:nvSpPr>
        <p:spPr>
          <a:xfrm>
            <a:off x="4291013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Rectangle 13"/>
          <p:cNvSpPr/>
          <p:nvPr/>
        </p:nvSpPr>
        <p:spPr>
          <a:xfrm>
            <a:off x="0" y="3043238"/>
            <a:ext cx="91440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895" name="Text Box 15"/>
          <p:cNvSpPr txBox="1"/>
          <p:nvPr/>
        </p:nvSpPr>
        <p:spPr>
          <a:xfrm>
            <a:off x="285750" y="1878013"/>
            <a:ext cx="8572500" cy="4957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6" name="Rectangle 21"/>
          <p:cNvSpPr/>
          <p:nvPr/>
        </p:nvSpPr>
        <p:spPr>
          <a:xfrm>
            <a:off x="2400300" y="2252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8900" name="Object 20"/>
          <p:cNvGraphicFramePr>
            <a:graphicFrameLocks noChangeAspect="1"/>
          </p:cNvGraphicFramePr>
          <p:nvPr/>
        </p:nvGraphicFramePr>
        <p:xfrm>
          <a:off x="914400" y="2111375"/>
          <a:ext cx="76962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43400" imgH="2349500" progId="Equation.DSMT4">
                  <p:embed/>
                </p:oleObj>
              </mc:Choice>
              <mc:Fallback>
                <p:oleObj r:id="rId2" imgW="4343400" imgH="23495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4400" y="2111375"/>
                        <a:ext cx="7696200" cy="457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75" name="Text Box 2"/>
          <p:cNvSpPr txBox="1"/>
          <p:nvPr/>
        </p:nvSpPr>
        <p:spPr>
          <a:xfrm>
            <a:off x="285433" y="848678"/>
            <a:ext cx="8621712" cy="9842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lin ang="5400000" scaled="1"/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最小合成：写出矩阵乘积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中的每个元素，然后将其中的乘积运算用取小运算（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∧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）代替，将其中的求和运算用取大（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∨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）代替。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5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</a:rPr>
              <a:t>3 </a:t>
            </a:r>
            <a:r>
              <a:rPr lang="zh-CN" altLang="en-US" b="0" dirty="0">
                <a:latin typeface="Times New Roman" panose="02020603050405020304" pitchFamily="18" charset="0"/>
              </a:rPr>
              <a:t>章   模拟人类思维的模糊推理</a:t>
            </a:r>
          </a:p>
        </p:txBody>
      </p:sp>
      <p:sp>
        <p:nvSpPr>
          <p:cNvPr id="318467" name="Rectangle 3"/>
          <p:cNvSpPr>
            <a:spLocks noGrp="1"/>
          </p:cNvSpPr>
          <p:nvPr>
            <p:ph idx="1"/>
          </p:nvPr>
        </p:nvSpPr>
        <p:spPr>
          <a:xfrm>
            <a:off x="468313" y="908050"/>
            <a:ext cx="8497887" cy="5400675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3.1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推理的定义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3.2</a:t>
            </a:r>
            <a:r>
              <a:rPr lang="zh-CN" altLang="zh-CN" b="1" dirty="0">
                <a:latin typeface="Times New Roman" panose="02020603050405020304" pitchFamily="18" charset="0"/>
              </a:rPr>
              <a:t>推理的分类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3.3</a:t>
            </a:r>
            <a:r>
              <a:rPr lang="zh-CN" altLang="zh-CN" b="1" dirty="0">
                <a:latin typeface="Times New Roman" panose="02020603050405020304" pitchFamily="18" charset="0"/>
              </a:rPr>
              <a:t>推理的方向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3.4</a:t>
            </a:r>
            <a:r>
              <a:rPr lang="zh-CN" altLang="zh-CN" b="1" dirty="0">
                <a:latin typeface="Times New Roman" panose="02020603050405020304" pitchFamily="18" charset="0"/>
              </a:rPr>
              <a:t>推理中的冲突消解策略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3.5 </a:t>
            </a:r>
            <a:r>
              <a:rPr lang="zh-CN" altLang="zh-CN" b="1" dirty="0">
                <a:latin typeface="Times New Roman" panose="02020603050405020304" pitchFamily="18" charset="0"/>
              </a:rPr>
              <a:t>模糊集合与模糊知识表示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3.6</a:t>
            </a:r>
            <a:r>
              <a:rPr lang="zh-CN" altLang="zh-CN" b="1" dirty="0">
                <a:latin typeface="Times New Roman" panose="02020603050405020304" pitchFamily="18" charset="0"/>
              </a:rPr>
              <a:t>模糊关系与模糊关系的合成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3.7</a:t>
            </a:r>
            <a:r>
              <a:rPr lang="zh-CN" altLang="zh-CN" b="1" dirty="0">
                <a:latin typeface="Times New Roman" panose="02020603050405020304" pitchFamily="18" charset="0"/>
              </a:rPr>
              <a:t>模糊推理与模糊决策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3.8 </a:t>
            </a:r>
            <a:r>
              <a:rPr lang="zh-CN" altLang="zh-CN" b="1" dirty="0">
                <a:latin typeface="Times New Roman" panose="02020603050405020304" pitchFamily="18" charset="0"/>
              </a:rPr>
              <a:t>模糊推理的应用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dvAuto="100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50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3.6.2  </a:t>
            </a:r>
            <a:r>
              <a:rPr lang="zh-CN" altLang="en-US" b="0" dirty="0">
                <a:latin typeface="Times New Roman" panose="02020603050405020304" pitchFamily="18" charset="0"/>
              </a:rPr>
              <a:t>模糊关系的合成</a:t>
            </a:r>
          </a:p>
        </p:txBody>
      </p:sp>
      <p:sp>
        <p:nvSpPr>
          <p:cNvPr id="59395" name="Rectangle 4"/>
          <p:cNvSpPr/>
          <p:nvPr/>
        </p:nvSpPr>
        <p:spPr>
          <a:xfrm>
            <a:off x="3752850" y="2938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6" name="Rectangle 5"/>
          <p:cNvSpPr/>
          <p:nvPr/>
        </p:nvSpPr>
        <p:spPr>
          <a:xfrm>
            <a:off x="4224338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7" name="Rectangle 6"/>
          <p:cNvSpPr/>
          <p:nvPr/>
        </p:nvSpPr>
        <p:spPr>
          <a:xfrm>
            <a:off x="358140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8" name="Rectangle 7"/>
          <p:cNvSpPr/>
          <p:nvPr/>
        </p:nvSpPr>
        <p:spPr>
          <a:xfrm>
            <a:off x="348615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9" name="Rectangle 8"/>
          <p:cNvSpPr/>
          <p:nvPr/>
        </p:nvSpPr>
        <p:spPr>
          <a:xfrm>
            <a:off x="3852863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0" name="Rectangle 9"/>
          <p:cNvSpPr/>
          <p:nvPr/>
        </p:nvSpPr>
        <p:spPr>
          <a:xfrm>
            <a:off x="348615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1" name="Rectangle 10"/>
          <p:cNvSpPr/>
          <p:nvPr/>
        </p:nvSpPr>
        <p:spPr>
          <a:xfrm>
            <a:off x="0" y="3300413"/>
            <a:ext cx="9144000" cy="228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9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2" name="Rectangle 11"/>
          <p:cNvSpPr/>
          <p:nvPr/>
        </p:nvSpPr>
        <p:spPr>
          <a:xfrm>
            <a:off x="40195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3" name="Rectangle 12"/>
          <p:cNvSpPr/>
          <p:nvPr/>
        </p:nvSpPr>
        <p:spPr>
          <a:xfrm>
            <a:off x="4291013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4" name="Rectangle 13"/>
          <p:cNvSpPr/>
          <p:nvPr/>
        </p:nvSpPr>
        <p:spPr>
          <a:xfrm>
            <a:off x="0" y="3043238"/>
            <a:ext cx="91440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895" name="Text Box 15"/>
          <p:cNvSpPr txBox="1"/>
          <p:nvPr/>
        </p:nvSpPr>
        <p:spPr>
          <a:xfrm>
            <a:off x="285750" y="1878013"/>
            <a:ext cx="8572500" cy="495776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解：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6" name="Rectangle 21"/>
          <p:cNvSpPr/>
          <p:nvPr/>
        </p:nvSpPr>
        <p:spPr>
          <a:xfrm>
            <a:off x="2400300" y="2252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78900" name="Object 20"/>
          <p:cNvGraphicFramePr>
            <a:graphicFrameLocks noChangeAspect="1"/>
          </p:cNvGraphicFramePr>
          <p:nvPr/>
        </p:nvGraphicFramePr>
        <p:xfrm>
          <a:off x="1043940" y="2132965"/>
          <a:ext cx="7244080" cy="4430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016500" imgH="2794000" progId="Equation.DSMT4">
                  <p:embed/>
                </p:oleObj>
              </mc:Choice>
              <mc:Fallback>
                <p:oleObj r:id="rId2" imgW="5016500" imgH="2794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940" y="2132965"/>
                        <a:ext cx="7244080" cy="4430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75" name="Text Box 2"/>
          <p:cNvSpPr txBox="1"/>
          <p:nvPr/>
        </p:nvSpPr>
        <p:spPr>
          <a:xfrm>
            <a:off x="285433" y="848678"/>
            <a:ext cx="8621712" cy="103886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lin ang="5400000" scaled="1"/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最大</a:t>
            </a:r>
            <a:r>
              <a:rPr lang="en-US" altLang="zh-CN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代数积合成法：写出矩阵乘积</a:t>
            </a:r>
            <a:r>
              <a:rPr lang="en-US" altLang="zh-CN" sz="2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QR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中的每个元素，然后将其中的求和运算用取大（</a:t>
            </a:r>
            <a:r>
              <a:rPr lang="zh-CN" altLang="en-US" sz="2200" dirty="0">
                <a:latin typeface="Arial" panose="020B0604020202020204" pitchFamily="34" charset="0"/>
                <a:ea typeface="宋体" panose="02010600030101010101" pitchFamily="2" charset="-122"/>
              </a:rPr>
              <a:t>∨</a:t>
            </a:r>
            <a:r>
              <a:rPr lang="zh-CN" altLang="en-US" sz="2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）代替，乘积运算不变。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78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95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51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0418" name="Rectangle 1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3.7 </a:t>
            </a:r>
            <a:r>
              <a:rPr lang="zh-CN" altLang="en-US" b="0" dirty="0">
                <a:latin typeface="Times New Roman" panose="02020603050405020304" pitchFamily="18" charset="0"/>
              </a:rPr>
              <a:t>模糊推理与模糊决策</a:t>
            </a:r>
          </a:p>
        </p:txBody>
      </p:sp>
      <p:sp>
        <p:nvSpPr>
          <p:cNvPr id="60420" name="Rectangle 4"/>
          <p:cNvSpPr/>
          <p:nvPr/>
        </p:nvSpPr>
        <p:spPr>
          <a:xfrm>
            <a:off x="3752850" y="2938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1" name="Rectangle 5"/>
          <p:cNvSpPr/>
          <p:nvPr/>
        </p:nvSpPr>
        <p:spPr>
          <a:xfrm>
            <a:off x="4224338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2" name="Rectangle 6"/>
          <p:cNvSpPr/>
          <p:nvPr/>
        </p:nvSpPr>
        <p:spPr>
          <a:xfrm>
            <a:off x="358140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3" name="Rectangle 7"/>
          <p:cNvSpPr/>
          <p:nvPr/>
        </p:nvSpPr>
        <p:spPr>
          <a:xfrm>
            <a:off x="348615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4" name="Rectangle 8"/>
          <p:cNvSpPr/>
          <p:nvPr/>
        </p:nvSpPr>
        <p:spPr>
          <a:xfrm>
            <a:off x="3852863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5" name="Rectangle 9"/>
          <p:cNvSpPr/>
          <p:nvPr/>
        </p:nvSpPr>
        <p:spPr>
          <a:xfrm>
            <a:off x="348615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6" name="Rectangle 11"/>
          <p:cNvSpPr/>
          <p:nvPr/>
        </p:nvSpPr>
        <p:spPr>
          <a:xfrm>
            <a:off x="40195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7" name="Rectangle 12"/>
          <p:cNvSpPr/>
          <p:nvPr/>
        </p:nvSpPr>
        <p:spPr>
          <a:xfrm>
            <a:off x="4291013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28" name="Rectangle 15"/>
          <p:cNvSpPr/>
          <p:nvPr/>
        </p:nvSpPr>
        <p:spPr>
          <a:xfrm>
            <a:off x="2400300" y="2252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Rectangle 18"/>
          <p:cNvSpPr>
            <a:spLocks noGrp="1"/>
          </p:cNvSpPr>
          <p:nvPr>
            <p:ph idx="1"/>
          </p:nvPr>
        </p:nvSpPr>
        <p:spPr>
          <a:xfrm>
            <a:off x="250825" y="908050"/>
            <a:ext cx="8664575" cy="2520950"/>
          </a:xfrm>
        </p:spPr>
        <p:txBody>
          <a:bodyPr vert="horz" wrap="square" lIns="91440" tIns="45720" rIns="91440" bIns="45720" anchor="t" anchorCtr="0"/>
          <a:lstStyle/>
          <a:p>
            <a:pPr marL="196850" indent="-19685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宋体" panose="02010600030101010101" pitchFamily="2" charset="-122"/>
              </a:rPr>
              <a:t>模糊知识表示</a:t>
            </a:r>
          </a:p>
          <a:p>
            <a:pPr marL="196850" indent="-196850" eaLnBrk="1" hangingPunct="1">
              <a:buFont typeface="Wingdings" panose="05000000000000000000" pitchFamily="2" charset="2"/>
              <a:buChar char="§"/>
            </a:pPr>
            <a:r>
              <a:rPr lang="zh-CN" altLang="en-US" sz="2600" b="1" dirty="0">
                <a:latin typeface="Times New Roman" panose="02020603050405020304" pitchFamily="18" charset="0"/>
              </a:rPr>
              <a:t> 人类思维判断的基本形式：</a:t>
            </a:r>
          </a:p>
          <a:p>
            <a:pPr marL="196850" indent="-196850"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</a:rPr>
              <a:t>                如果 （条件） →  则 （结论）</a:t>
            </a:r>
          </a:p>
          <a:p>
            <a:pPr marL="196850" indent="-196850" eaLnBrk="1" hangingPunct="1">
              <a:buFont typeface="Wingdings" panose="05000000000000000000" pitchFamily="2" charset="2"/>
              <a:buChar char="§"/>
            </a:pPr>
            <a:r>
              <a:rPr lang="zh-CN" altLang="en-US" sz="2600" b="1" dirty="0">
                <a:latin typeface="Times New Roman" panose="02020603050405020304" pitchFamily="18" charset="0"/>
              </a:rPr>
              <a:t> 例如：如果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压力</a:t>
            </a:r>
            <a:r>
              <a:rPr lang="zh-CN" altLang="en-US" sz="2600" b="1" dirty="0">
                <a:latin typeface="Times New Roman" panose="02020603050405020304" pitchFamily="18" charset="0"/>
              </a:rPr>
              <a:t>较高且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温度</a:t>
            </a:r>
            <a:r>
              <a:rPr lang="zh-CN" altLang="en-US" sz="2600" b="1" dirty="0">
                <a:latin typeface="Times New Roman" panose="02020603050405020304" pitchFamily="18" charset="0"/>
              </a:rPr>
              <a:t>在慢慢上升    则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阀门</a:t>
            </a:r>
            <a:r>
              <a:rPr lang="zh-CN" altLang="en-US" sz="2600" b="1" dirty="0">
                <a:latin typeface="Times New Roman" panose="02020603050405020304" pitchFamily="18" charset="0"/>
              </a:rPr>
              <a:t>略开</a:t>
            </a:r>
          </a:p>
        </p:txBody>
      </p:sp>
      <p:sp>
        <p:nvSpPr>
          <p:cNvPr id="379923" name="Text Box 19"/>
          <p:cNvSpPr txBox="1"/>
          <p:nvPr/>
        </p:nvSpPr>
        <p:spPr>
          <a:xfrm>
            <a:off x="290830" y="4077335"/>
            <a:ext cx="8610600" cy="2006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</a:rPr>
              <a:t>模糊规则：从条件论域到结论论域的模糊关系矩阵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</a:rPr>
              <a:t>。通过条件模糊向量与模糊关系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R </a:t>
            </a:r>
            <a:r>
              <a:rPr lang="zh-CN" altLang="en-US" sz="2600" b="1" dirty="0">
                <a:latin typeface="Times New Roman" panose="02020603050405020304" pitchFamily="18" charset="0"/>
              </a:rPr>
              <a:t>的合成进行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模糊推理</a:t>
            </a:r>
            <a:r>
              <a:rPr lang="zh-CN" altLang="en-US" sz="2600" b="1" dirty="0">
                <a:latin typeface="Times New Roman" panose="02020603050405020304" pitchFamily="18" charset="0"/>
              </a:rPr>
              <a:t>，得到结论的模糊向量，然后采用“清晰化”方法将模糊结论转换为精确量。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507990" y="1864995"/>
            <a:ext cx="2651125" cy="373341"/>
          </a:xfrm>
          <a:prstGeom prst="wedgeRoundRectCallout">
            <a:avLst>
              <a:gd name="adj1" fmla="val -32876"/>
              <a:gd name="adj2" fmla="val 110287"/>
              <a:gd name="adj3" fmla="val 16667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条件和结论通常是模糊的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9923" grpId="0" bldLvl="0" animBg="1"/>
      <p:bldP spid="4" grpId="0" animBg="1"/>
      <p:bldP spid="4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dirty="0">
                <a:solidFill>
                  <a:srgbClr val="A50021"/>
                </a:solidFill>
                <a:ea typeface="MS PGothic" panose="020B0600070205080204" pitchFamily="34" charset="-128"/>
              </a:rPr>
              <a:t>52</a:t>
            </a:fld>
            <a:endParaRPr lang="ja-JP" altLang="en-US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706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  <a:sym typeface="+mn-ea"/>
              </a:rPr>
              <a:t>3.7 </a:t>
            </a:r>
            <a:r>
              <a:rPr lang="zh-CN" altLang="en-US" b="0" dirty="0">
                <a:latin typeface="Times New Roman" panose="02020603050405020304" pitchFamily="18" charset="0"/>
                <a:sym typeface="+mn-ea"/>
              </a:rPr>
              <a:t>模糊推理与模糊决策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70660" name="Rectangle 3"/>
          <p:cNvSpPr>
            <a:spLocks noGrp="1"/>
          </p:cNvSpPr>
          <p:nvPr>
            <p:ph idx="1"/>
          </p:nvPr>
        </p:nvSpPr>
        <p:spPr>
          <a:xfrm>
            <a:off x="250825" y="908050"/>
            <a:ext cx="8435975" cy="692150"/>
          </a:xfrm>
        </p:spPr>
        <p:txBody>
          <a:bodyPr vert="horz" wrap="square" lIns="91440" tIns="45720" rIns="91440" bIns="45720" anchor="t" anchorCtr="0"/>
          <a:lstStyle/>
          <a:p>
            <a:pPr marL="196850" indent="-196850"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 </a:t>
            </a:r>
            <a:r>
              <a:rPr lang="en-US" altLang="zh-CN" sz="2800" b="1" dirty="0">
                <a:latin typeface="Times New Roman" panose="02020603050405020304" pitchFamily="18" charset="0"/>
              </a:rPr>
              <a:t>IF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</a:rPr>
              <a:t>  THEN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类型的模糊规则的推理 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0661" name="Rectangle 5"/>
          <p:cNvSpPr/>
          <p:nvPr/>
        </p:nvSpPr>
        <p:spPr>
          <a:xfrm>
            <a:off x="4224338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2" name="Rectangle 6"/>
          <p:cNvSpPr/>
          <p:nvPr/>
        </p:nvSpPr>
        <p:spPr>
          <a:xfrm>
            <a:off x="358140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3" name="Rectangle 7"/>
          <p:cNvSpPr/>
          <p:nvPr/>
        </p:nvSpPr>
        <p:spPr>
          <a:xfrm>
            <a:off x="348615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4" name="Rectangle 8"/>
          <p:cNvSpPr/>
          <p:nvPr/>
        </p:nvSpPr>
        <p:spPr>
          <a:xfrm>
            <a:off x="3852863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5" name="Rectangle 9"/>
          <p:cNvSpPr/>
          <p:nvPr/>
        </p:nvSpPr>
        <p:spPr>
          <a:xfrm>
            <a:off x="348615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6" name="Rectangle 11"/>
          <p:cNvSpPr/>
          <p:nvPr/>
        </p:nvSpPr>
        <p:spPr>
          <a:xfrm>
            <a:off x="40195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7" name="Rectangle 12"/>
          <p:cNvSpPr/>
          <p:nvPr/>
        </p:nvSpPr>
        <p:spPr>
          <a:xfrm>
            <a:off x="4291013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8" name="Rectangle 14"/>
          <p:cNvSpPr/>
          <p:nvPr/>
        </p:nvSpPr>
        <p:spPr>
          <a:xfrm>
            <a:off x="2400300" y="2252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69" name="Rectangle 20"/>
          <p:cNvSpPr/>
          <p:nvPr/>
        </p:nvSpPr>
        <p:spPr>
          <a:xfrm>
            <a:off x="3643313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0670" name="Text Box 15"/>
          <p:cNvSpPr txBox="1"/>
          <p:nvPr/>
        </p:nvSpPr>
        <p:spPr>
          <a:xfrm>
            <a:off x="250825" y="1700213"/>
            <a:ext cx="8621713" cy="170687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600" b="1" dirty="0">
                <a:latin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</a:rPr>
              <a:t>若已知输入为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宋体" panose="02010600030101010101" pitchFamily="2" charset="-122"/>
              </a:rPr>
              <a:t>，则输出为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</a:rPr>
              <a:t>；若现在已知输入为  ，则输出   用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合成规则</a:t>
            </a:r>
            <a:r>
              <a:rPr lang="zh-CN" altLang="en-US" sz="2600" b="1" dirty="0">
                <a:latin typeface="宋体" panose="02010600030101010101" pitchFamily="2" charset="-122"/>
              </a:rPr>
              <a:t>求取</a:t>
            </a:r>
            <a:r>
              <a:rPr lang="zh-CN" altLang="en-US" sz="26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600" b="1" dirty="0">
                <a:latin typeface="宋体" panose="02010600030101010101" pitchFamily="2" charset="-122"/>
              </a:rPr>
              <a:t>其中</a:t>
            </a:r>
            <a:r>
              <a:rPr lang="en-US" altLang="zh-CN" sz="2600" b="1" i="1" dirty="0">
                <a:latin typeface="Times New Roman" panose="02020603050405020304" pitchFamily="18" charset="0"/>
                <a:sym typeface="+mn-ea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sym typeface="+mn-ea"/>
              </a:rPr>
              <a:t>为</a:t>
            </a:r>
            <a:r>
              <a:rPr lang="en-US" altLang="zh-CN" sz="2600" b="1" dirty="0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sym typeface="+mn-ea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sym typeface="+mn-ea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模糊关系</a:t>
            </a:r>
            <a:r>
              <a:rPr lang="en-US" altLang="zh-CN" sz="2600" b="1" dirty="0">
                <a:latin typeface="宋体" panose="02010600030101010101" pitchFamily="2" charset="-122"/>
              </a:rPr>
              <a:t>:</a:t>
            </a:r>
            <a:endParaRPr lang="en-US" altLang="zh-CN" sz="2600" b="1" dirty="0">
              <a:latin typeface="Times New Roman" panose="02020603050405020304" pitchFamily="18" charset="0"/>
            </a:endParaRPr>
          </a:p>
        </p:txBody>
      </p:sp>
      <p:grpSp>
        <p:nvGrpSpPr>
          <p:cNvPr id="70671" name="Group 28"/>
          <p:cNvGrpSpPr/>
          <p:nvPr/>
        </p:nvGrpSpPr>
        <p:grpSpPr>
          <a:xfrm>
            <a:off x="1389063" y="1873250"/>
            <a:ext cx="7113587" cy="927100"/>
            <a:chOff x="875" y="1180"/>
            <a:chExt cx="4481" cy="584"/>
          </a:xfrm>
        </p:grpSpPr>
        <p:graphicFrame>
          <p:nvGraphicFramePr>
            <p:cNvPr id="70677" name="Object 16"/>
            <p:cNvGraphicFramePr>
              <a:graphicFrameLocks noChangeAspect="1"/>
            </p:cNvGraphicFramePr>
            <p:nvPr/>
          </p:nvGraphicFramePr>
          <p:xfrm>
            <a:off x="5103" y="1180"/>
            <a:ext cx="253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7800" imgH="165100" progId="Equation.3">
                    <p:embed/>
                  </p:oleObj>
                </mc:Choice>
                <mc:Fallback>
                  <p:oleObj r:id="rId2" imgW="177800" imgH="165100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103" y="1180"/>
                          <a:ext cx="253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8" name="Object 17"/>
            <p:cNvGraphicFramePr>
              <a:graphicFrameLocks noChangeAspect="1"/>
            </p:cNvGraphicFramePr>
            <p:nvPr/>
          </p:nvGraphicFramePr>
          <p:xfrm>
            <a:off x="875" y="1534"/>
            <a:ext cx="26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03200" imgH="177800" progId="Equation.DSMT4">
                    <p:embed/>
                  </p:oleObj>
                </mc:Choice>
                <mc:Fallback>
                  <p:oleObj r:id="rId4" imgW="203200" imgH="177800" progId="Equation.DSMT4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75" y="1534"/>
                          <a:ext cx="263" cy="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9" name="Object 18"/>
            <p:cNvGraphicFramePr>
              <a:graphicFrameLocks noChangeAspect="1"/>
            </p:cNvGraphicFramePr>
            <p:nvPr/>
          </p:nvGraphicFramePr>
          <p:xfrm>
            <a:off x="2720" y="1551"/>
            <a:ext cx="98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61365" imgH="177800" progId="Equation.DSMT4">
                    <p:embed/>
                  </p:oleObj>
                </mc:Choice>
                <mc:Fallback>
                  <p:oleObj r:id="rId6" imgW="761365" imgH="177800" progId="Equation.DSMT4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720" y="1551"/>
                          <a:ext cx="985" cy="2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88125" y="6381750"/>
            <a:ext cx="2133600" cy="47625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53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14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3.7.1 </a:t>
            </a:r>
            <a:r>
              <a:rPr lang="zh-CN" altLang="en-US" b="0" dirty="0">
                <a:latin typeface="Times New Roman" panose="02020603050405020304" pitchFamily="18" charset="0"/>
              </a:rPr>
              <a:t>模糊推理</a:t>
            </a:r>
          </a:p>
        </p:txBody>
      </p:sp>
      <p:sp>
        <p:nvSpPr>
          <p:cNvPr id="61443" name="Rectangle 4"/>
          <p:cNvSpPr/>
          <p:nvPr/>
        </p:nvSpPr>
        <p:spPr>
          <a:xfrm>
            <a:off x="4224338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4" name="Rectangle 5"/>
          <p:cNvSpPr/>
          <p:nvPr/>
        </p:nvSpPr>
        <p:spPr>
          <a:xfrm>
            <a:off x="358140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5" name="Rectangle 6"/>
          <p:cNvSpPr/>
          <p:nvPr/>
        </p:nvSpPr>
        <p:spPr>
          <a:xfrm>
            <a:off x="348615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6" name="Rectangle 7"/>
          <p:cNvSpPr/>
          <p:nvPr/>
        </p:nvSpPr>
        <p:spPr>
          <a:xfrm>
            <a:off x="3852863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7" name="Rectangle 8"/>
          <p:cNvSpPr/>
          <p:nvPr/>
        </p:nvSpPr>
        <p:spPr>
          <a:xfrm>
            <a:off x="348615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8" name="Rectangle 10"/>
          <p:cNvSpPr/>
          <p:nvPr/>
        </p:nvSpPr>
        <p:spPr>
          <a:xfrm>
            <a:off x="40195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49" name="Rectangle 11"/>
          <p:cNvSpPr/>
          <p:nvPr/>
        </p:nvSpPr>
        <p:spPr>
          <a:xfrm>
            <a:off x="4291013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0" name="Rectangle 12"/>
          <p:cNvSpPr/>
          <p:nvPr/>
        </p:nvSpPr>
        <p:spPr>
          <a:xfrm>
            <a:off x="2400300" y="2252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51" name="Rectangle 13"/>
          <p:cNvSpPr/>
          <p:nvPr/>
        </p:nvSpPr>
        <p:spPr>
          <a:xfrm>
            <a:off x="3643313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8047" name="Text Box 15"/>
          <p:cNvSpPr txBox="1"/>
          <p:nvPr/>
        </p:nvSpPr>
        <p:spPr>
          <a:xfrm>
            <a:off x="323850" y="1052513"/>
            <a:ext cx="8458200" cy="51022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lin ang="5400000" scaled="1"/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 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已知输入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的模糊集合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和输出的模糊集合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53" name="Rectangle 20"/>
          <p:cNvSpPr/>
          <p:nvPr/>
        </p:nvSpPr>
        <p:spPr>
          <a:xfrm>
            <a:off x="373380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28058" name="Object 26"/>
          <p:cNvGraphicFramePr>
            <a:graphicFrameLocks noChangeAspect="1"/>
          </p:cNvGraphicFramePr>
          <p:nvPr/>
        </p:nvGraphicFramePr>
        <p:xfrm>
          <a:off x="1428750" y="1814513"/>
          <a:ext cx="66119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84500" imgH="203200" progId="Equation.DSMT4">
                  <p:embed/>
                </p:oleObj>
              </mc:Choice>
              <mc:Fallback>
                <p:oleObj r:id="rId2" imgW="2984500" imgH="2032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28750" y="1814513"/>
                        <a:ext cx="661193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057" name="Object 25"/>
          <p:cNvGraphicFramePr>
            <a:graphicFrameLocks noChangeAspect="1"/>
          </p:cNvGraphicFramePr>
          <p:nvPr/>
        </p:nvGraphicFramePr>
        <p:xfrm>
          <a:off x="1438275" y="2347913"/>
          <a:ext cx="52371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62200" imgH="203200" progId="Equation.DSMT4">
                  <p:embed/>
                </p:oleObj>
              </mc:Choice>
              <mc:Fallback>
                <p:oleObj r:id="rId4" imgW="2362200" imgH="203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8275" y="2347913"/>
                        <a:ext cx="52371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Rectangle 29"/>
          <p:cNvSpPr/>
          <p:nvPr/>
        </p:nvSpPr>
        <p:spPr>
          <a:xfrm>
            <a:off x="3005138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8062" name="Rectangle 30"/>
          <p:cNvSpPr/>
          <p:nvPr/>
        </p:nvSpPr>
        <p:spPr>
          <a:xfrm>
            <a:off x="361950" y="3078163"/>
            <a:ext cx="4316413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lr>
                <a:srgbClr val="0000FF"/>
              </a:buClr>
              <a:buFont typeface="Wingdings" panose="05000000000000000000" pitchFamily="2" charset="2"/>
              <a:buChar char="§"/>
            </a:pP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前面已经求得模糊关系为：</a:t>
            </a:r>
          </a:p>
        </p:txBody>
      </p:sp>
      <p:graphicFrame>
        <p:nvGraphicFramePr>
          <p:cNvPr id="428064" name="Object 32"/>
          <p:cNvGraphicFramePr>
            <a:graphicFrameLocks noChangeAspect="1"/>
          </p:cNvGraphicFramePr>
          <p:nvPr/>
        </p:nvGraphicFramePr>
        <p:xfrm>
          <a:off x="1581150" y="3643313"/>
          <a:ext cx="2655888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612900" imgH="1143000" progId="Equation.3">
                  <p:embed/>
                </p:oleObj>
              </mc:Choice>
              <mc:Fallback>
                <p:oleObj r:id="rId6" imgW="1612900" imgH="11430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1150" y="3643313"/>
                        <a:ext cx="2655888" cy="2335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8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8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8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8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8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47" grpId="0" animBg="1"/>
      <p:bldP spid="42806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54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3.7.1 </a:t>
            </a:r>
            <a:r>
              <a:rPr lang="zh-CN" altLang="en-US" b="0" dirty="0">
                <a:latin typeface="Times New Roman" panose="02020603050405020304" pitchFamily="18" charset="0"/>
              </a:rPr>
              <a:t>模糊推理</a:t>
            </a:r>
          </a:p>
        </p:txBody>
      </p:sp>
      <p:sp>
        <p:nvSpPr>
          <p:cNvPr id="62467" name="Rectangle 4"/>
          <p:cNvSpPr/>
          <p:nvPr/>
        </p:nvSpPr>
        <p:spPr>
          <a:xfrm>
            <a:off x="4224338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8" name="Rectangle 5"/>
          <p:cNvSpPr/>
          <p:nvPr/>
        </p:nvSpPr>
        <p:spPr>
          <a:xfrm>
            <a:off x="358140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9" name="Rectangle 6"/>
          <p:cNvSpPr/>
          <p:nvPr/>
        </p:nvSpPr>
        <p:spPr>
          <a:xfrm>
            <a:off x="348615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0" name="Rectangle 7"/>
          <p:cNvSpPr/>
          <p:nvPr/>
        </p:nvSpPr>
        <p:spPr>
          <a:xfrm>
            <a:off x="3852863" y="32908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1" name="Rectangle 8"/>
          <p:cNvSpPr/>
          <p:nvPr/>
        </p:nvSpPr>
        <p:spPr>
          <a:xfrm>
            <a:off x="348615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2" name="Rectangle 10"/>
          <p:cNvSpPr/>
          <p:nvPr/>
        </p:nvSpPr>
        <p:spPr>
          <a:xfrm>
            <a:off x="401955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3" name="Rectangle 11"/>
          <p:cNvSpPr/>
          <p:nvPr/>
        </p:nvSpPr>
        <p:spPr>
          <a:xfrm>
            <a:off x="4291013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4" name="Rectangle 12"/>
          <p:cNvSpPr/>
          <p:nvPr/>
        </p:nvSpPr>
        <p:spPr>
          <a:xfrm>
            <a:off x="2400300" y="2252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5" name="Rectangle 13"/>
          <p:cNvSpPr/>
          <p:nvPr/>
        </p:nvSpPr>
        <p:spPr>
          <a:xfrm>
            <a:off x="3643313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6" name="Text Box 14"/>
          <p:cNvSpPr txBox="1"/>
          <p:nvPr/>
        </p:nvSpPr>
        <p:spPr>
          <a:xfrm>
            <a:off x="342900" y="1676400"/>
            <a:ext cx="8458200" cy="39909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FF99"/>
              </a:gs>
            </a:gsLst>
            <a:lin ang="0" scaled="1"/>
            <a:tileRect/>
          </a:gra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40000"/>
              </a:lnSpc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7" name="Rectangle 15"/>
          <p:cNvSpPr/>
          <p:nvPr/>
        </p:nvSpPr>
        <p:spPr>
          <a:xfrm>
            <a:off x="373380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8" name="Rectangle 16"/>
          <p:cNvSpPr/>
          <p:nvPr/>
        </p:nvSpPr>
        <p:spPr>
          <a:xfrm>
            <a:off x="0" y="3306763"/>
            <a:ext cx="91440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79" name="Rectangle 17"/>
          <p:cNvSpPr/>
          <p:nvPr/>
        </p:nvSpPr>
        <p:spPr>
          <a:xfrm>
            <a:off x="3005138" y="28575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80" name="Rectangle 18"/>
          <p:cNvSpPr/>
          <p:nvPr/>
        </p:nvSpPr>
        <p:spPr>
          <a:xfrm>
            <a:off x="0" y="2852738"/>
            <a:ext cx="914400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81" name="Rectangle 21"/>
          <p:cNvSpPr/>
          <p:nvPr/>
        </p:nvSpPr>
        <p:spPr>
          <a:xfrm>
            <a:off x="30480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1127" name="Object 23"/>
          <p:cNvGraphicFramePr>
            <a:graphicFrameLocks noChangeAspect="1"/>
          </p:cNvGraphicFramePr>
          <p:nvPr/>
        </p:nvGraphicFramePr>
        <p:xfrm>
          <a:off x="457200" y="2438400"/>
          <a:ext cx="81534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95600" imgH="889000" progId="Equation.DSMT4">
                  <p:embed/>
                </p:oleObj>
              </mc:Choice>
              <mc:Fallback>
                <p:oleObj r:id="rId2" imgW="2895600" imgH="8890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2438400"/>
                        <a:ext cx="8153400" cy="2540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3" name="Rectangle 47"/>
          <p:cNvSpPr/>
          <p:nvPr/>
        </p:nvSpPr>
        <p:spPr>
          <a:xfrm>
            <a:off x="3352800" y="33289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31150" name="Object 46"/>
          <p:cNvGraphicFramePr>
            <a:graphicFrameLocks noChangeAspect="1"/>
          </p:cNvGraphicFramePr>
          <p:nvPr/>
        </p:nvGraphicFramePr>
        <p:xfrm>
          <a:off x="1295400" y="5181600"/>
          <a:ext cx="54864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38400" imgH="203200" progId="Equation.DSMT4">
                  <p:embed/>
                </p:oleObj>
              </mc:Choice>
              <mc:Fallback>
                <p:oleObj r:id="rId4" imgW="2438400" imgH="2032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95400" y="5181600"/>
                        <a:ext cx="5486400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1152" name="Text Box 48"/>
          <p:cNvSpPr txBox="1"/>
          <p:nvPr/>
        </p:nvSpPr>
        <p:spPr>
          <a:xfrm>
            <a:off x="457200" y="5105400"/>
            <a:ext cx="990600" cy="4889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rPr>
              <a:t>则：</a:t>
            </a:r>
          </a:p>
        </p:txBody>
      </p:sp>
      <p:sp>
        <p:nvSpPr>
          <p:cNvPr id="431153" name="Rectangle 49"/>
          <p:cNvSpPr/>
          <p:nvPr/>
        </p:nvSpPr>
        <p:spPr>
          <a:xfrm>
            <a:off x="381000" y="1752600"/>
            <a:ext cx="1744663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当输入：</a:t>
            </a:r>
          </a:p>
        </p:txBody>
      </p:sp>
      <p:graphicFrame>
        <p:nvGraphicFramePr>
          <p:cNvPr id="431154" name="Object 50"/>
          <p:cNvGraphicFramePr>
            <a:graphicFrameLocks noChangeAspect="1"/>
          </p:cNvGraphicFramePr>
          <p:nvPr/>
        </p:nvGraphicFramePr>
        <p:xfrm>
          <a:off x="2133600" y="1828800"/>
          <a:ext cx="59436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48000" imgH="203200" progId="Equation.DSMT4">
                  <p:embed/>
                </p:oleObj>
              </mc:Choice>
              <mc:Fallback>
                <p:oleObj r:id="rId6" imgW="3048000" imgH="2032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1828800"/>
                        <a:ext cx="59436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1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1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1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52" grpId="0"/>
      <p:bldP spid="43115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55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grpSp>
        <p:nvGrpSpPr>
          <p:cNvPr id="2" name="Group 20"/>
          <p:cNvGrpSpPr/>
          <p:nvPr/>
        </p:nvGrpSpPr>
        <p:grpSpPr>
          <a:xfrm>
            <a:off x="304800" y="3429000"/>
            <a:ext cx="8458200" cy="1689100"/>
            <a:chOff x="192" y="2160"/>
            <a:chExt cx="5328" cy="1064"/>
          </a:xfrm>
        </p:grpSpPr>
        <p:sp>
          <p:nvSpPr>
            <p:cNvPr id="63491" name="Text Box 5"/>
            <p:cNvSpPr txBox="1"/>
            <p:nvPr/>
          </p:nvSpPr>
          <p:spPr>
            <a:xfrm>
              <a:off x="192" y="2160"/>
              <a:ext cx="5328" cy="106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altLang="zh-CN" sz="260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例如，得到模糊向量：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endPara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zh-CN" altLang="en-US" sz="2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取结论：  </a:t>
              </a:r>
              <a:r>
                <a:rPr lang="en-US" altLang="zh-CN" sz="26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zh-CN" altLang="en-US" sz="2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＝</a:t>
              </a:r>
              <a:r>
                <a:rPr lang="en-US" altLang="zh-CN" sz="2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lang="zh-CN" altLang="en-US" sz="26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  <p:graphicFrame>
          <p:nvGraphicFramePr>
            <p:cNvPr id="63492" name="Object 6"/>
            <p:cNvGraphicFramePr>
              <a:graphicFrameLocks noChangeAspect="1"/>
            </p:cNvGraphicFramePr>
            <p:nvPr/>
          </p:nvGraphicFramePr>
          <p:xfrm>
            <a:off x="624" y="2592"/>
            <a:ext cx="412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175000" imgH="177800" progId="Equation.DSMT4">
                    <p:embed/>
                  </p:oleObj>
                </mc:Choice>
                <mc:Fallback>
                  <p:oleObj r:id="rId2" imgW="3175000" imgH="1778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24" y="2592"/>
                          <a:ext cx="412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3" name="Oval 8"/>
            <p:cNvSpPr/>
            <p:nvPr/>
          </p:nvSpPr>
          <p:spPr>
            <a:xfrm>
              <a:off x="2958" y="2496"/>
              <a:ext cx="480" cy="384"/>
            </a:xfrm>
            <a:prstGeom prst="ellipse">
              <a:avLst/>
            </a:prstGeom>
            <a:noFill/>
            <a:ln w="127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4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3.7.2  </a:t>
            </a:r>
            <a:r>
              <a:rPr lang="zh-CN" altLang="en-US" b="0" dirty="0">
                <a:latin typeface="Times New Roman" panose="02020603050405020304" pitchFamily="18" charset="0"/>
              </a:rPr>
              <a:t>模糊决策</a:t>
            </a:r>
          </a:p>
        </p:txBody>
      </p:sp>
      <p:sp>
        <p:nvSpPr>
          <p:cNvPr id="385027" name="Rectangle 3"/>
          <p:cNvSpPr>
            <a:spLocks noGrp="1"/>
          </p:cNvSpPr>
          <p:nvPr>
            <p:ph idx="1"/>
          </p:nvPr>
        </p:nvSpPr>
        <p:spPr>
          <a:xfrm>
            <a:off x="250825" y="908050"/>
            <a:ext cx="8642350" cy="183515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/>
            <a:r>
              <a:rPr lang="en-US" altLang="zh-CN" dirty="0"/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</a:rPr>
              <a:t>模糊决策”</a:t>
            </a:r>
            <a:r>
              <a:rPr lang="en-US" altLang="zh-CN" sz="2800" b="1" dirty="0">
                <a:latin typeface="Times New Roman" panose="02020603050405020304" pitchFamily="18" charset="0"/>
              </a:rPr>
              <a:t>(“</a:t>
            </a:r>
            <a:r>
              <a:rPr lang="zh-CN" altLang="en-US" sz="2800" b="1" dirty="0">
                <a:latin typeface="Times New Roman" panose="02020603050405020304" pitchFamily="18" charset="0"/>
              </a:rPr>
              <a:t>模糊判决”、“解模糊”或“清晰化”）：由模糊推理得到的结论或者操作是一个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模糊向量</a:t>
            </a:r>
            <a:r>
              <a:rPr lang="zh-CN" altLang="en-US" sz="2800" b="1" dirty="0">
                <a:latin typeface="Times New Roman" panose="02020603050405020304" pitchFamily="18" charset="0"/>
              </a:rPr>
              <a:t>，转化为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确定值</a:t>
            </a:r>
            <a:r>
              <a:rPr lang="zh-CN" altLang="en-US" sz="2800" b="1" dirty="0">
                <a:latin typeface="Times New Roman" panose="02020603050405020304" pitchFamily="18" charset="0"/>
              </a:rPr>
              <a:t>的过程（取论域上的一个元素）。</a:t>
            </a:r>
            <a:endParaRPr lang="zh-CN" altLang="en-US" b="1" dirty="0"/>
          </a:p>
        </p:txBody>
      </p:sp>
      <p:sp>
        <p:nvSpPr>
          <p:cNvPr id="385028" name="Text Box 4"/>
          <p:cNvSpPr txBox="1"/>
          <p:nvPr/>
        </p:nvSpPr>
        <p:spPr>
          <a:xfrm>
            <a:off x="228600" y="2743200"/>
            <a:ext cx="5867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1.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最大隶属度法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3" name="Group 22"/>
          <p:cNvGrpSpPr/>
          <p:nvPr/>
        </p:nvGrpSpPr>
        <p:grpSpPr>
          <a:xfrm>
            <a:off x="304800" y="3352800"/>
            <a:ext cx="8458200" cy="2284413"/>
            <a:chOff x="192" y="2112"/>
            <a:chExt cx="5328" cy="1439"/>
          </a:xfrm>
        </p:grpSpPr>
        <p:sp>
          <p:nvSpPr>
            <p:cNvPr id="63498" name="Text Box 9"/>
            <p:cNvSpPr txBox="1"/>
            <p:nvPr/>
          </p:nvSpPr>
          <p:spPr>
            <a:xfrm>
              <a:off x="192" y="2112"/>
              <a:ext cx="5328" cy="143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altLang="zh-CN" sz="260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例如，得到模糊向量：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endPara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r>
                <a:rPr lang="zh-CN" altLang="en-US" sz="2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取结论：</a:t>
              </a: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3499" name="Object 10"/>
            <p:cNvGraphicFramePr>
              <a:graphicFrameLocks noChangeAspect="1"/>
            </p:cNvGraphicFramePr>
            <p:nvPr/>
          </p:nvGraphicFramePr>
          <p:xfrm>
            <a:off x="792" y="2496"/>
            <a:ext cx="45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924300" imgH="177800" progId="Equation.DSMT4">
                    <p:embed/>
                  </p:oleObj>
                </mc:Choice>
                <mc:Fallback>
                  <p:oleObj r:id="rId4" imgW="3924300" imgH="177800" progId="Equation.DSMT4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92" y="2496"/>
                          <a:ext cx="4512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0" name="Object 17"/>
            <p:cNvGraphicFramePr>
              <a:graphicFrameLocks noChangeAspect="1"/>
            </p:cNvGraphicFramePr>
            <p:nvPr/>
          </p:nvGraphicFramePr>
          <p:xfrm>
            <a:off x="1080" y="2928"/>
            <a:ext cx="139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56665" imgH="393700" progId="Equation.DSMT4">
                    <p:embed/>
                  </p:oleObj>
                </mc:Choice>
                <mc:Fallback>
                  <p:oleObj r:id="rId6" imgW="1256665" imgH="3937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80" y="2928"/>
                          <a:ext cx="1392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01" name="Oval 12"/>
          <p:cNvSpPr/>
          <p:nvPr/>
        </p:nvSpPr>
        <p:spPr>
          <a:xfrm>
            <a:off x="3657600" y="4267200"/>
            <a:ext cx="914400" cy="914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3502" name="Rectangle 18"/>
          <p:cNvSpPr/>
          <p:nvPr/>
        </p:nvSpPr>
        <p:spPr>
          <a:xfrm>
            <a:off x="394335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" name="Group 23"/>
          <p:cNvGrpSpPr/>
          <p:nvPr/>
        </p:nvGrpSpPr>
        <p:grpSpPr>
          <a:xfrm>
            <a:off x="1828800" y="3810000"/>
            <a:ext cx="3009900" cy="609600"/>
            <a:chOff x="1152" y="2400"/>
            <a:chExt cx="1896" cy="384"/>
          </a:xfrm>
        </p:grpSpPr>
        <p:sp>
          <p:nvSpPr>
            <p:cNvPr id="63504" name="Oval 13"/>
            <p:cNvSpPr/>
            <p:nvPr/>
          </p:nvSpPr>
          <p:spPr>
            <a:xfrm>
              <a:off x="1152" y="2400"/>
              <a:ext cx="576" cy="384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5" name="Oval 14"/>
            <p:cNvSpPr/>
            <p:nvPr/>
          </p:nvSpPr>
          <p:spPr>
            <a:xfrm>
              <a:off x="1824" y="2448"/>
              <a:ext cx="600" cy="336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06" name="Oval 16"/>
            <p:cNvSpPr/>
            <p:nvPr/>
          </p:nvSpPr>
          <p:spPr>
            <a:xfrm>
              <a:off x="2496" y="2448"/>
              <a:ext cx="552" cy="336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uild="p"/>
      <p:bldP spid="38502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56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4514" name="Rectangle 3"/>
          <p:cNvSpPr>
            <a:spLocks noGrp="1"/>
          </p:cNvSpPr>
          <p:nvPr>
            <p:ph idx="1"/>
          </p:nvPr>
        </p:nvSpPr>
        <p:spPr>
          <a:xfrm>
            <a:off x="250825" y="908050"/>
            <a:ext cx="8540750" cy="55499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</a:rPr>
              <a:t>加权平均判决法</a:t>
            </a:r>
          </a:p>
        </p:txBody>
      </p:sp>
      <p:sp>
        <p:nvSpPr>
          <p:cNvPr id="64515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3.7.2  </a:t>
            </a:r>
            <a:r>
              <a:rPr lang="zh-CN" altLang="en-US" b="0" dirty="0">
                <a:latin typeface="Times New Roman" panose="02020603050405020304" pitchFamily="18" charset="0"/>
              </a:rPr>
              <a:t>模糊决策</a:t>
            </a:r>
          </a:p>
        </p:txBody>
      </p:sp>
      <p:sp>
        <p:nvSpPr>
          <p:cNvPr id="64516" name="Rectangle 9"/>
          <p:cNvSpPr/>
          <p:nvPr/>
        </p:nvSpPr>
        <p:spPr>
          <a:xfrm>
            <a:off x="4095750" y="29956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517" name="Object 8"/>
          <p:cNvGraphicFramePr>
            <a:graphicFrameLocks noChangeAspect="1"/>
          </p:cNvGraphicFramePr>
          <p:nvPr/>
        </p:nvGraphicFramePr>
        <p:xfrm>
          <a:off x="2971800" y="1600200"/>
          <a:ext cx="24384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51865" imgH="862965" progId="Equation.3">
                  <p:embed/>
                </p:oleObj>
              </mc:Choice>
              <mc:Fallback>
                <p:oleObj r:id="rId2" imgW="951865" imgH="862965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71800" y="1600200"/>
                        <a:ext cx="2438400" cy="198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12"/>
          <p:cNvSpPr/>
          <p:nvPr/>
        </p:nvSpPr>
        <p:spPr>
          <a:xfrm>
            <a:off x="3243263" y="3348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9" name="Rectangle 14"/>
          <p:cNvSpPr/>
          <p:nvPr/>
        </p:nvSpPr>
        <p:spPr>
          <a:xfrm>
            <a:off x="3033713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20" name="Text Box 10"/>
          <p:cNvSpPr txBox="1"/>
          <p:nvPr/>
        </p:nvSpPr>
        <p:spPr>
          <a:xfrm>
            <a:off x="304800" y="3943350"/>
            <a:ext cx="8610600" cy="184785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3333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just" fontAlgn="b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例如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fontAlgn="b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  <a:endParaRPr lang="zh-CN" altLang="en-US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4521" name="Group 17"/>
          <p:cNvGrpSpPr/>
          <p:nvPr/>
        </p:nvGrpSpPr>
        <p:grpSpPr>
          <a:xfrm>
            <a:off x="887413" y="4081463"/>
            <a:ext cx="7827963" cy="1554162"/>
            <a:chOff x="559" y="2571"/>
            <a:chExt cx="4931" cy="979"/>
          </a:xfrm>
        </p:grpSpPr>
        <p:sp>
          <p:nvSpPr>
            <p:cNvPr id="64522" name="Rectangle 6"/>
            <p:cNvSpPr/>
            <p:nvPr/>
          </p:nvSpPr>
          <p:spPr>
            <a:xfrm>
              <a:off x="1702" y="2848"/>
              <a:ext cx="160" cy="16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lstStyle/>
            <a:p>
              <a:r>
                <a:rPr lang="en-US" altLang="zh-CN" sz="1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1100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4523" name="Object 11"/>
            <p:cNvGraphicFramePr>
              <a:graphicFrameLocks noChangeAspect="1"/>
            </p:cNvGraphicFramePr>
            <p:nvPr/>
          </p:nvGraphicFramePr>
          <p:xfrm>
            <a:off x="1077" y="2571"/>
            <a:ext cx="432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628900" imgH="177800" progId="Equation.3">
                    <p:embed/>
                  </p:oleObj>
                </mc:Choice>
                <mc:Fallback>
                  <p:oleObj r:id="rId4" imgW="2628900" imgH="17780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77" y="2571"/>
                          <a:ext cx="4326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4" name="Object 16"/>
            <p:cNvGraphicFramePr>
              <a:graphicFrameLocks noChangeAspect="1"/>
            </p:cNvGraphicFramePr>
            <p:nvPr/>
          </p:nvGraphicFramePr>
          <p:xfrm>
            <a:off x="559" y="2976"/>
            <a:ext cx="4931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997200" imgH="393700" progId="Equation.3">
                    <p:embed/>
                  </p:oleObj>
                </mc:Choice>
                <mc:Fallback>
                  <p:oleObj r:id="rId6" imgW="2997200" imgH="3937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59" y="2976"/>
                          <a:ext cx="4931" cy="5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random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ja-JP" altLang="en-US" dirty="0">
                <a:solidFill>
                  <a:srgbClr val="A50021"/>
                </a:solidFill>
                <a:ea typeface="MS PGothic" panose="020B0600070205080204" pitchFamily="34" charset="-128"/>
              </a:rPr>
              <a:t>57</a:t>
            </a:fld>
            <a:endParaRPr lang="ja-JP" altLang="en-US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75779" name="Rectangle 1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  <a:sym typeface="+mn-ea"/>
              </a:rPr>
              <a:t>3.7.2  </a:t>
            </a:r>
            <a:r>
              <a:rPr lang="zh-CN" altLang="en-US" b="0" dirty="0">
                <a:latin typeface="Times New Roman" panose="02020603050405020304" pitchFamily="18" charset="0"/>
                <a:sym typeface="+mn-ea"/>
              </a:rPr>
              <a:t>模糊决策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75780" name="Rectangle 16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3.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中位数法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5781" name="Rectangle 7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82" name="Rectangle 14"/>
          <p:cNvSpPr/>
          <p:nvPr/>
        </p:nvSpPr>
        <p:spPr>
          <a:xfrm>
            <a:off x="3905250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83" name="Text Box 19"/>
          <p:cNvSpPr txBox="1"/>
          <p:nvPr/>
        </p:nvSpPr>
        <p:spPr>
          <a:xfrm>
            <a:off x="381000" y="1676400"/>
            <a:ext cx="8458200" cy="37353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altLang="zh-CN" sz="2600" dirty="0">
                <a:latin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</a:rPr>
              <a:t>例如</a:t>
            </a: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800" b="1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zh-CN" altLang="en-US" sz="2800" dirty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endParaRPr lang="en-US" altLang="zh-CN" sz="2800" dirty="0">
              <a:latin typeface="Arial" panose="020B0604020202020204" pitchFamily="34" charset="0"/>
            </a:endParaRPr>
          </a:p>
        </p:txBody>
      </p:sp>
      <p:sp>
        <p:nvSpPr>
          <p:cNvPr id="75784" name="Rectangle 21"/>
          <p:cNvSpPr/>
          <p:nvPr/>
        </p:nvSpPr>
        <p:spPr>
          <a:xfrm>
            <a:off x="257175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75785" name="Object 20"/>
          <p:cNvGraphicFramePr>
            <a:graphicFrameLocks noChangeAspect="1"/>
          </p:cNvGraphicFramePr>
          <p:nvPr/>
        </p:nvGraphicFramePr>
        <p:xfrm>
          <a:off x="457200" y="2444750"/>
          <a:ext cx="83359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559300" imgH="495300" progId="Equation.DSMT4">
                  <p:embed/>
                </p:oleObj>
              </mc:Choice>
              <mc:Fallback>
                <p:oleObj r:id="rId2" imgW="4559300" imgH="495300" progId="Equation.DSMT4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200" y="2444750"/>
                        <a:ext cx="8335963" cy="984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Oval 22"/>
          <p:cNvSpPr/>
          <p:nvPr/>
        </p:nvSpPr>
        <p:spPr>
          <a:xfrm>
            <a:off x="1020763" y="2209800"/>
            <a:ext cx="10668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1020763" y="2286000"/>
            <a:ext cx="2057400" cy="1219200"/>
            <a:chOff x="643" y="1440"/>
            <a:chExt cx="1296" cy="768"/>
          </a:xfrm>
        </p:grpSpPr>
        <p:sp>
          <p:nvSpPr>
            <p:cNvPr id="75793" name="Oval 23"/>
            <p:cNvSpPr/>
            <p:nvPr/>
          </p:nvSpPr>
          <p:spPr>
            <a:xfrm>
              <a:off x="643" y="1440"/>
              <a:ext cx="720" cy="432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5794" name="Oval 24"/>
            <p:cNvSpPr/>
            <p:nvPr/>
          </p:nvSpPr>
          <p:spPr>
            <a:xfrm>
              <a:off x="1315" y="1776"/>
              <a:ext cx="624" cy="432"/>
            </a:xfrm>
            <a:prstGeom prst="ellipse">
              <a:avLst/>
            </a:prstGeom>
            <a:noFill/>
            <a:ln w="254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/>
            <a:p>
              <a:pPr eaLnBrk="1" hangingPunct="1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75788" name="Oval 25"/>
          <p:cNvSpPr/>
          <p:nvPr/>
        </p:nvSpPr>
        <p:spPr>
          <a:xfrm>
            <a:off x="6888163" y="2362200"/>
            <a:ext cx="685800" cy="4572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17114" name="Oval 26"/>
          <p:cNvSpPr/>
          <p:nvPr/>
        </p:nvSpPr>
        <p:spPr>
          <a:xfrm>
            <a:off x="6964363" y="2286000"/>
            <a:ext cx="838200" cy="685800"/>
          </a:xfrm>
          <a:prstGeom prst="ellipse">
            <a:avLst/>
          </a:prstGeom>
          <a:noFill/>
          <a:ln w="25400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5790" name="Rectangle 28"/>
          <p:cNvSpPr/>
          <p:nvPr/>
        </p:nvSpPr>
        <p:spPr>
          <a:xfrm>
            <a:off x="3948113" y="3195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17115" name="Object 27"/>
          <p:cNvGraphicFramePr>
            <a:graphicFrameLocks noChangeAspect="1"/>
          </p:cNvGraphicFramePr>
          <p:nvPr/>
        </p:nvGraphicFramePr>
        <p:xfrm>
          <a:off x="531813" y="3581400"/>
          <a:ext cx="5119687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67000" imgH="533400" progId="Equation.DSMT4">
                  <p:embed/>
                </p:oleObj>
              </mc:Choice>
              <mc:Fallback>
                <p:oleObj r:id="rId4" imgW="2667000" imgH="533400" progId="Equation.DSMT4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1813" y="3581400"/>
                        <a:ext cx="5119687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118" name="Object 30"/>
          <p:cNvGraphicFramePr>
            <a:graphicFrameLocks noChangeAspect="1"/>
          </p:cNvGraphicFramePr>
          <p:nvPr/>
        </p:nvGraphicFramePr>
        <p:xfrm>
          <a:off x="457200" y="4572000"/>
          <a:ext cx="4114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20900" imgH="266700" progId="Equation.DSMT4">
                  <p:embed/>
                </p:oleObj>
              </mc:Choice>
              <mc:Fallback>
                <p:oleObj r:id="rId6" imgW="2120900" imgH="266700" progId="Equation.DSMT4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7200" y="4572000"/>
                        <a:ext cx="4114800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3347720" y="836930"/>
            <a:ext cx="2930525" cy="919733"/>
          </a:xfrm>
          <a:prstGeom prst="wedgeRoundRectCallout">
            <a:avLst>
              <a:gd name="adj1" fmla="val -87226"/>
              <a:gd name="adj2" fmla="val -8505"/>
              <a:gd name="adj3" fmla="val 16667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effectLst/>
                <a:sym typeface="+mn-ea"/>
              </a:rPr>
              <a:t>中位数：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论域上把隶属函数曲线与横坐标围成的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面积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平分为两部分的元素。</a:t>
            </a:r>
          </a:p>
        </p:txBody>
      </p:sp>
      <p:sp>
        <p:nvSpPr>
          <p:cNvPr id="3" name="圆角矩形标注 2"/>
          <p:cNvSpPr/>
          <p:nvPr/>
        </p:nvSpPr>
        <p:spPr>
          <a:xfrm>
            <a:off x="3347720" y="836930"/>
            <a:ext cx="2930525" cy="919733"/>
          </a:xfrm>
          <a:prstGeom prst="wedgeRoundRectCallout">
            <a:avLst>
              <a:gd name="adj1" fmla="val -87226"/>
              <a:gd name="adj2" fmla="val -8505"/>
              <a:gd name="adj3" fmla="val 16667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effectLst/>
                <a:sym typeface="+mn-ea"/>
              </a:rPr>
              <a:t>中位数：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论域上把隶属函数曲线与横坐标围成的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面积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平分为两部分的元素。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4" grpId="0" bldLvl="0" animBg="1"/>
      <p:bldP spid="4" grpId="0" bldLvl="0" animBg="1"/>
      <p:bldP spid="4" grpId="1" animBg="1"/>
      <p:bldP spid="3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SzTx/>
            </a:pPr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58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798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  <a:sym typeface="+mn-ea"/>
              </a:rPr>
              <a:t>3.7.2  </a:t>
            </a:r>
            <a:r>
              <a:rPr lang="zh-CN" altLang="en-US" b="0" dirty="0">
                <a:latin typeface="Times New Roman" panose="02020603050405020304" pitchFamily="18" charset="0"/>
                <a:sym typeface="+mn-ea"/>
              </a:rPr>
              <a:t>模糊决策</a:t>
            </a:r>
            <a:endParaRPr lang="zh-CN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3. </a:t>
            </a:r>
            <a:r>
              <a:rPr lang="zh-CN" altLang="en-US" sz="2800" b="1" dirty="0">
                <a:latin typeface="Times New Roman" panose="02020603050405020304" pitchFamily="18" charset="0"/>
              </a:rPr>
              <a:t>中位数法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9876" name="Rectangle 4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7" name="Rectangle 5"/>
          <p:cNvSpPr/>
          <p:nvPr/>
        </p:nvSpPr>
        <p:spPr>
          <a:xfrm>
            <a:off x="3905250" y="31861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8" name="Rectangle 7"/>
          <p:cNvSpPr/>
          <p:nvPr/>
        </p:nvSpPr>
        <p:spPr>
          <a:xfrm>
            <a:off x="257175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9" name="Oval 9"/>
          <p:cNvSpPr/>
          <p:nvPr/>
        </p:nvSpPr>
        <p:spPr>
          <a:xfrm>
            <a:off x="1020763" y="2320925"/>
            <a:ext cx="10668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0" name="Rectangle 15"/>
          <p:cNvSpPr/>
          <p:nvPr/>
        </p:nvSpPr>
        <p:spPr>
          <a:xfrm>
            <a:off x="3948113" y="31956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1" name="Rectangle 19"/>
          <p:cNvSpPr/>
          <p:nvPr/>
        </p:nvSpPr>
        <p:spPr>
          <a:xfrm>
            <a:off x="2008188" y="34004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2" name="Rectangle 21"/>
          <p:cNvSpPr/>
          <p:nvPr/>
        </p:nvSpPr>
        <p:spPr>
          <a:xfrm>
            <a:off x="4457700" y="3338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23"/>
          <p:cNvGrpSpPr/>
          <p:nvPr/>
        </p:nvGrpSpPr>
        <p:grpSpPr>
          <a:xfrm>
            <a:off x="381000" y="1787525"/>
            <a:ext cx="8458200" cy="3492500"/>
            <a:chOff x="240" y="1056"/>
            <a:chExt cx="5328" cy="2200"/>
          </a:xfrm>
        </p:grpSpPr>
        <p:sp>
          <p:nvSpPr>
            <p:cNvPr id="79884" name="Text Box 6"/>
            <p:cNvSpPr txBox="1"/>
            <p:nvPr/>
          </p:nvSpPr>
          <p:spPr>
            <a:xfrm>
              <a:off x="240" y="1056"/>
              <a:ext cx="5328" cy="2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r>
                <a:rPr lang="en-US" altLang="zh-CN" sz="2600" dirty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lang="zh-CN" altLang="en-US" sz="2600" dirty="0">
                  <a:latin typeface="宋体" panose="02010600030101010101" pitchFamily="2" charset="-122"/>
                  <a:ea typeface="宋体" panose="02010600030101010101" pitchFamily="2" charset="-122"/>
                </a:rPr>
                <a:t>如果改点在有限元素之间，例如，</a:t>
              </a:r>
              <a:endPara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</a:pPr>
              <a:endPara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  <a:buClr>
                  <a:schemeClr val="accent2"/>
                </a:buClr>
                <a:buFont typeface="Wingdings" panose="05000000000000000000" pitchFamily="2" charset="2"/>
              </a:pPr>
              <a:endParaRPr lang="zh-CN" altLang="en-US" sz="2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9885" name="Object 18"/>
            <p:cNvGraphicFramePr>
              <a:graphicFrameLocks noChangeAspect="1"/>
            </p:cNvGraphicFramePr>
            <p:nvPr/>
          </p:nvGraphicFramePr>
          <p:xfrm>
            <a:off x="288" y="1440"/>
            <a:ext cx="52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978400" imgH="177800" progId="Equation.DSMT4">
                    <p:embed/>
                  </p:oleObj>
                </mc:Choice>
                <mc:Fallback>
                  <p:oleObj r:id="rId2" imgW="4978400" imgH="177800" progId="Equation.DSMT4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88" y="1440"/>
                          <a:ext cx="5280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7115" name="Object 27"/>
          <p:cNvGraphicFramePr>
            <a:graphicFrameLocks noChangeAspect="1"/>
          </p:cNvGraphicFramePr>
          <p:nvPr/>
        </p:nvGraphicFramePr>
        <p:xfrm>
          <a:off x="611664" y="3186272"/>
          <a:ext cx="6533515" cy="101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403600" imgH="533400" progId="Equation.DSMT4">
                  <p:embed/>
                </p:oleObj>
              </mc:Choice>
              <mc:Fallback>
                <p:oleObj r:id="rId4" imgW="3403600" imgH="533400" progId="Equation.DSMT4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664" y="3186272"/>
                        <a:ext cx="6533515" cy="1014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114" name="Oval 26"/>
          <p:cNvSpPr/>
          <p:nvPr/>
        </p:nvSpPr>
        <p:spPr>
          <a:xfrm>
            <a:off x="4932045" y="2321083"/>
            <a:ext cx="647065" cy="533084"/>
          </a:xfrm>
          <a:prstGeom prst="ellipse">
            <a:avLst/>
          </a:prstGeom>
          <a:noFill/>
          <a:ln w="25400" cap="flat" cmpd="sng">
            <a:solidFill>
              <a:srgbClr val="000080"/>
            </a:solidFill>
            <a:prstDash val="solid"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217118" name="Object 30"/>
          <p:cNvGraphicFramePr>
            <a:graphicFrameLocks noChangeAspect="1"/>
          </p:cNvGraphicFramePr>
          <p:nvPr/>
        </p:nvGraphicFramePr>
        <p:xfrm>
          <a:off x="611188" y="4437222"/>
          <a:ext cx="5050155" cy="4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602865" imgH="241300" progId="Equation.DSMT4">
                  <p:embed/>
                </p:oleObj>
              </mc:Choice>
              <mc:Fallback>
                <p:oleObj r:id="rId6" imgW="2602865" imgH="241300" progId="Equation.DSMT4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1188" y="4437222"/>
                        <a:ext cx="5050155" cy="4648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圆角矩形标注 3"/>
          <p:cNvSpPr/>
          <p:nvPr/>
        </p:nvSpPr>
        <p:spPr>
          <a:xfrm>
            <a:off x="3347720" y="836930"/>
            <a:ext cx="2930525" cy="919733"/>
          </a:xfrm>
          <a:prstGeom prst="wedgeRoundRectCallout">
            <a:avLst>
              <a:gd name="adj1" fmla="val -87226"/>
              <a:gd name="adj2" fmla="val -8505"/>
              <a:gd name="adj3" fmla="val 16667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600">
                <a:ln>
                  <a:noFill/>
                </a:ln>
                <a:effectLst/>
                <a:sym typeface="+mn-ea"/>
              </a:rPr>
              <a:t>中位数：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论域上把隶属函数曲线与横坐标围成的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面积</a:t>
            </a:r>
            <a:r>
              <a:rPr kumimoji="0" lang="zh-CN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平分为两部分的元素。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7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114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59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5538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indent="176530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3.8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模糊推理的应用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5"/>
              <p:cNvSpPr/>
              <p:nvPr/>
            </p:nvSpPr>
            <p:spPr>
              <a:xfrm>
                <a:off x="323850" y="981075"/>
                <a:ext cx="8497888" cy="54006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lstStyle/>
              <a:p>
                <a:pPr marL="469900" indent="-469900" algn="just">
                  <a:lnSpc>
                    <a:spcPct val="12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例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3.5  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设有模糊控制规则：</a:t>
                </a:r>
              </a:p>
              <a:p>
                <a:pPr marL="469900" lvl="0" indent="-469900" algn="just">
                  <a:lnSpc>
                    <a:spcPct val="12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“如果温度低，则将风门开大”。设温度和风门开度的</a:t>
                </a: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论域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{1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5}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  <a:p>
                <a:pPr marL="469900" lvl="0" indent="-469900" algn="just">
                  <a:lnSpc>
                    <a:spcPct val="12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“温度低”和“风门大”的</a:t>
                </a: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模糊量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：</a:t>
                </a:r>
              </a:p>
              <a:p>
                <a:pPr marL="469900" indent="-469900" algn="just">
                  <a:lnSpc>
                    <a:spcPct val="12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“温度低”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=1/1+0.6/2+0.3/3+0.0/4+0/5  --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  <a:p>
                <a:pPr marL="469900" indent="-469900" algn="just">
                  <a:lnSpc>
                    <a:spcPct val="12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“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风门大” 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=0/1+0.0/2+0.3/3+0.6/4+1/5  --</a:t>
                </a:r>
                <a:r>
                  <a:rPr lang="en-US" altLang="zh-CN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  <a:p>
                <a:pPr marL="469900" indent="-469900" algn="just">
                  <a:lnSpc>
                    <a:spcPct val="12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已知事实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“温度较低”，可以表示为</a:t>
                </a:r>
              </a:p>
              <a:p>
                <a:pPr marL="469900" indent="-469900" algn="just">
                  <a:lnSpc>
                    <a:spcPct val="12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“温度较低”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=0.8/1+1/2+0.6/3+0.3/4+0/5  --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pPr>
                      <m:e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𝑨</m:t>
                        </m:r>
                      </m:e>
                      <m:sup>
                        <m:r>
                          <a:rPr lang="en-US" altLang="zh-CN" sz="2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sz="2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marL="469900" indent="-469900" algn="just">
                  <a:lnSpc>
                    <a:spcPct val="120000"/>
                  </a:lnSpc>
                  <a:spcBef>
                    <a:spcPct val="30000"/>
                  </a:spcBef>
                  <a:buClr>
                    <a:schemeClr val="accent2"/>
                  </a:buClr>
                  <a:buFont typeface="Wingdings" panose="05000000000000000000" pitchFamily="2" charset="2"/>
                </a:pPr>
                <a:r>
                  <a:rPr lang="zh-CN" altLang="en-US" sz="26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试用模糊推理确定风门开度</a:t>
                </a:r>
                <a:r>
                  <a:rPr lang="zh-CN" altLang="en-US" sz="2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6553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" y="981075"/>
                <a:ext cx="8497888" cy="5400675"/>
              </a:xfrm>
              <a:prstGeom prst="rect">
                <a:avLst/>
              </a:prstGeom>
              <a:blipFill>
                <a:blip r:embed="rId2"/>
                <a:stretch>
                  <a:fillRect l="-1291" t="-564" r="-129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540" name="Rectangle 6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41" name="Oval 7"/>
          <p:cNvSpPr/>
          <p:nvPr/>
        </p:nvSpPr>
        <p:spPr>
          <a:xfrm>
            <a:off x="1020763" y="2320925"/>
            <a:ext cx="10668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6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grpSp>
        <p:nvGrpSpPr>
          <p:cNvPr id="14338" name="Group 53"/>
          <p:cNvGrpSpPr/>
          <p:nvPr/>
        </p:nvGrpSpPr>
        <p:grpSpPr>
          <a:xfrm>
            <a:off x="152400" y="3200400"/>
            <a:ext cx="8763000" cy="3276600"/>
            <a:chOff x="96" y="2016"/>
            <a:chExt cx="5520" cy="2064"/>
          </a:xfrm>
        </p:grpSpPr>
        <p:sp>
          <p:nvSpPr>
            <p:cNvPr id="14339" name="Rectangle 47"/>
            <p:cNvSpPr/>
            <p:nvPr/>
          </p:nvSpPr>
          <p:spPr>
            <a:xfrm>
              <a:off x="96" y="2016"/>
              <a:ext cx="5520" cy="206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808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240" y="2215"/>
            <a:ext cx="2880" cy="1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3337560" imgH="1819910" progId="SmartDraw.2">
                    <p:embed/>
                  </p:oleObj>
                </mc:Choice>
                <mc:Fallback>
                  <p:oleObj r:id="rId2" imgW="3337560" imgH="1819910" progId="SmartDraw.2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40" y="2215"/>
                          <a:ext cx="2880" cy="16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1" name="Text Box 48"/>
            <p:cNvSpPr txBox="1"/>
            <p:nvPr/>
          </p:nvSpPr>
          <p:spPr>
            <a:xfrm>
              <a:off x="4512" y="2112"/>
              <a:ext cx="105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医疗专家系统</a:t>
              </a:r>
            </a:p>
          </p:txBody>
        </p:sp>
      </p:grpSp>
      <p:sp>
        <p:nvSpPr>
          <p:cNvPr id="14342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3.1  </a:t>
            </a:r>
            <a:r>
              <a:rPr lang="zh-CN" altLang="en-US" b="0" dirty="0">
                <a:latin typeface="Times New Roman" panose="02020603050405020304" pitchFamily="18" charset="0"/>
              </a:rPr>
              <a:t>推理的定义</a:t>
            </a:r>
          </a:p>
        </p:txBody>
      </p:sp>
      <p:sp>
        <p:nvSpPr>
          <p:cNvPr id="14343" name="Rectangle 7"/>
          <p:cNvSpPr>
            <a:spLocks noGrp="1"/>
          </p:cNvSpPr>
          <p:nvPr>
            <p:ph type="body" sz="half" idx="1"/>
          </p:nvPr>
        </p:nvSpPr>
        <p:spPr>
          <a:xfrm>
            <a:off x="228600" y="923925"/>
            <a:ext cx="4244975" cy="54006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endParaRPr lang="en-US" altLang="zh-CN" sz="2600" b="1" dirty="0"/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zh-CN" altLang="en-US" sz="2600" b="1" dirty="0"/>
              <a:t>推理：</a:t>
            </a:r>
          </a:p>
        </p:txBody>
      </p:sp>
      <p:graphicFrame>
        <p:nvGraphicFramePr>
          <p:cNvPr id="14344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05000" y="989013"/>
          <a:ext cx="4419600" cy="18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67355" imgH="1252855" progId="SmartDraw.2">
                  <p:embed/>
                </p:oleObj>
              </mc:Choice>
              <mc:Fallback>
                <p:oleObj r:id="rId4" imgW="2967355" imgH="1252855" progId="SmartDraw.2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00" y="989013"/>
                        <a:ext cx="4419600" cy="18653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97" name="Group 49"/>
          <p:cNvGraphicFramePr>
            <a:graphicFrameLocks noGrp="1"/>
          </p:cNvGraphicFramePr>
          <p:nvPr>
            <p:ph sz="quarter" idx="1"/>
          </p:nvPr>
        </p:nvGraphicFramePr>
        <p:xfrm>
          <a:off x="5105400" y="4130675"/>
          <a:ext cx="3581400" cy="1662114"/>
        </p:xfrm>
        <a:graphic>
          <a:graphicData uri="http://schemas.openxmlformats.org/drawingml/2006/table">
            <a:tbl>
              <a:tblPr/>
              <a:tblGrid>
                <a:gridCol w="808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21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知识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专家的经验、医学常识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3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初始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证据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病人的症状、化验结果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6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证据</a:t>
                      </a:r>
                    </a:p>
                  </a:txBody>
                  <a:tcPr marT="45737" marB="45737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中间结论</a:t>
                      </a:r>
                    </a:p>
                  </a:txBody>
                  <a:tcPr marT="45737" marB="4573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0099" name="Line 51"/>
          <p:cNvSpPr/>
          <p:nvPr/>
        </p:nvSpPr>
        <p:spPr>
          <a:xfrm>
            <a:off x="1066800" y="1905000"/>
            <a:ext cx="457200" cy="3657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triangle" w="lg" len="med"/>
            <a:tailEnd type="triangle" w="lg" len="med"/>
          </a:ln>
        </p:spPr>
      </p:sp>
      <p:sp>
        <p:nvSpPr>
          <p:cNvPr id="130102" name="Line 54"/>
          <p:cNvSpPr/>
          <p:nvPr/>
        </p:nvSpPr>
        <p:spPr>
          <a:xfrm flipH="1">
            <a:off x="1371600" y="1828800"/>
            <a:ext cx="685800" cy="22860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triangle" w="lg" len="med"/>
            <a:tailEnd type="triangle" w="med" len="med"/>
          </a:ln>
        </p:spPr>
      </p:sp>
      <p:sp>
        <p:nvSpPr>
          <p:cNvPr id="130103" name="Line 55"/>
          <p:cNvSpPr/>
          <p:nvPr/>
        </p:nvSpPr>
        <p:spPr>
          <a:xfrm>
            <a:off x="2667000" y="2743200"/>
            <a:ext cx="76200" cy="12192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round/>
            <a:headEnd type="triangle" w="lg" len="med"/>
            <a:tailEnd type="triangle" w="med" len="med"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0"/>
                                        <p:tgtEl>
                                          <p:spTgt spid="1300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0" fill="hold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130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0" fill="hold"/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0"/>
                                        <p:tgtEl>
                                          <p:spTgt spid="130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60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6562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indent="176530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3.8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模糊推理的应用</a:t>
            </a:r>
          </a:p>
        </p:txBody>
      </p:sp>
      <p:sp>
        <p:nvSpPr>
          <p:cNvPr id="66563" name="Rectangle 5"/>
          <p:cNvSpPr/>
          <p:nvPr/>
        </p:nvSpPr>
        <p:spPr>
          <a:xfrm>
            <a:off x="250825" y="90805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469900" indent="-46990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）确定模糊关系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6564" name="Rectangle 6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5" name="Oval 7"/>
          <p:cNvSpPr/>
          <p:nvPr/>
        </p:nvSpPr>
        <p:spPr>
          <a:xfrm>
            <a:off x="1020763" y="2320925"/>
            <a:ext cx="10668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6" name="Rectangle 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656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137125"/>
              </p:ext>
            </p:extLst>
          </p:nvPr>
        </p:nvGraphicFramePr>
        <p:xfrm>
          <a:off x="1762125" y="1557338"/>
          <a:ext cx="4897438" cy="241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11400" imgH="1143000" progId="Equation.DSMT4">
                  <p:embed/>
                </p:oleObj>
              </mc:Choice>
              <mc:Fallback>
                <p:oleObj r:id="rId2" imgW="2311400" imgH="11430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2125" y="1557338"/>
                        <a:ext cx="4897438" cy="241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15"/>
          <p:cNvGraphicFramePr>
            <a:graphicFrameLocks noChangeAspect="1"/>
          </p:cNvGraphicFramePr>
          <p:nvPr/>
        </p:nvGraphicFramePr>
        <p:xfrm>
          <a:off x="2089150" y="4076700"/>
          <a:ext cx="3995738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16100" imgH="1143000" progId="Equation.DSMT4">
                  <p:embed/>
                </p:oleObj>
              </mc:Choice>
              <mc:Fallback>
                <p:oleObj r:id="rId4" imgW="1816100" imgH="11430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9150" y="4076700"/>
                        <a:ext cx="3995738" cy="2511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AD997F-E46A-7AB2-2BB2-587555D75D7A}"/>
                  </a:ext>
                </a:extLst>
              </p:cNvPr>
              <p:cNvSpPr txBox="1"/>
              <p:nvPr/>
            </p:nvSpPr>
            <p:spPr>
              <a:xfrm>
                <a:off x="5214667" y="1519499"/>
                <a:ext cx="2619646" cy="3138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altLang="zh-CN" sz="20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0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AD997F-E46A-7AB2-2BB2-587555D75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667" y="1519499"/>
                <a:ext cx="2619646" cy="313804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>
            <a:extLst>
              <a:ext uri="{FF2B5EF4-FFF2-40B4-BE49-F238E27FC236}">
                <a16:creationId xmlns:a16="http://schemas.microsoft.com/office/drawing/2014/main" id="{6A1796F8-530D-B2F2-D42A-1A6F7AEBBC21}"/>
              </a:ext>
            </a:extLst>
          </p:cNvPr>
          <p:cNvSpPr/>
          <p:nvPr/>
        </p:nvSpPr>
        <p:spPr>
          <a:xfrm>
            <a:off x="5194301" y="1509038"/>
            <a:ext cx="2762076" cy="407792"/>
          </a:xfrm>
          <a:prstGeom prst="wedgeRoundRectCallout">
            <a:avLst>
              <a:gd name="adj1" fmla="val -56023"/>
              <a:gd name="adj2" fmla="val -115307"/>
              <a:gd name="adj3" fmla="val 16667"/>
            </a:avLst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61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67586" name="Rectangle 4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indent="176530"/>
            <a:r>
              <a:rPr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3.8  </a:t>
            </a:r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模糊推理的应用</a:t>
            </a:r>
          </a:p>
        </p:txBody>
      </p:sp>
      <p:sp>
        <p:nvSpPr>
          <p:cNvPr id="67587" name="Rectangle 5"/>
          <p:cNvSpPr/>
          <p:nvPr/>
        </p:nvSpPr>
        <p:spPr>
          <a:xfrm>
            <a:off x="250825" y="908050"/>
            <a:ext cx="8642350" cy="540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469900" indent="-46990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</a:p>
          <a:p>
            <a:pPr marL="469900" indent="-469900"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）模糊推理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7588" name="Rectangle 6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9" name="Oval 7"/>
          <p:cNvSpPr/>
          <p:nvPr/>
        </p:nvSpPr>
        <p:spPr>
          <a:xfrm>
            <a:off x="1020763" y="2320925"/>
            <a:ext cx="10668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0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1" name="Rectangle 12"/>
          <p:cNvSpPr/>
          <p:nvPr/>
        </p:nvSpPr>
        <p:spPr>
          <a:xfrm>
            <a:off x="0" y="2838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92" name="Text Box 13"/>
          <p:cNvSpPr txBox="1"/>
          <p:nvPr/>
        </p:nvSpPr>
        <p:spPr>
          <a:xfrm>
            <a:off x="323850" y="4765675"/>
            <a:ext cx="8569325" cy="18700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=(0.0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0.0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0.3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0.6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0.8)</a:t>
            </a:r>
          </a:p>
          <a:p>
            <a:pPr>
              <a:lnSpc>
                <a:spcPct val="120000"/>
              </a:lnSpc>
              <a:spcAft>
                <a:spcPct val="50000"/>
              </a:spcAft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）模糊决策  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用最大隶属度法进行决策得风门开度为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用加权平均判决法和中位数法进行决策得风门开度为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67593" name="Group 15"/>
          <p:cNvGrpSpPr>
            <a:grpSpLocks noChangeAspect="1"/>
          </p:cNvGrpSpPr>
          <p:nvPr/>
        </p:nvGrpSpPr>
        <p:grpSpPr>
          <a:xfrm>
            <a:off x="971550" y="2260600"/>
            <a:ext cx="6337300" cy="2463800"/>
            <a:chOff x="612" y="1066"/>
            <a:chExt cx="3992" cy="1552"/>
          </a:xfrm>
        </p:grpSpPr>
        <p:sp>
          <p:nvSpPr>
            <p:cNvPr id="67594" name="AutoShape 14"/>
            <p:cNvSpPr>
              <a:spLocks noChangeAspect="1" noTextEdit="1"/>
            </p:cNvSpPr>
            <p:nvPr/>
          </p:nvSpPr>
          <p:spPr>
            <a:xfrm>
              <a:off x="612" y="1066"/>
              <a:ext cx="3992" cy="15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lstStyle/>
            <a:p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95" name="Rectangle 16"/>
            <p:cNvSpPr/>
            <p:nvPr/>
          </p:nvSpPr>
          <p:spPr>
            <a:xfrm>
              <a:off x="4485" y="2285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96" name="Rectangle 17"/>
            <p:cNvSpPr/>
            <p:nvPr/>
          </p:nvSpPr>
          <p:spPr>
            <a:xfrm>
              <a:off x="4485" y="2093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97" name="Rectangle 18"/>
            <p:cNvSpPr/>
            <p:nvPr/>
          </p:nvSpPr>
          <p:spPr>
            <a:xfrm>
              <a:off x="4485" y="1901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98" name="Rectangle 19"/>
            <p:cNvSpPr/>
            <p:nvPr/>
          </p:nvSpPr>
          <p:spPr>
            <a:xfrm>
              <a:off x="4485" y="1709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99" name="Rectangle 20"/>
            <p:cNvSpPr/>
            <p:nvPr/>
          </p:nvSpPr>
          <p:spPr>
            <a:xfrm>
              <a:off x="4485" y="1517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0" name="Rectangle 21"/>
            <p:cNvSpPr/>
            <p:nvPr/>
          </p:nvSpPr>
          <p:spPr>
            <a:xfrm>
              <a:off x="4485" y="1325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1" name="Rectangle 22"/>
            <p:cNvSpPr/>
            <p:nvPr/>
          </p:nvSpPr>
          <p:spPr>
            <a:xfrm>
              <a:off x="4485" y="2368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û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2" name="Rectangle 23"/>
            <p:cNvSpPr/>
            <p:nvPr/>
          </p:nvSpPr>
          <p:spPr>
            <a:xfrm>
              <a:off x="4485" y="1133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ù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3" name="Rectangle 24"/>
            <p:cNvSpPr/>
            <p:nvPr/>
          </p:nvSpPr>
          <p:spPr>
            <a:xfrm>
              <a:off x="2412" y="2285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4" name="Rectangle 25"/>
            <p:cNvSpPr/>
            <p:nvPr/>
          </p:nvSpPr>
          <p:spPr>
            <a:xfrm>
              <a:off x="2412" y="2093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5" name="Rectangle 26"/>
            <p:cNvSpPr/>
            <p:nvPr/>
          </p:nvSpPr>
          <p:spPr>
            <a:xfrm>
              <a:off x="2412" y="1901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6" name="Rectangle 27"/>
            <p:cNvSpPr/>
            <p:nvPr/>
          </p:nvSpPr>
          <p:spPr>
            <a:xfrm>
              <a:off x="2412" y="1709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7" name="Rectangle 28"/>
            <p:cNvSpPr/>
            <p:nvPr/>
          </p:nvSpPr>
          <p:spPr>
            <a:xfrm>
              <a:off x="2412" y="1517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8" name="Rectangle 29"/>
            <p:cNvSpPr/>
            <p:nvPr/>
          </p:nvSpPr>
          <p:spPr>
            <a:xfrm>
              <a:off x="2412" y="1325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09" name="Rectangle 30"/>
            <p:cNvSpPr/>
            <p:nvPr/>
          </p:nvSpPr>
          <p:spPr>
            <a:xfrm>
              <a:off x="2412" y="2368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ë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0" name="Rectangle 31"/>
            <p:cNvSpPr/>
            <p:nvPr/>
          </p:nvSpPr>
          <p:spPr>
            <a:xfrm>
              <a:off x="2412" y="1133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é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1" name="Rectangle 32"/>
            <p:cNvSpPr/>
            <p:nvPr/>
          </p:nvSpPr>
          <p:spPr>
            <a:xfrm>
              <a:off x="2058" y="2285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2" name="Rectangle 33"/>
            <p:cNvSpPr/>
            <p:nvPr/>
          </p:nvSpPr>
          <p:spPr>
            <a:xfrm>
              <a:off x="2058" y="2093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3" name="Rectangle 34"/>
            <p:cNvSpPr/>
            <p:nvPr/>
          </p:nvSpPr>
          <p:spPr>
            <a:xfrm>
              <a:off x="2058" y="1901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4" name="Rectangle 35"/>
            <p:cNvSpPr/>
            <p:nvPr/>
          </p:nvSpPr>
          <p:spPr>
            <a:xfrm>
              <a:off x="2058" y="1709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5" name="Rectangle 36"/>
            <p:cNvSpPr/>
            <p:nvPr/>
          </p:nvSpPr>
          <p:spPr>
            <a:xfrm>
              <a:off x="2058" y="1517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6" name="Rectangle 37"/>
            <p:cNvSpPr/>
            <p:nvPr/>
          </p:nvSpPr>
          <p:spPr>
            <a:xfrm>
              <a:off x="2058" y="1325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7" name="Rectangle 38"/>
            <p:cNvSpPr/>
            <p:nvPr/>
          </p:nvSpPr>
          <p:spPr>
            <a:xfrm>
              <a:off x="2058" y="2368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û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8" name="Rectangle 39"/>
            <p:cNvSpPr/>
            <p:nvPr/>
          </p:nvSpPr>
          <p:spPr>
            <a:xfrm>
              <a:off x="2058" y="1133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ù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19" name="Rectangle 40"/>
            <p:cNvSpPr/>
            <p:nvPr/>
          </p:nvSpPr>
          <p:spPr>
            <a:xfrm>
              <a:off x="1726" y="2285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0" name="Rectangle 41"/>
            <p:cNvSpPr/>
            <p:nvPr/>
          </p:nvSpPr>
          <p:spPr>
            <a:xfrm>
              <a:off x="1726" y="2093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1" name="Rectangle 42"/>
            <p:cNvSpPr/>
            <p:nvPr/>
          </p:nvSpPr>
          <p:spPr>
            <a:xfrm>
              <a:off x="1726" y="1901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2" name="Rectangle 43"/>
            <p:cNvSpPr/>
            <p:nvPr/>
          </p:nvSpPr>
          <p:spPr>
            <a:xfrm>
              <a:off x="1726" y="1709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3" name="Rectangle 44"/>
            <p:cNvSpPr/>
            <p:nvPr/>
          </p:nvSpPr>
          <p:spPr>
            <a:xfrm>
              <a:off x="1726" y="1517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4" name="Rectangle 45"/>
            <p:cNvSpPr/>
            <p:nvPr/>
          </p:nvSpPr>
          <p:spPr>
            <a:xfrm>
              <a:off x="1726" y="1325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ê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5" name="Rectangle 46"/>
            <p:cNvSpPr/>
            <p:nvPr/>
          </p:nvSpPr>
          <p:spPr>
            <a:xfrm>
              <a:off x="1726" y="2368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ë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6" name="Rectangle 47"/>
            <p:cNvSpPr/>
            <p:nvPr/>
          </p:nvSpPr>
          <p:spPr>
            <a:xfrm>
              <a:off x="1726" y="1133"/>
              <a:ext cx="77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é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7" name="Rectangle 48"/>
            <p:cNvSpPr/>
            <p:nvPr/>
          </p:nvSpPr>
          <p:spPr>
            <a:xfrm>
              <a:off x="1560" y="1716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8" name="Rectangle 49"/>
            <p:cNvSpPr/>
            <p:nvPr/>
          </p:nvSpPr>
          <p:spPr>
            <a:xfrm>
              <a:off x="1178" y="1705"/>
              <a:ext cx="49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¢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29" name="Rectangle 50"/>
            <p:cNvSpPr/>
            <p:nvPr/>
          </p:nvSpPr>
          <p:spPr>
            <a:xfrm>
              <a:off x="877" y="1716"/>
              <a:ext cx="11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=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0" name="Rectangle 51"/>
            <p:cNvSpPr/>
            <p:nvPr/>
          </p:nvSpPr>
          <p:spPr>
            <a:xfrm>
              <a:off x="780" y="1705"/>
              <a:ext cx="49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¢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1" name="Rectangle 52"/>
            <p:cNvSpPr/>
            <p:nvPr/>
          </p:nvSpPr>
          <p:spPr>
            <a:xfrm>
              <a:off x="4382" y="23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2" name="Rectangle 53"/>
            <p:cNvSpPr/>
            <p:nvPr/>
          </p:nvSpPr>
          <p:spPr>
            <a:xfrm>
              <a:off x="4332" y="2343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3" name="Rectangle 54"/>
            <p:cNvSpPr/>
            <p:nvPr/>
          </p:nvSpPr>
          <p:spPr>
            <a:xfrm>
              <a:off x="4231" y="23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4" name="Rectangle 55"/>
            <p:cNvSpPr/>
            <p:nvPr/>
          </p:nvSpPr>
          <p:spPr>
            <a:xfrm>
              <a:off x="3946" y="23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5" name="Rectangle 56"/>
            <p:cNvSpPr/>
            <p:nvPr/>
          </p:nvSpPr>
          <p:spPr>
            <a:xfrm>
              <a:off x="3896" y="2343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6" name="Rectangle 57"/>
            <p:cNvSpPr/>
            <p:nvPr/>
          </p:nvSpPr>
          <p:spPr>
            <a:xfrm>
              <a:off x="3796" y="23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7" name="Rectangle 58"/>
            <p:cNvSpPr/>
            <p:nvPr/>
          </p:nvSpPr>
          <p:spPr>
            <a:xfrm>
              <a:off x="3511" y="23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8" name="Rectangle 59"/>
            <p:cNvSpPr/>
            <p:nvPr/>
          </p:nvSpPr>
          <p:spPr>
            <a:xfrm>
              <a:off x="3461" y="2343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39" name="Rectangle 60"/>
            <p:cNvSpPr/>
            <p:nvPr/>
          </p:nvSpPr>
          <p:spPr>
            <a:xfrm>
              <a:off x="3361" y="23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0" name="Rectangle 61"/>
            <p:cNvSpPr/>
            <p:nvPr/>
          </p:nvSpPr>
          <p:spPr>
            <a:xfrm>
              <a:off x="3076" y="23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1" name="Rectangle 62"/>
            <p:cNvSpPr/>
            <p:nvPr/>
          </p:nvSpPr>
          <p:spPr>
            <a:xfrm>
              <a:off x="3026" y="2343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2" name="Rectangle 63"/>
            <p:cNvSpPr/>
            <p:nvPr/>
          </p:nvSpPr>
          <p:spPr>
            <a:xfrm>
              <a:off x="2925" y="23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3" name="Rectangle 64"/>
            <p:cNvSpPr/>
            <p:nvPr/>
          </p:nvSpPr>
          <p:spPr>
            <a:xfrm>
              <a:off x="2640" y="23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4" name="Rectangle 65"/>
            <p:cNvSpPr/>
            <p:nvPr/>
          </p:nvSpPr>
          <p:spPr>
            <a:xfrm>
              <a:off x="2590" y="2343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5" name="Rectangle 66"/>
            <p:cNvSpPr/>
            <p:nvPr/>
          </p:nvSpPr>
          <p:spPr>
            <a:xfrm>
              <a:off x="2490" y="23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6" name="Rectangle 67"/>
            <p:cNvSpPr/>
            <p:nvPr/>
          </p:nvSpPr>
          <p:spPr>
            <a:xfrm>
              <a:off x="4382" y="20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7" name="Rectangle 68"/>
            <p:cNvSpPr/>
            <p:nvPr/>
          </p:nvSpPr>
          <p:spPr>
            <a:xfrm>
              <a:off x="4332" y="2043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8" name="Rectangle 69"/>
            <p:cNvSpPr/>
            <p:nvPr/>
          </p:nvSpPr>
          <p:spPr>
            <a:xfrm>
              <a:off x="4231" y="20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49" name="Rectangle 70"/>
            <p:cNvSpPr/>
            <p:nvPr/>
          </p:nvSpPr>
          <p:spPr>
            <a:xfrm>
              <a:off x="3946" y="20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0" name="Rectangle 71"/>
            <p:cNvSpPr/>
            <p:nvPr/>
          </p:nvSpPr>
          <p:spPr>
            <a:xfrm>
              <a:off x="3896" y="2043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1" name="Rectangle 72"/>
            <p:cNvSpPr/>
            <p:nvPr/>
          </p:nvSpPr>
          <p:spPr>
            <a:xfrm>
              <a:off x="3796" y="20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2" name="Rectangle 73"/>
            <p:cNvSpPr/>
            <p:nvPr/>
          </p:nvSpPr>
          <p:spPr>
            <a:xfrm>
              <a:off x="3511" y="20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3" name="Rectangle 74"/>
            <p:cNvSpPr/>
            <p:nvPr/>
          </p:nvSpPr>
          <p:spPr>
            <a:xfrm>
              <a:off x="3461" y="2043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4" name="Rectangle 75"/>
            <p:cNvSpPr/>
            <p:nvPr/>
          </p:nvSpPr>
          <p:spPr>
            <a:xfrm>
              <a:off x="3361" y="20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5" name="Rectangle 76"/>
            <p:cNvSpPr/>
            <p:nvPr/>
          </p:nvSpPr>
          <p:spPr>
            <a:xfrm>
              <a:off x="3076" y="20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6" name="Rectangle 77"/>
            <p:cNvSpPr/>
            <p:nvPr/>
          </p:nvSpPr>
          <p:spPr>
            <a:xfrm>
              <a:off x="3026" y="2043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7" name="Rectangle 78"/>
            <p:cNvSpPr/>
            <p:nvPr/>
          </p:nvSpPr>
          <p:spPr>
            <a:xfrm>
              <a:off x="2925" y="20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8" name="Rectangle 79"/>
            <p:cNvSpPr/>
            <p:nvPr/>
          </p:nvSpPr>
          <p:spPr>
            <a:xfrm>
              <a:off x="2640" y="20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59" name="Rectangle 80"/>
            <p:cNvSpPr/>
            <p:nvPr/>
          </p:nvSpPr>
          <p:spPr>
            <a:xfrm>
              <a:off x="2590" y="2043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0" name="Rectangle 81"/>
            <p:cNvSpPr/>
            <p:nvPr/>
          </p:nvSpPr>
          <p:spPr>
            <a:xfrm>
              <a:off x="2490" y="20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1" name="Rectangle 82"/>
            <p:cNvSpPr/>
            <p:nvPr/>
          </p:nvSpPr>
          <p:spPr>
            <a:xfrm>
              <a:off x="4385" y="17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2" name="Rectangle 83"/>
            <p:cNvSpPr/>
            <p:nvPr/>
          </p:nvSpPr>
          <p:spPr>
            <a:xfrm>
              <a:off x="4335" y="1742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3" name="Rectangle 84"/>
            <p:cNvSpPr/>
            <p:nvPr/>
          </p:nvSpPr>
          <p:spPr>
            <a:xfrm>
              <a:off x="4234" y="17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4" name="Rectangle 85"/>
            <p:cNvSpPr/>
            <p:nvPr/>
          </p:nvSpPr>
          <p:spPr>
            <a:xfrm>
              <a:off x="3949" y="17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5" name="Rectangle 86"/>
            <p:cNvSpPr/>
            <p:nvPr/>
          </p:nvSpPr>
          <p:spPr>
            <a:xfrm>
              <a:off x="3899" y="1742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6" name="Rectangle 87"/>
            <p:cNvSpPr/>
            <p:nvPr/>
          </p:nvSpPr>
          <p:spPr>
            <a:xfrm>
              <a:off x="3799" y="17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7" name="Rectangle 88"/>
            <p:cNvSpPr/>
            <p:nvPr/>
          </p:nvSpPr>
          <p:spPr>
            <a:xfrm>
              <a:off x="3514" y="17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8" name="Rectangle 89"/>
            <p:cNvSpPr/>
            <p:nvPr/>
          </p:nvSpPr>
          <p:spPr>
            <a:xfrm>
              <a:off x="3464" y="1742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69" name="Rectangle 90"/>
            <p:cNvSpPr/>
            <p:nvPr/>
          </p:nvSpPr>
          <p:spPr>
            <a:xfrm>
              <a:off x="3364" y="17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0" name="Rectangle 91"/>
            <p:cNvSpPr/>
            <p:nvPr/>
          </p:nvSpPr>
          <p:spPr>
            <a:xfrm>
              <a:off x="3076" y="17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1" name="Rectangle 92"/>
            <p:cNvSpPr/>
            <p:nvPr/>
          </p:nvSpPr>
          <p:spPr>
            <a:xfrm>
              <a:off x="3026" y="1742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2" name="Rectangle 93"/>
            <p:cNvSpPr/>
            <p:nvPr/>
          </p:nvSpPr>
          <p:spPr>
            <a:xfrm>
              <a:off x="2925" y="17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3" name="Rectangle 94"/>
            <p:cNvSpPr/>
            <p:nvPr/>
          </p:nvSpPr>
          <p:spPr>
            <a:xfrm>
              <a:off x="2640" y="17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4" name="Rectangle 95"/>
            <p:cNvSpPr/>
            <p:nvPr/>
          </p:nvSpPr>
          <p:spPr>
            <a:xfrm>
              <a:off x="2590" y="1742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5" name="Rectangle 96"/>
            <p:cNvSpPr/>
            <p:nvPr/>
          </p:nvSpPr>
          <p:spPr>
            <a:xfrm>
              <a:off x="2490" y="17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6" name="Rectangle 97"/>
            <p:cNvSpPr/>
            <p:nvPr/>
          </p:nvSpPr>
          <p:spPr>
            <a:xfrm>
              <a:off x="4382" y="14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7" name="Rectangle 98"/>
            <p:cNvSpPr/>
            <p:nvPr/>
          </p:nvSpPr>
          <p:spPr>
            <a:xfrm>
              <a:off x="4332" y="1442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8" name="Rectangle 99"/>
            <p:cNvSpPr/>
            <p:nvPr/>
          </p:nvSpPr>
          <p:spPr>
            <a:xfrm>
              <a:off x="4231" y="14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9" name="Rectangle 100"/>
            <p:cNvSpPr/>
            <p:nvPr/>
          </p:nvSpPr>
          <p:spPr>
            <a:xfrm>
              <a:off x="3946" y="14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0" name="Rectangle 101"/>
            <p:cNvSpPr/>
            <p:nvPr/>
          </p:nvSpPr>
          <p:spPr>
            <a:xfrm>
              <a:off x="3896" y="1442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1" name="Rectangle 102"/>
            <p:cNvSpPr/>
            <p:nvPr/>
          </p:nvSpPr>
          <p:spPr>
            <a:xfrm>
              <a:off x="3796" y="14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2" name="Rectangle 103"/>
            <p:cNvSpPr/>
            <p:nvPr/>
          </p:nvSpPr>
          <p:spPr>
            <a:xfrm>
              <a:off x="3514" y="14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3" name="Rectangle 104"/>
            <p:cNvSpPr/>
            <p:nvPr/>
          </p:nvSpPr>
          <p:spPr>
            <a:xfrm>
              <a:off x="3464" y="1442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4" name="Rectangle 105"/>
            <p:cNvSpPr/>
            <p:nvPr/>
          </p:nvSpPr>
          <p:spPr>
            <a:xfrm>
              <a:off x="3364" y="14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5" name="Rectangle 106"/>
            <p:cNvSpPr/>
            <p:nvPr/>
          </p:nvSpPr>
          <p:spPr>
            <a:xfrm>
              <a:off x="3076" y="14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6" name="Rectangle 107"/>
            <p:cNvSpPr/>
            <p:nvPr/>
          </p:nvSpPr>
          <p:spPr>
            <a:xfrm>
              <a:off x="3026" y="1442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7" name="Rectangle 108"/>
            <p:cNvSpPr/>
            <p:nvPr/>
          </p:nvSpPr>
          <p:spPr>
            <a:xfrm>
              <a:off x="2925" y="14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8" name="Rectangle 109"/>
            <p:cNvSpPr/>
            <p:nvPr/>
          </p:nvSpPr>
          <p:spPr>
            <a:xfrm>
              <a:off x="2640" y="14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89" name="Rectangle 110"/>
            <p:cNvSpPr/>
            <p:nvPr/>
          </p:nvSpPr>
          <p:spPr>
            <a:xfrm>
              <a:off x="2590" y="1442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0" name="Rectangle 111"/>
            <p:cNvSpPr/>
            <p:nvPr/>
          </p:nvSpPr>
          <p:spPr>
            <a:xfrm>
              <a:off x="2490" y="14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1" name="Rectangle 112"/>
            <p:cNvSpPr/>
            <p:nvPr/>
          </p:nvSpPr>
          <p:spPr>
            <a:xfrm>
              <a:off x="4372" y="1141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2" name="Rectangle 113"/>
            <p:cNvSpPr/>
            <p:nvPr/>
          </p:nvSpPr>
          <p:spPr>
            <a:xfrm>
              <a:off x="4322" y="1141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3" name="Rectangle 114"/>
            <p:cNvSpPr/>
            <p:nvPr/>
          </p:nvSpPr>
          <p:spPr>
            <a:xfrm>
              <a:off x="4222" y="1141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4" name="Rectangle 115"/>
            <p:cNvSpPr/>
            <p:nvPr/>
          </p:nvSpPr>
          <p:spPr>
            <a:xfrm>
              <a:off x="3946" y="1141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5" name="Rectangle 116"/>
            <p:cNvSpPr/>
            <p:nvPr/>
          </p:nvSpPr>
          <p:spPr>
            <a:xfrm>
              <a:off x="3896" y="1141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6" name="Rectangle 117"/>
            <p:cNvSpPr/>
            <p:nvPr/>
          </p:nvSpPr>
          <p:spPr>
            <a:xfrm>
              <a:off x="3796" y="1141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7" name="Rectangle 118"/>
            <p:cNvSpPr/>
            <p:nvPr/>
          </p:nvSpPr>
          <p:spPr>
            <a:xfrm>
              <a:off x="3514" y="1141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8" name="Rectangle 119"/>
            <p:cNvSpPr/>
            <p:nvPr/>
          </p:nvSpPr>
          <p:spPr>
            <a:xfrm>
              <a:off x="3464" y="1141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99" name="Rectangle 120"/>
            <p:cNvSpPr/>
            <p:nvPr/>
          </p:nvSpPr>
          <p:spPr>
            <a:xfrm>
              <a:off x="3364" y="1141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0" name="Rectangle 121"/>
            <p:cNvSpPr/>
            <p:nvPr/>
          </p:nvSpPr>
          <p:spPr>
            <a:xfrm>
              <a:off x="3076" y="1141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1" name="Rectangle 122"/>
            <p:cNvSpPr/>
            <p:nvPr/>
          </p:nvSpPr>
          <p:spPr>
            <a:xfrm>
              <a:off x="3026" y="1141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2" name="Rectangle 123"/>
            <p:cNvSpPr/>
            <p:nvPr/>
          </p:nvSpPr>
          <p:spPr>
            <a:xfrm>
              <a:off x="2925" y="1141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3" name="Rectangle 124"/>
            <p:cNvSpPr/>
            <p:nvPr/>
          </p:nvSpPr>
          <p:spPr>
            <a:xfrm>
              <a:off x="2640" y="1141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4" name="Rectangle 125"/>
            <p:cNvSpPr/>
            <p:nvPr/>
          </p:nvSpPr>
          <p:spPr>
            <a:xfrm>
              <a:off x="2590" y="1141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5" name="Rectangle 126"/>
            <p:cNvSpPr/>
            <p:nvPr/>
          </p:nvSpPr>
          <p:spPr>
            <a:xfrm>
              <a:off x="2490" y="1141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6" name="Rectangle 127"/>
            <p:cNvSpPr/>
            <p:nvPr/>
          </p:nvSpPr>
          <p:spPr>
            <a:xfrm>
              <a:off x="1954" y="23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7" name="Rectangle 128"/>
            <p:cNvSpPr/>
            <p:nvPr/>
          </p:nvSpPr>
          <p:spPr>
            <a:xfrm>
              <a:off x="1904" y="2343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8" name="Rectangle 129"/>
            <p:cNvSpPr/>
            <p:nvPr/>
          </p:nvSpPr>
          <p:spPr>
            <a:xfrm>
              <a:off x="1804" y="23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09" name="Rectangle 130"/>
            <p:cNvSpPr/>
            <p:nvPr/>
          </p:nvSpPr>
          <p:spPr>
            <a:xfrm>
              <a:off x="1958" y="20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0" name="Rectangle 131"/>
            <p:cNvSpPr/>
            <p:nvPr/>
          </p:nvSpPr>
          <p:spPr>
            <a:xfrm>
              <a:off x="1908" y="2043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1" name="Rectangle 132"/>
            <p:cNvSpPr/>
            <p:nvPr/>
          </p:nvSpPr>
          <p:spPr>
            <a:xfrm>
              <a:off x="1807" y="2043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2" name="Rectangle 133"/>
            <p:cNvSpPr/>
            <p:nvPr/>
          </p:nvSpPr>
          <p:spPr>
            <a:xfrm>
              <a:off x="1954" y="17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3" name="Rectangle 134"/>
            <p:cNvSpPr/>
            <p:nvPr/>
          </p:nvSpPr>
          <p:spPr>
            <a:xfrm>
              <a:off x="1904" y="1742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4" name="Rectangle 135"/>
            <p:cNvSpPr/>
            <p:nvPr/>
          </p:nvSpPr>
          <p:spPr>
            <a:xfrm>
              <a:off x="1804" y="17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5" name="Rectangle 136"/>
            <p:cNvSpPr/>
            <p:nvPr/>
          </p:nvSpPr>
          <p:spPr>
            <a:xfrm>
              <a:off x="1945" y="14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6" name="Rectangle 137"/>
            <p:cNvSpPr/>
            <p:nvPr/>
          </p:nvSpPr>
          <p:spPr>
            <a:xfrm>
              <a:off x="1895" y="1442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7" name="Rectangle 138"/>
            <p:cNvSpPr/>
            <p:nvPr/>
          </p:nvSpPr>
          <p:spPr>
            <a:xfrm>
              <a:off x="1795" y="1442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8" name="Rectangle 139"/>
            <p:cNvSpPr/>
            <p:nvPr/>
          </p:nvSpPr>
          <p:spPr>
            <a:xfrm>
              <a:off x="1956" y="1141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19" name="Rectangle 140"/>
            <p:cNvSpPr/>
            <p:nvPr/>
          </p:nvSpPr>
          <p:spPr>
            <a:xfrm>
              <a:off x="1906" y="1141"/>
              <a:ext cx="5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20" name="Rectangle 141"/>
            <p:cNvSpPr/>
            <p:nvPr/>
          </p:nvSpPr>
          <p:spPr>
            <a:xfrm>
              <a:off x="1806" y="1141"/>
              <a:ext cx="10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21" name="Rectangle 142"/>
            <p:cNvSpPr/>
            <p:nvPr/>
          </p:nvSpPr>
          <p:spPr>
            <a:xfrm>
              <a:off x="2290" y="1757"/>
              <a:ext cx="8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o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22" name="Rectangle 143"/>
            <p:cNvSpPr/>
            <p:nvPr/>
          </p:nvSpPr>
          <p:spPr>
            <a:xfrm>
              <a:off x="1256" y="1757"/>
              <a:ext cx="80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dirty="0">
                  <a:solidFill>
                    <a:srgbClr val="000000"/>
                  </a:solidFill>
                  <a:latin typeface="MT Extra" panose="05050102010205020202" pitchFamily="18" charset="2"/>
                  <a:ea typeface="宋体" panose="02010600030101010101" pitchFamily="2" charset="-122"/>
                </a:rPr>
                <a:t>o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23" name="Rectangle 144"/>
            <p:cNvSpPr/>
            <p:nvPr/>
          </p:nvSpPr>
          <p:spPr>
            <a:xfrm>
              <a:off x="2149" y="1094"/>
              <a:ext cx="73" cy="1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15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24" name="Rectangle 145"/>
            <p:cNvSpPr/>
            <p:nvPr/>
          </p:nvSpPr>
          <p:spPr>
            <a:xfrm>
              <a:off x="1381" y="1739"/>
              <a:ext cx="12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25" name="Rectangle 146"/>
            <p:cNvSpPr/>
            <p:nvPr/>
          </p:nvSpPr>
          <p:spPr>
            <a:xfrm>
              <a:off x="1056" y="1739"/>
              <a:ext cx="12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726" name="Rectangle 147"/>
            <p:cNvSpPr/>
            <p:nvPr/>
          </p:nvSpPr>
          <p:spPr>
            <a:xfrm>
              <a:off x="649" y="1739"/>
              <a:ext cx="122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r>
                <a:rPr lang="en-US" altLang="zh-CN" sz="2500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BB7ADCB-A4B8-EC69-1979-38B21386B414}"/>
              </a:ext>
            </a:extLst>
          </p:cNvPr>
          <p:cNvSpPr txBox="1"/>
          <p:nvPr/>
        </p:nvSpPr>
        <p:spPr>
          <a:xfrm>
            <a:off x="2719338" y="5176322"/>
            <a:ext cx="3848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{1</a:t>
            </a:r>
            <a:r>
              <a:rPr lang="zh-CN" altLang="en-US" dirty="0">
                <a:solidFill>
                  <a:srgbClr val="FF0000"/>
                </a:solidFill>
              </a:rPr>
              <a:t>，       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，       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，       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，       </a:t>
            </a:r>
            <a:r>
              <a:rPr lang="en-US" altLang="zh-CN" dirty="0">
                <a:solidFill>
                  <a:srgbClr val="FF0000"/>
                </a:solidFill>
              </a:rPr>
              <a:t>5}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62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46082" name="Rectangle 2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indent="176530"/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</a:t>
            </a:r>
          </a:p>
        </p:txBody>
      </p:sp>
      <p:sp>
        <p:nvSpPr>
          <p:cNvPr id="441347" name="Rectangle 3"/>
          <p:cNvSpPr/>
          <p:nvPr/>
        </p:nvSpPr>
        <p:spPr>
          <a:xfrm>
            <a:off x="395288" y="1052513"/>
            <a:ext cx="8353425" cy="540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什么是模糊性？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它与随机性有什么区别？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举例生活中的模糊概念。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63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46082" name="Rectangle 2"/>
          <p:cNvSpPr/>
          <p:nvPr/>
        </p:nvSpPr>
        <p:spPr>
          <a:xfrm>
            <a:off x="0" y="0"/>
            <a:ext cx="9144000" cy="765175"/>
          </a:xfrm>
          <a:prstGeom prst="rect">
            <a:avLst/>
          </a:prstGeom>
          <a:solidFill>
            <a:srgbClr val="A50021"/>
          </a:solidFill>
          <a:ln w="9525">
            <a:noFill/>
          </a:ln>
        </p:spPr>
        <p:txBody>
          <a:bodyPr anchor="b" anchorCtr="0"/>
          <a:lstStyle/>
          <a:p>
            <a:pPr indent="176530"/>
            <a:r>
              <a:rPr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</a:t>
            </a:r>
          </a:p>
        </p:txBody>
      </p:sp>
      <p:sp>
        <p:nvSpPr>
          <p:cNvPr id="441347" name="Rectangle 3"/>
          <p:cNvSpPr/>
          <p:nvPr/>
        </p:nvSpPr>
        <p:spPr>
          <a:xfrm>
            <a:off x="395288" y="1052513"/>
            <a:ext cx="8353425" cy="540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模糊性：客观事物在性态及类属方面的不分明性。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例如：“某人个子高”、“某人个子较高”；“高”与“较高”间不存在明确的分界线。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随机性：有明确定义但不一定出现的事物中包含的不确定性，不因人的主观意识变化，由事物本身的因果规律决定。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模糊性：已经出现但难以给出精确定义的事件中包含的不确定性，由事物的概念界限模糊和人的主观推理与判断产生的。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algn="just">
              <a:lnSpc>
                <a:spcPct val="12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endParaRPr lang="en-US" altLang="zh-CN" sz="3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1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64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pic>
        <p:nvPicPr>
          <p:cNvPr id="68610" name="Picture 2" descr="waseda_mark"/>
          <p:cNvPicPr>
            <a:picLocks noChangeAspect="1"/>
          </p:cNvPicPr>
          <p:nvPr/>
        </p:nvPicPr>
        <p:blipFill>
          <a:blip r:embed="rId2">
            <a:grayscl/>
            <a:lum bright="79999" contrast="-89999"/>
          </a:blip>
          <a:stretch>
            <a:fillRect/>
          </a:stretch>
        </p:blipFill>
        <p:spPr>
          <a:xfrm>
            <a:off x="1116013" y="930275"/>
            <a:ext cx="6840537" cy="530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250825" y="549275"/>
            <a:ext cx="8642350" cy="54006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>
              <a:buNone/>
            </a:pPr>
            <a:endParaRPr lang="en-US" altLang="zh-CN" b="1" dirty="0">
              <a:latin typeface="Times New Roman" panose="02020603050405020304" pitchFamily="18" charset="0"/>
            </a:endParaRPr>
          </a:p>
          <a:p>
            <a:pPr algn="ctr" eaLnBrk="1" hangingPunct="1">
              <a:buNone/>
            </a:pPr>
            <a:r>
              <a:rPr lang="en-US" altLang="zh-CN" sz="80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THE END</a:t>
            </a:r>
          </a:p>
        </p:txBody>
      </p:sp>
      <p:pic>
        <p:nvPicPr>
          <p:cNvPr id="68612" name="Picture 4" descr="ws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1025"/>
            <a:ext cx="9144000" cy="119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13" name="Line 5"/>
          <p:cNvSpPr/>
          <p:nvPr/>
        </p:nvSpPr>
        <p:spPr>
          <a:xfrm>
            <a:off x="228600" y="457200"/>
            <a:ext cx="8610600" cy="0"/>
          </a:xfrm>
          <a:prstGeom prst="line">
            <a:avLst/>
          </a:prstGeom>
          <a:ln w="57150" cap="flat" cmpd="thinThick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8614" name="Text Box 6"/>
          <p:cNvSpPr txBox="1"/>
          <p:nvPr/>
        </p:nvSpPr>
        <p:spPr>
          <a:xfrm>
            <a:off x="0" y="76200"/>
            <a:ext cx="9144000" cy="3968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Introduction of Artificial Intelligence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7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</a:rPr>
              <a:t>第 </a:t>
            </a:r>
            <a:r>
              <a:rPr lang="en-US" altLang="zh-CN" b="0" dirty="0">
                <a:latin typeface="Times New Roman" panose="02020603050405020304" pitchFamily="18" charset="0"/>
              </a:rPr>
              <a:t>3 </a:t>
            </a:r>
            <a:r>
              <a:rPr lang="zh-CN" altLang="en-US" b="0" dirty="0">
                <a:latin typeface="Times New Roman" panose="02020603050405020304" pitchFamily="18" charset="0"/>
              </a:rPr>
              <a:t>章   模拟人类思维的模糊推理</a:t>
            </a:r>
          </a:p>
        </p:txBody>
      </p:sp>
      <p:sp>
        <p:nvSpPr>
          <p:cNvPr id="318467" name="Rectangle 3"/>
          <p:cNvSpPr>
            <a:spLocks noGrp="1"/>
          </p:cNvSpPr>
          <p:nvPr>
            <p:ph idx="1"/>
          </p:nvPr>
        </p:nvSpPr>
        <p:spPr>
          <a:xfrm>
            <a:off x="468313" y="908050"/>
            <a:ext cx="8497887" cy="5400675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3.1</a:t>
            </a:r>
            <a:r>
              <a:rPr lang="zh-CN" altLang="zh-CN" b="1" dirty="0">
                <a:latin typeface="Times New Roman" panose="02020603050405020304" pitchFamily="18" charset="0"/>
              </a:rPr>
              <a:t>推理的定义</a:t>
            </a:r>
          </a:p>
          <a:p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3.2</a:t>
            </a:r>
            <a:r>
              <a:rPr lang="zh-CN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推理的分类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endParaRPr lang="zh-CN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3.3</a:t>
            </a:r>
            <a:r>
              <a:rPr lang="zh-CN" altLang="zh-CN" b="1" dirty="0">
                <a:latin typeface="Times New Roman" panose="02020603050405020304" pitchFamily="18" charset="0"/>
              </a:rPr>
              <a:t>推理的方向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endParaRPr lang="zh-CN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3.4</a:t>
            </a:r>
            <a:r>
              <a:rPr lang="zh-CN" altLang="zh-CN" b="1" dirty="0">
                <a:latin typeface="Times New Roman" panose="02020603050405020304" pitchFamily="18" charset="0"/>
              </a:rPr>
              <a:t>推理中的冲突消解策略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3.5 </a:t>
            </a:r>
            <a:r>
              <a:rPr lang="zh-CN" altLang="zh-CN" b="1" dirty="0">
                <a:latin typeface="Times New Roman" panose="02020603050405020304" pitchFamily="18" charset="0"/>
              </a:rPr>
              <a:t>模糊集合与模糊知识表示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3.6</a:t>
            </a:r>
            <a:r>
              <a:rPr lang="zh-CN" altLang="zh-CN" b="1" dirty="0">
                <a:latin typeface="Times New Roman" panose="02020603050405020304" pitchFamily="18" charset="0"/>
              </a:rPr>
              <a:t>模糊关系与模糊关系的合成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3.7</a:t>
            </a:r>
            <a:r>
              <a:rPr lang="zh-CN" altLang="zh-CN" b="1" dirty="0">
                <a:latin typeface="Times New Roman" panose="02020603050405020304" pitchFamily="18" charset="0"/>
              </a:rPr>
              <a:t>模糊推理与模糊决策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3.8 </a:t>
            </a:r>
            <a:r>
              <a:rPr lang="zh-CN" altLang="zh-CN" b="1" dirty="0">
                <a:latin typeface="Times New Roman" panose="02020603050405020304" pitchFamily="18" charset="0"/>
              </a:rPr>
              <a:t>模糊推理的应用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dvAuto="100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8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3.2  </a:t>
            </a:r>
            <a:r>
              <a:rPr lang="zh-CN" altLang="en-US" b="0" dirty="0">
                <a:latin typeface="Times New Roman" panose="02020603050405020304" pitchFamily="18" charset="0"/>
              </a:rPr>
              <a:t>推理的分类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81000" y="1125538"/>
            <a:ext cx="8512175" cy="5183187"/>
          </a:xfrm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>
                <a:latin typeface="Times New Roman" panose="02020603050405020304" pitchFamily="18" charset="0"/>
              </a:rPr>
              <a:t>3.2.1</a:t>
            </a:r>
            <a:r>
              <a:rPr lang="zh-CN" altLang="zh-CN" b="1" dirty="0">
                <a:latin typeface="Times New Roman" panose="02020603050405020304" pitchFamily="18" charset="0"/>
              </a:rPr>
              <a:t>演绎推理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3.2.2</a:t>
            </a:r>
            <a:r>
              <a:rPr lang="zh-CN" altLang="zh-CN" b="1" dirty="0">
                <a:latin typeface="Times New Roman" panose="02020603050405020304" pitchFamily="18" charset="0"/>
              </a:rPr>
              <a:t>归纳推理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3.2.3</a:t>
            </a:r>
            <a:r>
              <a:rPr lang="zh-CN" altLang="zh-CN" b="1" dirty="0">
                <a:latin typeface="Times New Roman" panose="02020603050405020304" pitchFamily="18" charset="0"/>
              </a:rPr>
              <a:t>默认推理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20484" name="AutoShape 4"/>
          <p:cNvSpPr/>
          <p:nvPr/>
        </p:nvSpPr>
        <p:spPr>
          <a:xfrm>
            <a:off x="5148263" y="1339850"/>
            <a:ext cx="3049587" cy="946150"/>
          </a:xfrm>
          <a:prstGeom prst="cloudCallout">
            <a:avLst>
              <a:gd name="adj1" fmla="val -73713"/>
              <a:gd name="adj2" fmla="val 1847"/>
            </a:avLst>
          </a:prstGeom>
          <a:gradFill rotWithShape="1">
            <a:gsLst>
              <a:gs pos="0">
                <a:schemeClr val="bg1"/>
              </a:gs>
              <a:gs pos="100000">
                <a:srgbClr val="0000FF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推出结论的途径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ja-JP" altLang="en-US" sz="1800" dirty="0">
                <a:solidFill>
                  <a:srgbClr val="A50021"/>
                </a:solidFill>
                <a:ea typeface="MS PGothic" panose="020B0600070205080204" pitchFamily="34" charset="-128"/>
              </a:rPr>
              <a:t>9</a:t>
            </a:fld>
            <a:endParaRPr lang="ja-JP" altLang="en-US" sz="1800" dirty="0">
              <a:solidFill>
                <a:srgbClr val="A50021"/>
              </a:solidFill>
              <a:ea typeface="MS PGothic" panose="020B0600070205080204" pitchFamily="34" charset="-128"/>
            </a:endParaRPr>
          </a:p>
        </p:txBody>
      </p:sp>
      <p:sp>
        <p:nvSpPr>
          <p:cNvPr id="18434" name="Rectangle 16"/>
          <p:cNvSpPr/>
          <p:nvPr/>
        </p:nvSpPr>
        <p:spPr>
          <a:xfrm>
            <a:off x="468313" y="1262063"/>
            <a:ext cx="8534400" cy="4733925"/>
          </a:xfrm>
          <a:prstGeom prst="rect">
            <a:avLst/>
          </a:prstGeom>
          <a:noFill/>
          <a:ln w="9525" cap="flat" cmpd="sng">
            <a:solidFill>
              <a:srgbClr val="66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marL="363855" indent="-363855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zh-CN" altLang="en-US" sz="25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5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5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演绎推理</a:t>
            </a:r>
            <a:r>
              <a:rPr lang="zh-CN" altLang="en-US" sz="25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500" dirty="0">
                <a:latin typeface="Times New Roman" panose="02020603050405020304" pitchFamily="18" charset="0"/>
                <a:ea typeface="宋体" panose="02010600030101010101" pitchFamily="2" charset="-122"/>
              </a:rPr>
              <a:t>(deductive reasoning) :  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一般   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→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个别</a:t>
            </a:r>
          </a:p>
          <a:p>
            <a:pPr marL="363855" indent="-363855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三段论式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（三段论法）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3855" indent="-363855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大前提：已知的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一般性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知识或假设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3855" indent="-363855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小前提：关于要研究的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具体情况或个别事实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的判断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3855" indent="-363855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结论：由大前提推出的适合小前提所示情况的新判断</a:t>
            </a:r>
          </a:p>
          <a:p>
            <a:pPr marL="363855" indent="-363855">
              <a:spcBef>
                <a:spcPct val="50000"/>
              </a:spcBef>
              <a:buAutoNum type="circleNumDbPlain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足球运动员的身体都是强壮的 ；</a:t>
            </a:r>
          </a:p>
          <a:p>
            <a:pPr marL="363855" indent="-363855">
              <a:spcBef>
                <a:spcPct val="40000"/>
              </a:spcBef>
              <a:buAutoNum type="circleNumDbPlain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高波是一名足球运动员；</a:t>
            </a:r>
          </a:p>
          <a:p>
            <a:pPr marL="363855" indent="-363855">
              <a:spcBef>
                <a:spcPct val="70000"/>
              </a:spcBef>
              <a:spcAft>
                <a:spcPct val="40000"/>
              </a:spcAft>
              <a:buAutoNum type="circleNumDbPlain"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所以，高波的身体是强壮的。</a:t>
            </a:r>
          </a:p>
          <a:p>
            <a:pPr marL="363855" indent="-363855">
              <a:lnSpc>
                <a:spcPct val="20000"/>
              </a:lnSpc>
              <a:buAutoNum type="circleNumDbPlain"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b="0" dirty="0">
                <a:latin typeface="Times New Roman" panose="02020603050405020304" pitchFamily="18" charset="0"/>
              </a:rPr>
              <a:t>3.2  </a:t>
            </a:r>
            <a:r>
              <a:rPr lang="zh-CN" altLang="en-US" b="0" dirty="0">
                <a:latin typeface="Times New Roman" panose="02020603050405020304" pitchFamily="18" charset="0"/>
              </a:rPr>
              <a:t>推理的分类</a:t>
            </a:r>
          </a:p>
        </p:txBody>
      </p:sp>
      <p:sp>
        <p:nvSpPr>
          <p:cNvPr id="10259" name="Line 19"/>
          <p:cNvSpPr/>
          <p:nvPr/>
        </p:nvSpPr>
        <p:spPr>
          <a:xfrm>
            <a:off x="522288" y="2492375"/>
            <a:ext cx="7086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60" name="Rectangle 20"/>
          <p:cNvSpPr/>
          <p:nvPr/>
        </p:nvSpPr>
        <p:spPr>
          <a:xfrm>
            <a:off x="5148263" y="3952875"/>
            <a:ext cx="1981200" cy="1844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大前提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小前提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 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结   论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/>
    </p:bldLst>
  </p:timing>
</p:sld>
</file>

<file path=ppt/theme/theme1.xml><?xml version="1.0" encoding="utf-8"?>
<a:theme xmlns:a="http://schemas.openxmlformats.org/drawingml/2006/main" name="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黑体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黑体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wasedaSample5">
  <a:themeElements>
    <a:clrScheme name="wasedaSample5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wasedaSample5">
      <a:majorFont>
        <a:latin typeface="黑体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wasedaSample5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sedaSample5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sedaSample5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3921</Words>
  <Application>Microsoft Office PowerPoint</Application>
  <PresentationFormat>全屏显示(4:3)</PresentationFormat>
  <Paragraphs>688</Paragraphs>
  <Slides>64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64</vt:i4>
      </vt:variant>
    </vt:vector>
  </HeadingPairs>
  <TitlesOfParts>
    <vt:vector size="79" baseType="lpstr">
      <vt:lpstr>黑体</vt:lpstr>
      <vt:lpstr>宋体</vt:lpstr>
      <vt:lpstr>Arial</vt:lpstr>
      <vt:lpstr>Cambria Math</vt:lpstr>
      <vt:lpstr>MT Extra</vt:lpstr>
      <vt:lpstr>Symbol</vt:lpstr>
      <vt:lpstr>Times New Roman</vt:lpstr>
      <vt:lpstr>Wingdings</vt:lpstr>
      <vt:lpstr>wasedaSample5</vt:lpstr>
      <vt:lpstr>1_wasedaSample5</vt:lpstr>
      <vt:lpstr>2_wasedaSample5</vt:lpstr>
      <vt:lpstr>Equation.3</vt:lpstr>
      <vt:lpstr>Equation.DSMT4</vt:lpstr>
      <vt:lpstr>SmartDraw.2</vt:lpstr>
      <vt:lpstr>Bitmap Image</vt:lpstr>
      <vt:lpstr>第 3 章   模拟人类思维的模糊推理</vt:lpstr>
      <vt:lpstr>PowerPoint 演示文稿</vt:lpstr>
      <vt:lpstr>PowerPoint 演示文稿</vt:lpstr>
      <vt:lpstr>第 3 章   模拟人类思维的模糊推理</vt:lpstr>
      <vt:lpstr>第 3 章   模拟人类思维的模糊推理</vt:lpstr>
      <vt:lpstr>3.1  推理的定义</vt:lpstr>
      <vt:lpstr>第 3 章   模拟人类思维的模糊推理</vt:lpstr>
      <vt:lpstr>3.2  推理的分类</vt:lpstr>
      <vt:lpstr>3.2  推理的分类</vt:lpstr>
      <vt:lpstr>3.2  推理的分类</vt:lpstr>
      <vt:lpstr>PowerPoint 演示文稿</vt:lpstr>
      <vt:lpstr>第 3 章   模拟人类思维的模糊推理</vt:lpstr>
      <vt:lpstr>3.3  推理的方向</vt:lpstr>
      <vt:lpstr>3.3  推理的方向</vt:lpstr>
      <vt:lpstr>PowerPoint 演示文稿</vt:lpstr>
      <vt:lpstr>3.3  推理的方向</vt:lpstr>
      <vt:lpstr>3.3  推理的方向</vt:lpstr>
      <vt:lpstr>PowerPoint 演示文稿</vt:lpstr>
      <vt:lpstr>3.3  推理的方向</vt:lpstr>
      <vt:lpstr>3.3  推理的方向</vt:lpstr>
      <vt:lpstr>PowerPoint 演示文稿</vt:lpstr>
      <vt:lpstr>PowerPoint 演示文稿</vt:lpstr>
      <vt:lpstr>3.3  推理的方向</vt:lpstr>
      <vt:lpstr>3.3  推理的方向</vt:lpstr>
      <vt:lpstr>3.3  推理的方向</vt:lpstr>
      <vt:lpstr>第 3 章   模拟人类思维的模糊推理</vt:lpstr>
      <vt:lpstr>3.4  推理中的冲突消解策略</vt:lpstr>
      <vt:lpstr>3.4  推理中的冲突消解策略</vt:lpstr>
      <vt:lpstr>3.4  推理中的冲突消解策略</vt:lpstr>
      <vt:lpstr>3.4  推理中的冲突消解策略</vt:lpstr>
      <vt:lpstr>3.4  推理中的冲突消解策略</vt:lpstr>
      <vt:lpstr>第 3 章   模拟人类思维的模糊推理</vt:lpstr>
      <vt:lpstr>3.5.1 模糊逻辑的提出与发展</vt:lpstr>
      <vt:lpstr>PowerPoint 演示文稿</vt:lpstr>
      <vt:lpstr>PowerPoint 演示文稿</vt:lpstr>
      <vt:lpstr>3.5.1 模糊逻辑的提出与发展</vt:lpstr>
      <vt:lpstr>3.5.2  模糊集合的定义与表示</vt:lpstr>
      <vt:lpstr>3.5.2  模糊集合的定义与表示</vt:lpstr>
      <vt:lpstr>3.5.2  模糊集合的定义与表示</vt:lpstr>
      <vt:lpstr>3.5.2  模糊集合的定义与表示</vt:lpstr>
      <vt:lpstr>3.5.2  模糊集合的定义与表示</vt:lpstr>
      <vt:lpstr>3.5.2  模糊集合的定义与表示</vt:lpstr>
      <vt:lpstr>3.5.3  隶属函数</vt:lpstr>
      <vt:lpstr>3.6  模糊关系与模糊关系的合成</vt:lpstr>
      <vt:lpstr>4.4.4  模糊关系与模糊关系的合成</vt:lpstr>
      <vt:lpstr>PowerPoint 演示文稿</vt:lpstr>
      <vt:lpstr>3.6.2  模糊关系的合成</vt:lpstr>
      <vt:lpstr>3.6.2  模糊关系的合成</vt:lpstr>
      <vt:lpstr>3.6.2  模糊关系的合成</vt:lpstr>
      <vt:lpstr>3.6.2  模糊关系的合成</vt:lpstr>
      <vt:lpstr>3.7 模糊推理与模糊决策</vt:lpstr>
      <vt:lpstr>3.7 模糊推理与模糊决策</vt:lpstr>
      <vt:lpstr>3.7.1 模糊推理</vt:lpstr>
      <vt:lpstr>3.7.1 模糊推理</vt:lpstr>
      <vt:lpstr>3.7.2  模糊决策</vt:lpstr>
      <vt:lpstr>3.7.2  模糊决策</vt:lpstr>
      <vt:lpstr>3.7.2  模糊决策</vt:lpstr>
      <vt:lpstr>3.7.2  模糊决策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zjut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不确定性推理的方法</dc:title>
  <dc:creator>jacky</dc:creator>
  <cp:lastModifiedBy>林 雪</cp:lastModifiedBy>
  <cp:revision>973</cp:revision>
  <cp:lastPrinted>2021-03-23T11:29:00Z</cp:lastPrinted>
  <dcterms:created xsi:type="dcterms:W3CDTF">2005-06-29T01:21:00Z</dcterms:created>
  <dcterms:modified xsi:type="dcterms:W3CDTF">2023-05-05T04:32:25Z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2EE5979DF5C0449194292371262B10F9</vt:lpwstr>
  </property>
  <property fmtid="{D5CDD505-2E9C-101B-9397-08002B2CF9AE}" pid="3" name="KSOProductBuildVer">
    <vt:lpwstr>2052-11.1.0.11294</vt:lpwstr>
  </property>
</Properties>
</file>