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1"/>
  </p:notesMasterIdLst>
  <p:sldIdLst>
    <p:sldId id="436" r:id="rId2"/>
    <p:sldId id="444" r:id="rId3"/>
    <p:sldId id="437" r:id="rId4"/>
    <p:sldId id="302" r:id="rId5"/>
    <p:sldId id="339" r:id="rId6"/>
    <p:sldId id="289" r:id="rId7"/>
    <p:sldId id="290" r:id="rId8"/>
    <p:sldId id="348" r:id="rId9"/>
    <p:sldId id="349" r:id="rId10"/>
    <p:sldId id="350" r:id="rId11"/>
    <p:sldId id="260" r:id="rId12"/>
    <p:sldId id="262" r:id="rId13"/>
    <p:sldId id="291" r:id="rId14"/>
    <p:sldId id="296" r:id="rId15"/>
    <p:sldId id="261" r:id="rId16"/>
    <p:sldId id="263" r:id="rId17"/>
    <p:sldId id="264" r:id="rId18"/>
    <p:sldId id="358" r:id="rId19"/>
    <p:sldId id="352" r:id="rId20"/>
    <p:sldId id="354" r:id="rId21"/>
    <p:sldId id="353" r:id="rId22"/>
    <p:sldId id="300" r:id="rId23"/>
    <p:sldId id="351" r:id="rId24"/>
    <p:sldId id="301" r:id="rId25"/>
    <p:sldId id="303" r:id="rId26"/>
    <p:sldId id="292" r:id="rId27"/>
    <p:sldId id="267" r:id="rId28"/>
    <p:sldId id="317" r:id="rId29"/>
    <p:sldId id="346" r:id="rId30"/>
    <p:sldId id="340" r:id="rId31"/>
    <p:sldId id="269" r:id="rId32"/>
    <p:sldId id="306" r:id="rId33"/>
    <p:sldId id="342" r:id="rId34"/>
    <p:sldId id="308" r:id="rId35"/>
    <p:sldId id="343" r:id="rId36"/>
    <p:sldId id="310" r:id="rId37"/>
    <p:sldId id="312" r:id="rId38"/>
    <p:sldId id="313" r:id="rId39"/>
    <p:sldId id="314" r:id="rId40"/>
    <p:sldId id="439" r:id="rId41"/>
    <p:sldId id="347" r:id="rId42"/>
    <p:sldId id="355" r:id="rId43"/>
    <p:sldId id="446" r:id="rId44"/>
    <p:sldId id="445" r:id="rId45"/>
    <p:sldId id="298" r:id="rId46"/>
    <p:sldId id="271" r:id="rId47"/>
    <p:sldId id="272" r:id="rId48"/>
    <p:sldId id="325" r:id="rId49"/>
    <p:sldId id="440" r:id="rId50"/>
    <p:sldId id="327" r:id="rId51"/>
    <p:sldId id="326" r:id="rId52"/>
    <p:sldId id="273" r:id="rId53"/>
    <p:sldId id="274" r:id="rId54"/>
    <p:sldId id="441" r:id="rId55"/>
    <p:sldId id="328" r:id="rId56"/>
    <p:sldId id="329" r:id="rId57"/>
    <p:sldId id="332" r:id="rId58"/>
    <p:sldId id="330" r:id="rId59"/>
    <p:sldId id="333" r:id="rId60"/>
    <p:sldId id="442" r:id="rId61"/>
    <p:sldId id="336" r:id="rId62"/>
    <p:sldId id="344" r:id="rId63"/>
    <p:sldId id="345" r:id="rId64"/>
    <p:sldId id="281" r:id="rId65"/>
    <p:sldId id="356" r:id="rId66"/>
    <p:sldId id="357" r:id="rId67"/>
    <p:sldId id="449" r:id="rId68"/>
    <p:sldId id="338" r:id="rId69"/>
    <p:sldId id="447" r:id="rId70"/>
  </p:sldIdLst>
  <p:sldSz cx="9144000" cy="6858000" type="screen4x3"/>
  <p:notesSz cx="6858000" cy="9144000"/>
  <p:custDataLst>
    <p:tags r:id="rId72"/>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雪" initials="林" lastIdx="1" clrIdx="0">
    <p:extLst>
      <p:ext uri="{19B8F6BF-5375-455C-9EA6-DF929625EA0E}">
        <p15:presenceInfo xmlns:p15="http://schemas.microsoft.com/office/powerpoint/2012/main" userId="cfe065fab49a76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99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97"/>
    <p:restoredTop sz="90738" autoAdjust="0"/>
  </p:normalViewPr>
  <p:slideViewPr>
    <p:cSldViewPr showGuides="1">
      <p:cViewPr varScale="1">
        <p:scale>
          <a:sx n="61" d="100"/>
          <a:sy n="61" d="100"/>
        </p:scale>
        <p:origin x="12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4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
        <p:nvSpPr>
          <p:cNvPr id="63491" name="Rectangle 2"/>
          <p:cNvSpPr>
            <a:spLocks noGrp="1" noRot="1" noChangeAspect="1" noTextEdit="1"/>
          </p:cNvSpPr>
          <p:nvPr>
            <p:ph type="sldImg"/>
          </p:nvPr>
        </p:nvSpPr>
        <p:spPr>
          <a:ln/>
        </p:spPr>
      </p:sp>
      <p:sp>
        <p:nvSpPr>
          <p:cNvPr id="63492"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19916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接下来看一下在状态空间中应用回溯搜索，图中虚线箭头的方向表示搜索的轨迹，节点边的数字表示被搜索到的次序。</a:t>
            </a:r>
          </a:p>
        </p:txBody>
      </p:sp>
    </p:spTree>
    <p:extLst>
      <p:ext uri="{BB962C8B-B14F-4D97-AF65-F5344CB8AC3E}">
        <p14:creationId xmlns:p14="http://schemas.microsoft.com/office/powerpoint/2010/main" val="2735212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29</a:t>
            </a:fld>
            <a:endParaRPr lang="en-US" altLang="zh-CN" sz="1200" dirty="0"/>
          </a:p>
        </p:txBody>
      </p:sp>
      <p:sp>
        <p:nvSpPr>
          <p:cNvPr id="68611" name="Rectangle 2"/>
          <p:cNvSpPr>
            <a:spLocks noGrp="1" noRot="1" noChangeAspect="1" noTextEdit="1"/>
          </p:cNvSpPr>
          <p:nvPr>
            <p:ph type="sldImg"/>
          </p:nvPr>
        </p:nvSpPr>
        <p:spPr>
          <a:solidFill>
            <a:srgbClr val="FFFFFF">
              <a:alpha val="100000"/>
            </a:srgbClr>
          </a:solidFill>
          <a:ln/>
        </p:spPr>
      </p:sp>
      <p:sp>
        <p:nvSpPr>
          <p:cNvPr id="68612"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r>
              <a:rPr lang="zh-CN" altLang="en-US" dirty="0"/>
              <a:t>回溯是状态空间搜索的一个基本算法，在各种图搜索算法，包括深度、宽度优先搜索中都有回溯的思想，接下来学习盲目图搜索策略，包括宽度和深度优先搜索。</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endParaRPr lang="zh-CN" altLang="en-US" dirty="0"/>
          </a:p>
        </p:txBody>
      </p:sp>
    </p:spTree>
    <p:extLst>
      <p:ext uri="{BB962C8B-B14F-4D97-AF65-F5344CB8AC3E}">
        <p14:creationId xmlns:p14="http://schemas.microsoft.com/office/powerpoint/2010/main" val="3351685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使用深度优先搜索产生的搜索树如图所示，节点的编号代表搜索的次序，所处的阵列位置用一对数字表示，（行号，列号）。</a:t>
            </a:r>
          </a:p>
        </p:txBody>
      </p:sp>
    </p:spTree>
    <p:extLst>
      <p:ext uri="{BB962C8B-B14F-4D97-AF65-F5344CB8AC3E}">
        <p14:creationId xmlns:p14="http://schemas.microsoft.com/office/powerpoint/2010/main" val="334334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41</a:t>
            </a:fld>
            <a:endParaRPr lang="en-US" altLang="zh-CN" sz="1200" dirty="0"/>
          </a:p>
        </p:txBody>
      </p:sp>
      <p:sp>
        <p:nvSpPr>
          <p:cNvPr id="69635" name="Rectangle 2"/>
          <p:cNvSpPr>
            <a:spLocks noGrp="1" noRot="1" noChangeAspect="1" noTextEdit="1"/>
          </p:cNvSpPr>
          <p:nvPr>
            <p:ph type="sldImg"/>
          </p:nvPr>
        </p:nvSpPr>
        <p:spPr>
          <a:solidFill>
            <a:srgbClr val="FFFFFF">
              <a:alpha val="100000"/>
            </a:srgbClr>
          </a:solidFill>
          <a:ln/>
        </p:spPr>
      </p:sp>
      <p:sp>
        <p:nvSpPr>
          <p:cNvPr id="69636"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45</a:t>
            </a:fld>
            <a:endParaRPr lang="en-US" altLang="zh-CN" sz="1200" dirty="0"/>
          </a:p>
        </p:txBody>
      </p:sp>
      <p:sp>
        <p:nvSpPr>
          <p:cNvPr id="70659" name="Rectangle 2"/>
          <p:cNvSpPr>
            <a:spLocks noGrp="1" noRot="1" noChangeAspect="1" noTextEdit="1"/>
          </p:cNvSpPr>
          <p:nvPr>
            <p:ph type="sldImg"/>
          </p:nvPr>
        </p:nvSpPr>
        <p:spPr>
          <a:solidFill>
            <a:srgbClr val="FFFFFF">
              <a:alpha val="100000"/>
            </a:srgbClr>
          </a:solidFill>
          <a:ln/>
        </p:spPr>
      </p:sp>
      <p:sp>
        <p:nvSpPr>
          <p:cNvPr id="70660"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7732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64515" name="Rectangle 2"/>
          <p:cNvSpPr>
            <a:spLocks noGrp="1" noRot="1" noChangeAspect="1" noTextEdit="1"/>
          </p:cNvSpPr>
          <p:nvPr>
            <p:ph type="sldImg"/>
          </p:nvPr>
        </p:nvSpPr>
        <p:spPr>
          <a:solidFill>
            <a:srgbClr val="FFFFFF">
              <a:alpha val="100000"/>
            </a:srgbClr>
          </a:solidFill>
          <a:ln/>
        </p:spPr>
      </p:sp>
      <p:sp>
        <p:nvSpPr>
          <p:cNvPr id="64516"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4465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13</a:t>
            </a:fld>
            <a:endParaRPr lang="en-US" altLang="zh-CN" sz="1200" dirty="0"/>
          </a:p>
        </p:txBody>
      </p:sp>
      <p:sp>
        <p:nvSpPr>
          <p:cNvPr id="65539" name="Rectangle 2"/>
          <p:cNvSpPr>
            <a:spLocks noGrp="1" noRot="1" noChangeAspect="1" noTextEdit="1"/>
          </p:cNvSpPr>
          <p:nvPr>
            <p:ph type="sldImg"/>
          </p:nvPr>
        </p:nvSpPr>
        <p:spPr>
          <a:solidFill>
            <a:srgbClr val="FFFFFF">
              <a:alpha val="100000"/>
            </a:srgbClr>
          </a:solidFill>
          <a:ln/>
        </p:spPr>
      </p:sp>
      <p:sp>
        <p:nvSpPr>
          <p:cNvPr id="65540"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14</a:t>
            </a:fld>
            <a:endParaRPr lang="en-US" altLang="zh-CN" sz="1200" dirty="0"/>
          </a:p>
        </p:txBody>
      </p:sp>
      <p:sp>
        <p:nvSpPr>
          <p:cNvPr id="66563" name="Rectangle 2"/>
          <p:cNvSpPr>
            <a:spLocks noGrp="1" noRot="1" noChangeAspect="1" noTextEdit="1"/>
          </p:cNvSpPr>
          <p:nvPr>
            <p:ph type="sldImg"/>
          </p:nvPr>
        </p:nvSpPr>
        <p:spPr>
          <a:solidFill>
            <a:srgbClr val="FFFFFF">
              <a:alpha val="100000"/>
            </a:srgbClr>
          </a:solidFill>
          <a:ln/>
        </p:spPr>
      </p:sp>
      <p:sp>
        <p:nvSpPr>
          <p:cNvPr id="6656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176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8056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这是旅行商问题状态空间图的一部分，列出了多条路径及每条路径的费用。目的是找最小路径，对于实际问题，要在有限时间内列出所以可能路径是不可能的，因此需要研究较好的搜索算法。</a:t>
            </a:r>
          </a:p>
        </p:txBody>
      </p:sp>
    </p:spTree>
    <p:extLst>
      <p:ext uri="{BB962C8B-B14F-4D97-AF65-F5344CB8AC3E}">
        <p14:creationId xmlns:p14="http://schemas.microsoft.com/office/powerpoint/2010/main" val="1090567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26</a:t>
            </a:fld>
            <a:endParaRPr lang="en-US" altLang="zh-CN" sz="1200" dirty="0"/>
          </a:p>
        </p:txBody>
      </p:sp>
      <p:sp>
        <p:nvSpPr>
          <p:cNvPr id="67587" name="Rectangle 2"/>
          <p:cNvSpPr>
            <a:spLocks noGrp="1" noRot="1" noChangeAspect="1" noTextEdit="1"/>
          </p:cNvSpPr>
          <p:nvPr>
            <p:ph type="sldImg"/>
          </p:nvPr>
        </p:nvSpPr>
        <p:spPr>
          <a:solidFill>
            <a:srgbClr val="FFFFFF">
              <a:alpha val="100000"/>
            </a:srgbClr>
          </a:solidFill>
          <a:ln/>
        </p:spPr>
      </p:sp>
      <p:sp>
        <p:nvSpPr>
          <p:cNvPr id="67588"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1031"/>
          <p:cNvSpPr/>
          <p:nvPr/>
        </p:nvSpPr>
        <p:spPr>
          <a:xfrm>
            <a:off x="533400" y="3352800"/>
            <a:ext cx="8077200" cy="76200"/>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4" name="Line 1035"/>
          <p:cNvSpPr/>
          <p:nvPr userDrawn="1"/>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7172"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7173"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10" name="Rectangle 1030"/>
          <p:cNvSpPr>
            <a:spLocks noGrp="1" noChangeArrowheads="1"/>
          </p:cNvSpPr>
          <p:nvPr>
            <p:ph type="ftr" sz="quarter" idx="3"/>
          </p:nvPr>
        </p:nvSpPr>
        <p:spPr bwMode="auto">
          <a:xfrm>
            <a:off x="733425" y="138113"/>
            <a:ext cx="7737475" cy="323850"/>
          </a:xfrm>
          <a:prstGeom prst="rect">
            <a:avLst/>
          </a:prstGeom>
          <a:ln>
            <a:miter lim="800000"/>
          </a:ln>
        </p:spPr>
        <p:txBody>
          <a:bodyPr vert="horz" wrap="square" lIns="91440" tIns="45720" rIns="91440" bIns="45720" numCol="1" anchor="t" anchorCtr="0" compatLnSpc="1"/>
          <a:lstStyle>
            <a:lvl1pPr>
              <a:defRPr sz="1600" smtClean="0">
                <a:solidFill>
                  <a:srgbClr val="A50021"/>
                </a:solidFill>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600" b="0" i="0" u="none" strike="noStrike" kern="1200" cap="none" spc="0" normalizeH="0" baseline="0" noProof="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154" name="Rectangle 10"/>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ea typeface="MS PGothic" panose="020B0600070205080204" pitchFamily="34" charset="-128"/>
              </a:defRPr>
            </a:lvl1p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Blip>
          <a:blip r:embed="rId14"/>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4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oleObject" Target="../embeddings/oleObject12.bin"/><Relationship Id="rId5" Type="http://schemas.openxmlformats.org/officeDocument/2006/relationships/image" Target="../media/image15.wmf"/><Relationship Id="rId10" Type="http://schemas.openxmlformats.org/officeDocument/2006/relationships/image" Target="../media/image1.png"/><Relationship Id="rId4" Type="http://schemas.openxmlformats.org/officeDocument/2006/relationships/oleObject" Target="../embeddings/oleObject9.bin"/><Relationship Id="rId9" Type="http://schemas.openxmlformats.org/officeDocument/2006/relationships/image" Target="../media/image17.wmf"/></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3.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20.png"/><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25.bin"/><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32.bin"/><Relationship Id="rId4" Type="http://schemas.openxmlformats.org/officeDocument/2006/relationships/image" Target="../media/image1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1</a:t>
            </a:fld>
            <a:endParaRPr lang="ja-JP" altLang="en-US" sz="1800" dirty="0">
              <a:solidFill>
                <a:srgbClr val="A50021"/>
              </a:solidFill>
              <a:ea typeface="MS PGothic" panose="020B0600070205080204" pitchFamily="34" charset="-128"/>
            </a:endParaRPr>
          </a:p>
        </p:txBody>
      </p:sp>
      <p:sp>
        <p:nvSpPr>
          <p:cNvPr id="66562"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模糊推理作业题</a:t>
            </a:r>
          </a:p>
        </p:txBody>
      </p:sp>
      <p:sp>
        <p:nvSpPr>
          <p:cNvPr id="66565"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6566"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CECD3E8D-CA0E-72FF-A102-26EE36900AC6}"/>
              </a:ext>
            </a:extLst>
          </p:cNvPr>
          <p:cNvSpPr txBox="1"/>
          <p:nvPr/>
        </p:nvSpPr>
        <p:spPr>
          <a:xfrm>
            <a:off x="503548" y="1484784"/>
            <a:ext cx="8136904" cy="3046988"/>
          </a:xfrm>
          <a:prstGeom prst="rect">
            <a:avLst/>
          </a:prstGeom>
          <a:noFill/>
        </p:spPr>
        <p:txBody>
          <a:bodyPr wrap="square" rtlCol="0">
            <a:spAutoFit/>
          </a:bodyPr>
          <a:lstStyle/>
          <a:p>
            <a:pPr algn="just"/>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设有模糊规则“如果运动员运动水平高，那么比赛得分较高”，运动水平和比赛得分的论域为</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a,b,c,d</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，运动水平和比赛得分的模糊量可以表示为</a:t>
            </a:r>
            <a:r>
              <a:rPr lang="zh-CN" altLang="zh-CN" sz="24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“运动水平”</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=1.0/a+0.7/b+0.3/c+0.0/d</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；“比赛得分”</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=1.0/a+0.6/b+0.2/c+0.0/d</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；已知事实“运动水平较高”</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=0.8/a+1.0/b+0.3/c+0.0/d</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，则采用最大隶属度法确定现在的比赛得分为（</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 A </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 a      B. b       C. c    D. d</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10</a:t>
            </a:fld>
            <a:endParaRPr lang="ja-JP" altLang="en-US" dirty="0">
              <a:solidFill>
                <a:srgbClr val="A50021"/>
              </a:solidFill>
              <a:ea typeface="MS PGothic" panose="020B0600070205080204" pitchFamily="34" charset="-128"/>
            </a:endParaRPr>
          </a:p>
        </p:txBody>
      </p:sp>
      <p:sp>
        <p:nvSpPr>
          <p:cNvPr id="921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4.1.1  </a:t>
            </a:r>
            <a:r>
              <a:rPr lang="zh-CN" altLang="en-US" sz="3600" b="0" dirty="0">
                <a:latin typeface="Times New Roman" panose="02020603050405020304" pitchFamily="18" charset="0"/>
                <a:ea typeface="黑体" panose="02010609060101010101" pitchFamily="49" charset="-122"/>
              </a:rPr>
              <a:t>搜索的基本问题与主要过程</a:t>
            </a:r>
          </a:p>
        </p:txBody>
      </p:sp>
      <p:sp>
        <p:nvSpPr>
          <p:cNvPr id="8195" name="Rectangle 3"/>
          <p:cNvSpPr>
            <a:spLocks noGrp="1"/>
          </p:cNvSpPr>
          <p:nvPr>
            <p:ph idx="1"/>
          </p:nvPr>
        </p:nvSpPr>
        <p:spPr>
          <a:xfrm>
            <a:off x="250825" y="860425"/>
            <a:ext cx="8642350" cy="5400675"/>
          </a:xfrm>
          <a:ln/>
        </p:spPr>
        <p:txBody>
          <a:bodyPr vert="horz" wrap="square" lIns="91440" tIns="45720" rIns="91440" bIns="45720" anchor="t" anchorCtr="0"/>
          <a:lstStyle/>
          <a:p>
            <a:pPr marL="571500" indent="-571500" eaLnBrk="1" hangingPunct="1">
              <a:lnSpc>
                <a:spcPct val="110000"/>
              </a:lnSpc>
            </a:pPr>
            <a:r>
              <a:rPr lang="zh-CN" altLang="en-US" b="1" dirty="0"/>
              <a:t>搜索的主要过程</a:t>
            </a:r>
            <a:r>
              <a:rPr lang="zh-CN" altLang="en-US" dirty="0"/>
              <a:t>：</a:t>
            </a:r>
          </a:p>
          <a:p>
            <a:pPr marL="571500" indent="-571500" eaLnBrk="1" hangingPunct="1">
              <a:lnSpc>
                <a:spcPct val="110000"/>
              </a:lnSpc>
              <a:buNone/>
            </a:pPr>
            <a:r>
              <a:rPr lang="en-US" altLang="zh-CN" dirty="0">
                <a:latin typeface="Times New Roman" panose="02020603050405020304" pitchFamily="18" charset="0"/>
              </a:rPr>
              <a:t>(1)  </a:t>
            </a:r>
            <a:r>
              <a:rPr lang="zh-CN" altLang="en-US" dirty="0">
                <a:latin typeface="Times New Roman" panose="02020603050405020304" pitchFamily="18" charset="0"/>
              </a:rPr>
              <a:t>从</a:t>
            </a:r>
            <a:r>
              <a:rPr lang="zh-CN" altLang="en-US" dirty="0">
                <a:solidFill>
                  <a:srgbClr val="FF0000"/>
                </a:solidFill>
                <a:latin typeface="Times New Roman" panose="02020603050405020304" pitchFamily="18" charset="0"/>
              </a:rPr>
              <a:t>初始或目的状态</a:t>
            </a:r>
            <a:r>
              <a:rPr lang="zh-CN" altLang="en-US" dirty="0">
                <a:latin typeface="Times New Roman" panose="02020603050405020304" pitchFamily="18" charset="0"/>
              </a:rPr>
              <a:t>出发，并将它作为当前状态。</a:t>
            </a:r>
          </a:p>
          <a:p>
            <a:pPr marL="571500" indent="-571500" eaLnBrk="1" hangingPunct="1">
              <a:lnSpc>
                <a:spcPct val="110000"/>
              </a:lnSpc>
              <a:buNone/>
            </a:pPr>
            <a:r>
              <a:rPr lang="en-US" altLang="zh-CN" dirty="0">
                <a:latin typeface="Times New Roman" panose="02020603050405020304" pitchFamily="18" charset="0"/>
              </a:rPr>
              <a:t>(2)  </a:t>
            </a:r>
            <a:r>
              <a:rPr lang="zh-CN" altLang="en-US" dirty="0">
                <a:latin typeface="Times New Roman" panose="02020603050405020304" pitchFamily="18" charset="0"/>
              </a:rPr>
              <a:t>扫描</a:t>
            </a:r>
            <a:r>
              <a:rPr lang="zh-CN" altLang="en-US" dirty="0">
                <a:solidFill>
                  <a:srgbClr val="FF0000"/>
                </a:solidFill>
                <a:latin typeface="Times New Roman" panose="02020603050405020304" pitchFamily="18" charset="0"/>
              </a:rPr>
              <a:t>操作算子</a:t>
            </a:r>
            <a:r>
              <a:rPr lang="zh-CN" altLang="en-US" dirty="0">
                <a:latin typeface="Times New Roman" panose="02020603050405020304" pitchFamily="18" charset="0"/>
              </a:rPr>
              <a:t>集，将适用当前状态的一些操作算子作用于当前状态而得到新的状态，并建立指向其父结点的指针 。</a:t>
            </a:r>
          </a:p>
          <a:p>
            <a:pPr marL="571500" indent="-571500" eaLnBrk="1" hangingPunct="1">
              <a:lnSpc>
                <a:spcPct val="110000"/>
              </a:lnSpc>
              <a:buNone/>
            </a:pPr>
            <a:r>
              <a:rPr lang="en-US" altLang="zh-CN" dirty="0">
                <a:latin typeface="Times New Roman" panose="02020603050405020304" pitchFamily="18" charset="0"/>
              </a:rPr>
              <a:t>(3)  </a:t>
            </a:r>
            <a:r>
              <a:rPr lang="zh-CN" altLang="en-US" dirty="0">
                <a:latin typeface="Times New Roman" panose="02020603050405020304" pitchFamily="18" charset="0"/>
              </a:rPr>
              <a:t>检查所生成的新状态是否满足结束状态，如果满足，则得到问题的一个解，并可沿着有关指针从结束状态反向到达开始状态，给出一</a:t>
            </a:r>
            <a:r>
              <a:rPr lang="zh-CN" altLang="en-US" dirty="0">
                <a:solidFill>
                  <a:srgbClr val="FF0000"/>
                </a:solidFill>
                <a:latin typeface="Times New Roman" panose="02020603050405020304" pitchFamily="18" charset="0"/>
              </a:rPr>
              <a:t>解答路径</a:t>
            </a:r>
            <a:r>
              <a:rPr lang="zh-CN" altLang="en-US" dirty="0">
                <a:latin typeface="Times New Roman" panose="02020603050405020304" pitchFamily="18" charset="0"/>
              </a:rPr>
              <a:t>；否则，将新状态作为当前状态，返回第</a:t>
            </a:r>
            <a:r>
              <a:rPr lang="en-US" altLang="zh-CN" dirty="0">
                <a:latin typeface="Times New Roman" panose="02020603050405020304" pitchFamily="18" charset="0"/>
              </a:rPr>
              <a:t>(2)</a:t>
            </a:r>
            <a:r>
              <a:rPr lang="zh-CN" altLang="en-US" dirty="0">
                <a:latin typeface="Times New Roman" panose="02020603050405020304" pitchFamily="18" charset="0"/>
              </a:rPr>
              <a:t>步再进行搜索。 </a:t>
            </a:r>
          </a:p>
        </p:txBody>
      </p:sp>
      <p:sp>
        <p:nvSpPr>
          <p:cNvPr id="5" name="矩形 4"/>
          <p:cNvSpPr/>
          <p:nvPr/>
        </p:nvSpPr>
        <p:spPr>
          <a:xfrm>
            <a:off x="898525" y="5684838"/>
            <a:ext cx="1296988" cy="11525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898525" y="5716588"/>
            <a:ext cx="649288"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1547813" y="5721350"/>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898525" y="6297613"/>
            <a:ext cx="649288"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547813" y="6307138"/>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26" name="矩形 4"/>
          <p:cNvSpPr/>
          <p:nvPr/>
        </p:nvSpPr>
        <p:spPr>
          <a:xfrm>
            <a:off x="1690688" y="6346825"/>
            <a:ext cx="504825" cy="522288"/>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9227" name="矩形 23"/>
          <p:cNvSpPr/>
          <p:nvPr/>
        </p:nvSpPr>
        <p:spPr>
          <a:xfrm>
            <a:off x="1042988" y="6346825"/>
            <a:ext cx="504825" cy="522288"/>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9228" name="矩形 24"/>
          <p:cNvSpPr/>
          <p:nvPr/>
        </p:nvSpPr>
        <p:spPr>
          <a:xfrm>
            <a:off x="1690688" y="5773738"/>
            <a:ext cx="504825" cy="523875"/>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sp>
        <p:nvSpPr>
          <p:cNvPr id="13" name="矩形 12"/>
          <p:cNvSpPr/>
          <p:nvPr/>
        </p:nvSpPr>
        <p:spPr>
          <a:xfrm>
            <a:off x="4941888" y="5688013"/>
            <a:ext cx="1296988" cy="11525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4941888" y="5721350"/>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5589588" y="5724525"/>
            <a:ext cx="649288"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4941888" y="5729288"/>
            <a:ext cx="647700" cy="5683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5589588" y="6310313"/>
            <a:ext cx="649288"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34" name="矩形 70"/>
          <p:cNvSpPr/>
          <p:nvPr/>
        </p:nvSpPr>
        <p:spPr>
          <a:xfrm>
            <a:off x="5013325" y="5791200"/>
            <a:ext cx="504825" cy="523875"/>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9235" name="矩形 71"/>
          <p:cNvSpPr/>
          <p:nvPr/>
        </p:nvSpPr>
        <p:spPr>
          <a:xfrm>
            <a:off x="5724525" y="5773738"/>
            <a:ext cx="504825" cy="523875"/>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9236" name="矩形 72"/>
          <p:cNvSpPr/>
          <p:nvPr/>
        </p:nvSpPr>
        <p:spPr>
          <a:xfrm>
            <a:off x="5724525" y="6321425"/>
            <a:ext cx="504825" cy="523875"/>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sp>
        <p:nvSpPr>
          <p:cNvPr id="2" name="文本框 1">
            <a:extLst>
              <a:ext uri="{FF2B5EF4-FFF2-40B4-BE49-F238E27FC236}">
                <a16:creationId xmlns:a16="http://schemas.microsoft.com/office/drawing/2014/main" id="{4A775756-4258-06A6-AD97-83AA15244429}"/>
              </a:ext>
            </a:extLst>
          </p:cNvPr>
          <p:cNvSpPr txBox="1"/>
          <p:nvPr/>
        </p:nvSpPr>
        <p:spPr>
          <a:xfrm>
            <a:off x="6429376" y="6136759"/>
            <a:ext cx="914400" cy="369332"/>
          </a:xfrm>
          <a:prstGeom prst="rect">
            <a:avLst/>
          </a:prstGeom>
          <a:noFill/>
        </p:spPr>
        <p:txBody>
          <a:bodyPr wrap="square" rtlCol="0">
            <a:spAutoFit/>
          </a:bodyPr>
          <a:lstStyle/>
          <a:p>
            <a:r>
              <a:rPr lang="zh-CN" altLang="en-US" dirty="0">
                <a:highlight>
                  <a:srgbClr val="FFFF00"/>
                </a:highlight>
              </a:rPr>
              <a:t>三数码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11</a:t>
            </a:fld>
            <a:endParaRPr lang="ja-JP" altLang="en-US" dirty="0">
              <a:solidFill>
                <a:srgbClr val="A50021"/>
              </a:solidFill>
              <a:ea typeface="MS PGothic" panose="020B0600070205080204" pitchFamily="34" charset="-128"/>
            </a:endParaRPr>
          </a:p>
        </p:txBody>
      </p:sp>
      <p:sp>
        <p:nvSpPr>
          <p:cNvPr id="9219" name="Rectangle 3"/>
          <p:cNvSpPr>
            <a:spLocks noGrp="1"/>
          </p:cNvSpPr>
          <p:nvPr>
            <p:ph idx="1"/>
          </p:nvPr>
        </p:nvSpPr>
        <p:spPr>
          <a:xfrm>
            <a:off x="250825" y="764629"/>
            <a:ext cx="8642350" cy="5400675"/>
          </a:xfrm>
          <a:ln/>
        </p:spPr>
        <p:txBody>
          <a:bodyPr vert="horz" wrap="square" lIns="91440" tIns="45720" rIns="91440" bIns="45720" anchor="t" anchorCtr="0"/>
          <a:lstStyle/>
          <a:p>
            <a:pPr eaLnBrk="1" hangingPunct="1">
              <a:spcBef>
                <a:spcPct val="10000"/>
              </a:spcBef>
              <a:buFont typeface="Wingdings" panose="05000000000000000000" pitchFamily="2" charset="2"/>
              <a:buChar char="n"/>
            </a:pPr>
            <a:r>
              <a:rPr lang="zh-CN" altLang="en-US" dirty="0">
                <a:latin typeface="Times New Roman" panose="02020603050405020304" pitchFamily="18" charset="0"/>
              </a:rPr>
              <a:t>搜索策略    </a:t>
            </a:r>
            <a:endParaRPr lang="en-US" altLang="zh-CN" dirty="0">
              <a:latin typeface="Times New Roman" panose="02020603050405020304" pitchFamily="18" charset="0"/>
            </a:endParaRPr>
          </a:p>
          <a:p>
            <a:pPr marL="567055" indent="-567055" eaLnBrk="1" hangingPunct="1">
              <a:spcBef>
                <a:spcPct val="10000"/>
              </a:spcBef>
              <a:buNone/>
            </a:pPr>
            <a:r>
              <a:rPr lang="en-US" altLang="zh-CN" dirty="0">
                <a:latin typeface="Times New Roman" panose="02020603050405020304" pitchFamily="18" charset="0"/>
              </a:rPr>
              <a:t>(1) </a:t>
            </a:r>
            <a:r>
              <a:rPr lang="zh-CN" altLang="en-US" b="1" dirty="0">
                <a:solidFill>
                  <a:schemeClr val="accent2"/>
                </a:solidFill>
                <a:latin typeface="Times New Roman" panose="02020603050405020304" pitchFamily="18" charset="0"/>
              </a:rPr>
              <a:t>数据驱动</a:t>
            </a:r>
            <a:r>
              <a:rPr lang="zh-CN" altLang="en-US" dirty="0">
                <a:latin typeface="Times New Roman" panose="02020603050405020304" pitchFamily="18" charset="0"/>
              </a:rPr>
              <a:t>：从初始状态出发的正向搜索。      </a:t>
            </a:r>
          </a:p>
        </p:txBody>
      </p:sp>
      <p:sp>
        <p:nvSpPr>
          <p:cNvPr id="9220" name="Text Box 4"/>
          <p:cNvSpPr txBox="1">
            <a:spLocks noChangeArrowheads="1"/>
          </p:cNvSpPr>
          <p:nvPr/>
        </p:nvSpPr>
        <p:spPr bwMode="auto">
          <a:xfrm>
            <a:off x="250825" y="1872431"/>
            <a:ext cx="8569325" cy="1052513"/>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a:spAutoFit/>
          </a:bodyPr>
          <a:lstStyle/>
          <a:p>
            <a:pPr marR="0" algn="just" defTabSz="914400">
              <a:lnSpc>
                <a:spcPct val="120000"/>
              </a:lnSpc>
              <a:spcBef>
                <a:spcPct val="40000"/>
              </a:spcBef>
              <a:buClr>
                <a:schemeClr val="accent2"/>
              </a:buClr>
              <a:buSzTx/>
              <a:buFont typeface="Wingdings" panose="05000000000000000000" pitchFamily="2" charset="2"/>
              <a:buNone/>
              <a:defRPr/>
            </a:pPr>
            <a:r>
              <a:rPr kumimoji="0" lang="zh-CN" altLang="en-US" sz="2600" b="1" kern="1200" cap="none" spc="0" normalizeH="0" baseline="0" noProof="0" dirty="0">
                <a:solidFill>
                  <a:schemeClr val="folHlink"/>
                </a:solidFill>
                <a:latin typeface="Arial" panose="020B0604020202020204" pitchFamily="34" charset="0"/>
                <a:ea typeface="宋体" panose="02010600030101010101" pitchFamily="2" charset="-122"/>
                <a:cs typeface="+mn-cs"/>
              </a:rPr>
              <a:t>正向搜索</a:t>
            </a:r>
            <a:r>
              <a:rPr kumimoji="0" lang="en-US" altLang="zh-CN" sz="2600" kern="1200" cap="none" spc="0" normalizeH="0" baseline="0" noProof="0" dirty="0">
                <a:latin typeface="Arial" panose="020B0604020202020204" pitchFamily="34" charset="0"/>
                <a:ea typeface="宋体" panose="02010600030101010101" pitchFamily="2" charset="-122"/>
                <a:cs typeface="+mn-cs"/>
              </a:rPr>
              <a:t>——</a:t>
            </a:r>
            <a:r>
              <a:rPr kumimoji="0" lang="zh-CN" altLang="en-US" sz="2600" kern="1200" cap="none" spc="0" normalizeH="0" baseline="0" noProof="0" dirty="0">
                <a:latin typeface="Arial" panose="020B0604020202020204" pitchFamily="34" charset="0"/>
                <a:ea typeface="宋体" panose="02010600030101010101" pitchFamily="2" charset="-122"/>
                <a:cs typeface="+mn-cs"/>
              </a:rPr>
              <a:t>从问题给出的条件（一个用于状态转换的操作算子集合）出发。</a:t>
            </a:r>
          </a:p>
        </p:txBody>
      </p:sp>
      <p:sp>
        <p:nvSpPr>
          <p:cNvPr id="9221" name="Text Box 5"/>
          <p:cNvSpPr txBox="1">
            <a:spLocks noChangeArrowheads="1"/>
          </p:cNvSpPr>
          <p:nvPr/>
        </p:nvSpPr>
        <p:spPr bwMode="auto">
          <a:xfrm>
            <a:off x="250825" y="3599036"/>
            <a:ext cx="8642350" cy="1054100"/>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a:spAutoFit/>
          </a:bodyPr>
          <a:lstStyle/>
          <a:p>
            <a:pPr marR="0" algn="just" defTabSz="914400">
              <a:lnSpc>
                <a:spcPct val="120000"/>
              </a:lnSpc>
              <a:spcBef>
                <a:spcPct val="40000"/>
              </a:spcBef>
              <a:buClr>
                <a:schemeClr val="accent2"/>
              </a:buClr>
              <a:buSzTx/>
              <a:buFont typeface="Wingdings" panose="05000000000000000000" pitchFamily="2" charset="2"/>
              <a:buNone/>
              <a:defRPr/>
            </a:pPr>
            <a:r>
              <a:rPr kumimoji="0" lang="zh-CN" altLang="en-US" sz="2600" b="1" kern="1200" cap="none" spc="0" normalizeH="0" baseline="0" noProof="0" dirty="0">
                <a:solidFill>
                  <a:schemeClr val="folHlink"/>
                </a:solidFill>
                <a:latin typeface="Arial" panose="020B0604020202020204" pitchFamily="34" charset="0"/>
                <a:ea typeface="宋体" panose="02010600030101010101" pitchFamily="2" charset="-122"/>
                <a:cs typeface="+mn-cs"/>
              </a:rPr>
              <a:t>逆向搜索</a:t>
            </a:r>
            <a:r>
              <a:rPr kumimoji="0" lang="zh-CN" altLang="en-US" sz="2600" kern="1200" cap="none" spc="0" normalizeH="0" baseline="0" noProof="0" dirty="0">
                <a:latin typeface="Arial" panose="020B0604020202020204" pitchFamily="34" charset="0"/>
                <a:ea typeface="宋体" panose="02010600030101010101" pitchFamily="2" charset="-122"/>
                <a:cs typeface="+mn-cs"/>
              </a:rPr>
              <a:t>：从想达到的目的入手，看哪些操作算子能产生该目的以及应用这些操作算子产生目的时需要哪些条件。</a:t>
            </a:r>
          </a:p>
        </p:txBody>
      </p:sp>
      <p:sp>
        <p:nvSpPr>
          <p:cNvPr id="9222" name="Text Box 6"/>
          <p:cNvSpPr txBox="1"/>
          <p:nvPr/>
        </p:nvSpPr>
        <p:spPr>
          <a:xfrm>
            <a:off x="250825" y="3094781"/>
            <a:ext cx="8305800" cy="559897"/>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pPr>
            <a:r>
              <a:rPr lang="en-US" altLang="zh-CN" sz="2800" dirty="0">
                <a:latin typeface="Times New Roman" panose="02020603050405020304" pitchFamily="18" charset="0"/>
              </a:rPr>
              <a:t>(2) </a:t>
            </a:r>
            <a:r>
              <a:rPr lang="zh-CN" altLang="en-US" sz="2800" b="1" dirty="0">
                <a:solidFill>
                  <a:schemeClr val="accent2"/>
                </a:solidFill>
                <a:latin typeface="Times New Roman" panose="02020603050405020304" pitchFamily="18" charset="0"/>
              </a:rPr>
              <a:t>目的驱动</a:t>
            </a:r>
            <a:r>
              <a:rPr lang="zh-CN" altLang="en-US" sz="2800" dirty="0">
                <a:latin typeface="Times New Roman" panose="02020603050405020304" pitchFamily="18" charset="0"/>
              </a:rPr>
              <a:t>：从目的</a:t>
            </a:r>
            <a:r>
              <a:rPr lang="zh-CN" altLang="en-US" sz="2800" dirty="0">
                <a:latin typeface="Arial" panose="020B0604020202020204" pitchFamily="34" charset="0"/>
              </a:rPr>
              <a:t>状态出发的逆向搜索。</a:t>
            </a:r>
            <a:endParaRPr lang="zh-CN" altLang="en-US" dirty="0">
              <a:latin typeface="Arial" panose="020B0604020202020204" pitchFamily="34" charset="0"/>
            </a:endParaRPr>
          </a:p>
        </p:txBody>
      </p:sp>
      <p:sp>
        <p:nvSpPr>
          <p:cNvPr id="9223" name="Text Box 7"/>
          <p:cNvSpPr txBox="1">
            <a:spLocks noChangeArrowheads="1"/>
          </p:cNvSpPr>
          <p:nvPr/>
        </p:nvSpPr>
        <p:spPr bwMode="auto">
          <a:xfrm>
            <a:off x="250825" y="5272088"/>
            <a:ext cx="8642350" cy="1052513"/>
          </a:xfrm>
          <a:prstGeom prst="rect">
            <a:avLst/>
          </a:prstGeom>
          <a:gradFill rotWithShape="0">
            <a:gsLst>
              <a:gs pos="0">
                <a:srgbClr val="CCFFFF"/>
              </a:gs>
              <a:gs pos="50000">
                <a:schemeClr val="bg1"/>
              </a:gs>
              <a:gs pos="100000">
                <a:srgbClr val="CCFFFF"/>
              </a:gs>
            </a:gsLst>
            <a:lin ang="5400000" scaled="1"/>
          </a:gradFill>
          <a:ln w="9525">
            <a:solidFill>
              <a:srgbClr val="008080"/>
            </a:solidFill>
            <a:miter lim="800000"/>
          </a:ln>
          <a:effectLst/>
        </p:spPr>
        <p:txBody>
          <a:bodyPr>
            <a:spAutoFit/>
          </a:bodyPr>
          <a:lstStyle/>
          <a:p>
            <a:pPr marR="0" algn="just" defTabSz="914400">
              <a:lnSpc>
                <a:spcPct val="120000"/>
              </a:lnSpc>
              <a:spcBef>
                <a:spcPct val="40000"/>
              </a:spcBef>
              <a:buClr>
                <a:schemeClr val="accent2"/>
              </a:buClr>
              <a:buSzTx/>
              <a:buFont typeface="Wingdings" panose="05000000000000000000" pitchFamily="2" charset="2"/>
              <a:buNone/>
              <a:defRPr/>
            </a:pPr>
            <a:r>
              <a:rPr kumimoji="0" lang="zh-CN" altLang="en-US" sz="2600" b="1" kern="1200" cap="none" spc="0" normalizeH="0" baseline="0" noProof="0" dirty="0">
                <a:solidFill>
                  <a:schemeClr val="folHlink"/>
                </a:solidFill>
                <a:latin typeface="Arial" panose="020B0604020202020204" pitchFamily="34" charset="0"/>
                <a:ea typeface="宋体" panose="02010600030101010101" pitchFamily="2" charset="-122"/>
                <a:cs typeface="+mn-cs"/>
              </a:rPr>
              <a:t>双向搜索</a:t>
            </a:r>
            <a:r>
              <a:rPr kumimoji="0" lang="zh-CN" altLang="en-US" sz="2600" kern="1200" cap="none" spc="0" normalizeH="0" baseline="0" noProof="0" dirty="0">
                <a:latin typeface="Arial" panose="020B0604020202020204" pitchFamily="34" charset="0"/>
                <a:ea typeface="宋体" panose="02010600030101010101" pitchFamily="2" charset="-122"/>
                <a:cs typeface="+mn-cs"/>
              </a:rPr>
              <a:t>：从开始状态出发作正向搜索，同时又从目的状态出发作逆向搜索，直到两条路径在中间的某处汇合为止。</a:t>
            </a:r>
          </a:p>
        </p:txBody>
      </p:sp>
      <p:sp>
        <p:nvSpPr>
          <p:cNvPr id="10248" name="Text Box 8"/>
          <p:cNvSpPr txBox="1"/>
          <p:nvPr/>
        </p:nvSpPr>
        <p:spPr>
          <a:xfrm>
            <a:off x="251520" y="4777333"/>
            <a:ext cx="2166937" cy="523875"/>
          </a:xfrm>
          <a:prstGeom prst="rect">
            <a:avLst/>
          </a:prstGeom>
          <a:noFill/>
          <a:ln w="9525">
            <a:noFill/>
          </a:ln>
        </p:spPr>
        <p:txBody>
          <a:bodyPr wrap="none">
            <a:spAutoFit/>
          </a:bodyPr>
          <a:lstStyle/>
          <a:p>
            <a:r>
              <a:rPr lang="en-US" altLang="zh-CN" sz="2800" dirty="0">
                <a:latin typeface="Arial" panose="020B0604020202020204" pitchFamily="34" charset="0"/>
              </a:rPr>
              <a:t>(3) </a:t>
            </a:r>
            <a:r>
              <a:rPr lang="zh-CN" altLang="en-US" sz="2800" b="1" dirty="0">
                <a:solidFill>
                  <a:schemeClr val="accent2"/>
                </a:solidFill>
                <a:latin typeface="Times New Roman" panose="02020603050405020304" pitchFamily="18" charset="0"/>
              </a:rPr>
              <a:t>双向搜索</a:t>
            </a:r>
          </a:p>
        </p:txBody>
      </p:sp>
      <p:sp>
        <p:nvSpPr>
          <p:cNvPr id="1024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4.1  </a:t>
            </a:r>
            <a:r>
              <a:rPr lang="zh-CN" altLang="en-US" sz="3600" b="0" dirty="0">
                <a:latin typeface="Times New Roman" panose="02020603050405020304" pitchFamily="18" charset="0"/>
                <a:ea typeface="黑体" panose="02010609060101010101" pitchFamily="49" charset="-122"/>
              </a:rPr>
              <a:t>搜索的概念</a:t>
            </a:r>
            <a:r>
              <a:rPr lang="zh-CN" altLang="en-US"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slide(fromBottom)">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2"/>
                                        </p:tgtEl>
                                        <p:attrNameLst>
                                          <p:attrName>style.visibility</p:attrName>
                                        </p:attrNameLst>
                                      </p:cBhvr>
                                      <p:to>
                                        <p:strVal val="visible"/>
                                      </p:to>
                                    </p:set>
                                    <p:animEffect transition="in" filter="blinds(horizontal)">
                                      <p:cBhvr>
                                        <p:cTn id="22" dur="500"/>
                                        <p:tgtEl>
                                          <p:spTgt spid="92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221"/>
                                        </p:tgtEl>
                                        <p:attrNameLst>
                                          <p:attrName>style.visibility</p:attrName>
                                        </p:attrNameLst>
                                      </p:cBhvr>
                                      <p:to>
                                        <p:strVal val="visible"/>
                                      </p:to>
                                    </p:set>
                                    <p:animEffect transition="in" filter="slide(fromBottom)">
                                      <p:cBhvr>
                                        <p:cTn id="27" dur="500"/>
                                        <p:tgtEl>
                                          <p:spTgt spid="922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223"/>
                                        </p:tgtEl>
                                        <p:attrNameLst>
                                          <p:attrName>style.visibility</p:attrName>
                                        </p:attrNameLst>
                                      </p:cBhvr>
                                      <p:to>
                                        <p:strVal val="visible"/>
                                      </p:to>
                                    </p:set>
                                    <p:animEffect transition="in" filter="slide(fromBottom)">
                                      <p:cBhvr>
                                        <p:cTn id="32" dur="500"/>
                                        <p:tgtEl>
                                          <p:spTgt spid="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animBg="1"/>
      <p:bldP spid="9221" grpId="0" animBg="1"/>
      <p:bldP spid="9222" grpId="0"/>
      <p:bldP spid="92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12</a:t>
            </a:fld>
            <a:endParaRPr lang="ja-JP" altLang="en-US" dirty="0">
              <a:solidFill>
                <a:srgbClr val="A50021"/>
              </a:solidFill>
              <a:ea typeface="MS PGothic" panose="020B0600070205080204" pitchFamily="34" charset="-128"/>
            </a:endParaRPr>
          </a:p>
        </p:txBody>
      </p:sp>
      <p:sp>
        <p:nvSpPr>
          <p:cNvPr id="11267" name="Rectangle 3"/>
          <p:cNvSpPr>
            <a:spLocks noGrp="1"/>
          </p:cNvSpPr>
          <p:nvPr>
            <p:ph idx="1"/>
          </p:nvPr>
        </p:nvSpPr>
        <p:spPr>
          <a:xfrm>
            <a:off x="323850" y="1556068"/>
            <a:ext cx="8424863" cy="5400675"/>
          </a:xfrm>
          <a:ln/>
        </p:spPr>
        <p:txBody>
          <a:bodyPr vert="horz" wrap="square" lIns="91440" tIns="45720" rIns="91440" bIns="45720" anchor="t" anchorCtr="0"/>
          <a:lstStyle/>
          <a:p>
            <a:pPr marL="533400" indent="-533400" algn="just" eaLnBrk="1" hangingPunct="1">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1</a:t>
            </a:r>
            <a:r>
              <a:rPr lang="zh-CN" altLang="en-US" b="1" dirty="0">
                <a:solidFill>
                  <a:schemeClr val="accent2"/>
                </a:solidFill>
                <a:latin typeface="Times New Roman" panose="02020603050405020304" pitchFamily="18" charset="0"/>
              </a:rPr>
              <a:t>）盲目搜索</a:t>
            </a:r>
            <a:r>
              <a:rPr lang="zh-CN" altLang="en-US" dirty="0">
                <a:latin typeface="Times New Roman" panose="02020603050405020304" pitchFamily="18" charset="0"/>
              </a:rPr>
              <a:t>：在不具有对特定问题的任何有关信息的条件下，按固定的步骤（依次或随机调用操作算子）进行的搜索。 </a:t>
            </a:r>
          </a:p>
          <a:p>
            <a:pPr marL="533400" indent="-533400" algn="just" eaLnBrk="1" hangingPunct="1">
              <a:buNone/>
            </a:pPr>
            <a:r>
              <a:rPr lang="zh-CN" altLang="en-US" b="1" dirty="0">
                <a:solidFill>
                  <a:schemeClr val="accent2"/>
                </a:solidFill>
                <a:latin typeface="Times New Roman" panose="02020603050405020304" pitchFamily="18" charset="0"/>
              </a:rPr>
              <a:t>（</a:t>
            </a:r>
            <a:r>
              <a:rPr lang="en-US" altLang="zh-CN" b="1" dirty="0">
                <a:solidFill>
                  <a:schemeClr val="accent2"/>
                </a:solidFill>
                <a:latin typeface="Times New Roman" panose="02020603050405020304" pitchFamily="18" charset="0"/>
              </a:rPr>
              <a:t>2</a:t>
            </a:r>
            <a:r>
              <a:rPr lang="zh-CN" altLang="en-US" b="1" dirty="0">
                <a:solidFill>
                  <a:schemeClr val="accent2"/>
                </a:solidFill>
                <a:latin typeface="Times New Roman" panose="02020603050405020304" pitchFamily="18" charset="0"/>
              </a:rPr>
              <a:t>）启发式搜索</a:t>
            </a:r>
            <a:r>
              <a:rPr lang="zh-CN" altLang="en-US" dirty="0">
                <a:latin typeface="Times New Roman" panose="02020603050405020304" pitchFamily="18" charset="0"/>
              </a:rPr>
              <a:t>：考虑特定问题领域可应用的知识，动态地确定调用操作算子的步骤，优先选择较适合的操作算子，尽量减少不必要的搜索，以求尽快地到达结束</a:t>
            </a:r>
            <a:r>
              <a:rPr lang="zh-CN" altLang="en-US" dirty="0"/>
              <a:t>状态。</a:t>
            </a:r>
          </a:p>
        </p:txBody>
      </p:sp>
      <p:sp>
        <p:nvSpPr>
          <p:cNvPr id="11268"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4.1  </a:t>
            </a:r>
            <a:r>
              <a:rPr lang="zh-CN" altLang="en-US" sz="3600" b="0" dirty="0">
                <a:latin typeface="Times New Roman" panose="02020603050405020304" pitchFamily="18" charset="0"/>
                <a:ea typeface="黑体" panose="02010609060101010101" pitchFamily="49" charset="-122"/>
              </a:rPr>
              <a:t>搜索的概念</a:t>
            </a:r>
            <a:r>
              <a:rPr lang="zh-CN" altLang="en-US" dirty="0"/>
              <a:t> </a:t>
            </a:r>
          </a:p>
        </p:txBody>
      </p:sp>
      <p:sp>
        <p:nvSpPr>
          <p:cNvPr id="10" name="圆角矩形标注 9"/>
          <p:cNvSpPr/>
          <p:nvPr/>
        </p:nvSpPr>
        <p:spPr>
          <a:xfrm>
            <a:off x="2700020" y="980440"/>
            <a:ext cx="2453640" cy="349250"/>
          </a:xfrm>
          <a:prstGeom prst="wedgeRoundRectCallout">
            <a:avLst>
              <a:gd name="adj1" fmla="val -36076"/>
              <a:gd name="adj2" fmla="val -101818"/>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是否运用与问题有关的信息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13</a:t>
            </a:fld>
            <a:endParaRPr lang="ja-JP" altLang="en-US" dirty="0">
              <a:solidFill>
                <a:srgbClr val="A50021"/>
              </a:solidFill>
              <a:ea typeface="MS PGothic" panose="020B0600070205080204" pitchFamily="34" charset="-128"/>
            </a:endParaRPr>
          </a:p>
        </p:txBody>
      </p:sp>
      <p:sp>
        <p:nvSpPr>
          <p:cNvPr id="12291"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搜索策略</a:t>
            </a:r>
          </a:p>
        </p:txBody>
      </p:sp>
      <p:sp>
        <p:nvSpPr>
          <p:cNvPr id="12292" name="Rectangle 3"/>
          <p:cNvSpPr>
            <a:spLocks noGrp="1"/>
          </p:cNvSpPr>
          <p:nvPr>
            <p:ph idx="1"/>
          </p:nvPr>
        </p:nvSpPr>
        <p:spPr>
          <a:xfrm>
            <a:off x="611188" y="908050"/>
            <a:ext cx="8281987"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搜索的概念</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4.2  </a:t>
            </a:r>
            <a:r>
              <a:rPr lang="zh-CN" altLang="en-US" b="1" dirty="0">
                <a:solidFill>
                  <a:srgbClr val="0000FF"/>
                </a:solidFill>
                <a:latin typeface="Times New Roman" panose="02020603050405020304" pitchFamily="18" charset="0"/>
              </a:rPr>
              <a:t>如何用状态空间表示搜索对象</a:t>
            </a:r>
          </a:p>
          <a:p>
            <a:pPr eaLnBrk="1" hangingPunct="1">
              <a:lnSpc>
                <a:spcPct val="16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回溯策略</a:t>
            </a:r>
          </a:p>
          <a:p>
            <a:pPr eaLnBrk="1" hangingPunct="1">
              <a:lnSpc>
                <a:spcPct val="16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启发式图搜索策略</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14</a:t>
            </a:fld>
            <a:endParaRPr lang="ja-JP" altLang="en-US" dirty="0">
              <a:solidFill>
                <a:srgbClr val="A50021"/>
              </a:solidFill>
              <a:ea typeface="MS PGothic" panose="020B0600070205080204" pitchFamily="34" charset="-128"/>
            </a:endParaRPr>
          </a:p>
        </p:txBody>
      </p:sp>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  </a:t>
            </a:r>
            <a:r>
              <a:rPr lang="zh-CN" altLang="en-US" sz="3600" b="0" dirty="0">
                <a:latin typeface="Times New Roman" panose="02020603050405020304" pitchFamily="18" charset="0"/>
                <a:ea typeface="黑体" panose="02010609060101010101" pitchFamily="49" charset="-122"/>
              </a:rPr>
              <a:t>如何用状态空间表示搜索对象</a:t>
            </a:r>
          </a:p>
        </p:txBody>
      </p:sp>
      <p:sp>
        <p:nvSpPr>
          <p:cNvPr id="65539" name="Rectangle 3"/>
          <p:cNvSpPr>
            <a:spLocks noGrp="1"/>
          </p:cNvSpPr>
          <p:nvPr>
            <p:ph idx="1"/>
          </p:nvPr>
        </p:nvSpPr>
        <p:spPr>
          <a:xfrm>
            <a:off x="539750" y="1219200"/>
            <a:ext cx="8331200"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sz="3000" b="1" dirty="0">
                <a:latin typeface="Times New Roman" panose="02020603050405020304" pitchFamily="18" charset="0"/>
              </a:rPr>
              <a:t>4.2.1  </a:t>
            </a:r>
            <a:r>
              <a:rPr lang="zh-CN" altLang="en-US" sz="3000" b="1" dirty="0">
                <a:latin typeface="Times New Roman" panose="02020603050405020304" pitchFamily="18" charset="0"/>
              </a:rPr>
              <a:t>状态空间知识表示方法</a:t>
            </a:r>
          </a:p>
          <a:p>
            <a:pPr eaLnBrk="1" hangingPunct="1">
              <a:lnSpc>
                <a:spcPct val="140000"/>
              </a:lnSpc>
              <a:buSzPct val="60000"/>
              <a:buFontTx/>
              <a:buBlip>
                <a:blip r:embed="rId3"/>
              </a:buBlip>
            </a:pPr>
            <a:r>
              <a:rPr lang="en-US" altLang="zh-CN" sz="3000" b="1" dirty="0">
                <a:latin typeface="Times New Roman" panose="02020603050405020304" pitchFamily="18" charset="0"/>
              </a:rPr>
              <a:t>4.2.2  </a:t>
            </a:r>
            <a:r>
              <a:rPr lang="zh-CN" altLang="en-US" sz="3000" b="1" dirty="0">
                <a:latin typeface="Times New Roman" panose="02020603050405020304" pitchFamily="18" charset="0"/>
              </a:rPr>
              <a:t>状态空间的图描述</a:t>
            </a:r>
          </a:p>
          <a:p>
            <a:pPr eaLnBrk="1" hangingPunct="1">
              <a:lnSpc>
                <a:spcPct val="140000"/>
              </a:lnSpc>
              <a:buSzPct val="60000"/>
              <a:buFontTx/>
              <a:buNone/>
            </a:pPr>
            <a:endParaRPr lang="en-US" altLang="zh-CN" sz="30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5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dvAuto="100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15</a:t>
            </a:fld>
            <a:endParaRPr lang="ja-JP" altLang="en-US" dirty="0">
              <a:solidFill>
                <a:srgbClr val="A50021"/>
              </a:solidFill>
              <a:ea typeface="MS PGothic" panose="020B0600070205080204" pitchFamily="34" charset="-128"/>
            </a:endParaRPr>
          </a:p>
        </p:txBody>
      </p:sp>
      <p:sp>
        <p:nvSpPr>
          <p:cNvPr id="1433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4.2.1  </a:t>
            </a:r>
            <a:r>
              <a:rPr lang="zh-CN" altLang="en-US" sz="3600" b="0" dirty="0">
                <a:latin typeface="Times New Roman" panose="02020603050405020304" pitchFamily="18" charset="0"/>
                <a:ea typeface="黑体" panose="02010609060101010101" pitchFamily="49" charset="-122"/>
              </a:rPr>
              <a:t>状态空间知识表示方法</a:t>
            </a:r>
          </a:p>
        </p:txBody>
      </p:sp>
      <p:sp>
        <p:nvSpPr>
          <p:cNvPr id="14340" name="Rectangle 3"/>
          <p:cNvSpPr>
            <a:spLocks noGrp="1"/>
          </p:cNvSpPr>
          <p:nvPr>
            <p:ph idx="1"/>
          </p:nvPr>
        </p:nvSpPr>
        <p:spPr>
          <a:xfrm>
            <a:off x="250825" y="1125538"/>
            <a:ext cx="8642350" cy="5543550"/>
          </a:xfrm>
          <a:ln/>
        </p:spPr>
        <p:txBody>
          <a:bodyPr vert="horz" wrap="square" lIns="91440" tIns="45720" rIns="91440" bIns="45720" anchor="t" anchorCtr="0"/>
          <a:lstStyle/>
          <a:p>
            <a:pPr eaLnBrk="1" hangingPunct="1"/>
            <a:r>
              <a:rPr lang="zh-CN" altLang="en-US" b="1" dirty="0"/>
              <a:t>状态空间表示法：</a:t>
            </a:r>
            <a:r>
              <a:rPr lang="zh-CN" altLang="en-US" dirty="0"/>
              <a:t>知识表示的一种方法。</a:t>
            </a:r>
            <a:endParaRPr lang="en-US" altLang="zh-CN" dirty="0"/>
          </a:p>
          <a:p>
            <a:pPr eaLnBrk="1" hangingPunct="1"/>
            <a:r>
              <a:rPr lang="zh-CN" altLang="en-US" b="1" dirty="0"/>
              <a:t>状态</a:t>
            </a:r>
            <a:r>
              <a:rPr lang="zh-CN" altLang="en-US" dirty="0"/>
              <a:t>：表示系统状态、事实等叙述型知识的一组变量或数组：</a:t>
            </a:r>
          </a:p>
          <a:p>
            <a:pPr eaLnBrk="1" hangingPunct="1">
              <a:buNone/>
            </a:pPr>
            <a:r>
              <a:rPr lang="en-US" altLang="zh-CN" dirty="0"/>
              <a:t>     </a:t>
            </a:r>
            <a:r>
              <a:rPr lang="en-US" altLang="zh-CN" i="1" dirty="0"/>
              <a:t>q</a:t>
            </a:r>
            <a:r>
              <a:rPr lang="en-US" altLang="zh-CN" sz="1600" i="1" dirty="0"/>
              <a:t>i</a:t>
            </a:r>
            <a:r>
              <a:rPr lang="zh-CN" altLang="en-US" dirty="0"/>
              <a:t>：状态变量；给定每个分量的一组值就得到一个具体的状态：</a:t>
            </a:r>
            <a:r>
              <a:rPr lang="en-US" altLang="zh-CN" i="1" dirty="0"/>
              <a:t>Q</a:t>
            </a:r>
            <a:r>
              <a:rPr lang="en-US" altLang="zh-CN" i="1" baseline="-25000" dirty="0"/>
              <a:t>i </a:t>
            </a:r>
            <a:r>
              <a:rPr lang="en-US" altLang="zh-CN" i="1" dirty="0"/>
              <a:t>= [q</a:t>
            </a:r>
            <a:r>
              <a:rPr lang="en-US" altLang="zh-CN" i="1" baseline="-25000" dirty="0"/>
              <a:t>1k</a:t>
            </a:r>
            <a:r>
              <a:rPr lang="en-US" altLang="zh-CN" i="1" dirty="0"/>
              <a:t>, q</a:t>
            </a:r>
            <a:r>
              <a:rPr lang="en-US" altLang="zh-CN" i="1" baseline="-25000" dirty="0"/>
              <a:t>2k</a:t>
            </a:r>
            <a:r>
              <a:rPr lang="en-US" altLang="zh-CN" i="1" dirty="0"/>
              <a:t>, ……, q</a:t>
            </a:r>
            <a:r>
              <a:rPr lang="en-US" altLang="zh-CN" i="1" baseline="-25000" dirty="0"/>
              <a:t>nk</a:t>
            </a:r>
            <a:r>
              <a:rPr lang="en-US" altLang="zh-CN" i="1" dirty="0"/>
              <a:t>]</a:t>
            </a:r>
            <a:r>
              <a:rPr lang="en-US" altLang="zh-CN" i="1" baseline="30000" dirty="0"/>
              <a:t>T</a:t>
            </a:r>
          </a:p>
          <a:p>
            <a:pPr eaLnBrk="1" hangingPunct="1">
              <a:buNone/>
            </a:pPr>
            <a:endParaRPr lang="en-US" altLang="zh-CN" dirty="0"/>
          </a:p>
          <a:p>
            <a:pPr eaLnBrk="1" hangingPunct="1">
              <a:buNone/>
            </a:pPr>
            <a:endParaRPr lang="en-US" altLang="zh-CN" dirty="0"/>
          </a:p>
          <a:p>
            <a:pPr eaLnBrk="1" hangingPunct="1">
              <a:buNone/>
            </a:pPr>
            <a:r>
              <a:rPr lang="en-US" altLang="zh-CN" dirty="0"/>
              <a:t>     </a:t>
            </a:r>
            <a:r>
              <a:rPr lang="zh-CN" altLang="en-US" dirty="0"/>
              <a:t>操作符（算符、操作算子）：走步、过程、规则、数学算子、运算符号或逻辑符号</a:t>
            </a:r>
            <a:endParaRPr lang="en-US" altLang="zh-CN" dirty="0"/>
          </a:p>
          <a:p>
            <a:pPr eaLnBrk="1" hangingPunct="1">
              <a:buNone/>
            </a:pPr>
            <a:endParaRPr lang="en-US" altLang="zh-CN" dirty="0"/>
          </a:p>
        </p:txBody>
      </p:sp>
      <p:sp>
        <p:nvSpPr>
          <p:cNvPr id="14341" name="Rectangle 5"/>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4342" name="Object 4"/>
          <p:cNvGraphicFramePr>
            <a:graphicFrameLocks noChangeAspect="1"/>
          </p:cNvGraphicFramePr>
          <p:nvPr/>
        </p:nvGraphicFramePr>
        <p:xfrm>
          <a:off x="2633663" y="2397125"/>
          <a:ext cx="3821112" cy="504825"/>
        </p:xfrm>
        <a:graphic>
          <a:graphicData uri="http://schemas.openxmlformats.org/presentationml/2006/ole">
            <mc:AlternateContent xmlns:mc="http://schemas.openxmlformats.org/markup-compatibility/2006">
              <mc:Choice xmlns:v="urn:schemas-microsoft-com:vml" Requires="v">
                <p:oleObj r:id="rId2" imgW="1155700" imgH="241300" progId="Equation.3">
                  <p:embed/>
                </p:oleObj>
              </mc:Choice>
              <mc:Fallback>
                <p:oleObj r:id="rId2" imgW="1155700" imgH="241300" progId="Equation.3">
                  <p:embed/>
                  <p:pic>
                    <p:nvPicPr>
                      <p:cNvPr id="0" name="图片 3075"/>
                      <p:cNvPicPr/>
                      <p:nvPr/>
                    </p:nvPicPr>
                    <p:blipFill>
                      <a:blip r:embed="rId3"/>
                      <a:stretch>
                        <a:fillRect/>
                      </a:stretch>
                    </p:blipFill>
                    <p:spPr>
                      <a:xfrm>
                        <a:off x="2633663" y="2397125"/>
                        <a:ext cx="3821112" cy="504825"/>
                      </a:xfrm>
                      <a:prstGeom prst="rect">
                        <a:avLst/>
                      </a:prstGeom>
                      <a:noFill/>
                      <a:ln w="38100">
                        <a:noFill/>
                        <a:miter/>
                      </a:ln>
                    </p:spPr>
                  </p:pic>
                </p:oleObj>
              </mc:Fallback>
            </mc:AlternateContent>
          </a:graphicData>
        </a:graphic>
      </p:graphicFrame>
      <p:sp>
        <p:nvSpPr>
          <p:cNvPr id="14343" name="Rectangle 7"/>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0246" name="Object 6"/>
          <p:cNvGraphicFramePr>
            <a:graphicFrameLocks noChangeAspect="1"/>
          </p:cNvGraphicFramePr>
          <p:nvPr/>
        </p:nvGraphicFramePr>
        <p:xfrm>
          <a:off x="2555875" y="4933950"/>
          <a:ext cx="3816350" cy="576263"/>
        </p:xfrm>
        <a:graphic>
          <a:graphicData uri="http://schemas.openxmlformats.org/presentationml/2006/ole">
            <mc:AlternateContent xmlns:mc="http://schemas.openxmlformats.org/markup-compatibility/2006">
              <mc:Choice xmlns:v="urn:schemas-microsoft-com:vml" Requires="v">
                <p:oleObj r:id="rId4" imgW="1206500" imgH="228600" progId="Equation.3">
                  <p:embed/>
                </p:oleObj>
              </mc:Choice>
              <mc:Fallback>
                <p:oleObj r:id="rId4" imgW="1206500" imgH="228600" progId="Equation.3">
                  <p:embed/>
                  <p:pic>
                    <p:nvPicPr>
                      <p:cNvPr id="0" name="图片 3077"/>
                      <p:cNvPicPr/>
                      <p:nvPr/>
                    </p:nvPicPr>
                    <p:blipFill>
                      <a:blip r:embed="rId5"/>
                      <a:stretch>
                        <a:fillRect/>
                      </a:stretch>
                    </p:blipFill>
                    <p:spPr>
                      <a:xfrm>
                        <a:off x="2555875" y="4933950"/>
                        <a:ext cx="3816350" cy="576263"/>
                      </a:xfrm>
                      <a:prstGeom prst="rect">
                        <a:avLst/>
                      </a:prstGeom>
                      <a:noFill/>
                      <a:ln w="38100">
                        <a:noFill/>
                        <a:miter/>
                      </a:ln>
                    </p:spPr>
                  </p:pic>
                </p:oleObj>
              </mc:Fallback>
            </mc:AlternateContent>
          </a:graphicData>
        </a:graphic>
      </p:graphicFrame>
      <p:sp>
        <p:nvSpPr>
          <p:cNvPr id="10248" name="Text Box 8"/>
          <p:cNvSpPr txBox="1"/>
          <p:nvPr/>
        </p:nvSpPr>
        <p:spPr>
          <a:xfrm>
            <a:off x="234950" y="4221163"/>
            <a:ext cx="8458200" cy="1289050"/>
          </a:xfrm>
          <a:prstGeom prst="rect">
            <a:avLst/>
          </a:prstGeom>
          <a:noFill/>
          <a:ln w="9525">
            <a:noFill/>
          </a:ln>
        </p:spPr>
        <p:txBody>
          <a:bodyPr>
            <a:spAutoFit/>
          </a:bodyPr>
          <a:lstStyle/>
          <a:p>
            <a:pPr algn="just">
              <a:lnSpc>
                <a:spcPct val="120000"/>
              </a:lnSpc>
              <a:spcBef>
                <a:spcPct val="40000"/>
              </a:spcBef>
              <a:buClr>
                <a:schemeClr val="accent2"/>
              </a:buClr>
              <a:buFont typeface="Wingdings" panose="05000000000000000000" pitchFamily="2" charset="2"/>
              <a:buBlip>
                <a:blip r:embed="rId6"/>
              </a:buBlip>
            </a:pPr>
            <a:r>
              <a:rPr lang="en-US" altLang="zh-CN" sz="2800" b="1" dirty="0">
                <a:latin typeface="Arial" panose="020B0604020202020204" pitchFamily="34" charset="0"/>
              </a:rPr>
              <a:t>  </a:t>
            </a:r>
            <a:r>
              <a:rPr lang="zh-CN" altLang="en-US" sz="2800" b="1" dirty="0">
                <a:latin typeface="Arial" panose="020B0604020202020204" pitchFamily="34" charset="0"/>
              </a:rPr>
              <a:t>操作</a:t>
            </a:r>
            <a:r>
              <a:rPr lang="zh-CN" altLang="en-US" sz="2800" dirty="0">
                <a:latin typeface="Arial" panose="020B0604020202020204" pitchFamily="34" charset="0"/>
              </a:rPr>
              <a:t>：表示引起状态变化的过程型知识的一组关 </a:t>
            </a:r>
          </a:p>
          <a:p>
            <a:pPr algn="just">
              <a:lnSpc>
                <a:spcPct val="120000"/>
              </a:lnSpc>
              <a:spcBef>
                <a:spcPct val="40000"/>
              </a:spcBef>
              <a:buClr>
                <a:schemeClr val="accent2"/>
              </a:buClr>
              <a:buFont typeface="Wingdings" panose="05000000000000000000" pitchFamily="2" charset="2"/>
              <a:buNone/>
            </a:pPr>
            <a:r>
              <a:rPr lang="zh-CN" altLang="en-US" sz="2800" dirty="0">
                <a:latin typeface="Arial" panose="020B0604020202020204" pitchFamily="34" charset="0"/>
              </a:rPr>
              <a:t>    系或函数：</a:t>
            </a:r>
            <a:endParaRPr lang="zh-CN" altLang="en-US" dirty="0">
              <a:latin typeface="Arial" panose="020B0604020202020204" pitchFamily="34" charset="0"/>
            </a:endParaRPr>
          </a:p>
        </p:txBody>
      </p:sp>
      <p:sp>
        <p:nvSpPr>
          <p:cNvPr id="14346" name="Text Box 9"/>
          <p:cNvSpPr txBox="1"/>
          <p:nvPr/>
        </p:nvSpPr>
        <p:spPr>
          <a:xfrm>
            <a:off x="6081713" y="2359025"/>
            <a:ext cx="287337" cy="336550"/>
          </a:xfrm>
          <a:prstGeom prst="rect">
            <a:avLst/>
          </a:prstGeom>
          <a:noFill/>
          <a:ln w="9525">
            <a:noFill/>
          </a:ln>
        </p:spPr>
        <p:txBody>
          <a:bodyPr>
            <a:spAutoFit/>
          </a:bodyPr>
          <a:lstStyle/>
          <a:p>
            <a:pPr>
              <a:spcBef>
                <a:spcPct val="50000"/>
              </a:spcBef>
            </a:pPr>
            <a:r>
              <a:rPr lang="en-US" altLang="zh-CN" sz="1600" dirty="0">
                <a:latin typeface="Times New Roman" panose="02020603050405020304" pitchFamily="18" charset="0"/>
              </a:rPr>
              <a:t>T</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16</a:t>
            </a:fld>
            <a:endParaRPr lang="ja-JP" altLang="en-US" dirty="0">
              <a:solidFill>
                <a:srgbClr val="A50021"/>
              </a:solidFill>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4.2.1  </a:t>
            </a:r>
            <a:r>
              <a:rPr lang="zh-CN" altLang="en-US" sz="3600" b="0" dirty="0">
                <a:latin typeface="Times New Roman" panose="02020603050405020304" pitchFamily="18" charset="0"/>
                <a:ea typeface="黑体" panose="02010609060101010101" pitchFamily="49" charset="-122"/>
              </a:rPr>
              <a:t>状态空间知识表示方法</a:t>
            </a:r>
          </a:p>
        </p:txBody>
      </p:sp>
      <p:sp>
        <p:nvSpPr>
          <p:cNvPr id="3" name="Rectangle 3"/>
          <p:cNvSpPr>
            <a:spLocks noGrp="1"/>
          </p:cNvSpPr>
          <p:nvPr>
            <p:ph idx="1"/>
          </p:nvPr>
        </p:nvSpPr>
        <p:spPr>
          <a:ln/>
        </p:spPr>
        <p:txBody>
          <a:bodyPr vert="horz" wrap="square" lIns="91440" tIns="45720" rIns="91440" bIns="45720" anchor="t" anchorCtr="0"/>
          <a:lstStyle/>
          <a:p>
            <a:pPr eaLnBrk="1" hangingPunct="1"/>
            <a:r>
              <a:rPr lang="zh-CN" altLang="en-US" b="1" dirty="0"/>
              <a:t>状态空间</a:t>
            </a:r>
            <a:r>
              <a:rPr lang="zh-CN" altLang="en-US" dirty="0"/>
              <a:t>：利用状态变量和操作符号，表示系统或问题的有关知识的符号体系，状态空间是一个四元组：          </a:t>
            </a:r>
          </a:p>
        </p:txBody>
      </p:sp>
      <p:sp>
        <p:nvSpPr>
          <p:cNvPr id="1536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2292" name="Object 4"/>
          <p:cNvGraphicFramePr>
            <a:graphicFrameLocks noChangeAspect="1"/>
          </p:cNvGraphicFramePr>
          <p:nvPr/>
        </p:nvGraphicFramePr>
        <p:xfrm>
          <a:off x="2771775" y="2563813"/>
          <a:ext cx="2520950" cy="504825"/>
        </p:xfrm>
        <a:graphic>
          <a:graphicData uri="http://schemas.openxmlformats.org/presentationml/2006/ole">
            <mc:AlternateContent xmlns:mc="http://schemas.openxmlformats.org/markup-compatibility/2006">
              <mc:Choice xmlns:v="urn:schemas-microsoft-com:vml" Requires="v">
                <p:oleObj r:id="rId2" imgW="787400" imgH="228600" progId="Equation.3">
                  <p:embed/>
                </p:oleObj>
              </mc:Choice>
              <mc:Fallback>
                <p:oleObj r:id="rId2" imgW="787400" imgH="228600" progId="Equation.3">
                  <p:embed/>
                  <p:pic>
                    <p:nvPicPr>
                      <p:cNvPr id="0" name="图片 3076"/>
                      <p:cNvPicPr/>
                      <p:nvPr/>
                    </p:nvPicPr>
                    <p:blipFill>
                      <a:blip r:embed="rId3"/>
                      <a:stretch>
                        <a:fillRect/>
                      </a:stretch>
                    </p:blipFill>
                    <p:spPr>
                      <a:xfrm>
                        <a:off x="2771775" y="2563813"/>
                        <a:ext cx="2520950" cy="504825"/>
                      </a:xfrm>
                      <a:prstGeom prst="rect">
                        <a:avLst/>
                      </a:prstGeom>
                      <a:noFill/>
                      <a:ln w="38100">
                        <a:noFill/>
                        <a:miter/>
                      </a:ln>
                    </p:spPr>
                  </p:pic>
                </p:oleObj>
              </mc:Fallback>
            </mc:AlternateContent>
          </a:graphicData>
        </a:graphic>
      </p:graphicFrame>
      <p:sp>
        <p:nvSpPr>
          <p:cNvPr id="15367"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5368"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5369"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5370" name="Rectangle 13"/>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5371"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5372"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pSp>
        <p:nvGrpSpPr>
          <p:cNvPr id="2" name="Group 27"/>
          <p:cNvGrpSpPr/>
          <p:nvPr/>
        </p:nvGrpSpPr>
        <p:grpSpPr>
          <a:xfrm>
            <a:off x="609600" y="3352800"/>
            <a:ext cx="7994650" cy="2646363"/>
            <a:chOff x="384" y="2112"/>
            <a:chExt cx="4944" cy="1667"/>
          </a:xfrm>
        </p:grpSpPr>
        <p:sp>
          <p:nvSpPr>
            <p:cNvPr id="15374" name="Text Box 23"/>
            <p:cNvSpPr txBox="1"/>
            <p:nvPr/>
          </p:nvSpPr>
          <p:spPr>
            <a:xfrm>
              <a:off x="384" y="2112"/>
              <a:ext cx="4944" cy="1667"/>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10000"/>
                </a:spcBef>
                <a:buClr>
                  <a:schemeClr val="accent2"/>
                </a:buClr>
                <a:buFont typeface="Wingdings" panose="05000000000000000000" pitchFamily="2" charset="2"/>
              </a:pPr>
              <a:r>
                <a:rPr lang="en-US" altLang="zh-CN" sz="2800" dirty="0">
                  <a:latin typeface="Arial" panose="020B0604020202020204" pitchFamily="34" charset="0"/>
                </a:rPr>
                <a:t>     </a:t>
              </a:r>
              <a:r>
                <a:rPr lang="zh-CN" altLang="en-US" sz="2600" dirty="0">
                  <a:latin typeface="Arial" panose="020B0604020202020204" pitchFamily="34" charset="0"/>
                </a:rPr>
                <a:t>：状态集合。      </a:t>
              </a:r>
            </a:p>
            <a:p>
              <a:pPr>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：操作算子的集合。  </a:t>
              </a:r>
            </a:p>
            <a:p>
              <a:pPr>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：包含问题的初始状态，是</a:t>
              </a:r>
              <a:r>
                <a:rPr lang="en-US" altLang="zh-CN" sz="2600" i="1" dirty="0">
                  <a:latin typeface="Arial" panose="020B0604020202020204" pitchFamily="34" charset="0"/>
                </a:rPr>
                <a:t>S</a:t>
              </a:r>
              <a:r>
                <a:rPr lang="zh-CN" altLang="en-US" sz="2600" dirty="0">
                  <a:latin typeface="Arial" panose="020B0604020202020204" pitchFamily="34" charset="0"/>
                </a:rPr>
                <a:t> 的非空子集。 </a:t>
              </a:r>
            </a:p>
            <a:p>
              <a:pPr>
                <a:lnSpc>
                  <a:spcPct val="120000"/>
                </a:lnSpc>
                <a:spcBef>
                  <a:spcPct val="10000"/>
                </a:spcBef>
                <a:buClr>
                  <a:schemeClr val="accent2"/>
                </a:buClr>
                <a:buFont typeface="Wingdings" panose="05000000000000000000" pitchFamily="2" charset="2"/>
              </a:pPr>
              <a:r>
                <a:rPr lang="zh-CN" altLang="en-US" sz="2600" dirty="0">
                  <a:latin typeface="Arial" panose="020B0604020202020204" pitchFamily="34" charset="0"/>
                </a:rPr>
                <a:t>     ：包含问题的目的状态。可以是若干具体状态或满足某些性质的路径信息描述。</a:t>
              </a:r>
            </a:p>
          </p:txBody>
        </p:sp>
        <p:graphicFrame>
          <p:nvGraphicFramePr>
            <p:cNvPr id="15375" name="Object 8"/>
            <p:cNvGraphicFramePr>
              <a:graphicFrameLocks noChangeAspect="1"/>
            </p:cNvGraphicFramePr>
            <p:nvPr/>
          </p:nvGraphicFramePr>
          <p:xfrm>
            <a:off x="517" y="2496"/>
            <a:ext cx="202" cy="240"/>
          </p:xfrm>
          <a:graphic>
            <a:graphicData uri="http://schemas.openxmlformats.org/presentationml/2006/ole">
              <mc:AlternateContent xmlns:mc="http://schemas.openxmlformats.org/markup-compatibility/2006">
                <mc:Choice xmlns:v="urn:schemas-microsoft-com:vml" Requires="v">
                  <p:oleObj r:id="rId4" imgW="152400" imgH="177800" progId="Equation.3">
                    <p:embed/>
                  </p:oleObj>
                </mc:Choice>
                <mc:Fallback>
                  <p:oleObj r:id="rId4" imgW="152400" imgH="177800" progId="Equation.3">
                    <p:embed/>
                    <p:pic>
                      <p:nvPicPr>
                        <p:cNvPr id="0" name="图片 3078"/>
                        <p:cNvPicPr/>
                        <p:nvPr/>
                      </p:nvPicPr>
                      <p:blipFill>
                        <a:blip r:embed="rId5"/>
                        <a:stretch>
                          <a:fillRect/>
                        </a:stretch>
                      </p:blipFill>
                      <p:spPr>
                        <a:xfrm>
                          <a:off x="517" y="2496"/>
                          <a:ext cx="202" cy="240"/>
                        </a:xfrm>
                        <a:prstGeom prst="rect">
                          <a:avLst/>
                        </a:prstGeom>
                        <a:noFill/>
                        <a:ln w="38100">
                          <a:noFill/>
                          <a:miter/>
                        </a:ln>
                      </p:spPr>
                    </p:pic>
                  </p:oleObj>
                </mc:Fallback>
              </mc:AlternateContent>
            </a:graphicData>
          </a:graphic>
        </p:graphicFrame>
        <p:graphicFrame>
          <p:nvGraphicFramePr>
            <p:cNvPr id="15376" name="Object 10"/>
            <p:cNvGraphicFramePr>
              <a:graphicFrameLocks noChangeAspect="1"/>
            </p:cNvGraphicFramePr>
            <p:nvPr/>
          </p:nvGraphicFramePr>
          <p:xfrm>
            <a:off x="477" y="2784"/>
            <a:ext cx="266" cy="384"/>
          </p:xfrm>
          <a:graphic>
            <a:graphicData uri="http://schemas.openxmlformats.org/presentationml/2006/ole">
              <mc:AlternateContent xmlns:mc="http://schemas.openxmlformats.org/markup-compatibility/2006">
                <mc:Choice xmlns:v="urn:schemas-microsoft-com:vml" Requires="v">
                  <p:oleObj r:id="rId6" imgW="177800" imgH="228600" progId="Equation.3">
                    <p:embed/>
                  </p:oleObj>
                </mc:Choice>
                <mc:Fallback>
                  <p:oleObj r:id="rId6" imgW="177800" imgH="228600" progId="Equation.3">
                    <p:embed/>
                    <p:pic>
                      <p:nvPicPr>
                        <p:cNvPr id="0" name="图片 3082"/>
                        <p:cNvPicPr/>
                        <p:nvPr/>
                      </p:nvPicPr>
                      <p:blipFill>
                        <a:blip r:embed="rId7"/>
                        <a:stretch>
                          <a:fillRect/>
                        </a:stretch>
                      </p:blipFill>
                      <p:spPr>
                        <a:xfrm>
                          <a:off x="477" y="2784"/>
                          <a:ext cx="266" cy="384"/>
                        </a:xfrm>
                        <a:prstGeom prst="rect">
                          <a:avLst/>
                        </a:prstGeom>
                        <a:noFill/>
                        <a:ln w="38100">
                          <a:noFill/>
                          <a:miter/>
                        </a:ln>
                      </p:spPr>
                    </p:pic>
                  </p:oleObj>
                </mc:Fallback>
              </mc:AlternateContent>
            </a:graphicData>
          </a:graphic>
        </p:graphicFrame>
        <p:graphicFrame>
          <p:nvGraphicFramePr>
            <p:cNvPr id="15377" name="Object 12"/>
            <p:cNvGraphicFramePr>
              <a:graphicFrameLocks noChangeAspect="1"/>
            </p:cNvGraphicFramePr>
            <p:nvPr/>
          </p:nvGraphicFramePr>
          <p:xfrm>
            <a:off x="474" y="3158"/>
            <a:ext cx="227" cy="227"/>
          </p:xfrm>
          <a:graphic>
            <a:graphicData uri="http://schemas.openxmlformats.org/presentationml/2006/ole">
              <mc:AlternateContent xmlns:mc="http://schemas.openxmlformats.org/markup-compatibility/2006">
                <mc:Choice xmlns:v="urn:schemas-microsoft-com:vml" Requires="v">
                  <p:oleObj r:id="rId8" imgW="165100" imgH="177800" progId="Equation.3">
                    <p:embed/>
                  </p:oleObj>
                </mc:Choice>
                <mc:Fallback>
                  <p:oleObj r:id="rId8" imgW="165100" imgH="177800" progId="Equation.3">
                    <p:embed/>
                    <p:pic>
                      <p:nvPicPr>
                        <p:cNvPr id="0" name="图片 3083"/>
                        <p:cNvPicPr/>
                        <p:nvPr/>
                      </p:nvPicPr>
                      <p:blipFill>
                        <a:blip r:embed="rId9"/>
                        <a:stretch>
                          <a:fillRect/>
                        </a:stretch>
                      </p:blipFill>
                      <p:spPr>
                        <a:xfrm>
                          <a:off x="474" y="3158"/>
                          <a:ext cx="227" cy="227"/>
                        </a:xfrm>
                        <a:prstGeom prst="rect">
                          <a:avLst/>
                        </a:prstGeom>
                        <a:noFill/>
                        <a:ln w="38100">
                          <a:noFill/>
                          <a:miter/>
                        </a:ln>
                      </p:spPr>
                    </p:pic>
                  </p:oleObj>
                </mc:Fallback>
              </mc:AlternateContent>
            </a:graphicData>
          </a:graphic>
        </p:graphicFrame>
        <p:graphicFrame>
          <p:nvGraphicFramePr>
            <p:cNvPr id="15378" name="Object 18"/>
            <p:cNvGraphicFramePr>
              <a:graphicFrameLocks noChangeAspect="1"/>
            </p:cNvGraphicFramePr>
            <p:nvPr/>
          </p:nvGraphicFramePr>
          <p:xfrm>
            <a:off x="506" y="2160"/>
            <a:ext cx="214" cy="272"/>
          </p:xfrm>
          <a:graphic>
            <a:graphicData uri="http://schemas.openxmlformats.org/presentationml/2006/ole">
              <mc:AlternateContent xmlns:mc="http://schemas.openxmlformats.org/markup-compatibility/2006">
                <mc:Choice xmlns:v="urn:schemas-microsoft-com:vml" Requires="v">
                  <p:oleObj r:id="rId10" imgW="139700" imgH="177800" progId="Equation.3">
                    <p:embed/>
                  </p:oleObj>
                </mc:Choice>
                <mc:Fallback>
                  <p:oleObj r:id="rId10" imgW="139700" imgH="177800" progId="Equation.3">
                    <p:embed/>
                    <p:pic>
                      <p:nvPicPr>
                        <p:cNvPr id="0" name="图片 3079"/>
                        <p:cNvPicPr/>
                        <p:nvPr/>
                      </p:nvPicPr>
                      <p:blipFill>
                        <a:blip r:embed="rId11"/>
                        <a:stretch>
                          <a:fillRect/>
                        </a:stretch>
                      </p:blipFill>
                      <p:spPr>
                        <a:xfrm>
                          <a:off x="506" y="2160"/>
                          <a:ext cx="214" cy="27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dissolve">
                                      <p:cBhvr>
                                        <p:cTn id="13" dur="500"/>
                                        <p:tgtEl>
                                          <p:spTgt spid="1229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ppt_x</p:attrName>
                                        </p:attrNameLst>
                                      </p:cBhvr>
                                      <p:tavLst>
                                        <p:tav tm="0">
                                          <p:val>
                                            <p:strVal val="#ppt_x-#ppt_w/2"/>
                                          </p:val>
                                        </p:tav>
                                        <p:tav tm="100000">
                                          <p:val>
                                            <p:strVal val="#ppt_x"/>
                                          </p:val>
                                        </p:tav>
                                      </p:tavLst>
                                    </p:anim>
                                    <p:anim calcmode="lin" valueType="num">
                                      <p:cBhvr>
                                        <p:cTn id="19" dur="500" fill="hold"/>
                                        <p:tgtEl>
                                          <p:spTgt spid="2"/>
                                        </p:tgtEl>
                                        <p:attrNameLst>
                                          <p:attrName>ppt_y</p:attrName>
                                        </p:attrNameLst>
                                      </p:cBhvr>
                                      <p:tavLst>
                                        <p:tav tm="0">
                                          <p:val>
                                            <p:strVal val="#ppt_y"/>
                                          </p:val>
                                        </p:tav>
                                        <p:tav tm="100000">
                                          <p:val>
                                            <p:strVal val="#ppt_y"/>
                                          </p:val>
                                        </p:tav>
                                      </p:tavLst>
                                    </p:anim>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xfrm>
            <a:off x="6932613" y="6248400"/>
            <a:ext cx="19812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17</a:t>
            </a:fld>
            <a:endParaRPr lang="ja-JP" altLang="en-US" dirty="0">
              <a:solidFill>
                <a:srgbClr val="A50021"/>
              </a:solidFill>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4.2.1  </a:t>
            </a:r>
            <a:r>
              <a:rPr lang="zh-CN" altLang="en-US" sz="3600" b="0" dirty="0">
                <a:latin typeface="Times New Roman" panose="02020603050405020304" pitchFamily="18" charset="0"/>
                <a:ea typeface="黑体" panose="02010609060101010101" pitchFamily="49" charset="-122"/>
              </a:rPr>
              <a:t>状态空间知识表示方法</a:t>
            </a:r>
          </a:p>
        </p:txBody>
      </p:sp>
      <p:sp>
        <p:nvSpPr>
          <p:cNvPr id="16388" name="Rectangle 3"/>
          <p:cNvSpPr>
            <a:spLocks noGrp="1"/>
          </p:cNvSpPr>
          <p:nvPr>
            <p:ph idx="1"/>
          </p:nvPr>
        </p:nvSpPr>
        <p:spPr>
          <a:xfrm>
            <a:off x="285750" y="2061219"/>
            <a:ext cx="8893175" cy="1600200"/>
          </a:xfrm>
          <a:ln/>
        </p:spPr>
        <p:txBody>
          <a:bodyPr vert="horz" wrap="square" lIns="91440" tIns="45720" rIns="91440" bIns="45720" anchor="t" anchorCtr="0"/>
          <a:lstStyle/>
          <a:p>
            <a:pPr eaLnBrk="1" hangingPunct="1"/>
            <a:r>
              <a:rPr lang="zh-CN" altLang="en-US" b="1" dirty="0"/>
              <a:t>求解路径</a:t>
            </a:r>
            <a:r>
              <a:rPr lang="zh-CN" altLang="en-US" dirty="0"/>
              <a:t>：从     结点到     结点的路径。 </a:t>
            </a:r>
          </a:p>
          <a:p>
            <a:pPr eaLnBrk="1" hangingPunct="1">
              <a:buNone/>
            </a:pPr>
            <a:r>
              <a:rPr lang="zh-CN" altLang="en-US" dirty="0"/>
              <a:t>                       </a:t>
            </a:r>
          </a:p>
        </p:txBody>
      </p:sp>
      <p:sp>
        <p:nvSpPr>
          <p:cNvPr id="16389" name="Rectangle 5"/>
          <p:cNvSpPr/>
          <p:nvPr/>
        </p:nvSpPr>
        <p:spPr>
          <a:xfrm>
            <a:off x="-1587" y="4309119"/>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6390" name="Object 4"/>
          <p:cNvGraphicFramePr>
            <a:graphicFrameLocks noChangeAspect="1"/>
          </p:cNvGraphicFramePr>
          <p:nvPr>
            <p:extLst>
              <p:ext uri="{D42A27DB-BD31-4B8C-83A1-F6EECF244321}">
                <p14:modId xmlns:p14="http://schemas.microsoft.com/office/powerpoint/2010/main" val="2324360629"/>
              </p:ext>
            </p:extLst>
          </p:nvPr>
        </p:nvGraphicFramePr>
        <p:xfrm>
          <a:off x="2995613" y="2167582"/>
          <a:ext cx="431800" cy="503237"/>
        </p:xfrm>
        <a:graphic>
          <a:graphicData uri="http://schemas.openxmlformats.org/presentationml/2006/ole">
            <mc:AlternateContent xmlns:mc="http://schemas.openxmlformats.org/markup-compatibility/2006">
              <mc:Choice xmlns:v="urn:schemas-microsoft-com:vml" Requires="v">
                <p:oleObj r:id="rId2" imgW="177800" imgH="228600" progId="Equation.3">
                  <p:embed/>
                </p:oleObj>
              </mc:Choice>
              <mc:Fallback>
                <p:oleObj r:id="rId2" imgW="177800" imgH="228600" progId="Equation.3">
                  <p:embed/>
                  <p:pic>
                    <p:nvPicPr>
                      <p:cNvPr id="0" name="图片 3081"/>
                      <p:cNvPicPr/>
                      <p:nvPr/>
                    </p:nvPicPr>
                    <p:blipFill>
                      <a:blip r:embed="rId3"/>
                      <a:stretch>
                        <a:fillRect/>
                      </a:stretch>
                    </p:blipFill>
                    <p:spPr>
                      <a:xfrm>
                        <a:off x="2995613" y="2167582"/>
                        <a:ext cx="431800" cy="503237"/>
                      </a:xfrm>
                      <a:prstGeom prst="rect">
                        <a:avLst/>
                      </a:prstGeom>
                      <a:noFill/>
                      <a:ln w="38100">
                        <a:noFill/>
                        <a:miter/>
                      </a:ln>
                    </p:spPr>
                  </p:pic>
                </p:oleObj>
              </mc:Fallback>
            </mc:AlternateContent>
          </a:graphicData>
        </a:graphic>
      </p:graphicFrame>
      <p:sp>
        <p:nvSpPr>
          <p:cNvPr id="16391" name="Rectangle 7"/>
          <p:cNvSpPr/>
          <p:nvPr/>
        </p:nvSpPr>
        <p:spPr>
          <a:xfrm>
            <a:off x="-1587" y="4332932"/>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6392" name="Object 6"/>
          <p:cNvGraphicFramePr>
            <a:graphicFrameLocks noChangeAspect="1"/>
          </p:cNvGraphicFramePr>
          <p:nvPr>
            <p:extLst>
              <p:ext uri="{D42A27DB-BD31-4B8C-83A1-F6EECF244321}">
                <p14:modId xmlns:p14="http://schemas.microsoft.com/office/powerpoint/2010/main" val="2837148582"/>
              </p:ext>
            </p:extLst>
          </p:nvPr>
        </p:nvGraphicFramePr>
        <p:xfrm>
          <a:off x="4570413" y="2162819"/>
          <a:ext cx="385762" cy="431800"/>
        </p:xfrm>
        <a:graphic>
          <a:graphicData uri="http://schemas.openxmlformats.org/presentationml/2006/ole">
            <mc:AlternateContent xmlns:mc="http://schemas.openxmlformats.org/markup-compatibility/2006">
              <mc:Choice xmlns:v="urn:schemas-microsoft-com:vml" Requires="v">
                <p:oleObj r:id="rId4" imgW="165100" imgH="177800" progId="Equation.3">
                  <p:embed/>
                </p:oleObj>
              </mc:Choice>
              <mc:Fallback>
                <p:oleObj r:id="rId4" imgW="165100" imgH="177800" progId="Equation.3">
                  <p:embed/>
                  <p:pic>
                    <p:nvPicPr>
                      <p:cNvPr id="0" name="图片 3084"/>
                      <p:cNvPicPr/>
                      <p:nvPr/>
                    </p:nvPicPr>
                    <p:blipFill>
                      <a:blip r:embed="rId5"/>
                      <a:stretch>
                        <a:fillRect/>
                      </a:stretch>
                    </p:blipFill>
                    <p:spPr>
                      <a:xfrm>
                        <a:off x="4570413" y="2162819"/>
                        <a:ext cx="385762" cy="431800"/>
                      </a:xfrm>
                      <a:prstGeom prst="rect">
                        <a:avLst/>
                      </a:prstGeom>
                      <a:noFill/>
                      <a:ln w="38100">
                        <a:noFill/>
                        <a:miter/>
                      </a:ln>
                    </p:spPr>
                  </p:pic>
                </p:oleObj>
              </mc:Fallback>
            </mc:AlternateContent>
          </a:graphicData>
        </a:graphic>
      </p:graphicFrame>
      <p:sp>
        <p:nvSpPr>
          <p:cNvPr id="16393" name="Rectangle 9"/>
          <p:cNvSpPr/>
          <p:nvPr/>
        </p:nvSpPr>
        <p:spPr>
          <a:xfrm>
            <a:off x="-1587" y="4304357"/>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4344" name="Object 8"/>
          <p:cNvGraphicFramePr>
            <a:graphicFrameLocks noChangeAspect="1"/>
          </p:cNvGraphicFramePr>
          <p:nvPr>
            <p:extLst>
              <p:ext uri="{D42A27DB-BD31-4B8C-83A1-F6EECF244321}">
                <p14:modId xmlns:p14="http://schemas.microsoft.com/office/powerpoint/2010/main" val="2080915100"/>
              </p:ext>
            </p:extLst>
          </p:nvPr>
        </p:nvGraphicFramePr>
        <p:xfrm>
          <a:off x="898525" y="3372494"/>
          <a:ext cx="6934200" cy="609600"/>
        </p:xfrm>
        <a:graphic>
          <a:graphicData uri="http://schemas.openxmlformats.org/presentationml/2006/ole">
            <mc:AlternateContent xmlns:mc="http://schemas.openxmlformats.org/markup-compatibility/2006">
              <mc:Choice xmlns:v="urn:schemas-microsoft-com:vml" Requires="v">
                <p:oleObj r:id="rId6" imgW="2527300" imgH="241300" progId="Equation.3">
                  <p:embed/>
                </p:oleObj>
              </mc:Choice>
              <mc:Fallback>
                <p:oleObj r:id="rId6" imgW="2527300" imgH="241300" progId="Equation.3">
                  <p:embed/>
                  <p:pic>
                    <p:nvPicPr>
                      <p:cNvPr id="0" name="图片 3080"/>
                      <p:cNvPicPr/>
                      <p:nvPr/>
                    </p:nvPicPr>
                    <p:blipFill>
                      <a:blip r:embed="rId7"/>
                      <a:stretch>
                        <a:fillRect/>
                      </a:stretch>
                    </p:blipFill>
                    <p:spPr>
                      <a:xfrm>
                        <a:off x="898525" y="3372494"/>
                        <a:ext cx="6934200" cy="609600"/>
                      </a:xfrm>
                      <a:prstGeom prst="rect">
                        <a:avLst/>
                      </a:prstGeom>
                      <a:noFill/>
                      <a:ln w="38100">
                        <a:noFill/>
                        <a:miter/>
                      </a:ln>
                    </p:spPr>
                  </p:pic>
                </p:oleObj>
              </mc:Fallback>
            </mc:AlternateContent>
          </a:graphicData>
        </a:graphic>
      </p:graphicFrame>
      <p:sp>
        <p:nvSpPr>
          <p:cNvPr id="16395" name="Rectangle 11"/>
          <p:cNvSpPr/>
          <p:nvPr/>
        </p:nvSpPr>
        <p:spPr>
          <a:xfrm>
            <a:off x="-1587" y="4309119"/>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pSp>
        <p:nvGrpSpPr>
          <p:cNvPr id="2" name="Group 13"/>
          <p:cNvGrpSpPr/>
          <p:nvPr/>
        </p:nvGrpSpPr>
        <p:grpSpPr>
          <a:xfrm>
            <a:off x="930275" y="4017019"/>
            <a:ext cx="5557838" cy="595313"/>
            <a:chOff x="514" y="1904"/>
            <a:chExt cx="3501" cy="375"/>
          </a:xfrm>
        </p:grpSpPr>
        <p:graphicFrame>
          <p:nvGraphicFramePr>
            <p:cNvPr id="16399" name="Object 10"/>
            <p:cNvGraphicFramePr>
              <a:graphicFrameLocks noChangeAspect="1"/>
            </p:cNvGraphicFramePr>
            <p:nvPr/>
          </p:nvGraphicFramePr>
          <p:xfrm>
            <a:off x="514" y="1927"/>
            <a:ext cx="1008" cy="352"/>
          </p:xfrm>
          <a:graphic>
            <a:graphicData uri="http://schemas.openxmlformats.org/presentationml/2006/ole">
              <mc:AlternateContent xmlns:mc="http://schemas.openxmlformats.org/markup-compatibility/2006">
                <mc:Choice xmlns:v="urn:schemas-microsoft-com:vml" Requires="v">
                  <p:oleObj r:id="rId8" imgW="622300" imgH="228600" progId="Equation.3">
                    <p:embed/>
                  </p:oleObj>
                </mc:Choice>
                <mc:Fallback>
                  <p:oleObj r:id="rId8" imgW="622300" imgH="228600" progId="Equation.3">
                    <p:embed/>
                    <p:pic>
                      <p:nvPicPr>
                        <p:cNvPr id="0" name="图片 3085"/>
                        <p:cNvPicPr/>
                        <p:nvPr/>
                      </p:nvPicPr>
                      <p:blipFill>
                        <a:blip r:embed="rId9"/>
                        <a:stretch>
                          <a:fillRect/>
                        </a:stretch>
                      </p:blipFill>
                      <p:spPr>
                        <a:xfrm>
                          <a:off x="514" y="1927"/>
                          <a:ext cx="1008" cy="352"/>
                        </a:xfrm>
                        <a:prstGeom prst="rect">
                          <a:avLst/>
                        </a:prstGeom>
                        <a:noFill/>
                        <a:ln w="38100">
                          <a:noFill/>
                          <a:miter/>
                        </a:ln>
                      </p:spPr>
                    </p:pic>
                  </p:oleObj>
                </mc:Fallback>
              </mc:AlternateContent>
            </a:graphicData>
          </a:graphic>
        </p:graphicFrame>
        <p:sp>
          <p:nvSpPr>
            <p:cNvPr id="16400" name="Text Box 12"/>
            <p:cNvSpPr txBox="1"/>
            <p:nvPr/>
          </p:nvSpPr>
          <p:spPr>
            <a:xfrm>
              <a:off x="1519" y="1904"/>
              <a:ext cx="2496" cy="352"/>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pPr>
              <a:r>
                <a:rPr lang="zh-CN" altLang="en-US" sz="2800" dirty="0">
                  <a:latin typeface="Arial" panose="020B0604020202020204" pitchFamily="34" charset="0"/>
                </a:rPr>
                <a:t>：状态空间的一个解。</a:t>
              </a:r>
            </a:p>
          </p:txBody>
        </p:sp>
      </p:grpSp>
      <p:sp>
        <p:nvSpPr>
          <p:cNvPr id="14350" name="Text Box 14"/>
          <p:cNvSpPr txBox="1"/>
          <p:nvPr/>
        </p:nvSpPr>
        <p:spPr>
          <a:xfrm>
            <a:off x="284163" y="2747019"/>
            <a:ext cx="8445500" cy="604838"/>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Blip>
                <a:blip r:embed="rId10"/>
              </a:buBlip>
            </a:pPr>
            <a:r>
              <a:rPr lang="en-US" altLang="zh-CN" sz="2800" b="1" dirty="0">
                <a:latin typeface="Arial" panose="020B0604020202020204" pitchFamily="34" charset="0"/>
              </a:rPr>
              <a:t>   </a:t>
            </a:r>
            <a:r>
              <a:rPr lang="zh-CN" altLang="en-US" sz="2800" b="1" dirty="0">
                <a:latin typeface="Arial" panose="020B0604020202020204" pitchFamily="34" charset="0"/>
              </a:rPr>
              <a:t>状态空间的一个解</a:t>
            </a:r>
            <a:r>
              <a:rPr lang="zh-CN" altLang="en-US" sz="2800" dirty="0">
                <a:latin typeface="Arial" panose="020B0604020202020204" pitchFamily="34" charset="0"/>
              </a:rPr>
              <a:t>：一个有限的操作算子序列。</a:t>
            </a:r>
          </a:p>
        </p:txBody>
      </p:sp>
      <p:graphicFrame>
        <p:nvGraphicFramePr>
          <p:cNvPr id="3" name="Object 4">
            <a:extLst>
              <a:ext uri="{FF2B5EF4-FFF2-40B4-BE49-F238E27FC236}">
                <a16:creationId xmlns:a16="http://schemas.microsoft.com/office/drawing/2014/main" id="{9902B78D-D38D-460E-239D-DA663466F031}"/>
              </a:ext>
            </a:extLst>
          </p:cNvPr>
          <p:cNvGraphicFramePr>
            <a:graphicFrameLocks noChangeAspect="1"/>
          </p:cNvGraphicFramePr>
          <p:nvPr>
            <p:extLst>
              <p:ext uri="{D42A27DB-BD31-4B8C-83A1-F6EECF244321}">
                <p14:modId xmlns:p14="http://schemas.microsoft.com/office/powerpoint/2010/main" val="757118336"/>
              </p:ext>
            </p:extLst>
          </p:nvPr>
        </p:nvGraphicFramePr>
        <p:xfrm>
          <a:off x="2893357" y="1077055"/>
          <a:ext cx="3354111" cy="672283"/>
        </p:xfrm>
        <a:graphic>
          <a:graphicData uri="http://schemas.openxmlformats.org/presentationml/2006/ole">
            <mc:AlternateContent xmlns:mc="http://schemas.openxmlformats.org/markup-compatibility/2006">
              <mc:Choice xmlns:v="urn:schemas-microsoft-com:vml" Requires="v">
                <p:oleObj r:id="rId11" imgW="787400" imgH="228600" progId="Equation.3">
                  <p:embed/>
                </p:oleObj>
              </mc:Choice>
              <mc:Fallback>
                <p:oleObj r:id="rId11" imgW="787400" imgH="228600" progId="Equation.3">
                  <p:embed/>
                  <p:pic>
                    <p:nvPicPr>
                      <p:cNvPr id="12292" name="Object 4"/>
                      <p:cNvPicPr/>
                      <p:nvPr/>
                    </p:nvPicPr>
                    <p:blipFill>
                      <a:blip r:embed="rId12"/>
                      <a:stretch>
                        <a:fillRect/>
                      </a:stretch>
                    </p:blipFill>
                    <p:spPr>
                      <a:xfrm>
                        <a:off x="2893357" y="1077055"/>
                        <a:ext cx="3354111" cy="672283"/>
                      </a:xfrm>
                      <a:prstGeom prst="rect">
                        <a:avLst/>
                      </a:prstGeom>
                      <a:solidFill>
                        <a:schemeClr val="accent2"/>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350"/>
                                        </p:tgtEl>
                                        <p:attrNameLst>
                                          <p:attrName>style.visibility</p:attrName>
                                        </p:attrNameLst>
                                      </p:cBhvr>
                                      <p:to>
                                        <p:strVal val="visible"/>
                                      </p:to>
                                    </p:set>
                                    <p:animEffect transition="in" filter="dissolve">
                                      <p:cBhvr>
                                        <p:cTn id="7" dur="500"/>
                                        <p:tgtEl>
                                          <p:spTgt spid="1435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14344"/>
                                        </p:tgtEl>
                                        <p:attrNameLst>
                                          <p:attrName>style.visibility</p:attrName>
                                        </p:attrNameLst>
                                      </p:cBhvr>
                                      <p:to>
                                        <p:strVal val="visible"/>
                                      </p:to>
                                    </p:set>
                                    <p:anim calcmode="lin" valueType="num">
                                      <p:cBhvr>
                                        <p:cTn id="12" dur="500" fill="hold"/>
                                        <p:tgtEl>
                                          <p:spTgt spid="14344"/>
                                        </p:tgtEl>
                                        <p:attrNameLst>
                                          <p:attrName>ppt_x</p:attrName>
                                        </p:attrNameLst>
                                      </p:cBhvr>
                                      <p:tavLst>
                                        <p:tav tm="0">
                                          <p:val>
                                            <p:strVal val="#ppt_x-#ppt_w/2"/>
                                          </p:val>
                                        </p:tav>
                                        <p:tav tm="100000">
                                          <p:val>
                                            <p:strVal val="#ppt_x"/>
                                          </p:val>
                                        </p:tav>
                                      </p:tavLst>
                                    </p:anim>
                                    <p:anim calcmode="lin" valueType="num">
                                      <p:cBhvr>
                                        <p:cTn id="13" dur="500" fill="hold"/>
                                        <p:tgtEl>
                                          <p:spTgt spid="14344"/>
                                        </p:tgtEl>
                                        <p:attrNameLst>
                                          <p:attrName>ppt_y</p:attrName>
                                        </p:attrNameLst>
                                      </p:cBhvr>
                                      <p:tavLst>
                                        <p:tav tm="0">
                                          <p:val>
                                            <p:strVal val="#ppt_y"/>
                                          </p:val>
                                        </p:tav>
                                        <p:tav tm="100000">
                                          <p:val>
                                            <p:strVal val="#ppt_y"/>
                                          </p:val>
                                        </p:tav>
                                      </p:tavLst>
                                    </p:anim>
                                    <p:anim calcmode="lin" valueType="num">
                                      <p:cBhvr>
                                        <p:cTn id="14" dur="500" fill="hold"/>
                                        <p:tgtEl>
                                          <p:spTgt spid="14344"/>
                                        </p:tgtEl>
                                        <p:attrNameLst>
                                          <p:attrName>ppt_w</p:attrName>
                                        </p:attrNameLst>
                                      </p:cBhvr>
                                      <p:tavLst>
                                        <p:tav tm="0">
                                          <p:val>
                                            <p:fltVal val="0"/>
                                          </p:val>
                                        </p:tav>
                                        <p:tav tm="100000">
                                          <p:val>
                                            <p:strVal val="#ppt_w"/>
                                          </p:val>
                                        </p:tav>
                                      </p:tavLst>
                                    </p:anim>
                                    <p:anim calcmode="lin" valueType="num">
                                      <p:cBhvr>
                                        <p:cTn id="15" dur="500" fill="hold"/>
                                        <p:tgtEl>
                                          <p:spTgt spid="14344"/>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xfrm>
            <a:off x="6932613" y="6248400"/>
            <a:ext cx="19812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18</a:t>
            </a:fld>
            <a:endParaRPr lang="ja-JP" altLang="en-US" dirty="0">
              <a:solidFill>
                <a:srgbClr val="A50021"/>
              </a:solidFill>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4.2.1  </a:t>
            </a:r>
            <a:r>
              <a:rPr lang="zh-CN" altLang="en-US" sz="3600" b="0" dirty="0">
                <a:latin typeface="Times New Roman" panose="02020603050405020304" pitchFamily="18" charset="0"/>
                <a:ea typeface="黑体" panose="02010609060101010101" pitchFamily="49" charset="-122"/>
              </a:rPr>
              <a:t>状态空间知识表示方法</a:t>
            </a:r>
          </a:p>
        </p:txBody>
      </p:sp>
      <p:sp>
        <p:nvSpPr>
          <p:cNvPr id="16389" name="Rectangle 5"/>
          <p:cNvSpPr/>
          <p:nvPr/>
        </p:nvSpPr>
        <p:spPr>
          <a:xfrm>
            <a:off x="-1587" y="3086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391" name="Rectangle 7"/>
          <p:cNvSpPr/>
          <p:nvPr/>
        </p:nvSpPr>
        <p:spPr>
          <a:xfrm>
            <a:off x="-1587" y="3109913"/>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393" name="Rectangle 9"/>
          <p:cNvSpPr/>
          <p:nvPr/>
        </p:nvSpPr>
        <p:spPr>
          <a:xfrm>
            <a:off x="-1587" y="30813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395" name="Rectangle 11"/>
          <p:cNvSpPr/>
          <p:nvPr/>
        </p:nvSpPr>
        <p:spPr>
          <a:xfrm>
            <a:off x="-1587" y="3086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 name="Text Box 14"/>
          <p:cNvSpPr txBox="1"/>
          <p:nvPr/>
        </p:nvSpPr>
        <p:spPr>
          <a:xfrm>
            <a:off x="284163" y="3955725"/>
            <a:ext cx="8443912" cy="2281587"/>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Arial" panose="020B0604020202020204" pitchFamily="34" charset="0"/>
              </a:rPr>
              <a:t>状态描述：</a:t>
            </a:r>
            <a:r>
              <a:rPr lang="zh-CN" altLang="en-US" sz="2800" dirty="0">
                <a:latin typeface="Arial" panose="020B0604020202020204" pitchFamily="34" charset="0"/>
              </a:rPr>
              <a:t>任何类型的数据结构，包括符号、字符串、向量、多维数组、树、表格等。</a:t>
            </a:r>
            <a:endParaRPr lang="en-US" altLang="zh-CN" sz="2800" dirty="0">
              <a:latin typeface="Arial" panose="020B0604020202020204" pitchFamily="34" charset="0"/>
            </a:endParaRPr>
          </a:p>
          <a:p>
            <a:pPr>
              <a:lnSpc>
                <a:spcPct val="120000"/>
              </a:lnSpc>
              <a:spcBef>
                <a:spcPct val="40000"/>
              </a:spcBef>
              <a:buClr>
                <a:schemeClr val="accent2"/>
              </a:buClr>
              <a:buFont typeface="Wingdings" panose="05000000000000000000" pitchFamily="2" charset="2"/>
              <a:buBlip>
                <a:blip r:embed="rId2"/>
              </a:buBlip>
            </a:pPr>
            <a:r>
              <a:rPr lang="zh-CN" altLang="en-US" sz="2800" b="1" dirty="0"/>
              <a:t>状态描述选择数据结构的原则：</a:t>
            </a:r>
            <a:r>
              <a:rPr lang="zh-CN" altLang="en-US" sz="2800" dirty="0"/>
              <a:t>选用的数据结构要与状态所蕴含的某些特征具有相似性。</a:t>
            </a:r>
            <a:endParaRPr lang="zh-CN" altLang="en-US" sz="2800" dirty="0">
              <a:latin typeface="Arial" panose="020B0604020202020204" pitchFamily="34" charset="0"/>
            </a:endParaRPr>
          </a:p>
        </p:txBody>
      </p:sp>
      <p:sp>
        <p:nvSpPr>
          <p:cNvPr id="5" name="Text Box 14">
            <a:extLst>
              <a:ext uri="{FF2B5EF4-FFF2-40B4-BE49-F238E27FC236}">
                <a16:creationId xmlns:a16="http://schemas.microsoft.com/office/drawing/2014/main" id="{B3721404-839F-3576-2F11-A89A76A80667}"/>
              </a:ext>
            </a:extLst>
          </p:cNvPr>
          <p:cNvSpPr txBox="1"/>
          <p:nvPr/>
        </p:nvSpPr>
        <p:spPr>
          <a:xfrm>
            <a:off x="278900" y="1073334"/>
            <a:ext cx="8443912" cy="2626296"/>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Arial" panose="020B0604020202020204" pitchFamily="34" charset="0"/>
              </a:rPr>
              <a:t>对一个问题的状态描述，必须确定</a:t>
            </a:r>
            <a:r>
              <a:rPr lang="en-US" altLang="zh-CN" sz="2800" b="1" dirty="0">
                <a:latin typeface="Arial" panose="020B0604020202020204" pitchFamily="34" charset="0"/>
              </a:rPr>
              <a:t>3</a:t>
            </a:r>
            <a:r>
              <a:rPr lang="zh-CN" altLang="en-US" sz="2800" b="1" dirty="0">
                <a:latin typeface="Arial" panose="020B0604020202020204" pitchFamily="34" charset="0"/>
              </a:rPr>
              <a:t>件事：</a:t>
            </a:r>
            <a:endParaRPr lang="en-US" altLang="zh-CN" sz="2800" b="1" dirty="0">
              <a:latin typeface="Arial" panose="020B0604020202020204" pitchFamily="34" charset="0"/>
            </a:endParaRPr>
          </a:p>
          <a:p>
            <a:pPr>
              <a:lnSpc>
                <a:spcPct val="120000"/>
              </a:lnSpc>
              <a:spcBef>
                <a:spcPct val="40000"/>
              </a:spcBef>
              <a:buClr>
                <a:schemeClr val="accent2"/>
              </a:buClr>
              <a:buNone/>
            </a:pPr>
            <a:r>
              <a:rPr lang="en-US" altLang="zh-CN" sz="2800" dirty="0">
                <a:latin typeface="Arial" panose="020B0604020202020204" pitchFamily="34" charset="0"/>
              </a:rPr>
              <a:t>      </a:t>
            </a:r>
            <a:r>
              <a:rPr lang="zh-CN" altLang="en-US" sz="2800" dirty="0">
                <a:latin typeface="Arial" panose="020B0604020202020204" pitchFamily="34" charset="0"/>
              </a:rPr>
              <a:t>（</a:t>
            </a:r>
            <a:r>
              <a:rPr lang="en-US" altLang="zh-CN" sz="2800" dirty="0">
                <a:latin typeface="Arial" panose="020B0604020202020204" pitchFamily="34" charset="0"/>
              </a:rPr>
              <a:t>1</a:t>
            </a:r>
            <a:r>
              <a:rPr lang="zh-CN" altLang="en-US" sz="2800" dirty="0">
                <a:latin typeface="Arial" panose="020B0604020202020204" pitchFamily="34" charset="0"/>
              </a:rPr>
              <a:t>）该</a:t>
            </a:r>
            <a:r>
              <a:rPr lang="zh-CN" altLang="en-US" sz="2800" dirty="0">
                <a:solidFill>
                  <a:srgbClr val="FF0000"/>
                </a:solidFill>
                <a:latin typeface="Arial" panose="020B0604020202020204" pitchFamily="34" charset="0"/>
              </a:rPr>
              <a:t>状态描述</a:t>
            </a:r>
            <a:r>
              <a:rPr lang="zh-CN" altLang="en-US" sz="2800" dirty="0">
                <a:latin typeface="Arial" panose="020B0604020202020204" pitchFamily="34" charset="0"/>
              </a:rPr>
              <a:t>方式，特别是初始状态描述；</a:t>
            </a:r>
            <a:endParaRPr lang="en-US" altLang="zh-CN" sz="2800" dirty="0">
              <a:latin typeface="Arial" panose="020B0604020202020204" pitchFamily="34" charset="0"/>
            </a:endParaRPr>
          </a:p>
          <a:p>
            <a:pPr>
              <a:lnSpc>
                <a:spcPct val="120000"/>
              </a:lnSpc>
              <a:spcBef>
                <a:spcPct val="40000"/>
              </a:spcBef>
              <a:buClr>
                <a:schemeClr val="accent2"/>
              </a:buClr>
              <a:buNone/>
            </a:pPr>
            <a:r>
              <a:rPr lang="en-US" altLang="zh-CN" sz="2800" dirty="0">
                <a:latin typeface="Arial" panose="020B0604020202020204" pitchFamily="34" charset="0"/>
              </a:rPr>
              <a:t>      </a:t>
            </a:r>
            <a:r>
              <a:rPr lang="zh-CN" altLang="en-US" sz="2800" dirty="0">
                <a:latin typeface="Arial" panose="020B0604020202020204" pitchFamily="34" charset="0"/>
              </a:rPr>
              <a:t>（</a:t>
            </a:r>
            <a:r>
              <a:rPr lang="en-US" altLang="zh-CN" sz="2800" dirty="0">
                <a:latin typeface="Arial" panose="020B0604020202020204" pitchFamily="34" charset="0"/>
              </a:rPr>
              <a:t>2</a:t>
            </a:r>
            <a:r>
              <a:rPr lang="zh-CN" altLang="en-US" sz="2800" dirty="0">
                <a:latin typeface="Arial" panose="020B0604020202020204" pitchFamily="34" charset="0"/>
              </a:rPr>
              <a:t>）</a:t>
            </a:r>
            <a:r>
              <a:rPr lang="zh-CN" altLang="en-US" sz="2800" dirty="0">
                <a:solidFill>
                  <a:srgbClr val="FF0000"/>
                </a:solidFill>
                <a:latin typeface="Arial" panose="020B0604020202020204" pitchFamily="34" charset="0"/>
              </a:rPr>
              <a:t>操作符集合</a:t>
            </a:r>
            <a:r>
              <a:rPr lang="zh-CN" altLang="en-US" sz="2800" dirty="0">
                <a:latin typeface="Arial" panose="020B0604020202020204" pitchFamily="34" charset="0"/>
              </a:rPr>
              <a:t>及其对状态描述的</a:t>
            </a:r>
            <a:r>
              <a:rPr lang="zh-CN" altLang="en-US" sz="2800" dirty="0">
                <a:solidFill>
                  <a:srgbClr val="FF0000"/>
                </a:solidFill>
                <a:latin typeface="Arial" panose="020B0604020202020204" pitchFamily="34" charset="0"/>
              </a:rPr>
              <a:t>作用</a:t>
            </a:r>
            <a:r>
              <a:rPr lang="zh-CN" altLang="en-US" sz="2800" dirty="0">
                <a:latin typeface="Arial" panose="020B0604020202020204" pitchFamily="34" charset="0"/>
              </a:rPr>
              <a:t>；</a:t>
            </a:r>
            <a:endParaRPr lang="en-US" altLang="zh-CN" sz="2800" dirty="0">
              <a:latin typeface="Arial" panose="020B0604020202020204" pitchFamily="34" charset="0"/>
            </a:endParaRPr>
          </a:p>
          <a:p>
            <a:pPr>
              <a:lnSpc>
                <a:spcPct val="120000"/>
              </a:lnSpc>
              <a:spcBef>
                <a:spcPct val="40000"/>
              </a:spcBef>
              <a:buClr>
                <a:schemeClr val="accent2"/>
              </a:buClr>
              <a:buNone/>
            </a:pPr>
            <a:r>
              <a:rPr lang="en-US" altLang="zh-CN" sz="2800" dirty="0">
                <a:latin typeface="Arial" panose="020B0604020202020204" pitchFamily="34" charset="0"/>
              </a:rPr>
              <a:t>      </a:t>
            </a:r>
            <a:r>
              <a:rPr lang="zh-CN" altLang="en-US" sz="2800" dirty="0">
                <a:latin typeface="Arial" panose="020B0604020202020204" pitchFamily="34" charset="0"/>
              </a:rPr>
              <a:t>（</a:t>
            </a:r>
            <a:r>
              <a:rPr lang="en-US" altLang="zh-CN" sz="2800" dirty="0">
                <a:latin typeface="Arial" panose="020B0604020202020204" pitchFamily="34" charset="0"/>
              </a:rPr>
              <a:t>3</a:t>
            </a:r>
            <a:r>
              <a:rPr lang="zh-CN" altLang="en-US" sz="2800" dirty="0">
                <a:latin typeface="Arial" panose="020B0604020202020204" pitchFamily="34" charset="0"/>
              </a:rPr>
              <a:t>）目标状态描述的特性。</a:t>
            </a:r>
            <a:endParaRPr lang="en-US" altLang="zh-CN" sz="2800" dirty="0">
              <a:latin typeface="Arial" panose="020B0604020202020204" pitchFamily="34" charset="0"/>
            </a:endParaRPr>
          </a:p>
        </p:txBody>
      </p:sp>
    </p:spTree>
    <p:extLst>
      <p:ext uri="{BB962C8B-B14F-4D97-AF65-F5344CB8AC3E}">
        <p14:creationId xmlns:p14="http://schemas.microsoft.com/office/powerpoint/2010/main" val="3984862244"/>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xfrm>
            <a:off x="6932613" y="6248400"/>
            <a:ext cx="19812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19</a:t>
            </a:fld>
            <a:endParaRPr lang="ja-JP" altLang="en-US" dirty="0">
              <a:solidFill>
                <a:srgbClr val="A50021"/>
              </a:solidFill>
              <a:ea typeface="MS PGothic" panose="020B0600070205080204" pitchFamily="34" charset="-128"/>
            </a:endParaRPr>
          </a:p>
        </p:txBody>
      </p:sp>
      <p:sp>
        <p:nvSpPr>
          <p:cNvPr id="174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4.2.1  </a:t>
            </a:r>
            <a:r>
              <a:rPr lang="zh-CN" altLang="en-US" sz="3600" b="0" dirty="0">
                <a:latin typeface="Times New Roman" panose="02020603050405020304" pitchFamily="18" charset="0"/>
                <a:ea typeface="黑体" panose="02010609060101010101" pitchFamily="49" charset="-122"/>
              </a:rPr>
              <a:t>状态空间知识表示方法</a:t>
            </a:r>
          </a:p>
        </p:txBody>
      </p:sp>
      <p:sp>
        <p:nvSpPr>
          <p:cNvPr id="17412" name="Rectangle 5"/>
          <p:cNvSpPr/>
          <p:nvPr/>
        </p:nvSpPr>
        <p:spPr>
          <a:xfrm>
            <a:off x="-1587" y="3086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7413" name="Rectangle 7"/>
          <p:cNvSpPr/>
          <p:nvPr/>
        </p:nvSpPr>
        <p:spPr>
          <a:xfrm>
            <a:off x="-1587" y="3109913"/>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7414" name="Rectangle 9"/>
          <p:cNvSpPr/>
          <p:nvPr/>
        </p:nvSpPr>
        <p:spPr>
          <a:xfrm>
            <a:off x="-1587" y="30813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7415" name="Rectangle 11"/>
          <p:cNvSpPr/>
          <p:nvPr/>
        </p:nvSpPr>
        <p:spPr>
          <a:xfrm>
            <a:off x="-1587" y="3086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4350" name="Text Box 14"/>
          <p:cNvSpPr txBox="1"/>
          <p:nvPr/>
        </p:nvSpPr>
        <p:spPr>
          <a:xfrm>
            <a:off x="347663" y="938213"/>
            <a:ext cx="8443912" cy="609600"/>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buBlip>
                <a:blip r:embed="rId2"/>
              </a:buBlip>
            </a:pPr>
            <a:r>
              <a:rPr lang="en-US" altLang="zh-CN" sz="2800" b="1" dirty="0">
                <a:latin typeface="Arial" panose="020B0604020202020204" pitchFamily="34" charset="0"/>
              </a:rPr>
              <a:t>   </a:t>
            </a:r>
            <a:r>
              <a:rPr lang="zh-CN" altLang="en-US" sz="2800" b="1" dirty="0">
                <a:latin typeface="Arial" panose="020B0604020202020204" pitchFamily="34" charset="0"/>
              </a:rPr>
              <a:t>例</a:t>
            </a:r>
            <a:r>
              <a:rPr lang="zh-CN" altLang="en-US" sz="2800" dirty="0">
                <a:latin typeface="Arial" panose="020B0604020202020204" pitchFamily="34" charset="0"/>
              </a:rPr>
              <a:t>：三数码问题（</a:t>
            </a:r>
            <a:r>
              <a:rPr lang="en-US" altLang="zh-CN" sz="2800" dirty="0">
                <a:latin typeface="Arial" panose="020B0604020202020204" pitchFamily="34" charset="0"/>
              </a:rPr>
              <a:t>3 Puzzle Problem</a:t>
            </a:r>
            <a:r>
              <a:rPr lang="zh-CN" altLang="en-US" sz="2800" dirty="0">
                <a:latin typeface="Arial" panose="020B0604020202020204" pitchFamily="34" charset="0"/>
              </a:rPr>
              <a:t>）</a:t>
            </a:r>
          </a:p>
        </p:txBody>
      </p:sp>
      <p:sp>
        <p:nvSpPr>
          <p:cNvPr id="4" name="矩形 3"/>
          <p:cNvSpPr/>
          <p:nvPr/>
        </p:nvSpPr>
        <p:spPr>
          <a:xfrm>
            <a:off x="827088" y="4005263"/>
            <a:ext cx="1296988" cy="11525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矩形 18"/>
          <p:cNvSpPr/>
          <p:nvPr/>
        </p:nvSpPr>
        <p:spPr>
          <a:xfrm>
            <a:off x="827088" y="4037013"/>
            <a:ext cx="649288"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矩形 19"/>
          <p:cNvSpPr/>
          <p:nvPr/>
        </p:nvSpPr>
        <p:spPr>
          <a:xfrm>
            <a:off x="1476375" y="4041775"/>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827088" y="4618038"/>
            <a:ext cx="649288"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a:off x="1476375" y="4627563"/>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22" name="矩形 4"/>
          <p:cNvSpPr/>
          <p:nvPr/>
        </p:nvSpPr>
        <p:spPr>
          <a:xfrm>
            <a:off x="1619250" y="4667250"/>
            <a:ext cx="504825" cy="522288"/>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23" name="矩形 23"/>
          <p:cNvSpPr/>
          <p:nvPr/>
        </p:nvSpPr>
        <p:spPr>
          <a:xfrm>
            <a:off x="971550" y="4667250"/>
            <a:ext cx="504825" cy="522288"/>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24" name="矩形 24"/>
          <p:cNvSpPr/>
          <p:nvPr/>
        </p:nvSpPr>
        <p:spPr>
          <a:xfrm>
            <a:off x="1619250" y="4094163"/>
            <a:ext cx="504825" cy="523875"/>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grpSp>
        <p:nvGrpSpPr>
          <p:cNvPr id="17425" name="组合 5"/>
          <p:cNvGrpSpPr/>
          <p:nvPr/>
        </p:nvGrpSpPr>
        <p:grpSpPr>
          <a:xfrm>
            <a:off x="1119188" y="2133600"/>
            <a:ext cx="1295400" cy="1184275"/>
            <a:chOff x="1118506" y="2132856"/>
            <a:chExt cx="1296144" cy="1184830"/>
          </a:xfrm>
        </p:grpSpPr>
        <p:sp>
          <p:nvSpPr>
            <p:cNvPr id="26" name="矩形 25"/>
            <p:cNvSpPr/>
            <p:nvPr/>
          </p:nvSpPr>
          <p:spPr>
            <a:xfrm>
              <a:off x="1118506" y="2132856"/>
              <a:ext cx="1296144" cy="1151477"/>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矩形 26"/>
            <p:cNvSpPr/>
            <p:nvPr/>
          </p:nvSpPr>
          <p:spPr>
            <a:xfrm>
              <a:off x="1118506" y="2166210"/>
              <a:ext cx="648072" cy="574944"/>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矩形 27"/>
            <p:cNvSpPr/>
            <p:nvPr/>
          </p:nvSpPr>
          <p:spPr>
            <a:xfrm>
              <a:off x="1766578" y="2169386"/>
              <a:ext cx="648072" cy="576532"/>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矩形 28"/>
            <p:cNvSpPr/>
            <p:nvPr/>
          </p:nvSpPr>
          <p:spPr>
            <a:xfrm>
              <a:off x="1118506" y="2745918"/>
              <a:ext cx="648072" cy="53047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矩形 29"/>
            <p:cNvSpPr/>
            <p:nvPr/>
          </p:nvSpPr>
          <p:spPr>
            <a:xfrm>
              <a:off x="1766578" y="2755448"/>
              <a:ext cx="648072" cy="528886"/>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77" name="矩形 30"/>
            <p:cNvSpPr/>
            <p:nvPr/>
          </p:nvSpPr>
          <p:spPr>
            <a:xfrm>
              <a:off x="1910594" y="2794466"/>
              <a:ext cx="504055" cy="523220"/>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78" name="矩形 31"/>
            <p:cNvSpPr/>
            <p:nvPr/>
          </p:nvSpPr>
          <p:spPr>
            <a:xfrm>
              <a:off x="1223628" y="2231440"/>
              <a:ext cx="504056" cy="523220"/>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79" name="矩形 32"/>
            <p:cNvSpPr/>
            <p:nvPr/>
          </p:nvSpPr>
          <p:spPr>
            <a:xfrm>
              <a:off x="1910594" y="2222212"/>
              <a:ext cx="504054" cy="523220"/>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grpSp>
      <p:grpSp>
        <p:nvGrpSpPr>
          <p:cNvPr id="17426" name="组合 6"/>
          <p:cNvGrpSpPr/>
          <p:nvPr/>
        </p:nvGrpSpPr>
        <p:grpSpPr>
          <a:xfrm>
            <a:off x="3022600" y="2136775"/>
            <a:ext cx="1295400" cy="1152525"/>
            <a:chOff x="3274269" y="2137470"/>
            <a:chExt cx="1296144" cy="1152128"/>
          </a:xfrm>
        </p:grpSpPr>
        <p:sp>
          <p:nvSpPr>
            <p:cNvPr id="34" name="矩形 33"/>
            <p:cNvSpPr/>
            <p:nvPr/>
          </p:nvSpPr>
          <p:spPr>
            <a:xfrm>
              <a:off x="3274269" y="2137470"/>
              <a:ext cx="1296144" cy="1152128"/>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矩形 34"/>
            <p:cNvSpPr/>
            <p:nvPr/>
          </p:nvSpPr>
          <p:spPr>
            <a:xfrm>
              <a:off x="3274269" y="2170797"/>
              <a:ext cx="648072" cy="576064"/>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矩形 35"/>
            <p:cNvSpPr/>
            <p:nvPr/>
          </p:nvSpPr>
          <p:spPr>
            <a:xfrm>
              <a:off x="3922341" y="2173970"/>
              <a:ext cx="648072" cy="576064"/>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7" name="矩形 36"/>
            <p:cNvSpPr/>
            <p:nvPr/>
          </p:nvSpPr>
          <p:spPr>
            <a:xfrm>
              <a:off x="3274269" y="2750034"/>
              <a:ext cx="648072" cy="530042"/>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8" name="矩形 37"/>
            <p:cNvSpPr/>
            <p:nvPr/>
          </p:nvSpPr>
          <p:spPr>
            <a:xfrm>
              <a:off x="3922341" y="2759556"/>
              <a:ext cx="648072" cy="530042"/>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69" name="矩形 38"/>
            <p:cNvSpPr/>
            <p:nvPr/>
          </p:nvSpPr>
          <p:spPr>
            <a:xfrm>
              <a:off x="3407570" y="2761764"/>
              <a:ext cx="504055" cy="523220"/>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70" name="矩形 39"/>
            <p:cNvSpPr/>
            <p:nvPr/>
          </p:nvSpPr>
          <p:spPr>
            <a:xfrm>
              <a:off x="3407570" y="2227212"/>
              <a:ext cx="504056" cy="523220"/>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71" name="矩形 40"/>
            <p:cNvSpPr/>
            <p:nvPr/>
          </p:nvSpPr>
          <p:spPr>
            <a:xfrm>
              <a:off x="4066357" y="2226826"/>
              <a:ext cx="504054" cy="523220"/>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grpSp>
      <p:sp>
        <p:nvSpPr>
          <p:cNvPr id="42" name="矩形 41"/>
          <p:cNvSpPr/>
          <p:nvPr/>
        </p:nvSpPr>
        <p:spPr>
          <a:xfrm>
            <a:off x="4932363" y="2149475"/>
            <a:ext cx="1295400" cy="11525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矩形 42"/>
          <p:cNvSpPr/>
          <p:nvPr/>
        </p:nvSpPr>
        <p:spPr>
          <a:xfrm>
            <a:off x="4932363" y="2182813"/>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5580063" y="2185988"/>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5" name="矩形 44"/>
          <p:cNvSpPr/>
          <p:nvPr/>
        </p:nvSpPr>
        <p:spPr>
          <a:xfrm>
            <a:off x="4932363" y="2762250"/>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6" name="矩形 45"/>
          <p:cNvSpPr/>
          <p:nvPr/>
        </p:nvSpPr>
        <p:spPr>
          <a:xfrm>
            <a:off x="5580063" y="2771775"/>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32" name="矩形 46"/>
          <p:cNvSpPr/>
          <p:nvPr/>
        </p:nvSpPr>
        <p:spPr>
          <a:xfrm>
            <a:off x="5076825" y="2811463"/>
            <a:ext cx="503238" cy="523875"/>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33" name="矩形 47"/>
          <p:cNvSpPr/>
          <p:nvPr/>
        </p:nvSpPr>
        <p:spPr>
          <a:xfrm>
            <a:off x="5076825" y="2203450"/>
            <a:ext cx="503238" cy="522288"/>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34" name="矩形 48"/>
          <p:cNvSpPr/>
          <p:nvPr/>
        </p:nvSpPr>
        <p:spPr>
          <a:xfrm>
            <a:off x="5702300" y="2767013"/>
            <a:ext cx="503238" cy="522287"/>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sp>
        <p:nvSpPr>
          <p:cNvPr id="50" name="矩形 49"/>
          <p:cNvSpPr/>
          <p:nvPr/>
        </p:nvSpPr>
        <p:spPr>
          <a:xfrm>
            <a:off x="6807200" y="2133600"/>
            <a:ext cx="1295400" cy="1150938"/>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1" name="矩形 50"/>
          <p:cNvSpPr/>
          <p:nvPr/>
        </p:nvSpPr>
        <p:spPr>
          <a:xfrm>
            <a:off x="6807200" y="2165350"/>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2" name="矩形 51"/>
          <p:cNvSpPr/>
          <p:nvPr/>
        </p:nvSpPr>
        <p:spPr>
          <a:xfrm>
            <a:off x="7454900" y="2170113"/>
            <a:ext cx="647700" cy="57467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矩形 52"/>
          <p:cNvSpPr/>
          <p:nvPr/>
        </p:nvSpPr>
        <p:spPr>
          <a:xfrm>
            <a:off x="6807200" y="2744788"/>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7454900" y="2754313"/>
            <a:ext cx="647700"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40" name="矩形 54"/>
          <p:cNvSpPr/>
          <p:nvPr/>
        </p:nvSpPr>
        <p:spPr>
          <a:xfrm>
            <a:off x="6943725" y="2735263"/>
            <a:ext cx="503238" cy="523875"/>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41" name="矩形 55"/>
          <p:cNvSpPr/>
          <p:nvPr/>
        </p:nvSpPr>
        <p:spPr>
          <a:xfrm>
            <a:off x="7589838" y="2217738"/>
            <a:ext cx="503237" cy="523875"/>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42" name="矩形 56"/>
          <p:cNvSpPr/>
          <p:nvPr/>
        </p:nvSpPr>
        <p:spPr>
          <a:xfrm>
            <a:off x="7589838" y="2767013"/>
            <a:ext cx="503237" cy="522287"/>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sp>
        <p:nvSpPr>
          <p:cNvPr id="66" name="矩形 65"/>
          <p:cNvSpPr/>
          <p:nvPr/>
        </p:nvSpPr>
        <p:spPr>
          <a:xfrm>
            <a:off x="7304088" y="4037013"/>
            <a:ext cx="1296988" cy="11525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矩形 66"/>
          <p:cNvSpPr/>
          <p:nvPr/>
        </p:nvSpPr>
        <p:spPr>
          <a:xfrm>
            <a:off x="7304088" y="4070350"/>
            <a:ext cx="647700"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矩形 67"/>
          <p:cNvSpPr/>
          <p:nvPr/>
        </p:nvSpPr>
        <p:spPr>
          <a:xfrm>
            <a:off x="7951788" y="4073525"/>
            <a:ext cx="649288" cy="576263"/>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矩形 68"/>
          <p:cNvSpPr/>
          <p:nvPr/>
        </p:nvSpPr>
        <p:spPr>
          <a:xfrm>
            <a:off x="7304088" y="4078288"/>
            <a:ext cx="647700" cy="5683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矩形 69"/>
          <p:cNvSpPr/>
          <p:nvPr/>
        </p:nvSpPr>
        <p:spPr>
          <a:xfrm>
            <a:off x="7951788" y="4659313"/>
            <a:ext cx="649288" cy="530225"/>
          </a:xfrm>
          <a:prstGeom prst="rect">
            <a:avLst/>
          </a:prstGeom>
          <a:noFill/>
          <a:ln w="889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48" name="矩形 70"/>
          <p:cNvSpPr/>
          <p:nvPr/>
        </p:nvSpPr>
        <p:spPr>
          <a:xfrm>
            <a:off x="7375525" y="4140200"/>
            <a:ext cx="504825" cy="523875"/>
          </a:xfrm>
          <a:prstGeom prst="rect">
            <a:avLst/>
          </a:prstGeom>
          <a:noFill/>
          <a:ln w="9525">
            <a:noFill/>
          </a:ln>
        </p:spPr>
        <p:txBody>
          <a:bodyPr>
            <a:spAutoFit/>
          </a:bodyPr>
          <a:lstStyle/>
          <a:p>
            <a:r>
              <a:rPr lang="en-US" altLang="zh-CN" sz="2800" b="1" dirty="0">
                <a:latin typeface="Arial" panose="020B0604020202020204" pitchFamily="34" charset="0"/>
              </a:rPr>
              <a:t>1</a:t>
            </a:r>
            <a:endParaRPr lang="zh-CN" altLang="en-US" sz="2800" b="1" dirty="0">
              <a:latin typeface="Arial" panose="020B0604020202020204" pitchFamily="34" charset="0"/>
            </a:endParaRPr>
          </a:p>
        </p:txBody>
      </p:sp>
      <p:sp>
        <p:nvSpPr>
          <p:cNvPr id="17449" name="矩形 71"/>
          <p:cNvSpPr/>
          <p:nvPr/>
        </p:nvSpPr>
        <p:spPr>
          <a:xfrm>
            <a:off x="8086725" y="4122738"/>
            <a:ext cx="504825" cy="523875"/>
          </a:xfrm>
          <a:prstGeom prst="rect">
            <a:avLst/>
          </a:prstGeom>
          <a:noFill/>
          <a:ln w="9525">
            <a:noFill/>
          </a:ln>
        </p:spPr>
        <p:txBody>
          <a:bodyPr>
            <a:spAutoFit/>
          </a:bodyPr>
          <a:lstStyle/>
          <a:p>
            <a:r>
              <a:rPr lang="en-US" altLang="zh-CN" sz="2800" b="1" dirty="0">
                <a:latin typeface="Arial" panose="020B0604020202020204" pitchFamily="34" charset="0"/>
              </a:rPr>
              <a:t>2</a:t>
            </a:r>
            <a:endParaRPr lang="zh-CN" altLang="en-US" sz="2800" b="1" dirty="0">
              <a:latin typeface="Arial" panose="020B0604020202020204" pitchFamily="34" charset="0"/>
            </a:endParaRPr>
          </a:p>
        </p:txBody>
      </p:sp>
      <p:sp>
        <p:nvSpPr>
          <p:cNvPr id="17450" name="矩形 72"/>
          <p:cNvSpPr/>
          <p:nvPr/>
        </p:nvSpPr>
        <p:spPr>
          <a:xfrm>
            <a:off x="8086725" y="4670425"/>
            <a:ext cx="504825" cy="523875"/>
          </a:xfrm>
          <a:prstGeom prst="rect">
            <a:avLst/>
          </a:prstGeom>
          <a:noFill/>
          <a:ln w="9525">
            <a:noFill/>
          </a:ln>
        </p:spPr>
        <p:txBody>
          <a:bodyPr>
            <a:spAutoFit/>
          </a:bodyPr>
          <a:lstStyle/>
          <a:p>
            <a:r>
              <a:rPr lang="en-US" altLang="zh-CN" sz="2800" b="1" dirty="0">
                <a:latin typeface="Arial" panose="020B0604020202020204" pitchFamily="34" charset="0"/>
              </a:rPr>
              <a:t>3</a:t>
            </a:r>
            <a:endParaRPr lang="zh-CN" altLang="en-US" sz="2800" b="1" dirty="0">
              <a:latin typeface="Arial" panose="020B0604020202020204" pitchFamily="34" charset="0"/>
            </a:endParaRPr>
          </a:p>
        </p:txBody>
      </p:sp>
      <p:sp>
        <p:nvSpPr>
          <p:cNvPr id="10" name="右箭头 9"/>
          <p:cNvSpPr/>
          <p:nvPr/>
        </p:nvSpPr>
        <p:spPr>
          <a:xfrm rot="17880033">
            <a:off x="1460500" y="3563938"/>
            <a:ext cx="492125"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9" name="右箭头 78"/>
          <p:cNvSpPr/>
          <p:nvPr/>
        </p:nvSpPr>
        <p:spPr>
          <a:xfrm>
            <a:off x="2563813" y="2649538"/>
            <a:ext cx="396875"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0" name="右箭头 79"/>
          <p:cNvSpPr/>
          <p:nvPr/>
        </p:nvSpPr>
        <p:spPr>
          <a:xfrm>
            <a:off x="4465638" y="2633663"/>
            <a:ext cx="396875" cy="223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 name="右箭头 80"/>
          <p:cNvSpPr/>
          <p:nvPr/>
        </p:nvSpPr>
        <p:spPr>
          <a:xfrm>
            <a:off x="6324600" y="2698750"/>
            <a:ext cx="395288"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3" name="右箭头 82"/>
          <p:cNvSpPr/>
          <p:nvPr/>
        </p:nvSpPr>
        <p:spPr>
          <a:xfrm rot="3463197">
            <a:off x="7521575" y="3541713"/>
            <a:ext cx="492125" cy="225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56" name="矩形 10"/>
          <p:cNvSpPr/>
          <p:nvPr/>
        </p:nvSpPr>
        <p:spPr>
          <a:xfrm>
            <a:off x="2025650" y="3500438"/>
            <a:ext cx="774700" cy="369887"/>
          </a:xfrm>
          <a:prstGeom prst="rect">
            <a:avLst/>
          </a:prstGeom>
          <a:noFill/>
          <a:ln w="9525">
            <a:noFill/>
          </a:ln>
        </p:spPr>
        <p:txBody>
          <a:bodyPr wrap="none">
            <a:spAutoFit/>
          </a:bodyPr>
          <a:lstStyle/>
          <a:p>
            <a:r>
              <a:rPr lang="en-US" altLang="zh-CN" dirty="0">
                <a:latin typeface="Arial" panose="020B0604020202020204" pitchFamily="34" charset="0"/>
              </a:rPr>
              <a:t>Down</a:t>
            </a:r>
            <a:endParaRPr lang="zh-CN" altLang="en-US" dirty="0">
              <a:latin typeface="Arial" panose="020B0604020202020204" pitchFamily="34" charset="0"/>
            </a:endParaRPr>
          </a:p>
        </p:txBody>
      </p:sp>
      <p:sp>
        <p:nvSpPr>
          <p:cNvPr id="17457" name="矩形 84"/>
          <p:cNvSpPr/>
          <p:nvPr/>
        </p:nvSpPr>
        <p:spPr>
          <a:xfrm>
            <a:off x="2413000" y="1763713"/>
            <a:ext cx="722313" cy="369887"/>
          </a:xfrm>
          <a:prstGeom prst="rect">
            <a:avLst/>
          </a:prstGeom>
          <a:noFill/>
          <a:ln w="9525">
            <a:noFill/>
          </a:ln>
        </p:spPr>
        <p:txBody>
          <a:bodyPr wrap="none">
            <a:spAutoFit/>
          </a:bodyPr>
          <a:lstStyle/>
          <a:p>
            <a:r>
              <a:rPr lang="en-US" altLang="zh-CN" dirty="0">
                <a:latin typeface="Arial" panose="020B0604020202020204" pitchFamily="34" charset="0"/>
              </a:rPr>
              <a:t>Right</a:t>
            </a:r>
            <a:endParaRPr lang="zh-CN" altLang="en-US" dirty="0">
              <a:latin typeface="Arial" panose="020B0604020202020204" pitchFamily="34" charset="0"/>
            </a:endParaRPr>
          </a:p>
        </p:txBody>
      </p:sp>
      <p:sp>
        <p:nvSpPr>
          <p:cNvPr id="17458" name="矩形 85"/>
          <p:cNvSpPr/>
          <p:nvPr/>
        </p:nvSpPr>
        <p:spPr>
          <a:xfrm>
            <a:off x="4360863" y="1781175"/>
            <a:ext cx="479425" cy="368300"/>
          </a:xfrm>
          <a:prstGeom prst="rect">
            <a:avLst/>
          </a:prstGeom>
          <a:noFill/>
          <a:ln w="9525">
            <a:noFill/>
          </a:ln>
        </p:spPr>
        <p:txBody>
          <a:bodyPr wrap="none">
            <a:spAutoFit/>
          </a:bodyPr>
          <a:lstStyle/>
          <a:p>
            <a:r>
              <a:rPr lang="en-US" altLang="zh-CN" dirty="0">
                <a:latin typeface="Arial" panose="020B0604020202020204" pitchFamily="34" charset="0"/>
              </a:rPr>
              <a:t>Up</a:t>
            </a:r>
            <a:endParaRPr lang="zh-CN" altLang="en-US" dirty="0">
              <a:latin typeface="Arial" panose="020B0604020202020204" pitchFamily="34" charset="0"/>
            </a:endParaRPr>
          </a:p>
        </p:txBody>
      </p:sp>
      <p:sp>
        <p:nvSpPr>
          <p:cNvPr id="17459" name="矩形 86"/>
          <p:cNvSpPr/>
          <p:nvPr/>
        </p:nvSpPr>
        <p:spPr>
          <a:xfrm>
            <a:off x="6205538" y="1749425"/>
            <a:ext cx="569912" cy="368300"/>
          </a:xfrm>
          <a:prstGeom prst="rect">
            <a:avLst/>
          </a:prstGeom>
          <a:noFill/>
          <a:ln w="9525">
            <a:noFill/>
          </a:ln>
        </p:spPr>
        <p:txBody>
          <a:bodyPr wrap="none">
            <a:spAutoFit/>
          </a:bodyPr>
          <a:lstStyle/>
          <a:p>
            <a:r>
              <a:rPr lang="en-US" altLang="zh-CN" dirty="0">
                <a:latin typeface="Arial" panose="020B0604020202020204" pitchFamily="34" charset="0"/>
              </a:rPr>
              <a:t>Left</a:t>
            </a:r>
            <a:endParaRPr lang="zh-CN" altLang="en-US" dirty="0">
              <a:latin typeface="Arial" panose="020B0604020202020204" pitchFamily="34" charset="0"/>
            </a:endParaRPr>
          </a:p>
        </p:txBody>
      </p:sp>
      <p:sp>
        <p:nvSpPr>
          <p:cNvPr id="17460" name="矩形 87"/>
          <p:cNvSpPr/>
          <p:nvPr/>
        </p:nvSpPr>
        <p:spPr>
          <a:xfrm>
            <a:off x="6556375" y="3505200"/>
            <a:ext cx="774700" cy="369888"/>
          </a:xfrm>
          <a:prstGeom prst="rect">
            <a:avLst/>
          </a:prstGeom>
          <a:noFill/>
          <a:ln w="9525">
            <a:noFill/>
          </a:ln>
        </p:spPr>
        <p:txBody>
          <a:bodyPr wrap="none">
            <a:spAutoFit/>
          </a:bodyPr>
          <a:lstStyle/>
          <a:p>
            <a:r>
              <a:rPr lang="en-US" altLang="zh-CN" dirty="0">
                <a:latin typeface="Arial" panose="020B0604020202020204" pitchFamily="34" charset="0"/>
              </a:rPr>
              <a:t>Down</a:t>
            </a:r>
            <a:endParaRPr lang="zh-CN" altLang="en-US" dirty="0">
              <a:latin typeface="Arial" panose="020B0604020202020204" pitchFamily="34" charset="0"/>
            </a:endParaRPr>
          </a:p>
        </p:txBody>
      </p:sp>
      <p:sp>
        <p:nvSpPr>
          <p:cNvPr id="89" name="右箭头 88"/>
          <p:cNvSpPr/>
          <p:nvPr/>
        </p:nvSpPr>
        <p:spPr>
          <a:xfrm>
            <a:off x="2414588" y="4767263"/>
            <a:ext cx="4718050" cy="231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62" name="矩形 89"/>
          <p:cNvSpPr/>
          <p:nvPr/>
        </p:nvSpPr>
        <p:spPr>
          <a:xfrm>
            <a:off x="2425700" y="4395788"/>
            <a:ext cx="1108075" cy="369887"/>
          </a:xfrm>
          <a:prstGeom prst="rect">
            <a:avLst/>
          </a:prstGeom>
          <a:noFill/>
          <a:ln w="9525">
            <a:noFill/>
          </a:ln>
        </p:spPr>
        <p:txBody>
          <a:bodyPr wrap="none">
            <a:spAutoFit/>
          </a:bodyPr>
          <a:lstStyle/>
          <a:p>
            <a:r>
              <a:rPr lang="zh-CN" altLang="en-US" dirty="0">
                <a:latin typeface="Arial" panose="020B0604020202020204" pitchFamily="34" charset="0"/>
              </a:rPr>
              <a:t>初始状态</a:t>
            </a:r>
          </a:p>
        </p:txBody>
      </p:sp>
      <p:sp>
        <p:nvSpPr>
          <p:cNvPr id="17463" name="矩形 90"/>
          <p:cNvSpPr/>
          <p:nvPr/>
        </p:nvSpPr>
        <p:spPr>
          <a:xfrm>
            <a:off x="5835650" y="4395788"/>
            <a:ext cx="1108075" cy="369887"/>
          </a:xfrm>
          <a:prstGeom prst="rect">
            <a:avLst/>
          </a:prstGeom>
          <a:noFill/>
          <a:ln w="9525">
            <a:noFill/>
          </a:ln>
        </p:spPr>
        <p:txBody>
          <a:bodyPr wrap="none">
            <a:spAutoFit/>
          </a:bodyPr>
          <a:lstStyle/>
          <a:p>
            <a:r>
              <a:rPr lang="zh-CN" altLang="en-US" dirty="0">
                <a:latin typeface="Arial" panose="020B0604020202020204" pitchFamily="34" charset="0"/>
              </a:rPr>
              <a:t>目标状态</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98E532-579E-FBC4-9507-41DCF22B4E9A}"/>
                  </a:ext>
                </a:extLst>
              </p:cNvPr>
              <p:cNvSpPr txBox="1"/>
              <p:nvPr/>
            </p:nvSpPr>
            <p:spPr>
              <a:xfrm>
                <a:off x="2734546" y="5641572"/>
                <a:ext cx="4395634" cy="1015663"/>
              </a:xfrm>
              <a:prstGeom prst="rect">
                <a:avLst/>
              </a:prstGeom>
              <a:noFill/>
            </p:spPr>
            <p:txBody>
              <a:bodyPr wrap="square" rtlCol="0">
                <a:spAutoFit/>
              </a:bodyPr>
              <a:lstStyle/>
              <a:p>
                <a:r>
                  <a:rPr lang="en-US" altLang="zh-CN" sz="2000" b="1" dirty="0">
                    <a:solidFill>
                      <a:srgbClr val="FF0000"/>
                    </a:solidFill>
                  </a:rPr>
                  <a:t>1</a:t>
                </a:r>
                <a:r>
                  <a:rPr lang="zh-CN" altLang="en-US" sz="2000" b="1" dirty="0">
                    <a:solidFill>
                      <a:srgbClr val="FF0000"/>
                    </a:solidFill>
                  </a:rPr>
                  <a:t>、描述状态的数据结构：</a:t>
                </a:r>
                <a:r>
                  <a:rPr lang="en-US" altLang="zh-CN" sz="2000" b="1" dirty="0">
                    <a:solidFill>
                      <a:srgbClr val="FF0000"/>
                    </a:solidFill>
                  </a:rPr>
                  <a:t>2</a:t>
                </a:r>
                <a14:m>
                  <m:oMath xmlns:m="http://schemas.openxmlformats.org/officeDocument/2006/math">
                    <m:r>
                      <a:rPr lang="en-US" altLang="zh-CN" sz="2000" b="1" i="1" smtClean="0">
                        <a:solidFill>
                          <a:srgbClr val="FF0000"/>
                        </a:solidFill>
                        <a:latin typeface="Cambria Math" panose="02040503050406030204" pitchFamily="18" charset="0"/>
                        <a:ea typeface="Cambria Math" panose="02040503050406030204" pitchFamily="18" charset="0"/>
                      </a:rPr>
                      <m:t>×</m:t>
                    </m:r>
                    <m:r>
                      <a:rPr lang="en-US" altLang="zh-CN" sz="2000" b="1" i="1">
                        <a:solidFill>
                          <a:srgbClr val="FF0000"/>
                        </a:solidFill>
                        <a:latin typeface="Cambria Math" panose="02040503050406030204" pitchFamily="18" charset="0"/>
                        <a:ea typeface="Cambria Math" panose="02040503050406030204" pitchFamily="18" charset="0"/>
                      </a:rPr>
                      <m:t>𝟐</m:t>
                    </m:r>
                  </m:oMath>
                </a14:m>
                <a:r>
                  <a:rPr lang="zh-CN" altLang="en-US" sz="2000" b="1" dirty="0">
                    <a:solidFill>
                      <a:srgbClr val="FF0000"/>
                    </a:solidFill>
                  </a:rPr>
                  <a:t>阵列</a:t>
                </a:r>
                <a:endParaRPr lang="en-US" altLang="zh-CN" sz="2000" b="1" dirty="0">
                  <a:solidFill>
                    <a:srgbClr val="FF0000"/>
                  </a:solidFill>
                </a:endParaRPr>
              </a:p>
              <a:p>
                <a:r>
                  <a:rPr lang="en-US" altLang="zh-CN" sz="2000" b="1" dirty="0">
                    <a:solidFill>
                      <a:srgbClr val="FF0000"/>
                    </a:solidFill>
                  </a:rPr>
                  <a:t>2</a:t>
                </a:r>
                <a:r>
                  <a:rPr lang="zh-CN" altLang="en-US" sz="2000" b="1" dirty="0">
                    <a:solidFill>
                      <a:srgbClr val="FF0000"/>
                    </a:solidFill>
                  </a:rPr>
                  <a:t>、操作算子：空格移动规则</a:t>
                </a:r>
                <a:endParaRPr lang="en-US" altLang="zh-CN" sz="2000" b="1" dirty="0">
                  <a:solidFill>
                    <a:srgbClr val="FF0000"/>
                  </a:solidFill>
                </a:endParaRPr>
              </a:p>
              <a:p>
                <a:r>
                  <a:rPr lang="en-US" altLang="zh-CN" sz="2000" b="1" dirty="0">
                    <a:solidFill>
                      <a:srgbClr val="FF0000"/>
                    </a:solidFill>
                  </a:rPr>
                  <a:t>3</a:t>
                </a:r>
                <a:r>
                  <a:rPr lang="zh-CN" altLang="en-US" sz="2000" b="1" dirty="0">
                    <a:solidFill>
                      <a:srgbClr val="FF0000"/>
                    </a:solidFill>
                  </a:rPr>
                  <a:t>、初始状态描述</a:t>
                </a:r>
              </a:p>
            </p:txBody>
          </p:sp>
        </mc:Choice>
        <mc:Fallback xmlns="">
          <p:sp>
            <p:nvSpPr>
              <p:cNvPr id="2" name="文本框 1">
                <a:extLst>
                  <a:ext uri="{FF2B5EF4-FFF2-40B4-BE49-F238E27FC236}">
                    <a16:creationId xmlns:a16="http://schemas.microsoft.com/office/drawing/2014/main" id="{CC98E532-579E-FBC4-9507-41DCF22B4E9A}"/>
                  </a:ext>
                </a:extLst>
              </p:cNvPr>
              <p:cNvSpPr txBox="1">
                <a:spLocks noRot="1" noChangeAspect="1" noMove="1" noResize="1" noEditPoints="1" noAdjustHandles="1" noChangeArrowheads="1" noChangeShapeType="1" noTextEdit="1"/>
              </p:cNvSpPr>
              <p:nvPr/>
            </p:nvSpPr>
            <p:spPr>
              <a:xfrm>
                <a:off x="2734546" y="5641572"/>
                <a:ext cx="4395634" cy="1015663"/>
              </a:xfrm>
              <a:prstGeom prst="rect">
                <a:avLst/>
              </a:prstGeom>
              <a:blipFill>
                <a:blip r:embed="rId3"/>
                <a:stretch>
                  <a:fillRect l="-1526" t="-4192" b="-10180"/>
                </a:stretch>
              </a:blipFill>
            </p:spPr>
            <p:txBody>
              <a:bodyPr/>
              <a:lstStyle/>
              <a:p>
                <a:r>
                  <a:rPr lang="zh-CN" altLang="en-US">
                    <a:noFill/>
                  </a:rPr>
                  <a:t> </a:t>
                </a:r>
              </a:p>
            </p:txBody>
          </p:sp>
        </mc:Fallback>
      </mc:AlternateContent>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2</a:t>
            </a:fld>
            <a:endParaRPr lang="ja-JP" altLang="en-US" sz="1800" dirty="0">
              <a:solidFill>
                <a:srgbClr val="A50021"/>
              </a:solidFill>
              <a:ea typeface="MS PGothic" panose="020B0600070205080204" pitchFamily="34" charset="-128"/>
            </a:endParaRPr>
          </a:p>
        </p:txBody>
      </p:sp>
      <p:sp>
        <p:nvSpPr>
          <p:cNvPr id="66562"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模糊推理作业题</a:t>
            </a:r>
          </a:p>
        </p:txBody>
      </p:sp>
      <p:sp>
        <p:nvSpPr>
          <p:cNvPr id="66563" name="Rectangle 5"/>
          <p:cNvSpPr/>
          <p:nvPr/>
        </p:nvSpPr>
        <p:spPr>
          <a:xfrm>
            <a:off x="250825" y="908050"/>
            <a:ext cx="8642350" cy="5400675"/>
          </a:xfrm>
          <a:prstGeom prst="rect">
            <a:avLst/>
          </a:prstGeom>
          <a:noFill/>
          <a:ln w="9525">
            <a:noFill/>
          </a:ln>
        </p:spPr>
        <p:txBody>
          <a:bodyPr anchor="t" anchorCtr="0"/>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解：（</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）确定模糊关系 </a:t>
            </a:r>
            <a:r>
              <a:rPr lang="en-US" altLang="zh-CN" sz="2800" b="1" i="1" dirty="0">
                <a:latin typeface="Times New Roman" panose="02020603050405020304" pitchFamily="18" charset="0"/>
                <a:ea typeface="宋体" panose="02010600030101010101" pitchFamily="2" charset="-122"/>
              </a:rPr>
              <a:t>R</a:t>
            </a:r>
            <a:r>
              <a:rPr lang="en-US" altLang="zh-CN" sz="2800" dirty="0">
                <a:latin typeface="Times New Roman" panose="02020603050405020304" pitchFamily="18" charset="0"/>
                <a:ea typeface="宋体" panose="02010600030101010101" pitchFamily="2" charset="-122"/>
              </a:rPr>
              <a:t> </a:t>
            </a:r>
          </a:p>
        </p:txBody>
      </p:sp>
      <p:sp>
        <p:nvSpPr>
          <p:cNvPr id="66565"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6566"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AD997F-E46A-7AB2-2BB2-587555D75D7A}"/>
                  </a:ext>
                </a:extLst>
              </p:cNvPr>
              <p:cNvSpPr txBox="1"/>
              <p:nvPr/>
            </p:nvSpPr>
            <p:spPr>
              <a:xfrm>
                <a:off x="5214667" y="1519499"/>
                <a:ext cx="2619646" cy="313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FF0000"/>
                          </a:solidFill>
                          <a:latin typeface="Cambria Math" panose="02040503050406030204" pitchFamily="18" charset="0"/>
                        </a:rPr>
                        <m:t>𝑅</m:t>
                      </m:r>
                      <m:r>
                        <a:rPr lang="en-US" altLang="zh-CN" sz="2000" b="0" i="1" dirty="0" smtClean="0">
                          <a:solidFill>
                            <a:srgbClr val="FF0000"/>
                          </a:solidFill>
                          <a:latin typeface="Cambria Math" panose="02040503050406030204" pitchFamily="18" charset="0"/>
                        </a:rPr>
                        <m:t>=</m:t>
                      </m:r>
                      <m:r>
                        <a:rPr lang="en-US" altLang="zh-CN" sz="2000" b="0" i="1" dirty="0" smtClean="0">
                          <a:solidFill>
                            <a:srgbClr val="FF0000"/>
                          </a:solidFill>
                          <a:latin typeface="Cambria Math" panose="02040503050406030204" pitchFamily="18" charset="0"/>
                        </a:rPr>
                        <m:t>𝐴</m:t>
                      </m:r>
                      <m:r>
                        <a:rPr lang="en-US" altLang="zh-CN" sz="2000" b="0" i="1" dirty="0" smtClean="0">
                          <a:solidFill>
                            <a:srgbClr val="FF0000"/>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𝐵</m:t>
                      </m:r>
                      <m:r>
                        <a:rPr lang="en-US" altLang="zh-CN" sz="2000" b="0" i="1" dirty="0" smtClean="0">
                          <a:solidFill>
                            <a:srgbClr val="FF0000"/>
                          </a:solidFill>
                          <a:latin typeface="Cambria Math" panose="02040503050406030204" pitchFamily="18" charset="0"/>
                          <a:ea typeface="Cambria Math" panose="02040503050406030204" pitchFamily="18" charset="0"/>
                        </a:rPr>
                        <m:t>=</m:t>
                      </m:r>
                      <m:sSubSup>
                        <m:sSubSupPr>
                          <m:ctrlPr>
                            <a:rPr lang="en-US" altLang="zh-CN" sz="2000" b="0" i="1" dirty="0" smtClean="0">
                              <a:solidFill>
                                <a:srgbClr val="FF0000"/>
                              </a:solidFill>
                              <a:latin typeface="Cambria Math" panose="02040503050406030204" pitchFamily="18" charset="0"/>
                              <a:ea typeface="Cambria Math" panose="02040503050406030204" pitchFamily="18" charset="0"/>
                            </a:rPr>
                          </m:ctrlPr>
                        </m:sSubSupPr>
                        <m:e>
                          <m:r>
                            <a:rPr lang="zh-CN" altLang="en-US" sz="2000" b="0" i="1" dirty="0" smtClean="0">
                              <a:solidFill>
                                <a:srgbClr val="FF0000"/>
                              </a:solidFill>
                              <a:latin typeface="Cambria Math" panose="02040503050406030204" pitchFamily="18" charset="0"/>
                              <a:ea typeface="Cambria Math" panose="02040503050406030204" pitchFamily="18" charset="0"/>
                            </a:rPr>
                            <m:t>𝜇</m:t>
                          </m:r>
                        </m:e>
                        <m:sub>
                          <m:r>
                            <a:rPr lang="en-US" altLang="zh-CN" sz="2000" b="0" i="1" dirty="0" smtClean="0">
                              <a:solidFill>
                                <a:srgbClr val="FF0000"/>
                              </a:solidFill>
                              <a:latin typeface="Cambria Math" panose="02040503050406030204" pitchFamily="18" charset="0"/>
                              <a:ea typeface="Cambria Math" panose="02040503050406030204" pitchFamily="18" charset="0"/>
                            </a:rPr>
                            <m:t>𝐴</m:t>
                          </m:r>
                        </m:sub>
                        <m:sup>
                          <m:r>
                            <a:rPr lang="en-US" altLang="zh-CN" sz="2000" b="0" i="1" dirty="0" smtClean="0">
                              <a:solidFill>
                                <a:srgbClr val="FF0000"/>
                              </a:solidFill>
                              <a:latin typeface="Cambria Math" panose="02040503050406030204" pitchFamily="18" charset="0"/>
                              <a:ea typeface="Cambria Math" panose="02040503050406030204" pitchFamily="18" charset="0"/>
                            </a:rPr>
                            <m:t>𝑇</m:t>
                          </m:r>
                        </m:sup>
                      </m:sSubSup>
                      <m:r>
                        <a:rPr lang="en-US" altLang="zh-CN" sz="2000" b="0" i="1" dirty="0" smtClean="0">
                          <a:solidFill>
                            <a:srgbClr val="FF0000"/>
                          </a:solidFill>
                          <a:latin typeface="Cambria Math" panose="02040503050406030204" pitchFamily="18" charset="0"/>
                          <a:ea typeface="Cambria Math" panose="02040503050406030204" pitchFamily="18" charset="0"/>
                        </a:rPr>
                        <m:t>∘</m:t>
                      </m:r>
                      <m:sSub>
                        <m:sSubPr>
                          <m:ctrlPr>
                            <a:rPr lang="en-US" altLang="zh-CN" sz="2000" b="0" i="1" dirty="0" smtClean="0">
                              <a:solidFill>
                                <a:srgbClr val="FF0000"/>
                              </a:solidFill>
                              <a:latin typeface="Cambria Math" panose="02040503050406030204" pitchFamily="18" charset="0"/>
                              <a:ea typeface="Cambria Math" panose="02040503050406030204" pitchFamily="18" charset="0"/>
                            </a:rPr>
                          </m:ctrlPr>
                        </m:sSubPr>
                        <m:e>
                          <m:r>
                            <a:rPr lang="zh-CN" altLang="en-US" sz="2000" b="0" i="1" dirty="0" smtClean="0">
                              <a:solidFill>
                                <a:srgbClr val="FF0000"/>
                              </a:solidFill>
                              <a:latin typeface="Cambria Math" panose="02040503050406030204" pitchFamily="18" charset="0"/>
                              <a:ea typeface="Cambria Math" panose="02040503050406030204" pitchFamily="18" charset="0"/>
                            </a:rPr>
                            <m:t>𝜇</m:t>
                          </m:r>
                        </m:e>
                        <m:sub>
                          <m:r>
                            <a:rPr lang="en-US" altLang="zh-CN" sz="2000" b="0" i="1" dirty="0" smtClean="0">
                              <a:solidFill>
                                <a:srgbClr val="FF0000"/>
                              </a:solidFill>
                              <a:latin typeface="Cambria Math" panose="02040503050406030204" pitchFamily="18" charset="0"/>
                              <a:ea typeface="Cambria Math" panose="02040503050406030204" pitchFamily="18" charset="0"/>
                            </a:rPr>
                            <m:t>𝐵</m:t>
                          </m:r>
                        </m:sub>
                      </m:sSub>
                    </m:oMath>
                  </m:oMathPara>
                </a14:m>
                <a:endParaRPr lang="zh-CN" altLang="en-US" sz="2000" dirty="0">
                  <a:solidFill>
                    <a:srgbClr val="FF0000"/>
                  </a:solidFill>
                </a:endParaRPr>
              </a:p>
            </p:txBody>
          </p:sp>
        </mc:Choice>
        <mc:Fallback xmlns="">
          <p:sp>
            <p:nvSpPr>
              <p:cNvPr id="2" name="文本框 1">
                <a:extLst>
                  <a:ext uri="{FF2B5EF4-FFF2-40B4-BE49-F238E27FC236}">
                    <a16:creationId xmlns:a16="http://schemas.microsoft.com/office/drawing/2014/main" id="{EFAD997F-E46A-7AB2-2BB2-587555D75D7A}"/>
                  </a:ext>
                </a:extLst>
              </p:cNvPr>
              <p:cNvSpPr txBox="1">
                <a:spLocks noRot="1" noChangeAspect="1" noMove="1" noResize="1" noEditPoints="1" noAdjustHandles="1" noChangeArrowheads="1" noChangeShapeType="1" noTextEdit="1"/>
              </p:cNvSpPr>
              <p:nvPr/>
            </p:nvSpPr>
            <p:spPr>
              <a:xfrm>
                <a:off x="5214667" y="1519499"/>
                <a:ext cx="2619646" cy="313804"/>
              </a:xfrm>
              <a:prstGeom prst="rect">
                <a:avLst/>
              </a:prstGeom>
              <a:blipFill>
                <a:blip r:embed="rId6"/>
                <a:stretch>
                  <a:fillRect b="-25000"/>
                </a:stretch>
              </a:blipFill>
            </p:spPr>
            <p:txBody>
              <a:bodyPr/>
              <a:lstStyle/>
              <a:p>
                <a:r>
                  <a:rPr lang="zh-CN" altLang="en-US">
                    <a:noFill/>
                  </a:rPr>
                  <a:t> </a:t>
                </a:r>
              </a:p>
            </p:txBody>
          </p:sp>
        </mc:Fallback>
      </mc:AlternateContent>
      <p:sp>
        <p:nvSpPr>
          <p:cNvPr id="4" name="圆角矩形标注 3">
            <a:extLst>
              <a:ext uri="{FF2B5EF4-FFF2-40B4-BE49-F238E27FC236}">
                <a16:creationId xmlns:a16="http://schemas.microsoft.com/office/drawing/2014/main" id="{6A1796F8-530D-B2F2-D42A-1A6F7AEBBC21}"/>
              </a:ext>
            </a:extLst>
          </p:cNvPr>
          <p:cNvSpPr/>
          <p:nvPr/>
        </p:nvSpPr>
        <p:spPr>
          <a:xfrm>
            <a:off x="5194301" y="1509038"/>
            <a:ext cx="2762076" cy="407792"/>
          </a:xfrm>
          <a:prstGeom prst="wedgeRoundRectCallout">
            <a:avLst>
              <a:gd name="adj1" fmla="val -56023"/>
              <a:gd name="adj2" fmla="val -115307"/>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EFE59C8-65FD-EFB8-B0D0-49C519541D37}"/>
                  </a:ext>
                </a:extLst>
              </p:cNvPr>
              <p:cNvSpPr txBox="1"/>
              <p:nvPr/>
            </p:nvSpPr>
            <p:spPr>
              <a:xfrm>
                <a:off x="32701" y="2643047"/>
                <a:ext cx="9174627" cy="272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eqArr>
                            <m:eqArrPr>
                              <m:ctrlPr>
                                <a:rPr lang="en-US" altLang="zh-CN" sz="2400" b="0" i="1" smtClean="0">
                                  <a:latin typeface="Cambria Math" panose="02040503050406030204" pitchFamily="18" charset="0"/>
                                </a:rPr>
                              </m:ctrlPr>
                            </m:eqArrPr>
                            <m:e>
                              <m:r>
                                <a:rPr lang="en-US" altLang="zh-CN" sz="2400" b="0" i="1" smtClean="0">
                                  <a:latin typeface="Cambria Math" panose="02040503050406030204" pitchFamily="18" charset="0"/>
                                </a:rPr>
                                <m:t> 1</m:t>
                              </m:r>
                            </m:e>
                            <m:e>
                              <m:r>
                                <a:rPr lang="en-US" altLang="zh-CN" sz="2400" b="0" i="1" smtClean="0">
                                  <a:latin typeface="Cambria Math" panose="02040503050406030204" pitchFamily="18" charset="0"/>
                                </a:rPr>
                                <m:t>0.7</m:t>
                              </m:r>
                            </m:e>
                            <m:e>
                              <m:r>
                                <a:rPr lang="en-US" altLang="zh-CN" sz="2400" b="0" i="1" smtClean="0">
                                  <a:latin typeface="Cambria Math" panose="02040503050406030204" pitchFamily="18" charset="0"/>
                                </a:rPr>
                                <m:t>0.3</m:t>
                              </m:r>
                            </m:e>
                            <m:e>
                              <m:r>
                                <a:rPr lang="en-US" altLang="zh-CN" sz="2400" b="0" i="1" smtClean="0">
                                  <a:latin typeface="Cambria Math" panose="02040503050406030204" pitchFamily="18" charset="0"/>
                                </a:rPr>
                                <m:t>0</m:t>
                              </m:r>
                            </m:e>
                          </m:eqArr>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1  0.6  0.2  0</m:t>
                          </m:r>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400" b="0" i="1" smtClean="0">
                                  <a:latin typeface="Cambria Math" panose="02040503050406030204" pitchFamily="18" charset="0"/>
                                  <a:ea typeface="Cambria Math" panose="02040503050406030204" pitchFamily="18" charset="0"/>
                                </a:rPr>
                              </m:ctrlPr>
                            </m:mPr>
                            <m:mr>
                              <m:e>
                                <m:m>
                                  <m:mPr>
                                    <m:mcs>
                                      <m:mc>
                                        <m:mcPr>
                                          <m:count m:val="2"/>
                                          <m:mcJc m:val="center"/>
                                        </m:mcPr>
                                      </m:mc>
                                    </m:mcs>
                                    <m:ctrlPr>
                                      <a:rPr lang="en-US" altLang="zh-CN" sz="2400" i="1">
                                        <a:latin typeface="Cambria Math" panose="02040503050406030204" pitchFamily="18" charset="0"/>
                                        <a:ea typeface="Cambria Math" panose="02040503050406030204" pitchFamily="18" charset="0"/>
                                      </a:rPr>
                                    </m:ctrlPr>
                                  </m:mPr>
                                  <m:mr>
                                    <m:e>
                                      <m:r>
                                        <m:rPr>
                                          <m:brk m:alnAt="7"/>
                                        </m:rPr>
                                        <a:rPr lang="en-US" altLang="zh-CN" sz="2400" i="1">
                                          <a:latin typeface="Cambria Math" panose="02040503050406030204" pitchFamily="18" charset="0"/>
                                          <a:ea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∧1</m:t>
                                      </m:r>
                                    </m:e>
                                    <m:e>
                                      <m:r>
                                        <a:rPr lang="en-US" altLang="zh-CN" sz="2400" i="1">
                                          <a:latin typeface="Cambria Math" panose="02040503050406030204" pitchFamily="18" charset="0"/>
                                          <a:ea typeface="Cambria Math" panose="02040503050406030204" pitchFamily="18" charset="0"/>
                                        </a:rPr>
                                        <m:t>1∧0.6</m:t>
                                      </m:r>
                                    </m:e>
                                  </m:mr>
                                  <m:mr>
                                    <m:e>
                                      <m:r>
                                        <a:rPr lang="en-US" altLang="zh-CN" sz="2400" i="1">
                                          <a:latin typeface="Cambria Math" panose="02040503050406030204" pitchFamily="18" charset="0"/>
                                          <a:ea typeface="Cambria Math" panose="02040503050406030204" pitchFamily="18" charset="0"/>
                                        </a:rPr>
                                        <m:t>0.7∧</m:t>
                                      </m:r>
                                      <m:r>
                                        <a:rPr lang="en-US" altLang="zh-CN" sz="2400" b="0" i="1" smtClean="0">
                                          <a:latin typeface="Cambria Math" panose="02040503050406030204" pitchFamily="18" charset="0"/>
                                          <a:ea typeface="Cambria Math" panose="02040503050406030204" pitchFamily="18" charset="0"/>
                                        </a:rPr>
                                        <m:t>1</m:t>
                                      </m:r>
                                    </m:e>
                                    <m:e>
                                      <m:r>
                                        <a:rPr lang="en-US" altLang="zh-CN" sz="2400" i="1">
                                          <a:latin typeface="Cambria Math" panose="02040503050406030204" pitchFamily="18" charset="0"/>
                                          <a:ea typeface="Cambria Math" panose="02040503050406030204" pitchFamily="18" charset="0"/>
                                        </a:rPr>
                                        <m:t>0.7∧0.6</m:t>
                                      </m:r>
                                    </m:e>
                                  </m:mr>
                                </m:m>
                              </m:e>
                              <m:e>
                                <m:m>
                                  <m:mPr>
                                    <m:mcs>
                                      <m:mc>
                                        <m:mcPr>
                                          <m:count m:val="2"/>
                                          <m:mcJc m:val="center"/>
                                        </m:mcPr>
                                      </m:mc>
                                    </m:mcs>
                                    <m:ctrlPr>
                                      <a:rPr lang="en-US" altLang="zh-CN" sz="2400" i="1">
                                        <a:latin typeface="Cambria Math" panose="02040503050406030204" pitchFamily="18" charset="0"/>
                                        <a:ea typeface="Cambria Math" panose="02040503050406030204" pitchFamily="18" charset="0"/>
                                      </a:rPr>
                                    </m:ctrlPr>
                                  </m:mPr>
                                  <m:mr>
                                    <m:e>
                                      <m:r>
                                        <a:rPr lang="en-US" altLang="zh-CN" sz="2400" i="1">
                                          <a:latin typeface="Cambria Math" panose="02040503050406030204" pitchFamily="18" charset="0"/>
                                          <a:ea typeface="Cambria Math" panose="02040503050406030204" pitchFamily="18" charset="0"/>
                                        </a:rPr>
                                        <m:t>1∧0.2</m:t>
                                      </m:r>
                                    </m:e>
                                    <m:e>
                                      <m:r>
                                        <a:rPr lang="en-US" altLang="zh-CN" sz="2400" i="1">
                                          <a:latin typeface="Cambria Math" panose="02040503050406030204" pitchFamily="18" charset="0"/>
                                          <a:ea typeface="Cambria Math" panose="02040503050406030204" pitchFamily="18" charset="0"/>
                                        </a:rPr>
                                        <m:t>1∧0</m:t>
                                      </m:r>
                                    </m:e>
                                  </m:mr>
                                  <m:mr>
                                    <m:e>
                                      <m:r>
                                        <a:rPr lang="en-US" altLang="zh-CN" sz="2400" i="1">
                                          <a:latin typeface="Cambria Math" panose="02040503050406030204" pitchFamily="18" charset="0"/>
                                          <a:ea typeface="Cambria Math" panose="02040503050406030204" pitchFamily="18" charset="0"/>
                                        </a:rPr>
                                        <m:t>0.7∧0.</m:t>
                                      </m:r>
                                      <m:r>
                                        <a:rPr lang="en-US" altLang="zh-CN" sz="2400" b="0" i="1" smtClean="0">
                                          <a:latin typeface="Cambria Math" panose="02040503050406030204" pitchFamily="18" charset="0"/>
                                          <a:ea typeface="Cambria Math" panose="02040503050406030204" pitchFamily="18" charset="0"/>
                                        </a:rPr>
                                        <m:t>2</m:t>
                                      </m:r>
                                    </m:e>
                                    <m:e>
                                      <m:r>
                                        <a:rPr lang="en-US" altLang="zh-CN" sz="2400" i="1">
                                          <a:latin typeface="Cambria Math" panose="02040503050406030204" pitchFamily="18" charset="0"/>
                                          <a:ea typeface="Cambria Math" panose="02040503050406030204" pitchFamily="18" charset="0"/>
                                        </a:rPr>
                                        <m:t>0.7∧0</m:t>
                                      </m:r>
                                    </m:e>
                                  </m:mr>
                                </m:m>
                              </m:e>
                            </m:mr>
                            <m:mr>
                              <m:e>
                                <m:m>
                                  <m:mPr>
                                    <m:mcs>
                                      <m:mc>
                                        <m:mcPr>
                                          <m:count m:val="2"/>
                                          <m:mcJc m:val="center"/>
                                        </m:mcPr>
                                      </m:mc>
                                    </m:mcs>
                                    <m:ctrlPr>
                                      <a:rPr lang="en-US" altLang="zh-CN" sz="2400" i="1">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.3∧1</m:t>
                                      </m:r>
                                    </m:e>
                                    <m:e>
                                      <m:r>
                                        <a:rPr lang="en-US" altLang="zh-CN" sz="2400" b="0" i="1" smtClean="0">
                                          <a:latin typeface="Cambria Math" panose="02040503050406030204" pitchFamily="18" charset="0"/>
                                          <a:ea typeface="Cambria Math" panose="02040503050406030204" pitchFamily="18" charset="0"/>
                                        </a:rPr>
                                        <m:t>0.3∧0.6</m:t>
                                      </m:r>
                                    </m:e>
                                  </m:mr>
                                  <m:mr>
                                    <m:e>
                                      <m:r>
                                        <a:rPr lang="en-US" altLang="zh-CN" sz="2400" b="0" i="1" smtClean="0">
                                          <a:latin typeface="Cambria Math" panose="02040503050406030204" pitchFamily="18" charset="0"/>
                                          <a:ea typeface="Cambria Math" panose="02040503050406030204" pitchFamily="18" charset="0"/>
                                        </a:rPr>
                                        <m:t>0∧1</m:t>
                                      </m:r>
                                    </m:e>
                                    <m:e>
                                      <m:r>
                                        <a:rPr lang="en-US" altLang="zh-CN" sz="2400" b="0" i="1" smtClean="0">
                                          <a:latin typeface="Cambria Math" panose="02040503050406030204" pitchFamily="18" charset="0"/>
                                          <a:ea typeface="Cambria Math" panose="02040503050406030204" pitchFamily="18" charset="0"/>
                                        </a:rPr>
                                        <m:t>0∧0.6</m:t>
                                      </m:r>
                                    </m:e>
                                  </m:mr>
                                </m:m>
                              </m:e>
                              <m:e>
                                <m:m>
                                  <m:mPr>
                                    <m:mcs>
                                      <m:mc>
                                        <m:mcPr>
                                          <m:count m:val="2"/>
                                          <m:mcJc m:val="center"/>
                                        </m:mcPr>
                                      </m:mc>
                                    </m:mcs>
                                    <m:ctrlPr>
                                      <a:rPr lang="en-US" altLang="zh-CN" sz="2400" i="1">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.3∧0.2</m:t>
                                      </m:r>
                                    </m:e>
                                    <m:e>
                                      <m:r>
                                        <a:rPr lang="en-US" altLang="zh-CN" sz="2400" b="0" i="1" smtClean="0">
                                          <a:latin typeface="Cambria Math" panose="02040503050406030204" pitchFamily="18" charset="0"/>
                                          <a:ea typeface="Cambria Math" panose="02040503050406030204" pitchFamily="18" charset="0"/>
                                        </a:rPr>
                                        <m:t>0.3∧0</m:t>
                                      </m:r>
                                    </m:e>
                                  </m:mr>
                                  <m:mr>
                                    <m:e>
                                      <m:r>
                                        <a:rPr lang="en-US" altLang="zh-CN" sz="2400" b="0" i="1" smtClean="0">
                                          <a:latin typeface="Cambria Math" panose="02040503050406030204" pitchFamily="18" charset="0"/>
                                          <a:ea typeface="Cambria Math" panose="02040503050406030204" pitchFamily="18" charset="0"/>
                                        </a:rPr>
                                        <m:t>0∧0.2</m:t>
                                      </m:r>
                                    </m:e>
                                    <m:e>
                                      <m:r>
                                        <a:rPr lang="en-US" altLang="zh-CN" sz="2400" b="0" i="1" smtClean="0">
                                          <a:latin typeface="Cambria Math" panose="02040503050406030204" pitchFamily="18" charset="0"/>
                                          <a:ea typeface="Cambria Math" panose="02040503050406030204" pitchFamily="18" charset="0"/>
                                        </a:rPr>
                                        <m:t>0∧0</m:t>
                                      </m:r>
                                    </m:e>
                                  </m:mr>
                                </m:m>
                              </m:e>
                            </m:mr>
                          </m:m>
                        </m:e>
                      </m:d>
                    </m:oMath>
                  </m:oMathPara>
                </a14:m>
                <a:endParaRPr lang="en-US" altLang="zh-CN" sz="2400" dirty="0"/>
              </a:p>
              <a:p>
                <a:r>
                  <a:rPr lang="en-US" altLang="zh-CN" sz="2400" dirty="0"/>
                  <a:t>=</a:t>
                </a:r>
                <a14:m>
                  <m:oMath xmlns:m="http://schemas.openxmlformats.org/officeDocument/2006/math">
                    <m:d>
                      <m:dPr>
                        <m:begChr m:val="["/>
                        <m:endChr m:val="]"/>
                        <m:ctrlPr>
                          <a:rPr lang="en-US" altLang="zh-CN" sz="2400" i="1" smtClean="0">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0.6</m:t>
                                    </m:r>
                                  </m:e>
                                </m:mr>
                                <m:mr>
                                  <m:e>
                                    <m:r>
                                      <a:rPr lang="en-US" altLang="zh-CN" sz="2400" b="0" i="1" smtClean="0">
                                        <a:latin typeface="Cambria Math" panose="02040503050406030204" pitchFamily="18" charset="0"/>
                                      </a:rPr>
                                      <m:t>0.7</m:t>
                                    </m:r>
                                  </m:e>
                                  <m:e>
                                    <m:r>
                                      <a:rPr lang="en-US" altLang="zh-CN" sz="2400" b="0" i="1" smtClean="0">
                                        <a:latin typeface="Cambria Math" panose="02040503050406030204" pitchFamily="18" charset="0"/>
                                      </a:rPr>
                                      <m:t>0.6</m:t>
                                    </m:r>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0.2</m:t>
                                    </m:r>
                                  </m:e>
                                  <m:e>
                                    <m:r>
                                      <a:rPr lang="en-US" altLang="zh-CN" sz="2400" b="0" i="1" smtClean="0">
                                        <a:latin typeface="Cambria Math" panose="02040503050406030204" pitchFamily="18" charset="0"/>
                                      </a:rPr>
                                      <m:t>0</m:t>
                                    </m:r>
                                  </m:e>
                                </m:mr>
                              </m:m>
                            </m:e>
                          </m:m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0.3</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
                            </m:e>
                          </m:mr>
                        </m:m>
                      </m:e>
                    </m:d>
                  </m:oMath>
                </a14:m>
                <a:endParaRPr lang="zh-CN" altLang="en-US" sz="2400" dirty="0"/>
              </a:p>
            </p:txBody>
          </p:sp>
        </mc:Choice>
        <mc:Fallback xmlns="">
          <p:sp>
            <p:nvSpPr>
              <p:cNvPr id="7" name="文本框 6">
                <a:extLst>
                  <a:ext uri="{FF2B5EF4-FFF2-40B4-BE49-F238E27FC236}">
                    <a16:creationId xmlns:a16="http://schemas.microsoft.com/office/drawing/2014/main" id="{8EFE59C8-65FD-EFB8-B0D0-49C519541D37}"/>
                  </a:ext>
                </a:extLst>
              </p:cNvPr>
              <p:cNvSpPr txBox="1">
                <a:spLocks noRot="1" noChangeAspect="1" noMove="1" noResize="1" noEditPoints="1" noAdjustHandles="1" noChangeArrowheads="1" noChangeShapeType="1" noTextEdit="1"/>
              </p:cNvSpPr>
              <p:nvPr/>
            </p:nvSpPr>
            <p:spPr>
              <a:xfrm>
                <a:off x="32701" y="2643047"/>
                <a:ext cx="9174627" cy="2721258"/>
              </a:xfrm>
              <a:prstGeom prst="rect">
                <a:avLst/>
              </a:prstGeom>
              <a:blipFill>
                <a:blip r:embed="rId7"/>
                <a:stretch>
                  <a:fillRect l="-19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557126"/>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20</a:t>
            </a:fld>
            <a:endParaRPr lang="ja-JP" altLang="en-US" dirty="0">
              <a:solidFill>
                <a:srgbClr val="A50021"/>
              </a:solidFill>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4.2.2  </a:t>
            </a:r>
            <a:r>
              <a:rPr lang="zh-CN" altLang="en-US" sz="3600" b="0" dirty="0">
                <a:latin typeface="Times New Roman" panose="02020603050405020304" pitchFamily="18" charset="0"/>
                <a:ea typeface="黑体" panose="02010609060101010101" pitchFamily="49" charset="-122"/>
              </a:rPr>
              <a:t>状态空间的图描述</a:t>
            </a:r>
          </a:p>
        </p:txBody>
      </p:sp>
      <p:sp>
        <p:nvSpPr>
          <p:cNvPr id="18436"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37"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38" name="Rectangle 13"/>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39" name="Rectangle 15"/>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0" name="Rectangle 17"/>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1" name="Rectangle 19"/>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2" name="Rectangle 21"/>
          <p:cNvSpPr/>
          <p:nvPr/>
        </p:nvSpPr>
        <p:spPr>
          <a:xfrm>
            <a:off x="0" y="0"/>
            <a:ext cx="9144000" cy="0"/>
          </a:xfrm>
          <a:prstGeom prst="rect">
            <a:avLst/>
          </a:prstGeom>
          <a:noFill/>
          <a:ln w="9525">
            <a:noFill/>
          </a:ln>
        </p:spPr>
        <p:txBody>
          <a:bodyPr wrap="none" anchor="ctr" anchorCtr="0">
            <a:spAutoFit/>
          </a:bodyPr>
          <a:lstStyle/>
          <a:p>
            <a:pPr algn="ctr"/>
            <a:endParaRPr lang="zh-CN" altLang="zh-CN" dirty="0">
              <a:latin typeface="Arial" panose="020B0604020202020204" pitchFamily="34" charset="0"/>
            </a:endParaRPr>
          </a:p>
        </p:txBody>
      </p:sp>
      <p:sp>
        <p:nvSpPr>
          <p:cNvPr id="18443" name="Rectangle 23"/>
          <p:cNvSpPr/>
          <p:nvPr/>
        </p:nvSpPr>
        <p:spPr>
          <a:xfrm>
            <a:off x="0" y="3319463"/>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4" name="Rectangle 25"/>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5" name="Rectangle 27"/>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6" name="Rectangle 29"/>
          <p:cNvSpPr/>
          <p:nvPr/>
        </p:nvSpPr>
        <p:spPr>
          <a:xfrm>
            <a:off x="0" y="3319463"/>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7" name="Rectangle 31"/>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8"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9" name="Text Box 36"/>
          <p:cNvSpPr txBox="1"/>
          <p:nvPr/>
        </p:nvSpPr>
        <p:spPr>
          <a:xfrm>
            <a:off x="4953000" y="914400"/>
            <a:ext cx="1066800"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grpSp>
        <p:nvGrpSpPr>
          <p:cNvPr id="18450" name="Group 41"/>
          <p:cNvGrpSpPr/>
          <p:nvPr/>
        </p:nvGrpSpPr>
        <p:grpSpPr>
          <a:xfrm>
            <a:off x="-36512" y="992188"/>
            <a:ext cx="7704137" cy="4589463"/>
            <a:chOff x="68" y="529"/>
            <a:chExt cx="4853" cy="2891"/>
          </a:xfrm>
        </p:grpSpPr>
        <p:graphicFrame>
          <p:nvGraphicFramePr>
            <p:cNvPr id="18452" name="Object 39"/>
            <p:cNvGraphicFramePr>
              <a:graphicFrameLocks noChangeAspect="1"/>
            </p:cNvGraphicFramePr>
            <p:nvPr>
              <p:extLst>
                <p:ext uri="{D42A27DB-BD31-4B8C-83A1-F6EECF244321}">
                  <p14:modId xmlns:p14="http://schemas.microsoft.com/office/powerpoint/2010/main" val="2389873270"/>
                </p:ext>
              </p:extLst>
            </p:nvPr>
          </p:nvGraphicFramePr>
          <p:xfrm>
            <a:off x="68" y="536"/>
            <a:ext cx="4853" cy="2884"/>
          </p:xfrm>
          <a:graphic>
            <a:graphicData uri="http://schemas.openxmlformats.org/presentationml/2006/ole">
              <mc:AlternateContent xmlns:mc="http://schemas.openxmlformats.org/markup-compatibility/2006">
                <mc:Choice xmlns:v="urn:schemas-microsoft-com:vml" Requires="v">
                  <p:oleObj r:id="rId2" imgW="4953000" imgH="3305175" progId="Paint.Picture">
                    <p:embed/>
                  </p:oleObj>
                </mc:Choice>
                <mc:Fallback>
                  <p:oleObj r:id="rId2" imgW="4953000" imgH="3305175" progId="Paint.Picture">
                    <p:embed/>
                    <p:pic>
                      <p:nvPicPr>
                        <p:cNvPr id="0" name="图片 3086"/>
                        <p:cNvPicPr/>
                        <p:nvPr/>
                      </p:nvPicPr>
                      <p:blipFill>
                        <a:blip r:embed="rId3"/>
                        <a:stretch>
                          <a:fillRect/>
                        </a:stretch>
                      </p:blipFill>
                      <p:spPr>
                        <a:xfrm>
                          <a:off x="68" y="536"/>
                          <a:ext cx="4853" cy="2884"/>
                        </a:xfrm>
                        <a:prstGeom prst="rect">
                          <a:avLst/>
                        </a:prstGeom>
                        <a:noFill/>
                        <a:ln w="38100">
                          <a:noFill/>
                          <a:miter/>
                        </a:ln>
                      </p:spPr>
                    </p:pic>
                  </p:oleObj>
                </mc:Fallback>
              </mc:AlternateContent>
            </a:graphicData>
          </a:graphic>
        </p:graphicFrame>
        <p:sp>
          <p:nvSpPr>
            <p:cNvPr id="18453" name="Text Box 37"/>
            <p:cNvSpPr txBox="1"/>
            <p:nvPr/>
          </p:nvSpPr>
          <p:spPr>
            <a:xfrm>
              <a:off x="2494" y="529"/>
              <a:ext cx="1008" cy="252"/>
            </a:xfrm>
            <a:prstGeom prst="rect">
              <a:avLst/>
            </a:prstGeom>
            <a:noFill/>
            <a:ln w="9525">
              <a:noFill/>
            </a:ln>
          </p:spPr>
          <p:txBody>
            <a:bodyPr wrap="square">
              <a:spAutoFit/>
            </a:bodyPr>
            <a:lstStyle/>
            <a:p>
              <a:pPr>
                <a:spcBef>
                  <a:spcPct val="50000"/>
                </a:spcBef>
              </a:pPr>
              <a:r>
                <a:rPr lang="zh-CN" altLang="en-US" sz="2000" dirty="0">
                  <a:solidFill>
                    <a:schemeClr val="accent2"/>
                  </a:solidFill>
                  <a:latin typeface="Arial" panose="020B0604020202020204" pitchFamily="34" charset="0"/>
                </a:rPr>
                <a:t>（初始状态）</a:t>
              </a:r>
            </a:p>
          </p:txBody>
        </p:sp>
        <p:sp>
          <p:nvSpPr>
            <p:cNvPr id="18454" name="Text Box 38"/>
            <p:cNvSpPr txBox="1"/>
            <p:nvPr/>
          </p:nvSpPr>
          <p:spPr>
            <a:xfrm>
              <a:off x="3742" y="939"/>
              <a:ext cx="1008" cy="250"/>
            </a:xfrm>
            <a:prstGeom prst="rect">
              <a:avLst/>
            </a:prstGeom>
            <a:noFill/>
            <a:ln w="9525">
              <a:noFill/>
            </a:ln>
          </p:spPr>
          <p:txBody>
            <a:bodyPr>
              <a:spAutoFit/>
            </a:bodyPr>
            <a:lstStyle/>
            <a:p>
              <a:pPr>
                <a:spcBef>
                  <a:spcPct val="50000"/>
                </a:spcBef>
              </a:pPr>
              <a:r>
                <a:rPr lang="zh-CN" altLang="en-US" sz="2000" dirty="0">
                  <a:solidFill>
                    <a:schemeClr val="accent2"/>
                  </a:solidFill>
                  <a:latin typeface="Arial" panose="020B0604020202020204" pitchFamily="34" charset="0"/>
                </a:rPr>
                <a:t>（操作算子）</a:t>
              </a:r>
            </a:p>
          </p:txBody>
        </p:sp>
      </p:grpSp>
      <p:sp>
        <p:nvSpPr>
          <p:cNvPr id="18451" name="Text Box 40"/>
          <p:cNvSpPr txBox="1"/>
          <p:nvPr/>
        </p:nvSpPr>
        <p:spPr>
          <a:xfrm>
            <a:off x="1331640" y="5642828"/>
            <a:ext cx="3886200" cy="396875"/>
          </a:xfrm>
          <a:prstGeom prst="rect">
            <a:avLst/>
          </a:prstGeom>
          <a:noFill/>
          <a:ln w="9525">
            <a:noFill/>
          </a:ln>
        </p:spPr>
        <p:txBody>
          <a:bodyPr>
            <a:spAutoFit/>
          </a:bodyPr>
          <a:lstStyle/>
          <a:p>
            <a:pPr algn="ctr">
              <a:spcBef>
                <a:spcPct val="50000"/>
              </a:spcBef>
            </a:pPr>
            <a:r>
              <a:rPr lang="zh-CN" altLang="en-US" sz="2000" b="1" dirty="0">
                <a:latin typeface="Arial" panose="020B0604020202020204" pitchFamily="34" charset="0"/>
              </a:rPr>
              <a:t>状态空间的有向图描述</a:t>
            </a:r>
          </a:p>
        </p:txBody>
      </p:sp>
      <p:sp>
        <p:nvSpPr>
          <p:cNvPr id="2" name="文本框 1">
            <a:extLst>
              <a:ext uri="{FF2B5EF4-FFF2-40B4-BE49-F238E27FC236}">
                <a16:creationId xmlns:a16="http://schemas.microsoft.com/office/drawing/2014/main" id="{3B21DEED-44AC-8B42-40EA-900C40EF160E}"/>
              </a:ext>
            </a:extLst>
          </p:cNvPr>
          <p:cNvSpPr txBox="1"/>
          <p:nvPr/>
        </p:nvSpPr>
        <p:spPr>
          <a:xfrm>
            <a:off x="5414963" y="4438516"/>
            <a:ext cx="3717127" cy="1631216"/>
          </a:xfrm>
          <a:prstGeom prst="rect">
            <a:avLst/>
          </a:prstGeom>
          <a:noFill/>
          <a:ln>
            <a:solidFill>
              <a:srgbClr val="C00000"/>
            </a:solidFill>
          </a:ln>
        </p:spPr>
        <p:txBody>
          <a:bodyPr wrap="square" rtlCol="0">
            <a:spAutoFit/>
          </a:bodyPr>
          <a:lstStyle/>
          <a:p>
            <a:pPr marL="342900" indent="-342900">
              <a:buClr>
                <a:schemeClr val="accent2"/>
              </a:buClr>
              <a:buFont typeface="Wingdings" panose="05000000000000000000" pitchFamily="2" charset="2"/>
              <a:buChar char="u"/>
            </a:pPr>
            <a:r>
              <a:rPr lang="zh-CN" altLang="en-US" sz="2000" dirty="0"/>
              <a:t>状态</a:t>
            </a:r>
            <a:endParaRPr lang="en-US" altLang="zh-CN" sz="2000" dirty="0"/>
          </a:p>
          <a:p>
            <a:pPr marL="342900" indent="-342900">
              <a:buClr>
                <a:schemeClr val="accent2"/>
              </a:buClr>
              <a:buFont typeface="Wingdings" panose="05000000000000000000" pitchFamily="2" charset="2"/>
              <a:buChar char="u"/>
            </a:pPr>
            <a:r>
              <a:rPr lang="zh-CN" altLang="en-US" sz="2000" dirty="0"/>
              <a:t>操作算子</a:t>
            </a:r>
            <a:endParaRPr lang="en-US" altLang="zh-CN" sz="2000" dirty="0"/>
          </a:p>
          <a:p>
            <a:pPr marL="342900" indent="-342900">
              <a:buClr>
                <a:schemeClr val="accent2"/>
              </a:buClr>
              <a:buFont typeface="Wingdings" panose="05000000000000000000" pitchFamily="2" charset="2"/>
              <a:buChar char="u"/>
            </a:pPr>
            <a:r>
              <a:rPr lang="zh-CN" altLang="en-US" sz="2000" dirty="0"/>
              <a:t>求问题的状态空间的一个解等价于在图上寻找某个路径。</a:t>
            </a:r>
            <a:endParaRPr lang="en-US" altLang="zh-CN" sz="2000" dirty="0"/>
          </a:p>
          <a:p>
            <a:pPr marL="342900" indent="-342900">
              <a:buClr>
                <a:schemeClr val="accent2"/>
              </a:buClr>
              <a:buFont typeface="Wingdings" panose="05000000000000000000" pitchFamily="2" charset="2"/>
              <a:buChar char="u"/>
            </a:pPr>
            <a:r>
              <a:rPr lang="en-US" altLang="zh-CN" sz="2000" dirty="0"/>
              <a:t>S</a:t>
            </a:r>
            <a:r>
              <a:rPr lang="en-US" altLang="zh-CN" sz="1600" dirty="0"/>
              <a:t>0</a:t>
            </a:r>
            <a:r>
              <a:rPr lang="en-US" altLang="zh-CN" sz="2000" dirty="0">
                <a:sym typeface="Wingdings" panose="05000000000000000000" pitchFamily="2" charset="2"/>
              </a:rPr>
              <a:t>S</a:t>
            </a:r>
            <a:r>
              <a:rPr lang="en-US" altLang="zh-CN" sz="1600" dirty="0">
                <a:sym typeface="Wingdings" panose="05000000000000000000" pitchFamily="2" charset="2"/>
              </a:rPr>
              <a:t>10</a:t>
            </a:r>
            <a:endParaRPr lang="zh-CN" altLang="en-US" sz="2000" dirty="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21</a:t>
            </a:fld>
            <a:endParaRPr lang="ja-JP" altLang="en-US" dirty="0">
              <a:solidFill>
                <a:srgbClr val="A50021"/>
              </a:solidFill>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4.2.2  </a:t>
            </a:r>
            <a:r>
              <a:rPr lang="zh-CN" altLang="en-US" sz="3600" b="0" dirty="0">
                <a:latin typeface="Times New Roman" panose="02020603050405020304" pitchFamily="18" charset="0"/>
                <a:ea typeface="黑体" panose="02010609060101010101" pitchFamily="49" charset="-122"/>
              </a:rPr>
              <a:t>状态空间的图描述</a:t>
            </a:r>
          </a:p>
        </p:txBody>
      </p:sp>
      <p:sp>
        <p:nvSpPr>
          <p:cNvPr id="19460" name="Text Box 15"/>
          <p:cNvSpPr txBox="1"/>
          <p:nvPr/>
        </p:nvSpPr>
        <p:spPr>
          <a:xfrm>
            <a:off x="2509939" y="6402471"/>
            <a:ext cx="4876800" cy="519113"/>
          </a:xfrm>
          <a:prstGeom prst="rect">
            <a:avLst/>
          </a:prstGeom>
          <a:noFill/>
          <a:ln w="9525">
            <a:noFill/>
          </a:ln>
        </p:spPr>
        <p:txBody>
          <a:bodyPr>
            <a:spAutoFit/>
          </a:bodyPr>
          <a:lstStyle/>
          <a:p>
            <a:pPr>
              <a:spcBef>
                <a:spcPct val="50000"/>
              </a:spcBef>
            </a:pPr>
            <a:r>
              <a:rPr lang="zh-CN" altLang="en-US" sz="2600" b="1" dirty="0">
                <a:latin typeface="Times New Roman" panose="02020603050405020304" pitchFamily="18" charset="0"/>
              </a:rPr>
              <a:t>三数码</a:t>
            </a:r>
            <a:r>
              <a:rPr lang="zh-CN" altLang="en-US" sz="2600" b="1" dirty="0">
                <a:latin typeface="Arial" panose="020B0604020202020204" pitchFamily="34" charset="0"/>
              </a:rPr>
              <a:t>状态空间图</a:t>
            </a:r>
            <a:r>
              <a:rPr lang="zh-CN" altLang="en-US" sz="2800" dirty="0">
                <a:latin typeface="Arial" panose="020B0604020202020204" pitchFamily="34" charset="0"/>
              </a:rPr>
              <a:t> </a:t>
            </a:r>
          </a:p>
        </p:txBody>
      </p:sp>
      <p:sp>
        <p:nvSpPr>
          <p:cNvPr id="6" name="矩形 5"/>
          <p:cNvSpPr/>
          <p:nvPr/>
        </p:nvSpPr>
        <p:spPr>
          <a:xfrm>
            <a:off x="3492500" y="981075"/>
            <a:ext cx="863600" cy="719138"/>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2182813" y="1809750"/>
            <a:ext cx="863600" cy="720725"/>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182813" y="2733675"/>
            <a:ext cx="863600" cy="684213"/>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2182813" y="3633788"/>
            <a:ext cx="863600" cy="719138"/>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a:off x="2182813" y="4570413"/>
            <a:ext cx="863600" cy="719138"/>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a:off x="2182813" y="5441950"/>
            <a:ext cx="863600" cy="720725"/>
          </a:xfrm>
          <a:prstGeom prst="rect">
            <a:avLst/>
          </a:prstGeom>
          <a:solidFill>
            <a:schemeClr val="accent1"/>
          </a:solidFill>
          <a:ln w="889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67" name="矩形 11"/>
          <p:cNvSpPr/>
          <p:nvPr/>
        </p:nvSpPr>
        <p:spPr>
          <a:xfrm>
            <a:off x="3956050" y="960438"/>
            <a:ext cx="252413" cy="430212"/>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68" name="矩形 12"/>
          <p:cNvSpPr/>
          <p:nvPr/>
        </p:nvSpPr>
        <p:spPr>
          <a:xfrm>
            <a:off x="3956050" y="1292225"/>
            <a:ext cx="252413" cy="431800"/>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69" name="矩形 13"/>
          <p:cNvSpPr/>
          <p:nvPr/>
        </p:nvSpPr>
        <p:spPr>
          <a:xfrm>
            <a:off x="3527425" y="1292225"/>
            <a:ext cx="252413" cy="431800"/>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70" name="矩形 14"/>
          <p:cNvSpPr/>
          <p:nvPr/>
        </p:nvSpPr>
        <p:spPr>
          <a:xfrm>
            <a:off x="2682875" y="1790700"/>
            <a:ext cx="252413" cy="430213"/>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71" name="矩形 15"/>
          <p:cNvSpPr/>
          <p:nvPr/>
        </p:nvSpPr>
        <p:spPr>
          <a:xfrm>
            <a:off x="2682875" y="2122488"/>
            <a:ext cx="252413"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72" name="矩形 16"/>
          <p:cNvSpPr/>
          <p:nvPr/>
        </p:nvSpPr>
        <p:spPr>
          <a:xfrm>
            <a:off x="2293938" y="1790700"/>
            <a:ext cx="250825" cy="430213"/>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73" name="矩形 17"/>
          <p:cNvSpPr/>
          <p:nvPr/>
        </p:nvSpPr>
        <p:spPr>
          <a:xfrm>
            <a:off x="2727325" y="2660650"/>
            <a:ext cx="252413" cy="430213"/>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74" name="矩形 18"/>
          <p:cNvSpPr/>
          <p:nvPr/>
        </p:nvSpPr>
        <p:spPr>
          <a:xfrm>
            <a:off x="2300288" y="2992438"/>
            <a:ext cx="252412"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75" name="矩形 19"/>
          <p:cNvSpPr/>
          <p:nvPr/>
        </p:nvSpPr>
        <p:spPr>
          <a:xfrm>
            <a:off x="2298700" y="2660650"/>
            <a:ext cx="252413" cy="430213"/>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76" name="矩形 20"/>
          <p:cNvSpPr/>
          <p:nvPr/>
        </p:nvSpPr>
        <p:spPr>
          <a:xfrm>
            <a:off x="2263775" y="3633788"/>
            <a:ext cx="252413" cy="431800"/>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77" name="矩形 21"/>
          <p:cNvSpPr/>
          <p:nvPr/>
        </p:nvSpPr>
        <p:spPr>
          <a:xfrm>
            <a:off x="2727325" y="3965575"/>
            <a:ext cx="252413" cy="431800"/>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78" name="矩形 22"/>
          <p:cNvSpPr/>
          <p:nvPr/>
        </p:nvSpPr>
        <p:spPr>
          <a:xfrm>
            <a:off x="2298700" y="3965575"/>
            <a:ext cx="252413" cy="431800"/>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79" name="矩形 23"/>
          <p:cNvSpPr/>
          <p:nvPr/>
        </p:nvSpPr>
        <p:spPr>
          <a:xfrm>
            <a:off x="2722563" y="4570413"/>
            <a:ext cx="250825" cy="430212"/>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80" name="矩形 24"/>
          <p:cNvSpPr/>
          <p:nvPr/>
        </p:nvSpPr>
        <p:spPr>
          <a:xfrm>
            <a:off x="2722563" y="4902200"/>
            <a:ext cx="250825" cy="431800"/>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81" name="矩形 25"/>
          <p:cNvSpPr/>
          <p:nvPr/>
        </p:nvSpPr>
        <p:spPr>
          <a:xfrm>
            <a:off x="2293938" y="4902200"/>
            <a:ext cx="250825" cy="431800"/>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82" name="矩形 26"/>
          <p:cNvSpPr/>
          <p:nvPr/>
        </p:nvSpPr>
        <p:spPr>
          <a:xfrm>
            <a:off x="2727325" y="5446713"/>
            <a:ext cx="252413" cy="430212"/>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83" name="矩形 27"/>
          <p:cNvSpPr/>
          <p:nvPr/>
        </p:nvSpPr>
        <p:spPr>
          <a:xfrm>
            <a:off x="2727325" y="5778500"/>
            <a:ext cx="252413" cy="430213"/>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84" name="矩形 28"/>
          <p:cNvSpPr/>
          <p:nvPr/>
        </p:nvSpPr>
        <p:spPr>
          <a:xfrm>
            <a:off x="2298700" y="5446713"/>
            <a:ext cx="252413"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30" name="矩形 29"/>
          <p:cNvSpPr/>
          <p:nvPr/>
        </p:nvSpPr>
        <p:spPr>
          <a:xfrm>
            <a:off x="4954588" y="1825625"/>
            <a:ext cx="863600" cy="720725"/>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矩形 30"/>
          <p:cNvSpPr/>
          <p:nvPr/>
        </p:nvSpPr>
        <p:spPr>
          <a:xfrm>
            <a:off x="4954588" y="2749550"/>
            <a:ext cx="863600" cy="684213"/>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矩形 31"/>
          <p:cNvSpPr/>
          <p:nvPr/>
        </p:nvSpPr>
        <p:spPr>
          <a:xfrm>
            <a:off x="4954588" y="3649663"/>
            <a:ext cx="863600" cy="719138"/>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a:off x="4954588" y="4586288"/>
            <a:ext cx="863600" cy="719138"/>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矩形 33"/>
          <p:cNvSpPr/>
          <p:nvPr/>
        </p:nvSpPr>
        <p:spPr>
          <a:xfrm>
            <a:off x="4954588" y="5457825"/>
            <a:ext cx="863600" cy="720725"/>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90" name="矩形 34"/>
          <p:cNvSpPr/>
          <p:nvPr/>
        </p:nvSpPr>
        <p:spPr>
          <a:xfrm>
            <a:off x="5065713" y="2138363"/>
            <a:ext cx="320675" cy="430212"/>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91" name="矩形 35"/>
          <p:cNvSpPr/>
          <p:nvPr/>
        </p:nvSpPr>
        <p:spPr>
          <a:xfrm>
            <a:off x="5454650" y="2138363"/>
            <a:ext cx="252413"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92" name="矩形 36"/>
          <p:cNvSpPr/>
          <p:nvPr/>
        </p:nvSpPr>
        <p:spPr>
          <a:xfrm>
            <a:off x="5065713" y="1806575"/>
            <a:ext cx="250825" cy="430213"/>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93" name="矩形 37"/>
          <p:cNvSpPr/>
          <p:nvPr/>
        </p:nvSpPr>
        <p:spPr>
          <a:xfrm>
            <a:off x="5499100" y="2676525"/>
            <a:ext cx="250825" cy="430213"/>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94" name="矩形 38"/>
          <p:cNvSpPr/>
          <p:nvPr/>
        </p:nvSpPr>
        <p:spPr>
          <a:xfrm>
            <a:off x="5072063" y="3008313"/>
            <a:ext cx="252412" cy="430212"/>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95" name="矩形 39"/>
          <p:cNvSpPr/>
          <p:nvPr/>
        </p:nvSpPr>
        <p:spPr>
          <a:xfrm>
            <a:off x="5070475" y="2676525"/>
            <a:ext cx="252413" cy="430213"/>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96" name="矩形 40"/>
          <p:cNvSpPr/>
          <p:nvPr/>
        </p:nvSpPr>
        <p:spPr>
          <a:xfrm>
            <a:off x="5035550" y="3649663"/>
            <a:ext cx="252413" cy="431800"/>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497" name="矩形 41"/>
          <p:cNvSpPr/>
          <p:nvPr/>
        </p:nvSpPr>
        <p:spPr>
          <a:xfrm>
            <a:off x="5499100" y="3981450"/>
            <a:ext cx="250825" cy="431800"/>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498" name="矩形 42"/>
          <p:cNvSpPr/>
          <p:nvPr/>
        </p:nvSpPr>
        <p:spPr>
          <a:xfrm>
            <a:off x="5499100" y="3649663"/>
            <a:ext cx="250825" cy="431800"/>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499" name="矩形 43"/>
          <p:cNvSpPr/>
          <p:nvPr/>
        </p:nvSpPr>
        <p:spPr>
          <a:xfrm>
            <a:off x="5492750" y="4586288"/>
            <a:ext cx="252413"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sp>
        <p:nvSpPr>
          <p:cNvPr id="19500" name="矩形 44"/>
          <p:cNvSpPr/>
          <p:nvPr/>
        </p:nvSpPr>
        <p:spPr>
          <a:xfrm>
            <a:off x="5492750" y="4918075"/>
            <a:ext cx="252413" cy="431800"/>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501" name="矩形 45"/>
          <p:cNvSpPr/>
          <p:nvPr/>
        </p:nvSpPr>
        <p:spPr>
          <a:xfrm>
            <a:off x="5065713" y="4918075"/>
            <a:ext cx="250825" cy="431800"/>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502" name="矩形 46"/>
          <p:cNvSpPr/>
          <p:nvPr/>
        </p:nvSpPr>
        <p:spPr>
          <a:xfrm>
            <a:off x="5072063" y="5792788"/>
            <a:ext cx="252412" cy="431800"/>
          </a:xfrm>
          <a:prstGeom prst="rect">
            <a:avLst/>
          </a:prstGeom>
          <a:noFill/>
          <a:ln w="9525">
            <a:noFill/>
          </a:ln>
        </p:spPr>
        <p:txBody>
          <a:bodyPr>
            <a:spAutoFit/>
          </a:bodyPr>
          <a:lstStyle/>
          <a:p>
            <a:r>
              <a:rPr lang="en-US" altLang="zh-CN" sz="2200" dirty="0">
                <a:latin typeface="Arial" panose="020B0604020202020204" pitchFamily="34" charset="0"/>
              </a:rPr>
              <a:t>3</a:t>
            </a:r>
            <a:endParaRPr lang="zh-CN" altLang="en-US" sz="2200" dirty="0">
              <a:latin typeface="Arial" panose="020B0604020202020204" pitchFamily="34" charset="0"/>
            </a:endParaRPr>
          </a:p>
        </p:txBody>
      </p:sp>
      <p:sp>
        <p:nvSpPr>
          <p:cNvPr id="19503" name="矩形 47"/>
          <p:cNvSpPr/>
          <p:nvPr/>
        </p:nvSpPr>
        <p:spPr>
          <a:xfrm>
            <a:off x="5499100" y="5794375"/>
            <a:ext cx="250825" cy="431800"/>
          </a:xfrm>
          <a:prstGeom prst="rect">
            <a:avLst/>
          </a:prstGeom>
          <a:noFill/>
          <a:ln w="9525">
            <a:noFill/>
          </a:ln>
        </p:spPr>
        <p:txBody>
          <a:bodyPr>
            <a:spAutoFit/>
          </a:bodyPr>
          <a:lstStyle/>
          <a:p>
            <a:r>
              <a:rPr lang="en-US" altLang="zh-CN" sz="2200" dirty="0">
                <a:latin typeface="Arial" panose="020B0604020202020204" pitchFamily="34" charset="0"/>
              </a:rPr>
              <a:t>2</a:t>
            </a:r>
            <a:endParaRPr lang="zh-CN" altLang="en-US" sz="2200" dirty="0">
              <a:latin typeface="Arial" panose="020B0604020202020204" pitchFamily="34" charset="0"/>
            </a:endParaRPr>
          </a:p>
        </p:txBody>
      </p:sp>
      <p:sp>
        <p:nvSpPr>
          <p:cNvPr id="19504" name="矩形 48"/>
          <p:cNvSpPr/>
          <p:nvPr/>
        </p:nvSpPr>
        <p:spPr>
          <a:xfrm>
            <a:off x="5070475" y="5462588"/>
            <a:ext cx="252413" cy="430212"/>
          </a:xfrm>
          <a:prstGeom prst="rect">
            <a:avLst/>
          </a:prstGeom>
          <a:noFill/>
          <a:ln w="9525">
            <a:noFill/>
          </a:ln>
        </p:spPr>
        <p:txBody>
          <a:bodyPr>
            <a:spAutoFit/>
          </a:bodyPr>
          <a:lstStyle/>
          <a:p>
            <a:r>
              <a:rPr lang="en-US" altLang="zh-CN" sz="2200" dirty="0">
                <a:latin typeface="Arial" panose="020B0604020202020204" pitchFamily="34" charset="0"/>
              </a:rPr>
              <a:t>1</a:t>
            </a:r>
            <a:endParaRPr lang="zh-CN" altLang="en-US" sz="2200" dirty="0">
              <a:latin typeface="Arial" panose="020B0604020202020204" pitchFamily="34" charset="0"/>
            </a:endParaRPr>
          </a:p>
        </p:txBody>
      </p:sp>
      <p:cxnSp>
        <p:nvCxnSpPr>
          <p:cNvPr id="3" name="直接箭头连接符 2"/>
          <p:cNvCxnSpPr>
            <a:stCxn id="6" idx="2"/>
          </p:cNvCxnSpPr>
          <p:nvPr/>
        </p:nvCxnSpPr>
        <p:spPr>
          <a:xfrm flipH="1">
            <a:off x="3046413" y="1700213"/>
            <a:ext cx="877888" cy="125413"/>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6" idx="2"/>
          </p:cNvCxnSpPr>
          <p:nvPr/>
        </p:nvCxnSpPr>
        <p:spPr>
          <a:xfrm>
            <a:off x="3924300" y="1700213"/>
            <a:ext cx="1030288" cy="12541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a:stCxn id="7" idx="2"/>
            <a:endCxn id="8" idx="0"/>
          </p:cNvCxnSpPr>
          <p:nvPr/>
        </p:nvCxnSpPr>
        <p:spPr>
          <a:xfrm>
            <a:off x="2614613" y="2530475"/>
            <a:ext cx="0" cy="203200"/>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8" idx="2"/>
            <a:endCxn id="9" idx="0"/>
          </p:cNvCxnSpPr>
          <p:nvPr/>
        </p:nvCxnSpPr>
        <p:spPr>
          <a:xfrm>
            <a:off x="2614613" y="3417888"/>
            <a:ext cx="0" cy="215900"/>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9" idx="2"/>
            <a:endCxn id="10" idx="0"/>
          </p:cNvCxnSpPr>
          <p:nvPr/>
        </p:nvCxnSpPr>
        <p:spPr>
          <a:xfrm>
            <a:off x="2614613" y="4352925"/>
            <a:ext cx="0" cy="217488"/>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10" idx="2"/>
            <a:endCxn id="11" idx="0"/>
          </p:cNvCxnSpPr>
          <p:nvPr/>
        </p:nvCxnSpPr>
        <p:spPr>
          <a:xfrm>
            <a:off x="2614613" y="5289550"/>
            <a:ext cx="0" cy="152400"/>
          </a:xfrm>
          <a:prstGeom prst="straightConnector1">
            <a:avLst/>
          </a:prstGeom>
          <a:ln>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30" idx="2"/>
            <a:endCxn id="31" idx="0"/>
          </p:cNvCxnSpPr>
          <p:nvPr/>
        </p:nvCxnSpPr>
        <p:spPr>
          <a:xfrm>
            <a:off x="5386388" y="2546350"/>
            <a:ext cx="0" cy="203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31" idx="2"/>
            <a:endCxn id="32" idx="0"/>
          </p:cNvCxnSpPr>
          <p:nvPr/>
        </p:nvCxnSpPr>
        <p:spPr>
          <a:xfrm>
            <a:off x="5386388" y="3433763"/>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32" idx="2"/>
            <a:endCxn id="33" idx="0"/>
          </p:cNvCxnSpPr>
          <p:nvPr/>
        </p:nvCxnSpPr>
        <p:spPr>
          <a:xfrm>
            <a:off x="5386388" y="4368800"/>
            <a:ext cx="0" cy="2174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33" idx="2"/>
            <a:endCxn id="34" idx="0"/>
          </p:cNvCxnSpPr>
          <p:nvPr/>
        </p:nvCxnSpPr>
        <p:spPr>
          <a:xfrm>
            <a:off x="5386388" y="5305425"/>
            <a:ext cx="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15" name="矩形 82"/>
          <p:cNvSpPr/>
          <p:nvPr/>
        </p:nvSpPr>
        <p:spPr>
          <a:xfrm>
            <a:off x="2552700" y="1455738"/>
            <a:ext cx="677863" cy="322262"/>
          </a:xfrm>
          <a:prstGeom prst="rect">
            <a:avLst/>
          </a:prstGeom>
          <a:noFill/>
          <a:ln w="9525">
            <a:noFill/>
          </a:ln>
        </p:spPr>
        <p:txBody>
          <a:bodyPr wrap="none">
            <a:spAutoFit/>
          </a:bodyPr>
          <a:lstStyle/>
          <a:p>
            <a:r>
              <a:rPr lang="en-US" altLang="zh-CN" sz="1500" dirty="0">
                <a:latin typeface="Arial" panose="020B0604020202020204" pitchFamily="34" charset="0"/>
              </a:rPr>
              <a:t>Down</a:t>
            </a:r>
            <a:endParaRPr lang="zh-CN" altLang="en-US" sz="1500" dirty="0">
              <a:latin typeface="Arial" panose="020B0604020202020204" pitchFamily="34" charset="0"/>
            </a:endParaRPr>
          </a:p>
        </p:txBody>
      </p:sp>
      <p:sp>
        <p:nvSpPr>
          <p:cNvPr id="19516" name="矩形 83"/>
          <p:cNvSpPr/>
          <p:nvPr/>
        </p:nvSpPr>
        <p:spPr>
          <a:xfrm>
            <a:off x="4813300" y="1466850"/>
            <a:ext cx="635000" cy="323850"/>
          </a:xfrm>
          <a:prstGeom prst="rect">
            <a:avLst/>
          </a:prstGeom>
          <a:noFill/>
          <a:ln w="9525">
            <a:noFill/>
          </a:ln>
        </p:spPr>
        <p:txBody>
          <a:bodyPr wrap="none">
            <a:spAutoFit/>
          </a:bodyPr>
          <a:lstStyle/>
          <a:p>
            <a:r>
              <a:rPr lang="en-US" altLang="zh-CN" sz="1500" dirty="0">
                <a:latin typeface="Arial" panose="020B0604020202020204" pitchFamily="34" charset="0"/>
              </a:rPr>
              <a:t>Right</a:t>
            </a:r>
            <a:endParaRPr lang="zh-CN" altLang="en-US" sz="1500" dirty="0">
              <a:latin typeface="Arial" panose="020B0604020202020204" pitchFamily="34" charset="0"/>
            </a:endParaRPr>
          </a:p>
        </p:txBody>
      </p:sp>
      <p:sp>
        <p:nvSpPr>
          <p:cNvPr id="19517" name="矩形 84"/>
          <p:cNvSpPr/>
          <p:nvPr/>
        </p:nvSpPr>
        <p:spPr>
          <a:xfrm>
            <a:off x="3062288" y="4262438"/>
            <a:ext cx="504825" cy="323850"/>
          </a:xfrm>
          <a:prstGeom prst="rect">
            <a:avLst/>
          </a:prstGeom>
          <a:noFill/>
          <a:ln w="9525">
            <a:noFill/>
          </a:ln>
        </p:spPr>
        <p:txBody>
          <a:bodyPr wrap="none">
            <a:spAutoFit/>
          </a:bodyPr>
          <a:lstStyle/>
          <a:p>
            <a:r>
              <a:rPr lang="en-US" altLang="zh-CN" sz="1500" dirty="0">
                <a:latin typeface="Arial" panose="020B0604020202020204" pitchFamily="34" charset="0"/>
              </a:rPr>
              <a:t>Left</a:t>
            </a:r>
            <a:endParaRPr lang="zh-CN" altLang="en-US" sz="1500" dirty="0">
              <a:latin typeface="Arial" panose="020B0604020202020204" pitchFamily="34" charset="0"/>
            </a:endParaRPr>
          </a:p>
        </p:txBody>
      </p:sp>
      <p:sp>
        <p:nvSpPr>
          <p:cNvPr id="19518" name="矩形 85"/>
          <p:cNvSpPr/>
          <p:nvPr/>
        </p:nvSpPr>
        <p:spPr>
          <a:xfrm>
            <a:off x="3062288" y="3322638"/>
            <a:ext cx="431800" cy="322262"/>
          </a:xfrm>
          <a:prstGeom prst="rect">
            <a:avLst/>
          </a:prstGeom>
          <a:noFill/>
          <a:ln w="9525">
            <a:noFill/>
          </a:ln>
        </p:spPr>
        <p:txBody>
          <a:bodyPr wrap="none">
            <a:spAutoFit/>
          </a:bodyPr>
          <a:lstStyle/>
          <a:p>
            <a:r>
              <a:rPr lang="en-US" altLang="zh-CN" sz="1500" dirty="0">
                <a:latin typeface="Arial" panose="020B0604020202020204" pitchFamily="34" charset="0"/>
              </a:rPr>
              <a:t>Up</a:t>
            </a:r>
            <a:endParaRPr lang="zh-CN" altLang="en-US" sz="1500" dirty="0">
              <a:latin typeface="Arial" panose="020B0604020202020204" pitchFamily="34" charset="0"/>
            </a:endParaRPr>
          </a:p>
        </p:txBody>
      </p:sp>
      <p:sp>
        <p:nvSpPr>
          <p:cNvPr id="19519" name="矩形 86"/>
          <p:cNvSpPr/>
          <p:nvPr/>
        </p:nvSpPr>
        <p:spPr>
          <a:xfrm>
            <a:off x="3040063" y="2486025"/>
            <a:ext cx="635000" cy="323850"/>
          </a:xfrm>
          <a:prstGeom prst="rect">
            <a:avLst/>
          </a:prstGeom>
          <a:noFill/>
          <a:ln w="9525">
            <a:noFill/>
          </a:ln>
        </p:spPr>
        <p:txBody>
          <a:bodyPr wrap="none">
            <a:spAutoFit/>
          </a:bodyPr>
          <a:lstStyle/>
          <a:p>
            <a:r>
              <a:rPr lang="en-US" altLang="zh-CN" sz="1500" dirty="0">
                <a:latin typeface="Arial" panose="020B0604020202020204" pitchFamily="34" charset="0"/>
              </a:rPr>
              <a:t>Right</a:t>
            </a:r>
            <a:endParaRPr lang="zh-CN" altLang="en-US" sz="1500" dirty="0">
              <a:latin typeface="Arial" panose="020B0604020202020204" pitchFamily="34" charset="0"/>
            </a:endParaRPr>
          </a:p>
        </p:txBody>
      </p:sp>
      <p:sp>
        <p:nvSpPr>
          <p:cNvPr id="19520" name="矩形 87"/>
          <p:cNvSpPr/>
          <p:nvPr/>
        </p:nvSpPr>
        <p:spPr>
          <a:xfrm>
            <a:off x="3043238" y="5219700"/>
            <a:ext cx="679450" cy="323850"/>
          </a:xfrm>
          <a:prstGeom prst="rect">
            <a:avLst/>
          </a:prstGeom>
          <a:noFill/>
          <a:ln w="9525">
            <a:noFill/>
          </a:ln>
        </p:spPr>
        <p:txBody>
          <a:bodyPr wrap="none">
            <a:spAutoFit/>
          </a:bodyPr>
          <a:lstStyle/>
          <a:p>
            <a:r>
              <a:rPr lang="en-US" altLang="zh-CN" sz="1500" dirty="0">
                <a:latin typeface="Arial" panose="020B0604020202020204" pitchFamily="34" charset="0"/>
              </a:rPr>
              <a:t>Down</a:t>
            </a:r>
            <a:endParaRPr lang="zh-CN" altLang="en-US" sz="1500" dirty="0">
              <a:latin typeface="Arial" panose="020B0604020202020204" pitchFamily="34" charset="0"/>
            </a:endParaRPr>
          </a:p>
        </p:txBody>
      </p:sp>
      <p:sp>
        <p:nvSpPr>
          <p:cNvPr id="19521" name="矩形 88"/>
          <p:cNvSpPr/>
          <p:nvPr/>
        </p:nvSpPr>
        <p:spPr>
          <a:xfrm>
            <a:off x="5838825" y="4275138"/>
            <a:ext cx="431800" cy="323850"/>
          </a:xfrm>
          <a:prstGeom prst="rect">
            <a:avLst/>
          </a:prstGeom>
          <a:noFill/>
          <a:ln w="9525">
            <a:noFill/>
          </a:ln>
        </p:spPr>
        <p:txBody>
          <a:bodyPr wrap="none">
            <a:spAutoFit/>
          </a:bodyPr>
          <a:lstStyle/>
          <a:p>
            <a:r>
              <a:rPr lang="en-US" altLang="zh-CN" sz="1500" dirty="0">
                <a:latin typeface="Arial" panose="020B0604020202020204" pitchFamily="34" charset="0"/>
              </a:rPr>
              <a:t>Up</a:t>
            </a:r>
            <a:endParaRPr lang="zh-CN" altLang="en-US" sz="1500" dirty="0">
              <a:latin typeface="Arial" panose="020B0604020202020204" pitchFamily="34" charset="0"/>
            </a:endParaRPr>
          </a:p>
        </p:txBody>
      </p:sp>
      <p:sp>
        <p:nvSpPr>
          <p:cNvPr id="19522" name="矩形 89"/>
          <p:cNvSpPr/>
          <p:nvPr/>
        </p:nvSpPr>
        <p:spPr>
          <a:xfrm>
            <a:off x="5838825" y="3335338"/>
            <a:ext cx="506413" cy="322262"/>
          </a:xfrm>
          <a:prstGeom prst="rect">
            <a:avLst/>
          </a:prstGeom>
          <a:noFill/>
          <a:ln w="9525">
            <a:noFill/>
          </a:ln>
        </p:spPr>
        <p:txBody>
          <a:bodyPr wrap="none">
            <a:spAutoFit/>
          </a:bodyPr>
          <a:lstStyle/>
          <a:p>
            <a:r>
              <a:rPr lang="en-US" altLang="zh-CN" sz="1500" dirty="0">
                <a:latin typeface="Arial" panose="020B0604020202020204" pitchFamily="34" charset="0"/>
              </a:rPr>
              <a:t>Left</a:t>
            </a:r>
            <a:endParaRPr lang="zh-CN" altLang="en-US" sz="1500" dirty="0">
              <a:latin typeface="Arial" panose="020B0604020202020204" pitchFamily="34" charset="0"/>
            </a:endParaRPr>
          </a:p>
        </p:txBody>
      </p:sp>
      <p:sp>
        <p:nvSpPr>
          <p:cNvPr id="19523" name="矩形 90"/>
          <p:cNvSpPr/>
          <p:nvPr/>
        </p:nvSpPr>
        <p:spPr>
          <a:xfrm>
            <a:off x="5818188" y="2498725"/>
            <a:ext cx="677862" cy="323850"/>
          </a:xfrm>
          <a:prstGeom prst="rect">
            <a:avLst/>
          </a:prstGeom>
          <a:noFill/>
          <a:ln w="9525">
            <a:noFill/>
          </a:ln>
        </p:spPr>
        <p:txBody>
          <a:bodyPr wrap="none">
            <a:spAutoFit/>
          </a:bodyPr>
          <a:lstStyle/>
          <a:p>
            <a:r>
              <a:rPr lang="en-US" altLang="zh-CN" sz="1500" dirty="0">
                <a:latin typeface="Arial" panose="020B0604020202020204" pitchFamily="34" charset="0"/>
              </a:rPr>
              <a:t>Down</a:t>
            </a:r>
            <a:endParaRPr lang="zh-CN" altLang="en-US" sz="1500" dirty="0">
              <a:latin typeface="Arial" panose="020B0604020202020204" pitchFamily="34" charset="0"/>
            </a:endParaRPr>
          </a:p>
        </p:txBody>
      </p:sp>
      <p:sp>
        <p:nvSpPr>
          <p:cNvPr id="19524" name="矩形 91"/>
          <p:cNvSpPr/>
          <p:nvPr/>
        </p:nvSpPr>
        <p:spPr>
          <a:xfrm>
            <a:off x="5130800" y="6254750"/>
            <a:ext cx="568325" cy="322263"/>
          </a:xfrm>
          <a:prstGeom prst="rect">
            <a:avLst/>
          </a:prstGeom>
          <a:noFill/>
          <a:ln w="9525">
            <a:noFill/>
          </a:ln>
        </p:spPr>
        <p:txBody>
          <a:bodyPr wrap="none">
            <a:spAutoFit/>
          </a:bodyPr>
          <a:lstStyle/>
          <a:p>
            <a:r>
              <a:rPr lang="en-US" altLang="zh-CN" sz="1500" b="1" dirty="0">
                <a:latin typeface="Arial" panose="020B0604020202020204" pitchFamily="34" charset="0"/>
              </a:rPr>
              <a:t>……</a:t>
            </a:r>
            <a:endParaRPr lang="zh-CN" altLang="en-US" sz="1500" b="1" dirty="0">
              <a:latin typeface="Arial" panose="020B0604020202020204" pitchFamily="34" charset="0"/>
            </a:endParaRPr>
          </a:p>
        </p:txBody>
      </p:sp>
      <p:cxnSp>
        <p:nvCxnSpPr>
          <p:cNvPr id="93" name="直接箭头连接符 92"/>
          <p:cNvCxnSpPr>
            <a:stCxn id="34" idx="2"/>
          </p:cNvCxnSpPr>
          <p:nvPr/>
        </p:nvCxnSpPr>
        <p:spPr>
          <a:xfrm>
            <a:off x="5386388" y="6178550"/>
            <a:ext cx="0" cy="152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526" name="矩形 95"/>
          <p:cNvSpPr/>
          <p:nvPr/>
        </p:nvSpPr>
        <p:spPr>
          <a:xfrm>
            <a:off x="5838825" y="5219700"/>
            <a:ext cx="636588" cy="323850"/>
          </a:xfrm>
          <a:prstGeom prst="rect">
            <a:avLst/>
          </a:prstGeom>
          <a:noFill/>
          <a:ln w="9525">
            <a:noFill/>
          </a:ln>
        </p:spPr>
        <p:txBody>
          <a:bodyPr wrap="none">
            <a:spAutoFit/>
          </a:bodyPr>
          <a:lstStyle/>
          <a:p>
            <a:r>
              <a:rPr lang="en-US" altLang="zh-CN" sz="1500" dirty="0">
                <a:latin typeface="Arial" panose="020B0604020202020204" pitchFamily="34" charset="0"/>
              </a:rPr>
              <a:t>Right</a:t>
            </a:r>
            <a:endParaRPr lang="zh-CN" altLang="en-US" sz="1500" dirty="0">
              <a:latin typeface="Arial" panose="020B0604020202020204" pitchFamily="34" charset="0"/>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22</a:t>
            </a:fld>
            <a:endParaRPr lang="ja-JP" altLang="en-US" dirty="0">
              <a:solidFill>
                <a:srgbClr val="A50021"/>
              </a:solidFill>
              <a:ea typeface="MS PGothic" panose="020B0600070205080204" pitchFamily="34" charset="-128"/>
            </a:endParaRPr>
          </a:p>
        </p:txBody>
      </p:sp>
      <p:sp>
        <p:nvSpPr>
          <p:cNvPr id="20483" name="Rectangle 2"/>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20484" name="Rectangle 3"/>
          <p:cNvSpPr>
            <a:spLocks noGrp="1"/>
          </p:cNvSpPr>
          <p:nvPr>
            <p:ph idx="1"/>
          </p:nvPr>
        </p:nvSpPr>
        <p:spPr>
          <a:ln/>
        </p:spPr>
        <p:txBody>
          <a:bodyPr vert="horz" wrap="square" lIns="91440" tIns="45720" rIns="91440" bIns="45720" anchor="t" anchorCtr="0"/>
          <a:lstStyle/>
          <a:p>
            <a:pPr eaLnBrk="1" hangingPunct="1"/>
            <a:r>
              <a:rPr lang="zh-CN" altLang="en-US" b="1" dirty="0">
                <a:latin typeface="Times New Roman" panose="02020603050405020304" pitchFamily="18" charset="0"/>
              </a:rPr>
              <a:t>例</a:t>
            </a:r>
            <a:r>
              <a:rPr lang="en-US" altLang="zh-CN" b="1" dirty="0">
                <a:latin typeface="Times New Roman" panose="02020603050405020304" pitchFamily="18" charset="0"/>
              </a:rPr>
              <a:t>4.1</a:t>
            </a:r>
            <a:r>
              <a:rPr lang="en-US" altLang="zh-CN" dirty="0">
                <a:latin typeface="宋体" panose="02010600030101010101" pitchFamily="2" charset="-122"/>
              </a:rPr>
              <a:t>  </a:t>
            </a:r>
            <a:r>
              <a:rPr lang="zh-CN" altLang="en-US" b="1" dirty="0">
                <a:solidFill>
                  <a:srgbClr val="FF0000"/>
                </a:solidFill>
                <a:latin typeface="宋体" panose="02010600030101010101" pitchFamily="2" charset="-122"/>
              </a:rPr>
              <a:t>八数码问题</a:t>
            </a:r>
            <a:r>
              <a:rPr lang="zh-CN" altLang="en-US" b="1" dirty="0">
                <a:latin typeface="宋体" panose="02010600030101010101" pitchFamily="2" charset="-122"/>
              </a:rPr>
              <a:t>的状态空间</a:t>
            </a:r>
            <a:r>
              <a:rPr lang="zh-CN" altLang="en-US" dirty="0">
                <a:latin typeface="宋体" panose="02010600030101010101" pitchFamily="2" charset="-122"/>
              </a:rPr>
              <a:t>。</a:t>
            </a:r>
            <a:r>
              <a:rPr lang="zh-CN" altLang="en-US" dirty="0"/>
              <a:t> </a:t>
            </a:r>
          </a:p>
        </p:txBody>
      </p:sp>
      <p:sp>
        <p:nvSpPr>
          <p:cNvPr id="20485" name="Rectangle 4"/>
          <p:cNvSpPr/>
          <p:nvPr/>
        </p:nvSpPr>
        <p:spPr>
          <a:xfrm>
            <a:off x="0" y="7620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4.2.1  </a:t>
            </a:r>
            <a:r>
              <a:rPr lang="zh-CN" altLang="en-US" sz="3600" dirty="0">
                <a:solidFill>
                  <a:schemeClr val="bg1"/>
                </a:solidFill>
                <a:latin typeface="Times New Roman" panose="02020603050405020304" pitchFamily="18" charset="0"/>
                <a:ea typeface="黑体" panose="02010609060101010101" pitchFamily="49" charset="-122"/>
              </a:rPr>
              <a:t>状态空间知识表示方法</a:t>
            </a:r>
          </a:p>
        </p:txBody>
      </p:sp>
      <p:graphicFrame>
        <p:nvGraphicFramePr>
          <p:cNvPr id="73733" name="Object 5"/>
          <p:cNvGraphicFramePr>
            <a:graphicFrameLocks noChangeAspect="1"/>
          </p:cNvGraphicFramePr>
          <p:nvPr/>
        </p:nvGraphicFramePr>
        <p:xfrm>
          <a:off x="1295400" y="1676400"/>
          <a:ext cx="2514600" cy="2514600"/>
        </p:xfrm>
        <a:graphic>
          <a:graphicData uri="http://schemas.openxmlformats.org/presentationml/2006/ole">
            <mc:AlternateContent xmlns:mc="http://schemas.openxmlformats.org/markup-compatibility/2006">
              <mc:Choice xmlns:v="urn:schemas-microsoft-com:vml" Requires="v">
                <p:oleObj r:id="rId2" imgW="1238250" imgH="1238250" progId="Paint.Picture">
                  <p:embed/>
                </p:oleObj>
              </mc:Choice>
              <mc:Fallback>
                <p:oleObj r:id="rId2" imgW="1238250" imgH="1238250" progId="Paint.Picture">
                  <p:embed/>
                  <p:pic>
                    <p:nvPicPr>
                      <p:cNvPr id="0" name="图片 3090"/>
                      <p:cNvPicPr/>
                      <p:nvPr/>
                    </p:nvPicPr>
                    <p:blipFill>
                      <a:blip r:embed="rId3"/>
                      <a:stretch>
                        <a:fillRect/>
                      </a:stretch>
                    </p:blipFill>
                    <p:spPr>
                      <a:xfrm>
                        <a:off x="1295400" y="1676400"/>
                        <a:ext cx="2514600" cy="2514600"/>
                      </a:xfrm>
                      <a:prstGeom prst="rect">
                        <a:avLst/>
                      </a:prstGeom>
                      <a:noFill/>
                      <a:ln w="38100">
                        <a:noFill/>
                        <a:miter/>
                      </a:ln>
                    </p:spPr>
                  </p:pic>
                </p:oleObj>
              </mc:Fallback>
            </mc:AlternateContent>
          </a:graphicData>
        </a:graphic>
      </p:graphicFrame>
      <p:graphicFrame>
        <p:nvGraphicFramePr>
          <p:cNvPr id="73734" name="Object 6"/>
          <p:cNvGraphicFramePr>
            <a:graphicFrameLocks noChangeAspect="1"/>
          </p:cNvGraphicFramePr>
          <p:nvPr/>
        </p:nvGraphicFramePr>
        <p:xfrm>
          <a:off x="4724400" y="1714500"/>
          <a:ext cx="2362200" cy="2324100"/>
        </p:xfrm>
        <a:graphic>
          <a:graphicData uri="http://schemas.openxmlformats.org/presentationml/2006/ole">
            <mc:AlternateContent xmlns:mc="http://schemas.openxmlformats.org/markup-compatibility/2006">
              <mc:Choice xmlns:v="urn:schemas-microsoft-com:vml" Requires="v">
                <p:oleObj r:id="rId4" imgW="1181100" imgH="1162050" progId="Paint.Picture">
                  <p:embed/>
                </p:oleObj>
              </mc:Choice>
              <mc:Fallback>
                <p:oleObj r:id="rId4" imgW="1181100" imgH="1162050" progId="Paint.Picture">
                  <p:embed/>
                  <p:pic>
                    <p:nvPicPr>
                      <p:cNvPr id="0" name="图片 3089"/>
                      <p:cNvPicPr/>
                      <p:nvPr/>
                    </p:nvPicPr>
                    <p:blipFill>
                      <a:blip r:embed="rId5"/>
                      <a:stretch>
                        <a:fillRect/>
                      </a:stretch>
                    </p:blipFill>
                    <p:spPr>
                      <a:xfrm>
                        <a:off x="4724400" y="1714500"/>
                        <a:ext cx="2362200" cy="2324100"/>
                      </a:xfrm>
                      <a:prstGeom prst="rect">
                        <a:avLst/>
                      </a:prstGeom>
                      <a:noFill/>
                      <a:ln w="38100">
                        <a:noFill/>
                        <a:miter/>
                      </a:ln>
                    </p:spPr>
                  </p:pic>
                </p:oleObj>
              </mc:Fallback>
            </mc:AlternateContent>
          </a:graphicData>
        </a:graphic>
      </p:graphicFrame>
      <p:grpSp>
        <p:nvGrpSpPr>
          <p:cNvPr id="2" name="Group 11"/>
          <p:cNvGrpSpPr/>
          <p:nvPr/>
        </p:nvGrpSpPr>
        <p:grpSpPr>
          <a:xfrm>
            <a:off x="457200" y="4495800"/>
            <a:ext cx="4114800" cy="457200"/>
            <a:chOff x="288" y="2832"/>
            <a:chExt cx="2592" cy="288"/>
          </a:xfrm>
        </p:grpSpPr>
        <p:sp>
          <p:nvSpPr>
            <p:cNvPr id="20491" name="Rectangle 7"/>
            <p:cNvSpPr/>
            <p:nvPr/>
          </p:nvSpPr>
          <p:spPr>
            <a:xfrm>
              <a:off x="288" y="2832"/>
              <a:ext cx="2592" cy="288"/>
            </a:xfrm>
            <a:prstGeom prst="rect">
              <a:avLst/>
            </a:prstGeom>
            <a:noFill/>
            <a:ln w="9525">
              <a:noFill/>
            </a:ln>
          </p:spPr>
          <p:txBody>
            <a:bodyPr>
              <a:spAutoFit/>
            </a:bodyPr>
            <a:lstStyle/>
            <a:p>
              <a:r>
                <a:rPr lang="zh-CN" altLang="en-US" sz="2400" dirty="0">
                  <a:latin typeface="宋体" panose="02010600030101010101" pitchFamily="2" charset="-122"/>
                </a:rPr>
                <a:t>状态集</a:t>
              </a:r>
              <a:r>
                <a:rPr lang="zh-CN" altLang="en-US" sz="1100" dirty="0">
                  <a:latin typeface="Arial" panose="020B0604020202020204" pitchFamily="34" charset="0"/>
                </a:rPr>
                <a:t>           </a:t>
              </a:r>
              <a:r>
                <a:rPr lang="zh-CN" altLang="en-US" sz="2400" dirty="0">
                  <a:latin typeface="Arial" panose="020B0604020202020204" pitchFamily="34" charset="0"/>
                </a:rPr>
                <a:t>：所有摆法</a:t>
              </a:r>
            </a:p>
          </p:txBody>
        </p:sp>
        <p:graphicFrame>
          <p:nvGraphicFramePr>
            <p:cNvPr id="20492" name="Object 8"/>
            <p:cNvGraphicFramePr>
              <a:graphicFrameLocks noChangeAspect="1"/>
            </p:cNvGraphicFramePr>
            <p:nvPr/>
          </p:nvGraphicFramePr>
          <p:xfrm>
            <a:off x="960" y="2880"/>
            <a:ext cx="180" cy="240"/>
          </p:xfrm>
          <a:graphic>
            <a:graphicData uri="http://schemas.openxmlformats.org/presentationml/2006/ole">
              <mc:AlternateContent xmlns:mc="http://schemas.openxmlformats.org/markup-compatibility/2006">
                <mc:Choice xmlns:v="urn:schemas-microsoft-com:vml" Requires="v">
                  <p:oleObj r:id="rId6" imgW="114300" imgH="152400" progId="Equation.DSMT4">
                    <p:embed/>
                  </p:oleObj>
                </mc:Choice>
                <mc:Fallback>
                  <p:oleObj r:id="rId6" imgW="114300" imgH="152400" progId="Equation.DSMT4">
                    <p:embed/>
                    <p:pic>
                      <p:nvPicPr>
                        <p:cNvPr id="0" name="图片 3087"/>
                        <p:cNvPicPr/>
                        <p:nvPr/>
                      </p:nvPicPr>
                      <p:blipFill>
                        <a:blip r:embed="rId7"/>
                        <a:stretch>
                          <a:fillRect/>
                        </a:stretch>
                      </p:blipFill>
                      <p:spPr>
                        <a:xfrm>
                          <a:off x="960" y="2880"/>
                          <a:ext cx="180" cy="240"/>
                        </a:xfrm>
                        <a:prstGeom prst="rect">
                          <a:avLst/>
                        </a:prstGeom>
                        <a:noFill/>
                        <a:ln w="38100">
                          <a:noFill/>
                          <a:miter/>
                        </a:ln>
                      </p:spPr>
                    </p:pic>
                  </p:oleObj>
                </mc:Fallback>
              </mc:AlternateContent>
            </a:graphicData>
          </a:graphic>
        </p:graphicFrame>
      </p:grpSp>
      <p:sp>
        <p:nvSpPr>
          <p:cNvPr id="73737" name="Text Box 9"/>
          <p:cNvSpPr txBox="1"/>
          <p:nvPr/>
        </p:nvSpPr>
        <p:spPr>
          <a:xfrm>
            <a:off x="3962400" y="4495800"/>
            <a:ext cx="1762125" cy="457200"/>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操作算子：</a:t>
            </a:r>
          </a:p>
        </p:txBody>
      </p:sp>
      <p:sp>
        <p:nvSpPr>
          <p:cNvPr id="73738" name="Rectangle 10"/>
          <p:cNvSpPr>
            <a:spLocks noChangeArrowheads="1"/>
          </p:cNvSpPr>
          <p:nvPr/>
        </p:nvSpPr>
        <p:spPr bwMode="auto">
          <a:xfrm>
            <a:off x="5486400" y="4476750"/>
            <a:ext cx="3048000" cy="1771650"/>
          </a:xfrm>
          <a:prstGeom prst="rect">
            <a:avLst/>
          </a:prstGeom>
          <a:gradFill rotWithShape="0">
            <a:gsLst>
              <a:gs pos="0">
                <a:schemeClr val="bg1"/>
              </a:gs>
              <a:gs pos="50000">
                <a:srgbClr val="CCFFCC"/>
              </a:gs>
              <a:gs pos="100000">
                <a:schemeClr val="bg1"/>
              </a:gs>
            </a:gsLst>
            <a:lin ang="18900000" scaled="1"/>
          </a:gradFill>
          <a:ln w="9525">
            <a:noFill/>
            <a:miter lim="800000"/>
          </a:ln>
          <a:effectLst/>
        </p:spPr>
        <p:txBody>
          <a:bodyPr>
            <a:spAutoFit/>
          </a:bodyPr>
          <a:lstStyle/>
          <a:p>
            <a:pPr marL="0" marR="0" lvl="0" indent="266700" algn="just"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将空格向上移</a:t>
            </a: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Up</a:t>
            </a: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将空格向左移</a:t>
            </a:r>
            <a:r>
              <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Left</a:t>
            </a: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将空格向下移</a:t>
            </a:r>
            <a:r>
              <a:rPr kumimoji="0" lang="en-GB"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Down</a:t>
            </a: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266700" algn="just"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将空格向右移</a:t>
            </a:r>
            <a:r>
              <a:rPr kumimoji="0" lang="en-GB"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Right</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 calcmode="lin" valueType="num">
                                      <p:cBhvr additive="base">
                                        <p:cTn id="7" dur="500" fill="hold"/>
                                        <p:tgtEl>
                                          <p:spTgt spid="73733"/>
                                        </p:tgtEl>
                                        <p:attrNameLst>
                                          <p:attrName>ppt_x</p:attrName>
                                        </p:attrNameLst>
                                      </p:cBhvr>
                                      <p:tavLst>
                                        <p:tav tm="0">
                                          <p:val>
                                            <p:strVal val="0-#ppt_w/2"/>
                                          </p:val>
                                        </p:tav>
                                        <p:tav tm="100000">
                                          <p:val>
                                            <p:strVal val="#ppt_x"/>
                                          </p:val>
                                        </p:tav>
                                      </p:tavLst>
                                    </p:anim>
                                    <p:anim calcmode="lin" valueType="num">
                                      <p:cBhvr additive="base">
                                        <p:cTn id="8"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3734"/>
                                        </p:tgtEl>
                                        <p:attrNameLst>
                                          <p:attrName>style.visibility</p:attrName>
                                        </p:attrNameLst>
                                      </p:cBhvr>
                                      <p:to>
                                        <p:strVal val="visible"/>
                                      </p:to>
                                    </p:set>
                                    <p:anim calcmode="lin" valueType="num">
                                      <p:cBhvr additive="base">
                                        <p:cTn id="13" dur="500" fill="hold"/>
                                        <p:tgtEl>
                                          <p:spTgt spid="73734"/>
                                        </p:tgtEl>
                                        <p:attrNameLst>
                                          <p:attrName>ppt_x</p:attrName>
                                        </p:attrNameLst>
                                      </p:cBhvr>
                                      <p:tavLst>
                                        <p:tav tm="0">
                                          <p:val>
                                            <p:strVal val="1+#ppt_w/2"/>
                                          </p:val>
                                        </p:tav>
                                        <p:tav tm="100000">
                                          <p:val>
                                            <p:strVal val="#ppt_x"/>
                                          </p:val>
                                        </p:tav>
                                      </p:tavLst>
                                    </p:anim>
                                    <p:anim calcmode="lin" valueType="num">
                                      <p:cBhvr additive="base">
                                        <p:cTn id="14" dur="500" fill="hold"/>
                                        <p:tgtEl>
                                          <p:spTgt spid="737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3738"/>
                                        </p:tgtEl>
                                        <p:attrNameLst>
                                          <p:attrName>style.visibility</p:attrName>
                                        </p:attrNameLst>
                                      </p:cBhvr>
                                      <p:to>
                                        <p:strVal val="visible"/>
                                      </p:to>
                                    </p:set>
                                    <p:animEffect transition="in" filter="dissolve">
                                      <p:cBhvr>
                                        <p:cTn id="29" dur="5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7" grpId="0"/>
      <p:bldP spid="737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23</a:t>
            </a:fld>
            <a:endParaRPr lang="ja-JP" altLang="en-US" dirty="0">
              <a:solidFill>
                <a:srgbClr val="A50021"/>
              </a:solidFill>
              <a:ea typeface="MS PGothic" panose="020B0600070205080204" pitchFamily="34" charset="-128"/>
            </a:endParaRPr>
          </a:p>
        </p:txBody>
      </p:sp>
      <p:sp>
        <p:nvSpPr>
          <p:cNvPr id="215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4.2.2  </a:t>
            </a:r>
            <a:r>
              <a:rPr lang="zh-CN" altLang="en-US" sz="3600" b="0" dirty="0">
                <a:latin typeface="Times New Roman" panose="02020603050405020304" pitchFamily="18" charset="0"/>
                <a:ea typeface="黑体" panose="02010609060101010101" pitchFamily="49" charset="-122"/>
              </a:rPr>
              <a:t>状态空间的图描述</a:t>
            </a:r>
          </a:p>
        </p:txBody>
      </p:sp>
      <p:graphicFrame>
        <p:nvGraphicFramePr>
          <p:cNvPr id="21508" name="Object 13"/>
          <p:cNvGraphicFramePr>
            <a:graphicFrameLocks noChangeAspect="1"/>
          </p:cNvGraphicFramePr>
          <p:nvPr/>
        </p:nvGraphicFramePr>
        <p:xfrm>
          <a:off x="304800" y="1125538"/>
          <a:ext cx="8534400" cy="4572000"/>
        </p:xfrm>
        <a:graphic>
          <a:graphicData uri="http://schemas.openxmlformats.org/presentationml/2006/ole">
            <mc:AlternateContent xmlns:mc="http://schemas.openxmlformats.org/markup-compatibility/2006">
              <mc:Choice xmlns:v="urn:schemas-microsoft-com:vml" Requires="v">
                <p:oleObj r:id="rId3" imgW="6096000" imgH="3238500" progId="Paint.Picture">
                  <p:embed/>
                </p:oleObj>
              </mc:Choice>
              <mc:Fallback>
                <p:oleObj r:id="rId3" imgW="6096000" imgH="3238500" progId="Paint.Picture">
                  <p:embed/>
                  <p:pic>
                    <p:nvPicPr>
                      <p:cNvPr id="0" name="图片 3088"/>
                      <p:cNvPicPr/>
                      <p:nvPr/>
                    </p:nvPicPr>
                    <p:blipFill>
                      <a:blip r:embed="rId4"/>
                      <a:stretch>
                        <a:fillRect/>
                      </a:stretch>
                    </p:blipFill>
                    <p:spPr>
                      <a:xfrm>
                        <a:off x="304800" y="1125538"/>
                        <a:ext cx="8534400" cy="4572000"/>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21509" name="Text Box 15"/>
          <p:cNvSpPr txBox="1"/>
          <p:nvPr/>
        </p:nvSpPr>
        <p:spPr>
          <a:xfrm>
            <a:off x="2935288" y="5949950"/>
            <a:ext cx="4876800" cy="519113"/>
          </a:xfrm>
          <a:prstGeom prst="rect">
            <a:avLst/>
          </a:prstGeom>
          <a:noFill/>
          <a:ln w="9525">
            <a:noFill/>
          </a:ln>
        </p:spPr>
        <p:txBody>
          <a:bodyPr>
            <a:spAutoFit/>
          </a:bodyPr>
          <a:lstStyle/>
          <a:p>
            <a:pPr>
              <a:spcBef>
                <a:spcPct val="50000"/>
              </a:spcBef>
            </a:pPr>
            <a:r>
              <a:rPr lang="zh-CN" altLang="en-US" sz="2600" b="1" dirty="0">
                <a:latin typeface="Times New Roman" panose="02020603050405020304" pitchFamily="18" charset="0"/>
              </a:rPr>
              <a:t>八数码</a:t>
            </a:r>
            <a:r>
              <a:rPr lang="zh-CN" altLang="en-US" sz="2600" b="1" dirty="0">
                <a:latin typeface="Arial" panose="020B0604020202020204" pitchFamily="34" charset="0"/>
              </a:rPr>
              <a:t>状态空间图</a:t>
            </a:r>
            <a:r>
              <a:rPr lang="zh-CN" altLang="en-US" sz="2800" dirty="0">
                <a:latin typeface="Arial" panose="020B0604020202020204" pitchFamily="34" charset="0"/>
              </a:rPr>
              <a:t> </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24</a:t>
            </a:fld>
            <a:endParaRPr lang="ja-JP" altLang="en-US" dirty="0">
              <a:solidFill>
                <a:srgbClr val="A50021"/>
              </a:solidFill>
              <a:ea typeface="MS PGothic" panose="020B0600070205080204" pitchFamily="34" charset="-128"/>
            </a:endParaRPr>
          </a:p>
        </p:txBody>
      </p:sp>
      <p:sp>
        <p:nvSpPr>
          <p:cNvPr id="22531" name="Rectangle 3"/>
          <p:cNvSpPr>
            <a:spLocks noGrp="1"/>
          </p:cNvSpPr>
          <p:nvPr>
            <p:ph idx="1"/>
          </p:nvPr>
        </p:nvSpPr>
        <p:spPr>
          <a:ln/>
        </p:spPr>
        <p:txBody>
          <a:bodyPr vert="horz" wrap="square" lIns="91440" tIns="45720" rIns="91440" bIns="45720" anchor="t" anchorCtr="0"/>
          <a:lstStyle/>
          <a:p>
            <a:pPr algn="just" eaLnBrk="1" hangingPunct="1">
              <a:buNone/>
            </a:pPr>
            <a:r>
              <a:rPr lang="en-US" altLang="zh-CN" b="1" dirty="0">
                <a:latin typeface="宋体" panose="02010600030101010101" pitchFamily="2" charset="-122"/>
              </a:rPr>
              <a:t>  </a:t>
            </a:r>
            <a:r>
              <a:rPr lang="zh-CN" altLang="en-US" b="1" dirty="0">
                <a:latin typeface="宋体" panose="02010600030101010101" pitchFamily="2" charset="-122"/>
              </a:rPr>
              <a:t>例</a:t>
            </a:r>
            <a:r>
              <a:rPr lang="en-US" altLang="zh-CN" b="1" dirty="0">
                <a:latin typeface="宋体" panose="02010600030101010101" pitchFamily="2" charset="-122"/>
              </a:rPr>
              <a:t>4</a:t>
            </a:r>
            <a:r>
              <a:rPr lang="en-US" altLang="zh-CN" b="1" dirty="0">
                <a:latin typeface="Times New Roman" panose="02020603050405020304" pitchFamily="18" charset="0"/>
                <a:cs typeface="Times New Roman" panose="02020603050405020304" pitchFamily="18" charset="0"/>
              </a:rPr>
              <a:t>.3  </a:t>
            </a:r>
            <a:r>
              <a:rPr lang="zh-CN" altLang="en-US" b="1" dirty="0">
                <a:solidFill>
                  <a:schemeClr val="accent2"/>
                </a:solidFill>
                <a:latin typeface="宋体" panose="02010600030101010101" pitchFamily="2" charset="-122"/>
              </a:rPr>
              <a:t>旅行商问题</a:t>
            </a:r>
            <a:r>
              <a:rPr lang="zh-CN" altLang="en-US" b="1" dirty="0">
                <a:latin typeface="宋体" panose="02010600030101010101" pitchFamily="2" charset="-122"/>
              </a:rPr>
              <a:t>（</a:t>
            </a:r>
            <a:r>
              <a:rPr lang="en-US" altLang="zh-CN" b="1" dirty="0">
                <a:latin typeface="Times New Roman" panose="02020603050405020304" pitchFamily="18" charset="0"/>
                <a:cs typeface="Times New Roman" panose="02020603050405020304" pitchFamily="18" charset="0"/>
              </a:rPr>
              <a:t>traveling salesman problem, TSP</a:t>
            </a:r>
            <a:r>
              <a:rPr lang="zh-CN" altLang="en-US" b="1" dirty="0">
                <a:latin typeface="宋体" panose="02010600030101010101" pitchFamily="2" charset="-122"/>
              </a:rPr>
              <a:t>）或邮递员路径问题。</a:t>
            </a:r>
          </a:p>
          <a:p>
            <a:pPr algn="just" eaLnBrk="1" hangingPunct="1">
              <a:buNone/>
            </a:pPr>
            <a:r>
              <a:rPr lang="zh-CN" altLang="en-US" dirty="0">
                <a:solidFill>
                  <a:srgbClr val="0000FF"/>
                </a:solidFill>
                <a:latin typeface="宋体" panose="02010600030101010101" pitchFamily="2" charset="-122"/>
              </a:rPr>
              <a:t>   </a:t>
            </a:r>
            <a:endParaRPr lang="zh-CN" altLang="en-US" dirty="0"/>
          </a:p>
        </p:txBody>
      </p:sp>
      <p:sp>
        <p:nvSpPr>
          <p:cNvPr id="22532"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4.2.2  </a:t>
            </a:r>
            <a:r>
              <a:rPr lang="zh-CN" altLang="en-US" sz="3600" b="0" dirty="0">
                <a:latin typeface="Times New Roman" panose="02020603050405020304" pitchFamily="18" charset="0"/>
                <a:ea typeface="黑体" panose="02010609060101010101" pitchFamily="49" charset="-122"/>
              </a:rPr>
              <a:t>状态空间的图描述</a:t>
            </a:r>
          </a:p>
        </p:txBody>
      </p:sp>
      <p:graphicFrame>
        <p:nvGraphicFramePr>
          <p:cNvPr id="22540" name="Object 5"/>
          <p:cNvGraphicFramePr>
            <a:graphicFrameLocks noChangeAspect="1"/>
          </p:cNvGraphicFramePr>
          <p:nvPr/>
        </p:nvGraphicFramePr>
        <p:xfrm>
          <a:off x="776288" y="2133600"/>
          <a:ext cx="7467600" cy="3581400"/>
        </p:xfrm>
        <a:graphic>
          <a:graphicData uri="http://schemas.openxmlformats.org/presentationml/2006/ole">
            <mc:AlternateContent xmlns:mc="http://schemas.openxmlformats.org/markup-compatibility/2006">
              <mc:Choice xmlns:v="urn:schemas-microsoft-com:vml" Requires="v">
                <p:oleObj r:id="rId3" imgW="3409950" imgH="1343025" progId="Paint.Picture">
                  <p:embed/>
                </p:oleObj>
              </mc:Choice>
              <mc:Fallback>
                <p:oleObj r:id="rId3" imgW="3409950" imgH="1343025" progId="Paint.Picture">
                  <p:embed/>
                  <p:pic>
                    <p:nvPicPr>
                      <p:cNvPr id="0" name="图片 3091"/>
                      <p:cNvPicPr/>
                      <p:nvPr/>
                    </p:nvPicPr>
                    <p:blipFill>
                      <a:blip r:embed="rId4"/>
                      <a:stretch>
                        <a:fillRect/>
                      </a:stretch>
                    </p:blipFill>
                    <p:spPr>
                      <a:xfrm>
                        <a:off x="776288" y="2133600"/>
                        <a:ext cx="7467600" cy="3581400"/>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74760" name="Text Box 8"/>
          <p:cNvSpPr txBox="1"/>
          <p:nvPr/>
        </p:nvSpPr>
        <p:spPr>
          <a:xfrm>
            <a:off x="837406" y="6292850"/>
            <a:ext cx="7469188" cy="461665"/>
          </a:xfrm>
          <a:prstGeom prst="rect">
            <a:avLst/>
          </a:prstGeom>
          <a:noFill/>
          <a:ln w="9525">
            <a:noFill/>
          </a:ln>
        </p:spPr>
        <p:txBody>
          <a:bodyPr>
            <a:spAutoFit/>
          </a:bodyPr>
          <a:lstStyle/>
          <a:p>
            <a:pPr>
              <a:spcBef>
                <a:spcPct val="50000"/>
              </a:spcBef>
            </a:pPr>
            <a:r>
              <a:rPr lang="zh-CN" altLang="en-US" sz="2400" dirty="0">
                <a:latin typeface="Arial" panose="020B0604020202020204" pitchFamily="34" charset="0"/>
              </a:rPr>
              <a:t>可能路径：</a:t>
            </a:r>
            <a:r>
              <a:rPr lang="zh-CN" altLang="en-US" sz="2400" dirty="0">
                <a:latin typeface="宋体" panose="02010600030101010101" pitchFamily="2" charset="-122"/>
              </a:rPr>
              <a:t>费用为</a:t>
            </a:r>
            <a:r>
              <a:rPr lang="en-US" altLang="zh-CN" sz="2400" dirty="0">
                <a:latin typeface="Times New Roman" panose="02020603050405020304" pitchFamily="18" charset="0"/>
                <a:cs typeface="Times New Roman" panose="02020603050405020304" pitchFamily="18" charset="0"/>
              </a:rPr>
              <a:t>375</a:t>
            </a:r>
            <a:r>
              <a:rPr lang="zh-CN" altLang="en-US" sz="2400" dirty="0">
                <a:latin typeface="宋体" panose="02010600030101010101" pitchFamily="2" charset="-122"/>
              </a:rPr>
              <a:t>的路径（</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B</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A</a:t>
            </a:r>
            <a:r>
              <a:rPr lang="zh-CN" altLang="en-US" sz="2400" dirty="0">
                <a:latin typeface="宋体" panose="02010600030101010101" pitchFamily="2" charset="-122"/>
              </a:rPr>
              <a:t>）</a:t>
            </a:r>
            <a:r>
              <a:rPr lang="zh-CN" altLang="en-US" sz="2400" dirty="0">
                <a:latin typeface="Arial" panose="020B0604020202020204" pitchFamily="34" charset="0"/>
              </a:rPr>
              <a:t> </a:t>
            </a:r>
          </a:p>
        </p:txBody>
      </p:sp>
      <p:sp>
        <p:nvSpPr>
          <p:cNvPr id="74761" name="Line 9"/>
          <p:cNvSpPr/>
          <p:nvPr/>
        </p:nvSpPr>
        <p:spPr>
          <a:xfrm>
            <a:off x="2743200" y="2895600"/>
            <a:ext cx="4038600" cy="0"/>
          </a:xfrm>
          <a:prstGeom prst="line">
            <a:avLst/>
          </a:prstGeom>
          <a:ln w="38100" cap="flat" cmpd="sng">
            <a:solidFill>
              <a:srgbClr val="FF0000"/>
            </a:solidFill>
            <a:prstDash val="solid"/>
            <a:headEnd type="none" w="med" len="med"/>
            <a:tailEnd type="none" w="med" len="med"/>
          </a:ln>
        </p:spPr>
      </p:sp>
      <p:sp>
        <p:nvSpPr>
          <p:cNvPr id="74762" name="Line 10"/>
          <p:cNvSpPr/>
          <p:nvPr/>
        </p:nvSpPr>
        <p:spPr>
          <a:xfrm>
            <a:off x="6781800" y="2895600"/>
            <a:ext cx="990600" cy="1676400"/>
          </a:xfrm>
          <a:prstGeom prst="line">
            <a:avLst/>
          </a:prstGeom>
          <a:ln w="38100" cap="flat" cmpd="sng">
            <a:solidFill>
              <a:schemeClr val="accent2"/>
            </a:solidFill>
            <a:prstDash val="solid"/>
            <a:headEnd type="none" w="med" len="med"/>
            <a:tailEnd type="none" w="med" len="med"/>
          </a:ln>
        </p:spPr>
      </p:sp>
      <p:sp>
        <p:nvSpPr>
          <p:cNvPr id="74764" name="Line 12"/>
          <p:cNvSpPr/>
          <p:nvPr/>
        </p:nvSpPr>
        <p:spPr>
          <a:xfrm flipH="1">
            <a:off x="3886200" y="4572000"/>
            <a:ext cx="3886200" cy="609600"/>
          </a:xfrm>
          <a:prstGeom prst="line">
            <a:avLst/>
          </a:prstGeom>
          <a:ln w="38100" cap="flat" cmpd="sng">
            <a:solidFill>
              <a:srgbClr val="FF0000"/>
            </a:solidFill>
            <a:prstDash val="solid"/>
            <a:headEnd type="none" w="med" len="med"/>
            <a:tailEnd type="none" w="med" len="med"/>
          </a:ln>
        </p:spPr>
      </p:sp>
      <p:sp>
        <p:nvSpPr>
          <p:cNvPr id="74765" name="Line 13"/>
          <p:cNvSpPr/>
          <p:nvPr/>
        </p:nvSpPr>
        <p:spPr>
          <a:xfrm flipH="1" flipV="1">
            <a:off x="1371600" y="4267200"/>
            <a:ext cx="2514600" cy="914400"/>
          </a:xfrm>
          <a:prstGeom prst="line">
            <a:avLst/>
          </a:prstGeom>
          <a:ln w="38100" cap="flat" cmpd="sng">
            <a:solidFill>
              <a:schemeClr val="accent2"/>
            </a:solidFill>
            <a:prstDash val="solid"/>
            <a:headEnd type="none" w="med" len="med"/>
            <a:tailEnd type="none" w="med" len="med"/>
          </a:ln>
        </p:spPr>
      </p:sp>
      <p:sp>
        <p:nvSpPr>
          <p:cNvPr id="74766" name="Line 14"/>
          <p:cNvSpPr/>
          <p:nvPr/>
        </p:nvSpPr>
        <p:spPr>
          <a:xfrm flipV="1">
            <a:off x="1371600" y="2895600"/>
            <a:ext cx="1371600" cy="1371600"/>
          </a:xfrm>
          <a:prstGeom prst="line">
            <a:avLst/>
          </a:prstGeom>
          <a:ln w="38100" cap="flat" cmpd="sng">
            <a:solidFill>
              <a:schemeClr val="accent2"/>
            </a:solidFill>
            <a:prstDash val="solid"/>
            <a:headEnd type="none" w="med" len="med"/>
            <a:tailEnd type="none" w="med" len="med"/>
          </a:ln>
        </p:spPr>
      </p:sp>
      <p:sp>
        <p:nvSpPr>
          <p:cNvPr id="2" name="文本框 1">
            <a:extLst>
              <a:ext uri="{FF2B5EF4-FFF2-40B4-BE49-F238E27FC236}">
                <a16:creationId xmlns:a16="http://schemas.microsoft.com/office/drawing/2014/main" id="{CFA99FC8-638C-13BA-E367-62E2F0D15127}"/>
              </a:ext>
            </a:extLst>
          </p:cNvPr>
          <p:cNvSpPr txBox="1"/>
          <p:nvPr/>
        </p:nvSpPr>
        <p:spPr>
          <a:xfrm>
            <a:off x="2555081" y="5654674"/>
            <a:ext cx="5472608" cy="461665"/>
          </a:xfrm>
          <a:prstGeom prst="rect">
            <a:avLst/>
          </a:prstGeom>
          <a:noFill/>
        </p:spPr>
        <p:txBody>
          <a:bodyPr wrap="square" rtlCol="0">
            <a:spAutoFit/>
          </a:bodyPr>
          <a:lstStyle/>
          <a:p>
            <a:r>
              <a:rPr lang="zh-CN" altLang="en-US" sz="2400" dirty="0">
                <a:latin typeface="Arial" panose="020B0604020202020204" pitchFamily="34" charset="0"/>
              </a:rPr>
              <a:t>旅行商问题的一个实例</a:t>
            </a:r>
            <a:endParaRPr lang="en-US" altLang="zh-CN" sz="24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4761"/>
                                        </p:tgtEl>
                                        <p:attrNameLst>
                                          <p:attrName>style.visibility</p:attrName>
                                        </p:attrNameLst>
                                      </p:cBhvr>
                                      <p:to>
                                        <p:strVal val="visible"/>
                                      </p:to>
                                    </p:set>
                                    <p:anim calcmode="lin" valueType="num">
                                      <p:cBhvr>
                                        <p:cTn id="7" dur="500" fill="hold"/>
                                        <p:tgtEl>
                                          <p:spTgt spid="74761"/>
                                        </p:tgtEl>
                                        <p:attrNameLst>
                                          <p:attrName>ppt_x</p:attrName>
                                        </p:attrNameLst>
                                      </p:cBhvr>
                                      <p:tavLst>
                                        <p:tav tm="0">
                                          <p:val>
                                            <p:strVal val="#ppt_x-#ppt_w/2"/>
                                          </p:val>
                                        </p:tav>
                                        <p:tav tm="100000">
                                          <p:val>
                                            <p:strVal val="#ppt_x"/>
                                          </p:val>
                                        </p:tav>
                                      </p:tavLst>
                                    </p:anim>
                                    <p:anim calcmode="lin" valueType="num">
                                      <p:cBhvr>
                                        <p:cTn id="8" dur="500" fill="hold"/>
                                        <p:tgtEl>
                                          <p:spTgt spid="74761"/>
                                        </p:tgtEl>
                                        <p:attrNameLst>
                                          <p:attrName>ppt_y</p:attrName>
                                        </p:attrNameLst>
                                      </p:cBhvr>
                                      <p:tavLst>
                                        <p:tav tm="0">
                                          <p:val>
                                            <p:strVal val="#ppt_y"/>
                                          </p:val>
                                        </p:tav>
                                        <p:tav tm="100000">
                                          <p:val>
                                            <p:strVal val="#ppt_y"/>
                                          </p:val>
                                        </p:tav>
                                      </p:tavLst>
                                    </p:anim>
                                    <p:anim calcmode="lin" valueType="num">
                                      <p:cBhvr>
                                        <p:cTn id="9" dur="500" fill="hold"/>
                                        <p:tgtEl>
                                          <p:spTgt spid="74761"/>
                                        </p:tgtEl>
                                        <p:attrNameLst>
                                          <p:attrName>ppt_w</p:attrName>
                                        </p:attrNameLst>
                                      </p:cBhvr>
                                      <p:tavLst>
                                        <p:tav tm="0">
                                          <p:val>
                                            <p:fltVal val="0"/>
                                          </p:val>
                                        </p:tav>
                                        <p:tav tm="100000">
                                          <p:val>
                                            <p:strVal val="#ppt_w"/>
                                          </p:val>
                                        </p:tav>
                                      </p:tavLst>
                                    </p:anim>
                                    <p:anim calcmode="lin" valueType="num">
                                      <p:cBhvr>
                                        <p:cTn id="10" dur="500" fill="hold"/>
                                        <p:tgtEl>
                                          <p:spTgt spid="7476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74762"/>
                                        </p:tgtEl>
                                        <p:attrNameLst>
                                          <p:attrName>style.visibility</p:attrName>
                                        </p:attrNameLst>
                                      </p:cBhvr>
                                      <p:to>
                                        <p:strVal val="visible"/>
                                      </p:to>
                                    </p:set>
                                    <p:anim calcmode="lin" valueType="num">
                                      <p:cBhvr>
                                        <p:cTn id="15" dur="500" fill="hold"/>
                                        <p:tgtEl>
                                          <p:spTgt spid="74762"/>
                                        </p:tgtEl>
                                        <p:attrNameLst>
                                          <p:attrName>ppt_x</p:attrName>
                                        </p:attrNameLst>
                                      </p:cBhvr>
                                      <p:tavLst>
                                        <p:tav tm="0">
                                          <p:val>
                                            <p:strVal val="#ppt_x"/>
                                          </p:val>
                                        </p:tav>
                                        <p:tav tm="100000">
                                          <p:val>
                                            <p:strVal val="#ppt_x"/>
                                          </p:val>
                                        </p:tav>
                                      </p:tavLst>
                                    </p:anim>
                                    <p:anim calcmode="lin" valueType="num">
                                      <p:cBhvr>
                                        <p:cTn id="16" dur="500" fill="hold"/>
                                        <p:tgtEl>
                                          <p:spTgt spid="74762"/>
                                        </p:tgtEl>
                                        <p:attrNameLst>
                                          <p:attrName>ppt_y</p:attrName>
                                        </p:attrNameLst>
                                      </p:cBhvr>
                                      <p:tavLst>
                                        <p:tav tm="0">
                                          <p:val>
                                            <p:strVal val="#ppt_y-#ppt_h/2"/>
                                          </p:val>
                                        </p:tav>
                                        <p:tav tm="100000">
                                          <p:val>
                                            <p:strVal val="#ppt_y"/>
                                          </p:val>
                                        </p:tav>
                                      </p:tavLst>
                                    </p:anim>
                                    <p:anim calcmode="lin" valueType="num">
                                      <p:cBhvr>
                                        <p:cTn id="17" dur="500" fill="hold"/>
                                        <p:tgtEl>
                                          <p:spTgt spid="74762"/>
                                        </p:tgtEl>
                                        <p:attrNameLst>
                                          <p:attrName>ppt_w</p:attrName>
                                        </p:attrNameLst>
                                      </p:cBhvr>
                                      <p:tavLst>
                                        <p:tav tm="0">
                                          <p:val>
                                            <p:strVal val="#ppt_w"/>
                                          </p:val>
                                        </p:tav>
                                        <p:tav tm="100000">
                                          <p:val>
                                            <p:strVal val="#ppt_w"/>
                                          </p:val>
                                        </p:tav>
                                      </p:tavLst>
                                    </p:anim>
                                    <p:anim calcmode="lin" valueType="num">
                                      <p:cBhvr>
                                        <p:cTn id="18" dur="500" fill="hold"/>
                                        <p:tgtEl>
                                          <p:spTgt spid="7476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nodeType="clickEffect">
                                  <p:stCondLst>
                                    <p:cond delay="0"/>
                                  </p:stCondLst>
                                  <p:childTnLst>
                                    <p:set>
                                      <p:cBhvr>
                                        <p:cTn id="22" dur="1" fill="hold">
                                          <p:stCondLst>
                                            <p:cond delay="0"/>
                                          </p:stCondLst>
                                        </p:cTn>
                                        <p:tgtEl>
                                          <p:spTgt spid="74764"/>
                                        </p:tgtEl>
                                        <p:attrNameLst>
                                          <p:attrName>style.visibility</p:attrName>
                                        </p:attrNameLst>
                                      </p:cBhvr>
                                      <p:to>
                                        <p:strVal val="visible"/>
                                      </p:to>
                                    </p:set>
                                    <p:anim calcmode="lin" valueType="num">
                                      <p:cBhvr>
                                        <p:cTn id="23" dur="500" fill="hold"/>
                                        <p:tgtEl>
                                          <p:spTgt spid="74764"/>
                                        </p:tgtEl>
                                        <p:attrNameLst>
                                          <p:attrName>ppt_x</p:attrName>
                                        </p:attrNameLst>
                                      </p:cBhvr>
                                      <p:tavLst>
                                        <p:tav tm="0">
                                          <p:val>
                                            <p:strVal val="#ppt_x+#ppt_w/2"/>
                                          </p:val>
                                        </p:tav>
                                        <p:tav tm="100000">
                                          <p:val>
                                            <p:strVal val="#ppt_x"/>
                                          </p:val>
                                        </p:tav>
                                      </p:tavLst>
                                    </p:anim>
                                    <p:anim calcmode="lin" valueType="num">
                                      <p:cBhvr>
                                        <p:cTn id="24" dur="500" fill="hold"/>
                                        <p:tgtEl>
                                          <p:spTgt spid="74764"/>
                                        </p:tgtEl>
                                        <p:attrNameLst>
                                          <p:attrName>ppt_y</p:attrName>
                                        </p:attrNameLst>
                                      </p:cBhvr>
                                      <p:tavLst>
                                        <p:tav tm="0">
                                          <p:val>
                                            <p:strVal val="#ppt_y"/>
                                          </p:val>
                                        </p:tav>
                                        <p:tav tm="100000">
                                          <p:val>
                                            <p:strVal val="#ppt_y"/>
                                          </p:val>
                                        </p:tav>
                                      </p:tavLst>
                                    </p:anim>
                                    <p:anim calcmode="lin" valueType="num">
                                      <p:cBhvr>
                                        <p:cTn id="25" dur="500" fill="hold"/>
                                        <p:tgtEl>
                                          <p:spTgt spid="74764"/>
                                        </p:tgtEl>
                                        <p:attrNameLst>
                                          <p:attrName>ppt_w</p:attrName>
                                        </p:attrNameLst>
                                      </p:cBhvr>
                                      <p:tavLst>
                                        <p:tav tm="0">
                                          <p:val>
                                            <p:fltVal val="0"/>
                                          </p:val>
                                        </p:tav>
                                        <p:tav tm="100000">
                                          <p:val>
                                            <p:strVal val="#ppt_w"/>
                                          </p:val>
                                        </p:tav>
                                      </p:tavLst>
                                    </p:anim>
                                    <p:anim calcmode="lin" valueType="num">
                                      <p:cBhvr>
                                        <p:cTn id="26" dur="500" fill="hold"/>
                                        <p:tgtEl>
                                          <p:spTgt spid="7476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nodeType="clickEffect">
                                  <p:stCondLst>
                                    <p:cond delay="0"/>
                                  </p:stCondLst>
                                  <p:childTnLst>
                                    <p:set>
                                      <p:cBhvr>
                                        <p:cTn id="30" dur="1" fill="hold">
                                          <p:stCondLst>
                                            <p:cond delay="0"/>
                                          </p:stCondLst>
                                        </p:cTn>
                                        <p:tgtEl>
                                          <p:spTgt spid="74765"/>
                                        </p:tgtEl>
                                        <p:attrNameLst>
                                          <p:attrName>style.visibility</p:attrName>
                                        </p:attrNameLst>
                                      </p:cBhvr>
                                      <p:to>
                                        <p:strVal val="visible"/>
                                      </p:to>
                                    </p:set>
                                    <p:anim calcmode="lin" valueType="num">
                                      <p:cBhvr>
                                        <p:cTn id="31" dur="500" fill="hold"/>
                                        <p:tgtEl>
                                          <p:spTgt spid="74765"/>
                                        </p:tgtEl>
                                        <p:attrNameLst>
                                          <p:attrName>ppt_x</p:attrName>
                                        </p:attrNameLst>
                                      </p:cBhvr>
                                      <p:tavLst>
                                        <p:tav tm="0">
                                          <p:val>
                                            <p:strVal val="#ppt_x+#ppt_w/2"/>
                                          </p:val>
                                        </p:tav>
                                        <p:tav tm="100000">
                                          <p:val>
                                            <p:strVal val="#ppt_x"/>
                                          </p:val>
                                        </p:tav>
                                      </p:tavLst>
                                    </p:anim>
                                    <p:anim calcmode="lin" valueType="num">
                                      <p:cBhvr>
                                        <p:cTn id="32" dur="500" fill="hold"/>
                                        <p:tgtEl>
                                          <p:spTgt spid="74765"/>
                                        </p:tgtEl>
                                        <p:attrNameLst>
                                          <p:attrName>ppt_y</p:attrName>
                                        </p:attrNameLst>
                                      </p:cBhvr>
                                      <p:tavLst>
                                        <p:tav tm="0">
                                          <p:val>
                                            <p:strVal val="#ppt_y"/>
                                          </p:val>
                                        </p:tav>
                                        <p:tav tm="100000">
                                          <p:val>
                                            <p:strVal val="#ppt_y"/>
                                          </p:val>
                                        </p:tav>
                                      </p:tavLst>
                                    </p:anim>
                                    <p:anim calcmode="lin" valueType="num">
                                      <p:cBhvr>
                                        <p:cTn id="33" dur="500" fill="hold"/>
                                        <p:tgtEl>
                                          <p:spTgt spid="74765"/>
                                        </p:tgtEl>
                                        <p:attrNameLst>
                                          <p:attrName>ppt_w</p:attrName>
                                        </p:attrNameLst>
                                      </p:cBhvr>
                                      <p:tavLst>
                                        <p:tav tm="0">
                                          <p:val>
                                            <p:fltVal val="0"/>
                                          </p:val>
                                        </p:tav>
                                        <p:tav tm="100000">
                                          <p:val>
                                            <p:strVal val="#ppt_w"/>
                                          </p:val>
                                        </p:tav>
                                      </p:tavLst>
                                    </p:anim>
                                    <p:anim calcmode="lin" valueType="num">
                                      <p:cBhvr>
                                        <p:cTn id="34" dur="500" fill="hold"/>
                                        <p:tgtEl>
                                          <p:spTgt spid="7476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nodeType="clickEffect">
                                  <p:stCondLst>
                                    <p:cond delay="0"/>
                                  </p:stCondLst>
                                  <p:childTnLst>
                                    <p:set>
                                      <p:cBhvr>
                                        <p:cTn id="38" dur="1" fill="hold">
                                          <p:stCondLst>
                                            <p:cond delay="0"/>
                                          </p:stCondLst>
                                        </p:cTn>
                                        <p:tgtEl>
                                          <p:spTgt spid="74766"/>
                                        </p:tgtEl>
                                        <p:attrNameLst>
                                          <p:attrName>style.visibility</p:attrName>
                                        </p:attrNameLst>
                                      </p:cBhvr>
                                      <p:to>
                                        <p:strVal val="visible"/>
                                      </p:to>
                                    </p:set>
                                    <p:anim calcmode="lin" valueType="num">
                                      <p:cBhvr>
                                        <p:cTn id="39" dur="500" fill="hold"/>
                                        <p:tgtEl>
                                          <p:spTgt spid="74766"/>
                                        </p:tgtEl>
                                        <p:attrNameLst>
                                          <p:attrName>ppt_x</p:attrName>
                                        </p:attrNameLst>
                                      </p:cBhvr>
                                      <p:tavLst>
                                        <p:tav tm="0">
                                          <p:val>
                                            <p:strVal val="#ppt_x"/>
                                          </p:val>
                                        </p:tav>
                                        <p:tav tm="100000">
                                          <p:val>
                                            <p:strVal val="#ppt_x"/>
                                          </p:val>
                                        </p:tav>
                                      </p:tavLst>
                                    </p:anim>
                                    <p:anim calcmode="lin" valueType="num">
                                      <p:cBhvr>
                                        <p:cTn id="40" dur="500" fill="hold"/>
                                        <p:tgtEl>
                                          <p:spTgt spid="74766"/>
                                        </p:tgtEl>
                                        <p:attrNameLst>
                                          <p:attrName>ppt_y</p:attrName>
                                        </p:attrNameLst>
                                      </p:cBhvr>
                                      <p:tavLst>
                                        <p:tav tm="0">
                                          <p:val>
                                            <p:strVal val="#ppt_y+#ppt_h/2"/>
                                          </p:val>
                                        </p:tav>
                                        <p:tav tm="100000">
                                          <p:val>
                                            <p:strVal val="#ppt_y"/>
                                          </p:val>
                                        </p:tav>
                                      </p:tavLst>
                                    </p:anim>
                                    <p:anim calcmode="lin" valueType="num">
                                      <p:cBhvr>
                                        <p:cTn id="41" dur="500" fill="hold"/>
                                        <p:tgtEl>
                                          <p:spTgt spid="74766"/>
                                        </p:tgtEl>
                                        <p:attrNameLst>
                                          <p:attrName>ppt_w</p:attrName>
                                        </p:attrNameLst>
                                      </p:cBhvr>
                                      <p:tavLst>
                                        <p:tav tm="0">
                                          <p:val>
                                            <p:strVal val="#ppt_w"/>
                                          </p:val>
                                        </p:tav>
                                        <p:tav tm="100000">
                                          <p:val>
                                            <p:strVal val="#ppt_w"/>
                                          </p:val>
                                        </p:tav>
                                      </p:tavLst>
                                    </p:anim>
                                    <p:anim calcmode="lin" valueType="num">
                                      <p:cBhvr>
                                        <p:cTn id="42" dur="500" fill="hold"/>
                                        <p:tgtEl>
                                          <p:spTgt spid="74766"/>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4760"/>
                                        </p:tgtEl>
                                        <p:attrNameLst>
                                          <p:attrName>style.visibility</p:attrName>
                                        </p:attrNameLst>
                                      </p:cBhvr>
                                      <p:to>
                                        <p:strVal val="visible"/>
                                      </p:to>
                                    </p:set>
                                    <p:animEffect transition="in" filter="box(in)">
                                      <p:cBhvr>
                                        <p:cTn id="47"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25</a:t>
            </a:fld>
            <a:endParaRPr lang="ja-JP" altLang="en-US" dirty="0">
              <a:solidFill>
                <a:srgbClr val="A50021"/>
              </a:solidFill>
              <a:ea typeface="MS PGothic" panose="020B0600070205080204" pitchFamily="34" charset="-128"/>
            </a:endParaRPr>
          </a:p>
        </p:txBody>
      </p:sp>
      <p:sp>
        <p:nvSpPr>
          <p:cNvPr id="2355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4.2.2  </a:t>
            </a:r>
            <a:r>
              <a:rPr lang="zh-CN" altLang="en-US" sz="3600" b="0" dirty="0">
                <a:latin typeface="Times New Roman" panose="02020603050405020304" pitchFamily="18" charset="0"/>
                <a:ea typeface="黑体" panose="02010609060101010101" pitchFamily="49" charset="-122"/>
              </a:rPr>
              <a:t>状态空间的图描述</a:t>
            </a:r>
          </a:p>
        </p:txBody>
      </p:sp>
      <p:sp>
        <p:nvSpPr>
          <p:cNvPr id="23556" name="Rectangle 3"/>
          <p:cNvSpPr>
            <a:spLocks noGrp="1"/>
          </p:cNvSpPr>
          <p:nvPr>
            <p:ph idx="1"/>
          </p:nvPr>
        </p:nvSpPr>
        <p:spPr>
          <a:ln/>
        </p:spPr>
        <p:txBody>
          <a:bodyPr vert="horz" wrap="square" lIns="91440" tIns="45720" rIns="91440" bIns="45720" anchor="t" anchorCtr="0"/>
          <a:lstStyle/>
          <a:p>
            <a:pPr eaLnBrk="1" hangingPunct="1"/>
            <a:endParaRPr lang="zh-CN" altLang="zh-CN" dirty="0"/>
          </a:p>
        </p:txBody>
      </p:sp>
      <p:sp>
        <p:nvSpPr>
          <p:cNvPr id="23557" name="Rectangle 5"/>
          <p:cNvSpPr/>
          <p:nvPr/>
        </p:nvSpPr>
        <p:spPr>
          <a:xfrm>
            <a:off x="2057400" y="1724025"/>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3558" name="Group 7"/>
          <p:cNvGrpSpPr>
            <a:grpSpLocks noChangeAspect="1"/>
          </p:cNvGrpSpPr>
          <p:nvPr/>
        </p:nvGrpSpPr>
        <p:grpSpPr>
          <a:xfrm>
            <a:off x="34925" y="765175"/>
            <a:ext cx="9080500" cy="5680075"/>
            <a:chOff x="-9" y="477"/>
            <a:chExt cx="5720" cy="3578"/>
          </a:xfrm>
        </p:grpSpPr>
        <p:sp>
          <p:nvSpPr>
            <p:cNvPr id="23560" name="AutoShape 6"/>
            <p:cNvSpPr>
              <a:spLocks noChangeAspect="1" noTextEdit="1"/>
            </p:cNvSpPr>
            <p:nvPr/>
          </p:nvSpPr>
          <p:spPr>
            <a:xfrm>
              <a:off x="96" y="576"/>
              <a:ext cx="5520" cy="3456"/>
            </a:xfrm>
            <a:prstGeom prst="rect">
              <a:avLst/>
            </a:prstGeom>
            <a:solidFill>
              <a:schemeClr val="bg2"/>
            </a:solidFill>
            <a:ln w="9525" cap="flat" cmpd="sng">
              <a:solidFill>
                <a:srgbClr val="808080"/>
              </a:solidFill>
              <a:prstDash val="solid"/>
              <a:miter/>
              <a:headEnd type="none" w="med" len="med"/>
              <a:tailEnd type="none" w="med" len="med"/>
            </a:ln>
          </p:spPr>
          <p:txBody>
            <a:bodyPr/>
            <a:lstStyle/>
            <a:p>
              <a:endParaRPr lang="zh-CN" altLang="en-US"/>
            </a:p>
          </p:txBody>
        </p:sp>
        <p:sp>
          <p:nvSpPr>
            <p:cNvPr id="23561" name="Rectangle 8"/>
            <p:cNvSpPr/>
            <p:nvPr/>
          </p:nvSpPr>
          <p:spPr>
            <a:xfrm>
              <a:off x="-9" y="49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nvGrpSpPr>
            <p:cNvPr id="23562" name="Group 16"/>
            <p:cNvGrpSpPr/>
            <p:nvPr/>
          </p:nvGrpSpPr>
          <p:grpSpPr>
            <a:xfrm>
              <a:off x="5308" y="1142"/>
              <a:ext cx="403" cy="209"/>
              <a:chOff x="5308" y="1142"/>
              <a:chExt cx="403" cy="209"/>
            </a:xfrm>
          </p:grpSpPr>
          <p:sp>
            <p:nvSpPr>
              <p:cNvPr id="23886" name="Freeform 9"/>
              <p:cNvSpPr/>
              <p:nvPr/>
            </p:nvSpPr>
            <p:spPr>
              <a:xfrm>
                <a:off x="5308" y="1142"/>
                <a:ext cx="45" cy="27"/>
              </a:xfrm>
              <a:custGeom>
                <a:avLst/>
                <a:gdLst>
                  <a:gd name="txL" fmla="*/ 0 w 45"/>
                  <a:gd name="txT" fmla="*/ 0 h 27"/>
                  <a:gd name="txR" fmla="*/ 45 w 45"/>
                  <a:gd name="txB" fmla="*/ 27 h 27"/>
                </a:gdLst>
                <a:ahLst/>
                <a:cxnLst>
                  <a:cxn ang="0">
                    <a:pos x="10" y="2"/>
                  </a:cxn>
                  <a:cxn ang="0">
                    <a:pos x="5" y="0"/>
                  </a:cxn>
                  <a:cxn ang="0">
                    <a:pos x="5" y="0"/>
                  </a:cxn>
                  <a:cxn ang="0">
                    <a:pos x="2" y="2"/>
                  </a:cxn>
                  <a:cxn ang="0">
                    <a:pos x="0" y="5"/>
                  </a:cxn>
                  <a:cxn ang="0">
                    <a:pos x="0" y="5"/>
                  </a:cxn>
                  <a:cxn ang="0">
                    <a:pos x="2" y="9"/>
                  </a:cxn>
                  <a:cxn ang="0">
                    <a:pos x="35" y="25"/>
                  </a:cxn>
                  <a:cxn ang="0">
                    <a:pos x="37" y="27"/>
                  </a:cxn>
                  <a:cxn ang="0">
                    <a:pos x="40" y="27"/>
                  </a:cxn>
                  <a:cxn ang="0">
                    <a:pos x="42" y="25"/>
                  </a:cxn>
                  <a:cxn ang="0">
                    <a:pos x="45" y="23"/>
                  </a:cxn>
                  <a:cxn ang="0">
                    <a:pos x="45" y="21"/>
                  </a:cxn>
                  <a:cxn ang="0">
                    <a:pos x="42" y="18"/>
                  </a:cxn>
                  <a:cxn ang="0">
                    <a:pos x="10" y="2"/>
                  </a:cxn>
                </a:cxnLst>
                <a:rect l="txL" t="txT" r="txR" b="txB"/>
                <a:pathLst>
                  <a:path w="45" h="27">
                    <a:moveTo>
                      <a:pt x="10" y="2"/>
                    </a:moveTo>
                    <a:lnTo>
                      <a:pt x="5" y="0"/>
                    </a:lnTo>
                    <a:lnTo>
                      <a:pt x="2" y="2"/>
                    </a:lnTo>
                    <a:lnTo>
                      <a:pt x="0" y="5"/>
                    </a:lnTo>
                    <a:lnTo>
                      <a:pt x="2" y="9"/>
                    </a:lnTo>
                    <a:lnTo>
                      <a:pt x="35" y="25"/>
                    </a:lnTo>
                    <a:lnTo>
                      <a:pt x="37" y="27"/>
                    </a:lnTo>
                    <a:lnTo>
                      <a:pt x="40" y="27"/>
                    </a:lnTo>
                    <a:lnTo>
                      <a:pt x="42" y="25"/>
                    </a:lnTo>
                    <a:lnTo>
                      <a:pt x="45" y="23"/>
                    </a:lnTo>
                    <a:lnTo>
                      <a:pt x="45" y="21"/>
                    </a:lnTo>
                    <a:lnTo>
                      <a:pt x="42" y="18"/>
                    </a:lnTo>
                    <a:lnTo>
                      <a:pt x="10" y="2"/>
                    </a:lnTo>
                    <a:close/>
                  </a:path>
                </a:pathLst>
              </a:custGeom>
              <a:solidFill>
                <a:srgbClr val="000000">
                  <a:alpha val="100000"/>
                </a:srgbClr>
              </a:solidFill>
              <a:ln w="9525">
                <a:noFill/>
              </a:ln>
            </p:spPr>
            <p:txBody>
              <a:bodyPr/>
              <a:lstStyle/>
              <a:p>
                <a:endParaRPr lang="zh-CN" altLang="en-US"/>
              </a:p>
            </p:txBody>
          </p:sp>
          <p:sp>
            <p:nvSpPr>
              <p:cNvPr id="23887" name="Freeform 10"/>
              <p:cNvSpPr/>
              <p:nvPr/>
            </p:nvSpPr>
            <p:spPr>
              <a:xfrm>
                <a:off x="5368" y="1174"/>
                <a:ext cx="44" cy="25"/>
              </a:xfrm>
              <a:custGeom>
                <a:avLst/>
                <a:gdLst>
                  <a:gd name="txL" fmla="*/ 0 w 44"/>
                  <a:gd name="txT" fmla="*/ 0 h 25"/>
                  <a:gd name="txR" fmla="*/ 44 w 44"/>
                  <a:gd name="txB" fmla="*/ 25 h 25"/>
                </a:gdLst>
                <a:ahLst/>
                <a:cxnLst>
                  <a:cxn ang="0">
                    <a:pos x="10" y="0"/>
                  </a:cxn>
                  <a:cxn ang="0">
                    <a:pos x="7" y="0"/>
                  </a:cxn>
                  <a:cxn ang="0">
                    <a:pos x="5" y="0"/>
                  </a:cxn>
                  <a:cxn ang="0">
                    <a:pos x="2" y="0"/>
                  </a:cxn>
                  <a:cxn ang="0">
                    <a:pos x="0" y="2"/>
                  </a:cxn>
                  <a:cxn ang="0">
                    <a:pos x="0" y="4"/>
                  </a:cxn>
                  <a:cxn ang="0">
                    <a:pos x="2" y="7"/>
                  </a:cxn>
                  <a:cxn ang="0">
                    <a:pos x="37" y="25"/>
                  </a:cxn>
                  <a:cxn ang="0">
                    <a:pos x="39" y="25"/>
                  </a:cxn>
                  <a:cxn ang="0">
                    <a:pos x="42" y="25"/>
                  </a:cxn>
                  <a:cxn ang="0">
                    <a:pos x="44" y="25"/>
                  </a:cxn>
                  <a:cxn ang="0">
                    <a:pos x="44" y="23"/>
                  </a:cxn>
                  <a:cxn ang="0">
                    <a:pos x="44" y="20"/>
                  </a:cxn>
                  <a:cxn ang="0">
                    <a:pos x="44" y="18"/>
                  </a:cxn>
                  <a:cxn ang="0">
                    <a:pos x="10" y="0"/>
                  </a:cxn>
                </a:cxnLst>
                <a:rect l="txL" t="txT" r="txR" b="txB"/>
                <a:pathLst>
                  <a:path w="44" h="25">
                    <a:moveTo>
                      <a:pt x="10" y="0"/>
                    </a:moveTo>
                    <a:lnTo>
                      <a:pt x="7" y="0"/>
                    </a:lnTo>
                    <a:lnTo>
                      <a:pt x="5" y="0"/>
                    </a:lnTo>
                    <a:lnTo>
                      <a:pt x="2" y="0"/>
                    </a:lnTo>
                    <a:lnTo>
                      <a:pt x="0" y="2"/>
                    </a:lnTo>
                    <a:lnTo>
                      <a:pt x="0" y="4"/>
                    </a:lnTo>
                    <a:lnTo>
                      <a:pt x="2" y="7"/>
                    </a:lnTo>
                    <a:lnTo>
                      <a:pt x="37" y="25"/>
                    </a:lnTo>
                    <a:lnTo>
                      <a:pt x="39" y="25"/>
                    </a:lnTo>
                    <a:lnTo>
                      <a:pt x="42" y="25"/>
                    </a:lnTo>
                    <a:lnTo>
                      <a:pt x="44" y="25"/>
                    </a:lnTo>
                    <a:lnTo>
                      <a:pt x="44" y="23"/>
                    </a:lnTo>
                    <a:lnTo>
                      <a:pt x="44" y="20"/>
                    </a:lnTo>
                    <a:lnTo>
                      <a:pt x="44" y="18"/>
                    </a:lnTo>
                    <a:lnTo>
                      <a:pt x="10" y="0"/>
                    </a:lnTo>
                    <a:close/>
                  </a:path>
                </a:pathLst>
              </a:custGeom>
              <a:solidFill>
                <a:srgbClr val="000000">
                  <a:alpha val="100000"/>
                </a:srgbClr>
              </a:solidFill>
              <a:ln w="9525">
                <a:noFill/>
              </a:ln>
            </p:spPr>
            <p:txBody>
              <a:bodyPr/>
              <a:lstStyle/>
              <a:p>
                <a:endParaRPr lang="zh-CN" altLang="en-US"/>
              </a:p>
            </p:txBody>
          </p:sp>
          <p:sp>
            <p:nvSpPr>
              <p:cNvPr id="23888" name="Freeform 11"/>
              <p:cNvSpPr/>
              <p:nvPr/>
            </p:nvSpPr>
            <p:spPr>
              <a:xfrm>
                <a:off x="5430" y="1203"/>
                <a:ext cx="45" cy="28"/>
              </a:xfrm>
              <a:custGeom>
                <a:avLst/>
                <a:gdLst>
                  <a:gd name="txL" fmla="*/ 0 w 45"/>
                  <a:gd name="txT" fmla="*/ 0 h 28"/>
                  <a:gd name="txR" fmla="*/ 45 w 45"/>
                  <a:gd name="txB" fmla="*/ 28 h 28"/>
                </a:gdLst>
                <a:ahLst/>
                <a:cxnLst>
                  <a:cxn ang="0">
                    <a:pos x="7" y="3"/>
                  </a:cxn>
                  <a:cxn ang="0">
                    <a:pos x="5" y="0"/>
                  </a:cxn>
                  <a:cxn ang="0">
                    <a:pos x="2" y="0"/>
                  </a:cxn>
                  <a:cxn ang="0">
                    <a:pos x="0" y="3"/>
                  </a:cxn>
                  <a:cxn ang="0">
                    <a:pos x="0" y="5"/>
                  </a:cxn>
                  <a:cxn ang="0">
                    <a:pos x="0" y="7"/>
                  </a:cxn>
                  <a:cxn ang="0">
                    <a:pos x="0" y="10"/>
                  </a:cxn>
                  <a:cxn ang="0">
                    <a:pos x="35" y="28"/>
                  </a:cxn>
                  <a:cxn ang="0">
                    <a:pos x="37" y="28"/>
                  </a:cxn>
                  <a:cxn ang="0">
                    <a:pos x="40" y="28"/>
                  </a:cxn>
                  <a:cxn ang="0">
                    <a:pos x="42" y="28"/>
                  </a:cxn>
                  <a:cxn ang="0">
                    <a:pos x="45" y="25"/>
                  </a:cxn>
                  <a:cxn ang="0">
                    <a:pos x="45" y="23"/>
                  </a:cxn>
                  <a:cxn ang="0">
                    <a:pos x="42" y="21"/>
                  </a:cxn>
                  <a:cxn ang="0">
                    <a:pos x="7" y="3"/>
                  </a:cxn>
                </a:cxnLst>
                <a:rect l="txL" t="txT" r="txR" b="txB"/>
                <a:pathLst>
                  <a:path w="45" h="28">
                    <a:moveTo>
                      <a:pt x="7" y="3"/>
                    </a:moveTo>
                    <a:lnTo>
                      <a:pt x="5" y="0"/>
                    </a:lnTo>
                    <a:lnTo>
                      <a:pt x="2" y="0"/>
                    </a:lnTo>
                    <a:lnTo>
                      <a:pt x="0" y="3"/>
                    </a:lnTo>
                    <a:lnTo>
                      <a:pt x="0" y="5"/>
                    </a:lnTo>
                    <a:lnTo>
                      <a:pt x="0" y="7"/>
                    </a:lnTo>
                    <a:lnTo>
                      <a:pt x="0" y="10"/>
                    </a:lnTo>
                    <a:lnTo>
                      <a:pt x="35" y="28"/>
                    </a:lnTo>
                    <a:lnTo>
                      <a:pt x="37" y="28"/>
                    </a:lnTo>
                    <a:lnTo>
                      <a:pt x="40" y="28"/>
                    </a:lnTo>
                    <a:lnTo>
                      <a:pt x="42" y="28"/>
                    </a:lnTo>
                    <a:lnTo>
                      <a:pt x="45" y="25"/>
                    </a:lnTo>
                    <a:lnTo>
                      <a:pt x="45" y="23"/>
                    </a:lnTo>
                    <a:lnTo>
                      <a:pt x="42" y="21"/>
                    </a:lnTo>
                    <a:lnTo>
                      <a:pt x="7" y="3"/>
                    </a:lnTo>
                    <a:close/>
                  </a:path>
                </a:pathLst>
              </a:custGeom>
              <a:solidFill>
                <a:srgbClr val="000000">
                  <a:alpha val="100000"/>
                </a:srgbClr>
              </a:solidFill>
              <a:ln w="9525">
                <a:noFill/>
              </a:ln>
            </p:spPr>
            <p:txBody>
              <a:bodyPr/>
              <a:lstStyle/>
              <a:p>
                <a:endParaRPr lang="zh-CN" altLang="en-US"/>
              </a:p>
            </p:txBody>
          </p:sp>
          <p:sp>
            <p:nvSpPr>
              <p:cNvPr id="23889" name="Freeform 12"/>
              <p:cNvSpPr/>
              <p:nvPr/>
            </p:nvSpPr>
            <p:spPr>
              <a:xfrm>
                <a:off x="5490" y="1235"/>
                <a:ext cx="44" cy="27"/>
              </a:xfrm>
              <a:custGeom>
                <a:avLst/>
                <a:gdLst>
                  <a:gd name="txL" fmla="*/ 0 w 44"/>
                  <a:gd name="txT" fmla="*/ 0 h 27"/>
                  <a:gd name="txR" fmla="*/ 44 w 44"/>
                  <a:gd name="txB" fmla="*/ 27 h 27"/>
                </a:gdLst>
                <a:ahLst/>
                <a:cxnLst>
                  <a:cxn ang="0">
                    <a:pos x="10" y="0"/>
                  </a:cxn>
                  <a:cxn ang="0">
                    <a:pos x="7" y="0"/>
                  </a:cxn>
                  <a:cxn ang="0">
                    <a:pos x="5" y="0"/>
                  </a:cxn>
                  <a:cxn ang="0">
                    <a:pos x="2" y="0"/>
                  </a:cxn>
                  <a:cxn ang="0">
                    <a:pos x="0" y="2"/>
                  </a:cxn>
                  <a:cxn ang="0">
                    <a:pos x="0" y="5"/>
                  </a:cxn>
                  <a:cxn ang="0">
                    <a:pos x="2" y="7"/>
                  </a:cxn>
                  <a:cxn ang="0">
                    <a:pos x="37" y="25"/>
                  </a:cxn>
                  <a:cxn ang="0">
                    <a:pos x="39" y="27"/>
                  </a:cxn>
                  <a:cxn ang="0">
                    <a:pos x="42" y="27"/>
                  </a:cxn>
                  <a:cxn ang="0">
                    <a:pos x="44" y="25"/>
                  </a:cxn>
                  <a:cxn ang="0">
                    <a:pos x="44" y="23"/>
                  </a:cxn>
                  <a:cxn ang="0">
                    <a:pos x="44" y="21"/>
                  </a:cxn>
                  <a:cxn ang="0">
                    <a:pos x="44" y="18"/>
                  </a:cxn>
                  <a:cxn ang="0">
                    <a:pos x="10" y="0"/>
                  </a:cxn>
                </a:cxnLst>
                <a:rect l="txL" t="txT" r="txR" b="txB"/>
                <a:pathLst>
                  <a:path w="44" h="27">
                    <a:moveTo>
                      <a:pt x="10" y="0"/>
                    </a:moveTo>
                    <a:lnTo>
                      <a:pt x="7" y="0"/>
                    </a:lnTo>
                    <a:lnTo>
                      <a:pt x="5" y="0"/>
                    </a:lnTo>
                    <a:lnTo>
                      <a:pt x="2" y="0"/>
                    </a:lnTo>
                    <a:lnTo>
                      <a:pt x="0" y="2"/>
                    </a:lnTo>
                    <a:lnTo>
                      <a:pt x="0" y="5"/>
                    </a:lnTo>
                    <a:lnTo>
                      <a:pt x="2" y="7"/>
                    </a:lnTo>
                    <a:lnTo>
                      <a:pt x="37" y="25"/>
                    </a:lnTo>
                    <a:lnTo>
                      <a:pt x="39" y="27"/>
                    </a:lnTo>
                    <a:lnTo>
                      <a:pt x="42" y="27"/>
                    </a:lnTo>
                    <a:lnTo>
                      <a:pt x="44" y="25"/>
                    </a:lnTo>
                    <a:lnTo>
                      <a:pt x="44" y="23"/>
                    </a:lnTo>
                    <a:lnTo>
                      <a:pt x="44" y="21"/>
                    </a:lnTo>
                    <a:lnTo>
                      <a:pt x="44" y="18"/>
                    </a:lnTo>
                    <a:lnTo>
                      <a:pt x="10" y="0"/>
                    </a:lnTo>
                    <a:close/>
                  </a:path>
                </a:pathLst>
              </a:custGeom>
              <a:solidFill>
                <a:srgbClr val="000000">
                  <a:alpha val="100000"/>
                </a:srgbClr>
              </a:solidFill>
              <a:ln w="9525">
                <a:noFill/>
              </a:ln>
            </p:spPr>
            <p:txBody>
              <a:bodyPr/>
              <a:lstStyle/>
              <a:p>
                <a:endParaRPr lang="zh-CN" altLang="en-US"/>
              </a:p>
            </p:txBody>
          </p:sp>
          <p:sp>
            <p:nvSpPr>
              <p:cNvPr id="23890" name="Freeform 13"/>
              <p:cNvSpPr/>
              <p:nvPr/>
            </p:nvSpPr>
            <p:spPr>
              <a:xfrm>
                <a:off x="5552" y="1265"/>
                <a:ext cx="45" cy="27"/>
              </a:xfrm>
              <a:custGeom>
                <a:avLst/>
                <a:gdLst>
                  <a:gd name="txL" fmla="*/ 0 w 45"/>
                  <a:gd name="txT" fmla="*/ 0 h 27"/>
                  <a:gd name="txR" fmla="*/ 45 w 45"/>
                  <a:gd name="txB" fmla="*/ 27 h 27"/>
                </a:gdLst>
                <a:ahLst/>
                <a:cxnLst>
                  <a:cxn ang="0">
                    <a:pos x="7" y="2"/>
                  </a:cxn>
                  <a:cxn ang="0">
                    <a:pos x="5" y="0"/>
                  </a:cxn>
                  <a:cxn ang="0">
                    <a:pos x="2" y="0"/>
                  </a:cxn>
                  <a:cxn ang="0">
                    <a:pos x="0" y="2"/>
                  </a:cxn>
                  <a:cxn ang="0">
                    <a:pos x="0" y="4"/>
                  </a:cxn>
                  <a:cxn ang="0">
                    <a:pos x="0" y="7"/>
                  </a:cxn>
                  <a:cxn ang="0">
                    <a:pos x="0" y="9"/>
                  </a:cxn>
                  <a:cxn ang="0">
                    <a:pos x="35" y="27"/>
                  </a:cxn>
                  <a:cxn ang="0">
                    <a:pos x="37" y="27"/>
                  </a:cxn>
                  <a:cxn ang="0">
                    <a:pos x="40" y="27"/>
                  </a:cxn>
                  <a:cxn ang="0">
                    <a:pos x="42" y="27"/>
                  </a:cxn>
                  <a:cxn ang="0">
                    <a:pos x="45" y="25"/>
                  </a:cxn>
                  <a:cxn ang="0">
                    <a:pos x="45" y="22"/>
                  </a:cxn>
                  <a:cxn ang="0">
                    <a:pos x="42" y="20"/>
                  </a:cxn>
                  <a:cxn ang="0">
                    <a:pos x="7" y="2"/>
                  </a:cxn>
                </a:cxnLst>
                <a:rect l="txL" t="txT" r="txR" b="txB"/>
                <a:pathLst>
                  <a:path w="45" h="27">
                    <a:moveTo>
                      <a:pt x="7" y="2"/>
                    </a:moveTo>
                    <a:lnTo>
                      <a:pt x="5" y="0"/>
                    </a:lnTo>
                    <a:lnTo>
                      <a:pt x="2" y="0"/>
                    </a:lnTo>
                    <a:lnTo>
                      <a:pt x="0" y="2"/>
                    </a:lnTo>
                    <a:lnTo>
                      <a:pt x="0" y="4"/>
                    </a:lnTo>
                    <a:lnTo>
                      <a:pt x="0" y="7"/>
                    </a:lnTo>
                    <a:lnTo>
                      <a:pt x="0" y="9"/>
                    </a:lnTo>
                    <a:lnTo>
                      <a:pt x="35" y="27"/>
                    </a:lnTo>
                    <a:lnTo>
                      <a:pt x="37" y="27"/>
                    </a:lnTo>
                    <a:lnTo>
                      <a:pt x="40" y="27"/>
                    </a:lnTo>
                    <a:lnTo>
                      <a:pt x="42" y="27"/>
                    </a:lnTo>
                    <a:lnTo>
                      <a:pt x="45" y="25"/>
                    </a:lnTo>
                    <a:lnTo>
                      <a:pt x="45" y="22"/>
                    </a:lnTo>
                    <a:lnTo>
                      <a:pt x="42" y="20"/>
                    </a:lnTo>
                    <a:lnTo>
                      <a:pt x="7" y="2"/>
                    </a:lnTo>
                    <a:close/>
                  </a:path>
                </a:pathLst>
              </a:custGeom>
              <a:solidFill>
                <a:srgbClr val="000000">
                  <a:alpha val="100000"/>
                </a:srgbClr>
              </a:solidFill>
              <a:ln w="9525">
                <a:noFill/>
              </a:ln>
            </p:spPr>
            <p:txBody>
              <a:bodyPr/>
              <a:lstStyle/>
              <a:p>
                <a:endParaRPr lang="zh-CN" altLang="en-US"/>
              </a:p>
            </p:txBody>
          </p:sp>
          <p:sp>
            <p:nvSpPr>
              <p:cNvPr id="23891" name="Freeform 14"/>
              <p:cNvSpPr/>
              <p:nvPr/>
            </p:nvSpPr>
            <p:spPr>
              <a:xfrm>
                <a:off x="5612" y="1297"/>
                <a:ext cx="44" cy="27"/>
              </a:xfrm>
              <a:custGeom>
                <a:avLst/>
                <a:gdLst>
                  <a:gd name="txL" fmla="*/ 0 w 44"/>
                  <a:gd name="txT" fmla="*/ 0 h 27"/>
                  <a:gd name="txR" fmla="*/ 44 w 44"/>
                  <a:gd name="txB" fmla="*/ 27 h 27"/>
                </a:gdLst>
                <a:ahLst/>
                <a:cxnLst>
                  <a:cxn ang="0">
                    <a:pos x="9" y="2"/>
                  </a:cxn>
                  <a:cxn ang="0">
                    <a:pos x="7" y="0"/>
                  </a:cxn>
                  <a:cxn ang="0">
                    <a:pos x="4" y="0"/>
                  </a:cxn>
                  <a:cxn ang="0">
                    <a:pos x="2" y="2"/>
                  </a:cxn>
                  <a:cxn ang="0">
                    <a:pos x="0" y="4"/>
                  </a:cxn>
                  <a:cxn ang="0">
                    <a:pos x="0" y="6"/>
                  </a:cxn>
                  <a:cxn ang="0">
                    <a:pos x="2" y="9"/>
                  </a:cxn>
                  <a:cxn ang="0">
                    <a:pos x="37" y="24"/>
                  </a:cxn>
                  <a:cxn ang="0">
                    <a:pos x="39" y="27"/>
                  </a:cxn>
                  <a:cxn ang="0">
                    <a:pos x="42" y="27"/>
                  </a:cxn>
                  <a:cxn ang="0">
                    <a:pos x="44" y="24"/>
                  </a:cxn>
                  <a:cxn ang="0">
                    <a:pos x="44" y="22"/>
                  </a:cxn>
                  <a:cxn ang="0">
                    <a:pos x="44" y="20"/>
                  </a:cxn>
                  <a:cxn ang="0">
                    <a:pos x="44" y="18"/>
                  </a:cxn>
                  <a:cxn ang="0">
                    <a:pos x="9" y="2"/>
                  </a:cxn>
                </a:cxnLst>
                <a:rect l="txL" t="txT" r="txR" b="txB"/>
                <a:pathLst>
                  <a:path w="44" h="27">
                    <a:moveTo>
                      <a:pt x="9" y="2"/>
                    </a:moveTo>
                    <a:lnTo>
                      <a:pt x="7" y="0"/>
                    </a:lnTo>
                    <a:lnTo>
                      <a:pt x="4" y="0"/>
                    </a:lnTo>
                    <a:lnTo>
                      <a:pt x="2" y="2"/>
                    </a:lnTo>
                    <a:lnTo>
                      <a:pt x="0" y="4"/>
                    </a:lnTo>
                    <a:lnTo>
                      <a:pt x="0" y="6"/>
                    </a:lnTo>
                    <a:lnTo>
                      <a:pt x="2" y="9"/>
                    </a:lnTo>
                    <a:lnTo>
                      <a:pt x="37" y="24"/>
                    </a:lnTo>
                    <a:lnTo>
                      <a:pt x="39" y="27"/>
                    </a:lnTo>
                    <a:lnTo>
                      <a:pt x="42" y="27"/>
                    </a:lnTo>
                    <a:lnTo>
                      <a:pt x="44" y="24"/>
                    </a:lnTo>
                    <a:lnTo>
                      <a:pt x="44" y="22"/>
                    </a:lnTo>
                    <a:lnTo>
                      <a:pt x="44" y="20"/>
                    </a:lnTo>
                    <a:lnTo>
                      <a:pt x="44" y="18"/>
                    </a:lnTo>
                    <a:lnTo>
                      <a:pt x="9" y="2"/>
                    </a:lnTo>
                    <a:close/>
                  </a:path>
                </a:pathLst>
              </a:custGeom>
              <a:solidFill>
                <a:srgbClr val="000000">
                  <a:alpha val="100000"/>
                </a:srgbClr>
              </a:solidFill>
              <a:ln w="9525">
                <a:noFill/>
              </a:ln>
            </p:spPr>
            <p:txBody>
              <a:bodyPr/>
              <a:lstStyle/>
              <a:p>
                <a:endParaRPr lang="zh-CN" altLang="en-US"/>
              </a:p>
            </p:txBody>
          </p:sp>
          <p:sp>
            <p:nvSpPr>
              <p:cNvPr id="23892" name="Freeform 15"/>
              <p:cNvSpPr/>
              <p:nvPr/>
            </p:nvSpPr>
            <p:spPr>
              <a:xfrm>
                <a:off x="5674" y="1328"/>
                <a:ext cx="37" cy="23"/>
              </a:xfrm>
              <a:custGeom>
                <a:avLst/>
                <a:gdLst>
                  <a:gd name="txL" fmla="*/ 0 w 37"/>
                  <a:gd name="txT" fmla="*/ 0 h 23"/>
                  <a:gd name="txR" fmla="*/ 37 w 37"/>
                  <a:gd name="txB" fmla="*/ 23 h 23"/>
                </a:gdLst>
                <a:ahLst/>
                <a:cxnLst>
                  <a:cxn ang="0">
                    <a:pos x="7" y="0"/>
                  </a:cxn>
                  <a:cxn ang="0">
                    <a:pos x="5" y="0"/>
                  </a:cxn>
                  <a:cxn ang="0">
                    <a:pos x="2" y="0"/>
                  </a:cxn>
                  <a:cxn ang="0">
                    <a:pos x="0" y="0"/>
                  </a:cxn>
                  <a:cxn ang="0">
                    <a:pos x="0" y="3"/>
                  </a:cxn>
                  <a:cxn ang="0">
                    <a:pos x="0" y="5"/>
                  </a:cxn>
                  <a:cxn ang="0">
                    <a:pos x="0" y="7"/>
                  </a:cxn>
                  <a:cxn ang="0">
                    <a:pos x="30" y="23"/>
                  </a:cxn>
                  <a:cxn ang="0">
                    <a:pos x="32" y="23"/>
                  </a:cxn>
                  <a:cxn ang="0">
                    <a:pos x="32" y="23"/>
                  </a:cxn>
                  <a:cxn ang="0">
                    <a:pos x="35" y="21"/>
                  </a:cxn>
                  <a:cxn ang="0">
                    <a:pos x="37" y="18"/>
                  </a:cxn>
                  <a:cxn ang="0">
                    <a:pos x="37" y="18"/>
                  </a:cxn>
                  <a:cxn ang="0">
                    <a:pos x="37" y="16"/>
                  </a:cxn>
                  <a:cxn ang="0">
                    <a:pos x="7" y="0"/>
                  </a:cxn>
                </a:cxnLst>
                <a:rect l="txL" t="txT" r="txR" b="txB"/>
                <a:pathLst>
                  <a:path w="37" h="23">
                    <a:moveTo>
                      <a:pt x="7" y="0"/>
                    </a:moveTo>
                    <a:lnTo>
                      <a:pt x="5" y="0"/>
                    </a:lnTo>
                    <a:lnTo>
                      <a:pt x="2" y="0"/>
                    </a:lnTo>
                    <a:lnTo>
                      <a:pt x="0" y="0"/>
                    </a:lnTo>
                    <a:lnTo>
                      <a:pt x="0" y="3"/>
                    </a:lnTo>
                    <a:lnTo>
                      <a:pt x="0" y="5"/>
                    </a:lnTo>
                    <a:lnTo>
                      <a:pt x="0" y="7"/>
                    </a:lnTo>
                    <a:lnTo>
                      <a:pt x="30" y="23"/>
                    </a:lnTo>
                    <a:lnTo>
                      <a:pt x="32" y="23"/>
                    </a:lnTo>
                    <a:lnTo>
                      <a:pt x="35" y="21"/>
                    </a:lnTo>
                    <a:lnTo>
                      <a:pt x="37" y="18"/>
                    </a:lnTo>
                    <a:lnTo>
                      <a:pt x="37" y="16"/>
                    </a:lnTo>
                    <a:lnTo>
                      <a:pt x="7" y="0"/>
                    </a:lnTo>
                    <a:close/>
                  </a:path>
                </a:pathLst>
              </a:custGeom>
              <a:solidFill>
                <a:srgbClr val="000000">
                  <a:alpha val="100000"/>
                </a:srgbClr>
              </a:solidFill>
              <a:ln w="9525">
                <a:noFill/>
              </a:ln>
            </p:spPr>
            <p:txBody>
              <a:bodyPr/>
              <a:lstStyle/>
              <a:p>
                <a:endParaRPr lang="zh-CN" altLang="en-US"/>
              </a:p>
            </p:txBody>
          </p:sp>
        </p:grpSp>
        <p:sp>
          <p:nvSpPr>
            <p:cNvPr id="23563" name="Rectangle 17"/>
            <p:cNvSpPr/>
            <p:nvPr/>
          </p:nvSpPr>
          <p:spPr>
            <a:xfrm>
              <a:off x="1511" y="3814"/>
              <a:ext cx="3215" cy="220"/>
            </a:xfrm>
            <a:prstGeom prst="rect">
              <a:avLst/>
            </a:prstGeom>
            <a:noFill/>
            <a:ln w="9525">
              <a:noFill/>
            </a:ln>
          </p:spPr>
          <p:txBody>
            <a:bodyPr/>
            <a:lstStyle/>
            <a:p>
              <a:endParaRPr lang="zh-CN" altLang="en-US" dirty="0">
                <a:latin typeface="Arial" panose="020B0604020202020204" pitchFamily="34" charset="0"/>
              </a:endParaRPr>
            </a:p>
          </p:txBody>
        </p:sp>
        <p:sp>
          <p:nvSpPr>
            <p:cNvPr id="23564" name="Rectangle 18"/>
            <p:cNvSpPr/>
            <p:nvPr/>
          </p:nvSpPr>
          <p:spPr>
            <a:xfrm>
              <a:off x="1979" y="3882"/>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3565" name="Rectangle 19"/>
            <p:cNvSpPr/>
            <p:nvPr/>
          </p:nvSpPr>
          <p:spPr>
            <a:xfrm>
              <a:off x="2111" y="3878"/>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3566" name="Rectangle 20"/>
            <p:cNvSpPr/>
            <p:nvPr/>
          </p:nvSpPr>
          <p:spPr>
            <a:xfrm>
              <a:off x="2340" y="3882"/>
              <a:ext cx="1818" cy="145"/>
            </a:xfrm>
            <a:prstGeom prst="rect">
              <a:avLst/>
            </a:prstGeom>
            <a:noFill/>
            <a:ln w="9525">
              <a:noFill/>
            </a:ln>
          </p:spPr>
          <p:txBody>
            <a:bodyPr wrap="none" lIns="0" tIns="0" rIns="0" bIns="0">
              <a:spAutoFit/>
            </a:bodyPr>
            <a:lstStyle/>
            <a:p>
              <a:pPr algn="ctr"/>
              <a:r>
                <a:rPr lang="zh-CN" altLang="en-US" sz="1500" dirty="0">
                  <a:solidFill>
                    <a:srgbClr val="000000"/>
                  </a:solidFill>
                  <a:latin typeface="宋体" panose="02010600030101010101" pitchFamily="2" charset="-122"/>
                </a:rPr>
                <a:t>旅行商问题的状态空间图（部分）</a:t>
              </a:r>
              <a:endParaRPr lang="zh-CN" altLang="en-US" dirty="0">
                <a:latin typeface="Arial" panose="020B0604020202020204" pitchFamily="34" charset="0"/>
              </a:endParaRPr>
            </a:p>
          </p:txBody>
        </p:sp>
        <p:sp>
          <p:nvSpPr>
            <p:cNvPr id="23567" name="Rectangle 21"/>
            <p:cNvSpPr/>
            <p:nvPr/>
          </p:nvSpPr>
          <p:spPr>
            <a:xfrm>
              <a:off x="4253" y="387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568" name="Rectangle 22"/>
            <p:cNvSpPr/>
            <p:nvPr/>
          </p:nvSpPr>
          <p:spPr>
            <a:xfrm>
              <a:off x="-4" y="3337"/>
              <a:ext cx="806" cy="357"/>
            </a:xfrm>
            <a:prstGeom prst="rect">
              <a:avLst/>
            </a:prstGeom>
            <a:noFill/>
            <a:ln w="9525">
              <a:noFill/>
            </a:ln>
          </p:spPr>
          <p:txBody>
            <a:bodyPr/>
            <a:lstStyle/>
            <a:p>
              <a:endParaRPr lang="zh-CN" altLang="en-US" dirty="0">
                <a:latin typeface="Arial" panose="020B0604020202020204" pitchFamily="34" charset="0"/>
              </a:endParaRPr>
            </a:p>
          </p:txBody>
        </p:sp>
        <p:sp>
          <p:nvSpPr>
            <p:cNvPr id="23569" name="Rectangle 23"/>
            <p:cNvSpPr/>
            <p:nvPr/>
          </p:nvSpPr>
          <p:spPr>
            <a:xfrm>
              <a:off x="130" y="3399"/>
              <a:ext cx="494"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ABCDEA</a:t>
              </a:r>
              <a:endParaRPr lang="en-US" altLang="zh-CN" dirty="0">
                <a:latin typeface="Arial" panose="020B0604020202020204" pitchFamily="34" charset="0"/>
              </a:endParaRPr>
            </a:p>
          </p:txBody>
        </p:sp>
        <p:sp>
          <p:nvSpPr>
            <p:cNvPr id="23570" name="Rectangle 24"/>
            <p:cNvSpPr/>
            <p:nvPr/>
          </p:nvSpPr>
          <p:spPr>
            <a:xfrm>
              <a:off x="665"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571" name="Rectangle 25"/>
            <p:cNvSpPr/>
            <p:nvPr/>
          </p:nvSpPr>
          <p:spPr>
            <a:xfrm>
              <a:off x="-4" y="3610"/>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3572" name="Rectangle 26"/>
            <p:cNvSpPr/>
            <p:nvPr/>
          </p:nvSpPr>
          <p:spPr>
            <a:xfrm>
              <a:off x="163" y="3671"/>
              <a:ext cx="24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375</a:t>
              </a:r>
              <a:endParaRPr lang="en-US" altLang="zh-CN" dirty="0">
                <a:latin typeface="Arial" panose="020B0604020202020204" pitchFamily="34" charset="0"/>
              </a:endParaRPr>
            </a:p>
          </p:txBody>
        </p:sp>
        <p:sp>
          <p:nvSpPr>
            <p:cNvPr id="23573" name="Rectangle 27"/>
            <p:cNvSpPr/>
            <p:nvPr/>
          </p:nvSpPr>
          <p:spPr>
            <a:xfrm>
              <a:off x="364"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574" name="Oval 28"/>
            <p:cNvSpPr/>
            <p:nvPr/>
          </p:nvSpPr>
          <p:spPr>
            <a:xfrm>
              <a:off x="4004" y="695"/>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75" name="Oval 29"/>
            <p:cNvSpPr/>
            <p:nvPr/>
          </p:nvSpPr>
          <p:spPr>
            <a:xfrm>
              <a:off x="3479"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76" name="Oval 30"/>
            <p:cNvSpPr/>
            <p:nvPr/>
          </p:nvSpPr>
          <p:spPr>
            <a:xfrm>
              <a:off x="1514" y="1097"/>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77" name="Oval 31"/>
            <p:cNvSpPr/>
            <p:nvPr/>
          </p:nvSpPr>
          <p:spPr>
            <a:xfrm>
              <a:off x="4004"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78" name="Oval 32"/>
            <p:cNvSpPr/>
            <p:nvPr/>
          </p:nvSpPr>
          <p:spPr>
            <a:xfrm>
              <a:off x="466" y="2502"/>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79" name="Oval 33"/>
            <p:cNvSpPr/>
            <p:nvPr/>
          </p:nvSpPr>
          <p:spPr>
            <a:xfrm>
              <a:off x="466" y="3104"/>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0" name="Oval 34"/>
            <p:cNvSpPr/>
            <p:nvPr/>
          </p:nvSpPr>
          <p:spPr>
            <a:xfrm>
              <a:off x="2890" y="1548"/>
              <a:ext cx="131"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1" name="Oval 35"/>
            <p:cNvSpPr/>
            <p:nvPr/>
          </p:nvSpPr>
          <p:spPr>
            <a:xfrm>
              <a:off x="924" y="1548"/>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2" name="Oval 36"/>
            <p:cNvSpPr/>
            <p:nvPr/>
          </p:nvSpPr>
          <p:spPr>
            <a:xfrm>
              <a:off x="1514" y="1548"/>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3" name="Oval 37"/>
            <p:cNvSpPr/>
            <p:nvPr/>
          </p:nvSpPr>
          <p:spPr>
            <a:xfrm>
              <a:off x="2103" y="1548"/>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4" name="Oval 38"/>
            <p:cNvSpPr/>
            <p:nvPr/>
          </p:nvSpPr>
          <p:spPr>
            <a:xfrm>
              <a:off x="466" y="1950"/>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5" name="Oval 39"/>
            <p:cNvSpPr/>
            <p:nvPr/>
          </p:nvSpPr>
          <p:spPr>
            <a:xfrm>
              <a:off x="924" y="1950"/>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6" name="Oval 40"/>
            <p:cNvSpPr/>
            <p:nvPr/>
          </p:nvSpPr>
          <p:spPr>
            <a:xfrm>
              <a:off x="1514" y="1950"/>
              <a:ext cx="134"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7" name="Oval 41"/>
            <p:cNvSpPr/>
            <p:nvPr/>
          </p:nvSpPr>
          <p:spPr>
            <a:xfrm>
              <a:off x="2039" y="1950"/>
              <a:ext cx="132" cy="53"/>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8" name="Oval 42"/>
            <p:cNvSpPr/>
            <p:nvPr/>
          </p:nvSpPr>
          <p:spPr>
            <a:xfrm>
              <a:off x="924" y="2502"/>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89" name="Oval 43"/>
            <p:cNvSpPr/>
            <p:nvPr/>
          </p:nvSpPr>
          <p:spPr>
            <a:xfrm>
              <a:off x="1514" y="2502"/>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0" name="Oval 44"/>
            <p:cNvSpPr/>
            <p:nvPr/>
          </p:nvSpPr>
          <p:spPr>
            <a:xfrm>
              <a:off x="2039" y="2502"/>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1" name="Oval 45"/>
            <p:cNvSpPr/>
            <p:nvPr/>
          </p:nvSpPr>
          <p:spPr>
            <a:xfrm>
              <a:off x="924" y="3104"/>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2" name="Oval 46"/>
            <p:cNvSpPr/>
            <p:nvPr/>
          </p:nvSpPr>
          <p:spPr>
            <a:xfrm>
              <a:off x="3479" y="1097"/>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3" name="Oval 47"/>
            <p:cNvSpPr/>
            <p:nvPr/>
          </p:nvSpPr>
          <p:spPr>
            <a:xfrm>
              <a:off x="5181" y="1097"/>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4" name="Oval 48"/>
            <p:cNvSpPr/>
            <p:nvPr/>
          </p:nvSpPr>
          <p:spPr>
            <a:xfrm>
              <a:off x="2039" y="3104"/>
              <a:ext cx="132"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5" name="Oval 49"/>
            <p:cNvSpPr/>
            <p:nvPr/>
          </p:nvSpPr>
          <p:spPr>
            <a:xfrm>
              <a:off x="1514" y="3104"/>
              <a:ext cx="134"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3596" name="Line 50"/>
            <p:cNvSpPr/>
            <p:nvPr/>
          </p:nvSpPr>
          <p:spPr>
            <a:xfrm>
              <a:off x="991" y="1548"/>
              <a:ext cx="1" cy="1605"/>
            </a:xfrm>
            <a:prstGeom prst="line">
              <a:avLst/>
            </a:prstGeom>
            <a:ln w="15875" cap="flat" cmpd="sng">
              <a:solidFill>
                <a:srgbClr val="000000"/>
              </a:solidFill>
              <a:prstDash val="solid"/>
              <a:headEnd type="none" w="med" len="med"/>
              <a:tailEnd type="none" w="med" len="med"/>
            </a:ln>
          </p:spPr>
        </p:sp>
        <p:sp>
          <p:nvSpPr>
            <p:cNvPr id="23597" name="Line 51"/>
            <p:cNvSpPr/>
            <p:nvPr/>
          </p:nvSpPr>
          <p:spPr>
            <a:xfrm>
              <a:off x="531" y="2000"/>
              <a:ext cx="1" cy="1104"/>
            </a:xfrm>
            <a:prstGeom prst="line">
              <a:avLst/>
            </a:prstGeom>
            <a:ln w="15875" cap="flat" cmpd="sng">
              <a:solidFill>
                <a:srgbClr val="000000"/>
              </a:solidFill>
              <a:prstDash val="solid"/>
              <a:headEnd type="none" w="med" len="med"/>
              <a:tailEnd type="none" w="med" len="med"/>
            </a:ln>
          </p:spPr>
        </p:sp>
        <p:sp>
          <p:nvSpPr>
            <p:cNvPr id="23598" name="Line 52"/>
            <p:cNvSpPr/>
            <p:nvPr/>
          </p:nvSpPr>
          <p:spPr>
            <a:xfrm flipV="1">
              <a:off x="531" y="1147"/>
              <a:ext cx="1047" cy="801"/>
            </a:xfrm>
            <a:prstGeom prst="line">
              <a:avLst/>
            </a:prstGeom>
            <a:ln w="15875" cap="flat" cmpd="sng">
              <a:solidFill>
                <a:srgbClr val="000000"/>
              </a:solidFill>
              <a:prstDash val="solid"/>
              <a:headEnd type="none" w="med" len="med"/>
              <a:tailEnd type="none" w="med" len="med"/>
            </a:ln>
          </p:spPr>
        </p:sp>
        <p:sp>
          <p:nvSpPr>
            <p:cNvPr id="23599" name="Line 53"/>
            <p:cNvSpPr/>
            <p:nvPr/>
          </p:nvSpPr>
          <p:spPr>
            <a:xfrm>
              <a:off x="1578" y="1147"/>
              <a:ext cx="1" cy="1957"/>
            </a:xfrm>
            <a:prstGeom prst="line">
              <a:avLst/>
            </a:prstGeom>
            <a:ln w="15875" cap="flat" cmpd="sng">
              <a:solidFill>
                <a:srgbClr val="000000"/>
              </a:solidFill>
              <a:prstDash val="solid"/>
              <a:headEnd type="none" w="med" len="med"/>
              <a:tailEnd type="none" w="med" len="med"/>
            </a:ln>
          </p:spPr>
        </p:sp>
        <p:sp>
          <p:nvSpPr>
            <p:cNvPr id="23600" name="Line 54"/>
            <p:cNvSpPr/>
            <p:nvPr/>
          </p:nvSpPr>
          <p:spPr>
            <a:xfrm>
              <a:off x="1578" y="1548"/>
              <a:ext cx="525" cy="400"/>
            </a:xfrm>
            <a:prstGeom prst="line">
              <a:avLst/>
            </a:prstGeom>
            <a:ln w="15875" cap="flat" cmpd="sng">
              <a:solidFill>
                <a:srgbClr val="000000"/>
              </a:solidFill>
              <a:prstDash val="solid"/>
              <a:headEnd type="none" w="med" len="med"/>
              <a:tailEnd type="none" w="med" len="med"/>
            </a:ln>
          </p:spPr>
        </p:sp>
        <p:sp>
          <p:nvSpPr>
            <p:cNvPr id="23601" name="Line 55"/>
            <p:cNvSpPr/>
            <p:nvPr/>
          </p:nvSpPr>
          <p:spPr>
            <a:xfrm>
              <a:off x="2103" y="2000"/>
              <a:ext cx="1" cy="1153"/>
            </a:xfrm>
            <a:prstGeom prst="line">
              <a:avLst/>
            </a:prstGeom>
            <a:ln w="15875" cap="flat" cmpd="sng">
              <a:solidFill>
                <a:srgbClr val="000000"/>
              </a:solidFill>
              <a:prstDash val="solid"/>
              <a:headEnd type="none" w="med" len="med"/>
              <a:tailEnd type="none" w="med" len="med"/>
            </a:ln>
          </p:spPr>
        </p:sp>
        <p:sp>
          <p:nvSpPr>
            <p:cNvPr id="23602" name="Line 56"/>
            <p:cNvSpPr/>
            <p:nvPr/>
          </p:nvSpPr>
          <p:spPr>
            <a:xfrm>
              <a:off x="1578" y="1147"/>
              <a:ext cx="525" cy="401"/>
            </a:xfrm>
            <a:prstGeom prst="line">
              <a:avLst/>
            </a:prstGeom>
            <a:ln w="15875" cap="flat" cmpd="sng">
              <a:solidFill>
                <a:srgbClr val="000000"/>
              </a:solidFill>
              <a:prstDash val="solid"/>
              <a:headEnd type="none" w="med" len="med"/>
              <a:tailEnd type="none" w="med" len="med"/>
            </a:ln>
          </p:spPr>
        </p:sp>
        <p:sp>
          <p:nvSpPr>
            <p:cNvPr id="23603" name="Line 57"/>
            <p:cNvSpPr/>
            <p:nvPr/>
          </p:nvSpPr>
          <p:spPr>
            <a:xfrm flipH="1">
              <a:off x="3019" y="745"/>
              <a:ext cx="1047" cy="803"/>
            </a:xfrm>
            <a:prstGeom prst="line">
              <a:avLst/>
            </a:prstGeom>
            <a:ln w="15875" cap="flat" cmpd="sng">
              <a:solidFill>
                <a:srgbClr val="000000"/>
              </a:solidFill>
              <a:prstDash val="solid"/>
              <a:headEnd type="none" w="med" len="med"/>
              <a:tailEnd type="none" w="med" len="med"/>
            </a:ln>
          </p:spPr>
        </p:sp>
        <p:sp>
          <p:nvSpPr>
            <p:cNvPr id="23604" name="Line 58"/>
            <p:cNvSpPr/>
            <p:nvPr/>
          </p:nvSpPr>
          <p:spPr>
            <a:xfrm>
              <a:off x="4069" y="745"/>
              <a:ext cx="475" cy="413"/>
            </a:xfrm>
            <a:prstGeom prst="line">
              <a:avLst/>
            </a:prstGeom>
            <a:ln w="15875" cap="flat" cmpd="sng">
              <a:solidFill>
                <a:srgbClr val="000000"/>
              </a:solidFill>
              <a:prstDash val="solid"/>
              <a:headEnd type="none" w="med" len="med"/>
              <a:tailEnd type="none" w="med" len="med"/>
            </a:ln>
          </p:spPr>
        </p:sp>
        <p:sp>
          <p:nvSpPr>
            <p:cNvPr id="23605" name="Line 59"/>
            <p:cNvSpPr/>
            <p:nvPr/>
          </p:nvSpPr>
          <p:spPr>
            <a:xfrm>
              <a:off x="4069" y="745"/>
              <a:ext cx="1177" cy="352"/>
            </a:xfrm>
            <a:prstGeom prst="line">
              <a:avLst/>
            </a:prstGeom>
            <a:ln w="15875" cap="flat" cmpd="sng">
              <a:solidFill>
                <a:srgbClr val="000000"/>
              </a:solidFill>
              <a:prstDash val="solid"/>
              <a:headEnd type="none" w="med" len="med"/>
              <a:tailEnd type="none" w="med" len="med"/>
            </a:ln>
          </p:spPr>
        </p:sp>
        <p:sp>
          <p:nvSpPr>
            <p:cNvPr id="23606" name="Line 60"/>
            <p:cNvSpPr/>
            <p:nvPr/>
          </p:nvSpPr>
          <p:spPr>
            <a:xfrm>
              <a:off x="3544" y="1147"/>
              <a:ext cx="1" cy="451"/>
            </a:xfrm>
            <a:prstGeom prst="line">
              <a:avLst/>
            </a:prstGeom>
            <a:ln w="15875" cap="flat" cmpd="sng">
              <a:solidFill>
                <a:srgbClr val="000000"/>
              </a:solidFill>
              <a:prstDash val="solid"/>
              <a:headEnd type="none" w="med" len="med"/>
              <a:tailEnd type="none" w="med" len="med"/>
            </a:ln>
          </p:spPr>
        </p:sp>
        <p:sp>
          <p:nvSpPr>
            <p:cNvPr id="23607" name="Line 61"/>
            <p:cNvSpPr/>
            <p:nvPr/>
          </p:nvSpPr>
          <p:spPr>
            <a:xfrm>
              <a:off x="3544" y="1147"/>
              <a:ext cx="522" cy="401"/>
            </a:xfrm>
            <a:prstGeom prst="line">
              <a:avLst/>
            </a:prstGeom>
            <a:ln w="15875" cap="flat" cmpd="sng">
              <a:solidFill>
                <a:srgbClr val="000000"/>
              </a:solidFill>
              <a:prstDash val="solid"/>
              <a:headEnd type="none" w="med" len="med"/>
              <a:tailEnd type="none" w="med" len="med"/>
            </a:ln>
          </p:spPr>
        </p:sp>
        <p:sp>
          <p:nvSpPr>
            <p:cNvPr id="23608" name="Line 62"/>
            <p:cNvSpPr/>
            <p:nvPr/>
          </p:nvSpPr>
          <p:spPr>
            <a:xfrm flipH="1">
              <a:off x="1578" y="745"/>
              <a:ext cx="2488" cy="402"/>
            </a:xfrm>
            <a:prstGeom prst="line">
              <a:avLst/>
            </a:prstGeom>
            <a:ln w="15875" cap="flat" cmpd="sng">
              <a:solidFill>
                <a:srgbClr val="000000"/>
              </a:solidFill>
              <a:prstDash val="solid"/>
              <a:headEnd type="none" w="med" len="med"/>
              <a:tailEnd type="none" w="med" len="med"/>
            </a:ln>
          </p:spPr>
        </p:sp>
        <p:grpSp>
          <p:nvGrpSpPr>
            <p:cNvPr id="23609" name="Group 68"/>
            <p:cNvGrpSpPr/>
            <p:nvPr/>
          </p:nvGrpSpPr>
          <p:grpSpPr>
            <a:xfrm>
              <a:off x="2765" y="1594"/>
              <a:ext cx="194" cy="245"/>
              <a:chOff x="2765" y="1594"/>
              <a:chExt cx="194" cy="245"/>
            </a:xfrm>
          </p:grpSpPr>
          <p:sp>
            <p:nvSpPr>
              <p:cNvPr id="23881" name="Freeform 63"/>
              <p:cNvSpPr/>
              <p:nvPr/>
            </p:nvSpPr>
            <p:spPr>
              <a:xfrm>
                <a:off x="2927" y="1594"/>
                <a:ext cx="32" cy="38"/>
              </a:xfrm>
              <a:custGeom>
                <a:avLst/>
                <a:gdLst>
                  <a:gd name="txL" fmla="*/ 0 w 32"/>
                  <a:gd name="txT" fmla="*/ 0 h 38"/>
                  <a:gd name="txR" fmla="*/ 32 w 32"/>
                  <a:gd name="txB" fmla="*/ 38 h 38"/>
                </a:gdLst>
                <a:ahLst/>
                <a:cxnLst>
                  <a:cxn ang="0">
                    <a:pos x="32" y="9"/>
                  </a:cxn>
                  <a:cxn ang="0">
                    <a:pos x="32" y="4"/>
                  </a:cxn>
                  <a:cxn ang="0">
                    <a:pos x="32" y="4"/>
                  </a:cxn>
                  <a:cxn ang="0">
                    <a:pos x="30" y="2"/>
                  </a:cxn>
                  <a:cxn ang="0">
                    <a:pos x="27" y="0"/>
                  </a:cxn>
                  <a:cxn ang="0">
                    <a:pos x="27" y="0"/>
                  </a:cxn>
                  <a:cxn ang="0">
                    <a:pos x="25"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4"/>
                    </a:lnTo>
                    <a:lnTo>
                      <a:pt x="30" y="2"/>
                    </a:lnTo>
                    <a:lnTo>
                      <a:pt x="27" y="0"/>
                    </a:lnTo>
                    <a:lnTo>
                      <a:pt x="25" y="2"/>
                    </a:lnTo>
                    <a:lnTo>
                      <a:pt x="0" y="32"/>
                    </a:lnTo>
                    <a:lnTo>
                      <a:pt x="0" y="34"/>
                    </a:lnTo>
                    <a:lnTo>
                      <a:pt x="0" y="36"/>
                    </a:lnTo>
                    <a:lnTo>
                      <a:pt x="0" y="38"/>
                    </a:lnTo>
                    <a:lnTo>
                      <a:pt x="2" y="38"/>
                    </a:lnTo>
                    <a:lnTo>
                      <a:pt x="5" y="38"/>
                    </a:lnTo>
                    <a:lnTo>
                      <a:pt x="7" y="38"/>
                    </a:lnTo>
                    <a:lnTo>
                      <a:pt x="32" y="9"/>
                    </a:lnTo>
                    <a:close/>
                  </a:path>
                </a:pathLst>
              </a:custGeom>
              <a:solidFill>
                <a:srgbClr val="000000">
                  <a:alpha val="100000"/>
                </a:srgbClr>
              </a:solidFill>
              <a:ln w="9525">
                <a:noFill/>
              </a:ln>
            </p:spPr>
            <p:txBody>
              <a:bodyPr/>
              <a:lstStyle/>
              <a:p>
                <a:endParaRPr lang="zh-CN" altLang="en-US"/>
              </a:p>
            </p:txBody>
          </p:sp>
          <p:sp>
            <p:nvSpPr>
              <p:cNvPr id="23882" name="Freeform 64"/>
              <p:cNvSpPr/>
              <p:nvPr/>
            </p:nvSpPr>
            <p:spPr>
              <a:xfrm>
                <a:off x="2885" y="1646"/>
                <a:ext cx="34" cy="39"/>
              </a:xfrm>
              <a:custGeom>
                <a:avLst/>
                <a:gdLst>
                  <a:gd name="txL" fmla="*/ 0 w 34"/>
                  <a:gd name="txT" fmla="*/ 0 h 39"/>
                  <a:gd name="txR" fmla="*/ 34 w 34"/>
                  <a:gd name="txB" fmla="*/ 39 h 39"/>
                </a:gdLst>
                <a:ahLst/>
                <a:cxnLst>
                  <a:cxn ang="0">
                    <a:pos x="32" y="7"/>
                  </a:cxn>
                  <a:cxn ang="0">
                    <a:pos x="34" y="5"/>
                  </a:cxn>
                  <a:cxn ang="0">
                    <a:pos x="34" y="2"/>
                  </a:cxn>
                  <a:cxn ang="0">
                    <a:pos x="32" y="0"/>
                  </a:cxn>
                  <a:cxn ang="0">
                    <a:pos x="29" y="0"/>
                  </a:cxn>
                  <a:cxn ang="0">
                    <a:pos x="27" y="0"/>
                  </a:cxn>
                  <a:cxn ang="0">
                    <a:pos x="24" y="0"/>
                  </a:cxn>
                  <a:cxn ang="0">
                    <a:pos x="2" y="30"/>
                  </a:cxn>
                  <a:cxn ang="0">
                    <a:pos x="0" y="32"/>
                  </a:cxn>
                  <a:cxn ang="0">
                    <a:pos x="0" y="34"/>
                  </a:cxn>
                  <a:cxn ang="0">
                    <a:pos x="2" y="36"/>
                  </a:cxn>
                  <a:cxn ang="0">
                    <a:pos x="5" y="39"/>
                  </a:cxn>
                  <a:cxn ang="0">
                    <a:pos x="7" y="39"/>
                  </a:cxn>
                  <a:cxn ang="0">
                    <a:pos x="10" y="36"/>
                  </a:cxn>
                  <a:cxn ang="0">
                    <a:pos x="32" y="7"/>
                  </a:cxn>
                </a:cxnLst>
                <a:rect l="txL" t="txT" r="txR" b="txB"/>
                <a:pathLst>
                  <a:path w="34" h="39">
                    <a:moveTo>
                      <a:pt x="32" y="7"/>
                    </a:moveTo>
                    <a:lnTo>
                      <a:pt x="34" y="5"/>
                    </a:lnTo>
                    <a:lnTo>
                      <a:pt x="34" y="2"/>
                    </a:lnTo>
                    <a:lnTo>
                      <a:pt x="32" y="0"/>
                    </a:lnTo>
                    <a:lnTo>
                      <a:pt x="29" y="0"/>
                    </a:lnTo>
                    <a:lnTo>
                      <a:pt x="27" y="0"/>
                    </a:lnTo>
                    <a:lnTo>
                      <a:pt x="24" y="0"/>
                    </a:lnTo>
                    <a:lnTo>
                      <a:pt x="2" y="30"/>
                    </a:lnTo>
                    <a:lnTo>
                      <a:pt x="0" y="32"/>
                    </a:lnTo>
                    <a:lnTo>
                      <a:pt x="0" y="34"/>
                    </a:lnTo>
                    <a:lnTo>
                      <a:pt x="2" y="36"/>
                    </a:lnTo>
                    <a:lnTo>
                      <a:pt x="5" y="39"/>
                    </a:lnTo>
                    <a:lnTo>
                      <a:pt x="7" y="39"/>
                    </a:lnTo>
                    <a:lnTo>
                      <a:pt x="10" y="36"/>
                    </a:lnTo>
                    <a:lnTo>
                      <a:pt x="32" y="7"/>
                    </a:lnTo>
                    <a:close/>
                  </a:path>
                </a:pathLst>
              </a:custGeom>
              <a:solidFill>
                <a:srgbClr val="000000">
                  <a:alpha val="100000"/>
                </a:srgbClr>
              </a:solidFill>
              <a:ln w="9525">
                <a:noFill/>
              </a:ln>
            </p:spPr>
            <p:txBody>
              <a:bodyPr/>
              <a:lstStyle/>
              <a:p>
                <a:endParaRPr lang="zh-CN" altLang="en-US"/>
              </a:p>
            </p:txBody>
          </p:sp>
          <p:sp>
            <p:nvSpPr>
              <p:cNvPr id="23883" name="Freeform 65"/>
              <p:cNvSpPr/>
              <p:nvPr/>
            </p:nvSpPr>
            <p:spPr>
              <a:xfrm>
                <a:off x="2845" y="1698"/>
                <a:ext cx="35" cy="39"/>
              </a:xfrm>
              <a:custGeom>
                <a:avLst/>
                <a:gdLst>
                  <a:gd name="txL" fmla="*/ 0 w 35"/>
                  <a:gd name="txT" fmla="*/ 0 h 39"/>
                  <a:gd name="txR" fmla="*/ 35 w 35"/>
                  <a:gd name="txB" fmla="*/ 39 h 39"/>
                </a:gdLst>
                <a:ahLst/>
                <a:cxnLst>
                  <a:cxn ang="0">
                    <a:pos x="32" y="7"/>
                  </a:cxn>
                  <a:cxn ang="0">
                    <a:pos x="35" y="5"/>
                  </a:cxn>
                  <a:cxn ang="0">
                    <a:pos x="35" y="3"/>
                  </a:cxn>
                  <a:cxn ang="0">
                    <a:pos x="32" y="0"/>
                  </a:cxn>
                  <a:cxn ang="0">
                    <a:pos x="30" y="0"/>
                  </a:cxn>
                  <a:cxn ang="0">
                    <a:pos x="27" y="0"/>
                  </a:cxn>
                  <a:cxn ang="0">
                    <a:pos x="25" y="0"/>
                  </a:cxn>
                  <a:cxn ang="0">
                    <a:pos x="2" y="30"/>
                  </a:cxn>
                  <a:cxn ang="0">
                    <a:pos x="0" y="32"/>
                  </a:cxn>
                  <a:cxn ang="0">
                    <a:pos x="0" y="34"/>
                  </a:cxn>
                  <a:cxn ang="0">
                    <a:pos x="2" y="37"/>
                  </a:cxn>
                  <a:cxn ang="0">
                    <a:pos x="5" y="39"/>
                  </a:cxn>
                  <a:cxn ang="0">
                    <a:pos x="7" y="39"/>
                  </a:cxn>
                  <a:cxn ang="0">
                    <a:pos x="10" y="37"/>
                  </a:cxn>
                  <a:cxn ang="0">
                    <a:pos x="32" y="7"/>
                  </a:cxn>
                </a:cxnLst>
                <a:rect l="txL" t="txT" r="txR" b="txB"/>
                <a:pathLst>
                  <a:path w="35" h="39">
                    <a:moveTo>
                      <a:pt x="32" y="7"/>
                    </a:moveTo>
                    <a:lnTo>
                      <a:pt x="35" y="5"/>
                    </a:lnTo>
                    <a:lnTo>
                      <a:pt x="35" y="3"/>
                    </a:lnTo>
                    <a:lnTo>
                      <a:pt x="32" y="0"/>
                    </a:lnTo>
                    <a:lnTo>
                      <a:pt x="30" y="0"/>
                    </a:lnTo>
                    <a:lnTo>
                      <a:pt x="27" y="0"/>
                    </a:lnTo>
                    <a:lnTo>
                      <a:pt x="25" y="0"/>
                    </a:lnTo>
                    <a:lnTo>
                      <a:pt x="2" y="30"/>
                    </a:lnTo>
                    <a:lnTo>
                      <a:pt x="0" y="32"/>
                    </a:lnTo>
                    <a:lnTo>
                      <a:pt x="0" y="34"/>
                    </a:lnTo>
                    <a:lnTo>
                      <a:pt x="2" y="37"/>
                    </a:lnTo>
                    <a:lnTo>
                      <a:pt x="5" y="39"/>
                    </a:lnTo>
                    <a:lnTo>
                      <a:pt x="7" y="39"/>
                    </a:lnTo>
                    <a:lnTo>
                      <a:pt x="10" y="37"/>
                    </a:lnTo>
                    <a:lnTo>
                      <a:pt x="32" y="7"/>
                    </a:lnTo>
                    <a:close/>
                  </a:path>
                </a:pathLst>
              </a:custGeom>
              <a:solidFill>
                <a:srgbClr val="000000">
                  <a:alpha val="100000"/>
                </a:srgbClr>
              </a:solidFill>
              <a:ln w="9525">
                <a:noFill/>
              </a:ln>
            </p:spPr>
            <p:txBody>
              <a:bodyPr/>
              <a:lstStyle/>
              <a:p>
                <a:endParaRPr lang="zh-CN" altLang="en-US"/>
              </a:p>
            </p:txBody>
          </p:sp>
          <p:sp>
            <p:nvSpPr>
              <p:cNvPr id="23884" name="Freeform 66"/>
              <p:cNvSpPr/>
              <p:nvPr/>
            </p:nvSpPr>
            <p:spPr>
              <a:xfrm>
                <a:off x="2805" y="1748"/>
                <a:ext cx="32" cy="39"/>
              </a:xfrm>
              <a:custGeom>
                <a:avLst/>
                <a:gdLst>
                  <a:gd name="txL" fmla="*/ 0 w 32"/>
                  <a:gd name="txT" fmla="*/ 0 h 39"/>
                  <a:gd name="txR" fmla="*/ 32 w 32"/>
                  <a:gd name="txB" fmla="*/ 39 h 39"/>
                </a:gdLst>
                <a:ahLst/>
                <a:cxnLst>
                  <a:cxn ang="0">
                    <a:pos x="32" y="9"/>
                  </a:cxn>
                  <a:cxn ang="0">
                    <a:pos x="32" y="7"/>
                  </a:cxn>
                  <a:cxn ang="0">
                    <a:pos x="32" y="5"/>
                  </a:cxn>
                  <a:cxn ang="0">
                    <a:pos x="32" y="3"/>
                  </a:cxn>
                  <a:cxn ang="0">
                    <a:pos x="30" y="0"/>
                  </a:cxn>
                  <a:cxn ang="0">
                    <a:pos x="27" y="0"/>
                  </a:cxn>
                  <a:cxn ang="0">
                    <a:pos x="25" y="3"/>
                  </a:cxn>
                  <a:cxn ang="0">
                    <a:pos x="2" y="32"/>
                  </a:cxn>
                  <a:cxn ang="0">
                    <a:pos x="0" y="34"/>
                  </a:cxn>
                  <a:cxn ang="0">
                    <a:pos x="0" y="37"/>
                  </a:cxn>
                  <a:cxn ang="0">
                    <a:pos x="2" y="39"/>
                  </a:cxn>
                  <a:cxn ang="0">
                    <a:pos x="5" y="39"/>
                  </a:cxn>
                  <a:cxn ang="0">
                    <a:pos x="7" y="39"/>
                  </a:cxn>
                  <a:cxn ang="0">
                    <a:pos x="10" y="39"/>
                  </a:cxn>
                  <a:cxn ang="0">
                    <a:pos x="32" y="9"/>
                  </a:cxn>
                </a:cxnLst>
                <a:rect l="txL" t="txT" r="txR" b="txB"/>
                <a:pathLst>
                  <a:path w="32" h="39">
                    <a:moveTo>
                      <a:pt x="32" y="9"/>
                    </a:moveTo>
                    <a:lnTo>
                      <a:pt x="32" y="7"/>
                    </a:lnTo>
                    <a:lnTo>
                      <a:pt x="32" y="5"/>
                    </a:lnTo>
                    <a:lnTo>
                      <a:pt x="32" y="3"/>
                    </a:lnTo>
                    <a:lnTo>
                      <a:pt x="30" y="0"/>
                    </a:lnTo>
                    <a:lnTo>
                      <a:pt x="27" y="0"/>
                    </a:lnTo>
                    <a:lnTo>
                      <a:pt x="25" y="3"/>
                    </a:lnTo>
                    <a:lnTo>
                      <a:pt x="2" y="32"/>
                    </a:lnTo>
                    <a:lnTo>
                      <a:pt x="0" y="34"/>
                    </a:lnTo>
                    <a:lnTo>
                      <a:pt x="0" y="37"/>
                    </a:lnTo>
                    <a:lnTo>
                      <a:pt x="2" y="39"/>
                    </a:lnTo>
                    <a:lnTo>
                      <a:pt x="5" y="39"/>
                    </a:lnTo>
                    <a:lnTo>
                      <a:pt x="7" y="39"/>
                    </a:lnTo>
                    <a:lnTo>
                      <a:pt x="10" y="39"/>
                    </a:lnTo>
                    <a:lnTo>
                      <a:pt x="32" y="9"/>
                    </a:lnTo>
                    <a:close/>
                  </a:path>
                </a:pathLst>
              </a:custGeom>
              <a:solidFill>
                <a:srgbClr val="000000">
                  <a:alpha val="100000"/>
                </a:srgbClr>
              </a:solidFill>
              <a:ln w="9525">
                <a:noFill/>
              </a:ln>
            </p:spPr>
            <p:txBody>
              <a:bodyPr/>
              <a:lstStyle/>
              <a:p>
                <a:endParaRPr lang="zh-CN" altLang="en-US"/>
              </a:p>
            </p:txBody>
          </p:sp>
          <p:sp>
            <p:nvSpPr>
              <p:cNvPr id="23885" name="Freeform 67"/>
              <p:cNvSpPr/>
              <p:nvPr/>
            </p:nvSpPr>
            <p:spPr>
              <a:xfrm>
                <a:off x="2765" y="1800"/>
                <a:ext cx="33" cy="39"/>
              </a:xfrm>
              <a:custGeom>
                <a:avLst/>
                <a:gdLst>
                  <a:gd name="txL" fmla="*/ 0 w 33"/>
                  <a:gd name="txT" fmla="*/ 0 h 39"/>
                  <a:gd name="txR" fmla="*/ 33 w 33"/>
                  <a:gd name="txB" fmla="*/ 39 h 39"/>
                </a:gdLst>
                <a:ahLst/>
                <a:cxnLst>
                  <a:cxn ang="0">
                    <a:pos x="33" y="10"/>
                  </a:cxn>
                  <a:cxn ang="0">
                    <a:pos x="33" y="7"/>
                  </a:cxn>
                  <a:cxn ang="0">
                    <a:pos x="33" y="5"/>
                  </a:cxn>
                  <a:cxn ang="0">
                    <a:pos x="33" y="3"/>
                  </a:cxn>
                  <a:cxn ang="0">
                    <a:pos x="30" y="0"/>
                  </a:cxn>
                  <a:cxn ang="0">
                    <a:pos x="28" y="0"/>
                  </a:cxn>
                  <a:cxn ang="0">
                    <a:pos x="25" y="3"/>
                  </a:cxn>
                  <a:cxn ang="0">
                    <a:pos x="0" y="32"/>
                  </a:cxn>
                  <a:cxn ang="0">
                    <a:pos x="0" y="35"/>
                  </a:cxn>
                  <a:cxn ang="0">
                    <a:pos x="0" y="37"/>
                  </a:cxn>
                  <a:cxn ang="0">
                    <a:pos x="0" y="39"/>
                  </a:cxn>
                  <a:cxn ang="0">
                    <a:pos x="3" y="39"/>
                  </a:cxn>
                  <a:cxn ang="0">
                    <a:pos x="5" y="39"/>
                  </a:cxn>
                  <a:cxn ang="0">
                    <a:pos x="8" y="39"/>
                  </a:cxn>
                  <a:cxn ang="0">
                    <a:pos x="33" y="10"/>
                  </a:cxn>
                </a:cxnLst>
                <a:rect l="txL" t="txT" r="txR" b="txB"/>
                <a:pathLst>
                  <a:path w="33" h="39">
                    <a:moveTo>
                      <a:pt x="33" y="10"/>
                    </a:moveTo>
                    <a:lnTo>
                      <a:pt x="33" y="7"/>
                    </a:lnTo>
                    <a:lnTo>
                      <a:pt x="33" y="5"/>
                    </a:lnTo>
                    <a:lnTo>
                      <a:pt x="33" y="3"/>
                    </a:lnTo>
                    <a:lnTo>
                      <a:pt x="30" y="0"/>
                    </a:lnTo>
                    <a:lnTo>
                      <a:pt x="28" y="0"/>
                    </a:lnTo>
                    <a:lnTo>
                      <a:pt x="25" y="3"/>
                    </a:lnTo>
                    <a:lnTo>
                      <a:pt x="0" y="32"/>
                    </a:lnTo>
                    <a:lnTo>
                      <a:pt x="0" y="35"/>
                    </a:lnTo>
                    <a:lnTo>
                      <a:pt x="0" y="37"/>
                    </a:lnTo>
                    <a:lnTo>
                      <a:pt x="0" y="39"/>
                    </a:lnTo>
                    <a:lnTo>
                      <a:pt x="3" y="39"/>
                    </a:lnTo>
                    <a:lnTo>
                      <a:pt x="5" y="39"/>
                    </a:lnTo>
                    <a:lnTo>
                      <a:pt x="8" y="39"/>
                    </a:lnTo>
                    <a:lnTo>
                      <a:pt x="33" y="10"/>
                    </a:lnTo>
                    <a:close/>
                  </a:path>
                </a:pathLst>
              </a:custGeom>
              <a:solidFill>
                <a:srgbClr val="000000">
                  <a:alpha val="100000"/>
                </a:srgbClr>
              </a:solidFill>
              <a:ln w="9525">
                <a:noFill/>
              </a:ln>
            </p:spPr>
            <p:txBody>
              <a:bodyPr/>
              <a:lstStyle/>
              <a:p>
                <a:endParaRPr lang="zh-CN" altLang="en-US"/>
              </a:p>
            </p:txBody>
          </p:sp>
        </p:grpSp>
        <p:grpSp>
          <p:nvGrpSpPr>
            <p:cNvPr id="23610" name="Group 74"/>
            <p:cNvGrpSpPr/>
            <p:nvPr/>
          </p:nvGrpSpPr>
          <p:grpSpPr>
            <a:xfrm>
              <a:off x="2949" y="1594"/>
              <a:ext cx="194" cy="245"/>
              <a:chOff x="2949" y="1594"/>
              <a:chExt cx="194" cy="245"/>
            </a:xfrm>
          </p:grpSpPr>
          <p:sp>
            <p:nvSpPr>
              <p:cNvPr id="23876" name="Freeform 69"/>
              <p:cNvSpPr/>
              <p:nvPr/>
            </p:nvSpPr>
            <p:spPr>
              <a:xfrm>
                <a:off x="2949" y="1594"/>
                <a:ext cx="33" cy="38"/>
              </a:xfrm>
              <a:custGeom>
                <a:avLst/>
                <a:gdLst>
                  <a:gd name="txL" fmla="*/ 0 w 33"/>
                  <a:gd name="txT" fmla="*/ 0 h 38"/>
                  <a:gd name="txR" fmla="*/ 33 w 33"/>
                  <a:gd name="txB" fmla="*/ 38 h 38"/>
                </a:gdLst>
                <a:ahLst/>
                <a:cxnLst>
                  <a:cxn ang="0">
                    <a:pos x="10" y="2"/>
                  </a:cxn>
                  <a:cxn ang="0">
                    <a:pos x="5" y="0"/>
                  </a:cxn>
                  <a:cxn ang="0">
                    <a:pos x="5" y="0"/>
                  </a:cxn>
                  <a:cxn ang="0">
                    <a:pos x="3" y="2"/>
                  </a:cxn>
                  <a:cxn ang="0">
                    <a:pos x="0" y="4"/>
                  </a:cxn>
                  <a:cxn ang="0">
                    <a:pos x="0" y="4"/>
                  </a:cxn>
                  <a:cxn ang="0">
                    <a:pos x="3" y="9"/>
                  </a:cxn>
                  <a:cxn ang="0">
                    <a:pos x="25" y="38"/>
                  </a:cxn>
                  <a:cxn ang="0">
                    <a:pos x="28" y="38"/>
                  </a:cxn>
                  <a:cxn ang="0">
                    <a:pos x="30" y="38"/>
                  </a:cxn>
                  <a:cxn ang="0">
                    <a:pos x="33" y="38"/>
                  </a:cxn>
                  <a:cxn ang="0">
                    <a:pos x="33" y="36"/>
                  </a:cxn>
                  <a:cxn ang="0">
                    <a:pos x="33" y="34"/>
                  </a:cxn>
                  <a:cxn ang="0">
                    <a:pos x="33" y="32"/>
                  </a:cxn>
                  <a:cxn ang="0">
                    <a:pos x="10" y="2"/>
                  </a:cxn>
                </a:cxnLst>
                <a:rect l="txL" t="txT" r="txR" b="txB"/>
                <a:pathLst>
                  <a:path w="33" h="38">
                    <a:moveTo>
                      <a:pt x="10" y="2"/>
                    </a:moveTo>
                    <a:lnTo>
                      <a:pt x="5" y="0"/>
                    </a:lnTo>
                    <a:lnTo>
                      <a:pt x="3" y="2"/>
                    </a:lnTo>
                    <a:lnTo>
                      <a:pt x="0" y="4"/>
                    </a:lnTo>
                    <a:lnTo>
                      <a:pt x="3" y="9"/>
                    </a:lnTo>
                    <a:lnTo>
                      <a:pt x="25" y="38"/>
                    </a:lnTo>
                    <a:lnTo>
                      <a:pt x="28" y="38"/>
                    </a:lnTo>
                    <a:lnTo>
                      <a:pt x="30" y="38"/>
                    </a:lnTo>
                    <a:lnTo>
                      <a:pt x="33" y="38"/>
                    </a:lnTo>
                    <a:lnTo>
                      <a:pt x="33" y="36"/>
                    </a:lnTo>
                    <a:lnTo>
                      <a:pt x="33" y="34"/>
                    </a:lnTo>
                    <a:lnTo>
                      <a:pt x="33" y="32"/>
                    </a:lnTo>
                    <a:lnTo>
                      <a:pt x="10" y="2"/>
                    </a:lnTo>
                    <a:close/>
                  </a:path>
                </a:pathLst>
              </a:custGeom>
              <a:solidFill>
                <a:srgbClr val="000000">
                  <a:alpha val="100000"/>
                </a:srgbClr>
              </a:solidFill>
              <a:ln w="9525">
                <a:noFill/>
              </a:ln>
            </p:spPr>
            <p:txBody>
              <a:bodyPr/>
              <a:lstStyle/>
              <a:p>
                <a:endParaRPr lang="zh-CN" altLang="en-US"/>
              </a:p>
            </p:txBody>
          </p:sp>
          <p:sp>
            <p:nvSpPr>
              <p:cNvPr id="23877" name="Freeform 70"/>
              <p:cNvSpPr/>
              <p:nvPr/>
            </p:nvSpPr>
            <p:spPr>
              <a:xfrm>
                <a:off x="2989" y="1646"/>
                <a:ext cx="35" cy="39"/>
              </a:xfrm>
              <a:custGeom>
                <a:avLst/>
                <a:gdLst>
                  <a:gd name="txL" fmla="*/ 0 w 35"/>
                  <a:gd name="txT" fmla="*/ 0 h 39"/>
                  <a:gd name="txR" fmla="*/ 35 w 35"/>
                  <a:gd name="txB" fmla="*/ 39 h 39"/>
                </a:gdLst>
                <a:ahLst/>
                <a:cxnLst>
                  <a:cxn ang="0">
                    <a:pos x="10" y="0"/>
                  </a:cxn>
                  <a:cxn ang="0">
                    <a:pos x="8" y="0"/>
                  </a:cxn>
                  <a:cxn ang="0">
                    <a:pos x="5" y="0"/>
                  </a:cxn>
                  <a:cxn ang="0">
                    <a:pos x="3" y="0"/>
                  </a:cxn>
                  <a:cxn ang="0">
                    <a:pos x="0" y="2"/>
                  </a:cxn>
                  <a:cxn ang="0">
                    <a:pos x="0" y="5"/>
                  </a:cxn>
                  <a:cxn ang="0">
                    <a:pos x="3" y="7"/>
                  </a:cxn>
                  <a:cxn ang="0">
                    <a:pos x="25" y="36"/>
                  </a:cxn>
                  <a:cxn ang="0">
                    <a:pos x="27" y="39"/>
                  </a:cxn>
                  <a:cxn ang="0">
                    <a:pos x="30" y="39"/>
                  </a:cxn>
                  <a:cxn ang="0">
                    <a:pos x="32" y="36"/>
                  </a:cxn>
                  <a:cxn ang="0">
                    <a:pos x="35" y="34"/>
                  </a:cxn>
                  <a:cxn ang="0">
                    <a:pos x="35" y="32"/>
                  </a:cxn>
                  <a:cxn ang="0">
                    <a:pos x="32" y="30"/>
                  </a:cxn>
                  <a:cxn ang="0">
                    <a:pos x="10" y="0"/>
                  </a:cxn>
                </a:cxnLst>
                <a:rect l="txL" t="txT" r="txR" b="txB"/>
                <a:pathLst>
                  <a:path w="35" h="39">
                    <a:moveTo>
                      <a:pt x="10" y="0"/>
                    </a:moveTo>
                    <a:lnTo>
                      <a:pt x="8" y="0"/>
                    </a:lnTo>
                    <a:lnTo>
                      <a:pt x="5" y="0"/>
                    </a:lnTo>
                    <a:lnTo>
                      <a:pt x="3" y="0"/>
                    </a:lnTo>
                    <a:lnTo>
                      <a:pt x="0" y="2"/>
                    </a:lnTo>
                    <a:lnTo>
                      <a:pt x="0" y="5"/>
                    </a:lnTo>
                    <a:lnTo>
                      <a:pt x="3" y="7"/>
                    </a:lnTo>
                    <a:lnTo>
                      <a:pt x="25" y="36"/>
                    </a:lnTo>
                    <a:lnTo>
                      <a:pt x="27" y="39"/>
                    </a:lnTo>
                    <a:lnTo>
                      <a:pt x="30" y="39"/>
                    </a:lnTo>
                    <a:lnTo>
                      <a:pt x="32" y="36"/>
                    </a:lnTo>
                    <a:lnTo>
                      <a:pt x="35" y="34"/>
                    </a:lnTo>
                    <a:lnTo>
                      <a:pt x="35" y="32"/>
                    </a:lnTo>
                    <a:lnTo>
                      <a:pt x="32" y="30"/>
                    </a:lnTo>
                    <a:lnTo>
                      <a:pt x="10" y="0"/>
                    </a:lnTo>
                    <a:close/>
                  </a:path>
                </a:pathLst>
              </a:custGeom>
              <a:solidFill>
                <a:srgbClr val="000000">
                  <a:alpha val="100000"/>
                </a:srgbClr>
              </a:solidFill>
              <a:ln w="9525">
                <a:noFill/>
              </a:ln>
            </p:spPr>
            <p:txBody>
              <a:bodyPr/>
              <a:lstStyle/>
              <a:p>
                <a:endParaRPr lang="zh-CN" altLang="en-US"/>
              </a:p>
            </p:txBody>
          </p:sp>
          <p:sp>
            <p:nvSpPr>
              <p:cNvPr id="23878" name="Freeform 71"/>
              <p:cNvSpPr/>
              <p:nvPr/>
            </p:nvSpPr>
            <p:spPr>
              <a:xfrm>
                <a:off x="3029" y="1698"/>
                <a:ext cx="35" cy="39"/>
              </a:xfrm>
              <a:custGeom>
                <a:avLst/>
                <a:gdLst>
                  <a:gd name="txL" fmla="*/ 0 w 35"/>
                  <a:gd name="txT" fmla="*/ 0 h 39"/>
                  <a:gd name="txR" fmla="*/ 35 w 35"/>
                  <a:gd name="txB" fmla="*/ 39 h 39"/>
                </a:gdLst>
                <a:ahLst/>
                <a:cxnLst>
                  <a:cxn ang="0">
                    <a:pos x="10" y="0"/>
                  </a:cxn>
                  <a:cxn ang="0">
                    <a:pos x="7" y="0"/>
                  </a:cxn>
                  <a:cxn ang="0">
                    <a:pos x="5" y="0"/>
                  </a:cxn>
                  <a:cxn ang="0">
                    <a:pos x="2" y="0"/>
                  </a:cxn>
                  <a:cxn ang="0">
                    <a:pos x="0" y="3"/>
                  </a:cxn>
                  <a:cxn ang="0">
                    <a:pos x="0" y="5"/>
                  </a:cxn>
                  <a:cxn ang="0">
                    <a:pos x="2" y="7"/>
                  </a:cxn>
                  <a:cxn ang="0">
                    <a:pos x="25" y="37"/>
                  </a:cxn>
                  <a:cxn ang="0">
                    <a:pos x="27" y="39"/>
                  </a:cxn>
                  <a:cxn ang="0">
                    <a:pos x="30" y="39"/>
                  </a:cxn>
                  <a:cxn ang="0">
                    <a:pos x="32" y="37"/>
                  </a:cxn>
                  <a:cxn ang="0">
                    <a:pos x="35" y="34"/>
                  </a:cxn>
                  <a:cxn ang="0">
                    <a:pos x="35" y="32"/>
                  </a:cxn>
                  <a:cxn ang="0">
                    <a:pos x="32" y="30"/>
                  </a:cxn>
                  <a:cxn ang="0">
                    <a:pos x="10" y="0"/>
                  </a:cxn>
                </a:cxnLst>
                <a:rect l="txL" t="txT" r="txR" b="txB"/>
                <a:pathLst>
                  <a:path w="35" h="39">
                    <a:moveTo>
                      <a:pt x="10" y="0"/>
                    </a:moveTo>
                    <a:lnTo>
                      <a:pt x="7" y="0"/>
                    </a:lnTo>
                    <a:lnTo>
                      <a:pt x="5" y="0"/>
                    </a:lnTo>
                    <a:lnTo>
                      <a:pt x="2" y="0"/>
                    </a:lnTo>
                    <a:lnTo>
                      <a:pt x="0" y="3"/>
                    </a:lnTo>
                    <a:lnTo>
                      <a:pt x="0" y="5"/>
                    </a:lnTo>
                    <a:lnTo>
                      <a:pt x="2" y="7"/>
                    </a:lnTo>
                    <a:lnTo>
                      <a:pt x="25" y="37"/>
                    </a:lnTo>
                    <a:lnTo>
                      <a:pt x="27" y="39"/>
                    </a:lnTo>
                    <a:lnTo>
                      <a:pt x="30" y="39"/>
                    </a:lnTo>
                    <a:lnTo>
                      <a:pt x="32" y="37"/>
                    </a:lnTo>
                    <a:lnTo>
                      <a:pt x="35" y="34"/>
                    </a:lnTo>
                    <a:lnTo>
                      <a:pt x="35" y="32"/>
                    </a:lnTo>
                    <a:lnTo>
                      <a:pt x="32" y="30"/>
                    </a:lnTo>
                    <a:lnTo>
                      <a:pt x="10" y="0"/>
                    </a:lnTo>
                    <a:close/>
                  </a:path>
                </a:pathLst>
              </a:custGeom>
              <a:solidFill>
                <a:srgbClr val="000000">
                  <a:alpha val="100000"/>
                </a:srgbClr>
              </a:solidFill>
              <a:ln w="9525">
                <a:noFill/>
              </a:ln>
            </p:spPr>
            <p:txBody>
              <a:bodyPr/>
              <a:lstStyle/>
              <a:p>
                <a:endParaRPr lang="zh-CN" altLang="en-US"/>
              </a:p>
            </p:txBody>
          </p:sp>
          <p:sp>
            <p:nvSpPr>
              <p:cNvPr id="23879" name="Freeform 72"/>
              <p:cNvSpPr/>
              <p:nvPr/>
            </p:nvSpPr>
            <p:spPr>
              <a:xfrm>
                <a:off x="3071" y="1748"/>
                <a:ext cx="33" cy="39"/>
              </a:xfrm>
              <a:custGeom>
                <a:avLst/>
                <a:gdLst>
                  <a:gd name="txL" fmla="*/ 0 w 33"/>
                  <a:gd name="txT" fmla="*/ 0 h 39"/>
                  <a:gd name="txR" fmla="*/ 33 w 33"/>
                  <a:gd name="txB" fmla="*/ 39 h 39"/>
                </a:gdLst>
                <a:ahLst/>
                <a:cxnLst>
                  <a:cxn ang="0">
                    <a:pos x="8" y="3"/>
                  </a:cxn>
                  <a:cxn ang="0">
                    <a:pos x="5" y="0"/>
                  </a:cxn>
                  <a:cxn ang="0">
                    <a:pos x="3" y="0"/>
                  </a:cxn>
                  <a:cxn ang="0">
                    <a:pos x="0" y="3"/>
                  </a:cxn>
                  <a:cxn ang="0">
                    <a:pos x="0" y="5"/>
                  </a:cxn>
                  <a:cxn ang="0">
                    <a:pos x="0" y="7"/>
                  </a:cxn>
                  <a:cxn ang="0">
                    <a:pos x="0" y="9"/>
                  </a:cxn>
                  <a:cxn ang="0">
                    <a:pos x="23" y="39"/>
                  </a:cxn>
                  <a:cxn ang="0">
                    <a:pos x="25" y="39"/>
                  </a:cxn>
                  <a:cxn ang="0">
                    <a:pos x="28" y="39"/>
                  </a:cxn>
                  <a:cxn ang="0">
                    <a:pos x="30" y="39"/>
                  </a:cxn>
                  <a:cxn ang="0">
                    <a:pos x="33" y="37"/>
                  </a:cxn>
                  <a:cxn ang="0">
                    <a:pos x="33" y="34"/>
                  </a:cxn>
                  <a:cxn ang="0">
                    <a:pos x="30" y="32"/>
                  </a:cxn>
                  <a:cxn ang="0">
                    <a:pos x="8" y="3"/>
                  </a:cxn>
                </a:cxnLst>
                <a:rect l="txL" t="txT" r="txR" b="txB"/>
                <a:pathLst>
                  <a:path w="33" h="39">
                    <a:moveTo>
                      <a:pt x="8" y="3"/>
                    </a:moveTo>
                    <a:lnTo>
                      <a:pt x="5" y="0"/>
                    </a:lnTo>
                    <a:lnTo>
                      <a:pt x="3" y="0"/>
                    </a:lnTo>
                    <a:lnTo>
                      <a:pt x="0" y="3"/>
                    </a:lnTo>
                    <a:lnTo>
                      <a:pt x="0" y="5"/>
                    </a:lnTo>
                    <a:lnTo>
                      <a:pt x="0" y="7"/>
                    </a:lnTo>
                    <a:lnTo>
                      <a:pt x="0" y="9"/>
                    </a:lnTo>
                    <a:lnTo>
                      <a:pt x="23" y="39"/>
                    </a:lnTo>
                    <a:lnTo>
                      <a:pt x="25" y="39"/>
                    </a:lnTo>
                    <a:lnTo>
                      <a:pt x="28" y="39"/>
                    </a:lnTo>
                    <a:lnTo>
                      <a:pt x="30" y="39"/>
                    </a:lnTo>
                    <a:lnTo>
                      <a:pt x="33" y="37"/>
                    </a:lnTo>
                    <a:lnTo>
                      <a:pt x="33" y="34"/>
                    </a:lnTo>
                    <a:lnTo>
                      <a:pt x="30" y="32"/>
                    </a:lnTo>
                    <a:lnTo>
                      <a:pt x="8" y="3"/>
                    </a:lnTo>
                    <a:close/>
                  </a:path>
                </a:pathLst>
              </a:custGeom>
              <a:solidFill>
                <a:srgbClr val="000000">
                  <a:alpha val="100000"/>
                </a:srgbClr>
              </a:solidFill>
              <a:ln w="9525">
                <a:noFill/>
              </a:ln>
            </p:spPr>
            <p:txBody>
              <a:bodyPr/>
              <a:lstStyle/>
              <a:p>
                <a:endParaRPr lang="zh-CN" altLang="en-US"/>
              </a:p>
            </p:txBody>
          </p:sp>
          <p:sp>
            <p:nvSpPr>
              <p:cNvPr id="23880" name="Freeform 73"/>
              <p:cNvSpPr/>
              <p:nvPr/>
            </p:nvSpPr>
            <p:spPr>
              <a:xfrm>
                <a:off x="3111" y="1800"/>
                <a:ext cx="32" cy="39"/>
              </a:xfrm>
              <a:custGeom>
                <a:avLst/>
                <a:gdLst>
                  <a:gd name="txL" fmla="*/ 0 w 32"/>
                  <a:gd name="txT" fmla="*/ 0 h 39"/>
                  <a:gd name="txR" fmla="*/ 32 w 32"/>
                  <a:gd name="txB" fmla="*/ 39 h 39"/>
                </a:gdLst>
                <a:ahLst/>
                <a:cxnLst>
                  <a:cxn ang="0">
                    <a:pos x="7" y="3"/>
                  </a:cxn>
                  <a:cxn ang="0">
                    <a:pos x="5" y="0"/>
                  </a:cxn>
                  <a:cxn ang="0">
                    <a:pos x="3" y="0"/>
                  </a:cxn>
                  <a:cxn ang="0">
                    <a:pos x="0" y="3"/>
                  </a:cxn>
                  <a:cxn ang="0">
                    <a:pos x="0" y="5"/>
                  </a:cxn>
                  <a:cxn ang="0">
                    <a:pos x="0" y="7"/>
                  </a:cxn>
                  <a:cxn ang="0">
                    <a:pos x="0" y="10"/>
                  </a:cxn>
                  <a:cxn ang="0">
                    <a:pos x="25" y="39"/>
                  </a:cxn>
                  <a:cxn ang="0">
                    <a:pos x="27" y="39"/>
                  </a:cxn>
                  <a:cxn ang="0">
                    <a:pos x="30" y="39"/>
                  </a:cxn>
                  <a:cxn ang="0">
                    <a:pos x="32" y="39"/>
                  </a:cxn>
                  <a:cxn ang="0">
                    <a:pos x="32" y="37"/>
                  </a:cxn>
                  <a:cxn ang="0">
                    <a:pos x="32" y="35"/>
                  </a:cxn>
                  <a:cxn ang="0">
                    <a:pos x="32" y="32"/>
                  </a:cxn>
                  <a:cxn ang="0">
                    <a:pos x="7" y="3"/>
                  </a:cxn>
                </a:cxnLst>
                <a:rect l="txL" t="txT" r="txR" b="txB"/>
                <a:pathLst>
                  <a:path w="32" h="39">
                    <a:moveTo>
                      <a:pt x="7" y="3"/>
                    </a:moveTo>
                    <a:lnTo>
                      <a:pt x="5" y="0"/>
                    </a:lnTo>
                    <a:lnTo>
                      <a:pt x="3" y="0"/>
                    </a:lnTo>
                    <a:lnTo>
                      <a:pt x="0" y="3"/>
                    </a:lnTo>
                    <a:lnTo>
                      <a:pt x="0" y="5"/>
                    </a:lnTo>
                    <a:lnTo>
                      <a:pt x="0" y="7"/>
                    </a:lnTo>
                    <a:lnTo>
                      <a:pt x="0" y="10"/>
                    </a:lnTo>
                    <a:lnTo>
                      <a:pt x="25" y="39"/>
                    </a:lnTo>
                    <a:lnTo>
                      <a:pt x="27" y="39"/>
                    </a:lnTo>
                    <a:lnTo>
                      <a:pt x="30" y="39"/>
                    </a:lnTo>
                    <a:lnTo>
                      <a:pt x="32" y="39"/>
                    </a:lnTo>
                    <a:lnTo>
                      <a:pt x="32" y="37"/>
                    </a:lnTo>
                    <a:lnTo>
                      <a:pt x="32" y="35"/>
                    </a:lnTo>
                    <a:lnTo>
                      <a:pt x="32" y="32"/>
                    </a:lnTo>
                    <a:lnTo>
                      <a:pt x="7" y="3"/>
                    </a:lnTo>
                    <a:close/>
                  </a:path>
                </a:pathLst>
              </a:custGeom>
              <a:solidFill>
                <a:srgbClr val="000000">
                  <a:alpha val="100000"/>
                </a:srgbClr>
              </a:solidFill>
              <a:ln w="9525">
                <a:noFill/>
              </a:ln>
            </p:spPr>
            <p:txBody>
              <a:bodyPr/>
              <a:lstStyle/>
              <a:p>
                <a:endParaRPr lang="zh-CN" altLang="en-US"/>
              </a:p>
            </p:txBody>
          </p:sp>
        </p:grpSp>
        <p:grpSp>
          <p:nvGrpSpPr>
            <p:cNvPr id="23611" name="Group 80"/>
            <p:cNvGrpSpPr/>
            <p:nvPr/>
          </p:nvGrpSpPr>
          <p:grpSpPr>
            <a:xfrm>
              <a:off x="3355" y="1594"/>
              <a:ext cx="194" cy="245"/>
              <a:chOff x="3355" y="1594"/>
              <a:chExt cx="194" cy="245"/>
            </a:xfrm>
          </p:grpSpPr>
          <p:sp>
            <p:nvSpPr>
              <p:cNvPr id="23871" name="Freeform 75"/>
              <p:cNvSpPr/>
              <p:nvPr/>
            </p:nvSpPr>
            <p:spPr>
              <a:xfrm>
                <a:off x="3517" y="1594"/>
                <a:ext cx="32" cy="38"/>
              </a:xfrm>
              <a:custGeom>
                <a:avLst/>
                <a:gdLst>
                  <a:gd name="txL" fmla="*/ 0 w 32"/>
                  <a:gd name="txT" fmla="*/ 0 h 38"/>
                  <a:gd name="txR" fmla="*/ 32 w 32"/>
                  <a:gd name="txB" fmla="*/ 38 h 38"/>
                </a:gdLst>
                <a:ahLst/>
                <a:cxnLst>
                  <a:cxn ang="0">
                    <a:pos x="32" y="9"/>
                  </a:cxn>
                  <a:cxn ang="0">
                    <a:pos x="32" y="4"/>
                  </a:cxn>
                  <a:cxn ang="0">
                    <a:pos x="32" y="4"/>
                  </a:cxn>
                  <a:cxn ang="0">
                    <a:pos x="29" y="2"/>
                  </a:cxn>
                  <a:cxn ang="0">
                    <a:pos x="27" y="0"/>
                  </a:cxn>
                  <a:cxn ang="0">
                    <a:pos x="27" y="0"/>
                  </a:cxn>
                  <a:cxn ang="0">
                    <a:pos x="24"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4"/>
                    </a:lnTo>
                    <a:lnTo>
                      <a:pt x="29" y="2"/>
                    </a:lnTo>
                    <a:lnTo>
                      <a:pt x="27" y="0"/>
                    </a:lnTo>
                    <a:lnTo>
                      <a:pt x="24" y="2"/>
                    </a:lnTo>
                    <a:lnTo>
                      <a:pt x="0" y="32"/>
                    </a:lnTo>
                    <a:lnTo>
                      <a:pt x="0" y="34"/>
                    </a:lnTo>
                    <a:lnTo>
                      <a:pt x="0" y="36"/>
                    </a:lnTo>
                    <a:lnTo>
                      <a:pt x="0" y="38"/>
                    </a:lnTo>
                    <a:lnTo>
                      <a:pt x="2" y="38"/>
                    </a:lnTo>
                    <a:lnTo>
                      <a:pt x="5" y="38"/>
                    </a:lnTo>
                    <a:lnTo>
                      <a:pt x="7" y="38"/>
                    </a:lnTo>
                    <a:lnTo>
                      <a:pt x="32" y="9"/>
                    </a:lnTo>
                    <a:close/>
                  </a:path>
                </a:pathLst>
              </a:custGeom>
              <a:solidFill>
                <a:srgbClr val="000000">
                  <a:alpha val="100000"/>
                </a:srgbClr>
              </a:solidFill>
              <a:ln w="9525">
                <a:noFill/>
              </a:ln>
            </p:spPr>
            <p:txBody>
              <a:bodyPr/>
              <a:lstStyle/>
              <a:p>
                <a:endParaRPr lang="zh-CN" altLang="en-US"/>
              </a:p>
            </p:txBody>
          </p:sp>
          <p:sp>
            <p:nvSpPr>
              <p:cNvPr id="23872" name="Freeform 76"/>
              <p:cNvSpPr/>
              <p:nvPr/>
            </p:nvSpPr>
            <p:spPr>
              <a:xfrm>
                <a:off x="3474" y="1646"/>
                <a:ext cx="35" cy="39"/>
              </a:xfrm>
              <a:custGeom>
                <a:avLst/>
                <a:gdLst>
                  <a:gd name="txL" fmla="*/ 0 w 35"/>
                  <a:gd name="txT" fmla="*/ 0 h 39"/>
                  <a:gd name="txR" fmla="*/ 35 w 35"/>
                  <a:gd name="txB" fmla="*/ 39 h 39"/>
                </a:gdLst>
                <a:ahLst/>
                <a:cxnLst>
                  <a:cxn ang="0">
                    <a:pos x="33" y="7"/>
                  </a:cxn>
                  <a:cxn ang="0">
                    <a:pos x="35" y="5"/>
                  </a:cxn>
                  <a:cxn ang="0">
                    <a:pos x="35" y="2"/>
                  </a:cxn>
                  <a:cxn ang="0">
                    <a:pos x="33" y="0"/>
                  </a:cxn>
                  <a:cxn ang="0">
                    <a:pos x="30" y="0"/>
                  </a:cxn>
                  <a:cxn ang="0">
                    <a:pos x="28" y="0"/>
                  </a:cxn>
                  <a:cxn ang="0">
                    <a:pos x="25" y="0"/>
                  </a:cxn>
                  <a:cxn ang="0">
                    <a:pos x="3" y="30"/>
                  </a:cxn>
                  <a:cxn ang="0">
                    <a:pos x="0" y="32"/>
                  </a:cxn>
                  <a:cxn ang="0">
                    <a:pos x="0" y="34"/>
                  </a:cxn>
                  <a:cxn ang="0">
                    <a:pos x="3" y="36"/>
                  </a:cxn>
                  <a:cxn ang="0">
                    <a:pos x="5" y="39"/>
                  </a:cxn>
                  <a:cxn ang="0">
                    <a:pos x="8" y="39"/>
                  </a:cxn>
                  <a:cxn ang="0">
                    <a:pos x="10" y="36"/>
                  </a:cxn>
                  <a:cxn ang="0">
                    <a:pos x="33" y="7"/>
                  </a:cxn>
                </a:cxnLst>
                <a:rect l="txL" t="txT" r="txR" b="txB"/>
                <a:pathLst>
                  <a:path w="35" h="39">
                    <a:moveTo>
                      <a:pt x="33" y="7"/>
                    </a:moveTo>
                    <a:lnTo>
                      <a:pt x="35" y="5"/>
                    </a:lnTo>
                    <a:lnTo>
                      <a:pt x="35" y="2"/>
                    </a:lnTo>
                    <a:lnTo>
                      <a:pt x="33" y="0"/>
                    </a:lnTo>
                    <a:lnTo>
                      <a:pt x="30" y="0"/>
                    </a:lnTo>
                    <a:lnTo>
                      <a:pt x="28" y="0"/>
                    </a:lnTo>
                    <a:lnTo>
                      <a:pt x="25" y="0"/>
                    </a:lnTo>
                    <a:lnTo>
                      <a:pt x="3" y="30"/>
                    </a:lnTo>
                    <a:lnTo>
                      <a:pt x="0" y="32"/>
                    </a:lnTo>
                    <a:lnTo>
                      <a:pt x="0" y="34"/>
                    </a:lnTo>
                    <a:lnTo>
                      <a:pt x="3" y="36"/>
                    </a:lnTo>
                    <a:lnTo>
                      <a:pt x="5" y="39"/>
                    </a:lnTo>
                    <a:lnTo>
                      <a:pt x="8" y="39"/>
                    </a:lnTo>
                    <a:lnTo>
                      <a:pt x="10" y="36"/>
                    </a:lnTo>
                    <a:lnTo>
                      <a:pt x="33" y="7"/>
                    </a:lnTo>
                    <a:close/>
                  </a:path>
                </a:pathLst>
              </a:custGeom>
              <a:solidFill>
                <a:srgbClr val="000000">
                  <a:alpha val="100000"/>
                </a:srgbClr>
              </a:solidFill>
              <a:ln w="9525">
                <a:noFill/>
              </a:ln>
            </p:spPr>
            <p:txBody>
              <a:bodyPr/>
              <a:lstStyle/>
              <a:p>
                <a:endParaRPr lang="zh-CN" altLang="en-US"/>
              </a:p>
            </p:txBody>
          </p:sp>
          <p:sp>
            <p:nvSpPr>
              <p:cNvPr id="23873" name="Freeform 77"/>
              <p:cNvSpPr/>
              <p:nvPr/>
            </p:nvSpPr>
            <p:spPr>
              <a:xfrm>
                <a:off x="3434" y="1698"/>
                <a:ext cx="35" cy="39"/>
              </a:xfrm>
              <a:custGeom>
                <a:avLst/>
                <a:gdLst>
                  <a:gd name="txL" fmla="*/ 0 w 35"/>
                  <a:gd name="txT" fmla="*/ 0 h 39"/>
                  <a:gd name="txR" fmla="*/ 35 w 35"/>
                  <a:gd name="txB" fmla="*/ 39 h 39"/>
                </a:gdLst>
                <a:ahLst/>
                <a:cxnLst>
                  <a:cxn ang="0">
                    <a:pos x="33" y="7"/>
                  </a:cxn>
                  <a:cxn ang="0">
                    <a:pos x="35" y="5"/>
                  </a:cxn>
                  <a:cxn ang="0">
                    <a:pos x="35" y="3"/>
                  </a:cxn>
                  <a:cxn ang="0">
                    <a:pos x="33" y="0"/>
                  </a:cxn>
                  <a:cxn ang="0">
                    <a:pos x="30" y="0"/>
                  </a:cxn>
                  <a:cxn ang="0">
                    <a:pos x="28" y="0"/>
                  </a:cxn>
                  <a:cxn ang="0">
                    <a:pos x="25" y="0"/>
                  </a:cxn>
                  <a:cxn ang="0">
                    <a:pos x="3" y="30"/>
                  </a:cxn>
                  <a:cxn ang="0">
                    <a:pos x="0" y="32"/>
                  </a:cxn>
                  <a:cxn ang="0">
                    <a:pos x="0" y="34"/>
                  </a:cxn>
                  <a:cxn ang="0">
                    <a:pos x="3" y="37"/>
                  </a:cxn>
                  <a:cxn ang="0">
                    <a:pos x="5" y="39"/>
                  </a:cxn>
                  <a:cxn ang="0">
                    <a:pos x="8" y="39"/>
                  </a:cxn>
                  <a:cxn ang="0">
                    <a:pos x="10" y="37"/>
                  </a:cxn>
                  <a:cxn ang="0">
                    <a:pos x="33" y="7"/>
                  </a:cxn>
                </a:cxnLst>
                <a:rect l="txL" t="txT" r="txR" b="txB"/>
                <a:pathLst>
                  <a:path w="35" h="39">
                    <a:moveTo>
                      <a:pt x="33" y="7"/>
                    </a:moveTo>
                    <a:lnTo>
                      <a:pt x="35" y="5"/>
                    </a:lnTo>
                    <a:lnTo>
                      <a:pt x="35" y="3"/>
                    </a:lnTo>
                    <a:lnTo>
                      <a:pt x="33" y="0"/>
                    </a:lnTo>
                    <a:lnTo>
                      <a:pt x="30" y="0"/>
                    </a:lnTo>
                    <a:lnTo>
                      <a:pt x="28" y="0"/>
                    </a:lnTo>
                    <a:lnTo>
                      <a:pt x="25" y="0"/>
                    </a:lnTo>
                    <a:lnTo>
                      <a:pt x="3" y="30"/>
                    </a:lnTo>
                    <a:lnTo>
                      <a:pt x="0" y="32"/>
                    </a:lnTo>
                    <a:lnTo>
                      <a:pt x="0" y="34"/>
                    </a:lnTo>
                    <a:lnTo>
                      <a:pt x="3" y="37"/>
                    </a:lnTo>
                    <a:lnTo>
                      <a:pt x="5" y="39"/>
                    </a:lnTo>
                    <a:lnTo>
                      <a:pt x="8" y="39"/>
                    </a:lnTo>
                    <a:lnTo>
                      <a:pt x="10" y="37"/>
                    </a:lnTo>
                    <a:lnTo>
                      <a:pt x="33" y="7"/>
                    </a:lnTo>
                    <a:close/>
                  </a:path>
                </a:pathLst>
              </a:custGeom>
              <a:solidFill>
                <a:srgbClr val="000000">
                  <a:alpha val="100000"/>
                </a:srgbClr>
              </a:solidFill>
              <a:ln w="9525">
                <a:noFill/>
              </a:ln>
            </p:spPr>
            <p:txBody>
              <a:bodyPr/>
              <a:lstStyle/>
              <a:p>
                <a:endParaRPr lang="zh-CN" altLang="en-US"/>
              </a:p>
            </p:txBody>
          </p:sp>
          <p:sp>
            <p:nvSpPr>
              <p:cNvPr id="23874" name="Freeform 78"/>
              <p:cNvSpPr/>
              <p:nvPr/>
            </p:nvSpPr>
            <p:spPr>
              <a:xfrm>
                <a:off x="3395" y="1748"/>
                <a:ext cx="32" cy="39"/>
              </a:xfrm>
              <a:custGeom>
                <a:avLst/>
                <a:gdLst>
                  <a:gd name="txL" fmla="*/ 0 w 32"/>
                  <a:gd name="txT" fmla="*/ 0 h 39"/>
                  <a:gd name="txR" fmla="*/ 32 w 32"/>
                  <a:gd name="txB" fmla="*/ 39 h 39"/>
                </a:gdLst>
                <a:ahLst/>
                <a:cxnLst>
                  <a:cxn ang="0">
                    <a:pos x="32" y="9"/>
                  </a:cxn>
                  <a:cxn ang="0">
                    <a:pos x="32" y="7"/>
                  </a:cxn>
                  <a:cxn ang="0">
                    <a:pos x="32" y="5"/>
                  </a:cxn>
                  <a:cxn ang="0">
                    <a:pos x="32" y="3"/>
                  </a:cxn>
                  <a:cxn ang="0">
                    <a:pos x="30" y="0"/>
                  </a:cxn>
                  <a:cxn ang="0">
                    <a:pos x="27" y="0"/>
                  </a:cxn>
                  <a:cxn ang="0">
                    <a:pos x="25" y="3"/>
                  </a:cxn>
                  <a:cxn ang="0">
                    <a:pos x="2" y="32"/>
                  </a:cxn>
                  <a:cxn ang="0">
                    <a:pos x="0" y="34"/>
                  </a:cxn>
                  <a:cxn ang="0">
                    <a:pos x="0" y="37"/>
                  </a:cxn>
                  <a:cxn ang="0">
                    <a:pos x="2" y="39"/>
                  </a:cxn>
                  <a:cxn ang="0">
                    <a:pos x="5" y="39"/>
                  </a:cxn>
                  <a:cxn ang="0">
                    <a:pos x="7" y="39"/>
                  </a:cxn>
                  <a:cxn ang="0">
                    <a:pos x="10" y="39"/>
                  </a:cxn>
                  <a:cxn ang="0">
                    <a:pos x="32" y="9"/>
                  </a:cxn>
                </a:cxnLst>
                <a:rect l="txL" t="txT" r="txR" b="txB"/>
                <a:pathLst>
                  <a:path w="32" h="39">
                    <a:moveTo>
                      <a:pt x="32" y="9"/>
                    </a:moveTo>
                    <a:lnTo>
                      <a:pt x="32" y="7"/>
                    </a:lnTo>
                    <a:lnTo>
                      <a:pt x="32" y="5"/>
                    </a:lnTo>
                    <a:lnTo>
                      <a:pt x="32" y="3"/>
                    </a:lnTo>
                    <a:lnTo>
                      <a:pt x="30" y="0"/>
                    </a:lnTo>
                    <a:lnTo>
                      <a:pt x="27" y="0"/>
                    </a:lnTo>
                    <a:lnTo>
                      <a:pt x="25" y="3"/>
                    </a:lnTo>
                    <a:lnTo>
                      <a:pt x="2" y="32"/>
                    </a:lnTo>
                    <a:lnTo>
                      <a:pt x="0" y="34"/>
                    </a:lnTo>
                    <a:lnTo>
                      <a:pt x="0" y="37"/>
                    </a:lnTo>
                    <a:lnTo>
                      <a:pt x="2" y="39"/>
                    </a:lnTo>
                    <a:lnTo>
                      <a:pt x="5" y="39"/>
                    </a:lnTo>
                    <a:lnTo>
                      <a:pt x="7" y="39"/>
                    </a:lnTo>
                    <a:lnTo>
                      <a:pt x="10" y="39"/>
                    </a:lnTo>
                    <a:lnTo>
                      <a:pt x="32" y="9"/>
                    </a:lnTo>
                    <a:close/>
                  </a:path>
                </a:pathLst>
              </a:custGeom>
              <a:solidFill>
                <a:srgbClr val="000000">
                  <a:alpha val="100000"/>
                </a:srgbClr>
              </a:solidFill>
              <a:ln w="9525">
                <a:noFill/>
              </a:ln>
            </p:spPr>
            <p:txBody>
              <a:bodyPr/>
              <a:lstStyle/>
              <a:p>
                <a:endParaRPr lang="zh-CN" altLang="en-US"/>
              </a:p>
            </p:txBody>
          </p:sp>
          <p:sp>
            <p:nvSpPr>
              <p:cNvPr id="23875" name="Freeform 79"/>
              <p:cNvSpPr/>
              <p:nvPr/>
            </p:nvSpPr>
            <p:spPr>
              <a:xfrm>
                <a:off x="3355" y="1800"/>
                <a:ext cx="32" cy="39"/>
              </a:xfrm>
              <a:custGeom>
                <a:avLst/>
                <a:gdLst>
                  <a:gd name="txL" fmla="*/ 0 w 32"/>
                  <a:gd name="txT" fmla="*/ 0 h 39"/>
                  <a:gd name="txR" fmla="*/ 32 w 32"/>
                  <a:gd name="txB" fmla="*/ 39 h 39"/>
                </a:gdLst>
                <a:ahLst/>
                <a:cxnLst>
                  <a:cxn ang="0">
                    <a:pos x="32" y="10"/>
                  </a:cxn>
                  <a:cxn ang="0">
                    <a:pos x="32" y="7"/>
                  </a:cxn>
                  <a:cxn ang="0">
                    <a:pos x="32" y="5"/>
                  </a:cxn>
                  <a:cxn ang="0">
                    <a:pos x="32" y="3"/>
                  </a:cxn>
                  <a:cxn ang="0">
                    <a:pos x="30" y="0"/>
                  </a:cxn>
                  <a:cxn ang="0">
                    <a:pos x="27" y="0"/>
                  </a:cxn>
                  <a:cxn ang="0">
                    <a:pos x="25" y="3"/>
                  </a:cxn>
                  <a:cxn ang="0">
                    <a:pos x="0" y="32"/>
                  </a:cxn>
                  <a:cxn ang="0">
                    <a:pos x="0" y="35"/>
                  </a:cxn>
                  <a:cxn ang="0">
                    <a:pos x="0" y="37"/>
                  </a:cxn>
                  <a:cxn ang="0">
                    <a:pos x="0" y="39"/>
                  </a:cxn>
                  <a:cxn ang="0">
                    <a:pos x="2" y="39"/>
                  </a:cxn>
                  <a:cxn ang="0">
                    <a:pos x="5" y="39"/>
                  </a:cxn>
                  <a:cxn ang="0">
                    <a:pos x="7" y="39"/>
                  </a:cxn>
                  <a:cxn ang="0">
                    <a:pos x="32" y="10"/>
                  </a:cxn>
                </a:cxnLst>
                <a:rect l="txL" t="txT" r="txR" b="txB"/>
                <a:pathLst>
                  <a:path w="32" h="39">
                    <a:moveTo>
                      <a:pt x="32" y="10"/>
                    </a:moveTo>
                    <a:lnTo>
                      <a:pt x="32" y="7"/>
                    </a:lnTo>
                    <a:lnTo>
                      <a:pt x="32" y="5"/>
                    </a:lnTo>
                    <a:lnTo>
                      <a:pt x="32" y="3"/>
                    </a:lnTo>
                    <a:lnTo>
                      <a:pt x="30" y="0"/>
                    </a:lnTo>
                    <a:lnTo>
                      <a:pt x="27" y="0"/>
                    </a:lnTo>
                    <a:lnTo>
                      <a:pt x="25" y="3"/>
                    </a:lnTo>
                    <a:lnTo>
                      <a:pt x="0" y="32"/>
                    </a:lnTo>
                    <a:lnTo>
                      <a:pt x="0" y="35"/>
                    </a:lnTo>
                    <a:lnTo>
                      <a:pt x="0" y="37"/>
                    </a:lnTo>
                    <a:lnTo>
                      <a:pt x="0" y="39"/>
                    </a:lnTo>
                    <a:lnTo>
                      <a:pt x="2" y="39"/>
                    </a:lnTo>
                    <a:lnTo>
                      <a:pt x="5" y="39"/>
                    </a:lnTo>
                    <a:lnTo>
                      <a:pt x="7" y="39"/>
                    </a:lnTo>
                    <a:lnTo>
                      <a:pt x="32" y="10"/>
                    </a:lnTo>
                    <a:close/>
                  </a:path>
                </a:pathLst>
              </a:custGeom>
              <a:solidFill>
                <a:srgbClr val="000000">
                  <a:alpha val="100000"/>
                </a:srgbClr>
              </a:solidFill>
              <a:ln w="9525">
                <a:noFill/>
              </a:ln>
            </p:spPr>
            <p:txBody>
              <a:bodyPr/>
              <a:lstStyle/>
              <a:p>
                <a:endParaRPr lang="zh-CN" altLang="en-US"/>
              </a:p>
            </p:txBody>
          </p:sp>
        </p:grpSp>
        <p:grpSp>
          <p:nvGrpSpPr>
            <p:cNvPr id="23612" name="Group 86"/>
            <p:cNvGrpSpPr/>
            <p:nvPr/>
          </p:nvGrpSpPr>
          <p:grpSpPr>
            <a:xfrm>
              <a:off x="3539" y="1594"/>
              <a:ext cx="142" cy="261"/>
              <a:chOff x="3539" y="1594"/>
              <a:chExt cx="142" cy="261"/>
            </a:xfrm>
          </p:grpSpPr>
          <p:sp>
            <p:nvSpPr>
              <p:cNvPr id="23866" name="Freeform 81"/>
              <p:cNvSpPr/>
              <p:nvPr/>
            </p:nvSpPr>
            <p:spPr>
              <a:xfrm>
                <a:off x="3539" y="1594"/>
                <a:ext cx="27" cy="41"/>
              </a:xfrm>
              <a:custGeom>
                <a:avLst/>
                <a:gdLst>
                  <a:gd name="txL" fmla="*/ 0 w 27"/>
                  <a:gd name="txT" fmla="*/ 0 h 41"/>
                  <a:gd name="txR" fmla="*/ 27 w 27"/>
                  <a:gd name="txB" fmla="*/ 41 h 41"/>
                </a:gdLst>
                <a:ahLst/>
                <a:cxnLst>
                  <a:cxn ang="0">
                    <a:pos x="10" y="4"/>
                  </a:cxn>
                  <a:cxn ang="0">
                    <a:pos x="7" y="2"/>
                  </a:cxn>
                  <a:cxn ang="0">
                    <a:pos x="5" y="0"/>
                  </a:cxn>
                  <a:cxn ang="0">
                    <a:pos x="5" y="0"/>
                  </a:cxn>
                  <a:cxn ang="0">
                    <a:pos x="2" y="2"/>
                  </a:cxn>
                  <a:cxn ang="0">
                    <a:pos x="0" y="4"/>
                  </a:cxn>
                  <a:cxn ang="0">
                    <a:pos x="0" y="7"/>
                  </a:cxn>
                  <a:cxn ang="0">
                    <a:pos x="17" y="38"/>
                  </a:cxn>
                  <a:cxn ang="0">
                    <a:pos x="17" y="41"/>
                  </a:cxn>
                  <a:cxn ang="0">
                    <a:pos x="20" y="41"/>
                  </a:cxn>
                  <a:cxn ang="0">
                    <a:pos x="22" y="41"/>
                  </a:cxn>
                  <a:cxn ang="0">
                    <a:pos x="25" y="41"/>
                  </a:cxn>
                  <a:cxn ang="0">
                    <a:pos x="27" y="38"/>
                  </a:cxn>
                  <a:cxn ang="0">
                    <a:pos x="27" y="36"/>
                  </a:cxn>
                  <a:cxn ang="0">
                    <a:pos x="10" y="4"/>
                  </a:cxn>
                </a:cxnLst>
                <a:rect l="txL" t="txT" r="txR" b="txB"/>
                <a:pathLst>
                  <a:path w="27" h="41">
                    <a:moveTo>
                      <a:pt x="10" y="4"/>
                    </a:moveTo>
                    <a:lnTo>
                      <a:pt x="7" y="2"/>
                    </a:lnTo>
                    <a:lnTo>
                      <a:pt x="5" y="0"/>
                    </a:lnTo>
                    <a:lnTo>
                      <a:pt x="2" y="2"/>
                    </a:lnTo>
                    <a:lnTo>
                      <a:pt x="0" y="4"/>
                    </a:lnTo>
                    <a:lnTo>
                      <a:pt x="0" y="7"/>
                    </a:lnTo>
                    <a:lnTo>
                      <a:pt x="17" y="38"/>
                    </a:lnTo>
                    <a:lnTo>
                      <a:pt x="17" y="41"/>
                    </a:lnTo>
                    <a:lnTo>
                      <a:pt x="20" y="41"/>
                    </a:lnTo>
                    <a:lnTo>
                      <a:pt x="22" y="41"/>
                    </a:lnTo>
                    <a:lnTo>
                      <a:pt x="25" y="41"/>
                    </a:lnTo>
                    <a:lnTo>
                      <a:pt x="27" y="38"/>
                    </a:lnTo>
                    <a:lnTo>
                      <a:pt x="27" y="36"/>
                    </a:lnTo>
                    <a:lnTo>
                      <a:pt x="10" y="4"/>
                    </a:lnTo>
                    <a:close/>
                  </a:path>
                </a:pathLst>
              </a:custGeom>
              <a:solidFill>
                <a:srgbClr val="000000">
                  <a:alpha val="100000"/>
                </a:srgbClr>
              </a:solidFill>
              <a:ln w="9525">
                <a:noFill/>
              </a:ln>
            </p:spPr>
            <p:txBody>
              <a:bodyPr/>
              <a:lstStyle/>
              <a:p>
                <a:endParaRPr lang="zh-CN" altLang="en-US"/>
              </a:p>
            </p:txBody>
          </p:sp>
          <p:sp>
            <p:nvSpPr>
              <p:cNvPr id="23867" name="Freeform 82"/>
              <p:cNvSpPr/>
              <p:nvPr/>
            </p:nvSpPr>
            <p:spPr>
              <a:xfrm>
                <a:off x="3569" y="1651"/>
                <a:ext cx="27" cy="43"/>
              </a:xfrm>
              <a:custGeom>
                <a:avLst/>
                <a:gdLst>
                  <a:gd name="txL" fmla="*/ 0 w 27"/>
                  <a:gd name="txT" fmla="*/ 0 h 43"/>
                  <a:gd name="txR" fmla="*/ 27 w 27"/>
                  <a:gd name="txB" fmla="*/ 43 h 43"/>
                </a:gdLst>
                <a:ahLst/>
                <a:cxnLst>
                  <a:cxn ang="0">
                    <a:pos x="10" y="4"/>
                  </a:cxn>
                  <a:cxn ang="0">
                    <a:pos x="10" y="2"/>
                  </a:cxn>
                  <a:cxn ang="0">
                    <a:pos x="7" y="0"/>
                  </a:cxn>
                  <a:cxn ang="0">
                    <a:pos x="5" y="0"/>
                  </a:cxn>
                  <a:cxn ang="0">
                    <a:pos x="2" y="2"/>
                  </a:cxn>
                  <a:cxn ang="0">
                    <a:pos x="0" y="4"/>
                  </a:cxn>
                  <a:cxn ang="0">
                    <a:pos x="0" y="6"/>
                  </a:cxn>
                  <a:cxn ang="0">
                    <a:pos x="17" y="38"/>
                  </a:cxn>
                  <a:cxn ang="0">
                    <a:pos x="17" y="41"/>
                  </a:cxn>
                  <a:cxn ang="0">
                    <a:pos x="20" y="43"/>
                  </a:cxn>
                  <a:cxn ang="0">
                    <a:pos x="22" y="43"/>
                  </a:cxn>
                  <a:cxn ang="0">
                    <a:pos x="25" y="41"/>
                  </a:cxn>
                  <a:cxn ang="0">
                    <a:pos x="27" y="38"/>
                  </a:cxn>
                  <a:cxn ang="0">
                    <a:pos x="27" y="36"/>
                  </a:cxn>
                  <a:cxn ang="0">
                    <a:pos x="10" y="4"/>
                  </a:cxn>
                </a:cxnLst>
                <a:rect l="txL" t="txT" r="txR" b="txB"/>
                <a:pathLst>
                  <a:path w="27" h="43">
                    <a:moveTo>
                      <a:pt x="10" y="4"/>
                    </a:moveTo>
                    <a:lnTo>
                      <a:pt x="10" y="2"/>
                    </a:lnTo>
                    <a:lnTo>
                      <a:pt x="7" y="0"/>
                    </a:lnTo>
                    <a:lnTo>
                      <a:pt x="5" y="0"/>
                    </a:lnTo>
                    <a:lnTo>
                      <a:pt x="2" y="2"/>
                    </a:lnTo>
                    <a:lnTo>
                      <a:pt x="0" y="4"/>
                    </a:lnTo>
                    <a:lnTo>
                      <a:pt x="0" y="6"/>
                    </a:lnTo>
                    <a:lnTo>
                      <a:pt x="17" y="38"/>
                    </a:lnTo>
                    <a:lnTo>
                      <a:pt x="17" y="41"/>
                    </a:lnTo>
                    <a:lnTo>
                      <a:pt x="20" y="43"/>
                    </a:lnTo>
                    <a:lnTo>
                      <a:pt x="22" y="43"/>
                    </a:lnTo>
                    <a:lnTo>
                      <a:pt x="25" y="41"/>
                    </a:lnTo>
                    <a:lnTo>
                      <a:pt x="27" y="38"/>
                    </a:lnTo>
                    <a:lnTo>
                      <a:pt x="27" y="36"/>
                    </a:lnTo>
                    <a:lnTo>
                      <a:pt x="10" y="4"/>
                    </a:lnTo>
                    <a:close/>
                  </a:path>
                </a:pathLst>
              </a:custGeom>
              <a:solidFill>
                <a:srgbClr val="000000">
                  <a:alpha val="100000"/>
                </a:srgbClr>
              </a:solidFill>
              <a:ln w="9525">
                <a:noFill/>
              </a:ln>
            </p:spPr>
            <p:txBody>
              <a:bodyPr/>
              <a:lstStyle/>
              <a:p>
                <a:endParaRPr lang="zh-CN" altLang="en-US"/>
              </a:p>
            </p:txBody>
          </p:sp>
          <p:sp>
            <p:nvSpPr>
              <p:cNvPr id="23868" name="Freeform 83"/>
              <p:cNvSpPr/>
              <p:nvPr/>
            </p:nvSpPr>
            <p:spPr>
              <a:xfrm>
                <a:off x="3599" y="1710"/>
                <a:ext cx="27" cy="41"/>
              </a:xfrm>
              <a:custGeom>
                <a:avLst/>
                <a:gdLst>
                  <a:gd name="txL" fmla="*/ 0 w 27"/>
                  <a:gd name="txT" fmla="*/ 0 h 41"/>
                  <a:gd name="txR" fmla="*/ 27 w 27"/>
                  <a:gd name="txB" fmla="*/ 41 h 41"/>
                </a:gdLst>
                <a:ahLst/>
                <a:cxnLst>
                  <a:cxn ang="0">
                    <a:pos x="10" y="2"/>
                  </a:cxn>
                  <a:cxn ang="0">
                    <a:pos x="10" y="0"/>
                  </a:cxn>
                  <a:cxn ang="0">
                    <a:pos x="7" y="0"/>
                  </a:cxn>
                  <a:cxn ang="0">
                    <a:pos x="5" y="0"/>
                  </a:cxn>
                  <a:cxn ang="0">
                    <a:pos x="2" y="0"/>
                  </a:cxn>
                  <a:cxn ang="0">
                    <a:pos x="0" y="2"/>
                  </a:cxn>
                  <a:cxn ang="0">
                    <a:pos x="0" y="4"/>
                  </a:cxn>
                  <a:cxn ang="0">
                    <a:pos x="17" y="36"/>
                  </a:cxn>
                  <a:cxn ang="0">
                    <a:pos x="20" y="38"/>
                  </a:cxn>
                  <a:cxn ang="0">
                    <a:pos x="22" y="41"/>
                  </a:cxn>
                  <a:cxn ang="0">
                    <a:pos x="25" y="41"/>
                  </a:cxn>
                  <a:cxn ang="0">
                    <a:pos x="27" y="38"/>
                  </a:cxn>
                  <a:cxn ang="0">
                    <a:pos x="27" y="36"/>
                  </a:cxn>
                  <a:cxn ang="0">
                    <a:pos x="27" y="34"/>
                  </a:cxn>
                  <a:cxn ang="0">
                    <a:pos x="10" y="2"/>
                  </a:cxn>
                </a:cxnLst>
                <a:rect l="txL" t="txT" r="txR" b="txB"/>
                <a:pathLst>
                  <a:path w="27" h="41">
                    <a:moveTo>
                      <a:pt x="10" y="2"/>
                    </a:moveTo>
                    <a:lnTo>
                      <a:pt x="10" y="0"/>
                    </a:lnTo>
                    <a:lnTo>
                      <a:pt x="7" y="0"/>
                    </a:lnTo>
                    <a:lnTo>
                      <a:pt x="5" y="0"/>
                    </a:lnTo>
                    <a:lnTo>
                      <a:pt x="2" y="0"/>
                    </a:lnTo>
                    <a:lnTo>
                      <a:pt x="0" y="2"/>
                    </a:lnTo>
                    <a:lnTo>
                      <a:pt x="0" y="4"/>
                    </a:lnTo>
                    <a:lnTo>
                      <a:pt x="17" y="36"/>
                    </a:lnTo>
                    <a:lnTo>
                      <a:pt x="20" y="38"/>
                    </a:lnTo>
                    <a:lnTo>
                      <a:pt x="22" y="41"/>
                    </a:lnTo>
                    <a:lnTo>
                      <a:pt x="25" y="41"/>
                    </a:lnTo>
                    <a:lnTo>
                      <a:pt x="27" y="38"/>
                    </a:lnTo>
                    <a:lnTo>
                      <a:pt x="27" y="36"/>
                    </a:lnTo>
                    <a:lnTo>
                      <a:pt x="27" y="34"/>
                    </a:lnTo>
                    <a:lnTo>
                      <a:pt x="10" y="2"/>
                    </a:lnTo>
                    <a:close/>
                  </a:path>
                </a:pathLst>
              </a:custGeom>
              <a:solidFill>
                <a:srgbClr val="000000">
                  <a:alpha val="100000"/>
                </a:srgbClr>
              </a:solidFill>
              <a:ln w="9525">
                <a:noFill/>
              </a:ln>
            </p:spPr>
            <p:txBody>
              <a:bodyPr/>
              <a:lstStyle/>
              <a:p>
                <a:endParaRPr lang="zh-CN" altLang="en-US"/>
              </a:p>
            </p:txBody>
          </p:sp>
          <p:sp>
            <p:nvSpPr>
              <p:cNvPr id="23869" name="Freeform 84"/>
              <p:cNvSpPr/>
              <p:nvPr/>
            </p:nvSpPr>
            <p:spPr>
              <a:xfrm>
                <a:off x="3629" y="1766"/>
                <a:ext cx="27" cy="41"/>
              </a:xfrm>
              <a:custGeom>
                <a:avLst/>
                <a:gdLst>
                  <a:gd name="txL" fmla="*/ 0 w 27"/>
                  <a:gd name="txT" fmla="*/ 0 h 41"/>
                  <a:gd name="txR" fmla="*/ 27 w 27"/>
                  <a:gd name="txB" fmla="*/ 41 h 41"/>
                </a:gdLst>
                <a:ahLst/>
                <a:cxnLst>
                  <a:cxn ang="0">
                    <a:pos x="9" y="3"/>
                  </a:cxn>
                  <a:cxn ang="0">
                    <a:pos x="9" y="0"/>
                  </a:cxn>
                  <a:cxn ang="0">
                    <a:pos x="7" y="0"/>
                  </a:cxn>
                  <a:cxn ang="0">
                    <a:pos x="5" y="0"/>
                  </a:cxn>
                  <a:cxn ang="0">
                    <a:pos x="2" y="0"/>
                  </a:cxn>
                  <a:cxn ang="0">
                    <a:pos x="0" y="3"/>
                  </a:cxn>
                  <a:cxn ang="0">
                    <a:pos x="0" y="5"/>
                  </a:cxn>
                  <a:cxn ang="0">
                    <a:pos x="17" y="39"/>
                  </a:cxn>
                  <a:cxn ang="0">
                    <a:pos x="19" y="41"/>
                  </a:cxn>
                  <a:cxn ang="0">
                    <a:pos x="22" y="41"/>
                  </a:cxn>
                  <a:cxn ang="0">
                    <a:pos x="24" y="41"/>
                  </a:cxn>
                  <a:cxn ang="0">
                    <a:pos x="27" y="41"/>
                  </a:cxn>
                  <a:cxn ang="0">
                    <a:pos x="27" y="39"/>
                  </a:cxn>
                  <a:cxn ang="0">
                    <a:pos x="27" y="37"/>
                  </a:cxn>
                  <a:cxn ang="0">
                    <a:pos x="9" y="3"/>
                  </a:cxn>
                </a:cxnLst>
                <a:rect l="txL" t="txT" r="txR" b="txB"/>
                <a:pathLst>
                  <a:path w="27" h="41">
                    <a:moveTo>
                      <a:pt x="9" y="3"/>
                    </a:moveTo>
                    <a:lnTo>
                      <a:pt x="9" y="0"/>
                    </a:lnTo>
                    <a:lnTo>
                      <a:pt x="7" y="0"/>
                    </a:lnTo>
                    <a:lnTo>
                      <a:pt x="5" y="0"/>
                    </a:lnTo>
                    <a:lnTo>
                      <a:pt x="2" y="0"/>
                    </a:lnTo>
                    <a:lnTo>
                      <a:pt x="0" y="3"/>
                    </a:lnTo>
                    <a:lnTo>
                      <a:pt x="0" y="5"/>
                    </a:lnTo>
                    <a:lnTo>
                      <a:pt x="17" y="39"/>
                    </a:lnTo>
                    <a:lnTo>
                      <a:pt x="19" y="41"/>
                    </a:lnTo>
                    <a:lnTo>
                      <a:pt x="22" y="41"/>
                    </a:lnTo>
                    <a:lnTo>
                      <a:pt x="24" y="41"/>
                    </a:lnTo>
                    <a:lnTo>
                      <a:pt x="27" y="41"/>
                    </a:lnTo>
                    <a:lnTo>
                      <a:pt x="27" y="39"/>
                    </a:lnTo>
                    <a:lnTo>
                      <a:pt x="27" y="37"/>
                    </a:lnTo>
                    <a:lnTo>
                      <a:pt x="9" y="3"/>
                    </a:lnTo>
                    <a:close/>
                  </a:path>
                </a:pathLst>
              </a:custGeom>
              <a:solidFill>
                <a:srgbClr val="000000">
                  <a:alpha val="100000"/>
                </a:srgbClr>
              </a:solidFill>
              <a:ln w="9525">
                <a:noFill/>
              </a:ln>
            </p:spPr>
            <p:txBody>
              <a:bodyPr/>
              <a:lstStyle/>
              <a:p>
                <a:endParaRPr lang="zh-CN" altLang="en-US"/>
              </a:p>
            </p:txBody>
          </p:sp>
          <p:sp>
            <p:nvSpPr>
              <p:cNvPr id="23870" name="Freeform 85"/>
              <p:cNvSpPr/>
              <p:nvPr/>
            </p:nvSpPr>
            <p:spPr>
              <a:xfrm>
                <a:off x="3658" y="1823"/>
                <a:ext cx="23" cy="32"/>
              </a:xfrm>
              <a:custGeom>
                <a:avLst/>
                <a:gdLst>
                  <a:gd name="txL" fmla="*/ 0 w 23"/>
                  <a:gd name="txT" fmla="*/ 0 h 32"/>
                  <a:gd name="txR" fmla="*/ 23 w 23"/>
                  <a:gd name="txB" fmla="*/ 32 h 32"/>
                </a:gdLst>
                <a:ahLst/>
                <a:cxnLst>
                  <a:cxn ang="0">
                    <a:pos x="10" y="5"/>
                  </a:cxn>
                  <a:cxn ang="0">
                    <a:pos x="10" y="2"/>
                  </a:cxn>
                  <a:cxn ang="0">
                    <a:pos x="8" y="0"/>
                  </a:cxn>
                  <a:cxn ang="0">
                    <a:pos x="5" y="0"/>
                  </a:cxn>
                  <a:cxn ang="0">
                    <a:pos x="3" y="2"/>
                  </a:cxn>
                  <a:cxn ang="0">
                    <a:pos x="0" y="5"/>
                  </a:cxn>
                  <a:cxn ang="0">
                    <a:pos x="0" y="7"/>
                  </a:cxn>
                  <a:cxn ang="0">
                    <a:pos x="13" y="30"/>
                  </a:cxn>
                  <a:cxn ang="0">
                    <a:pos x="15" y="30"/>
                  </a:cxn>
                  <a:cxn ang="0">
                    <a:pos x="18" y="32"/>
                  </a:cxn>
                  <a:cxn ang="0">
                    <a:pos x="18" y="32"/>
                  </a:cxn>
                  <a:cxn ang="0">
                    <a:pos x="20" y="30"/>
                  </a:cxn>
                  <a:cxn ang="0">
                    <a:pos x="23" y="27"/>
                  </a:cxn>
                  <a:cxn ang="0">
                    <a:pos x="23" y="27"/>
                  </a:cxn>
                  <a:cxn ang="0">
                    <a:pos x="10" y="5"/>
                  </a:cxn>
                </a:cxnLst>
                <a:rect l="txL" t="txT" r="txR" b="txB"/>
                <a:pathLst>
                  <a:path w="23" h="32">
                    <a:moveTo>
                      <a:pt x="10" y="5"/>
                    </a:moveTo>
                    <a:lnTo>
                      <a:pt x="10" y="2"/>
                    </a:lnTo>
                    <a:lnTo>
                      <a:pt x="8" y="0"/>
                    </a:lnTo>
                    <a:lnTo>
                      <a:pt x="5" y="0"/>
                    </a:lnTo>
                    <a:lnTo>
                      <a:pt x="3" y="2"/>
                    </a:lnTo>
                    <a:lnTo>
                      <a:pt x="0" y="5"/>
                    </a:lnTo>
                    <a:lnTo>
                      <a:pt x="0" y="7"/>
                    </a:lnTo>
                    <a:lnTo>
                      <a:pt x="13" y="30"/>
                    </a:lnTo>
                    <a:lnTo>
                      <a:pt x="15" y="30"/>
                    </a:lnTo>
                    <a:lnTo>
                      <a:pt x="18" y="32"/>
                    </a:lnTo>
                    <a:lnTo>
                      <a:pt x="20" y="30"/>
                    </a:lnTo>
                    <a:lnTo>
                      <a:pt x="23" y="27"/>
                    </a:lnTo>
                    <a:lnTo>
                      <a:pt x="10" y="5"/>
                    </a:lnTo>
                    <a:close/>
                  </a:path>
                </a:pathLst>
              </a:custGeom>
              <a:solidFill>
                <a:srgbClr val="000000">
                  <a:alpha val="100000"/>
                </a:srgbClr>
              </a:solidFill>
              <a:ln w="9525">
                <a:noFill/>
              </a:ln>
            </p:spPr>
            <p:txBody>
              <a:bodyPr/>
              <a:lstStyle/>
              <a:p>
                <a:endParaRPr lang="zh-CN" altLang="en-US"/>
              </a:p>
            </p:txBody>
          </p:sp>
        </p:grpSp>
        <p:grpSp>
          <p:nvGrpSpPr>
            <p:cNvPr id="23613" name="Group 92"/>
            <p:cNvGrpSpPr/>
            <p:nvPr/>
          </p:nvGrpSpPr>
          <p:grpSpPr>
            <a:xfrm>
              <a:off x="3932" y="1594"/>
              <a:ext cx="139" cy="261"/>
              <a:chOff x="3932" y="1594"/>
              <a:chExt cx="139" cy="261"/>
            </a:xfrm>
          </p:grpSpPr>
          <p:sp>
            <p:nvSpPr>
              <p:cNvPr id="23861" name="Freeform 87"/>
              <p:cNvSpPr/>
              <p:nvPr/>
            </p:nvSpPr>
            <p:spPr>
              <a:xfrm>
                <a:off x="4044" y="1594"/>
                <a:ext cx="27" cy="41"/>
              </a:xfrm>
              <a:custGeom>
                <a:avLst/>
                <a:gdLst>
                  <a:gd name="txL" fmla="*/ 0 w 27"/>
                  <a:gd name="txT" fmla="*/ 0 h 41"/>
                  <a:gd name="txR" fmla="*/ 27 w 27"/>
                  <a:gd name="txB" fmla="*/ 41 h 41"/>
                </a:gdLst>
                <a:ahLst/>
                <a:cxnLst>
                  <a:cxn ang="0">
                    <a:pos x="27" y="7"/>
                  </a:cxn>
                  <a:cxn ang="0">
                    <a:pos x="27" y="4"/>
                  </a:cxn>
                  <a:cxn ang="0">
                    <a:pos x="25" y="2"/>
                  </a:cxn>
                  <a:cxn ang="0">
                    <a:pos x="22" y="0"/>
                  </a:cxn>
                  <a:cxn ang="0">
                    <a:pos x="22" y="0"/>
                  </a:cxn>
                  <a:cxn ang="0">
                    <a:pos x="20" y="2"/>
                  </a:cxn>
                  <a:cxn ang="0">
                    <a:pos x="17" y="4"/>
                  </a:cxn>
                  <a:cxn ang="0">
                    <a:pos x="0" y="36"/>
                  </a:cxn>
                  <a:cxn ang="0">
                    <a:pos x="0" y="38"/>
                  </a:cxn>
                  <a:cxn ang="0">
                    <a:pos x="3" y="41"/>
                  </a:cxn>
                  <a:cxn ang="0">
                    <a:pos x="5" y="41"/>
                  </a:cxn>
                  <a:cxn ang="0">
                    <a:pos x="8" y="41"/>
                  </a:cxn>
                  <a:cxn ang="0">
                    <a:pos x="10" y="41"/>
                  </a:cxn>
                  <a:cxn ang="0">
                    <a:pos x="10" y="38"/>
                  </a:cxn>
                  <a:cxn ang="0">
                    <a:pos x="27" y="7"/>
                  </a:cxn>
                </a:cxnLst>
                <a:rect l="txL" t="txT" r="txR" b="txB"/>
                <a:pathLst>
                  <a:path w="27" h="41">
                    <a:moveTo>
                      <a:pt x="27" y="7"/>
                    </a:moveTo>
                    <a:lnTo>
                      <a:pt x="27" y="4"/>
                    </a:lnTo>
                    <a:lnTo>
                      <a:pt x="25" y="2"/>
                    </a:lnTo>
                    <a:lnTo>
                      <a:pt x="22" y="0"/>
                    </a:lnTo>
                    <a:lnTo>
                      <a:pt x="20" y="2"/>
                    </a:lnTo>
                    <a:lnTo>
                      <a:pt x="17" y="4"/>
                    </a:lnTo>
                    <a:lnTo>
                      <a:pt x="0" y="36"/>
                    </a:lnTo>
                    <a:lnTo>
                      <a:pt x="0" y="38"/>
                    </a:lnTo>
                    <a:lnTo>
                      <a:pt x="3" y="41"/>
                    </a:lnTo>
                    <a:lnTo>
                      <a:pt x="5" y="41"/>
                    </a:lnTo>
                    <a:lnTo>
                      <a:pt x="8" y="41"/>
                    </a:lnTo>
                    <a:lnTo>
                      <a:pt x="10" y="41"/>
                    </a:lnTo>
                    <a:lnTo>
                      <a:pt x="10" y="38"/>
                    </a:lnTo>
                    <a:lnTo>
                      <a:pt x="27" y="7"/>
                    </a:lnTo>
                    <a:close/>
                  </a:path>
                </a:pathLst>
              </a:custGeom>
              <a:solidFill>
                <a:srgbClr val="000000">
                  <a:alpha val="100000"/>
                </a:srgbClr>
              </a:solidFill>
              <a:ln w="9525">
                <a:noFill/>
              </a:ln>
            </p:spPr>
            <p:txBody>
              <a:bodyPr/>
              <a:lstStyle/>
              <a:p>
                <a:endParaRPr lang="zh-CN" altLang="en-US"/>
              </a:p>
            </p:txBody>
          </p:sp>
          <p:sp>
            <p:nvSpPr>
              <p:cNvPr id="23862" name="Freeform 88"/>
              <p:cNvSpPr/>
              <p:nvPr/>
            </p:nvSpPr>
            <p:spPr>
              <a:xfrm>
                <a:off x="4014" y="1651"/>
                <a:ext cx="28" cy="43"/>
              </a:xfrm>
              <a:custGeom>
                <a:avLst/>
                <a:gdLst>
                  <a:gd name="txL" fmla="*/ 0 w 28"/>
                  <a:gd name="txT" fmla="*/ 0 h 43"/>
                  <a:gd name="txR" fmla="*/ 28 w 28"/>
                  <a:gd name="txB" fmla="*/ 43 h 43"/>
                </a:gdLst>
                <a:ahLst/>
                <a:cxnLst>
                  <a:cxn ang="0">
                    <a:pos x="28" y="6"/>
                  </a:cxn>
                  <a:cxn ang="0">
                    <a:pos x="28" y="4"/>
                  </a:cxn>
                  <a:cxn ang="0">
                    <a:pos x="28" y="2"/>
                  </a:cxn>
                  <a:cxn ang="0">
                    <a:pos x="25" y="0"/>
                  </a:cxn>
                  <a:cxn ang="0">
                    <a:pos x="23" y="0"/>
                  </a:cxn>
                  <a:cxn ang="0">
                    <a:pos x="20" y="2"/>
                  </a:cxn>
                  <a:cxn ang="0">
                    <a:pos x="18" y="4"/>
                  </a:cxn>
                  <a:cxn ang="0">
                    <a:pos x="0" y="36"/>
                  </a:cxn>
                  <a:cxn ang="0">
                    <a:pos x="0" y="38"/>
                  </a:cxn>
                  <a:cxn ang="0">
                    <a:pos x="3" y="41"/>
                  </a:cxn>
                  <a:cxn ang="0">
                    <a:pos x="5" y="43"/>
                  </a:cxn>
                  <a:cxn ang="0">
                    <a:pos x="8" y="43"/>
                  </a:cxn>
                  <a:cxn ang="0">
                    <a:pos x="10" y="41"/>
                  </a:cxn>
                  <a:cxn ang="0">
                    <a:pos x="10" y="38"/>
                  </a:cxn>
                  <a:cxn ang="0">
                    <a:pos x="28" y="6"/>
                  </a:cxn>
                </a:cxnLst>
                <a:rect l="txL" t="txT" r="txR" b="txB"/>
                <a:pathLst>
                  <a:path w="28" h="43">
                    <a:moveTo>
                      <a:pt x="28" y="6"/>
                    </a:moveTo>
                    <a:lnTo>
                      <a:pt x="28" y="4"/>
                    </a:lnTo>
                    <a:lnTo>
                      <a:pt x="28" y="2"/>
                    </a:lnTo>
                    <a:lnTo>
                      <a:pt x="25" y="0"/>
                    </a:lnTo>
                    <a:lnTo>
                      <a:pt x="23" y="0"/>
                    </a:lnTo>
                    <a:lnTo>
                      <a:pt x="20" y="2"/>
                    </a:lnTo>
                    <a:lnTo>
                      <a:pt x="18" y="4"/>
                    </a:lnTo>
                    <a:lnTo>
                      <a:pt x="0" y="36"/>
                    </a:lnTo>
                    <a:lnTo>
                      <a:pt x="0" y="38"/>
                    </a:lnTo>
                    <a:lnTo>
                      <a:pt x="3" y="41"/>
                    </a:lnTo>
                    <a:lnTo>
                      <a:pt x="5" y="43"/>
                    </a:lnTo>
                    <a:lnTo>
                      <a:pt x="8" y="43"/>
                    </a:lnTo>
                    <a:lnTo>
                      <a:pt x="10" y="41"/>
                    </a:lnTo>
                    <a:lnTo>
                      <a:pt x="10" y="38"/>
                    </a:lnTo>
                    <a:lnTo>
                      <a:pt x="28" y="6"/>
                    </a:lnTo>
                    <a:close/>
                  </a:path>
                </a:pathLst>
              </a:custGeom>
              <a:solidFill>
                <a:srgbClr val="000000">
                  <a:alpha val="100000"/>
                </a:srgbClr>
              </a:solidFill>
              <a:ln w="9525">
                <a:noFill/>
              </a:ln>
            </p:spPr>
            <p:txBody>
              <a:bodyPr/>
              <a:lstStyle/>
              <a:p>
                <a:endParaRPr lang="zh-CN" altLang="en-US"/>
              </a:p>
            </p:txBody>
          </p:sp>
          <p:sp>
            <p:nvSpPr>
              <p:cNvPr id="23863" name="Freeform 89"/>
              <p:cNvSpPr/>
              <p:nvPr/>
            </p:nvSpPr>
            <p:spPr>
              <a:xfrm>
                <a:off x="3984" y="1710"/>
                <a:ext cx="28" cy="41"/>
              </a:xfrm>
              <a:custGeom>
                <a:avLst/>
                <a:gdLst>
                  <a:gd name="txL" fmla="*/ 0 w 28"/>
                  <a:gd name="txT" fmla="*/ 0 h 41"/>
                  <a:gd name="txR" fmla="*/ 28 w 28"/>
                  <a:gd name="txB" fmla="*/ 41 h 41"/>
                </a:gdLst>
                <a:ahLst/>
                <a:cxnLst>
                  <a:cxn ang="0">
                    <a:pos x="28" y="4"/>
                  </a:cxn>
                  <a:cxn ang="0">
                    <a:pos x="28" y="2"/>
                  </a:cxn>
                  <a:cxn ang="0">
                    <a:pos x="28" y="0"/>
                  </a:cxn>
                  <a:cxn ang="0">
                    <a:pos x="25" y="0"/>
                  </a:cxn>
                  <a:cxn ang="0">
                    <a:pos x="23" y="0"/>
                  </a:cxn>
                  <a:cxn ang="0">
                    <a:pos x="20" y="0"/>
                  </a:cxn>
                  <a:cxn ang="0">
                    <a:pos x="18" y="2"/>
                  </a:cxn>
                  <a:cxn ang="0">
                    <a:pos x="0" y="36"/>
                  </a:cxn>
                  <a:cxn ang="0">
                    <a:pos x="0" y="38"/>
                  </a:cxn>
                  <a:cxn ang="0">
                    <a:pos x="3" y="41"/>
                  </a:cxn>
                  <a:cxn ang="0">
                    <a:pos x="5" y="41"/>
                  </a:cxn>
                  <a:cxn ang="0">
                    <a:pos x="8" y="41"/>
                  </a:cxn>
                  <a:cxn ang="0">
                    <a:pos x="10" y="41"/>
                  </a:cxn>
                  <a:cxn ang="0">
                    <a:pos x="10" y="38"/>
                  </a:cxn>
                  <a:cxn ang="0">
                    <a:pos x="28" y="4"/>
                  </a:cxn>
                </a:cxnLst>
                <a:rect l="txL" t="txT" r="txR" b="txB"/>
                <a:pathLst>
                  <a:path w="28" h="41">
                    <a:moveTo>
                      <a:pt x="28" y="4"/>
                    </a:moveTo>
                    <a:lnTo>
                      <a:pt x="28" y="2"/>
                    </a:lnTo>
                    <a:lnTo>
                      <a:pt x="28" y="0"/>
                    </a:lnTo>
                    <a:lnTo>
                      <a:pt x="25" y="0"/>
                    </a:lnTo>
                    <a:lnTo>
                      <a:pt x="23" y="0"/>
                    </a:lnTo>
                    <a:lnTo>
                      <a:pt x="20" y="0"/>
                    </a:lnTo>
                    <a:lnTo>
                      <a:pt x="18" y="2"/>
                    </a:lnTo>
                    <a:lnTo>
                      <a:pt x="0" y="36"/>
                    </a:lnTo>
                    <a:lnTo>
                      <a:pt x="0" y="38"/>
                    </a:lnTo>
                    <a:lnTo>
                      <a:pt x="3" y="41"/>
                    </a:lnTo>
                    <a:lnTo>
                      <a:pt x="5" y="41"/>
                    </a:lnTo>
                    <a:lnTo>
                      <a:pt x="8" y="41"/>
                    </a:lnTo>
                    <a:lnTo>
                      <a:pt x="10" y="41"/>
                    </a:lnTo>
                    <a:lnTo>
                      <a:pt x="10" y="38"/>
                    </a:lnTo>
                    <a:lnTo>
                      <a:pt x="28" y="4"/>
                    </a:lnTo>
                    <a:close/>
                  </a:path>
                </a:pathLst>
              </a:custGeom>
              <a:solidFill>
                <a:srgbClr val="000000">
                  <a:alpha val="100000"/>
                </a:srgbClr>
              </a:solidFill>
              <a:ln w="9525">
                <a:noFill/>
              </a:ln>
            </p:spPr>
            <p:txBody>
              <a:bodyPr/>
              <a:lstStyle/>
              <a:p>
                <a:endParaRPr lang="zh-CN" altLang="en-US"/>
              </a:p>
            </p:txBody>
          </p:sp>
          <p:sp>
            <p:nvSpPr>
              <p:cNvPr id="23864" name="Freeform 90"/>
              <p:cNvSpPr/>
              <p:nvPr/>
            </p:nvSpPr>
            <p:spPr>
              <a:xfrm>
                <a:off x="3957" y="1766"/>
                <a:ext cx="25" cy="44"/>
              </a:xfrm>
              <a:custGeom>
                <a:avLst/>
                <a:gdLst>
                  <a:gd name="txL" fmla="*/ 0 w 25"/>
                  <a:gd name="txT" fmla="*/ 0 h 44"/>
                  <a:gd name="txR" fmla="*/ 25 w 25"/>
                  <a:gd name="txB" fmla="*/ 44 h 44"/>
                </a:gdLst>
                <a:ahLst/>
                <a:cxnLst>
                  <a:cxn ang="0">
                    <a:pos x="25" y="7"/>
                  </a:cxn>
                  <a:cxn ang="0">
                    <a:pos x="25" y="5"/>
                  </a:cxn>
                  <a:cxn ang="0">
                    <a:pos x="25" y="3"/>
                  </a:cxn>
                  <a:cxn ang="0">
                    <a:pos x="22" y="0"/>
                  </a:cxn>
                  <a:cxn ang="0">
                    <a:pos x="20" y="0"/>
                  </a:cxn>
                  <a:cxn ang="0">
                    <a:pos x="17" y="3"/>
                  </a:cxn>
                  <a:cxn ang="0">
                    <a:pos x="15" y="5"/>
                  </a:cxn>
                  <a:cxn ang="0">
                    <a:pos x="0" y="37"/>
                  </a:cxn>
                  <a:cxn ang="0">
                    <a:pos x="0" y="39"/>
                  </a:cxn>
                  <a:cxn ang="0">
                    <a:pos x="0" y="41"/>
                  </a:cxn>
                  <a:cxn ang="0">
                    <a:pos x="2" y="44"/>
                  </a:cxn>
                  <a:cxn ang="0">
                    <a:pos x="5" y="44"/>
                  </a:cxn>
                  <a:cxn ang="0">
                    <a:pos x="7" y="41"/>
                  </a:cxn>
                  <a:cxn ang="0">
                    <a:pos x="10" y="39"/>
                  </a:cxn>
                  <a:cxn ang="0">
                    <a:pos x="25" y="7"/>
                  </a:cxn>
                </a:cxnLst>
                <a:rect l="txL" t="txT" r="txR" b="txB"/>
                <a:pathLst>
                  <a:path w="25" h="44">
                    <a:moveTo>
                      <a:pt x="25" y="7"/>
                    </a:moveTo>
                    <a:lnTo>
                      <a:pt x="25" y="5"/>
                    </a:lnTo>
                    <a:lnTo>
                      <a:pt x="25" y="3"/>
                    </a:lnTo>
                    <a:lnTo>
                      <a:pt x="22" y="0"/>
                    </a:lnTo>
                    <a:lnTo>
                      <a:pt x="20" y="0"/>
                    </a:lnTo>
                    <a:lnTo>
                      <a:pt x="17" y="3"/>
                    </a:lnTo>
                    <a:lnTo>
                      <a:pt x="15" y="5"/>
                    </a:lnTo>
                    <a:lnTo>
                      <a:pt x="0" y="37"/>
                    </a:lnTo>
                    <a:lnTo>
                      <a:pt x="0" y="39"/>
                    </a:lnTo>
                    <a:lnTo>
                      <a:pt x="0" y="41"/>
                    </a:lnTo>
                    <a:lnTo>
                      <a:pt x="2" y="44"/>
                    </a:lnTo>
                    <a:lnTo>
                      <a:pt x="5" y="44"/>
                    </a:lnTo>
                    <a:lnTo>
                      <a:pt x="7" y="41"/>
                    </a:lnTo>
                    <a:lnTo>
                      <a:pt x="10" y="39"/>
                    </a:lnTo>
                    <a:lnTo>
                      <a:pt x="25" y="7"/>
                    </a:lnTo>
                    <a:close/>
                  </a:path>
                </a:pathLst>
              </a:custGeom>
              <a:solidFill>
                <a:srgbClr val="000000">
                  <a:alpha val="100000"/>
                </a:srgbClr>
              </a:solidFill>
              <a:ln w="9525">
                <a:noFill/>
              </a:ln>
            </p:spPr>
            <p:txBody>
              <a:bodyPr/>
              <a:lstStyle/>
              <a:p>
                <a:endParaRPr lang="zh-CN" altLang="en-US"/>
              </a:p>
            </p:txBody>
          </p:sp>
          <p:sp>
            <p:nvSpPr>
              <p:cNvPr id="23865" name="Freeform 91"/>
              <p:cNvSpPr/>
              <p:nvPr/>
            </p:nvSpPr>
            <p:spPr>
              <a:xfrm>
                <a:off x="3932" y="1823"/>
                <a:ext cx="20" cy="32"/>
              </a:xfrm>
              <a:custGeom>
                <a:avLst/>
                <a:gdLst>
                  <a:gd name="txL" fmla="*/ 0 w 20"/>
                  <a:gd name="txT" fmla="*/ 0 h 32"/>
                  <a:gd name="txR" fmla="*/ 20 w 20"/>
                  <a:gd name="txB" fmla="*/ 32 h 32"/>
                </a:gdLst>
                <a:ahLst/>
                <a:cxnLst>
                  <a:cxn ang="0">
                    <a:pos x="20" y="7"/>
                  </a:cxn>
                  <a:cxn ang="0">
                    <a:pos x="20" y="5"/>
                  </a:cxn>
                  <a:cxn ang="0">
                    <a:pos x="20" y="2"/>
                  </a:cxn>
                  <a:cxn ang="0">
                    <a:pos x="17" y="0"/>
                  </a:cxn>
                  <a:cxn ang="0">
                    <a:pos x="15" y="0"/>
                  </a:cxn>
                  <a:cxn ang="0">
                    <a:pos x="13" y="2"/>
                  </a:cxn>
                  <a:cxn ang="0">
                    <a:pos x="10" y="5"/>
                  </a:cxn>
                  <a:cxn ang="0">
                    <a:pos x="0" y="27"/>
                  </a:cxn>
                  <a:cxn ang="0">
                    <a:pos x="0" y="27"/>
                  </a:cxn>
                  <a:cxn ang="0">
                    <a:pos x="3" y="30"/>
                  </a:cxn>
                  <a:cxn ang="0">
                    <a:pos x="5" y="32"/>
                  </a:cxn>
                  <a:cxn ang="0">
                    <a:pos x="5" y="32"/>
                  </a:cxn>
                  <a:cxn ang="0">
                    <a:pos x="8" y="30"/>
                  </a:cxn>
                  <a:cxn ang="0">
                    <a:pos x="10" y="30"/>
                  </a:cxn>
                  <a:cxn ang="0">
                    <a:pos x="20" y="7"/>
                  </a:cxn>
                </a:cxnLst>
                <a:rect l="txL" t="txT" r="txR" b="txB"/>
                <a:pathLst>
                  <a:path w="20" h="32">
                    <a:moveTo>
                      <a:pt x="20" y="7"/>
                    </a:moveTo>
                    <a:lnTo>
                      <a:pt x="20" y="5"/>
                    </a:lnTo>
                    <a:lnTo>
                      <a:pt x="20" y="2"/>
                    </a:lnTo>
                    <a:lnTo>
                      <a:pt x="17" y="0"/>
                    </a:lnTo>
                    <a:lnTo>
                      <a:pt x="15" y="0"/>
                    </a:lnTo>
                    <a:lnTo>
                      <a:pt x="13" y="2"/>
                    </a:lnTo>
                    <a:lnTo>
                      <a:pt x="10" y="5"/>
                    </a:lnTo>
                    <a:lnTo>
                      <a:pt x="0" y="27"/>
                    </a:lnTo>
                    <a:lnTo>
                      <a:pt x="3" y="30"/>
                    </a:lnTo>
                    <a:lnTo>
                      <a:pt x="5" y="32"/>
                    </a:lnTo>
                    <a:lnTo>
                      <a:pt x="8" y="30"/>
                    </a:lnTo>
                    <a:lnTo>
                      <a:pt x="10" y="30"/>
                    </a:lnTo>
                    <a:lnTo>
                      <a:pt x="20" y="7"/>
                    </a:lnTo>
                    <a:close/>
                  </a:path>
                </a:pathLst>
              </a:custGeom>
              <a:solidFill>
                <a:srgbClr val="000000">
                  <a:alpha val="100000"/>
                </a:srgbClr>
              </a:solidFill>
              <a:ln w="9525">
                <a:noFill/>
              </a:ln>
            </p:spPr>
            <p:txBody>
              <a:bodyPr/>
              <a:lstStyle/>
              <a:p>
                <a:endParaRPr lang="zh-CN" altLang="en-US"/>
              </a:p>
            </p:txBody>
          </p:sp>
        </p:grpSp>
        <p:grpSp>
          <p:nvGrpSpPr>
            <p:cNvPr id="23614" name="Group 99"/>
            <p:cNvGrpSpPr/>
            <p:nvPr/>
          </p:nvGrpSpPr>
          <p:grpSpPr>
            <a:xfrm>
              <a:off x="4064" y="1594"/>
              <a:ext cx="271" cy="261"/>
              <a:chOff x="4064" y="1594"/>
              <a:chExt cx="271" cy="261"/>
            </a:xfrm>
          </p:grpSpPr>
          <p:sp>
            <p:nvSpPr>
              <p:cNvPr id="23855" name="Freeform 93"/>
              <p:cNvSpPr/>
              <p:nvPr/>
            </p:nvSpPr>
            <p:spPr>
              <a:xfrm>
                <a:off x="4064" y="1594"/>
                <a:ext cx="37" cy="36"/>
              </a:xfrm>
              <a:custGeom>
                <a:avLst/>
                <a:gdLst>
                  <a:gd name="txL" fmla="*/ 0 w 37"/>
                  <a:gd name="txT" fmla="*/ 0 h 36"/>
                  <a:gd name="txR" fmla="*/ 37 w 37"/>
                  <a:gd name="txB" fmla="*/ 36 h 36"/>
                </a:gdLst>
                <a:ahLst/>
                <a:cxnLst>
                  <a:cxn ang="0">
                    <a:pos x="10" y="2"/>
                  </a:cxn>
                  <a:cxn ang="0">
                    <a:pos x="5" y="0"/>
                  </a:cxn>
                  <a:cxn ang="0">
                    <a:pos x="5" y="0"/>
                  </a:cxn>
                  <a:cxn ang="0">
                    <a:pos x="2" y="2"/>
                  </a:cxn>
                  <a:cxn ang="0">
                    <a:pos x="0" y="4"/>
                  </a:cxn>
                  <a:cxn ang="0">
                    <a:pos x="0" y="4"/>
                  </a:cxn>
                  <a:cxn ang="0">
                    <a:pos x="2" y="9"/>
                  </a:cxn>
                  <a:cxn ang="0">
                    <a:pos x="27" y="34"/>
                  </a:cxn>
                  <a:cxn ang="0">
                    <a:pos x="30" y="36"/>
                  </a:cxn>
                  <a:cxn ang="0">
                    <a:pos x="32" y="36"/>
                  </a:cxn>
                  <a:cxn ang="0">
                    <a:pos x="35" y="34"/>
                  </a:cxn>
                  <a:cxn ang="0">
                    <a:pos x="37" y="32"/>
                  </a:cxn>
                  <a:cxn ang="0">
                    <a:pos x="37" y="29"/>
                  </a:cxn>
                  <a:cxn ang="0">
                    <a:pos x="35" y="27"/>
                  </a:cxn>
                  <a:cxn ang="0">
                    <a:pos x="10" y="2"/>
                  </a:cxn>
                </a:cxnLst>
                <a:rect l="txL" t="txT" r="txR" b="txB"/>
                <a:pathLst>
                  <a:path w="37" h="36">
                    <a:moveTo>
                      <a:pt x="10" y="2"/>
                    </a:moveTo>
                    <a:lnTo>
                      <a:pt x="5" y="0"/>
                    </a:lnTo>
                    <a:lnTo>
                      <a:pt x="2" y="2"/>
                    </a:lnTo>
                    <a:lnTo>
                      <a:pt x="0" y="4"/>
                    </a:lnTo>
                    <a:lnTo>
                      <a:pt x="2" y="9"/>
                    </a:lnTo>
                    <a:lnTo>
                      <a:pt x="27" y="34"/>
                    </a:lnTo>
                    <a:lnTo>
                      <a:pt x="30" y="36"/>
                    </a:lnTo>
                    <a:lnTo>
                      <a:pt x="32" y="36"/>
                    </a:lnTo>
                    <a:lnTo>
                      <a:pt x="35" y="34"/>
                    </a:lnTo>
                    <a:lnTo>
                      <a:pt x="37" y="32"/>
                    </a:lnTo>
                    <a:lnTo>
                      <a:pt x="37" y="29"/>
                    </a:lnTo>
                    <a:lnTo>
                      <a:pt x="35" y="27"/>
                    </a:lnTo>
                    <a:lnTo>
                      <a:pt x="10" y="2"/>
                    </a:lnTo>
                    <a:close/>
                  </a:path>
                </a:pathLst>
              </a:custGeom>
              <a:solidFill>
                <a:srgbClr val="000000">
                  <a:alpha val="100000"/>
                </a:srgbClr>
              </a:solidFill>
              <a:ln w="9525">
                <a:noFill/>
              </a:ln>
            </p:spPr>
            <p:txBody>
              <a:bodyPr/>
              <a:lstStyle/>
              <a:p>
                <a:endParaRPr lang="zh-CN" altLang="en-US"/>
              </a:p>
            </p:txBody>
          </p:sp>
          <p:sp>
            <p:nvSpPr>
              <p:cNvPr id="23856" name="Freeform 94"/>
              <p:cNvSpPr/>
              <p:nvPr/>
            </p:nvSpPr>
            <p:spPr>
              <a:xfrm>
                <a:off x="4111" y="1639"/>
                <a:ext cx="38" cy="37"/>
              </a:xfrm>
              <a:custGeom>
                <a:avLst/>
                <a:gdLst>
                  <a:gd name="txL" fmla="*/ 0 w 38"/>
                  <a:gd name="txT" fmla="*/ 0 h 37"/>
                  <a:gd name="txR" fmla="*/ 38 w 38"/>
                  <a:gd name="txB" fmla="*/ 37 h 37"/>
                </a:gdLst>
                <a:ahLst/>
                <a:cxnLst>
                  <a:cxn ang="0">
                    <a:pos x="10" y="3"/>
                  </a:cxn>
                  <a:cxn ang="0">
                    <a:pos x="8" y="0"/>
                  </a:cxn>
                  <a:cxn ang="0">
                    <a:pos x="5" y="0"/>
                  </a:cxn>
                  <a:cxn ang="0">
                    <a:pos x="3" y="3"/>
                  </a:cxn>
                  <a:cxn ang="0">
                    <a:pos x="0" y="5"/>
                  </a:cxn>
                  <a:cxn ang="0">
                    <a:pos x="0" y="7"/>
                  </a:cxn>
                  <a:cxn ang="0">
                    <a:pos x="3" y="9"/>
                  </a:cxn>
                  <a:cxn ang="0">
                    <a:pos x="30" y="34"/>
                  </a:cxn>
                  <a:cxn ang="0">
                    <a:pos x="33" y="37"/>
                  </a:cxn>
                  <a:cxn ang="0">
                    <a:pos x="35" y="37"/>
                  </a:cxn>
                  <a:cxn ang="0">
                    <a:pos x="38" y="34"/>
                  </a:cxn>
                  <a:cxn ang="0">
                    <a:pos x="38" y="32"/>
                  </a:cxn>
                  <a:cxn ang="0">
                    <a:pos x="38" y="30"/>
                  </a:cxn>
                  <a:cxn ang="0">
                    <a:pos x="38" y="28"/>
                  </a:cxn>
                  <a:cxn ang="0">
                    <a:pos x="10" y="3"/>
                  </a:cxn>
                </a:cxnLst>
                <a:rect l="txL" t="txT" r="txR" b="txB"/>
                <a:pathLst>
                  <a:path w="38" h="37">
                    <a:moveTo>
                      <a:pt x="10" y="3"/>
                    </a:moveTo>
                    <a:lnTo>
                      <a:pt x="8" y="0"/>
                    </a:lnTo>
                    <a:lnTo>
                      <a:pt x="5" y="0"/>
                    </a:lnTo>
                    <a:lnTo>
                      <a:pt x="3" y="3"/>
                    </a:lnTo>
                    <a:lnTo>
                      <a:pt x="0" y="5"/>
                    </a:lnTo>
                    <a:lnTo>
                      <a:pt x="0" y="7"/>
                    </a:lnTo>
                    <a:lnTo>
                      <a:pt x="3" y="9"/>
                    </a:lnTo>
                    <a:lnTo>
                      <a:pt x="30" y="34"/>
                    </a:lnTo>
                    <a:lnTo>
                      <a:pt x="33" y="37"/>
                    </a:lnTo>
                    <a:lnTo>
                      <a:pt x="35" y="37"/>
                    </a:lnTo>
                    <a:lnTo>
                      <a:pt x="38" y="34"/>
                    </a:lnTo>
                    <a:lnTo>
                      <a:pt x="38" y="32"/>
                    </a:lnTo>
                    <a:lnTo>
                      <a:pt x="38" y="30"/>
                    </a:lnTo>
                    <a:lnTo>
                      <a:pt x="38" y="28"/>
                    </a:lnTo>
                    <a:lnTo>
                      <a:pt x="10" y="3"/>
                    </a:lnTo>
                    <a:close/>
                  </a:path>
                </a:pathLst>
              </a:custGeom>
              <a:solidFill>
                <a:srgbClr val="000000">
                  <a:alpha val="100000"/>
                </a:srgbClr>
              </a:solidFill>
              <a:ln w="9525">
                <a:noFill/>
              </a:ln>
            </p:spPr>
            <p:txBody>
              <a:bodyPr/>
              <a:lstStyle/>
              <a:p>
                <a:endParaRPr lang="zh-CN" altLang="en-US"/>
              </a:p>
            </p:txBody>
          </p:sp>
          <p:sp>
            <p:nvSpPr>
              <p:cNvPr id="23857" name="Freeform 95"/>
              <p:cNvSpPr/>
              <p:nvPr/>
            </p:nvSpPr>
            <p:spPr>
              <a:xfrm>
                <a:off x="4158" y="1687"/>
                <a:ext cx="38" cy="34"/>
              </a:xfrm>
              <a:custGeom>
                <a:avLst/>
                <a:gdLst>
                  <a:gd name="txL" fmla="*/ 0 w 38"/>
                  <a:gd name="txT" fmla="*/ 0 h 34"/>
                  <a:gd name="txR" fmla="*/ 38 w 38"/>
                  <a:gd name="txB" fmla="*/ 34 h 34"/>
                </a:gdLst>
                <a:ahLst/>
                <a:cxnLst>
                  <a:cxn ang="0">
                    <a:pos x="10" y="0"/>
                  </a:cxn>
                  <a:cxn ang="0">
                    <a:pos x="8" y="0"/>
                  </a:cxn>
                  <a:cxn ang="0">
                    <a:pos x="5" y="0"/>
                  </a:cxn>
                  <a:cxn ang="0">
                    <a:pos x="3" y="0"/>
                  </a:cxn>
                  <a:cxn ang="0">
                    <a:pos x="0" y="2"/>
                  </a:cxn>
                  <a:cxn ang="0">
                    <a:pos x="0" y="5"/>
                  </a:cxn>
                  <a:cxn ang="0">
                    <a:pos x="3" y="7"/>
                  </a:cxn>
                  <a:cxn ang="0">
                    <a:pos x="30" y="34"/>
                  </a:cxn>
                  <a:cxn ang="0">
                    <a:pos x="33" y="34"/>
                  </a:cxn>
                  <a:cxn ang="0">
                    <a:pos x="35" y="34"/>
                  </a:cxn>
                  <a:cxn ang="0">
                    <a:pos x="38" y="34"/>
                  </a:cxn>
                  <a:cxn ang="0">
                    <a:pos x="38" y="32"/>
                  </a:cxn>
                  <a:cxn ang="0">
                    <a:pos x="38" y="29"/>
                  </a:cxn>
                  <a:cxn ang="0">
                    <a:pos x="38" y="27"/>
                  </a:cxn>
                  <a:cxn ang="0">
                    <a:pos x="10" y="0"/>
                  </a:cxn>
                </a:cxnLst>
                <a:rect l="txL" t="txT" r="txR" b="txB"/>
                <a:pathLst>
                  <a:path w="38" h="34">
                    <a:moveTo>
                      <a:pt x="10" y="0"/>
                    </a:moveTo>
                    <a:lnTo>
                      <a:pt x="8" y="0"/>
                    </a:lnTo>
                    <a:lnTo>
                      <a:pt x="5" y="0"/>
                    </a:lnTo>
                    <a:lnTo>
                      <a:pt x="3" y="0"/>
                    </a:lnTo>
                    <a:lnTo>
                      <a:pt x="0" y="2"/>
                    </a:lnTo>
                    <a:lnTo>
                      <a:pt x="0" y="5"/>
                    </a:lnTo>
                    <a:lnTo>
                      <a:pt x="3" y="7"/>
                    </a:lnTo>
                    <a:lnTo>
                      <a:pt x="30" y="34"/>
                    </a:lnTo>
                    <a:lnTo>
                      <a:pt x="33" y="34"/>
                    </a:lnTo>
                    <a:lnTo>
                      <a:pt x="35" y="34"/>
                    </a:lnTo>
                    <a:lnTo>
                      <a:pt x="38" y="34"/>
                    </a:lnTo>
                    <a:lnTo>
                      <a:pt x="38" y="32"/>
                    </a:lnTo>
                    <a:lnTo>
                      <a:pt x="38" y="29"/>
                    </a:lnTo>
                    <a:lnTo>
                      <a:pt x="38" y="27"/>
                    </a:lnTo>
                    <a:lnTo>
                      <a:pt x="10" y="0"/>
                    </a:lnTo>
                    <a:close/>
                  </a:path>
                </a:pathLst>
              </a:custGeom>
              <a:solidFill>
                <a:srgbClr val="000000">
                  <a:alpha val="100000"/>
                </a:srgbClr>
              </a:solidFill>
              <a:ln w="9525">
                <a:noFill/>
              </a:ln>
            </p:spPr>
            <p:txBody>
              <a:bodyPr/>
              <a:lstStyle/>
              <a:p>
                <a:endParaRPr lang="zh-CN" altLang="en-US"/>
              </a:p>
            </p:txBody>
          </p:sp>
          <p:sp>
            <p:nvSpPr>
              <p:cNvPr id="23858" name="Freeform 96"/>
              <p:cNvSpPr/>
              <p:nvPr/>
            </p:nvSpPr>
            <p:spPr>
              <a:xfrm>
                <a:off x="4208" y="1732"/>
                <a:ext cx="38" cy="37"/>
              </a:xfrm>
              <a:custGeom>
                <a:avLst/>
                <a:gdLst>
                  <a:gd name="txL" fmla="*/ 0 w 38"/>
                  <a:gd name="txT" fmla="*/ 0 h 37"/>
                  <a:gd name="txR" fmla="*/ 38 w 38"/>
                  <a:gd name="txB" fmla="*/ 37 h 37"/>
                </a:gdLst>
                <a:ahLst/>
                <a:cxnLst>
                  <a:cxn ang="0">
                    <a:pos x="8" y="3"/>
                  </a:cxn>
                  <a:cxn ang="0">
                    <a:pos x="5" y="0"/>
                  </a:cxn>
                  <a:cxn ang="0">
                    <a:pos x="3" y="0"/>
                  </a:cxn>
                  <a:cxn ang="0">
                    <a:pos x="0" y="3"/>
                  </a:cxn>
                  <a:cxn ang="0">
                    <a:pos x="0" y="5"/>
                  </a:cxn>
                  <a:cxn ang="0">
                    <a:pos x="0" y="7"/>
                  </a:cxn>
                  <a:cxn ang="0">
                    <a:pos x="0" y="9"/>
                  </a:cxn>
                  <a:cxn ang="0">
                    <a:pos x="28" y="34"/>
                  </a:cxn>
                  <a:cxn ang="0">
                    <a:pos x="30" y="37"/>
                  </a:cxn>
                  <a:cxn ang="0">
                    <a:pos x="33" y="37"/>
                  </a:cxn>
                  <a:cxn ang="0">
                    <a:pos x="35" y="34"/>
                  </a:cxn>
                  <a:cxn ang="0">
                    <a:pos x="38" y="32"/>
                  </a:cxn>
                  <a:cxn ang="0">
                    <a:pos x="38" y="30"/>
                  </a:cxn>
                  <a:cxn ang="0">
                    <a:pos x="35" y="28"/>
                  </a:cxn>
                  <a:cxn ang="0">
                    <a:pos x="8" y="3"/>
                  </a:cxn>
                </a:cxnLst>
                <a:rect l="txL" t="txT" r="txR" b="txB"/>
                <a:pathLst>
                  <a:path w="38" h="37">
                    <a:moveTo>
                      <a:pt x="8" y="3"/>
                    </a:moveTo>
                    <a:lnTo>
                      <a:pt x="5" y="0"/>
                    </a:lnTo>
                    <a:lnTo>
                      <a:pt x="3" y="0"/>
                    </a:lnTo>
                    <a:lnTo>
                      <a:pt x="0" y="3"/>
                    </a:lnTo>
                    <a:lnTo>
                      <a:pt x="0" y="5"/>
                    </a:lnTo>
                    <a:lnTo>
                      <a:pt x="0" y="7"/>
                    </a:lnTo>
                    <a:lnTo>
                      <a:pt x="0" y="9"/>
                    </a:lnTo>
                    <a:lnTo>
                      <a:pt x="28" y="34"/>
                    </a:lnTo>
                    <a:lnTo>
                      <a:pt x="30" y="37"/>
                    </a:lnTo>
                    <a:lnTo>
                      <a:pt x="33" y="37"/>
                    </a:lnTo>
                    <a:lnTo>
                      <a:pt x="35" y="34"/>
                    </a:lnTo>
                    <a:lnTo>
                      <a:pt x="38" y="32"/>
                    </a:lnTo>
                    <a:lnTo>
                      <a:pt x="38" y="30"/>
                    </a:lnTo>
                    <a:lnTo>
                      <a:pt x="35" y="28"/>
                    </a:lnTo>
                    <a:lnTo>
                      <a:pt x="8" y="3"/>
                    </a:lnTo>
                    <a:close/>
                  </a:path>
                </a:pathLst>
              </a:custGeom>
              <a:solidFill>
                <a:srgbClr val="000000">
                  <a:alpha val="100000"/>
                </a:srgbClr>
              </a:solidFill>
              <a:ln w="9525">
                <a:noFill/>
              </a:ln>
            </p:spPr>
            <p:txBody>
              <a:bodyPr/>
              <a:lstStyle/>
              <a:p>
                <a:endParaRPr lang="zh-CN" altLang="en-US"/>
              </a:p>
            </p:txBody>
          </p:sp>
          <p:sp>
            <p:nvSpPr>
              <p:cNvPr id="23859" name="Freeform 97"/>
              <p:cNvSpPr/>
              <p:nvPr/>
            </p:nvSpPr>
            <p:spPr>
              <a:xfrm>
                <a:off x="4256" y="1778"/>
                <a:ext cx="37" cy="36"/>
              </a:xfrm>
              <a:custGeom>
                <a:avLst/>
                <a:gdLst>
                  <a:gd name="txL" fmla="*/ 0 w 37"/>
                  <a:gd name="txT" fmla="*/ 0 h 36"/>
                  <a:gd name="txR" fmla="*/ 37 w 37"/>
                  <a:gd name="txB" fmla="*/ 36 h 36"/>
                </a:gdLst>
                <a:ahLst/>
                <a:cxnLst>
                  <a:cxn ang="0">
                    <a:pos x="7" y="2"/>
                  </a:cxn>
                  <a:cxn ang="0">
                    <a:pos x="4" y="0"/>
                  </a:cxn>
                  <a:cxn ang="0">
                    <a:pos x="2" y="0"/>
                  </a:cxn>
                  <a:cxn ang="0">
                    <a:pos x="0" y="2"/>
                  </a:cxn>
                  <a:cxn ang="0">
                    <a:pos x="0" y="4"/>
                  </a:cxn>
                  <a:cxn ang="0">
                    <a:pos x="0" y="7"/>
                  </a:cxn>
                  <a:cxn ang="0">
                    <a:pos x="0" y="9"/>
                  </a:cxn>
                  <a:cxn ang="0">
                    <a:pos x="27" y="34"/>
                  </a:cxn>
                  <a:cxn ang="0">
                    <a:pos x="29" y="36"/>
                  </a:cxn>
                  <a:cxn ang="0">
                    <a:pos x="32" y="36"/>
                  </a:cxn>
                  <a:cxn ang="0">
                    <a:pos x="34" y="34"/>
                  </a:cxn>
                  <a:cxn ang="0">
                    <a:pos x="37" y="32"/>
                  </a:cxn>
                  <a:cxn ang="0">
                    <a:pos x="37" y="29"/>
                  </a:cxn>
                  <a:cxn ang="0">
                    <a:pos x="34" y="27"/>
                  </a:cxn>
                  <a:cxn ang="0">
                    <a:pos x="7" y="2"/>
                  </a:cxn>
                </a:cxnLst>
                <a:rect l="txL" t="txT" r="txR" b="txB"/>
                <a:pathLst>
                  <a:path w="37" h="36">
                    <a:moveTo>
                      <a:pt x="7" y="2"/>
                    </a:moveTo>
                    <a:lnTo>
                      <a:pt x="4" y="0"/>
                    </a:lnTo>
                    <a:lnTo>
                      <a:pt x="2" y="0"/>
                    </a:lnTo>
                    <a:lnTo>
                      <a:pt x="0" y="2"/>
                    </a:lnTo>
                    <a:lnTo>
                      <a:pt x="0" y="4"/>
                    </a:lnTo>
                    <a:lnTo>
                      <a:pt x="0" y="7"/>
                    </a:lnTo>
                    <a:lnTo>
                      <a:pt x="0" y="9"/>
                    </a:lnTo>
                    <a:lnTo>
                      <a:pt x="27" y="34"/>
                    </a:lnTo>
                    <a:lnTo>
                      <a:pt x="29" y="36"/>
                    </a:lnTo>
                    <a:lnTo>
                      <a:pt x="32" y="36"/>
                    </a:lnTo>
                    <a:lnTo>
                      <a:pt x="34" y="34"/>
                    </a:lnTo>
                    <a:lnTo>
                      <a:pt x="37" y="32"/>
                    </a:lnTo>
                    <a:lnTo>
                      <a:pt x="37" y="29"/>
                    </a:lnTo>
                    <a:lnTo>
                      <a:pt x="34" y="27"/>
                    </a:lnTo>
                    <a:lnTo>
                      <a:pt x="7" y="2"/>
                    </a:lnTo>
                    <a:close/>
                  </a:path>
                </a:pathLst>
              </a:custGeom>
              <a:solidFill>
                <a:srgbClr val="000000">
                  <a:alpha val="100000"/>
                </a:srgbClr>
              </a:solidFill>
              <a:ln w="9525">
                <a:noFill/>
              </a:ln>
            </p:spPr>
            <p:txBody>
              <a:bodyPr/>
              <a:lstStyle/>
              <a:p>
                <a:endParaRPr lang="zh-CN" altLang="en-US"/>
              </a:p>
            </p:txBody>
          </p:sp>
          <p:sp>
            <p:nvSpPr>
              <p:cNvPr id="23860" name="Freeform 98"/>
              <p:cNvSpPr/>
              <p:nvPr/>
            </p:nvSpPr>
            <p:spPr>
              <a:xfrm>
                <a:off x="4303" y="1825"/>
                <a:ext cx="32" cy="30"/>
              </a:xfrm>
              <a:custGeom>
                <a:avLst/>
                <a:gdLst>
                  <a:gd name="txL" fmla="*/ 0 w 32"/>
                  <a:gd name="txT" fmla="*/ 0 h 30"/>
                  <a:gd name="txR" fmla="*/ 32 w 32"/>
                  <a:gd name="txB" fmla="*/ 30 h 30"/>
                </a:gdLst>
                <a:ahLst/>
                <a:cxnLst>
                  <a:cxn ang="0">
                    <a:pos x="10" y="0"/>
                  </a:cxn>
                  <a:cxn ang="0">
                    <a:pos x="7" y="0"/>
                  </a:cxn>
                  <a:cxn ang="0">
                    <a:pos x="5" y="0"/>
                  </a:cxn>
                  <a:cxn ang="0">
                    <a:pos x="2" y="0"/>
                  </a:cxn>
                  <a:cxn ang="0">
                    <a:pos x="0" y="3"/>
                  </a:cxn>
                  <a:cxn ang="0">
                    <a:pos x="0" y="5"/>
                  </a:cxn>
                  <a:cxn ang="0">
                    <a:pos x="2" y="7"/>
                  </a:cxn>
                  <a:cxn ang="0">
                    <a:pos x="25" y="30"/>
                  </a:cxn>
                  <a:cxn ang="0">
                    <a:pos x="27" y="30"/>
                  </a:cxn>
                  <a:cxn ang="0">
                    <a:pos x="27" y="30"/>
                  </a:cxn>
                  <a:cxn ang="0">
                    <a:pos x="30" y="28"/>
                  </a:cxn>
                  <a:cxn ang="0">
                    <a:pos x="32" y="25"/>
                  </a:cxn>
                  <a:cxn ang="0">
                    <a:pos x="32" y="25"/>
                  </a:cxn>
                  <a:cxn ang="0">
                    <a:pos x="32" y="23"/>
                  </a:cxn>
                  <a:cxn ang="0">
                    <a:pos x="10" y="0"/>
                  </a:cxn>
                </a:cxnLst>
                <a:rect l="txL" t="txT" r="txR" b="txB"/>
                <a:pathLst>
                  <a:path w="32" h="30">
                    <a:moveTo>
                      <a:pt x="10" y="0"/>
                    </a:moveTo>
                    <a:lnTo>
                      <a:pt x="7" y="0"/>
                    </a:lnTo>
                    <a:lnTo>
                      <a:pt x="5" y="0"/>
                    </a:lnTo>
                    <a:lnTo>
                      <a:pt x="2" y="0"/>
                    </a:lnTo>
                    <a:lnTo>
                      <a:pt x="0" y="3"/>
                    </a:lnTo>
                    <a:lnTo>
                      <a:pt x="0" y="5"/>
                    </a:lnTo>
                    <a:lnTo>
                      <a:pt x="2" y="7"/>
                    </a:lnTo>
                    <a:lnTo>
                      <a:pt x="25" y="30"/>
                    </a:lnTo>
                    <a:lnTo>
                      <a:pt x="27" y="30"/>
                    </a:lnTo>
                    <a:lnTo>
                      <a:pt x="30" y="28"/>
                    </a:lnTo>
                    <a:lnTo>
                      <a:pt x="32" y="25"/>
                    </a:lnTo>
                    <a:lnTo>
                      <a:pt x="32" y="23"/>
                    </a:lnTo>
                    <a:lnTo>
                      <a:pt x="10" y="0"/>
                    </a:lnTo>
                    <a:close/>
                  </a:path>
                </a:pathLst>
              </a:custGeom>
              <a:solidFill>
                <a:srgbClr val="000000">
                  <a:alpha val="100000"/>
                </a:srgbClr>
              </a:solidFill>
              <a:ln w="9525">
                <a:noFill/>
              </a:ln>
            </p:spPr>
            <p:txBody>
              <a:bodyPr/>
              <a:lstStyle/>
              <a:p>
                <a:endParaRPr lang="zh-CN" altLang="en-US"/>
              </a:p>
            </p:txBody>
          </p:sp>
        </p:grpSp>
        <p:grpSp>
          <p:nvGrpSpPr>
            <p:cNvPr id="23615" name="Group 105"/>
            <p:cNvGrpSpPr/>
            <p:nvPr/>
          </p:nvGrpSpPr>
          <p:grpSpPr>
            <a:xfrm>
              <a:off x="5176" y="1142"/>
              <a:ext cx="75" cy="259"/>
              <a:chOff x="5176" y="1142"/>
              <a:chExt cx="75" cy="259"/>
            </a:xfrm>
          </p:grpSpPr>
          <p:sp>
            <p:nvSpPr>
              <p:cNvPr id="23850" name="Freeform 100"/>
              <p:cNvSpPr/>
              <p:nvPr/>
            </p:nvSpPr>
            <p:spPr>
              <a:xfrm>
                <a:off x="5231" y="1142"/>
                <a:ext cx="20" cy="46"/>
              </a:xfrm>
              <a:custGeom>
                <a:avLst/>
                <a:gdLst>
                  <a:gd name="txL" fmla="*/ 0 w 20"/>
                  <a:gd name="txT" fmla="*/ 0 h 46"/>
                  <a:gd name="txR" fmla="*/ 20 w 20"/>
                  <a:gd name="txB" fmla="*/ 46 h 46"/>
                </a:gdLst>
                <a:ahLst/>
                <a:cxnLst>
                  <a:cxn ang="0">
                    <a:pos x="20" y="7"/>
                  </a:cxn>
                  <a:cxn ang="0">
                    <a:pos x="20" y="5"/>
                  </a:cxn>
                  <a:cxn ang="0">
                    <a:pos x="17" y="2"/>
                  </a:cxn>
                  <a:cxn ang="0">
                    <a:pos x="15" y="0"/>
                  </a:cxn>
                  <a:cxn ang="0">
                    <a:pos x="15" y="0"/>
                  </a:cxn>
                  <a:cxn ang="0">
                    <a:pos x="12" y="2"/>
                  </a:cxn>
                  <a:cxn ang="0">
                    <a:pos x="10" y="5"/>
                  </a:cxn>
                  <a:cxn ang="0">
                    <a:pos x="0" y="39"/>
                  </a:cxn>
                  <a:cxn ang="0">
                    <a:pos x="0" y="41"/>
                  </a:cxn>
                  <a:cxn ang="0">
                    <a:pos x="2" y="43"/>
                  </a:cxn>
                  <a:cxn ang="0">
                    <a:pos x="5" y="46"/>
                  </a:cxn>
                  <a:cxn ang="0">
                    <a:pos x="7" y="46"/>
                  </a:cxn>
                  <a:cxn ang="0">
                    <a:pos x="10" y="43"/>
                  </a:cxn>
                  <a:cxn ang="0">
                    <a:pos x="10" y="41"/>
                  </a:cxn>
                  <a:cxn ang="0">
                    <a:pos x="20" y="7"/>
                  </a:cxn>
                </a:cxnLst>
                <a:rect l="txL" t="txT" r="txR" b="txB"/>
                <a:pathLst>
                  <a:path w="20" h="46">
                    <a:moveTo>
                      <a:pt x="20" y="7"/>
                    </a:moveTo>
                    <a:lnTo>
                      <a:pt x="20" y="5"/>
                    </a:lnTo>
                    <a:lnTo>
                      <a:pt x="17" y="2"/>
                    </a:lnTo>
                    <a:lnTo>
                      <a:pt x="15" y="0"/>
                    </a:lnTo>
                    <a:lnTo>
                      <a:pt x="12" y="2"/>
                    </a:lnTo>
                    <a:lnTo>
                      <a:pt x="10" y="5"/>
                    </a:lnTo>
                    <a:lnTo>
                      <a:pt x="0" y="39"/>
                    </a:lnTo>
                    <a:lnTo>
                      <a:pt x="0" y="41"/>
                    </a:lnTo>
                    <a:lnTo>
                      <a:pt x="2" y="43"/>
                    </a:lnTo>
                    <a:lnTo>
                      <a:pt x="5" y="46"/>
                    </a:lnTo>
                    <a:lnTo>
                      <a:pt x="7" y="46"/>
                    </a:lnTo>
                    <a:lnTo>
                      <a:pt x="10" y="43"/>
                    </a:lnTo>
                    <a:lnTo>
                      <a:pt x="10" y="41"/>
                    </a:lnTo>
                    <a:lnTo>
                      <a:pt x="20" y="7"/>
                    </a:lnTo>
                    <a:close/>
                  </a:path>
                </a:pathLst>
              </a:custGeom>
              <a:solidFill>
                <a:srgbClr val="000000">
                  <a:alpha val="100000"/>
                </a:srgbClr>
              </a:solidFill>
              <a:ln w="9525">
                <a:noFill/>
              </a:ln>
            </p:spPr>
            <p:txBody>
              <a:bodyPr/>
              <a:lstStyle/>
              <a:p>
                <a:endParaRPr lang="zh-CN" altLang="en-US"/>
              </a:p>
            </p:txBody>
          </p:sp>
          <p:sp>
            <p:nvSpPr>
              <p:cNvPr id="23851" name="Freeform 101"/>
              <p:cNvSpPr/>
              <p:nvPr/>
            </p:nvSpPr>
            <p:spPr>
              <a:xfrm>
                <a:off x="5216" y="1203"/>
                <a:ext cx="20" cy="46"/>
              </a:xfrm>
              <a:custGeom>
                <a:avLst/>
                <a:gdLst>
                  <a:gd name="txL" fmla="*/ 0 w 20"/>
                  <a:gd name="txT" fmla="*/ 0 h 46"/>
                  <a:gd name="txR" fmla="*/ 20 w 20"/>
                  <a:gd name="txB" fmla="*/ 46 h 46"/>
                </a:gdLst>
                <a:ahLst/>
                <a:cxnLst>
                  <a:cxn ang="0">
                    <a:pos x="20" y="7"/>
                  </a:cxn>
                  <a:cxn ang="0">
                    <a:pos x="20" y="5"/>
                  </a:cxn>
                  <a:cxn ang="0">
                    <a:pos x="17" y="3"/>
                  </a:cxn>
                  <a:cxn ang="0">
                    <a:pos x="15" y="0"/>
                  </a:cxn>
                  <a:cxn ang="0">
                    <a:pos x="12" y="0"/>
                  </a:cxn>
                  <a:cxn ang="0">
                    <a:pos x="10" y="3"/>
                  </a:cxn>
                  <a:cxn ang="0">
                    <a:pos x="10" y="5"/>
                  </a:cxn>
                  <a:cxn ang="0">
                    <a:pos x="0" y="39"/>
                  </a:cxn>
                  <a:cxn ang="0">
                    <a:pos x="0" y="41"/>
                  </a:cxn>
                  <a:cxn ang="0">
                    <a:pos x="0" y="44"/>
                  </a:cxn>
                  <a:cxn ang="0">
                    <a:pos x="2" y="46"/>
                  </a:cxn>
                  <a:cxn ang="0">
                    <a:pos x="5" y="46"/>
                  </a:cxn>
                  <a:cxn ang="0">
                    <a:pos x="7" y="44"/>
                  </a:cxn>
                  <a:cxn ang="0">
                    <a:pos x="10" y="41"/>
                  </a:cxn>
                  <a:cxn ang="0">
                    <a:pos x="20" y="7"/>
                  </a:cxn>
                </a:cxnLst>
                <a:rect l="txL" t="txT" r="txR" b="txB"/>
                <a:pathLst>
                  <a:path w="20" h="46">
                    <a:moveTo>
                      <a:pt x="20" y="7"/>
                    </a:moveTo>
                    <a:lnTo>
                      <a:pt x="20" y="5"/>
                    </a:lnTo>
                    <a:lnTo>
                      <a:pt x="17" y="3"/>
                    </a:lnTo>
                    <a:lnTo>
                      <a:pt x="15" y="0"/>
                    </a:lnTo>
                    <a:lnTo>
                      <a:pt x="12" y="0"/>
                    </a:lnTo>
                    <a:lnTo>
                      <a:pt x="10" y="3"/>
                    </a:lnTo>
                    <a:lnTo>
                      <a:pt x="10" y="5"/>
                    </a:lnTo>
                    <a:lnTo>
                      <a:pt x="0" y="39"/>
                    </a:lnTo>
                    <a:lnTo>
                      <a:pt x="0" y="41"/>
                    </a:lnTo>
                    <a:lnTo>
                      <a:pt x="0" y="44"/>
                    </a:lnTo>
                    <a:lnTo>
                      <a:pt x="2" y="46"/>
                    </a:lnTo>
                    <a:lnTo>
                      <a:pt x="5" y="46"/>
                    </a:lnTo>
                    <a:lnTo>
                      <a:pt x="7" y="44"/>
                    </a:lnTo>
                    <a:lnTo>
                      <a:pt x="10" y="41"/>
                    </a:lnTo>
                    <a:lnTo>
                      <a:pt x="20" y="7"/>
                    </a:lnTo>
                    <a:close/>
                  </a:path>
                </a:pathLst>
              </a:custGeom>
              <a:solidFill>
                <a:srgbClr val="000000">
                  <a:alpha val="100000"/>
                </a:srgbClr>
              </a:solidFill>
              <a:ln w="9525">
                <a:noFill/>
              </a:ln>
            </p:spPr>
            <p:txBody>
              <a:bodyPr/>
              <a:lstStyle/>
              <a:p>
                <a:endParaRPr lang="zh-CN" altLang="en-US"/>
              </a:p>
            </p:txBody>
          </p:sp>
          <p:sp>
            <p:nvSpPr>
              <p:cNvPr id="23852" name="Freeform 102"/>
              <p:cNvSpPr/>
              <p:nvPr/>
            </p:nvSpPr>
            <p:spPr>
              <a:xfrm>
                <a:off x="5198" y="1265"/>
                <a:ext cx="20" cy="45"/>
              </a:xfrm>
              <a:custGeom>
                <a:avLst/>
                <a:gdLst>
                  <a:gd name="txL" fmla="*/ 0 w 20"/>
                  <a:gd name="txT" fmla="*/ 0 h 45"/>
                  <a:gd name="txR" fmla="*/ 20 w 20"/>
                  <a:gd name="txB" fmla="*/ 45 h 45"/>
                </a:gdLst>
                <a:ahLst/>
                <a:cxnLst>
                  <a:cxn ang="0">
                    <a:pos x="20" y="7"/>
                  </a:cxn>
                  <a:cxn ang="0">
                    <a:pos x="20" y="4"/>
                  </a:cxn>
                  <a:cxn ang="0">
                    <a:pos x="20" y="2"/>
                  </a:cxn>
                  <a:cxn ang="0">
                    <a:pos x="18" y="0"/>
                  </a:cxn>
                  <a:cxn ang="0">
                    <a:pos x="15" y="0"/>
                  </a:cxn>
                  <a:cxn ang="0">
                    <a:pos x="13" y="2"/>
                  </a:cxn>
                  <a:cxn ang="0">
                    <a:pos x="10" y="4"/>
                  </a:cxn>
                  <a:cxn ang="0">
                    <a:pos x="0" y="41"/>
                  </a:cxn>
                  <a:cxn ang="0">
                    <a:pos x="0" y="43"/>
                  </a:cxn>
                  <a:cxn ang="0">
                    <a:pos x="3" y="45"/>
                  </a:cxn>
                  <a:cxn ang="0">
                    <a:pos x="5" y="45"/>
                  </a:cxn>
                  <a:cxn ang="0">
                    <a:pos x="8" y="45"/>
                  </a:cxn>
                  <a:cxn ang="0">
                    <a:pos x="10" y="45"/>
                  </a:cxn>
                  <a:cxn ang="0">
                    <a:pos x="10" y="43"/>
                  </a:cxn>
                  <a:cxn ang="0">
                    <a:pos x="20" y="7"/>
                  </a:cxn>
                </a:cxnLst>
                <a:rect l="txL" t="txT" r="txR" b="txB"/>
                <a:pathLst>
                  <a:path w="20" h="45">
                    <a:moveTo>
                      <a:pt x="20" y="7"/>
                    </a:moveTo>
                    <a:lnTo>
                      <a:pt x="20" y="4"/>
                    </a:lnTo>
                    <a:lnTo>
                      <a:pt x="20" y="2"/>
                    </a:lnTo>
                    <a:lnTo>
                      <a:pt x="18" y="0"/>
                    </a:lnTo>
                    <a:lnTo>
                      <a:pt x="15" y="0"/>
                    </a:lnTo>
                    <a:lnTo>
                      <a:pt x="13" y="2"/>
                    </a:lnTo>
                    <a:lnTo>
                      <a:pt x="10" y="4"/>
                    </a:lnTo>
                    <a:lnTo>
                      <a:pt x="0" y="41"/>
                    </a:lnTo>
                    <a:lnTo>
                      <a:pt x="0" y="43"/>
                    </a:lnTo>
                    <a:lnTo>
                      <a:pt x="3" y="45"/>
                    </a:lnTo>
                    <a:lnTo>
                      <a:pt x="5" y="45"/>
                    </a:lnTo>
                    <a:lnTo>
                      <a:pt x="8" y="45"/>
                    </a:lnTo>
                    <a:lnTo>
                      <a:pt x="10" y="45"/>
                    </a:lnTo>
                    <a:lnTo>
                      <a:pt x="10" y="43"/>
                    </a:lnTo>
                    <a:lnTo>
                      <a:pt x="20" y="7"/>
                    </a:lnTo>
                    <a:close/>
                  </a:path>
                </a:pathLst>
              </a:custGeom>
              <a:solidFill>
                <a:srgbClr val="000000">
                  <a:alpha val="100000"/>
                </a:srgbClr>
              </a:solidFill>
              <a:ln w="9525">
                <a:noFill/>
              </a:ln>
            </p:spPr>
            <p:txBody>
              <a:bodyPr/>
              <a:lstStyle/>
              <a:p>
                <a:endParaRPr lang="zh-CN" altLang="en-US"/>
              </a:p>
            </p:txBody>
          </p:sp>
          <p:sp>
            <p:nvSpPr>
              <p:cNvPr id="23853" name="Freeform 103"/>
              <p:cNvSpPr/>
              <p:nvPr/>
            </p:nvSpPr>
            <p:spPr>
              <a:xfrm>
                <a:off x="5184" y="1328"/>
                <a:ext cx="19" cy="43"/>
              </a:xfrm>
              <a:custGeom>
                <a:avLst/>
                <a:gdLst>
                  <a:gd name="txL" fmla="*/ 0 w 19"/>
                  <a:gd name="txT" fmla="*/ 0 h 43"/>
                  <a:gd name="txR" fmla="*/ 19 w 19"/>
                  <a:gd name="txB" fmla="*/ 43 h 43"/>
                </a:gdLst>
                <a:ahLst/>
                <a:cxnLst>
                  <a:cxn ang="0">
                    <a:pos x="19" y="5"/>
                  </a:cxn>
                  <a:cxn ang="0">
                    <a:pos x="19" y="3"/>
                  </a:cxn>
                  <a:cxn ang="0">
                    <a:pos x="17" y="0"/>
                  </a:cxn>
                  <a:cxn ang="0">
                    <a:pos x="14" y="0"/>
                  </a:cxn>
                  <a:cxn ang="0">
                    <a:pos x="12" y="0"/>
                  </a:cxn>
                  <a:cxn ang="0">
                    <a:pos x="10" y="0"/>
                  </a:cxn>
                  <a:cxn ang="0">
                    <a:pos x="10" y="3"/>
                  </a:cxn>
                  <a:cxn ang="0">
                    <a:pos x="0" y="39"/>
                  </a:cxn>
                  <a:cxn ang="0">
                    <a:pos x="0" y="41"/>
                  </a:cxn>
                  <a:cxn ang="0">
                    <a:pos x="0" y="43"/>
                  </a:cxn>
                  <a:cxn ang="0">
                    <a:pos x="2" y="43"/>
                  </a:cxn>
                  <a:cxn ang="0">
                    <a:pos x="5" y="43"/>
                  </a:cxn>
                  <a:cxn ang="0">
                    <a:pos x="7" y="43"/>
                  </a:cxn>
                  <a:cxn ang="0">
                    <a:pos x="10" y="41"/>
                  </a:cxn>
                  <a:cxn ang="0">
                    <a:pos x="19" y="5"/>
                  </a:cxn>
                </a:cxnLst>
                <a:rect l="txL" t="txT" r="txR" b="txB"/>
                <a:pathLst>
                  <a:path w="19" h="43">
                    <a:moveTo>
                      <a:pt x="19" y="5"/>
                    </a:moveTo>
                    <a:lnTo>
                      <a:pt x="19" y="3"/>
                    </a:lnTo>
                    <a:lnTo>
                      <a:pt x="17" y="0"/>
                    </a:lnTo>
                    <a:lnTo>
                      <a:pt x="14" y="0"/>
                    </a:lnTo>
                    <a:lnTo>
                      <a:pt x="12" y="0"/>
                    </a:lnTo>
                    <a:lnTo>
                      <a:pt x="10" y="0"/>
                    </a:lnTo>
                    <a:lnTo>
                      <a:pt x="10" y="3"/>
                    </a:lnTo>
                    <a:lnTo>
                      <a:pt x="0" y="39"/>
                    </a:lnTo>
                    <a:lnTo>
                      <a:pt x="0" y="41"/>
                    </a:lnTo>
                    <a:lnTo>
                      <a:pt x="0" y="43"/>
                    </a:lnTo>
                    <a:lnTo>
                      <a:pt x="2" y="43"/>
                    </a:lnTo>
                    <a:lnTo>
                      <a:pt x="5" y="43"/>
                    </a:lnTo>
                    <a:lnTo>
                      <a:pt x="7" y="43"/>
                    </a:lnTo>
                    <a:lnTo>
                      <a:pt x="10" y="41"/>
                    </a:lnTo>
                    <a:lnTo>
                      <a:pt x="19" y="5"/>
                    </a:lnTo>
                    <a:close/>
                  </a:path>
                </a:pathLst>
              </a:custGeom>
              <a:solidFill>
                <a:srgbClr val="000000">
                  <a:alpha val="100000"/>
                </a:srgbClr>
              </a:solidFill>
              <a:ln w="9525">
                <a:noFill/>
              </a:ln>
            </p:spPr>
            <p:txBody>
              <a:bodyPr/>
              <a:lstStyle/>
              <a:p>
                <a:endParaRPr lang="zh-CN" altLang="en-US"/>
              </a:p>
            </p:txBody>
          </p:sp>
          <p:sp>
            <p:nvSpPr>
              <p:cNvPr id="23854" name="Freeform 104"/>
              <p:cNvSpPr/>
              <p:nvPr/>
            </p:nvSpPr>
            <p:spPr>
              <a:xfrm>
                <a:off x="5176" y="1390"/>
                <a:ext cx="10" cy="11"/>
              </a:xfrm>
              <a:custGeom>
                <a:avLst/>
                <a:gdLst>
                  <a:gd name="txL" fmla="*/ 0 w 10"/>
                  <a:gd name="txT" fmla="*/ 0 h 11"/>
                  <a:gd name="txR" fmla="*/ 10 w 10"/>
                  <a:gd name="txB" fmla="*/ 11 h 11"/>
                </a:gdLst>
                <a:ahLst/>
                <a:cxnLst>
                  <a:cxn ang="0">
                    <a:pos x="10" y="4"/>
                  </a:cxn>
                  <a:cxn ang="0">
                    <a:pos x="10" y="2"/>
                  </a:cxn>
                  <a:cxn ang="0">
                    <a:pos x="10" y="0"/>
                  </a:cxn>
                  <a:cxn ang="0">
                    <a:pos x="8" y="0"/>
                  </a:cxn>
                  <a:cxn ang="0">
                    <a:pos x="5" y="0"/>
                  </a:cxn>
                  <a:cxn ang="0">
                    <a:pos x="3" y="0"/>
                  </a:cxn>
                  <a:cxn ang="0">
                    <a:pos x="0" y="2"/>
                  </a:cxn>
                  <a:cxn ang="0">
                    <a:pos x="0" y="6"/>
                  </a:cxn>
                  <a:cxn ang="0">
                    <a:pos x="0" y="6"/>
                  </a:cxn>
                  <a:cxn ang="0">
                    <a:pos x="3" y="9"/>
                  </a:cxn>
                  <a:cxn ang="0">
                    <a:pos x="5" y="11"/>
                  </a:cxn>
                  <a:cxn ang="0">
                    <a:pos x="5" y="11"/>
                  </a:cxn>
                  <a:cxn ang="0">
                    <a:pos x="8" y="9"/>
                  </a:cxn>
                  <a:cxn ang="0">
                    <a:pos x="10" y="9"/>
                  </a:cxn>
                  <a:cxn ang="0">
                    <a:pos x="10" y="4"/>
                  </a:cxn>
                </a:cxnLst>
                <a:rect l="txL" t="txT" r="txR" b="txB"/>
                <a:pathLst>
                  <a:path w="10" h="11">
                    <a:moveTo>
                      <a:pt x="10" y="4"/>
                    </a:moveTo>
                    <a:lnTo>
                      <a:pt x="10" y="2"/>
                    </a:lnTo>
                    <a:lnTo>
                      <a:pt x="10" y="0"/>
                    </a:lnTo>
                    <a:lnTo>
                      <a:pt x="8" y="0"/>
                    </a:lnTo>
                    <a:lnTo>
                      <a:pt x="5" y="0"/>
                    </a:lnTo>
                    <a:lnTo>
                      <a:pt x="3" y="0"/>
                    </a:lnTo>
                    <a:lnTo>
                      <a:pt x="0" y="2"/>
                    </a:lnTo>
                    <a:lnTo>
                      <a:pt x="0" y="6"/>
                    </a:lnTo>
                    <a:lnTo>
                      <a:pt x="3" y="9"/>
                    </a:lnTo>
                    <a:lnTo>
                      <a:pt x="5" y="11"/>
                    </a:lnTo>
                    <a:lnTo>
                      <a:pt x="8" y="9"/>
                    </a:lnTo>
                    <a:lnTo>
                      <a:pt x="10" y="9"/>
                    </a:lnTo>
                    <a:lnTo>
                      <a:pt x="10" y="4"/>
                    </a:lnTo>
                    <a:close/>
                  </a:path>
                </a:pathLst>
              </a:custGeom>
              <a:solidFill>
                <a:srgbClr val="000000">
                  <a:alpha val="100000"/>
                </a:srgbClr>
              </a:solidFill>
              <a:ln w="9525">
                <a:noFill/>
              </a:ln>
            </p:spPr>
            <p:txBody>
              <a:bodyPr/>
              <a:lstStyle/>
              <a:p>
                <a:endParaRPr lang="zh-CN" altLang="en-US"/>
              </a:p>
            </p:txBody>
          </p:sp>
        </p:grpSp>
        <p:grpSp>
          <p:nvGrpSpPr>
            <p:cNvPr id="23616" name="Group 111"/>
            <p:cNvGrpSpPr/>
            <p:nvPr/>
          </p:nvGrpSpPr>
          <p:grpSpPr>
            <a:xfrm>
              <a:off x="5241" y="1142"/>
              <a:ext cx="196" cy="245"/>
              <a:chOff x="5241" y="1142"/>
              <a:chExt cx="196" cy="245"/>
            </a:xfrm>
          </p:grpSpPr>
          <p:sp>
            <p:nvSpPr>
              <p:cNvPr id="23845" name="Freeform 106"/>
              <p:cNvSpPr/>
              <p:nvPr/>
            </p:nvSpPr>
            <p:spPr>
              <a:xfrm>
                <a:off x="5241" y="1142"/>
                <a:ext cx="32" cy="39"/>
              </a:xfrm>
              <a:custGeom>
                <a:avLst/>
                <a:gdLst>
                  <a:gd name="txL" fmla="*/ 0 w 32"/>
                  <a:gd name="txT" fmla="*/ 0 h 39"/>
                  <a:gd name="txR" fmla="*/ 32 w 32"/>
                  <a:gd name="txB" fmla="*/ 39 h 39"/>
                </a:gdLst>
                <a:ahLst/>
                <a:cxnLst>
                  <a:cxn ang="0">
                    <a:pos x="10" y="2"/>
                  </a:cxn>
                  <a:cxn ang="0">
                    <a:pos x="5" y="0"/>
                  </a:cxn>
                  <a:cxn ang="0">
                    <a:pos x="5" y="0"/>
                  </a:cxn>
                  <a:cxn ang="0">
                    <a:pos x="2" y="2"/>
                  </a:cxn>
                  <a:cxn ang="0">
                    <a:pos x="0" y="5"/>
                  </a:cxn>
                  <a:cxn ang="0">
                    <a:pos x="0" y="5"/>
                  </a:cxn>
                  <a:cxn ang="0">
                    <a:pos x="2" y="9"/>
                  </a:cxn>
                  <a:cxn ang="0">
                    <a:pos x="25" y="36"/>
                  </a:cxn>
                  <a:cxn ang="0">
                    <a:pos x="27" y="39"/>
                  </a:cxn>
                  <a:cxn ang="0">
                    <a:pos x="30" y="39"/>
                  </a:cxn>
                  <a:cxn ang="0">
                    <a:pos x="32" y="36"/>
                  </a:cxn>
                  <a:cxn ang="0">
                    <a:pos x="32" y="34"/>
                  </a:cxn>
                  <a:cxn ang="0">
                    <a:pos x="32" y="32"/>
                  </a:cxn>
                  <a:cxn ang="0">
                    <a:pos x="32" y="30"/>
                  </a:cxn>
                  <a:cxn ang="0">
                    <a:pos x="10" y="2"/>
                  </a:cxn>
                </a:cxnLst>
                <a:rect l="txL" t="txT" r="txR" b="txB"/>
                <a:pathLst>
                  <a:path w="32" h="39">
                    <a:moveTo>
                      <a:pt x="10" y="2"/>
                    </a:moveTo>
                    <a:lnTo>
                      <a:pt x="5" y="0"/>
                    </a:lnTo>
                    <a:lnTo>
                      <a:pt x="2" y="2"/>
                    </a:lnTo>
                    <a:lnTo>
                      <a:pt x="0" y="5"/>
                    </a:lnTo>
                    <a:lnTo>
                      <a:pt x="2" y="9"/>
                    </a:lnTo>
                    <a:lnTo>
                      <a:pt x="25" y="36"/>
                    </a:lnTo>
                    <a:lnTo>
                      <a:pt x="27" y="39"/>
                    </a:lnTo>
                    <a:lnTo>
                      <a:pt x="30" y="39"/>
                    </a:lnTo>
                    <a:lnTo>
                      <a:pt x="32" y="36"/>
                    </a:lnTo>
                    <a:lnTo>
                      <a:pt x="32" y="34"/>
                    </a:lnTo>
                    <a:lnTo>
                      <a:pt x="32" y="32"/>
                    </a:lnTo>
                    <a:lnTo>
                      <a:pt x="32" y="30"/>
                    </a:lnTo>
                    <a:lnTo>
                      <a:pt x="10" y="2"/>
                    </a:lnTo>
                    <a:close/>
                  </a:path>
                </a:pathLst>
              </a:custGeom>
              <a:solidFill>
                <a:srgbClr val="000000">
                  <a:alpha val="100000"/>
                </a:srgbClr>
              </a:solidFill>
              <a:ln w="9525">
                <a:noFill/>
              </a:ln>
            </p:spPr>
            <p:txBody>
              <a:bodyPr/>
              <a:lstStyle/>
              <a:p>
                <a:endParaRPr lang="zh-CN" altLang="en-US"/>
              </a:p>
            </p:txBody>
          </p:sp>
          <p:sp>
            <p:nvSpPr>
              <p:cNvPr id="23846" name="Freeform 107"/>
              <p:cNvSpPr/>
              <p:nvPr/>
            </p:nvSpPr>
            <p:spPr>
              <a:xfrm>
                <a:off x="5281" y="1194"/>
                <a:ext cx="34" cy="39"/>
              </a:xfrm>
              <a:custGeom>
                <a:avLst/>
                <a:gdLst>
                  <a:gd name="txL" fmla="*/ 0 w 34"/>
                  <a:gd name="txT" fmla="*/ 0 h 39"/>
                  <a:gd name="txR" fmla="*/ 34 w 34"/>
                  <a:gd name="txB" fmla="*/ 39 h 39"/>
                </a:gdLst>
                <a:ahLst/>
                <a:cxnLst>
                  <a:cxn ang="0">
                    <a:pos x="10" y="0"/>
                  </a:cxn>
                  <a:cxn ang="0">
                    <a:pos x="7" y="0"/>
                  </a:cxn>
                  <a:cxn ang="0">
                    <a:pos x="5" y="0"/>
                  </a:cxn>
                  <a:cxn ang="0">
                    <a:pos x="2" y="0"/>
                  </a:cxn>
                  <a:cxn ang="0">
                    <a:pos x="0" y="3"/>
                  </a:cxn>
                  <a:cxn ang="0">
                    <a:pos x="0" y="5"/>
                  </a:cxn>
                  <a:cxn ang="0">
                    <a:pos x="2" y="7"/>
                  </a:cxn>
                  <a:cxn ang="0">
                    <a:pos x="24" y="37"/>
                  </a:cxn>
                  <a:cxn ang="0">
                    <a:pos x="27" y="39"/>
                  </a:cxn>
                  <a:cxn ang="0">
                    <a:pos x="29" y="39"/>
                  </a:cxn>
                  <a:cxn ang="0">
                    <a:pos x="32" y="37"/>
                  </a:cxn>
                  <a:cxn ang="0">
                    <a:pos x="34" y="34"/>
                  </a:cxn>
                  <a:cxn ang="0">
                    <a:pos x="34" y="32"/>
                  </a:cxn>
                  <a:cxn ang="0">
                    <a:pos x="32" y="30"/>
                  </a:cxn>
                  <a:cxn ang="0">
                    <a:pos x="10" y="0"/>
                  </a:cxn>
                </a:cxnLst>
                <a:rect l="txL" t="txT" r="txR" b="txB"/>
                <a:pathLst>
                  <a:path w="34" h="39">
                    <a:moveTo>
                      <a:pt x="10" y="0"/>
                    </a:moveTo>
                    <a:lnTo>
                      <a:pt x="7" y="0"/>
                    </a:lnTo>
                    <a:lnTo>
                      <a:pt x="5" y="0"/>
                    </a:lnTo>
                    <a:lnTo>
                      <a:pt x="2" y="0"/>
                    </a:lnTo>
                    <a:lnTo>
                      <a:pt x="0" y="3"/>
                    </a:lnTo>
                    <a:lnTo>
                      <a:pt x="0" y="5"/>
                    </a:lnTo>
                    <a:lnTo>
                      <a:pt x="2" y="7"/>
                    </a:lnTo>
                    <a:lnTo>
                      <a:pt x="24" y="37"/>
                    </a:lnTo>
                    <a:lnTo>
                      <a:pt x="27" y="39"/>
                    </a:lnTo>
                    <a:lnTo>
                      <a:pt x="29" y="39"/>
                    </a:lnTo>
                    <a:lnTo>
                      <a:pt x="32" y="37"/>
                    </a:lnTo>
                    <a:lnTo>
                      <a:pt x="34" y="34"/>
                    </a:lnTo>
                    <a:lnTo>
                      <a:pt x="34" y="32"/>
                    </a:lnTo>
                    <a:lnTo>
                      <a:pt x="32" y="30"/>
                    </a:lnTo>
                    <a:lnTo>
                      <a:pt x="10" y="0"/>
                    </a:lnTo>
                    <a:close/>
                  </a:path>
                </a:pathLst>
              </a:custGeom>
              <a:solidFill>
                <a:srgbClr val="000000">
                  <a:alpha val="100000"/>
                </a:srgbClr>
              </a:solidFill>
              <a:ln w="9525">
                <a:noFill/>
              </a:ln>
            </p:spPr>
            <p:txBody>
              <a:bodyPr/>
              <a:lstStyle/>
              <a:p>
                <a:endParaRPr lang="zh-CN" altLang="en-US"/>
              </a:p>
            </p:txBody>
          </p:sp>
          <p:sp>
            <p:nvSpPr>
              <p:cNvPr id="23847" name="Freeform 108"/>
              <p:cNvSpPr/>
              <p:nvPr/>
            </p:nvSpPr>
            <p:spPr>
              <a:xfrm>
                <a:off x="5323" y="1244"/>
                <a:ext cx="32" cy="39"/>
              </a:xfrm>
              <a:custGeom>
                <a:avLst/>
                <a:gdLst>
                  <a:gd name="txL" fmla="*/ 0 w 32"/>
                  <a:gd name="txT" fmla="*/ 0 h 39"/>
                  <a:gd name="txR" fmla="*/ 32 w 32"/>
                  <a:gd name="txB" fmla="*/ 39 h 39"/>
                </a:gdLst>
                <a:ahLst/>
                <a:cxnLst>
                  <a:cxn ang="0">
                    <a:pos x="7" y="3"/>
                  </a:cxn>
                  <a:cxn ang="0">
                    <a:pos x="5" y="0"/>
                  </a:cxn>
                  <a:cxn ang="0">
                    <a:pos x="2" y="0"/>
                  </a:cxn>
                  <a:cxn ang="0">
                    <a:pos x="0" y="3"/>
                  </a:cxn>
                  <a:cxn ang="0">
                    <a:pos x="0" y="5"/>
                  </a:cxn>
                  <a:cxn ang="0">
                    <a:pos x="0" y="7"/>
                  </a:cxn>
                  <a:cxn ang="0">
                    <a:pos x="0" y="9"/>
                  </a:cxn>
                  <a:cxn ang="0">
                    <a:pos x="22" y="39"/>
                  </a:cxn>
                  <a:cxn ang="0">
                    <a:pos x="25" y="39"/>
                  </a:cxn>
                  <a:cxn ang="0">
                    <a:pos x="27" y="39"/>
                  </a:cxn>
                  <a:cxn ang="0">
                    <a:pos x="30" y="39"/>
                  </a:cxn>
                  <a:cxn ang="0">
                    <a:pos x="32" y="37"/>
                  </a:cxn>
                  <a:cxn ang="0">
                    <a:pos x="32" y="34"/>
                  </a:cxn>
                  <a:cxn ang="0">
                    <a:pos x="30" y="32"/>
                  </a:cxn>
                  <a:cxn ang="0">
                    <a:pos x="7" y="3"/>
                  </a:cxn>
                </a:cxnLst>
                <a:rect l="txL" t="txT" r="txR" b="txB"/>
                <a:pathLst>
                  <a:path w="32" h="39">
                    <a:moveTo>
                      <a:pt x="7" y="3"/>
                    </a:moveTo>
                    <a:lnTo>
                      <a:pt x="5" y="0"/>
                    </a:lnTo>
                    <a:lnTo>
                      <a:pt x="2" y="0"/>
                    </a:lnTo>
                    <a:lnTo>
                      <a:pt x="0" y="3"/>
                    </a:lnTo>
                    <a:lnTo>
                      <a:pt x="0" y="5"/>
                    </a:lnTo>
                    <a:lnTo>
                      <a:pt x="0" y="7"/>
                    </a:lnTo>
                    <a:lnTo>
                      <a:pt x="0" y="9"/>
                    </a:lnTo>
                    <a:lnTo>
                      <a:pt x="22" y="39"/>
                    </a:lnTo>
                    <a:lnTo>
                      <a:pt x="25" y="39"/>
                    </a:lnTo>
                    <a:lnTo>
                      <a:pt x="27" y="39"/>
                    </a:lnTo>
                    <a:lnTo>
                      <a:pt x="30" y="39"/>
                    </a:lnTo>
                    <a:lnTo>
                      <a:pt x="32" y="37"/>
                    </a:lnTo>
                    <a:lnTo>
                      <a:pt x="32" y="34"/>
                    </a:lnTo>
                    <a:lnTo>
                      <a:pt x="30" y="32"/>
                    </a:lnTo>
                    <a:lnTo>
                      <a:pt x="7" y="3"/>
                    </a:lnTo>
                    <a:close/>
                  </a:path>
                </a:pathLst>
              </a:custGeom>
              <a:solidFill>
                <a:srgbClr val="000000">
                  <a:alpha val="100000"/>
                </a:srgbClr>
              </a:solidFill>
              <a:ln w="9525">
                <a:noFill/>
              </a:ln>
            </p:spPr>
            <p:txBody>
              <a:bodyPr/>
              <a:lstStyle/>
              <a:p>
                <a:endParaRPr lang="zh-CN" altLang="en-US"/>
              </a:p>
            </p:txBody>
          </p:sp>
          <p:sp>
            <p:nvSpPr>
              <p:cNvPr id="23848" name="Freeform 109"/>
              <p:cNvSpPr/>
              <p:nvPr/>
            </p:nvSpPr>
            <p:spPr>
              <a:xfrm>
                <a:off x="5363" y="1297"/>
                <a:ext cx="32" cy="38"/>
              </a:xfrm>
              <a:custGeom>
                <a:avLst/>
                <a:gdLst>
                  <a:gd name="txL" fmla="*/ 0 w 32"/>
                  <a:gd name="txT" fmla="*/ 0 h 38"/>
                  <a:gd name="txR" fmla="*/ 32 w 32"/>
                  <a:gd name="txB" fmla="*/ 38 h 38"/>
                </a:gdLst>
                <a:ahLst/>
                <a:cxnLst>
                  <a:cxn ang="0">
                    <a:pos x="7" y="2"/>
                  </a:cxn>
                  <a:cxn ang="0">
                    <a:pos x="5" y="0"/>
                  </a:cxn>
                  <a:cxn ang="0">
                    <a:pos x="2" y="0"/>
                  </a:cxn>
                  <a:cxn ang="0">
                    <a:pos x="0" y="2"/>
                  </a:cxn>
                  <a:cxn ang="0">
                    <a:pos x="0" y="4"/>
                  </a:cxn>
                  <a:cxn ang="0">
                    <a:pos x="0" y="6"/>
                  </a:cxn>
                  <a:cxn ang="0">
                    <a:pos x="0" y="9"/>
                  </a:cxn>
                  <a:cxn ang="0">
                    <a:pos x="25" y="38"/>
                  </a:cxn>
                  <a:cxn ang="0">
                    <a:pos x="27" y="38"/>
                  </a:cxn>
                  <a:cxn ang="0">
                    <a:pos x="30" y="38"/>
                  </a:cxn>
                  <a:cxn ang="0">
                    <a:pos x="32" y="38"/>
                  </a:cxn>
                  <a:cxn ang="0">
                    <a:pos x="32" y="36"/>
                  </a:cxn>
                  <a:cxn ang="0">
                    <a:pos x="32" y="34"/>
                  </a:cxn>
                  <a:cxn ang="0">
                    <a:pos x="32" y="31"/>
                  </a:cxn>
                  <a:cxn ang="0">
                    <a:pos x="7" y="2"/>
                  </a:cxn>
                </a:cxnLst>
                <a:rect l="txL" t="txT" r="txR" b="txB"/>
                <a:pathLst>
                  <a:path w="32" h="38">
                    <a:moveTo>
                      <a:pt x="7" y="2"/>
                    </a:moveTo>
                    <a:lnTo>
                      <a:pt x="5" y="0"/>
                    </a:lnTo>
                    <a:lnTo>
                      <a:pt x="2" y="0"/>
                    </a:lnTo>
                    <a:lnTo>
                      <a:pt x="0" y="2"/>
                    </a:lnTo>
                    <a:lnTo>
                      <a:pt x="0" y="4"/>
                    </a:lnTo>
                    <a:lnTo>
                      <a:pt x="0" y="6"/>
                    </a:lnTo>
                    <a:lnTo>
                      <a:pt x="0" y="9"/>
                    </a:lnTo>
                    <a:lnTo>
                      <a:pt x="25" y="38"/>
                    </a:lnTo>
                    <a:lnTo>
                      <a:pt x="27" y="38"/>
                    </a:lnTo>
                    <a:lnTo>
                      <a:pt x="30" y="38"/>
                    </a:lnTo>
                    <a:lnTo>
                      <a:pt x="32" y="38"/>
                    </a:lnTo>
                    <a:lnTo>
                      <a:pt x="32" y="36"/>
                    </a:lnTo>
                    <a:lnTo>
                      <a:pt x="32" y="34"/>
                    </a:lnTo>
                    <a:lnTo>
                      <a:pt x="32" y="31"/>
                    </a:lnTo>
                    <a:lnTo>
                      <a:pt x="7" y="2"/>
                    </a:lnTo>
                    <a:close/>
                  </a:path>
                </a:pathLst>
              </a:custGeom>
              <a:solidFill>
                <a:srgbClr val="000000">
                  <a:alpha val="100000"/>
                </a:srgbClr>
              </a:solidFill>
              <a:ln w="9525">
                <a:noFill/>
              </a:ln>
            </p:spPr>
            <p:txBody>
              <a:bodyPr/>
              <a:lstStyle/>
              <a:p>
                <a:endParaRPr lang="zh-CN" altLang="en-US"/>
              </a:p>
            </p:txBody>
          </p:sp>
          <p:sp>
            <p:nvSpPr>
              <p:cNvPr id="23849" name="Freeform 110"/>
              <p:cNvSpPr/>
              <p:nvPr/>
            </p:nvSpPr>
            <p:spPr>
              <a:xfrm>
                <a:off x="5403" y="1349"/>
                <a:ext cx="34" cy="38"/>
              </a:xfrm>
              <a:custGeom>
                <a:avLst/>
                <a:gdLst>
                  <a:gd name="txL" fmla="*/ 0 w 34"/>
                  <a:gd name="txT" fmla="*/ 0 h 38"/>
                  <a:gd name="txR" fmla="*/ 34 w 34"/>
                  <a:gd name="txB" fmla="*/ 38 h 38"/>
                </a:gdLst>
                <a:ahLst/>
                <a:cxnLst>
                  <a:cxn ang="0">
                    <a:pos x="9" y="0"/>
                  </a:cxn>
                  <a:cxn ang="0">
                    <a:pos x="7" y="0"/>
                  </a:cxn>
                  <a:cxn ang="0">
                    <a:pos x="4" y="0"/>
                  </a:cxn>
                  <a:cxn ang="0">
                    <a:pos x="2" y="0"/>
                  </a:cxn>
                  <a:cxn ang="0">
                    <a:pos x="0" y="2"/>
                  </a:cxn>
                  <a:cxn ang="0">
                    <a:pos x="0" y="4"/>
                  </a:cxn>
                  <a:cxn ang="0">
                    <a:pos x="2" y="7"/>
                  </a:cxn>
                  <a:cxn ang="0">
                    <a:pos x="24" y="36"/>
                  </a:cxn>
                  <a:cxn ang="0">
                    <a:pos x="27" y="38"/>
                  </a:cxn>
                  <a:cxn ang="0">
                    <a:pos x="29" y="38"/>
                  </a:cxn>
                  <a:cxn ang="0">
                    <a:pos x="32" y="36"/>
                  </a:cxn>
                  <a:cxn ang="0">
                    <a:pos x="34" y="34"/>
                  </a:cxn>
                  <a:cxn ang="0">
                    <a:pos x="34" y="32"/>
                  </a:cxn>
                  <a:cxn ang="0">
                    <a:pos x="32" y="29"/>
                  </a:cxn>
                  <a:cxn ang="0">
                    <a:pos x="9" y="0"/>
                  </a:cxn>
                </a:cxnLst>
                <a:rect l="txL" t="txT" r="txR" b="txB"/>
                <a:pathLst>
                  <a:path w="34" h="38">
                    <a:moveTo>
                      <a:pt x="9" y="0"/>
                    </a:moveTo>
                    <a:lnTo>
                      <a:pt x="7" y="0"/>
                    </a:lnTo>
                    <a:lnTo>
                      <a:pt x="4" y="0"/>
                    </a:lnTo>
                    <a:lnTo>
                      <a:pt x="2" y="0"/>
                    </a:lnTo>
                    <a:lnTo>
                      <a:pt x="0" y="2"/>
                    </a:lnTo>
                    <a:lnTo>
                      <a:pt x="0" y="4"/>
                    </a:lnTo>
                    <a:lnTo>
                      <a:pt x="2" y="7"/>
                    </a:lnTo>
                    <a:lnTo>
                      <a:pt x="24" y="36"/>
                    </a:lnTo>
                    <a:lnTo>
                      <a:pt x="27" y="38"/>
                    </a:lnTo>
                    <a:lnTo>
                      <a:pt x="29" y="38"/>
                    </a:lnTo>
                    <a:lnTo>
                      <a:pt x="32" y="36"/>
                    </a:lnTo>
                    <a:lnTo>
                      <a:pt x="34" y="34"/>
                    </a:lnTo>
                    <a:lnTo>
                      <a:pt x="34" y="32"/>
                    </a:lnTo>
                    <a:lnTo>
                      <a:pt x="32" y="29"/>
                    </a:lnTo>
                    <a:lnTo>
                      <a:pt x="9" y="0"/>
                    </a:lnTo>
                    <a:close/>
                  </a:path>
                </a:pathLst>
              </a:custGeom>
              <a:solidFill>
                <a:srgbClr val="000000">
                  <a:alpha val="100000"/>
                </a:srgbClr>
              </a:solidFill>
              <a:ln w="9525">
                <a:noFill/>
              </a:ln>
            </p:spPr>
            <p:txBody>
              <a:bodyPr/>
              <a:lstStyle/>
              <a:p>
                <a:endParaRPr lang="zh-CN" altLang="en-US"/>
              </a:p>
            </p:txBody>
          </p:sp>
        </p:grpSp>
        <p:sp>
          <p:nvSpPr>
            <p:cNvPr id="23617" name="Rectangle 112"/>
            <p:cNvSpPr/>
            <p:nvPr/>
          </p:nvSpPr>
          <p:spPr>
            <a:xfrm>
              <a:off x="1056" y="3056"/>
              <a:ext cx="736" cy="220"/>
            </a:xfrm>
            <a:prstGeom prst="rect">
              <a:avLst/>
            </a:prstGeom>
            <a:noFill/>
            <a:ln w="9525">
              <a:noFill/>
            </a:ln>
          </p:spPr>
          <p:txBody>
            <a:bodyPr/>
            <a:lstStyle/>
            <a:p>
              <a:endParaRPr lang="zh-CN" altLang="en-US" dirty="0">
                <a:latin typeface="Arial" panose="020B0604020202020204" pitchFamily="34" charset="0"/>
              </a:endParaRPr>
            </a:p>
          </p:txBody>
        </p:sp>
        <p:sp>
          <p:nvSpPr>
            <p:cNvPr id="23618" name="Rectangle 113"/>
            <p:cNvSpPr/>
            <p:nvPr/>
          </p:nvSpPr>
          <p:spPr>
            <a:xfrm>
              <a:off x="1377" y="3117"/>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3619" name="Rectangle 114"/>
            <p:cNvSpPr/>
            <p:nvPr/>
          </p:nvSpPr>
          <p:spPr>
            <a:xfrm>
              <a:off x="1469" y="311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20" name="Rectangle 115"/>
            <p:cNvSpPr/>
            <p:nvPr/>
          </p:nvSpPr>
          <p:spPr>
            <a:xfrm>
              <a:off x="616" y="3054"/>
              <a:ext cx="325" cy="220"/>
            </a:xfrm>
            <a:prstGeom prst="rect">
              <a:avLst/>
            </a:prstGeom>
            <a:noFill/>
            <a:ln w="9525">
              <a:noFill/>
            </a:ln>
          </p:spPr>
          <p:txBody>
            <a:bodyPr/>
            <a:lstStyle/>
            <a:p>
              <a:endParaRPr lang="zh-CN" altLang="en-US" dirty="0">
                <a:latin typeface="Arial" panose="020B0604020202020204" pitchFamily="34" charset="0"/>
              </a:endParaRPr>
            </a:p>
          </p:txBody>
        </p:sp>
        <p:sp>
          <p:nvSpPr>
            <p:cNvPr id="23621" name="Rectangle 116"/>
            <p:cNvSpPr/>
            <p:nvPr/>
          </p:nvSpPr>
          <p:spPr>
            <a:xfrm>
              <a:off x="730"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3622" name="Rectangle 117"/>
            <p:cNvSpPr/>
            <p:nvPr/>
          </p:nvSpPr>
          <p:spPr>
            <a:xfrm>
              <a:off x="822"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23" name="Rectangle 118"/>
            <p:cNvSpPr/>
            <p:nvPr/>
          </p:nvSpPr>
          <p:spPr>
            <a:xfrm>
              <a:off x="168" y="3054"/>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3624" name="Rectangle 119"/>
            <p:cNvSpPr/>
            <p:nvPr/>
          </p:nvSpPr>
          <p:spPr>
            <a:xfrm>
              <a:off x="282"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3625" name="Rectangle 120"/>
            <p:cNvSpPr/>
            <p:nvPr/>
          </p:nvSpPr>
          <p:spPr>
            <a:xfrm>
              <a:off x="374"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26" name="Rectangle 121"/>
            <p:cNvSpPr/>
            <p:nvPr/>
          </p:nvSpPr>
          <p:spPr>
            <a:xfrm>
              <a:off x="1775" y="3054"/>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3627" name="Rectangle 122"/>
            <p:cNvSpPr/>
            <p:nvPr/>
          </p:nvSpPr>
          <p:spPr>
            <a:xfrm>
              <a:off x="1889" y="3115"/>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3628" name="Rectangle 123"/>
            <p:cNvSpPr/>
            <p:nvPr/>
          </p:nvSpPr>
          <p:spPr>
            <a:xfrm>
              <a:off x="1981" y="311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29" name="Rectangle 124"/>
            <p:cNvSpPr/>
            <p:nvPr/>
          </p:nvSpPr>
          <p:spPr>
            <a:xfrm>
              <a:off x="1245" y="1022"/>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3630" name="Rectangle 125"/>
            <p:cNvSpPr/>
            <p:nvPr/>
          </p:nvSpPr>
          <p:spPr>
            <a:xfrm>
              <a:off x="1357" y="10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B</a:t>
              </a:r>
              <a:endParaRPr lang="en-US" altLang="zh-CN" i="1" dirty="0">
                <a:latin typeface="Arial" panose="020B0604020202020204" pitchFamily="34" charset="0"/>
              </a:endParaRPr>
            </a:p>
          </p:txBody>
        </p:sp>
        <p:sp>
          <p:nvSpPr>
            <p:cNvPr id="23631" name="Rectangle 126"/>
            <p:cNvSpPr/>
            <p:nvPr/>
          </p:nvSpPr>
          <p:spPr>
            <a:xfrm>
              <a:off x="144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32" name="Rectangle 127"/>
            <p:cNvSpPr/>
            <p:nvPr/>
          </p:nvSpPr>
          <p:spPr>
            <a:xfrm>
              <a:off x="2591" y="1521"/>
              <a:ext cx="353" cy="220"/>
            </a:xfrm>
            <a:prstGeom prst="rect">
              <a:avLst/>
            </a:prstGeom>
            <a:noFill/>
            <a:ln w="9525">
              <a:noFill/>
            </a:ln>
          </p:spPr>
          <p:txBody>
            <a:bodyPr/>
            <a:lstStyle/>
            <a:p>
              <a:endParaRPr lang="zh-CN" altLang="en-US" dirty="0">
                <a:latin typeface="Arial" panose="020B0604020202020204" pitchFamily="34" charset="0"/>
              </a:endParaRPr>
            </a:p>
          </p:txBody>
        </p:sp>
        <p:sp>
          <p:nvSpPr>
            <p:cNvPr id="23633" name="Rectangle 128"/>
            <p:cNvSpPr/>
            <p:nvPr/>
          </p:nvSpPr>
          <p:spPr>
            <a:xfrm>
              <a:off x="2688"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34" name="Rectangle 129"/>
            <p:cNvSpPr/>
            <p:nvPr/>
          </p:nvSpPr>
          <p:spPr>
            <a:xfrm>
              <a:off x="2753" y="15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B</a:t>
              </a:r>
              <a:endParaRPr lang="en-US" altLang="zh-CN" i="1" dirty="0">
                <a:latin typeface="Arial" panose="020B0604020202020204" pitchFamily="34" charset="0"/>
              </a:endParaRPr>
            </a:p>
          </p:txBody>
        </p:sp>
        <p:sp>
          <p:nvSpPr>
            <p:cNvPr id="23635" name="Rectangle 130"/>
            <p:cNvSpPr/>
            <p:nvPr/>
          </p:nvSpPr>
          <p:spPr>
            <a:xfrm>
              <a:off x="2842"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36" name="Rectangle 131"/>
            <p:cNvSpPr/>
            <p:nvPr/>
          </p:nvSpPr>
          <p:spPr>
            <a:xfrm>
              <a:off x="616" y="1487"/>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3637" name="Rectangle 132"/>
            <p:cNvSpPr/>
            <p:nvPr/>
          </p:nvSpPr>
          <p:spPr>
            <a:xfrm>
              <a:off x="727" y="1548"/>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3638" name="Rectangle 133"/>
            <p:cNvSpPr/>
            <p:nvPr/>
          </p:nvSpPr>
          <p:spPr>
            <a:xfrm>
              <a:off x="815" y="154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39" name="Rectangle 134"/>
            <p:cNvSpPr/>
            <p:nvPr/>
          </p:nvSpPr>
          <p:spPr>
            <a:xfrm>
              <a:off x="3208" y="1022"/>
              <a:ext cx="316" cy="220"/>
            </a:xfrm>
            <a:prstGeom prst="rect">
              <a:avLst/>
            </a:prstGeom>
            <a:noFill/>
            <a:ln w="9525">
              <a:noFill/>
            </a:ln>
          </p:spPr>
          <p:txBody>
            <a:bodyPr/>
            <a:lstStyle/>
            <a:p>
              <a:endParaRPr lang="zh-CN" altLang="en-US" dirty="0">
                <a:latin typeface="Arial" panose="020B0604020202020204" pitchFamily="34" charset="0"/>
              </a:endParaRPr>
            </a:p>
          </p:txBody>
        </p:sp>
        <p:sp>
          <p:nvSpPr>
            <p:cNvPr id="23640" name="Rectangle 135"/>
            <p:cNvSpPr/>
            <p:nvPr/>
          </p:nvSpPr>
          <p:spPr>
            <a:xfrm>
              <a:off x="3320" y="1083"/>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3641" name="Rectangle 136"/>
            <p:cNvSpPr/>
            <p:nvPr/>
          </p:nvSpPr>
          <p:spPr>
            <a:xfrm>
              <a:off x="340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42" name="Rectangle 137"/>
            <p:cNvSpPr/>
            <p:nvPr/>
          </p:nvSpPr>
          <p:spPr>
            <a:xfrm>
              <a:off x="1282" y="1871"/>
              <a:ext cx="316" cy="222"/>
            </a:xfrm>
            <a:prstGeom prst="rect">
              <a:avLst/>
            </a:prstGeom>
            <a:noFill/>
            <a:ln w="9525">
              <a:noFill/>
            </a:ln>
          </p:spPr>
          <p:txBody>
            <a:bodyPr/>
            <a:lstStyle/>
            <a:p>
              <a:endParaRPr lang="zh-CN" altLang="en-US" dirty="0">
                <a:latin typeface="Arial" panose="020B0604020202020204" pitchFamily="34" charset="0"/>
              </a:endParaRPr>
            </a:p>
          </p:txBody>
        </p:sp>
        <p:sp>
          <p:nvSpPr>
            <p:cNvPr id="23643" name="Rectangle 138"/>
            <p:cNvSpPr/>
            <p:nvPr/>
          </p:nvSpPr>
          <p:spPr>
            <a:xfrm>
              <a:off x="1394" y="1932"/>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3644" name="Rectangle 139"/>
            <p:cNvSpPr/>
            <p:nvPr/>
          </p:nvSpPr>
          <p:spPr>
            <a:xfrm>
              <a:off x="1481"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45" name="Rectangle 140"/>
            <p:cNvSpPr/>
            <p:nvPr/>
          </p:nvSpPr>
          <p:spPr>
            <a:xfrm>
              <a:off x="1810" y="2422"/>
              <a:ext cx="316" cy="223"/>
            </a:xfrm>
            <a:prstGeom prst="rect">
              <a:avLst/>
            </a:prstGeom>
            <a:noFill/>
            <a:ln w="9525">
              <a:noFill/>
            </a:ln>
          </p:spPr>
          <p:txBody>
            <a:bodyPr/>
            <a:lstStyle/>
            <a:p>
              <a:endParaRPr lang="zh-CN" altLang="en-US" dirty="0">
                <a:latin typeface="Arial" panose="020B0604020202020204" pitchFamily="34" charset="0"/>
              </a:endParaRPr>
            </a:p>
          </p:txBody>
        </p:sp>
        <p:sp>
          <p:nvSpPr>
            <p:cNvPr id="23646" name="Rectangle 141"/>
            <p:cNvSpPr/>
            <p:nvPr/>
          </p:nvSpPr>
          <p:spPr>
            <a:xfrm>
              <a:off x="1922" y="2484"/>
              <a:ext cx="80"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C</a:t>
              </a:r>
              <a:endParaRPr lang="en-US" altLang="zh-CN" i="1" dirty="0">
                <a:latin typeface="Arial" panose="020B0604020202020204" pitchFamily="34" charset="0"/>
              </a:endParaRPr>
            </a:p>
          </p:txBody>
        </p:sp>
        <p:sp>
          <p:nvSpPr>
            <p:cNvPr id="23647" name="Rectangle 142"/>
            <p:cNvSpPr/>
            <p:nvPr/>
          </p:nvSpPr>
          <p:spPr>
            <a:xfrm>
              <a:off x="2009"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48" name="Rectangle 143"/>
            <p:cNvSpPr/>
            <p:nvPr/>
          </p:nvSpPr>
          <p:spPr>
            <a:xfrm>
              <a:off x="693" y="2422"/>
              <a:ext cx="326" cy="223"/>
            </a:xfrm>
            <a:prstGeom prst="rect">
              <a:avLst/>
            </a:prstGeom>
            <a:noFill/>
            <a:ln w="9525">
              <a:noFill/>
            </a:ln>
          </p:spPr>
          <p:txBody>
            <a:bodyPr/>
            <a:lstStyle/>
            <a:p>
              <a:endParaRPr lang="zh-CN" altLang="en-US" dirty="0">
                <a:latin typeface="Arial" panose="020B0604020202020204" pitchFamily="34" charset="0"/>
              </a:endParaRPr>
            </a:p>
          </p:txBody>
        </p:sp>
        <p:sp>
          <p:nvSpPr>
            <p:cNvPr id="23649" name="Rectangle 144"/>
            <p:cNvSpPr/>
            <p:nvPr/>
          </p:nvSpPr>
          <p:spPr>
            <a:xfrm>
              <a:off x="807" y="2484"/>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3650" name="Rectangle 145"/>
            <p:cNvSpPr/>
            <p:nvPr/>
          </p:nvSpPr>
          <p:spPr>
            <a:xfrm>
              <a:off x="902"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51" name="Rectangle 146"/>
            <p:cNvSpPr/>
            <p:nvPr/>
          </p:nvSpPr>
          <p:spPr>
            <a:xfrm>
              <a:off x="235" y="1871"/>
              <a:ext cx="323" cy="222"/>
            </a:xfrm>
            <a:prstGeom prst="rect">
              <a:avLst/>
            </a:prstGeom>
            <a:noFill/>
            <a:ln w="9525">
              <a:noFill/>
            </a:ln>
          </p:spPr>
          <p:txBody>
            <a:bodyPr/>
            <a:lstStyle/>
            <a:p>
              <a:endParaRPr lang="zh-CN" altLang="en-US" dirty="0">
                <a:latin typeface="Arial" panose="020B0604020202020204" pitchFamily="34" charset="0"/>
              </a:endParaRPr>
            </a:p>
          </p:txBody>
        </p:sp>
        <p:sp>
          <p:nvSpPr>
            <p:cNvPr id="23652" name="Rectangle 147"/>
            <p:cNvSpPr/>
            <p:nvPr/>
          </p:nvSpPr>
          <p:spPr>
            <a:xfrm>
              <a:off x="349" y="1932"/>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3653" name="Rectangle 148"/>
            <p:cNvSpPr/>
            <p:nvPr/>
          </p:nvSpPr>
          <p:spPr>
            <a:xfrm>
              <a:off x="444"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54" name="Rectangle 149"/>
            <p:cNvSpPr/>
            <p:nvPr/>
          </p:nvSpPr>
          <p:spPr>
            <a:xfrm>
              <a:off x="3248" y="1521"/>
              <a:ext cx="323" cy="220"/>
            </a:xfrm>
            <a:prstGeom prst="rect">
              <a:avLst/>
            </a:prstGeom>
            <a:noFill/>
            <a:ln w="9525">
              <a:noFill/>
            </a:ln>
          </p:spPr>
          <p:txBody>
            <a:bodyPr/>
            <a:lstStyle/>
            <a:p>
              <a:endParaRPr lang="zh-CN" altLang="en-US" dirty="0">
                <a:latin typeface="Arial" panose="020B0604020202020204" pitchFamily="34" charset="0"/>
              </a:endParaRPr>
            </a:p>
          </p:txBody>
        </p:sp>
        <p:sp>
          <p:nvSpPr>
            <p:cNvPr id="23655" name="Rectangle 150"/>
            <p:cNvSpPr/>
            <p:nvPr/>
          </p:nvSpPr>
          <p:spPr>
            <a:xfrm>
              <a:off x="3362" y="1583"/>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3656" name="Rectangle 151"/>
            <p:cNvSpPr/>
            <p:nvPr/>
          </p:nvSpPr>
          <p:spPr>
            <a:xfrm>
              <a:off x="3457"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57" name="Oval 152"/>
            <p:cNvSpPr/>
            <p:nvPr/>
          </p:nvSpPr>
          <p:spPr>
            <a:xfrm>
              <a:off x="4504" y="1108"/>
              <a:ext cx="135" cy="52"/>
            </a:xfrm>
            <a:prstGeom prst="ellipse">
              <a:avLst/>
            </a:prstGeom>
            <a:solidFill>
              <a:srgbClr val="000000"/>
            </a:solidFill>
            <a:ln w="158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23658" name="Group 158"/>
            <p:cNvGrpSpPr/>
            <p:nvPr/>
          </p:nvGrpSpPr>
          <p:grpSpPr>
            <a:xfrm>
              <a:off x="4377" y="1153"/>
              <a:ext cx="197" cy="246"/>
              <a:chOff x="4377" y="1153"/>
              <a:chExt cx="197" cy="246"/>
            </a:xfrm>
          </p:grpSpPr>
          <p:sp>
            <p:nvSpPr>
              <p:cNvPr id="23840" name="Freeform 153"/>
              <p:cNvSpPr/>
              <p:nvPr/>
            </p:nvSpPr>
            <p:spPr>
              <a:xfrm>
                <a:off x="4542" y="1153"/>
                <a:ext cx="32" cy="39"/>
              </a:xfrm>
              <a:custGeom>
                <a:avLst/>
                <a:gdLst>
                  <a:gd name="txL" fmla="*/ 0 w 32"/>
                  <a:gd name="txT" fmla="*/ 0 h 39"/>
                  <a:gd name="txR" fmla="*/ 32 w 32"/>
                  <a:gd name="txB" fmla="*/ 39 h 39"/>
                </a:gdLst>
                <a:ahLst/>
                <a:cxnLst>
                  <a:cxn ang="0">
                    <a:pos x="32" y="10"/>
                  </a:cxn>
                  <a:cxn ang="0">
                    <a:pos x="32" y="5"/>
                  </a:cxn>
                  <a:cxn ang="0">
                    <a:pos x="32" y="5"/>
                  </a:cxn>
                  <a:cxn ang="0">
                    <a:pos x="30" y="3"/>
                  </a:cxn>
                  <a:cxn ang="0">
                    <a:pos x="27" y="0"/>
                  </a:cxn>
                  <a:cxn ang="0">
                    <a:pos x="27" y="0"/>
                  </a:cxn>
                  <a:cxn ang="0">
                    <a:pos x="25" y="3"/>
                  </a:cxn>
                  <a:cxn ang="0">
                    <a:pos x="0" y="30"/>
                  </a:cxn>
                  <a:cxn ang="0">
                    <a:pos x="0" y="32"/>
                  </a:cxn>
                  <a:cxn ang="0">
                    <a:pos x="0" y="35"/>
                  </a:cxn>
                  <a:cxn ang="0">
                    <a:pos x="0" y="37"/>
                  </a:cxn>
                  <a:cxn ang="0">
                    <a:pos x="2" y="39"/>
                  </a:cxn>
                  <a:cxn ang="0">
                    <a:pos x="5" y="39"/>
                  </a:cxn>
                  <a:cxn ang="0">
                    <a:pos x="7" y="37"/>
                  </a:cxn>
                  <a:cxn ang="0">
                    <a:pos x="32" y="10"/>
                  </a:cxn>
                </a:cxnLst>
                <a:rect l="txL" t="txT" r="txR" b="txB"/>
                <a:pathLst>
                  <a:path w="32" h="39">
                    <a:moveTo>
                      <a:pt x="32" y="10"/>
                    </a:moveTo>
                    <a:lnTo>
                      <a:pt x="32" y="5"/>
                    </a:lnTo>
                    <a:lnTo>
                      <a:pt x="30" y="3"/>
                    </a:lnTo>
                    <a:lnTo>
                      <a:pt x="27" y="0"/>
                    </a:lnTo>
                    <a:lnTo>
                      <a:pt x="25" y="3"/>
                    </a:lnTo>
                    <a:lnTo>
                      <a:pt x="0" y="30"/>
                    </a:lnTo>
                    <a:lnTo>
                      <a:pt x="0" y="32"/>
                    </a:lnTo>
                    <a:lnTo>
                      <a:pt x="0" y="35"/>
                    </a:lnTo>
                    <a:lnTo>
                      <a:pt x="0" y="37"/>
                    </a:lnTo>
                    <a:lnTo>
                      <a:pt x="2" y="39"/>
                    </a:lnTo>
                    <a:lnTo>
                      <a:pt x="5" y="39"/>
                    </a:lnTo>
                    <a:lnTo>
                      <a:pt x="7" y="37"/>
                    </a:lnTo>
                    <a:lnTo>
                      <a:pt x="32" y="10"/>
                    </a:lnTo>
                    <a:close/>
                  </a:path>
                </a:pathLst>
              </a:custGeom>
              <a:solidFill>
                <a:srgbClr val="000000">
                  <a:alpha val="100000"/>
                </a:srgbClr>
              </a:solidFill>
              <a:ln w="9525">
                <a:noFill/>
              </a:ln>
            </p:spPr>
            <p:txBody>
              <a:bodyPr/>
              <a:lstStyle/>
              <a:p>
                <a:endParaRPr lang="zh-CN" altLang="en-US"/>
              </a:p>
            </p:txBody>
          </p:sp>
          <p:sp>
            <p:nvSpPr>
              <p:cNvPr id="23841" name="Freeform 154"/>
              <p:cNvSpPr/>
              <p:nvPr/>
            </p:nvSpPr>
            <p:spPr>
              <a:xfrm>
                <a:off x="4499" y="1206"/>
                <a:ext cx="35" cy="38"/>
              </a:xfrm>
              <a:custGeom>
                <a:avLst/>
                <a:gdLst>
                  <a:gd name="txL" fmla="*/ 0 w 35"/>
                  <a:gd name="txT" fmla="*/ 0 h 38"/>
                  <a:gd name="txR" fmla="*/ 35 w 35"/>
                  <a:gd name="txB" fmla="*/ 38 h 38"/>
                </a:gdLst>
                <a:ahLst/>
                <a:cxnLst>
                  <a:cxn ang="0">
                    <a:pos x="33" y="7"/>
                  </a:cxn>
                  <a:cxn ang="0">
                    <a:pos x="35" y="4"/>
                  </a:cxn>
                  <a:cxn ang="0">
                    <a:pos x="35" y="2"/>
                  </a:cxn>
                  <a:cxn ang="0">
                    <a:pos x="33" y="0"/>
                  </a:cxn>
                  <a:cxn ang="0">
                    <a:pos x="30" y="0"/>
                  </a:cxn>
                  <a:cxn ang="0">
                    <a:pos x="28" y="0"/>
                  </a:cxn>
                  <a:cxn ang="0">
                    <a:pos x="25" y="0"/>
                  </a:cxn>
                  <a:cxn ang="0">
                    <a:pos x="3" y="29"/>
                  </a:cxn>
                  <a:cxn ang="0">
                    <a:pos x="0" y="31"/>
                  </a:cxn>
                  <a:cxn ang="0">
                    <a:pos x="0" y="34"/>
                  </a:cxn>
                  <a:cxn ang="0">
                    <a:pos x="3" y="36"/>
                  </a:cxn>
                  <a:cxn ang="0">
                    <a:pos x="5" y="38"/>
                  </a:cxn>
                  <a:cxn ang="0">
                    <a:pos x="8" y="38"/>
                  </a:cxn>
                  <a:cxn ang="0">
                    <a:pos x="10" y="36"/>
                  </a:cxn>
                  <a:cxn ang="0">
                    <a:pos x="33" y="7"/>
                  </a:cxn>
                </a:cxnLst>
                <a:rect l="txL" t="txT" r="txR" b="txB"/>
                <a:pathLst>
                  <a:path w="35" h="38">
                    <a:moveTo>
                      <a:pt x="33" y="7"/>
                    </a:moveTo>
                    <a:lnTo>
                      <a:pt x="35" y="4"/>
                    </a:lnTo>
                    <a:lnTo>
                      <a:pt x="35" y="2"/>
                    </a:lnTo>
                    <a:lnTo>
                      <a:pt x="33" y="0"/>
                    </a:lnTo>
                    <a:lnTo>
                      <a:pt x="30" y="0"/>
                    </a:lnTo>
                    <a:lnTo>
                      <a:pt x="28" y="0"/>
                    </a:lnTo>
                    <a:lnTo>
                      <a:pt x="25" y="0"/>
                    </a:lnTo>
                    <a:lnTo>
                      <a:pt x="3" y="29"/>
                    </a:lnTo>
                    <a:lnTo>
                      <a:pt x="0" y="31"/>
                    </a:lnTo>
                    <a:lnTo>
                      <a:pt x="0" y="34"/>
                    </a:lnTo>
                    <a:lnTo>
                      <a:pt x="3" y="36"/>
                    </a:lnTo>
                    <a:lnTo>
                      <a:pt x="5" y="38"/>
                    </a:lnTo>
                    <a:lnTo>
                      <a:pt x="8" y="38"/>
                    </a:lnTo>
                    <a:lnTo>
                      <a:pt x="10" y="36"/>
                    </a:lnTo>
                    <a:lnTo>
                      <a:pt x="33" y="7"/>
                    </a:lnTo>
                    <a:close/>
                  </a:path>
                </a:pathLst>
              </a:custGeom>
              <a:solidFill>
                <a:srgbClr val="000000">
                  <a:alpha val="100000"/>
                </a:srgbClr>
              </a:solidFill>
              <a:ln w="9525">
                <a:noFill/>
              </a:ln>
            </p:spPr>
            <p:txBody>
              <a:bodyPr/>
              <a:lstStyle/>
              <a:p>
                <a:endParaRPr lang="zh-CN" altLang="en-US"/>
              </a:p>
            </p:txBody>
          </p:sp>
          <p:sp>
            <p:nvSpPr>
              <p:cNvPr id="23842" name="Freeform 155"/>
              <p:cNvSpPr/>
              <p:nvPr/>
            </p:nvSpPr>
            <p:spPr>
              <a:xfrm>
                <a:off x="4460" y="1256"/>
                <a:ext cx="32" cy="38"/>
              </a:xfrm>
              <a:custGeom>
                <a:avLst/>
                <a:gdLst>
                  <a:gd name="txL" fmla="*/ 0 w 32"/>
                  <a:gd name="txT" fmla="*/ 0 h 38"/>
                  <a:gd name="txR" fmla="*/ 32 w 32"/>
                  <a:gd name="txB" fmla="*/ 38 h 38"/>
                </a:gdLst>
                <a:ahLst/>
                <a:cxnLst>
                  <a:cxn ang="0">
                    <a:pos x="32" y="9"/>
                  </a:cxn>
                  <a:cxn ang="0">
                    <a:pos x="32" y="6"/>
                  </a:cxn>
                  <a:cxn ang="0">
                    <a:pos x="32" y="4"/>
                  </a:cxn>
                  <a:cxn ang="0">
                    <a:pos x="32" y="2"/>
                  </a:cxn>
                  <a:cxn ang="0">
                    <a:pos x="29" y="0"/>
                  </a:cxn>
                  <a:cxn ang="0">
                    <a:pos x="27" y="0"/>
                  </a:cxn>
                  <a:cxn ang="0">
                    <a:pos x="24" y="2"/>
                  </a:cxn>
                  <a:cxn ang="0">
                    <a:pos x="2" y="31"/>
                  </a:cxn>
                  <a:cxn ang="0">
                    <a:pos x="0" y="34"/>
                  </a:cxn>
                  <a:cxn ang="0">
                    <a:pos x="0" y="36"/>
                  </a:cxn>
                  <a:cxn ang="0">
                    <a:pos x="2" y="38"/>
                  </a:cxn>
                  <a:cxn ang="0">
                    <a:pos x="5" y="38"/>
                  </a:cxn>
                  <a:cxn ang="0">
                    <a:pos x="7" y="38"/>
                  </a:cxn>
                  <a:cxn ang="0">
                    <a:pos x="9" y="38"/>
                  </a:cxn>
                  <a:cxn ang="0">
                    <a:pos x="32" y="9"/>
                  </a:cxn>
                </a:cxnLst>
                <a:rect l="txL" t="txT" r="txR" b="txB"/>
                <a:pathLst>
                  <a:path w="32" h="38">
                    <a:moveTo>
                      <a:pt x="32" y="9"/>
                    </a:moveTo>
                    <a:lnTo>
                      <a:pt x="32" y="6"/>
                    </a:lnTo>
                    <a:lnTo>
                      <a:pt x="32" y="4"/>
                    </a:lnTo>
                    <a:lnTo>
                      <a:pt x="32" y="2"/>
                    </a:lnTo>
                    <a:lnTo>
                      <a:pt x="29" y="0"/>
                    </a:lnTo>
                    <a:lnTo>
                      <a:pt x="27" y="0"/>
                    </a:lnTo>
                    <a:lnTo>
                      <a:pt x="24" y="2"/>
                    </a:lnTo>
                    <a:lnTo>
                      <a:pt x="2" y="31"/>
                    </a:lnTo>
                    <a:lnTo>
                      <a:pt x="0" y="34"/>
                    </a:lnTo>
                    <a:lnTo>
                      <a:pt x="0" y="36"/>
                    </a:lnTo>
                    <a:lnTo>
                      <a:pt x="2" y="38"/>
                    </a:lnTo>
                    <a:lnTo>
                      <a:pt x="5" y="38"/>
                    </a:lnTo>
                    <a:lnTo>
                      <a:pt x="7" y="38"/>
                    </a:lnTo>
                    <a:lnTo>
                      <a:pt x="9" y="38"/>
                    </a:lnTo>
                    <a:lnTo>
                      <a:pt x="32" y="9"/>
                    </a:lnTo>
                    <a:close/>
                  </a:path>
                </a:pathLst>
              </a:custGeom>
              <a:solidFill>
                <a:srgbClr val="000000">
                  <a:alpha val="100000"/>
                </a:srgbClr>
              </a:solidFill>
              <a:ln w="9525">
                <a:noFill/>
              </a:ln>
            </p:spPr>
            <p:txBody>
              <a:bodyPr/>
              <a:lstStyle/>
              <a:p>
                <a:endParaRPr lang="zh-CN" altLang="en-US"/>
              </a:p>
            </p:txBody>
          </p:sp>
          <p:sp>
            <p:nvSpPr>
              <p:cNvPr id="23843" name="Freeform 156"/>
              <p:cNvSpPr/>
              <p:nvPr/>
            </p:nvSpPr>
            <p:spPr>
              <a:xfrm>
                <a:off x="4420" y="1308"/>
                <a:ext cx="32" cy="38"/>
              </a:xfrm>
              <a:custGeom>
                <a:avLst/>
                <a:gdLst>
                  <a:gd name="txL" fmla="*/ 0 w 32"/>
                  <a:gd name="txT" fmla="*/ 0 h 38"/>
                  <a:gd name="txR" fmla="*/ 32 w 32"/>
                  <a:gd name="txB" fmla="*/ 38 h 38"/>
                </a:gdLst>
                <a:ahLst/>
                <a:cxnLst>
                  <a:cxn ang="0">
                    <a:pos x="32" y="9"/>
                  </a:cxn>
                  <a:cxn ang="0">
                    <a:pos x="32" y="7"/>
                  </a:cxn>
                  <a:cxn ang="0">
                    <a:pos x="32" y="4"/>
                  </a:cxn>
                  <a:cxn ang="0">
                    <a:pos x="32" y="2"/>
                  </a:cxn>
                  <a:cxn ang="0">
                    <a:pos x="30" y="0"/>
                  </a:cxn>
                  <a:cxn ang="0">
                    <a:pos x="27" y="0"/>
                  </a:cxn>
                  <a:cxn ang="0">
                    <a:pos x="25" y="2"/>
                  </a:cxn>
                  <a:cxn ang="0">
                    <a:pos x="0" y="32"/>
                  </a:cxn>
                  <a:cxn ang="0">
                    <a:pos x="0" y="34"/>
                  </a:cxn>
                  <a:cxn ang="0">
                    <a:pos x="0" y="36"/>
                  </a:cxn>
                  <a:cxn ang="0">
                    <a:pos x="0" y="38"/>
                  </a:cxn>
                  <a:cxn ang="0">
                    <a:pos x="2" y="38"/>
                  </a:cxn>
                  <a:cxn ang="0">
                    <a:pos x="5" y="38"/>
                  </a:cxn>
                  <a:cxn ang="0">
                    <a:pos x="7" y="38"/>
                  </a:cxn>
                  <a:cxn ang="0">
                    <a:pos x="32" y="9"/>
                  </a:cxn>
                </a:cxnLst>
                <a:rect l="txL" t="txT" r="txR" b="txB"/>
                <a:pathLst>
                  <a:path w="32" h="38">
                    <a:moveTo>
                      <a:pt x="32" y="9"/>
                    </a:moveTo>
                    <a:lnTo>
                      <a:pt x="32" y="7"/>
                    </a:lnTo>
                    <a:lnTo>
                      <a:pt x="32" y="4"/>
                    </a:lnTo>
                    <a:lnTo>
                      <a:pt x="32" y="2"/>
                    </a:lnTo>
                    <a:lnTo>
                      <a:pt x="30" y="0"/>
                    </a:lnTo>
                    <a:lnTo>
                      <a:pt x="27" y="0"/>
                    </a:lnTo>
                    <a:lnTo>
                      <a:pt x="25" y="2"/>
                    </a:lnTo>
                    <a:lnTo>
                      <a:pt x="0" y="32"/>
                    </a:lnTo>
                    <a:lnTo>
                      <a:pt x="0" y="34"/>
                    </a:lnTo>
                    <a:lnTo>
                      <a:pt x="0" y="36"/>
                    </a:lnTo>
                    <a:lnTo>
                      <a:pt x="0" y="38"/>
                    </a:lnTo>
                    <a:lnTo>
                      <a:pt x="2" y="38"/>
                    </a:lnTo>
                    <a:lnTo>
                      <a:pt x="5" y="38"/>
                    </a:lnTo>
                    <a:lnTo>
                      <a:pt x="7" y="38"/>
                    </a:lnTo>
                    <a:lnTo>
                      <a:pt x="32" y="9"/>
                    </a:lnTo>
                    <a:close/>
                  </a:path>
                </a:pathLst>
              </a:custGeom>
              <a:solidFill>
                <a:srgbClr val="000000">
                  <a:alpha val="100000"/>
                </a:srgbClr>
              </a:solidFill>
              <a:ln w="9525">
                <a:noFill/>
              </a:ln>
            </p:spPr>
            <p:txBody>
              <a:bodyPr/>
              <a:lstStyle/>
              <a:p>
                <a:endParaRPr lang="zh-CN" altLang="en-US"/>
              </a:p>
            </p:txBody>
          </p:sp>
          <p:sp>
            <p:nvSpPr>
              <p:cNvPr id="23844" name="Freeform 157"/>
              <p:cNvSpPr/>
              <p:nvPr/>
            </p:nvSpPr>
            <p:spPr>
              <a:xfrm>
                <a:off x="4377" y="1360"/>
                <a:ext cx="35" cy="39"/>
              </a:xfrm>
              <a:custGeom>
                <a:avLst/>
                <a:gdLst>
                  <a:gd name="txL" fmla="*/ 0 w 35"/>
                  <a:gd name="txT" fmla="*/ 0 h 39"/>
                  <a:gd name="txR" fmla="*/ 35 w 35"/>
                  <a:gd name="txB" fmla="*/ 39 h 39"/>
                </a:gdLst>
                <a:ahLst/>
                <a:cxnLst>
                  <a:cxn ang="0">
                    <a:pos x="33" y="7"/>
                  </a:cxn>
                  <a:cxn ang="0">
                    <a:pos x="35" y="5"/>
                  </a:cxn>
                  <a:cxn ang="0">
                    <a:pos x="35" y="2"/>
                  </a:cxn>
                  <a:cxn ang="0">
                    <a:pos x="33" y="0"/>
                  </a:cxn>
                  <a:cxn ang="0">
                    <a:pos x="30" y="0"/>
                  </a:cxn>
                  <a:cxn ang="0">
                    <a:pos x="28" y="0"/>
                  </a:cxn>
                  <a:cxn ang="0">
                    <a:pos x="25" y="0"/>
                  </a:cxn>
                  <a:cxn ang="0">
                    <a:pos x="3" y="30"/>
                  </a:cxn>
                  <a:cxn ang="0">
                    <a:pos x="0" y="32"/>
                  </a:cxn>
                  <a:cxn ang="0">
                    <a:pos x="0" y="34"/>
                  </a:cxn>
                  <a:cxn ang="0">
                    <a:pos x="3" y="36"/>
                  </a:cxn>
                  <a:cxn ang="0">
                    <a:pos x="5" y="39"/>
                  </a:cxn>
                  <a:cxn ang="0">
                    <a:pos x="8" y="39"/>
                  </a:cxn>
                  <a:cxn ang="0">
                    <a:pos x="10" y="36"/>
                  </a:cxn>
                  <a:cxn ang="0">
                    <a:pos x="33" y="7"/>
                  </a:cxn>
                </a:cxnLst>
                <a:rect l="txL" t="txT" r="txR" b="txB"/>
                <a:pathLst>
                  <a:path w="35" h="39">
                    <a:moveTo>
                      <a:pt x="33" y="7"/>
                    </a:moveTo>
                    <a:lnTo>
                      <a:pt x="35" y="5"/>
                    </a:lnTo>
                    <a:lnTo>
                      <a:pt x="35" y="2"/>
                    </a:lnTo>
                    <a:lnTo>
                      <a:pt x="33" y="0"/>
                    </a:lnTo>
                    <a:lnTo>
                      <a:pt x="30" y="0"/>
                    </a:lnTo>
                    <a:lnTo>
                      <a:pt x="28" y="0"/>
                    </a:lnTo>
                    <a:lnTo>
                      <a:pt x="25" y="0"/>
                    </a:lnTo>
                    <a:lnTo>
                      <a:pt x="3" y="30"/>
                    </a:lnTo>
                    <a:lnTo>
                      <a:pt x="0" y="32"/>
                    </a:lnTo>
                    <a:lnTo>
                      <a:pt x="0" y="34"/>
                    </a:lnTo>
                    <a:lnTo>
                      <a:pt x="3" y="36"/>
                    </a:lnTo>
                    <a:lnTo>
                      <a:pt x="5" y="39"/>
                    </a:lnTo>
                    <a:lnTo>
                      <a:pt x="8" y="39"/>
                    </a:lnTo>
                    <a:lnTo>
                      <a:pt x="10" y="36"/>
                    </a:lnTo>
                    <a:lnTo>
                      <a:pt x="33" y="7"/>
                    </a:lnTo>
                    <a:close/>
                  </a:path>
                </a:pathLst>
              </a:custGeom>
              <a:solidFill>
                <a:srgbClr val="000000">
                  <a:alpha val="100000"/>
                </a:srgbClr>
              </a:solidFill>
              <a:ln w="9525">
                <a:noFill/>
              </a:ln>
            </p:spPr>
            <p:txBody>
              <a:bodyPr/>
              <a:lstStyle/>
              <a:p>
                <a:endParaRPr lang="zh-CN" altLang="en-US"/>
              </a:p>
            </p:txBody>
          </p:sp>
        </p:grpSp>
        <p:grpSp>
          <p:nvGrpSpPr>
            <p:cNvPr id="23659" name="Group 164"/>
            <p:cNvGrpSpPr/>
            <p:nvPr/>
          </p:nvGrpSpPr>
          <p:grpSpPr>
            <a:xfrm>
              <a:off x="4564" y="1153"/>
              <a:ext cx="139" cy="259"/>
              <a:chOff x="4564" y="1153"/>
              <a:chExt cx="139" cy="259"/>
            </a:xfrm>
          </p:grpSpPr>
          <p:sp>
            <p:nvSpPr>
              <p:cNvPr id="23835" name="Freeform 159"/>
              <p:cNvSpPr/>
              <p:nvPr/>
            </p:nvSpPr>
            <p:spPr>
              <a:xfrm>
                <a:off x="4564" y="1153"/>
                <a:ext cx="27" cy="41"/>
              </a:xfrm>
              <a:custGeom>
                <a:avLst/>
                <a:gdLst>
                  <a:gd name="txL" fmla="*/ 0 w 27"/>
                  <a:gd name="txT" fmla="*/ 0 h 41"/>
                  <a:gd name="txR" fmla="*/ 27 w 27"/>
                  <a:gd name="txB" fmla="*/ 41 h 41"/>
                </a:gdLst>
                <a:ahLst/>
                <a:cxnLst>
                  <a:cxn ang="0">
                    <a:pos x="10" y="5"/>
                  </a:cxn>
                  <a:cxn ang="0">
                    <a:pos x="8" y="3"/>
                  </a:cxn>
                  <a:cxn ang="0">
                    <a:pos x="5" y="0"/>
                  </a:cxn>
                  <a:cxn ang="0">
                    <a:pos x="5" y="0"/>
                  </a:cxn>
                  <a:cxn ang="0">
                    <a:pos x="3" y="3"/>
                  </a:cxn>
                  <a:cxn ang="0">
                    <a:pos x="0" y="5"/>
                  </a:cxn>
                  <a:cxn ang="0">
                    <a:pos x="0" y="7"/>
                  </a:cxn>
                  <a:cxn ang="0">
                    <a:pos x="17" y="39"/>
                  </a:cxn>
                  <a:cxn ang="0">
                    <a:pos x="17" y="41"/>
                  </a:cxn>
                  <a:cxn ang="0">
                    <a:pos x="20" y="41"/>
                  </a:cxn>
                  <a:cxn ang="0">
                    <a:pos x="22" y="41"/>
                  </a:cxn>
                  <a:cxn ang="0">
                    <a:pos x="25" y="41"/>
                  </a:cxn>
                  <a:cxn ang="0">
                    <a:pos x="27" y="39"/>
                  </a:cxn>
                  <a:cxn ang="0">
                    <a:pos x="27" y="37"/>
                  </a:cxn>
                  <a:cxn ang="0">
                    <a:pos x="10" y="5"/>
                  </a:cxn>
                </a:cxnLst>
                <a:rect l="txL" t="txT" r="txR" b="txB"/>
                <a:pathLst>
                  <a:path w="27" h="41">
                    <a:moveTo>
                      <a:pt x="10" y="5"/>
                    </a:moveTo>
                    <a:lnTo>
                      <a:pt x="8" y="3"/>
                    </a:lnTo>
                    <a:lnTo>
                      <a:pt x="5" y="0"/>
                    </a:lnTo>
                    <a:lnTo>
                      <a:pt x="3" y="3"/>
                    </a:lnTo>
                    <a:lnTo>
                      <a:pt x="0" y="5"/>
                    </a:lnTo>
                    <a:lnTo>
                      <a:pt x="0" y="7"/>
                    </a:lnTo>
                    <a:lnTo>
                      <a:pt x="17" y="39"/>
                    </a:lnTo>
                    <a:lnTo>
                      <a:pt x="17" y="41"/>
                    </a:lnTo>
                    <a:lnTo>
                      <a:pt x="20" y="41"/>
                    </a:lnTo>
                    <a:lnTo>
                      <a:pt x="22" y="41"/>
                    </a:lnTo>
                    <a:lnTo>
                      <a:pt x="25" y="41"/>
                    </a:lnTo>
                    <a:lnTo>
                      <a:pt x="27" y="39"/>
                    </a:lnTo>
                    <a:lnTo>
                      <a:pt x="27" y="37"/>
                    </a:lnTo>
                    <a:lnTo>
                      <a:pt x="10" y="5"/>
                    </a:lnTo>
                    <a:close/>
                  </a:path>
                </a:pathLst>
              </a:custGeom>
              <a:solidFill>
                <a:srgbClr val="000000">
                  <a:alpha val="100000"/>
                </a:srgbClr>
              </a:solidFill>
              <a:ln w="9525">
                <a:noFill/>
              </a:ln>
            </p:spPr>
            <p:txBody>
              <a:bodyPr/>
              <a:lstStyle/>
              <a:p>
                <a:endParaRPr lang="zh-CN" altLang="en-US"/>
              </a:p>
            </p:txBody>
          </p:sp>
          <p:sp>
            <p:nvSpPr>
              <p:cNvPr id="23836" name="Freeform 160"/>
              <p:cNvSpPr/>
              <p:nvPr/>
            </p:nvSpPr>
            <p:spPr>
              <a:xfrm>
                <a:off x="4594" y="1210"/>
                <a:ext cx="27" cy="43"/>
              </a:xfrm>
              <a:custGeom>
                <a:avLst/>
                <a:gdLst>
                  <a:gd name="txL" fmla="*/ 0 w 27"/>
                  <a:gd name="txT" fmla="*/ 0 h 43"/>
                  <a:gd name="txR" fmla="*/ 27 w 27"/>
                  <a:gd name="txB" fmla="*/ 43 h 43"/>
                </a:gdLst>
                <a:ahLst/>
                <a:cxnLst>
                  <a:cxn ang="0">
                    <a:pos x="10" y="5"/>
                  </a:cxn>
                  <a:cxn ang="0">
                    <a:pos x="7" y="3"/>
                  </a:cxn>
                  <a:cxn ang="0">
                    <a:pos x="5" y="0"/>
                  </a:cxn>
                  <a:cxn ang="0">
                    <a:pos x="2" y="0"/>
                  </a:cxn>
                  <a:cxn ang="0">
                    <a:pos x="0" y="3"/>
                  </a:cxn>
                  <a:cxn ang="0">
                    <a:pos x="0" y="5"/>
                  </a:cxn>
                  <a:cxn ang="0">
                    <a:pos x="0" y="7"/>
                  </a:cxn>
                  <a:cxn ang="0">
                    <a:pos x="17" y="39"/>
                  </a:cxn>
                  <a:cxn ang="0">
                    <a:pos x="17" y="41"/>
                  </a:cxn>
                  <a:cxn ang="0">
                    <a:pos x="20" y="43"/>
                  </a:cxn>
                  <a:cxn ang="0">
                    <a:pos x="22" y="43"/>
                  </a:cxn>
                  <a:cxn ang="0">
                    <a:pos x="25" y="41"/>
                  </a:cxn>
                  <a:cxn ang="0">
                    <a:pos x="27" y="39"/>
                  </a:cxn>
                  <a:cxn ang="0">
                    <a:pos x="27" y="37"/>
                  </a:cxn>
                  <a:cxn ang="0">
                    <a:pos x="10" y="5"/>
                  </a:cxn>
                </a:cxnLst>
                <a:rect l="txL" t="txT" r="txR" b="txB"/>
                <a:pathLst>
                  <a:path w="27" h="43">
                    <a:moveTo>
                      <a:pt x="10" y="5"/>
                    </a:moveTo>
                    <a:lnTo>
                      <a:pt x="7" y="3"/>
                    </a:lnTo>
                    <a:lnTo>
                      <a:pt x="5" y="0"/>
                    </a:lnTo>
                    <a:lnTo>
                      <a:pt x="2" y="0"/>
                    </a:lnTo>
                    <a:lnTo>
                      <a:pt x="0" y="3"/>
                    </a:lnTo>
                    <a:lnTo>
                      <a:pt x="0" y="5"/>
                    </a:lnTo>
                    <a:lnTo>
                      <a:pt x="0" y="7"/>
                    </a:lnTo>
                    <a:lnTo>
                      <a:pt x="17" y="39"/>
                    </a:lnTo>
                    <a:lnTo>
                      <a:pt x="17" y="41"/>
                    </a:lnTo>
                    <a:lnTo>
                      <a:pt x="20" y="43"/>
                    </a:lnTo>
                    <a:lnTo>
                      <a:pt x="22" y="43"/>
                    </a:lnTo>
                    <a:lnTo>
                      <a:pt x="25" y="41"/>
                    </a:lnTo>
                    <a:lnTo>
                      <a:pt x="27" y="39"/>
                    </a:lnTo>
                    <a:lnTo>
                      <a:pt x="27" y="37"/>
                    </a:lnTo>
                    <a:lnTo>
                      <a:pt x="10" y="5"/>
                    </a:lnTo>
                    <a:close/>
                  </a:path>
                </a:pathLst>
              </a:custGeom>
              <a:solidFill>
                <a:srgbClr val="000000">
                  <a:alpha val="100000"/>
                </a:srgbClr>
              </a:solidFill>
              <a:ln w="9525">
                <a:noFill/>
              </a:ln>
            </p:spPr>
            <p:txBody>
              <a:bodyPr/>
              <a:lstStyle/>
              <a:p>
                <a:endParaRPr lang="zh-CN" altLang="en-US"/>
              </a:p>
            </p:txBody>
          </p:sp>
          <p:sp>
            <p:nvSpPr>
              <p:cNvPr id="23837" name="Freeform 161"/>
              <p:cNvSpPr/>
              <p:nvPr/>
            </p:nvSpPr>
            <p:spPr>
              <a:xfrm>
                <a:off x="4624" y="1269"/>
                <a:ext cx="27" cy="41"/>
              </a:xfrm>
              <a:custGeom>
                <a:avLst/>
                <a:gdLst>
                  <a:gd name="txL" fmla="*/ 0 w 27"/>
                  <a:gd name="txT" fmla="*/ 0 h 41"/>
                  <a:gd name="txR" fmla="*/ 27 w 27"/>
                  <a:gd name="txB" fmla="*/ 41 h 41"/>
                </a:gdLst>
                <a:ahLst/>
                <a:cxnLst>
                  <a:cxn ang="0">
                    <a:pos x="10" y="3"/>
                  </a:cxn>
                  <a:cxn ang="0">
                    <a:pos x="7" y="0"/>
                  </a:cxn>
                  <a:cxn ang="0">
                    <a:pos x="5" y="0"/>
                  </a:cxn>
                  <a:cxn ang="0">
                    <a:pos x="2" y="0"/>
                  </a:cxn>
                  <a:cxn ang="0">
                    <a:pos x="0" y="0"/>
                  </a:cxn>
                  <a:cxn ang="0">
                    <a:pos x="0" y="3"/>
                  </a:cxn>
                  <a:cxn ang="0">
                    <a:pos x="0" y="5"/>
                  </a:cxn>
                  <a:cxn ang="0">
                    <a:pos x="17" y="39"/>
                  </a:cxn>
                  <a:cxn ang="0">
                    <a:pos x="17" y="41"/>
                  </a:cxn>
                  <a:cxn ang="0">
                    <a:pos x="20" y="41"/>
                  </a:cxn>
                  <a:cxn ang="0">
                    <a:pos x="22" y="41"/>
                  </a:cxn>
                  <a:cxn ang="0">
                    <a:pos x="25" y="41"/>
                  </a:cxn>
                  <a:cxn ang="0">
                    <a:pos x="27" y="39"/>
                  </a:cxn>
                  <a:cxn ang="0">
                    <a:pos x="27" y="37"/>
                  </a:cxn>
                  <a:cxn ang="0">
                    <a:pos x="10" y="3"/>
                  </a:cxn>
                </a:cxnLst>
                <a:rect l="txL" t="txT" r="txR" b="txB"/>
                <a:pathLst>
                  <a:path w="27" h="41">
                    <a:moveTo>
                      <a:pt x="10" y="3"/>
                    </a:moveTo>
                    <a:lnTo>
                      <a:pt x="7" y="0"/>
                    </a:lnTo>
                    <a:lnTo>
                      <a:pt x="5" y="0"/>
                    </a:lnTo>
                    <a:lnTo>
                      <a:pt x="2" y="0"/>
                    </a:lnTo>
                    <a:lnTo>
                      <a:pt x="0" y="0"/>
                    </a:lnTo>
                    <a:lnTo>
                      <a:pt x="0" y="3"/>
                    </a:lnTo>
                    <a:lnTo>
                      <a:pt x="0" y="5"/>
                    </a:lnTo>
                    <a:lnTo>
                      <a:pt x="17" y="39"/>
                    </a:lnTo>
                    <a:lnTo>
                      <a:pt x="17" y="41"/>
                    </a:lnTo>
                    <a:lnTo>
                      <a:pt x="20" y="41"/>
                    </a:lnTo>
                    <a:lnTo>
                      <a:pt x="22" y="41"/>
                    </a:lnTo>
                    <a:lnTo>
                      <a:pt x="25" y="41"/>
                    </a:lnTo>
                    <a:lnTo>
                      <a:pt x="27" y="39"/>
                    </a:lnTo>
                    <a:lnTo>
                      <a:pt x="27" y="37"/>
                    </a:lnTo>
                    <a:lnTo>
                      <a:pt x="10" y="3"/>
                    </a:lnTo>
                    <a:close/>
                  </a:path>
                </a:pathLst>
              </a:custGeom>
              <a:solidFill>
                <a:srgbClr val="000000">
                  <a:alpha val="100000"/>
                </a:srgbClr>
              </a:solidFill>
              <a:ln w="9525">
                <a:noFill/>
              </a:ln>
            </p:spPr>
            <p:txBody>
              <a:bodyPr/>
              <a:lstStyle/>
              <a:p>
                <a:endParaRPr lang="zh-CN" altLang="en-US"/>
              </a:p>
            </p:txBody>
          </p:sp>
          <p:sp>
            <p:nvSpPr>
              <p:cNvPr id="23838" name="Freeform 162"/>
              <p:cNvSpPr/>
              <p:nvPr/>
            </p:nvSpPr>
            <p:spPr>
              <a:xfrm>
                <a:off x="4654" y="1326"/>
                <a:ext cx="27" cy="41"/>
              </a:xfrm>
              <a:custGeom>
                <a:avLst/>
                <a:gdLst>
                  <a:gd name="txL" fmla="*/ 0 w 27"/>
                  <a:gd name="txT" fmla="*/ 0 h 41"/>
                  <a:gd name="txR" fmla="*/ 27 w 27"/>
                  <a:gd name="txB" fmla="*/ 41 h 41"/>
                </a:gdLst>
                <a:ahLst/>
                <a:cxnLst>
                  <a:cxn ang="0">
                    <a:pos x="10" y="2"/>
                  </a:cxn>
                  <a:cxn ang="0">
                    <a:pos x="7" y="0"/>
                  </a:cxn>
                  <a:cxn ang="0">
                    <a:pos x="5" y="0"/>
                  </a:cxn>
                  <a:cxn ang="0">
                    <a:pos x="2" y="0"/>
                  </a:cxn>
                  <a:cxn ang="0">
                    <a:pos x="0" y="0"/>
                  </a:cxn>
                  <a:cxn ang="0">
                    <a:pos x="0" y="2"/>
                  </a:cxn>
                  <a:cxn ang="0">
                    <a:pos x="0" y="5"/>
                  </a:cxn>
                  <a:cxn ang="0">
                    <a:pos x="17" y="39"/>
                  </a:cxn>
                  <a:cxn ang="0">
                    <a:pos x="17" y="41"/>
                  </a:cxn>
                  <a:cxn ang="0">
                    <a:pos x="20" y="41"/>
                  </a:cxn>
                  <a:cxn ang="0">
                    <a:pos x="22" y="41"/>
                  </a:cxn>
                  <a:cxn ang="0">
                    <a:pos x="24" y="41"/>
                  </a:cxn>
                  <a:cxn ang="0">
                    <a:pos x="27" y="39"/>
                  </a:cxn>
                  <a:cxn ang="0">
                    <a:pos x="27" y="36"/>
                  </a:cxn>
                  <a:cxn ang="0">
                    <a:pos x="10" y="2"/>
                  </a:cxn>
                </a:cxnLst>
                <a:rect l="txL" t="txT" r="txR" b="txB"/>
                <a:pathLst>
                  <a:path w="27" h="41">
                    <a:moveTo>
                      <a:pt x="10" y="2"/>
                    </a:moveTo>
                    <a:lnTo>
                      <a:pt x="7" y="0"/>
                    </a:lnTo>
                    <a:lnTo>
                      <a:pt x="5" y="0"/>
                    </a:lnTo>
                    <a:lnTo>
                      <a:pt x="2" y="0"/>
                    </a:lnTo>
                    <a:lnTo>
                      <a:pt x="0" y="0"/>
                    </a:lnTo>
                    <a:lnTo>
                      <a:pt x="0" y="2"/>
                    </a:lnTo>
                    <a:lnTo>
                      <a:pt x="0" y="5"/>
                    </a:lnTo>
                    <a:lnTo>
                      <a:pt x="17" y="39"/>
                    </a:lnTo>
                    <a:lnTo>
                      <a:pt x="17" y="41"/>
                    </a:lnTo>
                    <a:lnTo>
                      <a:pt x="20" y="41"/>
                    </a:lnTo>
                    <a:lnTo>
                      <a:pt x="22" y="41"/>
                    </a:lnTo>
                    <a:lnTo>
                      <a:pt x="24" y="41"/>
                    </a:lnTo>
                    <a:lnTo>
                      <a:pt x="27" y="39"/>
                    </a:lnTo>
                    <a:lnTo>
                      <a:pt x="27" y="36"/>
                    </a:lnTo>
                    <a:lnTo>
                      <a:pt x="10" y="2"/>
                    </a:lnTo>
                    <a:close/>
                  </a:path>
                </a:pathLst>
              </a:custGeom>
              <a:solidFill>
                <a:srgbClr val="000000">
                  <a:alpha val="100000"/>
                </a:srgbClr>
              </a:solidFill>
              <a:ln w="9525">
                <a:noFill/>
              </a:ln>
            </p:spPr>
            <p:txBody>
              <a:bodyPr/>
              <a:lstStyle/>
              <a:p>
                <a:endParaRPr lang="zh-CN" altLang="en-US"/>
              </a:p>
            </p:txBody>
          </p:sp>
          <p:sp>
            <p:nvSpPr>
              <p:cNvPr id="23839" name="Freeform 163"/>
              <p:cNvSpPr/>
              <p:nvPr/>
            </p:nvSpPr>
            <p:spPr>
              <a:xfrm>
                <a:off x="4683" y="1383"/>
                <a:ext cx="20" cy="29"/>
              </a:xfrm>
              <a:custGeom>
                <a:avLst/>
                <a:gdLst>
                  <a:gd name="txL" fmla="*/ 0 w 20"/>
                  <a:gd name="txT" fmla="*/ 0 h 29"/>
                  <a:gd name="txR" fmla="*/ 20 w 20"/>
                  <a:gd name="txB" fmla="*/ 29 h 29"/>
                </a:gdLst>
                <a:ahLst/>
                <a:cxnLst>
                  <a:cxn ang="0">
                    <a:pos x="10" y="4"/>
                  </a:cxn>
                  <a:cxn ang="0">
                    <a:pos x="8" y="2"/>
                  </a:cxn>
                  <a:cxn ang="0">
                    <a:pos x="5" y="0"/>
                  </a:cxn>
                  <a:cxn ang="0">
                    <a:pos x="3" y="0"/>
                  </a:cxn>
                  <a:cxn ang="0">
                    <a:pos x="0" y="2"/>
                  </a:cxn>
                  <a:cxn ang="0">
                    <a:pos x="0" y="4"/>
                  </a:cxn>
                  <a:cxn ang="0">
                    <a:pos x="0" y="7"/>
                  </a:cxn>
                  <a:cxn ang="0">
                    <a:pos x="10" y="27"/>
                  </a:cxn>
                  <a:cxn ang="0">
                    <a:pos x="13" y="27"/>
                  </a:cxn>
                  <a:cxn ang="0">
                    <a:pos x="15" y="29"/>
                  </a:cxn>
                  <a:cxn ang="0">
                    <a:pos x="15" y="29"/>
                  </a:cxn>
                  <a:cxn ang="0">
                    <a:pos x="18" y="27"/>
                  </a:cxn>
                  <a:cxn ang="0">
                    <a:pos x="20" y="25"/>
                  </a:cxn>
                  <a:cxn ang="0">
                    <a:pos x="20" y="25"/>
                  </a:cxn>
                  <a:cxn ang="0">
                    <a:pos x="10" y="4"/>
                  </a:cxn>
                </a:cxnLst>
                <a:rect l="txL" t="txT" r="txR" b="txB"/>
                <a:pathLst>
                  <a:path w="20" h="29">
                    <a:moveTo>
                      <a:pt x="10" y="4"/>
                    </a:moveTo>
                    <a:lnTo>
                      <a:pt x="8" y="2"/>
                    </a:lnTo>
                    <a:lnTo>
                      <a:pt x="5" y="0"/>
                    </a:lnTo>
                    <a:lnTo>
                      <a:pt x="3" y="0"/>
                    </a:lnTo>
                    <a:lnTo>
                      <a:pt x="0" y="2"/>
                    </a:lnTo>
                    <a:lnTo>
                      <a:pt x="0" y="4"/>
                    </a:lnTo>
                    <a:lnTo>
                      <a:pt x="0" y="7"/>
                    </a:lnTo>
                    <a:lnTo>
                      <a:pt x="10" y="27"/>
                    </a:lnTo>
                    <a:lnTo>
                      <a:pt x="13" y="27"/>
                    </a:lnTo>
                    <a:lnTo>
                      <a:pt x="15" y="29"/>
                    </a:lnTo>
                    <a:lnTo>
                      <a:pt x="18" y="27"/>
                    </a:lnTo>
                    <a:lnTo>
                      <a:pt x="20" y="25"/>
                    </a:lnTo>
                    <a:lnTo>
                      <a:pt x="10" y="4"/>
                    </a:lnTo>
                    <a:close/>
                  </a:path>
                </a:pathLst>
              </a:custGeom>
              <a:solidFill>
                <a:srgbClr val="000000">
                  <a:alpha val="100000"/>
                </a:srgbClr>
              </a:solidFill>
              <a:ln w="9525">
                <a:noFill/>
              </a:ln>
            </p:spPr>
            <p:txBody>
              <a:bodyPr/>
              <a:lstStyle/>
              <a:p>
                <a:endParaRPr lang="zh-CN" altLang="en-US"/>
              </a:p>
            </p:txBody>
          </p:sp>
        </p:grpSp>
        <p:grpSp>
          <p:nvGrpSpPr>
            <p:cNvPr id="23660" name="Group 173"/>
            <p:cNvGrpSpPr/>
            <p:nvPr/>
          </p:nvGrpSpPr>
          <p:grpSpPr>
            <a:xfrm>
              <a:off x="4564" y="1153"/>
              <a:ext cx="463" cy="255"/>
              <a:chOff x="4564" y="1153"/>
              <a:chExt cx="463" cy="255"/>
            </a:xfrm>
          </p:grpSpPr>
          <p:sp>
            <p:nvSpPr>
              <p:cNvPr id="23827" name="Freeform 165"/>
              <p:cNvSpPr/>
              <p:nvPr/>
            </p:nvSpPr>
            <p:spPr>
              <a:xfrm>
                <a:off x="4564" y="1153"/>
                <a:ext cx="45" cy="28"/>
              </a:xfrm>
              <a:custGeom>
                <a:avLst/>
                <a:gdLst>
                  <a:gd name="txL" fmla="*/ 0 w 45"/>
                  <a:gd name="txT" fmla="*/ 0 h 28"/>
                  <a:gd name="txR" fmla="*/ 45 w 45"/>
                  <a:gd name="txB" fmla="*/ 28 h 28"/>
                </a:gdLst>
                <a:ahLst/>
                <a:cxnLst>
                  <a:cxn ang="0">
                    <a:pos x="10" y="3"/>
                  </a:cxn>
                  <a:cxn ang="0">
                    <a:pos x="5" y="0"/>
                  </a:cxn>
                  <a:cxn ang="0">
                    <a:pos x="5" y="0"/>
                  </a:cxn>
                  <a:cxn ang="0">
                    <a:pos x="3" y="3"/>
                  </a:cxn>
                  <a:cxn ang="0">
                    <a:pos x="0" y="5"/>
                  </a:cxn>
                  <a:cxn ang="0">
                    <a:pos x="0" y="5"/>
                  </a:cxn>
                  <a:cxn ang="0">
                    <a:pos x="3" y="10"/>
                  </a:cxn>
                  <a:cxn ang="0">
                    <a:pos x="35" y="28"/>
                  </a:cxn>
                  <a:cxn ang="0">
                    <a:pos x="37" y="28"/>
                  </a:cxn>
                  <a:cxn ang="0">
                    <a:pos x="40" y="28"/>
                  </a:cxn>
                  <a:cxn ang="0">
                    <a:pos x="42" y="28"/>
                  </a:cxn>
                  <a:cxn ang="0">
                    <a:pos x="45" y="25"/>
                  </a:cxn>
                  <a:cxn ang="0">
                    <a:pos x="45" y="23"/>
                  </a:cxn>
                  <a:cxn ang="0">
                    <a:pos x="42" y="21"/>
                  </a:cxn>
                  <a:cxn ang="0">
                    <a:pos x="10" y="3"/>
                  </a:cxn>
                </a:cxnLst>
                <a:rect l="txL" t="txT" r="txR" b="txB"/>
                <a:pathLst>
                  <a:path w="45" h="28">
                    <a:moveTo>
                      <a:pt x="10" y="3"/>
                    </a:moveTo>
                    <a:lnTo>
                      <a:pt x="5" y="0"/>
                    </a:lnTo>
                    <a:lnTo>
                      <a:pt x="3" y="3"/>
                    </a:lnTo>
                    <a:lnTo>
                      <a:pt x="0" y="5"/>
                    </a:lnTo>
                    <a:lnTo>
                      <a:pt x="3" y="10"/>
                    </a:lnTo>
                    <a:lnTo>
                      <a:pt x="35" y="28"/>
                    </a:lnTo>
                    <a:lnTo>
                      <a:pt x="37" y="28"/>
                    </a:lnTo>
                    <a:lnTo>
                      <a:pt x="40" y="28"/>
                    </a:lnTo>
                    <a:lnTo>
                      <a:pt x="42" y="28"/>
                    </a:lnTo>
                    <a:lnTo>
                      <a:pt x="45" y="25"/>
                    </a:lnTo>
                    <a:lnTo>
                      <a:pt x="45" y="23"/>
                    </a:lnTo>
                    <a:lnTo>
                      <a:pt x="42" y="21"/>
                    </a:lnTo>
                    <a:lnTo>
                      <a:pt x="10" y="3"/>
                    </a:lnTo>
                    <a:close/>
                  </a:path>
                </a:pathLst>
              </a:custGeom>
              <a:solidFill>
                <a:srgbClr val="000000">
                  <a:alpha val="100000"/>
                </a:srgbClr>
              </a:solidFill>
              <a:ln w="9525">
                <a:noFill/>
              </a:ln>
            </p:spPr>
            <p:txBody>
              <a:bodyPr/>
              <a:lstStyle/>
              <a:p>
                <a:endParaRPr lang="zh-CN" altLang="en-US"/>
              </a:p>
            </p:txBody>
          </p:sp>
          <p:sp>
            <p:nvSpPr>
              <p:cNvPr id="23828" name="Freeform 166"/>
              <p:cNvSpPr/>
              <p:nvPr/>
            </p:nvSpPr>
            <p:spPr>
              <a:xfrm>
                <a:off x="4624" y="1185"/>
                <a:ext cx="45" cy="28"/>
              </a:xfrm>
              <a:custGeom>
                <a:avLst/>
                <a:gdLst>
                  <a:gd name="txL" fmla="*/ 0 w 45"/>
                  <a:gd name="txT" fmla="*/ 0 h 28"/>
                  <a:gd name="txR" fmla="*/ 45 w 45"/>
                  <a:gd name="txB" fmla="*/ 28 h 28"/>
                </a:gdLst>
                <a:ahLst/>
                <a:cxnLst>
                  <a:cxn ang="0">
                    <a:pos x="10" y="3"/>
                  </a:cxn>
                  <a:cxn ang="0">
                    <a:pos x="7" y="0"/>
                  </a:cxn>
                  <a:cxn ang="0">
                    <a:pos x="5" y="0"/>
                  </a:cxn>
                  <a:cxn ang="0">
                    <a:pos x="2" y="3"/>
                  </a:cxn>
                  <a:cxn ang="0">
                    <a:pos x="0" y="5"/>
                  </a:cxn>
                  <a:cxn ang="0">
                    <a:pos x="0" y="7"/>
                  </a:cxn>
                  <a:cxn ang="0">
                    <a:pos x="2" y="9"/>
                  </a:cxn>
                  <a:cxn ang="0">
                    <a:pos x="35" y="28"/>
                  </a:cxn>
                  <a:cxn ang="0">
                    <a:pos x="37" y="28"/>
                  </a:cxn>
                  <a:cxn ang="0">
                    <a:pos x="40" y="28"/>
                  </a:cxn>
                  <a:cxn ang="0">
                    <a:pos x="42" y="28"/>
                  </a:cxn>
                  <a:cxn ang="0">
                    <a:pos x="45" y="25"/>
                  </a:cxn>
                  <a:cxn ang="0">
                    <a:pos x="45" y="23"/>
                  </a:cxn>
                  <a:cxn ang="0">
                    <a:pos x="42" y="21"/>
                  </a:cxn>
                  <a:cxn ang="0">
                    <a:pos x="10" y="3"/>
                  </a:cxn>
                </a:cxnLst>
                <a:rect l="txL" t="txT" r="txR" b="txB"/>
                <a:pathLst>
                  <a:path w="45" h="28">
                    <a:moveTo>
                      <a:pt x="10" y="3"/>
                    </a:moveTo>
                    <a:lnTo>
                      <a:pt x="7" y="0"/>
                    </a:lnTo>
                    <a:lnTo>
                      <a:pt x="5" y="0"/>
                    </a:lnTo>
                    <a:lnTo>
                      <a:pt x="2" y="3"/>
                    </a:lnTo>
                    <a:lnTo>
                      <a:pt x="0" y="5"/>
                    </a:lnTo>
                    <a:lnTo>
                      <a:pt x="0" y="7"/>
                    </a:lnTo>
                    <a:lnTo>
                      <a:pt x="2" y="9"/>
                    </a:lnTo>
                    <a:lnTo>
                      <a:pt x="35" y="28"/>
                    </a:lnTo>
                    <a:lnTo>
                      <a:pt x="37" y="28"/>
                    </a:lnTo>
                    <a:lnTo>
                      <a:pt x="40" y="28"/>
                    </a:lnTo>
                    <a:lnTo>
                      <a:pt x="42" y="28"/>
                    </a:lnTo>
                    <a:lnTo>
                      <a:pt x="45" y="25"/>
                    </a:lnTo>
                    <a:lnTo>
                      <a:pt x="45" y="23"/>
                    </a:lnTo>
                    <a:lnTo>
                      <a:pt x="42" y="21"/>
                    </a:lnTo>
                    <a:lnTo>
                      <a:pt x="10" y="3"/>
                    </a:lnTo>
                    <a:close/>
                  </a:path>
                </a:pathLst>
              </a:custGeom>
              <a:solidFill>
                <a:srgbClr val="000000">
                  <a:alpha val="100000"/>
                </a:srgbClr>
              </a:solidFill>
              <a:ln w="9525">
                <a:noFill/>
              </a:ln>
            </p:spPr>
            <p:txBody>
              <a:bodyPr/>
              <a:lstStyle/>
              <a:p>
                <a:endParaRPr lang="zh-CN" altLang="en-US"/>
              </a:p>
            </p:txBody>
          </p:sp>
          <p:sp>
            <p:nvSpPr>
              <p:cNvPr id="23829" name="Freeform 167"/>
              <p:cNvSpPr/>
              <p:nvPr/>
            </p:nvSpPr>
            <p:spPr>
              <a:xfrm>
                <a:off x="4683" y="1219"/>
                <a:ext cx="45" cy="28"/>
              </a:xfrm>
              <a:custGeom>
                <a:avLst/>
                <a:gdLst>
                  <a:gd name="txL" fmla="*/ 0 w 45"/>
                  <a:gd name="txT" fmla="*/ 0 h 28"/>
                  <a:gd name="txR" fmla="*/ 45 w 45"/>
                  <a:gd name="txB" fmla="*/ 28 h 28"/>
                </a:gdLst>
                <a:ahLst/>
                <a:cxnLst>
                  <a:cxn ang="0">
                    <a:pos x="10" y="0"/>
                  </a:cxn>
                  <a:cxn ang="0">
                    <a:pos x="8" y="0"/>
                  </a:cxn>
                  <a:cxn ang="0">
                    <a:pos x="5" y="0"/>
                  </a:cxn>
                  <a:cxn ang="0">
                    <a:pos x="3" y="0"/>
                  </a:cxn>
                  <a:cxn ang="0">
                    <a:pos x="0" y="3"/>
                  </a:cxn>
                  <a:cxn ang="0">
                    <a:pos x="0" y="5"/>
                  </a:cxn>
                  <a:cxn ang="0">
                    <a:pos x="3" y="7"/>
                  </a:cxn>
                  <a:cxn ang="0">
                    <a:pos x="35" y="25"/>
                  </a:cxn>
                  <a:cxn ang="0">
                    <a:pos x="38" y="28"/>
                  </a:cxn>
                  <a:cxn ang="0">
                    <a:pos x="40" y="28"/>
                  </a:cxn>
                  <a:cxn ang="0">
                    <a:pos x="43" y="25"/>
                  </a:cxn>
                  <a:cxn ang="0">
                    <a:pos x="45" y="23"/>
                  </a:cxn>
                  <a:cxn ang="0">
                    <a:pos x="45" y="21"/>
                  </a:cxn>
                  <a:cxn ang="0">
                    <a:pos x="43" y="18"/>
                  </a:cxn>
                  <a:cxn ang="0">
                    <a:pos x="10" y="0"/>
                  </a:cxn>
                </a:cxnLst>
                <a:rect l="txL" t="txT" r="txR" b="txB"/>
                <a:pathLst>
                  <a:path w="45" h="28">
                    <a:moveTo>
                      <a:pt x="10" y="0"/>
                    </a:moveTo>
                    <a:lnTo>
                      <a:pt x="8" y="0"/>
                    </a:lnTo>
                    <a:lnTo>
                      <a:pt x="5" y="0"/>
                    </a:lnTo>
                    <a:lnTo>
                      <a:pt x="3" y="0"/>
                    </a:lnTo>
                    <a:lnTo>
                      <a:pt x="0" y="3"/>
                    </a:lnTo>
                    <a:lnTo>
                      <a:pt x="0" y="5"/>
                    </a:lnTo>
                    <a:lnTo>
                      <a:pt x="3" y="7"/>
                    </a:lnTo>
                    <a:lnTo>
                      <a:pt x="35" y="25"/>
                    </a:lnTo>
                    <a:lnTo>
                      <a:pt x="38" y="28"/>
                    </a:lnTo>
                    <a:lnTo>
                      <a:pt x="40" y="28"/>
                    </a:lnTo>
                    <a:lnTo>
                      <a:pt x="43" y="25"/>
                    </a:lnTo>
                    <a:lnTo>
                      <a:pt x="45" y="23"/>
                    </a:lnTo>
                    <a:lnTo>
                      <a:pt x="45" y="21"/>
                    </a:lnTo>
                    <a:lnTo>
                      <a:pt x="43" y="18"/>
                    </a:lnTo>
                    <a:lnTo>
                      <a:pt x="10" y="0"/>
                    </a:lnTo>
                    <a:close/>
                  </a:path>
                </a:pathLst>
              </a:custGeom>
              <a:solidFill>
                <a:srgbClr val="000000">
                  <a:alpha val="100000"/>
                </a:srgbClr>
              </a:solidFill>
              <a:ln w="9525">
                <a:noFill/>
              </a:ln>
            </p:spPr>
            <p:txBody>
              <a:bodyPr/>
              <a:lstStyle/>
              <a:p>
                <a:endParaRPr lang="zh-CN" altLang="en-US"/>
              </a:p>
            </p:txBody>
          </p:sp>
          <p:sp>
            <p:nvSpPr>
              <p:cNvPr id="23830" name="Freeform 168"/>
              <p:cNvSpPr/>
              <p:nvPr/>
            </p:nvSpPr>
            <p:spPr>
              <a:xfrm>
                <a:off x="4743" y="1251"/>
                <a:ext cx="45" cy="27"/>
              </a:xfrm>
              <a:custGeom>
                <a:avLst/>
                <a:gdLst>
                  <a:gd name="txL" fmla="*/ 0 w 45"/>
                  <a:gd name="txT" fmla="*/ 0 h 27"/>
                  <a:gd name="txR" fmla="*/ 45 w 45"/>
                  <a:gd name="txB" fmla="*/ 27 h 27"/>
                </a:gdLst>
                <a:ahLst/>
                <a:cxnLst>
                  <a:cxn ang="0">
                    <a:pos x="10" y="0"/>
                  </a:cxn>
                  <a:cxn ang="0">
                    <a:pos x="8" y="0"/>
                  </a:cxn>
                  <a:cxn ang="0">
                    <a:pos x="5" y="0"/>
                  </a:cxn>
                  <a:cxn ang="0">
                    <a:pos x="3" y="0"/>
                  </a:cxn>
                  <a:cxn ang="0">
                    <a:pos x="0" y="2"/>
                  </a:cxn>
                  <a:cxn ang="0">
                    <a:pos x="0" y="5"/>
                  </a:cxn>
                  <a:cxn ang="0">
                    <a:pos x="3" y="7"/>
                  </a:cxn>
                  <a:cxn ang="0">
                    <a:pos x="35" y="27"/>
                  </a:cxn>
                  <a:cxn ang="0">
                    <a:pos x="37" y="27"/>
                  </a:cxn>
                  <a:cxn ang="0">
                    <a:pos x="40" y="27"/>
                  </a:cxn>
                  <a:cxn ang="0">
                    <a:pos x="42" y="27"/>
                  </a:cxn>
                  <a:cxn ang="0">
                    <a:pos x="45" y="25"/>
                  </a:cxn>
                  <a:cxn ang="0">
                    <a:pos x="45" y="23"/>
                  </a:cxn>
                  <a:cxn ang="0">
                    <a:pos x="42" y="21"/>
                  </a:cxn>
                  <a:cxn ang="0">
                    <a:pos x="10" y="0"/>
                  </a:cxn>
                </a:cxnLst>
                <a:rect l="txL" t="txT" r="txR" b="txB"/>
                <a:pathLst>
                  <a:path w="45" h="27">
                    <a:moveTo>
                      <a:pt x="10" y="0"/>
                    </a:moveTo>
                    <a:lnTo>
                      <a:pt x="8" y="0"/>
                    </a:lnTo>
                    <a:lnTo>
                      <a:pt x="5" y="0"/>
                    </a:lnTo>
                    <a:lnTo>
                      <a:pt x="3" y="0"/>
                    </a:lnTo>
                    <a:lnTo>
                      <a:pt x="0" y="2"/>
                    </a:lnTo>
                    <a:lnTo>
                      <a:pt x="0" y="5"/>
                    </a:lnTo>
                    <a:lnTo>
                      <a:pt x="3" y="7"/>
                    </a:lnTo>
                    <a:lnTo>
                      <a:pt x="35" y="27"/>
                    </a:lnTo>
                    <a:lnTo>
                      <a:pt x="37" y="27"/>
                    </a:lnTo>
                    <a:lnTo>
                      <a:pt x="40" y="27"/>
                    </a:lnTo>
                    <a:lnTo>
                      <a:pt x="42" y="27"/>
                    </a:lnTo>
                    <a:lnTo>
                      <a:pt x="45" y="25"/>
                    </a:lnTo>
                    <a:lnTo>
                      <a:pt x="45" y="23"/>
                    </a:lnTo>
                    <a:lnTo>
                      <a:pt x="42" y="21"/>
                    </a:lnTo>
                    <a:lnTo>
                      <a:pt x="10" y="0"/>
                    </a:lnTo>
                    <a:close/>
                  </a:path>
                </a:pathLst>
              </a:custGeom>
              <a:solidFill>
                <a:srgbClr val="000000">
                  <a:alpha val="100000"/>
                </a:srgbClr>
              </a:solidFill>
              <a:ln w="9525">
                <a:noFill/>
              </a:ln>
            </p:spPr>
            <p:txBody>
              <a:bodyPr/>
              <a:lstStyle/>
              <a:p>
                <a:endParaRPr lang="zh-CN" altLang="en-US"/>
              </a:p>
            </p:txBody>
          </p:sp>
          <p:sp>
            <p:nvSpPr>
              <p:cNvPr id="23831" name="Freeform 169"/>
              <p:cNvSpPr/>
              <p:nvPr/>
            </p:nvSpPr>
            <p:spPr>
              <a:xfrm>
                <a:off x="4803" y="1283"/>
                <a:ext cx="45" cy="27"/>
              </a:xfrm>
              <a:custGeom>
                <a:avLst/>
                <a:gdLst>
                  <a:gd name="txL" fmla="*/ 0 w 45"/>
                  <a:gd name="txT" fmla="*/ 0 h 27"/>
                  <a:gd name="txR" fmla="*/ 45 w 45"/>
                  <a:gd name="txB" fmla="*/ 27 h 27"/>
                </a:gdLst>
                <a:ahLst/>
                <a:cxnLst>
                  <a:cxn ang="0">
                    <a:pos x="10" y="2"/>
                  </a:cxn>
                  <a:cxn ang="0">
                    <a:pos x="7" y="0"/>
                  </a:cxn>
                  <a:cxn ang="0">
                    <a:pos x="5" y="0"/>
                  </a:cxn>
                  <a:cxn ang="0">
                    <a:pos x="2" y="2"/>
                  </a:cxn>
                  <a:cxn ang="0">
                    <a:pos x="0" y="4"/>
                  </a:cxn>
                  <a:cxn ang="0">
                    <a:pos x="0" y="7"/>
                  </a:cxn>
                  <a:cxn ang="0">
                    <a:pos x="2" y="9"/>
                  </a:cxn>
                  <a:cxn ang="0">
                    <a:pos x="37" y="27"/>
                  </a:cxn>
                  <a:cxn ang="0">
                    <a:pos x="40" y="27"/>
                  </a:cxn>
                  <a:cxn ang="0">
                    <a:pos x="42" y="27"/>
                  </a:cxn>
                  <a:cxn ang="0">
                    <a:pos x="45" y="27"/>
                  </a:cxn>
                  <a:cxn ang="0">
                    <a:pos x="45" y="25"/>
                  </a:cxn>
                  <a:cxn ang="0">
                    <a:pos x="45" y="23"/>
                  </a:cxn>
                  <a:cxn ang="0">
                    <a:pos x="45" y="20"/>
                  </a:cxn>
                  <a:cxn ang="0">
                    <a:pos x="10" y="2"/>
                  </a:cxn>
                </a:cxnLst>
                <a:rect l="txL" t="txT" r="txR" b="txB"/>
                <a:pathLst>
                  <a:path w="45" h="27">
                    <a:moveTo>
                      <a:pt x="10" y="2"/>
                    </a:moveTo>
                    <a:lnTo>
                      <a:pt x="7" y="0"/>
                    </a:lnTo>
                    <a:lnTo>
                      <a:pt x="5" y="0"/>
                    </a:lnTo>
                    <a:lnTo>
                      <a:pt x="2" y="2"/>
                    </a:lnTo>
                    <a:lnTo>
                      <a:pt x="0" y="4"/>
                    </a:lnTo>
                    <a:lnTo>
                      <a:pt x="0" y="7"/>
                    </a:lnTo>
                    <a:lnTo>
                      <a:pt x="2" y="9"/>
                    </a:lnTo>
                    <a:lnTo>
                      <a:pt x="37" y="27"/>
                    </a:lnTo>
                    <a:lnTo>
                      <a:pt x="40" y="27"/>
                    </a:lnTo>
                    <a:lnTo>
                      <a:pt x="42" y="27"/>
                    </a:lnTo>
                    <a:lnTo>
                      <a:pt x="45" y="27"/>
                    </a:lnTo>
                    <a:lnTo>
                      <a:pt x="45" y="25"/>
                    </a:lnTo>
                    <a:lnTo>
                      <a:pt x="45" y="23"/>
                    </a:lnTo>
                    <a:lnTo>
                      <a:pt x="45" y="20"/>
                    </a:lnTo>
                    <a:lnTo>
                      <a:pt x="10" y="2"/>
                    </a:lnTo>
                    <a:close/>
                  </a:path>
                </a:pathLst>
              </a:custGeom>
              <a:solidFill>
                <a:srgbClr val="000000">
                  <a:alpha val="100000"/>
                </a:srgbClr>
              </a:solidFill>
              <a:ln w="9525">
                <a:noFill/>
              </a:ln>
            </p:spPr>
            <p:txBody>
              <a:bodyPr/>
              <a:lstStyle/>
              <a:p>
                <a:endParaRPr lang="zh-CN" altLang="en-US"/>
              </a:p>
            </p:txBody>
          </p:sp>
          <p:sp>
            <p:nvSpPr>
              <p:cNvPr id="23832" name="Freeform 170"/>
              <p:cNvSpPr/>
              <p:nvPr/>
            </p:nvSpPr>
            <p:spPr>
              <a:xfrm>
                <a:off x="4863" y="1317"/>
                <a:ext cx="44" cy="27"/>
              </a:xfrm>
              <a:custGeom>
                <a:avLst/>
                <a:gdLst>
                  <a:gd name="txL" fmla="*/ 0 w 44"/>
                  <a:gd name="txT" fmla="*/ 0 h 27"/>
                  <a:gd name="txR" fmla="*/ 44 w 44"/>
                  <a:gd name="txB" fmla="*/ 27 h 27"/>
                </a:gdLst>
                <a:ahLst/>
                <a:cxnLst>
                  <a:cxn ang="0">
                    <a:pos x="10" y="0"/>
                  </a:cxn>
                  <a:cxn ang="0">
                    <a:pos x="7" y="0"/>
                  </a:cxn>
                  <a:cxn ang="0">
                    <a:pos x="5" y="0"/>
                  </a:cxn>
                  <a:cxn ang="0">
                    <a:pos x="2" y="0"/>
                  </a:cxn>
                  <a:cxn ang="0">
                    <a:pos x="0" y="2"/>
                  </a:cxn>
                  <a:cxn ang="0">
                    <a:pos x="0" y="4"/>
                  </a:cxn>
                  <a:cxn ang="0">
                    <a:pos x="2" y="7"/>
                  </a:cxn>
                  <a:cxn ang="0">
                    <a:pos x="37" y="25"/>
                  </a:cxn>
                  <a:cxn ang="0">
                    <a:pos x="39" y="27"/>
                  </a:cxn>
                  <a:cxn ang="0">
                    <a:pos x="42" y="27"/>
                  </a:cxn>
                  <a:cxn ang="0">
                    <a:pos x="44" y="25"/>
                  </a:cxn>
                  <a:cxn ang="0">
                    <a:pos x="44" y="23"/>
                  </a:cxn>
                  <a:cxn ang="0">
                    <a:pos x="44" y="20"/>
                  </a:cxn>
                  <a:cxn ang="0">
                    <a:pos x="44" y="18"/>
                  </a:cxn>
                  <a:cxn ang="0">
                    <a:pos x="10" y="0"/>
                  </a:cxn>
                </a:cxnLst>
                <a:rect l="txL" t="txT" r="txR" b="txB"/>
                <a:pathLst>
                  <a:path w="44" h="27">
                    <a:moveTo>
                      <a:pt x="10" y="0"/>
                    </a:moveTo>
                    <a:lnTo>
                      <a:pt x="7" y="0"/>
                    </a:lnTo>
                    <a:lnTo>
                      <a:pt x="5" y="0"/>
                    </a:lnTo>
                    <a:lnTo>
                      <a:pt x="2" y="0"/>
                    </a:lnTo>
                    <a:lnTo>
                      <a:pt x="0" y="2"/>
                    </a:lnTo>
                    <a:lnTo>
                      <a:pt x="0" y="4"/>
                    </a:lnTo>
                    <a:lnTo>
                      <a:pt x="2" y="7"/>
                    </a:lnTo>
                    <a:lnTo>
                      <a:pt x="37" y="25"/>
                    </a:lnTo>
                    <a:lnTo>
                      <a:pt x="39" y="27"/>
                    </a:lnTo>
                    <a:lnTo>
                      <a:pt x="42" y="27"/>
                    </a:lnTo>
                    <a:lnTo>
                      <a:pt x="44" y="25"/>
                    </a:lnTo>
                    <a:lnTo>
                      <a:pt x="44" y="23"/>
                    </a:lnTo>
                    <a:lnTo>
                      <a:pt x="44" y="20"/>
                    </a:lnTo>
                    <a:lnTo>
                      <a:pt x="44" y="18"/>
                    </a:lnTo>
                    <a:lnTo>
                      <a:pt x="10" y="0"/>
                    </a:lnTo>
                    <a:close/>
                  </a:path>
                </a:pathLst>
              </a:custGeom>
              <a:solidFill>
                <a:srgbClr val="000000">
                  <a:alpha val="100000"/>
                </a:srgbClr>
              </a:solidFill>
              <a:ln w="9525">
                <a:noFill/>
              </a:ln>
            </p:spPr>
            <p:txBody>
              <a:bodyPr/>
              <a:lstStyle/>
              <a:p>
                <a:endParaRPr lang="zh-CN" altLang="en-US"/>
              </a:p>
            </p:txBody>
          </p:sp>
          <p:sp>
            <p:nvSpPr>
              <p:cNvPr id="23833" name="Freeform 171"/>
              <p:cNvSpPr/>
              <p:nvPr/>
            </p:nvSpPr>
            <p:spPr>
              <a:xfrm>
                <a:off x="4922" y="1349"/>
                <a:ext cx="45" cy="27"/>
              </a:xfrm>
              <a:custGeom>
                <a:avLst/>
                <a:gdLst>
                  <a:gd name="txL" fmla="*/ 0 w 45"/>
                  <a:gd name="txT" fmla="*/ 0 h 27"/>
                  <a:gd name="txR" fmla="*/ 45 w 45"/>
                  <a:gd name="txB" fmla="*/ 27 h 27"/>
                </a:gdLst>
                <a:ahLst/>
                <a:cxnLst>
                  <a:cxn ang="0">
                    <a:pos x="10" y="0"/>
                  </a:cxn>
                  <a:cxn ang="0">
                    <a:pos x="8" y="0"/>
                  </a:cxn>
                  <a:cxn ang="0">
                    <a:pos x="5" y="0"/>
                  </a:cxn>
                  <a:cxn ang="0">
                    <a:pos x="3" y="0"/>
                  </a:cxn>
                  <a:cxn ang="0">
                    <a:pos x="0" y="2"/>
                  </a:cxn>
                  <a:cxn ang="0">
                    <a:pos x="0" y="4"/>
                  </a:cxn>
                  <a:cxn ang="0">
                    <a:pos x="3" y="7"/>
                  </a:cxn>
                  <a:cxn ang="0">
                    <a:pos x="38" y="27"/>
                  </a:cxn>
                  <a:cxn ang="0">
                    <a:pos x="40" y="27"/>
                  </a:cxn>
                  <a:cxn ang="0">
                    <a:pos x="43" y="27"/>
                  </a:cxn>
                  <a:cxn ang="0">
                    <a:pos x="45" y="27"/>
                  </a:cxn>
                  <a:cxn ang="0">
                    <a:pos x="45" y="25"/>
                  </a:cxn>
                  <a:cxn ang="0">
                    <a:pos x="45" y="22"/>
                  </a:cxn>
                  <a:cxn ang="0">
                    <a:pos x="45" y="20"/>
                  </a:cxn>
                  <a:cxn ang="0">
                    <a:pos x="10" y="0"/>
                  </a:cxn>
                </a:cxnLst>
                <a:rect l="txL" t="txT" r="txR" b="txB"/>
                <a:pathLst>
                  <a:path w="45" h="27">
                    <a:moveTo>
                      <a:pt x="10" y="0"/>
                    </a:moveTo>
                    <a:lnTo>
                      <a:pt x="8" y="0"/>
                    </a:lnTo>
                    <a:lnTo>
                      <a:pt x="5" y="0"/>
                    </a:lnTo>
                    <a:lnTo>
                      <a:pt x="3" y="0"/>
                    </a:lnTo>
                    <a:lnTo>
                      <a:pt x="0" y="2"/>
                    </a:lnTo>
                    <a:lnTo>
                      <a:pt x="0" y="4"/>
                    </a:lnTo>
                    <a:lnTo>
                      <a:pt x="3" y="7"/>
                    </a:lnTo>
                    <a:lnTo>
                      <a:pt x="38" y="27"/>
                    </a:lnTo>
                    <a:lnTo>
                      <a:pt x="40" y="27"/>
                    </a:lnTo>
                    <a:lnTo>
                      <a:pt x="43" y="27"/>
                    </a:lnTo>
                    <a:lnTo>
                      <a:pt x="45" y="27"/>
                    </a:lnTo>
                    <a:lnTo>
                      <a:pt x="45" y="25"/>
                    </a:lnTo>
                    <a:lnTo>
                      <a:pt x="45" y="22"/>
                    </a:lnTo>
                    <a:lnTo>
                      <a:pt x="45" y="20"/>
                    </a:lnTo>
                    <a:lnTo>
                      <a:pt x="10" y="0"/>
                    </a:lnTo>
                    <a:close/>
                  </a:path>
                </a:pathLst>
              </a:custGeom>
              <a:solidFill>
                <a:srgbClr val="000000">
                  <a:alpha val="100000"/>
                </a:srgbClr>
              </a:solidFill>
              <a:ln w="9525">
                <a:noFill/>
              </a:ln>
            </p:spPr>
            <p:txBody>
              <a:bodyPr/>
              <a:lstStyle/>
              <a:p>
                <a:endParaRPr lang="zh-CN" altLang="en-US"/>
              </a:p>
            </p:txBody>
          </p:sp>
          <p:sp>
            <p:nvSpPr>
              <p:cNvPr id="23834" name="Freeform 172"/>
              <p:cNvSpPr/>
              <p:nvPr/>
            </p:nvSpPr>
            <p:spPr>
              <a:xfrm>
                <a:off x="4982" y="1381"/>
                <a:ext cx="45" cy="27"/>
              </a:xfrm>
              <a:custGeom>
                <a:avLst/>
                <a:gdLst>
                  <a:gd name="txL" fmla="*/ 0 w 45"/>
                  <a:gd name="txT" fmla="*/ 0 h 27"/>
                  <a:gd name="txR" fmla="*/ 45 w 45"/>
                  <a:gd name="txB" fmla="*/ 27 h 27"/>
                </a:gdLst>
                <a:ahLst/>
                <a:cxnLst>
                  <a:cxn ang="0">
                    <a:pos x="10" y="2"/>
                  </a:cxn>
                  <a:cxn ang="0">
                    <a:pos x="7" y="0"/>
                  </a:cxn>
                  <a:cxn ang="0">
                    <a:pos x="5" y="0"/>
                  </a:cxn>
                  <a:cxn ang="0">
                    <a:pos x="3" y="2"/>
                  </a:cxn>
                  <a:cxn ang="0">
                    <a:pos x="0" y="4"/>
                  </a:cxn>
                  <a:cxn ang="0">
                    <a:pos x="0" y="6"/>
                  </a:cxn>
                  <a:cxn ang="0">
                    <a:pos x="3" y="9"/>
                  </a:cxn>
                  <a:cxn ang="0">
                    <a:pos x="37" y="27"/>
                  </a:cxn>
                  <a:cxn ang="0">
                    <a:pos x="40" y="27"/>
                  </a:cxn>
                  <a:cxn ang="0">
                    <a:pos x="42" y="27"/>
                  </a:cxn>
                  <a:cxn ang="0">
                    <a:pos x="45" y="27"/>
                  </a:cxn>
                  <a:cxn ang="0">
                    <a:pos x="45" y="24"/>
                  </a:cxn>
                  <a:cxn ang="0">
                    <a:pos x="45" y="22"/>
                  </a:cxn>
                  <a:cxn ang="0">
                    <a:pos x="45" y="20"/>
                  </a:cxn>
                  <a:cxn ang="0">
                    <a:pos x="10" y="2"/>
                  </a:cxn>
                </a:cxnLst>
                <a:rect l="txL" t="txT" r="txR" b="txB"/>
                <a:pathLst>
                  <a:path w="45" h="27">
                    <a:moveTo>
                      <a:pt x="10" y="2"/>
                    </a:moveTo>
                    <a:lnTo>
                      <a:pt x="7" y="0"/>
                    </a:lnTo>
                    <a:lnTo>
                      <a:pt x="5" y="0"/>
                    </a:lnTo>
                    <a:lnTo>
                      <a:pt x="3" y="2"/>
                    </a:lnTo>
                    <a:lnTo>
                      <a:pt x="0" y="4"/>
                    </a:lnTo>
                    <a:lnTo>
                      <a:pt x="0" y="6"/>
                    </a:lnTo>
                    <a:lnTo>
                      <a:pt x="3" y="9"/>
                    </a:lnTo>
                    <a:lnTo>
                      <a:pt x="37" y="27"/>
                    </a:lnTo>
                    <a:lnTo>
                      <a:pt x="40" y="27"/>
                    </a:lnTo>
                    <a:lnTo>
                      <a:pt x="42" y="27"/>
                    </a:lnTo>
                    <a:lnTo>
                      <a:pt x="45" y="27"/>
                    </a:lnTo>
                    <a:lnTo>
                      <a:pt x="45" y="24"/>
                    </a:lnTo>
                    <a:lnTo>
                      <a:pt x="45" y="22"/>
                    </a:lnTo>
                    <a:lnTo>
                      <a:pt x="45" y="20"/>
                    </a:lnTo>
                    <a:lnTo>
                      <a:pt x="10" y="2"/>
                    </a:lnTo>
                    <a:close/>
                  </a:path>
                </a:pathLst>
              </a:custGeom>
              <a:solidFill>
                <a:srgbClr val="000000">
                  <a:alpha val="100000"/>
                </a:srgbClr>
              </a:solidFill>
              <a:ln w="9525">
                <a:noFill/>
              </a:ln>
            </p:spPr>
            <p:txBody>
              <a:bodyPr/>
              <a:lstStyle/>
              <a:p>
                <a:endParaRPr lang="zh-CN" altLang="en-US"/>
              </a:p>
            </p:txBody>
          </p:sp>
        </p:grpSp>
        <p:sp>
          <p:nvSpPr>
            <p:cNvPr id="23661" name="Rectangle 174"/>
            <p:cNvSpPr/>
            <p:nvPr/>
          </p:nvSpPr>
          <p:spPr>
            <a:xfrm>
              <a:off x="4188" y="1022"/>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3662" name="Rectangle 175"/>
            <p:cNvSpPr/>
            <p:nvPr/>
          </p:nvSpPr>
          <p:spPr>
            <a:xfrm>
              <a:off x="4303" y="1083"/>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3663" name="Rectangle 176"/>
            <p:cNvSpPr/>
            <p:nvPr/>
          </p:nvSpPr>
          <p:spPr>
            <a:xfrm>
              <a:off x="4397"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64" name="Rectangle 177"/>
            <p:cNvSpPr/>
            <p:nvPr/>
          </p:nvSpPr>
          <p:spPr>
            <a:xfrm>
              <a:off x="3922" y="477"/>
              <a:ext cx="314" cy="220"/>
            </a:xfrm>
            <a:prstGeom prst="rect">
              <a:avLst/>
            </a:prstGeom>
            <a:noFill/>
            <a:ln w="9525">
              <a:noFill/>
            </a:ln>
          </p:spPr>
          <p:txBody>
            <a:bodyPr/>
            <a:lstStyle/>
            <a:p>
              <a:endParaRPr lang="zh-CN" altLang="en-US" dirty="0">
                <a:latin typeface="Arial" panose="020B0604020202020204" pitchFamily="34" charset="0"/>
              </a:endParaRPr>
            </a:p>
          </p:txBody>
        </p:sp>
        <p:sp>
          <p:nvSpPr>
            <p:cNvPr id="23665" name="Rectangle 178"/>
            <p:cNvSpPr/>
            <p:nvPr/>
          </p:nvSpPr>
          <p:spPr>
            <a:xfrm>
              <a:off x="4032" y="538"/>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A</a:t>
              </a:r>
              <a:endParaRPr lang="en-US" altLang="zh-CN" i="1" dirty="0">
                <a:latin typeface="Arial" panose="020B0604020202020204" pitchFamily="34" charset="0"/>
              </a:endParaRPr>
            </a:p>
          </p:txBody>
        </p:sp>
        <p:sp>
          <p:nvSpPr>
            <p:cNvPr id="23666" name="Rectangle 179"/>
            <p:cNvSpPr/>
            <p:nvPr/>
          </p:nvSpPr>
          <p:spPr>
            <a:xfrm>
              <a:off x="4124" y="53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67" name="Rectangle 180"/>
            <p:cNvSpPr/>
            <p:nvPr/>
          </p:nvSpPr>
          <p:spPr>
            <a:xfrm>
              <a:off x="235" y="2422"/>
              <a:ext cx="308" cy="223"/>
            </a:xfrm>
            <a:prstGeom prst="rect">
              <a:avLst/>
            </a:prstGeom>
            <a:noFill/>
            <a:ln w="9525">
              <a:noFill/>
            </a:ln>
          </p:spPr>
          <p:txBody>
            <a:bodyPr/>
            <a:lstStyle/>
            <a:p>
              <a:endParaRPr lang="zh-CN" altLang="en-US" dirty="0">
                <a:latin typeface="Arial" panose="020B0604020202020204" pitchFamily="34" charset="0"/>
              </a:endParaRPr>
            </a:p>
          </p:txBody>
        </p:sp>
        <p:sp>
          <p:nvSpPr>
            <p:cNvPr id="23668" name="Rectangle 181"/>
            <p:cNvSpPr/>
            <p:nvPr/>
          </p:nvSpPr>
          <p:spPr>
            <a:xfrm>
              <a:off x="347" y="2484"/>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69" name="Rectangle 182"/>
            <p:cNvSpPr/>
            <p:nvPr/>
          </p:nvSpPr>
          <p:spPr>
            <a:xfrm>
              <a:off x="426"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70" name="Rectangle 183"/>
            <p:cNvSpPr/>
            <p:nvPr/>
          </p:nvSpPr>
          <p:spPr>
            <a:xfrm>
              <a:off x="4902" y="1022"/>
              <a:ext cx="309" cy="220"/>
            </a:xfrm>
            <a:prstGeom prst="rect">
              <a:avLst/>
            </a:prstGeom>
            <a:noFill/>
            <a:ln w="9525">
              <a:noFill/>
            </a:ln>
          </p:spPr>
          <p:txBody>
            <a:bodyPr/>
            <a:lstStyle/>
            <a:p>
              <a:endParaRPr lang="zh-CN" altLang="en-US" dirty="0">
                <a:latin typeface="Arial" panose="020B0604020202020204" pitchFamily="34" charset="0"/>
              </a:endParaRPr>
            </a:p>
          </p:txBody>
        </p:sp>
        <p:sp>
          <p:nvSpPr>
            <p:cNvPr id="23671" name="Rectangle 184"/>
            <p:cNvSpPr/>
            <p:nvPr/>
          </p:nvSpPr>
          <p:spPr>
            <a:xfrm>
              <a:off x="5014" y="10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72" name="Rectangle 185"/>
            <p:cNvSpPr/>
            <p:nvPr/>
          </p:nvSpPr>
          <p:spPr>
            <a:xfrm>
              <a:off x="5094" y="10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73" name="Rectangle 186"/>
            <p:cNvSpPr/>
            <p:nvPr/>
          </p:nvSpPr>
          <p:spPr>
            <a:xfrm>
              <a:off x="3773" y="1521"/>
              <a:ext cx="308" cy="220"/>
            </a:xfrm>
            <a:prstGeom prst="rect">
              <a:avLst/>
            </a:prstGeom>
            <a:noFill/>
            <a:ln w="9525">
              <a:noFill/>
            </a:ln>
          </p:spPr>
          <p:txBody>
            <a:bodyPr/>
            <a:lstStyle/>
            <a:p>
              <a:endParaRPr lang="zh-CN" altLang="en-US" dirty="0">
                <a:latin typeface="Arial" panose="020B0604020202020204" pitchFamily="34" charset="0"/>
              </a:endParaRPr>
            </a:p>
          </p:txBody>
        </p:sp>
        <p:sp>
          <p:nvSpPr>
            <p:cNvPr id="23674" name="Rectangle 187"/>
            <p:cNvSpPr/>
            <p:nvPr/>
          </p:nvSpPr>
          <p:spPr>
            <a:xfrm>
              <a:off x="3885" y="1583"/>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75" name="Rectangle 188"/>
            <p:cNvSpPr/>
            <p:nvPr/>
          </p:nvSpPr>
          <p:spPr>
            <a:xfrm>
              <a:off x="3964" y="158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76" name="Rectangle 189"/>
            <p:cNvSpPr/>
            <p:nvPr/>
          </p:nvSpPr>
          <p:spPr>
            <a:xfrm>
              <a:off x="1285" y="2422"/>
              <a:ext cx="308" cy="223"/>
            </a:xfrm>
            <a:prstGeom prst="rect">
              <a:avLst/>
            </a:prstGeom>
            <a:noFill/>
            <a:ln w="9525">
              <a:noFill/>
            </a:ln>
          </p:spPr>
          <p:txBody>
            <a:bodyPr/>
            <a:lstStyle/>
            <a:p>
              <a:endParaRPr lang="zh-CN" altLang="en-US" dirty="0">
                <a:latin typeface="Arial" panose="020B0604020202020204" pitchFamily="34" charset="0"/>
              </a:endParaRPr>
            </a:p>
          </p:txBody>
        </p:sp>
        <p:sp>
          <p:nvSpPr>
            <p:cNvPr id="23677" name="Rectangle 190"/>
            <p:cNvSpPr/>
            <p:nvPr/>
          </p:nvSpPr>
          <p:spPr>
            <a:xfrm>
              <a:off x="1397" y="2484"/>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78" name="Rectangle 191"/>
            <p:cNvSpPr/>
            <p:nvPr/>
          </p:nvSpPr>
          <p:spPr>
            <a:xfrm>
              <a:off x="1476" y="248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79" name="Rectangle 192"/>
            <p:cNvSpPr/>
            <p:nvPr/>
          </p:nvSpPr>
          <p:spPr>
            <a:xfrm>
              <a:off x="1805" y="1871"/>
              <a:ext cx="308" cy="222"/>
            </a:xfrm>
            <a:prstGeom prst="rect">
              <a:avLst/>
            </a:prstGeom>
            <a:noFill/>
            <a:ln w="9525">
              <a:noFill/>
            </a:ln>
          </p:spPr>
          <p:txBody>
            <a:bodyPr/>
            <a:lstStyle/>
            <a:p>
              <a:endParaRPr lang="zh-CN" altLang="en-US" dirty="0">
                <a:latin typeface="Arial" panose="020B0604020202020204" pitchFamily="34" charset="0"/>
              </a:endParaRPr>
            </a:p>
          </p:txBody>
        </p:sp>
        <p:sp>
          <p:nvSpPr>
            <p:cNvPr id="23680" name="Rectangle 193"/>
            <p:cNvSpPr/>
            <p:nvPr/>
          </p:nvSpPr>
          <p:spPr>
            <a:xfrm>
              <a:off x="1917" y="1932"/>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81" name="Rectangle 194"/>
            <p:cNvSpPr/>
            <p:nvPr/>
          </p:nvSpPr>
          <p:spPr>
            <a:xfrm>
              <a:off x="1996"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82" name="Rectangle 195"/>
            <p:cNvSpPr/>
            <p:nvPr/>
          </p:nvSpPr>
          <p:spPr>
            <a:xfrm>
              <a:off x="695" y="1871"/>
              <a:ext cx="309" cy="222"/>
            </a:xfrm>
            <a:prstGeom prst="rect">
              <a:avLst/>
            </a:prstGeom>
            <a:noFill/>
            <a:ln w="9525">
              <a:noFill/>
            </a:ln>
          </p:spPr>
          <p:txBody>
            <a:bodyPr/>
            <a:lstStyle/>
            <a:p>
              <a:endParaRPr lang="zh-CN" altLang="en-US" dirty="0">
                <a:latin typeface="Arial" panose="020B0604020202020204" pitchFamily="34" charset="0"/>
              </a:endParaRPr>
            </a:p>
          </p:txBody>
        </p:sp>
        <p:sp>
          <p:nvSpPr>
            <p:cNvPr id="23683" name="Rectangle 196"/>
            <p:cNvSpPr/>
            <p:nvPr/>
          </p:nvSpPr>
          <p:spPr>
            <a:xfrm>
              <a:off x="807" y="1932"/>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84" name="Rectangle 197"/>
            <p:cNvSpPr/>
            <p:nvPr/>
          </p:nvSpPr>
          <p:spPr>
            <a:xfrm>
              <a:off x="887" y="19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85" name="Rectangle 198"/>
            <p:cNvSpPr/>
            <p:nvPr/>
          </p:nvSpPr>
          <p:spPr>
            <a:xfrm>
              <a:off x="1869" y="1499"/>
              <a:ext cx="299" cy="220"/>
            </a:xfrm>
            <a:prstGeom prst="rect">
              <a:avLst/>
            </a:prstGeom>
            <a:noFill/>
            <a:ln w="9525">
              <a:noFill/>
            </a:ln>
          </p:spPr>
          <p:txBody>
            <a:bodyPr/>
            <a:lstStyle/>
            <a:p>
              <a:endParaRPr lang="zh-CN" altLang="en-US" dirty="0">
                <a:latin typeface="Arial" panose="020B0604020202020204" pitchFamily="34" charset="0"/>
              </a:endParaRPr>
            </a:p>
          </p:txBody>
        </p:sp>
        <p:sp>
          <p:nvSpPr>
            <p:cNvPr id="23686" name="Rectangle 199"/>
            <p:cNvSpPr/>
            <p:nvPr/>
          </p:nvSpPr>
          <p:spPr>
            <a:xfrm>
              <a:off x="1979" y="1560"/>
              <a:ext cx="73"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E</a:t>
              </a:r>
              <a:endParaRPr lang="en-US" altLang="zh-CN" i="1" dirty="0">
                <a:latin typeface="Arial" panose="020B0604020202020204" pitchFamily="34" charset="0"/>
              </a:endParaRPr>
            </a:p>
          </p:txBody>
        </p:sp>
        <p:sp>
          <p:nvSpPr>
            <p:cNvPr id="23687" name="Rectangle 200"/>
            <p:cNvSpPr/>
            <p:nvPr/>
          </p:nvSpPr>
          <p:spPr>
            <a:xfrm>
              <a:off x="2059" y="1560"/>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88" name="Rectangle 201"/>
            <p:cNvSpPr/>
            <p:nvPr/>
          </p:nvSpPr>
          <p:spPr>
            <a:xfrm>
              <a:off x="1240" y="1487"/>
              <a:ext cx="326" cy="220"/>
            </a:xfrm>
            <a:prstGeom prst="rect">
              <a:avLst/>
            </a:prstGeom>
            <a:noFill/>
            <a:ln w="9525">
              <a:noFill/>
            </a:ln>
          </p:spPr>
          <p:txBody>
            <a:bodyPr/>
            <a:lstStyle/>
            <a:p>
              <a:endParaRPr lang="zh-CN" altLang="en-US" dirty="0">
                <a:latin typeface="Arial" panose="020B0604020202020204" pitchFamily="34" charset="0"/>
              </a:endParaRPr>
            </a:p>
          </p:txBody>
        </p:sp>
        <p:sp>
          <p:nvSpPr>
            <p:cNvPr id="23689" name="Rectangle 202"/>
            <p:cNvSpPr/>
            <p:nvPr/>
          </p:nvSpPr>
          <p:spPr>
            <a:xfrm>
              <a:off x="1354" y="1548"/>
              <a:ext cx="87" cy="144"/>
            </a:xfrm>
            <a:prstGeom prst="rect">
              <a:avLst/>
            </a:prstGeom>
            <a:noFill/>
            <a:ln w="9525">
              <a:noFill/>
            </a:ln>
          </p:spPr>
          <p:txBody>
            <a:bodyPr wrap="none" lIns="0" tIns="0" rIns="0" bIns="0">
              <a:spAutoFit/>
            </a:bodyPr>
            <a:lstStyle/>
            <a:p>
              <a:r>
                <a:rPr lang="en-US" altLang="zh-CN" sz="1500" i="1" dirty="0">
                  <a:solidFill>
                    <a:srgbClr val="000000"/>
                  </a:solidFill>
                  <a:latin typeface="Times New Roman" panose="02020603050405020304" pitchFamily="18" charset="0"/>
                </a:rPr>
                <a:t>D</a:t>
              </a:r>
              <a:endParaRPr lang="en-US" altLang="zh-CN" i="1" dirty="0">
                <a:latin typeface="Arial" panose="020B0604020202020204" pitchFamily="34" charset="0"/>
              </a:endParaRPr>
            </a:p>
          </p:txBody>
        </p:sp>
        <p:sp>
          <p:nvSpPr>
            <p:cNvPr id="23690" name="Rectangle 203"/>
            <p:cNvSpPr/>
            <p:nvPr/>
          </p:nvSpPr>
          <p:spPr>
            <a:xfrm>
              <a:off x="1449" y="1548"/>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nvGrpSpPr>
            <p:cNvPr id="23691" name="Group 209"/>
            <p:cNvGrpSpPr/>
            <p:nvPr/>
          </p:nvGrpSpPr>
          <p:grpSpPr>
            <a:xfrm>
              <a:off x="2163" y="1594"/>
              <a:ext cx="142" cy="261"/>
              <a:chOff x="2163" y="1594"/>
              <a:chExt cx="142" cy="261"/>
            </a:xfrm>
          </p:grpSpPr>
          <p:sp>
            <p:nvSpPr>
              <p:cNvPr id="23822" name="Freeform 204"/>
              <p:cNvSpPr/>
              <p:nvPr/>
            </p:nvSpPr>
            <p:spPr>
              <a:xfrm>
                <a:off x="2163" y="1594"/>
                <a:ext cx="27" cy="41"/>
              </a:xfrm>
              <a:custGeom>
                <a:avLst/>
                <a:gdLst>
                  <a:gd name="txL" fmla="*/ 0 w 27"/>
                  <a:gd name="txT" fmla="*/ 0 h 41"/>
                  <a:gd name="txR" fmla="*/ 27 w 27"/>
                  <a:gd name="txB" fmla="*/ 41 h 41"/>
                </a:gdLst>
                <a:ahLst/>
                <a:cxnLst>
                  <a:cxn ang="0">
                    <a:pos x="10" y="4"/>
                  </a:cxn>
                  <a:cxn ang="0">
                    <a:pos x="8" y="2"/>
                  </a:cxn>
                  <a:cxn ang="0">
                    <a:pos x="5" y="0"/>
                  </a:cxn>
                  <a:cxn ang="0">
                    <a:pos x="5" y="0"/>
                  </a:cxn>
                  <a:cxn ang="0">
                    <a:pos x="3" y="2"/>
                  </a:cxn>
                  <a:cxn ang="0">
                    <a:pos x="0" y="4"/>
                  </a:cxn>
                  <a:cxn ang="0">
                    <a:pos x="0" y="7"/>
                  </a:cxn>
                  <a:cxn ang="0">
                    <a:pos x="17" y="38"/>
                  </a:cxn>
                  <a:cxn ang="0">
                    <a:pos x="17" y="41"/>
                  </a:cxn>
                  <a:cxn ang="0">
                    <a:pos x="20" y="41"/>
                  </a:cxn>
                  <a:cxn ang="0">
                    <a:pos x="22" y="41"/>
                  </a:cxn>
                  <a:cxn ang="0">
                    <a:pos x="25" y="41"/>
                  </a:cxn>
                  <a:cxn ang="0">
                    <a:pos x="27" y="38"/>
                  </a:cxn>
                  <a:cxn ang="0">
                    <a:pos x="27" y="36"/>
                  </a:cxn>
                  <a:cxn ang="0">
                    <a:pos x="10" y="4"/>
                  </a:cxn>
                </a:cxnLst>
                <a:rect l="txL" t="txT" r="txR" b="txB"/>
                <a:pathLst>
                  <a:path w="27" h="41">
                    <a:moveTo>
                      <a:pt x="10" y="4"/>
                    </a:moveTo>
                    <a:lnTo>
                      <a:pt x="8" y="2"/>
                    </a:lnTo>
                    <a:lnTo>
                      <a:pt x="5" y="0"/>
                    </a:lnTo>
                    <a:lnTo>
                      <a:pt x="3" y="2"/>
                    </a:lnTo>
                    <a:lnTo>
                      <a:pt x="0" y="4"/>
                    </a:lnTo>
                    <a:lnTo>
                      <a:pt x="0" y="7"/>
                    </a:lnTo>
                    <a:lnTo>
                      <a:pt x="17" y="38"/>
                    </a:lnTo>
                    <a:lnTo>
                      <a:pt x="17" y="41"/>
                    </a:lnTo>
                    <a:lnTo>
                      <a:pt x="20" y="41"/>
                    </a:lnTo>
                    <a:lnTo>
                      <a:pt x="22" y="41"/>
                    </a:lnTo>
                    <a:lnTo>
                      <a:pt x="25" y="41"/>
                    </a:lnTo>
                    <a:lnTo>
                      <a:pt x="27" y="38"/>
                    </a:lnTo>
                    <a:lnTo>
                      <a:pt x="27" y="36"/>
                    </a:lnTo>
                    <a:lnTo>
                      <a:pt x="10" y="4"/>
                    </a:lnTo>
                    <a:close/>
                  </a:path>
                </a:pathLst>
              </a:custGeom>
              <a:solidFill>
                <a:srgbClr val="000000">
                  <a:alpha val="100000"/>
                </a:srgbClr>
              </a:solidFill>
              <a:ln w="9525">
                <a:noFill/>
              </a:ln>
            </p:spPr>
            <p:txBody>
              <a:bodyPr/>
              <a:lstStyle/>
              <a:p>
                <a:endParaRPr lang="zh-CN" altLang="en-US"/>
              </a:p>
            </p:txBody>
          </p:sp>
          <p:sp>
            <p:nvSpPr>
              <p:cNvPr id="23823" name="Freeform 205"/>
              <p:cNvSpPr/>
              <p:nvPr/>
            </p:nvSpPr>
            <p:spPr>
              <a:xfrm>
                <a:off x="2193" y="1651"/>
                <a:ext cx="27" cy="43"/>
              </a:xfrm>
              <a:custGeom>
                <a:avLst/>
                <a:gdLst>
                  <a:gd name="txL" fmla="*/ 0 w 27"/>
                  <a:gd name="txT" fmla="*/ 0 h 43"/>
                  <a:gd name="txR" fmla="*/ 27 w 27"/>
                  <a:gd name="txB" fmla="*/ 43 h 43"/>
                </a:gdLst>
                <a:ahLst/>
                <a:cxnLst>
                  <a:cxn ang="0">
                    <a:pos x="10" y="4"/>
                  </a:cxn>
                  <a:cxn ang="0">
                    <a:pos x="10" y="2"/>
                  </a:cxn>
                  <a:cxn ang="0">
                    <a:pos x="7" y="0"/>
                  </a:cxn>
                  <a:cxn ang="0">
                    <a:pos x="5" y="0"/>
                  </a:cxn>
                  <a:cxn ang="0">
                    <a:pos x="2" y="2"/>
                  </a:cxn>
                  <a:cxn ang="0">
                    <a:pos x="0" y="4"/>
                  </a:cxn>
                  <a:cxn ang="0">
                    <a:pos x="0" y="6"/>
                  </a:cxn>
                  <a:cxn ang="0">
                    <a:pos x="17" y="38"/>
                  </a:cxn>
                  <a:cxn ang="0">
                    <a:pos x="17" y="41"/>
                  </a:cxn>
                  <a:cxn ang="0">
                    <a:pos x="20" y="43"/>
                  </a:cxn>
                  <a:cxn ang="0">
                    <a:pos x="22" y="43"/>
                  </a:cxn>
                  <a:cxn ang="0">
                    <a:pos x="25" y="41"/>
                  </a:cxn>
                  <a:cxn ang="0">
                    <a:pos x="27" y="38"/>
                  </a:cxn>
                  <a:cxn ang="0">
                    <a:pos x="27" y="36"/>
                  </a:cxn>
                  <a:cxn ang="0">
                    <a:pos x="10" y="4"/>
                  </a:cxn>
                </a:cxnLst>
                <a:rect l="txL" t="txT" r="txR" b="txB"/>
                <a:pathLst>
                  <a:path w="27" h="43">
                    <a:moveTo>
                      <a:pt x="10" y="4"/>
                    </a:moveTo>
                    <a:lnTo>
                      <a:pt x="10" y="2"/>
                    </a:lnTo>
                    <a:lnTo>
                      <a:pt x="7" y="0"/>
                    </a:lnTo>
                    <a:lnTo>
                      <a:pt x="5" y="0"/>
                    </a:lnTo>
                    <a:lnTo>
                      <a:pt x="2" y="2"/>
                    </a:lnTo>
                    <a:lnTo>
                      <a:pt x="0" y="4"/>
                    </a:lnTo>
                    <a:lnTo>
                      <a:pt x="0" y="6"/>
                    </a:lnTo>
                    <a:lnTo>
                      <a:pt x="17" y="38"/>
                    </a:lnTo>
                    <a:lnTo>
                      <a:pt x="17" y="41"/>
                    </a:lnTo>
                    <a:lnTo>
                      <a:pt x="20" y="43"/>
                    </a:lnTo>
                    <a:lnTo>
                      <a:pt x="22" y="43"/>
                    </a:lnTo>
                    <a:lnTo>
                      <a:pt x="25" y="41"/>
                    </a:lnTo>
                    <a:lnTo>
                      <a:pt x="27" y="38"/>
                    </a:lnTo>
                    <a:lnTo>
                      <a:pt x="27" y="36"/>
                    </a:lnTo>
                    <a:lnTo>
                      <a:pt x="10" y="4"/>
                    </a:lnTo>
                    <a:close/>
                  </a:path>
                </a:pathLst>
              </a:custGeom>
              <a:solidFill>
                <a:srgbClr val="000000">
                  <a:alpha val="100000"/>
                </a:srgbClr>
              </a:solidFill>
              <a:ln w="9525">
                <a:noFill/>
              </a:ln>
            </p:spPr>
            <p:txBody>
              <a:bodyPr/>
              <a:lstStyle/>
              <a:p>
                <a:endParaRPr lang="zh-CN" altLang="en-US"/>
              </a:p>
            </p:txBody>
          </p:sp>
          <p:sp>
            <p:nvSpPr>
              <p:cNvPr id="23824" name="Freeform 206"/>
              <p:cNvSpPr/>
              <p:nvPr/>
            </p:nvSpPr>
            <p:spPr>
              <a:xfrm>
                <a:off x="2223" y="1710"/>
                <a:ext cx="27" cy="41"/>
              </a:xfrm>
              <a:custGeom>
                <a:avLst/>
                <a:gdLst>
                  <a:gd name="txL" fmla="*/ 0 w 27"/>
                  <a:gd name="txT" fmla="*/ 0 h 41"/>
                  <a:gd name="txR" fmla="*/ 27 w 27"/>
                  <a:gd name="txB" fmla="*/ 41 h 41"/>
                </a:gdLst>
                <a:ahLst/>
                <a:cxnLst>
                  <a:cxn ang="0">
                    <a:pos x="10" y="2"/>
                  </a:cxn>
                  <a:cxn ang="0">
                    <a:pos x="10" y="0"/>
                  </a:cxn>
                  <a:cxn ang="0">
                    <a:pos x="7" y="0"/>
                  </a:cxn>
                  <a:cxn ang="0">
                    <a:pos x="5" y="0"/>
                  </a:cxn>
                  <a:cxn ang="0">
                    <a:pos x="2" y="0"/>
                  </a:cxn>
                  <a:cxn ang="0">
                    <a:pos x="0" y="2"/>
                  </a:cxn>
                  <a:cxn ang="0">
                    <a:pos x="0" y="4"/>
                  </a:cxn>
                  <a:cxn ang="0">
                    <a:pos x="17" y="36"/>
                  </a:cxn>
                  <a:cxn ang="0">
                    <a:pos x="20" y="38"/>
                  </a:cxn>
                  <a:cxn ang="0">
                    <a:pos x="22" y="41"/>
                  </a:cxn>
                  <a:cxn ang="0">
                    <a:pos x="25" y="41"/>
                  </a:cxn>
                  <a:cxn ang="0">
                    <a:pos x="27" y="38"/>
                  </a:cxn>
                  <a:cxn ang="0">
                    <a:pos x="27" y="36"/>
                  </a:cxn>
                  <a:cxn ang="0">
                    <a:pos x="27" y="34"/>
                  </a:cxn>
                  <a:cxn ang="0">
                    <a:pos x="10" y="2"/>
                  </a:cxn>
                </a:cxnLst>
                <a:rect l="txL" t="txT" r="txR" b="txB"/>
                <a:pathLst>
                  <a:path w="27" h="41">
                    <a:moveTo>
                      <a:pt x="10" y="2"/>
                    </a:moveTo>
                    <a:lnTo>
                      <a:pt x="10" y="0"/>
                    </a:lnTo>
                    <a:lnTo>
                      <a:pt x="7" y="0"/>
                    </a:lnTo>
                    <a:lnTo>
                      <a:pt x="5" y="0"/>
                    </a:lnTo>
                    <a:lnTo>
                      <a:pt x="2" y="0"/>
                    </a:lnTo>
                    <a:lnTo>
                      <a:pt x="0" y="2"/>
                    </a:lnTo>
                    <a:lnTo>
                      <a:pt x="0" y="4"/>
                    </a:lnTo>
                    <a:lnTo>
                      <a:pt x="17" y="36"/>
                    </a:lnTo>
                    <a:lnTo>
                      <a:pt x="20" y="38"/>
                    </a:lnTo>
                    <a:lnTo>
                      <a:pt x="22" y="41"/>
                    </a:lnTo>
                    <a:lnTo>
                      <a:pt x="25" y="41"/>
                    </a:lnTo>
                    <a:lnTo>
                      <a:pt x="27" y="38"/>
                    </a:lnTo>
                    <a:lnTo>
                      <a:pt x="27" y="36"/>
                    </a:lnTo>
                    <a:lnTo>
                      <a:pt x="27" y="34"/>
                    </a:lnTo>
                    <a:lnTo>
                      <a:pt x="10" y="2"/>
                    </a:lnTo>
                    <a:close/>
                  </a:path>
                </a:pathLst>
              </a:custGeom>
              <a:solidFill>
                <a:srgbClr val="000000">
                  <a:alpha val="100000"/>
                </a:srgbClr>
              </a:solidFill>
              <a:ln w="9525">
                <a:noFill/>
              </a:ln>
            </p:spPr>
            <p:txBody>
              <a:bodyPr/>
              <a:lstStyle/>
              <a:p>
                <a:endParaRPr lang="zh-CN" altLang="en-US"/>
              </a:p>
            </p:txBody>
          </p:sp>
          <p:sp>
            <p:nvSpPr>
              <p:cNvPr id="23825" name="Freeform 207"/>
              <p:cNvSpPr/>
              <p:nvPr/>
            </p:nvSpPr>
            <p:spPr>
              <a:xfrm>
                <a:off x="2253" y="1766"/>
                <a:ext cx="27" cy="41"/>
              </a:xfrm>
              <a:custGeom>
                <a:avLst/>
                <a:gdLst>
                  <a:gd name="txL" fmla="*/ 0 w 27"/>
                  <a:gd name="txT" fmla="*/ 0 h 41"/>
                  <a:gd name="txR" fmla="*/ 27 w 27"/>
                  <a:gd name="txB" fmla="*/ 41 h 41"/>
                </a:gdLst>
                <a:ahLst/>
                <a:cxnLst>
                  <a:cxn ang="0">
                    <a:pos x="10" y="3"/>
                  </a:cxn>
                  <a:cxn ang="0">
                    <a:pos x="10" y="0"/>
                  </a:cxn>
                  <a:cxn ang="0">
                    <a:pos x="7" y="0"/>
                  </a:cxn>
                  <a:cxn ang="0">
                    <a:pos x="5" y="0"/>
                  </a:cxn>
                  <a:cxn ang="0">
                    <a:pos x="2" y="0"/>
                  </a:cxn>
                  <a:cxn ang="0">
                    <a:pos x="0" y="3"/>
                  </a:cxn>
                  <a:cxn ang="0">
                    <a:pos x="0" y="5"/>
                  </a:cxn>
                  <a:cxn ang="0">
                    <a:pos x="17" y="39"/>
                  </a:cxn>
                  <a:cxn ang="0">
                    <a:pos x="20" y="41"/>
                  </a:cxn>
                  <a:cxn ang="0">
                    <a:pos x="22" y="41"/>
                  </a:cxn>
                  <a:cxn ang="0">
                    <a:pos x="25" y="41"/>
                  </a:cxn>
                  <a:cxn ang="0">
                    <a:pos x="27" y="41"/>
                  </a:cxn>
                  <a:cxn ang="0">
                    <a:pos x="27" y="39"/>
                  </a:cxn>
                  <a:cxn ang="0">
                    <a:pos x="27" y="37"/>
                  </a:cxn>
                  <a:cxn ang="0">
                    <a:pos x="10" y="3"/>
                  </a:cxn>
                </a:cxnLst>
                <a:rect l="txL" t="txT" r="txR" b="txB"/>
                <a:pathLst>
                  <a:path w="27" h="41">
                    <a:moveTo>
                      <a:pt x="10" y="3"/>
                    </a:moveTo>
                    <a:lnTo>
                      <a:pt x="10" y="0"/>
                    </a:lnTo>
                    <a:lnTo>
                      <a:pt x="7" y="0"/>
                    </a:lnTo>
                    <a:lnTo>
                      <a:pt x="5" y="0"/>
                    </a:lnTo>
                    <a:lnTo>
                      <a:pt x="2" y="0"/>
                    </a:lnTo>
                    <a:lnTo>
                      <a:pt x="0" y="3"/>
                    </a:lnTo>
                    <a:lnTo>
                      <a:pt x="0" y="5"/>
                    </a:lnTo>
                    <a:lnTo>
                      <a:pt x="17" y="39"/>
                    </a:lnTo>
                    <a:lnTo>
                      <a:pt x="20" y="41"/>
                    </a:lnTo>
                    <a:lnTo>
                      <a:pt x="22" y="41"/>
                    </a:lnTo>
                    <a:lnTo>
                      <a:pt x="25" y="41"/>
                    </a:lnTo>
                    <a:lnTo>
                      <a:pt x="27" y="41"/>
                    </a:lnTo>
                    <a:lnTo>
                      <a:pt x="27" y="39"/>
                    </a:lnTo>
                    <a:lnTo>
                      <a:pt x="27" y="37"/>
                    </a:lnTo>
                    <a:lnTo>
                      <a:pt x="10" y="3"/>
                    </a:lnTo>
                    <a:close/>
                  </a:path>
                </a:pathLst>
              </a:custGeom>
              <a:solidFill>
                <a:srgbClr val="000000">
                  <a:alpha val="100000"/>
                </a:srgbClr>
              </a:solidFill>
              <a:ln w="9525">
                <a:noFill/>
              </a:ln>
            </p:spPr>
            <p:txBody>
              <a:bodyPr/>
              <a:lstStyle/>
              <a:p>
                <a:endParaRPr lang="zh-CN" altLang="en-US"/>
              </a:p>
            </p:txBody>
          </p:sp>
          <p:sp>
            <p:nvSpPr>
              <p:cNvPr id="23826" name="Freeform 208"/>
              <p:cNvSpPr/>
              <p:nvPr/>
            </p:nvSpPr>
            <p:spPr>
              <a:xfrm>
                <a:off x="2283" y="1823"/>
                <a:ext cx="22" cy="32"/>
              </a:xfrm>
              <a:custGeom>
                <a:avLst/>
                <a:gdLst>
                  <a:gd name="txL" fmla="*/ 0 w 22"/>
                  <a:gd name="txT" fmla="*/ 0 h 32"/>
                  <a:gd name="txR" fmla="*/ 22 w 22"/>
                  <a:gd name="txB" fmla="*/ 32 h 32"/>
                </a:gdLst>
                <a:ahLst/>
                <a:cxnLst>
                  <a:cxn ang="0">
                    <a:pos x="9" y="5"/>
                  </a:cxn>
                  <a:cxn ang="0">
                    <a:pos x="9" y="2"/>
                  </a:cxn>
                  <a:cxn ang="0">
                    <a:pos x="7" y="0"/>
                  </a:cxn>
                  <a:cxn ang="0">
                    <a:pos x="4" y="0"/>
                  </a:cxn>
                  <a:cxn ang="0">
                    <a:pos x="2" y="2"/>
                  </a:cxn>
                  <a:cxn ang="0">
                    <a:pos x="0" y="5"/>
                  </a:cxn>
                  <a:cxn ang="0">
                    <a:pos x="0" y="7"/>
                  </a:cxn>
                  <a:cxn ang="0">
                    <a:pos x="12" y="30"/>
                  </a:cxn>
                  <a:cxn ang="0">
                    <a:pos x="14" y="30"/>
                  </a:cxn>
                  <a:cxn ang="0">
                    <a:pos x="17" y="32"/>
                  </a:cxn>
                  <a:cxn ang="0">
                    <a:pos x="17" y="32"/>
                  </a:cxn>
                  <a:cxn ang="0">
                    <a:pos x="19" y="30"/>
                  </a:cxn>
                  <a:cxn ang="0">
                    <a:pos x="22" y="27"/>
                  </a:cxn>
                  <a:cxn ang="0">
                    <a:pos x="22" y="27"/>
                  </a:cxn>
                  <a:cxn ang="0">
                    <a:pos x="9" y="5"/>
                  </a:cxn>
                </a:cxnLst>
                <a:rect l="txL" t="txT" r="txR" b="txB"/>
                <a:pathLst>
                  <a:path w="22" h="32">
                    <a:moveTo>
                      <a:pt x="9" y="5"/>
                    </a:moveTo>
                    <a:lnTo>
                      <a:pt x="9" y="2"/>
                    </a:lnTo>
                    <a:lnTo>
                      <a:pt x="7" y="0"/>
                    </a:lnTo>
                    <a:lnTo>
                      <a:pt x="4" y="0"/>
                    </a:lnTo>
                    <a:lnTo>
                      <a:pt x="2" y="2"/>
                    </a:lnTo>
                    <a:lnTo>
                      <a:pt x="0" y="5"/>
                    </a:lnTo>
                    <a:lnTo>
                      <a:pt x="0" y="7"/>
                    </a:lnTo>
                    <a:lnTo>
                      <a:pt x="12" y="30"/>
                    </a:lnTo>
                    <a:lnTo>
                      <a:pt x="14" y="30"/>
                    </a:lnTo>
                    <a:lnTo>
                      <a:pt x="17" y="32"/>
                    </a:lnTo>
                    <a:lnTo>
                      <a:pt x="19" y="30"/>
                    </a:lnTo>
                    <a:lnTo>
                      <a:pt x="22" y="27"/>
                    </a:lnTo>
                    <a:lnTo>
                      <a:pt x="9" y="5"/>
                    </a:lnTo>
                    <a:close/>
                  </a:path>
                </a:pathLst>
              </a:custGeom>
              <a:solidFill>
                <a:srgbClr val="000000">
                  <a:alpha val="100000"/>
                </a:srgbClr>
              </a:solidFill>
              <a:ln w="9525">
                <a:noFill/>
              </a:ln>
            </p:spPr>
            <p:txBody>
              <a:bodyPr/>
              <a:lstStyle/>
              <a:p>
                <a:endParaRPr lang="zh-CN" altLang="en-US"/>
              </a:p>
            </p:txBody>
          </p:sp>
        </p:grpSp>
        <p:grpSp>
          <p:nvGrpSpPr>
            <p:cNvPr id="23692" name="Group 217"/>
            <p:cNvGrpSpPr/>
            <p:nvPr/>
          </p:nvGrpSpPr>
          <p:grpSpPr>
            <a:xfrm>
              <a:off x="2163" y="1594"/>
              <a:ext cx="386" cy="250"/>
              <a:chOff x="2163" y="1594"/>
              <a:chExt cx="386" cy="250"/>
            </a:xfrm>
          </p:grpSpPr>
          <p:sp>
            <p:nvSpPr>
              <p:cNvPr id="23815" name="Freeform 210"/>
              <p:cNvSpPr/>
              <p:nvPr/>
            </p:nvSpPr>
            <p:spPr>
              <a:xfrm>
                <a:off x="2163" y="1594"/>
                <a:ext cx="42" cy="29"/>
              </a:xfrm>
              <a:custGeom>
                <a:avLst/>
                <a:gdLst>
                  <a:gd name="txL" fmla="*/ 0 w 42"/>
                  <a:gd name="txT" fmla="*/ 0 h 29"/>
                  <a:gd name="txR" fmla="*/ 42 w 42"/>
                  <a:gd name="txB" fmla="*/ 29 h 29"/>
                </a:gdLst>
                <a:ahLst/>
                <a:cxnLst>
                  <a:cxn ang="0">
                    <a:pos x="10" y="2"/>
                  </a:cxn>
                  <a:cxn ang="0">
                    <a:pos x="5" y="0"/>
                  </a:cxn>
                  <a:cxn ang="0">
                    <a:pos x="5" y="0"/>
                  </a:cxn>
                  <a:cxn ang="0">
                    <a:pos x="3" y="2"/>
                  </a:cxn>
                  <a:cxn ang="0">
                    <a:pos x="0" y="4"/>
                  </a:cxn>
                  <a:cxn ang="0">
                    <a:pos x="0" y="4"/>
                  </a:cxn>
                  <a:cxn ang="0">
                    <a:pos x="3" y="9"/>
                  </a:cxn>
                  <a:cxn ang="0">
                    <a:pos x="35" y="29"/>
                  </a:cxn>
                  <a:cxn ang="0">
                    <a:pos x="37" y="29"/>
                  </a:cxn>
                  <a:cxn ang="0">
                    <a:pos x="40" y="29"/>
                  </a:cxn>
                  <a:cxn ang="0">
                    <a:pos x="42" y="29"/>
                  </a:cxn>
                  <a:cxn ang="0">
                    <a:pos x="42" y="27"/>
                  </a:cxn>
                  <a:cxn ang="0">
                    <a:pos x="42" y="25"/>
                  </a:cxn>
                  <a:cxn ang="0">
                    <a:pos x="42" y="23"/>
                  </a:cxn>
                  <a:cxn ang="0">
                    <a:pos x="10" y="2"/>
                  </a:cxn>
                </a:cxnLst>
                <a:rect l="txL" t="txT" r="txR" b="txB"/>
                <a:pathLst>
                  <a:path w="42" h="29">
                    <a:moveTo>
                      <a:pt x="10" y="2"/>
                    </a:moveTo>
                    <a:lnTo>
                      <a:pt x="5" y="0"/>
                    </a:lnTo>
                    <a:lnTo>
                      <a:pt x="3" y="2"/>
                    </a:lnTo>
                    <a:lnTo>
                      <a:pt x="0" y="4"/>
                    </a:lnTo>
                    <a:lnTo>
                      <a:pt x="3" y="9"/>
                    </a:lnTo>
                    <a:lnTo>
                      <a:pt x="35" y="29"/>
                    </a:lnTo>
                    <a:lnTo>
                      <a:pt x="37" y="29"/>
                    </a:lnTo>
                    <a:lnTo>
                      <a:pt x="40" y="29"/>
                    </a:lnTo>
                    <a:lnTo>
                      <a:pt x="42" y="29"/>
                    </a:lnTo>
                    <a:lnTo>
                      <a:pt x="42" y="27"/>
                    </a:lnTo>
                    <a:lnTo>
                      <a:pt x="42" y="25"/>
                    </a:lnTo>
                    <a:lnTo>
                      <a:pt x="42" y="23"/>
                    </a:lnTo>
                    <a:lnTo>
                      <a:pt x="10" y="2"/>
                    </a:lnTo>
                    <a:close/>
                  </a:path>
                </a:pathLst>
              </a:custGeom>
              <a:solidFill>
                <a:srgbClr val="000000">
                  <a:alpha val="100000"/>
                </a:srgbClr>
              </a:solidFill>
              <a:ln w="9525">
                <a:noFill/>
              </a:ln>
            </p:spPr>
            <p:txBody>
              <a:bodyPr/>
              <a:lstStyle/>
              <a:p>
                <a:endParaRPr lang="zh-CN" altLang="en-US"/>
              </a:p>
            </p:txBody>
          </p:sp>
          <p:sp>
            <p:nvSpPr>
              <p:cNvPr id="23816" name="Freeform 211"/>
              <p:cNvSpPr/>
              <p:nvPr/>
            </p:nvSpPr>
            <p:spPr>
              <a:xfrm>
                <a:off x="2220" y="1630"/>
                <a:ext cx="43" cy="30"/>
              </a:xfrm>
              <a:custGeom>
                <a:avLst/>
                <a:gdLst>
                  <a:gd name="txL" fmla="*/ 0 w 43"/>
                  <a:gd name="txT" fmla="*/ 0 h 30"/>
                  <a:gd name="txR" fmla="*/ 43 w 43"/>
                  <a:gd name="txB" fmla="*/ 30 h 30"/>
                </a:gdLst>
                <a:ahLst/>
                <a:cxnLst>
                  <a:cxn ang="0">
                    <a:pos x="8" y="2"/>
                  </a:cxn>
                  <a:cxn ang="0">
                    <a:pos x="5" y="0"/>
                  </a:cxn>
                  <a:cxn ang="0">
                    <a:pos x="3" y="0"/>
                  </a:cxn>
                  <a:cxn ang="0">
                    <a:pos x="0" y="2"/>
                  </a:cxn>
                  <a:cxn ang="0">
                    <a:pos x="0" y="5"/>
                  </a:cxn>
                  <a:cxn ang="0">
                    <a:pos x="0" y="7"/>
                  </a:cxn>
                  <a:cxn ang="0">
                    <a:pos x="0" y="9"/>
                  </a:cxn>
                  <a:cxn ang="0">
                    <a:pos x="35" y="30"/>
                  </a:cxn>
                  <a:cxn ang="0">
                    <a:pos x="38" y="30"/>
                  </a:cxn>
                  <a:cxn ang="0">
                    <a:pos x="40" y="30"/>
                  </a:cxn>
                  <a:cxn ang="0">
                    <a:pos x="43" y="30"/>
                  </a:cxn>
                  <a:cxn ang="0">
                    <a:pos x="43" y="27"/>
                  </a:cxn>
                  <a:cxn ang="0">
                    <a:pos x="43" y="25"/>
                  </a:cxn>
                  <a:cxn ang="0">
                    <a:pos x="43" y="23"/>
                  </a:cxn>
                  <a:cxn ang="0">
                    <a:pos x="8" y="2"/>
                  </a:cxn>
                </a:cxnLst>
                <a:rect l="txL" t="txT" r="txR" b="txB"/>
                <a:pathLst>
                  <a:path w="43" h="30">
                    <a:moveTo>
                      <a:pt x="8" y="2"/>
                    </a:moveTo>
                    <a:lnTo>
                      <a:pt x="5" y="0"/>
                    </a:lnTo>
                    <a:lnTo>
                      <a:pt x="3" y="0"/>
                    </a:lnTo>
                    <a:lnTo>
                      <a:pt x="0" y="2"/>
                    </a:lnTo>
                    <a:lnTo>
                      <a:pt x="0" y="5"/>
                    </a:lnTo>
                    <a:lnTo>
                      <a:pt x="0" y="7"/>
                    </a:lnTo>
                    <a:lnTo>
                      <a:pt x="0" y="9"/>
                    </a:lnTo>
                    <a:lnTo>
                      <a:pt x="35" y="30"/>
                    </a:lnTo>
                    <a:lnTo>
                      <a:pt x="38" y="30"/>
                    </a:lnTo>
                    <a:lnTo>
                      <a:pt x="40" y="30"/>
                    </a:lnTo>
                    <a:lnTo>
                      <a:pt x="43" y="30"/>
                    </a:lnTo>
                    <a:lnTo>
                      <a:pt x="43" y="27"/>
                    </a:lnTo>
                    <a:lnTo>
                      <a:pt x="43" y="25"/>
                    </a:lnTo>
                    <a:lnTo>
                      <a:pt x="43" y="23"/>
                    </a:lnTo>
                    <a:lnTo>
                      <a:pt x="8" y="2"/>
                    </a:lnTo>
                    <a:close/>
                  </a:path>
                </a:pathLst>
              </a:custGeom>
              <a:solidFill>
                <a:srgbClr val="000000">
                  <a:alpha val="100000"/>
                </a:srgbClr>
              </a:solidFill>
              <a:ln w="9525">
                <a:noFill/>
              </a:ln>
            </p:spPr>
            <p:txBody>
              <a:bodyPr/>
              <a:lstStyle/>
              <a:p>
                <a:endParaRPr lang="zh-CN" altLang="en-US"/>
              </a:p>
            </p:txBody>
          </p:sp>
          <p:sp>
            <p:nvSpPr>
              <p:cNvPr id="23817" name="Freeform 212"/>
              <p:cNvSpPr/>
              <p:nvPr/>
            </p:nvSpPr>
            <p:spPr>
              <a:xfrm>
                <a:off x="2278" y="1667"/>
                <a:ext cx="42" cy="29"/>
              </a:xfrm>
              <a:custGeom>
                <a:avLst/>
                <a:gdLst>
                  <a:gd name="txL" fmla="*/ 0 w 42"/>
                  <a:gd name="txT" fmla="*/ 0 h 29"/>
                  <a:gd name="txR" fmla="*/ 42 w 42"/>
                  <a:gd name="txB" fmla="*/ 29 h 29"/>
                </a:gdLst>
                <a:ahLst/>
                <a:cxnLst>
                  <a:cxn ang="0">
                    <a:pos x="7" y="2"/>
                  </a:cxn>
                  <a:cxn ang="0">
                    <a:pos x="5" y="0"/>
                  </a:cxn>
                  <a:cxn ang="0">
                    <a:pos x="2" y="0"/>
                  </a:cxn>
                  <a:cxn ang="0">
                    <a:pos x="0" y="2"/>
                  </a:cxn>
                  <a:cxn ang="0">
                    <a:pos x="0" y="4"/>
                  </a:cxn>
                  <a:cxn ang="0">
                    <a:pos x="0" y="6"/>
                  </a:cxn>
                  <a:cxn ang="0">
                    <a:pos x="0" y="9"/>
                  </a:cxn>
                  <a:cxn ang="0">
                    <a:pos x="32" y="29"/>
                  </a:cxn>
                  <a:cxn ang="0">
                    <a:pos x="34" y="29"/>
                  </a:cxn>
                  <a:cxn ang="0">
                    <a:pos x="37" y="29"/>
                  </a:cxn>
                  <a:cxn ang="0">
                    <a:pos x="39" y="29"/>
                  </a:cxn>
                  <a:cxn ang="0">
                    <a:pos x="42" y="27"/>
                  </a:cxn>
                  <a:cxn ang="0">
                    <a:pos x="42" y="25"/>
                  </a:cxn>
                  <a:cxn ang="0">
                    <a:pos x="39" y="22"/>
                  </a:cxn>
                  <a:cxn ang="0">
                    <a:pos x="7" y="2"/>
                  </a:cxn>
                </a:cxnLst>
                <a:rect l="txL" t="txT" r="txR" b="txB"/>
                <a:pathLst>
                  <a:path w="42" h="29">
                    <a:moveTo>
                      <a:pt x="7" y="2"/>
                    </a:moveTo>
                    <a:lnTo>
                      <a:pt x="5" y="0"/>
                    </a:lnTo>
                    <a:lnTo>
                      <a:pt x="2" y="0"/>
                    </a:lnTo>
                    <a:lnTo>
                      <a:pt x="0" y="2"/>
                    </a:lnTo>
                    <a:lnTo>
                      <a:pt x="0" y="4"/>
                    </a:lnTo>
                    <a:lnTo>
                      <a:pt x="0" y="6"/>
                    </a:lnTo>
                    <a:lnTo>
                      <a:pt x="0" y="9"/>
                    </a:lnTo>
                    <a:lnTo>
                      <a:pt x="32" y="29"/>
                    </a:lnTo>
                    <a:lnTo>
                      <a:pt x="34" y="29"/>
                    </a:lnTo>
                    <a:lnTo>
                      <a:pt x="37" y="29"/>
                    </a:lnTo>
                    <a:lnTo>
                      <a:pt x="39" y="29"/>
                    </a:lnTo>
                    <a:lnTo>
                      <a:pt x="42" y="27"/>
                    </a:lnTo>
                    <a:lnTo>
                      <a:pt x="42" y="25"/>
                    </a:lnTo>
                    <a:lnTo>
                      <a:pt x="39" y="22"/>
                    </a:lnTo>
                    <a:lnTo>
                      <a:pt x="7" y="2"/>
                    </a:lnTo>
                    <a:close/>
                  </a:path>
                </a:pathLst>
              </a:custGeom>
              <a:solidFill>
                <a:srgbClr val="000000">
                  <a:alpha val="100000"/>
                </a:srgbClr>
              </a:solidFill>
              <a:ln w="9525">
                <a:noFill/>
              </a:ln>
            </p:spPr>
            <p:txBody>
              <a:bodyPr/>
              <a:lstStyle/>
              <a:p>
                <a:endParaRPr lang="zh-CN" altLang="en-US"/>
              </a:p>
            </p:txBody>
          </p:sp>
          <p:sp>
            <p:nvSpPr>
              <p:cNvPr id="23818" name="Freeform 213"/>
              <p:cNvSpPr/>
              <p:nvPr/>
            </p:nvSpPr>
            <p:spPr>
              <a:xfrm>
                <a:off x="2335" y="1703"/>
                <a:ext cx="42" cy="29"/>
              </a:xfrm>
              <a:custGeom>
                <a:avLst/>
                <a:gdLst>
                  <a:gd name="txL" fmla="*/ 0 w 42"/>
                  <a:gd name="txT" fmla="*/ 0 h 29"/>
                  <a:gd name="txR" fmla="*/ 42 w 42"/>
                  <a:gd name="txB" fmla="*/ 29 h 29"/>
                </a:gdLst>
                <a:ahLst/>
                <a:cxnLst>
                  <a:cxn ang="0">
                    <a:pos x="7" y="2"/>
                  </a:cxn>
                  <a:cxn ang="0">
                    <a:pos x="5" y="0"/>
                  </a:cxn>
                  <a:cxn ang="0">
                    <a:pos x="2" y="0"/>
                  </a:cxn>
                  <a:cxn ang="0">
                    <a:pos x="0" y="2"/>
                  </a:cxn>
                  <a:cxn ang="0">
                    <a:pos x="0" y="4"/>
                  </a:cxn>
                  <a:cxn ang="0">
                    <a:pos x="0" y="7"/>
                  </a:cxn>
                  <a:cxn ang="0">
                    <a:pos x="0" y="9"/>
                  </a:cxn>
                  <a:cxn ang="0">
                    <a:pos x="32" y="29"/>
                  </a:cxn>
                  <a:cxn ang="0">
                    <a:pos x="35" y="29"/>
                  </a:cxn>
                  <a:cxn ang="0">
                    <a:pos x="37" y="29"/>
                  </a:cxn>
                  <a:cxn ang="0">
                    <a:pos x="40" y="29"/>
                  </a:cxn>
                  <a:cxn ang="0">
                    <a:pos x="42" y="27"/>
                  </a:cxn>
                  <a:cxn ang="0">
                    <a:pos x="42" y="25"/>
                  </a:cxn>
                  <a:cxn ang="0">
                    <a:pos x="40" y="23"/>
                  </a:cxn>
                  <a:cxn ang="0">
                    <a:pos x="7" y="2"/>
                  </a:cxn>
                </a:cxnLst>
                <a:rect l="txL" t="txT" r="txR" b="txB"/>
                <a:pathLst>
                  <a:path w="42" h="29">
                    <a:moveTo>
                      <a:pt x="7" y="2"/>
                    </a:moveTo>
                    <a:lnTo>
                      <a:pt x="5" y="0"/>
                    </a:lnTo>
                    <a:lnTo>
                      <a:pt x="2" y="0"/>
                    </a:lnTo>
                    <a:lnTo>
                      <a:pt x="0" y="2"/>
                    </a:lnTo>
                    <a:lnTo>
                      <a:pt x="0" y="4"/>
                    </a:lnTo>
                    <a:lnTo>
                      <a:pt x="0" y="7"/>
                    </a:lnTo>
                    <a:lnTo>
                      <a:pt x="0" y="9"/>
                    </a:lnTo>
                    <a:lnTo>
                      <a:pt x="32" y="29"/>
                    </a:lnTo>
                    <a:lnTo>
                      <a:pt x="35" y="29"/>
                    </a:lnTo>
                    <a:lnTo>
                      <a:pt x="37" y="29"/>
                    </a:lnTo>
                    <a:lnTo>
                      <a:pt x="40" y="29"/>
                    </a:lnTo>
                    <a:lnTo>
                      <a:pt x="42" y="27"/>
                    </a:lnTo>
                    <a:lnTo>
                      <a:pt x="42" y="25"/>
                    </a:lnTo>
                    <a:lnTo>
                      <a:pt x="40" y="23"/>
                    </a:lnTo>
                    <a:lnTo>
                      <a:pt x="7" y="2"/>
                    </a:lnTo>
                    <a:close/>
                  </a:path>
                </a:pathLst>
              </a:custGeom>
              <a:solidFill>
                <a:srgbClr val="000000">
                  <a:alpha val="100000"/>
                </a:srgbClr>
              </a:solidFill>
              <a:ln w="9525">
                <a:noFill/>
              </a:ln>
            </p:spPr>
            <p:txBody>
              <a:bodyPr/>
              <a:lstStyle/>
              <a:p>
                <a:endParaRPr lang="zh-CN" altLang="en-US"/>
              </a:p>
            </p:txBody>
          </p:sp>
          <p:sp>
            <p:nvSpPr>
              <p:cNvPr id="23819" name="Freeform 214"/>
              <p:cNvSpPr/>
              <p:nvPr/>
            </p:nvSpPr>
            <p:spPr>
              <a:xfrm>
                <a:off x="2392" y="1739"/>
                <a:ext cx="42" cy="32"/>
              </a:xfrm>
              <a:custGeom>
                <a:avLst/>
                <a:gdLst>
                  <a:gd name="txL" fmla="*/ 0 w 42"/>
                  <a:gd name="txT" fmla="*/ 0 h 32"/>
                  <a:gd name="txR" fmla="*/ 42 w 42"/>
                  <a:gd name="txB" fmla="*/ 32 h 32"/>
                </a:gdLst>
                <a:ahLst/>
                <a:cxnLst>
                  <a:cxn ang="0">
                    <a:pos x="7" y="2"/>
                  </a:cxn>
                  <a:cxn ang="0">
                    <a:pos x="5" y="0"/>
                  </a:cxn>
                  <a:cxn ang="0">
                    <a:pos x="2" y="0"/>
                  </a:cxn>
                  <a:cxn ang="0">
                    <a:pos x="0" y="2"/>
                  </a:cxn>
                  <a:cxn ang="0">
                    <a:pos x="0" y="5"/>
                  </a:cxn>
                  <a:cxn ang="0">
                    <a:pos x="0" y="7"/>
                  </a:cxn>
                  <a:cxn ang="0">
                    <a:pos x="0" y="9"/>
                  </a:cxn>
                  <a:cxn ang="0">
                    <a:pos x="32" y="30"/>
                  </a:cxn>
                  <a:cxn ang="0">
                    <a:pos x="35" y="32"/>
                  </a:cxn>
                  <a:cxn ang="0">
                    <a:pos x="37" y="32"/>
                  </a:cxn>
                  <a:cxn ang="0">
                    <a:pos x="40" y="30"/>
                  </a:cxn>
                  <a:cxn ang="0">
                    <a:pos x="42" y="27"/>
                  </a:cxn>
                  <a:cxn ang="0">
                    <a:pos x="42" y="25"/>
                  </a:cxn>
                  <a:cxn ang="0">
                    <a:pos x="40" y="23"/>
                  </a:cxn>
                  <a:cxn ang="0">
                    <a:pos x="7" y="2"/>
                  </a:cxn>
                </a:cxnLst>
                <a:rect l="txL" t="txT" r="txR" b="txB"/>
                <a:pathLst>
                  <a:path w="42" h="32">
                    <a:moveTo>
                      <a:pt x="7" y="2"/>
                    </a:moveTo>
                    <a:lnTo>
                      <a:pt x="5" y="0"/>
                    </a:lnTo>
                    <a:lnTo>
                      <a:pt x="2" y="0"/>
                    </a:lnTo>
                    <a:lnTo>
                      <a:pt x="0" y="2"/>
                    </a:lnTo>
                    <a:lnTo>
                      <a:pt x="0" y="5"/>
                    </a:lnTo>
                    <a:lnTo>
                      <a:pt x="0" y="7"/>
                    </a:lnTo>
                    <a:lnTo>
                      <a:pt x="0" y="9"/>
                    </a:lnTo>
                    <a:lnTo>
                      <a:pt x="32" y="30"/>
                    </a:lnTo>
                    <a:lnTo>
                      <a:pt x="35" y="32"/>
                    </a:lnTo>
                    <a:lnTo>
                      <a:pt x="37" y="32"/>
                    </a:lnTo>
                    <a:lnTo>
                      <a:pt x="40" y="30"/>
                    </a:lnTo>
                    <a:lnTo>
                      <a:pt x="42" y="27"/>
                    </a:lnTo>
                    <a:lnTo>
                      <a:pt x="42" y="25"/>
                    </a:lnTo>
                    <a:lnTo>
                      <a:pt x="40" y="23"/>
                    </a:lnTo>
                    <a:lnTo>
                      <a:pt x="7" y="2"/>
                    </a:lnTo>
                    <a:close/>
                  </a:path>
                </a:pathLst>
              </a:custGeom>
              <a:solidFill>
                <a:srgbClr val="000000">
                  <a:alpha val="100000"/>
                </a:srgbClr>
              </a:solidFill>
              <a:ln w="9525">
                <a:noFill/>
              </a:ln>
            </p:spPr>
            <p:txBody>
              <a:bodyPr/>
              <a:lstStyle/>
              <a:p>
                <a:endParaRPr lang="zh-CN" altLang="en-US"/>
              </a:p>
            </p:txBody>
          </p:sp>
          <p:sp>
            <p:nvSpPr>
              <p:cNvPr id="23820" name="Freeform 215"/>
              <p:cNvSpPr/>
              <p:nvPr/>
            </p:nvSpPr>
            <p:spPr>
              <a:xfrm>
                <a:off x="2449" y="1776"/>
                <a:ext cx="43" cy="31"/>
              </a:xfrm>
              <a:custGeom>
                <a:avLst/>
                <a:gdLst>
                  <a:gd name="txL" fmla="*/ 0 w 43"/>
                  <a:gd name="txT" fmla="*/ 0 h 31"/>
                  <a:gd name="txR" fmla="*/ 43 w 43"/>
                  <a:gd name="txB" fmla="*/ 31 h 31"/>
                </a:gdLst>
                <a:ahLst/>
                <a:cxnLst>
                  <a:cxn ang="0">
                    <a:pos x="8" y="2"/>
                  </a:cxn>
                  <a:cxn ang="0">
                    <a:pos x="5" y="0"/>
                  </a:cxn>
                  <a:cxn ang="0">
                    <a:pos x="3" y="0"/>
                  </a:cxn>
                  <a:cxn ang="0">
                    <a:pos x="0" y="2"/>
                  </a:cxn>
                  <a:cxn ang="0">
                    <a:pos x="0" y="4"/>
                  </a:cxn>
                  <a:cxn ang="0">
                    <a:pos x="0" y="6"/>
                  </a:cxn>
                  <a:cxn ang="0">
                    <a:pos x="0" y="9"/>
                  </a:cxn>
                  <a:cxn ang="0">
                    <a:pos x="33" y="29"/>
                  </a:cxn>
                  <a:cxn ang="0">
                    <a:pos x="35" y="31"/>
                  </a:cxn>
                  <a:cxn ang="0">
                    <a:pos x="38" y="31"/>
                  </a:cxn>
                  <a:cxn ang="0">
                    <a:pos x="40" y="29"/>
                  </a:cxn>
                  <a:cxn ang="0">
                    <a:pos x="43" y="27"/>
                  </a:cxn>
                  <a:cxn ang="0">
                    <a:pos x="43" y="24"/>
                  </a:cxn>
                  <a:cxn ang="0">
                    <a:pos x="40" y="22"/>
                  </a:cxn>
                  <a:cxn ang="0">
                    <a:pos x="8" y="2"/>
                  </a:cxn>
                </a:cxnLst>
                <a:rect l="txL" t="txT" r="txR" b="txB"/>
                <a:pathLst>
                  <a:path w="43" h="31">
                    <a:moveTo>
                      <a:pt x="8" y="2"/>
                    </a:moveTo>
                    <a:lnTo>
                      <a:pt x="5" y="0"/>
                    </a:lnTo>
                    <a:lnTo>
                      <a:pt x="3" y="0"/>
                    </a:lnTo>
                    <a:lnTo>
                      <a:pt x="0" y="2"/>
                    </a:lnTo>
                    <a:lnTo>
                      <a:pt x="0" y="4"/>
                    </a:lnTo>
                    <a:lnTo>
                      <a:pt x="0" y="6"/>
                    </a:lnTo>
                    <a:lnTo>
                      <a:pt x="0" y="9"/>
                    </a:lnTo>
                    <a:lnTo>
                      <a:pt x="33" y="29"/>
                    </a:lnTo>
                    <a:lnTo>
                      <a:pt x="35" y="31"/>
                    </a:lnTo>
                    <a:lnTo>
                      <a:pt x="38" y="31"/>
                    </a:lnTo>
                    <a:lnTo>
                      <a:pt x="40" y="29"/>
                    </a:lnTo>
                    <a:lnTo>
                      <a:pt x="43" y="27"/>
                    </a:lnTo>
                    <a:lnTo>
                      <a:pt x="43" y="24"/>
                    </a:lnTo>
                    <a:lnTo>
                      <a:pt x="40" y="22"/>
                    </a:lnTo>
                    <a:lnTo>
                      <a:pt x="8" y="2"/>
                    </a:lnTo>
                    <a:close/>
                  </a:path>
                </a:pathLst>
              </a:custGeom>
              <a:solidFill>
                <a:srgbClr val="000000">
                  <a:alpha val="100000"/>
                </a:srgbClr>
              </a:solidFill>
              <a:ln w="9525">
                <a:noFill/>
              </a:ln>
            </p:spPr>
            <p:txBody>
              <a:bodyPr/>
              <a:lstStyle/>
              <a:p>
                <a:endParaRPr lang="zh-CN" altLang="en-US"/>
              </a:p>
            </p:txBody>
          </p:sp>
          <p:sp>
            <p:nvSpPr>
              <p:cNvPr id="23821" name="Freeform 216"/>
              <p:cNvSpPr/>
              <p:nvPr/>
            </p:nvSpPr>
            <p:spPr>
              <a:xfrm>
                <a:off x="2504" y="1814"/>
                <a:ext cx="45" cy="30"/>
              </a:xfrm>
              <a:custGeom>
                <a:avLst/>
                <a:gdLst>
                  <a:gd name="txL" fmla="*/ 0 w 45"/>
                  <a:gd name="txT" fmla="*/ 0 h 30"/>
                  <a:gd name="txR" fmla="*/ 45 w 45"/>
                  <a:gd name="txB" fmla="*/ 30 h 30"/>
                </a:gdLst>
                <a:ahLst/>
                <a:cxnLst>
                  <a:cxn ang="0">
                    <a:pos x="10" y="0"/>
                  </a:cxn>
                  <a:cxn ang="0">
                    <a:pos x="7" y="0"/>
                  </a:cxn>
                  <a:cxn ang="0">
                    <a:pos x="5" y="0"/>
                  </a:cxn>
                  <a:cxn ang="0">
                    <a:pos x="2" y="0"/>
                  </a:cxn>
                  <a:cxn ang="0">
                    <a:pos x="0" y="2"/>
                  </a:cxn>
                  <a:cxn ang="0">
                    <a:pos x="0" y="5"/>
                  </a:cxn>
                  <a:cxn ang="0">
                    <a:pos x="2" y="7"/>
                  </a:cxn>
                  <a:cxn ang="0">
                    <a:pos x="35" y="27"/>
                  </a:cxn>
                  <a:cxn ang="0">
                    <a:pos x="37" y="30"/>
                  </a:cxn>
                  <a:cxn ang="0">
                    <a:pos x="40" y="30"/>
                  </a:cxn>
                  <a:cxn ang="0">
                    <a:pos x="42" y="27"/>
                  </a:cxn>
                  <a:cxn ang="0">
                    <a:pos x="45" y="25"/>
                  </a:cxn>
                  <a:cxn ang="0">
                    <a:pos x="45" y="23"/>
                  </a:cxn>
                  <a:cxn ang="0">
                    <a:pos x="42" y="21"/>
                  </a:cxn>
                  <a:cxn ang="0">
                    <a:pos x="10" y="0"/>
                  </a:cxn>
                </a:cxnLst>
                <a:rect l="txL" t="txT" r="txR" b="txB"/>
                <a:pathLst>
                  <a:path w="45" h="30">
                    <a:moveTo>
                      <a:pt x="10" y="0"/>
                    </a:moveTo>
                    <a:lnTo>
                      <a:pt x="7" y="0"/>
                    </a:lnTo>
                    <a:lnTo>
                      <a:pt x="5" y="0"/>
                    </a:lnTo>
                    <a:lnTo>
                      <a:pt x="2" y="0"/>
                    </a:lnTo>
                    <a:lnTo>
                      <a:pt x="0" y="2"/>
                    </a:lnTo>
                    <a:lnTo>
                      <a:pt x="0" y="5"/>
                    </a:lnTo>
                    <a:lnTo>
                      <a:pt x="2" y="7"/>
                    </a:lnTo>
                    <a:lnTo>
                      <a:pt x="35" y="27"/>
                    </a:lnTo>
                    <a:lnTo>
                      <a:pt x="37" y="30"/>
                    </a:lnTo>
                    <a:lnTo>
                      <a:pt x="40" y="30"/>
                    </a:lnTo>
                    <a:lnTo>
                      <a:pt x="42" y="27"/>
                    </a:lnTo>
                    <a:lnTo>
                      <a:pt x="45" y="25"/>
                    </a:lnTo>
                    <a:lnTo>
                      <a:pt x="45" y="23"/>
                    </a:lnTo>
                    <a:lnTo>
                      <a:pt x="42" y="21"/>
                    </a:lnTo>
                    <a:lnTo>
                      <a:pt x="10" y="0"/>
                    </a:lnTo>
                    <a:close/>
                  </a:path>
                </a:pathLst>
              </a:custGeom>
              <a:solidFill>
                <a:srgbClr val="000000">
                  <a:alpha val="100000"/>
                </a:srgbClr>
              </a:solidFill>
              <a:ln w="9525">
                <a:noFill/>
              </a:ln>
            </p:spPr>
            <p:txBody>
              <a:bodyPr/>
              <a:lstStyle/>
              <a:p>
                <a:endParaRPr lang="zh-CN" altLang="en-US"/>
              </a:p>
            </p:txBody>
          </p:sp>
        </p:grpSp>
        <p:sp>
          <p:nvSpPr>
            <p:cNvPr id="23693" name="Rectangle 218"/>
            <p:cNvSpPr/>
            <p:nvPr/>
          </p:nvSpPr>
          <p:spPr>
            <a:xfrm>
              <a:off x="86" y="3201"/>
              <a:ext cx="537" cy="425"/>
            </a:xfrm>
            <a:prstGeom prst="rect">
              <a:avLst/>
            </a:prstGeom>
            <a:noFill/>
            <a:ln w="9525">
              <a:noFill/>
            </a:ln>
          </p:spPr>
          <p:txBody>
            <a:bodyPr/>
            <a:lstStyle/>
            <a:p>
              <a:endParaRPr lang="zh-CN" altLang="en-US" dirty="0">
                <a:latin typeface="Arial" panose="020B0604020202020204" pitchFamily="34" charset="0"/>
              </a:endParaRPr>
            </a:p>
          </p:txBody>
        </p:sp>
        <p:sp>
          <p:nvSpPr>
            <p:cNvPr id="23694" name="Rectangle 219"/>
            <p:cNvSpPr/>
            <p:nvPr/>
          </p:nvSpPr>
          <p:spPr>
            <a:xfrm>
              <a:off x="203" y="3269"/>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3695" name="Rectangle 220"/>
            <p:cNvSpPr/>
            <p:nvPr/>
          </p:nvSpPr>
          <p:spPr>
            <a:xfrm>
              <a:off x="466" y="3265"/>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696" name="Rectangle 221"/>
            <p:cNvSpPr/>
            <p:nvPr/>
          </p:nvSpPr>
          <p:spPr>
            <a:xfrm>
              <a:off x="501" y="326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97" name="Rectangle 222"/>
            <p:cNvSpPr/>
            <p:nvPr/>
          </p:nvSpPr>
          <p:spPr>
            <a:xfrm>
              <a:off x="352" y="3440"/>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698" name="Rectangle 223"/>
            <p:cNvSpPr/>
            <p:nvPr/>
          </p:nvSpPr>
          <p:spPr>
            <a:xfrm>
              <a:off x="693"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3699" name="Rectangle 224"/>
            <p:cNvSpPr/>
            <p:nvPr/>
          </p:nvSpPr>
          <p:spPr>
            <a:xfrm>
              <a:off x="820"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3700" name="Rectangle 225"/>
            <p:cNvSpPr/>
            <p:nvPr/>
          </p:nvSpPr>
          <p:spPr>
            <a:xfrm>
              <a:off x="1083"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01" name="Rectangle 226"/>
            <p:cNvSpPr/>
            <p:nvPr/>
          </p:nvSpPr>
          <p:spPr>
            <a:xfrm>
              <a:off x="1118"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02" name="Rectangle 227"/>
            <p:cNvSpPr/>
            <p:nvPr/>
          </p:nvSpPr>
          <p:spPr>
            <a:xfrm>
              <a:off x="1317"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3703" name="Rectangle 228"/>
            <p:cNvSpPr/>
            <p:nvPr/>
          </p:nvSpPr>
          <p:spPr>
            <a:xfrm>
              <a:off x="1444"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3704" name="Rectangle 229"/>
            <p:cNvSpPr/>
            <p:nvPr/>
          </p:nvSpPr>
          <p:spPr>
            <a:xfrm>
              <a:off x="1708"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05" name="Rectangle 230"/>
            <p:cNvSpPr/>
            <p:nvPr/>
          </p:nvSpPr>
          <p:spPr>
            <a:xfrm>
              <a:off x="1743"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06" name="Rectangle 231"/>
            <p:cNvSpPr/>
            <p:nvPr/>
          </p:nvSpPr>
          <p:spPr>
            <a:xfrm>
              <a:off x="1942" y="3190"/>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3707" name="Rectangle 232"/>
            <p:cNvSpPr/>
            <p:nvPr/>
          </p:nvSpPr>
          <p:spPr>
            <a:xfrm>
              <a:off x="2069" y="3258"/>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路径</a:t>
              </a:r>
              <a:endParaRPr lang="zh-CN" altLang="en-US" dirty="0">
                <a:latin typeface="Arial" panose="020B0604020202020204" pitchFamily="34" charset="0"/>
              </a:endParaRPr>
            </a:p>
          </p:txBody>
        </p:sp>
        <p:sp>
          <p:nvSpPr>
            <p:cNvPr id="23708" name="Rectangle 233"/>
            <p:cNvSpPr/>
            <p:nvPr/>
          </p:nvSpPr>
          <p:spPr>
            <a:xfrm>
              <a:off x="2332" y="3253"/>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09" name="Rectangle 234"/>
            <p:cNvSpPr/>
            <p:nvPr/>
          </p:nvSpPr>
          <p:spPr>
            <a:xfrm>
              <a:off x="2367" y="325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10" name="Rectangle 235"/>
            <p:cNvSpPr/>
            <p:nvPr/>
          </p:nvSpPr>
          <p:spPr>
            <a:xfrm>
              <a:off x="620" y="3337"/>
              <a:ext cx="829" cy="221"/>
            </a:xfrm>
            <a:prstGeom prst="rect">
              <a:avLst/>
            </a:prstGeom>
            <a:noFill/>
            <a:ln w="9525">
              <a:noFill/>
            </a:ln>
          </p:spPr>
          <p:txBody>
            <a:bodyPr/>
            <a:lstStyle/>
            <a:p>
              <a:endParaRPr lang="zh-CN" altLang="en-US" dirty="0">
                <a:latin typeface="Arial" panose="020B0604020202020204" pitchFamily="34" charset="0"/>
              </a:endParaRPr>
            </a:p>
          </p:txBody>
        </p:sp>
        <p:sp>
          <p:nvSpPr>
            <p:cNvPr id="23711" name="Rectangle 236"/>
            <p:cNvSpPr/>
            <p:nvPr/>
          </p:nvSpPr>
          <p:spPr>
            <a:xfrm>
              <a:off x="767" y="3399"/>
              <a:ext cx="494"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ABCEDA</a:t>
              </a:r>
              <a:endParaRPr lang="en-US" altLang="zh-CN" dirty="0">
                <a:latin typeface="Arial" panose="020B0604020202020204" pitchFamily="34" charset="0"/>
              </a:endParaRPr>
            </a:p>
          </p:txBody>
        </p:sp>
        <p:sp>
          <p:nvSpPr>
            <p:cNvPr id="23712" name="Rectangle 237"/>
            <p:cNvSpPr/>
            <p:nvPr/>
          </p:nvSpPr>
          <p:spPr>
            <a:xfrm>
              <a:off x="1302"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13" name="Rectangle 238"/>
            <p:cNvSpPr/>
            <p:nvPr/>
          </p:nvSpPr>
          <p:spPr>
            <a:xfrm>
              <a:off x="1335" y="3337"/>
              <a:ext cx="734" cy="221"/>
            </a:xfrm>
            <a:prstGeom prst="rect">
              <a:avLst/>
            </a:prstGeom>
            <a:noFill/>
            <a:ln w="9525">
              <a:noFill/>
            </a:ln>
          </p:spPr>
          <p:txBody>
            <a:bodyPr/>
            <a:lstStyle/>
            <a:p>
              <a:endParaRPr lang="zh-CN" altLang="en-US" dirty="0">
                <a:latin typeface="Arial" panose="020B0604020202020204" pitchFamily="34" charset="0"/>
              </a:endParaRPr>
            </a:p>
          </p:txBody>
        </p:sp>
        <p:sp>
          <p:nvSpPr>
            <p:cNvPr id="23714" name="Rectangle 239"/>
            <p:cNvSpPr/>
            <p:nvPr/>
          </p:nvSpPr>
          <p:spPr>
            <a:xfrm>
              <a:off x="1479" y="3399"/>
              <a:ext cx="40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ABDCE</a:t>
              </a:r>
              <a:endParaRPr lang="en-US" altLang="zh-CN" dirty="0">
                <a:latin typeface="Arial" panose="020B0604020202020204" pitchFamily="34" charset="0"/>
              </a:endParaRPr>
            </a:p>
          </p:txBody>
        </p:sp>
        <p:sp>
          <p:nvSpPr>
            <p:cNvPr id="23715" name="Rectangle 240"/>
            <p:cNvSpPr/>
            <p:nvPr/>
          </p:nvSpPr>
          <p:spPr>
            <a:xfrm>
              <a:off x="1922"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16" name="Rectangle 241"/>
            <p:cNvSpPr/>
            <p:nvPr/>
          </p:nvSpPr>
          <p:spPr>
            <a:xfrm>
              <a:off x="1869" y="3337"/>
              <a:ext cx="1003" cy="221"/>
            </a:xfrm>
            <a:prstGeom prst="rect">
              <a:avLst/>
            </a:prstGeom>
            <a:noFill/>
            <a:ln w="9525">
              <a:noFill/>
            </a:ln>
          </p:spPr>
          <p:txBody>
            <a:bodyPr/>
            <a:lstStyle/>
            <a:p>
              <a:endParaRPr lang="zh-CN" altLang="en-US" dirty="0">
                <a:latin typeface="Arial" panose="020B0604020202020204" pitchFamily="34" charset="0"/>
              </a:endParaRPr>
            </a:p>
          </p:txBody>
        </p:sp>
        <p:sp>
          <p:nvSpPr>
            <p:cNvPr id="23717" name="Rectangle 242"/>
            <p:cNvSpPr/>
            <p:nvPr/>
          </p:nvSpPr>
          <p:spPr>
            <a:xfrm>
              <a:off x="2101" y="3399"/>
              <a:ext cx="16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AB</a:t>
              </a:r>
              <a:endParaRPr lang="en-US" altLang="zh-CN" dirty="0">
                <a:latin typeface="Arial" panose="020B0604020202020204" pitchFamily="34" charset="0"/>
              </a:endParaRPr>
            </a:p>
          </p:txBody>
        </p:sp>
        <p:sp>
          <p:nvSpPr>
            <p:cNvPr id="23718" name="Rectangle 243"/>
            <p:cNvSpPr/>
            <p:nvPr/>
          </p:nvSpPr>
          <p:spPr>
            <a:xfrm>
              <a:off x="2283" y="3399"/>
              <a:ext cx="327"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DECA</a:t>
              </a:r>
              <a:endParaRPr lang="en-US" altLang="zh-CN" dirty="0">
                <a:latin typeface="Arial" panose="020B0604020202020204" pitchFamily="34" charset="0"/>
              </a:endParaRPr>
            </a:p>
          </p:txBody>
        </p:sp>
        <p:sp>
          <p:nvSpPr>
            <p:cNvPr id="23719" name="Rectangle 244"/>
            <p:cNvSpPr/>
            <p:nvPr/>
          </p:nvSpPr>
          <p:spPr>
            <a:xfrm>
              <a:off x="2636" y="339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20" name="Rectangle 245"/>
            <p:cNvSpPr/>
            <p:nvPr/>
          </p:nvSpPr>
          <p:spPr>
            <a:xfrm>
              <a:off x="620" y="3474"/>
              <a:ext cx="627" cy="220"/>
            </a:xfrm>
            <a:prstGeom prst="rect">
              <a:avLst/>
            </a:prstGeom>
            <a:noFill/>
            <a:ln w="9525">
              <a:noFill/>
            </a:ln>
          </p:spPr>
          <p:txBody>
            <a:bodyPr/>
            <a:lstStyle/>
            <a:p>
              <a:endParaRPr lang="zh-CN" altLang="en-US" dirty="0">
                <a:latin typeface="Arial" panose="020B0604020202020204" pitchFamily="34" charset="0"/>
              </a:endParaRPr>
            </a:p>
          </p:txBody>
        </p:sp>
        <p:sp>
          <p:nvSpPr>
            <p:cNvPr id="23721" name="Rectangle 246"/>
            <p:cNvSpPr/>
            <p:nvPr/>
          </p:nvSpPr>
          <p:spPr>
            <a:xfrm>
              <a:off x="782" y="3542"/>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3722" name="Rectangle 247"/>
            <p:cNvSpPr/>
            <p:nvPr/>
          </p:nvSpPr>
          <p:spPr>
            <a:xfrm>
              <a:off x="1046" y="3537"/>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23" name="Rectangle 248"/>
            <p:cNvSpPr/>
            <p:nvPr/>
          </p:nvSpPr>
          <p:spPr>
            <a:xfrm>
              <a:off x="1081" y="353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24" name="Rectangle 249"/>
            <p:cNvSpPr/>
            <p:nvPr/>
          </p:nvSpPr>
          <p:spPr>
            <a:xfrm>
              <a:off x="68" y="3462"/>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3725" name="Rectangle 250"/>
            <p:cNvSpPr/>
            <p:nvPr/>
          </p:nvSpPr>
          <p:spPr>
            <a:xfrm>
              <a:off x="195" y="3530"/>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3726" name="Rectangle 251"/>
            <p:cNvSpPr/>
            <p:nvPr/>
          </p:nvSpPr>
          <p:spPr>
            <a:xfrm>
              <a:off x="459" y="3526"/>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27" name="Rectangle 252"/>
            <p:cNvSpPr/>
            <p:nvPr/>
          </p:nvSpPr>
          <p:spPr>
            <a:xfrm>
              <a:off x="494" y="35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28" name="Rectangle 253"/>
            <p:cNvSpPr/>
            <p:nvPr/>
          </p:nvSpPr>
          <p:spPr>
            <a:xfrm>
              <a:off x="1335" y="3474"/>
              <a:ext cx="554" cy="220"/>
            </a:xfrm>
            <a:prstGeom prst="rect">
              <a:avLst/>
            </a:prstGeom>
            <a:noFill/>
            <a:ln w="9525">
              <a:noFill/>
            </a:ln>
          </p:spPr>
          <p:txBody>
            <a:bodyPr/>
            <a:lstStyle/>
            <a:p>
              <a:endParaRPr lang="zh-CN" altLang="en-US" dirty="0">
                <a:latin typeface="Arial" panose="020B0604020202020204" pitchFamily="34" charset="0"/>
              </a:endParaRPr>
            </a:p>
          </p:txBody>
        </p:sp>
        <p:sp>
          <p:nvSpPr>
            <p:cNvPr id="23729" name="Rectangle 254"/>
            <p:cNvSpPr/>
            <p:nvPr/>
          </p:nvSpPr>
          <p:spPr>
            <a:xfrm>
              <a:off x="1461" y="3542"/>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3730" name="Rectangle 255"/>
            <p:cNvSpPr/>
            <p:nvPr/>
          </p:nvSpPr>
          <p:spPr>
            <a:xfrm>
              <a:off x="1725" y="3537"/>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31" name="Rectangle 256"/>
            <p:cNvSpPr/>
            <p:nvPr/>
          </p:nvSpPr>
          <p:spPr>
            <a:xfrm>
              <a:off x="1760" y="3537"/>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32" name="Rectangle 257"/>
            <p:cNvSpPr/>
            <p:nvPr/>
          </p:nvSpPr>
          <p:spPr>
            <a:xfrm>
              <a:off x="1942" y="3462"/>
              <a:ext cx="557" cy="220"/>
            </a:xfrm>
            <a:prstGeom prst="rect">
              <a:avLst/>
            </a:prstGeom>
            <a:noFill/>
            <a:ln w="9525">
              <a:noFill/>
            </a:ln>
          </p:spPr>
          <p:txBody>
            <a:bodyPr/>
            <a:lstStyle/>
            <a:p>
              <a:endParaRPr lang="zh-CN" altLang="en-US" dirty="0">
                <a:latin typeface="Arial" panose="020B0604020202020204" pitchFamily="34" charset="0"/>
              </a:endParaRPr>
            </a:p>
          </p:txBody>
        </p:sp>
        <p:sp>
          <p:nvSpPr>
            <p:cNvPr id="23733" name="Rectangle 258"/>
            <p:cNvSpPr/>
            <p:nvPr/>
          </p:nvSpPr>
          <p:spPr>
            <a:xfrm>
              <a:off x="2069" y="3530"/>
              <a:ext cx="240" cy="144"/>
            </a:xfrm>
            <a:prstGeom prst="rect">
              <a:avLst/>
            </a:prstGeom>
            <a:noFill/>
            <a:ln w="9525">
              <a:noFill/>
            </a:ln>
          </p:spPr>
          <p:txBody>
            <a:bodyPr wrap="none" lIns="0" tIns="0" rIns="0" bIns="0">
              <a:spAutoFit/>
            </a:bodyPr>
            <a:lstStyle/>
            <a:p>
              <a:r>
                <a:rPr lang="zh-CN" altLang="en-US" sz="1500" dirty="0">
                  <a:solidFill>
                    <a:srgbClr val="000000"/>
                  </a:solidFill>
                  <a:latin typeface="宋体" panose="02010600030101010101" pitchFamily="2" charset="-122"/>
                </a:rPr>
                <a:t>费用</a:t>
              </a:r>
              <a:endParaRPr lang="zh-CN" altLang="en-US" dirty="0">
                <a:latin typeface="Arial" panose="020B0604020202020204" pitchFamily="34" charset="0"/>
              </a:endParaRPr>
            </a:p>
          </p:txBody>
        </p:sp>
        <p:sp>
          <p:nvSpPr>
            <p:cNvPr id="23734" name="Rectangle 259"/>
            <p:cNvSpPr/>
            <p:nvPr/>
          </p:nvSpPr>
          <p:spPr>
            <a:xfrm>
              <a:off x="2332" y="3526"/>
              <a:ext cx="33"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23735" name="Rectangle 260"/>
            <p:cNvSpPr/>
            <p:nvPr/>
          </p:nvSpPr>
          <p:spPr>
            <a:xfrm>
              <a:off x="2367" y="35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36" name="Rectangle 261"/>
            <p:cNvSpPr/>
            <p:nvPr/>
          </p:nvSpPr>
          <p:spPr>
            <a:xfrm>
              <a:off x="531" y="3610"/>
              <a:ext cx="716" cy="220"/>
            </a:xfrm>
            <a:prstGeom prst="rect">
              <a:avLst/>
            </a:prstGeom>
            <a:noFill/>
            <a:ln w="9525">
              <a:noFill/>
            </a:ln>
          </p:spPr>
          <p:txBody>
            <a:bodyPr/>
            <a:lstStyle/>
            <a:p>
              <a:endParaRPr lang="zh-CN" altLang="en-US" dirty="0">
                <a:latin typeface="Arial" panose="020B0604020202020204" pitchFamily="34" charset="0"/>
              </a:endParaRPr>
            </a:p>
          </p:txBody>
        </p:sp>
        <p:sp>
          <p:nvSpPr>
            <p:cNvPr id="23737" name="Rectangle 262"/>
            <p:cNvSpPr/>
            <p:nvPr/>
          </p:nvSpPr>
          <p:spPr>
            <a:xfrm>
              <a:off x="787" y="3671"/>
              <a:ext cx="24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425</a:t>
              </a:r>
              <a:endParaRPr lang="en-US" altLang="zh-CN" dirty="0">
                <a:latin typeface="Arial" panose="020B0604020202020204" pitchFamily="34" charset="0"/>
              </a:endParaRPr>
            </a:p>
          </p:txBody>
        </p:sp>
        <p:sp>
          <p:nvSpPr>
            <p:cNvPr id="23738" name="Rectangle 263"/>
            <p:cNvSpPr/>
            <p:nvPr/>
          </p:nvSpPr>
          <p:spPr>
            <a:xfrm>
              <a:off x="989"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39" name="Rectangle 264"/>
            <p:cNvSpPr/>
            <p:nvPr/>
          </p:nvSpPr>
          <p:spPr>
            <a:xfrm>
              <a:off x="1959" y="3610"/>
              <a:ext cx="468" cy="220"/>
            </a:xfrm>
            <a:prstGeom prst="rect">
              <a:avLst/>
            </a:prstGeom>
            <a:noFill/>
            <a:ln w="9525">
              <a:noFill/>
            </a:ln>
          </p:spPr>
          <p:txBody>
            <a:bodyPr/>
            <a:lstStyle/>
            <a:p>
              <a:endParaRPr lang="zh-CN" altLang="en-US" dirty="0">
                <a:latin typeface="Arial" panose="020B0604020202020204" pitchFamily="34" charset="0"/>
              </a:endParaRPr>
            </a:p>
          </p:txBody>
        </p:sp>
        <p:sp>
          <p:nvSpPr>
            <p:cNvPr id="23740" name="Rectangle 265"/>
            <p:cNvSpPr/>
            <p:nvPr/>
          </p:nvSpPr>
          <p:spPr>
            <a:xfrm>
              <a:off x="2091" y="3671"/>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525</a:t>
              </a:r>
              <a:endParaRPr lang="en-US" altLang="zh-CN" dirty="0">
                <a:latin typeface="Arial" panose="020B0604020202020204" pitchFamily="34" charset="0"/>
              </a:endParaRPr>
            </a:p>
          </p:txBody>
        </p:sp>
        <p:sp>
          <p:nvSpPr>
            <p:cNvPr id="23741" name="Rectangle 266"/>
            <p:cNvSpPr/>
            <p:nvPr/>
          </p:nvSpPr>
          <p:spPr>
            <a:xfrm>
              <a:off x="2292"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42" name="Rectangle 267"/>
            <p:cNvSpPr/>
            <p:nvPr/>
          </p:nvSpPr>
          <p:spPr>
            <a:xfrm>
              <a:off x="1335" y="3610"/>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3743" name="Rectangle 268"/>
            <p:cNvSpPr/>
            <p:nvPr/>
          </p:nvSpPr>
          <p:spPr>
            <a:xfrm>
              <a:off x="1501" y="3671"/>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475</a:t>
              </a:r>
              <a:endParaRPr lang="en-US" altLang="zh-CN" dirty="0">
                <a:latin typeface="Arial" panose="020B0604020202020204" pitchFamily="34" charset="0"/>
              </a:endParaRPr>
            </a:p>
          </p:txBody>
        </p:sp>
        <p:sp>
          <p:nvSpPr>
            <p:cNvPr id="23744" name="Rectangle 269"/>
            <p:cNvSpPr/>
            <p:nvPr/>
          </p:nvSpPr>
          <p:spPr>
            <a:xfrm>
              <a:off x="1703" y="3671"/>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45" name="Rectangle 270"/>
            <p:cNvSpPr/>
            <p:nvPr/>
          </p:nvSpPr>
          <p:spPr>
            <a:xfrm>
              <a:off x="1758"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46" name="Rectangle 271"/>
            <p:cNvSpPr/>
            <p:nvPr/>
          </p:nvSpPr>
          <p:spPr>
            <a:xfrm>
              <a:off x="1874"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525</a:t>
              </a:r>
              <a:endParaRPr lang="en-US" altLang="zh-CN" dirty="0">
                <a:latin typeface="Arial" panose="020B0604020202020204" pitchFamily="34" charset="0"/>
              </a:endParaRPr>
            </a:p>
          </p:txBody>
        </p:sp>
        <p:sp>
          <p:nvSpPr>
            <p:cNvPr id="23747" name="Rectangle 272"/>
            <p:cNvSpPr/>
            <p:nvPr/>
          </p:nvSpPr>
          <p:spPr>
            <a:xfrm>
              <a:off x="2076"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48" name="Rectangle 273"/>
            <p:cNvSpPr/>
            <p:nvPr/>
          </p:nvSpPr>
          <p:spPr>
            <a:xfrm>
              <a:off x="1223"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49" name="Rectangle 274"/>
            <p:cNvSpPr/>
            <p:nvPr/>
          </p:nvSpPr>
          <p:spPr>
            <a:xfrm>
              <a:off x="1340"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475</a:t>
              </a:r>
              <a:endParaRPr lang="en-US" altLang="zh-CN" dirty="0">
                <a:latin typeface="Arial" panose="020B0604020202020204" pitchFamily="34" charset="0"/>
              </a:endParaRPr>
            </a:p>
          </p:txBody>
        </p:sp>
        <p:sp>
          <p:nvSpPr>
            <p:cNvPr id="23750" name="Rectangle 275"/>
            <p:cNvSpPr/>
            <p:nvPr/>
          </p:nvSpPr>
          <p:spPr>
            <a:xfrm>
              <a:off x="1541"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51" name="Rectangle 276"/>
            <p:cNvSpPr/>
            <p:nvPr/>
          </p:nvSpPr>
          <p:spPr>
            <a:xfrm>
              <a:off x="153" y="2772"/>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52" name="Rectangle 277"/>
            <p:cNvSpPr/>
            <p:nvPr/>
          </p:nvSpPr>
          <p:spPr>
            <a:xfrm>
              <a:off x="270" y="2833"/>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375</a:t>
              </a:r>
              <a:endParaRPr lang="en-US" altLang="zh-CN" dirty="0">
                <a:latin typeface="Arial" panose="020B0604020202020204" pitchFamily="34" charset="0"/>
              </a:endParaRPr>
            </a:p>
          </p:txBody>
        </p:sp>
        <p:sp>
          <p:nvSpPr>
            <p:cNvPr id="23753" name="Rectangle 278"/>
            <p:cNvSpPr/>
            <p:nvPr/>
          </p:nvSpPr>
          <p:spPr>
            <a:xfrm>
              <a:off x="471" y="2833"/>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54" name="Rectangle 279"/>
            <p:cNvSpPr/>
            <p:nvPr/>
          </p:nvSpPr>
          <p:spPr>
            <a:xfrm>
              <a:off x="620" y="2248"/>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3755" name="Rectangle 280"/>
            <p:cNvSpPr/>
            <p:nvPr/>
          </p:nvSpPr>
          <p:spPr>
            <a:xfrm>
              <a:off x="760"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325</a:t>
              </a:r>
              <a:endParaRPr lang="en-US" altLang="zh-CN" dirty="0">
                <a:latin typeface="Arial" panose="020B0604020202020204" pitchFamily="34" charset="0"/>
              </a:endParaRPr>
            </a:p>
          </p:txBody>
        </p:sp>
        <p:sp>
          <p:nvSpPr>
            <p:cNvPr id="23756" name="Rectangle 281"/>
            <p:cNvSpPr/>
            <p:nvPr/>
          </p:nvSpPr>
          <p:spPr>
            <a:xfrm>
              <a:off x="961"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57" name="Rectangle 282"/>
            <p:cNvSpPr/>
            <p:nvPr/>
          </p:nvSpPr>
          <p:spPr>
            <a:xfrm>
              <a:off x="1245" y="2248"/>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58" name="Rectangle 283"/>
            <p:cNvSpPr/>
            <p:nvPr/>
          </p:nvSpPr>
          <p:spPr>
            <a:xfrm>
              <a:off x="1362"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400</a:t>
              </a:r>
              <a:endParaRPr lang="en-US" altLang="zh-CN" dirty="0">
                <a:latin typeface="Arial" panose="020B0604020202020204" pitchFamily="34" charset="0"/>
              </a:endParaRPr>
            </a:p>
          </p:txBody>
        </p:sp>
        <p:sp>
          <p:nvSpPr>
            <p:cNvPr id="23759" name="Rectangle 284"/>
            <p:cNvSpPr/>
            <p:nvPr/>
          </p:nvSpPr>
          <p:spPr>
            <a:xfrm>
              <a:off x="1563"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60" name="Rectangle 285"/>
            <p:cNvSpPr/>
            <p:nvPr/>
          </p:nvSpPr>
          <p:spPr>
            <a:xfrm>
              <a:off x="1690" y="2248"/>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3761" name="Rectangle 286"/>
            <p:cNvSpPr/>
            <p:nvPr/>
          </p:nvSpPr>
          <p:spPr>
            <a:xfrm>
              <a:off x="1830"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400</a:t>
              </a:r>
              <a:endParaRPr lang="en-US" altLang="zh-CN" dirty="0">
                <a:latin typeface="Arial" panose="020B0604020202020204" pitchFamily="34" charset="0"/>
              </a:endParaRPr>
            </a:p>
          </p:txBody>
        </p:sp>
        <p:sp>
          <p:nvSpPr>
            <p:cNvPr id="23762" name="Rectangle 287"/>
            <p:cNvSpPr/>
            <p:nvPr/>
          </p:nvSpPr>
          <p:spPr>
            <a:xfrm>
              <a:off x="2031"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63" name="Rectangle 288"/>
            <p:cNvSpPr/>
            <p:nvPr/>
          </p:nvSpPr>
          <p:spPr>
            <a:xfrm>
              <a:off x="86" y="2248"/>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3764" name="Rectangle 289"/>
            <p:cNvSpPr/>
            <p:nvPr/>
          </p:nvSpPr>
          <p:spPr>
            <a:xfrm>
              <a:off x="252" y="230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300</a:t>
              </a:r>
              <a:endParaRPr lang="en-US" altLang="zh-CN" dirty="0">
                <a:latin typeface="Arial" panose="020B0604020202020204" pitchFamily="34" charset="0"/>
              </a:endParaRPr>
            </a:p>
          </p:txBody>
        </p:sp>
        <p:sp>
          <p:nvSpPr>
            <p:cNvPr id="23765" name="Rectangle 290"/>
            <p:cNvSpPr/>
            <p:nvPr/>
          </p:nvSpPr>
          <p:spPr>
            <a:xfrm>
              <a:off x="454" y="230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66" name="Rectangle 291"/>
            <p:cNvSpPr/>
            <p:nvPr/>
          </p:nvSpPr>
          <p:spPr>
            <a:xfrm>
              <a:off x="620" y="1771"/>
              <a:ext cx="486" cy="220"/>
            </a:xfrm>
            <a:prstGeom prst="rect">
              <a:avLst/>
            </a:prstGeom>
            <a:noFill/>
            <a:ln w="9525">
              <a:noFill/>
            </a:ln>
          </p:spPr>
          <p:txBody>
            <a:bodyPr/>
            <a:lstStyle/>
            <a:p>
              <a:endParaRPr lang="zh-CN" altLang="en-US" dirty="0">
                <a:latin typeface="Arial" panose="020B0604020202020204" pitchFamily="34" charset="0"/>
              </a:endParaRPr>
            </a:p>
          </p:txBody>
        </p:sp>
        <p:sp>
          <p:nvSpPr>
            <p:cNvPr id="23767" name="Rectangle 292"/>
            <p:cNvSpPr/>
            <p:nvPr/>
          </p:nvSpPr>
          <p:spPr>
            <a:xfrm>
              <a:off x="760" y="183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275</a:t>
              </a:r>
              <a:endParaRPr lang="en-US" altLang="zh-CN" dirty="0">
                <a:latin typeface="Arial" panose="020B0604020202020204" pitchFamily="34" charset="0"/>
              </a:endParaRPr>
            </a:p>
          </p:txBody>
        </p:sp>
        <p:sp>
          <p:nvSpPr>
            <p:cNvPr id="23768" name="Rectangle 293"/>
            <p:cNvSpPr/>
            <p:nvPr/>
          </p:nvSpPr>
          <p:spPr>
            <a:xfrm>
              <a:off x="961" y="18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69" name="Rectangle 294"/>
            <p:cNvSpPr/>
            <p:nvPr/>
          </p:nvSpPr>
          <p:spPr>
            <a:xfrm>
              <a:off x="1223" y="1751"/>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70" name="Rectangle 295"/>
            <p:cNvSpPr/>
            <p:nvPr/>
          </p:nvSpPr>
          <p:spPr>
            <a:xfrm>
              <a:off x="1340" y="181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275</a:t>
              </a:r>
              <a:endParaRPr lang="en-US" altLang="zh-CN" dirty="0">
                <a:latin typeface="Arial" panose="020B0604020202020204" pitchFamily="34" charset="0"/>
              </a:endParaRPr>
            </a:p>
          </p:txBody>
        </p:sp>
        <p:sp>
          <p:nvSpPr>
            <p:cNvPr id="23771" name="Rectangle 296"/>
            <p:cNvSpPr/>
            <p:nvPr/>
          </p:nvSpPr>
          <p:spPr>
            <a:xfrm>
              <a:off x="1541" y="181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72" name="Rectangle 297"/>
            <p:cNvSpPr/>
            <p:nvPr/>
          </p:nvSpPr>
          <p:spPr>
            <a:xfrm>
              <a:off x="262" y="1771"/>
              <a:ext cx="488" cy="220"/>
            </a:xfrm>
            <a:prstGeom prst="rect">
              <a:avLst/>
            </a:prstGeom>
            <a:noFill/>
            <a:ln w="9525">
              <a:noFill/>
            </a:ln>
          </p:spPr>
          <p:txBody>
            <a:bodyPr/>
            <a:lstStyle/>
            <a:p>
              <a:endParaRPr lang="zh-CN" altLang="en-US" dirty="0">
                <a:latin typeface="Arial" panose="020B0604020202020204" pitchFamily="34" charset="0"/>
              </a:endParaRPr>
            </a:p>
          </p:txBody>
        </p:sp>
        <p:sp>
          <p:nvSpPr>
            <p:cNvPr id="23773" name="Rectangle 298"/>
            <p:cNvSpPr/>
            <p:nvPr/>
          </p:nvSpPr>
          <p:spPr>
            <a:xfrm>
              <a:off x="402" y="183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250</a:t>
              </a:r>
              <a:endParaRPr lang="en-US" altLang="zh-CN" dirty="0">
                <a:latin typeface="Arial" panose="020B0604020202020204" pitchFamily="34" charset="0"/>
              </a:endParaRPr>
            </a:p>
          </p:txBody>
        </p:sp>
        <p:sp>
          <p:nvSpPr>
            <p:cNvPr id="23774" name="Rectangle 299"/>
            <p:cNvSpPr/>
            <p:nvPr/>
          </p:nvSpPr>
          <p:spPr>
            <a:xfrm>
              <a:off x="603" y="183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75" name="Rectangle 300"/>
            <p:cNvSpPr/>
            <p:nvPr/>
          </p:nvSpPr>
          <p:spPr>
            <a:xfrm>
              <a:off x="1578" y="1751"/>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3776" name="Rectangle 301"/>
            <p:cNvSpPr/>
            <p:nvPr/>
          </p:nvSpPr>
          <p:spPr>
            <a:xfrm>
              <a:off x="1695" y="1812"/>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3777" name="Rectangle 302"/>
            <p:cNvSpPr/>
            <p:nvPr/>
          </p:nvSpPr>
          <p:spPr>
            <a:xfrm>
              <a:off x="1897" y="1812"/>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78" name="Rectangle 303"/>
            <p:cNvSpPr/>
            <p:nvPr/>
          </p:nvSpPr>
          <p:spPr>
            <a:xfrm>
              <a:off x="867" y="1274"/>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79" name="Rectangle 304"/>
            <p:cNvSpPr/>
            <p:nvPr/>
          </p:nvSpPr>
          <p:spPr>
            <a:xfrm>
              <a:off x="98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150</a:t>
              </a:r>
              <a:endParaRPr lang="en-US" altLang="zh-CN" dirty="0">
                <a:latin typeface="Arial" panose="020B0604020202020204" pitchFamily="34" charset="0"/>
              </a:endParaRPr>
            </a:p>
          </p:txBody>
        </p:sp>
        <p:sp>
          <p:nvSpPr>
            <p:cNvPr id="23780" name="Rectangle 305"/>
            <p:cNvSpPr/>
            <p:nvPr/>
          </p:nvSpPr>
          <p:spPr>
            <a:xfrm>
              <a:off x="1185"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81" name="Rectangle 306"/>
            <p:cNvSpPr/>
            <p:nvPr/>
          </p:nvSpPr>
          <p:spPr>
            <a:xfrm>
              <a:off x="2404" y="818"/>
              <a:ext cx="575" cy="220"/>
            </a:xfrm>
            <a:prstGeom prst="rect">
              <a:avLst/>
            </a:prstGeom>
            <a:noFill/>
            <a:ln w="9525">
              <a:noFill/>
            </a:ln>
          </p:spPr>
          <p:txBody>
            <a:bodyPr/>
            <a:lstStyle/>
            <a:p>
              <a:endParaRPr lang="zh-CN" altLang="en-US" dirty="0">
                <a:latin typeface="Arial" panose="020B0604020202020204" pitchFamily="34" charset="0"/>
              </a:endParaRPr>
            </a:p>
          </p:txBody>
        </p:sp>
        <p:sp>
          <p:nvSpPr>
            <p:cNvPr id="23782" name="Rectangle 307"/>
            <p:cNvSpPr/>
            <p:nvPr/>
          </p:nvSpPr>
          <p:spPr>
            <a:xfrm>
              <a:off x="2589" y="879"/>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100</a:t>
              </a:r>
              <a:endParaRPr lang="en-US" altLang="zh-CN" dirty="0">
                <a:latin typeface="Arial" panose="020B0604020202020204" pitchFamily="34" charset="0"/>
              </a:endParaRPr>
            </a:p>
          </p:txBody>
        </p:sp>
        <p:sp>
          <p:nvSpPr>
            <p:cNvPr id="23783" name="Rectangle 308"/>
            <p:cNvSpPr/>
            <p:nvPr/>
          </p:nvSpPr>
          <p:spPr>
            <a:xfrm>
              <a:off x="2790" y="87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84" name="Rectangle 309"/>
            <p:cNvSpPr/>
            <p:nvPr/>
          </p:nvSpPr>
          <p:spPr>
            <a:xfrm>
              <a:off x="4636" y="818"/>
              <a:ext cx="804" cy="220"/>
            </a:xfrm>
            <a:prstGeom prst="rect">
              <a:avLst/>
            </a:prstGeom>
            <a:noFill/>
            <a:ln w="9525">
              <a:noFill/>
            </a:ln>
          </p:spPr>
          <p:txBody>
            <a:bodyPr/>
            <a:lstStyle/>
            <a:p>
              <a:endParaRPr lang="zh-CN" altLang="en-US" dirty="0">
                <a:latin typeface="Arial" panose="020B0604020202020204" pitchFamily="34" charset="0"/>
              </a:endParaRPr>
            </a:p>
          </p:txBody>
        </p:sp>
        <p:sp>
          <p:nvSpPr>
            <p:cNvPr id="23785" name="Rectangle 310"/>
            <p:cNvSpPr/>
            <p:nvPr/>
          </p:nvSpPr>
          <p:spPr>
            <a:xfrm>
              <a:off x="4970" y="879"/>
              <a:ext cx="12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75</a:t>
              </a:r>
              <a:endParaRPr lang="en-US" altLang="zh-CN" dirty="0">
                <a:latin typeface="Arial" panose="020B0604020202020204" pitchFamily="34" charset="0"/>
              </a:endParaRPr>
            </a:p>
          </p:txBody>
        </p:sp>
        <p:sp>
          <p:nvSpPr>
            <p:cNvPr id="23786" name="Rectangle 311"/>
            <p:cNvSpPr/>
            <p:nvPr/>
          </p:nvSpPr>
          <p:spPr>
            <a:xfrm>
              <a:off x="5104" y="879"/>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87" name="Rectangle 312"/>
            <p:cNvSpPr/>
            <p:nvPr/>
          </p:nvSpPr>
          <p:spPr>
            <a:xfrm>
              <a:off x="3365" y="865"/>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788" name="Rectangle 313"/>
            <p:cNvSpPr/>
            <p:nvPr/>
          </p:nvSpPr>
          <p:spPr>
            <a:xfrm>
              <a:off x="3482" y="92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125</a:t>
              </a:r>
              <a:endParaRPr lang="en-US" altLang="zh-CN" dirty="0">
                <a:latin typeface="Arial" panose="020B0604020202020204" pitchFamily="34" charset="0"/>
              </a:endParaRPr>
            </a:p>
          </p:txBody>
        </p:sp>
        <p:sp>
          <p:nvSpPr>
            <p:cNvPr id="23789" name="Rectangle 314"/>
            <p:cNvSpPr/>
            <p:nvPr/>
          </p:nvSpPr>
          <p:spPr>
            <a:xfrm>
              <a:off x="3683" y="9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90" name="Rectangle 315"/>
            <p:cNvSpPr/>
            <p:nvPr/>
          </p:nvSpPr>
          <p:spPr>
            <a:xfrm>
              <a:off x="2827" y="1274"/>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3791" name="Rectangle 316"/>
            <p:cNvSpPr/>
            <p:nvPr/>
          </p:nvSpPr>
          <p:spPr>
            <a:xfrm>
              <a:off x="294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175</a:t>
              </a:r>
              <a:endParaRPr lang="en-US" altLang="zh-CN" dirty="0">
                <a:latin typeface="Arial" panose="020B0604020202020204" pitchFamily="34" charset="0"/>
              </a:endParaRPr>
            </a:p>
          </p:txBody>
        </p:sp>
        <p:sp>
          <p:nvSpPr>
            <p:cNvPr id="23792" name="Rectangle 317"/>
            <p:cNvSpPr/>
            <p:nvPr/>
          </p:nvSpPr>
          <p:spPr>
            <a:xfrm>
              <a:off x="3146"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93" name="Rectangle 318"/>
            <p:cNvSpPr/>
            <p:nvPr/>
          </p:nvSpPr>
          <p:spPr>
            <a:xfrm>
              <a:off x="3452" y="1274"/>
              <a:ext cx="443" cy="220"/>
            </a:xfrm>
            <a:prstGeom prst="rect">
              <a:avLst/>
            </a:prstGeom>
            <a:noFill/>
            <a:ln w="9525">
              <a:noFill/>
            </a:ln>
          </p:spPr>
          <p:txBody>
            <a:bodyPr/>
            <a:lstStyle/>
            <a:p>
              <a:endParaRPr lang="zh-CN" altLang="en-US" dirty="0">
                <a:latin typeface="Arial" panose="020B0604020202020204" pitchFamily="34" charset="0"/>
              </a:endParaRPr>
            </a:p>
          </p:txBody>
        </p:sp>
        <p:sp>
          <p:nvSpPr>
            <p:cNvPr id="23794" name="Rectangle 319"/>
            <p:cNvSpPr/>
            <p:nvPr/>
          </p:nvSpPr>
          <p:spPr>
            <a:xfrm>
              <a:off x="3569"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3795" name="Rectangle 320"/>
            <p:cNvSpPr/>
            <p:nvPr/>
          </p:nvSpPr>
          <p:spPr>
            <a:xfrm>
              <a:off x="3770"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96" name="Rectangle 321"/>
            <p:cNvSpPr/>
            <p:nvPr/>
          </p:nvSpPr>
          <p:spPr>
            <a:xfrm>
              <a:off x="3833" y="1294"/>
              <a:ext cx="537" cy="220"/>
            </a:xfrm>
            <a:prstGeom prst="rect">
              <a:avLst/>
            </a:prstGeom>
            <a:noFill/>
            <a:ln w="9525">
              <a:noFill/>
            </a:ln>
          </p:spPr>
          <p:txBody>
            <a:bodyPr/>
            <a:lstStyle/>
            <a:p>
              <a:endParaRPr lang="zh-CN" altLang="en-US" dirty="0">
                <a:latin typeface="Arial" panose="020B0604020202020204" pitchFamily="34" charset="0"/>
              </a:endParaRPr>
            </a:p>
          </p:txBody>
        </p:sp>
        <p:sp>
          <p:nvSpPr>
            <p:cNvPr id="23797" name="Rectangle 322"/>
            <p:cNvSpPr/>
            <p:nvPr/>
          </p:nvSpPr>
          <p:spPr>
            <a:xfrm>
              <a:off x="3999" y="135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250</a:t>
              </a:r>
              <a:endParaRPr lang="en-US" altLang="zh-CN" dirty="0">
                <a:latin typeface="Arial" panose="020B0604020202020204" pitchFamily="34" charset="0"/>
              </a:endParaRPr>
            </a:p>
          </p:txBody>
        </p:sp>
        <p:sp>
          <p:nvSpPr>
            <p:cNvPr id="23798" name="Rectangle 323"/>
            <p:cNvSpPr/>
            <p:nvPr/>
          </p:nvSpPr>
          <p:spPr>
            <a:xfrm>
              <a:off x="4201" y="135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799" name="Rectangle 324"/>
            <p:cNvSpPr/>
            <p:nvPr/>
          </p:nvSpPr>
          <p:spPr>
            <a:xfrm>
              <a:off x="3989" y="865"/>
              <a:ext cx="441" cy="220"/>
            </a:xfrm>
            <a:prstGeom prst="rect">
              <a:avLst/>
            </a:prstGeom>
            <a:noFill/>
            <a:ln w="9525">
              <a:noFill/>
            </a:ln>
          </p:spPr>
          <p:txBody>
            <a:bodyPr/>
            <a:lstStyle/>
            <a:p>
              <a:endParaRPr lang="zh-CN" altLang="en-US" dirty="0">
                <a:latin typeface="Arial" panose="020B0604020202020204" pitchFamily="34" charset="0"/>
              </a:endParaRPr>
            </a:p>
          </p:txBody>
        </p:sp>
        <p:sp>
          <p:nvSpPr>
            <p:cNvPr id="23800" name="Rectangle 325"/>
            <p:cNvSpPr/>
            <p:nvPr/>
          </p:nvSpPr>
          <p:spPr>
            <a:xfrm>
              <a:off x="4106" y="926"/>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100</a:t>
              </a:r>
              <a:endParaRPr lang="en-US" altLang="zh-CN" dirty="0">
                <a:latin typeface="Arial" panose="020B0604020202020204" pitchFamily="34" charset="0"/>
              </a:endParaRPr>
            </a:p>
          </p:txBody>
        </p:sp>
        <p:sp>
          <p:nvSpPr>
            <p:cNvPr id="23801" name="Rectangle 326"/>
            <p:cNvSpPr/>
            <p:nvPr/>
          </p:nvSpPr>
          <p:spPr>
            <a:xfrm>
              <a:off x="4308" y="926"/>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802" name="Rectangle 327"/>
            <p:cNvSpPr/>
            <p:nvPr/>
          </p:nvSpPr>
          <p:spPr>
            <a:xfrm>
              <a:off x="1491" y="1274"/>
              <a:ext cx="441" cy="220"/>
            </a:xfrm>
            <a:prstGeom prst="rect">
              <a:avLst/>
            </a:prstGeom>
            <a:noFill/>
            <a:ln w="9525">
              <a:noFill/>
            </a:ln>
          </p:spPr>
          <p:txBody>
            <a:bodyPr/>
            <a:lstStyle/>
            <a:p>
              <a:endParaRPr lang="zh-CN" altLang="en-US" dirty="0">
                <a:latin typeface="Arial" panose="020B0604020202020204" pitchFamily="34" charset="0"/>
              </a:endParaRPr>
            </a:p>
          </p:txBody>
        </p:sp>
        <p:sp>
          <p:nvSpPr>
            <p:cNvPr id="23803" name="Rectangle 328"/>
            <p:cNvSpPr/>
            <p:nvPr/>
          </p:nvSpPr>
          <p:spPr>
            <a:xfrm>
              <a:off x="1608"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175</a:t>
              </a:r>
              <a:endParaRPr lang="en-US" altLang="zh-CN" dirty="0">
                <a:latin typeface="Arial" panose="020B0604020202020204" pitchFamily="34" charset="0"/>
              </a:endParaRPr>
            </a:p>
          </p:txBody>
        </p:sp>
        <p:sp>
          <p:nvSpPr>
            <p:cNvPr id="23804" name="Rectangle 329"/>
            <p:cNvSpPr/>
            <p:nvPr/>
          </p:nvSpPr>
          <p:spPr>
            <a:xfrm>
              <a:off x="1810"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805" name="Rectangle 330"/>
            <p:cNvSpPr/>
            <p:nvPr/>
          </p:nvSpPr>
          <p:spPr>
            <a:xfrm>
              <a:off x="1847" y="1274"/>
              <a:ext cx="440" cy="220"/>
            </a:xfrm>
            <a:prstGeom prst="rect">
              <a:avLst/>
            </a:prstGeom>
            <a:noFill/>
            <a:ln w="9525">
              <a:noFill/>
            </a:ln>
          </p:spPr>
          <p:txBody>
            <a:bodyPr/>
            <a:lstStyle/>
            <a:p>
              <a:endParaRPr lang="zh-CN" altLang="en-US" dirty="0">
                <a:latin typeface="Arial" panose="020B0604020202020204" pitchFamily="34" charset="0"/>
              </a:endParaRPr>
            </a:p>
          </p:txBody>
        </p:sp>
        <p:sp>
          <p:nvSpPr>
            <p:cNvPr id="23806" name="Rectangle 331"/>
            <p:cNvSpPr/>
            <p:nvPr/>
          </p:nvSpPr>
          <p:spPr>
            <a:xfrm>
              <a:off x="1964" y="1335"/>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225</a:t>
              </a:r>
              <a:endParaRPr lang="en-US" altLang="zh-CN" dirty="0">
                <a:latin typeface="Arial" panose="020B0604020202020204" pitchFamily="34" charset="0"/>
              </a:endParaRPr>
            </a:p>
          </p:txBody>
        </p:sp>
        <p:sp>
          <p:nvSpPr>
            <p:cNvPr id="23807" name="Rectangle 332"/>
            <p:cNvSpPr/>
            <p:nvPr/>
          </p:nvSpPr>
          <p:spPr>
            <a:xfrm>
              <a:off x="2166" y="1335"/>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808" name="Rectangle 333"/>
            <p:cNvSpPr/>
            <p:nvPr/>
          </p:nvSpPr>
          <p:spPr>
            <a:xfrm>
              <a:off x="531" y="2793"/>
              <a:ext cx="627" cy="220"/>
            </a:xfrm>
            <a:prstGeom prst="rect">
              <a:avLst/>
            </a:prstGeom>
            <a:noFill/>
            <a:ln w="9525">
              <a:noFill/>
            </a:ln>
          </p:spPr>
          <p:txBody>
            <a:bodyPr/>
            <a:lstStyle/>
            <a:p>
              <a:endParaRPr lang="zh-CN" altLang="en-US" dirty="0">
                <a:latin typeface="Arial" panose="020B0604020202020204" pitchFamily="34" charset="0"/>
              </a:endParaRPr>
            </a:p>
          </p:txBody>
        </p:sp>
        <p:sp>
          <p:nvSpPr>
            <p:cNvPr id="23809" name="Rectangle 334"/>
            <p:cNvSpPr/>
            <p:nvPr/>
          </p:nvSpPr>
          <p:spPr>
            <a:xfrm>
              <a:off x="742" y="2854"/>
              <a:ext cx="18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425</a:t>
              </a:r>
              <a:endParaRPr lang="en-US" altLang="zh-CN" dirty="0">
                <a:latin typeface="Arial" panose="020B0604020202020204" pitchFamily="34" charset="0"/>
              </a:endParaRPr>
            </a:p>
          </p:txBody>
        </p:sp>
        <p:sp>
          <p:nvSpPr>
            <p:cNvPr id="23810" name="Rectangle 335"/>
            <p:cNvSpPr/>
            <p:nvPr/>
          </p:nvSpPr>
          <p:spPr>
            <a:xfrm>
              <a:off x="944" y="2854"/>
              <a:ext cx="30" cy="144"/>
            </a:xfrm>
            <a:prstGeom prst="rect">
              <a:avLst/>
            </a:prstGeom>
            <a:noFill/>
            <a:ln w="9525">
              <a:noFill/>
            </a:ln>
          </p:spPr>
          <p:txBody>
            <a:bodyPr wrap="none" lIns="0" tIns="0" rIns="0" bIns="0">
              <a:spAutoFit/>
            </a:bodyPr>
            <a:lstStyle/>
            <a:p>
              <a:r>
                <a:rPr lang="en-US" altLang="zh-CN" sz="15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811" name="Rectangle 336"/>
            <p:cNvSpPr/>
            <p:nvPr/>
          </p:nvSpPr>
          <p:spPr>
            <a:xfrm>
              <a:off x="2494" y="3133"/>
              <a:ext cx="1607" cy="220"/>
            </a:xfrm>
            <a:prstGeom prst="rect">
              <a:avLst/>
            </a:prstGeom>
            <a:noFill/>
            <a:ln w="9525">
              <a:noFill/>
            </a:ln>
          </p:spPr>
          <p:txBody>
            <a:bodyPr/>
            <a:lstStyle/>
            <a:p>
              <a:endParaRPr lang="zh-CN" altLang="en-US" dirty="0">
                <a:latin typeface="Arial" panose="020B0604020202020204" pitchFamily="34" charset="0"/>
              </a:endParaRPr>
            </a:p>
          </p:txBody>
        </p:sp>
        <p:sp>
          <p:nvSpPr>
            <p:cNvPr id="23812" name="Rectangle 337"/>
            <p:cNvSpPr/>
            <p:nvPr/>
          </p:nvSpPr>
          <p:spPr>
            <a:xfrm>
              <a:off x="3086" y="3194"/>
              <a:ext cx="390" cy="144"/>
            </a:xfrm>
            <a:prstGeom prst="rect">
              <a:avLst/>
            </a:prstGeom>
            <a:noFill/>
            <a:ln w="9525">
              <a:noFill/>
            </a:ln>
          </p:spPr>
          <p:txBody>
            <a:bodyPr wrap="none" lIns="0" tIns="0" rIns="0" bIns="0">
              <a:spAutoFit/>
            </a:bodyPr>
            <a:lstStyle/>
            <a:p>
              <a:r>
                <a:rPr lang="en-US" altLang="zh-CN" sz="1500" b="1" dirty="0">
                  <a:solidFill>
                    <a:srgbClr val="000000"/>
                  </a:solidFill>
                  <a:latin typeface="Times New Roman" panose="02020603050405020304" pitchFamily="18" charset="0"/>
                </a:rPr>
                <a:t>. . . . . . .</a:t>
              </a:r>
              <a:endParaRPr lang="en-US" altLang="zh-CN" dirty="0">
                <a:latin typeface="Arial" panose="020B0604020202020204" pitchFamily="34" charset="0"/>
              </a:endParaRPr>
            </a:p>
          </p:txBody>
        </p:sp>
        <p:sp>
          <p:nvSpPr>
            <p:cNvPr id="23813" name="Rectangle 338"/>
            <p:cNvSpPr/>
            <p:nvPr/>
          </p:nvSpPr>
          <p:spPr>
            <a:xfrm>
              <a:off x="3507" y="322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23814" name="Rectangle 339"/>
            <p:cNvSpPr/>
            <p:nvPr/>
          </p:nvSpPr>
          <p:spPr>
            <a:xfrm>
              <a:off x="3556" y="3224"/>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grpSp>
      <p:graphicFrame>
        <p:nvGraphicFramePr>
          <p:cNvPr id="23559" name="Object 5"/>
          <p:cNvGraphicFramePr>
            <a:graphicFrameLocks noChangeAspect="1"/>
          </p:cNvGraphicFramePr>
          <p:nvPr>
            <p:extLst>
              <p:ext uri="{D42A27DB-BD31-4B8C-83A1-F6EECF244321}">
                <p14:modId xmlns:p14="http://schemas.microsoft.com/office/powerpoint/2010/main" val="1259303064"/>
              </p:ext>
            </p:extLst>
          </p:nvPr>
        </p:nvGraphicFramePr>
        <p:xfrm>
          <a:off x="5430670" y="3867151"/>
          <a:ext cx="3605826" cy="1830388"/>
        </p:xfrm>
        <a:graphic>
          <a:graphicData uri="http://schemas.openxmlformats.org/presentationml/2006/ole">
            <mc:AlternateContent xmlns:mc="http://schemas.openxmlformats.org/markup-compatibility/2006">
              <mc:Choice xmlns:v="urn:schemas-microsoft-com:vml" Requires="v">
                <p:oleObj r:id="rId3" imgW="3409950" imgH="1343025" progId="Paint.Picture">
                  <p:embed/>
                </p:oleObj>
              </mc:Choice>
              <mc:Fallback>
                <p:oleObj r:id="rId3" imgW="3409950" imgH="1343025" progId="Paint.Picture">
                  <p:embed/>
                  <p:pic>
                    <p:nvPicPr>
                      <p:cNvPr id="0" name="图片 3092"/>
                      <p:cNvPicPr/>
                      <p:nvPr/>
                    </p:nvPicPr>
                    <p:blipFill>
                      <a:blip r:embed="rId4"/>
                      <a:stretch>
                        <a:fillRect/>
                      </a:stretch>
                    </p:blipFill>
                    <p:spPr>
                      <a:xfrm>
                        <a:off x="5430670" y="3867151"/>
                        <a:ext cx="3605826" cy="1830388"/>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26</a:t>
            </a:fld>
            <a:endParaRPr lang="ja-JP" altLang="en-US" dirty="0">
              <a:solidFill>
                <a:srgbClr val="A50021"/>
              </a:solidFill>
              <a:ea typeface="MS PGothic" panose="020B0600070205080204" pitchFamily="34" charset="-128"/>
            </a:endParaRPr>
          </a:p>
        </p:txBody>
      </p:sp>
      <p:sp>
        <p:nvSpPr>
          <p:cNvPr id="24579"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搜索求解策略</a:t>
            </a:r>
          </a:p>
        </p:txBody>
      </p:sp>
      <p:sp>
        <p:nvSpPr>
          <p:cNvPr id="24580" name="Rectangle 3"/>
          <p:cNvSpPr>
            <a:spLocks noGrp="1"/>
          </p:cNvSpPr>
          <p:nvPr>
            <p:ph idx="1"/>
          </p:nvPr>
        </p:nvSpPr>
        <p:spPr>
          <a:xfrm>
            <a:off x="468313" y="981075"/>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如何用状态空间表示搜索对象</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4.3  </a:t>
            </a:r>
            <a:r>
              <a:rPr lang="zh-CN" altLang="en-US" b="1" dirty="0">
                <a:solidFill>
                  <a:srgbClr val="0000FF"/>
                </a:solidFill>
                <a:latin typeface="Times New Roman" panose="02020603050405020304" pitchFamily="18" charset="0"/>
              </a:rPr>
              <a:t>回溯策略</a:t>
            </a:r>
          </a:p>
          <a:p>
            <a:pPr eaLnBrk="1" hangingPunct="1">
              <a:lnSpc>
                <a:spcPct val="16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启发式图搜索策略</a:t>
            </a:r>
          </a:p>
          <a:p>
            <a:pPr eaLnBrk="1" hangingPunct="1">
              <a:lnSpc>
                <a:spcPct val="160000"/>
              </a:lnSpc>
            </a:pPr>
            <a:endParaRPr lang="zh-CN" altLang="en-US" b="1" dirty="0">
              <a:latin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27</a:t>
            </a:fld>
            <a:endParaRPr lang="ja-JP" altLang="en-US" dirty="0">
              <a:solidFill>
                <a:srgbClr val="A50021"/>
              </a:solidFill>
              <a:ea typeface="MS PGothic" panose="020B0600070205080204" pitchFamily="34" charset="-128"/>
            </a:endParaRPr>
          </a:p>
        </p:txBody>
      </p:sp>
      <p:sp>
        <p:nvSpPr>
          <p:cNvPr id="2560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4.3  </a:t>
            </a:r>
            <a:r>
              <a:rPr lang="zh-CN" altLang="en-US" sz="3600" b="0" dirty="0">
                <a:latin typeface="Times New Roman" panose="02020603050405020304" pitchFamily="18" charset="0"/>
                <a:ea typeface="黑体" panose="02010609060101010101" pitchFamily="49" charset="-122"/>
              </a:rPr>
              <a:t>回溯策略</a:t>
            </a:r>
          </a:p>
        </p:txBody>
      </p:sp>
      <p:sp>
        <p:nvSpPr>
          <p:cNvPr id="19459" name="Rectangle 3"/>
          <p:cNvSpPr>
            <a:spLocks noGrp="1"/>
          </p:cNvSpPr>
          <p:nvPr>
            <p:ph idx="1"/>
          </p:nvPr>
        </p:nvSpPr>
        <p:spPr>
          <a:xfrm>
            <a:off x="250825" y="908050"/>
            <a:ext cx="4681538" cy="5401270"/>
          </a:xfrm>
          <a:ln/>
        </p:spPr>
        <p:txBody>
          <a:bodyPr vert="horz" wrap="square" lIns="91440" tIns="45720" rIns="91440" bIns="45720" anchor="t" anchorCtr="0"/>
          <a:lstStyle/>
          <a:p>
            <a:pPr marL="190500" indent="-190500" algn="just" eaLnBrk="1" hangingPunct="1"/>
            <a:r>
              <a:rPr lang="en-US" altLang="zh-CN" dirty="0"/>
              <a:t>   </a:t>
            </a:r>
            <a:r>
              <a:rPr lang="zh-CN" altLang="en-US" b="1" dirty="0"/>
              <a:t>带回溯策略的搜索</a:t>
            </a:r>
            <a:r>
              <a:rPr lang="zh-CN" altLang="en-US" dirty="0"/>
              <a:t>：</a:t>
            </a:r>
          </a:p>
          <a:p>
            <a:pPr marL="190500" indent="-190500" algn="just" eaLnBrk="1" hangingPunct="1">
              <a:buNone/>
            </a:pPr>
            <a:r>
              <a:rPr lang="zh-CN" altLang="en-US" dirty="0"/>
              <a:t> </a:t>
            </a:r>
            <a:r>
              <a:rPr lang="zh-CN" altLang="en-US" b="1" dirty="0">
                <a:solidFill>
                  <a:srgbClr val="FF3300"/>
                </a:solidFill>
              </a:rPr>
              <a:t>●</a:t>
            </a:r>
            <a:r>
              <a:rPr lang="zh-CN" altLang="en-US" sz="2400" dirty="0"/>
              <a:t>从初始状态出发，不停地、试探性地寻找路径，直到它到达目的或“不可解结点”，即“死胡同”为止。</a:t>
            </a:r>
            <a:endParaRPr lang="en-US" altLang="zh-CN" sz="2400" dirty="0"/>
          </a:p>
          <a:p>
            <a:pPr marL="190500" indent="-190500" algn="just" eaLnBrk="1" hangingPunct="1">
              <a:buNone/>
            </a:pPr>
            <a:r>
              <a:rPr lang="en-US" altLang="zh-CN" sz="2400" dirty="0"/>
              <a:t> </a:t>
            </a:r>
            <a:r>
              <a:rPr lang="zh-CN" altLang="en-US" sz="2400" b="1" dirty="0">
                <a:solidFill>
                  <a:srgbClr val="FF3300"/>
                </a:solidFill>
              </a:rPr>
              <a:t>●</a:t>
            </a:r>
            <a:r>
              <a:rPr lang="zh-CN" altLang="en-US" sz="2400" dirty="0"/>
              <a:t>若它遇到不可解结点就回溯到路径中</a:t>
            </a:r>
            <a:r>
              <a:rPr lang="zh-CN" altLang="en-US" sz="2400" dirty="0">
                <a:solidFill>
                  <a:srgbClr val="FF0000"/>
                </a:solidFill>
              </a:rPr>
              <a:t>最近的父结点</a:t>
            </a:r>
            <a:r>
              <a:rPr lang="zh-CN" altLang="en-US" sz="2400" dirty="0"/>
              <a:t>上，查看该结点是否还有其他的子结点</a:t>
            </a:r>
            <a:r>
              <a:rPr lang="zh-CN" altLang="en-US" sz="2400" dirty="0">
                <a:solidFill>
                  <a:srgbClr val="FF0000"/>
                </a:solidFill>
              </a:rPr>
              <a:t>未被扩展</a:t>
            </a:r>
            <a:r>
              <a:rPr lang="zh-CN" altLang="en-US" sz="2400" dirty="0"/>
              <a:t>。若有，则沿这些</a:t>
            </a:r>
            <a:r>
              <a:rPr lang="zh-CN" altLang="en-US" sz="2400" dirty="0">
                <a:solidFill>
                  <a:srgbClr val="FF0000"/>
                </a:solidFill>
              </a:rPr>
              <a:t>子结点</a:t>
            </a:r>
            <a:r>
              <a:rPr lang="zh-CN" altLang="en-US" sz="2400" dirty="0"/>
              <a:t>继续搜索；如果找到目标，就成功退出搜索，返回解题路径。</a:t>
            </a:r>
          </a:p>
        </p:txBody>
      </p:sp>
      <p:pic>
        <p:nvPicPr>
          <p:cNvPr id="25605" name="图片 6" descr="迷宫问题.bmp"/>
          <p:cNvPicPr>
            <a:picLocks noChangeAspect="1"/>
          </p:cNvPicPr>
          <p:nvPr/>
        </p:nvPicPr>
        <p:blipFill>
          <a:blip r:embed="rId3"/>
          <a:stretch>
            <a:fillRect/>
          </a:stretch>
        </p:blipFill>
        <p:spPr>
          <a:xfrm>
            <a:off x="5219700" y="1916113"/>
            <a:ext cx="3924300" cy="3551237"/>
          </a:xfrm>
          <a:prstGeom prst="rect">
            <a:avLst/>
          </a:prstGeom>
          <a:noFill/>
          <a:ln w="9525">
            <a:noFill/>
          </a:ln>
        </p:spPr>
      </p:pic>
      <p:sp>
        <p:nvSpPr>
          <p:cNvPr id="4" name="AutoShape 4">
            <a:extLst>
              <a:ext uri="{FF2B5EF4-FFF2-40B4-BE49-F238E27FC236}">
                <a16:creationId xmlns:a16="http://schemas.microsoft.com/office/drawing/2014/main" id="{43C8BDB7-C58D-CD12-AC06-CDC192C3E99F}"/>
              </a:ext>
            </a:extLst>
          </p:cNvPr>
          <p:cNvSpPr/>
          <p:nvPr/>
        </p:nvSpPr>
        <p:spPr>
          <a:xfrm>
            <a:off x="4586808" y="839787"/>
            <a:ext cx="4393133" cy="935038"/>
          </a:xfrm>
          <a:prstGeom prst="accentBorderCallout2">
            <a:avLst>
              <a:gd name="adj1" fmla="val 13634"/>
              <a:gd name="adj2" fmla="val -1449"/>
              <a:gd name="adj3" fmla="val 73347"/>
              <a:gd name="adj4" fmla="val -17736"/>
              <a:gd name="adj5" fmla="val 63481"/>
              <a:gd name="adj6" fmla="val -51712"/>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dirty="0"/>
              <a:t>不管是正向搜索、逆向搜索，都需要尝试多条路径才能找到目的状态，也就需要利用回溯策略。</a:t>
            </a:r>
          </a:p>
        </p:txBody>
      </p:sp>
      <p:sp>
        <p:nvSpPr>
          <p:cNvPr id="5" name="文本框 4">
            <a:extLst>
              <a:ext uri="{FF2B5EF4-FFF2-40B4-BE49-F238E27FC236}">
                <a16:creationId xmlns:a16="http://schemas.microsoft.com/office/drawing/2014/main" id="{B9B5DF8A-9DC3-7762-D0CC-33D1851DD482}"/>
              </a:ext>
            </a:extLst>
          </p:cNvPr>
          <p:cNvSpPr txBox="1"/>
          <p:nvPr/>
        </p:nvSpPr>
        <p:spPr>
          <a:xfrm>
            <a:off x="4932363" y="3672155"/>
            <a:ext cx="431725" cy="523220"/>
          </a:xfrm>
          <a:prstGeom prst="rect">
            <a:avLst/>
          </a:prstGeom>
          <a:noFill/>
        </p:spPr>
        <p:txBody>
          <a:bodyPr wrap="square" rtlCol="0">
            <a:spAutoFit/>
          </a:bodyPr>
          <a:lstStyle/>
          <a:p>
            <a:r>
              <a:rPr lang="en-US" altLang="zh-CN" sz="2800" b="1" dirty="0">
                <a:latin typeface="+mj-ea"/>
                <a:ea typeface="+mj-ea"/>
              </a:rPr>
              <a:t>S</a:t>
            </a:r>
            <a:endParaRPr lang="zh-CN" altLang="en-US" sz="2800" b="1" dirty="0">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7" dur="500"/>
                                        <p:tgtEl>
                                          <p:spTgt spid="19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22" dur="500"/>
                                        <p:tgtEl>
                                          <p:spTgt spid="194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P spid="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28</a:t>
            </a:fld>
            <a:endParaRPr lang="ja-JP" altLang="en-US" dirty="0">
              <a:solidFill>
                <a:srgbClr val="A50021"/>
              </a:solidFill>
              <a:ea typeface="MS PGothic" panose="020B0600070205080204" pitchFamily="34" charset="-128"/>
            </a:endParaRPr>
          </a:p>
        </p:txBody>
      </p:sp>
      <p:sp>
        <p:nvSpPr>
          <p:cNvPr id="26627" name="Rectangle 2"/>
          <p:cNvSpPr>
            <a:spLocks noGrp="1"/>
          </p:cNvSpPr>
          <p:nvPr>
            <p:ph type="title"/>
          </p:nvPr>
        </p:nvSpPr>
        <p:spPr>
          <a:xfrm>
            <a:off x="0" y="-26987"/>
            <a:ext cx="9144000" cy="765175"/>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4.3  </a:t>
            </a:r>
            <a:r>
              <a:rPr lang="zh-CN" altLang="en-US" sz="3600" b="0" dirty="0">
                <a:latin typeface="Times New Roman" panose="02020603050405020304" pitchFamily="18" charset="0"/>
                <a:ea typeface="黑体" panose="02010609060101010101" pitchFamily="49" charset="-122"/>
              </a:rPr>
              <a:t>回溯策略</a:t>
            </a:r>
          </a:p>
        </p:txBody>
      </p:sp>
      <p:sp>
        <p:nvSpPr>
          <p:cNvPr id="26628" name="Rectangle 3"/>
          <p:cNvSpPr/>
          <p:nvPr/>
        </p:nvSpPr>
        <p:spPr>
          <a:xfrm>
            <a:off x="0" y="2462213"/>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6629" name="Object 4"/>
          <p:cNvGraphicFramePr>
            <a:graphicFrameLocks noChangeAspect="1"/>
          </p:cNvGraphicFramePr>
          <p:nvPr/>
        </p:nvGraphicFramePr>
        <p:xfrm>
          <a:off x="971550" y="1435100"/>
          <a:ext cx="7129463" cy="3529013"/>
        </p:xfrm>
        <a:graphic>
          <a:graphicData uri="http://schemas.openxmlformats.org/presentationml/2006/ole">
            <mc:AlternateContent xmlns:mc="http://schemas.openxmlformats.org/markup-compatibility/2006">
              <mc:Choice xmlns:v="urn:schemas-microsoft-com:vml" Requires="v">
                <p:oleObj r:id="rId3" imgW="4071620" imgH="2138045" progId="Visio.Drawing.11">
                  <p:embed/>
                </p:oleObj>
              </mc:Choice>
              <mc:Fallback>
                <p:oleObj r:id="rId3" imgW="4071620" imgH="2138045" progId="Visio.Drawing.11">
                  <p:embed/>
                  <p:pic>
                    <p:nvPicPr>
                      <p:cNvPr id="0" name="图片 3093"/>
                      <p:cNvPicPr/>
                      <p:nvPr/>
                    </p:nvPicPr>
                    <p:blipFill>
                      <a:blip r:embed="rId4"/>
                      <a:stretch>
                        <a:fillRect/>
                      </a:stretch>
                    </p:blipFill>
                    <p:spPr>
                      <a:xfrm>
                        <a:off x="971550" y="1435100"/>
                        <a:ext cx="7129463" cy="3529013"/>
                      </a:xfrm>
                      <a:prstGeom prst="rect">
                        <a:avLst/>
                      </a:prstGeom>
                      <a:noFill/>
                      <a:ln w="38100">
                        <a:noFill/>
                        <a:miter/>
                      </a:ln>
                    </p:spPr>
                  </p:pic>
                </p:oleObj>
              </mc:Fallback>
            </mc:AlternateContent>
          </a:graphicData>
        </a:graphic>
      </p:graphicFrame>
      <p:sp>
        <p:nvSpPr>
          <p:cNvPr id="26630" name="Rectangle 5"/>
          <p:cNvSpPr/>
          <p:nvPr/>
        </p:nvSpPr>
        <p:spPr>
          <a:xfrm>
            <a:off x="3292475" y="5364163"/>
            <a:ext cx="2506663" cy="488950"/>
          </a:xfrm>
          <a:prstGeom prst="rect">
            <a:avLst/>
          </a:prstGeom>
          <a:noFill/>
          <a:ln w="9525">
            <a:noFill/>
          </a:ln>
        </p:spPr>
        <p:txBody>
          <a:bodyPr wrap="none" anchor="ctr" anchorCtr="0">
            <a:spAutoFit/>
          </a:bodyPr>
          <a:lstStyle/>
          <a:p>
            <a:pPr algn="ctr"/>
            <a:r>
              <a:rPr lang="zh-CN" altLang="en-US" sz="2600" b="1" dirty="0">
                <a:latin typeface="Arial" panose="020B0604020202020204" pitchFamily="34" charset="0"/>
              </a:rPr>
              <a:t>回溯搜索示意图</a:t>
            </a:r>
          </a:p>
        </p:txBody>
      </p:sp>
      <p:sp>
        <p:nvSpPr>
          <p:cNvPr id="94214" name="Line 6"/>
          <p:cNvSpPr/>
          <p:nvPr/>
        </p:nvSpPr>
        <p:spPr>
          <a:xfrm flipH="1">
            <a:off x="2987675" y="1866900"/>
            <a:ext cx="647700" cy="647700"/>
          </a:xfrm>
          <a:prstGeom prst="line">
            <a:avLst/>
          </a:prstGeom>
          <a:ln w="57150" cap="flat" cmpd="sng">
            <a:solidFill>
              <a:schemeClr val="accent2"/>
            </a:solidFill>
            <a:prstDash val="dash"/>
            <a:headEnd type="none" w="med" len="med"/>
            <a:tailEnd type="triangle" w="med" len="med"/>
          </a:ln>
        </p:spPr>
      </p:sp>
      <p:sp>
        <p:nvSpPr>
          <p:cNvPr id="94215" name="Line 7"/>
          <p:cNvSpPr/>
          <p:nvPr/>
        </p:nvSpPr>
        <p:spPr>
          <a:xfrm>
            <a:off x="2268538" y="4027488"/>
            <a:ext cx="431800" cy="719137"/>
          </a:xfrm>
          <a:prstGeom prst="line">
            <a:avLst/>
          </a:prstGeom>
          <a:ln w="57150" cap="flat" cmpd="sng">
            <a:solidFill>
              <a:schemeClr val="accent2"/>
            </a:solidFill>
            <a:prstDash val="dash"/>
            <a:headEnd type="none" w="med" len="med"/>
            <a:tailEnd type="triangle" w="med" len="med"/>
          </a:ln>
        </p:spPr>
      </p:sp>
      <p:sp>
        <p:nvSpPr>
          <p:cNvPr id="94216" name="Line 8"/>
          <p:cNvSpPr/>
          <p:nvPr/>
        </p:nvSpPr>
        <p:spPr>
          <a:xfrm flipH="1" flipV="1">
            <a:off x="2555875" y="3738563"/>
            <a:ext cx="720725" cy="720725"/>
          </a:xfrm>
          <a:prstGeom prst="line">
            <a:avLst/>
          </a:prstGeom>
          <a:ln w="57150" cap="flat" cmpd="sng">
            <a:solidFill>
              <a:schemeClr val="accent2"/>
            </a:solidFill>
            <a:prstDash val="dash"/>
            <a:headEnd type="none" w="med" len="med"/>
            <a:tailEnd type="triangle" w="med" len="med"/>
          </a:ln>
        </p:spPr>
      </p:sp>
      <p:sp>
        <p:nvSpPr>
          <p:cNvPr id="94217" name="Line 9"/>
          <p:cNvSpPr/>
          <p:nvPr/>
        </p:nvSpPr>
        <p:spPr>
          <a:xfrm>
            <a:off x="3132138" y="3378200"/>
            <a:ext cx="647700" cy="649288"/>
          </a:xfrm>
          <a:prstGeom prst="line">
            <a:avLst/>
          </a:prstGeom>
          <a:ln w="57150" cap="flat" cmpd="sng">
            <a:solidFill>
              <a:schemeClr val="accent2"/>
            </a:solidFill>
            <a:prstDash val="dash"/>
            <a:headEnd type="none" w="med" len="med"/>
            <a:tailEnd type="triangle" w="med" len="med"/>
          </a:ln>
        </p:spPr>
      </p:sp>
      <p:sp>
        <p:nvSpPr>
          <p:cNvPr id="94218" name="Line 10"/>
          <p:cNvSpPr/>
          <p:nvPr/>
        </p:nvSpPr>
        <p:spPr>
          <a:xfrm flipH="1" flipV="1">
            <a:off x="4284663" y="3810000"/>
            <a:ext cx="792162" cy="720725"/>
          </a:xfrm>
          <a:prstGeom prst="line">
            <a:avLst/>
          </a:prstGeom>
          <a:ln w="57150" cap="flat" cmpd="sng">
            <a:solidFill>
              <a:schemeClr val="accent2"/>
            </a:solidFill>
            <a:prstDash val="dash"/>
            <a:headEnd type="none" w="med" len="med"/>
            <a:tailEnd type="triangle" w="med" len="med"/>
          </a:ln>
        </p:spPr>
      </p:sp>
      <p:sp>
        <p:nvSpPr>
          <p:cNvPr id="94219" name="Line 11"/>
          <p:cNvSpPr/>
          <p:nvPr/>
        </p:nvSpPr>
        <p:spPr>
          <a:xfrm flipV="1">
            <a:off x="4284663" y="3235325"/>
            <a:ext cx="431800" cy="574675"/>
          </a:xfrm>
          <a:prstGeom prst="line">
            <a:avLst/>
          </a:prstGeom>
          <a:ln w="57150" cap="flat" cmpd="sng">
            <a:solidFill>
              <a:schemeClr val="accent2"/>
            </a:solidFill>
            <a:prstDash val="dash"/>
            <a:headEnd type="none" w="med" len="med"/>
            <a:tailEnd type="triangle" w="med" len="med"/>
          </a:ln>
        </p:spPr>
      </p:sp>
      <p:sp>
        <p:nvSpPr>
          <p:cNvPr id="94220" name="Line 12"/>
          <p:cNvSpPr/>
          <p:nvPr/>
        </p:nvSpPr>
        <p:spPr>
          <a:xfrm>
            <a:off x="4787900" y="3235325"/>
            <a:ext cx="0" cy="647700"/>
          </a:xfrm>
          <a:prstGeom prst="line">
            <a:avLst/>
          </a:prstGeom>
          <a:ln w="57150" cap="flat" cmpd="sng">
            <a:solidFill>
              <a:schemeClr val="accent2"/>
            </a:solidFill>
            <a:prstDash val="dash"/>
            <a:headEnd type="none" w="med" len="med"/>
            <a:tailEnd type="triangle" w="med" len="med"/>
          </a:ln>
        </p:spPr>
      </p:sp>
      <p:sp>
        <p:nvSpPr>
          <p:cNvPr id="94221" name="Line 13"/>
          <p:cNvSpPr/>
          <p:nvPr/>
        </p:nvSpPr>
        <p:spPr>
          <a:xfrm flipH="1" flipV="1">
            <a:off x="5219700" y="3306763"/>
            <a:ext cx="360363" cy="720725"/>
          </a:xfrm>
          <a:prstGeom prst="line">
            <a:avLst/>
          </a:prstGeom>
          <a:ln w="57150" cap="flat" cmpd="sng">
            <a:solidFill>
              <a:schemeClr val="accent2"/>
            </a:solidFill>
            <a:prstDash val="dash"/>
            <a:headEnd type="none" w="med" len="med"/>
            <a:tailEnd type="triangle" w="med" len="med"/>
          </a:ln>
        </p:spPr>
      </p:sp>
      <p:sp>
        <p:nvSpPr>
          <p:cNvPr id="94222" name="Line 14"/>
          <p:cNvSpPr/>
          <p:nvPr/>
        </p:nvSpPr>
        <p:spPr>
          <a:xfrm flipH="1" flipV="1">
            <a:off x="5219700" y="2801938"/>
            <a:ext cx="1368425" cy="865187"/>
          </a:xfrm>
          <a:prstGeom prst="line">
            <a:avLst/>
          </a:prstGeom>
          <a:ln w="57150" cap="flat" cmpd="sng">
            <a:solidFill>
              <a:schemeClr val="accent2"/>
            </a:solidFill>
            <a:prstDash val="dash"/>
            <a:headEnd type="none" w="med" len="med"/>
            <a:tailEnd type="triangle" w="med" len="med"/>
          </a:ln>
        </p:spPr>
      </p:sp>
      <p:sp>
        <p:nvSpPr>
          <p:cNvPr id="94223" name="Line 15"/>
          <p:cNvSpPr/>
          <p:nvPr/>
        </p:nvSpPr>
        <p:spPr>
          <a:xfrm flipH="1" flipV="1">
            <a:off x="4572000" y="2227263"/>
            <a:ext cx="576263" cy="503237"/>
          </a:xfrm>
          <a:prstGeom prst="line">
            <a:avLst/>
          </a:prstGeom>
          <a:ln w="57150" cap="flat" cmpd="sng">
            <a:solidFill>
              <a:schemeClr val="accent2"/>
            </a:solidFill>
            <a:prstDash val="dash"/>
            <a:headEnd type="none" w="med" len="med"/>
            <a:tailEnd type="triangle" w="med" len="med"/>
          </a:ln>
        </p:spPr>
      </p:sp>
      <p:sp>
        <p:nvSpPr>
          <p:cNvPr id="94224" name="Line 16"/>
          <p:cNvSpPr/>
          <p:nvPr/>
        </p:nvSpPr>
        <p:spPr>
          <a:xfrm>
            <a:off x="4932363" y="2227263"/>
            <a:ext cx="2376487" cy="863600"/>
          </a:xfrm>
          <a:prstGeom prst="line">
            <a:avLst/>
          </a:prstGeom>
          <a:ln w="57150" cap="flat" cmpd="sng">
            <a:solidFill>
              <a:schemeClr val="accent2"/>
            </a:solidFill>
            <a:prstDash val="dash"/>
            <a:headEnd type="none" w="med" len="med"/>
            <a:tailEnd type="triangle" w="med" len="med"/>
          </a:ln>
        </p:spPr>
      </p:sp>
      <p:sp>
        <p:nvSpPr>
          <p:cNvPr id="94225" name="Line 17"/>
          <p:cNvSpPr/>
          <p:nvPr/>
        </p:nvSpPr>
        <p:spPr>
          <a:xfrm>
            <a:off x="3851275" y="4098925"/>
            <a:ext cx="720725" cy="647700"/>
          </a:xfrm>
          <a:prstGeom prst="line">
            <a:avLst/>
          </a:prstGeom>
          <a:ln w="57150" cap="flat" cmpd="sng">
            <a:solidFill>
              <a:schemeClr val="accent2"/>
            </a:solidFill>
            <a:prstDash val="dash"/>
            <a:headEnd type="none" w="med" len="med"/>
            <a:tailEnd type="triangle" w="med" len="med"/>
          </a:ln>
        </p:spPr>
      </p:sp>
      <p:sp>
        <p:nvSpPr>
          <p:cNvPr id="94226" name="Line 18"/>
          <p:cNvSpPr/>
          <p:nvPr/>
        </p:nvSpPr>
        <p:spPr>
          <a:xfrm flipH="1" flipV="1">
            <a:off x="3492500" y="2874963"/>
            <a:ext cx="431800" cy="360362"/>
          </a:xfrm>
          <a:prstGeom prst="line">
            <a:avLst/>
          </a:prstGeom>
          <a:ln w="57150" cap="flat" cmpd="sng">
            <a:solidFill>
              <a:schemeClr val="accent2"/>
            </a:solidFill>
            <a:prstDash val="dash"/>
            <a:headEnd type="none" w="med" len="med"/>
            <a:tailEnd type="triangle" w="med" len="med"/>
          </a:ln>
        </p:spPr>
      </p:sp>
      <p:sp>
        <p:nvSpPr>
          <p:cNvPr id="94227" name="Line 19"/>
          <p:cNvSpPr/>
          <p:nvPr/>
        </p:nvSpPr>
        <p:spPr>
          <a:xfrm flipH="1">
            <a:off x="1042988" y="3667125"/>
            <a:ext cx="720725" cy="647700"/>
          </a:xfrm>
          <a:prstGeom prst="line">
            <a:avLst/>
          </a:prstGeom>
          <a:ln w="57150" cap="flat" cmpd="sng">
            <a:solidFill>
              <a:schemeClr val="accent2"/>
            </a:solidFill>
            <a:prstDash val="dash"/>
            <a:headEnd type="none" w="med" len="med"/>
            <a:tailEnd type="triangle" w="med" len="med"/>
          </a:ln>
        </p:spPr>
      </p:sp>
      <p:sp>
        <p:nvSpPr>
          <p:cNvPr id="94228" name="Line 20"/>
          <p:cNvSpPr/>
          <p:nvPr/>
        </p:nvSpPr>
        <p:spPr>
          <a:xfrm flipV="1">
            <a:off x="1476375" y="4170363"/>
            <a:ext cx="574675" cy="504825"/>
          </a:xfrm>
          <a:prstGeom prst="line">
            <a:avLst/>
          </a:prstGeom>
          <a:ln w="57150" cap="flat" cmpd="sng">
            <a:solidFill>
              <a:schemeClr val="accent2"/>
            </a:solidFill>
            <a:prstDash val="dash"/>
            <a:headEnd type="none" w="med" len="med"/>
            <a:tailEnd type="triangle" w="med" len="med"/>
          </a:ln>
        </p:spPr>
      </p:sp>
      <p:sp>
        <p:nvSpPr>
          <p:cNvPr id="94229" name="Line 21"/>
          <p:cNvSpPr/>
          <p:nvPr/>
        </p:nvSpPr>
        <p:spPr>
          <a:xfrm flipH="1">
            <a:off x="2051050" y="2801938"/>
            <a:ext cx="649288" cy="576262"/>
          </a:xfrm>
          <a:prstGeom prst="line">
            <a:avLst/>
          </a:prstGeom>
          <a:ln w="57150" cap="flat" cmpd="sng">
            <a:solidFill>
              <a:schemeClr val="accent2"/>
            </a:solidFill>
            <a:prstDash val="dash"/>
            <a:headEnd type="none" w="med" len="med"/>
            <a:tailEnd type="triangle" w="med" len="med"/>
          </a:ln>
        </p:spPr>
      </p:sp>
      <p:sp>
        <p:nvSpPr>
          <p:cNvPr id="94230" name="Line 22"/>
          <p:cNvSpPr/>
          <p:nvPr/>
        </p:nvSpPr>
        <p:spPr>
          <a:xfrm flipV="1">
            <a:off x="2555875" y="3235325"/>
            <a:ext cx="431800" cy="431800"/>
          </a:xfrm>
          <a:prstGeom prst="line">
            <a:avLst/>
          </a:prstGeom>
          <a:ln w="57150" cap="flat" cmpd="sng">
            <a:solidFill>
              <a:schemeClr val="accent2"/>
            </a:solidFill>
            <a:prstDash val="dash"/>
            <a:headEnd type="none" w="med" len="med"/>
            <a:tailEnd type="triangle" w="med" len="med"/>
          </a:ln>
        </p:spPr>
      </p:sp>
      <p:sp>
        <p:nvSpPr>
          <p:cNvPr id="94231" name="Line 23"/>
          <p:cNvSpPr/>
          <p:nvPr/>
        </p:nvSpPr>
        <p:spPr>
          <a:xfrm flipV="1">
            <a:off x="3492500" y="2227263"/>
            <a:ext cx="503238" cy="431800"/>
          </a:xfrm>
          <a:prstGeom prst="line">
            <a:avLst/>
          </a:prstGeom>
          <a:ln w="57150" cap="flat" cmpd="sng">
            <a:solidFill>
              <a:schemeClr val="accent2"/>
            </a:solidFill>
            <a:prstDash val="dash"/>
            <a:headEnd type="none" w="med" len="med"/>
            <a:tailEnd type="triangle" w="med" len="med"/>
          </a:ln>
        </p:spPr>
      </p:sp>
      <p:sp>
        <p:nvSpPr>
          <p:cNvPr id="94232" name="Line 24"/>
          <p:cNvSpPr/>
          <p:nvPr/>
        </p:nvSpPr>
        <p:spPr>
          <a:xfrm flipH="1">
            <a:off x="4140200" y="2946400"/>
            <a:ext cx="360363" cy="288925"/>
          </a:xfrm>
          <a:prstGeom prst="line">
            <a:avLst/>
          </a:prstGeom>
          <a:ln w="57150" cap="flat" cmpd="sng">
            <a:solidFill>
              <a:schemeClr val="accent2"/>
            </a:solidFill>
            <a:prstDash val="dash"/>
            <a:headEnd type="none" w="med" len="med"/>
            <a:tailEnd type="triangle" w="med" len="med"/>
          </a:ln>
        </p:spPr>
      </p:sp>
      <p:sp>
        <p:nvSpPr>
          <p:cNvPr id="94233" name="Line 25"/>
          <p:cNvSpPr/>
          <p:nvPr/>
        </p:nvSpPr>
        <p:spPr>
          <a:xfrm>
            <a:off x="5580063" y="3522663"/>
            <a:ext cx="863600" cy="431800"/>
          </a:xfrm>
          <a:prstGeom prst="line">
            <a:avLst/>
          </a:prstGeom>
          <a:ln w="57150" cap="flat" cmpd="sng">
            <a:solidFill>
              <a:schemeClr val="accent2"/>
            </a:solidFill>
            <a:prstDash val="dash"/>
            <a:headEnd type="none" w="med" len="med"/>
            <a:tailEnd type="triangle" w="med" len="med"/>
          </a:ln>
        </p:spPr>
      </p:sp>
      <p:sp>
        <p:nvSpPr>
          <p:cNvPr id="94234" name="Line 26"/>
          <p:cNvSpPr/>
          <p:nvPr/>
        </p:nvSpPr>
        <p:spPr>
          <a:xfrm>
            <a:off x="4140200" y="2370138"/>
            <a:ext cx="431800" cy="360362"/>
          </a:xfrm>
          <a:prstGeom prst="line">
            <a:avLst/>
          </a:prstGeom>
          <a:ln w="57150" cap="flat" cmpd="sng">
            <a:solidFill>
              <a:schemeClr val="accent2"/>
            </a:solidFill>
            <a:prstDash val="dash"/>
            <a:headEnd type="none" w="med" len="med"/>
            <a:tailEnd type="triangle" w="med" len="med"/>
          </a:ln>
        </p:spPr>
      </p:sp>
      <p:sp>
        <p:nvSpPr>
          <p:cNvPr id="2" name="文本框 1">
            <a:extLst>
              <a:ext uri="{FF2B5EF4-FFF2-40B4-BE49-F238E27FC236}">
                <a16:creationId xmlns:a16="http://schemas.microsoft.com/office/drawing/2014/main" id="{8C5A868E-A07A-CF7C-8A29-08AC41387181}"/>
              </a:ext>
            </a:extLst>
          </p:cNvPr>
          <p:cNvSpPr txBox="1"/>
          <p:nvPr/>
        </p:nvSpPr>
        <p:spPr>
          <a:xfrm>
            <a:off x="991025" y="4662428"/>
            <a:ext cx="719410" cy="400110"/>
          </a:xfrm>
          <a:prstGeom prst="rect">
            <a:avLst/>
          </a:prstGeom>
          <a:noFill/>
        </p:spPr>
        <p:txBody>
          <a:bodyPr wrap="square" rtlCol="0">
            <a:spAutoFit/>
          </a:bodyPr>
          <a:lstStyle/>
          <a:p>
            <a:r>
              <a:rPr lang="en-US" altLang="zh-CN" sz="2000" b="1" dirty="0">
                <a:latin typeface="+mj-ea"/>
                <a:ea typeface="+mj-ea"/>
              </a:rPr>
              <a:t>I</a:t>
            </a:r>
            <a:r>
              <a:rPr lang="en-US" altLang="zh-CN" sz="2000" dirty="0"/>
              <a:t> 4</a:t>
            </a:r>
            <a:endParaRPr lang="zh-CN" altLang="en-US" sz="20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94214"/>
                                        </p:tgtEl>
                                        <p:attrNameLst>
                                          <p:attrName>style.visibility</p:attrName>
                                        </p:attrNameLst>
                                      </p:cBhvr>
                                      <p:to>
                                        <p:strVal val="visible"/>
                                      </p:to>
                                    </p:set>
                                    <p:anim calcmode="lin" valueType="num">
                                      <p:cBhvr>
                                        <p:cTn id="7" dur="500" fill="hold"/>
                                        <p:tgtEl>
                                          <p:spTgt spid="94214"/>
                                        </p:tgtEl>
                                        <p:attrNameLst>
                                          <p:attrName>ppt_x</p:attrName>
                                        </p:attrNameLst>
                                      </p:cBhvr>
                                      <p:tavLst>
                                        <p:tav tm="0">
                                          <p:val>
                                            <p:strVal val="#ppt_x"/>
                                          </p:val>
                                        </p:tav>
                                        <p:tav tm="100000">
                                          <p:val>
                                            <p:strVal val="#ppt_x"/>
                                          </p:val>
                                        </p:tav>
                                      </p:tavLst>
                                    </p:anim>
                                    <p:anim calcmode="lin" valueType="num">
                                      <p:cBhvr>
                                        <p:cTn id="8" dur="500" fill="hold"/>
                                        <p:tgtEl>
                                          <p:spTgt spid="94214"/>
                                        </p:tgtEl>
                                        <p:attrNameLst>
                                          <p:attrName>ppt_y</p:attrName>
                                        </p:attrNameLst>
                                      </p:cBhvr>
                                      <p:tavLst>
                                        <p:tav tm="0">
                                          <p:val>
                                            <p:strVal val="#ppt_y-#ppt_h/2"/>
                                          </p:val>
                                        </p:tav>
                                        <p:tav tm="100000">
                                          <p:val>
                                            <p:strVal val="#ppt_y"/>
                                          </p:val>
                                        </p:tav>
                                      </p:tavLst>
                                    </p:anim>
                                    <p:anim calcmode="lin" valueType="num">
                                      <p:cBhvr>
                                        <p:cTn id="9" dur="500" fill="hold"/>
                                        <p:tgtEl>
                                          <p:spTgt spid="94214"/>
                                        </p:tgtEl>
                                        <p:attrNameLst>
                                          <p:attrName>ppt_w</p:attrName>
                                        </p:attrNameLst>
                                      </p:cBhvr>
                                      <p:tavLst>
                                        <p:tav tm="0">
                                          <p:val>
                                            <p:strVal val="#ppt_w"/>
                                          </p:val>
                                        </p:tav>
                                        <p:tav tm="100000">
                                          <p:val>
                                            <p:strVal val="#ppt_w"/>
                                          </p:val>
                                        </p:tav>
                                      </p:tavLst>
                                    </p:anim>
                                    <p:anim calcmode="lin" valueType="num">
                                      <p:cBhvr>
                                        <p:cTn id="10" dur="500" fill="hold"/>
                                        <p:tgtEl>
                                          <p:spTgt spid="942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nodeType="clickEffect">
                                  <p:stCondLst>
                                    <p:cond delay="0"/>
                                  </p:stCondLst>
                                  <p:childTnLst>
                                    <p:set>
                                      <p:cBhvr>
                                        <p:cTn id="14" dur="1" fill="hold">
                                          <p:stCondLst>
                                            <p:cond delay="0"/>
                                          </p:stCondLst>
                                        </p:cTn>
                                        <p:tgtEl>
                                          <p:spTgt spid="94229"/>
                                        </p:tgtEl>
                                        <p:attrNameLst>
                                          <p:attrName>style.visibility</p:attrName>
                                        </p:attrNameLst>
                                      </p:cBhvr>
                                      <p:to>
                                        <p:strVal val="visible"/>
                                      </p:to>
                                    </p:set>
                                    <p:anim calcmode="lin" valueType="num">
                                      <p:cBhvr>
                                        <p:cTn id="15" dur="500" fill="hold"/>
                                        <p:tgtEl>
                                          <p:spTgt spid="94229"/>
                                        </p:tgtEl>
                                        <p:attrNameLst>
                                          <p:attrName>ppt_x</p:attrName>
                                        </p:attrNameLst>
                                      </p:cBhvr>
                                      <p:tavLst>
                                        <p:tav tm="0">
                                          <p:val>
                                            <p:strVal val="#ppt_x"/>
                                          </p:val>
                                        </p:tav>
                                        <p:tav tm="100000">
                                          <p:val>
                                            <p:strVal val="#ppt_x"/>
                                          </p:val>
                                        </p:tav>
                                      </p:tavLst>
                                    </p:anim>
                                    <p:anim calcmode="lin" valueType="num">
                                      <p:cBhvr>
                                        <p:cTn id="16" dur="500" fill="hold"/>
                                        <p:tgtEl>
                                          <p:spTgt spid="94229"/>
                                        </p:tgtEl>
                                        <p:attrNameLst>
                                          <p:attrName>ppt_y</p:attrName>
                                        </p:attrNameLst>
                                      </p:cBhvr>
                                      <p:tavLst>
                                        <p:tav tm="0">
                                          <p:val>
                                            <p:strVal val="#ppt_y-#ppt_h/2"/>
                                          </p:val>
                                        </p:tav>
                                        <p:tav tm="100000">
                                          <p:val>
                                            <p:strVal val="#ppt_y"/>
                                          </p:val>
                                        </p:tav>
                                      </p:tavLst>
                                    </p:anim>
                                    <p:anim calcmode="lin" valueType="num">
                                      <p:cBhvr>
                                        <p:cTn id="17" dur="500" fill="hold"/>
                                        <p:tgtEl>
                                          <p:spTgt spid="94229"/>
                                        </p:tgtEl>
                                        <p:attrNameLst>
                                          <p:attrName>ppt_w</p:attrName>
                                        </p:attrNameLst>
                                      </p:cBhvr>
                                      <p:tavLst>
                                        <p:tav tm="0">
                                          <p:val>
                                            <p:strVal val="#ppt_w"/>
                                          </p:val>
                                        </p:tav>
                                        <p:tav tm="100000">
                                          <p:val>
                                            <p:strVal val="#ppt_w"/>
                                          </p:val>
                                        </p:tav>
                                      </p:tavLst>
                                    </p:anim>
                                    <p:anim calcmode="lin" valueType="num">
                                      <p:cBhvr>
                                        <p:cTn id="18" dur="500" fill="hold"/>
                                        <p:tgtEl>
                                          <p:spTgt spid="9422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94227"/>
                                        </p:tgtEl>
                                        <p:attrNameLst>
                                          <p:attrName>style.visibility</p:attrName>
                                        </p:attrNameLst>
                                      </p:cBhvr>
                                      <p:to>
                                        <p:strVal val="visible"/>
                                      </p:to>
                                    </p:set>
                                    <p:anim calcmode="lin" valueType="num">
                                      <p:cBhvr>
                                        <p:cTn id="23" dur="500" fill="hold"/>
                                        <p:tgtEl>
                                          <p:spTgt spid="94227"/>
                                        </p:tgtEl>
                                        <p:attrNameLst>
                                          <p:attrName>ppt_x</p:attrName>
                                        </p:attrNameLst>
                                      </p:cBhvr>
                                      <p:tavLst>
                                        <p:tav tm="0">
                                          <p:val>
                                            <p:strVal val="#ppt_x"/>
                                          </p:val>
                                        </p:tav>
                                        <p:tav tm="100000">
                                          <p:val>
                                            <p:strVal val="#ppt_x"/>
                                          </p:val>
                                        </p:tav>
                                      </p:tavLst>
                                    </p:anim>
                                    <p:anim calcmode="lin" valueType="num">
                                      <p:cBhvr>
                                        <p:cTn id="24" dur="500" fill="hold"/>
                                        <p:tgtEl>
                                          <p:spTgt spid="94227"/>
                                        </p:tgtEl>
                                        <p:attrNameLst>
                                          <p:attrName>ppt_y</p:attrName>
                                        </p:attrNameLst>
                                      </p:cBhvr>
                                      <p:tavLst>
                                        <p:tav tm="0">
                                          <p:val>
                                            <p:strVal val="#ppt_y-#ppt_h/2"/>
                                          </p:val>
                                        </p:tav>
                                        <p:tav tm="100000">
                                          <p:val>
                                            <p:strVal val="#ppt_y"/>
                                          </p:val>
                                        </p:tav>
                                      </p:tavLst>
                                    </p:anim>
                                    <p:anim calcmode="lin" valueType="num">
                                      <p:cBhvr>
                                        <p:cTn id="25" dur="500" fill="hold"/>
                                        <p:tgtEl>
                                          <p:spTgt spid="94227"/>
                                        </p:tgtEl>
                                        <p:attrNameLst>
                                          <p:attrName>ppt_w</p:attrName>
                                        </p:attrNameLst>
                                      </p:cBhvr>
                                      <p:tavLst>
                                        <p:tav tm="0">
                                          <p:val>
                                            <p:strVal val="#ppt_w"/>
                                          </p:val>
                                        </p:tav>
                                        <p:tav tm="100000">
                                          <p:val>
                                            <p:strVal val="#ppt_w"/>
                                          </p:val>
                                        </p:tav>
                                      </p:tavLst>
                                    </p:anim>
                                    <p:anim calcmode="lin" valueType="num">
                                      <p:cBhvr>
                                        <p:cTn id="26" dur="500" fill="hold"/>
                                        <p:tgtEl>
                                          <p:spTgt spid="94227"/>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nodeType="clickEffect">
                                  <p:stCondLst>
                                    <p:cond delay="0"/>
                                  </p:stCondLst>
                                  <p:childTnLst>
                                    <p:set>
                                      <p:cBhvr>
                                        <p:cTn id="30" dur="1" fill="hold">
                                          <p:stCondLst>
                                            <p:cond delay="0"/>
                                          </p:stCondLst>
                                        </p:cTn>
                                        <p:tgtEl>
                                          <p:spTgt spid="94228"/>
                                        </p:tgtEl>
                                        <p:attrNameLst>
                                          <p:attrName>style.visibility</p:attrName>
                                        </p:attrNameLst>
                                      </p:cBhvr>
                                      <p:to>
                                        <p:strVal val="visible"/>
                                      </p:to>
                                    </p:set>
                                    <p:anim calcmode="lin" valueType="num">
                                      <p:cBhvr>
                                        <p:cTn id="31" dur="500" fill="hold"/>
                                        <p:tgtEl>
                                          <p:spTgt spid="94228"/>
                                        </p:tgtEl>
                                        <p:attrNameLst>
                                          <p:attrName>ppt_x</p:attrName>
                                        </p:attrNameLst>
                                      </p:cBhvr>
                                      <p:tavLst>
                                        <p:tav tm="0">
                                          <p:val>
                                            <p:strVal val="#ppt_x"/>
                                          </p:val>
                                        </p:tav>
                                        <p:tav tm="100000">
                                          <p:val>
                                            <p:strVal val="#ppt_x"/>
                                          </p:val>
                                        </p:tav>
                                      </p:tavLst>
                                    </p:anim>
                                    <p:anim calcmode="lin" valueType="num">
                                      <p:cBhvr>
                                        <p:cTn id="32" dur="500" fill="hold"/>
                                        <p:tgtEl>
                                          <p:spTgt spid="94228"/>
                                        </p:tgtEl>
                                        <p:attrNameLst>
                                          <p:attrName>ppt_y</p:attrName>
                                        </p:attrNameLst>
                                      </p:cBhvr>
                                      <p:tavLst>
                                        <p:tav tm="0">
                                          <p:val>
                                            <p:strVal val="#ppt_y+#ppt_h/2"/>
                                          </p:val>
                                        </p:tav>
                                        <p:tav tm="100000">
                                          <p:val>
                                            <p:strVal val="#ppt_y"/>
                                          </p:val>
                                        </p:tav>
                                      </p:tavLst>
                                    </p:anim>
                                    <p:anim calcmode="lin" valueType="num">
                                      <p:cBhvr>
                                        <p:cTn id="33" dur="500" fill="hold"/>
                                        <p:tgtEl>
                                          <p:spTgt spid="94228"/>
                                        </p:tgtEl>
                                        <p:attrNameLst>
                                          <p:attrName>ppt_w</p:attrName>
                                        </p:attrNameLst>
                                      </p:cBhvr>
                                      <p:tavLst>
                                        <p:tav tm="0">
                                          <p:val>
                                            <p:strVal val="#ppt_w"/>
                                          </p:val>
                                        </p:tav>
                                        <p:tav tm="100000">
                                          <p:val>
                                            <p:strVal val="#ppt_w"/>
                                          </p:val>
                                        </p:tav>
                                      </p:tavLst>
                                    </p:anim>
                                    <p:anim calcmode="lin" valueType="num">
                                      <p:cBhvr>
                                        <p:cTn id="34" dur="500" fill="hold"/>
                                        <p:tgtEl>
                                          <p:spTgt spid="9422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94215"/>
                                        </p:tgtEl>
                                        <p:attrNameLst>
                                          <p:attrName>style.visibility</p:attrName>
                                        </p:attrNameLst>
                                      </p:cBhvr>
                                      <p:to>
                                        <p:strVal val="visible"/>
                                      </p:to>
                                    </p:set>
                                    <p:anim calcmode="lin" valueType="num">
                                      <p:cBhvr>
                                        <p:cTn id="39" dur="500" fill="hold"/>
                                        <p:tgtEl>
                                          <p:spTgt spid="94215"/>
                                        </p:tgtEl>
                                        <p:attrNameLst>
                                          <p:attrName>ppt_x</p:attrName>
                                        </p:attrNameLst>
                                      </p:cBhvr>
                                      <p:tavLst>
                                        <p:tav tm="0">
                                          <p:val>
                                            <p:strVal val="#ppt_x-#ppt_w/2"/>
                                          </p:val>
                                        </p:tav>
                                        <p:tav tm="100000">
                                          <p:val>
                                            <p:strVal val="#ppt_x"/>
                                          </p:val>
                                        </p:tav>
                                      </p:tavLst>
                                    </p:anim>
                                    <p:anim calcmode="lin" valueType="num">
                                      <p:cBhvr>
                                        <p:cTn id="40" dur="500" fill="hold"/>
                                        <p:tgtEl>
                                          <p:spTgt spid="94215"/>
                                        </p:tgtEl>
                                        <p:attrNameLst>
                                          <p:attrName>ppt_y</p:attrName>
                                        </p:attrNameLst>
                                      </p:cBhvr>
                                      <p:tavLst>
                                        <p:tav tm="0">
                                          <p:val>
                                            <p:strVal val="#ppt_y"/>
                                          </p:val>
                                        </p:tav>
                                        <p:tav tm="100000">
                                          <p:val>
                                            <p:strVal val="#ppt_y"/>
                                          </p:val>
                                        </p:tav>
                                      </p:tavLst>
                                    </p:anim>
                                    <p:anim calcmode="lin" valueType="num">
                                      <p:cBhvr>
                                        <p:cTn id="41" dur="500" fill="hold"/>
                                        <p:tgtEl>
                                          <p:spTgt spid="94215"/>
                                        </p:tgtEl>
                                        <p:attrNameLst>
                                          <p:attrName>ppt_w</p:attrName>
                                        </p:attrNameLst>
                                      </p:cBhvr>
                                      <p:tavLst>
                                        <p:tav tm="0">
                                          <p:val>
                                            <p:fltVal val="0"/>
                                          </p:val>
                                        </p:tav>
                                        <p:tav tm="100000">
                                          <p:val>
                                            <p:strVal val="#ppt_w"/>
                                          </p:val>
                                        </p:tav>
                                      </p:tavLst>
                                    </p:anim>
                                    <p:anim calcmode="lin" valueType="num">
                                      <p:cBhvr>
                                        <p:cTn id="42" dur="500" fill="hold"/>
                                        <p:tgtEl>
                                          <p:spTgt spid="94215"/>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2" fill="hold" nodeType="clickEffect">
                                  <p:stCondLst>
                                    <p:cond delay="0"/>
                                  </p:stCondLst>
                                  <p:childTnLst>
                                    <p:set>
                                      <p:cBhvr>
                                        <p:cTn id="46" dur="1" fill="hold">
                                          <p:stCondLst>
                                            <p:cond delay="0"/>
                                          </p:stCondLst>
                                        </p:cTn>
                                        <p:tgtEl>
                                          <p:spTgt spid="94216"/>
                                        </p:tgtEl>
                                        <p:attrNameLst>
                                          <p:attrName>style.visibility</p:attrName>
                                        </p:attrNameLst>
                                      </p:cBhvr>
                                      <p:to>
                                        <p:strVal val="visible"/>
                                      </p:to>
                                    </p:set>
                                    <p:anim calcmode="lin" valueType="num">
                                      <p:cBhvr>
                                        <p:cTn id="47" dur="500" fill="hold"/>
                                        <p:tgtEl>
                                          <p:spTgt spid="94216"/>
                                        </p:tgtEl>
                                        <p:attrNameLst>
                                          <p:attrName>ppt_x</p:attrName>
                                        </p:attrNameLst>
                                      </p:cBhvr>
                                      <p:tavLst>
                                        <p:tav tm="0">
                                          <p:val>
                                            <p:strVal val="#ppt_x+#ppt_w/2"/>
                                          </p:val>
                                        </p:tav>
                                        <p:tav tm="100000">
                                          <p:val>
                                            <p:strVal val="#ppt_x"/>
                                          </p:val>
                                        </p:tav>
                                      </p:tavLst>
                                    </p:anim>
                                    <p:anim calcmode="lin" valueType="num">
                                      <p:cBhvr>
                                        <p:cTn id="48" dur="500" fill="hold"/>
                                        <p:tgtEl>
                                          <p:spTgt spid="94216"/>
                                        </p:tgtEl>
                                        <p:attrNameLst>
                                          <p:attrName>ppt_y</p:attrName>
                                        </p:attrNameLst>
                                      </p:cBhvr>
                                      <p:tavLst>
                                        <p:tav tm="0">
                                          <p:val>
                                            <p:strVal val="#ppt_y"/>
                                          </p:val>
                                        </p:tav>
                                        <p:tav tm="100000">
                                          <p:val>
                                            <p:strVal val="#ppt_y"/>
                                          </p:val>
                                        </p:tav>
                                      </p:tavLst>
                                    </p:anim>
                                    <p:anim calcmode="lin" valueType="num">
                                      <p:cBhvr>
                                        <p:cTn id="49" dur="500" fill="hold"/>
                                        <p:tgtEl>
                                          <p:spTgt spid="94216"/>
                                        </p:tgtEl>
                                        <p:attrNameLst>
                                          <p:attrName>ppt_w</p:attrName>
                                        </p:attrNameLst>
                                      </p:cBhvr>
                                      <p:tavLst>
                                        <p:tav tm="0">
                                          <p:val>
                                            <p:fltVal val="0"/>
                                          </p:val>
                                        </p:tav>
                                        <p:tav tm="100000">
                                          <p:val>
                                            <p:strVal val="#ppt_w"/>
                                          </p:val>
                                        </p:tav>
                                      </p:tavLst>
                                    </p:anim>
                                    <p:anim calcmode="lin" valueType="num">
                                      <p:cBhvr>
                                        <p:cTn id="50" dur="500" fill="hold"/>
                                        <p:tgtEl>
                                          <p:spTgt spid="9421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94230"/>
                                        </p:tgtEl>
                                        <p:attrNameLst>
                                          <p:attrName>style.visibility</p:attrName>
                                        </p:attrNameLst>
                                      </p:cBhvr>
                                      <p:to>
                                        <p:strVal val="visible"/>
                                      </p:to>
                                    </p:set>
                                    <p:anim calcmode="lin" valueType="num">
                                      <p:cBhvr>
                                        <p:cTn id="55" dur="500" fill="hold"/>
                                        <p:tgtEl>
                                          <p:spTgt spid="94230"/>
                                        </p:tgtEl>
                                        <p:attrNameLst>
                                          <p:attrName>ppt_x</p:attrName>
                                        </p:attrNameLst>
                                      </p:cBhvr>
                                      <p:tavLst>
                                        <p:tav tm="0">
                                          <p:val>
                                            <p:strVal val="#ppt_x"/>
                                          </p:val>
                                        </p:tav>
                                        <p:tav tm="100000">
                                          <p:val>
                                            <p:strVal val="#ppt_x"/>
                                          </p:val>
                                        </p:tav>
                                      </p:tavLst>
                                    </p:anim>
                                    <p:anim calcmode="lin" valueType="num">
                                      <p:cBhvr>
                                        <p:cTn id="56" dur="500" fill="hold"/>
                                        <p:tgtEl>
                                          <p:spTgt spid="94230"/>
                                        </p:tgtEl>
                                        <p:attrNameLst>
                                          <p:attrName>ppt_y</p:attrName>
                                        </p:attrNameLst>
                                      </p:cBhvr>
                                      <p:tavLst>
                                        <p:tav tm="0">
                                          <p:val>
                                            <p:strVal val="#ppt_y+#ppt_h/2"/>
                                          </p:val>
                                        </p:tav>
                                        <p:tav tm="100000">
                                          <p:val>
                                            <p:strVal val="#ppt_y"/>
                                          </p:val>
                                        </p:tav>
                                      </p:tavLst>
                                    </p:anim>
                                    <p:anim calcmode="lin" valueType="num">
                                      <p:cBhvr>
                                        <p:cTn id="57" dur="500" fill="hold"/>
                                        <p:tgtEl>
                                          <p:spTgt spid="94230"/>
                                        </p:tgtEl>
                                        <p:attrNameLst>
                                          <p:attrName>ppt_w</p:attrName>
                                        </p:attrNameLst>
                                      </p:cBhvr>
                                      <p:tavLst>
                                        <p:tav tm="0">
                                          <p:val>
                                            <p:strVal val="#ppt_w"/>
                                          </p:val>
                                        </p:tav>
                                        <p:tav tm="100000">
                                          <p:val>
                                            <p:strVal val="#ppt_w"/>
                                          </p:val>
                                        </p:tav>
                                      </p:tavLst>
                                    </p:anim>
                                    <p:anim calcmode="lin" valueType="num">
                                      <p:cBhvr>
                                        <p:cTn id="58" dur="500" fill="hold"/>
                                        <p:tgtEl>
                                          <p:spTgt spid="94230"/>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nodeType="clickEffect">
                                  <p:stCondLst>
                                    <p:cond delay="0"/>
                                  </p:stCondLst>
                                  <p:childTnLst>
                                    <p:set>
                                      <p:cBhvr>
                                        <p:cTn id="62" dur="1" fill="hold">
                                          <p:stCondLst>
                                            <p:cond delay="0"/>
                                          </p:stCondLst>
                                        </p:cTn>
                                        <p:tgtEl>
                                          <p:spTgt spid="94217"/>
                                        </p:tgtEl>
                                        <p:attrNameLst>
                                          <p:attrName>style.visibility</p:attrName>
                                        </p:attrNameLst>
                                      </p:cBhvr>
                                      <p:to>
                                        <p:strVal val="visible"/>
                                      </p:to>
                                    </p:set>
                                    <p:anim calcmode="lin" valueType="num">
                                      <p:cBhvr>
                                        <p:cTn id="63" dur="500" fill="hold"/>
                                        <p:tgtEl>
                                          <p:spTgt spid="94217"/>
                                        </p:tgtEl>
                                        <p:attrNameLst>
                                          <p:attrName>ppt_x</p:attrName>
                                        </p:attrNameLst>
                                      </p:cBhvr>
                                      <p:tavLst>
                                        <p:tav tm="0">
                                          <p:val>
                                            <p:strVal val="#ppt_x-#ppt_w/2"/>
                                          </p:val>
                                        </p:tav>
                                        <p:tav tm="100000">
                                          <p:val>
                                            <p:strVal val="#ppt_x"/>
                                          </p:val>
                                        </p:tav>
                                      </p:tavLst>
                                    </p:anim>
                                    <p:anim calcmode="lin" valueType="num">
                                      <p:cBhvr>
                                        <p:cTn id="64" dur="500" fill="hold"/>
                                        <p:tgtEl>
                                          <p:spTgt spid="94217"/>
                                        </p:tgtEl>
                                        <p:attrNameLst>
                                          <p:attrName>ppt_y</p:attrName>
                                        </p:attrNameLst>
                                      </p:cBhvr>
                                      <p:tavLst>
                                        <p:tav tm="0">
                                          <p:val>
                                            <p:strVal val="#ppt_y"/>
                                          </p:val>
                                        </p:tav>
                                        <p:tav tm="100000">
                                          <p:val>
                                            <p:strVal val="#ppt_y"/>
                                          </p:val>
                                        </p:tav>
                                      </p:tavLst>
                                    </p:anim>
                                    <p:anim calcmode="lin" valueType="num">
                                      <p:cBhvr>
                                        <p:cTn id="65" dur="500" fill="hold"/>
                                        <p:tgtEl>
                                          <p:spTgt spid="94217"/>
                                        </p:tgtEl>
                                        <p:attrNameLst>
                                          <p:attrName>ppt_w</p:attrName>
                                        </p:attrNameLst>
                                      </p:cBhvr>
                                      <p:tavLst>
                                        <p:tav tm="0">
                                          <p:val>
                                            <p:fltVal val="0"/>
                                          </p:val>
                                        </p:tav>
                                        <p:tav tm="100000">
                                          <p:val>
                                            <p:strVal val="#ppt_w"/>
                                          </p:val>
                                        </p:tav>
                                      </p:tavLst>
                                    </p:anim>
                                    <p:anim calcmode="lin" valueType="num">
                                      <p:cBhvr>
                                        <p:cTn id="66" dur="500" fill="hold"/>
                                        <p:tgtEl>
                                          <p:spTgt spid="94217"/>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94225"/>
                                        </p:tgtEl>
                                        <p:attrNameLst>
                                          <p:attrName>style.visibility</p:attrName>
                                        </p:attrNameLst>
                                      </p:cBhvr>
                                      <p:to>
                                        <p:strVal val="visible"/>
                                      </p:to>
                                    </p:set>
                                    <p:anim calcmode="lin" valueType="num">
                                      <p:cBhvr>
                                        <p:cTn id="71" dur="500" fill="hold"/>
                                        <p:tgtEl>
                                          <p:spTgt spid="94225"/>
                                        </p:tgtEl>
                                        <p:attrNameLst>
                                          <p:attrName>ppt_x</p:attrName>
                                        </p:attrNameLst>
                                      </p:cBhvr>
                                      <p:tavLst>
                                        <p:tav tm="0">
                                          <p:val>
                                            <p:strVal val="#ppt_x-#ppt_w/2"/>
                                          </p:val>
                                        </p:tav>
                                        <p:tav tm="100000">
                                          <p:val>
                                            <p:strVal val="#ppt_x"/>
                                          </p:val>
                                        </p:tav>
                                      </p:tavLst>
                                    </p:anim>
                                    <p:anim calcmode="lin" valueType="num">
                                      <p:cBhvr>
                                        <p:cTn id="72" dur="500" fill="hold"/>
                                        <p:tgtEl>
                                          <p:spTgt spid="94225"/>
                                        </p:tgtEl>
                                        <p:attrNameLst>
                                          <p:attrName>ppt_y</p:attrName>
                                        </p:attrNameLst>
                                      </p:cBhvr>
                                      <p:tavLst>
                                        <p:tav tm="0">
                                          <p:val>
                                            <p:strVal val="#ppt_y"/>
                                          </p:val>
                                        </p:tav>
                                        <p:tav tm="100000">
                                          <p:val>
                                            <p:strVal val="#ppt_y"/>
                                          </p:val>
                                        </p:tav>
                                      </p:tavLst>
                                    </p:anim>
                                    <p:anim calcmode="lin" valueType="num">
                                      <p:cBhvr>
                                        <p:cTn id="73" dur="500" fill="hold"/>
                                        <p:tgtEl>
                                          <p:spTgt spid="94225"/>
                                        </p:tgtEl>
                                        <p:attrNameLst>
                                          <p:attrName>ppt_w</p:attrName>
                                        </p:attrNameLst>
                                      </p:cBhvr>
                                      <p:tavLst>
                                        <p:tav tm="0">
                                          <p:val>
                                            <p:fltVal val="0"/>
                                          </p:val>
                                        </p:tav>
                                        <p:tav tm="100000">
                                          <p:val>
                                            <p:strVal val="#ppt_w"/>
                                          </p:val>
                                        </p:tav>
                                      </p:tavLst>
                                    </p:anim>
                                    <p:anim calcmode="lin" valueType="num">
                                      <p:cBhvr>
                                        <p:cTn id="74" dur="500" fill="hold"/>
                                        <p:tgtEl>
                                          <p:spTgt spid="94225"/>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2" fill="hold" nodeType="clickEffect">
                                  <p:stCondLst>
                                    <p:cond delay="0"/>
                                  </p:stCondLst>
                                  <p:childTnLst>
                                    <p:set>
                                      <p:cBhvr>
                                        <p:cTn id="78" dur="1" fill="hold">
                                          <p:stCondLst>
                                            <p:cond delay="0"/>
                                          </p:stCondLst>
                                        </p:cTn>
                                        <p:tgtEl>
                                          <p:spTgt spid="94218"/>
                                        </p:tgtEl>
                                        <p:attrNameLst>
                                          <p:attrName>style.visibility</p:attrName>
                                        </p:attrNameLst>
                                      </p:cBhvr>
                                      <p:to>
                                        <p:strVal val="visible"/>
                                      </p:to>
                                    </p:set>
                                    <p:anim calcmode="lin" valueType="num">
                                      <p:cBhvr>
                                        <p:cTn id="79" dur="500" fill="hold"/>
                                        <p:tgtEl>
                                          <p:spTgt spid="94218"/>
                                        </p:tgtEl>
                                        <p:attrNameLst>
                                          <p:attrName>ppt_x</p:attrName>
                                        </p:attrNameLst>
                                      </p:cBhvr>
                                      <p:tavLst>
                                        <p:tav tm="0">
                                          <p:val>
                                            <p:strVal val="#ppt_x+#ppt_w/2"/>
                                          </p:val>
                                        </p:tav>
                                        <p:tav tm="100000">
                                          <p:val>
                                            <p:strVal val="#ppt_x"/>
                                          </p:val>
                                        </p:tav>
                                      </p:tavLst>
                                    </p:anim>
                                    <p:anim calcmode="lin" valueType="num">
                                      <p:cBhvr>
                                        <p:cTn id="80" dur="500" fill="hold"/>
                                        <p:tgtEl>
                                          <p:spTgt spid="94218"/>
                                        </p:tgtEl>
                                        <p:attrNameLst>
                                          <p:attrName>ppt_y</p:attrName>
                                        </p:attrNameLst>
                                      </p:cBhvr>
                                      <p:tavLst>
                                        <p:tav tm="0">
                                          <p:val>
                                            <p:strVal val="#ppt_y"/>
                                          </p:val>
                                        </p:tav>
                                        <p:tav tm="100000">
                                          <p:val>
                                            <p:strVal val="#ppt_y"/>
                                          </p:val>
                                        </p:tav>
                                      </p:tavLst>
                                    </p:anim>
                                    <p:anim calcmode="lin" valueType="num">
                                      <p:cBhvr>
                                        <p:cTn id="81" dur="500" fill="hold"/>
                                        <p:tgtEl>
                                          <p:spTgt spid="94218"/>
                                        </p:tgtEl>
                                        <p:attrNameLst>
                                          <p:attrName>ppt_w</p:attrName>
                                        </p:attrNameLst>
                                      </p:cBhvr>
                                      <p:tavLst>
                                        <p:tav tm="0">
                                          <p:val>
                                            <p:fltVal val="0"/>
                                          </p:val>
                                        </p:tav>
                                        <p:tav tm="100000">
                                          <p:val>
                                            <p:strVal val="#ppt_w"/>
                                          </p:val>
                                        </p:tav>
                                      </p:tavLst>
                                    </p:anim>
                                    <p:anim calcmode="lin" valueType="num">
                                      <p:cBhvr>
                                        <p:cTn id="82" dur="500" fill="hold"/>
                                        <p:tgtEl>
                                          <p:spTgt spid="94218"/>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2" fill="hold" nodeType="clickEffect">
                                  <p:stCondLst>
                                    <p:cond delay="0"/>
                                  </p:stCondLst>
                                  <p:childTnLst>
                                    <p:set>
                                      <p:cBhvr>
                                        <p:cTn id="86" dur="1" fill="hold">
                                          <p:stCondLst>
                                            <p:cond delay="0"/>
                                          </p:stCondLst>
                                        </p:cTn>
                                        <p:tgtEl>
                                          <p:spTgt spid="94226"/>
                                        </p:tgtEl>
                                        <p:attrNameLst>
                                          <p:attrName>style.visibility</p:attrName>
                                        </p:attrNameLst>
                                      </p:cBhvr>
                                      <p:to>
                                        <p:strVal val="visible"/>
                                      </p:to>
                                    </p:set>
                                    <p:anim calcmode="lin" valueType="num">
                                      <p:cBhvr>
                                        <p:cTn id="87" dur="500" fill="hold"/>
                                        <p:tgtEl>
                                          <p:spTgt spid="94226"/>
                                        </p:tgtEl>
                                        <p:attrNameLst>
                                          <p:attrName>ppt_x</p:attrName>
                                        </p:attrNameLst>
                                      </p:cBhvr>
                                      <p:tavLst>
                                        <p:tav tm="0">
                                          <p:val>
                                            <p:strVal val="#ppt_x+#ppt_w/2"/>
                                          </p:val>
                                        </p:tav>
                                        <p:tav tm="100000">
                                          <p:val>
                                            <p:strVal val="#ppt_x"/>
                                          </p:val>
                                        </p:tav>
                                      </p:tavLst>
                                    </p:anim>
                                    <p:anim calcmode="lin" valueType="num">
                                      <p:cBhvr>
                                        <p:cTn id="88" dur="500" fill="hold"/>
                                        <p:tgtEl>
                                          <p:spTgt spid="94226"/>
                                        </p:tgtEl>
                                        <p:attrNameLst>
                                          <p:attrName>ppt_y</p:attrName>
                                        </p:attrNameLst>
                                      </p:cBhvr>
                                      <p:tavLst>
                                        <p:tav tm="0">
                                          <p:val>
                                            <p:strVal val="#ppt_y"/>
                                          </p:val>
                                        </p:tav>
                                        <p:tav tm="100000">
                                          <p:val>
                                            <p:strVal val="#ppt_y"/>
                                          </p:val>
                                        </p:tav>
                                      </p:tavLst>
                                    </p:anim>
                                    <p:anim calcmode="lin" valueType="num">
                                      <p:cBhvr>
                                        <p:cTn id="89" dur="500" fill="hold"/>
                                        <p:tgtEl>
                                          <p:spTgt spid="94226"/>
                                        </p:tgtEl>
                                        <p:attrNameLst>
                                          <p:attrName>ppt_w</p:attrName>
                                        </p:attrNameLst>
                                      </p:cBhvr>
                                      <p:tavLst>
                                        <p:tav tm="0">
                                          <p:val>
                                            <p:fltVal val="0"/>
                                          </p:val>
                                        </p:tav>
                                        <p:tav tm="100000">
                                          <p:val>
                                            <p:strVal val="#ppt_w"/>
                                          </p:val>
                                        </p:tav>
                                      </p:tavLst>
                                    </p:anim>
                                    <p:anim calcmode="lin" valueType="num">
                                      <p:cBhvr>
                                        <p:cTn id="90" dur="500" fill="hold"/>
                                        <p:tgtEl>
                                          <p:spTgt spid="94226"/>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nodeType="clickEffect">
                                  <p:stCondLst>
                                    <p:cond delay="0"/>
                                  </p:stCondLst>
                                  <p:childTnLst>
                                    <p:set>
                                      <p:cBhvr>
                                        <p:cTn id="94" dur="1" fill="hold">
                                          <p:stCondLst>
                                            <p:cond delay="0"/>
                                          </p:stCondLst>
                                        </p:cTn>
                                        <p:tgtEl>
                                          <p:spTgt spid="94231"/>
                                        </p:tgtEl>
                                        <p:attrNameLst>
                                          <p:attrName>style.visibility</p:attrName>
                                        </p:attrNameLst>
                                      </p:cBhvr>
                                      <p:to>
                                        <p:strVal val="visible"/>
                                      </p:to>
                                    </p:set>
                                    <p:anim calcmode="lin" valueType="num">
                                      <p:cBhvr>
                                        <p:cTn id="95" dur="500" fill="hold"/>
                                        <p:tgtEl>
                                          <p:spTgt spid="94231"/>
                                        </p:tgtEl>
                                        <p:attrNameLst>
                                          <p:attrName>ppt_x</p:attrName>
                                        </p:attrNameLst>
                                      </p:cBhvr>
                                      <p:tavLst>
                                        <p:tav tm="0">
                                          <p:val>
                                            <p:strVal val="#ppt_x"/>
                                          </p:val>
                                        </p:tav>
                                        <p:tav tm="100000">
                                          <p:val>
                                            <p:strVal val="#ppt_x"/>
                                          </p:val>
                                        </p:tav>
                                      </p:tavLst>
                                    </p:anim>
                                    <p:anim calcmode="lin" valueType="num">
                                      <p:cBhvr>
                                        <p:cTn id="96" dur="500" fill="hold"/>
                                        <p:tgtEl>
                                          <p:spTgt spid="94231"/>
                                        </p:tgtEl>
                                        <p:attrNameLst>
                                          <p:attrName>ppt_y</p:attrName>
                                        </p:attrNameLst>
                                      </p:cBhvr>
                                      <p:tavLst>
                                        <p:tav tm="0">
                                          <p:val>
                                            <p:strVal val="#ppt_y+#ppt_h/2"/>
                                          </p:val>
                                        </p:tav>
                                        <p:tav tm="100000">
                                          <p:val>
                                            <p:strVal val="#ppt_y"/>
                                          </p:val>
                                        </p:tav>
                                      </p:tavLst>
                                    </p:anim>
                                    <p:anim calcmode="lin" valueType="num">
                                      <p:cBhvr>
                                        <p:cTn id="97" dur="500" fill="hold"/>
                                        <p:tgtEl>
                                          <p:spTgt spid="94231"/>
                                        </p:tgtEl>
                                        <p:attrNameLst>
                                          <p:attrName>ppt_w</p:attrName>
                                        </p:attrNameLst>
                                      </p:cBhvr>
                                      <p:tavLst>
                                        <p:tav tm="0">
                                          <p:val>
                                            <p:strVal val="#ppt_w"/>
                                          </p:val>
                                        </p:tav>
                                        <p:tav tm="100000">
                                          <p:val>
                                            <p:strVal val="#ppt_w"/>
                                          </p:val>
                                        </p:tav>
                                      </p:tavLst>
                                    </p:anim>
                                    <p:anim calcmode="lin" valueType="num">
                                      <p:cBhvr>
                                        <p:cTn id="98" dur="500" fill="hold"/>
                                        <p:tgtEl>
                                          <p:spTgt spid="94231"/>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8" fill="hold" nodeType="clickEffect">
                                  <p:stCondLst>
                                    <p:cond delay="0"/>
                                  </p:stCondLst>
                                  <p:childTnLst>
                                    <p:set>
                                      <p:cBhvr>
                                        <p:cTn id="102" dur="1" fill="hold">
                                          <p:stCondLst>
                                            <p:cond delay="0"/>
                                          </p:stCondLst>
                                        </p:cTn>
                                        <p:tgtEl>
                                          <p:spTgt spid="94234"/>
                                        </p:tgtEl>
                                        <p:attrNameLst>
                                          <p:attrName>style.visibility</p:attrName>
                                        </p:attrNameLst>
                                      </p:cBhvr>
                                      <p:to>
                                        <p:strVal val="visible"/>
                                      </p:to>
                                    </p:set>
                                    <p:anim calcmode="lin" valueType="num">
                                      <p:cBhvr>
                                        <p:cTn id="103" dur="500" fill="hold"/>
                                        <p:tgtEl>
                                          <p:spTgt spid="94234"/>
                                        </p:tgtEl>
                                        <p:attrNameLst>
                                          <p:attrName>ppt_x</p:attrName>
                                        </p:attrNameLst>
                                      </p:cBhvr>
                                      <p:tavLst>
                                        <p:tav tm="0">
                                          <p:val>
                                            <p:strVal val="#ppt_x-#ppt_w/2"/>
                                          </p:val>
                                        </p:tav>
                                        <p:tav tm="100000">
                                          <p:val>
                                            <p:strVal val="#ppt_x"/>
                                          </p:val>
                                        </p:tav>
                                      </p:tavLst>
                                    </p:anim>
                                    <p:anim calcmode="lin" valueType="num">
                                      <p:cBhvr>
                                        <p:cTn id="104" dur="500" fill="hold"/>
                                        <p:tgtEl>
                                          <p:spTgt spid="94234"/>
                                        </p:tgtEl>
                                        <p:attrNameLst>
                                          <p:attrName>ppt_y</p:attrName>
                                        </p:attrNameLst>
                                      </p:cBhvr>
                                      <p:tavLst>
                                        <p:tav tm="0">
                                          <p:val>
                                            <p:strVal val="#ppt_y"/>
                                          </p:val>
                                        </p:tav>
                                        <p:tav tm="100000">
                                          <p:val>
                                            <p:strVal val="#ppt_y"/>
                                          </p:val>
                                        </p:tav>
                                      </p:tavLst>
                                    </p:anim>
                                    <p:anim calcmode="lin" valueType="num">
                                      <p:cBhvr>
                                        <p:cTn id="105" dur="500" fill="hold"/>
                                        <p:tgtEl>
                                          <p:spTgt spid="94234"/>
                                        </p:tgtEl>
                                        <p:attrNameLst>
                                          <p:attrName>ppt_w</p:attrName>
                                        </p:attrNameLst>
                                      </p:cBhvr>
                                      <p:tavLst>
                                        <p:tav tm="0">
                                          <p:val>
                                            <p:fltVal val="0"/>
                                          </p:val>
                                        </p:tav>
                                        <p:tav tm="100000">
                                          <p:val>
                                            <p:strVal val="#ppt_w"/>
                                          </p:val>
                                        </p:tav>
                                      </p:tavLst>
                                    </p:anim>
                                    <p:anim calcmode="lin" valueType="num">
                                      <p:cBhvr>
                                        <p:cTn id="106" dur="500" fill="hold"/>
                                        <p:tgtEl>
                                          <p:spTgt spid="94234"/>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nodeType="clickEffect">
                                  <p:stCondLst>
                                    <p:cond delay="0"/>
                                  </p:stCondLst>
                                  <p:childTnLst>
                                    <p:set>
                                      <p:cBhvr>
                                        <p:cTn id="110" dur="1" fill="hold">
                                          <p:stCondLst>
                                            <p:cond delay="0"/>
                                          </p:stCondLst>
                                        </p:cTn>
                                        <p:tgtEl>
                                          <p:spTgt spid="94232"/>
                                        </p:tgtEl>
                                        <p:attrNameLst>
                                          <p:attrName>style.visibility</p:attrName>
                                        </p:attrNameLst>
                                      </p:cBhvr>
                                      <p:to>
                                        <p:strVal val="visible"/>
                                      </p:to>
                                    </p:set>
                                    <p:anim calcmode="lin" valueType="num">
                                      <p:cBhvr>
                                        <p:cTn id="111" dur="500" fill="hold"/>
                                        <p:tgtEl>
                                          <p:spTgt spid="94232"/>
                                        </p:tgtEl>
                                        <p:attrNameLst>
                                          <p:attrName>ppt_x</p:attrName>
                                        </p:attrNameLst>
                                      </p:cBhvr>
                                      <p:tavLst>
                                        <p:tav tm="0">
                                          <p:val>
                                            <p:strVal val="#ppt_x"/>
                                          </p:val>
                                        </p:tav>
                                        <p:tav tm="100000">
                                          <p:val>
                                            <p:strVal val="#ppt_x"/>
                                          </p:val>
                                        </p:tav>
                                      </p:tavLst>
                                    </p:anim>
                                    <p:anim calcmode="lin" valueType="num">
                                      <p:cBhvr>
                                        <p:cTn id="112" dur="500" fill="hold"/>
                                        <p:tgtEl>
                                          <p:spTgt spid="94232"/>
                                        </p:tgtEl>
                                        <p:attrNameLst>
                                          <p:attrName>ppt_y</p:attrName>
                                        </p:attrNameLst>
                                      </p:cBhvr>
                                      <p:tavLst>
                                        <p:tav tm="0">
                                          <p:val>
                                            <p:strVal val="#ppt_y-#ppt_h/2"/>
                                          </p:val>
                                        </p:tav>
                                        <p:tav tm="100000">
                                          <p:val>
                                            <p:strVal val="#ppt_y"/>
                                          </p:val>
                                        </p:tav>
                                      </p:tavLst>
                                    </p:anim>
                                    <p:anim calcmode="lin" valueType="num">
                                      <p:cBhvr>
                                        <p:cTn id="113" dur="500" fill="hold"/>
                                        <p:tgtEl>
                                          <p:spTgt spid="94232"/>
                                        </p:tgtEl>
                                        <p:attrNameLst>
                                          <p:attrName>ppt_w</p:attrName>
                                        </p:attrNameLst>
                                      </p:cBhvr>
                                      <p:tavLst>
                                        <p:tav tm="0">
                                          <p:val>
                                            <p:strVal val="#ppt_w"/>
                                          </p:val>
                                        </p:tav>
                                        <p:tav tm="100000">
                                          <p:val>
                                            <p:strVal val="#ppt_w"/>
                                          </p:val>
                                        </p:tav>
                                      </p:tavLst>
                                    </p:anim>
                                    <p:anim calcmode="lin" valueType="num">
                                      <p:cBhvr>
                                        <p:cTn id="114" dur="500" fill="hold"/>
                                        <p:tgtEl>
                                          <p:spTgt spid="94232"/>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4" fill="hold" nodeType="clickEffect">
                                  <p:stCondLst>
                                    <p:cond delay="0"/>
                                  </p:stCondLst>
                                  <p:childTnLst>
                                    <p:set>
                                      <p:cBhvr>
                                        <p:cTn id="118" dur="1" fill="hold">
                                          <p:stCondLst>
                                            <p:cond delay="0"/>
                                          </p:stCondLst>
                                        </p:cTn>
                                        <p:tgtEl>
                                          <p:spTgt spid="94219"/>
                                        </p:tgtEl>
                                        <p:attrNameLst>
                                          <p:attrName>style.visibility</p:attrName>
                                        </p:attrNameLst>
                                      </p:cBhvr>
                                      <p:to>
                                        <p:strVal val="visible"/>
                                      </p:to>
                                    </p:set>
                                    <p:anim calcmode="lin" valueType="num">
                                      <p:cBhvr>
                                        <p:cTn id="119" dur="500" fill="hold"/>
                                        <p:tgtEl>
                                          <p:spTgt spid="94219"/>
                                        </p:tgtEl>
                                        <p:attrNameLst>
                                          <p:attrName>ppt_x</p:attrName>
                                        </p:attrNameLst>
                                      </p:cBhvr>
                                      <p:tavLst>
                                        <p:tav tm="0">
                                          <p:val>
                                            <p:strVal val="#ppt_x"/>
                                          </p:val>
                                        </p:tav>
                                        <p:tav tm="100000">
                                          <p:val>
                                            <p:strVal val="#ppt_x"/>
                                          </p:val>
                                        </p:tav>
                                      </p:tavLst>
                                    </p:anim>
                                    <p:anim calcmode="lin" valueType="num">
                                      <p:cBhvr>
                                        <p:cTn id="120" dur="500" fill="hold"/>
                                        <p:tgtEl>
                                          <p:spTgt spid="94219"/>
                                        </p:tgtEl>
                                        <p:attrNameLst>
                                          <p:attrName>ppt_y</p:attrName>
                                        </p:attrNameLst>
                                      </p:cBhvr>
                                      <p:tavLst>
                                        <p:tav tm="0">
                                          <p:val>
                                            <p:strVal val="#ppt_y+#ppt_h/2"/>
                                          </p:val>
                                        </p:tav>
                                        <p:tav tm="100000">
                                          <p:val>
                                            <p:strVal val="#ppt_y"/>
                                          </p:val>
                                        </p:tav>
                                      </p:tavLst>
                                    </p:anim>
                                    <p:anim calcmode="lin" valueType="num">
                                      <p:cBhvr>
                                        <p:cTn id="121" dur="500" fill="hold"/>
                                        <p:tgtEl>
                                          <p:spTgt spid="94219"/>
                                        </p:tgtEl>
                                        <p:attrNameLst>
                                          <p:attrName>ppt_w</p:attrName>
                                        </p:attrNameLst>
                                      </p:cBhvr>
                                      <p:tavLst>
                                        <p:tav tm="0">
                                          <p:val>
                                            <p:strVal val="#ppt_w"/>
                                          </p:val>
                                        </p:tav>
                                        <p:tav tm="100000">
                                          <p:val>
                                            <p:strVal val="#ppt_w"/>
                                          </p:val>
                                        </p:tav>
                                      </p:tavLst>
                                    </p:anim>
                                    <p:anim calcmode="lin" valueType="num">
                                      <p:cBhvr>
                                        <p:cTn id="122" dur="500" fill="hold"/>
                                        <p:tgtEl>
                                          <p:spTgt spid="94219"/>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nodeType="clickEffect">
                                  <p:stCondLst>
                                    <p:cond delay="0"/>
                                  </p:stCondLst>
                                  <p:childTnLst>
                                    <p:set>
                                      <p:cBhvr>
                                        <p:cTn id="126" dur="1" fill="hold">
                                          <p:stCondLst>
                                            <p:cond delay="0"/>
                                          </p:stCondLst>
                                        </p:cTn>
                                        <p:tgtEl>
                                          <p:spTgt spid="94220"/>
                                        </p:tgtEl>
                                        <p:attrNameLst>
                                          <p:attrName>style.visibility</p:attrName>
                                        </p:attrNameLst>
                                      </p:cBhvr>
                                      <p:to>
                                        <p:strVal val="visible"/>
                                      </p:to>
                                    </p:set>
                                    <p:anim calcmode="lin" valueType="num">
                                      <p:cBhvr>
                                        <p:cTn id="127" dur="500" fill="hold"/>
                                        <p:tgtEl>
                                          <p:spTgt spid="94220"/>
                                        </p:tgtEl>
                                        <p:attrNameLst>
                                          <p:attrName>ppt_x</p:attrName>
                                        </p:attrNameLst>
                                      </p:cBhvr>
                                      <p:tavLst>
                                        <p:tav tm="0">
                                          <p:val>
                                            <p:strVal val="#ppt_x-#ppt_w/2"/>
                                          </p:val>
                                        </p:tav>
                                        <p:tav tm="100000">
                                          <p:val>
                                            <p:strVal val="#ppt_x"/>
                                          </p:val>
                                        </p:tav>
                                      </p:tavLst>
                                    </p:anim>
                                    <p:anim calcmode="lin" valueType="num">
                                      <p:cBhvr>
                                        <p:cTn id="128" dur="500" fill="hold"/>
                                        <p:tgtEl>
                                          <p:spTgt spid="94220"/>
                                        </p:tgtEl>
                                        <p:attrNameLst>
                                          <p:attrName>ppt_y</p:attrName>
                                        </p:attrNameLst>
                                      </p:cBhvr>
                                      <p:tavLst>
                                        <p:tav tm="0">
                                          <p:val>
                                            <p:strVal val="#ppt_y"/>
                                          </p:val>
                                        </p:tav>
                                        <p:tav tm="100000">
                                          <p:val>
                                            <p:strVal val="#ppt_y"/>
                                          </p:val>
                                        </p:tav>
                                      </p:tavLst>
                                    </p:anim>
                                    <p:anim calcmode="lin" valueType="num">
                                      <p:cBhvr>
                                        <p:cTn id="129" dur="500" fill="hold"/>
                                        <p:tgtEl>
                                          <p:spTgt spid="94220"/>
                                        </p:tgtEl>
                                        <p:attrNameLst>
                                          <p:attrName>ppt_w</p:attrName>
                                        </p:attrNameLst>
                                      </p:cBhvr>
                                      <p:tavLst>
                                        <p:tav tm="0">
                                          <p:val>
                                            <p:fltVal val="0"/>
                                          </p:val>
                                        </p:tav>
                                        <p:tav tm="100000">
                                          <p:val>
                                            <p:strVal val="#ppt_w"/>
                                          </p:val>
                                        </p:tav>
                                      </p:tavLst>
                                    </p:anim>
                                    <p:anim calcmode="lin" valueType="num">
                                      <p:cBhvr>
                                        <p:cTn id="130" dur="500" fill="hold"/>
                                        <p:tgtEl>
                                          <p:spTgt spid="94220"/>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2" fill="hold" nodeType="clickEffect">
                                  <p:stCondLst>
                                    <p:cond delay="0"/>
                                  </p:stCondLst>
                                  <p:childTnLst>
                                    <p:set>
                                      <p:cBhvr>
                                        <p:cTn id="134" dur="1" fill="hold">
                                          <p:stCondLst>
                                            <p:cond delay="0"/>
                                          </p:stCondLst>
                                        </p:cTn>
                                        <p:tgtEl>
                                          <p:spTgt spid="94221"/>
                                        </p:tgtEl>
                                        <p:attrNameLst>
                                          <p:attrName>style.visibility</p:attrName>
                                        </p:attrNameLst>
                                      </p:cBhvr>
                                      <p:to>
                                        <p:strVal val="visible"/>
                                      </p:to>
                                    </p:set>
                                    <p:anim calcmode="lin" valueType="num">
                                      <p:cBhvr>
                                        <p:cTn id="135" dur="500" fill="hold"/>
                                        <p:tgtEl>
                                          <p:spTgt spid="94221"/>
                                        </p:tgtEl>
                                        <p:attrNameLst>
                                          <p:attrName>ppt_x</p:attrName>
                                        </p:attrNameLst>
                                      </p:cBhvr>
                                      <p:tavLst>
                                        <p:tav tm="0">
                                          <p:val>
                                            <p:strVal val="#ppt_x+#ppt_w/2"/>
                                          </p:val>
                                        </p:tav>
                                        <p:tav tm="100000">
                                          <p:val>
                                            <p:strVal val="#ppt_x"/>
                                          </p:val>
                                        </p:tav>
                                      </p:tavLst>
                                    </p:anim>
                                    <p:anim calcmode="lin" valueType="num">
                                      <p:cBhvr>
                                        <p:cTn id="136" dur="500" fill="hold"/>
                                        <p:tgtEl>
                                          <p:spTgt spid="94221"/>
                                        </p:tgtEl>
                                        <p:attrNameLst>
                                          <p:attrName>ppt_y</p:attrName>
                                        </p:attrNameLst>
                                      </p:cBhvr>
                                      <p:tavLst>
                                        <p:tav tm="0">
                                          <p:val>
                                            <p:strVal val="#ppt_y"/>
                                          </p:val>
                                        </p:tav>
                                        <p:tav tm="100000">
                                          <p:val>
                                            <p:strVal val="#ppt_y"/>
                                          </p:val>
                                        </p:tav>
                                      </p:tavLst>
                                    </p:anim>
                                    <p:anim calcmode="lin" valueType="num">
                                      <p:cBhvr>
                                        <p:cTn id="137" dur="500" fill="hold"/>
                                        <p:tgtEl>
                                          <p:spTgt spid="94221"/>
                                        </p:tgtEl>
                                        <p:attrNameLst>
                                          <p:attrName>ppt_w</p:attrName>
                                        </p:attrNameLst>
                                      </p:cBhvr>
                                      <p:tavLst>
                                        <p:tav tm="0">
                                          <p:val>
                                            <p:fltVal val="0"/>
                                          </p:val>
                                        </p:tav>
                                        <p:tav tm="100000">
                                          <p:val>
                                            <p:strVal val="#ppt_w"/>
                                          </p:val>
                                        </p:tav>
                                      </p:tavLst>
                                    </p:anim>
                                    <p:anim calcmode="lin" valueType="num">
                                      <p:cBhvr>
                                        <p:cTn id="138" dur="500" fill="hold"/>
                                        <p:tgtEl>
                                          <p:spTgt spid="94221"/>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8" fill="hold" nodeType="clickEffect">
                                  <p:stCondLst>
                                    <p:cond delay="0"/>
                                  </p:stCondLst>
                                  <p:childTnLst>
                                    <p:set>
                                      <p:cBhvr>
                                        <p:cTn id="142" dur="1" fill="hold">
                                          <p:stCondLst>
                                            <p:cond delay="0"/>
                                          </p:stCondLst>
                                        </p:cTn>
                                        <p:tgtEl>
                                          <p:spTgt spid="94233"/>
                                        </p:tgtEl>
                                        <p:attrNameLst>
                                          <p:attrName>style.visibility</p:attrName>
                                        </p:attrNameLst>
                                      </p:cBhvr>
                                      <p:to>
                                        <p:strVal val="visible"/>
                                      </p:to>
                                    </p:set>
                                    <p:anim calcmode="lin" valueType="num">
                                      <p:cBhvr>
                                        <p:cTn id="143" dur="500" fill="hold"/>
                                        <p:tgtEl>
                                          <p:spTgt spid="94233"/>
                                        </p:tgtEl>
                                        <p:attrNameLst>
                                          <p:attrName>ppt_x</p:attrName>
                                        </p:attrNameLst>
                                      </p:cBhvr>
                                      <p:tavLst>
                                        <p:tav tm="0">
                                          <p:val>
                                            <p:strVal val="#ppt_x-#ppt_w/2"/>
                                          </p:val>
                                        </p:tav>
                                        <p:tav tm="100000">
                                          <p:val>
                                            <p:strVal val="#ppt_x"/>
                                          </p:val>
                                        </p:tav>
                                      </p:tavLst>
                                    </p:anim>
                                    <p:anim calcmode="lin" valueType="num">
                                      <p:cBhvr>
                                        <p:cTn id="144" dur="500" fill="hold"/>
                                        <p:tgtEl>
                                          <p:spTgt spid="94233"/>
                                        </p:tgtEl>
                                        <p:attrNameLst>
                                          <p:attrName>ppt_y</p:attrName>
                                        </p:attrNameLst>
                                      </p:cBhvr>
                                      <p:tavLst>
                                        <p:tav tm="0">
                                          <p:val>
                                            <p:strVal val="#ppt_y"/>
                                          </p:val>
                                        </p:tav>
                                        <p:tav tm="100000">
                                          <p:val>
                                            <p:strVal val="#ppt_y"/>
                                          </p:val>
                                        </p:tav>
                                      </p:tavLst>
                                    </p:anim>
                                    <p:anim calcmode="lin" valueType="num">
                                      <p:cBhvr>
                                        <p:cTn id="145" dur="500" fill="hold"/>
                                        <p:tgtEl>
                                          <p:spTgt spid="94233"/>
                                        </p:tgtEl>
                                        <p:attrNameLst>
                                          <p:attrName>ppt_w</p:attrName>
                                        </p:attrNameLst>
                                      </p:cBhvr>
                                      <p:tavLst>
                                        <p:tav tm="0">
                                          <p:val>
                                            <p:fltVal val="0"/>
                                          </p:val>
                                        </p:tav>
                                        <p:tav tm="100000">
                                          <p:val>
                                            <p:strVal val="#ppt_w"/>
                                          </p:val>
                                        </p:tav>
                                      </p:tavLst>
                                    </p:anim>
                                    <p:anim calcmode="lin" valueType="num">
                                      <p:cBhvr>
                                        <p:cTn id="146" dur="500" fill="hold"/>
                                        <p:tgtEl>
                                          <p:spTgt spid="94233"/>
                                        </p:tgtEl>
                                        <p:attrNameLst>
                                          <p:attrName>ppt_h</p:attrName>
                                        </p:attrNameLst>
                                      </p:cBhvr>
                                      <p:tavLst>
                                        <p:tav tm="0">
                                          <p:val>
                                            <p:strVal val="#ppt_h"/>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2" fill="hold" nodeType="clickEffect">
                                  <p:stCondLst>
                                    <p:cond delay="0"/>
                                  </p:stCondLst>
                                  <p:childTnLst>
                                    <p:set>
                                      <p:cBhvr>
                                        <p:cTn id="150" dur="1" fill="hold">
                                          <p:stCondLst>
                                            <p:cond delay="0"/>
                                          </p:stCondLst>
                                        </p:cTn>
                                        <p:tgtEl>
                                          <p:spTgt spid="94222"/>
                                        </p:tgtEl>
                                        <p:attrNameLst>
                                          <p:attrName>style.visibility</p:attrName>
                                        </p:attrNameLst>
                                      </p:cBhvr>
                                      <p:to>
                                        <p:strVal val="visible"/>
                                      </p:to>
                                    </p:set>
                                    <p:anim calcmode="lin" valueType="num">
                                      <p:cBhvr>
                                        <p:cTn id="151" dur="500" fill="hold"/>
                                        <p:tgtEl>
                                          <p:spTgt spid="94222"/>
                                        </p:tgtEl>
                                        <p:attrNameLst>
                                          <p:attrName>ppt_x</p:attrName>
                                        </p:attrNameLst>
                                      </p:cBhvr>
                                      <p:tavLst>
                                        <p:tav tm="0">
                                          <p:val>
                                            <p:strVal val="#ppt_x+#ppt_w/2"/>
                                          </p:val>
                                        </p:tav>
                                        <p:tav tm="100000">
                                          <p:val>
                                            <p:strVal val="#ppt_x"/>
                                          </p:val>
                                        </p:tav>
                                      </p:tavLst>
                                    </p:anim>
                                    <p:anim calcmode="lin" valueType="num">
                                      <p:cBhvr>
                                        <p:cTn id="152" dur="500" fill="hold"/>
                                        <p:tgtEl>
                                          <p:spTgt spid="94222"/>
                                        </p:tgtEl>
                                        <p:attrNameLst>
                                          <p:attrName>ppt_y</p:attrName>
                                        </p:attrNameLst>
                                      </p:cBhvr>
                                      <p:tavLst>
                                        <p:tav tm="0">
                                          <p:val>
                                            <p:strVal val="#ppt_y"/>
                                          </p:val>
                                        </p:tav>
                                        <p:tav tm="100000">
                                          <p:val>
                                            <p:strVal val="#ppt_y"/>
                                          </p:val>
                                        </p:tav>
                                      </p:tavLst>
                                    </p:anim>
                                    <p:anim calcmode="lin" valueType="num">
                                      <p:cBhvr>
                                        <p:cTn id="153" dur="500" fill="hold"/>
                                        <p:tgtEl>
                                          <p:spTgt spid="94222"/>
                                        </p:tgtEl>
                                        <p:attrNameLst>
                                          <p:attrName>ppt_w</p:attrName>
                                        </p:attrNameLst>
                                      </p:cBhvr>
                                      <p:tavLst>
                                        <p:tav tm="0">
                                          <p:val>
                                            <p:fltVal val="0"/>
                                          </p:val>
                                        </p:tav>
                                        <p:tav tm="100000">
                                          <p:val>
                                            <p:strVal val="#ppt_w"/>
                                          </p:val>
                                        </p:tav>
                                      </p:tavLst>
                                    </p:anim>
                                    <p:anim calcmode="lin" valueType="num">
                                      <p:cBhvr>
                                        <p:cTn id="154" dur="500" fill="hold"/>
                                        <p:tgtEl>
                                          <p:spTgt spid="94222"/>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2" fill="hold" nodeType="clickEffect">
                                  <p:stCondLst>
                                    <p:cond delay="0"/>
                                  </p:stCondLst>
                                  <p:childTnLst>
                                    <p:set>
                                      <p:cBhvr>
                                        <p:cTn id="158" dur="1" fill="hold">
                                          <p:stCondLst>
                                            <p:cond delay="0"/>
                                          </p:stCondLst>
                                        </p:cTn>
                                        <p:tgtEl>
                                          <p:spTgt spid="94223"/>
                                        </p:tgtEl>
                                        <p:attrNameLst>
                                          <p:attrName>style.visibility</p:attrName>
                                        </p:attrNameLst>
                                      </p:cBhvr>
                                      <p:to>
                                        <p:strVal val="visible"/>
                                      </p:to>
                                    </p:set>
                                    <p:anim calcmode="lin" valueType="num">
                                      <p:cBhvr>
                                        <p:cTn id="159" dur="500" fill="hold"/>
                                        <p:tgtEl>
                                          <p:spTgt spid="94223"/>
                                        </p:tgtEl>
                                        <p:attrNameLst>
                                          <p:attrName>ppt_x</p:attrName>
                                        </p:attrNameLst>
                                      </p:cBhvr>
                                      <p:tavLst>
                                        <p:tav tm="0">
                                          <p:val>
                                            <p:strVal val="#ppt_x+#ppt_w/2"/>
                                          </p:val>
                                        </p:tav>
                                        <p:tav tm="100000">
                                          <p:val>
                                            <p:strVal val="#ppt_x"/>
                                          </p:val>
                                        </p:tav>
                                      </p:tavLst>
                                    </p:anim>
                                    <p:anim calcmode="lin" valueType="num">
                                      <p:cBhvr>
                                        <p:cTn id="160" dur="500" fill="hold"/>
                                        <p:tgtEl>
                                          <p:spTgt spid="94223"/>
                                        </p:tgtEl>
                                        <p:attrNameLst>
                                          <p:attrName>ppt_y</p:attrName>
                                        </p:attrNameLst>
                                      </p:cBhvr>
                                      <p:tavLst>
                                        <p:tav tm="0">
                                          <p:val>
                                            <p:strVal val="#ppt_y"/>
                                          </p:val>
                                        </p:tav>
                                        <p:tav tm="100000">
                                          <p:val>
                                            <p:strVal val="#ppt_y"/>
                                          </p:val>
                                        </p:tav>
                                      </p:tavLst>
                                    </p:anim>
                                    <p:anim calcmode="lin" valueType="num">
                                      <p:cBhvr>
                                        <p:cTn id="161" dur="500" fill="hold"/>
                                        <p:tgtEl>
                                          <p:spTgt spid="94223"/>
                                        </p:tgtEl>
                                        <p:attrNameLst>
                                          <p:attrName>ppt_w</p:attrName>
                                        </p:attrNameLst>
                                      </p:cBhvr>
                                      <p:tavLst>
                                        <p:tav tm="0">
                                          <p:val>
                                            <p:fltVal val="0"/>
                                          </p:val>
                                        </p:tav>
                                        <p:tav tm="100000">
                                          <p:val>
                                            <p:strVal val="#ppt_w"/>
                                          </p:val>
                                        </p:tav>
                                      </p:tavLst>
                                    </p:anim>
                                    <p:anim calcmode="lin" valueType="num">
                                      <p:cBhvr>
                                        <p:cTn id="162" dur="500" fill="hold"/>
                                        <p:tgtEl>
                                          <p:spTgt spid="94223"/>
                                        </p:tgtEl>
                                        <p:attrNameLst>
                                          <p:attrName>ppt_h</p:attrName>
                                        </p:attrNameLst>
                                      </p:cBhvr>
                                      <p:tavLst>
                                        <p:tav tm="0">
                                          <p:val>
                                            <p:strVal val="#ppt_h"/>
                                          </p:val>
                                        </p:tav>
                                        <p:tav tm="100000">
                                          <p:val>
                                            <p:strVal val="#ppt_h"/>
                                          </p:val>
                                        </p:tav>
                                      </p:tavLst>
                                    </p:anim>
                                  </p:childTnLst>
                                </p:cTn>
                              </p:par>
                            </p:childTnLst>
                          </p:cTn>
                        </p:par>
                      </p:childTnLst>
                    </p:cTn>
                  </p:par>
                  <p:par>
                    <p:cTn id="163" fill="hold">
                      <p:stCondLst>
                        <p:cond delay="indefinite"/>
                      </p:stCondLst>
                      <p:childTnLst>
                        <p:par>
                          <p:cTn id="164" fill="hold">
                            <p:stCondLst>
                              <p:cond delay="0"/>
                            </p:stCondLst>
                            <p:childTnLst>
                              <p:par>
                                <p:cTn id="165" presetID="17" presetClass="entr" presetSubtype="8" fill="hold" nodeType="clickEffect">
                                  <p:stCondLst>
                                    <p:cond delay="0"/>
                                  </p:stCondLst>
                                  <p:childTnLst>
                                    <p:set>
                                      <p:cBhvr>
                                        <p:cTn id="166" dur="1" fill="hold">
                                          <p:stCondLst>
                                            <p:cond delay="0"/>
                                          </p:stCondLst>
                                        </p:cTn>
                                        <p:tgtEl>
                                          <p:spTgt spid="94224"/>
                                        </p:tgtEl>
                                        <p:attrNameLst>
                                          <p:attrName>style.visibility</p:attrName>
                                        </p:attrNameLst>
                                      </p:cBhvr>
                                      <p:to>
                                        <p:strVal val="visible"/>
                                      </p:to>
                                    </p:set>
                                    <p:anim calcmode="lin" valueType="num">
                                      <p:cBhvr>
                                        <p:cTn id="167" dur="500" fill="hold"/>
                                        <p:tgtEl>
                                          <p:spTgt spid="94224"/>
                                        </p:tgtEl>
                                        <p:attrNameLst>
                                          <p:attrName>ppt_x</p:attrName>
                                        </p:attrNameLst>
                                      </p:cBhvr>
                                      <p:tavLst>
                                        <p:tav tm="0">
                                          <p:val>
                                            <p:strVal val="#ppt_x-#ppt_w/2"/>
                                          </p:val>
                                        </p:tav>
                                        <p:tav tm="100000">
                                          <p:val>
                                            <p:strVal val="#ppt_x"/>
                                          </p:val>
                                        </p:tav>
                                      </p:tavLst>
                                    </p:anim>
                                    <p:anim calcmode="lin" valueType="num">
                                      <p:cBhvr>
                                        <p:cTn id="168" dur="500" fill="hold"/>
                                        <p:tgtEl>
                                          <p:spTgt spid="94224"/>
                                        </p:tgtEl>
                                        <p:attrNameLst>
                                          <p:attrName>ppt_y</p:attrName>
                                        </p:attrNameLst>
                                      </p:cBhvr>
                                      <p:tavLst>
                                        <p:tav tm="0">
                                          <p:val>
                                            <p:strVal val="#ppt_y"/>
                                          </p:val>
                                        </p:tav>
                                        <p:tav tm="100000">
                                          <p:val>
                                            <p:strVal val="#ppt_y"/>
                                          </p:val>
                                        </p:tav>
                                      </p:tavLst>
                                    </p:anim>
                                    <p:anim calcmode="lin" valueType="num">
                                      <p:cBhvr>
                                        <p:cTn id="169" dur="500" fill="hold"/>
                                        <p:tgtEl>
                                          <p:spTgt spid="94224"/>
                                        </p:tgtEl>
                                        <p:attrNameLst>
                                          <p:attrName>ppt_w</p:attrName>
                                        </p:attrNameLst>
                                      </p:cBhvr>
                                      <p:tavLst>
                                        <p:tav tm="0">
                                          <p:val>
                                            <p:fltVal val="0"/>
                                          </p:val>
                                        </p:tav>
                                        <p:tav tm="100000">
                                          <p:val>
                                            <p:strVal val="#ppt_w"/>
                                          </p:val>
                                        </p:tav>
                                      </p:tavLst>
                                    </p:anim>
                                    <p:anim calcmode="lin" valueType="num">
                                      <p:cBhvr>
                                        <p:cTn id="170" dur="500" fill="hold"/>
                                        <p:tgtEl>
                                          <p:spTgt spid="942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29</a:t>
            </a:fld>
            <a:endParaRPr lang="ja-JP" altLang="en-US" dirty="0">
              <a:solidFill>
                <a:srgbClr val="A50021"/>
              </a:solidFill>
              <a:ea typeface="MS PGothic" panose="020B0600070205080204" pitchFamily="34" charset="-128"/>
            </a:endParaRPr>
          </a:p>
        </p:txBody>
      </p:sp>
      <p:sp>
        <p:nvSpPr>
          <p:cNvPr id="27651"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搜索求解策略</a:t>
            </a:r>
          </a:p>
        </p:txBody>
      </p:sp>
      <p:sp>
        <p:nvSpPr>
          <p:cNvPr id="27652" name="Rectangle 3"/>
          <p:cNvSpPr>
            <a:spLocks noGrp="1"/>
          </p:cNvSpPr>
          <p:nvPr>
            <p:ph idx="1"/>
          </p:nvPr>
        </p:nvSpPr>
        <p:spPr>
          <a:xfrm>
            <a:off x="468313" y="981075"/>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如何用状态空间表示搜索对象</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回溯策略</a:t>
            </a:r>
          </a:p>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4.4  </a:t>
            </a:r>
            <a:r>
              <a:rPr lang="zh-CN" altLang="en-US" b="1" dirty="0">
                <a:solidFill>
                  <a:srgbClr val="0000FF"/>
                </a:solidFill>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启发式图搜索策略</a:t>
            </a:r>
          </a:p>
          <a:p>
            <a:pPr eaLnBrk="1" hangingPunct="1">
              <a:lnSpc>
                <a:spcPct val="160000"/>
              </a:lnSpc>
            </a:pPr>
            <a:endParaRPr lang="zh-CN" altLang="en-US" b="1" dirty="0">
              <a:latin typeface="Times New Roman" panose="02020603050405020304" pitchFamily="18"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a:t>
            </a:fld>
            <a:endParaRPr lang="ja-JP" altLang="en-US" sz="1800" dirty="0">
              <a:solidFill>
                <a:srgbClr val="A50021"/>
              </a:solidFill>
              <a:ea typeface="MS PGothic" panose="020B0600070205080204" pitchFamily="34" charset="-128"/>
            </a:endParaRPr>
          </a:p>
        </p:txBody>
      </p:sp>
      <p:sp>
        <p:nvSpPr>
          <p:cNvPr id="66562"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模糊推理作业题</a:t>
            </a:r>
          </a:p>
        </p:txBody>
      </p:sp>
      <p:sp>
        <p:nvSpPr>
          <p:cNvPr id="66563" name="Rectangle 5"/>
          <p:cNvSpPr/>
          <p:nvPr/>
        </p:nvSpPr>
        <p:spPr>
          <a:xfrm>
            <a:off x="250825" y="908050"/>
            <a:ext cx="8642350" cy="5400675"/>
          </a:xfrm>
          <a:prstGeom prst="rect">
            <a:avLst/>
          </a:prstGeom>
          <a:noFill/>
          <a:ln w="9525">
            <a:noFill/>
          </a:ln>
        </p:spPr>
        <p:txBody>
          <a:bodyPr anchor="t" anchorCtr="0"/>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解：（</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rPr>
              <a:t>模糊推理</a:t>
            </a:r>
            <a:endParaRPr lang="en-US" altLang="zh-CN" sz="2800" b="1" dirty="0">
              <a:latin typeface="Times New Roman" panose="02020603050405020304" pitchFamily="18" charset="0"/>
            </a:endParaRPr>
          </a:p>
          <a:p>
            <a:pPr marL="469900" indent="-469900" algn="just">
              <a:lnSpc>
                <a:spcPct val="120000"/>
              </a:lnSpc>
              <a:spcBef>
                <a:spcPct val="30000"/>
              </a:spcBef>
              <a:buClr>
                <a:schemeClr val="accent2"/>
              </a:buClr>
              <a:buFont typeface="Wingdings" panose="05000000000000000000" pitchFamily="2" charset="2"/>
              <a:buChar char="o"/>
            </a:pPr>
            <a:endParaRPr lang="en-US" altLang="zh-CN" sz="2800" b="1" dirty="0">
              <a:latin typeface="Times New Roman" panose="02020603050405020304" pitchFamily="18" charset="0"/>
              <a:ea typeface="宋体" panose="02010600030101010101" pitchFamily="2" charset="-122"/>
            </a:endParaRPr>
          </a:p>
          <a:p>
            <a:pPr marL="469900" indent="-469900" algn="just">
              <a:lnSpc>
                <a:spcPct val="120000"/>
              </a:lnSpc>
              <a:spcBef>
                <a:spcPct val="30000"/>
              </a:spcBef>
              <a:buClr>
                <a:schemeClr val="accent2"/>
              </a:buClr>
              <a:buFont typeface="Wingdings" panose="05000000000000000000" pitchFamily="2" charset="2"/>
              <a:buChar char="o"/>
            </a:pPr>
            <a:endParaRPr lang="en-US" altLang="zh-CN" sz="2800" b="1" dirty="0">
              <a:latin typeface="Times New Roman" panose="02020603050405020304" pitchFamily="18" charset="0"/>
            </a:endParaRPr>
          </a:p>
          <a:p>
            <a:pPr marL="469900" indent="-469900" algn="just">
              <a:lnSpc>
                <a:spcPct val="120000"/>
              </a:lnSpc>
              <a:spcBef>
                <a:spcPct val="30000"/>
              </a:spcBef>
              <a:buClr>
                <a:schemeClr val="accent2"/>
              </a:buClr>
              <a:buFont typeface="Wingdings" panose="05000000000000000000" pitchFamily="2" charset="2"/>
              <a:buChar char="o"/>
            </a:pPr>
            <a:endParaRPr lang="en-US" altLang="zh-CN" sz="2800" b="1" dirty="0">
              <a:latin typeface="Times New Roman" panose="02020603050405020304" pitchFamily="18" charset="0"/>
              <a:ea typeface="宋体" panose="02010600030101010101" pitchFamily="2" charset="-122"/>
            </a:endParaRPr>
          </a:p>
          <a:p>
            <a:pPr marL="469900" indent="-469900" algn="just">
              <a:lnSpc>
                <a:spcPct val="120000"/>
              </a:lnSpc>
              <a:spcBef>
                <a:spcPct val="30000"/>
              </a:spcBef>
              <a:buClr>
                <a:schemeClr val="accent2"/>
              </a:buClr>
              <a:buFont typeface="Wingdings" panose="05000000000000000000" pitchFamily="2" charset="2"/>
              <a:buChar char="o"/>
            </a:pPr>
            <a:endParaRPr lang="en-US" altLang="zh-CN" sz="2800" b="1" dirty="0">
              <a:latin typeface="Times New Roman" panose="02020603050405020304" pitchFamily="18" charset="0"/>
            </a:endParaRPr>
          </a:p>
          <a:p>
            <a:pPr algn="just">
              <a:lnSpc>
                <a:spcPct val="120000"/>
              </a:lnSpc>
              <a:spcBef>
                <a:spcPct val="30000"/>
              </a:spcBef>
              <a:buClr>
                <a:schemeClr val="accent2"/>
              </a:buClr>
            </a:pPr>
            <a:endParaRPr lang="en-US" altLang="zh-CN" sz="28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）模糊决策</a:t>
            </a:r>
            <a:endParaRPr lang="en-US" altLang="zh-CN" sz="2800" b="1" dirty="0">
              <a:latin typeface="Times New Roman" panose="02020603050405020304" pitchFamily="18" charset="0"/>
              <a:ea typeface="宋体" panose="02010600030101010101" pitchFamily="2" charset="-122"/>
            </a:endParaRPr>
          </a:p>
          <a:p>
            <a:pPr algn="just">
              <a:lnSpc>
                <a:spcPct val="120000"/>
              </a:lnSpc>
              <a:spcBef>
                <a:spcPct val="30000"/>
              </a:spcBef>
              <a:buClr>
                <a:schemeClr val="accent2"/>
              </a:buClr>
            </a:pPr>
            <a:r>
              <a:rPr lang="zh-CN" altLang="en-US" sz="2800" b="1" dirty="0">
                <a:latin typeface="Times New Roman" panose="02020603050405020304" pitchFamily="18" charset="0"/>
              </a:rPr>
              <a:t>最大隶属度进行决策现在的得分为</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rPr>
              <a:t> </a:t>
            </a:r>
          </a:p>
        </p:txBody>
      </p:sp>
      <p:sp>
        <p:nvSpPr>
          <p:cNvPr id="66565"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6566"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EFE59C8-65FD-EFB8-B0D0-49C519541D37}"/>
                  </a:ext>
                </a:extLst>
              </p:cNvPr>
              <p:cNvSpPr txBox="1"/>
              <p:nvPr/>
            </p:nvSpPr>
            <p:spPr>
              <a:xfrm>
                <a:off x="32701" y="2643047"/>
                <a:ext cx="8796191" cy="1360629"/>
              </a:xfrm>
              <a:prstGeom prst="rect">
                <a:avLst/>
              </a:prstGeom>
              <a:noFill/>
            </p:spPr>
            <p:txBody>
              <a:bodyPr wrap="none" lIns="0" tIns="0" rIns="0" bIns="0" rtlCol="0">
                <a:spAutoFit/>
              </a:bodyPr>
              <a:lstStyle/>
              <a:p>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𝐵</m:t>
                        </m:r>
                      </m:e>
                      <m:sup>
                        <m:r>
                          <a:rPr lang="en-US" altLang="zh-CN" sz="2400" i="1">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𝐴</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0</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8</m:t>
                        </m:r>
                        <m:r>
                          <a:rPr lang="en-US" altLang="zh-CN" sz="2400" b="0" i="1"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  0.</m:t>
                        </m:r>
                        <m:r>
                          <a:rPr lang="en-US" altLang="zh-CN" sz="2400" i="1">
                            <a:latin typeface="Cambria Math" panose="02040503050406030204" pitchFamily="18" charset="0"/>
                            <a:ea typeface="Cambria Math" panose="02040503050406030204" pitchFamily="18" charset="0"/>
                          </a:rPr>
                          <m:t>3</m:t>
                        </m:r>
                        <m:r>
                          <a:rPr lang="en-US" altLang="zh-CN" sz="2400" b="0" i="1" smtClean="0">
                            <a:latin typeface="Cambria Math" panose="02040503050406030204" pitchFamily="18" charset="0"/>
                            <a:ea typeface="Cambria Math" panose="02040503050406030204" pitchFamily="18" charset="0"/>
                          </a:rPr>
                          <m:t>  0</m:t>
                        </m:r>
                      </m:e>
                    </m:d>
                    <m:r>
                      <a:rPr lang="en-US" altLang="zh-CN" sz="2400" b="0" i="1" smtClean="0">
                        <a:latin typeface="Cambria Math" panose="02040503050406030204" pitchFamily="18" charset="0"/>
                        <a:ea typeface="Cambria Math" panose="02040503050406030204" pitchFamily="18" charset="0"/>
                      </a:rPr>
                      <m:t>∘</m:t>
                    </m:r>
                    <m:d>
                      <m:dPr>
                        <m:begChr m:val="["/>
                        <m:endChr m:val="]"/>
                        <m:ctrlPr>
                          <a:rPr lang="en-US" altLang="zh-CN" sz="2400" i="1" smtClean="0">
                            <a:latin typeface="Cambria Math" panose="02040503050406030204" pitchFamily="18" charset="0"/>
                          </a:rPr>
                        </m:ctrlPr>
                      </m:dPr>
                      <m:e>
                        <m:m>
                          <m:mPr>
                            <m:mcs>
                              <m:mc>
                                <m:mcPr>
                                  <m:count m:val="2"/>
                                  <m:mcJc m:val="center"/>
                                </m:mcPr>
                              </m:mc>
                            </m:mcs>
                            <m:ctrlPr>
                              <a:rPr lang="en-US" altLang="zh-CN" sz="2400" i="1" smtClean="0">
                                <a:latin typeface="Cambria Math" panose="02040503050406030204" pitchFamily="18" charset="0"/>
                              </a:rPr>
                            </m:ctrlPr>
                          </m:mP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0.6</m:t>
                                    </m:r>
                                  </m:e>
                                </m:mr>
                                <m:mr>
                                  <m:e>
                                    <m:r>
                                      <a:rPr lang="en-US" altLang="zh-CN" sz="2400" b="0" i="1" smtClean="0">
                                        <a:latin typeface="Cambria Math" panose="02040503050406030204" pitchFamily="18" charset="0"/>
                                      </a:rPr>
                                      <m:t>0.7</m:t>
                                    </m:r>
                                  </m:e>
                                  <m:e>
                                    <m:r>
                                      <a:rPr lang="en-US" altLang="zh-CN" sz="2400" b="0" i="1" smtClean="0">
                                        <a:latin typeface="Cambria Math" panose="02040503050406030204" pitchFamily="18" charset="0"/>
                                      </a:rPr>
                                      <m:t>0.6</m:t>
                                    </m:r>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0.2</m:t>
                                    </m:r>
                                  </m:e>
                                  <m:e>
                                    <m:r>
                                      <a:rPr lang="en-US" altLang="zh-CN" sz="2400" b="0" i="1" smtClean="0">
                                        <a:latin typeface="Cambria Math" panose="02040503050406030204" pitchFamily="18" charset="0"/>
                                      </a:rPr>
                                      <m:t>0</m:t>
                                    </m:r>
                                  </m:e>
                                </m:mr>
                              </m:m>
                            </m:e>
                          </m:mr>
                          <m:mr>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.3</m:t>
                                    </m:r>
                                  </m:e>
                                  <m:e>
                                    <m:r>
                                      <a:rPr lang="en-US" altLang="zh-CN" sz="2400" b="0" i="1" smtClean="0">
                                        <a:latin typeface="Cambria Math" panose="02040503050406030204" pitchFamily="18" charset="0"/>
                                      </a:rPr>
                                      <m:t>0.3</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
                            </m:e>
                            <m:e>
                              <m:m>
                                <m:mPr>
                                  <m:mcs>
                                    <m:mc>
                                      <m:mcPr>
                                        <m:count m:val="2"/>
                                        <m:mcJc m:val="center"/>
                                      </m:mcPr>
                                    </m:mc>
                                  </m:mcs>
                                  <m:ctrlPr>
                                    <a:rPr lang="en-US" altLang="zh-CN" sz="2400" i="1">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.2</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
                            </m:e>
                          </m:mr>
                        </m:m>
                      </m:e>
                    </m:d>
                  </m:oMath>
                </a14:m>
                <a:r>
                  <a:rPr lang="en-US" altLang="zh-CN" sz="2400" dirty="0"/>
                  <a:t>=</a:t>
                </a:r>
                <a:r>
                  <a:rPr lang="en-US" altLang="zh-CN" sz="2400" b="0" dirty="0">
                    <a:ea typeface="Cambria Math" panose="02040503050406030204" pitchFamily="18" charset="0"/>
                  </a:rPr>
                  <a:t> </a:t>
                </a:r>
                <a14:m>
                  <m:oMath xmlns:m="http://schemas.openxmlformats.org/officeDocument/2006/math">
                    <m:d>
                      <m:dPr>
                        <m:begChr m:val="["/>
                        <m:endChr m:val="]"/>
                        <m:ctrlPr>
                          <a:rPr lang="en-US" altLang="zh-CN" sz="2400" b="0" i="1" smtClean="0">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0</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8</m:t>
                        </m:r>
                        <m:r>
                          <a:rPr lang="en-US" altLang="zh-CN" sz="2400" b="0" i="1" smtClean="0">
                            <a:latin typeface="Cambria Math" panose="02040503050406030204" pitchFamily="18" charset="0"/>
                            <a:ea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0</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6</m:t>
                        </m:r>
                        <m:r>
                          <a:rPr lang="en-US" altLang="zh-CN" sz="2400" b="0" i="1" smtClean="0">
                            <a:latin typeface="Cambria Math" panose="02040503050406030204" pitchFamily="18" charset="0"/>
                            <a:ea typeface="Cambria Math" panose="02040503050406030204" pitchFamily="18" charset="0"/>
                          </a:rPr>
                          <m:t>  0.</m:t>
                        </m:r>
                        <m:r>
                          <a:rPr lang="en-US" altLang="zh-CN" sz="2400" i="1">
                            <a:latin typeface="Cambria Math" panose="02040503050406030204" pitchFamily="18" charset="0"/>
                            <a:ea typeface="Cambria Math" panose="02040503050406030204" pitchFamily="18" charset="0"/>
                          </a:rPr>
                          <m:t>2</m:t>
                        </m:r>
                        <m:r>
                          <a:rPr lang="en-US" altLang="zh-CN" sz="2400" b="0" i="1" smtClean="0">
                            <a:latin typeface="Cambria Math" panose="02040503050406030204" pitchFamily="18" charset="0"/>
                            <a:ea typeface="Cambria Math" panose="02040503050406030204" pitchFamily="18" charset="0"/>
                          </a:rPr>
                          <m:t>  0</m:t>
                        </m:r>
                      </m:e>
                    </m:d>
                  </m:oMath>
                </a14:m>
                <a:endParaRPr lang="zh-CN" altLang="en-US" sz="2400" dirty="0"/>
              </a:p>
            </p:txBody>
          </p:sp>
        </mc:Choice>
        <mc:Fallback xmlns="">
          <p:sp>
            <p:nvSpPr>
              <p:cNvPr id="7" name="文本框 6">
                <a:extLst>
                  <a:ext uri="{FF2B5EF4-FFF2-40B4-BE49-F238E27FC236}">
                    <a16:creationId xmlns:a16="http://schemas.microsoft.com/office/drawing/2014/main" id="{8EFE59C8-65FD-EFB8-B0D0-49C519541D37}"/>
                  </a:ext>
                </a:extLst>
              </p:cNvPr>
              <p:cNvSpPr txBox="1">
                <a:spLocks noRot="1" noChangeAspect="1" noMove="1" noResize="1" noEditPoints="1" noAdjustHandles="1" noChangeArrowheads="1" noChangeShapeType="1" noTextEdit="1"/>
              </p:cNvSpPr>
              <p:nvPr/>
            </p:nvSpPr>
            <p:spPr>
              <a:xfrm>
                <a:off x="32701" y="2643047"/>
                <a:ext cx="8796191" cy="1360629"/>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2615586"/>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4"/>
          <p:cNvSpPr txBox="1"/>
          <p:nvPr/>
        </p:nvSpPr>
        <p:spPr>
          <a:xfrm>
            <a:off x="179388" y="6513513"/>
            <a:ext cx="1981200" cy="344487"/>
          </a:xfrm>
          <a:prstGeom prst="rect">
            <a:avLst/>
          </a:prstGeom>
          <a:noFill/>
          <a:ln w="9525">
            <a:noFill/>
          </a:ln>
        </p:spPr>
        <p:txBody>
          <a:bodyPr/>
          <a:lstStyle/>
          <a:p>
            <a:pPr algn="r"/>
            <a:fld id="{BB962C8B-B14F-4D97-AF65-F5344CB8AC3E}" type="datetime1">
              <a:rPr lang="ja-JP" altLang="en-US" dirty="0">
                <a:solidFill>
                  <a:srgbClr val="A50021"/>
                </a:solidFill>
                <a:latin typeface="Arial" panose="020B0604020202020204" pitchFamily="34" charset="0"/>
                <a:ea typeface="MS PGothic" panose="020B0600070205080204" pitchFamily="34" charset="-128"/>
              </a:rPr>
              <a:t>2023/5/5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6"/>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8" name="Rectangle 3"/>
          <p:cNvSpPr txBox="1">
            <a:spLocks noChangeArrowheads="1"/>
          </p:cNvSpPr>
          <p:nvPr/>
        </p:nvSpPr>
        <p:spPr bwMode="auto">
          <a:xfrm>
            <a:off x="179388" y="908050"/>
            <a:ext cx="8893175" cy="1728788"/>
          </a:xfrm>
          <a:prstGeom prst="rect">
            <a:avLst/>
          </a:prstGeom>
          <a:noFill/>
          <a:ln w="9525">
            <a:noFill/>
            <a:miter lim="800000"/>
          </a:ln>
        </p:spPr>
        <p:txBody>
          <a:bodyPr/>
          <a:lstStyle/>
          <a:p>
            <a:pPr marR="0" defTabSz="914400">
              <a:lnSpc>
                <a:spcPct val="140000"/>
              </a:lnSpc>
              <a:spcBef>
                <a:spcPct val="40000"/>
              </a:spcBef>
              <a:buClr>
                <a:schemeClr val="accent2"/>
              </a:buClr>
              <a:buSzTx/>
              <a:buFont typeface="Wingdings" panose="05000000000000000000" pitchFamily="2" charset="2"/>
              <a:buBlip>
                <a:blip r:embed="rId2"/>
              </a:buBlip>
              <a:defRPr/>
            </a:pP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solidFill>
                  <a:schemeClr val="accent2"/>
                </a:solidFill>
                <a:latin typeface="+mn-lt"/>
                <a:ea typeface="+mn-ea"/>
                <a:cs typeface="+mn-cs"/>
              </a:rPr>
              <a:t>宽度优先搜索</a:t>
            </a:r>
            <a:r>
              <a:rPr kumimoji="0" lang="en-US" altLang="zh-CN" sz="2600" b="1" kern="0" cap="none" spc="0" normalizeH="0" baseline="0" noProof="0" dirty="0">
                <a:latin typeface="+mn-lt"/>
                <a:ea typeface="+mn-ea"/>
                <a:cs typeface="+mn-cs"/>
              </a:rPr>
              <a:t>(breadth-first search</a:t>
            </a:r>
            <a:r>
              <a:rPr kumimoji="0" lang="zh-CN" altLang="en-US" sz="2600" b="1" kern="0" cap="none" spc="0" normalizeH="0" baseline="0" noProof="0" dirty="0">
                <a:latin typeface="+mn-lt"/>
                <a:ea typeface="+mn-ea"/>
                <a:cs typeface="+mn-cs"/>
              </a:rPr>
              <a:t>，</a:t>
            </a:r>
            <a:r>
              <a:rPr kumimoji="0" lang="en-US" altLang="zh-CN" sz="2600" b="1" kern="0" cap="none" spc="0" normalizeH="0" baseline="0" noProof="0" dirty="0">
                <a:latin typeface="+mn-lt"/>
                <a:ea typeface="+mn-ea"/>
                <a:cs typeface="+mn-cs"/>
              </a:rPr>
              <a:t>BFS</a:t>
            </a:r>
            <a:r>
              <a:rPr kumimoji="0" lang="zh-CN" altLang="en-US" sz="2600" b="1" kern="0" cap="none" spc="0" normalizeH="0" baseline="0" noProof="0" dirty="0">
                <a:latin typeface="+mn-lt"/>
                <a:ea typeface="+mn-ea"/>
                <a:cs typeface="+mn-cs"/>
              </a:rPr>
              <a:t>，</a:t>
            </a:r>
            <a:r>
              <a:rPr kumimoji="0" lang="zh-CN" altLang="en-US" sz="2600" b="1" kern="0" cap="none" spc="0" normalizeH="0" baseline="0" noProof="0" dirty="0">
                <a:solidFill>
                  <a:schemeClr val="accent2"/>
                </a:solidFill>
                <a:latin typeface="+mn-lt"/>
                <a:ea typeface="+mn-ea"/>
                <a:cs typeface="+mn-cs"/>
              </a:rPr>
              <a:t>广度优先搜索</a:t>
            </a: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latin typeface="+mn-lt"/>
                <a:ea typeface="+mn-ea"/>
                <a:cs typeface="+mn-cs"/>
              </a:rPr>
              <a:t>以接近起始节点的程度（</a:t>
            </a:r>
            <a:r>
              <a:rPr kumimoji="0" lang="zh-CN" altLang="en-US" sz="2600" b="1" kern="0" cap="none" spc="0" normalizeH="0" baseline="0" noProof="0" dirty="0">
                <a:solidFill>
                  <a:srgbClr val="FF0000"/>
                </a:solidFill>
                <a:latin typeface="+mn-lt"/>
                <a:ea typeface="+mn-ea"/>
                <a:cs typeface="+mn-cs"/>
              </a:rPr>
              <a:t>深度</a:t>
            </a:r>
            <a:r>
              <a:rPr kumimoji="0" lang="zh-CN" altLang="en-US" sz="2600" b="1" kern="0" cap="none" spc="0" normalizeH="0" baseline="0" noProof="0" dirty="0">
                <a:latin typeface="+mn-lt"/>
                <a:ea typeface="+mn-ea"/>
                <a:cs typeface="+mn-cs"/>
              </a:rPr>
              <a:t>）为依据，进行逐层扩展的节点搜索方法。</a:t>
            </a:r>
          </a:p>
        </p:txBody>
      </p:sp>
      <p:sp>
        <p:nvSpPr>
          <p:cNvPr id="28677" name="Rectangle 4"/>
          <p:cNvSpPr/>
          <p:nvPr/>
        </p:nvSpPr>
        <p:spPr>
          <a:xfrm>
            <a:off x="34925" y="-26987"/>
            <a:ext cx="9144000" cy="765175"/>
          </a:xfrm>
          <a:prstGeom prst="rect">
            <a:avLst/>
          </a:prstGeom>
          <a:solidFill>
            <a:srgbClr val="A50021"/>
          </a:solidFill>
          <a:ln w="9525">
            <a:noFill/>
          </a:ln>
        </p:spPr>
        <p:txBody>
          <a:bodyPr anchor="b" anchorCtr="0"/>
          <a:lstStyle/>
          <a:p>
            <a:pPr indent="176530"/>
            <a:r>
              <a:rPr lang="en-US" altLang="zh-CN" sz="3400" dirty="0">
                <a:solidFill>
                  <a:schemeClr val="bg1"/>
                </a:solidFill>
                <a:latin typeface="Times New Roman" panose="02020603050405020304" pitchFamily="18" charset="0"/>
              </a:rPr>
              <a:t>4.4.1  </a:t>
            </a:r>
            <a:r>
              <a:rPr lang="zh-CN" altLang="en-US" sz="3400" dirty="0">
                <a:solidFill>
                  <a:schemeClr val="bg1"/>
                </a:solidFill>
                <a:latin typeface="Times New Roman" panose="02020603050405020304" pitchFamily="18" charset="0"/>
              </a:rPr>
              <a:t>宽度优先搜索策略</a:t>
            </a:r>
          </a:p>
        </p:txBody>
      </p:sp>
      <p:graphicFrame>
        <p:nvGraphicFramePr>
          <p:cNvPr id="10" name="Object 5"/>
          <p:cNvGraphicFramePr>
            <a:graphicFrameLocks noGrp="1"/>
          </p:cNvGraphicFramePr>
          <p:nvPr>
            <p:ph sz="half" idx="1"/>
          </p:nvPr>
        </p:nvGraphicFramePr>
        <p:xfrm>
          <a:off x="3995738" y="2420938"/>
          <a:ext cx="5003800" cy="3960812"/>
        </p:xfrm>
        <a:graphic>
          <a:graphicData uri="http://schemas.openxmlformats.org/presentationml/2006/ole">
            <mc:AlternateContent xmlns:mc="http://schemas.openxmlformats.org/markup-compatibility/2006">
              <mc:Choice xmlns:v="urn:schemas-microsoft-com:vml" Requires="v">
                <p:oleObj r:id="rId3" imgW="4432935" imgH="3009265" progId="Visio.Drawing.11">
                  <p:embed/>
                </p:oleObj>
              </mc:Choice>
              <mc:Fallback>
                <p:oleObj r:id="rId3" imgW="4432935" imgH="3009265" progId="Visio.Drawing.11">
                  <p:embed/>
                  <p:pic>
                    <p:nvPicPr>
                      <p:cNvPr id="0" name="图片 3094"/>
                      <p:cNvPicPr/>
                      <p:nvPr/>
                    </p:nvPicPr>
                    <p:blipFill>
                      <a:blip r:embed="rId4"/>
                      <a:srcRect b="1149"/>
                      <a:stretch>
                        <a:fillRect/>
                      </a:stretch>
                    </p:blipFill>
                    <p:spPr>
                      <a:xfrm>
                        <a:off x="3995738" y="2420938"/>
                        <a:ext cx="5003800" cy="3960812"/>
                      </a:xfrm>
                      <a:prstGeom prst="rect">
                        <a:avLst/>
                      </a:prstGeom>
                      <a:noFill/>
                      <a:ln w="38100">
                        <a:miter/>
                      </a:ln>
                    </p:spPr>
                  </p:pic>
                </p:oleObj>
              </mc:Fallback>
            </mc:AlternateContent>
          </a:graphicData>
        </a:graphic>
      </p:graphicFrame>
      <p:sp>
        <p:nvSpPr>
          <p:cNvPr id="11" name="Rectangle 8"/>
          <p:cNvSpPr/>
          <p:nvPr/>
        </p:nvSpPr>
        <p:spPr>
          <a:xfrm>
            <a:off x="179388" y="2708275"/>
            <a:ext cx="3529012" cy="3168650"/>
          </a:xfrm>
          <a:prstGeom prst="rect">
            <a:avLst/>
          </a:prstGeom>
          <a:noFill/>
          <a:ln w="9525">
            <a:noFill/>
          </a:ln>
        </p:spPr>
        <p:txBody>
          <a:bodyPr/>
          <a:lstStyle/>
          <a:p>
            <a:pPr algn="just">
              <a:lnSpc>
                <a:spcPct val="140000"/>
              </a:lnSpc>
              <a:buClr>
                <a:schemeClr val="accent2"/>
              </a:buClr>
              <a:buFont typeface="Wingdings" panose="05000000000000000000" pitchFamily="2" charset="2"/>
              <a:buBlip>
                <a:blip r:embed="rId2"/>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特点</a:t>
            </a:r>
            <a:r>
              <a:rPr lang="en-US" altLang="zh-CN" sz="2600" dirty="0">
                <a:latin typeface="Times New Roman" panose="02020603050405020304" pitchFamily="18" charset="0"/>
              </a:rPr>
              <a:t>: </a:t>
            </a:r>
          </a:p>
          <a:p>
            <a:pPr algn="just">
              <a:lnSpc>
                <a:spcPct val="120000"/>
              </a:lnSpc>
              <a:buClr>
                <a:schemeClr val="accent2"/>
              </a:buClr>
              <a:buFont typeface="Wingdings" panose="05000000000000000000" pitchFamily="2" charset="2"/>
              <a:buNone/>
            </a:pPr>
            <a:r>
              <a:rPr lang="en-US" altLang="zh-CN" sz="2600" dirty="0">
                <a:latin typeface="Times New Roman" panose="02020603050405020304" pitchFamily="18" charset="0"/>
              </a:rPr>
              <a:t>1) </a:t>
            </a:r>
            <a:r>
              <a:rPr lang="zh-CN" altLang="en-US" sz="2600" dirty="0">
                <a:latin typeface="Times New Roman" panose="02020603050405020304" pitchFamily="18" charset="0"/>
              </a:rPr>
              <a:t>每次选择</a:t>
            </a:r>
            <a:r>
              <a:rPr lang="zh-CN" altLang="en-US" sz="2600" dirty="0">
                <a:solidFill>
                  <a:srgbClr val="0000CC"/>
                </a:solidFill>
                <a:latin typeface="Times New Roman" panose="02020603050405020304" pitchFamily="18" charset="0"/>
              </a:rPr>
              <a:t>深度最浅</a:t>
            </a:r>
            <a:r>
              <a:rPr lang="zh-CN" altLang="en-US" sz="2600" dirty="0">
                <a:latin typeface="Times New Roman" panose="02020603050405020304" pitchFamily="18" charset="0"/>
              </a:rPr>
              <a:t>的节点首先扩展，搜索是</a:t>
            </a:r>
            <a:r>
              <a:rPr lang="zh-CN" altLang="en-US" sz="2600" dirty="0">
                <a:solidFill>
                  <a:srgbClr val="0000CC"/>
                </a:solidFill>
                <a:latin typeface="Times New Roman" panose="02020603050405020304" pitchFamily="18" charset="0"/>
              </a:rPr>
              <a:t>逐层</a:t>
            </a:r>
            <a:r>
              <a:rPr lang="zh-CN" altLang="en-US" sz="2600" dirty="0">
                <a:latin typeface="Times New Roman" panose="02020603050405020304" pitchFamily="18" charset="0"/>
              </a:rPr>
              <a:t>进行的；</a:t>
            </a:r>
          </a:p>
          <a:p>
            <a:pPr algn="just">
              <a:lnSpc>
                <a:spcPct val="120000"/>
              </a:lnSpc>
              <a:buClr>
                <a:schemeClr val="accent2"/>
              </a:buClr>
              <a:buFont typeface="Wingdings" panose="05000000000000000000" pitchFamily="2" charset="2"/>
              <a:buNone/>
            </a:pPr>
            <a:r>
              <a:rPr lang="en-US" altLang="zh-CN" sz="2600" dirty="0">
                <a:latin typeface="Times New Roman" panose="02020603050405020304" pitchFamily="18" charset="0"/>
              </a:rPr>
              <a:t>2) </a:t>
            </a:r>
            <a:r>
              <a:rPr lang="zh-CN" altLang="en-US" sz="2600" dirty="0">
                <a:latin typeface="Times New Roman" panose="02020603050405020304" pitchFamily="18" charset="0"/>
              </a:rPr>
              <a:t>一种高价搜索，但若有解存在，则必能找到它。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31</a:t>
            </a:fld>
            <a:endParaRPr lang="ja-JP" altLang="en-US" dirty="0">
              <a:solidFill>
                <a:srgbClr val="A50021"/>
              </a:solidFill>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4.4.1  </a:t>
            </a:r>
            <a:r>
              <a:rPr lang="zh-CN" altLang="en-US" sz="3600" b="0" dirty="0">
                <a:latin typeface="Times New Roman" panose="02020603050405020304" pitchFamily="18" charset="0"/>
                <a:ea typeface="黑体" panose="02010609060101010101" pitchFamily="49" charset="-122"/>
              </a:rPr>
              <a:t>宽度优先搜索策略</a:t>
            </a:r>
          </a:p>
        </p:txBody>
      </p:sp>
      <p:sp>
        <p:nvSpPr>
          <p:cNvPr id="2970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1"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1513" name="Rectangle 9"/>
          <p:cNvSpPr>
            <a:spLocks noGrp="1"/>
          </p:cNvSpPr>
          <p:nvPr>
            <p:ph idx="1"/>
          </p:nvPr>
        </p:nvSpPr>
        <p:spPr>
          <a:xfrm>
            <a:off x="5410200" y="1341438"/>
            <a:ext cx="3554413" cy="4638675"/>
          </a:xfrm>
          <a:ln/>
        </p:spPr>
        <p:txBody>
          <a:bodyPr vert="horz" wrap="square" lIns="91440" tIns="45720" rIns="91440" bIns="45720" anchor="t" anchorCtr="0"/>
          <a:lstStyle/>
          <a:p>
            <a:pPr eaLnBrk="1" hangingPunct="1"/>
            <a:r>
              <a:rPr lang="en-US" altLang="zh-CN" sz="2600" dirty="0">
                <a:latin typeface="Times New Roman" panose="02020603050405020304" pitchFamily="18" charset="0"/>
                <a:cs typeface="Times New Roman" panose="02020603050405020304" pitchFamily="18" charset="0"/>
              </a:rPr>
              <a:t>open</a:t>
            </a:r>
            <a:r>
              <a:rPr lang="zh-CN" altLang="en-US" sz="2600" dirty="0">
                <a:latin typeface="Times New Roman" panose="02020603050405020304" pitchFamily="18" charset="0"/>
              </a:rPr>
              <a:t>表（</a:t>
            </a:r>
            <a:r>
              <a:rPr lang="en-US" altLang="zh-CN" sz="2600" dirty="0">
                <a:latin typeface="Times New Roman" panose="02020603050405020304" pitchFamily="18" charset="0"/>
              </a:rPr>
              <a:t>NPS</a:t>
            </a:r>
            <a:r>
              <a:rPr lang="zh-CN" altLang="en-US" sz="2600" dirty="0">
                <a:latin typeface="Times New Roman" panose="02020603050405020304" pitchFamily="18" charset="0"/>
              </a:rPr>
              <a:t>表）：已经生成出来但其子状态未被搜索的状态（</a:t>
            </a:r>
            <a:r>
              <a:rPr lang="en-US" altLang="zh-CN" sz="2600" dirty="0">
                <a:latin typeface="Times New Roman" panose="02020603050405020304" pitchFamily="18" charset="0"/>
              </a:rPr>
              <a:t>4~10</a:t>
            </a:r>
            <a:r>
              <a:rPr lang="zh-CN" altLang="en-US" sz="2600" dirty="0">
                <a:latin typeface="Times New Roman" panose="02020603050405020304" pitchFamily="18" charset="0"/>
              </a:rPr>
              <a:t>）。</a:t>
            </a:r>
          </a:p>
          <a:p>
            <a:pPr eaLnBrk="1" hangingPunct="1"/>
            <a:r>
              <a:rPr lang="en-US" altLang="zh-CN" sz="2600" dirty="0">
                <a:latin typeface="Times New Roman" panose="02020603050405020304" pitchFamily="18" charset="0"/>
              </a:rPr>
              <a:t>closed</a:t>
            </a:r>
            <a:r>
              <a:rPr lang="zh-CN" altLang="en-US" sz="2600" dirty="0">
                <a:latin typeface="Times New Roman" panose="02020603050405020304" pitchFamily="18" charset="0"/>
              </a:rPr>
              <a:t>表（ </a:t>
            </a:r>
            <a:r>
              <a:rPr lang="en-US" altLang="zh-CN" sz="2600" dirty="0">
                <a:latin typeface="Times New Roman" panose="02020603050405020304" pitchFamily="18" charset="0"/>
              </a:rPr>
              <a:t>PS</a:t>
            </a:r>
            <a:r>
              <a:rPr lang="zh-CN" altLang="en-US" sz="2600" dirty="0">
                <a:latin typeface="Times New Roman" panose="02020603050405020304" pitchFamily="18" charset="0"/>
              </a:rPr>
              <a:t>表和</a:t>
            </a:r>
            <a:r>
              <a:rPr lang="en-US" altLang="zh-CN" sz="2600" dirty="0">
                <a:latin typeface="Times New Roman" panose="02020603050405020304" pitchFamily="18" charset="0"/>
              </a:rPr>
              <a:t>NSS</a:t>
            </a:r>
            <a:r>
              <a:rPr lang="zh-CN" altLang="en-US" sz="2600" dirty="0">
                <a:latin typeface="Times New Roman" panose="02020603050405020304" pitchFamily="18" charset="0"/>
              </a:rPr>
              <a:t>表的合并）：记录了已被生成扩展过的状态（</a:t>
            </a:r>
            <a:r>
              <a:rPr lang="en-US" altLang="zh-CN" sz="2600" dirty="0">
                <a:latin typeface="Times New Roman" panose="02020603050405020304" pitchFamily="18" charset="0"/>
              </a:rPr>
              <a:t>0~3</a:t>
            </a:r>
            <a:r>
              <a:rPr lang="zh-CN" altLang="en-US" sz="2600" dirty="0">
                <a:latin typeface="Times New Roman" panose="02020603050405020304" pitchFamily="18" charset="0"/>
              </a:rPr>
              <a:t>）。</a:t>
            </a:r>
            <a:r>
              <a:rPr lang="zh-CN" altLang="en-US" dirty="0">
                <a:latin typeface="宋体" panose="02010600030101010101" pitchFamily="2" charset="-122"/>
              </a:rPr>
              <a:t> </a:t>
            </a:r>
            <a:r>
              <a:rPr lang="zh-CN" altLang="en-US" dirty="0"/>
              <a:t> </a:t>
            </a:r>
          </a:p>
        </p:txBody>
      </p:sp>
      <p:grpSp>
        <p:nvGrpSpPr>
          <p:cNvPr id="29703" name="Group 11"/>
          <p:cNvGrpSpPr>
            <a:grpSpLocks noChangeAspect="1"/>
          </p:cNvGrpSpPr>
          <p:nvPr/>
        </p:nvGrpSpPr>
        <p:grpSpPr>
          <a:xfrm>
            <a:off x="152400" y="990600"/>
            <a:ext cx="5329238" cy="5256213"/>
            <a:chOff x="96" y="624"/>
            <a:chExt cx="3357" cy="3311"/>
          </a:xfrm>
        </p:grpSpPr>
        <p:sp>
          <p:nvSpPr>
            <p:cNvPr id="29705" name="AutoShape 10"/>
            <p:cNvSpPr>
              <a:spLocks noChangeAspect="1" noTextEdit="1"/>
            </p:cNvSpPr>
            <p:nvPr/>
          </p:nvSpPr>
          <p:spPr>
            <a:xfrm>
              <a:off x="96" y="624"/>
              <a:ext cx="3357" cy="3311"/>
            </a:xfrm>
            <a:prstGeom prst="rect">
              <a:avLst/>
            </a:prstGeom>
            <a:noFill/>
            <a:ln w="9525">
              <a:noFill/>
            </a:ln>
          </p:spPr>
          <p:txBody>
            <a:bodyPr/>
            <a:lstStyle/>
            <a:p>
              <a:endParaRPr lang="zh-CN" altLang="en-US"/>
            </a:p>
          </p:txBody>
        </p:sp>
        <p:sp>
          <p:nvSpPr>
            <p:cNvPr id="29706" name="Oval 12"/>
            <p:cNvSpPr/>
            <p:nvPr/>
          </p:nvSpPr>
          <p:spPr>
            <a:xfrm>
              <a:off x="2988" y="2341"/>
              <a:ext cx="101"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07" name="Oval 13"/>
            <p:cNvSpPr/>
            <p:nvPr/>
          </p:nvSpPr>
          <p:spPr>
            <a:xfrm>
              <a:off x="2988" y="2341"/>
              <a:ext cx="101"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08" name="Oval 14"/>
            <p:cNvSpPr/>
            <p:nvPr/>
          </p:nvSpPr>
          <p:spPr>
            <a:xfrm>
              <a:off x="1658"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09" name="Oval 15"/>
            <p:cNvSpPr/>
            <p:nvPr/>
          </p:nvSpPr>
          <p:spPr>
            <a:xfrm>
              <a:off x="1658"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0" name="Oval 16"/>
            <p:cNvSpPr/>
            <p:nvPr/>
          </p:nvSpPr>
          <p:spPr>
            <a:xfrm>
              <a:off x="1160" y="1615"/>
              <a:ext cx="100" cy="146"/>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1" name="Oval 17"/>
            <p:cNvSpPr/>
            <p:nvPr/>
          </p:nvSpPr>
          <p:spPr>
            <a:xfrm>
              <a:off x="1160" y="1615"/>
              <a:ext cx="100" cy="146"/>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2" name="Oval 18"/>
            <p:cNvSpPr/>
            <p:nvPr/>
          </p:nvSpPr>
          <p:spPr>
            <a:xfrm>
              <a:off x="2490" y="1615"/>
              <a:ext cx="99" cy="146"/>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3" name="Oval 19"/>
            <p:cNvSpPr/>
            <p:nvPr/>
          </p:nvSpPr>
          <p:spPr>
            <a:xfrm>
              <a:off x="2490" y="1615"/>
              <a:ext cx="99" cy="146"/>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4" name="Oval 20"/>
            <p:cNvSpPr/>
            <p:nvPr/>
          </p:nvSpPr>
          <p:spPr>
            <a:xfrm>
              <a:off x="611"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5" name="Oval 21"/>
            <p:cNvSpPr/>
            <p:nvPr/>
          </p:nvSpPr>
          <p:spPr>
            <a:xfrm>
              <a:off x="611"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6" name="Oval 22"/>
            <p:cNvSpPr/>
            <p:nvPr/>
          </p:nvSpPr>
          <p:spPr>
            <a:xfrm>
              <a:off x="1825" y="963"/>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7" name="Oval 23"/>
            <p:cNvSpPr/>
            <p:nvPr/>
          </p:nvSpPr>
          <p:spPr>
            <a:xfrm>
              <a:off x="1825" y="963"/>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8" name="Oval 24"/>
            <p:cNvSpPr/>
            <p:nvPr/>
          </p:nvSpPr>
          <p:spPr>
            <a:xfrm>
              <a:off x="1991" y="2341"/>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19" name="Oval 25"/>
            <p:cNvSpPr/>
            <p:nvPr/>
          </p:nvSpPr>
          <p:spPr>
            <a:xfrm>
              <a:off x="1991" y="2341"/>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0" name="Oval 26"/>
            <p:cNvSpPr/>
            <p:nvPr/>
          </p:nvSpPr>
          <p:spPr>
            <a:xfrm>
              <a:off x="162" y="3066"/>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1" name="Oval 27"/>
            <p:cNvSpPr/>
            <p:nvPr/>
          </p:nvSpPr>
          <p:spPr>
            <a:xfrm>
              <a:off x="162" y="3066"/>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2" name="Oval 28"/>
            <p:cNvSpPr/>
            <p:nvPr/>
          </p:nvSpPr>
          <p:spPr>
            <a:xfrm>
              <a:off x="1160" y="2341"/>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3" name="Oval 29"/>
            <p:cNvSpPr/>
            <p:nvPr/>
          </p:nvSpPr>
          <p:spPr>
            <a:xfrm>
              <a:off x="1160" y="2341"/>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4" name="Oval 30"/>
            <p:cNvSpPr/>
            <p:nvPr/>
          </p:nvSpPr>
          <p:spPr>
            <a:xfrm>
              <a:off x="827" y="3066"/>
              <a:ext cx="100"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5" name="Oval 31"/>
            <p:cNvSpPr/>
            <p:nvPr/>
          </p:nvSpPr>
          <p:spPr>
            <a:xfrm>
              <a:off x="827" y="3066"/>
              <a:ext cx="100"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6" name="Oval 32"/>
            <p:cNvSpPr/>
            <p:nvPr/>
          </p:nvSpPr>
          <p:spPr>
            <a:xfrm>
              <a:off x="2490" y="2341"/>
              <a:ext cx="99" cy="145"/>
            </a:xfrm>
            <a:prstGeom prst="ellipse">
              <a:avLst/>
            </a:prstGeom>
            <a:solidFill>
              <a:srgbClr val="000000"/>
            </a:solidFill>
            <a:ln w="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7" name="Oval 33"/>
            <p:cNvSpPr/>
            <p:nvPr/>
          </p:nvSpPr>
          <p:spPr>
            <a:xfrm>
              <a:off x="2490" y="2341"/>
              <a:ext cx="99" cy="145"/>
            </a:xfrm>
            <a:prstGeom prst="ellipse">
              <a:avLst/>
            </a:prstGeom>
            <a:noFill/>
            <a:ln w="12700" cap="rnd"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29728" name="Line 34"/>
            <p:cNvSpPr/>
            <p:nvPr/>
          </p:nvSpPr>
          <p:spPr>
            <a:xfrm flipV="1">
              <a:off x="1328" y="1094"/>
              <a:ext cx="518" cy="489"/>
            </a:xfrm>
            <a:prstGeom prst="line">
              <a:avLst/>
            </a:prstGeom>
            <a:ln w="4763" cap="rnd" cmpd="sng">
              <a:solidFill>
                <a:srgbClr val="000000"/>
              </a:solidFill>
              <a:prstDash val="solid"/>
              <a:headEnd type="none" w="med" len="med"/>
              <a:tailEnd type="none" w="med" len="med"/>
            </a:ln>
          </p:spPr>
        </p:sp>
        <p:sp>
          <p:nvSpPr>
            <p:cNvPr id="29729" name="Freeform 35"/>
            <p:cNvSpPr/>
            <p:nvPr/>
          </p:nvSpPr>
          <p:spPr>
            <a:xfrm>
              <a:off x="1253" y="1536"/>
              <a:ext cx="99" cy="117"/>
            </a:xfrm>
            <a:custGeom>
              <a:avLst/>
              <a:gdLst>
                <a:gd name="txL" fmla="*/ 0 w 99"/>
                <a:gd name="txT" fmla="*/ 0 h 117"/>
                <a:gd name="txR" fmla="*/ 99 w 99"/>
                <a:gd name="txB" fmla="*/ 117 h 117"/>
              </a:gdLst>
              <a:ahLst/>
              <a:cxnLst>
                <a:cxn ang="0">
                  <a:pos x="99" y="79"/>
                </a:cxn>
                <a:cxn ang="0">
                  <a:pos x="0" y="117"/>
                </a:cxn>
                <a:cxn ang="0">
                  <a:pos x="64" y="0"/>
                </a:cxn>
                <a:cxn ang="0">
                  <a:pos x="99" y="79"/>
                </a:cxn>
              </a:cxnLst>
              <a:rect l="txL" t="txT" r="txR" b="txB"/>
              <a:pathLst>
                <a:path w="99" h="117">
                  <a:moveTo>
                    <a:pt x="99" y="79"/>
                  </a:moveTo>
                  <a:lnTo>
                    <a:pt x="0" y="117"/>
                  </a:lnTo>
                  <a:lnTo>
                    <a:pt x="64" y="0"/>
                  </a:lnTo>
                  <a:lnTo>
                    <a:pt x="99" y="79"/>
                  </a:lnTo>
                  <a:close/>
                </a:path>
              </a:pathLst>
            </a:custGeom>
            <a:solidFill>
              <a:srgbClr val="000000">
                <a:alpha val="100000"/>
              </a:srgbClr>
            </a:solidFill>
            <a:ln w="9525">
              <a:noFill/>
            </a:ln>
          </p:spPr>
          <p:txBody>
            <a:bodyPr/>
            <a:lstStyle/>
            <a:p>
              <a:endParaRPr lang="zh-CN" altLang="en-US"/>
            </a:p>
          </p:txBody>
        </p:sp>
        <p:sp>
          <p:nvSpPr>
            <p:cNvPr id="29730" name="Line 36"/>
            <p:cNvSpPr/>
            <p:nvPr/>
          </p:nvSpPr>
          <p:spPr>
            <a:xfrm flipV="1">
              <a:off x="769" y="1759"/>
              <a:ext cx="428" cy="527"/>
            </a:xfrm>
            <a:prstGeom prst="line">
              <a:avLst/>
            </a:prstGeom>
            <a:ln w="4763" cap="rnd" cmpd="sng">
              <a:solidFill>
                <a:srgbClr val="000000"/>
              </a:solidFill>
              <a:prstDash val="solid"/>
              <a:headEnd type="none" w="med" len="med"/>
              <a:tailEnd type="none" w="med" len="med"/>
            </a:ln>
          </p:spPr>
        </p:sp>
        <p:sp>
          <p:nvSpPr>
            <p:cNvPr id="29731" name="Freeform 37"/>
            <p:cNvSpPr/>
            <p:nvPr/>
          </p:nvSpPr>
          <p:spPr>
            <a:xfrm>
              <a:off x="701" y="2243"/>
              <a:ext cx="94" cy="127"/>
            </a:xfrm>
            <a:custGeom>
              <a:avLst/>
              <a:gdLst>
                <a:gd name="txL" fmla="*/ 0 w 94"/>
                <a:gd name="txT" fmla="*/ 0 h 127"/>
                <a:gd name="txR" fmla="*/ 94 w 94"/>
                <a:gd name="txB" fmla="*/ 127 h 127"/>
              </a:gdLst>
              <a:ahLst/>
              <a:cxnLst>
                <a:cxn ang="0">
                  <a:pos x="94" y="71"/>
                </a:cxn>
                <a:cxn ang="0">
                  <a:pos x="0" y="127"/>
                </a:cxn>
                <a:cxn ang="0">
                  <a:pos x="53" y="0"/>
                </a:cxn>
                <a:cxn ang="0">
                  <a:pos x="94" y="71"/>
                </a:cxn>
              </a:cxnLst>
              <a:rect l="txL" t="txT" r="txR" b="txB"/>
              <a:pathLst>
                <a:path w="94" h="127">
                  <a:moveTo>
                    <a:pt x="94" y="71"/>
                  </a:moveTo>
                  <a:lnTo>
                    <a:pt x="0" y="127"/>
                  </a:lnTo>
                  <a:lnTo>
                    <a:pt x="53" y="0"/>
                  </a:lnTo>
                  <a:lnTo>
                    <a:pt x="94" y="71"/>
                  </a:lnTo>
                  <a:close/>
                </a:path>
              </a:pathLst>
            </a:custGeom>
            <a:solidFill>
              <a:srgbClr val="000000">
                <a:alpha val="100000"/>
              </a:srgbClr>
            </a:solidFill>
            <a:ln w="9525">
              <a:noFill/>
            </a:ln>
          </p:spPr>
          <p:txBody>
            <a:bodyPr/>
            <a:lstStyle/>
            <a:p>
              <a:endParaRPr lang="zh-CN" altLang="en-US"/>
            </a:p>
          </p:txBody>
        </p:sp>
        <p:sp>
          <p:nvSpPr>
            <p:cNvPr id="29732" name="Line 38"/>
            <p:cNvSpPr/>
            <p:nvPr/>
          </p:nvSpPr>
          <p:spPr>
            <a:xfrm flipH="1" flipV="1">
              <a:off x="1197" y="1759"/>
              <a:ext cx="10" cy="452"/>
            </a:xfrm>
            <a:prstGeom prst="line">
              <a:avLst/>
            </a:prstGeom>
            <a:ln w="4763" cap="rnd" cmpd="sng">
              <a:solidFill>
                <a:srgbClr val="000000"/>
              </a:solidFill>
              <a:prstDash val="solid"/>
              <a:headEnd type="none" w="med" len="med"/>
              <a:tailEnd type="none" w="med" len="med"/>
            </a:ln>
          </p:spPr>
        </p:sp>
        <p:sp>
          <p:nvSpPr>
            <p:cNvPr id="29733" name="Freeform 39"/>
            <p:cNvSpPr/>
            <p:nvPr/>
          </p:nvSpPr>
          <p:spPr>
            <a:xfrm>
              <a:off x="1174" y="2198"/>
              <a:ext cx="65" cy="143"/>
            </a:xfrm>
            <a:custGeom>
              <a:avLst/>
              <a:gdLst>
                <a:gd name="txL" fmla="*/ 0 w 65"/>
                <a:gd name="txT" fmla="*/ 0 h 143"/>
                <a:gd name="txR" fmla="*/ 65 w 65"/>
                <a:gd name="txB" fmla="*/ 143 h 143"/>
              </a:gdLst>
              <a:ahLst/>
              <a:cxnLst>
                <a:cxn ang="0">
                  <a:pos x="65" y="0"/>
                </a:cxn>
                <a:cxn ang="0">
                  <a:pos x="36" y="143"/>
                </a:cxn>
                <a:cxn ang="0">
                  <a:pos x="0" y="4"/>
                </a:cxn>
                <a:cxn ang="0">
                  <a:pos x="65" y="0"/>
                </a:cxn>
              </a:cxnLst>
              <a:rect l="txL" t="txT" r="txR" b="txB"/>
              <a:pathLst>
                <a:path w="65" h="143">
                  <a:moveTo>
                    <a:pt x="65" y="0"/>
                  </a:moveTo>
                  <a:lnTo>
                    <a:pt x="36" y="143"/>
                  </a:lnTo>
                  <a:lnTo>
                    <a:pt x="0" y="4"/>
                  </a:lnTo>
                  <a:lnTo>
                    <a:pt x="65" y="0"/>
                  </a:lnTo>
                  <a:close/>
                </a:path>
              </a:pathLst>
            </a:custGeom>
            <a:solidFill>
              <a:srgbClr val="000000">
                <a:alpha val="100000"/>
              </a:srgbClr>
            </a:solidFill>
            <a:ln w="9525">
              <a:noFill/>
            </a:ln>
          </p:spPr>
          <p:txBody>
            <a:bodyPr/>
            <a:lstStyle/>
            <a:p>
              <a:endParaRPr lang="zh-CN" altLang="en-US"/>
            </a:p>
          </p:txBody>
        </p:sp>
        <p:sp>
          <p:nvSpPr>
            <p:cNvPr id="29734" name="Line 40"/>
            <p:cNvSpPr/>
            <p:nvPr/>
          </p:nvSpPr>
          <p:spPr>
            <a:xfrm flipH="1" flipV="1">
              <a:off x="1197" y="1759"/>
              <a:ext cx="427" cy="504"/>
            </a:xfrm>
            <a:prstGeom prst="line">
              <a:avLst/>
            </a:prstGeom>
            <a:ln w="4763" cap="rnd" cmpd="sng">
              <a:solidFill>
                <a:srgbClr val="000000"/>
              </a:solidFill>
              <a:prstDash val="solid"/>
              <a:headEnd type="none" w="med" len="med"/>
              <a:tailEnd type="none" w="med" len="med"/>
            </a:ln>
          </p:spPr>
        </p:sp>
        <p:sp>
          <p:nvSpPr>
            <p:cNvPr id="29735" name="Freeform 41"/>
            <p:cNvSpPr/>
            <p:nvPr/>
          </p:nvSpPr>
          <p:spPr>
            <a:xfrm>
              <a:off x="1597" y="2219"/>
              <a:ext cx="95" cy="126"/>
            </a:xfrm>
            <a:custGeom>
              <a:avLst/>
              <a:gdLst>
                <a:gd name="txL" fmla="*/ 0 w 95"/>
                <a:gd name="txT" fmla="*/ 0 h 126"/>
                <a:gd name="txR" fmla="*/ 95 w 95"/>
                <a:gd name="txB" fmla="*/ 126 h 126"/>
              </a:gdLst>
              <a:ahLst/>
              <a:cxnLst>
                <a:cxn ang="0">
                  <a:pos x="40" y="0"/>
                </a:cxn>
                <a:cxn ang="0">
                  <a:pos x="95" y="126"/>
                </a:cxn>
                <a:cxn ang="0">
                  <a:pos x="0" y="73"/>
                </a:cxn>
                <a:cxn ang="0">
                  <a:pos x="40" y="0"/>
                </a:cxn>
              </a:cxnLst>
              <a:rect l="txL" t="txT" r="txR" b="txB"/>
              <a:pathLst>
                <a:path w="95" h="126">
                  <a:moveTo>
                    <a:pt x="40" y="0"/>
                  </a:moveTo>
                  <a:lnTo>
                    <a:pt x="95" y="126"/>
                  </a:lnTo>
                  <a:lnTo>
                    <a:pt x="0" y="73"/>
                  </a:lnTo>
                  <a:lnTo>
                    <a:pt x="40" y="0"/>
                  </a:lnTo>
                  <a:close/>
                </a:path>
              </a:pathLst>
            </a:custGeom>
            <a:solidFill>
              <a:srgbClr val="000000">
                <a:alpha val="100000"/>
              </a:srgbClr>
            </a:solidFill>
            <a:ln w="9525">
              <a:noFill/>
            </a:ln>
          </p:spPr>
          <p:txBody>
            <a:bodyPr/>
            <a:lstStyle/>
            <a:p>
              <a:endParaRPr lang="zh-CN" altLang="en-US"/>
            </a:p>
          </p:txBody>
        </p:sp>
        <p:sp>
          <p:nvSpPr>
            <p:cNvPr id="29736" name="Line 42"/>
            <p:cNvSpPr/>
            <p:nvPr/>
          </p:nvSpPr>
          <p:spPr>
            <a:xfrm flipV="1">
              <a:off x="2139" y="1739"/>
              <a:ext cx="366" cy="531"/>
            </a:xfrm>
            <a:prstGeom prst="line">
              <a:avLst/>
            </a:prstGeom>
            <a:ln w="4763" cap="rnd" cmpd="sng">
              <a:solidFill>
                <a:srgbClr val="000000"/>
              </a:solidFill>
              <a:prstDash val="solid"/>
              <a:headEnd type="none" w="med" len="med"/>
              <a:tailEnd type="none" w="med" len="med"/>
            </a:ln>
          </p:spPr>
        </p:sp>
        <p:sp>
          <p:nvSpPr>
            <p:cNvPr id="29737" name="Freeform 43"/>
            <p:cNvSpPr/>
            <p:nvPr/>
          </p:nvSpPr>
          <p:spPr>
            <a:xfrm>
              <a:off x="2076" y="2229"/>
              <a:ext cx="91" cy="133"/>
            </a:xfrm>
            <a:custGeom>
              <a:avLst/>
              <a:gdLst>
                <a:gd name="txL" fmla="*/ 0 w 91"/>
                <a:gd name="txT" fmla="*/ 0 h 133"/>
                <a:gd name="txR" fmla="*/ 91 w 91"/>
                <a:gd name="txB" fmla="*/ 133 h 133"/>
              </a:gdLst>
              <a:ahLst/>
              <a:cxnLst>
                <a:cxn ang="0">
                  <a:pos x="91" y="67"/>
                </a:cxn>
                <a:cxn ang="0">
                  <a:pos x="0" y="133"/>
                </a:cxn>
                <a:cxn ang="0">
                  <a:pos x="46" y="0"/>
                </a:cxn>
                <a:cxn ang="0">
                  <a:pos x="91" y="67"/>
                </a:cxn>
              </a:cxnLst>
              <a:rect l="txL" t="txT" r="txR" b="txB"/>
              <a:pathLst>
                <a:path w="91" h="133">
                  <a:moveTo>
                    <a:pt x="91" y="67"/>
                  </a:moveTo>
                  <a:lnTo>
                    <a:pt x="0" y="133"/>
                  </a:lnTo>
                  <a:lnTo>
                    <a:pt x="46" y="0"/>
                  </a:lnTo>
                  <a:lnTo>
                    <a:pt x="91" y="67"/>
                  </a:lnTo>
                  <a:close/>
                </a:path>
              </a:pathLst>
            </a:custGeom>
            <a:solidFill>
              <a:srgbClr val="000000">
                <a:alpha val="100000"/>
              </a:srgbClr>
            </a:solidFill>
            <a:ln w="9525">
              <a:noFill/>
            </a:ln>
          </p:spPr>
          <p:txBody>
            <a:bodyPr/>
            <a:lstStyle/>
            <a:p>
              <a:endParaRPr lang="zh-CN" altLang="en-US"/>
            </a:p>
          </p:txBody>
        </p:sp>
        <p:sp>
          <p:nvSpPr>
            <p:cNvPr id="29738" name="Line 44"/>
            <p:cNvSpPr/>
            <p:nvPr/>
          </p:nvSpPr>
          <p:spPr>
            <a:xfrm flipV="1">
              <a:off x="2555" y="1757"/>
              <a:ext cx="1" cy="458"/>
            </a:xfrm>
            <a:prstGeom prst="line">
              <a:avLst/>
            </a:prstGeom>
            <a:ln w="4763" cap="rnd" cmpd="sng">
              <a:solidFill>
                <a:srgbClr val="000000"/>
              </a:solidFill>
              <a:prstDash val="solid"/>
              <a:headEnd type="none" w="med" len="med"/>
              <a:tailEnd type="none" w="med" len="med"/>
            </a:ln>
          </p:spPr>
        </p:sp>
        <p:sp>
          <p:nvSpPr>
            <p:cNvPr id="29739" name="Freeform 45"/>
            <p:cNvSpPr/>
            <p:nvPr/>
          </p:nvSpPr>
          <p:spPr>
            <a:xfrm>
              <a:off x="2523" y="2203"/>
              <a:ext cx="65" cy="142"/>
            </a:xfrm>
            <a:custGeom>
              <a:avLst/>
              <a:gdLst>
                <a:gd name="txL" fmla="*/ 0 w 65"/>
                <a:gd name="txT" fmla="*/ 0 h 142"/>
                <a:gd name="txR" fmla="*/ 65 w 65"/>
                <a:gd name="txB" fmla="*/ 142 h 142"/>
              </a:gdLst>
              <a:ahLst/>
              <a:cxnLst>
                <a:cxn ang="0">
                  <a:pos x="65" y="0"/>
                </a:cxn>
                <a:cxn ang="0">
                  <a:pos x="32" y="142"/>
                </a:cxn>
                <a:cxn ang="0">
                  <a:pos x="0" y="0"/>
                </a:cxn>
                <a:cxn ang="0">
                  <a:pos x="65" y="0"/>
                </a:cxn>
              </a:cxnLst>
              <a:rect l="txL" t="txT" r="txR" b="txB"/>
              <a:pathLst>
                <a:path w="65" h="142">
                  <a:moveTo>
                    <a:pt x="65" y="0"/>
                  </a:moveTo>
                  <a:lnTo>
                    <a:pt x="32" y="142"/>
                  </a:lnTo>
                  <a:lnTo>
                    <a:pt x="0" y="0"/>
                  </a:lnTo>
                  <a:lnTo>
                    <a:pt x="65" y="0"/>
                  </a:lnTo>
                  <a:close/>
                </a:path>
              </a:pathLst>
            </a:custGeom>
            <a:solidFill>
              <a:srgbClr val="000000">
                <a:alpha val="100000"/>
              </a:srgbClr>
            </a:solidFill>
            <a:ln w="9525">
              <a:noFill/>
            </a:ln>
          </p:spPr>
          <p:txBody>
            <a:bodyPr/>
            <a:lstStyle/>
            <a:p>
              <a:endParaRPr lang="zh-CN" altLang="en-US"/>
            </a:p>
          </p:txBody>
        </p:sp>
        <p:sp>
          <p:nvSpPr>
            <p:cNvPr id="29740" name="Line 46"/>
            <p:cNvSpPr/>
            <p:nvPr/>
          </p:nvSpPr>
          <p:spPr>
            <a:xfrm flipH="1" flipV="1">
              <a:off x="2584" y="1720"/>
              <a:ext cx="369" cy="537"/>
            </a:xfrm>
            <a:prstGeom prst="line">
              <a:avLst/>
            </a:prstGeom>
            <a:ln w="4763" cap="rnd" cmpd="sng">
              <a:solidFill>
                <a:srgbClr val="000000"/>
              </a:solidFill>
              <a:prstDash val="solid"/>
              <a:headEnd type="none" w="med" len="med"/>
              <a:tailEnd type="none" w="med" len="med"/>
            </a:ln>
          </p:spPr>
        </p:sp>
        <p:sp>
          <p:nvSpPr>
            <p:cNvPr id="29741" name="Freeform 47"/>
            <p:cNvSpPr/>
            <p:nvPr/>
          </p:nvSpPr>
          <p:spPr>
            <a:xfrm>
              <a:off x="2925" y="2215"/>
              <a:ext cx="91" cy="134"/>
            </a:xfrm>
            <a:custGeom>
              <a:avLst/>
              <a:gdLst>
                <a:gd name="txL" fmla="*/ 0 w 91"/>
                <a:gd name="txT" fmla="*/ 0 h 134"/>
                <a:gd name="txR" fmla="*/ 91 w 91"/>
                <a:gd name="txB" fmla="*/ 134 h 134"/>
              </a:gdLst>
              <a:ahLst/>
              <a:cxnLst>
                <a:cxn ang="0">
                  <a:pos x="45" y="0"/>
                </a:cxn>
                <a:cxn ang="0">
                  <a:pos x="91" y="134"/>
                </a:cxn>
                <a:cxn ang="0">
                  <a:pos x="0" y="67"/>
                </a:cxn>
                <a:cxn ang="0">
                  <a:pos x="45" y="0"/>
                </a:cxn>
              </a:cxnLst>
              <a:rect l="txL" t="txT" r="txR" b="txB"/>
              <a:pathLst>
                <a:path w="91" h="134">
                  <a:moveTo>
                    <a:pt x="45" y="0"/>
                  </a:moveTo>
                  <a:lnTo>
                    <a:pt x="91" y="134"/>
                  </a:lnTo>
                  <a:lnTo>
                    <a:pt x="0" y="67"/>
                  </a:lnTo>
                  <a:lnTo>
                    <a:pt x="45" y="0"/>
                  </a:lnTo>
                  <a:close/>
                </a:path>
              </a:pathLst>
            </a:custGeom>
            <a:solidFill>
              <a:srgbClr val="000000">
                <a:alpha val="100000"/>
              </a:srgbClr>
            </a:solidFill>
            <a:ln w="9525">
              <a:noFill/>
            </a:ln>
          </p:spPr>
          <p:txBody>
            <a:bodyPr/>
            <a:lstStyle/>
            <a:p>
              <a:endParaRPr lang="zh-CN" altLang="en-US"/>
            </a:p>
          </p:txBody>
        </p:sp>
        <p:sp>
          <p:nvSpPr>
            <p:cNvPr id="29742" name="Line 48"/>
            <p:cNvSpPr/>
            <p:nvPr/>
          </p:nvSpPr>
          <p:spPr>
            <a:xfrm flipV="1">
              <a:off x="304" y="2448"/>
              <a:ext cx="313" cy="540"/>
            </a:xfrm>
            <a:prstGeom prst="line">
              <a:avLst/>
            </a:prstGeom>
            <a:ln w="4763" cap="rnd" cmpd="sng">
              <a:solidFill>
                <a:srgbClr val="000000"/>
              </a:solidFill>
              <a:prstDash val="solid"/>
              <a:headEnd type="none" w="med" len="med"/>
              <a:tailEnd type="none" w="med" len="med"/>
            </a:ln>
          </p:spPr>
        </p:sp>
        <p:sp>
          <p:nvSpPr>
            <p:cNvPr id="29743" name="Freeform 49"/>
            <p:cNvSpPr/>
            <p:nvPr/>
          </p:nvSpPr>
          <p:spPr>
            <a:xfrm>
              <a:off x="247" y="2949"/>
              <a:ext cx="88" cy="138"/>
            </a:xfrm>
            <a:custGeom>
              <a:avLst/>
              <a:gdLst>
                <a:gd name="txL" fmla="*/ 0 w 88"/>
                <a:gd name="txT" fmla="*/ 0 h 138"/>
                <a:gd name="txR" fmla="*/ 88 w 88"/>
                <a:gd name="txB" fmla="*/ 138 h 138"/>
              </a:gdLst>
              <a:ahLst/>
              <a:cxnLst>
                <a:cxn ang="0">
                  <a:pos x="88" y="61"/>
                </a:cxn>
                <a:cxn ang="0">
                  <a:pos x="0" y="138"/>
                </a:cxn>
                <a:cxn ang="0">
                  <a:pos x="38" y="0"/>
                </a:cxn>
                <a:cxn ang="0">
                  <a:pos x="88" y="61"/>
                </a:cxn>
              </a:cxnLst>
              <a:rect l="txL" t="txT" r="txR" b="txB"/>
              <a:pathLst>
                <a:path w="88" h="138">
                  <a:moveTo>
                    <a:pt x="88" y="61"/>
                  </a:moveTo>
                  <a:lnTo>
                    <a:pt x="0" y="138"/>
                  </a:lnTo>
                  <a:lnTo>
                    <a:pt x="38" y="0"/>
                  </a:lnTo>
                  <a:lnTo>
                    <a:pt x="88" y="61"/>
                  </a:lnTo>
                  <a:close/>
                </a:path>
              </a:pathLst>
            </a:custGeom>
            <a:solidFill>
              <a:srgbClr val="000000">
                <a:alpha val="100000"/>
              </a:srgbClr>
            </a:solidFill>
            <a:ln w="9525">
              <a:noFill/>
            </a:ln>
          </p:spPr>
          <p:txBody>
            <a:bodyPr/>
            <a:lstStyle/>
            <a:p>
              <a:endParaRPr lang="zh-CN" altLang="en-US"/>
            </a:p>
          </p:txBody>
        </p:sp>
        <p:sp>
          <p:nvSpPr>
            <p:cNvPr id="29744" name="Line 50"/>
            <p:cNvSpPr/>
            <p:nvPr/>
          </p:nvSpPr>
          <p:spPr>
            <a:xfrm flipH="1" flipV="1">
              <a:off x="1840" y="983"/>
              <a:ext cx="593" cy="575"/>
            </a:xfrm>
            <a:prstGeom prst="line">
              <a:avLst/>
            </a:prstGeom>
            <a:ln w="4763" cap="rnd" cmpd="sng">
              <a:solidFill>
                <a:srgbClr val="000000"/>
              </a:solidFill>
              <a:prstDash val="solid"/>
              <a:headEnd type="none" w="med" len="med"/>
              <a:tailEnd type="none" w="med" len="med"/>
            </a:ln>
          </p:spPr>
        </p:sp>
        <p:sp>
          <p:nvSpPr>
            <p:cNvPr id="29745" name="Freeform 51"/>
            <p:cNvSpPr/>
            <p:nvPr/>
          </p:nvSpPr>
          <p:spPr>
            <a:xfrm>
              <a:off x="2409" y="1512"/>
              <a:ext cx="98" cy="118"/>
            </a:xfrm>
            <a:custGeom>
              <a:avLst/>
              <a:gdLst>
                <a:gd name="txL" fmla="*/ 0 w 98"/>
                <a:gd name="txT" fmla="*/ 0 h 118"/>
                <a:gd name="txR" fmla="*/ 98 w 98"/>
                <a:gd name="txB" fmla="*/ 118 h 118"/>
              </a:gdLst>
              <a:ahLst/>
              <a:cxnLst>
                <a:cxn ang="0">
                  <a:pos x="36" y="0"/>
                </a:cxn>
                <a:cxn ang="0">
                  <a:pos x="98" y="118"/>
                </a:cxn>
                <a:cxn ang="0">
                  <a:pos x="0" y="79"/>
                </a:cxn>
                <a:cxn ang="0">
                  <a:pos x="36" y="0"/>
                </a:cxn>
              </a:cxnLst>
              <a:rect l="txL" t="txT" r="txR" b="txB"/>
              <a:pathLst>
                <a:path w="98" h="118">
                  <a:moveTo>
                    <a:pt x="36" y="0"/>
                  </a:moveTo>
                  <a:lnTo>
                    <a:pt x="98" y="118"/>
                  </a:lnTo>
                  <a:lnTo>
                    <a:pt x="0" y="79"/>
                  </a:lnTo>
                  <a:lnTo>
                    <a:pt x="36" y="0"/>
                  </a:lnTo>
                  <a:close/>
                </a:path>
              </a:pathLst>
            </a:custGeom>
            <a:solidFill>
              <a:srgbClr val="000000">
                <a:alpha val="100000"/>
              </a:srgbClr>
            </a:solidFill>
            <a:ln w="9525">
              <a:noFill/>
            </a:ln>
          </p:spPr>
          <p:txBody>
            <a:bodyPr/>
            <a:lstStyle/>
            <a:p>
              <a:endParaRPr lang="zh-CN" altLang="en-US"/>
            </a:p>
          </p:txBody>
        </p:sp>
        <p:sp>
          <p:nvSpPr>
            <p:cNvPr id="29746" name="Line 52"/>
            <p:cNvSpPr/>
            <p:nvPr/>
          </p:nvSpPr>
          <p:spPr>
            <a:xfrm flipH="1" flipV="1">
              <a:off x="690" y="2472"/>
              <a:ext cx="137" cy="478"/>
            </a:xfrm>
            <a:prstGeom prst="line">
              <a:avLst/>
            </a:prstGeom>
            <a:ln w="4763" cap="rnd" cmpd="sng">
              <a:solidFill>
                <a:srgbClr val="000000"/>
              </a:solidFill>
              <a:prstDash val="solid"/>
              <a:headEnd type="none" w="med" len="med"/>
              <a:tailEnd type="none" w="med" len="med"/>
            </a:ln>
          </p:spPr>
        </p:sp>
        <p:sp>
          <p:nvSpPr>
            <p:cNvPr id="29747" name="Freeform 53"/>
            <p:cNvSpPr/>
            <p:nvPr/>
          </p:nvSpPr>
          <p:spPr>
            <a:xfrm>
              <a:off x="794" y="2921"/>
              <a:ext cx="67" cy="149"/>
            </a:xfrm>
            <a:custGeom>
              <a:avLst/>
              <a:gdLst>
                <a:gd name="txL" fmla="*/ 0 w 67"/>
                <a:gd name="txT" fmla="*/ 0 h 149"/>
                <a:gd name="txR" fmla="*/ 67 w 67"/>
                <a:gd name="txB" fmla="*/ 149 h 149"/>
              </a:gdLst>
              <a:ahLst/>
              <a:cxnLst>
                <a:cxn ang="0">
                  <a:pos x="60" y="0"/>
                </a:cxn>
                <a:cxn ang="0">
                  <a:pos x="67" y="149"/>
                </a:cxn>
                <a:cxn ang="0">
                  <a:pos x="0" y="36"/>
                </a:cxn>
                <a:cxn ang="0">
                  <a:pos x="60" y="0"/>
                </a:cxn>
              </a:cxnLst>
              <a:rect l="txL" t="txT" r="txR" b="txB"/>
              <a:pathLst>
                <a:path w="67" h="149">
                  <a:moveTo>
                    <a:pt x="60" y="0"/>
                  </a:moveTo>
                  <a:lnTo>
                    <a:pt x="67" y="149"/>
                  </a:lnTo>
                  <a:lnTo>
                    <a:pt x="0" y="36"/>
                  </a:lnTo>
                  <a:lnTo>
                    <a:pt x="60" y="0"/>
                  </a:lnTo>
                  <a:close/>
                </a:path>
              </a:pathLst>
            </a:custGeom>
            <a:solidFill>
              <a:srgbClr val="000000">
                <a:alpha val="100000"/>
              </a:srgbClr>
            </a:solidFill>
            <a:ln w="9525">
              <a:noFill/>
            </a:ln>
          </p:spPr>
          <p:txBody>
            <a:bodyPr/>
            <a:lstStyle/>
            <a:p>
              <a:endParaRPr lang="zh-CN" altLang="en-US"/>
            </a:p>
          </p:txBody>
        </p:sp>
        <p:grpSp>
          <p:nvGrpSpPr>
            <p:cNvPr id="29748" name="Group 56"/>
            <p:cNvGrpSpPr/>
            <p:nvPr/>
          </p:nvGrpSpPr>
          <p:grpSpPr>
            <a:xfrm>
              <a:off x="1817" y="683"/>
              <a:ext cx="151" cy="287"/>
              <a:chOff x="1817" y="683"/>
              <a:chExt cx="151" cy="287"/>
            </a:xfrm>
          </p:grpSpPr>
          <p:sp>
            <p:nvSpPr>
              <p:cNvPr id="29764" name="Rectangle 54"/>
              <p:cNvSpPr/>
              <p:nvPr/>
            </p:nvSpPr>
            <p:spPr>
              <a:xfrm>
                <a:off x="1893" y="805"/>
                <a:ext cx="75" cy="165"/>
              </a:xfrm>
              <a:prstGeom prst="rect">
                <a:avLst/>
              </a:prstGeom>
              <a:noFill/>
              <a:ln w="9525">
                <a:noFill/>
              </a:ln>
            </p:spPr>
            <p:txBody>
              <a:bodyPr wrap="none" lIns="0" tIns="0" rIns="0" bIns="0">
                <a:spAutoFit/>
              </a:bodyPr>
              <a:lstStyle/>
              <a:p>
                <a:r>
                  <a:rPr lang="en-US" altLang="zh-CN" sz="14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29765" name="Rectangle 55"/>
              <p:cNvSpPr/>
              <p:nvPr/>
            </p:nvSpPr>
            <p:spPr>
              <a:xfrm>
                <a:off x="1817" y="683"/>
                <a:ext cx="125" cy="267"/>
              </a:xfrm>
              <a:prstGeom prst="rect">
                <a:avLst/>
              </a:prstGeom>
              <a:noFill/>
              <a:ln w="9525">
                <a:noFill/>
              </a:ln>
            </p:spPr>
            <p:txBody>
              <a:bodyPr wrap="none" lIns="0" tIns="0" rIns="0" bIns="0">
                <a:spAutoFit/>
              </a:bodyPr>
              <a:lstStyle/>
              <a:p>
                <a:r>
                  <a:rPr lang="en-US" altLang="zh-CN" sz="25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29749" name="Rectangle 57"/>
            <p:cNvSpPr/>
            <p:nvPr/>
          </p:nvSpPr>
          <p:spPr>
            <a:xfrm>
              <a:off x="1037" y="1456"/>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29750" name="Rectangle 58"/>
            <p:cNvSpPr/>
            <p:nvPr/>
          </p:nvSpPr>
          <p:spPr>
            <a:xfrm>
              <a:off x="2568" y="1379"/>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29751" name="Rectangle 59"/>
            <p:cNvSpPr/>
            <p:nvPr/>
          </p:nvSpPr>
          <p:spPr>
            <a:xfrm>
              <a:off x="510" y="2249"/>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29752" name="Rectangle 60"/>
            <p:cNvSpPr/>
            <p:nvPr/>
          </p:nvSpPr>
          <p:spPr>
            <a:xfrm>
              <a:off x="1073" y="2198"/>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29753" name="Rectangle 61"/>
            <p:cNvSpPr/>
            <p:nvPr/>
          </p:nvSpPr>
          <p:spPr>
            <a:xfrm>
              <a:off x="1759" y="2146"/>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29754" name="Rectangle 62"/>
            <p:cNvSpPr/>
            <p:nvPr/>
          </p:nvSpPr>
          <p:spPr>
            <a:xfrm>
              <a:off x="2172" y="2300"/>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29755" name="Rectangle 63"/>
            <p:cNvSpPr/>
            <p:nvPr/>
          </p:nvSpPr>
          <p:spPr>
            <a:xfrm>
              <a:off x="2621" y="2300"/>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29756" name="Rectangle 64"/>
            <p:cNvSpPr/>
            <p:nvPr/>
          </p:nvSpPr>
          <p:spPr>
            <a:xfrm>
              <a:off x="3167" y="2300"/>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29757" name="Rectangle 65"/>
            <p:cNvSpPr/>
            <p:nvPr/>
          </p:nvSpPr>
          <p:spPr>
            <a:xfrm>
              <a:off x="325" y="3119"/>
              <a:ext cx="123"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29758" name="Rectangle 66"/>
            <p:cNvSpPr/>
            <p:nvPr/>
          </p:nvSpPr>
          <p:spPr>
            <a:xfrm>
              <a:off x="941" y="3170"/>
              <a:ext cx="194" cy="281"/>
            </a:xfrm>
            <a:prstGeom prst="rect">
              <a:avLst/>
            </a:prstGeom>
            <a:noFill/>
            <a:ln w="9525">
              <a:noFill/>
            </a:ln>
          </p:spPr>
          <p:txBody>
            <a:bodyPr wrap="none" lIns="0" tIns="0" rIns="0" bIns="0">
              <a:spAutoFit/>
            </a:bodyPr>
            <a:lstStyle/>
            <a:p>
              <a:r>
                <a:rPr lang="en-US" altLang="zh-CN" sz="26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29759" name="Rectangle 67"/>
            <p:cNvSpPr/>
            <p:nvPr/>
          </p:nvSpPr>
          <p:spPr>
            <a:xfrm>
              <a:off x="589" y="351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9760" name="Rectangle 68"/>
            <p:cNvSpPr/>
            <p:nvPr/>
          </p:nvSpPr>
          <p:spPr>
            <a:xfrm>
              <a:off x="729" y="351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9761" name="Rectangle 69"/>
            <p:cNvSpPr/>
            <p:nvPr/>
          </p:nvSpPr>
          <p:spPr>
            <a:xfrm>
              <a:off x="800" y="351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9762" name="Rectangle 70"/>
            <p:cNvSpPr/>
            <p:nvPr/>
          </p:nvSpPr>
          <p:spPr>
            <a:xfrm>
              <a:off x="835" y="351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29763" name="Rectangle 71"/>
            <p:cNvSpPr/>
            <p:nvPr/>
          </p:nvSpPr>
          <p:spPr>
            <a:xfrm>
              <a:off x="941" y="351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grpSp>
      <p:sp>
        <p:nvSpPr>
          <p:cNvPr id="29704" name="Text Box 72"/>
          <p:cNvSpPr txBox="1"/>
          <p:nvPr/>
        </p:nvSpPr>
        <p:spPr>
          <a:xfrm>
            <a:off x="395288" y="5661025"/>
            <a:ext cx="4967287" cy="45720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宽度优先搜索法中状态的搜索次序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13">
                                            <p:txEl>
                                              <p:pRg st="0" end="0"/>
                                            </p:txEl>
                                          </p:spTgt>
                                        </p:tgtEl>
                                        <p:attrNameLst>
                                          <p:attrName>style.visibility</p:attrName>
                                        </p:attrNameLst>
                                      </p:cBhvr>
                                      <p:to>
                                        <p:strVal val="visible"/>
                                      </p:to>
                                    </p:set>
                                    <p:anim calcmode="lin" valueType="num">
                                      <p:cBhvr additive="base">
                                        <p:cTn id="7" dur="500" fill="hold"/>
                                        <p:tgtEl>
                                          <p:spTgt spid="2151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5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513">
                                            <p:txEl>
                                              <p:pRg st="1" end="1"/>
                                            </p:txEl>
                                          </p:spTgt>
                                        </p:tgtEl>
                                        <p:attrNameLst>
                                          <p:attrName>style.visibility</p:attrName>
                                        </p:attrNameLst>
                                      </p:cBhvr>
                                      <p:to>
                                        <p:strVal val="visible"/>
                                      </p:to>
                                    </p:set>
                                    <p:anim calcmode="lin" valueType="num">
                                      <p:cBhvr additive="base">
                                        <p:cTn id="13" dur="500" fill="hold"/>
                                        <p:tgtEl>
                                          <p:spTgt spid="2151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51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35" name="Rectangle 2"/>
          <p:cNvSpPr>
            <a:spLocks noGrp="1"/>
          </p:cNvSpPr>
          <p:nvPr>
            <p:ph idx="1"/>
          </p:nvPr>
        </p:nvSpPr>
        <p:spPr>
          <a:xfrm>
            <a:off x="0" y="981075"/>
            <a:ext cx="8893175" cy="5400675"/>
          </a:xfrm>
          <a:ln/>
        </p:spPr>
        <p:txBody>
          <a:bodyPr vert="horz" wrap="square" lIns="91440" tIns="45720" rIns="91440" bIns="45720" anchor="t" anchorCtr="0"/>
          <a:lstStyle/>
          <a:p>
            <a:pPr marL="268605" indent="-268605" algn="just" eaLnBrk="1" hangingPunct="1"/>
            <a:r>
              <a:rPr lang="en-US" altLang="zh-CN" sz="2700" b="1" dirty="0"/>
              <a:t> </a:t>
            </a:r>
            <a:r>
              <a:rPr lang="zh-CN" altLang="en-US" sz="2700" b="1" dirty="0"/>
              <a:t>例</a:t>
            </a:r>
            <a:r>
              <a:rPr lang="en-US" altLang="zh-CN" sz="2700" b="1" dirty="0"/>
              <a:t>4.4  </a:t>
            </a:r>
            <a:r>
              <a:rPr lang="zh-CN" altLang="en-US" sz="2700" b="1" dirty="0"/>
              <a:t>通过搬动积木块，希望从初始状态达到一个目的状态，即三块积木堆叠在一起。</a:t>
            </a:r>
            <a:r>
              <a:rPr lang="zh-CN" altLang="en-US" b="1" dirty="0"/>
              <a:t> </a:t>
            </a:r>
          </a:p>
        </p:txBody>
      </p:sp>
      <p:sp>
        <p:nvSpPr>
          <p:cNvPr id="30724" name="Rectangle 3"/>
          <p:cNvSpPr>
            <a:spLocks noGrp="1"/>
          </p:cNvSpPr>
          <p:nvPr>
            <p:ph type="title"/>
          </p:nvPr>
        </p:nvSpPr>
        <p:spPr>
          <a:ln/>
        </p:spPr>
        <p:txBody>
          <a:bodyPr vert="horz" wrap="square" lIns="91440" tIns="45720" rIns="91440" bIns="45720" anchor="b" anchorCtr="0"/>
          <a:lstStyle/>
          <a:p>
            <a:pPr eaLnBrk="1" hangingPunct="1"/>
            <a:r>
              <a:rPr lang="en-US" altLang="zh-CN" sz="3400" dirty="0"/>
              <a:t>4.4.1  </a:t>
            </a:r>
            <a:r>
              <a:rPr lang="zh-CN" altLang="en-US" sz="3400" dirty="0"/>
              <a:t>宽度优先搜索策略</a:t>
            </a:r>
          </a:p>
        </p:txBody>
      </p:sp>
      <p:pic>
        <p:nvPicPr>
          <p:cNvPr id="37" name="Picture 4"/>
          <p:cNvPicPr>
            <a:picLocks noChangeAspect="1"/>
          </p:cNvPicPr>
          <p:nvPr/>
        </p:nvPicPr>
        <p:blipFill>
          <a:blip r:embed="rId2"/>
          <a:stretch>
            <a:fillRect/>
          </a:stretch>
        </p:blipFill>
        <p:spPr>
          <a:xfrm>
            <a:off x="611188" y="2276475"/>
            <a:ext cx="7561262" cy="33131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31747" name="Rectangle 2"/>
          <p:cNvSpPr>
            <a:spLocks noGrp="1"/>
          </p:cNvSpPr>
          <p:nvPr>
            <p:ph idx="1"/>
          </p:nvPr>
        </p:nvSpPr>
        <p:spPr>
          <a:xfrm>
            <a:off x="250825" y="765175"/>
            <a:ext cx="8642350" cy="5400675"/>
          </a:xfrm>
          <a:ln/>
        </p:spPr>
        <p:txBody>
          <a:bodyPr vert="horz" wrap="square" lIns="91440" tIns="45720" rIns="91440" bIns="45720" anchor="t" anchorCtr="0"/>
          <a:lstStyle/>
          <a:p>
            <a:pPr marL="361950" indent="-361950" algn="just" eaLnBrk="1" hangingPunct="1"/>
            <a:r>
              <a:rPr lang="zh-CN" altLang="en-US" sz="2600" b="1" dirty="0"/>
              <a:t>操作算子为</a:t>
            </a:r>
            <a:r>
              <a:rPr lang="en-US" altLang="zh-CN" sz="2600" b="1" dirty="0"/>
              <a:t>MOVE</a:t>
            </a:r>
            <a:r>
              <a:rPr lang="zh-CN" altLang="en-US" sz="2600" b="1" dirty="0"/>
              <a:t>（</a:t>
            </a:r>
            <a:r>
              <a:rPr lang="en-US" altLang="zh-CN" sz="2600" b="1" dirty="0"/>
              <a:t>X</a:t>
            </a:r>
            <a:r>
              <a:rPr lang="zh-CN" altLang="en-US" sz="2600" b="1" dirty="0"/>
              <a:t>，</a:t>
            </a:r>
            <a:r>
              <a:rPr lang="en-US" altLang="zh-CN" sz="2600" b="1" dirty="0"/>
              <a:t>Y</a:t>
            </a:r>
            <a:r>
              <a:rPr lang="zh-CN" altLang="en-US" sz="2600" b="1" dirty="0"/>
              <a:t>）：把积木</a:t>
            </a:r>
            <a:r>
              <a:rPr lang="en-US" altLang="zh-CN" sz="2600" b="1" dirty="0"/>
              <a:t>X</a:t>
            </a:r>
            <a:r>
              <a:rPr lang="zh-CN" altLang="en-US" sz="2600" b="1" dirty="0"/>
              <a:t>搬到</a:t>
            </a:r>
            <a:r>
              <a:rPr lang="en-US" altLang="zh-CN" sz="2600" b="1" dirty="0"/>
              <a:t>Y</a:t>
            </a:r>
            <a:r>
              <a:rPr lang="zh-CN" altLang="en-US" sz="2600" b="1" dirty="0"/>
              <a:t>（积木或桌面）上面。</a:t>
            </a:r>
          </a:p>
          <a:p>
            <a:pPr marL="361950" indent="-361950" eaLnBrk="1" hangingPunct="1"/>
            <a:endParaRPr lang="en-US" altLang="zh-CN" sz="2600" b="1" dirty="0"/>
          </a:p>
        </p:txBody>
      </p:sp>
      <p:sp>
        <p:nvSpPr>
          <p:cNvPr id="31748" name="Rectangle 3"/>
          <p:cNvSpPr>
            <a:spLocks noGrp="1"/>
          </p:cNvSpPr>
          <p:nvPr>
            <p:ph type="title"/>
          </p:nvPr>
        </p:nvSpPr>
        <p:spPr>
          <a:ln/>
        </p:spPr>
        <p:txBody>
          <a:bodyPr vert="horz" wrap="square" lIns="91440" tIns="45720" rIns="91440" bIns="45720" anchor="b" anchorCtr="0"/>
          <a:lstStyle/>
          <a:p>
            <a:pPr eaLnBrk="1" hangingPunct="1"/>
            <a:r>
              <a:rPr lang="en-US" altLang="zh-CN" sz="3400" dirty="0"/>
              <a:t>4.4.1  </a:t>
            </a:r>
            <a:r>
              <a:rPr lang="zh-CN" altLang="en-US" sz="3400" dirty="0"/>
              <a:t>宽度优先搜索策略</a:t>
            </a:r>
          </a:p>
        </p:txBody>
      </p:sp>
      <p:sp>
        <p:nvSpPr>
          <p:cNvPr id="9" name="AutoShape 4"/>
          <p:cNvSpPr/>
          <p:nvPr/>
        </p:nvSpPr>
        <p:spPr>
          <a:xfrm>
            <a:off x="3348038" y="1341438"/>
            <a:ext cx="5562600" cy="838200"/>
          </a:xfrm>
          <a:prstGeom prst="borderCallout2">
            <a:avLst>
              <a:gd name="adj1" fmla="val 13634"/>
              <a:gd name="adj2" fmla="val -1370"/>
              <a:gd name="adj3" fmla="val 13634"/>
              <a:gd name="adj4" fmla="val -5079"/>
              <a:gd name="adj5" fmla="val -6440"/>
              <a:gd name="adj6" fmla="val -8931"/>
            </a:avLst>
          </a:prstGeom>
          <a:solidFill>
            <a:schemeClr val="bg2"/>
          </a:solidFill>
          <a:ln w="9525" cap="flat" cmpd="sng">
            <a:solidFill>
              <a:srgbClr val="808080"/>
            </a:solidFill>
            <a:prstDash val="solid"/>
            <a:miter/>
            <a:headEnd type="none" w="med" len="med"/>
            <a:tailEnd type="none" w="med" len="med"/>
          </a:ln>
        </p:spPr>
        <p:txBody>
          <a:bodyPr/>
          <a:lstStyle/>
          <a:p>
            <a:pPr algn="just"/>
            <a:r>
              <a:rPr lang="en-US" altLang="zh-CN" sz="2600" dirty="0">
                <a:latin typeface="Times New Roman" panose="02020603050405020304" pitchFamily="18" charset="0"/>
              </a:rPr>
              <a:t>MOVE</a:t>
            </a:r>
            <a:r>
              <a:rPr lang="zh-CN" altLang="en-US" sz="2600" dirty="0">
                <a:latin typeface="Times New Roman" panose="02020603050405020304" pitchFamily="18" charset="0"/>
              </a:rPr>
              <a:t>（</a:t>
            </a:r>
            <a:r>
              <a:rPr lang="en-US" altLang="zh-CN" sz="2600" dirty="0">
                <a:latin typeface="Times New Roman" panose="02020603050405020304" pitchFamily="18" charset="0"/>
              </a:rPr>
              <a:t>A</a:t>
            </a:r>
            <a:r>
              <a:rPr lang="zh-CN" altLang="en-US" sz="2600" dirty="0">
                <a:latin typeface="Times New Roman" panose="02020603050405020304" pitchFamily="18" charset="0"/>
              </a:rPr>
              <a:t>，</a:t>
            </a:r>
            <a:r>
              <a:rPr lang="en-US" altLang="zh-CN" sz="2600" dirty="0">
                <a:latin typeface="Times New Roman" panose="02020603050405020304" pitchFamily="18" charset="0"/>
              </a:rPr>
              <a:t>Table</a:t>
            </a:r>
            <a:r>
              <a:rPr lang="zh-CN" altLang="en-US" sz="2600" dirty="0">
                <a:latin typeface="Times New Roman" panose="02020603050405020304" pitchFamily="18" charset="0"/>
              </a:rPr>
              <a:t>）：“搬动积木</a:t>
            </a:r>
            <a:r>
              <a:rPr lang="en-US" altLang="zh-CN" sz="2600" dirty="0">
                <a:latin typeface="Times New Roman" panose="02020603050405020304" pitchFamily="18" charset="0"/>
              </a:rPr>
              <a:t>A</a:t>
            </a:r>
            <a:r>
              <a:rPr lang="zh-CN" altLang="en-US" sz="2600" dirty="0">
                <a:latin typeface="Times New Roman" panose="02020603050405020304" pitchFamily="18" charset="0"/>
              </a:rPr>
              <a:t>到桌面上”。</a:t>
            </a:r>
          </a:p>
        </p:txBody>
      </p:sp>
      <p:sp>
        <p:nvSpPr>
          <p:cNvPr id="10" name="Text Box 5"/>
          <p:cNvSpPr txBox="1"/>
          <p:nvPr/>
        </p:nvSpPr>
        <p:spPr>
          <a:xfrm>
            <a:off x="484188" y="2349500"/>
            <a:ext cx="8659812" cy="2513013"/>
          </a:xfrm>
          <a:prstGeom prst="rect">
            <a:avLst/>
          </a:prstGeom>
          <a:noFill/>
          <a:ln w="9525">
            <a:noFill/>
          </a:ln>
        </p:spPr>
        <p:txBody>
          <a:bodyPr>
            <a:spAutoFit/>
          </a:bodyPr>
          <a:lstStyle/>
          <a:p>
            <a:pPr algn="just">
              <a:spcBef>
                <a:spcPct val="50000"/>
              </a:spcBef>
              <a:buBlip>
                <a:blip r:embed="rId2"/>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操作算子可运用的先决条件：</a:t>
            </a:r>
          </a:p>
          <a:p>
            <a:pPr algn="just">
              <a:spcBef>
                <a:spcPct val="20000"/>
              </a:spcBef>
              <a:buNone/>
            </a:pPr>
            <a:r>
              <a:rPr lang="en-US" altLang="zh-CN" sz="2600" dirty="0">
                <a:latin typeface="Times New Roman" panose="02020603050405020304" pitchFamily="18" charset="0"/>
              </a:rPr>
              <a:t>1</a:t>
            </a:r>
            <a:r>
              <a:rPr lang="zh-CN" altLang="en-US" sz="2600" dirty="0">
                <a:latin typeface="Times New Roman" panose="02020603050405020304" pitchFamily="18" charset="0"/>
              </a:rPr>
              <a:t>）被搬动积木</a:t>
            </a:r>
            <a:r>
              <a:rPr lang="en-US" altLang="zh-CN" sz="2600" dirty="0">
                <a:latin typeface="Times New Roman" panose="02020603050405020304" pitchFamily="18" charset="0"/>
              </a:rPr>
              <a:t>X</a:t>
            </a:r>
            <a:r>
              <a:rPr lang="zh-CN" altLang="en-US" sz="2600" dirty="0">
                <a:latin typeface="Times New Roman" panose="02020603050405020304" pitchFamily="18" charset="0"/>
              </a:rPr>
              <a:t>的顶部必须为空；</a:t>
            </a:r>
          </a:p>
          <a:p>
            <a:pPr algn="just">
              <a:spcBef>
                <a:spcPct val="20000"/>
              </a:spcBef>
              <a:buNone/>
            </a:pPr>
            <a:r>
              <a:rPr lang="en-US" altLang="zh-CN" sz="2600" dirty="0">
                <a:latin typeface="Times New Roman" panose="02020603050405020304" pitchFamily="18" charset="0"/>
              </a:rPr>
              <a:t>2</a:t>
            </a:r>
            <a:r>
              <a:rPr lang="zh-CN" altLang="en-US" sz="2600" dirty="0">
                <a:latin typeface="Times New Roman" panose="02020603050405020304" pitchFamily="18" charset="0"/>
              </a:rPr>
              <a:t>）如果 </a:t>
            </a:r>
            <a:r>
              <a:rPr lang="en-US" altLang="zh-CN" sz="2600" dirty="0">
                <a:latin typeface="Times New Roman" panose="02020603050405020304" pitchFamily="18" charset="0"/>
              </a:rPr>
              <a:t>Y </a:t>
            </a:r>
            <a:r>
              <a:rPr lang="zh-CN" altLang="en-US" sz="2600" dirty="0">
                <a:latin typeface="Times New Roman" panose="02020603050405020304" pitchFamily="18" charset="0"/>
              </a:rPr>
              <a:t>是积木，则积木 </a:t>
            </a:r>
            <a:r>
              <a:rPr lang="en-US" altLang="zh-CN" sz="2600" dirty="0">
                <a:latin typeface="Times New Roman" panose="02020603050405020304" pitchFamily="18" charset="0"/>
              </a:rPr>
              <a:t>Y </a:t>
            </a:r>
            <a:r>
              <a:rPr lang="zh-CN" altLang="en-US" sz="2600" dirty="0">
                <a:latin typeface="Times New Roman" panose="02020603050405020304" pitchFamily="18" charset="0"/>
              </a:rPr>
              <a:t>的顶部也必须为空；</a:t>
            </a:r>
          </a:p>
          <a:p>
            <a:pPr algn="just">
              <a:spcBef>
                <a:spcPct val="20000"/>
              </a:spcBef>
              <a:buNone/>
            </a:pPr>
            <a:r>
              <a:rPr lang="en-US" altLang="zh-CN" sz="2600" dirty="0">
                <a:latin typeface="Times New Roman" panose="02020603050405020304" pitchFamily="18" charset="0"/>
              </a:rPr>
              <a:t>3</a:t>
            </a:r>
            <a:r>
              <a:rPr lang="zh-CN" altLang="en-US" sz="2600" dirty="0">
                <a:latin typeface="Times New Roman" panose="02020603050405020304" pitchFamily="18" charset="0"/>
              </a:rPr>
              <a:t>）同一状态下，运用操作算子的次数不得多于一次。</a:t>
            </a:r>
            <a:endParaRPr lang="zh-CN" altLang="en-US" sz="2600" dirty="0">
              <a:latin typeface="Times New Roman" panose="02020603050405020304" pitchFamily="18" charset="0"/>
              <a:cs typeface="Times New Roman" panose="02020603050405020304" pitchFamily="18" charset="0"/>
            </a:endParaRPr>
          </a:p>
          <a:p>
            <a:pPr algn="just">
              <a:spcBef>
                <a:spcPct val="50000"/>
              </a:spcBef>
              <a:buNone/>
            </a:pPr>
            <a:endParaRPr lang="en-US" altLang="zh-CN" sz="2600" dirty="0">
              <a:latin typeface="Times New Roman" panose="02020603050405020304" pitchFamily="18" charset="0"/>
            </a:endParaRPr>
          </a:p>
        </p:txBody>
      </p:sp>
      <p:pic>
        <p:nvPicPr>
          <p:cNvPr id="31751" name="Picture 7"/>
          <p:cNvPicPr>
            <a:picLocks noChangeAspect="1"/>
          </p:cNvPicPr>
          <p:nvPr/>
        </p:nvPicPr>
        <p:blipFill>
          <a:blip r:embed="rId3"/>
          <a:stretch>
            <a:fillRect/>
          </a:stretch>
        </p:blipFill>
        <p:spPr>
          <a:xfrm>
            <a:off x="1258888" y="4221163"/>
            <a:ext cx="6697662" cy="263683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32771" name="灯片编号占位符 4"/>
          <p:cNvSpPr txBox="1">
            <a:spLocks noGrp="1"/>
          </p:cNvSpPr>
          <p:nvPr>
            <p:ph type="sldNum" sz="quarter" idx="10"/>
          </p:nvPr>
        </p:nvSpPr>
        <p:spPr>
          <a:xfrm>
            <a:off x="6983413" y="6524625"/>
            <a:ext cx="1981200" cy="360363"/>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34</a:t>
            </a:fld>
            <a:endParaRPr lang="en-US" altLang="ja-JP" dirty="0">
              <a:solidFill>
                <a:srgbClr val="A50021"/>
              </a:solidFill>
              <a:ea typeface="MS PGothic" panose="020B0600070205080204" pitchFamily="34" charset="-128"/>
            </a:endParaRPr>
          </a:p>
        </p:txBody>
      </p:sp>
      <p:pic>
        <p:nvPicPr>
          <p:cNvPr id="32772" name="Picture 24"/>
          <p:cNvPicPr>
            <a:picLocks noChangeAspect="1"/>
          </p:cNvPicPr>
          <p:nvPr/>
        </p:nvPicPr>
        <p:blipFill>
          <a:blip r:embed="rId2"/>
          <a:stretch>
            <a:fillRect/>
          </a:stretch>
        </p:blipFill>
        <p:spPr>
          <a:xfrm>
            <a:off x="0" y="1052513"/>
            <a:ext cx="9109075" cy="5419725"/>
          </a:xfrm>
          <a:prstGeom prst="rect">
            <a:avLst/>
          </a:prstGeom>
          <a:noFill/>
          <a:ln w="9525">
            <a:solidFill>
              <a:srgbClr val="C00000"/>
            </a:solidFill>
          </a:ln>
        </p:spPr>
      </p:pic>
      <p:sp>
        <p:nvSpPr>
          <p:cNvPr id="32773" name="Rectangle 3"/>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32774" name="Rectangle 4"/>
          <p:cNvSpPr/>
          <p:nvPr/>
        </p:nvSpPr>
        <p:spPr>
          <a:xfrm>
            <a:off x="0" y="76200"/>
            <a:ext cx="9144000" cy="765175"/>
          </a:xfrm>
          <a:prstGeom prst="rect">
            <a:avLst/>
          </a:prstGeom>
          <a:solidFill>
            <a:srgbClr val="A50021"/>
          </a:solidFill>
          <a:ln w="9525">
            <a:noFill/>
          </a:ln>
        </p:spPr>
        <p:txBody>
          <a:bodyPr anchor="b" anchorCtr="0"/>
          <a:lstStyle/>
          <a:p>
            <a:pPr indent="176530"/>
            <a:r>
              <a:rPr lang="en-US" altLang="zh-CN" sz="3400" dirty="0">
                <a:solidFill>
                  <a:schemeClr val="bg1"/>
                </a:solidFill>
                <a:latin typeface="Times New Roman" panose="02020603050405020304" pitchFamily="18" charset="0"/>
              </a:rPr>
              <a:t>4.4.1  </a:t>
            </a:r>
            <a:r>
              <a:rPr lang="zh-CN" altLang="en-US" sz="3400" dirty="0">
                <a:solidFill>
                  <a:schemeClr val="bg1"/>
                </a:solidFill>
                <a:latin typeface="Times New Roman" panose="02020603050405020304" pitchFamily="18" charset="0"/>
              </a:rPr>
              <a:t>宽度优先搜索策略</a:t>
            </a:r>
          </a:p>
        </p:txBody>
      </p:sp>
      <p:sp>
        <p:nvSpPr>
          <p:cNvPr id="20" name="Line 20"/>
          <p:cNvSpPr/>
          <p:nvPr/>
        </p:nvSpPr>
        <p:spPr>
          <a:xfrm flipV="1">
            <a:off x="2413000" y="4437063"/>
            <a:ext cx="0" cy="647700"/>
          </a:xfrm>
          <a:prstGeom prst="line">
            <a:avLst/>
          </a:prstGeom>
          <a:ln w="50800" cap="flat" cmpd="sng">
            <a:solidFill>
              <a:srgbClr val="FF00FF"/>
            </a:solidFill>
            <a:prstDash val="dash"/>
            <a:headEnd type="none" w="med" len="med"/>
            <a:tailEnd type="triangle" w="lg" len="lg"/>
          </a:ln>
        </p:spPr>
      </p:sp>
      <p:sp>
        <p:nvSpPr>
          <p:cNvPr id="21" name="Line 21"/>
          <p:cNvSpPr/>
          <p:nvPr/>
        </p:nvSpPr>
        <p:spPr>
          <a:xfrm flipV="1">
            <a:off x="2700338" y="2997200"/>
            <a:ext cx="0" cy="863600"/>
          </a:xfrm>
          <a:prstGeom prst="line">
            <a:avLst/>
          </a:prstGeom>
          <a:ln w="50800" cap="flat" cmpd="sng">
            <a:solidFill>
              <a:srgbClr val="FF00FF"/>
            </a:solidFill>
            <a:prstDash val="dash"/>
            <a:headEnd type="none" w="med" len="med"/>
            <a:tailEnd type="triangle" w="lg" len="lg"/>
          </a:ln>
        </p:spPr>
      </p:sp>
      <p:sp>
        <p:nvSpPr>
          <p:cNvPr id="22" name="Line 22"/>
          <p:cNvSpPr/>
          <p:nvPr/>
        </p:nvSpPr>
        <p:spPr>
          <a:xfrm flipV="1">
            <a:off x="3205163" y="1630363"/>
            <a:ext cx="1728787" cy="719137"/>
          </a:xfrm>
          <a:prstGeom prst="line">
            <a:avLst/>
          </a:prstGeom>
          <a:ln w="50800" cap="flat" cmpd="sng">
            <a:solidFill>
              <a:srgbClr val="FF00FF"/>
            </a:solidFill>
            <a:prstDash val="dash"/>
            <a:headEnd type="none" w="med" len="med"/>
            <a:tailEnd type="triangle" w="lg" len="lg"/>
          </a:ln>
        </p:spPr>
      </p:sp>
      <p:sp>
        <p:nvSpPr>
          <p:cNvPr id="3" name="矩形 2">
            <a:extLst>
              <a:ext uri="{FF2B5EF4-FFF2-40B4-BE49-F238E27FC236}">
                <a16:creationId xmlns:a16="http://schemas.microsoft.com/office/drawing/2014/main" id="{E3773373-327C-4F9E-4B6E-C25FA74CE396}"/>
              </a:ext>
            </a:extLst>
          </p:cNvPr>
          <p:cNvSpPr/>
          <p:nvPr/>
        </p:nvSpPr>
        <p:spPr>
          <a:xfrm>
            <a:off x="7962900" y="3265363"/>
            <a:ext cx="1001713" cy="432048"/>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7D75466-E7F8-A0B7-14E6-4B624E6060F9}"/>
              </a:ext>
            </a:extLst>
          </p:cNvPr>
          <p:cNvSpPr/>
          <p:nvPr/>
        </p:nvSpPr>
        <p:spPr>
          <a:xfrm>
            <a:off x="6482556" y="4778058"/>
            <a:ext cx="1001713" cy="432048"/>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没有后裔</a:t>
            </a:r>
          </a:p>
        </p:txBody>
      </p:sp>
      <p:sp>
        <p:nvSpPr>
          <p:cNvPr id="5" name="矩形 4">
            <a:extLst>
              <a:ext uri="{FF2B5EF4-FFF2-40B4-BE49-F238E27FC236}">
                <a16:creationId xmlns:a16="http://schemas.microsoft.com/office/drawing/2014/main" id="{BA656794-A0D5-A39A-EF27-57CE83C749B3}"/>
              </a:ext>
            </a:extLst>
          </p:cNvPr>
          <p:cNvSpPr/>
          <p:nvPr/>
        </p:nvSpPr>
        <p:spPr>
          <a:xfrm>
            <a:off x="833983" y="5877272"/>
            <a:ext cx="1001713" cy="432048"/>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没有后裔</a:t>
            </a:r>
          </a:p>
        </p:txBody>
      </p:sp>
      <p:sp>
        <p:nvSpPr>
          <p:cNvPr id="6" name="矩形 5">
            <a:extLst>
              <a:ext uri="{FF2B5EF4-FFF2-40B4-BE49-F238E27FC236}">
                <a16:creationId xmlns:a16="http://schemas.microsoft.com/office/drawing/2014/main" id="{E8E4760C-D597-9EB6-3FF5-8AC345BE8055}"/>
              </a:ext>
            </a:extLst>
          </p:cNvPr>
          <p:cNvSpPr/>
          <p:nvPr/>
        </p:nvSpPr>
        <p:spPr>
          <a:xfrm>
            <a:off x="3067843" y="5513640"/>
            <a:ext cx="1001713" cy="432048"/>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C00000"/>
                </a:solidFill>
              </a:rPr>
              <a:t>目的状态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par>
                                <p:cTn id="12" presetID="22" presetClass="entr" presetSubtype="4"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down)">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33795"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35</a:t>
            </a:fld>
            <a:endParaRPr lang="en-US" altLang="ja-JP" dirty="0">
              <a:solidFill>
                <a:srgbClr val="A50021"/>
              </a:solidFill>
              <a:ea typeface="MS PGothic" panose="020B0600070205080204" pitchFamily="34" charset="-128"/>
            </a:endParaRPr>
          </a:p>
        </p:txBody>
      </p:sp>
      <p:sp>
        <p:nvSpPr>
          <p:cNvPr id="33796"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4.4.2 </a:t>
            </a:r>
            <a:r>
              <a:rPr lang="zh-CN" altLang="en-US" sz="3400" dirty="0"/>
              <a:t>深度优先搜索策略</a:t>
            </a:r>
          </a:p>
        </p:txBody>
      </p:sp>
      <p:sp>
        <p:nvSpPr>
          <p:cNvPr id="3379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9" name="Rectangle 10"/>
          <p:cNvSpPr>
            <a:spLocks noGrp="1"/>
          </p:cNvSpPr>
          <p:nvPr>
            <p:ph idx="1"/>
          </p:nvPr>
        </p:nvSpPr>
        <p:spPr>
          <a:xfrm>
            <a:off x="180975" y="765175"/>
            <a:ext cx="8712200" cy="5616575"/>
          </a:xfrm>
          <a:ln/>
        </p:spPr>
        <p:txBody>
          <a:bodyPr vert="horz" wrap="square" lIns="91440" tIns="45720" rIns="91440" bIns="45720" anchor="t" anchorCtr="0"/>
          <a:lstStyle/>
          <a:p>
            <a:pPr marL="0" indent="0" algn="just" eaLnBrk="1" hangingPunct="1">
              <a:lnSpc>
                <a:spcPct val="130000"/>
              </a:lnSpc>
            </a:pPr>
            <a:r>
              <a:rPr lang="en-US" altLang="zh-CN" sz="2600" b="1" dirty="0">
                <a:solidFill>
                  <a:schemeClr val="accent2"/>
                </a:solidFill>
              </a:rPr>
              <a:t>  </a:t>
            </a:r>
            <a:r>
              <a:rPr lang="zh-CN" altLang="en-US" sz="2600" b="1" dirty="0">
                <a:solidFill>
                  <a:schemeClr val="accent2"/>
                </a:solidFill>
              </a:rPr>
              <a:t>深度优先搜索（</a:t>
            </a:r>
            <a:r>
              <a:rPr lang="en-US" altLang="zh-CN" sz="2600" b="1" dirty="0">
                <a:solidFill>
                  <a:schemeClr val="accent2"/>
                </a:solidFill>
              </a:rPr>
              <a:t>Depth-first Search): </a:t>
            </a:r>
            <a:r>
              <a:rPr lang="zh-CN" altLang="en-US" sz="2500" b="1" dirty="0"/>
              <a:t>首先扩展</a:t>
            </a:r>
            <a:r>
              <a:rPr lang="zh-CN" altLang="en-US" sz="2500" b="1" dirty="0">
                <a:solidFill>
                  <a:srgbClr val="FF0000"/>
                </a:solidFill>
              </a:rPr>
              <a:t>最新产生</a:t>
            </a:r>
            <a:r>
              <a:rPr lang="zh-CN" altLang="en-US" sz="2500" b="1" dirty="0"/>
              <a:t>的节点</a:t>
            </a:r>
            <a:r>
              <a:rPr lang="en-US" altLang="zh-CN" sz="2500" b="1" dirty="0"/>
              <a:t>, </a:t>
            </a:r>
            <a:r>
              <a:rPr lang="zh-CN" altLang="en-US" sz="2500" b="1" dirty="0"/>
              <a:t>深度相等的节点按</a:t>
            </a:r>
            <a:r>
              <a:rPr lang="zh-CN" altLang="en-US" sz="2500" b="1" dirty="0">
                <a:solidFill>
                  <a:srgbClr val="FF0000"/>
                </a:solidFill>
              </a:rPr>
              <a:t>生成次序</a:t>
            </a:r>
            <a:r>
              <a:rPr lang="zh-CN" altLang="en-US" sz="2500" b="1" dirty="0"/>
              <a:t>的盲目搜索。</a:t>
            </a:r>
          </a:p>
          <a:p>
            <a:pPr marL="0" indent="0" algn="just" eaLnBrk="1" hangingPunct="1">
              <a:lnSpc>
                <a:spcPct val="130000"/>
              </a:lnSpc>
            </a:pPr>
            <a:endParaRPr lang="zh-CN" altLang="en-US" sz="2500" b="1" dirty="0"/>
          </a:p>
          <a:p>
            <a:pPr marL="0" indent="0" algn="just" eaLnBrk="1" hangingPunct="1">
              <a:lnSpc>
                <a:spcPct val="130000"/>
              </a:lnSpc>
            </a:pPr>
            <a:endParaRPr lang="zh-CN" altLang="en-US" sz="2600" b="1" dirty="0"/>
          </a:p>
          <a:p>
            <a:pPr marL="0" indent="0" algn="just" eaLnBrk="1" hangingPunct="1">
              <a:lnSpc>
                <a:spcPct val="130000"/>
              </a:lnSpc>
              <a:spcBef>
                <a:spcPct val="80000"/>
              </a:spcBef>
            </a:pPr>
            <a:endParaRPr lang="zh-CN" altLang="en-US" sz="2600" b="1" dirty="0"/>
          </a:p>
          <a:p>
            <a:pPr marL="0" indent="0" algn="just" eaLnBrk="1" hangingPunct="1">
              <a:lnSpc>
                <a:spcPct val="130000"/>
              </a:lnSpc>
            </a:pPr>
            <a:endParaRPr lang="zh-CN" altLang="en-US" sz="2600" b="1" dirty="0"/>
          </a:p>
          <a:p>
            <a:pPr marL="0" indent="0" algn="just" eaLnBrk="1" hangingPunct="1">
              <a:lnSpc>
                <a:spcPct val="110000"/>
              </a:lnSpc>
              <a:spcBef>
                <a:spcPct val="100000"/>
              </a:spcBef>
            </a:pPr>
            <a:r>
              <a:rPr lang="zh-CN" altLang="en-US" sz="2600" b="1" dirty="0"/>
              <a:t> 特点：</a:t>
            </a:r>
            <a:r>
              <a:rPr lang="zh-CN" altLang="en-US" sz="2500" b="1" dirty="0">
                <a:solidFill>
                  <a:srgbClr val="0000FF"/>
                </a:solidFill>
              </a:rPr>
              <a:t>扩展最深的节点</a:t>
            </a:r>
            <a:r>
              <a:rPr lang="zh-CN" altLang="en-US" sz="2500" b="1" dirty="0"/>
              <a:t>的结果使得搜索沿着状态空间某条单一的路径从起始节点向下进行下去；仅当搜索到达一个没有后裔的状态时，才考虑另一条替代的路径。</a:t>
            </a:r>
          </a:p>
        </p:txBody>
      </p:sp>
      <p:pic>
        <p:nvPicPr>
          <p:cNvPr id="10" name="Picture 12"/>
          <p:cNvPicPr>
            <a:picLocks noChangeAspect="1"/>
          </p:cNvPicPr>
          <p:nvPr/>
        </p:nvPicPr>
        <p:blipFill>
          <a:blip r:embed="rId2"/>
          <a:srcRect b="12758"/>
          <a:stretch>
            <a:fillRect/>
          </a:stretch>
        </p:blipFill>
        <p:spPr>
          <a:xfrm>
            <a:off x="971550" y="1916113"/>
            <a:ext cx="7129463" cy="295275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5" end="5"/>
                                            </p:txEl>
                                          </p:spTgt>
                                        </p:tgtEl>
                                        <p:attrNameLst>
                                          <p:attrName>style.visibility</p:attrName>
                                        </p:attrNameLst>
                                      </p:cBhvr>
                                      <p:to>
                                        <p:strVal val="visible"/>
                                      </p:to>
                                    </p:set>
                                    <p:animEffect transition="in" filter="blinds(horizontal)">
                                      <p:cBhvr>
                                        <p:cTn id="1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36</a:t>
            </a:fld>
            <a:endParaRPr lang="ja-JP" altLang="en-US" dirty="0">
              <a:solidFill>
                <a:srgbClr val="A50021"/>
              </a:solidFill>
              <a:ea typeface="MS PGothic" panose="020B0600070205080204" pitchFamily="34" charset="-128"/>
            </a:endParaRPr>
          </a:p>
        </p:txBody>
      </p:sp>
      <p:sp>
        <p:nvSpPr>
          <p:cNvPr id="84995" name="Rectangle 3"/>
          <p:cNvSpPr>
            <a:spLocks noGrp="1"/>
          </p:cNvSpPr>
          <p:nvPr>
            <p:ph idx="1"/>
          </p:nvPr>
        </p:nvSpPr>
        <p:spPr>
          <a:xfrm>
            <a:off x="395288" y="764629"/>
            <a:ext cx="8353425" cy="5400675"/>
          </a:xfrm>
          <a:ln/>
        </p:spPr>
        <p:txBody>
          <a:bodyPr vert="horz" wrap="square" lIns="91440" tIns="45720" rIns="91440" bIns="45720" anchor="t" anchorCtr="0"/>
          <a:lstStyle/>
          <a:p>
            <a:pPr eaLnBrk="1" hangingPunct="1"/>
            <a:r>
              <a:rPr lang="zh-CN" altLang="en-US" dirty="0">
                <a:latin typeface="宋体" panose="02010600030101010101" pitchFamily="2" charset="-122"/>
              </a:rPr>
              <a:t>在深度优先搜索中，当搜索到某一个状态时，它所有的</a:t>
            </a:r>
            <a:r>
              <a:rPr lang="zh-CN" altLang="en-US" dirty="0">
                <a:solidFill>
                  <a:srgbClr val="FF0000"/>
                </a:solidFill>
                <a:latin typeface="宋体" panose="02010600030101010101" pitchFamily="2" charset="-122"/>
              </a:rPr>
              <a:t>子状态</a:t>
            </a:r>
            <a:r>
              <a:rPr lang="zh-CN" altLang="en-US" dirty="0">
                <a:latin typeface="宋体" panose="02010600030101010101" pitchFamily="2" charset="-122"/>
              </a:rPr>
              <a:t>以及子状态的</a:t>
            </a:r>
            <a:r>
              <a:rPr lang="zh-CN" altLang="en-US" dirty="0">
                <a:solidFill>
                  <a:srgbClr val="FF0000"/>
                </a:solidFill>
                <a:latin typeface="宋体" panose="02010600030101010101" pitchFamily="2" charset="-122"/>
              </a:rPr>
              <a:t>后裔状态</a:t>
            </a:r>
            <a:r>
              <a:rPr lang="zh-CN" altLang="en-US" dirty="0">
                <a:latin typeface="宋体" panose="02010600030101010101" pitchFamily="2" charset="-122"/>
              </a:rPr>
              <a:t>都必须先于该状态的</a:t>
            </a:r>
            <a:r>
              <a:rPr lang="zh-CN" altLang="en-US" dirty="0">
                <a:solidFill>
                  <a:srgbClr val="FF0000"/>
                </a:solidFill>
                <a:latin typeface="宋体" panose="02010600030101010101" pitchFamily="2" charset="-122"/>
              </a:rPr>
              <a:t>兄弟</a:t>
            </a:r>
            <a:r>
              <a:rPr lang="zh-CN" altLang="en-US" dirty="0">
                <a:latin typeface="宋体" panose="02010600030101010101" pitchFamily="2" charset="-122"/>
              </a:rPr>
              <a:t>状态被搜索。</a:t>
            </a:r>
            <a:r>
              <a:rPr lang="zh-CN" altLang="en-US" dirty="0"/>
              <a:t> </a:t>
            </a:r>
          </a:p>
          <a:p>
            <a:pPr eaLnBrk="1" hangingPunct="1"/>
            <a:r>
              <a:rPr lang="zh-CN" altLang="en-US" dirty="0">
                <a:latin typeface="宋体" panose="02010600030101010101" pitchFamily="2" charset="-122"/>
              </a:rPr>
              <a:t>为了保证找到解，应选择合适的深度限制值，或采取不断</a:t>
            </a:r>
            <a:r>
              <a:rPr lang="zh-CN" altLang="en-US" dirty="0">
                <a:solidFill>
                  <a:srgbClr val="FF0000"/>
                </a:solidFill>
                <a:latin typeface="宋体" panose="02010600030101010101" pitchFamily="2" charset="-122"/>
              </a:rPr>
              <a:t>加大深度限制值</a:t>
            </a:r>
            <a:r>
              <a:rPr lang="zh-CN" altLang="en-US" dirty="0">
                <a:latin typeface="宋体" panose="02010600030101010101" pitchFamily="2" charset="-122"/>
              </a:rPr>
              <a:t>的办法，反复搜索，直到找到解。</a:t>
            </a:r>
            <a:r>
              <a:rPr lang="zh-CN" altLang="en-US" dirty="0"/>
              <a:t> </a:t>
            </a:r>
          </a:p>
        </p:txBody>
      </p:sp>
      <p:sp>
        <p:nvSpPr>
          <p:cNvPr id="34820"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4.4.2  </a:t>
            </a:r>
            <a:r>
              <a:rPr lang="zh-CN" altLang="en-US" sz="3600" b="0" dirty="0">
                <a:latin typeface="Times New Roman" panose="02020603050405020304" pitchFamily="18" charset="0"/>
                <a:ea typeface="黑体" panose="02010609060101010101" pitchFamily="49" charset="-122"/>
              </a:rPr>
              <a:t>深度优先搜索策略</a:t>
            </a:r>
          </a:p>
        </p:txBody>
      </p:sp>
      <p:pic>
        <p:nvPicPr>
          <p:cNvPr id="2" name="Picture 12">
            <a:extLst>
              <a:ext uri="{FF2B5EF4-FFF2-40B4-BE49-F238E27FC236}">
                <a16:creationId xmlns:a16="http://schemas.microsoft.com/office/drawing/2014/main" id="{EB652D0A-C102-1CF1-EE4C-08CDC75762D0}"/>
              </a:ext>
            </a:extLst>
          </p:cNvPr>
          <p:cNvPicPr>
            <a:picLocks noChangeAspect="1"/>
          </p:cNvPicPr>
          <p:nvPr/>
        </p:nvPicPr>
        <p:blipFill>
          <a:blip r:embed="rId2"/>
          <a:srcRect b="12758"/>
          <a:stretch>
            <a:fillRect/>
          </a:stretch>
        </p:blipFill>
        <p:spPr>
          <a:xfrm>
            <a:off x="1335733" y="4108424"/>
            <a:ext cx="6589067" cy="2728939"/>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37</a:t>
            </a:fld>
            <a:endParaRPr lang="ja-JP" altLang="en-US" dirty="0">
              <a:solidFill>
                <a:srgbClr val="A50021"/>
              </a:solidFill>
              <a:ea typeface="MS PGothic" panose="020B0600070205080204" pitchFamily="34" charset="-128"/>
            </a:endParaRPr>
          </a:p>
        </p:txBody>
      </p:sp>
      <p:sp>
        <p:nvSpPr>
          <p:cNvPr id="87042" name="Rectangle 2"/>
          <p:cNvSpPr>
            <a:spLocks noGrp="1"/>
          </p:cNvSpPr>
          <p:nvPr>
            <p:ph idx="1"/>
          </p:nvPr>
        </p:nvSpPr>
        <p:spPr>
          <a:xfrm>
            <a:off x="322263" y="1052513"/>
            <a:ext cx="8497887" cy="5256212"/>
          </a:xfrm>
          <a:ln/>
        </p:spPr>
        <p:txBody>
          <a:bodyPr vert="horz" wrap="square" lIns="91440" tIns="45720" rIns="91440" bIns="45720" anchor="t" anchorCtr="0"/>
          <a:lstStyle/>
          <a:p>
            <a:pPr eaLnBrk="1" hangingPunct="1"/>
            <a:r>
              <a:rPr lang="zh-CN" altLang="en-US" dirty="0">
                <a:latin typeface="宋体" panose="02010600030101010101" pitchFamily="2" charset="-122"/>
              </a:rPr>
              <a:t>深度优先搜索并不能保证第一次搜索到的某个状态时的路径是到这个状态的最短路径。</a:t>
            </a:r>
            <a:r>
              <a:rPr lang="zh-CN" altLang="en-US" dirty="0"/>
              <a:t> </a:t>
            </a:r>
          </a:p>
          <a:p>
            <a:pPr eaLnBrk="1" hangingPunct="1"/>
            <a:r>
              <a:rPr lang="zh-CN" altLang="en-US" dirty="0">
                <a:latin typeface="宋体" panose="02010600030101010101" pitchFamily="2" charset="-122"/>
              </a:rPr>
              <a:t>对任何状态而言，以后的搜索有可能找到另一条通向它的路径。如果路径的长度对解题很关键的话，当算法多次搜索到同一个状态时，它应该保留最短路径。</a:t>
            </a:r>
            <a:r>
              <a:rPr lang="zh-CN" altLang="en-US" dirty="0"/>
              <a:t> </a:t>
            </a:r>
          </a:p>
        </p:txBody>
      </p:sp>
      <p:sp>
        <p:nvSpPr>
          <p:cNvPr id="35844"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4.4.2  </a:t>
            </a:r>
            <a:r>
              <a:rPr lang="zh-CN" altLang="en-US" sz="3600" b="0" dirty="0">
                <a:latin typeface="Times New Roman" panose="02020603050405020304" pitchFamily="18" charset="0"/>
                <a:ea typeface="黑体" panose="02010609060101010101" pitchFamily="49" charset="-122"/>
              </a:rPr>
              <a:t>深度优先搜索策略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 calcmode="lin" valueType="num">
                                      <p:cBhvr additive="base">
                                        <p:cTn id="7" dur="500" fill="hold"/>
                                        <p:tgtEl>
                                          <p:spTgt spid="8704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704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2">
                                            <p:txEl>
                                              <p:pRg st="1" end="1"/>
                                            </p:txEl>
                                          </p:spTgt>
                                        </p:tgtEl>
                                        <p:attrNameLst>
                                          <p:attrName>style.visibility</p:attrName>
                                        </p:attrNameLst>
                                      </p:cBhvr>
                                      <p:to>
                                        <p:strVal val="visible"/>
                                      </p:to>
                                    </p:set>
                                    <p:anim calcmode="lin" valueType="num">
                                      <p:cBhvr additive="base">
                                        <p:cTn id="13" dur="500" fill="hold"/>
                                        <p:tgtEl>
                                          <p:spTgt spid="8704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704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38</a:t>
            </a:fld>
            <a:endParaRPr lang="ja-JP" altLang="en-US" dirty="0">
              <a:solidFill>
                <a:srgbClr val="A50021"/>
              </a:solidFill>
              <a:ea typeface="MS PGothic" panose="020B0600070205080204" pitchFamily="34" charset="-128"/>
            </a:endParaRPr>
          </a:p>
        </p:txBody>
      </p:sp>
      <p:sp>
        <p:nvSpPr>
          <p:cNvPr id="36867" name="Rectangle 2"/>
          <p:cNvSpPr>
            <a:spLocks noGrp="1"/>
          </p:cNvSpPr>
          <p:nvPr>
            <p:ph idx="1"/>
          </p:nvPr>
        </p:nvSpPr>
        <p:spPr>
          <a:ln/>
        </p:spPr>
        <p:txBody>
          <a:bodyPr vert="horz" wrap="square" lIns="91440" tIns="45720" rIns="91440" bIns="45720" anchor="t" anchorCtr="0"/>
          <a:lstStyle/>
          <a:p>
            <a:pPr eaLnBrk="1" hangingPunct="1"/>
            <a:r>
              <a:rPr lang="zh-CN" altLang="en-US" b="1" dirty="0">
                <a:latin typeface="宋体" panose="02010600030101010101" pitchFamily="2" charset="-122"/>
              </a:rPr>
              <a:t>例</a:t>
            </a:r>
            <a:r>
              <a:rPr lang="en-US" altLang="zh-CN" b="1" dirty="0">
                <a:latin typeface="Times New Roman" panose="02020603050405020304" pitchFamily="18" charset="0"/>
                <a:cs typeface="Times New Roman" panose="02020603050405020304" pitchFamily="18" charset="0"/>
              </a:rPr>
              <a:t>4.5</a:t>
            </a:r>
            <a:r>
              <a:rPr lang="en-US" altLang="zh-CN" dirty="0">
                <a:latin typeface="Times New Roman" panose="02020603050405020304" pitchFamily="18" charset="0"/>
              </a:rPr>
              <a:t>   </a:t>
            </a:r>
            <a:r>
              <a:rPr lang="zh-CN" altLang="en-US" b="1" dirty="0">
                <a:latin typeface="宋体" panose="02010600030101010101" pitchFamily="2" charset="-122"/>
              </a:rPr>
              <a:t>卒子穿阵问题</a:t>
            </a:r>
            <a:r>
              <a:rPr lang="zh-CN" altLang="en-US" dirty="0">
                <a:latin typeface="宋体" panose="02010600030101010101" pitchFamily="2" charset="-122"/>
              </a:rPr>
              <a:t>，要求一卒子从顶部通过下图所示的阵列到达底部。卒子行进中不可进入到代表敌兵驻守的区域（标注</a:t>
            </a:r>
            <a:r>
              <a:rPr lang="en-US" altLang="zh-CN" dirty="0">
                <a:latin typeface="Times New Roman" panose="02020603050405020304" pitchFamily="18" charset="0"/>
                <a:cs typeface="Times New Roman" panose="02020603050405020304" pitchFamily="18" charset="0"/>
              </a:rPr>
              <a:t>1</a:t>
            </a:r>
            <a:r>
              <a:rPr lang="zh-CN" altLang="en-US" dirty="0">
                <a:latin typeface="宋体" panose="02010600030101010101" pitchFamily="2" charset="-122"/>
              </a:rPr>
              <a:t>），并不准后退。假定深度限制值为</a:t>
            </a: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a:t>
            </a:r>
            <a:r>
              <a:rPr lang="zh-CN" altLang="en-US" dirty="0"/>
              <a:t> </a:t>
            </a:r>
          </a:p>
        </p:txBody>
      </p:sp>
      <p:sp>
        <p:nvSpPr>
          <p:cNvPr id="36868"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4.4.2  </a:t>
            </a:r>
            <a:r>
              <a:rPr lang="zh-CN" altLang="en-US" sz="3600" b="0" dirty="0">
                <a:latin typeface="Times New Roman" panose="02020603050405020304" pitchFamily="18" charset="0"/>
                <a:ea typeface="黑体" panose="02010609060101010101" pitchFamily="49" charset="-122"/>
              </a:rPr>
              <a:t>深度优先搜索策略</a:t>
            </a:r>
          </a:p>
        </p:txBody>
      </p:sp>
      <p:sp>
        <p:nvSpPr>
          <p:cNvPr id="36869" name="Rectangle 5"/>
          <p:cNvSpPr/>
          <p:nvPr/>
        </p:nvSpPr>
        <p:spPr>
          <a:xfrm>
            <a:off x="2962275" y="2743200"/>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pic>
        <p:nvPicPr>
          <p:cNvPr id="88068" name="Picture 4"/>
          <p:cNvPicPr>
            <a:picLocks noChangeAspect="1"/>
          </p:cNvPicPr>
          <p:nvPr/>
        </p:nvPicPr>
        <p:blipFill>
          <a:blip r:embed="rId2"/>
          <a:srcRect b="12799"/>
          <a:stretch>
            <a:fillRect/>
          </a:stretch>
        </p:blipFill>
        <p:spPr>
          <a:xfrm>
            <a:off x="1676400" y="3230563"/>
            <a:ext cx="5715000" cy="2636837"/>
          </a:xfrm>
          <a:prstGeom prst="rect">
            <a:avLst/>
          </a:prstGeom>
          <a:gradFill rotWithShape="0">
            <a:gsLst>
              <a:gs pos="0">
                <a:srgbClr val="FFFFFF"/>
              </a:gs>
              <a:gs pos="100000">
                <a:srgbClr val="CCFFFF"/>
              </a:gs>
            </a:gsLst>
            <a:path path="shape">
              <a:fillToRect l="50000" t="50000" r="50000" b="50000"/>
            </a:path>
            <a:tileRect/>
          </a:gradFill>
          <a:ln w="9525">
            <a:noFill/>
          </a:ln>
        </p:spPr>
      </p:pic>
      <p:sp>
        <p:nvSpPr>
          <p:cNvPr id="36871" name="Text Box 6"/>
          <p:cNvSpPr txBox="1"/>
          <p:nvPr/>
        </p:nvSpPr>
        <p:spPr>
          <a:xfrm>
            <a:off x="2051050" y="6056313"/>
            <a:ext cx="4343400" cy="396875"/>
          </a:xfrm>
          <a:prstGeom prst="rect">
            <a:avLst/>
          </a:prstGeom>
          <a:noFill/>
          <a:ln w="9525">
            <a:noFill/>
          </a:ln>
        </p:spPr>
        <p:txBody>
          <a:bodyPr>
            <a:spAutoFit/>
          </a:bodyPr>
          <a:lstStyle/>
          <a:p>
            <a:pPr algn="ctr">
              <a:spcBef>
                <a:spcPct val="50000"/>
              </a:spcBef>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宋体" panose="02010600030101010101" pitchFamily="2" charset="-122"/>
              </a:rPr>
              <a:t>阵列图</a:t>
            </a:r>
            <a:r>
              <a:rPr lang="zh-CN" altLang="en-US" sz="2000" b="1" dirty="0">
                <a:latin typeface="Arial" panose="020B0604020202020204" pitchFamily="34" charset="0"/>
              </a:rPr>
              <a:t> </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39</a:t>
            </a:fld>
            <a:endParaRPr lang="ja-JP" altLang="en-US" dirty="0">
              <a:solidFill>
                <a:srgbClr val="A50021"/>
              </a:solidFill>
              <a:ea typeface="MS PGothic" panose="020B0600070205080204" pitchFamily="34" charset="-128"/>
            </a:endParaRPr>
          </a:p>
        </p:txBody>
      </p:sp>
      <p:sp>
        <p:nvSpPr>
          <p:cNvPr id="37891"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4.4.2  </a:t>
            </a:r>
            <a:r>
              <a:rPr lang="zh-CN" altLang="en-US" sz="3600" b="0" dirty="0">
                <a:latin typeface="Times New Roman" panose="02020603050405020304" pitchFamily="18" charset="0"/>
                <a:ea typeface="黑体" panose="02010609060101010101" pitchFamily="49" charset="-122"/>
              </a:rPr>
              <a:t>深度优先搜索策略</a:t>
            </a:r>
          </a:p>
        </p:txBody>
      </p:sp>
      <p:sp>
        <p:nvSpPr>
          <p:cNvPr id="37892" name="Rectangle 5"/>
          <p:cNvSpPr/>
          <p:nvPr/>
        </p:nvSpPr>
        <p:spPr>
          <a:xfrm>
            <a:off x="1981200" y="1057275"/>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37893" name="Group 21"/>
          <p:cNvGrpSpPr>
            <a:grpSpLocks noChangeAspect="1"/>
          </p:cNvGrpSpPr>
          <p:nvPr/>
        </p:nvGrpSpPr>
        <p:grpSpPr>
          <a:xfrm>
            <a:off x="35496" y="765175"/>
            <a:ext cx="7848996" cy="5083487"/>
            <a:chOff x="144" y="576"/>
            <a:chExt cx="5472" cy="3544"/>
          </a:xfrm>
        </p:grpSpPr>
        <p:sp>
          <p:nvSpPr>
            <p:cNvPr id="37897" name="AutoShape 20"/>
            <p:cNvSpPr>
              <a:spLocks noChangeAspect="1" noTextEdit="1"/>
            </p:cNvSpPr>
            <p:nvPr/>
          </p:nvSpPr>
          <p:spPr>
            <a:xfrm>
              <a:off x="144" y="576"/>
              <a:ext cx="5472" cy="3504"/>
            </a:xfrm>
            <a:prstGeom prst="rect">
              <a:avLst/>
            </a:prstGeom>
            <a:solidFill>
              <a:srgbClr val="FFFFFF"/>
            </a:solidFill>
            <a:ln w="9525" cap="flat" cmpd="sng">
              <a:solidFill>
                <a:srgbClr val="808080"/>
              </a:solidFill>
              <a:prstDash val="solid"/>
              <a:miter/>
              <a:headEnd type="none" w="med" len="med"/>
              <a:tailEnd type="none" w="med" len="med"/>
            </a:ln>
          </p:spPr>
          <p:txBody>
            <a:bodyPr/>
            <a:lstStyle/>
            <a:p>
              <a:endParaRPr lang="zh-CN" altLang="en-US"/>
            </a:p>
          </p:txBody>
        </p:sp>
        <p:sp>
          <p:nvSpPr>
            <p:cNvPr id="37898" name="Oval 22"/>
            <p:cNvSpPr/>
            <p:nvPr/>
          </p:nvSpPr>
          <p:spPr>
            <a:xfrm>
              <a:off x="2817" y="579"/>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899" name="Group 25"/>
            <p:cNvGrpSpPr/>
            <p:nvPr/>
          </p:nvGrpSpPr>
          <p:grpSpPr>
            <a:xfrm>
              <a:off x="3198" y="680"/>
              <a:ext cx="160" cy="131"/>
              <a:chOff x="3198" y="680"/>
              <a:chExt cx="160" cy="131"/>
            </a:xfrm>
          </p:grpSpPr>
          <p:sp>
            <p:nvSpPr>
              <p:cNvPr id="38404" name="Rectangle 23"/>
              <p:cNvSpPr/>
              <p:nvPr/>
            </p:nvSpPr>
            <p:spPr>
              <a:xfrm>
                <a:off x="3276" y="736"/>
                <a:ext cx="82"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8405" name="Rectangle 24"/>
              <p:cNvSpPr/>
              <p:nvPr/>
            </p:nvSpPr>
            <p:spPr>
              <a:xfrm>
                <a:off x="3198" y="680"/>
                <a:ext cx="141"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37900" name="Oval 26"/>
            <p:cNvSpPr/>
            <p:nvPr/>
          </p:nvSpPr>
          <p:spPr>
            <a:xfrm>
              <a:off x="3389"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01" name="Oval 27"/>
            <p:cNvSpPr/>
            <p:nvPr/>
          </p:nvSpPr>
          <p:spPr>
            <a:xfrm>
              <a:off x="1718"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02" name="Oval 28"/>
            <p:cNvSpPr/>
            <p:nvPr/>
          </p:nvSpPr>
          <p:spPr>
            <a:xfrm>
              <a:off x="149" y="1116"/>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03" name="Oval 29"/>
            <p:cNvSpPr/>
            <p:nvPr/>
          </p:nvSpPr>
          <p:spPr>
            <a:xfrm>
              <a:off x="4793" y="1071"/>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904" name="Group 32"/>
            <p:cNvGrpSpPr/>
            <p:nvPr/>
          </p:nvGrpSpPr>
          <p:grpSpPr>
            <a:xfrm>
              <a:off x="838" y="804"/>
              <a:ext cx="2011" cy="357"/>
              <a:chOff x="838" y="804"/>
              <a:chExt cx="2011" cy="357"/>
            </a:xfrm>
          </p:grpSpPr>
          <p:sp>
            <p:nvSpPr>
              <p:cNvPr id="38402" name="Line 30"/>
              <p:cNvSpPr/>
              <p:nvPr/>
            </p:nvSpPr>
            <p:spPr>
              <a:xfrm flipH="1">
                <a:off x="927" y="804"/>
                <a:ext cx="1922" cy="324"/>
              </a:xfrm>
              <a:prstGeom prst="line">
                <a:avLst/>
              </a:prstGeom>
              <a:ln w="14288" cap="flat" cmpd="sng">
                <a:solidFill>
                  <a:srgbClr val="000000"/>
                </a:solidFill>
                <a:prstDash val="solid"/>
                <a:headEnd type="none" w="med" len="med"/>
                <a:tailEnd type="none" w="med" len="med"/>
              </a:ln>
            </p:spPr>
          </p:sp>
          <p:sp>
            <p:nvSpPr>
              <p:cNvPr id="38403" name="Freeform 31"/>
              <p:cNvSpPr/>
              <p:nvPr/>
            </p:nvSpPr>
            <p:spPr>
              <a:xfrm>
                <a:off x="838" y="1096"/>
                <a:ext cx="106" cy="65"/>
              </a:xfrm>
              <a:custGeom>
                <a:avLst/>
                <a:gdLst>
                  <a:gd name="txL" fmla="*/ 0 w 106"/>
                  <a:gd name="txT" fmla="*/ 0 h 65"/>
                  <a:gd name="txR" fmla="*/ 106 w 106"/>
                  <a:gd name="txB" fmla="*/ 65 h 65"/>
                </a:gdLst>
                <a:ahLst/>
                <a:cxnLst>
                  <a:cxn ang="0">
                    <a:pos x="83" y="0"/>
                  </a:cxn>
                  <a:cxn ang="0">
                    <a:pos x="0" y="48"/>
                  </a:cxn>
                  <a:cxn ang="0">
                    <a:pos x="106" y="65"/>
                  </a:cxn>
                  <a:cxn ang="0">
                    <a:pos x="83" y="0"/>
                  </a:cxn>
                </a:cxnLst>
                <a:rect l="txL" t="txT" r="txR" b="txB"/>
                <a:pathLst>
                  <a:path w="106" h="65">
                    <a:moveTo>
                      <a:pt x="83" y="0"/>
                    </a:moveTo>
                    <a:lnTo>
                      <a:pt x="0" y="48"/>
                    </a:lnTo>
                    <a:lnTo>
                      <a:pt x="106" y="65"/>
                    </a:lnTo>
                    <a:lnTo>
                      <a:pt x="83" y="0"/>
                    </a:lnTo>
                    <a:close/>
                  </a:path>
                </a:pathLst>
              </a:custGeom>
              <a:solidFill>
                <a:srgbClr val="000000">
                  <a:alpha val="100000"/>
                </a:srgbClr>
              </a:solidFill>
              <a:ln w="9525">
                <a:noFill/>
              </a:ln>
            </p:spPr>
            <p:txBody>
              <a:bodyPr/>
              <a:lstStyle/>
              <a:p>
                <a:endParaRPr lang="zh-CN" altLang="en-US"/>
              </a:p>
            </p:txBody>
          </p:sp>
        </p:grpSp>
        <p:grpSp>
          <p:nvGrpSpPr>
            <p:cNvPr id="37905" name="Group 35"/>
            <p:cNvGrpSpPr/>
            <p:nvPr/>
          </p:nvGrpSpPr>
          <p:grpSpPr>
            <a:xfrm>
              <a:off x="2377" y="848"/>
              <a:ext cx="586" cy="268"/>
              <a:chOff x="2377" y="848"/>
              <a:chExt cx="586" cy="268"/>
            </a:xfrm>
          </p:grpSpPr>
          <p:sp>
            <p:nvSpPr>
              <p:cNvPr id="38400" name="Line 33"/>
              <p:cNvSpPr/>
              <p:nvPr/>
            </p:nvSpPr>
            <p:spPr>
              <a:xfrm flipH="1">
                <a:off x="2453" y="848"/>
                <a:ext cx="510" cy="234"/>
              </a:xfrm>
              <a:prstGeom prst="line">
                <a:avLst/>
              </a:prstGeom>
              <a:ln w="14288" cap="flat" cmpd="sng">
                <a:solidFill>
                  <a:srgbClr val="000000"/>
                </a:solidFill>
                <a:prstDash val="solid"/>
                <a:headEnd type="none" w="med" len="med"/>
                <a:tailEnd type="none" w="med" len="med"/>
              </a:ln>
            </p:spPr>
          </p:sp>
          <p:sp>
            <p:nvSpPr>
              <p:cNvPr id="38401" name="Freeform 34"/>
              <p:cNvSpPr/>
              <p:nvPr/>
            </p:nvSpPr>
            <p:spPr>
              <a:xfrm>
                <a:off x="2377" y="1052"/>
                <a:ext cx="107" cy="64"/>
              </a:xfrm>
              <a:custGeom>
                <a:avLst/>
                <a:gdLst>
                  <a:gd name="txL" fmla="*/ 0 w 107"/>
                  <a:gd name="txT" fmla="*/ 0 h 64"/>
                  <a:gd name="txR" fmla="*/ 107 w 107"/>
                  <a:gd name="txB" fmla="*/ 64 h 64"/>
                </a:gdLst>
                <a:ahLst/>
                <a:cxnLst>
                  <a:cxn ang="0">
                    <a:pos x="55" y="0"/>
                  </a:cxn>
                  <a:cxn ang="0">
                    <a:pos x="0" y="64"/>
                  </a:cxn>
                  <a:cxn ang="0">
                    <a:pos x="107" y="55"/>
                  </a:cxn>
                  <a:cxn ang="0">
                    <a:pos x="55" y="0"/>
                  </a:cxn>
                </a:cxnLst>
                <a:rect l="txL" t="txT" r="txR" b="txB"/>
                <a:pathLst>
                  <a:path w="107" h="64">
                    <a:moveTo>
                      <a:pt x="55" y="0"/>
                    </a:moveTo>
                    <a:lnTo>
                      <a:pt x="0" y="64"/>
                    </a:lnTo>
                    <a:lnTo>
                      <a:pt x="107" y="55"/>
                    </a:lnTo>
                    <a:lnTo>
                      <a:pt x="55" y="0"/>
                    </a:lnTo>
                    <a:close/>
                  </a:path>
                </a:pathLst>
              </a:custGeom>
              <a:solidFill>
                <a:srgbClr val="000000">
                  <a:alpha val="100000"/>
                </a:srgbClr>
              </a:solidFill>
              <a:ln w="9525">
                <a:noFill/>
              </a:ln>
            </p:spPr>
            <p:txBody>
              <a:bodyPr/>
              <a:lstStyle/>
              <a:p>
                <a:endParaRPr lang="zh-CN" altLang="en-US"/>
              </a:p>
            </p:txBody>
          </p:sp>
        </p:grpSp>
        <p:grpSp>
          <p:nvGrpSpPr>
            <p:cNvPr id="37906" name="Group 38"/>
            <p:cNvGrpSpPr/>
            <p:nvPr/>
          </p:nvGrpSpPr>
          <p:grpSpPr>
            <a:xfrm>
              <a:off x="3330" y="887"/>
              <a:ext cx="253" cy="220"/>
              <a:chOff x="3330" y="887"/>
              <a:chExt cx="253" cy="220"/>
            </a:xfrm>
          </p:grpSpPr>
          <p:sp>
            <p:nvSpPr>
              <p:cNvPr id="38398" name="Line 36"/>
              <p:cNvSpPr/>
              <p:nvPr/>
            </p:nvSpPr>
            <p:spPr>
              <a:xfrm>
                <a:off x="3330" y="887"/>
                <a:ext cx="195" cy="171"/>
              </a:xfrm>
              <a:prstGeom prst="line">
                <a:avLst/>
              </a:prstGeom>
              <a:ln w="14288" cap="flat" cmpd="sng">
                <a:solidFill>
                  <a:srgbClr val="000000"/>
                </a:solidFill>
                <a:prstDash val="solid"/>
                <a:headEnd type="none" w="med" len="med"/>
                <a:tailEnd type="none" w="med" len="med"/>
              </a:ln>
            </p:spPr>
          </p:sp>
          <p:sp>
            <p:nvSpPr>
              <p:cNvPr id="38399" name="Freeform 37"/>
              <p:cNvSpPr/>
              <p:nvPr/>
            </p:nvSpPr>
            <p:spPr>
              <a:xfrm>
                <a:off x="3484" y="1035"/>
                <a:ext cx="99" cy="72"/>
              </a:xfrm>
              <a:custGeom>
                <a:avLst/>
                <a:gdLst>
                  <a:gd name="txL" fmla="*/ 0 w 99"/>
                  <a:gd name="txT" fmla="*/ 0 h 72"/>
                  <a:gd name="txR" fmla="*/ 99 w 99"/>
                  <a:gd name="txB" fmla="*/ 72 h 72"/>
                </a:gdLst>
                <a:ahLst/>
                <a:cxnLst>
                  <a:cxn ang="0">
                    <a:pos x="0" y="41"/>
                  </a:cxn>
                  <a:cxn ang="0">
                    <a:pos x="99" y="72"/>
                  </a:cxn>
                  <a:cxn ang="0">
                    <a:pos x="74" y="0"/>
                  </a:cxn>
                  <a:cxn ang="0">
                    <a:pos x="0" y="41"/>
                  </a:cxn>
                </a:cxnLst>
                <a:rect l="txL" t="txT" r="txR" b="txB"/>
                <a:pathLst>
                  <a:path w="99" h="72">
                    <a:moveTo>
                      <a:pt x="0" y="41"/>
                    </a:moveTo>
                    <a:lnTo>
                      <a:pt x="99" y="72"/>
                    </a:lnTo>
                    <a:lnTo>
                      <a:pt x="74" y="0"/>
                    </a:lnTo>
                    <a:lnTo>
                      <a:pt x="0" y="41"/>
                    </a:lnTo>
                    <a:close/>
                  </a:path>
                </a:pathLst>
              </a:custGeom>
              <a:solidFill>
                <a:srgbClr val="000000">
                  <a:alpha val="100000"/>
                </a:srgbClr>
              </a:solidFill>
              <a:ln w="9525">
                <a:noFill/>
              </a:ln>
            </p:spPr>
            <p:txBody>
              <a:bodyPr/>
              <a:lstStyle/>
              <a:p>
                <a:endParaRPr lang="zh-CN" altLang="en-US"/>
              </a:p>
            </p:txBody>
          </p:sp>
        </p:grpSp>
        <p:grpSp>
          <p:nvGrpSpPr>
            <p:cNvPr id="37907" name="Group 41"/>
            <p:cNvGrpSpPr/>
            <p:nvPr/>
          </p:nvGrpSpPr>
          <p:grpSpPr>
            <a:xfrm>
              <a:off x="3633" y="765"/>
              <a:ext cx="1235" cy="383"/>
              <a:chOff x="3633" y="765"/>
              <a:chExt cx="1235" cy="383"/>
            </a:xfrm>
          </p:grpSpPr>
          <p:sp>
            <p:nvSpPr>
              <p:cNvPr id="38396" name="Line 39"/>
              <p:cNvSpPr/>
              <p:nvPr/>
            </p:nvSpPr>
            <p:spPr>
              <a:xfrm>
                <a:off x="3633" y="765"/>
                <a:ext cx="1151" cy="352"/>
              </a:xfrm>
              <a:prstGeom prst="line">
                <a:avLst/>
              </a:prstGeom>
              <a:ln w="14288" cap="flat" cmpd="sng">
                <a:solidFill>
                  <a:srgbClr val="000000"/>
                </a:solidFill>
                <a:prstDash val="solid"/>
                <a:headEnd type="none" w="med" len="med"/>
                <a:tailEnd type="none" w="med" len="med"/>
              </a:ln>
            </p:spPr>
          </p:sp>
          <p:sp>
            <p:nvSpPr>
              <p:cNvPr id="38397" name="Freeform 40"/>
              <p:cNvSpPr/>
              <p:nvPr/>
            </p:nvSpPr>
            <p:spPr>
              <a:xfrm>
                <a:off x="4761" y="1086"/>
                <a:ext cx="107" cy="62"/>
              </a:xfrm>
              <a:custGeom>
                <a:avLst/>
                <a:gdLst>
                  <a:gd name="txL" fmla="*/ 0 w 107"/>
                  <a:gd name="txT" fmla="*/ 0 h 62"/>
                  <a:gd name="txR" fmla="*/ 107 w 107"/>
                  <a:gd name="txB" fmla="*/ 62 h 62"/>
                </a:gdLst>
                <a:ahLst/>
                <a:cxnLst>
                  <a:cxn ang="0">
                    <a:pos x="0" y="62"/>
                  </a:cxn>
                  <a:cxn ang="0">
                    <a:pos x="107" y="58"/>
                  </a:cxn>
                  <a:cxn ang="0">
                    <a:pos x="38" y="0"/>
                  </a:cxn>
                  <a:cxn ang="0">
                    <a:pos x="0" y="62"/>
                  </a:cxn>
                </a:cxnLst>
                <a:rect l="txL" t="txT" r="txR" b="txB"/>
                <a:pathLst>
                  <a:path w="107" h="62">
                    <a:moveTo>
                      <a:pt x="0" y="62"/>
                    </a:moveTo>
                    <a:lnTo>
                      <a:pt x="107" y="58"/>
                    </a:lnTo>
                    <a:lnTo>
                      <a:pt x="38" y="0"/>
                    </a:lnTo>
                    <a:lnTo>
                      <a:pt x="0" y="62"/>
                    </a:lnTo>
                    <a:close/>
                  </a:path>
                </a:pathLst>
              </a:custGeom>
              <a:solidFill>
                <a:srgbClr val="000000">
                  <a:alpha val="100000"/>
                </a:srgbClr>
              </a:solidFill>
              <a:ln w="9525">
                <a:noFill/>
              </a:ln>
            </p:spPr>
            <p:txBody>
              <a:bodyPr/>
              <a:lstStyle/>
              <a:p>
                <a:endParaRPr lang="zh-CN" altLang="en-US"/>
              </a:p>
            </p:txBody>
          </p:sp>
        </p:grpSp>
        <p:grpSp>
          <p:nvGrpSpPr>
            <p:cNvPr id="37908" name="Group 44"/>
            <p:cNvGrpSpPr/>
            <p:nvPr/>
          </p:nvGrpSpPr>
          <p:grpSpPr>
            <a:xfrm>
              <a:off x="508" y="1207"/>
              <a:ext cx="154" cy="130"/>
              <a:chOff x="508" y="1207"/>
              <a:chExt cx="154" cy="130"/>
            </a:xfrm>
          </p:grpSpPr>
          <p:sp>
            <p:nvSpPr>
              <p:cNvPr id="38394" name="Rectangle 42"/>
              <p:cNvSpPr/>
              <p:nvPr/>
            </p:nvSpPr>
            <p:spPr>
              <a:xfrm>
                <a:off x="579" y="1262"/>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95" name="Rectangle 43"/>
              <p:cNvSpPr/>
              <p:nvPr/>
            </p:nvSpPr>
            <p:spPr>
              <a:xfrm>
                <a:off x="508" y="1207"/>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09" name="Group 50"/>
            <p:cNvGrpSpPr/>
            <p:nvPr/>
          </p:nvGrpSpPr>
          <p:grpSpPr>
            <a:xfrm>
              <a:off x="451" y="1299"/>
              <a:ext cx="296" cy="127"/>
              <a:chOff x="451" y="1299"/>
              <a:chExt cx="296" cy="127"/>
            </a:xfrm>
          </p:grpSpPr>
          <p:sp>
            <p:nvSpPr>
              <p:cNvPr id="38389" name="Rectangle 45"/>
              <p:cNvSpPr/>
              <p:nvPr/>
            </p:nvSpPr>
            <p:spPr>
              <a:xfrm>
                <a:off x="632" y="129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90" name="Rectangle 46"/>
              <p:cNvSpPr/>
              <p:nvPr/>
            </p:nvSpPr>
            <p:spPr>
              <a:xfrm>
                <a:off x="570" y="129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91" name="Rectangle 47"/>
              <p:cNvSpPr/>
              <p:nvPr/>
            </p:nvSpPr>
            <p:spPr>
              <a:xfrm>
                <a:off x="548" y="129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92" name="Rectangle 48"/>
              <p:cNvSpPr/>
              <p:nvPr/>
            </p:nvSpPr>
            <p:spPr>
              <a:xfrm>
                <a:off x="488" y="129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93" name="Rectangle 49"/>
              <p:cNvSpPr/>
              <p:nvPr/>
            </p:nvSpPr>
            <p:spPr>
              <a:xfrm>
                <a:off x="451" y="129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37910" name="Oval 51"/>
            <p:cNvSpPr/>
            <p:nvPr/>
          </p:nvSpPr>
          <p:spPr>
            <a:xfrm>
              <a:off x="179"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11" name="Oval 52"/>
            <p:cNvSpPr/>
            <p:nvPr/>
          </p:nvSpPr>
          <p:spPr>
            <a:xfrm>
              <a:off x="179"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12" name="Oval 53"/>
            <p:cNvSpPr/>
            <p:nvPr/>
          </p:nvSpPr>
          <p:spPr>
            <a:xfrm>
              <a:off x="1498" y="2054"/>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13" name="Oval 54"/>
            <p:cNvSpPr/>
            <p:nvPr/>
          </p:nvSpPr>
          <p:spPr>
            <a:xfrm>
              <a:off x="179"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14" name="Oval 55"/>
            <p:cNvSpPr/>
            <p:nvPr/>
          </p:nvSpPr>
          <p:spPr>
            <a:xfrm>
              <a:off x="912" y="1563"/>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915" name="Group 58"/>
            <p:cNvGrpSpPr/>
            <p:nvPr/>
          </p:nvGrpSpPr>
          <p:grpSpPr>
            <a:xfrm>
              <a:off x="1385" y="1333"/>
              <a:ext cx="438" cy="242"/>
              <a:chOff x="1385" y="1333"/>
              <a:chExt cx="438" cy="242"/>
            </a:xfrm>
          </p:grpSpPr>
          <p:sp>
            <p:nvSpPr>
              <p:cNvPr id="38387" name="Line 56"/>
              <p:cNvSpPr/>
              <p:nvPr/>
            </p:nvSpPr>
            <p:spPr>
              <a:xfrm flipH="1">
                <a:off x="1455" y="1333"/>
                <a:ext cx="368" cy="203"/>
              </a:xfrm>
              <a:prstGeom prst="line">
                <a:avLst/>
              </a:prstGeom>
              <a:ln w="14288" cap="flat" cmpd="sng">
                <a:solidFill>
                  <a:srgbClr val="000000"/>
                </a:solidFill>
                <a:prstDash val="solid"/>
                <a:headEnd type="none" w="med" len="med"/>
                <a:tailEnd type="none" w="med" len="med"/>
              </a:ln>
            </p:spPr>
          </p:sp>
          <p:sp>
            <p:nvSpPr>
              <p:cNvPr id="38388" name="Freeform 57"/>
              <p:cNvSpPr/>
              <p:nvPr/>
            </p:nvSpPr>
            <p:spPr>
              <a:xfrm>
                <a:off x="1385" y="1507"/>
                <a:ext cx="105" cy="68"/>
              </a:xfrm>
              <a:custGeom>
                <a:avLst/>
                <a:gdLst>
                  <a:gd name="txL" fmla="*/ 0 w 105"/>
                  <a:gd name="txT" fmla="*/ 0 h 68"/>
                  <a:gd name="txR" fmla="*/ 105 w 105"/>
                  <a:gd name="txB" fmla="*/ 68 h 68"/>
                </a:gdLst>
                <a:ahLst/>
                <a:cxnLst>
                  <a:cxn ang="0">
                    <a:pos x="46" y="0"/>
                  </a:cxn>
                  <a:cxn ang="0">
                    <a:pos x="0" y="68"/>
                  </a:cxn>
                  <a:cxn ang="0">
                    <a:pos x="105" y="53"/>
                  </a:cxn>
                  <a:cxn ang="0">
                    <a:pos x="46" y="0"/>
                  </a:cxn>
                </a:cxnLst>
                <a:rect l="txL" t="txT" r="txR" b="txB"/>
                <a:pathLst>
                  <a:path w="105" h="68">
                    <a:moveTo>
                      <a:pt x="46" y="0"/>
                    </a:moveTo>
                    <a:lnTo>
                      <a:pt x="0" y="68"/>
                    </a:lnTo>
                    <a:lnTo>
                      <a:pt x="105" y="53"/>
                    </a:lnTo>
                    <a:lnTo>
                      <a:pt x="46" y="0"/>
                    </a:lnTo>
                    <a:close/>
                  </a:path>
                </a:pathLst>
              </a:custGeom>
              <a:solidFill>
                <a:srgbClr val="000000">
                  <a:alpha val="100000"/>
                </a:srgbClr>
              </a:solidFill>
              <a:ln w="9525">
                <a:noFill/>
              </a:ln>
            </p:spPr>
            <p:txBody>
              <a:bodyPr/>
              <a:lstStyle/>
              <a:p>
                <a:endParaRPr lang="zh-CN" altLang="en-US"/>
              </a:p>
            </p:txBody>
          </p:sp>
        </p:grpSp>
        <p:grpSp>
          <p:nvGrpSpPr>
            <p:cNvPr id="37916" name="Group 61"/>
            <p:cNvGrpSpPr/>
            <p:nvPr/>
          </p:nvGrpSpPr>
          <p:grpSpPr>
            <a:xfrm>
              <a:off x="610" y="1799"/>
              <a:ext cx="364" cy="268"/>
              <a:chOff x="610" y="1799"/>
              <a:chExt cx="364" cy="268"/>
            </a:xfrm>
          </p:grpSpPr>
          <p:sp>
            <p:nvSpPr>
              <p:cNvPr id="38385" name="Line 59"/>
              <p:cNvSpPr/>
              <p:nvPr/>
            </p:nvSpPr>
            <p:spPr>
              <a:xfrm flipH="1">
                <a:off x="671" y="1799"/>
                <a:ext cx="303" cy="222"/>
              </a:xfrm>
              <a:prstGeom prst="line">
                <a:avLst/>
              </a:prstGeom>
              <a:ln w="14288" cap="flat" cmpd="sng">
                <a:solidFill>
                  <a:srgbClr val="000000"/>
                </a:solidFill>
                <a:prstDash val="solid"/>
                <a:headEnd type="none" w="med" len="med"/>
                <a:tailEnd type="none" w="med" len="med"/>
              </a:ln>
            </p:spPr>
          </p:sp>
          <p:sp>
            <p:nvSpPr>
              <p:cNvPr id="38386" name="Freeform 60"/>
              <p:cNvSpPr/>
              <p:nvPr/>
            </p:nvSpPr>
            <p:spPr>
              <a:xfrm>
                <a:off x="610" y="1996"/>
                <a:ext cx="100" cy="71"/>
              </a:xfrm>
              <a:custGeom>
                <a:avLst/>
                <a:gdLst>
                  <a:gd name="txL" fmla="*/ 0 w 100"/>
                  <a:gd name="txT" fmla="*/ 0 h 71"/>
                  <a:gd name="txR" fmla="*/ 100 w 100"/>
                  <a:gd name="txB" fmla="*/ 71 h 71"/>
                </a:gdLst>
                <a:ahLst/>
                <a:cxnLst>
                  <a:cxn ang="0">
                    <a:pos x="30" y="0"/>
                  </a:cxn>
                  <a:cxn ang="0">
                    <a:pos x="0" y="71"/>
                  </a:cxn>
                  <a:cxn ang="0">
                    <a:pos x="100" y="47"/>
                  </a:cxn>
                  <a:cxn ang="0">
                    <a:pos x="30" y="0"/>
                  </a:cxn>
                </a:cxnLst>
                <a:rect l="txL" t="txT" r="txR" b="txB"/>
                <a:pathLst>
                  <a:path w="100" h="71">
                    <a:moveTo>
                      <a:pt x="30" y="0"/>
                    </a:moveTo>
                    <a:lnTo>
                      <a:pt x="0" y="71"/>
                    </a:lnTo>
                    <a:lnTo>
                      <a:pt x="100" y="47"/>
                    </a:lnTo>
                    <a:lnTo>
                      <a:pt x="30" y="0"/>
                    </a:lnTo>
                    <a:close/>
                  </a:path>
                </a:pathLst>
              </a:custGeom>
              <a:solidFill>
                <a:srgbClr val="000000">
                  <a:alpha val="100000"/>
                </a:srgbClr>
              </a:solidFill>
              <a:ln w="9525">
                <a:noFill/>
              </a:ln>
            </p:spPr>
            <p:txBody>
              <a:bodyPr/>
              <a:lstStyle/>
              <a:p>
                <a:endParaRPr lang="zh-CN" altLang="en-US"/>
              </a:p>
            </p:txBody>
          </p:sp>
        </p:grpSp>
        <p:grpSp>
          <p:nvGrpSpPr>
            <p:cNvPr id="37917" name="Group 64"/>
            <p:cNvGrpSpPr/>
            <p:nvPr/>
          </p:nvGrpSpPr>
          <p:grpSpPr>
            <a:xfrm>
              <a:off x="1560" y="1837"/>
              <a:ext cx="295" cy="224"/>
              <a:chOff x="1560" y="1837"/>
              <a:chExt cx="295" cy="224"/>
            </a:xfrm>
          </p:grpSpPr>
          <p:sp>
            <p:nvSpPr>
              <p:cNvPr id="38383" name="Line 62"/>
              <p:cNvSpPr/>
              <p:nvPr/>
            </p:nvSpPr>
            <p:spPr>
              <a:xfrm>
                <a:off x="1560" y="1837"/>
                <a:ext cx="232" cy="177"/>
              </a:xfrm>
              <a:prstGeom prst="line">
                <a:avLst/>
              </a:prstGeom>
              <a:ln w="14288" cap="flat" cmpd="sng">
                <a:solidFill>
                  <a:srgbClr val="000000"/>
                </a:solidFill>
                <a:prstDash val="solid"/>
                <a:headEnd type="none" w="med" len="med"/>
                <a:tailEnd type="none" w="med" len="med"/>
              </a:ln>
            </p:spPr>
          </p:sp>
          <p:sp>
            <p:nvSpPr>
              <p:cNvPr id="38384" name="Freeform 63"/>
              <p:cNvSpPr/>
              <p:nvPr/>
            </p:nvSpPr>
            <p:spPr>
              <a:xfrm>
                <a:off x="1754" y="1989"/>
                <a:ext cx="101" cy="72"/>
              </a:xfrm>
              <a:custGeom>
                <a:avLst/>
                <a:gdLst>
                  <a:gd name="txL" fmla="*/ 0 w 101"/>
                  <a:gd name="txT" fmla="*/ 0 h 72"/>
                  <a:gd name="txR" fmla="*/ 101 w 101"/>
                  <a:gd name="txB" fmla="*/ 72 h 72"/>
                </a:gdLst>
                <a:ahLst/>
                <a:cxnLst>
                  <a:cxn ang="0">
                    <a:pos x="0" y="45"/>
                  </a:cxn>
                  <a:cxn ang="0">
                    <a:pos x="101" y="72"/>
                  </a:cxn>
                  <a:cxn ang="0">
                    <a:pos x="71" y="0"/>
                  </a:cxn>
                  <a:cxn ang="0">
                    <a:pos x="0" y="45"/>
                  </a:cxn>
                </a:cxnLst>
                <a:rect l="txL" t="txT" r="txR" b="txB"/>
                <a:pathLst>
                  <a:path w="101" h="72">
                    <a:moveTo>
                      <a:pt x="0" y="45"/>
                    </a:moveTo>
                    <a:lnTo>
                      <a:pt x="101" y="72"/>
                    </a:lnTo>
                    <a:lnTo>
                      <a:pt x="71" y="0"/>
                    </a:lnTo>
                    <a:lnTo>
                      <a:pt x="0" y="45"/>
                    </a:lnTo>
                    <a:close/>
                  </a:path>
                </a:pathLst>
              </a:custGeom>
              <a:solidFill>
                <a:srgbClr val="000000">
                  <a:alpha val="100000"/>
                </a:srgbClr>
              </a:solidFill>
              <a:ln w="9525">
                <a:noFill/>
              </a:ln>
            </p:spPr>
            <p:txBody>
              <a:bodyPr/>
              <a:lstStyle/>
              <a:p>
                <a:endParaRPr lang="zh-CN" altLang="en-US"/>
              </a:p>
            </p:txBody>
          </p:sp>
        </p:grpSp>
        <p:grpSp>
          <p:nvGrpSpPr>
            <p:cNvPr id="37918" name="Group 67"/>
            <p:cNvGrpSpPr/>
            <p:nvPr/>
          </p:nvGrpSpPr>
          <p:grpSpPr>
            <a:xfrm>
              <a:off x="498" y="2366"/>
              <a:ext cx="96" cy="270"/>
              <a:chOff x="498" y="2366"/>
              <a:chExt cx="96" cy="270"/>
            </a:xfrm>
          </p:grpSpPr>
          <p:sp>
            <p:nvSpPr>
              <p:cNvPr id="38381" name="Line 65"/>
              <p:cNvSpPr/>
              <p:nvPr/>
            </p:nvSpPr>
            <p:spPr>
              <a:xfrm>
                <a:off x="545" y="2366"/>
                <a:ext cx="1" cy="205"/>
              </a:xfrm>
              <a:prstGeom prst="line">
                <a:avLst/>
              </a:prstGeom>
              <a:ln w="14288" cap="flat" cmpd="sng">
                <a:solidFill>
                  <a:srgbClr val="000000"/>
                </a:solidFill>
                <a:prstDash val="solid"/>
                <a:headEnd type="none" w="med" len="med"/>
                <a:tailEnd type="none" w="med" len="med"/>
              </a:ln>
            </p:spPr>
          </p:sp>
          <p:sp>
            <p:nvSpPr>
              <p:cNvPr id="38382" name="Freeform 66"/>
              <p:cNvSpPr/>
              <p:nvPr/>
            </p:nvSpPr>
            <p:spPr>
              <a:xfrm>
                <a:off x="498"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7919" name="Group 70"/>
            <p:cNvGrpSpPr/>
            <p:nvPr/>
          </p:nvGrpSpPr>
          <p:grpSpPr>
            <a:xfrm>
              <a:off x="498" y="2948"/>
              <a:ext cx="96" cy="269"/>
              <a:chOff x="498" y="2948"/>
              <a:chExt cx="96" cy="269"/>
            </a:xfrm>
          </p:grpSpPr>
          <p:sp>
            <p:nvSpPr>
              <p:cNvPr id="38379" name="Line 68"/>
              <p:cNvSpPr/>
              <p:nvPr/>
            </p:nvSpPr>
            <p:spPr>
              <a:xfrm>
                <a:off x="545" y="2948"/>
                <a:ext cx="1" cy="204"/>
              </a:xfrm>
              <a:prstGeom prst="line">
                <a:avLst/>
              </a:prstGeom>
              <a:ln w="14288" cap="flat" cmpd="sng">
                <a:solidFill>
                  <a:srgbClr val="000000"/>
                </a:solidFill>
                <a:prstDash val="solid"/>
                <a:headEnd type="none" w="med" len="med"/>
                <a:tailEnd type="none" w="med" len="med"/>
              </a:ln>
            </p:spPr>
          </p:sp>
          <p:sp>
            <p:nvSpPr>
              <p:cNvPr id="38380" name="Freeform 69"/>
              <p:cNvSpPr/>
              <p:nvPr/>
            </p:nvSpPr>
            <p:spPr>
              <a:xfrm>
                <a:off x="498"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sp>
          <p:nvSpPr>
            <p:cNvPr id="37920" name="Oval 71"/>
            <p:cNvSpPr/>
            <p:nvPr/>
          </p:nvSpPr>
          <p:spPr>
            <a:xfrm>
              <a:off x="3989" y="1518"/>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1" name="Oval 72"/>
            <p:cNvSpPr/>
            <p:nvPr/>
          </p:nvSpPr>
          <p:spPr>
            <a:xfrm>
              <a:off x="4767"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2" name="Oval 73"/>
            <p:cNvSpPr/>
            <p:nvPr/>
          </p:nvSpPr>
          <p:spPr>
            <a:xfrm>
              <a:off x="4767"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3" name="Oval 74"/>
            <p:cNvSpPr/>
            <p:nvPr/>
          </p:nvSpPr>
          <p:spPr>
            <a:xfrm>
              <a:off x="1571"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4" name="Oval 75"/>
            <p:cNvSpPr/>
            <p:nvPr/>
          </p:nvSpPr>
          <p:spPr>
            <a:xfrm>
              <a:off x="3110" y="2635"/>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5" name="Oval 76"/>
            <p:cNvSpPr/>
            <p:nvPr/>
          </p:nvSpPr>
          <p:spPr>
            <a:xfrm>
              <a:off x="1571" y="2590"/>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6" name="Oval 77"/>
            <p:cNvSpPr/>
            <p:nvPr/>
          </p:nvSpPr>
          <p:spPr>
            <a:xfrm>
              <a:off x="3036"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7" name="Oval 78"/>
            <p:cNvSpPr/>
            <p:nvPr/>
          </p:nvSpPr>
          <p:spPr>
            <a:xfrm>
              <a:off x="2670" y="1518"/>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28" name="Oval 79"/>
            <p:cNvSpPr/>
            <p:nvPr/>
          </p:nvSpPr>
          <p:spPr>
            <a:xfrm>
              <a:off x="4767"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929" name="Group 82"/>
            <p:cNvGrpSpPr/>
            <p:nvPr/>
          </p:nvGrpSpPr>
          <p:grpSpPr>
            <a:xfrm>
              <a:off x="3162" y="1341"/>
              <a:ext cx="335" cy="177"/>
              <a:chOff x="3162" y="1341"/>
              <a:chExt cx="335" cy="177"/>
            </a:xfrm>
          </p:grpSpPr>
          <p:sp>
            <p:nvSpPr>
              <p:cNvPr id="38377" name="Line 80"/>
              <p:cNvSpPr/>
              <p:nvPr/>
            </p:nvSpPr>
            <p:spPr>
              <a:xfrm flipH="1">
                <a:off x="3233" y="1341"/>
                <a:ext cx="264" cy="139"/>
              </a:xfrm>
              <a:prstGeom prst="line">
                <a:avLst/>
              </a:prstGeom>
              <a:ln w="14288" cap="flat" cmpd="sng">
                <a:solidFill>
                  <a:srgbClr val="000000"/>
                </a:solidFill>
                <a:prstDash val="solid"/>
                <a:headEnd type="none" w="med" len="med"/>
                <a:tailEnd type="none" w="med" len="med"/>
              </a:ln>
            </p:spPr>
          </p:sp>
          <p:sp>
            <p:nvSpPr>
              <p:cNvPr id="38378" name="Freeform 81"/>
              <p:cNvSpPr/>
              <p:nvPr/>
            </p:nvSpPr>
            <p:spPr>
              <a:xfrm>
                <a:off x="3162" y="1451"/>
                <a:ext cx="105" cy="67"/>
              </a:xfrm>
              <a:custGeom>
                <a:avLst/>
                <a:gdLst>
                  <a:gd name="txL" fmla="*/ 0 w 105"/>
                  <a:gd name="txT" fmla="*/ 0 h 67"/>
                  <a:gd name="txR" fmla="*/ 105 w 105"/>
                  <a:gd name="txB" fmla="*/ 67 h 67"/>
                </a:gdLst>
                <a:ahLst/>
                <a:cxnLst>
                  <a:cxn ang="0">
                    <a:pos x="47" y="0"/>
                  </a:cxn>
                  <a:cxn ang="0">
                    <a:pos x="0" y="67"/>
                  </a:cxn>
                  <a:cxn ang="0">
                    <a:pos x="105" y="54"/>
                  </a:cxn>
                  <a:cxn ang="0">
                    <a:pos x="47" y="0"/>
                  </a:cxn>
                </a:cxnLst>
                <a:rect l="txL" t="txT" r="txR" b="txB"/>
                <a:pathLst>
                  <a:path w="105" h="67">
                    <a:moveTo>
                      <a:pt x="47" y="0"/>
                    </a:moveTo>
                    <a:lnTo>
                      <a:pt x="0" y="67"/>
                    </a:lnTo>
                    <a:lnTo>
                      <a:pt x="105" y="54"/>
                    </a:lnTo>
                    <a:lnTo>
                      <a:pt x="47" y="0"/>
                    </a:lnTo>
                    <a:close/>
                  </a:path>
                </a:pathLst>
              </a:custGeom>
              <a:solidFill>
                <a:srgbClr val="000000">
                  <a:alpha val="100000"/>
                </a:srgbClr>
              </a:solidFill>
              <a:ln w="9525">
                <a:noFill/>
              </a:ln>
            </p:spPr>
            <p:txBody>
              <a:bodyPr/>
              <a:lstStyle/>
              <a:p>
                <a:endParaRPr lang="zh-CN" altLang="en-US"/>
              </a:p>
            </p:txBody>
          </p:sp>
        </p:grpSp>
        <p:grpSp>
          <p:nvGrpSpPr>
            <p:cNvPr id="37930" name="Group 85"/>
            <p:cNvGrpSpPr/>
            <p:nvPr/>
          </p:nvGrpSpPr>
          <p:grpSpPr>
            <a:xfrm>
              <a:off x="3003" y="1823"/>
              <a:ext cx="220" cy="270"/>
              <a:chOff x="3003" y="1823"/>
              <a:chExt cx="220" cy="270"/>
            </a:xfrm>
          </p:grpSpPr>
          <p:sp>
            <p:nvSpPr>
              <p:cNvPr id="38375" name="Line 83"/>
              <p:cNvSpPr/>
              <p:nvPr/>
            </p:nvSpPr>
            <p:spPr>
              <a:xfrm>
                <a:off x="3003" y="1823"/>
                <a:ext cx="175" cy="213"/>
              </a:xfrm>
              <a:prstGeom prst="line">
                <a:avLst/>
              </a:prstGeom>
              <a:ln w="14288" cap="flat" cmpd="sng">
                <a:solidFill>
                  <a:srgbClr val="000000"/>
                </a:solidFill>
                <a:prstDash val="solid"/>
                <a:headEnd type="none" w="med" len="med"/>
                <a:tailEnd type="none" w="med" len="med"/>
              </a:ln>
            </p:spPr>
          </p:sp>
          <p:sp>
            <p:nvSpPr>
              <p:cNvPr id="38376" name="Freeform 84"/>
              <p:cNvSpPr/>
              <p:nvPr/>
            </p:nvSpPr>
            <p:spPr>
              <a:xfrm>
                <a:off x="3134" y="2017"/>
                <a:ext cx="89" cy="76"/>
              </a:xfrm>
              <a:custGeom>
                <a:avLst/>
                <a:gdLst>
                  <a:gd name="txL" fmla="*/ 0 w 89"/>
                  <a:gd name="txT" fmla="*/ 0 h 76"/>
                  <a:gd name="txR" fmla="*/ 89 w 89"/>
                  <a:gd name="txB" fmla="*/ 76 h 76"/>
                </a:gdLst>
                <a:ahLst/>
                <a:cxnLst>
                  <a:cxn ang="0">
                    <a:pos x="0" y="34"/>
                  </a:cxn>
                  <a:cxn ang="0">
                    <a:pos x="89" y="76"/>
                  </a:cxn>
                  <a:cxn ang="0">
                    <a:pos x="83" y="0"/>
                  </a:cxn>
                  <a:cxn ang="0">
                    <a:pos x="0" y="34"/>
                  </a:cxn>
                </a:cxnLst>
                <a:rect l="txL" t="txT" r="txR" b="txB"/>
                <a:pathLst>
                  <a:path w="89" h="76">
                    <a:moveTo>
                      <a:pt x="0" y="34"/>
                    </a:moveTo>
                    <a:lnTo>
                      <a:pt x="89" y="76"/>
                    </a:lnTo>
                    <a:lnTo>
                      <a:pt x="83" y="0"/>
                    </a:lnTo>
                    <a:lnTo>
                      <a:pt x="0" y="34"/>
                    </a:lnTo>
                    <a:close/>
                  </a:path>
                </a:pathLst>
              </a:custGeom>
              <a:solidFill>
                <a:srgbClr val="000000">
                  <a:alpha val="100000"/>
                </a:srgbClr>
              </a:solidFill>
              <a:ln w="9525">
                <a:noFill/>
              </a:ln>
            </p:spPr>
            <p:txBody>
              <a:bodyPr/>
              <a:lstStyle/>
              <a:p>
                <a:endParaRPr lang="zh-CN" altLang="en-US"/>
              </a:p>
            </p:txBody>
          </p:sp>
        </p:grpSp>
        <p:grpSp>
          <p:nvGrpSpPr>
            <p:cNvPr id="37931" name="Group 88"/>
            <p:cNvGrpSpPr/>
            <p:nvPr/>
          </p:nvGrpSpPr>
          <p:grpSpPr>
            <a:xfrm>
              <a:off x="2231" y="2322"/>
              <a:ext cx="952" cy="316"/>
              <a:chOff x="2231" y="2322"/>
              <a:chExt cx="952" cy="316"/>
            </a:xfrm>
          </p:grpSpPr>
          <p:sp>
            <p:nvSpPr>
              <p:cNvPr id="38373" name="Line 86"/>
              <p:cNvSpPr/>
              <p:nvPr/>
            </p:nvSpPr>
            <p:spPr>
              <a:xfrm flipH="1">
                <a:off x="2313" y="2322"/>
                <a:ext cx="870" cy="285"/>
              </a:xfrm>
              <a:prstGeom prst="line">
                <a:avLst/>
              </a:prstGeom>
              <a:ln w="14288" cap="flat" cmpd="sng">
                <a:solidFill>
                  <a:srgbClr val="000000"/>
                </a:solidFill>
                <a:prstDash val="solid"/>
                <a:headEnd type="none" w="med" len="med"/>
                <a:tailEnd type="none" w="med" len="med"/>
              </a:ln>
            </p:spPr>
          </p:sp>
          <p:sp>
            <p:nvSpPr>
              <p:cNvPr id="38374" name="Freeform 87"/>
              <p:cNvSpPr/>
              <p:nvPr/>
            </p:nvSpPr>
            <p:spPr>
              <a:xfrm>
                <a:off x="2231" y="2576"/>
                <a:ext cx="108" cy="62"/>
              </a:xfrm>
              <a:custGeom>
                <a:avLst/>
                <a:gdLst>
                  <a:gd name="txL" fmla="*/ 0 w 108"/>
                  <a:gd name="txT" fmla="*/ 0 h 62"/>
                  <a:gd name="txR" fmla="*/ 108 w 108"/>
                  <a:gd name="txB" fmla="*/ 62 h 62"/>
                </a:gdLst>
                <a:ahLst/>
                <a:cxnLst>
                  <a:cxn ang="0">
                    <a:pos x="67" y="0"/>
                  </a:cxn>
                  <a:cxn ang="0">
                    <a:pos x="0" y="60"/>
                  </a:cxn>
                  <a:cxn ang="0">
                    <a:pos x="108" y="62"/>
                  </a:cxn>
                  <a:cxn ang="0">
                    <a:pos x="67" y="0"/>
                  </a:cxn>
                </a:cxnLst>
                <a:rect l="txL" t="txT" r="txR" b="txB"/>
                <a:pathLst>
                  <a:path w="108" h="62">
                    <a:moveTo>
                      <a:pt x="67" y="0"/>
                    </a:moveTo>
                    <a:lnTo>
                      <a:pt x="0" y="60"/>
                    </a:lnTo>
                    <a:lnTo>
                      <a:pt x="108" y="62"/>
                    </a:lnTo>
                    <a:lnTo>
                      <a:pt x="67" y="0"/>
                    </a:lnTo>
                    <a:close/>
                  </a:path>
                </a:pathLst>
              </a:custGeom>
              <a:solidFill>
                <a:srgbClr val="000000">
                  <a:alpha val="100000"/>
                </a:srgbClr>
              </a:solidFill>
              <a:ln w="9525">
                <a:noFill/>
              </a:ln>
            </p:spPr>
            <p:txBody>
              <a:bodyPr/>
              <a:lstStyle/>
              <a:p>
                <a:endParaRPr lang="zh-CN" altLang="en-US"/>
              </a:p>
            </p:txBody>
          </p:sp>
        </p:grpSp>
        <p:grpSp>
          <p:nvGrpSpPr>
            <p:cNvPr id="37932" name="Group 91"/>
            <p:cNvGrpSpPr/>
            <p:nvPr/>
          </p:nvGrpSpPr>
          <p:grpSpPr>
            <a:xfrm>
              <a:off x="3429" y="2366"/>
              <a:ext cx="96" cy="270"/>
              <a:chOff x="3429" y="2366"/>
              <a:chExt cx="96" cy="270"/>
            </a:xfrm>
          </p:grpSpPr>
          <p:sp>
            <p:nvSpPr>
              <p:cNvPr id="38371" name="Line 89"/>
              <p:cNvSpPr/>
              <p:nvPr/>
            </p:nvSpPr>
            <p:spPr>
              <a:xfrm>
                <a:off x="3476" y="2366"/>
                <a:ext cx="1" cy="205"/>
              </a:xfrm>
              <a:prstGeom prst="line">
                <a:avLst/>
              </a:prstGeom>
              <a:ln w="14288" cap="flat" cmpd="sng">
                <a:solidFill>
                  <a:srgbClr val="000000"/>
                </a:solidFill>
                <a:prstDash val="solid"/>
                <a:headEnd type="none" w="med" len="med"/>
                <a:tailEnd type="none" w="med" len="med"/>
              </a:ln>
            </p:spPr>
          </p:sp>
          <p:sp>
            <p:nvSpPr>
              <p:cNvPr id="38372" name="Freeform 90"/>
              <p:cNvSpPr/>
              <p:nvPr/>
            </p:nvSpPr>
            <p:spPr>
              <a:xfrm>
                <a:off x="3429"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7933" name="Group 94"/>
            <p:cNvGrpSpPr/>
            <p:nvPr/>
          </p:nvGrpSpPr>
          <p:grpSpPr>
            <a:xfrm>
              <a:off x="1890" y="2903"/>
              <a:ext cx="96" cy="314"/>
              <a:chOff x="1890" y="2903"/>
              <a:chExt cx="96" cy="314"/>
            </a:xfrm>
          </p:grpSpPr>
          <p:sp>
            <p:nvSpPr>
              <p:cNvPr id="38369" name="Line 92"/>
              <p:cNvSpPr/>
              <p:nvPr/>
            </p:nvSpPr>
            <p:spPr>
              <a:xfrm>
                <a:off x="1937" y="2903"/>
                <a:ext cx="1" cy="249"/>
              </a:xfrm>
              <a:prstGeom prst="line">
                <a:avLst/>
              </a:prstGeom>
              <a:ln w="14288" cap="flat" cmpd="sng">
                <a:solidFill>
                  <a:srgbClr val="000000"/>
                </a:solidFill>
                <a:prstDash val="solid"/>
                <a:headEnd type="none" w="med" len="med"/>
                <a:tailEnd type="none" w="med" len="med"/>
              </a:ln>
            </p:spPr>
          </p:sp>
          <p:sp>
            <p:nvSpPr>
              <p:cNvPr id="38370" name="Freeform 93"/>
              <p:cNvSpPr/>
              <p:nvPr/>
            </p:nvSpPr>
            <p:spPr>
              <a:xfrm>
                <a:off x="189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7934" name="Group 97"/>
            <p:cNvGrpSpPr/>
            <p:nvPr/>
          </p:nvGrpSpPr>
          <p:grpSpPr>
            <a:xfrm>
              <a:off x="4062" y="1349"/>
              <a:ext cx="168" cy="182"/>
              <a:chOff x="4062" y="1349"/>
              <a:chExt cx="168" cy="182"/>
            </a:xfrm>
          </p:grpSpPr>
          <p:sp>
            <p:nvSpPr>
              <p:cNvPr id="38367" name="Line 95"/>
              <p:cNvSpPr/>
              <p:nvPr/>
            </p:nvSpPr>
            <p:spPr>
              <a:xfrm>
                <a:off x="4062" y="1349"/>
                <a:ext cx="119" cy="128"/>
              </a:xfrm>
              <a:prstGeom prst="line">
                <a:avLst/>
              </a:prstGeom>
              <a:ln w="14288" cap="flat" cmpd="sng">
                <a:solidFill>
                  <a:srgbClr val="000000"/>
                </a:solidFill>
                <a:prstDash val="solid"/>
                <a:headEnd type="none" w="med" len="med"/>
                <a:tailEnd type="none" w="med" len="med"/>
              </a:ln>
            </p:spPr>
          </p:sp>
          <p:sp>
            <p:nvSpPr>
              <p:cNvPr id="38368" name="Freeform 96"/>
              <p:cNvSpPr/>
              <p:nvPr/>
            </p:nvSpPr>
            <p:spPr>
              <a:xfrm>
                <a:off x="4138" y="1457"/>
                <a:ext cx="92" cy="74"/>
              </a:xfrm>
              <a:custGeom>
                <a:avLst/>
                <a:gdLst>
                  <a:gd name="txL" fmla="*/ 0 w 92"/>
                  <a:gd name="txT" fmla="*/ 0 h 74"/>
                  <a:gd name="txR" fmla="*/ 92 w 92"/>
                  <a:gd name="txB" fmla="*/ 74 h 74"/>
                </a:gdLst>
                <a:ahLst/>
                <a:cxnLst>
                  <a:cxn ang="0">
                    <a:pos x="0" y="36"/>
                  </a:cxn>
                  <a:cxn ang="0">
                    <a:pos x="92" y="74"/>
                  </a:cxn>
                  <a:cxn ang="0">
                    <a:pos x="80" y="0"/>
                  </a:cxn>
                  <a:cxn ang="0">
                    <a:pos x="0" y="36"/>
                  </a:cxn>
                </a:cxnLst>
                <a:rect l="txL" t="txT" r="txR" b="txB"/>
                <a:pathLst>
                  <a:path w="92" h="74">
                    <a:moveTo>
                      <a:pt x="0" y="36"/>
                    </a:moveTo>
                    <a:lnTo>
                      <a:pt x="92" y="74"/>
                    </a:lnTo>
                    <a:lnTo>
                      <a:pt x="80" y="0"/>
                    </a:lnTo>
                    <a:lnTo>
                      <a:pt x="0" y="36"/>
                    </a:lnTo>
                    <a:close/>
                  </a:path>
                </a:pathLst>
              </a:custGeom>
              <a:solidFill>
                <a:srgbClr val="000000">
                  <a:alpha val="100000"/>
                </a:srgbClr>
              </a:solidFill>
              <a:ln w="9525">
                <a:noFill/>
              </a:ln>
            </p:spPr>
            <p:txBody>
              <a:bodyPr/>
              <a:lstStyle/>
              <a:p>
                <a:endParaRPr lang="zh-CN" altLang="en-US"/>
              </a:p>
            </p:txBody>
          </p:sp>
        </p:grpSp>
        <p:grpSp>
          <p:nvGrpSpPr>
            <p:cNvPr id="37935" name="Group 100"/>
            <p:cNvGrpSpPr/>
            <p:nvPr/>
          </p:nvGrpSpPr>
          <p:grpSpPr>
            <a:xfrm>
              <a:off x="4726" y="1764"/>
              <a:ext cx="386" cy="295"/>
              <a:chOff x="4726" y="1764"/>
              <a:chExt cx="386" cy="295"/>
            </a:xfrm>
          </p:grpSpPr>
          <p:sp>
            <p:nvSpPr>
              <p:cNvPr id="38365" name="Line 98"/>
              <p:cNvSpPr/>
              <p:nvPr/>
            </p:nvSpPr>
            <p:spPr>
              <a:xfrm>
                <a:off x="4726" y="1764"/>
                <a:ext cx="325" cy="248"/>
              </a:xfrm>
              <a:prstGeom prst="line">
                <a:avLst/>
              </a:prstGeom>
              <a:ln w="14288" cap="flat" cmpd="sng">
                <a:solidFill>
                  <a:srgbClr val="000000"/>
                </a:solidFill>
                <a:prstDash val="solid"/>
                <a:headEnd type="none" w="med" len="med"/>
                <a:tailEnd type="none" w="med" len="med"/>
              </a:ln>
            </p:spPr>
          </p:sp>
          <p:sp>
            <p:nvSpPr>
              <p:cNvPr id="38366" name="Freeform 99"/>
              <p:cNvSpPr/>
              <p:nvPr/>
            </p:nvSpPr>
            <p:spPr>
              <a:xfrm>
                <a:off x="5013" y="1987"/>
                <a:ext cx="99" cy="72"/>
              </a:xfrm>
              <a:custGeom>
                <a:avLst/>
                <a:gdLst>
                  <a:gd name="txL" fmla="*/ 0 w 99"/>
                  <a:gd name="txT" fmla="*/ 0 h 72"/>
                  <a:gd name="txR" fmla="*/ 99 w 99"/>
                  <a:gd name="txB" fmla="*/ 72 h 72"/>
                </a:gdLst>
                <a:ahLst/>
                <a:cxnLst>
                  <a:cxn ang="0">
                    <a:pos x="0" y="45"/>
                  </a:cxn>
                  <a:cxn ang="0">
                    <a:pos x="99" y="72"/>
                  </a:cxn>
                  <a:cxn ang="0">
                    <a:pos x="70" y="0"/>
                  </a:cxn>
                  <a:cxn ang="0">
                    <a:pos x="0" y="45"/>
                  </a:cxn>
                </a:cxnLst>
                <a:rect l="txL" t="txT" r="txR" b="txB"/>
                <a:pathLst>
                  <a:path w="99" h="72">
                    <a:moveTo>
                      <a:pt x="0" y="45"/>
                    </a:moveTo>
                    <a:lnTo>
                      <a:pt x="99" y="72"/>
                    </a:lnTo>
                    <a:lnTo>
                      <a:pt x="70" y="0"/>
                    </a:lnTo>
                    <a:lnTo>
                      <a:pt x="0" y="45"/>
                    </a:lnTo>
                    <a:close/>
                  </a:path>
                </a:pathLst>
              </a:custGeom>
              <a:solidFill>
                <a:srgbClr val="000000">
                  <a:alpha val="100000"/>
                </a:srgbClr>
              </a:solidFill>
              <a:ln w="9525">
                <a:noFill/>
              </a:ln>
            </p:spPr>
            <p:txBody>
              <a:bodyPr/>
              <a:lstStyle/>
              <a:p>
                <a:endParaRPr lang="zh-CN" altLang="en-US"/>
              </a:p>
            </p:txBody>
          </p:sp>
        </p:grpSp>
        <p:grpSp>
          <p:nvGrpSpPr>
            <p:cNvPr id="37936" name="Group 103"/>
            <p:cNvGrpSpPr/>
            <p:nvPr/>
          </p:nvGrpSpPr>
          <p:grpSpPr>
            <a:xfrm>
              <a:off x="5086" y="2366"/>
              <a:ext cx="97" cy="270"/>
              <a:chOff x="5086" y="2366"/>
              <a:chExt cx="97" cy="270"/>
            </a:xfrm>
          </p:grpSpPr>
          <p:sp>
            <p:nvSpPr>
              <p:cNvPr id="38363" name="Line 101"/>
              <p:cNvSpPr/>
              <p:nvPr/>
            </p:nvSpPr>
            <p:spPr>
              <a:xfrm>
                <a:off x="5134" y="2366"/>
                <a:ext cx="1" cy="205"/>
              </a:xfrm>
              <a:prstGeom prst="line">
                <a:avLst/>
              </a:prstGeom>
              <a:ln w="14288" cap="flat" cmpd="sng">
                <a:solidFill>
                  <a:srgbClr val="000000"/>
                </a:solidFill>
                <a:prstDash val="solid"/>
                <a:headEnd type="none" w="med" len="med"/>
                <a:tailEnd type="none" w="med" len="med"/>
              </a:ln>
            </p:spPr>
          </p:sp>
          <p:sp>
            <p:nvSpPr>
              <p:cNvPr id="38364" name="Freeform 102"/>
              <p:cNvSpPr/>
              <p:nvPr/>
            </p:nvSpPr>
            <p:spPr>
              <a:xfrm>
                <a:off x="5086" y="2569"/>
                <a:ext cx="97" cy="67"/>
              </a:xfrm>
              <a:custGeom>
                <a:avLst/>
                <a:gdLst>
                  <a:gd name="txL" fmla="*/ 0 w 97"/>
                  <a:gd name="txT" fmla="*/ 0 h 67"/>
                  <a:gd name="txR" fmla="*/ 97 w 97"/>
                  <a:gd name="txB" fmla="*/ 67 h 67"/>
                </a:gdLst>
                <a:ahLst/>
                <a:cxnLst>
                  <a:cxn ang="0">
                    <a:pos x="0" y="0"/>
                  </a:cxn>
                  <a:cxn ang="0">
                    <a:pos x="48" y="67"/>
                  </a:cxn>
                  <a:cxn ang="0">
                    <a:pos x="97" y="0"/>
                  </a:cxn>
                  <a:cxn ang="0">
                    <a:pos x="0" y="0"/>
                  </a:cxn>
                </a:cxnLst>
                <a:rect l="txL" t="txT" r="txR" b="txB"/>
                <a:pathLst>
                  <a:path w="97" h="67">
                    <a:moveTo>
                      <a:pt x="0" y="0"/>
                    </a:moveTo>
                    <a:lnTo>
                      <a:pt x="48" y="67"/>
                    </a:lnTo>
                    <a:lnTo>
                      <a:pt x="97" y="0"/>
                    </a:lnTo>
                    <a:lnTo>
                      <a:pt x="0" y="0"/>
                    </a:lnTo>
                    <a:close/>
                  </a:path>
                </a:pathLst>
              </a:custGeom>
              <a:solidFill>
                <a:srgbClr val="000000">
                  <a:alpha val="100000"/>
                </a:srgbClr>
              </a:solidFill>
              <a:ln w="9525">
                <a:noFill/>
              </a:ln>
            </p:spPr>
            <p:txBody>
              <a:bodyPr/>
              <a:lstStyle/>
              <a:p>
                <a:endParaRPr lang="zh-CN" altLang="en-US"/>
              </a:p>
            </p:txBody>
          </p:sp>
        </p:grpSp>
        <p:grpSp>
          <p:nvGrpSpPr>
            <p:cNvPr id="37937" name="Group 106"/>
            <p:cNvGrpSpPr/>
            <p:nvPr/>
          </p:nvGrpSpPr>
          <p:grpSpPr>
            <a:xfrm>
              <a:off x="5160" y="2948"/>
              <a:ext cx="96" cy="269"/>
              <a:chOff x="5160" y="2948"/>
              <a:chExt cx="96" cy="269"/>
            </a:xfrm>
          </p:grpSpPr>
          <p:sp>
            <p:nvSpPr>
              <p:cNvPr id="38361" name="Line 104"/>
              <p:cNvSpPr/>
              <p:nvPr/>
            </p:nvSpPr>
            <p:spPr>
              <a:xfrm>
                <a:off x="5207" y="2948"/>
                <a:ext cx="1" cy="204"/>
              </a:xfrm>
              <a:prstGeom prst="line">
                <a:avLst/>
              </a:prstGeom>
              <a:ln w="14288" cap="flat" cmpd="sng">
                <a:solidFill>
                  <a:srgbClr val="000000"/>
                </a:solidFill>
                <a:prstDash val="solid"/>
                <a:headEnd type="none" w="med" len="med"/>
                <a:tailEnd type="none" w="med" len="med"/>
              </a:ln>
            </p:spPr>
          </p:sp>
          <p:sp>
            <p:nvSpPr>
              <p:cNvPr id="38362" name="Freeform 105"/>
              <p:cNvSpPr/>
              <p:nvPr/>
            </p:nvSpPr>
            <p:spPr>
              <a:xfrm>
                <a:off x="516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7938" name="Group 109"/>
            <p:cNvGrpSpPr/>
            <p:nvPr/>
          </p:nvGrpSpPr>
          <p:grpSpPr>
            <a:xfrm>
              <a:off x="2045" y="1162"/>
              <a:ext cx="163" cy="130"/>
              <a:chOff x="2045" y="1162"/>
              <a:chExt cx="163" cy="130"/>
            </a:xfrm>
          </p:grpSpPr>
          <p:sp>
            <p:nvSpPr>
              <p:cNvPr id="38359" name="Rectangle 107"/>
              <p:cNvSpPr/>
              <p:nvPr/>
            </p:nvSpPr>
            <p:spPr>
              <a:xfrm>
                <a:off x="2125" y="1217"/>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60" name="Rectangle 108"/>
              <p:cNvSpPr/>
              <p:nvPr/>
            </p:nvSpPr>
            <p:spPr>
              <a:xfrm>
                <a:off x="2045" y="1162"/>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39" name="Group 115"/>
            <p:cNvGrpSpPr/>
            <p:nvPr/>
          </p:nvGrpSpPr>
          <p:grpSpPr>
            <a:xfrm>
              <a:off x="1998" y="1276"/>
              <a:ext cx="324" cy="127"/>
              <a:chOff x="1998" y="1276"/>
              <a:chExt cx="324" cy="127"/>
            </a:xfrm>
          </p:grpSpPr>
          <p:sp>
            <p:nvSpPr>
              <p:cNvPr id="38354" name="Rectangle 110"/>
              <p:cNvSpPr/>
              <p:nvPr/>
            </p:nvSpPr>
            <p:spPr>
              <a:xfrm>
                <a:off x="2207" y="1276"/>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55" name="Rectangle 111"/>
              <p:cNvSpPr/>
              <p:nvPr/>
            </p:nvSpPr>
            <p:spPr>
              <a:xfrm>
                <a:off x="2133" y="1276"/>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56" name="Rectangle 112"/>
              <p:cNvSpPr/>
              <p:nvPr/>
            </p:nvSpPr>
            <p:spPr>
              <a:xfrm>
                <a:off x="2094" y="1276"/>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57" name="Rectangle 113"/>
              <p:cNvSpPr/>
              <p:nvPr/>
            </p:nvSpPr>
            <p:spPr>
              <a:xfrm>
                <a:off x="2035" y="1276"/>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58" name="Rectangle 114"/>
              <p:cNvSpPr/>
              <p:nvPr/>
            </p:nvSpPr>
            <p:spPr>
              <a:xfrm>
                <a:off x="1998" y="1276"/>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40" name="Group 118"/>
            <p:cNvGrpSpPr/>
            <p:nvPr/>
          </p:nvGrpSpPr>
          <p:grpSpPr>
            <a:xfrm>
              <a:off x="1239" y="1650"/>
              <a:ext cx="160" cy="130"/>
              <a:chOff x="1239" y="1650"/>
              <a:chExt cx="160" cy="130"/>
            </a:xfrm>
          </p:grpSpPr>
          <p:sp>
            <p:nvSpPr>
              <p:cNvPr id="38352" name="Rectangle 116"/>
              <p:cNvSpPr/>
              <p:nvPr/>
            </p:nvSpPr>
            <p:spPr>
              <a:xfrm>
                <a:off x="1316" y="1705"/>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353" name="Rectangle 117"/>
              <p:cNvSpPr/>
              <p:nvPr/>
            </p:nvSpPr>
            <p:spPr>
              <a:xfrm>
                <a:off x="1239" y="1650"/>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41" name="Group 124"/>
            <p:cNvGrpSpPr/>
            <p:nvPr/>
          </p:nvGrpSpPr>
          <p:grpSpPr>
            <a:xfrm>
              <a:off x="1163" y="1769"/>
              <a:ext cx="351" cy="127"/>
              <a:chOff x="1163" y="1769"/>
              <a:chExt cx="351" cy="127"/>
            </a:xfrm>
          </p:grpSpPr>
          <p:sp>
            <p:nvSpPr>
              <p:cNvPr id="38347" name="Rectangle 119"/>
              <p:cNvSpPr/>
              <p:nvPr/>
            </p:nvSpPr>
            <p:spPr>
              <a:xfrm>
                <a:off x="1399" y="17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48" name="Rectangle 120"/>
              <p:cNvSpPr/>
              <p:nvPr/>
            </p:nvSpPr>
            <p:spPr>
              <a:xfrm>
                <a:off x="1326" y="17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49" name="Rectangle 121"/>
              <p:cNvSpPr/>
              <p:nvPr/>
            </p:nvSpPr>
            <p:spPr>
              <a:xfrm>
                <a:off x="1287" y="176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50" name="Rectangle 122"/>
              <p:cNvSpPr/>
              <p:nvPr/>
            </p:nvSpPr>
            <p:spPr>
              <a:xfrm>
                <a:off x="1216" y="17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51" name="Rectangle 123"/>
              <p:cNvSpPr/>
              <p:nvPr/>
            </p:nvSpPr>
            <p:spPr>
              <a:xfrm>
                <a:off x="1163" y="17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42" name="Group 127"/>
            <p:cNvGrpSpPr/>
            <p:nvPr/>
          </p:nvGrpSpPr>
          <p:grpSpPr>
            <a:xfrm>
              <a:off x="506" y="2145"/>
              <a:ext cx="163" cy="129"/>
              <a:chOff x="506" y="2145"/>
              <a:chExt cx="163" cy="129"/>
            </a:xfrm>
          </p:grpSpPr>
          <p:sp>
            <p:nvSpPr>
              <p:cNvPr id="38345" name="Rectangle 125"/>
              <p:cNvSpPr/>
              <p:nvPr/>
            </p:nvSpPr>
            <p:spPr>
              <a:xfrm>
                <a:off x="586" y="2199"/>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346" name="Rectangle 126"/>
              <p:cNvSpPr/>
              <p:nvPr/>
            </p:nvSpPr>
            <p:spPr>
              <a:xfrm>
                <a:off x="506" y="2145"/>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43" name="Group 133"/>
            <p:cNvGrpSpPr/>
            <p:nvPr/>
          </p:nvGrpSpPr>
          <p:grpSpPr>
            <a:xfrm>
              <a:off x="449" y="2263"/>
              <a:ext cx="324" cy="127"/>
              <a:chOff x="449" y="2263"/>
              <a:chExt cx="324" cy="127"/>
            </a:xfrm>
          </p:grpSpPr>
          <p:sp>
            <p:nvSpPr>
              <p:cNvPr id="38340" name="Rectangle 128"/>
              <p:cNvSpPr/>
              <p:nvPr/>
            </p:nvSpPr>
            <p:spPr>
              <a:xfrm>
                <a:off x="657"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41" name="Rectangle 129"/>
              <p:cNvSpPr/>
              <p:nvPr/>
            </p:nvSpPr>
            <p:spPr>
              <a:xfrm>
                <a:off x="595"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42" name="Rectangle 130"/>
              <p:cNvSpPr/>
              <p:nvPr/>
            </p:nvSpPr>
            <p:spPr>
              <a:xfrm>
                <a:off x="573"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43" name="Rectangle 131"/>
              <p:cNvSpPr/>
              <p:nvPr/>
            </p:nvSpPr>
            <p:spPr>
              <a:xfrm>
                <a:off x="50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44" name="Rectangle 132"/>
              <p:cNvSpPr/>
              <p:nvPr/>
            </p:nvSpPr>
            <p:spPr>
              <a:xfrm>
                <a:off x="449"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44" name="Group 136"/>
            <p:cNvGrpSpPr/>
            <p:nvPr/>
          </p:nvGrpSpPr>
          <p:grpSpPr>
            <a:xfrm>
              <a:off x="497" y="2725"/>
              <a:ext cx="160" cy="130"/>
              <a:chOff x="497" y="2725"/>
              <a:chExt cx="160" cy="130"/>
            </a:xfrm>
          </p:grpSpPr>
          <p:sp>
            <p:nvSpPr>
              <p:cNvPr id="38338" name="Rectangle 134"/>
              <p:cNvSpPr/>
              <p:nvPr/>
            </p:nvSpPr>
            <p:spPr>
              <a:xfrm>
                <a:off x="574" y="2780"/>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8339" name="Rectangle 135"/>
              <p:cNvSpPr/>
              <p:nvPr/>
            </p:nvSpPr>
            <p:spPr>
              <a:xfrm>
                <a:off x="497" y="2725"/>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45" name="Group 142"/>
            <p:cNvGrpSpPr/>
            <p:nvPr/>
          </p:nvGrpSpPr>
          <p:grpSpPr>
            <a:xfrm>
              <a:off x="440" y="2844"/>
              <a:ext cx="314" cy="127"/>
              <a:chOff x="440" y="2844"/>
              <a:chExt cx="314" cy="127"/>
            </a:xfrm>
          </p:grpSpPr>
          <p:sp>
            <p:nvSpPr>
              <p:cNvPr id="38333" name="Rectangle 137"/>
              <p:cNvSpPr/>
              <p:nvPr/>
            </p:nvSpPr>
            <p:spPr>
              <a:xfrm>
                <a:off x="639" y="284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34" name="Rectangle 138"/>
              <p:cNvSpPr/>
              <p:nvPr/>
            </p:nvSpPr>
            <p:spPr>
              <a:xfrm>
                <a:off x="577" y="284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35" name="Rectangle 139"/>
              <p:cNvSpPr/>
              <p:nvPr/>
            </p:nvSpPr>
            <p:spPr>
              <a:xfrm>
                <a:off x="555" y="2844"/>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36" name="Rectangle 140"/>
              <p:cNvSpPr/>
              <p:nvPr/>
            </p:nvSpPr>
            <p:spPr>
              <a:xfrm>
                <a:off x="488" y="284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337" name="Rectangle 141"/>
              <p:cNvSpPr/>
              <p:nvPr/>
            </p:nvSpPr>
            <p:spPr>
              <a:xfrm>
                <a:off x="440" y="284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46" name="Group 145"/>
            <p:cNvGrpSpPr/>
            <p:nvPr/>
          </p:nvGrpSpPr>
          <p:grpSpPr>
            <a:xfrm>
              <a:off x="497" y="3316"/>
              <a:ext cx="161" cy="130"/>
              <a:chOff x="497" y="3316"/>
              <a:chExt cx="161" cy="130"/>
            </a:xfrm>
          </p:grpSpPr>
          <p:sp>
            <p:nvSpPr>
              <p:cNvPr id="38331" name="Rectangle 143"/>
              <p:cNvSpPr/>
              <p:nvPr/>
            </p:nvSpPr>
            <p:spPr>
              <a:xfrm>
                <a:off x="575" y="3371"/>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8332" name="Rectangle 144"/>
              <p:cNvSpPr/>
              <p:nvPr/>
            </p:nvSpPr>
            <p:spPr>
              <a:xfrm>
                <a:off x="497" y="3316"/>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47" name="Group 151"/>
            <p:cNvGrpSpPr/>
            <p:nvPr/>
          </p:nvGrpSpPr>
          <p:grpSpPr>
            <a:xfrm>
              <a:off x="418" y="3413"/>
              <a:ext cx="343" cy="127"/>
              <a:chOff x="418" y="3413"/>
              <a:chExt cx="343" cy="127"/>
            </a:xfrm>
          </p:grpSpPr>
          <p:sp>
            <p:nvSpPr>
              <p:cNvPr id="38326" name="Rectangle 146"/>
              <p:cNvSpPr/>
              <p:nvPr/>
            </p:nvSpPr>
            <p:spPr>
              <a:xfrm>
                <a:off x="645" y="341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27" name="Rectangle 147"/>
              <p:cNvSpPr/>
              <p:nvPr/>
            </p:nvSpPr>
            <p:spPr>
              <a:xfrm>
                <a:off x="571" y="341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28" name="Rectangle 148"/>
              <p:cNvSpPr/>
              <p:nvPr/>
            </p:nvSpPr>
            <p:spPr>
              <a:xfrm>
                <a:off x="533" y="3413"/>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29" name="Rectangle 149"/>
              <p:cNvSpPr/>
              <p:nvPr/>
            </p:nvSpPr>
            <p:spPr>
              <a:xfrm>
                <a:off x="466" y="341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330" name="Rectangle 150"/>
              <p:cNvSpPr/>
              <p:nvPr/>
            </p:nvSpPr>
            <p:spPr>
              <a:xfrm>
                <a:off x="418" y="341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48" name="Group 154"/>
            <p:cNvGrpSpPr/>
            <p:nvPr/>
          </p:nvGrpSpPr>
          <p:grpSpPr>
            <a:xfrm>
              <a:off x="1825" y="2143"/>
              <a:ext cx="162" cy="130"/>
              <a:chOff x="1825" y="2143"/>
              <a:chExt cx="162" cy="130"/>
            </a:xfrm>
          </p:grpSpPr>
          <p:sp>
            <p:nvSpPr>
              <p:cNvPr id="38324" name="Rectangle 152"/>
              <p:cNvSpPr/>
              <p:nvPr/>
            </p:nvSpPr>
            <p:spPr>
              <a:xfrm>
                <a:off x="1904" y="2198"/>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8325" name="Rectangle 153"/>
              <p:cNvSpPr/>
              <p:nvPr/>
            </p:nvSpPr>
            <p:spPr>
              <a:xfrm>
                <a:off x="1825" y="2143"/>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49" name="Group 160"/>
            <p:cNvGrpSpPr/>
            <p:nvPr/>
          </p:nvGrpSpPr>
          <p:grpSpPr>
            <a:xfrm>
              <a:off x="1735" y="2248"/>
              <a:ext cx="342" cy="127"/>
              <a:chOff x="1735" y="2248"/>
              <a:chExt cx="342" cy="127"/>
            </a:xfrm>
          </p:grpSpPr>
          <p:sp>
            <p:nvSpPr>
              <p:cNvPr id="38319" name="Rectangle 155"/>
              <p:cNvSpPr/>
              <p:nvPr/>
            </p:nvSpPr>
            <p:spPr>
              <a:xfrm>
                <a:off x="1961" y="2248"/>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20" name="Rectangle 156"/>
              <p:cNvSpPr/>
              <p:nvPr/>
            </p:nvSpPr>
            <p:spPr>
              <a:xfrm>
                <a:off x="1893" y="2248"/>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321" name="Rectangle 157"/>
              <p:cNvSpPr/>
              <p:nvPr/>
            </p:nvSpPr>
            <p:spPr>
              <a:xfrm>
                <a:off x="1859" y="2248"/>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22" name="Rectangle 158"/>
              <p:cNvSpPr/>
              <p:nvPr/>
            </p:nvSpPr>
            <p:spPr>
              <a:xfrm>
                <a:off x="1788" y="2248"/>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23" name="Rectangle 159"/>
              <p:cNvSpPr/>
              <p:nvPr/>
            </p:nvSpPr>
            <p:spPr>
              <a:xfrm>
                <a:off x="1735" y="2248"/>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50" name="Group 163"/>
            <p:cNvGrpSpPr/>
            <p:nvPr/>
          </p:nvGrpSpPr>
          <p:grpSpPr>
            <a:xfrm>
              <a:off x="3759" y="1142"/>
              <a:ext cx="159" cy="130"/>
              <a:chOff x="3759" y="1142"/>
              <a:chExt cx="159" cy="130"/>
            </a:xfrm>
          </p:grpSpPr>
          <p:sp>
            <p:nvSpPr>
              <p:cNvPr id="38317" name="Rectangle 161"/>
              <p:cNvSpPr/>
              <p:nvPr/>
            </p:nvSpPr>
            <p:spPr>
              <a:xfrm>
                <a:off x="3835" y="1197"/>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8318" name="Rectangle 162"/>
              <p:cNvSpPr/>
              <p:nvPr/>
            </p:nvSpPr>
            <p:spPr>
              <a:xfrm>
                <a:off x="3759" y="1142"/>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51" name="Group 169"/>
            <p:cNvGrpSpPr/>
            <p:nvPr/>
          </p:nvGrpSpPr>
          <p:grpSpPr>
            <a:xfrm>
              <a:off x="3681" y="1269"/>
              <a:ext cx="315" cy="127"/>
              <a:chOff x="3681" y="1269"/>
              <a:chExt cx="315" cy="127"/>
            </a:xfrm>
          </p:grpSpPr>
          <p:sp>
            <p:nvSpPr>
              <p:cNvPr id="38312" name="Rectangle 164"/>
              <p:cNvSpPr/>
              <p:nvPr/>
            </p:nvSpPr>
            <p:spPr>
              <a:xfrm>
                <a:off x="3881" y="12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13" name="Rectangle 165"/>
              <p:cNvSpPr/>
              <p:nvPr/>
            </p:nvSpPr>
            <p:spPr>
              <a:xfrm>
                <a:off x="3812" y="12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314" name="Rectangle 166"/>
              <p:cNvSpPr/>
              <p:nvPr/>
            </p:nvSpPr>
            <p:spPr>
              <a:xfrm>
                <a:off x="3778" y="126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15" name="Rectangle 167"/>
              <p:cNvSpPr/>
              <p:nvPr/>
            </p:nvSpPr>
            <p:spPr>
              <a:xfrm>
                <a:off x="3718" y="12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16" name="Rectangle 168"/>
              <p:cNvSpPr/>
              <p:nvPr/>
            </p:nvSpPr>
            <p:spPr>
              <a:xfrm>
                <a:off x="3681" y="12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52" name="Group 172"/>
            <p:cNvGrpSpPr/>
            <p:nvPr/>
          </p:nvGrpSpPr>
          <p:grpSpPr>
            <a:xfrm>
              <a:off x="2987" y="1620"/>
              <a:ext cx="160" cy="130"/>
              <a:chOff x="2987" y="1620"/>
              <a:chExt cx="160" cy="130"/>
            </a:xfrm>
          </p:grpSpPr>
          <p:sp>
            <p:nvSpPr>
              <p:cNvPr id="38310" name="Rectangle 170"/>
              <p:cNvSpPr/>
              <p:nvPr/>
            </p:nvSpPr>
            <p:spPr>
              <a:xfrm>
                <a:off x="3064" y="1675"/>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8311" name="Rectangle 171"/>
              <p:cNvSpPr/>
              <p:nvPr/>
            </p:nvSpPr>
            <p:spPr>
              <a:xfrm>
                <a:off x="2987" y="1620"/>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53" name="Group 178"/>
            <p:cNvGrpSpPr/>
            <p:nvPr/>
          </p:nvGrpSpPr>
          <p:grpSpPr>
            <a:xfrm>
              <a:off x="2916" y="1724"/>
              <a:ext cx="324" cy="127"/>
              <a:chOff x="2916" y="1724"/>
              <a:chExt cx="324" cy="127"/>
            </a:xfrm>
          </p:grpSpPr>
          <p:sp>
            <p:nvSpPr>
              <p:cNvPr id="38305" name="Rectangle 173"/>
              <p:cNvSpPr/>
              <p:nvPr/>
            </p:nvSpPr>
            <p:spPr>
              <a:xfrm>
                <a:off x="3125" y="172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06" name="Rectangle 174"/>
              <p:cNvSpPr/>
              <p:nvPr/>
            </p:nvSpPr>
            <p:spPr>
              <a:xfrm>
                <a:off x="3051" y="172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307" name="Rectangle 175"/>
              <p:cNvSpPr/>
              <p:nvPr/>
            </p:nvSpPr>
            <p:spPr>
              <a:xfrm>
                <a:off x="3013" y="1724"/>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08" name="Rectangle 176"/>
              <p:cNvSpPr/>
              <p:nvPr/>
            </p:nvSpPr>
            <p:spPr>
              <a:xfrm>
                <a:off x="2953" y="172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09" name="Rectangle 177"/>
              <p:cNvSpPr/>
              <p:nvPr/>
            </p:nvSpPr>
            <p:spPr>
              <a:xfrm>
                <a:off x="2916" y="172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54" name="Group 181"/>
            <p:cNvGrpSpPr/>
            <p:nvPr/>
          </p:nvGrpSpPr>
          <p:grpSpPr>
            <a:xfrm>
              <a:off x="4358" y="1587"/>
              <a:ext cx="200" cy="129"/>
              <a:chOff x="4358" y="1587"/>
              <a:chExt cx="200" cy="129"/>
            </a:xfrm>
          </p:grpSpPr>
          <p:sp>
            <p:nvSpPr>
              <p:cNvPr id="38303" name="Rectangle 179"/>
              <p:cNvSpPr/>
              <p:nvPr/>
            </p:nvSpPr>
            <p:spPr>
              <a:xfrm>
                <a:off x="4428" y="164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14</a:t>
                </a:r>
                <a:endParaRPr lang="en-US" altLang="zh-CN" dirty="0">
                  <a:latin typeface="Arial" panose="020B0604020202020204" pitchFamily="34" charset="0"/>
                </a:endParaRPr>
              </a:p>
            </p:txBody>
          </p:sp>
          <p:sp>
            <p:nvSpPr>
              <p:cNvPr id="38304" name="Rectangle 180"/>
              <p:cNvSpPr/>
              <p:nvPr/>
            </p:nvSpPr>
            <p:spPr>
              <a:xfrm>
                <a:off x="4358" y="1587"/>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55" name="Group 187"/>
            <p:cNvGrpSpPr/>
            <p:nvPr/>
          </p:nvGrpSpPr>
          <p:grpSpPr>
            <a:xfrm>
              <a:off x="4298" y="1709"/>
              <a:ext cx="323" cy="127"/>
              <a:chOff x="4298" y="1709"/>
              <a:chExt cx="323" cy="127"/>
            </a:xfrm>
          </p:grpSpPr>
          <p:sp>
            <p:nvSpPr>
              <p:cNvPr id="38298" name="Rectangle 182"/>
              <p:cNvSpPr/>
              <p:nvPr/>
            </p:nvSpPr>
            <p:spPr>
              <a:xfrm>
                <a:off x="4506" y="170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99" name="Rectangle 183"/>
              <p:cNvSpPr/>
              <p:nvPr/>
            </p:nvSpPr>
            <p:spPr>
              <a:xfrm>
                <a:off x="4433" y="170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300" name="Rectangle 184"/>
              <p:cNvSpPr/>
              <p:nvPr/>
            </p:nvSpPr>
            <p:spPr>
              <a:xfrm>
                <a:off x="4394" y="170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301" name="Rectangle 185"/>
              <p:cNvSpPr/>
              <p:nvPr/>
            </p:nvSpPr>
            <p:spPr>
              <a:xfrm>
                <a:off x="4335" y="170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302" name="Rectangle 186"/>
              <p:cNvSpPr/>
              <p:nvPr/>
            </p:nvSpPr>
            <p:spPr>
              <a:xfrm>
                <a:off x="4298" y="170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56" name="Group 190"/>
            <p:cNvGrpSpPr/>
            <p:nvPr/>
          </p:nvGrpSpPr>
          <p:grpSpPr>
            <a:xfrm>
              <a:off x="3339" y="2165"/>
              <a:ext cx="201" cy="131"/>
              <a:chOff x="3339" y="2165"/>
              <a:chExt cx="201" cy="131"/>
            </a:xfrm>
          </p:grpSpPr>
          <p:sp>
            <p:nvSpPr>
              <p:cNvPr id="38296" name="Rectangle 188"/>
              <p:cNvSpPr/>
              <p:nvPr/>
            </p:nvSpPr>
            <p:spPr>
              <a:xfrm>
                <a:off x="3410" y="222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8297" name="Rectangle 189"/>
              <p:cNvSpPr/>
              <p:nvPr/>
            </p:nvSpPr>
            <p:spPr>
              <a:xfrm>
                <a:off x="3339" y="2165"/>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57" name="Group 196"/>
            <p:cNvGrpSpPr/>
            <p:nvPr/>
          </p:nvGrpSpPr>
          <p:grpSpPr>
            <a:xfrm>
              <a:off x="3279" y="2263"/>
              <a:ext cx="352" cy="127"/>
              <a:chOff x="3279" y="2263"/>
              <a:chExt cx="352" cy="127"/>
            </a:xfrm>
          </p:grpSpPr>
          <p:sp>
            <p:nvSpPr>
              <p:cNvPr id="38291" name="Rectangle 191"/>
              <p:cNvSpPr/>
              <p:nvPr/>
            </p:nvSpPr>
            <p:spPr>
              <a:xfrm>
                <a:off x="3515"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92" name="Rectangle 192"/>
              <p:cNvSpPr/>
              <p:nvPr/>
            </p:nvSpPr>
            <p:spPr>
              <a:xfrm>
                <a:off x="344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293" name="Rectangle 193"/>
              <p:cNvSpPr/>
              <p:nvPr/>
            </p:nvSpPr>
            <p:spPr>
              <a:xfrm>
                <a:off x="3403"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94" name="Rectangle 194"/>
              <p:cNvSpPr/>
              <p:nvPr/>
            </p:nvSpPr>
            <p:spPr>
              <a:xfrm>
                <a:off x="333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295" name="Rectangle 195"/>
              <p:cNvSpPr/>
              <p:nvPr/>
            </p:nvSpPr>
            <p:spPr>
              <a:xfrm>
                <a:off x="3279"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58" name="Group 199"/>
            <p:cNvGrpSpPr/>
            <p:nvPr/>
          </p:nvGrpSpPr>
          <p:grpSpPr>
            <a:xfrm>
              <a:off x="1864" y="2679"/>
              <a:ext cx="198" cy="130"/>
              <a:chOff x="1864" y="2679"/>
              <a:chExt cx="198" cy="130"/>
            </a:xfrm>
          </p:grpSpPr>
          <p:sp>
            <p:nvSpPr>
              <p:cNvPr id="38289" name="Rectangle 197"/>
              <p:cNvSpPr/>
              <p:nvPr/>
            </p:nvSpPr>
            <p:spPr>
              <a:xfrm>
                <a:off x="1934" y="2734"/>
                <a:ext cx="128"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38290" name="Rectangle 198"/>
              <p:cNvSpPr/>
              <p:nvPr/>
            </p:nvSpPr>
            <p:spPr>
              <a:xfrm>
                <a:off x="1864" y="2679"/>
                <a:ext cx="141"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59" name="Group 205"/>
            <p:cNvGrpSpPr/>
            <p:nvPr/>
          </p:nvGrpSpPr>
          <p:grpSpPr>
            <a:xfrm>
              <a:off x="1820" y="2794"/>
              <a:ext cx="324" cy="127"/>
              <a:chOff x="1820" y="2794"/>
              <a:chExt cx="324" cy="127"/>
            </a:xfrm>
          </p:grpSpPr>
          <p:sp>
            <p:nvSpPr>
              <p:cNvPr id="38284" name="Rectangle 200"/>
              <p:cNvSpPr/>
              <p:nvPr/>
            </p:nvSpPr>
            <p:spPr>
              <a:xfrm>
                <a:off x="2028" y="2794"/>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85" name="Rectangle 201"/>
              <p:cNvSpPr/>
              <p:nvPr/>
            </p:nvSpPr>
            <p:spPr>
              <a:xfrm>
                <a:off x="1966" y="2794"/>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86" name="Rectangle 202"/>
              <p:cNvSpPr/>
              <p:nvPr/>
            </p:nvSpPr>
            <p:spPr>
              <a:xfrm>
                <a:off x="1944" y="2794"/>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87" name="Rectangle 203"/>
              <p:cNvSpPr/>
              <p:nvPr/>
            </p:nvSpPr>
            <p:spPr>
              <a:xfrm>
                <a:off x="1873" y="2794"/>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288" name="Rectangle 204"/>
              <p:cNvSpPr/>
              <p:nvPr/>
            </p:nvSpPr>
            <p:spPr>
              <a:xfrm>
                <a:off x="1820" y="2794"/>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60" name="Group 208"/>
            <p:cNvGrpSpPr/>
            <p:nvPr/>
          </p:nvGrpSpPr>
          <p:grpSpPr>
            <a:xfrm>
              <a:off x="1903" y="3321"/>
              <a:ext cx="201" cy="129"/>
              <a:chOff x="1903" y="3321"/>
              <a:chExt cx="201" cy="129"/>
            </a:xfrm>
          </p:grpSpPr>
          <p:sp>
            <p:nvSpPr>
              <p:cNvPr id="38282" name="Rectangle 206"/>
              <p:cNvSpPr/>
              <p:nvPr/>
            </p:nvSpPr>
            <p:spPr>
              <a:xfrm>
                <a:off x="1974" y="337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38283" name="Rectangle 207"/>
              <p:cNvSpPr/>
              <p:nvPr/>
            </p:nvSpPr>
            <p:spPr>
              <a:xfrm>
                <a:off x="1903" y="3321"/>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61" name="Group 214"/>
            <p:cNvGrpSpPr/>
            <p:nvPr/>
          </p:nvGrpSpPr>
          <p:grpSpPr>
            <a:xfrm>
              <a:off x="1864" y="3436"/>
              <a:ext cx="315" cy="127"/>
              <a:chOff x="1864" y="3436"/>
              <a:chExt cx="315" cy="127"/>
            </a:xfrm>
          </p:grpSpPr>
          <p:sp>
            <p:nvSpPr>
              <p:cNvPr id="38277" name="Rectangle 209"/>
              <p:cNvSpPr/>
              <p:nvPr/>
            </p:nvSpPr>
            <p:spPr>
              <a:xfrm>
                <a:off x="2063"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78" name="Rectangle 210"/>
              <p:cNvSpPr/>
              <p:nvPr/>
            </p:nvSpPr>
            <p:spPr>
              <a:xfrm>
                <a:off x="2001"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79" name="Rectangle 211"/>
              <p:cNvSpPr/>
              <p:nvPr/>
            </p:nvSpPr>
            <p:spPr>
              <a:xfrm>
                <a:off x="1978" y="3436"/>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80" name="Rectangle 212"/>
              <p:cNvSpPr/>
              <p:nvPr/>
            </p:nvSpPr>
            <p:spPr>
              <a:xfrm>
                <a:off x="1912"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281" name="Rectangle 213"/>
              <p:cNvSpPr/>
              <p:nvPr/>
            </p:nvSpPr>
            <p:spPr>
              <a:xfrm>
                <a:off x="1864"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62" name="Group 217"/>
            <p:cNvGrpSpPr/>
            <p:nvPr/>
          </p:nvGrpSpPr>
          <p:grpSpPr>
            <a:xfrm>
              <a:off x="3423" y="2720"/>
              <a:ext cx="201" cy="130"/>
              <a:chOff x="3423" y="2720"/>
              <a:chExt cx="201" cy="130"/>
            </a:xfrm>
          </p:grpSpPr>
          <p:sp>
            <p:nvSpPr>
              <p:cNvPr id="38275" name="Rectangle 215"/>
              <p:cNvSpPr/>
              <p:nvPr/>
            </p:nvSpPr>
            <p:spPr>
              <a:xfrm>
                <a:off x="3494" y="277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sp>
            <p:nvSpPr>
              <p:cNvPr id="38276" name="Rectangle 216"/>
              <p:cNvSpPr/>
              <p:nvPr/>
            </p:nvSpPr>
            <p:spPr>
              <a:xfrm>
                <a:off x="3423" y="2720"/>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63" name="Group 223"/>
            <p:cNvGrpSpPr/>
            <p:nvPr/>
          </p:nvGrpSpPr>
          <p:grpSpPr>
            <a:xfrm>
              <a:off x="3344" y="2845"/>
              <a:ext cx="342" cy="127"/>
              <a:chOff x="3344" y="2845"/>
              <a:chExt cx="342" cy="127"/>
            </a:xfrm>
          </p:grpSpPr>
          <p:sp>
            <p:nvSpPr>
              <p:cNvPr id="38270" name="Rectangle 218"/>
              <p:cNvSpPr/>
              <p:nvPr/>
            </p:nvSpPr>
            <p:spPr>
              <a:xfrm>
                <a:off x="3571" y="2845"/>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71" name="Rectangle 219"/>
              <p:cNvSpPr/>
              <p:nvPr/>
            </p:nvSpPr>
            <p:spPr>
              <a:xfrm>
                <a:off x="3502" y="2845"/>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272" name="Rectangle 220"/>
              <p:cNvSpPr/>
              <p:nvPr/>
            </p:nvSpPr>
            <p:spPr>
              <a:xfrm>
                <a:off x="3468" y="2845"/>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73" name="Rectangle 221"/>
              <p:cNvSpPr/>
              <p:nvPr/>
            </p:nvSpPr>
            <p:spPr>
              <a:xfrm>
                <a:off x="3397" y="2845"/>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274" name="Rectangle 222"/>
              <p:cNvSpPr/>
              <p:nvPr/>
            </p:nvSpPr>
            <p:spPr>
              <a:xfrm>
                <a:off x="3344" y="2845"/>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64" name="Group 226"/>
            <p:cNvGrpSpPr/>
            <p:nvPr/>
          </p:nvGrpSpPr>
          <p:grpSpPr>
            <a:xfrm>
              <a:off x="5212" y="2151"/>
              <a:ext cx="201" cy="130"/>
              <a:chOff x="5212" y="2151"/>
              <a:chExt cx="201" cy="130"/>
            </a:xfrm>
          </p:grpSpPr>
          <p:sp>
            <p:nvSpPr>
              <p:cNvPr id="38268" name="Rectangle 224"/>
              <p:cNvSpPr/>
              <p:nvPr/>
            </p:nvSpPr>
            <p:spPr>
              <a:xfrm>
                <a:off x="5283" y="2206"/>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15</a:t>
                </a:r>
                <a:endParaRPr lang="en-US" altLang="zh-CN" dirty="0">
                  <a:latin typeface="Arial" panose="020B0604020202020204" pitchFamily="34" charset="0"/>
                </a:endParaRPr>
              </a:p>
            </p:txBody>
          </p:sp>
          <p:sp>
            <p:nvSpPr>
              <p:cNvPr id="38269" name="Rectangle 225"/>
              <p:cNvSpPr/>
              <p:nvPr/>
            </p:nvSpPr>
            <p:spPr>
              <a:xfrm>
                <a:off x="5212" y="2151"/>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65" name="Group 232"/>
            <p:cNvGrpSpPr/>
            <p:nvPr/>
          </p:nvGrpSpPr>
          <p:grpSpPr>
            <a:xfrm>
              <a:off x="5140" y="2263"/>
              <a:ext cx="352" cy="127"/>
              <a:chOff x="5140" y="2263"/>
              <a:chExt cx="352" cy="127"/>
            </a:xfrm>
          </p:grpSpPr>
          <p:sp>
            <p:nvSpPr>
              <p:cNvPr id="38263" name="Rectangle 227"/>
              <p:cNvSpPr/>
              <p:nvPr/>
            </p:nvSpPr>
            <p:spPr>
              <a:xfrm>
                <a:off x="5376"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64" name="Rectangle 228"/>
              <p:cNvSpPr/>
              <p:nvPr/>
            </p:nvSpPr>
            <p:spPr>
              <a:xfrm>
                <a:off x="5303"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265" name="Rectangle 229"/>
              <p:cNvSpPr/>
              <p:nvPr/>
            </p:nvSpPr>
            <p:spPr>
              <a:xfrm>
                <a:off x="5264"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66" name="Rectangle 230"/>
              <p:cNvSpPr/>
              <p:nvPr/>
            </p:nvSpPr>
            <p:spPr>
              <a:xfrm>
                <a:off x="5193"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267" name="Rectangle 231"/>
              <p:cNvSpPr/>
              <p:nvPr/>
            </p:nvSpPr>
            <p:spPr>
              <a:xfrm>
                <a:off x="5140"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66" name="Group 235"/>
            <p:cNvGrpSpPr/>
            <p:nvPr/>
          </p:nvGrpSpPr>
          <p:grpSpPr>
            <a:xfrm>
              <a:off x="5191" y="2740"/>
              <a:ext cx="201" cy="130"/>
              <a:chOff x="5191" y="2740"/>
              <a:chExt cx="201" cy="130"/>
            </a:xfrm>
          </p:grpSpPr>
          <p:sp>
            <p:nvSpPr>
              <p:cNvPr id="38261" name="Rectangle 233"/>
              <p:cNvSpPr/>
              <p:nvPr/>
            </p:nvSpPr>
            <p:spPr>
              <a:xfrm>
                <a:off x="5262" y="279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16</a:t>
                </a:r>
                <a:endParaRPr lang="en-US" altLang="zh-CN" dirty="0">
                  <a:latin typeface="Arial" panose="020B0604020202020204" pitchFamily="34" charset="0"/>
                </a:endParaRPr>
              </a:p>
            </p:txBody>
          </p:sp>
          <p:sp>
            <p:nvSpPr>
              <p:cNvPr id="38262" name="Rectangle 234"/>
              <p:cNvSpPr/>
              <p:nvPr/>
            </p:nvSpPr>
            <p:spPr>
              <a:xfrm>
                <a:off x="5191" y="2740"/>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67" name="Group 241"/>
            <p:cNvGrpSpPr/>
            <p:nvPr/>
          </p:nvGrpSpPr>
          <p:grpSpPr>
            <a:xfrm>
              <a:off x="5128" y="2859"/>
              <a:ext cx="341" cy="127"/>
              <a:chOff x="5128" y="2859"/>
              <a:chExt cx="341" cy="127"/>
            </a:xfrm>
          </p:grpSpPr>
          <p:sp>
            <p:nvSpPr>
              <p:cNvPr id="38256" name="Rectangle 236"/>
              <p:cNvSpPr/>
              <p:nvPr/>
            </p:nvSpPr>
            <p:spPr>
              <a:xfrm>
                <a:off x="5354" y="285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57" name="Rectangle 237"/>
              <p:cNvSpPr/>
              <p:nvPr/>
            </p:nvSpPr>
            <p:spPr>
              <a:xfrm>
                <a:off x="5281" y="285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258" name="Rectangle 238"/>
              <p:cNvSpPr/>
              <p:nvPr/>
            </p:nvSpPr>
            <p:spPr>
              <a:xfrm>
                <a:off x="5242" y="285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59" name="Rectangle 239"/>
              <p:cNvSpPr/>
              <p:nvPr/>
            </p:nvSpPr>
            <p:spPr>
              <a:xfrm>
                <a:off x="5176" y="285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260" name="Rectangle 240"/>
              <p:cNvSpPr/>
              <p:nvPr/>
            </p:nvSpPr>
            <p:spPr>
              <a:xfrm>
                <a:off x="5128" y="285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68" name="Group 244"/>
            <p:cNvGrpSpPr/>
            <p:nvPr/>
          </p:nvGrpSpPr>
          <p:grpSpPr>
            <a:xfrm>
              <a:off x="5116" y="3316"/>
              <a:ext cx="201" cy="130"/>
              <a:chOff x="5116" y="3316"/>
              <a:chExt cx="201" cy="130"/>
            </a:xfrm>
          </p:grpSpPr>
          <p:sp>
            <p:nvSpPr>
              <p:cNvPr id="38254" name="Rectangle 242"/>
              <p:cNvSpPr/>
              <p:nvPr/>
            </p:nvSpPr>
            <p:spPr>
              <a:xfrm>
                <a:off x="5187" y="337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17</a:t>
                </a:r>
                <a:endParaRPr lang="en-US" altLang="zh-CN" dirty="0">
                  <a:latin typeface="Arial" panose="020B0604020202020204" pitchFamily="34" charset="0"/>
                </a:endParaRPr>
              </a:p>
            </p:txBody>
          </p:sp>
          <p:sp>
            <p:nvSpPr>
              <p:cNvPr id="38255" name="Rectangle 243"/>
              <p:cNvSpPr/>
              <p:nvPr/>
            </p:nvSpPr>
            <p:spPr>
              <a:xfrm>
                <a:off x="5116" y="3316"/>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69" name="Group 250"/>
            <p:cNvGrpSpPr/>
            <p:nvPr/>
          </p:nvGrpSpPr>
          <p:grpSpPr>
            <a:xfrm>
              <a:off x="5076" y="3436"/>
              <a:ext cx="352" cy="127"/>
              <a:chOff x="5076" y="3436"/>
              <a:chExt cx="352" cy="127"/>
            </a:xfrm>
          </p:grpSpPr>
          <p:sp>
            <p:nvSpPr>
              <p:cNvPr id="38249" name="Rectangle 245"/>
              <p:cNvSpPr/>
              <p:nvPr/>
            </p:nvSpPr>
            <p:spPr>
              <a:xfrm>
                <a:off x="5312"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50" name="Rectangle 246"/>
              <p:cNvSpPr/>
              <p:nvPr/>
            </p:nvSpPr>
            <p:spPr>
              <a:xfrm>
                <a:off x="5238"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251" name="Rectangle 247"/>
              <p:cNvSpPr/>
              <p:nvPr/>
            </p:nvSpPr>
            <p:spPr>
              <a:xfrm>
                <a:off x="5199" y="3436"/>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52" name="Rectangle 248"/>
              <p:cNvSpPr/>
              <p:nvPr/>
            </p:nvSpPr>
            <p:spPr>
              <a:xfrm>
                <a:off x="5128"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253" name="Rectangle 249"/>
              <p:cNvSpPr/>
              <p:nvPr/>
            </p:nvSpPr>
            <p:spPr>
              <a:xfrm>
                <a:off x="5076"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7970" name="Group 253"/>
            <p:cNvGrpSpPr/>
            <p:nvPr/>
          </p:nvGrpSpPr>
          <p:grpSpPr>
            <a:xfrm>
              <a:off x="5131" y="1142"/>
              <a:ext cx="201" cy="130"/>
              <a:chOff x="5131" y="1142"/>
              <a:chExt cx="201" cy="130"/>
            </a:xfrm>
          </p:grpSpPr>
          <p:sp>
            <p:nvSpPr>
              <p:cNvPr id="38247" name="Rectangle 251"/>
              <p:cNvSpPr/>
              <p:nvPr/>
            </p:nvSpPr>
            <p:spPr>
              <a:xfrm>
                <a:off x="5202" y="1197"/>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18</a:t>
                </a:r>
                <a:endParaRPr lang="en-US" altLang="zh-CN" dirty="0">
                  <a:latin typeface="Arial" panose="020B0604020202020204" pitchFamily="34" charset="0"/>
                </a:endParaRPr>
              </a:p>
            </p:txBody>
          </p:sp>
          <p:sp>
            <p:nvSpPr>
              <p:cNvPr id="38248" name="Rectangle 252"/>
              <p:cNvSpPr/>
              <p:nvPr/>
            </p:nvSpPr>
            <p:spPr>
              <a:xfrm>
                <a:off x="5131" y="1142"/>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71" name="Group 259"/>
            <p:cNvGrpSpPr/>
            <p:nvPr/>
          </p:nvGrpSpPr>
          <p:grpSpPr>
            <a:xfrm>
              <a:off x="5091" y="1261"/>
              <a:ext cx="323" cy="127"/>
              <a:chOff x="5091" y="1261"/>
              <a:chExt cx="323" cy="127"/>
            </a:xfrm>
          </p:grpSpPr>
          <p:sp>
            <p:nvSpPr>
              <p:cNvPr id="38242" name="Rectangle 254"/>
              <p:cNvSpPr/>
              <p:nvPr/>
            </p:nvSpPr>
            <p:spPr>
              <a:xfrm>
                <a:off x="5299" y="1261"/>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43" name="Rectangle 255"/>
              <p:cNvSpPr/>
              <p:nvPr/>
            </p:nvSpPr>
            <p:spPr>
              <a:xfrm>
                <a:off x="5226" y="1261"/>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244" name="Rectangle 256"/>
              <p:cNvSpPr/>
              <p:nvPr/>
            </p:nvSpPr>
            <p:spPr>
              <a:xfrm>
                <a:off x="5187" y="1261"/>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45" name="Rectangle 257"/>
              <p:cNvSpPr/>
              <p:nvPr/>
            </p:nvSpPr>
            <p:spPr>
              <a:xfrm>
                <a:off x="5128" y="1261"/>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46" name="Rectangle 258"/>
              <p:cNvSpPr/>
              <p:nvPr/>
            </p:nvSpPr>
            <p:spPr>
              <a:xfrm>
                <a:off x="5091" y="1261"/>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37972" name="Rectangle 260"/>
            <p:cNvSpPr/>
            <p:nvPr/>
          </p:nvSpPr>
          <p:spPr>
            <a:xfrm>
              <a:off x="5225" y="141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7973" name="Rectangle 261"/>
            <p:cNvSpPr/>
            <p:nvPr/>
          </p:nvSpPr>
          <p:spPr>
            <a:xfrm>
              <a:off x="5314" y="1460"/>
              <a:ext cx="0" cy="193"/>
            </a:xfrm>
            <a:prstGeom prst="rect">
              <a:avLst/>
            </a:prstGeom>
            <a:noFill/>
            <a:ln w="9525">
              <a:noFill/>
            </a:ln>
          </p:spPr>
          <p:txBody>
            <a:bodyPr wrap="none" lIns="0" tIns="0" rIns="0" bIns="0">
              <a:spAutoFit/>
            </a:bodyPr>
            <a:lstStyle/>
            <a:p>
              <a:endParaRPr lang="zh-CN" altLang="en-US" dirty="0">
                <a:latin typeface="Arial" panose="020B0604020202020204" pitchFamily="34" charset="0"/>
              </a:endParaRPr>
            </a:p>
          </p:txBody>
        </p:sp>
        <p:sp>
          <p:nvSpPr>
            <p:cNvPr id="37974" name="Rectangle 262"/>
            <p:cNvSpPr/>
            <p:nvPr/>
          </p:nvSpPr>
          <p:spPr>
            <a:xfrm>
              <a:off x="399" y="35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7975" name="Rectangle 263"/>
            <p:cNvSpPr/>
            <p:nvPr/>
          </p:nvSpPr>
          <p:spPr>
            <a:xfrm>
              <a:off x="487" y="362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7976" name="Rectangle 264"/>
            <p:cNvSpPr/>
            <p:nvPr/>
          </p:nvSpPr>
          <p:spPr>
            <a:xfrm>
              <a:off x="3256" y="299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7977" name="Rectangle 265"/>
            <p:cNvSpPr/>
            <p:nvPr/>
          </p:nvSpPr>
          <p:spPr>
            <a:xfrm>
              <a:off x="3345" y="304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7978" name="Rectangle 266"/>
            <p:cNvSpPr/>
            <p:nvPr/>
          </p:nvSpPr>
          <p:spPr>
            <a:xfrm>
              <a:off x="252" y="14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7979" name="Rectangle 267"/>
            <p:cNvSpPr/>
            <p:nvPr/>
          </p:nvSpPr>
          <p:spPr>
            <a:xfrm>
              <a:off x="341" y="152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7980" name="Rectangle 268"/>
            <p:cNvSpPr/>
            <p:nvPr/>
          </p:nvSpPr>
          <p:spPr>
            <a:xfrm>
              <a:off x="1557" y="3586"/>
              <a:ext cx="954" cy="186"/>
            </a:xfrm>
            <a:prstGeom prst="rect">
              <a:avLst/>
            </a:prstGeom>
            <a:noFill/>
            <a:ln w="9525">
              <a:noFill/>
            </a:ln>
          </p:spPr>
          <p:txBody>
            <a:bodyPr/>
            <a:lstStyle/>
            <a:p>
              <a:endParaRPr lang="zh-CN" altLang="en-US" dirty="0">
                <a:latin typeface="Arial" panose="020B0604020202020204" pitchFamily="34" charset="0"/>
              </a:endParaRPr>
            </a:p>
          </p:txBody>
        </p:sp>
        <p:sp>
          <p:nvSpPr>
            <p:cNvPr id="37981" name="Rectangle 269"/>
            <p:cNvSpPr/>
            <p:nvPr/>
          </p:nvSpPr>
          <p:spPr>
            <a:xfrm>
              <a:off x="1646" y="3633"/>
              <a:ext cx="667"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深度限制</a:t>
              </a:r>
              <a:endParaRPr lang="zh-CN" altLang="en-US" dirty="0">
                <a:latin typeface="Arial" panose="020B0604020202020204" pitchFamily="34" charset="0"/>
              </a:endParaRPr>
            </a:p>
          </p:txBody>
        </p:sp>
        <p:sp>
          <p:nvSpPr>
            <p:cNvPr id="37982" name="Rectangle 270"/>
            <p:cNvSpPr/>
            <p:nvPr/>
          </p:nvSpPr>
          <p:spPr>
            <a:xfrm>
              <a:off x="5030" y="3588"/>
              <a:ext cx="325" cy="186"/>
            </a:xfrm>
            <a:prstGeom prst="rect">
              <a:avLst/>
            </a:prstGeom>
            <a:noFill/>
            <a:ln w="9525">
              <a:noFill/>
            </a:ln>
          </p:spPr>
          <p:txBody>
            <a:bodyPr/>
            <a:lstStyle/>
            <a:p>
              <a:endParaRPr lang="zh-CN" altLang="en-US" dirty="0">
                <a:latin typeface="Arial" panose="020B0604020202020204" pitchFamily="34" charset="0"/>
              </a:endParaRPr>
            </a:p>
          </p:txBody>
        </p:sp>
        <p:sp>
          <p:nvSpPr>
            <p:cNvPr id="37983" name="Rectangle 271"/>
            <p:cNvSpPr/>
            <p:nvPr/>
          </p:nvSpPr>
          <p:spPr>
            <a:xfrm>
              <a:off x="5118" y="3635"/>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解</a:t>
              </a:r>
              <a:endParaRPr lang="zh-CN" altLang="en-US" dirty="0">
                <a:latin typeface="Arial" panose="020B0604020202020204" pitchFamily="34" charset="0"/>
              </a:endParaRPr>
            </a:p>
          </p:txBody>
        </p:sp>
        <p:sp>
          <p:nvSpPr>
            <p:cNvPr id="37984" name="Rectangle 272"/>
            <p:cNvSpPr/>
            <p:nvPr/>
          </p:nvSpPr>
          <p:spPr>
            <a:xfrm>
              <a:off x="1950" y="3908"/>
              <a:ext cx="2126" cy="165"/>
            </a:xfrm>
            <a:prstGeom prst="rect">
              <a:avLst/>
            </a:prstGeom>
            <a:noFill/>
            <a:ln w="9525">
              <a:noFill/>
            </a:ln>
          </p:spPr>
          <p:txBody>
            <a:bodyPr/>
            <a:lstStyle/>
            <a:p>
              <a:endParaRPr lang="zh-CN" altLang="en-US" dirty="0">
                <a:latin typeface="Arial" panose="020B0604020202020204" pitchFamily="34" charset="0"/>
              </a:endParaRPr>
            </a:p>
          </p:txBody>
        </p:sp>
        <p:sp>
          <p:nvSpPr>
            <p:cNvPr id="37985" name="Rectangle 273"/>
            <p:cNvSpPr/>
            <p:nvPr/>
          </p:nvSpPr>
          <p:spPr>
            <a:xfrm>
              <a:off x="2038" y="3947"/>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7986" name="Rectangle 274"/>
            <p:cNvSpPr/>
            <p:nvPr/>
          </p:nvSpPr>
          <p:spPr>
            <a:xfrm>
              <a:off x="2160" y="3945"/>
              <a:ext cx="22" cy="106"/>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 </a:t>
              </a:r>
              <a:endParaRPr lang="en-US" altLang="zh-CN" dirty="0">
                <a:latin typeface="Arial" panose="020B0604020202020204" pitchFamily="34" charset="0"/>
              </a:endParaRPr>
            </a:p>
          </p:txBody>
        </p:sp>
        <p:sp>
          <p:nvSpPr>
            <p:cNvPr id="37987" name="Rectangle 275"/>
            <p:cNvSpPr/>
            <p:nvPr/>
          </p:nvSpPr>
          <p:spPr>
            <a:xfrm>
              <a:off x="2405" y="3947"/>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7988" name="Oval 276"/>
            <p:cNvSpPr/>
            <p:nvPr/>
          </p:nvSpPr>
          <p:spPr>
            <a:xfrm>
              <a:off x="2817" y="579"/>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989" name="Group 279"/>
            <p:cNvGrpSpPr/>
            <p:nvPr/>
          </p:nvGrpSpPr>
          <p:grpSpPr>
            <a:xfrm>
              <a:off x="3198" y="680"/>
              <a:ext cx="160" cy="131"/>
              <a:chOff x="3198" y="680"/>
              <a:chExt cx="160" cy="131"/>
            </a:xfrm>
          </p:grpSpPr>
          <p:sp>
            <p:nvSpPr>
              <p:cNvPr id="38240" name="Rectangle 277"/>
              <p:cNvSpPr/>
              <p:nvPr/>
            </p:nvSpPr>
            <p:spPr>
              <a:xfrm>
                <a:off x="3276" y="736"/>
                <a:ext cx="82"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0</a:t>
                </a:r>
                <a:endParaRPr lang="en-US" altLang="zh-CN" dirty="0">
                  <a:latin typeface="Arial" panose="020B0604020202020204" pitchFamily="34" charset="0"/>
                </a:endParaRPr>
              </a:p>
            </p:txBody>
          </p:sp>
          <p:sp>
            <p:nvSpPr>
              <p:cNvPr id="38241" name="Rectangle 278"/>
              <p:cNvSpPr/>
              <p:nvPr/>
            </p:nvSpPr>
            <p:spPr>
              <a:xfrm>
                <a:off x="3198" y="680"/>
                <a:ext cx="141"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sp>
          <p:nvSpPr>
            <p:cNvPr id="37990" name="Oval 280"/>
            <p:cNvSpPr/>
            <p:nvPr/>
          </p:nvSpPr>
          <p:spPr>
            <a:xfrm>
              <a:off x="3389"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91" name="Oval 281"/>
            <p:cNvSpPr/>
            <p:nvPr/>
          </p:nvSpPr>
          <p:spPr>
            <a:xfrm>
              <a:off x="1718" y="1071"/>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92" name="Oval 282"/>
            <p:cNvSpPr/>
            <p:nvPr/>
          </p:nvSpPr>
          <p:spPr>
            <a:xfrm>
              <a:off x="149" y="1116"/>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7993" name="Oval 283"/>
            <p:cNvSpPr/>
            <p:nvPr/>
          </p:nvSpPr>
          <p:spPr>
            <a:xfrm>
              <a:off x="4793" y="1071"/>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7994" name="Group 286"/>
            <p:cNvGrpSpPr/>
            <p:nvPr/>
          </p:nvGrpSpPr>
          <p:grpSpPr>
            <a:xfrm>
              <a:off x="838" y="804"/>
              <a:ext cx="2011" cy="357"/>
              <a:chOff x="838" y="804"/>
              <a:chExt cx="2011" cy="357"/>
            </a:xfrm>
          </p:grpSpPr>
          <p:sp>
            <p:nvSpPr>
              <p:cNvPr id="38238" name="Line 284"/>
              <p:cNvSpPr/>
              <p:nvPr/>
            </p:nvSpPr>
            <p:spPr>
              <a:xfrm flipH="1">
                <a:off x="927" y="804"/>
                <a:ext cx="1922" cy="324"/>
              </a:xfrm>
              <a:prstGeom prst="line">
                <a:avLst/>
              </a:prstGeom>
              <a:ln w="14288" cap="flat" cmpd="sng">
                <a:solidFill>
                  <a:srgbClr val="000000"/>
                </a:solidFill>
                <a:prstDash val="solid"/>
                <a:headEnd type="none" w="med" len="med"/>
                <a:tailEnd type="none" w="med" len="med"/>
              </a:ln>
            </p:spPr>
          </p:sp>
          <p:sp>
            <p:nvSpPr>
              <p:cNvPr id="38239" name="Freeform 285"/>
              <p:cNvSpPr/>
              <p:nvPr/>
            </p:nvSpPr>
            <p:spPr>
              <a:xfrm>
                <a:off x="838" y="1096"/>
                <a:ext cx="106" cy="65"/>
              </a:xfrm>
              <a:custGeom>
                <a:avLst/>
                <a:gdLst>
                  <a:gd name="txL" fmla="*/ 0 w 106"/>
                  <a:gd name="txT" fmla="*/ 0 h 65"/>
                  <a:gd name="txR" fmla="*/ 106 w 106"/>
                  <a:gd name="txB" fmla="*/ 65 h 65"/>
                </a:gdLst>
                <a:ahLst/>
                <a:cxnLst>
                  <a:cxn ang="0">
                    <a:pos x="83" y="0"/>
                  </a:cxn>
                  <a:cxn ang="0">
                    <a:pos x="0" y="48"/>
                  </a:cxn>
                  <a:cxn ang="0">
                    <a:pos x="106" y="65"/>
                  </a:cxn>
                  <a:cxn ang="0">
                    <a:pos x="83" y="0"/>
                  </a:cxn>
                </a:cxnLst>
                <a:rect l="txL" t="txT" r="txR" b="txB"/>
                <a:pathLst>
                  <a:path w="106" h="65">
                    <a:moveTo>
                      <a:pt x="83" y="0"/>
                    </a:moveTo>
                    <a:lnTo>
                      <a:pt x="0" y="48"/>
                    </a:lnTo>
                    <a:lnTo>
                      <a:pt x="106" y="65"/>
                    </a:lnTo>
                    <a:lnTo>
                      <a:pt x="83" y="0"/>
                    </a:lnTo>
                    <a:close/>
                  </a:path>
                </a:pathLst>
              </a:custGeom>
              <a:solidFill>
                <a:srgbClr val="000000">
                  <a:alpha val="100000"/>
                </a:srgbClr>
              </a:solidFill>
              <a:ln w="9525">
                <a:noFill/>
              </a:ln>
            </p:spPr>
            <p:txBody>
              <a:bodyPr/>
              <a:lstStyle/>
              <a:p>
                <a:endParaRPr lang="zh-CN" altLang="en-US"/>
              </a:p>
            </p:txBody>
          </p:sp>
        </p:grpSp>
        <p:grpSp>
          <p:nvGrpSpPr>
            <p:cNvPr id="37995" name="Group 289"/>
            <p:cNvGrpSpPr/>
            <p:nvPr/>
          </p:nvGrpSpPr>
          <p:grpSpPr>
            <a:xfrm>
              <a:off x="2377" y="848"/>
              <a:ext cx="586" cy="268"/>
              <a:chOff x="2377" y="848"/>
              <a:chExt cx="586" cy="268"/>
            </a:xfrm>
          </p:grpSpPr>
          <p:sp>
            <p:nvSpPr>
              <p:cNvPr id="38236" name="Line 287"/>
              <p:cNvSpPr/>
              <p:nvPr/>
            </p:nvSpPr>
            <p:spPr>
              <a:xfrm flipH="1">
                <a:off x="2453" y="848"/>
                <a:ext cx="510" cy="234"/>
              </a:xfrm>
              <a:prstGeom prst="line">
                <a:avLst/>
              </a:prstGeom>
              <a:ln w="14288" cap="flat" cmpd="sng">
                <a:solidFill>
                  <a:srgbClr val="000000"/>
                </a:solidFill>
                <a:prstDash val="solid"/>
                <a:headEnd type="none" w="med" len="med"/>
                <a:tailEnd type="none" w="med" len="med"/>
              </a:ln>
            </p:spPr>
          </p:sp>
          <p:sp>
            <p:nvSpPr>
              <p:cNvPr id="38237" name="Freeform 288"/>
              <p:cNvSpPr/>
              <p:nvPr/>
            </p:nvSpPr>
            <p:spPr>
              <a:xfrm>
                <a:off x="2377" y="1052"/>
                <a:ext cx="107" cy="64"/>
              </a:xfrm>
              <a:custGeom>
                <a:avLst/>
                <a:gdLst>
                  <a:gd name="txL" fmla="*/ 0 w 107"/>
                  <a:gd name="txT" fmla="*/ 0 h 64"/>
                  <a:gd name="txR" fmla="*/ 107 w 107"/>
                  <a:gd name="txB" fmla="*/ 64 h 64"/>
                </a:gdLst>
                <a:ahLst/>
                <a:cxnLst>
                  <a:cxn ang="0">
                    <a:pos x="55" y="0"/>
                  </a:cxn>
                  <a:cxn ang="0">
                    <a:pos x="0" y="64"/>
                  </a:cxn>
                  <a:cxn ang="0">
                    <a:pos x="107" y="55"/>
                  </a:cxn>
                  <a:cxn ang="0">
                    <a:pos x="55" y="0"/>
                  </a:cxn>
                </a:cxnLst>
                <a:rect l="txL" t="txT" r="txR" b="txB"/>
                <a:pathLst>
                  <a:path w="107" h="64">
                    <a:moveTo>
                      <a:pt x="55" y="0"/>
                    </a:moveTo>
                    <a:lnTo>
                      <a:pt x="0" y="64"/>
                    </a:lnTo>
                    <a:lnTo>
                      <a:pt x="107" y="55"/>
                    </a:lnTo>
                    <a:lnTo>
                      <a:pt x="55" y="0"/>
                    </a:lnTo>
                    <a:close/>
                  </a:path>
                </a:pathLst>
              </a:custGeom>
              <a:solidFill>
                <a:srgbClr val="000000">
                  <a:alpha val="100000"/>
                </a:srgbClr>
              </a:solidFill>
              <a:ln w="9525">
                <a:noFill/>
              </a:ln>
            </p:spPr>
            <p:txBody>
              <a:bodyPr/>
              <a:lstStyle/>
              <a:p>
                <a:endParaRPr lang="zh-CN" altLang="en-US"/>
              </a:p>
            </p:txBody>
          </p:sp>
        </p:grpSp>
        <p:grpSp>
          <p:nvGrpSpPr>
            <p:cNvPr id="37996" name="Group 292"/>
            <p:cNvGrpSpPr/>
            <p:nvPr/>
          </p:nvGrpSpPr>
          <p:grpSpPr>
            <a:xfrm>
              <a:off x="3330" y="887"/>
              <a:ext cx="253" cy="220"/>
              <a:chOff x="3330" y="887"/>
              <a:chExt cx="253" cy="220"/>
            </a:xfrm>
          </p:grpSpPr>
          <p:sp>
            <p:nvSpPr>
              <p:cNvPr id="38234" name="Line 290"/>
              <p:cNvSpPr/>
              <p:nvPr/>
            </p:nvSpPr>
            <p:spPr>
              <a:xfrm>
                <a:off x="3330" y="887"/>
                <a:ext cx="195" cy="171"/>
              </a:xfrm>
              <a:prstGeom prst="line">
                <a:avLst/>
              </a:prstGeom>
              <a:ln w="14288" cap="flat" cmpd="sng">
                <a:solidFill>
                  <a:srgbClr val="000000"/>
                </a:solidFill>
                <a:prstDash val="solid"/>
                <a:headEnd type="none" w="med" len="med"/>
                <a:tailEnd type="none" w="med" len="med"/>
              </a:ln>
            </p:spPr>
          </p:sp>
          <p:sp>
            <p:nvSpPr>
              <p:cNvPr id="38235" name="Freeform 291"/>
              <p:cNvSpPr/>
              <p:nvPr/>
            </p:nvSpPr>
            <p:spPr>
              <a:xfrm>
                <a:off x="3484" y="1035"/>
                <a:ext cx="99" cy="72"/>
              </a:xfrm>
              <a:custGeom>
                <a:avLst/>
                <a:gdLst>
                  <a:gd name="txL" fmla="*/ 0 w 99"/>
                  <a:gd name="txT" fmla="*/ 0 h 72"/>
                  <a:gd name="txR" fmla="*/ 99 w 99"/>
                  <a:gd name="txB" fmla="*/ 72 h 72"/>
                </a:gdLst>
                <a:ahLst/>
                <a:cxnLst>
                  <a:cxn ang="0">
                    <a:pos x="0" y="41"/>
                  </a:cxn>
                  <a:cxn ang="0">
                    <a:pos x="99" y="72"/>
                  </a:cxn>
                  <a:cxn ang="0">
                    <a:pos x="74" y="0"/>
                  </a:cxn>
                  <a:cxn ang="0">
                    <a:pos x="0" y="41"/>
                  </a:cxn>
                </a:cxnLst>
                <a:rect l="txL" t="txT" r="txR" b="txB"/>
                <a:pathLst>
                  <a:path w="99" h="72">
                    <a:moveTo>
                      <a:pt x="0" y="41"/>
                    </a:moveTo>
                    <a:lnTo>
                      <a:pt x="99" y="72"/>
                    </a:lnTo>
                    <a:lnTo>
                      <a:pt x="74" y="0"/>
                    </a:lnTo>
                    <a:lnTo>
                      <a:pt x="0" y="41"/>
                    </a:lnTo>
                    <a:close/>
                  </a:path>
                </a:pathLst>
              </a:custGeom>
              <a:solidFill>
                <a:srgbClr val="000000">
                  <a:alpha val="100000"/>
                </a:srgbClr>
              </a:solidFill>
              <a:ln w="9525">
                <a:noFill/>
              </a:ln>
            </p:spPr>
            <p:txBody>
              <a:bodyPr/>
              <a:lstStyle/>
              <a:p>
                <a:endParaRPr lang="zh-CN" altLang="en-US"/>
              </a:p>
            </p:txBody>
          </p:sp>
        </p:grpSp>
        <p:grpSp>
          <p:nvGrpSpPr>
            <p:cNvPr id="37997" name="Group 295"/>
            <p:cNvGrpSpPr/>
            <p:nvPr/>
          </p:nvGrpSpPr>
          <p:grpSpPr>
            <a:xfrm>
              <a:off x="3633" y="765"/>
              <a:ext cx="1235" cy="383"/>
              <a:chOff x="3633" y="765"/>
              <a:chExt cx="1235" cy="383"/>
            </a:xfrm>
          </p:grpSpPr>
          <p:sp>
            <p:nvSpPr>
              <p:cNvPr id="38232" name="Line 293"/>
              <p:cNvSpPr/>
              <p:nvPr/>
            </p:nvSpPr>
            <p:spPr>
              <a:xfrm>
                <a:off x="3633" y="765"/>
                <a:ext cx="1151" cy="352"/>
              </a:xfrm>
              <a:prstGeom prst="line">
                <a:avLst/>
              </a:prstGeom>
              <a:ln w="14288" cap="flat" cmpd="sng">
                <a:solidFill>
                  <a:srgbClr val="000000"/>
                </a:solidFill>
                <a:prstDash val="solid"/>
                <a:headEnd type="none" w="med" len="med"/>
                <a:tailEnd type="none" w="med" len="med"/>
              </a:ln>
            </p:spPr>
          </p:sp>
          <p:sp>
            <p:nvSpPr>
              <p:cNvPr id="38233" name="Freeform 294"/>
              <p:cNvSpPr/>
              <p:nvPr/>
            </p:nvSpPr>
            <p:spPr>
              <a:xfrm>
                <a:off x="4761" y="1086"/>
                <a:ext cx="107" cy="62"/>
              </a:xfrm>
              <a:custGeom>
                <a:avLst/>
                <a:gdLst>
                  <a:gd name="txL" fmla="*/ 0 w 107"/>
                  <a:gd name="txT" fmla="*/ 0 h 62"/>
                  <a:gd name="txR" fmla="*/ 107 w 107"/>
                  <a:gd name="txB" fmla="*/ 62 h 62"/>
                </a:gdLst>
                <a:ahLst/>
                <a:cxnLst>
                  <a:cxn ang="0">
                    <a:pos x="0" y="62"/>
                  </a:cxn>
                  <a:cxn ang="0">
                    <a:pos x="107" y="58"/>
                  </a:cxn>
                  <a:cxn ang="0">
                    <a:pos x="38" y="0"/>
                  </a:cxn>
                  <a:cxn ang="0">
                    <a:pos x="0" y="62"/>
                  </a:cxn>
                </a:cxnLst>
                <a:rect l="txL" t="txT" r="txR" b="txB"/>
                <a:pathLst>
                  <a:path w="107" h="62">
                    <a:moveTo>
                      <a:pt x="0" y="62"/>
                    </a:moveTo>
                    <a:lnTo>
                      <a:pt x="107" y="58"/>
                    </a:lnTo>
                    <a:lnTo>
                      <a:pt x="38" y="0"/>
                    </a:lnTo>
                    <a:lnTo>
                      <a:pt x="0" y="62"/>
                    </a:lnTo>
                    <a:close/>
                  </a:path>
                </a:pathLst>
              </a:custGeom>
              <a:solidFill>
                <a:srgbClr val="000000">
                  <a:alpha val="100000"/>
                </a:srgbClr>
              </a:solidFill>
              <a:ln w="9525">
                <a:noFill/>
              </a:ln>
            </p:spPr>
            <p:txBody>
              <a:bodyPr/>
              <a:lstStyle/>
              <a:p>
                <a:endParaRPr lang="zh-CN" altLang="en-US"/>
              </a:p>
            </p:txBody>
          </p:sp>
        </p:grpSp>
        <p:grpSp>
          <p:nvGrpSpPr>
            <p:cNvPr id="37998" name="Group 298"/>
            <p:cNvGrpSpPr/>
            <p:nvPr/>
          </p:nvGrpSpPr>
          <p:grpSpPr>
            <a:xfrm>
              <a:off x="508" y="1207"/>
              <a:ext cx="154" cy="130"/>
              <a:chOff x="508" y="1207"/>
              <a:chExt cx="154" cy="130"/>
            </a:xfrm>
          </p:grpSpPr>
          <p:sp>
            <p:nvSpPr>
              <p:cNvPr id="38230" name="Rectangle 296"/>
              <p:cNvSpPr/>
              <p:nvPr/>
            </p:nvSpPr>
            <p:spPr>
              <a:xfrm>
                <a:off x="579" y="1262"/>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31" name="Rectangle 297"/>
              <p:cNvSpPr/>
              <p:nvPr/>
            </p:nvSpPr>
            <p:spPr>
              <a:xfrm>
                <a:off x="508" y="1207"/>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7999" name="Group 304"/>
            <p:cNvGrpSpPr/>
            <p:nvPr/>
          </p:nvGrpSpPr>
          <p:grpSpPr>
            <a:xfrm>
              <a:off x="451" y="1299"/>
              <a:ext cx="296" cy="127"/>
              <a:chOff x="451" y="1299"/>
              <a:chExt cx="296" cy="127"/>
            </a:xfrm>
          </p:grpSpPr>
          <p:sp>
            <p:nvSpPr>
              <p:cNvPr id="38225" name="Rectangle 299"/>
              <p:cNvSpPr/>
              <p:nvPr/>
            </p:nvSpPr>
            <p:spPr>
              <a:xfrm>
                <a:off x="632" y="129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26" name="Rectangle 300"/>
              <p:cNvSpPr/>
              <p:nvPr/>
            </p:nvSpPr>
            <p:spPr>
              <a:xfrm>
                <a:off x="570" y="129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27" name="Rectangle 301"/>
              <p:cNvSpPr/>
              <p:nvPr/>
            </p:nvSpPr>
            <p:spPr>
              <a:xfrm>
                <a:off x="548" y="129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228" name="Rectangle 302"/>
              <p:cNvSpPr/>
              <p:nvPr/>
            </p:nvSpPr>
            <p:spPr>
              <a:xfrm>
                <a:off x="488" y="129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229" name="Rectangle 303"/>
              <p:cNvSpPr/>
              <p:nvPr/>
            </p:nvSpPr>
            <p:spPr>
              <a:xfrm>
                <a:off x="451" y="129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38000" name="Oval 305"/>
            <p:cNvSpPr/>
            <p:nvPr/>
          </p:nvSpPr>
          <p:spPr>
            <a:xfrm>
              <a:off x="179"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01" name="Oval 306"/>
            <p:cNvSpPr/>
            <p:nvPr/>
          </p:nvSpPr>
          <p:spPr>
            <a:xfrm>
              <a:off x="179"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02" name="Oval 307"/>
            <p:cNvSpPr/>
            <p:nvPr/>
          </p:nvSpPr>
          <p:spPr>
            <a:xfrm>
              <a:off x="1498" y="2054"/>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03" name="Oval 308"/>
            <p:cNvSpPr/>
            <p:nvPr/>
          </p:nvSpPr>
          <p:spPr>
            <a:xfrm>
              <a:off x="179"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04" name="Oval 309"/>
            <p:cNvSpPr/>
            <p:nvPr/>
          </p:nvSpPr>
          <p:spPr>
            <a:xfrm>
              <a:off x="912" y="1563"/>
              <a:ext cx="807"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005" name="Group 312"/>
            <p:cNvGrpSpPr/>
            <p:nvPr/>
          </p:nvGrpSpPr>
          <p:grpSpPr>
            <a:xfrm>
              <a:off x="1385" y="1333"/>
              <a:ext cx="438" cy="242"/>
              <a:chOff x="1385" y="1333"/>
              <a:chExt cx="438" cy="242"/>
            </a:xfrm>
          </p:grpSpPr>
          <p:sp>
            <p:nvSpPr>
              <p:cNvPr id="38223" name="Line 310"/>
              <p:cNvSpPr/>
              <p:nvPr/>
            </p:nvSpPr>
            <p:spPr>
              <a:xfrm flipH="1">
                <a:off x="1455" y="1333"/>
                <a:ext cx="368" cy="203"/>
              </a:xfrm>
              <a:prstGeom prst="line">
                <a:avLst/>
              </a:prstGeom>
              <a:ln w="14288" cap="flat" cmpd="sng">
                <a:solidFill>
                  <a:srgbClr val="000000"/>
                </a:solidFill>
                <a:prstDash val="solid"/>
                <a:headEnd type="none" w="med" len="med"/>
                <a:tailEnd type="none" w="med" len="med"/>
              </a:ln>
            </p:spPr>
          </p:sp>
          <p:sp>
            <p:nvSpPr>
              <p:cNvPr id="38224" name="Freeform 311"/>
              <p:cNvSpPr/>
              <p:nvPr/>
            </p:nvSpPr>
            <p:spPr>
              <a:xfrm>
                <a:off x="1385" y="1507"/>
                <a:ext cx="105" cy="68"/>
              </a:xfrm>
              <a:custGeom>
                <a:avLst/>
                <a:gdLst>
                  <a:gd name="txL" fmla="*/ 0 w 105"/>
                  <a:gd name="txT" fmla="*/ 0 h 68"/>
                  <a:gd name="txR" fmla="*/ 105 w 105"/>
                  <a:gd name="txB" fmla="*/ 68 h 68"/>
                </a:gdLst>
                <a:ahLst/>
                <a:cxnLst>
                  <a:cxn ang="0">
                    <a:pos x="46" y="0"/>
                  </a:cxn>
                  <a:cxn ang="0">
                    <a:pos x="0" y="68"/>
                  </a:cxn>
                  <a:cxn ang="0">
                    <a:pos x="105" y="53"/>
                  </a:cxn>
                  <a:cxn ang="0">
                    <a:pos x="46" y="0"/>
                  </a:cxn>
                </a:cxnLst>
                <a:rect l="txL" t="txT" r="txR" b="txB"/>
                <a:pathLst>
                  <a:path w="105" h="68">
                    <a:moveTo>
                      <a:pt x="46" y="0"/>
                    </a:moveTo>
                    <a:lnTo>
                      <a:pt x="0" y="68"/>
                    </a:lnTo>
                    <a:lnTo>
                      <a:pt x="105" y="53"/>
                    </a:lnTo>
                    <a:lnTo>
                      <a:pt x="46" y="0"/>
                    </a:lnTo>
                    <a:close/>
                  </a:path>
                </a:pathLst>
              </a:custGeom>
              <a:solidFill>
                <a:srgbClr val="000000">
                  <a:alpha val="100000"/>
                </a:srgbClr>
              </a:solidFill>
              <a:ln w="9525">
                <a:noFill/>
              </a:ln>
            </p:spPr>
            <p:txBody>
              <a:bodyPr/>
              <a:lstStyle/>
              <a:p>
                <a:endParaRPr lang="zh-CN" altLang="en-US"/>
              </a:p>
            </p:txBody>
          </p:sp>
        </p:grpSp>
        <p:grpSp>
          <p:nvGrpSpPr>
            <p:cNvPr id="38006" name="Group 315"/>
            <p:cNvGrpSpPr/>
            <p:nvPr/>
          </p:nvGrpSpPr>
          <p:grpSpPr>
            <a:xfrm>
              <a:off x="610" y="1799"/>
              <a:ext cx="364" cy="268"/>
              <a:chOff x="610" y="1799"/>
              <a:chExt cx="364" cy="268"/>
            </a:xfrm>
          </p:grpSpPr>
          <p:sp>
            <p:nvSpPr>
              <p:cNvPr id="38221" name="Line 313"/>
              <p:cNvSpPr/>
              <p:nvPr/>
            </p:nvSpPr>
            <p:spPr>
              <a:xfrm flipH="1">
                <a:off x="671" y="1799"/>
                <a:ext cx="303" cy="222"/>
              </a:xfrm>
              <a:prstGeom prst="line">
                <a:avLst/>
              </a:prstGeom>
              <a:ln w="14288" cap="flat" cmpd="sng">
                <a:solidFill>
                  <a:srgbClr val="000000"/>
                </a:solidFill>
                <a:prstDash val="solid"/>
                <a:headEnd type="none" w="med" len="med"/>
                <a:tailEnd type="none" w="med" len="med"/>
              </a:ln>
            </p:spPr>
          </p:sp>
          <p:sp>
            <p:nvSpPr>
              <p:cNvPr id="38222" name="Freeform 314"/>
              <p:cNvSpPr/>
              <p:nvPr/>
            </p:nvSpPr>
            <p:spPr>
              <a:xfrm>
                <a:off x="610" y="1996"/>
                <a:ext cx="100" cy="71"/>
              </a:xfrm>
              <a:custGeom>
                <a:avLst/>
                <a:gdLst>
                  <a:gd name="txL" fmla="*/ 0 w 100"/>
                  <a:gd name="txT" fmla="*/ 0 h 71"/>
                  <a:gd name="txR" fmla="*/ 100 w 100"/>
                  <a:gd name="txB" fmla="*/ 71 h 71"/>
                </a:gdLst>
                <a:ahLst/>
                <a:cxnLst>
                  <a:cxn ang="0">
                    <a:pos x="30" y="0"/>
                  </a:cxn>
                  <a:cxn ang="0">
                    <a:pos x="0" y="71"/>
                  </a:cxn>
                  <a:cxn ang="0">
                    <a:pos x="100" y="47"/>
                  </a:cxn>
                  <a:cxn ang="0">
                    <a:pos x="30" y="0"/>
                  </a:cxn>
                </a:cxnLst>
                <a:rect l="txL" t="txT" r="txR" b="txB"/>
                <a:pathLst>
                  <a:path w="100" h="71">
                    <a:moveTo>
                      <a:pt x="30" y="0"/>
                    </a:moveTo>
                    <a:lnTo>
                      <a:pt x="0" y="71"/>
                    </a:lnTo>
                    <a:lnTo>
                      <a:pt x="100" y="47"/>
                    </a:lnTo>
                    <a:lnTo>
                      <a:pt x="30" y="0"/>
                    </a:lnTo>
                    <a:close/>
                  </a:path>
                </a:pathLst>
              </a:custGeom>
              <a:solidFill>
                <a:srgbClr val="000000">
                  <a:alpha val="100000"/>
                </a:srgbClr>
              </a:solidFill>
              <a:ln w="9525">
                <a:noFill/>
              </a:ln>
            </p:spPr>
            <p:txBody>
              <a:bodyPr/>
              <a:lstStyle/>
              <a:p>
                <a:endParaRPr lang="zh-CN" altLang="en-US"/>
              </a:p>
            </p:txBody>
          </p:sp>
        </p:grpSp>
        <p:grpSp>
          <p:nvGrpSpPr>
            <p:cNvPr id="38007" name="Group 318"/>
            <p:cNvGrpSpPr/>
            <p:nvPr/>
          </p:nvGrpSpPr>
          <p:grpSpPr>
            <a:xfrm>
              <a:off x="1560" y="1837"/>
              <a:ext cx="295" cy="224"/>
              <a:chOff x="1560" y="1837"/>
              <a:chExt cx="295" cy="224"/>
            </a:xfrm>
          </p:grpSpPr>
          <p:sp>
            <p:nvSpPr>
              <p:cNvPr id="38219" name="Line 316"/>
              <p:cNvSpPr/>
              <p:nvPr/>
            </p:nvSpPr>
            <p:spPr>
              <a:xfrm>
                <a:off x="1560" y="1837"/>
                <a:ext cx="232" cy="177"/>
              </a:xfrm>
              <a:prstGeom prst="line">
                <a:avLst/>
              </a:prstGeom>
              <a:ln w="14288" cap="flat" cmpd="sng">
                <a:solidFill>
                  <a:srgbClr val="000000"/>
                </a:solidFill>
                <a:prstDash val="solid"/>
                <a:headEnd type="none" w="med" len="med"/>
                <a:tailEnd type="none" w="med" len="med"/>
              </a:ln>
            </p:spPr>
          </p:sp>
          <p:sp>
            <p:nvSpPr>
              <p:cNvPr id="38220" name="Freeform 317"/>
              <p:cNvSpPr/>
              <p:nvPr/>
            </p:nvSpPr>
            <p:spPr>
              <a:xfrm>
                <a:off x="1754" y="1989"/>
                <a:ext cx="101" cy="72"/>
              </a:xfrm>
              <a:custGeom>
                <a:avLst/>
                <a:gdLst>
                  <a:gd name="txL" fmla="*/ 0 w 101"/>
                  <a:gd name="txT" fmla="*/ 0 h 72"/>
                  <a:gd name="txR" fmla="*/ 101 w 101"/>
                  <a:gd name="txB" fmla="*/ 72 h 72"/>
                </a:gdLst>
                <a:ahLst/>
                <a:cxnLst>
                  <a:cxn ang="0">
                    <a:pos x="0" y="45"/>
                  </a:cxn>
                  <a:cxn ang="0">
                    <a:pos x="101" y="72"/>
                  </a:cxn>
                  <a:cxn ang="0">
                    <a:pos x="71" y="0"/>
                  </a:cxn>
                  <a:cxn ang="0">
                    <a:pos x="0" y="45"/>
                  </a:cxn>
                </a:cxnLst>
                <a:rect l="txL" t="txT" r="txR" b="txB"/>
                <a:pathLst>
                  <a:path w="101" h="72">
                    <a:moveTo>
                      <a:pt x="0" y="45"/>
                    </a:moveTo>
                    <a:lnTo>
                      <a:pt x="101" y="72"/>
                    </a:lnTo>
                    <a:lnTo>
                      <a:pt x="71" y="0"/>
                    </a:lnTo>
                    <a:lnTo>
                      <a:pt x="0" y="45"/>
                    </a:lnTo>
                    <a:close/>
                  </a:path>
                </a:pathLst>
              </a:custGeom>
              <a:solidFill>
                <a:srgbClr val="000000">
                  <a:alpha val="100000"/>
                </a:srgbClr>
              </a:solidFill>
              <a:ln w="9525">
                <a:noFill/>
              </a:ln>
            </p:spPr>
            <p:txBody>
              <a:bodyPr/>
              <a:lstStyle/>
              <a:p>
                <a:endParaRPr lang="zh-CN" altLang="en-US"/>
              </a:p>
            </p:txBody>
          </p:sp>
        </p:grpSp>
        <p:grpSp>
          <p:nvGrpSpPr>
            <p:cNvPr id="38008" name="Group 321"/>
            <p:cNvGrpSpPr/>
            <p:nvPr/>
          </p:nvGrpSpPr>
          <p:grpSpPr>
            <a:xfrm>
              <a:off x="498" y="2366"/>
              <a:ext cx="96" cy="270"/>
              <a:chOff x="498" y="2366"/>
              <a:chExt cx="96" cy="270"/>
            </a:xfrm>
          </p:grpSpPr>
          <p:sp>
            <p:nvSpPr>
              <p:cNvPr id="38217" name="Line 319"/>
              <p:cNvSpPr/>
              <p:nvPr/>
            </p:nvSpPr>
            <p:spPr>
              <a:xfrm>
                <a:off x="545" y="2366"/>
                <a:ext cx="1" cy="205"/>
              </a:xfrm>
              <a:prstGeom prst="line">
                <a:avLst/>
              </a:prstGeom>
              <a:ln w="14288" cap="flat" cmpd="sng">
                <a:solidFill>
                  <a:srgbClr val="000000"/>
                </a:solidFill>
                <a:prstDash val="solid"/>
                <a:headEnd type="none" w="med" len="med"/>
                <a:tailEnd type="none" w="med" len="med"/>
              </a:ln>
            </p:spPr>
          </p:sp>
          <p:sp>
            <p:nvSpPr>
              <p:cNvPr id="38218" name="Freeform 320"/>
              <p:cNvSpPr/>
              <p:nvPr/>
            </p:nvSpPr>
            <p:spPr>
              <a:xfrm>
                <a:off x="498"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8009" name="Group 324"/>
            <p:cNvGrpSpPr/>
            <p:nvPr/>
          </p:nvGrpSpPr>
          <p:grpSpPr>
            <a:xfrm>
              <a:off x="498" y="2948"/>
              <a:ext cx="96" cy="269"/>
              <a:chOff x="498" y="2948"/>
              <a:chExt cx="96" cy="269"/>
            </a:xfrm>
          </p:grpSpPr>
          <p:sp>
            <p:nvSpPr>
              <p:cNvPr id="38215" name="Line 322"/>
              <p:cNvSpPr/>
              <p:nvPr/>
            </p:nvSpPr>
            <p:spPr>
              <a:xfrm>
                <a:off x="545" y="2948"/>
                <a:ext cx="1" cy="204"/>
              </a:xfrm>
              <a:prstGeom prst="line">
                <a:avLst/>
              </a:prstGeom>
              <a:ln w="14288" cap="flat" cmpd="sng">
                <a:solidFill>
                  <a:srgbClr val="000000"/>
                </a:solidFill>
                <a:prstDash val="solid"/>
                <a:headEnd type="none" w="med" len="med"/>
                <a:tailEnd type="none" w="med" len="med"/>
              </a:ln>
            </p:spPr>
          </p:sp>
          <p:sp>
            <p:nvSpPr>
              <p:cNvPr id="38216" name="Freeform 323"/>
              <p:cNvSpPr/>
              <p:nvPr/>
            </p:nvSpPr>
            <p:spPr>
              <a:xfrm>
                <a:off x="498"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sp>
          <p:nvSpPr>
            <p:cNvPr id="38010" name="Oval 325"/>
            <p:cNvSpPr/>
            <p:nvPr/>
          </p:nvSpPr>
          <p:spPr>
            <a:xfrm>
              <a:off x="3989" y="1518"/>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1" name="Oval 326"/>
            <p:cNvSpPr/>
            <p:nvPr/>
          </p:nvSpPr>
          <p:spPr>
            <a:xfrm>
              <a:off x="4767" y="2635"/>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2" name="Oval 327"/>
            <p:cNvSpPr/>
            <p:nvPr/>
          </p:nvSpPr>
          <p:spPr>
            <a:xfrm>
              <a:off x="4767"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3" name="Oval 328"/>
            <p:cNvSpPr/>
            <p:nvPr/>
          </p:nvSpPr>
          <p:spPr>
            <a:xfrm>
              <a:off x="1571"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4" name="Oval 329"/>
            <p:cNvSpPr/>
            <p:nvPr/>
          </p:nvSpPr>
          <p:spPr>
            <a:xfrm>
              <a:off x="3110" y="2635"/>
              <a:ext cx="807"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5" name="Oval 330"/>
            <p:cNvSpPr/>
            <p:nvPr/>
          </p:nvSpPr>
          <p:spPr>
            <a:xfrm>
              <a:off x="1571" y="2590"/>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6" name="Oval 331"/>
            <p:cNvSpPr/>
            <p:nvPr/>
          </p:nvSpPr>
          <p:spPr>
            <a:xfrm>
              <a:off x="3036" y="2054"/>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7" name="Oval 332"/>
            <p:cNvSpPr/>
            <p:nvPr/>
          </p:nvSpPr>
          <p:spPr>
            <a:xfrm>
              <a:off x="2670" y="1518"/>
              <a:ext cx="808" cy="314"/>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8018" name="Oval 333"/>
            <p:cNvSpPr/>
            <p:nvPr/>
          </p:nvSpPr>
          <p:spPr>
            <a:xfrm>
              <a:off x="4767" y="3216"/>
              <a:ext cx="808" cy="313"/>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grpSp>
          <p:nvGrpSpPr>
            <p:cNvPr id="38019" name="Group 336"/>
            <p:cNvGrpSpPr/>
            <p:nvPr/>
          </p:nvGrpSpPr>
          <p:grpSpPr>
            <a:xfrm>
              <a:off x="3162" y="1341"/>
              <a:ext cx="335" cy="177"/>
              <a:chOff x="3162" y="1341"/>
              <a:chExt cx="335" cy="177"/>
            </a:xfrm>
          </p:grpSpPr>
          <p:sp>
            <p:nvSpPr>
              <p:cNvPr id="38213" name="Line 334"/>
              <p:cNvSpPr/>
              <p:nvPr/>
            </p:nvSpPr>
            <p:spPr>
              <a:xfrm flipH="1">
                <a:off x="3233" y="1341"/>
                <a:ext cx="264" cy="139"/>
              </a:xfrm>
              <a:prstGeom prst="line">
                <a:avLst/>
              </a:prstGeom>
              <a:ln w="14288" cap="flat" cmpd="sng">
                <a:solidFill>
                  <a:srgbClr val="000000"/>
                </a:solidFill>
                <a:prstDash val="solid"/>
                <a:headEnd type="none" w="med" len="med"/>
                <a:tailEnd type="none" w="med" len="med"/>
              </a:ln>
            </p:spPr>
          </p:sp>
          <p:sp>
            <p:nvSpPr>
              <p:cNvPr id="38214" name="Freeform 335"/>
              <p:cNvSpPr/>
              <p:nvPr/>
            </p:nvSpPr>
            <p:spPr>
              <a:xfrm>
                <a:off x="3162" y="1451"/>
                <a:ext cx="105" cy="67"/>
              </a:xfrm>
              <a:custGeom>
                <a:avLst/>
                <a:gdLst>
                  <a:gd name="txL" fmla="*/ 0 w 105"/>
                  <a:gd name="txT" fmla="*/ 0 h 67"/>
                  <a:gd name="txR" fmla="*/ 105 w 105"/>
                  <a:gd name="txB" fmla="*/ 67 h 67"/>
                </a:gdLst>
                <a:ahLst/>
                <a:cxnLst>
                  <a:cxn ang="0">
                    <a:pos x="47" y="0"/>
                  </a:cxn>
                  <a:cxn ang="0">
                    <a:pos x="0" y="67"/>
                  </a:cxn>
                  <a:cxn ang="0">
                    <a:pos x="105" y="54"/>
                  </a:cxn>
                  <a:cxn ang="0">
                    <a:pos x="47" y="0"/>
                  </a:cxn>
                </a:cxnLst>
                <a:rect l="txL" t="txT" r="txR" b="txB"/>
                <a:pathLst>
                  <a:path w="105" h="67">
                    <a:moveTo>
                      <a:pt x="47" y="0"/>
                    </a:moveTo>
                    <a:lnTo>
                      <a:pt x="0" y="67"/>
                    </a:lnTo>
                    <a:lnTo>
                      <a:pt x="105" y="54"/>
                    </a:lnTo>
                    <a:lnTo>
                      <a:pt x="47" y="0"/>
                    </a:lnTo>
                    <a:close/>
                  </a:path>
                </a:pathLst>
              </a:custGeom>
              <a:solidFill>
                <a:srgbClr val="000000">
                  <a:alpha val="100000"/>
                </a:srgbClr>
              </a:solidFill>
              <a:ln w="9525">
                <a:noFill/>
              </a:ln>
            </p:spPr>
            <p:txBody>
              <a:bodyPr/>
              <a:lstStyle/>
              <a:p>
                <a:endParaRPr lang="zh-CN" altLang="en-US"/>
              </a:p>
            </p:txBody>
          </p:sp>
        </p:grpSp>
        <p:grpSp>
          <p:nvGrpSpPr>
            <p:cNvPr id="38020" name="Group 339"/>
            <p:cNvGrpSpPr/>
            <p:nvPr/>
          </p:nvGrpSpPr>
          <p:grpSpPr>
            <a:xfrm>
              <a:off x="3003" y="1823"/>
              <a:ext cx="220" cy="270"/>
              <a:chOff x="3003" y="1823"/>
              <a:chExt cx="220" cy="270"/>
            </a:xfrm>
          </p:grpSpPr>
          <p:sp>
            <p:nvSpPr>
              <p:cNvPr id="38211" name="Line 337"/>
              <p:cNvSpPr/>
              <p:nvPr/>
            </p:nvSpPr>
            <p:spPr>
              <a:xfrm>
                <a:off x="3003" y="1823"/>
                <a:ext cx="175" cy="213"/>
              </a:xfrm>
              <a:prstGeom prst="line">
                <a:avLst/>
              </a:prstGeom>
              <a:ln w="14288" cap="flat" cmpd="sng">
                <a:solidFill>
                  <a:srgbClr val="000000"/>
                </a:solidFill>
                <a:prstDash val="solid"/>
                <a:headEnd type="none" w="med" len="med"/>
                <a:tailEnd type="none" w="med" len="med"/>
              </a:ln>
            </p:spPr>
          </p:sp>
          <p:sp>
            <p:nvSpPr>
              <p:cNvPr id="38212" name="Freeform 338"/>
              <p:cNvSpPr/>
              <p:nvPr/>
            </p:nvSpPr>
            <p:spPr>
              <a:xfrm>
                <a:off x="3134" y="2017"/>
                <a:ext cx="89" cy="76"/>
              </a:xfrm>
              <a:custGeom>
                <a:avLst/>
                <a:gdLst>
                  <a:gd name="txL" fmla="*/ 0 w 89"/>
                  <a:gd name="txT" fmla="*/ 0 h 76"/>
                  <a:gd name="txR" fmla="*/ 89 w 89"/>
                  <a:gd name="txB" fmla="*/ 76 h 76"/>
                </a:gdLst>
                <a:ahLst/>
                <a:cxnLst>
                  <a:cxn ang="0">
                    <a:pos x="0" y="34"/>
                  </a:cxn>
                  <a:cxn ang="0">
                    <a:pos x="89" y="76"/>
                  </a:cxn>
                  <a:cxn ang="0">
                    <a:pos x="83" y="0"/>
                  </a:cxn>
                  <a:cxn ang="0">
                    <a:pos x="0" y="34"/>
                  </a:cxn>
                </a:cxnLst>
                <a:rect l="txL" t="txT" r="txR" b="txB"/>
                <a:pathLst>
                  <a:path w="89" h="76">
                    <a:moveTo>
                      <a:pt x="0" y="34"/>
                    </a:moveTo>
                    <a:lnTo>
                      <a:pt x="89" y="76"/>
                    </a:lnTo>
                    <a:lnTo>
                      <a:pt x="83" y="0"/>
                    </a:lnTo>
                    <a:lnTo>
                      <a:pt x="0" y="34"/>
                    </a:lnTo>
                    <a:close/>
                  </a:path>
                </a:pathLst>
              </a:custGeom>
              <a:solidFill>
                <a:srgbClr val="000000">
                  <a:alpha val="100000"/>
                </a:srgbClr>
              </a:solidFill>
              <a:ln w="9525">
                <a:noFill/>
              </a:ln>
            </p:spPr>
            <p:txBody>
              <a:bodyPr/>
              <a:lstStyle/>
              <a:p>
                <a:endParaRPr lang="zh-CN" altLang="en-US"/>
              </a:p>
            </p:txBody>
          </p:sp>
        </p:grpSp>
        <p:grpSp>
          <p:nvGrpSpPr>
            <p:cNvPr id="38021" name="Group 342"/>
            <p:cNvGrpSpPr/>
            <p:nvPr/>
          </p:nvGrpSpPr>
          <p:grpSpPr>
            <a:xfrm>
              <a:off x="2231" y="2322"/>
              <a:ext cx="952" cy="316"/>
              <a:chOff x="2231" y="2322"/>
              <a:chExt cx="952" cy="316"/>
            </a:xfrm>
          </p:grpSpPr>
          <p:sp>
            <p:nvSpPr>
              <p:cNvPr id="38209" name="Line 340"/>
              <p:cNvSpPr/>
              <p:nvPr/>
            </p:nvSpPr>
            <p:spPr>
              <a:xfrm flipH="1">
                <a:off x="2313" y="2322"/>
                <a:ext cx="870" cy="285"/>
              </a:xfrm>
              <a:prstGeom prst="line">
                <a:avLst/>
              </a:prstGeom>
              <a:ln w="14288" cap="flat" cmpd="sng">
                <a:solidFill>
                  <a:srgbClr val="000000"/>
                </a:solidFill>
                <a:prstDash val="solid"/>
                <a:headEnd type="none" w="med" len="med"/>
                <a:tailEnd type="none" w="med" len="med"/>
              </a:ln>
            </p:spPr>
          </p:sp>
          <p:sp>
            <p:nvSpPr>
              <p:cNvPr id="38210" name="Freeform 341"/>
              <p:cNvSpPr/>
              <p:nvPr/>
            </p:nvSpPr>
            <p:spPr>
              <a:xfrm>
                <a:off x="2231" y="2576"/>
                <a:ext cx="108" cy="62"/>
              </a:xfrm>
              <a:custGeom>
                <a:avLst/>
                <a:gdLst>
                  <a:gd name="txL" fmla="*/ 0 w 108"/>
                  <a:gd name="txT" fmla="*/ 0 h 62"/>
                  <a:gd name="txR" fmla="*/ 108 w 108"/>
                  <a:gd name="txB" fmla="*/ 62 h 62"/>
                </a:gdLst>
                <a:ahLst/>
                <a:cxnLst>
                  <a:cxn ang="0">
                    <a:pos x="67" y="0"/>
                  </a:cxn>
                  <a:cxn ang="0">
                    <a:pos x="0" y="60"/>
                  </a:cxn>
                  <a:cxn ang="0">
                    <a:pos x="108" y="62"/>
                  </a:cxn>
                  <a:cxn ang="0">
                    <a:pos x="67" y="0"/>
                  </a:cxn>
                </a:cxnLst>
                <a:rect l="txL" t="txT" r="txR" b="txB"/>
                <a:pathLst>
                  <a:path w="108" h="62">
                    <a:moveTo>
                      <a:pt x="67" y="0"/>
                    </a:moveTo>
                    <a:lnTo>
                      <a:pt x="0" y="60"/>
                    </a:lnTo>
                    <a:lnTo>
                      <a:pt x="108" y="62"/>
                    </a:lnTo>
                    <a:lnTo>
                      <a:pt x="67" y="0"/>
                    </a:lnTo>
                    <a:close/>
                  </a:path>
                </a:pathLst>
              </a:custGeom>
              <a:solidFill>
                <a:srgbClr val="000000">
                  <a:alpha val="100000"/>
                </a:srgbClr>
              </a:solidFill>
              <a:ln w="9525">
                <a:noFill/>
              </a:ln>
            </p:spPr>
            <p:txBody>
              <a:bodyPr/>
              <a:lstStyle/>
              <a:p>
                <a:endParaRPr lang="zh-CN" altLang="en-US"/>
              </a:p>
            </p:txBody>
          </p:sp>
        </p:grpSp>
        <p:grpSp>
          <p:nvGrpSpPr>
            <p:cNvPr id="38022" name="Group 345"/>
            <p:cNvGrpSpPr/>
            <p:nvPr/>
          </p:nvGrpSpPr>
          <p:grpSpPr>
            <a:xfrm>
              <a:off x="3429" y="2366"/>
              <a:ext cx="96" cy="270"/>
              <a:chOff x="3429" y="2366"/>
              <a:chExt cx="96" cy="270"/>
            </a:xfrm>
          </p:grpSpPr>
          <p:sp>
            <p:nvSpPr>
              <p:cNvPr id="38207" name="Line 343"/>
              <p:cNvSpPr/>
              <p:nvPr/>
            </p:nvSpPr>
            <p:spPr>
              <a:xfrm>
                <a:off x="3476" y="2366"/>
                <a:ext cx="1" cy="205"/>
              </a:xfrm>
              <a:prstGeom prst="line">
                <a:avLst/>
              </a:prstGeom>
              <a:ln w="14288" cap="flat" cmpd="sng">
                <a:solidFill>
                  <a:srgbClr val="000000"/>
                </a:solidFill>
                <a:prstDash val="solid"/>
                <a:headEnd type="none" w="med" len="med"/>
                <a:tailEnd type="none" w="med" len="med"/>
              </a:ln>
            </p:spPr>
          </p:sp>
          <p:sp>
            <p:nvSpPr>
              <p:cNvPr id="38208" name="Freeform 344"/>
              <p:cNvSpPr/>
              <p:nvPr/>
            </p:nvSpPr>
            <p:spPr>
              <a:xfrm>
                <a:off x="3429" y="2569"/>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8023" name="Group 348"/>
            <p:cNvGrpSpPr/>
            <p:nvPr/>
          </p:nvGrpSpPr>
          <p:grpSpPr>
            <a:xfrm>
              <a:off x="1890" y="2903"/>
              <a:ext cx="96" cy="314"/>
              <a:chOff x="1890" y="2903"/>
              <a:chExt cx="96" cy="314"/>
            </a:xfrm>
          </p:grpSpPr>
          <p:sp>
            <p:nvSpPr>
              <p:cNvPr id="38205" name="Line 346"/>
              <p:cNvSpPr/>
              <p:nvPr/>
            </p:nvSpPr>
            <p:spPr>
              <a:xfrm>
                <a:off x="1937" y="2903"/>
                <a:ext cx="1" cy="249"/>
              </a:xfrm>
              <a:prstGeom prst="line">
                <a:avLst/>
              </a:prstGeom>
              <a:ln w="14288" cap="flat" cmpd="sng">
                <a:solidFill>
                  <a:srgbClr val="000000"/>
                </a:solidFill>
                <a:prstDash val="solid"/>
                <a:headEnd type="none" w="med" len="med"/>
                <a:tailEnd type="none" w="med" len="med"/>
              </a:ln>
            </p:spPr>
          </p:sp>
          <p:sp>
            <p:nvSpPr>
              <p:cNvPr id="38206" name="Freeform 347"/>
              <p:cNvSpPr/>
              <p:nvPr/>
            </p:nvSpPr>
            <p:spPr>
              <a:xfrm>
                <a:off x="189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8024" name="Group 351"/>
            <p:cNvGrpSpPr/>
            <p:nvPr/>
          </p:nvGrpSpPr>
          <p:grpSpPr>
            <a:xfrm>
              <a:off x="4062" y="1349"/>
              <a:ext cx="168" cy="182"/>
              <a:chOff x="4062" y="1349"/>
              <a:chExt cx="168" cy="182"/>
            </a:xfrm>
          </p:grpSpPr>
          <p:sp>
            <p:nvSpPr>
              <p:cNvPr id="38203" name="Line 349"/>
              <p:cNvSpPr/>
              <p:nvPr/>
            </p:nvSpPr>
            <p:spPr>
              <a:xfrm>
                <a:off x="4062" y="1349"/>
                <a:ext cx="119" cy="128"/>
              </a:xfrm>
              <a:prstGeom prst="line">
                <a:avLst/>
              </a:prstGeom>
              <a:ln w="14288" cap="flat" cmpd="sng">
                <a:solidFill>
                  <a:srgbClr val="000000"/>
                </a:solidFill>
                <a:prstDash val="solid"/>
                <a:headEnd type="none" w="med" len="med"/>
                <a:tailEnd type="none" w="med" len="med"/>
              </a:ln>
            </p:spPr>
          </p:sp>
          <p:sp>
            <p:nvSpPr>
              <p:cNvPr id="38204" name="Freeform 350"/>
              <p:cNvSpPr/>
              <p:nvPr/>
            </p:nvSpPr>
            <p:spPr>
              <a:xfrm>
                <a:off x="4138" y="1457"/>
                <a:ext cx="92" cy="74"/>
              </a:xfrm>
              <a:custGeom>
                <a:avLst/>
                <a:gdLst>
                  <a:gd name="txL" fmla="*/ 0 w 92"/>
                  <a:gd name="txT" fmla="*/ 0 h 74"/>
                  <a:gd name="txR" fmla="*/ 92 w 92"/>
                  <a:gd name="txB" fmla="*/ 74 h 74"/>
                </a:gdLst>
                <a:ahLst/>
                <a:cxnLst>
                  <a:cxn ang="0">
                    <a:pos x="0" y="36"/>
                  </a:cxn>
                  <a:cxn ang="0">
                    <a:pos x="92" y="74"/>
                  </a:cxn>
                  <a:cxn ang="0">
                    <a:pos x="80" y="0"/>
                  </a:cxn>
                  <a:cxn ang="0">
                    <a:pos x="0" y="36"/>
                  </a:cxn>
                </a:cxnLst>
                <a:rect l="txL" t="txT" r="txR" b="txB"/>
                <a:pathLst>
                  <a:path w="92" h="74">
                    <a:moveTo>
                      <a:pt x="0" y="36"/>
                    </a:moveTo>
                    <a:lnTo>
                      <a:pt x="92" y="74"/>
                    </a:lnTo>
                    <a:lnTo>
                      <a:pt x="80" y="0"/>
                    </a:lnTo>
                    <a:lnTo>
                      <a:pt x="0" y="36"/>
                    </a:lnTo>
                    <a:close/>
                  </a:path>
                </a:pathLst>
              </a:custGeom>
              <a:solidFill>
                <a:srgbClr val="000000">
                  <a:alpha val="100000"/>
                </a:srgbClr>
              </a:solidFill>
              <a:ln w="9525">
                <a:noFill/>
              </a:ln>
            </p:spPr>
            <p:txBody>
              <a:bodyPr/>
              <a:lstStyle/>
              <a:p>
                <a:endParaRPr lang="zh-CN" altLang="en-US"/>
              </a:p>
            </p:txBody>
          </p:sp>
        </p:grpSp>
        <p:grpSp>
          <p:nvGrpSpPr>
            <p:cNvPr id="38025" name="Group 354"/>
            <p:cNvGrpSpPr/>
            <p:nvPr/>
          </p:nvGrpSpPr>
          <p:grpSpPr>
            <a:xfrm>
              <a:off x="4726" y="1764"/>
              <a:ext cx="386" cy="295"/>
              <a:chOff x="4726" y="1764"/>
              <a:chExt cx="386" cy="295"/>
            </a:xfrm>
          </p:grpSpPr>
          <p:sp>
            <p:nvSpPr>
              <p:cNvPr id="38201" name="Line 352"/>
              <p:cNvSpPr/>
              <p:nvPr/>
            </p:nvSpPr>
            <p:spPr>
              <a:xfrm>
                <a:off x="4726" y="1764"/>
                <a:ext cx="325" cy="248"/>
              </a:xfrm>
              <a:prstGeom prst="line">
                <a:avLst/>
              </a:prstGeom>
              <a:ln w="14288" cap="flat" cmpd="sng">
                <a:solidFill>
                  <a:srgbClr val="000000"/>
                </a:solidFill>
                <a:prstDash val="solid"/>
                <a:headEnd type="none" w="med" len="med"/>
                <a:tailEnd type="none" w="med" len="med"/>
              </a:ln>
            </p:spPr>
          </p:sp>
          <p:sp>
            <p:nvSpPr>
              <p:cNvPr id="38202" name="Freeform 353"/>
              <p:cNvSpPr/>
              <p:nvPr/>
            </p:nvSpPr>
            <p:spPr>
              <a:xfrm>
                <a:off x="5013" y="1987"/>
                <a:ext cx="99" cy="72"/>
              </a:xfrm>
              <a:custGeom>
                <a:avLst/>
                <a:gdLst>
                  <a:gd name="txL" fmla="*/ 0 w 99"/>
                  <a:gd name="txT" fmla="*/ 0 h 72"/>
                  <a:gd name="txR" fmla="*/ 99 w 99"/>
                  <a:gd name="txB" fmla="*/ 72 h 72"/>
                </a:gdLst>
                <a:ahLst/>
                <a:cxnLst>
                  <a:cxn ang="0">
                    <a:pos x="0" y="45"/>
                  </a:cxn>
                  <a:cxn ang="0">
                    <a:pos x="99" y="72"/>
                  </a:cxn>
                  <a:cxn ang="0">
                    <a:pos x="70" y="0"/>
                  </a:cxn>
                  <a:cxn ang="0">
                    <a:pos x="0" y="45"/>
                  </a:cxn>
                </a:cxnLst>
                <a:rect l="txL" t="txT" r="txR" b="txB"/>
                <a:pathLst>
                  <a:path w="99" h="72">
                    <a:moveTo>
                      <a:pt x="0" y="45"/>
                    </a:moveTo>
                    <a:lnTo>
                      <a:pt x="99" y="72"/>
                    </a:lnTo>
                    <a:lnTo>
                      <a:pt x="70" y="0"/>
                    </a:lnTo>
                    <a:lnTo>
                      <a:pt x="0" y="45"/>
                    </a:lnTo>
                    <a:close/>
                  </a:path>
                </a:pathLst>
              </a:custGeom>
              <a:solidFill>
                <a:srgbClr val="000000">
                  <a:alpha val="100000"/>
                </a:srgbClr>
              </a:solidFill>
              <a:ln w="9525">
                <a:noFill/>
              </a:ln>
            </p:spPr>
            <p:txBody>
              <a:bodyPr/>
              <a:lstStyle/>
              <a:p>
                <a:endParaRPr lang="zh-CN" altLang="en-US"/>
              </a:p>
            </p:txBody>
          </p:sp>
        </p:grpSp>
        <p:grpSp>
          <p:nvGrpSpPr>
            <p:cNvPr id="38026" name="Group 357"/>
            <p:cNvGrpSpPr/>
            <p:nvPr/>
          </p:nvGrpSpPr>
          <p:grpSpPr>
            <a:xfrm>
              <a:off x="5086" y="2366"/>
              <a:ext cx="97" cy="270"/>
              <a:chOff x="5086" y="2366"/>
              <a:chExt cx="97" cy="270"/>
            </a:xfrm>
          </p:grpSpPr>
          <p:sp>
            <p:nvSpPr>
              <p:cNvPr id="38199" name="Line 355"/>
              <p:cNvSpPr/>
              <p:nvPr/>
            </p:nvSpPr>
            <p:spPr>
              <a:xfrm>
                <a:off x="5134" y="2366"/>
                <a:ext cx="1" cy="205"/>
              </a:xfrm>
              <a:prstGeom prst="line">
                <a:avLst/>
              </a:prstGeom>
              <a:ln w="14288" cap="flat" cmpd="sng">
                <a:solidFill>
                  <a:srgbClr val="000000"/>
                </a:solidFill>
                <a:prstDash val="solid"/>
                <a:headEnd type="none" w="med" len="med"/>
                <a:tailEnd type="none" w="med" len="med"/>
              </a:ln>
            </p:spPr>
          </p:sp>
          <p:sp>
            <p:nvSpPr>
              <p:cNvPr id="38200" name="Freeform 356"/>
              <p:cNvSpPr/>
              <p:nvPr/>
            </p:nvSpPr>
            <p:spPr>
              <a:xfrm>
                <a:off x="5086" y="2569"/>
                <a:ext cx="97" cy="67"/>
              </a:xfrm>
              <a:custGeom>
                <a:avLst/>
                <a:gdLst>
                  <a:gd name="txL" fmla="*/ 0 w 97"/>
                  <a:gd name="txT" fmla="*/ 0 h 67"/>
                  <a:gd name="txR" fmla="*/ 97 w 97"/>
                  <a:gd name="txB" fmla="*/ 67 h 67"/>
                </a:gdLst>
                <a:ahLst/>
                <a:cxnLst>
                  <a:cxn ang="0">
                    <a:pos x="0" y="0"/>
                  </a:cxn>
                  <a:cxn ang="0">
                    <a:pos x="48" y="67"/>
                  </a:cxn>
                  <a:cxn ang="0">
                    <a:pos x="97" y="0"/>
                  </a:cxn>
                  <a:cxn ang="0">
                    <a:pos x="0" y="0"/>
                  </a:cxn>
                </a:cxnLst>
                <a:rect l="txL" t="txT" r="txR" b="txB"/>
                <a:pathLst>
                  <a:path w="97" h="67">
                    <a:moveTo>
                      <a:pt x="0" y="0"/>
                    </a:moveTo>
                    <a:lnTo>
                      <a:pt x="48" y="67"/>
                    </a:lnTo>
                    <a:lnTo>
                      <a:pt x="97" y="0"/>
                    </a:lnTo>
                    <a:lnTo>
                      <a:pt x="0" y="0"/>
                    </a:lnTo>
                    <a:close/>
                  </a:path>
                </a:pathLst>
              </a:custGeom>
              <a:solidFill>
                <a:srgbClr val="000000">
                  <a:alpha val="100000"/>
                </a:srgbClr>
              </a:solidFill>
              <a:ln w="9525">
                <a:noFill/>
              </a:ln>
            </p:spPr>
            <p:txBody>
              <a:bodyPr/>
              <a:lstStyle/>
              <a:p>
                <a:endParaRPr lang="zh-CN" altLang="en-US"/>
              </a:p>
            </p:txBody>
          </p:sp>
        </p:grpSp>
        <p:grpSp>
          <p:nvGrpSpPr>
            <p:cNvPr id="38027" name="Group 360"/>
            <p:cNvGrpSpPr/>
            <p:nvPr/>
          </p:nvGrpSpPr>
          <p:grpSpPr>
            <a:xfrm>
              <a:off x="5160" y="2948"/>
              <a:ext cx="96" cy="269"/>
              <a:chOff x="5160" y="2948"/>
              <a:chExt cx="96" cy="269"/>
            </a:xfrm>
          </p:grpSpPr>
          <p:sp>
            <p:nvSpPr>
              <p:cNvPr id="38197" name="Line 358"/>
              <p:cNvSpPr/>
              <p:nvPr/>
            </p:nvSpPr>
            <p:spPr>
              <a:xfrm>
                <a:off x="5207" y="2948"/>
                <a:ext cx="1" cy="204"/>
              </a:xfrm>
              <a:prstGeom prst="line">
                <a:avLst/>
              </a:prstGeom>
              <a:ln w="14288" cap="flat" cmpd="sng">
                <a:solidFill>
                  <a:srgbClr val="000000"/>
                </a:solidFill>
                <a:prstDash val="solid"/>
                <a:headEnd type="none" w="med" len="med"/>
                <a:tailEnd type="none" w="med" len="med"/>
              </a:ln>
            </p:spPr>
          </p:sp>
          <p:sp>
            <p:nvSpPr>
              <p:cNvPr id="38198" name="Freeform 359"/>
              <p:cNvSpPr/>
              <p:nvPr/>
            </p:nvSpPr>
            <p:spPr>
              <a:xfrm>
                <a:off x="5160" y="3150"/>
                <a:ext cx="96" cy="67"/>
              </a:xfrm>
              <a:custGeom>
                <a:avLst/>
                <a:gdLst>
                  <a:gd name="txL" fmla="*/ 0 w 96"/>
                  <a:gd name="txT" fmla="*/ 0 h 67"/>
                  <a:gd name="txR" fmla="*/ 96 w 96"/>
                  <a:gd name="txB" fmla="*/ 67 h 67"/>
                </a:gdLst>
                <a:ahLst/>
                <a:cxnLst>
                  <a:cxn ang="0">
                    <a:pos x="0" y="0"/>
                  </a:cxn>
                  <a:cxn ang="0">
                    <a:pos x="47" y="67"/>
                  </a:cxn>
                  <a:cxn ang="0">
                    <a:pos x="96" y="0"/>
                  </a:cxn>
                  <a:cxn ang="0">
                    <a:pos x="0" y="0"/>
                  </a:cxn>
                </a:cxnLst>
                <a:rect l="txL" t="txT" r="txR" b="txB"/>
                <a:pathLst>
                  <a:path w="96" h="67">
                    <a:moveTo>
                      <a:pt x="0" y="0"/>
                    </a:moveTo>
                    <a:lnTo>
                      <a:pt x="47" y="67"/>
                    </a:lnTo>
                    <a:lnTo>
                      <a:pt x="96" y="0"/>
                    </a:lnTo>
                    <a:lnTo>
                      <a:pt x="0" y="0"/>
                    </a:lnTo>
                    <a:close/>
                  </a:path>
                </a:pathLst>
              </a:custGeom>
              <a:solidFill>
                <a:srgbClr val="000000">
                  <a:alpha val="100000"/>
                </a:srgbClr>
              </a:solidFill>
              <a:ln w="9525">
                <a:noFill/>
              </a:ln>
            </p:spPr>
            <p:txBody>
              <a:bodyPr/>
              <a:lstStyle/>
              <a:p>
                <a:endParaRPr lang="zh-CN" altLang="en-US"/>
              </a:p>
            </p:txBody>
          </p:sp>
        </p:grpSp>
        <p:grpSp>
          <p:nvGrpSpPr>
            <p:cNvPr id="38028" name="Group 363"/>
            <p:cNvGrpSpPr/>
            <p:nvPr/>
          </p:nvGrpSpPr>
          <p:grpSpPr>
            <a:xfrm>
              <a:off x="2045" y="1162"/>
              <a:ext cx="163" cy="130"/>
              <a:chOff x="2045" y="1162"/>
              <a:chExt cx="163" cy="130"/>
            </a:xfrm>
          </p:grpSpPr>
          <p:sp>
            <p:nvSpPr>
              <p:cNvPr id="38195" name="Rectangle 361"/>
              <p:cNvSpPr/>
              <p:nvPr/>
            </p:nvSpPr>
            <p:spPr>
              <a:xfrm>
                <a:off x="2125" y="1217"/>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96" name="Rectangle 362"/>
              <p:cNvSpPr/>
              <p:nvPr/>
            </p:nvSpPr>
            <p:spPr>
              <a:xfrm>
                <a:off x="2045" y="1162"/>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29" name="Group 369"/>
            <p:cNvGrpSpPr/>
            <p:nvPr/>
          </p:nvGrpSpPr>
          <p:grpSpPr>
            <a:xfrm>
              <a:off x="1998" y="1276"/>
              <a:ext cx="324" cy="127"/>
              <a:chOff x="1998" y="1276"/>
              <a:chExt cx="324" cy="127"/>
            </a:xfrm>
          </p:grpSpPr>
          <p:sp>
            <p:nvSpPr>
              <p:cNvPr id="38190" name="Rectangle 364"/>
              <p:cNvSpPr/>
              <p:nvPr/>
            </p:nvSpPr>
            <p:spPr>
              <a:xfrm>
                <a:off x="2207" y="1276"/>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91" name="Rectangle 365"/>
              <p:cNvSpPr/>
              <p:nvPr/>
            </p:nvSpPr>
            <p:spPr>
              <a:xfrm>
                <a:off x="2133" y="1276"/>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92" name="Rectangle 366"/>
              <p:cNvSpPr/>
              <p:nvPr/>
            </p:nvSpPr>
            <p:spPr>
              <a:xfrm>
                <a:off x="2094" y="1276"/>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93" name="Rectangle 367"/>
              <p:cNvSpPr/>
              <p:nvPr/>
            </p:nvSpPr>
            <p:spPr>
              <a:xfrm>
                <a:off x="2035" y="1276"/>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94" name="Rectangle 368"/>
              <p:cNvSpPr/>
              <p:nvPr/>
            </p:nvSpPr>
            <p:spPr>
              <a:xfrm>
                <a:off x="1998" y="1276"/>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30" name="Group 372"/>
            <p:cNvGrpSpPr/>
            <p:nvPr/>
          </p:nvGrpSpPr>
          <p:grpSpPr>
            <a:xfrm>
              <a:off x="1239" y="1650"/>
              <a:ext cx="160" cy="130"/>
              <a:chOff x="1239" y="1650"/>
              <a:chExt cx="160" cy="130"/>
            </a:xfrm>
          </p:grpSpPr>
          <p:sp>
            <p:nvSpPr>
              <p:cNvPr id="38188" name="Rectangle 370"/>
              <p:cNvSpPr/>
              <p:nvPr/>
            </p:nvSpPr>
            <p:spPr>
              <a:xfrm>
                <a:off x="1316" y="1705"/>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89" name="Rectangle 371"/>
              <p:cNvSpPr/>
              <p:nvPr/>
            </p:nvSpPr>
            <p:spPr>
              <a:xfrm>
                <a:off x="1239" y="1650"/>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31" name="Group 378"/>
            <p:cNvGrpSpPr/>
            <p:nvPr/>
          </p:nvGrpSpPr>
          <p:grpSpPr>
            <a:xfrm>
              <a:off x="1163" y="1769"/>
              <a:ext cx="351" cy="127"/>
              <a:chOff x="1163" y="1769"/>
              <a:chExt cx="351" cy="127"/>
            </a:xfrm>
          </p:grpSpPr>
          <p:sp>
            <p:nvSpPr>
              <p:cNvPr id="38183" name="Rectangle 373"/>
              <p:cNvSpPr/>
              <p:nvPr/>
            </p:nvSpPr>
            <p:spPr>
              <a:xfrm>
                <a:off x="1399" y="17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84" name="Rectangle 374"/>
              <p:cNvSpPr/>
              <p:nvPr/>
            </p:nvSpPr>
            <p:spPr>
              <a:xfrm>
                <a:off x="1326" y="17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85" name="Rectangle 375"/>
              <p:cNvSpPr/>
              <p:nvPr/>
            </p:nvSpPr>
            <p:spPr>
              <a:xfrm>
                <a:off x="1287" y="176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86" name="Rectangle 376"/>
              <p:cNvSpPr/>
              <p:nvPr/>
            </p:nvSpPr>
            <p:spPr>
              <a:xfrm>
                <a:off x="1216" y="17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87" name="Rectangle 377"/>
              <p:cNvSpPr/>
              <p:nvPr/>
            </p:nvSpPr>
            <p:spPr>
              <a:xfrm>
                <a:off x="1163" y="17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32" name="Group 381"/>
            <p:cNvGrpSpPr/>
            <p:nvPr/>
          </p:nvGrpSpPr>
          <p:grpSpPr>
            <a:xfrm>
              <a:off x="506" y="2145"/>
              <a:ext cx="163" cy="129"/>
              <a:chOff x="506" y="2145"/>
              <a:chExt cx="163" cy="129"/>
            </a:xfrm>
          </p:grpSpPr>
          <p:sp>
            <p:nvSpPr>
              <p:cNvPr id="38181" name="Rectangle 379"/>
              <p:cNvSpPr/>
              <p:nvPr/>
            </p:nvSpPr>
            <p:spPr>
              <a:xfrm>
                <a:off x="586" y="2199"/>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182" name="Rectangle 380"/>
              <p:cNvSpPr/>
              <p:nvPr/>
            </p:nvSpPr>
            <p:spPr>
              <a:xfrm>
                <a:off x="506" y="2145"/>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33" name="Group 387"/>
            <p:cNvGrpSpPr/>
            <p:nvPr/>
          </p:nvGrpSpPr>
          <p:grpSpPr>
            <a:xfrm>
              <a:off x="449" y="2263"/>
              <a:ext cx="324" cy="127"/>
              <a:chOff x="449" y="2263"/>
              <a:chExt cx="324" cy="127"/>
            </a:xfrm>
          </p:grpSpPr>
          <p:sp>
            <p:nvSpPr>
              <p:cNvPr id="38176" name="Rectangle 382"/>
              <p:cNvSpPr/>
              <p:nvPr/>
            </p:nvSpPr>
            <p:spPr>
              <a:xfrm>
                <a:off x="657"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77" name="Rectangle 383"/>
              <p:cNvSpPr/>
              <p:nvPr/>
            </p:nvSpPr>
            <p:spPr>
              <a:xfrm>
                <a:off x="595"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78" name="Rectangle 384"/>
              <p:cNvSpPr/>
              <p:nvPr/>
            </p:nvSpPr>
            <p:spPr>
              <a:xfrm>
                <a:off x="573"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79" name="Rectangle 385"/>
              <p:cNvSpPr/>
              <p:nvPr/>
            </p:nvSpPr>
            <p:spPr>
              <a:xfrm>
                <a:off x="50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80" name="Rectangle 386"/>
              <p:cNvSpPr/>
              <p:nvPr/>
            </p:nvSpPr>
            <p:spPr>
              <a:xfrm>
                <a:off x="449"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34" name="Group 390"/>
            <p:cNvGrpSpPr/>
            <p:nvPr/>
          </p:nvGrpSpPr>
          <p:grpSpPr>
            <a:xfrm>
              <a:off x="497" y="2725"/>
              <a:ext cx="160" cy="130"/>
              <a:chOff x="497" y="2725"/>
              <a:chExt cx="160" cy="130"/>
            </a:xfrm>
          </p:grpSpPr>
          <p:sp>
            <p:nvSpPr>
              <p:cNvPr id="38174" name="Rectangle 388"/>
              <p:cNvSpPr/>
              <p:nvPr/>
            </p:nvSpPr>
            <p:spPr>
              <a:xfrm>
                <a:off x="574" y="2780"/>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5</a:t>
                </a:r>
                <a:endParaRPr lang="en-US" altLang="zh-CN" dirty="0">
                  <a:latin typeface="Arial" panose="020B0604020202020204" pitchFamily="34" charset="0"/>
                </a:endParaRPr>
              </a:p>
            </p:txBody>
          </p:sp>
          <p:sp>
            <p:nvSpPr>
              <p:cNvPr id="38175" name="Rectangle 389"/>
              <p:cNvSpPr/>
              <p:nvPr/>
            </p:nvSpPr>
            <p:spPr>
              <a:xfrm>
                <a:off x="497" y="2725"/>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35" name="Group 396"/>
            <p:cNvGrpSpPr/>
            <p:nvPr/>
          </p:nvGrpSpPr>
          <p:grpSpPr>
            <a:xfrm>
              <a:off x="440" y="2844"/>
              <a:ext cx="314" cy="127"/>
              <a:chOff x="440" y="2844"/>
              <a:chExt cx="314" cy="127"/>
            </a:xfrm>
          </p:grpSpPr>
          <p:sp>
            <p:nvSpPr>
              <p:cNvPr id="38169" name="Rectangle 391"/>
              <p:cNvSpPr/>
              <p:nvPr/>
            </p:nvSpPr>
            <p:spPr>
              <a:xfrm>
                <a:off x="639" y="284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70" name="Rectangle 392"/>
              <p:cNvSpPr/>
              <p:nvPr/>
            </p:nvSpPr>
            <p:spPr>
              <a:xfrm>
                <a:off x="577" y="284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71" name="Rectangle 393"/>
              <p:cNvSpPr/>
              <p:nvPr/>
            </p:nvSpPr>
            <p:spPr>
              <a:xfrm>
                <a:off x="555" y="2844"/>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72" name="Rectangle 394"/>
              <p:cNvSpPr/>
              <p:nvPr/>
            </p:nvSpPr>
            <p:spPr>
              <a:xfrm>
                <a:off x="488" y="284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73" name="Rectangle 395"/>
              <p:cNvSpPr/>
              <p:nvPr/>
            </p:nvSpPr>
            <p:spPr>
              <a:xfrm>
                <a:off x="440" y="284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36" name="Group 399"/>
            <p:cNvGrpSpPr/>
            <p:nvPr/>
          </p:nvGrpSpPr>
          <p:grpSpPr>
            <a:xfrm>
              <a:off x="497" y="3316"/>
              <a:ext cx="161" cy="130"/>
              <a:chOff x="497" y="3316"/>
              <a:chExt cx="161" cy="130"/>
            </a:xfrm>
          </p:grpSpPr>
          <p:sp>
            <p:nvSpPr>
              <p:cNvPr id="38167" name="Rectangle 397"/>
              <p:cNvSpPr/>
              <p:nvPr/>
            </p:nvSpPr>
            <p:spPr>
              <a:xfrm>
                <a:off x="575" y="3371"/>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6</a:t>
                </a:r>
                <a:endParaRPr lang="en-US" altLang="zh-CN" dirty="0">
                  <a:latin typeface="Arial" panose="020B0604020202020204" pitchFamily="34" charset="0"/>
                </a:endParaRPr>
              </a:p>
            </p:txBody>
          </p:sp>
          <p:sp>
            <p:nvSpPr>
              <p:cNvPr id="38168" name="Rectangle 398"/>
              <p:cNvSpPr/>
              <p:nvPr/>
            </p:nvSpPr>
            <p:spPr>
              <a:xfrm>
                <a:off x="497" y="3316"/>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37" name="Group 405"/>
            <p:cNvGrpSpPr/>
            <p:nvPr/>
          </p:nvGrpSpPr>
          <p:grpSpPr>
            <a:xfrm>
              <a:off x="418" y="3413"/>
              <a:ext cx="343" cy="127"/>
              <a:chOff x="418" y="3413"/>
              <a:chExt cx="343" cy="127"/>
            </a:xfrm>
          </p:grpSpPr>
          <p:sp>
            <p:nvSpPr>
              <p:cNvPr id="38162" name="Rectangle 400"/>
              <p:cNvSpPr/>
              <p:nvPr/>
            </p:nvSpPr>
            <p:spPr>
              <a:xfrm>
                <a:off x="645" y="341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63" name="Rectangle 401"/>
              <p:cNvSpPr/>
              <p:nvPr/>
            </p:nvSpPr>
            <p:spPr>
              <a:xfrm>
                <a:off x="571" y="341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64" name="Rectangle 402"/>
              <p:cNvSpPr/>
              <p:nvPr/>
            </p:nvSpPr>
            <p:spPr>
              <a:xfrm>
                <a:off x="533" y="3413"/>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65" name="Rectangle 403"/>
              <p:cNvSpPr/>
              <p:nvPr/>
            </p:nvSpPr>
            <p:spPr>
              <a:xfrm>
                <a:off x="466" y="341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66" name="Rectangle 404"/>
              <p:cNvSpPr/>
              <p:nvPr/>
            </p:nvSpPr>
            <p:spPr>
              <a:xfrm>
                <a:off x="418" y="341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38" name="Group 408"/>
            <p:cNvGrpSpPr/>
            <p:nvPr/>
          </p:nvGrpSpPr>
          <p:grpSpPr>
            <a:xfrm>
              <a:off x="1825" y="2143"/>
              <a:ext cx="162" cy="130"/>
              <a:chOff x="1825" y="2143"/>
              <a:chExt cx="162" cy="130"/>
            </a:xfrm>
          </p:grpSpPr>
          <p:sp>
            <p:nvSpPr>
              <p:cNvPr id="38160" name="Rectangle 406"/>
              <p:cNvSpPr/>
              <p:nvPr/>
            </p:nvSpPr>
            <p:spPr>
              <a:xfrm>
                <a:off x="1904" y="2198"/>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7</a:t>
                </a:r>
                <a:endParaRPr lang="en-US" altLang="zh-CN" dirty="0">
                  <a:latin typeface="Arial" panose="020B0604020202020204" pitchFamily="34" charset="0"/>
                </a:endParaRPr>
              </a:p>
            </p:txBody>
          </p:sp>
          <p:sp>
            <p:nvSpPr>
              <p:cNvPr id="38161" name="Rectangle 407"/>
              <p:cNvSpPr/>
              <p:nvPr/>
            </p:nvSpPr>
            <p:spPr>
              <a:xfrm>
                <a:off x="1825" y="2143"/>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39" name="Group 414"/>
            <p:cNvGrpSpPr/>
            <p:nvPr/>
          </p:nvGrpSpPr>
          <p:grpSpPr>
            <a:xfrm>
              <a:off x="1735" y="2248"/>
              <a:ext cx="342" cy="127"/>
              <a:chOff x="1735" y="2248"/>
              <a:chExt cx="342" cy="127"/>
            </a:xfrm>
          </p:grpSpPr>
          <p:sp>
            <p:nvSpPr>
              <p:cNvPr id="38155" name="Rectangle 409"/>
              <p:cNvSpPr/>
              <p:nvPr/>
            </p:nvSpPr>
            <p:spPr>
              <a:xfrm>
                <a:off x="1961" y="2248"/>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56" name="Rectangle 410"/>
              <p:cNvSpPr/>
              <p:nvPr/>
            </p:nvSpPr>
            <p:spPr>
              <a:xfrm>
                <a:off x="1893" y="2248"/>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57" name="Rectangle 411"/>
              <p:cNvSpPr/>
              <p:nvPr/>
            </p:nvSpPr>
            <p:spPr>
              <a:xfrm>
                <a:off x="1859" y="2248"/>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58" name="Rectangle 412"/>
              <p:cNvSpPr/>
              <p:nvPr/>
            </p:nvSpPr>
            <p:spPr>
              <a:xfrm>
                <a:off x="1788" y="2248"/>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59" name="Rectangle 413"/>
              <p:cNvSpPr/>
              <p:nvPr/>
            </p:nvSpPr>
            <p:spPr>
              <a:xfrm>
                <a:off x="1735" y="2248"/>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40" name="Group 417"/>
            <p:cNvGrpSpPr/>
            <p:nvPr/>
          </p:nvGrpSpPr>
          <p:grpSpPr>
            <a:xfrm>
              <a:off x="3759" y="1142"/>
              <a:ext cx="159" cy="130"/>
              <a:chOff x="3759" y="1142"/>
              <a:chExt cx="159" cy="130"/>
            </a:xfrm>
          </p:grpSpPr>
          <p:sp>
            <p:nvSpPr>
              <p:cNvPr id="38153" name="Rectangle 415"/>
              <p:cNvSpPr/>
              <p:nvPr/>
            </p:nvSpPr>
            <p:spPr>
              <a:xfrm>
                <a:off x="3835" y="1197"/>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8</a:t>
                </a:r>
                <a:endParaRPr lang="en-US" altLang="zh-CN" dirty="0">
                  <a:latin typeface="Arial" panose="020B0604020202020204" pitchFamily="34" charset="0"/>
                </a:endParaRPr>
              </a:p>
            </p:txBody>
          </p:sp>
          <p:sp>
            <p:nvSpPr>
              <p:cNvPr id="38154" name="Rectangle 416"/>
              <p:cNvSpPr/>
              <p:nvPr/>
            </p:nvSpPr>
            <p:spPr>
              <a:xfrm>
                <a:off x="3759" y="1142"/>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41" name="Group 423"/>
            <p:cNvGrpSpPr/>
            <p:nvPr/>
          </p:nvGrpSpPr>
          <p:grpSpPr>
            <a:xfrm>
              <a:off x="3681" y="1269"/>
              <a:ext cx="315" cy="127"/>
              <a:chOff x="3681" y="1269"/>
              <a:chExt cx="315" cy="127"/>
            </a:xfrm>
          </p:grpSpPr>
          <p:sp>
            <p:nvSpPr>
              <p:cNvPr id="38148" name="Rectangle 418"/>
              <p:cNvSpPr/>
              <p:nvPr/>
            </p:nvSpPr>
            <p:spPr>
              <a:xfrm>
                <a:off x="3881" y="12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49" name="Rectangle 419"/>
              <p:cNvSpPr/>
              <p:nvPr/>
            </p:nvSpPr>
            <p:spPr>
              <a:xfrm>
                <a:off x="3812" y="12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50" name="Rectangle 420"/>
              <p:cNvSpPr/>
              <p:nvPr/>
            </p:nvSpPr>
            <p:spPr>
              <a:xfrm>
                <a:off x="3778" y="126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51" name="Rectangle 421"/>
              <p:cNvSpPr/>
              <p:nvPr/>
            </p:nvSpPr>
            <p:spPr>
              <a:xfrm>
                <a:off x="3718" y="126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52" name="Rectangle 422"/>
              <p:cNvSpPr/>
              <p:nvPr/>
            </p:nvSpPr>
            <p:spPr>
              <a:xfrm>
                <a:off x="3681" y="126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42" name="Group 426"/>
            <p:cNvGrpSpPr/>
            <p:nvPr/>
          </p:nvGrpSpPr>
          <p:grpSpPr>
            <a:xfrm>
              <a:off x="2987" y="1620"/>
              <a:ext cx="160" cy="130"/>
              <a:chOff x="2987" y="1620"/>
              <a:chExt cx="160" cy="130"/>
            </a:xfrm>
          </p:grpSpPr>
          <p:sp>
            <p:nvSpPr>
              <p:cNvPr id="38146" name="Rectangle 424"/>
              <p:cNvSpPr/>
              <p:nvPr/>
            </p:nvSpPr>
            <p:spPr>
              <a:xfrm>
                <a:off x="3064" y="1675"/>
                <a:ext cx="83"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9</a:t>
                </a:r>
                <a:endParaRPr lang="en-US" altLang="zh-CN" dirty="0">
                  <a:latin typeface="Arial" panose="020B0604020202020204" pitchFamily="34" charset="0"/>
                </a:endParaRPr>
              </a:p>
            </p:txBody>
          </p:sp>
          <p:sp>
            <p:nvSpPr>
              <p:cNvPr id="38147" name="Rectangle 425"/>
              <p:cNvSpPr/>
              <p:nvPr/>
            </p:nvSpPr>
            <p:spPr>
              <a:xfrm>
                <a:off x="2987" y="1620"/>
                <a:ext cx="142"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43" name="Group 432"/>
            <p:cNvGrpSpPr/>
            <p:nvPr/>
          </p:nvGrpSpPr>
          <p:grpSpPr>
            <a:xfrm>
              <a:off x="2916" y="1724"/>
              <a:ext cx="324" cy="127"/>
              <a:chOff x="2916" y="1724"/>
              <a:chExt cx="324" cy="127"/>
            </a:xfrm>
          </p:grpSpPr>
          <p:sp>
            <p:nvSpPr>
              <p:cNvPr id="38141" name="Rectangle 427"/>
              <p:cNvSpPr/>
              <p:nvPr/>
            </p:nvSpPr>
            <p:spPr>
              <a:xfrm>
                <a:off x="3125" y="172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42" name="Rectangle 428"/>
              <p:cNvSpPr/>
              <p:nvPr/>
            </p:nvSpPr>
            <p:spPr>
              <a:xfrm>
                <a:off x="3051" y="172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43" name="Rectangle 429"/>
              <p:cNvSpPr/>
              <p:nvPr/>
            </p:nvSpPr>
            <p:spPr>
              <a:xfrm>
                <a:off x="3013" y="1724"/>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44" name="Rectangle 430"/>
              <p:cNvSpPr/>
              <p:nvPr/>
            </p:nvSpPr>
            <p:spPr>
              <a:xfrm>
                <a:off x="2953" y="1724"/>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45" name="Rectangle 431"/>
              <p:cNvSpPr/>
              <p:nvPr/>
            </p:nvSpPr>
            <p:spPr>
              <a:xfrm>
                <a:off x="2916" y="1724"/>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44" name="Group 435"/>
            <p:cNvGrpSpPr/>
            <p:nvPr/>
          </p:nvGrpSpPr>
          <p:grpSpPr>
            <a:xfrm>
              <a:off x="4358" y="1587"/>
              <a:ext cx="200" cy="129"/>
              <a:chOff x="4358" y="1587"/>
              <a:chExt cx="200" cy="129"/>
            </a:xfrm>
          </p:grpSpPr>
          <p:sp>
            <p:nvSpPr>
              <p:cNvPr id="38139" name="Rectangle 433"/>
              <p:cNvSpPr/>
              <p:nvPr/>
            </p:nvSpPr>
            <p:spPr>
              <a:xfrm>
                <a:off x="4428" y="164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14</a:t>
                </a:r>
                <a:endParaRPr lang="en-US" altLang="zh-CN" dirty="0">
                  <a:latin typeface="Arial" panose="020B0604020202020204" pitchFamily="34" charset="0"/>
                </a:endParaRPr>
              </a:p>
            </p:txBody>
          </p:sp>
          <p:sp>
            <p:nvSpPr>
              <p:cNvPr id="38140" name="Rectangle 434"/>
              <p:cNvSpPr/>
              <p:nvPr/>
            </p:nvSpPr>
            <p:spPr>
              <a:xfrm>
                <a:off x="4358" y="1587"/>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45" name="Group 441"/>
            <p:cNvGrpSpPr/>
            <p:nvPr/>
          </p:nvGrpSpPr>
          <p:grpSpPr>
            <a:xfrm>
              <a:off x="4298" y="1709"/>
              <a:ext cx="323" cy="127"/>
              <a:chOff x="4298" y="1709"/>
              <a:chExt cx="323" cy="127"/>
            </a:xfrm>
          </p:grpSpPr>
          <p:sp>
            <p:nvSpPr>
              <p:cNvPr id="38134" name="Rectangle 436"/>
              <p:cNvSpPr/>
              <p:nvPr/>
            </p:nvSpPr>
            <p:spPr>
              <a:xfrm>
                <a:off x="4506" y="170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35" name="Rectangle 437"/>
              <p:cNvSpPr/>
              <p:nvPr/>
            </p:nvSpPr>
            <p:spPr>
              <a:xfrm>
                <a:off x="4433" y="170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136" name="Rectangle 438"/>
              <p:cNvSpPr/>
              <p:nvPr/>
            </p:nvSpPr>
            <p:spPr>
              <a:xfrm>
                <a:off x="4394" y="170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37" name="Rectangle 439"/>
              <p:cNvSpPr/>
              <p:nvPr/>
            </p:nvSpPr>
            <p:spPr>
              <a:xfrm>
                <a:off x="4335" y="170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38" name="Rectangle 440"/>
              <p:cNvSpPr/>
              <p:nvPr/>
            </p:nvSpPr>
            <p:spPr>
              <a:xfrm>
                <a:off x="4298" y="170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46" name="Group 444"/>
            <p:cNvGrpSpPr/>
            <p:nvPr/>
          </p:nvGrpSpPr>
          <p:grpSpPr>
            <a:xfrm>
              <a:off x="3339" y="2165"/>
              <a:ext cx="201" cy="131"/>
              <a:chOff x="3339" y="2165"/>
              <a:chExt cx="201" cy="131"/>
            </a:xfrm>
          </p:grpSpPr>
          <p:sp>
            <p:nvSpPr>
              <p:cNvPr id="38132" name="Rectangle 442"/>
              <p:cNvSpPr/>
              <p:nvPr/>
            </p:nvSpPr>
            <p:spPr>
              <a:xfrm>
                <a:off x="3410" y="222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10</a:t>
                </a:r>
                <a:endParaRPr lang="en-US" altLang="zh-CN" dirty="0">
                  <a:latin typeface="Arial" panose="020B0604020202020204" pitchFamily="34" charset="0"/>
                </a:endParaRPr>
              </a:p>
            </p:txBody>
          </p:sp>
          <p:sp>
            <p:nvSpPr>
              <p:cNvPr id="38133" name="Rectangle 443"/>
              <p:cNvSpPr/>
              <p:nvPr/>
            </p:nvSpPr>
            <p:spPr>
              <a:xfrm>
                <a:off x="3339" y="2165"/>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47" name="Group 450"/>
            <p:cNvGrpSpPr/>
            <p:nvPr/>
          </p:nvGrpSpPr>
          <p:grpSpPr>
            <a:xfrm>
              <a:off x="3279" y="2263"/>
              <a:ext cx="352" cy="127"/>
              <a:chOff x="3279" y="2263"/>
              <a:chExt cx="352" cy="127"/>
            </a:xfrm>
          </p:grpSpPr>
          <p:sp>
            <p:nvSpPr>
              <p:cNvPr id="38127" name="Rectangle 445"/>
              <p:cNvSpPr/>
              <p:nvPr/>
            </p:nvSpPr>
            <p:spPr>
              <a:xfrm>
                <a:off x="3515"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28" name="Rectangle 446"/>
              <p:cNvSpPr/>
              <p:nvPr/>
            </p:nvSpPr>
            <p:spPr>
              <a:xfrm>
                <a:off x="344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29" name="Rectangle 447"/>
              <p:cNvSpPr/>
              <p:nvPr/>
            </p:nvSpPr>
            <p:spPr>
              <a:xfrm>
                <a:off x="3403"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30" name="Rectangle 448"/>
              <p:cNvSpPr/>
              <p:nvPr/>
            </p:nvSpPr>
            <p:spPr>
              <a:xfrm>
                <a:off x="3332"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31" name="Rectangle 449"/>
              <p:cNvSpPr/>
              <p:nvPr/>
            </p:nvSpPr>
            <p:spPr>
              <a:xfrm>
                <a:off x="3279"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48" name="Group 453"/>
            <p:cNvGrpSpPr/>
            <p:nvPr/>
          </p:nvGrpSpPr>
          <p:grpSpPr>
            <a:xfrm>
              <a:off x="1864" y="2679"/>
              <a:ext cx="198" cy="130"/>
              <a:chOff x="1864" y="2679"/>
              <a:chExt cx="198" cy="130"/>
            </a:xfrm>
          </p:grpSpPr>
          <p:sp>
            <p:nvSpPr>
              <p:cNvPr id="38125" name="Rectangle 451"/>
              <p:cNvSpPr/>
              <p:nvPr/>
            </p:nvSpPr>
            <p:spPr>
              <a:xfrm>
                <a:off x="1934" y="2734"/>
                <a:ext cx="128"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11</a:t>
                </a:r>
                <a:endParaRPr lang="en-US" altLang="zh-CN" dirty="0">
                  <a:latin typeface="Arial" panose="020B0604020202020204" pitchFamily="34" charset="0"/>
                </a:endParaRPr>
              </a:p>
            </p:txBody>
          </p:sp>
          <p:sp>
            <p:nvSpPr>
              <p:cNvPr id="38126" name="Rectangle 452"/>
              <p:cNvSpPr/>
              <p:nvPr/>
            </p:nvSpPr>
            <p:spPr>
              <a:xfrm>
                <a:off x="1864" y="2679"/>
                <a:ext cx="141"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49" name="Group 459"/>
            <p:cNvGrpSpPr/>
            <p:nvPr/>
          </p:nvGrpSpPr>
          <p:grpSpPr>
            <a:xfrm>
              <a:off x="1820" y="2794"/>
              <a:ext cx="324" cy="127"/>
              <a:chOff x="1820" y="2794"/>
              <a:chExt cx="324" cy="127"/>
            </a:xfrm>
          </p:grpSpPr>
          <p:sp>
            <p:nvSpPr>
              <p:cNvPr id="38120" name="Rectangle 454"/>
              <p:cNvSpPr/>
              <p:nvPr/>
            </p:nvSpPr>
            <p:spPr>
              <a:xfrm>
                <a:off x="2028" y="2794"/>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21" name="Rectangle 455"/>
              <p:cNvSpPr/>
              <p:nvPr/>
            </p:nvSpPr>
            <p:spPr>
              <a:xfrm>
                <a:off x="1966" y="2794"/>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22" name="Rectangle 456"/>
              <p:cNvSpPr/>
              <p:nvPr/>
            </p:nvSpPr>
            <p:spPr>
              <a:xfrm>
                <a:off x="1944" y="2794"/>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23" name="Rectangle 457"/>
              <p:cNvSpPr/>
              <p:nvPr/>
            </p:nvSpPr>
            <p:spPr>
              <a:xfrm>
                <a:off x="1873" y="2794"/>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24" name="Rectangle 458"/>
              <p:cNvSpPr/>
              <p:nvPr/>
            </p:nvSpPr>
            <p:spPr>
              <a:xfrm>
                <a:off x="1820" y="2794"/>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50" name="Group 462"/>
            <p:cNvGrpSpPr/>
            <p:nvPr/>
          </p:nvGrpSpPr>
          <p:grpSpPr>
            <a:xfrm>
              <a:off x="1903" y="3321"/>
              <a:ext cx="201" cy="129"/>
              <a:chOff x="1903" y="3321"/>
              <a:chExt cx="201" cy="129"/>
            </a:xfrm>
          </p:grpSpPr>
          <p:sp>
            <p:nvSpPr>
              <p:cNvPr id="38118" name="Rectangle 460"/>
              <p:cNvSpPr/>
              <p:nvPr/>
            </p:nvSpPr>
            <p:spPr>
              <a:xfrm>
                <a:off x="1974" y="337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12</a:t>
                </a:r>
                <a:endParaRPr lang="en-US" altLang="zh-CN" dirty="0">
                  <a:latin typeface="Arial" panose="020B0604020202020204" pitchFamily="34" charset="0"/>
                </a:endParaRPr>
              </a:p>
            </p:txBody>
          </p:sp>
          <p:sp>
            <p:nvSpPr>
              <p:cNvPr id="38119" name="Rectangle 461"/>
              <p:cNvSpPr/>
              <p:nvPr/>
            </p:nvSpPr>
            <p:spPr>
              <a:xfrm>
                <a:off x="1903" y="3321"/>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51" name="Group 468"/>
            <p:cNvGrpSpPr/>
            <p:nvPr/>
          </p:nvGrpSpPr>
          <p:grpSpPr>
            <a:xfrm>
              <a:off x="1864" y="3436"/>
              <a:ext cx="315" cy="127"/>
              <a:chOff x="1864" y="3436"/>
              <a:chExt cx="315" cy="127"/>
            </a:xfrm>
          </p:grpSpPr>
          <p:sp>
            <p:nvSpPr>
              <p:cNvPr id="38113" name="Rectangle 463"/>
              <p:cNvSpPr/>
              <p:nvPr/>
            </p:nvSpPr>
            <p:spPr>
              <a:xfrm>
                <a:off x="2063"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14" name="Rectangle 464"/>
              <p:cNvSpPr/>
              <p:nvPr/>
            </p:nvSpPr>
            <p:spPr>
              <a:xfrm>
                <a:off x="2001"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115" name="Rectangle 465"/>
              <p:cNvSpPr/>
              <p:nvPr/>
            </p:nvSpPr>
            <p:spPr>
              <a:xfrm>
                <a:off x="1978" y="3436"/>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16" name="Rectangle 466"/>
              <p:cNvSpPr/>
              <p:nvPr/>
            </p:nvSpPr>
            <p:spPr>
              <a:xfrm>
                <a:off x="1912"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17" name="Rectangle 467"/>
              <p:cNvSpPr/>
              <p:nvPr/>
            </p:nvSpPr>
            <p:spPr>
              <a:xfrm>
                <a:off x="1864"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52" name="Group 471"/>
            <p:cNvGrpSpPr/>
            <p:nvPr/>
          </p:nvGrpSpPr>
          <p:grpSpPr>
            <a:xfrm>
              <a:off x="3423" y="2720"/>
              <a:ext cx="201" cy="130"/>
              <a:chOff x="3423" y="2720"/>
              <a:chExt cx="201" cy="130"/>
            </a:xfrm>
          </p:grpSpPr>
          <p:sp>
            <p:nvSpPr>
              <p:cNvPr id="38111" name="Rectangle 469"/>
              <p:cNvSpPr/>
              <p:nvPr/>
            </p:nvSpPr>
            <p:spPr>
              <a:xfrm>
                <a:off x="3494" y="277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13</a:t>
                </a:r>
                <a:endParaRPr lang="en-US" altLang="zh-CN" dirty="0">
                  <a:latin typeface="Arial" panose="020B0604020202020204" pitchFamily="34" charset="0"/>
                </a:endParaRPr>
              </a:p>
            </p:txBody>
          </p:sp>
          <p:sp>
            <p:nvSpPr>
              <p:cNvPr id="38112" name="Rectangle 470"/>
              <p:cNvSpPr/>
              <p:nvPr/>
            </p:nvSpPr>
            <p:spPr>
              <a:xfrm>
                <a:off x="3423" y="2720"/>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53" name="Group 477"/>
            <p:cNvGrpSpPr/>
            <p:nvPr/>
          </p:nvGrpSpPr>
          <p:grpSpPr>
            <a:xfrm>
              <a:off x="3344" y="2845"/>
              <a:ext cx="342" cy="127"/>
              <a:chOff x="3344" y="2845"/>
              <a:chExt cx="342" cy="127"/>
            </a:xfrm>
          </p:grpSpPr>
          <p:sp>
            <p:nvSpPr>
              <p:cNvPr id="38106" name="Rectangle 472"/>
              <p:cNvSpPr/>
              <p:nvPr/>
            </p:nvSpPr>
            <p:spPr>
              <a:xfrm>
                <a:off x="3571" y="2845"/>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07" name="Rectangle 473"/>
              <p:cNvSpPr/>
              <p:nvPr/>
            </p:nvSpPr>
            <p:spPr>
              <a:xfrm>
                <a:off x="3502" y="2845"/>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108" name="Rectangle 474"/>
              <p:cNvSpPr/>
              <p:nvPr/>
            </p:nvSpPr>
            <p:spPr>
              <a:xfrm>
                <a:off x="3468" y="2845"/>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09" name="Rectangle 475"/>
              <p:cNvSpPr/>
              <p:nvPr/>
            </p:nvSpPr>
            <p:spPr>
              <a:xfrm>
                <a:off x="3397" y="2845"/>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10" name="Rectangle 476"/>
              <p:cNvSpPr/>
              <p:nvPr/>
            </p:nvSpPr>
            <p:spPr>
              <a:xfrm>
                <a:off x="3344" y="2845"/>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54" name="Group 480"/>
            <p:cNvGrpSpPr/>
            <p:nvPr/>
          </p:nvGrpSpPr>
          <p:grpSpPr>
            <a:xfrm>
              <a:off x="5212" y="2151"/>
              <a:ext cx="201" cy="130"/>
              <a:chOff x="5212" y="2151"/>
              <a:chExt cx="201" cy="130"/>
            </a:xfrm>
          </p:grpSpPr>
          <p:sp>
            <p:nvSpPr>
              <p:cNvPr id="38104" name="Rectangle 478"/>
              <p:cNvSpPr/>
              <p:nvPr/>
            </p:nvSpPr>
            <p:spPr>
              <a:xfrm>
                <a:off x="5283" y="2206"/>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15</a:t>
                </a:r>
                <a:endParaRPr lang="en-US" altLang="zh-CN" dirty="0">
                  <a:latin typeface="Arial" panose="020B0604020202020204" pitchFamily="34" charset="0"/>
                </a:endParaRPr>
              </a:p>
            </p:txBody>
          </p:sp>
          <p:sp>
            <p:nvSpPr>
              <p:cNvPr id="38105" name="Rectangle 479"/>
              <p:cNvSpPr/>
              <p:nvPr/>
            </p:nvSpPr>
            <p:spPr>
              <a:xfrm>
                <a:off x="5212" y="2151"/>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55" name="Group 486"/>
            <p:cNvGrpSpPr/>
            <p:nvPr/>
          </p:nvGrpSpPr>
          <p:grpSpPr>
            <a:xfrm>
              <a:off x="5140" y="2263"/>
              <a:ext cx="352" cy="127"/>
              <a:chOff x="5140" y="2263"/>
              <a:chExt cx="352" cy="127"/>
            </a:xfrm>
          </p:grpSpPr>
          <p:sp>
            <p:nvSpPr>
              <p:cNvPr id="38099" name="Rectangle 481"/>
              <p:cNvSpPr/>
              <p:nvPr/>
            </p:nvSpPr>
            <p:spPr>
              <a:xfrm>
                <a:off x="5376"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00" name="Rectangle 482"/>
              <p:cNvSpPr/>
              <p:nvPr/>
            </p:nvSpPr>
            <p:spPr>
              <a:xfrm>
                <a:off x="5303"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101" name="Rectangle 483"/>
              <p:cNvSpPr/>
              <p:nvPr/>
            </p:nvSpPr>
            <p:spPr>
              <a:xfrm>
                <a:off x="5264" y="2263"/>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102" name="Rectangle 484"/>
              <p:cNvSpPr/>
              <p:nvPr/>
            </p:nvSpPr>
            <p:spPr>
              <a:xfrm>
                <a:off x="5193" y="2263"/>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sp>
            <p:nvSpPr>
              <p:cNvPr id="38103" name="Rectangle 485"/>
              <p:cNvSpPr/>
              <p:nvPr/>
            </p:nvSpPr>
            <p:spPr>
              <a:xfrm>
                <a:off x="5140" y="2263"/>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56" name="Group 489"/>
            <p:cNvGrpSpPr/>
            <p:nvPr/>
          </p:nvGrpSpPr>
          <p:grpSpPr>
            <a:xfrm>
              <a:off x="5191" y="2740"/>
              <a:ext cx="201" cy="130"/>
              <a:chOff x="5191" y="2740"/>
              <a:chExt cx="201" cy="130"/>
            </a:xfrm>
          </p:grpSpPr>
          <p:sp>
            <p:nvSpPr>
              <p:cNvPr id="38097" name="Rectangle 487"/>
              <p:cNvSpPr/>
              <p:nvPr/>
            </p:nvSpPr>
            <p:spPr>
              <a:xfrm>
                <a:off x="5262" y="2795"/>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16</a:t>
                </a:r>
                <a:endParaRPr lang="en-US" altLang="zh-CN" dirty="0">
                  <a:latin typeface="Arial" panose="020B0604020202020204" pitchFamily="34" charset="0"/>
                </a:endParaRPr>
              </a:p>
            </p:txBody>
          </p:sp>
          <p:sp>
            <p:nvSpPr>
              <p:cNvPr id="38098" name="Rectangle 488"/>
              <p:cNvSpPr/>
              <p:nvPr/>
            </p:nvSpPr>
            <p:spPr>
              <a:xfrm>
                <a:off x="5191" y="2740"/>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57" name="Group 495"/>
            <p:cNvGrpSpPr/>
            <p:nvPr/>
          </p:nvGrpSpPr>
          <p:grpSpPr>
            <a:xfrm>
              <a:off x="5128" y="2859"/>
              <a:ext cx="341" cy="127"/>
              <a:chOff x="5128" y="2859"/>
              <a:chExt cx="341" cy="127"/>
            </a:xfrm>
          </p:grpSpPr>
          <p:sp>
            <p:nvSpPr>
              <p:cNvPr id="38092" name="Rectangle 490"/>
              <p:cNvSpPr/>
              <p:nvPr/>
            </p:nvSpPr>
            <p:spPr>
              <a:xfrm>
                <a:off x="5354" y="285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93" name="Rectangle 491"/>
              <p:cNvSpPr/>
              <p:nvPr/>
            </p:nvSpPr>
            <p:spPr>
              <a:xfrm>
                <a:off x="5281" y="285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094" name="Rectangle 492"/>
              <p:cNvSpPr/>
              <p:nvPr/>
            </p:nvSpPr>
            <p:spPr>
              <a:xfrm>
                <a:off x="5242" y="2859"/>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95" name="Rectangle 493"/>
              <p:cNvSpPr/>
              <p:nvPr/>
            </p:nvSpPr>
            <p:spPr>
              <a:xfrm>
                <a:off x="5176" y="2859"/>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3</a:t>
                </a:r>
                <a:endParaRPr lang="en-US" altLang="zh-CN" dirty="0">
                  <a:latin typeface="Arial" panose="020B0604020202020204" pitchFamily="34" charset="0"/>
                </a:endParaRPr>
              </a:p>
            </p:txBody>
          </p:sp>
          <p:sp>
            <p:nvSpPr>
              <p:cNvPr id="38096" name="Rectangle 494"/>
              <p:cNvSpPr/>
              <p:nvPr/>
            </p:nvSpPr>
            <p:spPr>
              <a:xfrm>
                <a:off x="5128" y="2859"/>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58" name="Group 498"/>
            <p:cNvGrpSpPr/>
            <p:nvPr/>
          </p:nvGrpSpPr>
          <p:grpSpPr>
            <a:xfrm>
              <a:off x="5116" y="3316"/>
              <a:ext cx="201" cy="130"/>
              <a:chOff x="5116" y="3316"/>
              <a:chExt cx="201" cy="130"/>
            </a:xfrm>
          </p:grpSpPr>
          <p:sp>
            <p:nvSpPr>
              <p:cNvPr id="38090" name="Rectangle 496"/>
              <p:cNvSpPr/>
              <p:nvPr/>
            </p:nvSpPr>
            <p:spPr>
              <a:xfrm>
                <a:off x="5187" y="3371"/>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17</a:t>
                </a:r>
                <a:endParaRPr lang="en-US" altLang="zh-CN" dirty="0">
                  <a:latin typeface="Arial" panose="020B0604020202020204" pitchFamily="34" charset="0"/>
                </a:endParaRPr>
              </a:p>
            </p:txBody>
          </p:sp>
          <p:sp>
            <p:nvSpPr>
              <p:cNvPr id="38091" name="Rectangle 497"/>
              <p:cNvSpPr/>
              <p:nvPr/>
            </p:nvSpPr>
            <p:spPr>
              <a:xfrm>
                <a:off x="5116" y="3316"/>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59" name="Group 504"/>
            <p:cNvGrpSpPr/>
            <p:nvPr/>
          </p:nvGrpSpPr>
          <p:grpSpPr>
            <a:xfrm>
              <a:off x="5076" y="3436"/>
              <a:ext cx="352" cy="127"/>
              <a:chOff x="5076" y="3436"/>
              <a:chExt cx="352" cy="127"/>
            </a:xfrm>
          </p:grpSpPr>
          <p:sp>
            <p:nvSpPr>
              <p:cNvPr id="38085" name="Rectangle 499"/>
              <p:cNvSpPr/>
              <p:nvPr/>
            </p:nvSpPr>
            <p:spPr>
              <a:xfrm>
                <a:off x="5312"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86" name="Rectangle 500"/>
              <p:cNvSpPr/>
              <p:nvPr/>
            </p:nvSpPr>
            <p:spPr>
              <a:xfrm>
                <a:off x="5238"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087" name="Rectangle 501"/>
              <p:cNvSpPr/>
              <p:nvPr/>
            </p:nvSpPr>
            <p:spPr>
              <a:xfrm>
                <a:off x="5199" y="3436"/>
                <a:ext cx="103"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88" name="Rectangle 502"/>
              <p:cNvSpPr/>
              <p:nvPr/>
            </p:nvSpPr>
            <p:spPr>
              <a:xfrm>
                <a:off x="5128" y="3436"/>
                <a:ext cx="14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089" name="Rectangle 503"/>
              <p:cNvSpPr/>
              <p:nvPr/>
            </p:nvSpPr>
            <p:spPr>
              <a:xfrm>
                <a:off x="5076" y="3436"/>
                <a:ext cx="116"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grpSp>
          <p:nvGrpSpPr>
            <p:cNvPr id="38060" name="Group 507"/>
            <p:cNvGrpSpPr/>
            <p:nvPr/>
          </p:nvGrpSpPr>
          <p:grpSpPr>
            <a:xfrm>
              <a:off x="5131" y="1142"/>
              <a:ext cx="201" cy="130"/>
              <a:chOff x="5131" y="1142"/>
              <a:chExt cx="201" cy="130"/>
            </a:xfrm>
          </p:grpSpPr>
          <p:sp>
            <p:nvSpPr>
              <p:cNvPr id="38083" name="Rectangle 505"/>
              <p:cNvSpPr/>
              <p:nvPr/>
            </p:nvSpPr>
            <p:spPr>
              <a:xfrm>
                <a:off x="5202" y="1197"/>
                <a:ext cx="130" cy="75"/>
              </a:xfrm>
              <a:prstGeom prst="rect">
                <a:avLst/>
              </a:prstGeom>
              <a:noFill/>
              <a:ln w="9525">
                <a:noFill/>
              </a:ln>
            </p:spPr>
            <p:txBody>
              <a:bodyPr wrap="none" lIns="0" tIns="0" rIns="0" bIns="0">
                <a:spAutoFit/>
              </a:bodyPr>
              <a:lstStyle/>
              <a:p>
                <a:r>
                  <a:rPr lang="en-US" altLang="zh-CN" sz="700" dirty="0">
                    <a:solidFill>
                      <a:srgbClr val="000000"/>
                    </a:solidFill>
                    <a:latin typeface="Times New Roman" panose="02020603050405020304" pitchFamily="18" charset="0"/>
                  </a:rPr>
                  <a:t>18</a:t>
                </a:r>
                <a:endParaRPr lang="en-US" altLang="zh-CN" dirty="0">
                  <a:latin typeface="Arial" panose="020B0604020202020204" pitchFamily="34" charset="0"/>
                </a:endParaRPr>
              </a:p>
            </p:txBody>
          </p:sp>
          <p:sp>
            <p:nvSpPr>
              <p:cNvPr id="38084" name="Rectangle 506"/>
              <p:cNvSpPr/>
              <p:nvPr/>
            </p:nvSpPr>
            <p:spPr>
              <a:xfrm>
                <a:off x="5131" y="1142"/>
                <a:ext cx="143" cy="127"/>
              </a:xfrm>
              <a:prstGeom prst="rect">
                <a:avLst/>
              </a:prstGeom>
              <a:noFill/>
              <a:ln w="9525">
                <a:noFill/>
              </a:ln>
            </p:spPr>
            <p:txBody>
              <a:bodyPr wrap="none" lIns="0" tIns="0" rIns="0" bIns="0">
                <a:spAutoFit/>
              </a:bodyPr>
              <a:lstStyle/>
              <a:p>
                <a:r>
                  <a:rPr lang="en-US" altLang="zh-CN" sz="1100" i="1" dirty="0">
                    <a:solidFill>
                      <a:srgbClr val="000000"/>
                    </a:solidFill>
                    <a:latin typeface="Times New Roman" panose="02020603050405020304" pitchFamily="18" charset="0"/>
                  </a:rPr>
                  <a:t>S</a:t>
                </a:r>
                <a:endParaRPr lang="en-US" altLang="zh-CN" dirty="0">
                  <a:latin typeface="Arial" panose="020B0604020202020204" pitchFamily="34" charset="0"/>
                </a:endParaRPr>
              </a:p>
            </p:txBody>
          </p:sp>
        </p:grpSp>
        <p:grpSp>
          <p:nvGrpSpPr>
            <p:cNvPr id="38061" name="Group 513"/>
            <p:cNvGrpSpPr/>
            <p:nvPr/>
          </p:nvGrpSpPr>
          <p:grpSpPr>
            <a:xfrm>
              <a:off x="5091" y="1261"/>
              <a:ext cx="323" cy="127"/>
              <a:chOff x="5091" y="1261"/>
              <a:chExt cx="323" cy="127"/>
            </a:xfrm>
          </p:grpSpPr>
          <p:sp>
            <p:nvSpPr>
              <p:cNvPr id="38078" name="Rectangle 508"/>
              <p:cNvSpPr/>
              <p:nvPr/>
            </p:nvSpPr>
            <p:spPr>
              <a:xfrm>
                <a:off x="5299" y="1261"/>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79" name="Rectangle 509"/>
              <p:cNvSpPr/>
              <p:nvPr/>
            </p:nvSpPr>
            <p:spPr>
              <a:xfrm>
                <a:off x="5226" y="1261"/>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4</a:t>
                </a:r>
                <a:endParaRPr lang="en-US" altLang="zh-CN" dirty="0">
                  <a:latin typeface="Arial" panose="020B0604020202020204" pitchFamily="34" charset="0"/>
                </a:endParaRPr>
              </a:p>
            </p:txBody>
          </p:sp>
          <p:sp>
            <p:nvSpPr>
              <p:cNvPr id="38080" name="Rectangle 510"/>
              <p:cNvSpPr/>
              <p:nvPr/>
            </p:nvSpPr>
            <p:spPr>
              <a:xfrm>
                <a:off x="5187" y="1261"/>
                <a:ext cx="102"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sp>
            <p:nvSpPr>
              <p:cNvPr id="38081" name="Rectangle 511"/>
              <p:cNvSpPr/>
              <p:nvPr/>
            </p:nvSpPr>
            <p:spPr>
              <a:xfrm>
                <a:off x="5128" y="1261"/>
                <a:ext cx="141"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38082" name="Rectangle 512"/>
              <p:cNvSpPr/>
              <p:nvPr/>
            </p:nvSpPr>
            <p:spPr>
              <a:xfrm>
                <a:off x="5091" y="1261"/>
                <a:ext cx="115" cy="127"/>
              </a:xfrm>
              <a:prstGeom prst="rect">
                <a:avLst/>
              </a:prstGeom>
              <a:noFill/>
              <a:ln w="9525">
                <a:noFill/>
              </a:ln>
            </p:spPr>
            <p:txBody>
              <a:bodyPr wrap="none" lIns="0" tIns="0" rIns="0" bIns="0">
                <a:spAutoFit/>
              </a:bodyPr>
              <a:lstStyle/>
              <a:p>
                <a:r>
                  <a:rPr lang="en-US" altLang="zh-CN" sz="1100" dirty="0">
                    <a:solidFill>
                      <a:srgbClr val="000000"/>
                    </a:solidFill>
                    <a:latin typeface="Times New Roman" panose="02020603050405020304" pitchFamily="18" charset="0"/>
                  </a:rPr>
                  <a:t>(</a:t>
                </a:r>
                <a:endParaRPr lang="en-US" altLang="zh-CN" dirty="0">
                  <a:latin typeface="Arial" panose="020B0604020202020204" pitchFamily="34" charset="0"/>
                </a:endParaRPr>
              </a:p>
            </p:txBody>
          </p:sp>
        </p:grpSp>
        <p:sp>
          <p:nvSpPr>
            <p:cNvPr id="38062" name="Rectangle 514"/>
            <p:cNvSpPr/>
            <p:nvPr/>
          </p:nvSpPr>
          <p:spPr>
            <a:xfrm>
              <a:off x="5225" y="141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8064" name="Rectangle 516"/>
            <p:cNvSpPr/>
            <p:nvPr/>
          </p:nvSpPr>
          <p:spPr>
            <a:xfrm>
              <a:off x="399" y="35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8065" name="Rectangle 517"/>
            <p:cNvSpPr/>
            <p:nvPr/>
          </p:nvSpPr>
          <p:spPr>
            <a:xfrm>
              <a:off x="487" y="362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8066" name="Rectangle 518"/>
            <p:cNvSpPr/>
            <p:nvPr/>
          </p:nvSpPr>
          <p:spPr>
            <a:xfrm>
              <a:off x="3256" y="299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8067" name="Rectangle 519"/>
            <p:cNvSpPr/>
            <p:nvPr/>
          </p:nvSpPr>
          <p:spPr>
            <a:xfrm>
              <a:off x="3345" y="304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8068" name="Rectangle 520"/>
            <p:cNvSpPr/>
            <p:nvPr/>
          </p:nvSpPr>
          <p:spPr>
            <a:xfrm>
              <a:off x="252" y="1473"/>
              <a:ext cx="368" cy="186"/>
            </a:xfrm>
            <a:prstGeom prst="rect">
              <a:avLst/>
            </a:prstGeom>
            <a:noFill/>
            <a:ln w="9525">
              <a:noFill/>
            </a:ln>
          </p:spPr>
          <p:txBody>
            <a:bodyPr/>
            <a:lstStyle/>
            <a:p>
              <a:endParaRPr lang="zh-CN" altLang="en-US" dirty="0">
                <a:latin typeface="Arial" panose="020B0604020202020204" pitchFamily="34" charset="0"/>
              </a:endParaRPr>
            </a:p>
          </p:txBody>
        </p:sp>
        <p:sp>
          <p:nvSpPr>
            <p:cNvPr id="38069" name="Rectangle 521"/>
            <p:cNvSpPr/>
            <p:nvPr/>
          </p:nvSpPr>
          <p:spPr>
            <a:xfrm>
              <a:off x="341" y="1520"/>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死</a:t>
              </a:r>
              <a:endParaRPr lang="zh-CN" altLang="en-US" dirty="0">
                <a:latin typeface="Arial" panose="020B0604020202020204" pitchFamily="34" charset="0"/>
              </a:endParaRPr>
            </a:p>
          </p:txBody>
        </p:sp>
        <p:sp>
          <p:nvSpPr>
            <p:cNvPr id="38070" name="Rectangle 522"/>
            <p:cNvSpPr/>
            <p:nvPr/>
          </p:nvSpPr>
          <p:spPr>
            <a:xfrm>
              <a:off x="1557" y="3586"/>
              <a:ext cx="954" cy="186"/>
            </a:xfrm>
            <a:prstGeom prst="rect">
              <a:avLst/>
            </a:prstGeom>
            <a:noFill/>
            <a:ln w="9525">
              <a:noFill/>
            </a:ln>
          </p:spPr>
          <p:txBody>
            <a:bodyPr/>
            <a:lstStyle/>
            <a:p>
              <a:endParaRPr lang="zh-CN" altLang="en-US" dirty="0">
                <a:latin typeface="Arial" panose="020B0604020202020204" pitchFamily="34" charset="0"/>
              </a:endParaRPr>
            </a:p>
          </p:txBody>
        </p:sp>
        <p:sp>
          <p:nvSpPr>
            <p:cNvPr id="38071" name="Rectangle 523"/>
            <p:cNvSpPr/>
            <p:nvPr/>
          </p:nvSpPr>
          <p:spPr>
            <a:xfrm>
              <a:off x="1646" y="3633"/>
              <a:ext cx="667"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深度限制</a:t>
              </a:r>
              <a:endParaRPr lang="zh-CN" altLang="en-US" dirty="0">
                <a:latin typeface="Arial" panose="020B0604020202020204" pitchFamily="34" charset="0"/>
              </a:endParaRPr>
            </a:p>
          </p:txBody>
        </p:sp>
        <p:sp>
          <p:nvSpPr>
            <p:cNvPr id="38072" name="Rectangle 524"/>
            <p:cNvSpPr/>
            <p:nvPr/>
          </p:nvSpPr>
          <p:spPr>
            <a:xfrm>
              <a:off x="5030" y="3588"/>
              <a:ext cx="325" cy="186"/>
            </a:xfrm>
            <a:prstGeom prst="rect">
              <a:avLst/>
            </a:prstGeom>
            <a:noFill/>
            <a:ln w="9525">
              <a:noFill/>
            </a:ln>
          </p:spPr>
          <p:txBody>
            <a:bodyPr/>
            <a:lstStyle/>
            <a:p>
              <a:endParaRPr lang="zh-CN" altLang="en-US" dirty="0">
                <a:latin typeface="Arial" panose="020B0604020202020204" pitchFamily="34" charset="0"/>
              </a:endParaRPr>
            </a:p>
          </p:txBody>
        </p:sp>
        <p:sp>
          <p:nvSpPr>
            <p:cNvPr id="38073" name="Rectangle 525"/>
            <p:cNvSpPr/>
            <p:nvPr/>
          </p:nvSpPr>
          <p:spPr>
            <a:xfrm>
              <a:off x="5118" y="3635"/>
              <a:ext cx="223" cy="119"/>
            </a:xfrm>
            <a:prstGeom prst="rect">
              <a:avLst/>
            </a:prstGeom>
            <a:noFill/>
            <a:ln w="9525">
              <a:noFill/>
            </a:ln>
          </p:spPr>
          <p:txBody>
            <a:bodyPr wrap="none" lIns="0" tIns="0" rIns="0" bIns="0">
              <a:spAutoFit/>
            </a:bodyPr>
            <a:lstStyle/>
            <a:p>
              <a:r>
                <a:rPr lang="zh-CN" altLang="en-US" sz="1300" dirty="0">
                  <a:solidFill>
                    <a:srgbClr val="000000"/>
                  </a:solidFill>
                  <a:latin typeface="宋体" panose="02010600030101010101" pitchFamily="2" charset="-122"/>
                </a:rPr>
                <a:t>解</a:t>
              </a:r>
              <a:endParaRPr lang="zh-CN" altLang="en-US" dirty="0">
                <a:latin typeface="Arial" panose="020B0604020202020204" pitchFamily="34" charset="0"/>
              </a:endParaRPr>
            </a:p>
          </p:txBody>
        </p:sp>
        <p:sp>
          <p:nvSpPr>
            <p:cNvPr id="38074" name="Rectangle 526"/>
            <p:cNvSpPr/>
            <p:nvPr/>
          </p:nvSpPr>
          <p:spPr>
            <a:xfrm>
              <a:off x="1950" y="3908"/>
              <a:ext cx="2126" cy="165"/>
            </a:xfrm>
            <a:prstGeom prst="rect">
              <a:avLst/>
            </a:prstGeom>
            <a:noFill/>
            <a:ln w="9525">
              <a:noFill/>
            </a:ln>
          </p:spPr>
          <p:txBody>
            <a:bodyPr/>
            <a:lstStyle/>
            <a:p>
              <a:endParaRPr lang="zh-CN" altLang="en-US" dirty="0">
                <a:latin typeface="Arial" panose="020B0604020202020204" pitchFamily="34" charset="0"/>
              </a:endParaRPr>
            </a:p>
          </p:txBody>
        </p:sp>
        <p:sp>
          <p:nvSpPr>
            <p:cNvPr id="38075" name="Rectangle 527"/>
            <p:cNvSpPr/>
            <p:nvPr/>
          </p:nvSpPr>
          <p:spPr>
            <a:xfrm>
              <a:off x="2038" y="3947"/>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8076" name="Rectangle 528"/>
            <p:cNvSpPr/>
            <p:nvPr/>
          </p:nvSpPr>
          <p:spPr>
            <a:xfrm>
              <a:off x="2160" y="3945"/>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sp>
          <p:nvSpPr>
            <p:cNvPr id="38077" name="Rectangle 529"/>
            <p:cNvSpPr/>
            <p:nvPr/>
          </p:nvSpPr>
          <p:spPr>
            <a:xfrm>
              <a:off x="2405" y="3947"/>
              <a:ext cx="1" cy="173"/>
            </a:xfrm>
            <a:prstGeom prst="rect">
              <a:avLst/>
            </a:prstGeom>
            <a:noFill/>
            <a:ln w="9525">
              <a:noFill/>
            </a:ln>
          </p:spPr>
          <p:txBody>
            <a:bodyPr wrap="none" lIns="0" tIns="0" rIns="0" bIns="0">
              <a:spAutoFit/>
            </a:bodyPr>
            <a:lstStyle/>
            <a:p>
              <a:endParaRPr lang="zh-CN" altLang="zh-CN" dirty="0">
                <a:latin typeface="Arial" panose="020B0604020202020204" pitchFamily="34" charset="0"/>
              </a:endParaRPr>
            </a:p>
          </p:txBody>
        </p:sp>
      </p:grpSp>
      <p:sp>
        <p:nvSpPr>
          <p:cNvPr id="37894" name="Text Box 530"/>
          <p:cNvSpPr txBox="1"/>
          <p:nvPr/>
        </p:nvSpPr>
        <p:spPr>
          <a:xfrm>
            <a:off x="2411413" y="6092825"/>
            <a:ext cx="4248150" cy="366713"/>
          </a:xfrm>
          <a:prstGeom prst="rect">
            <a:avLst/>
          </a:prstGeom>
          <a:noFill/>
          <a:ln w="9525">
            <a:noFill/>
          </a:ln>
        </p:spPr>
        <p:txBody>
          <a:bodyPr>
            <a:spAutoFit/>
          </a:bodyPr>
          <a:lstStyle/>
          <a:p>
            <a:pPr>
              <a:spcBef>
                <a:spcPct val="50000"/>
              </a:spcBef>
            </a:pPr>
            <a:endParaRPr lang="zh-CN" altLang="zh-CN" dirty="0">
              <a:latin typeface="Arial" panose="020B0604020202020204" pitchFamily="34" charset="0"/>
            </a:endParaRPr>
          </a:p>
        </p:txBody>
      </p:sp>
      <p:sp>
        <p:nvSpPr>
          <p:cNvPr id="37895" name="Text Box 531"/>
          <p:cNvSpPr txBox="1"/>
          <p:nvPr/>
        </p:nvSpPr>
        <p:spPr>
          <a:xfrm>
            <a:off x="2771775" y="6308725"/>
            <a:ext cx="4248150" cy="396875"/>
          </a:xfrm>
          <a:prstGeom prst="rect">
            <a:avLst/>
          </a:prstGeom>
          <a:noFill/>
          <a:ln w="9525">
            <a:noFill/>
          </a:ln>
        </p:spPr>
        <p:txBody>
          <a:bodyPr>
            <a:spAutoFit/>
          </a:bodyPr>
          <a:lstStyle/>
          <a:p>
            <a:pPr>
              <a:spcBef>
                <a:spcPct val="50000"/>
              </a:spcBef>
            </a:pPr>
            <a:r>
              <a:rPr lang="zh-CN" altLang="en-US" sz="2000" dirty="0">
                <a:latin typeface="Arial" panose="020B0604020202020204" pitchFamily="34" charset="0"/>
              </a:rPr>
              <a:t>卒子穿阵的深度优先搜索树</a:t>
            </a:r>
          </a:p>
        </p:txBody>
      </p:sp>
      <p:pic>
        <p:nvPicPr>
          <p:cNvPr id="517" name="Picture 4"/>
          <p:cNvPicPr>
            <a:picLocks noChangeAspect="1"/>
          </p:cNvPicPr>
          <p:nvPr/>
        </p:nvPicPr>
        <p:blipFill>
          <a:blip r:embed="rId3"/>
          <a:srcRect b="12799"/>
          <a:stretch>
            <a:fillRect/>
          </a:stretch>
        </p:blipFill>
        <p:spPr>
          <a:xfrm>
            <a:off x="3528706" y="4851205"/>
            <a:ext cx="3103562" cy="1431925"/>
          </a:xfrm>
          <a:prstGeom prst="rect">
            <a:avLst/>
          </a:prstGeom>
          <a:gradFill rotWithShape="0">
            <a:gsLst>
              <a:gs pos="0">
                <a:srgbClr val="FFFFFF"/>
              </a:gs>
              <a:gs pos="100000">
                <a:srgbClr val="CCFFFF"/>
              </a:gs>
            </a:gsLst>
            <a:path path="shape">
              <a:fillToRect l="50000" t="50000" r="50000" b="50000"/>
            </a:path>
            <a:tileRect/>
          </a:gradFill>
          <a:ln w="9525">
            <a:noFill/>
          </a:ln>
        </p:spPr>
      </p:pic>
      <p:sp>
        <p:nvSpPr>
          <p:cNvPr id="2" name="Oval 283">
            <a:extLst>
              <a:ext uri="{FF2B5EF4-FFF2-40B4-BE49-F238E27FC236}">
                <a16:creationId xmlns:a16="http://schemas.microsoft.com/office/drawing/2014/main" id="{EE593687-0684-84B6-2C2B-69781280AC7D}"/>
              </a:ext>
            </a:extLst>
          </p:cNvPr>
          <p:cNvSpPr/>
          <p:nvPr/>
        </p:nvSpPr>
        <p:spPr>
          <a:xfrm>
            <a:off x="7986334" y="2119100"/>
            <a:ext cx="1158989" cy="450399"/>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3" name="Oval 283">
            <a:extLst>
              <a:ext uri="{FF2B5EF4-FFF2-40B4-BE49-F238E27FC236}">
                <a16:creationId xmlns:a16="http://schemas.microsoft.com/office/drawing/2014/main" id="{F3925A0E-CC5B-A313-64D2-6684CBCCCC57}"/>
              </a:ext>
            </a:extLst>
          </p:cNvPr>
          <p:cNvSpPr/>
          <p:nvPr/>
        </p:nvSpPr>
        <p:spPr>
          <a:xfrm>
            <a:off x="7969034" y="2885207"/>
            <a:ext cx="1158989" cy="450399"/>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4" name="Oval 283">
            <a:extLst>
              <a:ext uri="{FF2B5EF4-FFF2-40B4-BE49-F238E27FC236}">
                <a16:creationId xmlns:a16="http://schemas.microsoft.com/office/drawing/2014/main" id="{7EFF6705-4593-96AA-FE1A-245A418D9DBA}"/>
              </a:ext>
            </a:extLst>
          </p:cNvPr>
          <p:cNvSpPr/>
          <p:nvPr/>
        </p:nvSpPr>
        <p:spPr>
          <a:xfrm>
            <a:off x="7966253" y="3701376"/>
            <a:ext cx="1158989" cy="450399"/>
          </a:xfrm>
          <a:prstGeom prst="ellipse">
            <a:avLst/>
          </a:prstGeom>
          <a:noFill/>
          <a:ln w="14288"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B7DD534-FB77-55C6-E532-988A0E9F5881}"/>
                  </a:ext>
                </a:extLst>
              </p:cNvPr>
              <p:cNvSpPr txBox="1"/>
              <p:nvPr/>
            </p:nvSpPr>
            <p:spPr>
              <a:xfrm>
                <a:off x="8009751" y="2116372"/>
                <a:ext cx="1157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19</m:t>
                          </m:r>
                        </m:sub>
                      </m:sSub>
                    </m:oMath>
                  </m:oMathPara>
                </a14:m>
                <a:endParaRPr lang="en-US" altLang="zh-CN" sz="1200" dirty="0"/>
              </a:p>
              <a:p>
                <a:pPr algn="ctr"/>
                <a:r>
                  <a:rPr lang="en-US" altLang="zh-CN" sz="1200" dirty="0"/>
                  <a:t>(2,4)</a:t>
                </a:r>
                <a:endParaRPr lang="zh-CN" altLang="en-US" sz="1200" dirty="0"/>
              </a:p>
            </p:txBody>
          </p:sp>
        </mc:Choice>
        <mc:Fallback xmlns="">
          <p:sp>
            <p:nvSpPr>
              <p:cNvPr id="5" name="文本框 4">
                <a:extLst>
                  <a:ext uri="{FF2B5EF4-FFF2-40B4-BE49-F238E27FC236}">
                    <a16:creationId xmlns:a16="http://schemas.microsoft.com/office/drawing/2014/main" id="{AB7DD534-FB77-55C6-E532-988A0E9F5881}"/>
                  </a:ext>
                </a:extLst>
              </p:cNvPr>
              <p:cNvSpPr txBox="1">
                <a:spLocks noRot="1" noChangeAspect="1" noMove="1" noResize="1" noEditPoints="1" noAdjustHandles="1" noChangeArrowheads="1" noChangeShapeType="1" noTextEdit="1"/>
              </p:cNvSpPr>
              <p:nvPr/>
            </p:nvSpPr>
            <p:spPr>
              <a:xfrm>
                <a:off x="8009751" y="2116372"/>
                <a:ext cx="1157672" cy="461665"/>
              </a:xfrm>
              <a:prstGeom prst="rect">
                <a:avLst/>
              </a:prstGeom>
              <a:blipFill>
                <a:blip r:embed="rId4"/>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4222999-A3AE-A3AD-306B-B81801B958DB}"/>
                  </a:ext>
                </a:extLst>
              </p:cNvPr>
              <p:cNvSpPr txBox="1"/>
              <p:nvPr/>
            </p:nvSpPr>
            <p:spPr>
              <a:xfrm>
                <a:off x="7962712" y="2904675"/>
                <a:ext cx="1157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20</m:t>
                          </m:r>
                        </m:sub>
                      </m:sSub>
                    </m:oMath>
                  </m:oMathPara>
                </a14:m>
                <a:endParaRPr lang="en-US" altLang="zh-CN" sz="1200" dirty="0"/>
              </a:p>
              <a:p>
                <a:pPr algn="ctr"/>
                <a:r>
                  <a:rPr lang="en-US" altLang="zh-CN" sz="1200" dirty="0"/>
                  <a:t>(3,4)</a:t>
                </a:r>
                <a:endParaRPr lang="zh-CN" altLang="en-US" sz="1200" dirty="0"/>
              </a:p>
            </p:txBody>
          </p:sp>
        </mc:Choice>
        <mc:Fallback xmlns="">
          <p:sp>
            <p:nvSpPr>
              <p:cNvPr id="6" name="文本框 5">
                <a:extLst>
                  <a:ext uri="{FF2B5EF4-FFF2-40B4-BE49-F238E27FC236}">
                    <a16:creationId xmlns:a16="http://schemas.microsoft.com/office/drawing/2014/main" id="{24222999-A3AE-A3AD-306B-B81801B958DB}"/>
                  </a:ext>
                </a:extLst>
              </p:cNvPr>
              <p:cNvSpPr txBox="1">
                <a:spLocks noRot="1" noChangeAspect="1" noMove="1" noResize="1" noEditPoints="1" noAdjustHandles="1" noChangeArrowheads="1" noChangeShapeType="1" noTextEdit="1"/>
              </p:cNvSpPr>
              <p:nvPr/>
            </p:nvSpPr>
            <p:spPr>
              <a:xfrm>
                <a:off x="7962712" y="2904675"/>
                <a:ext cx="1157672" cy="461665"/>
              </a:xfrm>
              <a:prstGeom prst="rect">
                <a:avLst/>
              </a:prstGeom>
              <a:blipFill>
                <a:blip r:embed="rId5"/>
                <a:stretch>
                  <a:fillRect b="-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BFAEBB9-25EB-29EB-D3E4-799C645EAA5F}"/>
                  </a:ext>
                </a:extLst>
              </p:cNvPr>
              <p:cNvSpPr txBox="1"/>
              <p:nvPr/>
            </p:nvSpPr>
            <p:spPr>
              <a:xfrm>
                <a:off x="7949598" y="3695742"/>
                <a:ext cx="1157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21</m:t>
                          </m:r>
                        </m:sub>
                      </m:sSub>
                    </m:oMath>
                  </m:oMathPara>
                </a14:m>
                <a:endParaRPr lang="en-US" altLang="zh-CN" sz="1200" dirty="0"/>
              </a:p>
              <a:p>
                <a:pPr algn="ctr"/>
                <a:r>
                  <a:rPr lang="en-US" altLang="zh-CN" sz="1200" dirty="0"/>
                  <a:t>(4,4)</a:t>
                </a:r>
                <a:endParaRPr lang="zh-CN" altLang="en-US" sz="1200" dirty="0"/>
              </a:p>
            </p:txBody>
          </p:sp>
        </mc:Choice>
        <mc:Fallback xmlns="">
          <p:sp>
            <p:nvSpPr>
              <p:cNvPr id="7" name="文本框 6">
                <a:extLst>
                  <a:ext uri="{FF2B5EF4-FFF2-40B4-BE49-F238E27FC236}">
                    <a16:creationId xmlns:a16="http://schemas.microsoft.com/office/drawing/2014/main" id="{9BFAEBB9-25EB-29EB-D3E4-799C645EAA5F}"/>
                  </a:ext>
                </a:extLst>
              </p:cNvPr>
              <p:cNvSpPr txBox="1">
                <a:spLocks noRot="1" noChangeAspect="1" noMove="1" noResize="1" noEditPoints="1" noAdjustHandles="1" noChangeArrowheads="1" noChangeShapeType="1" noTextEdit="1"/>
              </p:cNvSpPr>
              <p:nvPr/>
            </p:nvSpPr>
            <p:spPr>
              <a:xfrm>
                <a:off x="7949598" y="3695742"/>
                <a:ext cx="1157672" cy="461665"/>
              </a:xfrm>
              <a:prstGeom prst="rect">
                <a:avLst/>
              </a:prstGeom>
              <a:blipFill>
                <a:blip r:embed="rId6"/>
                <a:stretch>
                  <a:fillRect b="-7895"/>
                </a:stretch>
              </a:blipFill>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DB9901EE-5C58-4369-297F-F3F3414633E2}"/>
              </a:ext>
            </a:extLst>
          </p:cNvPr>
          <p:cNvCxnSpPr>
            <a:stCxn id="37993" idx="5"/>
          </p:cNvCxnSpPr>
          <p:nvPr/>
        </p:nvCxnSpPr>
        <p:spPr>
          <a:xfrm>
            <a:off x="7693246" y="1859639"/>
            <a:ext cx="468000" cy="28972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 name="直接箭头连接符 9">
            <a:extLst>
              <a:ext uri="{FF2B5EF4-FFF2-40B4-BE49-F238E27FC236}">
                <a16:creationId xmlns:a16="http://schemas.microsoft.com/office/drawing/2014/main" id="{370A72FF-AC90-2C96-8F59-588053265F6F}"/>
              </a:ext>
            </a:extLst>
          </p:cNvPr>
          <p:cNvCxnSpPr>
            <a:cxnSpLocks/>
            <a:stCxn id="5" idx="2"/>
            <a:endCxn id="6" idx="0"/>
          </p:cNvCxnSpPr>
          <p:nvPr/>
        </p:nvCxnSpPr>
        <p:spPr>
          <a:xfrm flipH="1">
            <a:off x="8541548" y="2578037"/>
            <a:ext cx="47039" cy="3266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C72252D8-DA91-7859-8C18-43BEA343EE8B}"/>
              </a:ext>
            </a:extLst>
          </p:cNvPr>
          <p:cNvCxnSpPr>
            <a:cxnSpLocks/>
          </p:cNvCxnSpPr>
          <p:nvPr/>
        </p:nvCxnSpPr>
        <p:spPr>
          <a:xfrm flipH="1">
            <a:off x="8527913" y="3382428"/>
            <a:ext cx="20616" cy="334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E669A818-4969-3A27-64DB-A597FFF93C9F}"/>
              </a:ext>
            </a:extLst>
          </p:cNvPr>
          <p:cNvSpPr txBox="1"/>
          <p:nvPr/>
        </p:nvSpPr>
        <p:spPr>
          <a:xfrm>
            <a:off x="8215787" y="4191122"/>
            <a:ext cx="741884" cy="307777"/>
          </a:xfrm>
          <a:prstGeom prst="rect">
            <a:avLst/>
          </a:prstGeom>
          <a:noFill/>
        </p:spPr>
        <p:txBody>
          <a:bodyPr wrap="square" rtlCol="0">
            <a:spAutoFit/>
          </a:bodyPr>
          <a:lstStyle/>
          <a:p>
            <a:r>
              <a:rPr lang="zh-CN" altLang="en-US" sz="1400" dirty="0"/>
              <a:t>最优解</a:t>
            </a:r>
          </a:p>
        </p:txBody>
      </p:sp>
      <p:sp>
        <p:nvSpPr>
          <p:cNvPr id="19" name="文本框 18">
            <a:extLst>
              <a:ext uri="{FF2B5EF4-FFF2-40B4-BE49-F238E27FC236}">
                <a16:creationId xmlns:a16="http://schemas.microsoft.com/office/drawing/2014/main" id="{6F392D69-4A32-D497-F3E7-8F9110E346D8}"/>
              </a:ext>
            </a:extLst>
          </p:cNvPr>
          <p:cNvSpPr txBox="1"/>
          <p:nvPr/>
        </p:nvSpPr>
        <p:spPr>
          <a:xfrm>
            <a:off x="-24850" y="5884892"/>
            <a:ext cx="2796625" cy="369332"/>
          </a:xfrm>
          <a:prstGeom prst="rect">
            <a:avLst/>
          </a:prstGeom>
          <a:noFill/>
        </p:spPr>
        <p:txBody>
          <a:bodyPr wrap="square" rtlCol="0">
            <a:spAutoFit/>
          </a:bodyPr>
          <a:lstStyle/>
          <a:p>
            <a:r>
              <a:rPr lang="zh-CN" altLang="en-US" dirty="0">
                <a:solidFill>
                  <a:srgbClr val="FF0000"/>
                </a:solidFill>
              </a:rPr>
              <a:t>兄弟节点：从左到右搜索</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1116013" y="1265238"/>
            <a:ext cx="6624637" cy="2019300"/>
          </a:xfrm>
          <a:ln/>
        </p:spPr>
        <p:txBody>
          <a:bodyPr vert="horz" wrap="square" lIns="91440" tIns="45720" rIns="91440" bIns="45720" anchor="b" anchorCtr="0"/>
          <a:lstStyle/>
          <a:p>
            <a:pPr algn="ctr" eaLnBrk="1" hangingPunct="1">
              <a:lnSpc>
                <a:spcPct val="160000"/>
              </a:lnSpc>
              <a:buClrTx/>
              <a:buSzTx/>
              <a:buFontTx/>
            </a:pPr>
            <a:r>
              <a:rPr lang="en-US" altLang="zh-CN" sz="4400" dirty="0">
                <a:solidFill>
                  <a:schemeClr val="tx1"/>
                </a:solidFill>
                <a:latin typeface="+mj-lt"/>
                <a:ea typeface="+mj-ea"/>
                <a:cs typeface="+mj-cs"/>
              </a:rPr>
              <a:t>  </a:t>
            </a:r>
            <a:r>
              <a:rPr lang="zh-CN" altLang="en-US" sz="4600" dirty="0">
                <a:solidFill>
                  <a:schemeClr val="tx1"/>
                </a:solidFill>
                <a:latin typeface="Times New Roman" panose="02020603050405020304" pitchFamily="18" charset="0"/>
                <a:ea typeface="黑体" panose="02010609060101010101" pitchFamily="49" charset="-122"/>
                <a:cs typeface="+mj-cs"/>
              </a:rPr>
              <a:t>第 </a:t>
            </a:r>
            <a:r>
              <a:rPr lang="en-US" altLang="zh-CN" sz="4600" dirty="0">
                <a:solidFill>
                  <a:schemeClr val="tx1"/>
                </a:solidFill>
                <a:latin typeface="Times New Roman" panose="02020603050405020304" pitchFamily="18" charset="0"/>
                <a:ea typeface="黑体" panose="02010609060101010101" pitchFamily="49" charset="-122"/>
                <a:cs typeface="+mj-cs"/>
              </a:rPr>
              <a:t>4 </a:t>
            </a:r>
            <a:r>
              <a:rPr lang="zh-CN" altLang="en-US" sz="4600" dirty="0">
                <a:solidFill>
                  <a:schemeClr val="tx1"/>
                </a:solidFill>
                <a:latin typeface="Times New Roman" panose="02020603050405020304" pitchFamily="18" charset="0"/>
                <a:ea typeface="黑体" panose="02010609060101010101" pitchFamily="49" charset="-122"/>
                <a:cs typeface="+mj-cs"/>
              </a:rPr>
              <a:t>章   搜索策略</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EFBC5-AA87-3184-8A61-A03375763DE8}"/>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D5748A0-315E-1B6D-3DFB-06884D5E4AD8}"/>
              </a:ext>
            </a:extLst>
          </p:cNvPr>
          <p:cNvSpPr>
            <a:spLocks noGrp="1"/>
          </p:cNvSpPr>
          <p:nvPr>
            <p:ph idx="1"/>
          </p:nvPr>
        </p:nvSpPr>
        <p:spPr/>
        <p:txBody>
          <a:bodyPr/>
          <a:lstStyle/>
          <a:p>
            <a:pPr algn="just">
              <a:buFont typeface="Wingdings" panose="05000000000000000000" pitchFamily="2" charset="2"/>
              <a:buChar char="l"/>
            </a:pPr>
            <a:r>
              <a:rPr lang="zh-CN" altLang="en-US" dirty="0"/>
              <a:t>单选题</a:t>
            </a:r>
            <a:endParaRPr lang="en-US" altLang="zh-CN" dirty="0"/>
          </a:p>
          <a:p>
            <a:pPr marL="0" indent="0" algn="just">
              <a:buNone/>
            </a:pPr>
            <a:r>
              <a:rPr lang="zh-CN" altLang="en-US" sz="2400" dirty="0"/>
              <a:t>八数码问题，初始状态为             ，目标状态为            ，操作算子为空格</a:t>
            </a:r>
            <a:r>
              <a:rPr lang="en-US" altLang="zh-CN" sz="2400" dirty="0"/>
              <a:t>UP</a:t>
            </a:r>
            <a:r>
              <a:rPr lang="zh-CN" altLang="en-US" sz="2400" dirty="0"/>
              <a:t>（向上）、</a:t>
            </a:r>
            <a:r>
              <a:rPr lang="en-US" altLang="zh-CN" sz="2400" dirty="0"/>
              <a:t>DOWN</a:t>
            </a:r>
            <a:r>
              <a:rPr lang="zh-CN" altLang="en-US" sz="2400" dirty="0"/>
              <a:t>（向下）、</a:t>
            </a:r>
            <a:r>
              <a:rPr lang="en-US" altLang="zh-CN" sz="2400" dirty="0"/>
              <a:t>LEFT</a:t>
            </a:r>
            <a:r>
              <a:rPr lang="zh-CN" altLang="en-US" sz="2400" dirty="0"/>
              <a:t>（向左）、</a:t>
            </a:r>
            <a:r>
              <a:rPr lang="en-US" altLang="zh-CN" sz="2400" dirty="0"/>
              <a:t>RIGHT</a:t>
            </a:r>
            <a:r>
              <a:rPr lang="zh-CN" altLang="en-US" sz="2400" dirty="0"/>
              <a:t>（向右）移动，该问题的解为 （ ）。</a:t>
            </a:r>
          </a:p>
          <a:p>
            <a:pPr marL="0" indent="0" algn="just">
              <a:buNone/>
            </a:pPr>
            <a:r>
              <a:rPr lang="en-US" altLang="zh-CN" sz="2400" dirty="0"/>
              <a:t>A. DOWN</a:t>
            </a:r>
            <a:r>
              <a:rPr lang="zh-CN" altLang="en-US" sz="2400" dirty="0"/>
              <a:t>、</a:t>
            </a:r>
            <a:r>
              <a:rPr lang="en-US" altLang="zh-CN" sz="2400" dirty="0"/>
              <a:t>RIGHT</a:t>
            </a:r>
            <a:r>
              <a:rPr lang="zh-CN" altLang="en-US" sz="2400" dirty="0"/>
              <a:t>、</a:t>
            </a:r>
            <a:r>
              <a:rPr lang="en-US" altLang="zh-CN" sz="2400" dirty="0"/>
              <a:t>UP</a:t>
            </a:r>
            <a:r>
              <a:rPr lang="zh-CN" altLang="en-US" sz="2400" dirty="0"/>
              <a:t>、</a:t>
            </a:r>
            <a:r>
              <a:rPr lang="en-US" altLang="zh-CN" sz="2400" dirty="0"/>
              <a:t>LEFT</a:t>
            </a:r>
          </a:p>
          <a:p>
            <a:pPr marL="0" indent="0" algn="just">
              <a:buNone/>
            </a:pPr>
            <a:r>
              <a:rPr lang="en-US" altLang="zh-CN" sz="2400" dirty="0"/>
              <a:t>B. UP</a:t>
            </a:r>
            <a:r>
              <a:rPr lang="zh-CN" altLang="en-US" sz="2400" dirty="0"/>
              <a:t>、</a:t>
            </a:r>
            <a:r>
              <a:rPr lang="en-US" altLang="zh-CN" sz="2400" dirty="0"/>
              <a:t>RIGHT</a:t>
            </a:r>
            <a:r>
              <a:rPr lang="zh-CN" altLang="en-US" sz="2400" dirty="0"/>
              <a:t>、</a:t>
            </a:r>
            <a:r>
              <a:rPr lang="en-US" altLang="zh-CN" sz="2400" dirty="0"/>
              <a:t>LEFT</a:t>
            </a:r>
            <a:r>
              <a:rPr lang="zh-CN" altLang="en-US" sz="2400" dirty="0"/>
              <a:t>、</a:t>
            </a:r>
            <a:r>
              <a:rPr lang="en-US" altLang="zh-CN" sz="2400" dirty="0"/>
              <a:t>DOWN</a:t>
            </a:r>
          </a:p>
          <a:p>
            <a:pPr marL="0" indent="0" algn="just">
              <a:buNone/>
            </a:pPr>
            <a:r>
              <a:rPr lang="en-US" altLang="zh-CN" sz="2400" dirty="0"/>
              <a:t>C. RIGHT </a:t>
            </a:r>
            <a:r>
              <a:rPr lang="zh-CN" altLang="en-US" sz="2400" dirty="0"/>
              <a:t>、</a:t>
            </a:r>
            <a:r>
              <a:rPr lang="en-US" altLang="zh-CN" sz="2400" dirty="0"/>
              <a:t>UP</a:t>
            </a:r>
            <a:r>
              <a:rPr lang="zh-CN" altLang="en-US" sz="2400" dirty="0"/>
              <a:t>、</a:t>
            </a:r>
            <a:r>
              <a:rPr lang="en-US" altLang="zh-CN" sz="2400" dirty="0"/>
              <a:t>LEFT</a:t>
            </a:r>
            <a:r>
              <a:rPr lang="zh-CN" altLang="en-US" sz="2400" dirty="0"/>
              <a:t>、</a:t>
            </a:r>
            <a:r>
              <a:rPr lang="en-US" altLang="zh-CN" sz="2400" dirty="0"/>
              <a:t>DOWN</a:t>
            </a:r>
          </a:p>
          <a:p>
            <a:pPr marL="0" indent="0" algn="just">
              <a:buNone/>
            </a:pPr>
            <a:r>
              <a:rPr lang="en-US" altLang="zh-CN" sz="2400" dirty="0"/>
              <a:t>D. LEFT</a:t>
            </a:r>
            <a:r>
              <a:rPr lang="zh-CN" altLang="en-US" sz="2400" dirty="0"/>
              <a:t>、</a:t>
            </a:r>
            <a:r>
              <a:rPr lang="en-US" altLang="zh-CN" sz="2400" dirty="0"/>
              <a:t>UP </a:t>
            </a:r>
            <a:r>
              <a:rPr lang="zh-CN" altLang="en-US" sz="2400" dirty="0"/>
              <a:t>、</a:t>
            </a:r>
            <a:r>
              <a:rPr lang="en-US" altLang="zh-CN" sz="2400" dirty="0"/>
              <a:t>RIGHT</a:t>
            </a:r>
            <a:r>
              <a:rPr lang="zh-CN" altLang="en-US" sz="2400" dirty="0"/>
              <a:t>、</a:t>
            </a:r>
            <a:r>
              <a:rPr lang="en-US" altLang="zh-CN" sz="2400" dirty="0"/>
              <a:t>DOWN</a:t>
            </a:r>
          </a:p>
          <a:p>
            <a:pPr marL="0" indent="0" algn="just">
              <a:buNone/>
            </a:pPr>
            <a:r>
              <a:rPr lang="zh-CN" altLang="en-US" dirty="0"/>
              <a:t>答案：</a:t>
            </a:r>
            <a:r>
              <a:rPr lang="en-US" altLang="zh-CN" dirty="0"/>
              <a:t>C</a:t>
            </a:r>
            <a:endParaRPr lang="zh-CN" altLang="en-US" dirty="0"/>
          </a:p>
        </p:txBody>
      </p:sp>
      <p:sp>
        <p:nvSpPr>
          <p:cNvPr id="11" name="Rectangle 9">
            <a:extLst>
              <a:ext uri="{FF2B5EF4-FFF2-40B4-BE49-F238E27FC236}">
                <a16:creationId xmlns:a16="http://schemas.microsoft.com/office/drawing/2014/main" id="{5C4C6D7D-0347-095F-36F3-F9FEBB44F7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A8AFCC6F-DBD0-7110-7F91-FD3AC61A44A3}"/>
              </a:ext>
            </a:extLst>
          </p:cNvPr>
          <p:cNvGraphicFramePr>
            <a:graphicFrameLocks noChangeAspect="1"/>
          </p:cNvGraphicFramePr>
          <p:nvPr/>
        </p:nvGraphicFramePr>
        <p:xfrm>
          <a:off x="3779912" y="1052736"/>
          <a:ext cx="1080120" cy="1080120"/>
        </p:xfrm>
        <a:graphic>
          <a:graphicData uri="http://schemas.openxmlformats.org/presentationml/2006/ole">
            <mc:AlternateContent xmlns:mc="http://schemas.openxmlformats.org/markup-compatibility/2006">
              <mc:Choice xmlns:v="urn:schemas-microsoft-com:vml" Requires="v">
                <p:oleObj r:id="rId2" imgW="482391" imgH="482391" progId="Equation.DSMT4">
                  <p:embed/>
                </p:oleObj>
              </mc:Choice>
              <mc:Fallback>
                <p:oleObj r:id="rId2" imgW="482391" imgH="482391" progId="Equation.DSMT4">
                  <p:embed/>
                  <p:pic>
                    <p:nvPicPr>
                      <p:cNvPr id="12" name="对象 11">
                        <a:extLst>
                          <a:ext uri="{FF2B5EF4-FFF2-40B4-BE49-F238E27FC236}">
                            <a16:creationId xmlns:a16="http://schemas.microsoft.com/office/drawing/2014/main" id="{A8AFCC6F-DBD0-7110-7F91-FD3AC61A4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052736"/>
                        <a:ext cx="1080120" cy="1080120"/>
                      </a:xfrm>
                      <a:prstGeom prst="rect">
                        <a:avLst/>
                      </a:prstGeom>
                      <a:noFill/>
                    </p:spPr>
                  </p:pic>
                </p:oleObj>
              </mc:Fallback>
            </mc:AlternateContent>
          </a:graphicData>
        </a:graphic>
      </p:graphicFrame>
      <p:sp>
        <p:nvSpPr>
          <p:cNvPr id="13" name="Rectangle 11">
            <a:extLst>
              <a:ext uri="{FF2B5EF4-FFF2-40B4-BE49-F238E27FC236}">
                <a16:creationId xmlns:a16="http://schemas.microsoft.com/office/drawing/2014/main" id="{B7C65B3C-725E-EFF4-63FC-63E50D8C4A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974D7BD5-46B1-C7C7-A091-ED64F7A9FFC5}"/>
              </a:ext>
            </a:extLst>
          </p:cNvPr>
          <p:cNvGraphicFramePr>
            <a:graphicFrameLocks noChangeAspect="1"/>
          </p:cNvGraphicFramePr>
          <p:nvPr/>
        </p:nvGraphicFramePr>
        <p:xfrm>
          <a:off x="6732240" y="1052736"/>
          <a:ext cx="1080120" cy="1080120"/>
        </p:xfrm>
        <a:graphic>
          <a:graphicData uri="http://schemas.openxmlformats.org/presentationml/2006/ole">
            <mc:AlternateContent xmlns:mc="http://schemas.openxmlformats.org/markup-compatibility/2006">
              <mc:Choice xmlns:v="urn:schemas-microsoft-com:vml" Requires="v">
                <p:oleObj r:id="rId4" imgW="482391" imgH="482391" progId="Equation.DSMT4">
                  <p:embed/>
                </p:oleObj>
              </mc:Choice>
              <mc:Fallback>
                <p:oleObj r:id="rId4" imgW="482391" imgH="482391" progId="Equation.DSMT4">
                  <p:embed/>
                  <p:pic>
                    <p:nvPicPr>
                      <p:cNvPr id="14" name="对象 13">
                        <a:extLst>
                          <a:ext uri="{FF2B5EF4-FFF2-40B4-BE49-F238E27FC236}">
                            <a16:creationId xmlns:a16="http://schemas.microsoft.com/office/drawing/2014/main" id="{974D7BD5-46B1-C7C7-A091-ED64F7A9FF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1052736"/>
                        <a:ext cx="1080120" cy="1080120"/>
                      </a:xfrm>
                      <a:prstGeom prst="rect">
                        <a:avLst/>
                      </a:prstGeom>
                      <a:noFill/>
                    </p:spPr>
                  </p:pic>
                </p:oleObj>
              </mc:Fallback>
            </mc:AlternateContent>
          </a:graphicData>
        </a:graphic>
      </p:graphicFrame>
    </p:spTree>
    <p:extLst>
      <p:ext uri="{BB962C8B-B14F-4D97-AF65-F5344CB8AC3E}">
        <p14:creationId xmlns:p14="http://schemas.microsoft.com/office/powerpoint/2010/main" val="33854153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41</a:t>
            </a:fld>
            <a:endParaRPr lang="ja-JP" altLang="en-US" dirty="0">
              <a:solidFill>
                <a:srgbClr val="A50021"/>
              </a:solidFill>
              <a:ea typeface="MS PGothic" panose="020B0600070205080204" pitchFamily="34" charset="-128"/>
            </a:endParaRPr>
          </a:p>
        </p:txBody>
      </p:sp>
      <p:sp>
        <p:nvSpPr>
          <p:cNvPr id="38915"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搜索求解策略</a:t>
            </a:r>
          </a:p>
        </p:txBody>
      </p:sp>
      <p:sp>
        <p:nvSpPr>
          <p:cNvPr id="38916" name="Rectangle 3"/>
          <p:cNvSpPr>
            <a:spLocks noGrp="1"/>
          </p:cNvSpPr>
          <p:nvPr>
            <p:ph idx="1"/>
          </p:nvPr>
        </p:nvSpPr>
        <p:spPr>
          <a:xfrm>
            <a:off x="468313" y="981075"/>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如何用状态空间表示搜索对象</a:t>
            </a:r>
            <a:endParaRPr lang="en-US" altLang="zh-CN" b="1" dirty="0">
              <a:latin typeface="Times New Roman" panose="02020603050405020304" pitchFamily="18" charset="0"/>
            </a:endParaRPr>
          </a:p>
          <a:p>
            <a:pPr eaLnBrk="1" hangingPunct="1">
              <a:lnSpc>
                <a:spcPct val="16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回溯策略</a:t>
            </a:r>
          </a:p>
          <a:p>
            <a:pPr eaLnBrk="1" hangingPunct="1">
              <a:lnSpc>
                <a:spcPct val="16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盲目的图搜索策略</a:t>
            </a:r>
          </a:p>
          <a:p>
            <a:pPr eaLnBrk="1" hangingPunct="1">
              <a:lnSpc>
                <a:spcPct val="160000"/>
              </a:lnSpc>
            </a:pPr>
            <a:r>
              <a:rPr lang="en-US" altLang="zh-CN" b="1" dirty="0">
                <a:solidFill>
                  <a:srgbClr val="0000FF"/>
                </a:solidFill>
                <a:latin typeface="Times New Roman" panose="02020603050405020304" pitchFamily="18" charset="0"/>
              </a:rPr>
              <a:t>4.5  </a:t>
            </a:r>
            <a:r>
              <a:rPr lang="zh-CN" altLang="en-US" b="1" dirty="0">
                <a:solidFill>
                  <a:srgbClr val="0000FF"/>
                </a:solidFill>
                <a:latin typeface="Times New Roman" panose="02020603050405020304" pitchFamily="18" charset="0"/>
              </a:rPr>
              <a:t>启发式图搜索策略</a:t>
            </a:r>
          </a:p>
          <a:p>
            <a:pPr eaLnBrk="1" hangingPunct="1">
              <a:lnSpc>
                <a:spcPct val="160000"/>
              </a:lnSpc>
            </a:pPr>
            <a:endParaRPr lang="zh-CN" altLang="en-US" b="1" dirty="0">
              <a:latin typeface="Times New Roman" panose="02020603050405020304" pitchFamily="18" charset="0"/>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42</a:t>
            </a:fld>
            <a:endParaRPr lang="ja-JP" altLang="en-US" dirty="0">
              <a:solidFill>
                <a:srgbClr val="A50021"/>
              </a:solidFill>
              <a:ea typeface="MS PGothic" panose="020B0600070205080204" pitchFamily="34" charset="-128"/>
            </a:endParaRPr>
          </a:p>
        </p:txBody>
      </p:sp>
      <p:sp>
        <p:nvSpPr>
          <p:cNvPr id="4096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回顾</a:t>
            </a:r>
          </a:p>
        </p:txBody>
      </p:sp>
      <p:sp>
        <p:nvSpPr>
          <p:cNvPr id="5" name="Rectangle 3"/>
          <p:cNvSpPr txBox="1">
            <a:spLocks noChangeArrowheads="1"/>
          </p:cNvSpPr>
          <p:nvPr/>
        </p:nvSpPr>
        <p:spPr bwMode="auto">
          <a:xfrm>
            <a:off x="179388" y="908050"/>
            <a:ext cx="8893175" cy="4105275"/>
          </a:xfrm>
          <a:prstGeom prst="rect">
            <a:avLst/>
          </a:prstGeom>
          <a:noFill/>
          <a:ln w="9525">
            <a:noFill/>
            <a:miter lim="800000"/>
          </a:ln>
        </p:spPr>
        <p:txBody>
          <a:bodyPr/>
          <a:lstStyle/>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状态空间表示法：</a:t>
            </a:r>
            <a:endParaRPr kumimoji="0" lang="en-US" altLang="zh-CN" sz="2800" b="1" kern="0" cap="none" spc="0" normalizeH="0" baseline="0" noProof="0" dirty="0">
              <a:latin typeface="+mn-lt"/>
              <a:ea typeface="+mn-ea"/>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a:p>
            <a:pPr marL="469900" marR="0" indent="-469900" defTabSz="914400">
              <a:lnSpc>
                <a:spcPct val="120000"/>
              </a:lnSpc>
              <a:spcBef>
                <a:spcPts val="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状态空间的图表示法？</a:t>
            </a:r>
          </a:p>
          <a:p>
            <a:pPr marL="908050" marR="0" lvl="1" indent="-436880" algn="l" defTabSz="914400" rtl="0" eaLnBrk="1" fontAlgn="base" latinLnBrk="0" hangingPunct="1">
              <a:lnSpc>
                <a:spcPct val="100000"/>
              </a:lnSpc>
              <a:spcBef>
                <a:spcPts val="0"/>
              </a:spcBef>
              <a:spcAft>
                <a:spcPct val="0"/>
              </a:spcAft>
              <a:buClr>
                <a:schemeClr val="hlink"/>
              </a:buClr>
              <a:buSzPct val="60000"/>
              <a:buFont typeface="Wingdings" panose="05000000000000000000" pitchFamily="2" charset="2"/>
              <a:buChar char="u"/>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节点：状态    弧线：操作或信息</a:t>
            </a:r>
          </a:p>
        </p:txBody>
      </p:sp>
      <p:graphicFrame>
        <p:nvGraphicFramePr>
          <p:cNvPr id="2" name="对象 1"/>
          <p:cNvGraphicFramePr>
            <a:graphicFrameLocks noChangeAspect="1"/>
          </p:cNvGraphicFramePr>
          <p:nvPr/>
        </p:nvGraphicFramePr>
        <p:xfrm>
          <a:off x="3563938" y="908050"/>
          <a:ext cx="2520950" cy="504825"/>
        </p:xfrm>
        <a:graphic>
          <a:graphicData uri="http://schemas.openxmlformats.org/presentationml/2006/ole">
            <mc:AlternateContent xmlns:mc="http://schemas.openxmlformats.org/markup-compatibility/2006">
              <mc:Choice xmlns:v="urn:schemas-microsoft-com:vml" Requires="v">
                <p:oleObj r:id="rId3" imgW="787400" imgH="228600" progId="Equation.3">
                  <p:embed/>
                </p:oleObj>
              </mc:Choice>
              <mc:Fallback>
                <p:oleObj r:id="rId3" imgW="787400" imgH="228600" progId="Equation.3">
                  <p:embed/>
                  <p:pic>
                    <p:nvPicPr>
                      <p:cNvPr id="0" name="图片 3100"/>
                      <p:cNvPicPr/>
                      <p:nvPr/>
                    </p:nvPicPr>
                    <p:blipFill>
                      <a:blip r:embed="rId4"/>
                      <a:stretch>
                        <a:fillRect/>
                      </a:stretch>
                    </p:blipFill>
                    <p:spPr>
                      <a:xfrm>
                        <a:off x="3563938" y="908050"/>
                        <a:ext cx="2520950" cy="504825"/>
                      </a:xfrm>
                      <a:prstGeom prst="rect">
                        <a:avLst/>
                      </a:prstGeom>
                      <a:noFill/>
                      <a:ln w="38100">
                        <a:noFill/>
                        <a:miter/>
                      </a:ln>
                    </p:spPr>
                  </p:pic>
                </p:oleObj>
              </mc:Fallback>
            </mc:AlternateContent>
          </a:graphicData>
        </a:graphic>
      </p:graphicFrame>
      <p:graphicFrame>
        <p:nvGraphicFramePr>
          <p:cNvPr id="6" name="Object 8"/>
          <p:cNvGraphicFramePr>
            <a:graphicFrameLocks noChangeAspect="1"/>
          </p:cNvGraphicFramePr>
          <p:nvPr/>
        </p:nvGraphicFramePr>
        <p:xfrm>
          <a:off x="900113" y="1484313"/>
          <a:ext cx="6934200" cy="609600"/>
        </p:xfrm>
        <a:graphic>
          <a:graphicData uri="http://schemas.openxmlformats.org/presentationml/2006/ole">
            <mc:AlternateContent xmlns:mc="http://schemas.openxmlformats.org/markup-compatibility/2006">
              <mc:Choice xmlns:v="urn:schemas-microsoft-com:vml" Requires="v">
                <p:oleObj r:id="rId5" imgW="2527300" imgH="241300" progId="Equation.3">
                  <p:embed/>
                </p:oleObj>
              </mc:Choice>
              <mc:Fallback>
                <p:oleObj r:id="rId5" imgW="2527300" imgH="241300" progId="Equation.3">
                  <p:embed/>
                  <p:pic>
                    <p:nvPicPr>
                      <p:cNvPr id="0" name="图片 3099"/>
                      <p:cNvPicPr/>
                      <p:nvPr/>
                    </p:nvPicPr>
                    <p:blipFill>
                      <a:blip r:embed="rId6"/>
                      <a:stretch>
                        <a:fillRect/>
                      </a:stretch>
                    </p:blipFill>
                    <p:spPr>
                      <a:xfrm>
                        <a:off x="900113" y="1484313"/>
                        <a:ext cx="6934200" cy="609600"/>
                      </a:xfrm>
                      <a:prstGeom prst="rect">
                        <a:avLst/>
                      </a:prstGeom>
                      <a:noFill/>
                      <a:ln w="38100">
                        <a:noFill/>
                        <a:miter/>
                      </a:ln>
                    </p:spPr>
                  </p:pic>
                </p:oleObj>
              </mc:Fallback>
            </mc:AlternateContent>
          </a:graphicData>
        </a:graphic>
      </p:graphicFrame>
      <p:grpSp>
        <p:nvGrpSpPr>
          <p:cNvPr id="7" name="Group 13"/>
          <p:cNvGrpSpPr/>
          <p:nvPr/>
        </p:nvGrpSpPr>
        <p:grpSpPr>
          <a:xfrm>
            <a:off x="939800" y="2043113"/>
            <a:ext cx="5557838" cy="595312"/>
            <a:chOff x="514" y="1904"/>
            <a:chExt cx="3501" cy="375"/>
          </a:xfrm>
        </p:grpSpPr>
        <p:graphicFrame>
          <p:nvGraphicFramePr>
            <p:cNvPr id="40969" name="Object 10"/>
            <p:cNvGraphicFramePr>
              <a:graphicFrameLocks noChangeAspect="1"/>
            </p:cNvGraphicFramePr>
            <p:nvPr/>
          </p:nvGraphicFramePr>
          <p:xfrm>
            <a:off x="514" y="1927"/>
            <a:ext cx="1008" cy="352"/>
          </p:xfrm>
          <a:graphic>
            <a:graphicData uri="http://schemas.openxmlformats.org/presentationml/2006/ole">
              <mc:AlternateContent xmlns:mc="http://schemas.openxmlformats.org/markup-compatibility/2006">
                <mc:Choice xmlns:v="urn:schemas-microsoft-com:vml" Requires="v">
                  <p:oleObj r:id="rId7" imgW="622300" imgH="228600" progId="Equation.3">
                    <p:embed/>
                  </p:oleObj>
                </mc:Choice>
                <mc:Fallback>
                  <p:oleObj r:id="rId7" imgW="622300" imgH="228600" progId="Equation.3">
                    <p:embed/>
                    <p:pic>
                      <p:nvPicPr>
                        <p:cNvPr id="0" name="图片 3101"/>
                        <p:cNvPicPr/>
                        <p:nvPr/>
                      </p:nvPicPr>
                      <p:blipFill>
                        <a:blip r:embed="rId8"/>
                        <a:stretch>
                          <a:fillRect/>
                        </a:stretch>
                      </p:blipFill>
                      <p:spPr>
                        <a:xfrm>
                          <a:off x="514" y="1927"/>
                          <a:ext cx="1008" cy="352"/>
                        </a:xfrm>
                        <a:prstGeom prst="rect">
                          <a:avLst/>
                        </a:prstGeom>
                        <a:noFill/>
                        <a:ln w="38100">
                          <a:noFill/>
                          <a:miter/>
                        </a:ln>
                      </p:spPr>
                    </p:pic>
                  </p:oleObj>
                </mc:Fallback>
              </mc:AlternateContent>
            </a:graphicData>
          </a:graphic>
        </p:graphicFrame>
        <p:sp>
          <p:nvSpPr>
            <p:cNvPr id="40970" name="Text Box 12"/>
            <p:cNvSpPr txBox="1"/>
            <p:nvPr/>
          </p:nvSpPr>
          <p:spPr>
            <a:xfrm>
              <a:off x="1519" y="1904"/>
              <a:ext cx="2496" cy="352"/>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pPr>
              <a:r>
                <a:rPr lang="zh-CN" altLang="en-US" sz="2800" dirty="0">
                  <a:latin typeface="Arial" panose="020B0604020202020204" pitchFamily="34" charset="0"/>
                </a:rPr>
                <a:t>：状态空间的一个解。</a:t>
              </a:r>
            </a:p>
          </p:txBody>
        </p:sp>
      </p:grpSp>
      <p:sp>
        <p:nvSpPr>
          <p:cNvPr id="10" name="Rectangle 3"/>
          <p:cNvSpPr txBox="1">
            <a:spLocks noChangeArrowheads="1"/>
          </p:cNvSpPr>
          <p:nvPr/>
        </p:nvSpPr>
        <p:spPr bwMode="auto">
          <a:xfrm>
            <a:off x="171450" y="3789363"/>
            <a:ext cx="8893175" cy="1008063"/>
          </a:xfrm>
          <a:prstGeom prst="rect">
            <a:avLst/>
          </a:prstGeom>
          <a:noFill/>
          <a:ln w="9525">
            <a:noFill/>
            <a:miter lim="800000"/>
          </a:ln>
        </p:spPr>
        <p:txBody>
          <a:bodyPr/>
          <a:lstStyle/>
          <a:p>
            <a:pPr marR="0" defTabSz="914400">
              <a:lnSpc>
                <a:spcPct val="120000"/>
              </a:lnSpc>
              <a:spcBef>
                <a:spcPts val="0"/>
              </a:spcBef>
              <a:buClr>
                <a:schemeClr val="accent2"/>
              </a:buClr>
              <a:buSzTx/>
              <a:buFont typeface="Wingdings" panose="05000000000000000000" pitchFamily="2" charset="2"/>
              <a:buBlip>
                <a:blip r:embed="rId2"/>
              </a:buBlip>
              <a:defRPr/>
            </a:pP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solidFill>
                  <a:schemeClr val="accent2"/>
                </a:solidFill>
                <a:latin typeface="+mn-lt"/>
                <a:ea typeface="+mn-ea"/>
                <a:cs typeface="+mn-cs"/>
              </a:rPr>
              <a:t>宽度优先搜索</a:t>
            </a:r>
            <a:r>
              <a:rPr kumimoji="0" lang="en-US" altLang="zh-CN" sz="2600" b="1" kern="0" cap="none" spc="0" normalizeH="0" baseline="0" noProof="0" dirty="0">
                <a:latin typeface="+mn-lt"/>
                <a:ea typeface="+mn-ea"/>
                <a:cs typeface="+mn-cs"/>
              </a:rPr>
              <a:t>(</a:t>
            </a:r>
            <a:r>
              <a:rPr kumimoji="0" lang="zh-CN" altLang="en-US" sz="2600" b="1" kern="0" cap="none" spc="0" normalizeH="0" baseline="0" noProof="0" dirty="0">
                <a:solidFill>
                  <a:schemeClr val="accent2"/>
                </a:solidFill>
                <a:latin typeface="+mn-lt"/>
                <a:ea typeface="+mn-ea"/>
                <a:cs typeface="+mn-cs"/>
              </a:rPr>
              <a:t>广度优先搜索</a:t>
            </a: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latin typeface="+mn-lt"/>
                <a:ea typeface="+mn-ea"/>
                <a:cs typeface="+mn-cs"/>
              </a:rPr>
              <a:t>以接近起始节点的程度（深度）为依据，进行</a:t>
            </a:r>
            <a:r>
              <a:rPr kumimoji="0" lang="zh-CN" altLang="en-US" sz="2600" b="1" kern="0" cap="none" spc="0" normalizeH="0" baseline="0" noProof="0" dirty="0">
                <a:solidFill>
                  <a:srgbClr val="0070C0"/>
                </a:solidFill>
                <a:latin typeface="+mn-lt"/>
                <a:ea typeface="+mn-ea"/>
                <a:cs typeface="+mn-cs"/>
              </a:rPr>
              <a:t>逐层扩展</a:t>
            </a:r>
            <a:r>
              <a:rPr kumimoji="0" lang="zh-CN" altLang="en-US" sz="2600" b="1" kern="0" cap="none" spc="0" normalizeH="0" baseline="0" noProof="0" dirty="0">
                <a:latin typeface="+mn-lt"/>
                <a:ea typeface="+mn-ea"/>
                <a:cs typeface="+mn-cs"/>
              </a:rPr>
              <a:t>的节点搜索方法。</a:t>
            </a:r>
            <a:endParaRPr kumimoji="0" lang="en-US" altLang="zh-CN" sz="2600" b="1" kern="0" cap="none" spc="0" normalizeH="0" baseline="0" noProof="0" dirty="0">
              <a:latin typeface="+mn-lt"/>
              <a:ea typeface="+mn-ea"/>
              <a:cs typeface="+mn-cs"/>
            </a:endParaRPr>
          </a:p>
          <a:p>
            <a:pPr marR="0" defTabSz="914400">
              <a:lnSpc>
                <a:spcPct val="120000"/>
              </a:lnSpc>
              <a:spcBef>
                <a:spcPts val="0"/>
              </a:spcBef>
              <a:buClr>
                <a:schemeClr val="accent2"/>
              </a:buClr>
              <a:buSzTx/>
              <a:buFontTx/>
              <a:buBlip>
                <a:blip r:embed="rId2"/>
              </a:buBlip>
              <a:defRPr/>
            </a:pPr>
            <a:r>
              <a:rPr kumimoji="0" lang="zh-CN" altLang="en-US" sz="2800" b="1" kern="0" cap="none" spc="0" normalizeH="0" baseline="0" noProof="0" dirty="0">
                <a:solidFill>
                  <a:srgbClr val="CC0000"/>
                </a:solidFill>
                <a:latin typeface="Arial" panose="020B0604020202020204"/>
                <a:ea typeface="宋体" panose="02010600030101010101" pitchFamily="2" charset="-122"/>
                <a:cs typeface="+mn-cs"/>
              </a:rPr>
              <a:t>  深度优先搜索（</a:t>
            </a:r>
            <a:r>
              <a:rPr kumimoji="0" lang="en-US" altLang="zh-CN" sz="2800" b="1" kern="0" cap="none" spc="0" normalizeH="0" baseline="0" noProof="0" dirty="0">
                <a:solidFill>
                  <a:srgbClr val="CC0000"/>
                </a:solidFill>
                <a:latin typeface="Arial" panose="020B0604020202020204"/>
                <a:ea typeface="宋体" panose="02010600030101010101" pitchFamily="2" charset="-122"/>
                <a:cs typeface="+mn-cs"/>
              </a:rPr>
              <a:t>Depth-first Search): </a:t>
            </a:r>
            <a:r>
              <a:rPr kumimoji="0" lang="zh-CN" altLang="en-US" sz="2800" b="1" kern="0" cap="none" spc="0" normalizeH="0" baseline="0" noProof="0" dirty="0">
                <a:solidFill>
                  <a:srgbClr val="000000"/>
                </a:solidFill>
                <a:latin typeface="Arial" panose="020B0604020202020204"/>
                <a:ea typeface="宋体" panose="02010600030101010101" pitchFamily="2" charset="-122"/>
                <a:cs typeface="+mn-cs"/>
              </a:rPr>
              <a:t>首先</a:t>
            </a:r>
            <a:r>
              <a:rPr kumimoji="0" lang="zh-CN" altLang="en-US" sz="2800" b="1" kern="0" cap="none" spc="0" normalizeH="0" baseline="0" noProof="0" dirty="0">
                <a:solidFill>
                  <a:srgbClr val="0070C0"/>
                </a:solidFill>
                <a:latin typeface="Arial" panose="020B0604020202020204"/>
                <a:ea typeface="宋体" panose="02010600030101010101" pitchFamily="2" charset="-122"/>
                <a:cs typeface="+mn-cs"/>
              </a:rPr>
              <a:t>扩展最新产生的节点</a:t>
            </a:r>
            <a:r>
              <a:rPr kumimoji="0" lang="en-US" altLang="zh-CN" sz="2800" b="1" kern="0" cap="none" spc="0" normalizeH="0" baseline="0" noProof="0" dirty="0">
                <a:solidFill>
                  <a:srgbClr val="000000"/>
                </a:solidFill>
                <a:latin typeface="Arial" panose="020B0604020202020204"/>
                <a:ea typeface="宋体" panose="02010600030101010101" pitchFamily="2" charset="-122"/>
                <a:cs typeface="+mn-cs"/>
              </a:rPr>
              <a:t>, </a:t>
            </a:r>
            <a:r>
              <a:rPr kumimoji="0" lang="zh-CN" altLang="en-US" sz="2800" b="1" kern="0" cap="none" spc="0" normalizeH="0" baseline="0" noProof="0" dirty="0">
                <a:solidFill>
                  <a:srgbClr val="000000"/>
                </a:solidFill>
                <a:latin typeface="Arial" panose="020B0604020202020204"/>
                <a:ea typeface="宋体" panose="02010600030101010101" pitchFamily="2" charset="-122"/>
                <a:cs typeface="+mn-cs"/>
              </a:rPr>
              <a:t>深度相等的节点按生成次序的盲目搜索。</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20000"/>
              </a:lnSpc>
              <a:spcBef>
                <a:spcPts val="0"/>
              </a:spcBef>
              <a:buClr>
                <a:schemeClr val="accent2"/>
              </a:buClr>
              <a:buSzTx/>
              <a:buFont typeface="Wingdings" panose="05000000000000000000" pitchFamily="2" charset="2"/>
              <a:buBlip>
                <a:blip r:embed="rId2"/>
              </a:buBlip>
              <a:defRPr/>
            </a:pPr>
            <a:endParaRPr kumimoji="0" lang="zh-CN" altLang="en-US" sz="2600" b="1" kern="0" cap="none" spc="0" normalizeH="0" baseline="0" noProof="0" dirty="0">
              <a:latin typeface="+mn-lt"/>
              <a:ea typeface="+mn-ea"/>
              <a:cs typeface="+mn-cs"/>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4"/>
          <p:cNvSpPr txBox="1"/>
          <p:nvPr/>
        </p:nvSpPr>
        <p:spPr>
          <a:xfrm>
            <a:off x="179388" y="6513513"/>
            <a:ext cx="1981200" cy="344487"/>
          </a:xfrm>
          <a:prstGeom prst="rect">
            <a:avLst/>
          </a:prstGeom>
          <a:noFill/>
          <a:ln w="9525">
            <a:noFill/>
          </a:ln>
        </p:spPr>
        <p:txBody>
          <a:bodyPr/>
          <a:lstStyle/>
          <a:p>
            <a:pPr algn="r"/>
            <a:fld id="{BB962C8B-B14F-4D97-AF65-F5344CB8AC3E}" type="datetime1">
              <a:rPr lang="ja-JP" altLang="en-US" dirty="0">
                <a:solidFill>
                  <a:srgbClr val="A50021"/>
                </a:solidFill>
                <a:latin typeface="Arial" panose="020B0604020202020204" pitchFamily="34" charset="0"/>
                <a:ea typeface="MS PGothic" panose="020B0600070205080204" pitchFamily="34" charset="-128"/>
              </a:rPr>
              <a:t>2023/5/5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6"/>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8" name="Rectangle 3"/>
          <p:cNvSpPr txBox="1">
            <a:spLocks noChangeArrowheads="1"/>
          </p:cNvSpPr>
          <p:nvPr/>
        </p:nvSpPr>
        <p:spPr bwMode="auto">
          <a:xfrm>
            <a:off x="179388" y="908050"/>
            <a:ext cx="8893175" cy="1728788"/>
          </a:xfrm>
          <a:prstGeom prst="rect">
            <a:avLst/>
          </a:prstGeom>
          <a:noFill/>
          <a:ln w="9525">
            <a:noFill/>
            <a:miter lim="800000"/>
          </a:ln>
        </p:spPr>
        <p:txBody>
          <a:bodyPr/>
          <a:lstStyle/>
          <a:p>
            <a:pPr marR="0" defTabSz="914400">
              <a:lnSpc>
                <a:spcPct val="140000"/>
              </a:lnSpc>
              <a:spcBef>
                <a:spcPct val="40000"/>
              </a:spcBef>
              <a:buClr>
                <a:schemeClr val="accent2"/>
              </a:buClr>
              <a:buSzTx/>
              <a:buFont typeface="Wingdings" panose="05000000000000000000" pitchFamily="2" charset="2"/>
              <a:buBlip>
                <a:blip r:embed="rId2"/>
              </a:buBlip>
              <a:defRPr/>
            </a:pP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solidFill>
                  <a:schemeClr val="accent2"/>
                </a:solidFill>
                <a:latin typeface="+mn-lt"/>
                <a:ea typeface="+mn-ea"/>
                <a:cs typeface="+mn-cs"/>
              </a:rPr>
              <a:t>宽度优先搜索</a:t>
            </a:r>
            <a:r>
              <a:rPr kumimoji="0" lang="en-US" altLang="zh-CN" sz="2600" b="1" kern="0" cap="none" spc="0" normalizeH="0" baseline="0" noProof="0" dirty="0">
                <a:latin typeface="+mn-lt"/>
                <a:ea typeface="+mn-ea"/>
                <a:cs typeface="+mn-cs"/>
              </a:rPr>
              <a:t>(breadth-first search</a:t>
            </a:r>
            <a:r>
              <a:rPr kumimoji="0" lang="zh-CN" altLang="en-US" sz="2600" b="1" kern="0" cap="none" spc="0" normalizeH="0" baseline="0" noProof="0" dirty="0">
                <a:latin typeface="+mn-lt"/>
                <a:ea typeface="+mn-ea"/>
                <a:cs typeface="+mn-cs"/>
              </a:rPr>
              <a:t>，</a:t>
            </a:r>
            <a:r>
              <a:rPr kumimoji="0" lang="en-US" altLang="zh-CN" sz="2600" b="1" kern="0" cap="none" spc="0" normalizeH="0" baseline="0" noProof="0" dirty="0">
                <a:latin typeface="+mn-lt"/>
                <a:ea typeface="+mn-ea"/>
                <a:cs typeface="+mn-cs"/>
              </a:rPr>
              <a:t>BFS</a:t>
            </a:r>
            <a:r>
              <a:rPr kumimoji="0" lang="zh-CN" altLang="en-US" sz="2600" b="1" kern="0" cap="none" spc="0" normalizeH="0" baseline="0" noProof="0" dirty="0">
                <a:latin typeface="+mn-lt"/>
                <a:ea typeface="+mn-ea"/>
                <a:cs typeface="+mn-cs"/>
              </a:rPr>
              <a:t>，</a:t>
            </a:r>
            <a:r>
              <a:rPr kumimoji="0" lang="zh-CN" altLang="en-US" sz="2600" b="1" kern="0" cap="none" spc="0" normalizeH="0" baseline="0" noProof="0" dirty="0">
                <a:solidFill>
                  <a:schemeClr val="accent2"/>
                </a:solidFill>
                <a:latin typeface="+mn-lt"/>
                <a:ea typeface="+mn-ea"/>
                <a:cs typeface="+mn-cs"/>
              </a:rPr>
              <a:t>广度优先搜索</a:t>
            </a: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latin typeface="+mn-lt"/>
                <a:ea typeface="+mn-ea"/>
                <a:cs typeface="+mn-cs"/>
              </a:rPr>
              <a:t>以接近起始节点的程度（</a:t>
            </a:r>
            <a:r>
              <a:rPr kumimoji="0" lang="zh-CN" altLang="en-US" sz="2600" b="1" kern="0" cap="none" spc="0" normalizeH="0" baseline="0" noProof="0" dirty="0">
                <a:solidFill>
                  <a:srgbClr val="FF0000"/>
                </a:solidFill>
                <a:latin typeface="+mn-lt"/>
                <a:ea typeface="+mn-ea"/>
                <a:cs typeface="+mn-cs"/>
              </a:rPr>
              <a:t>深度</a:t>
            </a:r>
            <a:r>
              <a:rPr kumimoji="0" lang="zh-CN" altLang="en-US" sz="2600" b="1" kern="0" cap="none" spc="0" normalizeH="0" baseline="0" noProof="0" dirty="0">
                <a:latin typeface="+mn-lt"/>
                <a:ea typeface="+mn-ea"/>
                <a:cs typeface="+mn-cs"/>
              </a:rPr>
              <a:t>）为依据，进行逐层扩展的节点搜索方法。</a:t>
            </a:r>
          </a:p>
        </p:txBody>
      </p:sp>
      <p:sp>
        <p:nvSpPr>
          <p:cNvPr id="28677" name="Rectangle 4"/>
          <p:cNvSpPr/>
          <p:nvPr/>
        </p:nvSpPr>
        <p:spPr>
          <a:xfrm>
            <a:off x="34925" y="-26987"/>
            <a:ext cx="9144000" cy="765175"/>
          </a:xfrm>
          <a:prstGeom prst="rect">
            <a:avLst/>
          </a:prstGeom>
          <a:solidFill>
            <a:srgbClr val="A50021"/>
          </a:solidFill>
          <a:ln w="9525">
            <a:noFill/>
          </a:ln>
        </p:spPr>
        <p:txBody>
          <a:bodyPr anchor="b" anchorCtr="0"/>
          <a:lstStyle/>
          <a:p>
            <a:pPr indent="176530"/>
            <a:r>
              <a:rPr lang="zh-CN" altLang="en-US" sz="3400" b="1" dirty="0">
                <a:solidFill>
                  <a:schemeClr val="bg1"/>
                </a:solidFill>
                <a:latin typeface="Times New Roman" panose="02020603050405020304" pitchFamily="18" charset="0"/>
              </a:rPr>
              <a:t>宽度优先搜索策略</a:t>
            </a:r>
          </a:p>
        </p:txBody>
      </p:sp>
      <p:graphicFrame>
        <p:nvGraphicFramePr>
          <p:cNvPr id="10" name="Object 5"/>
          <p:cNvGraphicFramePr>
            <a:graphicFrameLocks noGrp="1"/>
          </p:cNvGraphicFramePr>
          <p:nvPr>
            <p:ph sz="half" idx="1"/>
          </p:nvPr>
        </p:nvGraphicFramePr>
        <p:xfrm>
          <a:off x="3995738" y="2420938"/>
          <a:ext cx="5003800" cy="3960812"/>
        </p:xfrm>
        <a:graphic>
          <a:graphicData uri="http://schemas.openxmlformats.org/presentationml/2006/ole">
            <mc:AlternateContent xmlns:mc="http://schemas.openxmlformats.org/markup-compatibility/2006">
              <mc:Choice xmlns:v="urn:schemas-microsoft-com:vml" Requires="v">
                <p:oleObj r:id="rId3" imgW="4432935" imgH="3009265" progId="Visio.Drawing.11">
                  <p:embed/>
                </p:oleObj>
              </mc:Choice>
              <mc:Fallback>
                <p:oleObj r:id="rId3" imgW="4432935" imgH="3009265" progId="Visio.Drawing.11">
                  <p:embed/>
                  <p:pic>
                    <p:nvPicPr>
                      <p:cNvPr id="10" name="Object 5"/>
                      <p:cNvPicPr/>
                      <p:nvPr/>
                    </p:nvPicPr>
                    <p:blipFill>
                      <a:blip r:embed="rId4"/>
                      <a:srcRect b="1149"/>
                      <a:stretch>
                        <a:fillRect/>
                      </a:stretch>
                    </p:blipFill>
                    <p:spPr>
                      <a:xfrm>
                        <a:off x="3995738" y="2420938"/>
                        <a:ext cx="5003800" cy="3960812"/>
                      </a:xfrm>
                      <a:prstGeom prst="rect">
                        <a:avLst/>
                      </a:prstGeom>
                      <a:noFill/>
                      <a:ln w="38100">
                        <a:miter/>
                      </a:ln>
                    </p:spPr>
                  </p:pic>
                </p:oleObj>
              </mc:Fallback>
            </mc:AlternateContent>
          </a:graphicData>
        </a:graphic>
      </p:graphicFrame>
      <p:sp>
        <p:nvSpPr>
          <p:cNvPr id="11" name="Rectangle 8"/>
          <p:cNvSpPr/>
          <p:nvPr/>
        </p:nvSpPr>
        <p:spPr>
          <a:xfrm>
            <a:off x="179388" y="2708274"/>
            <a:ext cx="3529012" cy="3457029"/>
          </a:xfrm>
          <a:prstGeom prst="rect">
            <a:avLst/>
          </a:prstGeom>
          <a:noFill/>
          <a:ln w="9525">
            <a:noFill/>
          </a:ln>
        </p:spPr>
        <p:txBody>
          <a:bodyPr/>
          <a:lstStyle/>
          <a:p>
            <a:pPr algn="just">
              <a:lnSpc>
                <a:spcPct val="140000"/>
              </a:lnSpc>
              <a:buClr>
                <a:schemeClr val="accent2"/>
              </a:buClr>
              <a:buFont typeface="Wingdings" panose="05000000000000000000" pitchFamily="2" charset="2"/>
              <a:buBlip>
                <a:blip r:embed="rId2"/>
              </a:buBlip>
            </a:pPr>
            <a:r>
              <a:rPr lang="en-US" altLang="zh-CN" sz="2600" dirty="0">
                <a:latin typeface="Times New Roman" panose="02020603050405020304" pitchFamily="18" charset="0"/>
              </a:rPr>
              <a:t>  </a:t>
            </a:r>
            <a:r>
              <a:rPr lang="zh-CN" altLang="en-US" sz="2600" dirty="0">
                <a:latin typeface="Times New Roman" panose="02020603050405020304" pitchFamily="18" charset="0"/>
              </a:rPr>
              <a:t>特点</a:t>
            </a:r>
            <a:r>
              <a:rPr lang="en-US" altLang="zh-CN" sz="2600" dirty="0">
                <a:latin typeface="Times New Roman" panose="02020603050405020304" pitchFamily="18" charset="0"/>
              </a:rPr>
              <a:t>: </a:t>
            </a:r>
          </a:p>
          <a:p>
            <a:pPr algn="just">
              <a:lnSpc>
                <a:spcPct val="120000"/>
              </a:lnSpc>
              <a:buClr>
                <a:schemeClr val="accent2"/>
              </a:buClr>
              <a:buFont typeface="Wingdings" panose="05000000000000000000" pitchFamily="2" charset="2"/>
              <a:buNone/>
            </a:pPr>
            <a:r>
              <a:rPr lang="en-US" altLang="zh-CN" sz="2600" dirty="0">
                <a:latin typeface="Times New Roman" panose="02020603050405020304" pitchFamily="18" charset="0"/>
              </a:rPr>
              <a:t>1) </a:t>
            </a:r>
            <a:r>
              <a:rPr lang="zh-CN" altLang="en-US" sz="2600" dirty="0">
                <a:latin typeface="Times New Roman" panose="02020603050405020304" pitchFamily="18" charset="0"/>
              </a:rPr>
              <a:t>每次选择</a:t>
            </a:r>
            <a:r>
              <a:rPr lang="zh-CN" altLang="en-US" sz="2600" dirty="0">
                <a:solidFill>
                  <a:srgbClr val="0000CC"/>
                </a:solidFill>
                <a:latin typeface="Times New Roman" panose="02020603050405020304" pitchFamily="18" charset="0"/>
              </a:rPr>
              <a:t>深度最浅</a:t>
            </a:r>
            <a:r>
              <a:rPr lang="zh-CN" altLang="en-US" sz="2600" dirty="0">
                <a:latin typeface="Times New Roman" panose="02020603050405020304" pitchFamily="18" charset="0"/>
              </a:rPr>
              <a:t>的节点首先扩展，搜索是</a:t>
            </a:r>
            <a:r>
              <a:rPr lang="zh-CN" altLang="en-US" sz="2600" dirty="0">
                <a:solidFill>
                  <a:srgbClr val="0000CC"/>
                </a:solidFill>
                <a:latin typeface="Times New Roman" panose="02020603050405020304" pitchFamily="18" charset="0"/>
              </a:rPr>
              <a:t>逐层</a:t>
            </a:r>
            <a:r>
              <a:rPr lang="zh-CN" altLang="en-US" sz="2600" dirty="0">
                <a:latin typeface="Times New Roman" panose="02020603050405020304" pitchFamily="18" charset="0"/>
              </a:rPr>
              <a:t>进行的；</a:t>
            </a:r>
          </a:p>
          <a:p>
            <a:pPr algn="just">
              <a:lnSpc>
                <a:spcPct val="120000"/>
              </a:lnSpc>
              <a:buClr>
                <a:schemeClr val="accent2"/>
              </a:buClr>
              <a:buFont typeface="Wingdings" panose="05000000000000000000" pitchFamily="2" charset="2"/>
              <a:buNone/>
            </a:pPr>
            <a:r>
              <a:rPr lang="en-US" altLang="zh-CN" sz="2600" dirty="0">
                <a:latin typeface="Times New Roman" panose="02020603050405020304" pitchFamily="18" charset="0"/>
              </a:rPr>
              <a:t>2) </a:t>
            </a:r>
            <a:r>
              <a:rPr lang="zh-CN" altLang="en-US" sz="2600" dirty="0">
                <a:latin typeface="Times New Roman" panose="02020603050405020304" pitchFamily="18" charset="0"/>
              </a:rPr>
              <a:t>一种高价搜索，但若有解存在，则必能找到它。</a:t>
            </a:r>
          </a:p>
        </p:txBody>
      </p:sp>
    </p:spTree>
    <p:extLst>
      <p:ext uri="{BB962C8B-B14F-4D97-AF65-F5344CB8AC3E}">
        <p14:creationId xmlns:p14="http://schemas.microsoft.com/office/powerpoint/2010/main" val="296546078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in)">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ox(i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33795"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44</a:t>
            </a:fld>
            <a:endParaRPr lang="en-US" altLang="ja-JP" dirty="0">
              <a:solidFill>
                <a:srgbClr val="A50021"/>
              </a:solidFill>
              <a:ea typeface="MS PGothic" panose="020B0600070205080204" pitchFamily="34" charset="-128"/>
            </a:endParaRPr>
          </a:p>
        </p:txBody>
      </p:sp>
      <p:sp>
        <p:nvSpPr>
          <p:cNvPr id="33796" name="Rectangle 2"/>
          <p:cNvSpPr>
            <a:spLocks noGrp="1"/>
          </p:cNvSpPr>
          <p:nvPr>
            <p:ph type="title"/>
          </p:nvPr>
        </p:nvSpPr>
        <p:spPr>
          <a:ln/>
        </p:spPr>
        <p:txBody>
          <a:bodyPr vert="horz" wrap="square" lIns="91440" tIns="45720" rIns="91440" bIns="45720" anchor="b" anchorCtr="0"/>
          <a:lstStyle/>
          <a:p>
            <a:pPr eaLnBrk="1" hangingPunct="1"/>
            <a:r>
              <a:rPr lang="zh-CN" altLang="en-US" sz="3400" dirty="0"/>
              <a:t>深度优先搜索策略</a:t>
            </a:r>
          </a:p>
        </p:txBody>
      </p:sp>
      <p:sp>
        <p:nvSpPr>
          <p:cNvPr id="3379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9" name="Rectangle 10"/>
          <p:cNvSpPr>
            <a:spLocks noGrp="1"/>
          </p:cNvSpPr>
          <p:nvPr>
            <p:ph idx="1"/>
          </p:nvPr>
        </p:nvSpPr>
        <p:spPr>
          <a:xfrm>
            <a:off x="180975" y="765175"/>
            <a:ext cx="8712200" cy="5832177"/>
          </a:xfrm>
          <a:ln/>
        </p:spPr>
        <p:txBody>
          <a:bodyPr vert="horz" wrap="square" lIns="91440" tIns="45720" rIns="91440" bIns="45720" anchor="t" anchorCtr="0"/>
          <a:lstStyle/>
          <a:p>
            <a:pPr eaLnBrk="1" hangingPunct="1"/>
            <a:r>
              <a:rPr lang="zh-CN" altLang="en-US" sz="2400" b="1" dirty="0"/>
              <a:t>搜索沿着状态空间某条单一的路径从起始节点向下进行下去，仅当搜索到达一个没有后裔的状态时，才考虑另一条替代的路径。</a:t>
            </a:r>
          </a:p>
          <a:p>
            <a:pPr eaLnBrk="1" hangingPunct="1"/>
            <a:endParaRPr lang="en-US" altLang="zh-CN" sz="2400"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在深度优先搜索中，当搜索到某一个状态时，它所有的</a:t>
            </a:r>
            <a:r>
              <a:rPr lang="zh-CN" altLang="en-US" sz="2400" dirty="0">
                <a:solidFill>
                  <a:srgbClr val="FF0000"/>
                </a:solidFill>
                <a:latin typeface="宋体" panose="02010600030101010101" pitchFamily="2" charset="-122"/>
              </a:rPr>
              <a:t>子状态</a:t>
            </a:r>
            <a:r>
              <a:rPr lang="zh-CN" altLang="en-US" sz="2400" dirty="0">
                <a:latin typeface="宋体" panose="02010600030101010101" pitchFamily="2" charset="-122"/>
              </a:rPr>
              <a:t>以及子状态的</a:t>
            </a:r>
            <a:r>
              <a:rPr lang="zh-CN" altLang="en-US" sz="2400" dirty="0">
                <a:solidFill>
                  <a:srgbClr val="FF0000"/>
                </a:solidFill>
                <a:latin typeface="宋体" panose="02010600030101010101" pitchFamily="2" charset="-122"/>
              </a:rPr>
              <a:t>后裔状态</a:t>
            </a:r>
            <a:r>
              <a:rPr lang="zh-CN" altLang="en-US" sz="2400" dirty="0">
                <a:latin typeface="宋体" panose="02010600030101010101" pitchFamily="2" charset="-122"/>
              </a:rPr>
              <a:t>都必须先于该状态的</a:t>
            </a:r>
            <a:r>
              <a:rPr lang="zh-CN" altLang="en-US" sz="2400" dirty="0">
                <a:solidFill>
                  <a:srgbClr val="FF0000"/>
                </a:solidFill>
                <a:latin typeface="宋体" panose="02010600030101010101" pitchFamily="2" charset="-122"/>
              </a:rPr>
              <a:t>兄弟</a:t>
            </a:r>
            <a:r>
              <a:rPr lang="zh-CN" altLang="en-US" sz="2400" dirty="0">
                <a:latin typeface="宋体" panose="02010600030101010101" pitchFamily="2" charset="-122"/>
              </a:rPr>
              <a:t>状态被搜索。</a:t>
            </a:r>
            <a:r>
              <a:rPr lang="zh-CN" altLang="en-US" sz="2400" dirty="0"/>
              <a:t> </a:t>
            </a:r>
          </a:p>
          <a:p>
            <a:pPr marL="0" indent="0" algn="just" eaLnBrk="1" hangingPunct="1">
              <a:lnSpc>
                <a:spcPct val="130000"/>
              </a:lnSpc>
            </a:pPr>
            <a:endParaRPr lang="zh-CN" altLang="en-US" sz="2500" b="1" dirty="0"/>
          </a:p>
          <a:p>
            <a:pPr marL="0" indent="0" algn="just" eaLnBrk="1" hangingPunct="1">
              <a:lnSpc>
                <a:spcPct val="130000"/>
              </a:lnSpc>
            </a:pPr>
            <a:endParaRPr lang="zh-CN" altLang="en-US" sz="2600" b="1" dirty="0"/>
          </a:p>
          <a:p>
            <a:pPr marL="0" indent="0" algn="just" eaLnBrk="1" hangingPunct="1">
              <a:lnSpc>
                <a:spcPct val="130000"/>
              </a:lnSpc>
              <a:spcBef>
                <a:spcPct val="80000"/>
              </a:spcBef>
            </a:pPr>
            <a:endParaRPr lang="zh-CN" altLang="en-US" sz="2600" b="1" dirty="0"/>
          </a:p>
          <a:p>
            <a:pPr marL="0" indent="0" algn="just" eaLnBrk="1" hangingPunct="1">
              <a:lnSpc>
                <a:spcPct val="130000"/>
              </a:lnSpc>
            </a:pPr>
            <a:endParaRPr lang="zh-CN" altLang="en-US" sz="2600" b="1" dirty="0"/>
          </a:p>
        </p:txBody>
      </p:sp>
      <p:pic>
        <p:nvPicPr>
          <p:cNvPr id="10" name="Picture 12"/>
          <p:cNvPicPr>
            <a:picLocks noChangeAspect="1"/>
          </p:cNvPicPr>
          <p:nvPr/>
        </p:nvPicPr>
        <p:blipFill>
          <a:blip r:embed="rId2"/>
          <a:srcRect b="12758"/>
          <a:stretch>
            <a:fillRect/>
          </a:stretch>
        </p:blipFill>
        <p:spPr>
          <a:xfrm>
            <a:off x="1007268" y="2147094"/>
            <a:ext cx="7129463" cy="2952750"/>
          </a:xfrm>
          <a:prstGeom prst="rect">
            <a:avLst/>
          </a:prstGeom>
          <a:noFill/>
          <a:ln w="9525">
            <a:noFill/>
          </a:ln>
        </p:spPr>
      </p:pic>
    </p:spTree>
    <p:extLst>
      <p:ext uri="{BB962C8B-B14F-4D97-AF65-F5344CB8AC3E}">
        <p14:creationId xmlns:p14="http://schemas.microsoft.com/office/powerpoint/2010/main" val="4159109226"/>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45</a:t>
            </a:fld>
            <a:endParaRPr lang="ja-JP" altLang="en-US" dirty="0">
              <a:solidFill>
                <a:srgbClr val="A50021"/>
              </a:solidFill>
              <a:ea typeface="MS PGothic" panose="020B0600070205080204" pitchFamily="34" charset="-128"/>
            </a:endParaRPr>
          </a:p>
        </p:txBody>
      </p:sp>
      <p:sp>
        <p:nvSpPr>
          <p:cNvPr id="39939" name="Rectangle 1026"/>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  </a:t>
            </a:r>
            <a:r>
              <a:rPr lang="zh-CN" altLang="en-US" sz="3600" b="0" dirty="0">
                <a:latin typeface="Times New Roman" panose="02020603050405020304" pitchFamily="18" charset="0"/>
                <a:ea typeface="黑体" panose="02010609060101010101" pitchFamily="49" charset="-122"/>
              </a:rPr>
              <a:t>启发式图搜索策略</a:t>
            </a:r>
          </a:p>
        </p:txBody>
      </p:sp>
      <p:sp>
        <p:nvSpPr>
          <p:cNvPr id="39940" name="Rectangle 1027"/>
          <p:cNvSpPr>
            <a:spLocks noGrp="1"/>
          </p:cNvSpPr>
          <p:nvPr>
            <p:ph idx="1"/>
          </p:nvPr>
        </p:nvSpPr>
        <p:spPr>
          <a:xfrm>
            <a:off x="611188" y="1219200"/>
            <a:ext cx="8259762" cy="5400675"/>
          </a:xfrm>
          <a:ln/>
        </p:spPr>
        <p:txBody>
          <a:bodyPr vert="horz" wrap="square" lIns="91440" tIns="45720" rIns="91440" bIns="45720" anchor="t" anchorCtr="0"/>
          <a:lstStyle/>
          <a:p>
            <a:pPr eaLnBrk="1" hangingPunct="1">
              <a:lnSpc>
                <a:spcPct val="140000"/>
              </a:lnSpc>
              <a:buSzPct val="60000"/>
              <a:buFontTx/>
              <a:buBlip>
                <a:blip r:embed="rId3"/>
              </a:buBlip>
            </a:pPr>
            <a:r>
              <a:rPr lang="en-US" altLang="zh-CN" sz="3000" b="1" dirty="0">
                <a:latin typeface="Times New Roman" panose="02020603050405020304" pitchFamily="18" charset="0"/>
              </a:rPr>
              <a:t>4.5.1  </a:t>
            </a:r>
            <a:r>
              <a:rPr lang="zh-CN" altLang="en-US" sz="3000" b="1" dirty="0">
                <a:latin typeface="Times New Roman" panose="02020603050405020304" pitchFamily="18" charset="0"/>
              </a:rPr>
              <a:t>启发式策略</a:t>
            </a:r>
          </a:p>
          <a:p>
            <a:pPr eaLnBrk="1" hangingPunct="1">
              <a:lnSpc>
                <a:spcPct val="140000"/>
              </a:lnSpc>
              <a:buSzPct val="60000"/>
              <a:buFontTx/>
              <a:buBlip>
                <a:blip r:embed="rId3"/>
              </a:buBlip>
            </a:pPr>
            <a:r>
              <a:rPr lang="en-US" altLang="zh-CN" sz="3000" b="1" dirty="0">
                <a:latin typeface="Times New Roman" panose="02020603050405020304" pitchFamily="18" charset="0"/>
              </a:rPr>
              <a:t>4.5.2  </a:t>
            </a:r>
            <a:r>
              <a:rPr lang="zh-CN" altLang="en-US" sz="3000" b="1" dirty="0">
                <a:latin typeface="Times New Roman" panose="02020603050405020304" pitchFamily="18" charset="0"/>
              </a:rPr>
              <a:t>启发信息和估价函数</a:t>
            </a:r>
          </a:p>
          <a:p>
            <a:pPr eaLnBrk="1" hangingPunct="1">
              <a:lnSpc>
                <a:spcPct val="140000"/>
              </a:lnSpc>
              <a:buSzPct val="60000"/>
              <a:buFontTx/>
              <a:buBlip>
                <a:blip r:embed="rId3"/>
              </a:buBlip>
            </a:pPr>
            <a:r>
              <a:rPr lang="en-US" altLang="zh-CN" sz="3000" b="1" dirty="0">
                <a:latin typeface="Times New Roman" panose="02020603050405020304" pitchFamily="18" charset="0"/>
              </a:rPr>
              <a:t>4.5.3  </a:t>
            </a:r>
            <a:r>
              <a:rPr lang="en-US" altLang="zh-CN" sz="3000" b="1" i="1" dirty="0">
                <a:latin typeface="Times New Roman" panose="02020603050405020304" pitchFamily="18" charset="0"/>
              </a:rPr>
              <a:t>A</a:t>
            </a:r>
            <a:r>
              <a:rPr lang="zh-CN" altLang="en-US" sz="3000" b="1" dirty="0">
                <a:latin typeface="Times New Roman" panose="02020603050405020304" pitchFamily="18" charset="0"/>
              </a:rPr>
              <a:t>搜索算法</a:t>
            </a:r>
          </a:p>
          <a:p>
            <a:pPr eaLnBrk="1" hangingPunct="1">
              <a:lnSpc>
                <a:spcPct val="140000"/>
              </a:lnSpc>
              <a:buSzPct val="60000"/>
              <a:buFontTx/>
              <a:buBlip>
                <a:blip r:embed="rId3"/>
              </a:buBlip>
            </a:pPr>
            <a:r>
              <a:rPr lang="en-US" altLang="zh-CN" sz="3000" b="1" dirty="0">
                <a:latin typeface="Times New Roman" panose="02020603050405020304" pitchFamily="18" charset="0"/>
              </a:rPr>
              <a:t>4.5.4  </a:t>
            </a:r>
            <a:r>
              <a:rPr lang="en-US" altLang="zh-CN" sz="3000" b="1" i="1" dirty="0">
                <a:latin typeface="Times New Roman" panose="02020603050405020304" pitchFamily="18" charset="0"/>
              </a:rPr>
              <a:t>A</a:t>
            </a:r>
            <a:r>
              <a:rPr lang="en-US" altLang="zh-CN" sz="3000" b="1" dirty="0">
                <a:latin typeface="Times New Roman" panose="02020603050405020304" pitchFamily="18" charset="0"/>
              </a:rPr>
              <a:t>*</a:t>
            </a:r>
            <a:r>
              <a:rPr lang="zh-CN" altLang="en-US" sz="3000" b="1" dirty="0">
                <a:latin typeface="Times New Roman" panose="02020603050405020304" pitchFamily="18" charset="0"/>
              </a:rPr>
              <a:t>搜索算法及其特性分析</a:t>
            </a:r>
          </a:p>
          <a:p>
            <a:pPr eaLnBrk="1" hangingPunct="1">
              <a:lnSpc>
                <a:spcPct val="140000"/>
              </a:lnSpc>
              <a:buSzPct val="60000"/>
              <a:buFontTx/>
              <a:buNone/>
            </a:pPr>
            <a:endParaRPr lang="en-US" altLang="zh-CN" sz="3000" b="1" dirty="0">
              <a:latin typeface="Times New Roman" panose="02020603050405020304" pitchFamily="18" charset="0"/>
            </a:endParaRPr>
          </a:p>
        </p:txBody>
      </p:sp>
      <p:sp>
        <p:nvSpPr>
          <p:cNvPr id="2" name="AutoShape 4">
            <a:extLst>
              <a:ext uri="{FF2B5EF4-FFF2-40B4-BE49-F238E27FC236}">
                <a16:creationId xmlns:a16="http://schemas.microsoft.com/office/drawing/2014/main" id="{79F2AAD1-6BD7-6635-86FF-93758CCE3225}"/>
              </a:ext>
            </a:extLst>
          </p:cNvPr>
          <p:cNvSpPr/>
          <p:nvPr/>
        </p:nvSpPr>
        <p:spPr>
          <a:xfrm>
            <a:off x="2339752" y="5077824"/>
            <a:ext cx="5781276" cy="1472952"/>
          </a:xfrm>
          <a:prstGeom prst="accentBorderCallout2">
            <a:avLst>
              <a:gd name="adj1" fmla="val 13634"/>
              <a:gd name="adj2" fmla="val -1449"/>
              <a:gd name="adj3" fmla="val 462"/>
              <a:gd name="adj4" fmla="val -8196"/>
              <a:gd name="adj5" fmla="val -10638"/>
              <a:gd name="adj6" fmla="val -15872"/>
            </a:avLst>
          </a:prstGeom>
          <a:solidFill>
            <a:srgbClr val="FFFF99"/>
          </a:solidFill>
          <a:ln w="15875" cap="flat" cmpd="sng">
            <a:solidFill>
              <a:srgbClr val="993300"/>
            </a:solidFill>
            <a:prstDash val="solid"/>
            <a:miter/>
            <a:headEnd type="none" w="med" len="med"/>
            <a:tailEnd type="none" w="med" len="med"/>
          </a:ln>
        </p:spPr>
        <p:txBody>
          <a:bodyPr anchor="t" anchorCtr="0"/>
          <a:lstStyle/>
          <a:p>
            <a:pPr>
              <a:lnSpc>
                <a:spcPct val="120000"/>
              </a:lnSpc>
              <a:spcBef>
                <a:spcPct val="30000"/>
              </a:spcBef>
              <a:buClr>
                <a:schemeClr val="accent2"/>
              </a:buClr>
              <a:defRPr/>
            </a:pPr>
            <a:r>
              <a:rPr lang="zh-CN" altLang="en-US" sz="2400" b="1" kern="0" dirty="0"/>
              <a:t>为什么需要启发式搜索？</a:t>
            </a:r>
            <a:endParaRPr lang="en-US" altLang="zh-CN" sz="2400" b="1" kern="0" dirty="0"/>
          </a:p>
          <a:p>
            <a:pPr>
              <a:lnSpc>
                <a:spcPct val="120000"/>
              </a:lnSpc>
              <a:spcBef>
                <a:spcPct val="30000"/>
              </a:spcBef>
              <a:buClr>
                <a:schemeClr val="accent2"/>
              </a:buClr>
              <a:defRPr/>
            </a:pPr>
            <a:r>
              <a:rPr lang="en-US" altLang="zh-CN" sz="2400" b="1" kern="0" dirty="0"/>
              <a:t>     </a:t>
            </a:r>
            <a:r>
              <a:rPr lang="zh-CN" altLang="en-US" sz="2400" b="1" kern="0" dirty="0"/>
              <a:t>盲目搜索不足：效率低，耗费过多的计算空间与时间；可能带来组合爆炸。</a:t>
            </a:r>
            <a:endParaRPr lang="en-US" altLang="zh-CN" sz="2400" b="1" kern="0" dirty="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46</a:t>
            </a:fld>
            <a:endParaRPr lang="ja-JP" altLang="en-US" dirty="0">
              <a:solidFill>
                <a:srgbClr val="A50021"/>
              </a:solidFill>
              <a:ea typeface="MS PGothic" panose="020B0600070205080204" pitchFamily="34" charset="-128"/>
            </a:endParaRPr>
          </a:p>
        </p:txBody>
      </p:sp>
      <p:sp>
        <p:nvSpPr>
          <p:cNvPr id="419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sp>
        <p:nvSpPr>
          <p:cNvPr id="5" name="Rectangle 3"/>
          <p:cNvSpPr txBox="1">
            <a:spLocks noChangeArrowheads="1"/>
          </p:cNvSpPr>
          <p:nvPr/>
        </p:nvSpPr>
        <p:spPr bwMode="auto">
          <a:xfrm>
            <a:off x="34925" y="908050"/>
            <a:ext cx="8893175" cy="5473700"/>
          </a:xfrm>
          <a:prstGeom prst="rect">
            <a:avLst/>
          </a:prstGeom>
          <a:noFill/>
          <a:ln w="9525">
            <a:noFill/>
            <a:miter lim="800000"/>
          </a:ln>
        </p:spPr>
        <p:txBody>
          <a:bodyPr/>
          <a:lstStyle/>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什么是启发式信息？</a:t>
            </a:r>
          </a:p>
          <a:p>
            <a:pPr marL="908050" marR="0" lvl="1" indent="-436880" algn="l" defTabSz="914400" rtl="0" eaLnBrk="1" fontAlgn="base" latinLnBrk="0" hangingPunct="1">
              <a:lnSpc>
                <a:spcPct val="100000"/>
              </a:lnSpc>
              <a:spcBef>
                <a:spcPct val="30000"/>
              </a:spcBef>
              <a:spcAft>
                <a:spcPct val="0"/>
              </a:spcAft>
              <a:buClr>
                <a:schemeClr val="hlink"/>
              </a:buClr>
              <a:buSzPct val="60000"/>
              <a:buFont typeface="Wingdings" panose="05000000000000000000" pitchFamily="2" charset="2"/>
              <a:buChar char="u"/>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用来简化搜索过程</a:t>
            </a:r>
            <a:r>
              <a:rPr kumimoji="0" lang="zh-CN" altLang="en-US" sz="2800" b="1" i="0" u="none" strike="noStrike" kern="0" cap="none" spc="0" normalizeH="0" baseline="0" noProof="0" dirty="0">
                <a:ln>
                  <a:noFill/>
                </a:ln>
                <a:solidFill>
                  <a:schemeClr val="accent2"/>
                </a:solidFill>
                <a:effectLst/>
                <a:uLnTx/>
                <a:uFillTx/>
                <a:latin typeface="+mn-lt"/>
                <a:ea typeface="+mn-ea"/>
                <a:cs typeface="+mn-cs"/>
              </a:rPr>
              <a:t>有关具体问题领域的特性的信息</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叫做启发信息。</a:t>
            </a: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启发式图搜索策略（利用启发信息的搜索方法）的特点：</a:t>
            </a:r>
            <a:r>
              <a:rPr kumimoji="0" lang="zh-CN" altLang="en-US" sz="2800" b="1" kern="0" cap="none" spc="0" normalizeH="0" baseline="0" noProof="0" dirty="0">
                <a:solidFill>
                  <a:srgbClr val="0000CC"/>
                </a:solidFill>
                <a:latin typeface="+mn-lt"/>
                <a:ea typeface="+mn-ea"/>
                <a:cs typeface="+mn-cs"/>
              </a:rPr>
              <a:t>重排</a:t>
            </a:r>
            <a:r>
              <a:rPr kumimoji="0" lang="en-US" altLang="zh-CN" sz="2800" b="1" kern="0" cap="none" spc="0" normalizeH="0" baseline="0" noProof="0" dirty="0">
                <a:solidFill>
                  <a:srgbClr val="0000CC"/>
                </a:solidFill>
                <a:latin typeface="+mn-lt"/>
                <a:ea typeface="+mn-ea"/>
                <a:cs typeface="+mn-cs"/>
              </a:rPr>
              <a:t>OPEN</a:t>
            </a:r>
            <a:r>
              <a:rPr kumimoji="0" lang="zh-CN" altLang="en-US" sz="2800" b="1" kern="0" cap="none" spc="0" normalizeH="0" baseline="0" noProof="0" dirty="0">
                <a:solidFill>
                  <a:srgbClr val="0000CC"/>
                </a:solidFill>
                <a:latin typeface="+mn-lt"/>
                <a:ea typeface="+mn-ea"/>
                <a:cs typeface="+mn-cs"/>
              </a:rPr>
              <a:t>表</a:t>
            </a:r>
            <a:r>
              <a:rPr kumimoji="0" lang="zh-CN" altLang="en-US" sz="2800" b="1" kern="0" cap="none" spc="0" normalizeH="0" baseline="0" noProof="0" dirty="0">
                <a:latin typeface="+mn-lt"/>
                <a:ea typeface="+mn-ea"/>
                <a:cs typeface="+mn-cs"/>
              </a:rPr>
              <a:t>，选择</a:t>
            </a:r>
            <a:r>
              <a:rPr kumimoji="0" lang="zh-CN" altLang="en-US" sz="2800" b="1" kern="0" cap="none" spc="0" normalizeH="0" baseline="0" noProof="0" dirty="0">
                <a:solidFill>
                  <a:schemeClr val="accent2"/>
                </a:solidFill>
                <a:latin typeface="+mn-lt"/>
                <a:ea typeface="+mn-ea"/>
                <a:cs typeface="+mn-cs"/>
              </a:rPr>
              <a:t>最有希望的节点</a:t>
            </a:r>
            <a:r>
              <a:rPr kumimoji="0" lang="zh-CN" altLang="en-US" sz="2800" b="1" kern="0" cap="none" spc="0" normalizeH="0" baseline="0" noProof="0" dirty="0">
                <a:latin typeface="+mn-lt"/>
                <a:ea typeface="+mn-ea"/>
                <a:cs typeface="+mn-cs"/>
              </a:rPr>
              <a:t>加以扩展。</a:t>
            </a: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种类：</a:t>
            </a:r>
            <a:r>
              <a:rPr kumimoji="0" lang="en-US" altLang="zh-CN" sz="2800" b="1" i="1" kern="0" cap="none" spc="0" normalizeH="0" baseline="0" noProof="0" dirty="0">
                <a:solidFill>
                  <a:srgbClr val="0000CC"/>
                </a:solidFill>
                <a:latin typeface="+mn-lt"/>
                <a:ea typeface="+mn-ea"/>
                <a:cs typeface="+mn-cs"/>
              </a:rPr>
              <a:t>A</a:t>
            </a:r>
            <a:r>
              <a:rPr kumimoji="0" lang="zh-CN" altLang="en-US" sz="2800" b="1" kern="0" cap="none" spc="0" normalizeH="0" baseline="0" noProof="0" dirty="0">
                <a:solidFill>
                  <a:srgbClr val="0000CC"/>
                </a:solidFill>
                <a:latin typeface="+mn-lt"/>
                <a:ea typeface="+mn-ea"/>
                <a:cs typeface="+mn-cs"/>
              </a:rPr>
              <a:t>、</a:t>
            </a:r>
            <a:r>
              <a:rPr kumimoji="0" lang="en-US" altLang="zh-CN" sz="2800" b="1" i="1" kern="0" cap="none" spc="0" normalizeH="0" baseline="0" noProof="0" dirty="0">
                <a:solidFill>
                  <a:srgbClr val="0000CC"/>
                </a:solidFill>
                <a:latin typeface="+mn-lt"/>
                <a:ea typeface="+mn-ea"/>
                <a:cs typeface="+mn-cs"/>
              </a:rPr>
              <a:t>A</a:t>
            </a:r>
            <a:r>
              <a:rPr kumimoji="0" lang="en-US" altLang="zh-CN" sz="2800" b="1" kern="0" cap="none" spc="0" normalizeH="0" baseline="0" noProof="0" dirty="0">
                <a:solidFill>
                  <a:srgbClr val="0000CC"/>
                </a:solidFill>
                <a:latin typeface="+mn-lt"/>
                <a:ea typeface="+mn-ea"/>
                <a:cs typeface="+mn-cs"/>
              </a:rPr>
              <a:t>*</a:t>
            </a:r>
            <a:r>
              <a:rPr kumimoji="0" lang="zh-CN" altLang="en-US" sz="2800" b="1" kern="0" cap="none" spc="0" normalizeH="0" baseline="0" noProof="0" dirty="0">
                <a:solidFill>
                  <a:srgbClr val="0000CC"/>
                </a:solidFill>
                <a:latin typeface="+mn-lt"/>
                <a:ea typeface="+mn-ea"/>
                <a:cs typeface="+mn-cs"/>
              </a:rPr>
              <a:t>算法</a:t>
            </a:r>
            <a:r>
              <a:rPr kumimoji="0" lang="zh-CN" altLang="en-US" sz="2800" b="1" kern="0" cap="none" spc="0" normalizeH="0" baseline="0" noProof="0" dirty="0">
                <a:latin typeface="+mn-lt"/>
                <a:ea typeface="+mn-ea"/>
                <a:cs typeface="+mn-cs"/>
              </a:rPr>
              <a:t>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ox(in)">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heckerboard(across)">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heckerboard(across)">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47</a:t>
            </a:fld>
            <a:endParaRPr lang="ja-JP" altLang="en-US" dirty="0">
              <a:solidFill>
                <a:srgbClr val="A50021"/>
              </a:solidFill>
              <a:ea typeface="MS PGothic" panose="020B0600070205080204" pitchFamily="34" charset="-128"/>
            </a:endParaRPr>
          </a:p>
        </p:txBody>
      </p:sp>
      <p:sp>
        <p:nvSpPr>
          <p:cNvPr id="4301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sp>
        <p:nvSpPr>
          <p:cNvPr id="24579" name="Rectangle 3"/>
          <p:cNvSpPr>
            <a:spLocks noGrp="1"/>
          </p:cNvSpPr>
          <p:nvPr>
            <p:ph idx="1"/>
          </p:nvPr>
        </p:nvSpPr>
        <p:spPr>
          <a:xfrm>
            <a:off x="395288" y="1052513"/>
            <a:ext cx="8353425" cy="5400675"/>
          </a:xfrm>
          <a:ln/>
        </p:spPr>
        <p:txBody>
          <a:bodyPr vert="horz" wrap="square" lIns="91440" tIns="45720" rIns="91440" bIns="45720" anchor="t" anchorCtr="0"/>
          <a:lstStyle/>
          <a:p>
            <a:pPr marL="495300" indent="-495300" eaLnBrk="1" hangingPunct="1"/>
            <a:r>
              <a:rPr lang="zh-CN" altLang="en-US" b="1" dirty="0">
                <a:solidFill>
                  <a:srgbClr val="0000FF"/>
                </a:solidFill>
              </a:rPr>
              <a:t>运用启发式策略的两种基本情况</a:t>
            </a:r>
            <a:r>
              <a:rPr lang="zh-CN" altLang="en-US" dirty="0">
                <a:solidFill>
                  <a:srgbClr val="0000FF"/>
                </a:solidFill>
              </a:rPr>
              <a:t>： </a:t>
            </a:r>
          </a:p>
          <a:p>
            <a:pPr marL="495300" indent="-495300" algn="just" eaLnBrk="1" hangingPunct="1">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）一个问题由于存在</a:t>
            </a:r>
            <a:r>
              <a:rPr lang="zh-CN" altLang="en-US" b="1" dirty="0">
                <a:latin typeface="Times New Roman" panose="02020603050405020304" pitchFamily="18" charset="0"/>
              </a:rPr>
              <a:t>问题陈述</a:t>
            </a:r>
            <a:r>
              <a:rPr lang="zh-CN" altLang="en-US" dirty="0">
                <a:latin typeface="Times New Roman" panose="02020603050405020304" pitchFamily="18" charset="0"/>
              </a:rPr>
              <a:t>和</a:t>
            </a:r>
            <a:r>
              <a:rPr lang="zh-CN" altLang="en-US" b="1" dirty="0">
                <a:latin typeface="Times New Roman" panose="02020603050405020304" pitchFamily="18" charset="0"/>
              </a:rPr>
              <a:t>数据获取</a:t>
            </a:r>
            <a:r>
              <a:rPr lang="zh-CN" altLang="en-US" dirty="0">
                <a:latin typeface="Times New Roman" panose="02020603050405020304" pitchFamily="18" charset="0"/>
              </a:rPr>
              <a:t>的</a:t>
            </a:r>
            <a:r>
              <a:rPr lang="zh-CN" altLang="en-US" dirty="0">
                <a:solidFill>
                  <a:srgbClr val="FF0000"/>
                </a:solidFill>
                <a:latin typeface="Times New Roman" panose="02020603050405020304" pitchFamily="18" charset="0"/>
              </a:rPr>
              <a:t>模</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糊性</a:t>
            </a:r>
            <a:r>
              <a:rPr lang="zh-CN" altLang="en-US" dirty="0">
                <a:latin typeface="Times New Roman" panose="02020603050405020304" pitchFamily="18" charset="0"/>
              </a:rPr>
              <a:t>，可能会使它没有一个确定的解。 </a:t>
            </a:r>
          </a:p>
          <a:p>
            <a:pPr marL="495300" indent="-495300" algn="just" eaLnBrk="1" hangingPunct="1">
              <a:buClr>
                <a:schemeClr val="tx1"/>
              </a:buClr>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）虽然一个问题可能有确定解，但是其</a:t>
            </a:r>
            <a:r>
              <a:rPr lang="zh-CN" altLang="en-US" b="1" dirty="0">
                <a:latin typeface="Times New Roman" panose="02020603050405020304" pitchFamily="18" charset="0"/>
              </a:rPr>
              <a:t>状态空间</a:t>
            </a:r>
          </a:p>
          <a:p>
            <a:pPr marL="495300" indent="-495300" algn="just" eaLnBrk="1" hangingPunct="1">
              <a:buClr>
                <a:schemeClr val="tx1"/>
              </a:buClr>
              <a:buNone/>
            </a:pPr>
            <a:r>
              <a:rPr lang="zh-CN" altLang="en-US" b="1" dirty="0">
                <a:latin typeface="Times New Roman" panose="02020603050405020304" pitchFamily="18" charset="0"/>
              </a:rPr>
              <a:t>          特别大</a:t>
            </a:r>
            <a:r>
              <a:rPr lang="zh-CN" altLang="en-US" dirty="0">
                <a:latin typeface="Times New Roman" panose="02020603050405020304" pitchFamily="18" charset="0"/>
              </a:rPr>
              <a:t>，搜索中生成扩展的状态数会随着搜索 </a:t>
            </a:r>
          </a:p>
          <a:p>
            <a:pPr marL="495300" indent="-495300" algn="just" eaLnBrk="1" hangingPunct="1">
              <a:buClr>
                <a:schemeClr val="tx1"/>
              </a:buClr>
              <a:buNone/>
            </a:pPr>
            <a:r>
              <a:rPr lang="zh-CN" altLang="en-US" dirty="0">
                <a:latin typeface="Times New Roman" panose="02020603050405020304" pitchFamily="18" charset="0"/>
              </a:rPr>
              <a:t>          的深度呈指数级增长。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1" dur="500"/>
                                        <p:tgtEl>
                                          <p:spTgt spid="24579">
                                            <p:txEl>
                                              <p:pRg st="3" end="3"/>
                                            </p:txEl>
                                          </p:spTgt>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5"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48</a:t>
            </a:fld>
            <a:endParaRPr lang="ja-JP" altLang="en-US" dirty="0">
              <a:solidFill>
                <a:srgbClr val="A50021"/>
              </a:solidFill>
              <a:ea typeface="MS PGothic" panose="020B0600070205080204" pitchFamily="34" charset="-128"/>
            </a:endParaRPr>
          </a:p>
        </p:txBody>
      </p:sp>
      <p:sp>
        <p:nvSpPr>
          <p:cNvPr id="44035" name="Rectangle 3"/>
          <p:cNvSpPr>
            <a:spLocks noGrp="1"/>
          </p:cNvSpPr>
          <p:nvPr>
            <p:ph idx="1"/>
          </p:nvPr>
        </p:nvSpPr>
        <p:spPr>
          <a:xfrm>
            <a:off x="250825" y="1125538"/>
            <a:ext cx="6121400" cy="5183187"/>
          </a:xfrm>
          <a:ln/>
        </p:spPr>
        <p:txBody>
          <a:bodyPr vert="horz" wrap="square" lIns="91440" tIns="45720" rIns="91440" bIns="45720" anchor="t" anchorCtr="0"/>
          <a:lstStyle/>
          <a:p>
            <a:pPr marL="187325" indent="-187325" algn="just" eaLnBrk="1" hangingPunct="1"/>
            <a:r>
              <a:rPr lang="en-US" altLang="zh-CN" sz="2600" b="1" dirty="0">
                <a:solidFill>
                  <a:srgbClr val="0000FF"/>
                </a:solidFill>
                <a:latin typeface="宋体" panose="02010600030101010101" pitchFamily="2" charset="-122"/>
              </a:rPr>
              <a:t> </a:t>
            </a:r>
            <a:r>
              <a:rPr lang="zh-CN" altLang="en-US" sz="2600" b="1" dirty="0">
                <a:solidFill>
                  <a:srgbClr val="0000FF"/>
                </a:solidFill>
                <a:latin typeface="宋体" panose="02010600030101010101" pitchFamily="2" charset="-122"/>
              </a:rPr>
              <a:t>例</a:t>
            </a:r>
            <a:r>
              <a:rPr lang="en-US" altLang="zh-CN" sz="2600" b="1" dirty="0">
                <a:solidFill>
                  <a:srgbClr val="0000FF"/>
                </a:solidFill>
                <a:latin typeface="Times New Roman" panose="02020603050405020304" pitchFamily="18" charset="0"/>
                <a:cs typeface="Times New Roman" panose="02020603050405020304" pitchFamily="18" charset="0"/>
              </a:rPr>
              <a:t>4.6  </a:t>
            </a:r>
            <a:r>
              <a:rPr lang="zh-CN" altLang="en-US" sz="2600" b="1" dirty="0">
                <a:solidFill>
                  <a:srgbClr val="0000FF"/>
                </a:solidFill>
                <a:latin typeface="宋体" panose="02010600030101010101" pitchFamily="2" charset="-122"/>
              </a:rPr>
              <a:t>一字棋</a:t>
            </a:r>
            <a:r>
              <a:rPr lang="zh-CN" altLang="en-US" sz="2600" dirty="0">
                <a:solidFill>
                  <a:srgbClr val="0000FF"/>
                </a:solidFill>
                <a:latin typeface="宋体" panose="02010600030101010101" pitchFamily="2" charset="-122"/>
              </a:rPr>
              <a:t>。</a:t>
            </a:r>
            <a:endParaRPr lang="en-US" altLang="zh-CN" sz="2600" dirty="0">
              <a:solidFill>
                <a:srgbClr val="0000FF"/>
              </a:solidFill>
              <a:latin typeface="宋体" panose="02010600030101010101" pitchFamily="2" charset="-122"/>
            </a:endParaRPr>
          </a:p>
          <a:p>
            <a:pPr marL="187325" indent="-187325" algn="just" eaLnBrk="1" hangingPunct="1"/>
            <a:r>
              <a:rPr lang="zh-CN" altLang="en-US" sz="2600" dirty="0">
                <a:latin typeface="宋体" panose="02010600030101010101" pitchFamily="2" charset="-122"/>
              </a:rPr>
              <a:t>在九宫棋盘上，从空棋盘开始，双方轮流在棋盘上摆各自的棋子 </a:t>
            </a:r>
            <a:r>
              <a:rPr lang="zh-CN" altLang="en-US" sz="2600" dirty="0">
                <a:latin typeface="宋体" panose="02010600030101010101" pitchFamily="2" charset="-122"/>
                <a:sym typeface="Wingdings 2" pitchFamily="18" charset="2"/>
              </a:rPr>
              <a:t></a:t>
            </a:r>
            <a:r>
              <a:rPr lang="zh-CN" altLang="en-US" sz="2600" dirty="0">
                <a:latin typeface="宋体" panose="02010600030101010101" pitchFamily="2" charset="-122"/>
              </a:rPr>
              <a:t> 或 </a:t>
            </a:r>
            <a:r>
              <a:rPr lang="zh-CN" altLang="en-US" sz="2600" dirty="0">
                <a:latin typeface="宋体" panose="02010600030101010101" pitchFamily="2" charset="-122"/>
                <a:sym typeface="Wingdings" panose="05000000000000000000" pitchFamily="2" charset="2"/>
              </a:rPr>
              <a:t></a:t>
            </a:r>
            <a:r>
              <a:rPr lang="zh-CN" altLang="en-US" sz="2600" dirty="0">
                <a:latin typeface="宋体" panose="02010600030101010101" pitchFamily="2" charset="-122"/>
              </a:rPr>
              <a:t> （每次一枚），谁先取得三子一线（一行、一列或一条对角线）的结果就取胜。</a:t>
            </a:r>
            <a:r>
              <a:rPr lang="zh-CN" altLang="en-US" sz="2600" dirty="0"/>
              <a:t> </a:t>
            </a:r>
          </a:p>
        </p:txBody>
      </p:sp>
      <p:sp>
        <p:nvSpPr>
          <p:cNvPr id="44036"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sp>
        <p:nvSpPr>
          <p:cNvPr id="44037" name="Rectangle 6"/>
          <p:cNvSpPr/>
          <p:nvPr/>
        </p:nvSpPr>
        <p:spPr>
          <a:xfrm>
            <a:off x="1762125" y="2119313"/>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38" name="Rectangle 9"/>
          <p:cNvSpPr/>
          <p:nvPr/>
        </p:nvSpPr>
        <p:spPr>
          <a:xfrm>
            <a:off x="4095750" y="3338513"/>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grpSp>
        <p:nvGrpSpPr>
          <p:cNvPr id="2" name="Group 10"/>
          <p:cNvGrpSpPr/>
          <p:nvPr/>
        </p:nvGrpSpPr>
        <p:grpSpPr>
          <a:xfrm>
            <a:off x="611188" y="4149725"/>
            <a:ext cx="8143875" cy="2006600"/>
            <a:chOff x="336" y="1895"/>
            <a:chExt cx="5280" cy="1264"/>
          </a:xfrm>
        </p:grpSpPr>
        <p:sp>
          <p:nvSpPr>
            <p:cNvPr id="44054" name="Text Box 7"/>
            <p:cNvSpPr txBox="1"/>
            <p:nvPr/>
          </p:nvSpPr>
          <p:spPr>
            <a:xfrm>
              <a:off x="336" y="1895"/>
              <a:ext cx="5280" cy="1264"/>
            </a:xfrm>
            <a:prstGeom prst="rect">
              <a:avLst/>
            </a:prstGeom>
            <a:gradFill rotWithShape="0">
              <a:gsLst>
                <a:gs pos="0">
                  <a:schemeClr val="bg1"/>
                </a:gs>
                <a:gs pos="100000">
                  <a:srgbClr val="CCFFFF"/>
                </a:gs>
              </a:gsLst>
              <a:path path="shape">
                <a:fillToRect l="50000" t="50000" r="50000" b="50000"/>
              </a:path>
              <a:tileRect/>
            </a:gradFill>
            <a:ln w="9525" cap="flat" cmpd="sng">
              <a:solidFill>
                <a:srgbClr val="008080"/>
              </a:solidFill>
              <a:prstDash val="solid"/>
              <a:miter/>
              <a:headEnd type="none" w="med" len="med"/>
              <a:tailEnd type="none" w="med" len="med"/>
            </a:ln>
          </p:spPr>
          <p:txBody>
            <a:bodyPr>
              <a:spAutoFit/>
            </a:bodyPr>
            <a:lstStyle/>
            <a:p>
              <a:pPr>
                <a:spcBef>
                  <a:spcPct val="50000"/>
                </a:spcBef>
                <a:buClr>
                  <a:srgbClr val="0000FF"/>
                </a:buClr>
                <a:buFont typeface="Wingdings" panose="05000000000000000000" pitchFamily="2" charset="2"/>
                <a:buChar char="§"/>
              </a:pPr>
              <a:r>
                <a:rPr lang="en-US" altLang="zh-CN" sz="2400" dirty="0">
                  <a:latin typeface="宋体" panose="02010600030101010101" pitchFamily="2" charset="-122"/>
                </a:rPr>
                <a:t> </a:t>
              </a:r>
              <a:r>
                <a:rPr lang="en-US" altLang="zh-CN" sz="2600" dirty="0">
                  <a:latin typeface="Times New Roman" panose="02020603050405020304" pitchFamily="18" charset="0"/>
                  <a:sym typeface="Wingdings 2"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和 </a:t>
              </a:r>
              <a:r>
                <a:rPr lang="zh-CN" altLang="en-US" sz="2600" dirty="0">
                  <a:latin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rPr>
                <a:t> 能够在棋盘中摆成的各种不同的棋局就是问题空间中的不同状态。</a:t>
              </a: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rPr>
                <a:t> </a:t>
              </a:r>
              <a:r>
                <a:rPr lang="en-US" altLang="zh-CN" sz="2400" dirty="0">
                  <a:latin typeface="Times New Roman" panose="02020603050405020304" pitchFamily="18" charset="0"/>
                </a:rPr>
                <a:t>9</a:t>
              </a:r>
              <a:r>
                <a:rPr lang="zh-CN" altLang="en-US" sz="2400" dirty="0">
                  <a:latin typeface="Times New Roman" panose="02020603050405020304" pitchFamily="18" charset="0"/>
                </a:rPr>
                <a:t>个位置上摆放</a:t>
              </a:r>
              <a:r>
                <a:rPr lang="en-US" altLang="zh-CN" sz="2400" dirty="0">
                  <a:latin typeface="Times New Roman" panose="02020603050405020304" pitchFamily="18" charset="0"/>
                </a:rPr>
                <a:t>{</a:t>
              </a:r>
              <a:r>
                <a:rPr lang="zh-CN" altLang="en-US" sz="2400" dirty="0">
                  <a:latin typeface="Times New Roman" panose="02020603050405020304" pitchFamily="18" charset="0"/>
                </a:rPr>
                <a:t>空， </a:t>
              </a:r>
              <a:r>
                <a:rPr lang="zh-CN" altLang="en-US" sz="2600" dirty="0">
                  <a:latin typeface="Times New Roman" panose="02020603050405020304" pitchFamily="18" charset="0"/>
                  <a:sym typeface="Wingdings 2" pitchFamily="18" charset="2"/>
                </a:rPr>
                <a:t></a:t>
              </a:r>
              <a:r>
                <a:rPr lang="zh-CN" altLang="en-US" sz="2400" dirty="0">
                  <a:latin typeface="Times New Roman" panose="02020603050405020304" pitchFamily="18" charset="0"/>
                </a:rPr>
                <a:t> ， </a:t>
              </a:r>
              <a:r>
                <a:rPr lang="zh-CN" altLang="en-US" sz="2600" dirty="0">
                  <a:latin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有 </a:t>
              </a:r>
              <a:r>
                <a:rPr lang="en-US" altLang="zh-CN" sz="2400" dirty="0">
                  <a:latin typeface="Times New Roman" panose="02020603050405020304" pitchFamily="18" charset="0"/>
                </a:rPr>
                <a:t>3</a:t>
              </a:r>
              <a:r>
                <a:rPr lang="en-US" altLang="zh-CN" sz="2400" baseline="30000" dirty="0">
                  <a:latin typeface="Times New Roman" panose="02020603050405020304" pitchFamily="18" charset="0"/>
                </a:rPr>
                <a:t>9</a:t>
              </a:r>
              <a:r>
                <a:rPr lang="en-US" altLang="zh-CN" sz="2400" dirty="0">
                  <a:latin typeface="Times New Roman" panose="02020603050405020304" pitchFamily="18" charset="0"/>
                </a:rPr>
                <a:t> </a:t>
              </a:r>
              <a:r>
                <a:rPr lang="zh-CN" altLang="en-US" sz="2400" dirty="0">
                  <a:latin typeface="Times New Roman" panose="02020603050405020304" pitchFamily="18" charset="0"/>
                </a:rPr>
                <a:t>种棋局。</a:t>
              </a: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 可能的走法</a:t>
              </a:r>
              <a:r>
                <a:rPr lang="zh-CN" altLang="en-US" sz="2400" dirty="0">
                  <a:latin typeface="Times New Roman" panose="02020603050405020304" pitchFamily="18" charset="0"/>
                </a:rPr>
                <a:t> ：                           。             </a:t>
              </a:r>
              <a:r>
                <a:rPr lang="en-US" altLang="zh-CN"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状态空间大</a:t>
              </a:r>
            </a:p>
          </p:txBody>
        </p:sp>
        <p:graphicFrame>
          <p:nvGraphicFramePr>
            <p:cNvPr id="44055" name="Object 0"/>
            <p:cNvGraphicFramePr>
              <a:graphicFrameLocks noChangeAspect="1"/>
            </p:cNvGraphicFramePr>
            <p:nvPr/>
          </p:nvGraphicFramePr>
          <p:xfrm>
            <a:off x="1824" y="2928"/>
            <a:ext cx="1176" cy="224"/>
          </p:xfrm>
          <a:graphic>
            <a:graphicData uri="http://schemas.openxmlformats.org/presentationml/2006/ole">
              <mc:AlternateContent xmlns:mc="http://schemas.openxmlformats.org/markup-compatibility/2006">
                <mc:Choice xmlns:v="urn:schemas-microsoft-com:vml" Requires="v">
                  <p:oleObj r:id="rId2" imgW="951865" imgH="177800" progId="Equation.DSMT4">
                    <p:embed/>
                  </p:oleObj>
                </mc:Choice>
                <mc:Fallback>
                  <p:oleObj r:id="rId2" imgW="951865" imgH="177800" progId="Equation.DSMT4">
                    <p:embed/>
                    <p:pic>
                      <p:nvPicPr>
                        <p:cNvPr id="0" name="图片 3102"/>
                        <p:cNvPicPr/>
                        <p:nvPr/>
                      </p:nvPicPr>
                      <p:blipFill>
                        <a:blip r:embed="rId3"/>
                        <a:stretch>
                          <a:fillRect/>
                        </a:stretch>
                      </p:blipFill>
                      <p:spPr>
                        <a:xfrm>
                          <a:off x="1824" y="2928"/>
                          <a:ext cx="1176" cy="224"/>
                        </a:xfrm>
                        <a:prstGeom prst="rect">
                          <a:avLst/>
                        </a:prstGeom>
                        <a:noFill/>
                        <a:ln w="38100">
                          <a:noFill/>
                          <a:miter/>
                        </a:ln>
                      </p:spPr>
                    </p:pic>
                  </p:oleObj>
                </mc:Fallback>
              </mc:AlternateContent>
            </a:graphicData>
          </a:graphic>
        </p:graphicFrame>
      </p:grpSp>
      <p:graphicFrame>
        <p:nvGraphicFramePr>
          <p:cNvPr id="10" name="Group 55"/>
          <p:cNvGraphicFramePr/>
          <p:nvPr/>
        </p:nvGraphicFramePr>
        <p:xfrm>
          <a:off x="6732588" y="1557338"/>
          <a:ext cx="2011363" cy="1727201"/>
        </p:xfrm>
        <a:graphic>
          <a:graphicData uri="http://schemas.openxmlformats.org/drawingml/2006/table">
            <a:tbl>
              <a:tblPr/>
              <a:tblGrid>
                <a:gridCol w="669925">
                  <a:extLst>
                    <a:ext uri="{9D8B030D-6E8A-4147-A177-3AD203B41FA5}">
                      <a16:colId xmlns:a16="http://schemas.microsoft.com/office/drawing/2014/main" val="20000"/>
                    </a:ext>
                  </a:extLst>
                </a:gridCol>
                <a:gridCol w="671513">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tblGrid>
              <a:tr h="576263">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76263">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90000" marR="90000" marT="46800" marB="46800"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49</a:t>
            </a:fld>
            <a:endParaRPr lang="ja-JP" altLang="en-US" dirty="0">
              <a:solidFill>
                <a:srgbClr val="A50021"/>
              </a:solidFill>
              <a:ea typeface="MS PGothic" panose="020B0600070205080204" pitchFamily="34" charset="-128"/>
            </a:endParaRPr>
          </a:p>
        </p:txBody>
      </p:sp>
      <p:sp>
        <p:nvSpPr>
          <p:cNvPr id="44036"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sp>
        <p:nvSpPr>
          <p:cNvPr id="44037" name="Rectangle 6"/>
          <p:cNvSpPr/>
          <p:nvPr/>
        </p:nvSpPr>
        <p:spPr>
          <a:xfrm>
            <a:off x="1762125" y="2119313"/>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54" name="Text Box 7"/>
          <p:cNvSpPr txBox="1"/>
          <p:nvPr/>
        </p:nvSpPr>
        <p:spPr>
          <a:xfrm>
            <a:off x="540395" y="3410980"/>
            <a:ext cx="8143875" cy="1384995"/>
          </a:xfrm>
          <a:prstGeom prst="rect">
            <a:avLst/>
          </a:prstGeom>
          <a:gradFill rotWithShape="0">
            <a:gsLst>
              <a:gs pos="0">
                <a:schemeClr val="bg1"/>
              </a:gs>
              <a:gs pos="100000">
                <a:srgbClr val="CCFFFF"/>
              </a:gs>
            </a:gsLst>
            <a:path path="shape">
              <a:fillToRect l="50000" t="50000" r="50000" b="50000"/>
            </a:path>
            <a:tileRect/>
          </a:gradFill>
          <a:ln w="9525" cap="flat" cmpd="sng">
            <a:solidFill>
              <a:srgbClr val="008080"/>
            </a:solidFill>
            <a:prstDash val="solid"/>
            <a:miter/>
            <a:headEnd type="none" w="med" len="med"/>
            <a:tailEnd type="none" w="med" len="med"/>
          </a:ln>
        </p:spPr>
        <p:txBody>
          <a:bodyPr>
            <a:spAutoFit/>
          </a:bodyPr>
          <a:lstStyle/>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利用启发方法（</a:t>
            </a:r>
            <a:r>
              <a:rPr lang="zh-CN" altLang="en-US" sz="2400" dirty="0">
                <a:solidFill>
                  <a:srgbClr val="FF0000"/>
                </a:solidFill>
                <a:latin typeface="Times New Roman" panose="02020603050405020304" pitchFamily="18" charset="0"/>
                <a:cs typeface="Times New Roman" panose="02020603050405020304" pitchFamily="18" charset="0"/>
              </a:rPr>
              <a:t>具体问题的特性</a:t>
            </a:r>
            <a:r>
              <a:rPr lang="zh-CN" altLang="en-US" sz="2400" dirty="0">
                <a:latin typeface="Times New Roman" panose="02020603050405020304" pitchFamily="18" charset="0"/>
                <a:cs typeface="Times New Roman" panose="02020603050405020304" pitchFamily="18" charset="0"/>
              </a:rPr>
              <a:t>）减小状态空间的大小，例如棋盘的对称性：</a:t>
            </a:r>
            <a:endParaRPr lang="en-US" altLang="zh-CN" sz="2400" dirty="0">
              <a:latin typeface="Times New Roman" panose="02020603050405020304" pitchFamily="18" charset="0"/>
              <a:cs typeface="Times New Roman" panose="02020603050405020304" pitchFamily="18" charset="0"/>
            </a:endParaRP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第一步实际走法：</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种；状态空间大小：</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10" name="Group 55"/>
          <p:cNvGraphicFramePr/>
          <p:nvPr>
            <p:extLst>
              <p:ext uri="{D42A27DB-BD31-4B8C-83A1-F6EECF244321}">
                <p14:modId xmlns:p14="http://schemas.microsoft.com/office/powerpoint/2010/main" val="1561998659"/>
              </p:ext>
            </p:extLst>
          </p:nvPr>
        </p:nvGraphicFramePr>
        <p:xfrm>
          <a:off x="834868" y="1189952"/>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5" name="Group 55">
            <a:extLst>
              <a:ext uri="{FF2B5EF4-FFF2-40B4-BE49-F238E27FC236}">
                <a16:creationId xmlns:a16="http://schemas.microsoft.com/office/drawing/2014/main" id="{F67033B1-6AF7-34C1-BCEF-A522F7DDC30C}"/>
              </a:ext>
            </a:extLst>
          </p:cNvPr>
          <p:cNvGraphicFramePr/>
          <p:nvPr>
            <p:extLst>
              <p:ext uri="{D42A27DB-BD31-4B8C-83A1-F6EECF244321}">
                <p14:modId xmlns:p14="http://schemas.microsoft.com/office/powerpoint/2010/main" val="3925108208"/>
              </p:ext>
            </p:extLst>
          </p:nvPr>
        </p:nvGraphicFramePr>
        <p:xfrm>
          <a:off x="4004979" y="1189952"/>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6" name="Group 55">
            <a:extLst>
              <a:ext uri="{FF2B5EF4-FFF2-40B4-BE49-F238E27FC236}">
                <a16:creationId xmlns:a16="http://schemas.microsoft.com/office/drawing/2014/main" id="{83EC431E-C05F-9E48-F550-1F9401042BA8}"/>
              </a:ext>
            </a:extLst>
          </p:cNvPr>
          <p:cNvGraphicFramePr/>
          <p:nvPr>
            <p:extLst>
              <p:ext uri="{D42A27DB-BD31-4B8C-83A1-F6EECF244321}">
                <p14:modId xmlns:p14="http://schemas.microsoft.com/office/powerpoint/2010/main" val="507279910"/>
              </p:ext>
            </p:extLst>
          </p:nvPr>
        </p:nvGraphicFramePr>
        <p:xfrm>
          <a:off x="7102445" y="1216737"/>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4" name="Object 0">
                <a:extLst>
                  <a:ext uri="{FF2B5EF4-FFF2-40B4-BE49-F238E27FC236}">
                    <a16:creationId xmlns:a16="http://schemas.microsoft.com/office/drawing/2014/main" id="{AF56DBAC-AE54-A382-3DC3-1CC77F154884}"/>
                  </a:ext>
                </a:extLst>
              </p:cNvPr>
              <p:cNvSpPr txBox="1"/>
              <p:nvPr/>
            </p:nvSpPr>
            <p:spPr>
              <a:xfrm>
                <a:off x="6027737" y="4365104"/>
                <a:ext cx="1812925" cy="355600"/>
              </a:xfrm>
              <a:prstGeom prst="rect">
                <a:avLst/>
              </a:prstGeom>
              <a:noFill/>
              <a:ln w="38100">
                <a:noFill/>
                <a:miter/>
              </a:ln>
            </p:spPr>
            <p:txBody>
              <a:bodyPr>
                <a:noAutofit/>
              </a:bodyPr>
              <a:lstStyle/>
              <a:p>
                <a14:m>
                  <m:oMath xmlns:m="http://schemas.openxmlformats.org/officeDocument/2006/math">
                    <m:r>
                      <a:rPr lang="en-US" altLang="zh-CN"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×8</m:t>
                    </m:r>
                  </m:oMath>
                </a14:m>
                <a:r>
                  <a:rPr lang="zh-CN" altLang="en-US" sz="2000" dirty="0"/>
                  <a:t>！</a:t>
                </a:r>
              </a:p>
            </p:txBody>
          </p:sp>
        </mc:Choice>
        <mc:Fallback xmlns="">
          <p:sp>
            <p:nvSpPr>
              <p:cNvPr id="14" name="Object 0">
                <a:extLst>
                  <a:ext uri="{FF2B5EF4-FFF2-40B4-BE49-F238E27FC236}">
                    <a16:creationId xmlns:a16="http://schemas.microsoft.com/office/drawing/2014/main" id="{AF56DBAC-AE54-A382-3DC3-1CC77F154884}"/>
                  </a:ext>
                </a:extLst>
              </p:cNvPr>
              <p:cNvSpPr txBox="1">
                <a:spLocks noRot="1" noChangeAspect="1" noMove="1" noResize="1" noEditPoints="1" noAdjustHandles="1" noChangeArrowheads="1" noChangeShapeType="1" noTextEdit="1"/>
              </p:cNvSpPr>
              <p:nvPr/>
            </p:nvSpPr>
            <p:spPr>
              <a:xfrm>
                <a:off x="6027737" y="4365104"/>
                <a:ext cx="1812925" cy="355600"/>
              </a:xfrm>
              <a:prstGeom prst="rect">
                <a:avLst/>
              </a:prstGeom>
              <a:blipFill>
                <a:blip r:embed="rId2"/>
                <a:stretch>
                  <a:fillRect t="-12069" b="-39655"/>
                </a:stretch>
              </a:blipFill>
              <a:ln w="38100">
                <a:noFill/>
                <a:miter/>
              </a:ln>
            </p:spPr>
            <p:txBody>
              <a:bodyPr/>
              <a:lstStyle/>
              <a:p>
                <a:r>
                  <a:rPr lang="zh-CN" altLang="en-US">
                    <a:noFill/>
                  </a:rPr>
                  <a:t> </a:t>
                </a:r>
              </a:p>
            </p:txBody>
          </p:sp>
        </mc:Fallback>
      </mc:AlternateContent>
    </p:spTree>
    <p:extLst>
      <p:ext uri="{BB962C8B-B14F-4D97-AF65-F5344CB8AC3E}">
        <p14:creationId xmlns:p14="http://schemas.microsoft.com/office/powerpoint/2010/main" val="1367337029"/>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a:t>
            </a:fld>
            <a:endParaRPr lang="ja-JP" altLang="en-US" dirty="0">
              <a:solidFill>
                <a:srgbClr val="A50021"/>
              </a:solidFill>
              <a:ea typeface="MS PGothic" panose="020B0600070205080204" pitchFamily="34" charset="-128"/>
            </a:endParaRPr>
          </a:p>
        </p:txBody>
      </p:sp>
      <p:sp>
        <p:nvSpPr>
          <p:cNvPr id="4099"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4</a:t>
            </a:r>
            <a:r>
              <a:rPr lang="zh-CN" altLang="en-US" sz="3600" dirty="0">
                <a:solidFill>
                  <a:schemeClr val="bg1"/>
                </a:solidFill>
                <a:latin typeface="Times New Roman" panose="02020603050405020304" pitchFamily="18" charset="0"/>
                <a:ea typeface="黑体" panose="02010609060101010101" pitchFamily="49" charset="-122"/>
              </a:rPr>
              <a:t>章  搜索策略</a:t>
            </a:r>
          </a:p>
        </p:txBody>
      </p:sp>
      <p:sp>
        <p:nvSpPr>
          <p:cNvPr id="124933" name="Rectangle 5"/>
          <p:cNvSpPr/>
          <p:nvPr/>
        </p:nvSpPr>
        <p:spPr>
          <a:xfrm>
            <a:off x="468313" y="908050"/>
            <a:ext cx="8424862" cy="5400675"/>
          </a:xfrm>
          <a:prstGeom prst="rect">
            <a:avLst/>
          </a:prstGeom>
          <a:noFill/>
          <a:ln w="9525">
            <a:noFill/>
          </a:ln>
        </p:spPr>
        <p:txBody>
          <a:bodyPr/>
          <a:lstStyle/>
          <a:p>
            <a:pPr marL="469900" indent="-469900">
              <a:lnSpc>
                <a:spcPct val="120000"/>
              </a:lnSpc>
              <a:spcBef>
                <a:spcPct val="40000"/>
              </a:spcBef>
              <a:buClr>
                <a:schemeClr val="accent2"/>
              </a:buClr>
              <a:buBlip>
                <a:blip r:embed="rId2"/>
              </a:buBlip>
            </a:pPr>
            <a:r>
              <a:rPr lang="zh-CN" altLang="zh-CN" sz="2800" b="1" dirty="0">
                <a:latin typeface="Times New Roman" panose="02020603050405020304" pitchFamily="18" charset="0"/>
              </a:rPr>
              <a:t>在求解一个问题时，涉及到两个方面：一是该</a:t>
            </a:r>
            <a:r>
              <a:rPr lang="zh-CN" altLang="zh-CN" sz="2800" b="1" dirty="0">
                <a:solidFill>
                  <a:srgbClr val="FF0000"/>
                </a:solidFill>
                <a:latin typeface="Times New Roman" panose="02020603050405020304" pitchFamily="18" charset="0"/>
              </a:rPr>
              <a:t>问题的表示</a:t>
            </a:r>
            <a:r>
              <a:rPr lang="zh-CN" altLang="zh-CN" sz="2800" b="1" dirty="0">
                <a:latin typeface="Times New Roman" panose="02020603050405020304" pitchFamily="18" charset="0"/>
              </a:rPr>
              <a:t>，</a:t>
            </a:r>
            <a:r>
              <a:rPr lang="zh-CN" altLang="en-US" sz="2800" b="1" dirty="0">
                <a:latin typeface="Times New Roman" panose="02020603050405020304" pitchFamily="18" charset="0"/>
              </a:rPr>
              <a:t>二</a:t>
            </a:r>
            <a:r>
              <a:rPr lang="zh-CN" altLang="zh-CN" sz="2800" b="1" dirty="0">
                <a:latin typeface="Times New Roman" panose="02020603050405020304" pitchFamily="18" charset="0"/>
              </a:rPr>
              <a:t>是选择一种相对合适的</a:t>
            </a:r>
            <a:r>
              <a:rPr lang="zh-CN" altLang="zh-CN" sz="2800" b="1" dirty="0">
                <a:solidFill>
                  <a:srgbClr val="FF0000"/>
                </a:solidFill>
                <a:latin typeface="Times New Roman" panose="02020603050405020304" pitchFamily="18" charset="0"/>
              </a:rPr>
              <a:t>求解方法</a:t>
            </a:r>
            <a:r>
              <a:rPr lang="zh-CN" altLang="zh-CN" sz="2800" b="1" dirty="0">
                <a:latin typeface="Times New Roman" panose="02020603050405020304" pitchFamily="18" charset="0"/>
              </a:rPr>
              <a:t>。由于绝大多数</a:t>
            </a:r>
            <a:r>
              <a:rPr lang="zh-CN" altLang="zh-CN" sz="2800" b="1" dirty="0">
                <a:solidFill>
                  <a:srgbClr val="FF0000"/>
                </a:solidFill>
                <a:latin typeface="Times New Roman" panose="02020603050405020304" pitchFamily="18" charset="0"/>
              </a:rPr>
              <a:t>需要人工智能方法求解的问题</a:t>
            </a:r>
            <a:r>
              <a:rPr lang="zh-CN" altLang="zh-CN" sz="2800" b="1" dirty="0">
                <a:latin typeface="Times New Roman" panose="02020603050405020304" pitchFamily="18" charset="0"/>
              </a:rPr>
              <a:t>缺乏直接求解的方法，因此，搜索不失为一种求解问题的一般方法。搜索求解的应用非常广泛，例如，在下棋等游戏软件中。</a:t>
            </a:r>
          </a:p>
          <a:p>
            <a:pPr marL="469900" indent="-469900">
              <a:lnSpc>
                <a:spcPct val="120000"/>
              </a:lnSpc>
              <a:spcBef>
                <a:spcPct val="40000"/>
              </a:spcBef>
              <a:buClr>
                <a:schemeClr val="accent2"/>
              </a:buClr>
              <a:buBlip>
                <a:blip r:embed="rId2"/>
              </a:buBlip>
            </a:pPr>
            <a:r>
              <a:rPr lang="zh-CN" altLang="zh-CN" sz="2800" b="1" dirty="0">
                <a:latin typeface="Times New Roman" panose="02020603050405020304" pitchFamily="18" charset="0"/>
              </a:rPr>
              <a:t>下面首先讨论搜索的基本概念，然后着重介绍状态空间知识表示和搜索策略，主要有回溯策略、宽度优先搜索、深度优先搜索等盲目的图搜索策略，以及</a:t>
            </a:r>
            <a:r>
              <a:rPr lang="en-US" altLang="zh-CN" sz="2800" b="1" dirty="0">
                <a:latin typeface="Times New Roman" panose="02020603050405020304" pitchFamily="18" charset="0"/>
              </a:rPr>
              <a:t>A</a:t>
            </a:r>
            <a:r>
              <a:rPr lang="zh-CN" altLang="zh-CN" sz="2800" b="1" dirty="0">
                <a:latin typeface="Times New Roman" panose="02020603050405020304" pitchFamily="18" charset="0"/>
              </a:rPr>
              <a:t>及</a:t>
            </a:r>
            <a:r>
              <a:rPr lang="en-US" altLang="zh-CN" sz="2800" b="1" dirty="0">
                <a:latin typeface="Times New Roman" panose="02020603050405020304" pitchFamily="18" charset="0"/>
              </a:rPr>
              <a:t>A*</a:t>
            </a:r>
            <a:r>
              <a:rPr lang="zh-CN" altLang="zh-CN" sz="2800" b="1" dirty="0">
                <a:latin typeface="Times New Roman" panose="02020603050405020304" pitchFamily="18" charset="0"/>
              </a:rPr>
              <a:t>搜索算法等启发式图搜索策略。</a:t>
            </a:r>
            <a:endParaRPr lang="zh-CN" altLang="en-US" sz="28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4933">
                                            <p:txEl>
                                              <p:pRg st="0" end="0"/>
                                            </p:txEl>
                                          </p:spTgt>
                                        </p:tgtEl>
                                        <p:attrNameLst>
                                          <p:attrName>style.visibility</p:attrName>
                                        </p:attrNameLst>
                                      </p:cBhvr>
                                      <p:to>
                                        <p:strVal val="visible"/>
                                      </p:to>
                                    </p:set>
                                    <p:anim calcmode="lin" valueType="num">
                                      <p:cBhvr additive="base">
                                        <p:cTn id="7" dur="500" fill="hold"/>
                                        <p:tgtEl>
                                          <p:spTgt spid="12493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93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4933">
                                            <p:txEl>
                                              <p:pRg st="1" end="1"/>
                                            </p:txEl>
                                          </p:spTgt>
                                        </p:tgtEl>
                                        <p:attrNameLst>
                                          <p:attrName>style.visibility</p:attrName>
                                        </p:attrNameLst>
                                      </p:cBhvr>
                                      <p:to>
                                        <p:strVal val="visible"/>
                                      </p:to>
                                    </p:set>
                                    <p:anim calcmode="lin" valueType="num">
                                      <p:cBhvr additive="base">
                                        <p:cTn id="12" dur="500" fill="hold"/>
                                        <p:tgtEl>
                                          <p:spTgt spid="12493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493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build="p" advAuto="100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50</a:t>
            </a:fld>
            <a:endParaRPr lang="ja-JP" altLang="en-US" dirty="0">
              <a:solidFill>
                <a:srgbClr val="A50021"/>
              </a:solidFill>
              <a:ea typeface="MS PGothic" panose="020B0600070205080204" pitchFamily="34" charset="-128"/>
            </a:endParaRPr>
          </a:p>
        </p:txBody>
      </p:sp>
      <p:sp>
        <p:nvSpPr>
          <p:cNvPr id="45059"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pic>
        <p:nvPicPr>
          <p:cNvPr id="107524" name="Picture 4"/>
          <p:cNvPicPr>
            <a:picLocks noChangeAspect="1"/>
          </p:cNvPicPr>
          <p:nvPr/>
        </p:nvPicPr>
        <p:blipFill>
          <a:blip r:embed="rId2"/>
          <a:srcRect b="30180"/>
          <a:stretch>
            <a:fillRect/>
          </a:stretch>
        </p:blipFill>
        <p:spPr>
          <a:xfrm>
            <a:off x="533400" y="1600200"/>
            <a:ext cx="8610600" cy="3352800"/>
          </a:xfrm>
          <a:prstGeom prst="rect">
            <a:avLst/>
          </a:prstGeom>
          <a:noFill/>
          <a:ln w="9525">
            <a:noFill/>
          </a:ln>
        </p:spPr>
      </p:pic>
      <p:sp>
        <p:nvSpPr>
          <p:cNvPr id="45061" name="Text Box 5"/>
          <p:cNvSpPr txBox="1"/>
          <p:nvPr/>
        </p:nvSpPr>
        <p:spPr>
          <a:xfrm>
            <a:off x="2900363" y="6122988"/>
            <a:ext cx="3810000" cy="396875"/>
          </a:xfrm>
          <a:prstGeom prst="rect">
            <a:avLst/>
          </a:prstGeom>
          <a:noFill/>
          <a:ln w="9525">
            <a:noFill/>
          </a:ln>
        </p:spPr>
        <p:txBody>
          <a:bodyPr>
            <a:spAutoFit/>
          </a:bodyPr>
          <a:lstStyle/>
          <a:p>
            <a:pPr>
              <a:spcBef>
                <a:spcPct val="50000"/>
              </a:spcBef>
            </a:pPr>
            <a:r>
              <a:rPr lang="en-US" altLang="zh-CN" sz="2000" b="1" dirty="0">
                <a:latin typeface="Arial" panose="020B0604020202020204" pitchFamily="34" charset="0"/>
              </a:rPr>
              <a:t>          </a:t>
            </a:r>
            <a:r>
              <a:rPr lang="zh-CN" altLang="en-US" sz="2000" b="1" dirty="0">
                <a:latin typeface="Arial" panose="020B0604020202020204" pitchFamily="34" charset="0"/>
              </a:rPr>
              <a:t>启发式策略的运用</a:t>
            </a:r>
          </a:p>
        </p:txBody>
      </p:sp>
      <p:sp>
        <p:nvSpPr>
          <p:cNvPr id="107529" name="Text Box 9"/>
          <p:cNvSpPr txBox="1"/>
          <p:nvPr/>
        </p:nvSpPr>
        <p:spPr>
          <a:xfrm>
            <a:off x="484188" y="1524000"/>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latin typeface="Arial" panose="020B0604020202020204" pitchFamily="34" charset="0"/>
            </a:endParaRPr>
          </a:p>
        </p:txBody>
      </p:sp>
      <p:sp>
        <p:nvSpPr>
          <p:cNvPr id="107530" name="Text Box 10"/>
          <p:cNvSpPr txBox="1"/>
          <p:nvPr/>
        </p:nvSpPr>
        <p:spPr>
          <a:xfrm>
            <a:off x="4462463" y="1585913"/>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latin typeface="Arial" panose="020B0604020202020204" pitchFamily="34" charset="0"/>
            </a:endParaRPr>
          </a:p>
        </p:txBody>
      </p:sp>
      <p:sp>
        <p:nvSpPr>
          <p:cNvPr id="107531" name="Text Box 11"/>
          <p:cNvSpPr txBox="1"/>
          <p:nvPr/>
        </p:nvSpPr>
        <p:spPr>
          <a:xfrm>
            <a:off x="7715250" y="2438400"/>
            <a:ext cx="685800" cy="762000"/>
          </a:xfrm>
          <a:prstGeom prst="rect">
            <a:avLst/>
          </a:prstGeom>
          <a:noFill/>
          <a:ln w="9525">
            <a:noFill/>
          </a:ln>
        </p:spPr>
        <p:txBody>
          <a:bodyPr>
            <a:spAutoFit/>
          </a:bodyPr>
          <a:lstStyle/>
          <a:p>
            <a:pPr>
              <a:spcBef>
                <a:spcPct val="50000"/>
              </a:spcBef>
            </a:pPr>
            <a:r>
              <a:rPr lang="en-US" altLang="zh-CN" sz="4400" dirty="0">
                <a:solidFill>
                  <a:schemeClr val="accent2"/>
                </a:solidFill>
                <a:latin typeface="宋体" panose="02010600030101010101" pitchFamily="2" charset="-122"/>
                <a:sym typeface="Wingdings 2" pitchFamily="18" charset="2"/>
              </a:rPr>
              <a:t></a:t>
            </a:r>
            <a:endParaRPr lang="en-US" altLang="zh-CN" sz="4400" dirty="0">
              <a:latin typeface="Arial" panose="020B0604020202020204" pitchFamily="34" charset="0"/>
            </a:endParaRPr>
          </a:p>
        </p:txBody>
      </p:sp>
      <p:sp>
        <p:nvSpPr>
          <p:cNvPr id="9" name="Text Box 9"/>
          <p:cNvSpPr txBox="1"/>
          <p:nvPr/>
        </p:nvSpPr>
        <p:spPr>
          <a:xfrm>
            <a:off x="538163" y="4953000"/>
            <a:ext cx="1441450" cy="554038"/>
          </a:xfrm>
          <a:prstGeom prst="rect">
            <a:avLst/>
          </a:prstGeom>
          <a:noFill/>
          <a:ln w="9525">
            <a:noFill/>
          </a:ln>
        </p:spPr>
        <p:txBody>
          <a:bodyPr>
            <a:spAutoFit/>
          </a:bodyPr>
          <a:lstStyle/>
          <a:p>
            <a:pPr>
              <a:spcBef>
                <a:spcPct val="50000"/>
              </a:spcBef>
            </a:pPr>
            <a:r>
              <a:rPr lang="en-US" altLang="zh-CN" sz="3000" dirty="0">
                <a:solidFill>
                  <a:schemeClr val="accent2"/>
                </a:solidFill>
                <a:latin typeface="宋体" panose="02010600030101010101" pitchFamily="2" charset="-122"/>
                <a:sym typeface="Wingdings 2" pitchFamily="18" charset="2"/>
              </a:rPr>
              <a:t>  </a:t>
            </a:r>
            <a:r>
              <a:rPr lang="zh-CN" altLang="en-US" sz="2600" dirty="0">
                <a:solidFill>
                  <a:schemeClr val="accent2"/>
                </a:solidFill>
                <a:latin typeface="宋体" panose="02010600030101010101" pitchFamily="2" charset="-122"/>
                <a:sym typeface="Wingdings" panose="05000000000000000000" pitchFamily="2" charset="2"/>
              </a:rPr>
              <a:t></a:t>
            </a:r>
            <a:endParaRPr lang="en-US" altLang="zh-CN" sz="2600" b="1" dirty="0">
              <a:solidFill>
                <a:schemeClr val="accent2"/>
              </a:solidFill>
              <a:latin typeface="Arial" panose="020B0604020202020204" pitchFamily="34" charset="0"/>
            </a:endParaRPr>
          </a:p>
        </p:txBody>
      </p:sp>
      <p:sp>
        <p:nvSpPr>
          <p:cNvPr id="10" name="Text Box 9"/>
          <p:cNvSpPr txBox="1"/>
          <p:nvPr/>
        </p:nvSpPr>
        <p:spPr>
          <a:xfrm>
            <a:off x="611188" y="5426075"/>
            <a:ext cx="1873250" cy="492125"/>
          </a:xfrm>
          <a:prstGeom prst="rect">
            <a:avLst/>
          </a:prstGeom>
          <a:noFill/>
          <a:ln w="9525">
            <a:noFill/>
          </a:ln>
        </p:spPr>
        <p:txBody>
          <a:bodyPr>
            <a:spAutoFit/>
          </a:bodyPr>
          <a:lstStyle/>
          <a:p>
            <a:pPr>
              <a:spcBef>
                <a:spcPct val="50000"/>
              </a:spcBef>
            </a:pPr>
            <a:r>
              <a:rPr lang="en-US" altLang="zh-CN" sz="2600" dirty="0">
                <a:solidFill>
                  <a:schemeClr val="accent2"/>
                </a:solidFill>
                <a:latin typeface="Times New Roman" panose="02020603050405020304" pitchFamily="18" charset="0"/>
                <a:cs typeface="Times New Roman" panose="02020603050405020304" pitchFamily="18" charset="0"/>
                <a:sym typeface="Wingdings 2" pitchFamily="18" charset="2"/>
              </a:rPr>
              <a:t>8  –  5  =  3</a:t>
            </a:r>
            <a:endParaRPr lang="en-US" altLang="zh-CN" sz="2600" b="1" dirty="0">
              <a:solidFill>
                <a:schemeClr val="accent2"/>
              </a:solidFill>
              <a:latin typeface="Times New Roman" panose="02020603050405020304" pitchFamily="18" charset="0"/>
              <a:ea typeface="Times New Roman" panose="02020603050405020304" pitchFamily="18" charset="0"/>
            </a:endParaRPr>
          </a:p>
        </p:txBody>
      </p:sp>
      <p:sp>
        <p:nvSpPr>
          <p:cNvPr id="11" name="Text Box 9"/>
          <p:cNvSpPr txBox="1"/>
          <p:nvPr/>
        </p:nvSpPr>
        <p:spPr>
          <a:xfrm>
            <a:off x="3851275" y="4946650"/>
            <a:ext cx="1441450" cy="554038"/>
          </a:xfrm>
          <a:prstGeom prst="rect">
            <a:avLst/>
          </a:prstGeom>
          <a:noFill/>
          <a:ln w="9525">
            <a:noFill/>
          </a:ln>
        </p:spPr>
        <p:txBody>
          <a:bodyPr>
            <a:spAutoFit/>
          </a:bodyPr>
          <a:lstStyle/>
          <a:p>
            <a:pPr>
              <a:spcBef>
                <a:spcPct val="50000"/>
              </a:spcBef>
            </a:pPr>
            <a:r>
              <a:rPr lang="en-US" altLang="zh-CN" sz="3000" dirty="0">
                <a:solidFill>
                  <a:schemeClr val="accent2"/>
                </a:solidFill>
                <a:latin typeface="宋体" panose="02010600030101010101" pitchFamily="2" charset="-122"/>
                <a:sym typeface="Wingdings 2" pitchFamily="18" charset="2"/>
              </a:rPr>
              <a:t>  </a:t>
            </a:r>
            <a:r>
              <a:rPr lang="zh-CN" altLang="en-US" sz="2600" dirty="0">
                <a:solidFill>
                  <a:schemeClr val="accent2"/>
                </a:solidFill>
                <a:latin typeface="宋体" panose="02010600030101010101" pitchFamily="2" charset="-122"/>
                <a:sym typeface="Wingdings" panose="05000000000000000000" pitchFamily="2" charset="2"/>
              </a:rPr>
              <a:t></a:t>
            </a:r>
            <a:endParaRPr lang="en-US" altLang="zh-CN" sz="2600" b="1" dirty="0">
              <a:solidFill>
                <a:schemeClr val="accent2"/>
              </a:solidFill>
              <a:latin typeface="Arial" panose="020B0604020202020204" pitchFamily="34" charset="0"/>
            </a:endParaRPr>
          </a:p>
        </p:txBody>
      </p:sp>
      <p:sp>
        <p:nvSpPr>
          <p:cNvPr id="12" name="Text Box 9"/>
          <p:cNvSpPr txBox="1"/>
          <p:nvPr/>
        </p:nvSpPr>
        <p:spPr>
          <a:xfrm>
            <a:off x="3924300" y="5419725"/>
            <a:ext cx="1873250" cy="492125"/>
          </a:xfrm>
          <a:prstGeom prst="rect">
            <a:avLst/>
          </a:prstGeom>
          <a:noFill/>
          <a:ln w="9525">
            <a:noFill/>
          </a:ln>
        </p:spPr>
        <p:txBody>
          <a:bodyPr>
            <a:spAutoFit/>
          </a:bodyPr>
          <a:lstStyle/>
          <a:p>
            <a:pPr>
              <a:spcBef>
                <a:spcPct val="50000"/>
              </a:spcBef>
            </a:pPr>
            <a:r>
              <a:rPr lang="en-US" altLang="zh-CN" sz="2600" dirty="0">
                <a:solidFill>
                  <a:schemeClr val="accent2"/>
                </a:solidFill>
                <a:latin typeface="Times New Roman" panose="02020603050405020304" pitchFamily="18" charset="0"/>
                <a:cs typeface="Times New Roman" panose="02020603050405020304" pitchFamily="18" charset="0"/>
                <a:sym typeface="Wingdings 2" pitchFamily="18" charset="2"/>
              </a:rPr>
              <a:t>8  –  6  =  2</a:t>
            </a:r>
            <a:endParaRPr lang="en-US" altLang="zh-CN" sz="2600" b="1" dirty="0">
              <a:solidFill>
                <a:schemeClr val="accent2"/>
              </a:solidFill>
              <a:latin typeface="Times New Roman" panose="02020603050405020304" pitchFamily="18" charset="0"/>
              <a:ea typeface="Times New Roman" panose="02020603050405020304" pitchFamily="18" charset="0"/>
            </a:endParaRPr>
          </a:p>
        </p:txBody>
      </p:sp>
      <p:sp>
        <p:nvSpPr>
          <p:cNvPr id="13" name="Text Box 9"/>
          <p:cNvSpPr txBox="1"/>
          <p:nvPr/>
        </p:nvSpPr>
        <p:spPr>
          <a:xfrm>
            <a:off x="7048500" y="4946650"/>
            <a:ext cx="1441450" cy="554038"/>
          </a:xfrm>
          <a:prstGeom prst="rect">
            <a:avLst/>
          </a:prstGeom>
          <a:noFill/>
          <a:ln w="9525">
            <a:noFill/>
          </a:ln>
        </p:spPr>
        <p:txBody>
          <a:bodyPr>
            <a:spAutoFit/>
          </a:bodyPr>
          <a:lstStyle/>
          <a:p>
            <a:pPr>
              <a:spcBef>
                <a:spcPct val="50000"/>
              </a:spcBef>
            </a:pPr>
            <a:r>
              <a:rPr lang="en-US" altLang="zh-CN" sz="3000" dirty="0">
                <a:solidFill>
                  <a:schemeClr val="accent2"/>
                </a:solidFill>
                <a:latin typeface="宋体" panose="02010600030101010101" pitchFamily="2" charset="-122"/>
                <a:sym typeface="Wingdings 2" pitchFamily="18" charset="2"/>
              </a:rPr>
              <a:t>  </a:t>
            </a:r>
            <a:r>
              <a:rPr lang="zh-CN" altLang="en-US" sz="2600" dirty="0">
                <a:solidFill>
                  <a:schemeClr val="accent2"/>
                </a:solidFill>
                <a:latin typeface="宋体" panose="02010600030101010101" pitchFamily="2" charset="-122"/>
                <a:sym typeface="Wingdings" panose="05000000000000000000" pitchFamily="2" charset="2"/>
              </a:rPr>
              <a:t></a:t>
            </a:r>
            <a:endParaRPr lang="en-US" altLang="zh-CN" sz="2600" b="1" dirty="0">
              <a:solidFill>
                <a:schemeClr val="accent2"/>
              </a:solidFill>
              <a:latin typeface="Arial" panose="020B0604020202020204" pitchFamily="34" charset="0"/>
            </a:endParaRPr>
          </a:p>
        </p:txBody>
      </p:sp>
      <p:sp>
        <p:nvSpPr>
          <p:cNvPr id="14" name="Text Box 9"/>
          <p:cNvSpPr txBox="1"/>
          <p:nvPr/>
        </p:nvSpPr>
        <p:spPr>
          <a:xfrm>
            <a:off x="7121525" y="5419725"/>
            <a:ext cx="1873250" cy="492125"/>
          </a:xfrm>
          <a:prstGeom prst="rect">
            <a:avLst/>
          </a:prstGeom>
          <a:noFill/>
          <a:ln w="9525">
            <a:noFill/>
          </a:ln>
        </p:spPr>
        <p:txBody>
          <a:bodyPr>
            <a:spAutoFit/>
          </a:bodyPr>
          <a:lstStyle/>
          <a:p>
            <a:pPr>
              <a:spcBef>
                <a:spcPct val="50000"/>
              </a:spcBef>
            </a:pPr>
            <a:r>
              <a:rPr lang="en-US" altLang="zh-CN" sz="2600" dirty="0">
                <a:solidFill>
                  <a:schemeClr val="accent2"/>
                </a:solidFill>
                <a:latin typeface="Times New Roman" panose="02020603050405020304" pitchFamily="18" charset="0"/>
                <a:cs typeface="Times New Roman" panose="02020603050405020304" pitchFamily="18" charset="0"/>
                <a:sym typeface="Wingdings 2" pitchFamily="18" charset="2"/>
              </a:rPr>
              <a:t>8  –  4  =  4</a:t>
            </a:r>
            <a:endParaRPr lang="en-US" altLang="zh-CN" sz="2600" b="1" dirty="0">
              <a:solidFill>
                <a:schemeClr val="accent2"/>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nodeType="after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p:cTn id="7" dur="500" fill="hold"/>
                                        <p:tgtEl>
                                          <p:spTgt spid="107524"/>
                                        </p:tgtEl>
                                        <p:attrNameLst>
                                          <p:attrName>ppt_x</p:attrName>
                                        </p:attrNameLst>
                                      </p:cBhvr>
                                      <p:tavLst>
                                        <p:tav tm="0">
                                          <p:val>
                                            <p:strVal val="#ppt_x-#ppt_w/2"/>
                                          </p:val>
                                        </p:tav>
                                        <p:tav tm="100000">
                                          <p:val>
                                            <p:strVal val="#ppt_x"/>
                                          </p:val>
                                        </p:tav>
                                      </p:tavLst>
                                    </p:anim>
                                    <p:anim calcmode="lin" valueType="num">
                                      <p:cBhvr>
                                        <p:cTn id="8" dur="500" fill="hold"/>
                                        <p:tgtEl>
                                          <p:spTgt spid="107524"/>
                                        </p:tgtEl>
                                        <p:attrNameLst>
                                          <p:attrName>ppt_y</p:attrName>
                                        </p:attrNameLst>
                                      </p:cBhvr>
                                      <p:tavLst>
                                        <p:tav tm="0">
                                          <p:val>
                                            <p:strVal val="#ppt_y"/>
                                          </p:val>
                                        </p:tav>
                                        <p:tav tm="100000">
                                          <p:val>
                                            <p:strVal val="#ppt_y"/>
                                          </p:val>
                                        </p:tav>
                                      </p:tavLst>
                                    </p:anim>
                                    <p:anim calcmode="lin" valueType="num">
                                      <p:cBhvr>
                                        <p:cTn id="9" dur="500" fill="hold"/>
                                        <p:tgtEl>
                                          <p:spTgt spid="107524"/>
                                        </p:tgtEl>
                                        <p:attrNameLst>
                                          <p:attrName>ppt_w</p:attrName>
                                        </p:attrNameLst>
                                      </p:cBhvr>
                                      <p:tavLst>
                                        <p:tav tm="0">
                                          <p:val>
                                            <p:fltVal val="0"/>
                                          </p:val>
                                        </p:tav>
                                        <p:tav tm="100000">
                                          <p:val>
                                            <p:strVal val="#ppt_w"/>
                                          </p:val>
                                        </p:tav>
                                      </p:tavLst>
                                    </p:anim>
                                    <p:anim calcmode="lin" valueType="num">
                                      <p:cBhvr>
                                        <p:cTn id="10" dur="500" fill="hold"/>
                                        <p:tgtEl>
                                          <p:spTgt spid="10752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75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75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75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9" grpId="0"/>
      <p:bldP spid="107530" grpId="0"/>
      <p:bldP spid="107531" grpId="0"/>
      <p:bldP spid="9" grpId="0"/>
      <p:bldP spid="10" grpId="0"/>
      <p:bldP spid="11" grpId="0"/>
      <p:bldP spid="12" grpId="0"/>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51</a:t>
            </a:fld>
            <a:endParaRPr lang="ja-JP" altLang="en-US" dirty="0">
              <a:solidFill>
                <a:srgbClr val="A50021"/>
              </a:solidFill>
              <a:ea typeface="MS PGothic" panose="020B0600070205080204" pitchFamily="34" charset="-128"/>
            </a:endParaRPr>
          </a:p>
        </p:txBody>
      </p:sp>
      <p:sp>
        <p:nvSpPr>
          <p:cNvPr id="46083" name="Rectangle 2"/>
          <p:cNvSpPr>
            <a:spLocks noGrp="1"/>
          </p:cNvSpPr>
          <p:nvPr>
            <p:ph idx="1"/>
          </p:nvPr>
        </p:nvSpPr>
        <p:spPr>
          <a:ln/>
        </p:spPr>
        <p:txBody>
          <a:bodyPr vert="horz" wrap="square" lIns="91440" tIns="45720" rIns="91440" bIns="45720" anchor="t" anchorCtr="0"/>
          <a:lstStyle/>
          <a:p>
            <a:pPr eaLnBrk="1" hangingPunct="1"/>
            <a:endParaRPr lang="zh-CN" altLang="zh-CN" dirty="0"/>
          </a:p>
        </p:txBody>
      </p:sp>
      <p:sp>
        <p:nvSpPr>
          <p:cNvPr id="46084"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graphicFrame>
        <p:nvGraphicFramePr>
          <p:cNvPr id="46086" name="Object 4"/>
          <p:cNvGraphicFramePr>
            <a:graphicFrameLocks noChangeAspect="1"/>
          </p:cNvGraphicFramePr>
          <p:nvPr/>
        </p:nvGraphicFramePr>
        <p:xfrm>
          <a:off x="228600" y="838200"/>
          <a:ext cx="8610600" cy="5715000"/>
        </p:xfrm>
        <a:graphic>
          <a:graphicData uri="http://schemas.openxmlformats.org/presentationml/2006/ole">
            <mc:AlternateContent xmlns:mc="http://schemas.openxmlformats.org/markup-compatibility/2006">
              <mc:Choice xmlns:v="urn:schemas-microsoft-com:vml" Requires="v">
                <p:oleObj r:id="rId2" imgW="5023485" imgH="3968750" progId="Visio.Drawing.11">
                  <p:embed/>
                </p:oleObj>
              </mc:Choice>
              <mc:Fallback>
                <p:oleObj r:id="rId2" imgW="5023485" imgH="3968750" progId="Visio.Drawing.11">
                  <p:embed/>
                  <p:pic>
                    <p:nvPicPr>
                      <p:cNvPr id="0" name="图片 3103"/>
                      <p:cNvPicPr/>
                      <p:nvPr/>
                    </p:nvPicPr>
                    <p:blipFill>
                      <a:blip r:embed="rId3"/>
                      <a:stretch>
                        <a:fillRect/>
                      </a:stretch>
                    </p:blipFill>
                    <p:spPr>
                      <a:xfrm>
                        <a:off x="228600" y="838200"/>
                        <a:ext cx="8610600" cy="5715000"/>
                      </a:xfrm>
                      <a:prstGeom prst="rect">
                        <a:avLst/>
                      </a:prstGeom>
                      <a:noFill/>
                      <a:ln w="38100">
                        <a:noFill/>
                        <a:miter/>
                      </a:ln>
                    </p:spPr>
                  </p:pic>
                </p:oleObj>
              </mc:Fallback>
            </mc:AlternateContent>
          </a:graphicData>
        </a:graphic>
      </p:graphicFrame>
      <p:sp>
        <p:nvSpPr>
          <p:cNvPr id="46087" name="Line 6"/>
          <p:cNvSpPr/>
          <p:nvPr/>
        </p:nvSpPr>
        <p:spPr>
          <a:xfrm>
            <a:off x="228600" y="5291138"/>
            <a:ext cx="914400" cy="0"/>
          </a:xfrm>
          <a:prstGeom prst="line">
            <a:avLst/>
          </a:prstGeom>
          <a:ln w="9525" cap="flat" cmpd="sng">
            <a:solidFill>
              <a:schemeClr val="tx1"/>
            </a:solidFill>
            <a:prstDash val="solid"/>
            <a:headEnd type="none" w="med" len="med"/>
            <a:tailEnd type="none" w="med" len="med"/>
          </a:ln>
        </p:spPr>
      </p:sp>
      <p:sp>
        <p:nvSpPr>
          <p:cNvPr id="46088" name="Line 7"/>
          <p:cNvSpPr/>
          <p:nvPr/>
        </p:nvSpPr>
        <p:spPr>
          <a:xfrm>
            <a:off x="228600" y="5638800"/>
            <a:ext cx="914400" cy="0"/>
          </a:xfrm>
          <a:prstGeom prst="line">
            <a:avLst/>
          </a:prstGeom>
          <a:ln w="9525" cap="flat" cmpd="sng">
            <a:solidFill>
              <a:schemeClr val="tx1"/>
            </a:solidFill>
            <a:prstDash val="solid"/>
            <a:headEnd type="none" w="med" len="med"/>
            <a:tailEnd type="none" w="med" len="med"/>
          </a:ln>
        </p:spPr>
      </p:sp>
      <p:sp>
        <p:nvSpPr>
          <p:cNvPr id="105482" name="Line 10"/>
          <p:cNvSpPr/>
          <p:nvPr/>
        </p:nvSpPr>
        <p:spPr>
          <a:xfrm>
            <a:off x="4362450" y="1676400"/>
            <a:ext cx="1676400" cy="762000"/>
          </a:xfrm>
          <a:prstGeom prst="line">
            <a:avLst/>
          </a:prstGeom>
          <a:ln w="25400" cap="flat" cmpd="sng">
            <a:solidFill>
              <a:schemeClr val="accent2"/>
            </a:solidFill>
            <a:prstDash val="solid"/>
            <a:headEnd type="none" w="med" len="med"/>
            <a:tailEnd type="triangle" w="med" len="lg"/>
          </a:ln>
        </p:spPr>
      </p:sp>
      <p:grpSp>
        <p:nvGrpSpPr>
          <p:cNvPr id="2" name="Group 17"/>
          <p:cNvGrpSpPr/>
          <p:nvPr/>
        </p:nvGrpSpPr>
        <p:grpSpPr>
          <a:xfrm>
            <a:off x="3200400" y="3219450"/>
            <a:ext cx="2819400" cy="552450"/>
            <a:chOff x="2016" y="2028"/>
            <a:chExt cx="1776" cy="348"/>
          </a:xfrm>
        </p:grpSpPr>
        <p:sp>
          <p:nvSpPr>
            <p:cNvPr id="46111" name="Line 11"/>
            <p:cNvSpPr/>
            <p:nvPr/>
          </p:nvSpPr>
          <p:spPr>
            <a:xfrm flipH="1">
              <a:off x="2016" y="2040"/>
              <a:ext cx="1776" cy="336"/>
            </a:xfrm>
            <a:prstGeom prst="line">
              <a:avLst/>
            </a:prstGeom>
            <a:ln w="25400" cap="flat" cmpd="sng">
              <a:solidFill>
                <a:schemeClr val="accent2"/>
              </a:solidFill>
              <a:prstDash val="solid"/>
              <a:headEnd type="none" w="med" len="med"/>
              <a:tailEnd type="triangle" w="med" len="lg"/>
            </a:ln>
          </p:spPr>
        </p:sp>
        <p:sp>
          <p:nvSpPr>
            <p:cNvPr id="46112" name="Line 12"/>
            <p:cNvSpPr/>
            <p:nvPr/>
          </p:nvSpPr>
          <p:spPr>
            <a:xfrm flipH="1">
              <a:off x="3408" y="2028"/>
              <a:ext cx="384" cy="240"/>
            </a:xfrm>
            <a:prstGeom prst="line">
              <a:avLst/>
            </a:prstGeom>
            <a:ln w="25400" cap="flat" cmpd="sng">
              <a:solidFill>
                <a:schemeClr val="accent2"/>
              </a:solidFill>
              <a:prstDash val="solid"/>
              <a:headEnd type="none" w="med" len="med"/>
              <a:tailEnd type="triangle" w="med" len="lg"/>
            </a:ln>
          </p:spPr>
        </p:sp>
      </p:grpSp>
      <p:grpSp>
        <p:nvGrpSpPr>
          <p:cNvPr id="3" name="Group 18"/>
          <p:cNvGrpSpPr/>
          <p:nvPr/>
        </p:nvGrpSpPr>
        <p:grpSpPr>
          <a:xfrm>
            <a:off x="1905000" y="4419600"/>
            <a:ext cx="6553200" cy="628650"/>
            <a:chOff x="1200" y="2784"/>
            <a:chExt cx="4128" cy="396"/>
          </a:xfrm>
        </p:grpSpPr>
        <p:sp>
          <p:nvSpPr>
            <p:cNvPr id="46107" name="Line 13"/>
            <p:cNvSpPr/>
            <p:nvPr/>
          </p:nvSpPr>
          <p:spPr>
            <a:xfrm flipH="1">
              <a:off x="1200" y="2784"/>
              <a:ext cx="528" cy="384"/>
            </a:xfrm>
            <a:prstGeom prst="line">
              <a:avLst/>
            </a:prstGeom>
            <a:ln w="25400" cap="flat" cmpd="sng">
              <a:solidFill>
                <a:schemeClr val="accent2"/>
              </a:solidFill>
              <a:prstDash val="solid"/>
              <a:headEnd type="none" w="med" len="med"/>
              <a:tailEnd type="triangle" w="med" len="lg"/>
            </a:ln>
          </p:spPr>
        </p:sp>
        <p:sp>
          <p:nvSpPr>
            <p:cNvPr id="46108" name="Line 14"/>
            <p:cNvSpPr/>
            <p:nvPr/>
          </p:nvSpPr>
          <p:spPr>
            <a:xfrm>
              <a:off x="1740" y="2784"/>
              <a:ext cx="624" cy="384"/>
            </a:xfrm>
            <a:prstGeom prst="line">
              <a:avLst/>
            </a:prstGeom>
            <a:ln w="25400" cap="flat" cmpd="sng">
              <a:solidFill>
                <a:schemeClr val="accent2"/>
              </a:solidFill>
              <a:prstDash val="solid"/>
              <a:headEnd type="none" w="med" len="med"/>
              <a:tailEnd type="triangle" w="med" len="lg"/>
            </a:ln>
          </p:spPr>
        </p:sp>
        <p:sp>
          <p:nvSpPr>
            <p:cNvPr id="46109" name="Line 15"/>
            <p:cNvSpPr/>
            <p:nvPr/>
          </p:nvSpPr>
          <p:spPr>
            <a:xfrm flipH="1">
              <a:off x="3312" y="2844"/>
              <a:ext cx="384" cy="336"/>
            </a:xfrm>
            <a:prstGeom prst="line">
              <a:avLst/>
            </a:prstGeom>
            <a:ln w="25400" cap="flat" cmpd="sng">
              <a:solidFill>
                <a:schemeClr val="accent2"/>
              </a:solidFill>
              <a:prstDash val="solid"/>
              <a:headEnd type="none" w="med" len="med"/>
              <a:tailEnd type="triangle" w="med" len="lg"/>
            </a:ln>
          </p:spPr>
        </p:sp>
        <p:sp>
          <p:nvSpPr>
            <p:cNvPr id="46110" name="Line 16"/>
            <p:cNvSpPr/>
            <p:nvPr/>
          </p:nvSpPr>
          <p:spPr>
            <a:xfrm>
              <a:off x="3696" y="2832"/>
              <a:ext cx="1632" cy="336"/>
            </a:xfrm>
            <a:prstGeom prst="line">
              <a:avLst/>
            </a:prstGeom>
            <a:ln w="25400" cap="flat" cmpd="sng">
              <a:solidFill>
                <a:schemeClr val="accent2"/>
              </a:solidFill>
              <a:prstDash val="solid"/>
              <a:headEnd type="none" w="med" len="med"/>
              <a:tailEnd type="triangle" w="med" len="lg"/>
            </a:ln>
          </p:spPr>
        </p:sp>
      </p:grpSp>
      <p:sp>
        <p:nvSpPr>
          <p:cNvPr id="46092" name="Rectangle 144"/>
          <p:cNvSpPr/>
          <p:nvPr/>
        </p:nvSpPr>
        <p:spPr>
          <a:xfrm>
            <a:off x="2700338" y="6308725"/>
            <a:ext cx="3527425" cy="215900"/>
          </a:xfrm>
          <a:prstGeom prst="rect">
            <a:avLst/>
          </a:prstGeom>
          <a:solidFill>
            <a:schemeClr val="bg1"/>
          </a:solidFill>
          <a:ln w="9525">
            <a:noFill/>
          </a:ln>
        </p:spPr>
        <p:txBody>
          <a:bodyPr wrap="none" anchor="ctr" anchorCtr="0"/>
          <a:lstStyle/>
          <a:p>
            <a:endParaRPr lang="zh-CN" altLang="en-US" dirty="0">
              <a:latin typeface="Arial" panose="020B0604020202020204" pitchFamily="34" charset="0"/>
            </a:endParaRPr>
          </a:p>
        </p:txBody>
      </p:sp>
      <p:sp>
        <p:nvSpPr>
          <p:cNvPr id="46093" name="Text Box 145"/>
          <p:cNvSpPr txBox="1"/>
          <p:nvPr/>
        </p:nvSpPr>
        <p:spPr>
          <a:xfrm>
            <a:off x="2611438" y="6394450"/>
            <a:ext cx="4248150" cy="457200"/>
          </a:xfrm>
          <a:prstGeom prst="rect">
            <a:avLst/>
          </a:prstGeom>
          <a:noFill/>
          <a:ln w="9525">
            <a:noFill/>
          </a:ln>
        </p:spPr>
        <p:txBody>
          <a:bodyPr>
            <a:spAutoFit/>
          </a:bodyPr>
          <a:lstStyle/>
          <a:p>
            <a:pPr>
              <a:spcBef>
                <a:spcPct val="50000"/>
              </a:spcBef>
            </a:pPr>
            <a:r>
              <a:rPr lang="zh-CN" altLang="en-US" sz="2400" b="1" dirty="0">
                <a:latin typeface="Arial" panose="020B0604020202020204" pitchFamily="34" charset="0"/>
              </a:rPr>
              <a:t>启发式搜索下缩减的状态空间</a:t>
            </a:r>
          </a:p>
        </p:txBody>
      </p:sp>
      <p:sp>
        <p:nvSpPr>
          <p:cNvPr id="46094" name="Text Box 9"/>
          <p:cNvSpPr txBox="1"/>
          <p:nvPr/>
        </p:nvSpPr>
        <p:spPr>
          <a:xfrm>
            <a:off x="230188" y="6018213"/>
            <a:ext cx="996950"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5–3=2</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095" name="Text Box 9"/>
          <p:cNvSpPr txBox="1"/>
          <p:nvPr/>
        </p:nvSpPr>
        <p:spPr>
          <a:xfrm>
            <a:off x="1304925" y="6018213"/>
            <a:ext cx="998538"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5–2=3</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096" name="Text Box 9"/>
          <p:cNvSpPr txBox="1"/>
          <p:nvPr/>
        </p:nvSpPr>
        <p:spPr>
          <a:xfrm>
            <a:off x="2325688" y="6018213"/>
            <a:ext cx="998537"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5–3=2</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097" name="Text Box 9"/>
          <p:cNvSpPr txBox="1"/>
          <p:nvPr/>
        </p:nvSpPr>
        <p:spPr>
          <a:xfrm>
            <a:off x="3441700" y="6013450"/>
            <a:ext cx="996950"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5–2=3</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pic>
        <p:nvPicPr>
          <p:cNvPr id="46098" name="Picture 20"/>
          <p:cNvPicPr>
            <a:picLocks noChangeAspect="1"/>
          </p:cNvPicPr>
          <p:nvPr/>
        </p:nvPicPr>
        <p:blipFill>
          <a:blip r:embed="rId4"/>
          <a:stretch>
            <a:fillRect/>
          </a:stretch>
        </p:blipFill>
        <p:spPr>
          <a:xfrm>
            <a:off x="4132263" y="5608638"/>
            <a:ext cx="234950" cy="204787"/>
          </a:xfrm>
          <a:prstGeom prst="rect">
            <a:avLst/>
          </a:prstGeom>
          <a:noFill/>
          <a:ln w="9525">
            <a:noFill/>
          </a:ln>
        </p:spPr>
      </p:pic>
      <p:pic>
        <p:nvPicPr>
          <p:cNvPr id="46099" name="Picture 21"/>
          <p:cNvPicPr>
            <a:picLocks noChangeAspect="1"/>
          </p:cNvPicPr>
          <p:nvPr/>
        </p:nvPicPr>
        <p:blipFill>
          <a:blip r:embed="rId5"/>
          <a:stretch>
            <a:fillRect/>
          </a:stretch>
        </p:blipFill>
        <p:spPr>
          <a:xfrm>
            <a:off x="3752850" y="5632450"/>
            <a:ext cx="200025" cy="180975"/>
          </a:xfrm>
          <a:prstGeom prst="rect">
            <a:avLst/>
          </a:prstGeom>
          <a:noFill/>
          <a:ln w="9525">
            <a:noFill/>
          </a:ln>
        </p:spPr>
      </p:pic>
      <p:sp>
        <p:nvSpPr>
          <p:cNvPr id="46100" name="Text Box 9"/>
          <p:cNvSpPr txBox="1"/>
          <p:nvPr/>
        </p:nvSpPr>
        <p:spPr>
          <a:xfrm>
            <a:off x="4621213" y="5991225"/>
            <a:ext cx="998537"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6–2=4</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1" name="Text Box 9"/>
          <p:cNvSpPr txBox="1"/>
          <p:nvPr/>
        </p:nvSpPr>
        <p:spPr>
          <a:xfrm>
            <a:off x="5729288" y="5991225"/>
            <a:ext cx="996950"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6–3=3</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2" name="Text Box 9"/>
          <p:cNvSpPr txBox="1"/>
          <p:nvPr/>
        </p:nvSpPr>
        <p:spPr>
          <a:xfrm>
            <a:off x="6757988" y="5984875"/>
            <a:ext cx="998537"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6–3=3</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3" name="Text Box 9"/>
          <p:cNvSpPr txBox="1"/>
          <p:nvPr/>
        </p:nvSpPr>
        <p:spPr>
          <a:xfrm>
            <a:off x="7959725" y="6000750"/>
            <a:ext cx="996950"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6–2=4</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4" name="Text Box 9"/>
          <p:cNvSpPr txBox="1"/>
          <p:nvPr/>
        </p:nvSpPr>
        <p:spPr>
          <a:xfrm>
            <a:off x="1552575" y="3305175"/>
            <a:ext cx="936625"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8–5=3</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5" name="Text Box 9"/>
          <p:cNvSpPr txBox="1"/>
          <p:nvPr/>
        </p:nvSpPr>
        <p:spPr>
          <a:xfrm>
            <a:off x="3471863" y="3200400"/>
            <a:ext cx="936625"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8–6=2</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p:sp>
        <p:nvSpPr>
          <p:cNvPr id="46106" name="Text Box 9"/>
          <p:cNvSpPr txBox="1"/>
          <p:nvPr/>
        </p:nvSpPr>
        <p:spPr>
          <a:xfrm>
            <a:off x="6391275" y="3154363"/>
            <a:ext cx="936625" cy="400050"/>
          </a:xfrm>
          <a:prstGeom prst="rect">
            <a:avLst/>
          </a:prstGeom>
          <a:noFill/>
          <a:ln w="9525">
            <a:noFill/>
          </a:ln>
        </p:spPr>
        <p:txBody>
          <a:bodyPr>
            <a:spAutoFit/>
          </a:bodyPr>
          <a:lstStyle/>
          <a:p>
            <a:pPr>
              <a:spcBef>
                <a:spcPct val="50000"/>
              </a:spcBef>
            </a:pPr>
            <a:r>
              <a:rPr lang="en-US" altLang="zh-CN" sz="2000" dirty="0">
                <a:solidFill>
                  <a:schemeClr val="accent2"/>
                </a:solidFill>
                <a:latin typeface="Times New Roman" panose="02020603050405020304" pitchFamily="18" charset="0"/>
                <a:cs typeface="Times New Roman" panose="02020603050405020304" pitchFamily="18" charset="0"/>
                <a:sym typeface="Wingdings 2" pitchFamily="18" charset="2"/>
              </a:rPr>
              <a:t>8–4=4</a:t>
            </a:r>
            <a:endParaRPr lang="en-US" altLang="zh-CN" sz="2000" b="1" dirty="0">
              <a:solidFill>
                <a:schemeClr val="accent2"/>
              </a:solidFill>
              <a:latin typeface="Times New Roman" panose="02020603050405020304" pitchFamily="18" charset="0"/>
              <a:ea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D2EBC8E-93A4-BD47-2D6B-C7948A0D1582}"/>
                  </a:ext>
                </a:extLst>
              </p:cNvPr>
              <p:cNvSpPr txBox="1"/>
              <p:nvPr/>
            </p:nvSpPr>
            <p:spPr>
              <a:xfrm>
                <a:off x="5432425" y="793049"/>
                <a:ext cx="3524250" cy="1107996"/>
              </a:xfrm>
              <a:prstGeom prst="rect">
                <a:avLst/>
              </a:prstGeom>
              <a:noFill/>
            </p:spPr>
            <p:txBody>
              <a:bodyPr wrap="square" lIns="0" tIns="0" rIns="0" bIns="0" rtlCol="0">
                <a:spAutoFit/>
              </a:bodyPr>
              <a:lstStyle/>
              <a:p>
                <a:pPr marL="342900" indent="-342900">
                  <a:buClr>
                    <a:srgbClr val="0000FF"/>
                  </a:buClr>
                  <a:buFont typeface="Wingdings" panose="05000000000000000000" pitchFamily="2" charset="2"/>
                  <a:buChar char="u"/>
                </a:pPr>
                <a:r>
                  <a:rPr lang="zh-CN" altLang="en-US" sz="2400" dirty="0">
                    <a:latin typeface="Cambria Math" panose="02040503050406030204" pitchFamily="18" charset="0"/>
                  </a:rPr>
                  <a:t>选择具有最高启发值的棋局状态放棋子</a:t>
                </a:r>
                <a:endParaRPr lang="en-US" altLang="zh-CN" sz="2400" dirty="0">
                  <a:latin typeface="Cambria Math" panose="02040503050406030204" pitchFamily="18" charset="0"/>
                </a:endParaRPr>
              </a:p>
              <a:p>
                <a:pPr marL="342900" indent="-342900">
                  <a:buClr>
                    <a:srgbClr val="0000FF"/>
                  </a:buClr>
                  <a:buFont typeface="Wingdings" panose="05000000000000000000" pitchFamily="2" charset="2"/>
                  <a:buChar char="u"/>
                </a:pPr>
                <a14:m>
                  <m:oMath xmlns:m="http://schemas.openxmlformats.org/officeDocument/2006/math">
                    <m:r>
                      <a:rPr lang="zh-CN" altLang="en-US" sz="2400" i="1">
                        <a:latin typeface="Cambria Math" panose="02040503050406030204" pitchFamily="18" charset="0"/>
                      </a:rPr>
                      <m:t>状态</m:t>
                    </m:r>
                    <m:r>
                      <a:rPr lang="zh-CN" altLang="en-US" sz="2400" i="1" smtClean="0">
                        <a:latin typeface="Cambria Math" panose="02040503050406030204" pitchFamily="18" charset="0"/>
                      </a:rPr>
                      <m:t>空间</m:t>
                    </m:r>
                    <m:r>
                      <a:rPr lang="zh-CN" altLang="en-US" sz="2400" i="1">
                        <a:latin typeface="Cambria Math" panose="02040503050406030204" pitchFamily="18" charset="0"/>
                      </a:rPr>
                      <m:t>：</m:t>
                    </m:r>
                    <m:r>
                      <a:rPr lang="en-US" altLang="zh-CN" sz="2400" i="1">
                        <a:latin typeface="Cambria Math" panose="02040503050406030204" pitchFamily="18" charset="0"/>
                      </a:rPr>
                      <m:t>4</m:t>
                    </m:r>
                  </m:oMath>
                </a14:m>
                <a:r>
                  <a:rPr lang="en-US" altLang="zh-CN" sz="2400" dirty="0"/>
                  <a:t>.5</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9≪</m:t>
                    </m:r>
                    <m:r>
                      <a:rPr lang="en-US" altLang="zh-CN" sz="2400" i="1" dirty="0" smtClean="0">
                        <a:latin typeface="Cambria Math" panose="02040503050406030204" pitchFamily="18" charset="0"/>
                        <a:ea typeface="Cambria Math" panose="02040503050406030204" pitchFamily="18" charset="0"/>
                      </a:rPr>
                      <m:t>9</m:t>
                    </m:r>
                  </m:oMath>
                </a14:m>
                <a:r>
                  <a:rPr lang="zh-CN" altLang="en-US" sz="2400" dirty="0"/>
                  <a:t>！</a:t>
                </a:r>
              </a:p>
            </p:txBody>
          </p:sp>
        </mc:Choice>
        <mc:Fallback xmlns="">
          <p:sp>
            <p:nvSpPr>
              <p:cNvPr id="4" name="文本框 3">
                <a:extLst>
                  <a:ext uri="{FF2B5EF4-FFF2-40B4-BE49-F238E27FC236}">
                    <a16:creationId xmlns:a16="http://schemas.microsoft.com/office/drawing/2014/main" id="{7D2EBC8E-93A4-BD47-2D6B-C7948A0D1582}"/>
                  </a:ext>
                </a:extLst>
              </p:cNvPr>
              <p:cNvSpPr txBox="1">
                <a:spLocks noRot="1" noChangeAspect="1" noMove="1" noResize="1" noEditPoints="1" noAdjustHandles="1" noChangeArrowheads="1" noChangeShapeType="1" noTextEdit="1"/>
              </p:cNvSpPr>
              <p:nvPr/>
            </p:nvSpPr>
            <p:spPr>
              <a:xfrm>
                <a:off x="5432425" y="793049"/>
                <a:ext cx="3524250" cy="1107996"/>
              </a:xfrm>
              <a:prstGeom prst="rect">
                <a:avLst/>
              </a:prstGeom>
              <a:blipFill>
                <a:blip r:embed="rId6"/>
                <a:stretch>
                  <a:fillRect l="-4844" t="-8242" r="-14014" b="-16484"/>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5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52</a:t>
            </a:fld>
            <a:endParaRPr lang="ja-JP" altLang="en-US" dirty="0">
              <a:solidFill>
                <a:srgbClr val="A50021"/>
              </a:solidFill>
              <a:ea typeface="MS PGothic" panose="020B0600070205080204" pitchFamily="34" charset="-128"/>
            </a:endParaRPr>
          </a:p>
        </p:txBody>
      </p:sp>
      <p:sp>
        <p:nvSpPr>
          <p:cNvPr id="4710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25603" name="Rectangle 3"/>
          <p:cNvSpPr>
            <a:spLocks noGrp="1"/>
          </p:cNvSpPr>
          <p:nvPr>
            <p:ph idx="1"/>
          </p:nvPr>
        </p:nvSpPr>
        <p:spPr>
          <a:xfrm>
            <a:off x="322263" y="1196975"/>
            <a:ext cx="8497887" cy="5400675"/>
          </a:xfrm>
          <a:ln/>
        </p:spPr>
        <p:txBody>
          <a:bodyPr vert="horz" wrap="square" lIns="91440" tIns="45720" rIns="91440" bIns="45720" anchor="t" anchorCtr="0"/>
          <a:lstStyle/>
          <a:p>
            <a:pPr eaLnBrk="1" hangingPunct="1"/>
            <a:r>
              <a:rPr lang="zh-CN" altLang="en-US" dirty="0"/>
              <a:t>在具体求解中，能够利用与该问题有关的信息来简化搜索过程，称此类信息为</a:t>
            </a:r>
            <a:r>
              <a:rPr lang="zh-CN" altLang="en-US" b="1" dirty="0"/>
              <a:t>启发信息</a:t>
            </a:r>
            <a:r>
              <a:rPr lang="zh-CN" altLang="en-US" dirty="0"/>
              <a:t>。</a:t>
            </a:r>
          </a:p>
          <a:p>
            <a:pPr eaLnBrk="1" hangingPunct="1"/>
            <a:r>
              <a:rPr lang="zh-CN" altLang="en-US" b="1" dirty="0"/>
              <a:t>启发式搜索</a:t>
            </a:r>
            <a:r>
              <a:rPr lang="zh-CN" altLang="en-US" dirty="0"/>
              <a:t>：利用启发信息的搜索过程。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checkerboard(across)">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checkerboard(across)">
                                      <p:cBhvr>
                                        <p:cTn id="12"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53</a:t>
            </a:fld>
            <a:endParaRPr lang="ja-JP" altLang="en-US" dirty="0">
              <a:solidFill>
                <a:srgbClr val="A50021"/>
              </a:solidFill>
              <a:ea typeface="MS PGothic" panose="020B0600070205080204" pitchFamily="34" charset="-128"/>
            </a:endParaRPr>
          </a:p>
        </p:txBody>
      </p:sp>
      <p:sp>
        <p:nvSpPr>
          <p:cNvPr id="4813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4.5.2  </a:t>
            </a:r>
            <a:r>
              <a:rPr lang="zh-CN" altLang="en-US" sz="3600" b="0" dirty="0">
                <a:latin typeface="Times New Roman" panose="02020603050405020304" pitchFamily="18" charset="0"/>
                <a:ea typeface="黑体" panose="02010609060101010101" pitchFamily="49" charset="-122"/>
              </a:rPr>
              <a:t>启发信息和估价函数</a:t>
            </a:r>
          </a:p>
        </p:txBody>
      </p:sp>
      <p:sp>
        <p:nvSpPr>
          <p:cNvPr id="26627" name="Rectangle 3"/>
          <p:cNvSpPr>
            <a:spLocks noGrp="1"/>
          </p:cNvSpPr>
          <p:nvPr>
            <p:ph idx="1"/>
          </p:nvPr>
        </p:nvSpPr>
        <p:spPr>
          <a:xfrm>
            <a:off x="250825" y="838200"/>
            <a:ext cx="8893175" cy="5686425"/>
          </a:xfrm>
          <a:ln/>
        </p:spPr>
        <p:txBody>
          <a:bodyPr vert="horz" wrap="square" lIns="91440" tIns="45720" rIns="91440" bIns="45720" anchor="t" anchorCtr="0"/>
          <a:lstStyle/>
          <a:p>
            <a:pPr marL="288925" indent="-288925" algn="just" defTabSz="914400" eaLnBrk="1" hangingPunct="1">
              <a:tabLst>
                <a:tab pos="288925" algn="l"/>
              </a:tabLst>
            </a:pPr>
            <a:r>
              <a:rPr lang="en-US" altLang="zh-CN" sz="2600" dirty="0"/>
              <a:t>  </a:t>
            </a:r>
            <a:r>
              <a:rPr lang="zh-CN" altLang="en-US" sz="2600" dirty="0"/>
              <a:t>求解问题中能利用的大多是非完备的启发信息：</a:t>
            </a:r>
          </a:p>
          <a:p>
            <a:pPr marL="288925" indent="-288925" algn="just" defTabSz="914400" eaLnBrk="1" hangingPunct="1">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）求解问题系统不可能知道与实际问题有关的全部信息，因而</a:t>
            </a:r>
            <a:r>
              <a:rPr lang="zh-CN" altLang="en-US" sz="2600" dirty="0">
                <a:solidFill>
                  <a:srgbClr val="FF0000"/>
                </a:solidFill>
                <a:latin typeface="Times New Roman" panose="02020603050405020304" pitchFamily="18" charset="0"/>
              </a:rPr>
              <a:t>无法知道该问题的全部状态空间</a:t>
            </a:r>
            <a:r>
              <a:rPr lang="zh-CN" altLang="en-US" sz="2600" dirty="0">
                <a:latin typeface="Times New Roman" panose="02020603050405020304" pitchFamily="18" charset="0"/>
              </a:rPr>
              <a:t>，也不可能用一套算法来求解所有的问题。</a:t>
            </a:r>
          </a:p>
          <a:p>
            <a:pPr marL="288925" indent="-288925" algn="just" defTabSz="914400" eaLnBrk="1" hangingPunct="1">
              <a:buClr>
                <a:schemeClr val="tx1"/>
              </a:buClr>
              <a:buNone/>
              <a:tabLst>
                <a:tab pos="288925" algn="l"/>
              </a:tabLst>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）有些问题</a:t>
            </a:r>
            <a:r>
              <a:rPr lang="zh-CN" altLang="en-US" sz="2600" dirty="0"/>
              <a:t>在理论上虽然存在着求解算法，但是在工程实践中，这些算法不是</a:t>
            </a:r>
            <a:r>
              <a:rPr lang="zh-CN" altLang="en-US" sz="2600" dirty="0">
                <a:solidFill>
                  <a:srgbClr val="FF0000"/>
                </a:solidFill>
              </a:rPr>
              <a:t>效率太低</a:t>
            </a:r>
            <a:r>
              <a:rPr lang="zh-CN" altLang="en-US" sz="2600" dirty="0"/>
              <a:t>，就是根本无法实现。</a:t>
            </a:r>
          </a:p>
        </p:txBody>
      </p:sp>
      <p:sp>
        <p:nvSpPr>
          <p:cNvPr id="26628" name="Text Box 4"/>
          <p:cNvSpPr txBox="1"/>
          <p:nvPr/>
        </p:nvSpPr>
        <p:spPr>
          <a:xfrm>
            <a:off x="179388" y="4293096"/>
            <a:ext cx="8820150" cy="2308324"/>
          </a:xfrm>
          <a:prstGeom prst="rect">
            <a:avLst/>
          </a:prstGeom>
          <a:gradFill rotWithShape="0">
            <a:gsLst>
              <a:gs pos="0">
                <a:srgbClr val="CCECFF"/>
              </a:gs>
              <a:gs pos="50000">
                <a:srgbClr val="FFFFFF"/>
              </a:gs>
              <a:gs pos="100000">
                <a:srgbClr val="CCECFF"/>
              </a:gs>
            </a:gsLst>
            <a:lin ang="5400000" scaled="1"/>
            <a:tileRect/>
          </a:gradFill>
          <a:ln w="9525" cap="flat" cmpd="sng">
            <a:solidFill>
              <a:srgbClr val="0000FF"/>
            </a:solidFill>
            <a:prstDash val="solid"/>
            <a:miter/>
            <a:headEnd type="none" w="med" len="med"/>
            <a:tailEnd type="none" w="med" len="med"/>
          </a:ln>
        </p:spPr>
        <p:txBody>
          <a:bodyPr>
            <a:spAutoFit/>
          </a:bodyPr>
          <a:lstStyle/>
          <a:p>
            <a:pPr>
              <a:spcBef>
                <a:spcPct val="50000"/>
              </a:spcBef>
            </a:pPr>
            <a:r>
              <a:rPr lang="zh-CN" altLang="en-US" sz="2400" b="1" dirty="0">
                <a:solidFill>
                  <a:srgbClr val="FF0000"/>
                </a:solidFill>
                <a:latin typeface="Times New Roman" panose="02020603050405020304" pitchFamily="18" charset="0"/>
              </a:rPr>
              <a:t>棋局数</a:t>
            </a:r>
            <a:endParaRPr lang="en-US" altLang="zh-CN" sz="2400" b="1" dirty="0">
              <a:solidFill>
                <a:srgbClr val="FF0000"/>
              </a:solidFill>
              <a:latin typeface="Times New Roman" panose="02020603050405020304" pitchFamily="18" charset="0"/>
            </a:endParaRPr>
          </a:p>
          <a:p>
            <a:pPr>
              <a:spcBef>
                <a:spcPct val="50000"/>
              </a:spcBef>
            </a:pPr>
            <a:r>
              <a:rPr lang="zh-CN" altLang="en-US" sz="2400" dirty="0">
                <a:latin typeface="Times New Roman" panose="02020603050405020304" pitchFamily="18" charset="0"/>
              </a:rPr>
              <a:t>一字棋：</a:t>
            </a:r>
            <a:r>
              <a:rPr lang="en-US" altLang="zh-CN" sz="2400" dirty="0">
                <a:latin typeface="Times New Roman" panose="02020603050405020304" pitchFamily="18" charset="0"/>
                <a:cs typeface="Times New Roman" panose="02020603050405020304" pitchFamily="18" charset="0"/>
              </a:rPr>
              <a:t>9</a:t>
            </a:r>
            <a:r>
              <a:rPr lang="zh-CN" altLang="en-US" sz="2400" dirty="0">
                <a:latin typeface="Times New Roman" panose="02020603050405020304" pitchFamily="18" charset="0"/>
              </a:rPr>
              <a:t>！，西洋跳棋：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78</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国际象棋</a:t>
            </a:r>
            <a:r>
              <a:rPr lang="zh-CN" altLang="en-US" sz="2400" dirty="0">
                <a:latin typeface="Times New Roman" panose="02020603050405020304" pitchFamily="18" charset="0"/>
              </a:rPr>
              <a:t>：</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120</a:t>
            </a:r>
            <a:r>
              <a:rPr lang="zh-CN" altLang="en-US" sz="2400" dirty="0">
                <a:latin typeface="Times New Roman" panose="02020603050405020304" pitchFamily="18" charset="0"/>
              </a:rPr>
              <a:t>，围棋：</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761</a:t>
            </a:r>
            <a:r>
              <a:rPr lang="zh-CN" altLang="en-US" sz="2400" dirty="0">
                <a:latin typeface="Times New Roman" panose="02020603050405020304" pitchFamily="18" charset="0"/>
              </a:rPr>
              <a:t>。</a:t>
            </a:r>
          </a:p>
          <a:p>
            <a:pPr>
              <a:spcBef>
                <a:spcPct val="50000"/>
              </a:spcBef>
            </a:pPr>
            <a:r>
              <a:rPr lang="zh-CN" altLang="en-US" sz="2400" dirty="0">
                <a:latin typeface="Times New Roman" panose="02020603050405020304" pitchFamily="18" charset="0"/>
              </a:rPr>
              <a:t>假设每步可以搜索一个棋局，用极限并行速度（</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-104</a:t>
            </a:r>
            <a:r>
              <a:rPr lang="zh-CN" altLang="en-US" sz="2400" dirty="0">
                <a:latin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rPr>
              <a:t>步）来处理，搜索一遍国际象棋的全部棋局也得</a:t>
            </a:r>
            <a:r>
              <a:rPr lang="en-US" altLang="zh-CN" sz="2400" dirty="0">
                <a:latin typeface="Times New Roman" panose="02020603050405020304" pitchFamily="18" charset="0"/>
              </a:rPr>
              <a:t>10</a:t>
            </a:r>
            <a:r>
              <a:rPr lang="en-US" altLang="zh-CN" sz="2400" baseline="30000" dirty="0">
                <a:latin typeface="Times New Roman" panose="02020603050405020304" pitchFamily="18" charset="0"/>
              </a:rPr>
              <a:t>16</a:t>
            </a:r>
            <a:r>
              <a:rPr lang="zh-CN" altLang="en-US" sz="2400" dirty="0">
                <a:latin typeface="Times New Roman" panose="02020603050405020304" pitchFamily="18" charset="0"/>
              </a:rPr>
              <a:t>年即</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rPr>
              <a:t>亿亿年才可以算完！</a:t>
            </a:r>
            <a:r>
              <a:rPr lang="zh-CN" altLang="en-US"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因此必须采用启发式的求解方法。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checkerboard(across)">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checkerboard(across)">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checkerboard(across)">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8"/>
                                        </p:tgtEl>
                                        <p:attrNameLst>
                                          <p:attrName>style.visibility</p:attrName>
                                        </p:attrNameLst>
                                      </p:cBhvr>
                                      <p:to>
                                        <p:strVal val="visible"/>
                                      </p:to>
                                    </p:set>
                                    <p:animEffect transition="in" filter="dissolve">
                                      <p:cBhvr>
                                        <p:cTn id="2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49155"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54</a:t>
            </a:fld>
            <a:endParaRPr lang="en-US" altLang="ja-JP" dirty="0">
              <a:solidFill>
                <a:srgbClr val="A50021"/>
              </a:solidFill>
              <a:ea typeface="MS PGothic" panose="020B0600070205080204" pitchFamily="34" charset="-128"/>
            </a:endParaRPr>
          </a:p>
        </p:txBody>
      </p:sp>
      <p:sp>
        <p:nvSpPr>
          <p:cNvPr id="49156"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4.5.2 </a:t>
            </a:r>
            <a:r>
              <a:rPr lang="zh-CN" altLang="en-US" sz="3400" dirty="0"/>
              <a:t>启发信息和估价函数</a:t>
            </a:r>
          </a:p>
        </p:txBody>
      </p:sp>
      <p:sp>
        <p:nvSpPr>
          <p:cNvPr id="27" name="Text Box 5"/>
          <p:cNvSpPr txBox="1">
            <a:spLocks noChangeArrowheads="1"/>
          </p:cNvSpPr>
          <p:nvPr/>
        </p:nvSpPr>
        <p:spPr bwMode="auto">
          <a:xfrm>
            <a:off x="250825" y="908050"/>
            <a:ext cx="8642350" cy="4286250"/>
          </a:xfrm>
          <a:prstGeom prst="rect">
            <a:avLst/>
          </a:prstGeom>
          <a:gradFill rotWithShape="1">
            <a:gsLst>
              <a:gs pos="0">
                <a:srgbClr val="CCFFFF"/>
              </a:gs>
              <a:gs pos="50000">
                <a:schemeClr val="bg1"/>
              </a:gs>
              <a:gs pos="100000">
                <a:srgbClr val="CCFFFF"/>
              </a:gs>
            </a:gsLst>
            <a:lin ang="2700000" scaled="1"/>
          </a:gradFill>
          <a:ln w="9525">
            <a:solidFill>
              <a:srgbClr val="969696"/>
            </a:solidFill>
            <a:miter lim="800000"/>
          </a:ln>
          <a:effectLst/>
        </p:spPr>
        <p:txBody>
          <a:bodyPr>
            <a:spAutoFit/>
          </a:bodyPr>
          <a:lstStyle/>
          <a:p>
            <a:pPr marR="0" algn="just" defTabSz="914400">
              <a:lnSpc>
                <a:spcPct val="120000"/>
              </a:lnSpc>
              <a:spcBef>
                <a:spcPct val="40000"/>
              </a:spcBef>
              <a:buClr>
                <a:schemeClr val="accent2"/>
              </a:buClr>
              <a:buSzTx/>
              <a:buFont typeface="Wingdings" panose="05000000000000000000" pitchFamily="2" charset="2"/>
              <a:buBlip>
                <a:blip r:embed="rId2"/>
              </a:buBlip>
              <a:defRPr/>
            </a:pPr>
            <a:r>
              <a:rPr kumimoji="0" lang="en-US" altLang="zh-CN" sz="27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600" b="1" kern="1200" cap="none" spc="0" normalizeH="0" baseline="0" noProof="0" dirty="0">
                <a:solidFill>
                  <a:srgbClr val="FF0000"/>
                </a:solidFill>
                <a:latin typeface="Times New Roman" panose="02020603050405020304" pitchFamily="18" charset="0"/>
                <a:ea typeface="宋体" panose="02010600030101010101" pitchFamily="2" charset="-122"/>
                <a:cs typeface="+mn-cs"/>
              </a:rPr>
              <a:t>估价函数</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2600" kern="1200" cap="none" spc="0" normalizeH="0" baseline="0" noProof="0" dirty="0">
                <a:latin typeface="Times New Roman" panose="02020603050405020304" pitchFamily="18" charset="0"/>
                <a:ea typeface="宋体" panose="02010600030101010101" pitchFamily="2" charset="-122"/>
                <a:cs typeface="+mn-cs"/>
              </a:rPr>
              <a:t>evaluation function</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）：估算</a:t>
            </a:r>
            <a:r>
              <a:rPr kumimoji="0" lang="zh-CN" altLang="en-US"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节点“希望”程度的量度；有多种选择方法，不唯一。</a:t>
            </a:r>
          </a:p>
          <a:p>
            <a:pPr marR="0" algn="just" defTabSz="914400">
              <a:lnSpc>
                <a:spcPct val="120000"/>
              </a:lnSpc>
              <a:spcBef>
                <a:spcPct val="40000"/>
              </a:spcBef>
              <a:buClr>
                <a:schemeClr val="accent2"/>
              </a:buClr>
              <a:buSzTx/>
              <a:buFont typeface="Wingdings" panose="05000000000000000000" pitchFamily="2" charset="2"/>
              <a:buBlip>
                <a:blip r:embed="rId2"/>
              </a:buBlip>
              <a:defRPr/>
            </a:pP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估价函数值 </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f</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6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：从初始节点经过 </a:t>
            </a:r>
            <a:r>
              <a:rPr kumimoji="0" lang="en-US" altLang="zh-CN" sz="2600" i="1" kern="1200" cap="none" spc="0" normalizeH="0" baseline="0" noProof="0" dirty="0">
                <a:latin typeface="Times New Roman" panose="02020603050405020304" pitchFamily="18" charset="0"/>
                <a:ea typeface="宋体" panose="02010600030101010101" pitchFamily="2" charset="-122"/>
                <a:cs typeface="+mn-cs"/>
              </a:rPr>
              <a:t>n</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节点到达目标节点的路径的最小代价估计值，其一般形式是</a:t>
            </a:r>
          </a:p>
          <a:p>
            <a:pPr marR="0" algn="just" defTabSz="914400">
              <a:lnSpc>
                <a:spcPct val="120000"/>
              </a:lnSpc>
              <a:spcBef>
                <a:spcPct val="40000"/>
              </a:spcBef>
              <a:buClr>
                <a:schemeClr val="accent2"/>
              </a:buClr>
              <a:buSzTx/>
              <a:buFont typeface="Wingdings" panose="05000000000000000000" pitchFamily="2" charset="2"/>
              <a:buBlip>
                <a:blip r:embed="rId2"/>
              </a:buBlip>
              <a:defRPr/>
            </a:pPr>
            <a:endParaRPr kumimoji="0" lang="zh-CN" altLang="en-US" sz="2600"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a:spcBef>
                <a:spcPct val="50000"/>
              </a:spcBef>
              <a:buClr>
                <a:srgbClr val="0000FF"/>
              </a:buClr>
              <a:buSzPct val="60000"/>
              <a:buFont typeface="Wingdings" panose="05000000000000000000" pitchFamily="2" charset="2"/>
              <a:buChar char="l"/>
              <a:defRPr/>
            </a:pPr>
            <a:r>
              <a:rPr kumimoji="0" lang="zh-CN" altLang="en-US"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 </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g</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：从初始节点 </a:t>
            </a:r>
            <a:r>
              <a:rPr kumimoji="0" lang="en-US" altLang="zh-CN" sz="2600" i="1" kern="1200" cap="none" spc="0" normalizeH="0" baseline="0" noProof="0" dirty="0">
                <a:latin typeface="Times New Roman" panose="02020603050405020304" pitchFamily="18" charset="0"/>
                <a:ea typeface="宋体" panose="02010600030101010101" pitchFamily="2" charset="-122"/>
                <a:cs typeface="+mn-cs"/>
              </a:rPr>
              <a:t>S</a:t>
            </a:r>
            <a:r>
              <a:rPr kumimoji="0" lang="en-US" altLang="zh-CN" sz="2600" kern="1200" cap="none" spc="0" normalizeH="0" baseline="-25000" noProof="0" dirty="0">
                <a:latin typeface="Times New Roman" panose="02020603050405020304" pitchFamily="18" charset="0"/>
                <a:ea typeface="宋体" panose="02010600030101010101" pitchFamily="2" charset="-122"/>
                <a:cs typeface="+mn-cs"/>
              </a:rPr>
              <a:t>0 </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到节点 </a:t>
            </a:r>
            <a:r>
              <a:rPr kumimoji="0" lang="en-US" altLang="zh-CN" sz="2600" i="1" kern="1200" cap="none" spc="0" normalizeH="0" baseline="0" noProof="0" dirty="0">
                <a:latin typeface="Times New Roman" panose="02020603050405020304" pitchFamily="18" charset="0"/>
                <a:ea typeface="宋体" panose="02010600030101010101" pitchFamily="2" charset="-122"/>
                <a:cs typeface="+mn-cs"/>
              </a:rPr>
              <a:t>n </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的</a:t>
            </a:r>
            <a:r>
              <a:rPr kumimoji="0" lang="zh-CN" altLang="en-US" sz="2600" kern="1200" cap="none" spc="0" normalizeH="0" baseline="0" noProof="0" dirty="0">
                <a:solidFill>
                  <a:srgbClr val="0000FF"/>
                </a:solidFill>
                <a:latin typeface="Times New Roman" panose="02020603050405020304" pitchFamily="18" charset="0"/>
                <a:ea typeface="宋体" panose="02010600030101010101" pitchFamily="2" charset="-122"/>
                <a:cs typeface="+mn-cs"/>
              </a:rPr>
              <a:t>实际代价</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 ；</a:t>
            </a:r>
          </a:p>
          <a:p>
            <a:pPr marR="0" algn="just" defTabSz="914400">
              <a:spcBef>
                <a:spcPct val="20000"/>
              </a:spcBef>
              <a:buClr>
                <a:srgbClr val="0000FF"/>
              </a:buClr>
              <a:buSzPct val="60000"/>
              <a:buFont typeface="Wingdings" panose="05000000000000000000" pitchFamily="2" charset="2"/>
              <a:buChar char="l"/>
              <a:defRPr/>
            </a:pPr>
            <a:r>
              <a:rPr kumimoji="0" lang="zh-CN" altLang="en-US" sz="2600" i="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h</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6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：从节点 </a:t>
            </a:r>
            <a:r>
              <a:rPr kumimoji="0" lang="en-US" altLang="zh-CN" sz="2600" i="1" kern="1200" cap="none" spc="0" normalizeH="0" baseline="0" noProof="0" dirty="0">
                <a:latin typeface="Times New Roman" panose="02020603050405020304" pitchFamily="18" charset="0"/>
                <a:ea typeface="宋体" panose="02010600030101010101" pitchFamily="2" charset="-122"/>
                <a:cs typeface="+mn-cs"/>
              </a:rPr>
              <a:t>n </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到目标节点 </a:t>
            </a:r>
            <a:r>
              <a:rPr kumimoji="0" lang="en-US" altLang="zh-CN" sz="2600" i="1" kern="1200" cap="none" spc="0" normalizeH="0" baseline="0" noProof="0" dirty="0" err="1">
                <a:latin typeface="Times New Roman" panose="02020603050405020304" pitchFamily="18" charset="0"/>
                <a:ea typeface="宋体" panose="02010600030101010101" pitchFamily="2" charset="-122"/>
                <a:cs typeface="+mn-cs"/>
              </a:rPr>
              <a:t>S</a:t>
            </a:r>
            <a:r>
              <a:rPr kumimoji="0" lang="en-US" altLang="zh-CN" sz="2600" i="1" kern="1200" cap="none" spc="0" normalizeH="0" baseline="-25000" noProof="0" dirty="0" err="1">
                <a:latin typeface="Times New Roman" panose="02020603050405020304" pitchFamily="18" charset="0"/>
                <a:ea typeface="宋体" panose="02010600030101010101" pitchFamily="2" charset="-122"/>
                <a:cs typeface="+mn-cs"/>
              </a:rPr>
              <a:t>g</a:t>
            </a:r>
            <a:r>
              <a:rPr kumimoji="0" lang="en-US" altLang="zh-CN" sz="2600" i="1" kern="1200" cap="none" spc="0" normalizeH="0" baseline="-25000" noProof="0" dirty="0">
                <a:latin typeface="Times New Roman" panose="02020603050405020304" pitchFamily="18" charset="0"/>
                <a:ea typeface="宋体" panose="02010600030101010101" pitchFamily="2" charset="-122"/>
                <a:cs typeface="+mn-cs"/>
              </a:rPr>
              <a:t> </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的最优路径的</a:t>
            </a:r>
            <a:r>
              <a:rPr kumimoji="0" lang="zh-CN" altLang="en-US" sz="2600" kern="1200" cap="none" spc="0" normalizeH="0" baseline="0" noProof="0" dirty="0">
                <a:solidFill>
                  <a:srgbClr val="0000FF"/>
                </a:solidFill>
                <a:latin typeface="Times New Roman" panose="02020603050405020304" pitchFamily="18" charset="0"/>
                <a:ea typeface="宋体" panose="02010600030101010101" pitchFamily="2" charset="-122"/>
                <a:cs typeface="+mn-cs"/>
              </a:rPr>
              <a:t>估计代价</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，称为</a:t>
            </a:r>
            <a:r>
              <a:rPr kumimoji="0" lang="zh-CN" altLang="en-US" sz="26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启发函数</a:t>
            </a:r>
            <a:r>
              <a:rPr kumimoji="0" lang="zh-CN" altLang="en-US" sz="2600" kern="1200" cap="none" spc="0" normalizeH="0" baseline="0" noProof="0" dirty="0">
                <a:latin typeface="Times New Roman" panose="02020603050405020304" pitchFamily="18" charset="0"/>
                <a:ea typeface="宋体" panose="02010600030101010101" pitchFamily="2" charset="-122"/>
                <a:cs typeface="+mn-cs"/>
              </a:rPr>
              <a:t>。</a:t>
            </a:r>
          </a:p>
        </p:txBody>
      </p:sp>
      <p:graphicFrame>
        <p:nvGraphicFramePr>
          <p:cNvPr id="28" name="Object 8"/>
          <p:cNvGraphicFramePr/>
          <p:nvPr/>
        </p:nvGraphicFramePr>
        <p:xfrm>
          <a:off x="2771775" y="3143250"/>
          <a:ext cx="3024188" cy="508000"/>
        </p:xfrm>
        <a:graphic>
          <a:graphicData uri="http://schemas.openxmlformats.org/presentationml/2006/ole">
            <mc:AlternateContent xmlns:mc="http://schemas.openxmlformats.org/markup-compatibility/2006">
              <mc:Choice xmlns:v="urn:schemas-microsoft-com:vml" Requires="v">
                <p:oleObj r:id="rId3" imgW="988060" imgH="139065" progId="Equation.3">
                  <p:embed/>
                </p:oleObj>
              </mc:Choice>
              <mc:Fallback>
                <p:oleObj r:id="rId3" imgW="988060" imgH="139065" progId="Equation.3">
                  <p:embed/>
                  <p:pic>
                    <p:nvPicPr>
                      <p:cNvPr id="28" name="Object 8"/>
                      <p:cNvPicPr/>
                      <p:nvPr/>
                    </p:nvPicPr>
                    <p:blipFill>
                      <a:blip r:embed="rId4">
                        <a:clrChange>
                          <a:clrFrom>
                            <a:srgbClr val="000000"/>
                          </a:clrFrom>
                          <a:clrTo>
                            <a:srgbClr val="CC0000"/>
                          </a:clrTo>
                        </a:clrChange>
                      </a:blip>
                      <a:stretch>
                        <a:fillRect/>
                      </a:stretch>
                    </p:blipFill>
                    <p:spPr>
                      <a:xfrm>
                        <a:off x="2771775" y="3143250"/>
                        <a:ext cx="3024188" cy="508000"/>
                      </a:xfrm>
                      <a:prstGeom prst="rect">
                        <a:avLst/>
                      </a:prstGeom>
                      <a:noFill/>
                      <a:ln w="38100">
                        <a:noFill/>
                        <a:miter/>
                      </a:ln>
                    </p:spPr>
                  </p:pic>
                </p:oleObj>
              </mc:Fallback>
            </mc:AlternateContent>
          </a:graphicData>
        </a:graphic>
      </p:graphicFrame>
      <p:sp>
        <p:nvSpPr>
          <p:cNvPr id="29" name="AutoShape 14"/>
          <p:cNvSpPr/>
          <p:nvPr/>
        </p:nvSpPr>
        <p:spPr>
          <a:xfrm>
            <a:off x="323528" y="4968875"/>
            <a:ext cx="8675687" cy="1844675"/>
          </a:xfrm>
          <a:prstGeom prst="horizontalScroll">
            <a:avLst>
              <a:gd name="adj" fmla="val 12500"/>
            </a:avLst>
          </a:prstGeom>
          <a:solidFill>
            <a:srgbClr val="FDFBDF"/>
          </a:solidFill>
          <a:ln w="9525" cap="flat" cmpd="sng">
            <a:solidFill>
              <a:schemeClr val="tx1"/>
            </a:solidFill>
            <a:prstDash val="solid"/>
            <a:headEnd type="none" w="med" len="med"/>
            <a:tailEnd type="none" w="med" len="med"/>
          </a:ln>
        </p:spPr>
        <p:txBody>
          <a:bodyPr anchor="ctr" anchorCtr="0"/>
          <a:lstStyle/>
          <a:p>
            <a:pPr lvl="1" eaLnBrk="1" hangingPunct="1">
              <a:spcBef>
                <a:spcPct val="20000"/>
              </a:spcBef>
            </a:pPr>
            <a:r>
              <a:rPr lang="en-US" altLang="zh-CN" sz="2200" i="1" dirty="0">
                <a:solidFill>
                  <a:schemeClr val="accent2"/>
                </a:solidFill>
                <a:latin typeface="Times New Roman" panose="02020603050405020304" pitchFamily="18" charset="0"/>
              </a:rPr>
              <a:t>h</a:t>
            </a:r>
            <a:r>
              <a:rPr lang="en-US" altLang="zh-CN" sz="2200" dirty="0">
                <a:solidFill>
                  <a:schemeClr val="accent2"/>
                </a:solidFill>
                <a:latin typeface="Times New Roman" panose="02020603050405020304" pitchFamily="18" charset="0"/>
              </a:rPr>
              <a:t>(</a:t>
            </a:r>
            <a:r>
              <a:rPr lang="en-US" altLang="zh-CN" sz="2200" i="1" dirty="0">
                <a:solidFill>
                  <a:schemeClr val="accent2"/>
                </a:solidFill>
                <a:latin typeface="Times New Roman" panose="02020603050405020304" pitchFamily="18" charset="0"/>
              </a:rPr>
              <a:t>n</a:t>
            </a:r>
            <a:r>
              <a:rPr lang="en-US" altLang="zh-CN" sz="2200" dirty="0">
                <a:solidFill>
                  <a:schemeClr val="accent2"/>
                </a:solidFill>
                <a:latin typeface="Times New Roman" panose="02020603050405020304" pitchFamily="18" charset="0"/>
              </a:rPr>
              <a:t>)</a:t>
            </a:r>
            <a:r>
              <a:rPr lang="en-US" altLang="zh-CN" sz="2200" dirty="0">
                <a:latin typeface="Times New Roman" panose="02020603050405020304" pitchFamily="18" charset="0"/>
              </a:rPr>
              <a:t> </a:t>
            </a:r>
            <a:r>
              <a:rPr lang="zh-CN" altLang="en-US" sz="2200" dirty="0">
                <a:latin typeface="Times New Roman" panose="02020603050405020304" pitchFamily="18" charset="0"/>
              </a:rPr>
              <a:t>比重大：表示启发性能强，可以降低搜索工作量，但可能导致找不到最优解；</a:t>
            </a:r>
          </a:p>
          <a:p>
            <a:pPr lvl="1" eaLnBrk="1" hangingPunct="1">
              <a:spcBef>
                <a:spcPct val="20000"/>
              </a:spcBef>
            </a:pPr>
            <a:r>
              <a:rPr lang="en-US" altLang="zh-CN" sz="2200" i="1" dirty="0">
                <a:solidFill>
                  <a:schemeClr val="accent2"/>
                </a:solidFill>
                <a:latin typeface="Times New Roman" panose="02020603050405020304" pitchFamily="18" charset="0"/>
              </a:rPr>
              <a:t>h</a:t>
            </a:r>
            <a:r>
              <a:rPr lang="en-US" altLang="zh-CN" sz="2200" dirty="0">
                <a:solidFill>
                  <a:schemeClr val="accent2"/>
                </a:solidFill>
                <a:latin typeface="Times New Roman" panose="02020603050405020304" pitchFamily="18" charset="0"/>
              </a:rPr>
              <a:t>(</a:t>
            </a:r>
            <a:r>
              <a:rPr lang="en-US" altLang="zh-CN" sz="2200" i="1" dirty="0">
                <a:solidFill>
                  <a:schemeClr val="accent2"/>
                </a:solidFill>
                <a:latin typeface="Times New Roman" panose="02020603050405020304" pitchFamily="18" charset="0"/>
              </a:rPr>
              <a:t>n</a:t>
            </a:r>
            <a:r>
              <a:rPr lang="en-US" altLang="zh-CN" sz="2200" dirty="0">
                <a:solidFill>
                  <a:schemeClr val="accent2"/>
                </a:solidFill>
                <a:latin typeface="Times New Roman" panose="02020603050405020304" pitchFamily="18" charset="0"/>
              </a:rPr>
              <a:t>)</a:t>
            </a:r>
            <a:r>
              <a:rPr lang="en-US" altLang="zh-CN" sz="2200" dirty="0">
                <a:latin typeface="Times New Roman" panose="02020603050405020304" pitchFamily="18" charset="0"/>
              </a:rPr>
              <a:t> </a:t>
            </a:r>
            <a:r>
              <a:rPr lang="zh-CN" altLang="en-US" sz="2200" dirty="0">
                <a:latin typeface="Times New Roman" panose="02020603050405020304" pitchFamily="18" charset="0"/>
              </a:rPr>
              <a:t>比重小：一般导致工作量加大，极限情况下变为盲目搜索（宽度优先搜索），但可能可以找到最优解。</a:t>
            </a:r>
          </a:p>
        </p:txBody>
      </p:sp>
      <p:sp>
        <p:nvSpPr>
          <p:cNvPr id="2" name="AutoShape 4">
            <a:extLst>
              <a:ext uri="{FF2B5EF4-FFF2-40B4-BE49-F238E27FC236}">
                <a16:creationId xmlns:a16="http://schemas.microsoft.com/office/drawing/2014/main" id="{13A6252F-F74E-F08F-10D7-CE735E851B49}"/>
              </a:ext>
            </a:extLst>
          </p:cNvPr>
          <p:cNvSpPr/>
          <p:nvPr/>
        </p:nvSpPr>
        <p:spPr>
          <a:xfrm>
            <a:off x="4086064" y="1889125"/>
            <a:ext cx="4860131" cy="1173014"/>
          </a:xfrm>
          <a:prstGeom prst="accentBorderCallout2">
            <a:avLst>
              <a:gd name="adj1" fmla="val 13634"/>
              <a:gd name="adj2" fmla="val -1449"/>
              <a:gd name="adj3" fmla="val 9754"/>
              <a:gd name="adj4" fmla="val -14023"/>
              <a:gd name="adj5" fmla="val -3189"/>
              <a:gd name="adj6" fmla="val -33888"/>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400" dirty="0"/>
              <a:t>节点处于最佳路径上的概率、节点和目的节点之间的距离或者差异、格局的得分</a:t>
            </a:r>
          </a:p>
        </p:txBody>
      </p:sp>
    </p:spTree>
    <p:extLst>
      <p:ext uri="{BB962C8B-B14F-4D97-AF65-F5344CB8AC3E}">
        <p14:creationId xmlns:p14="http://schemas.microsoft.com/office/powerpoint/2010/main" val="1838011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blinds(horizontal)">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
                                            <p:txEl>
                                              <p:pRg st="1" end="1"/>
                                            </p:txEl>
                                          </p:spTgt>
                                        </p:tgtEl>
                                        <p:attrNameLst>
                                          <p:attrName>style.visibility</p:attrName>
                                        </p:attrNameLst>
                                      </p:cBhvr>
                                      <p:to>
                                        <p:strVal val="visible"/>
                                      </p:to>
                                    </p:set>
                                    <p:animEffect transition="in" filter="wipe(down)">
                                      <p:cBhvr>
                                        <p:cTn id="17" dur="500"/>
                                        <p:tgtEl>
                                          <p:spTgt spid="27">
                                            <p:txEl>
                                              <p:pRg st="1" end="1"/>
                                            </p:txEl>
                                          </p:spTgt>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7">
                                            <p:txEl>
                                              <p:pRg st="3" end="3"/>
                                            </p:txEl>
                                          </p:spTgt>
                                        </p:tgtEl>
                                        <p:attrNameLst>
                                          <p:attrName>style.visibility</p:attrName>
                                        </p:attrNameLst>
                                      </p:cBhvr>
                                      <p:to>
                                        <p:strVal val="visible"/>
                                      </p:to>
                                    </p:set>
                                    <p:animEffect transition="in" filter="dissolve">
                                      <p:cBhvr>
                                        <p:cTn id="25" dur="500"/>
                                        <p:tgtEl>
                                          <p:spTgt spid="2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7">
                                            <p:txEl>
                                              <p:pRg st="4" end="4"/>
                                            </p:txEl>
                                          </p:spTgt>
                                        </p:tgtEl>
                                        <p:attrNameLst>
                                          <p:attrName>style.visibility</p:attrName>
                                        </p:attrNameLst>
                                      </p:cBhvr>
                                      <p:to>
                                        <p:strVal val="visible"/>
                                      </p:to>
                                    </p:set>
                                    <p:animEffect transition="in" filter="dissolve">
                                      <p:cBhvr>
                                        <p:cTn id="30" dur="500"/>
                                        <p:tgtEl>
                                          <p:spTgt spid="2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50179"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55</a:t>
            </a:fld>
            <a:endParaRPr lang="en-US" altLang="ja-JP" dirty="0">
              <a:solidFill>
                <a:srgbClr val="A50021"/>
              </a:solidFill>
              <a:ea typeface="MS PGothic" panose="020B0600070205080204" pitchFamily="34" charset="-128"/>
            </a:endParaRPr>
          </a:p>
        </p:txBody>
      </p:sp>
      <p:sp>
        <p:nvSpPr>
          <p:cNvPr id="9" name="Rectangle 3"/>
          <p:cNvSpPr>
            <a:spLocks noGrp="1"/>
          </p:cNvSpPr>
          <p:nvPr>
            <p:ph idx="1"/>
          </p:nvPr>
        </p:nvSpPr>
        <p:spPr>
          <a:xfrm>
            <a:off x="250825" y="908050"/>
            <a:ext cx="6842125" cy="5400675"/>
          </a:xfrm>
          <a:ln/>
        </p:spPr>
        <p:txBody>
          <a:bodyPr vert="horz" wrap="square" lIns="91440" tIns="45720" rIns="91440" bIns="45720" anchor="t" anchorCtr="0"/>
          <a:lstStyle/>
          <a:p>
            <a:pPr marL="268605" indent="-268605" algn="just" eaLnBrk="1" hangingPunct="1"/>
            <a:r>
              <a:rPr lang="en-US" altLang="zh-CN" sz="2600" b="1" dirty="0"/>
              <a:t> </a:t>
            </a:r>
            <a:r>
              <a:rPr lang="zh-CN" altLang="en-US" sz="2600" b="1" dirty="0"/>
              <a:t>例</a:t>
            </a:r>
            <a:r>
              <a:rPr lang="en-US" altLang="zh-CN" sz="2600" b="1" dirty="0">
                <a:cs typeface="Times New Roman" panose="02020603050405020304" pitchFamily="18" charset="0"/>
              </a:rPr>
              <a:t>4.7   </a:t>
            </a:r>
            <a:r>
              <a:rPr lang="zh-CN" altLang="en-US" sz="2600" b="1" dirty="0">
                <a:solidFill>
                  <a:srgbClr val="0000FF"/>
                </a:solidFill>
              </a:rPr>
              <a:t>八数码问题的启发函数</a:t>
            </a:r>
            <a:r>
              <a:rPr lang="zh-CN" altLang="en-US" sz="2600" b="1" dirty="0"/>
              <a:t>：</a:t>
            </a:r>
          </a:p>
          <a:p>
            <a:pPr marL="268605" indent="-268605" algn="just" eaLnBrk="1" hangingPunct="1">
              <a:buClr>
                <a:srgbClr val="0000FF"/>
              </a:buClr>
              <a:buSzPct val="60000"/>
            </a:pPr>
            <a:r>
              <a:rPr lang="zh-CN" altLang="en-US" sz="2600" b="1" dirty="0"/>
              <a:t>启发函数</a:t>
            </a:r>
            <a:r>
              <a:rPr lang="en-US" altLang="zh-CN" sz="2600" b="1" dirty="0"/>
              <a:t>1: </a:t>
            </a:r>
            <a:r>
              <a:rPr lang="zh-CN" altLang="en-US" sz="2600" b="1" dirty="0"/>
              <a:t>取一棋局与目标棋局相比，其位置不符的</a:t>
            </a:r>
            <a:r>
              <a:rPr lang="zh-CN" altLang="en-US" sz="2600" b="1" dirty="0">
                <a:solidFill>
                  <a:schemeClr val="accent2"/>
                </a:solidFill>
              </a:rPr>
              <a:t>数码数目</a:t>
            </a:r>
            <a:r>
              <a:rPr lang="zh-CN" altLang="en-US" sz="2600" b="1" dirty="0"/>
              <a:t>，例如 </a:t>
            </a:r>
            <a:r>
              <a:rPr lang="en-US" altLang="zh-CN" sz="2600" b="1" i="1" dirty="0">
                <a:solidFill>
                  <a:srgbClr val="0000FF"/>
                </a:solidFill>
              </a:rPr>
              <a:t>h</a:t>
            </a:r>
            <a:r>
              <a:rPr lang="en-US" altLang="zh-CN" sz="2600" b="1" dirty="0">
                <a:solidFill>
                  <a:srgbClr val="0000FF"/>
                </a:solidFill>
              </a:rPr>
              <a:t>(</a:t>
            </a:r>
            <a:r>
              <a:rPr lang="en-US" altLang="zh-CN" sz="2600" b="1" i="1" dirty="0">
                <a:solidFill>
                  <a:srgbClr val="0000FF"/>
                </a:solidFill>
              </a:rPr>
              <a:t>S</a:t>
            </a:r>
            <a:r>
              <a:rPr lang="en-US" altLang="zh-CN" sz="2600" b="1" baseline="-25000" dirty="0">
                <a:solidFill>
                  <a:srgbClr val="0000FF"/>
                </a:solidFill>
              </a:rPr>
              <a:t>0</a:t>
            </a:r>
            <a:r>
              <a:rPr lang="en-US" altLang="zh-CN" sz="2600" b="1" dirty="0">
                <a:solidFill>
                  <a:srgbClr val="0000FF"/>
                </a:solidFill>
              </a:rPr>
              <a:t>) = 5</a:t>
            </a:r>
            <a:r>
              <a:rPr lang="en-US" altLang="zh-CN" sz="2600" b="1" dirty="0"/>
              <a:t>;</a:t>
            </a:r>
          </a:p>
          <a:p>
            <a:pPr marL="268605" indent="-268605" algn="just" eaLnBrk="1" hangingPunct="1">
              <a:buClr>
                <a:srgbClr val="0000FF"/>
              </a:buClr>
              <a:buSzPct val="60000"/>
            </a:pPr>
            <a:r>
              <a:rPr lang="zh-CN" altLang="en-US" sz="2600" b="1" dirty="0"/>
              <a:t>启发函数</a:t>
            </a:r>
            <a:r>
              <a:rPr lang="en-US" altLang="zh-CN" sz="2600" b="1" dirty="0"/>
              <a:t>2: </a:t>
            </a:r>
            <a:r>
              <a:rPr lang="zh-CN" altLang="en-US" sz="2600" b="1" dirty="0"/>
              <a:t>各数码移到目标位置所需移动的</a:t>
            </a:r>
            <a:r>
              <a:rPr lang="zh-CN" altLang="en-US" sz="2600" b="1" dirty="0">
                <a:solidFill>
                  <a:schemeClr val="accent2"/>
                </a:solidFill>
              </a:rPr>
              <a:t>距离的总和</a:t>
            </a:r>
            <a:r>
              <a:rPr lang="en-US" altLang="zh-CN" sz="2600" b="1" dirty="0"/>
              <a:t>,</a:t>
            </a:r>
            <a:r>
              <a:rPr lang="zh-CN" altLang="en-US" sz="2600" b="1" dirty="0"/>
              <a:t>例如 </a:t>
            </a:r>
            <a:r>
              <a:rPr lang="en-US" altLang="zh-CN" sz="2600" b="1" i="1" dirty="0">
                <a:solidFill>
                  <a:srgbClr val="0000FF"/>
                </a:solidFill>
              </a:rPr>
              <a:t>h</a:t>
            </a:r>
            <a:r>
              <a:rPr lang="en-US" altLang="zh-CN" sz="2600" b="1" dirty="0">
                <a:solidFill>
                  <a:srgbClr val="0000FF"/>
                </a:solidFill>
              </a:rPr>
              <a:t>(</a:t>
            </a:r>
            <a:r>
              <a:rPr lang="en-US" altLang="zh-CN" sz="2600" b="1" i="1" dirty="0">
                <a:solidFill>
                  <a:srgbClr val="0000FF"/>
                </a:solidFill>
              </a:rPr>
              <a:t>S</a:t>
            </a:r>
            <a:r>
              <a:rPr lang="en-US" altLang="zh-CN" sz="2600" b="1" baseline="-25000" dirty="0">
                <a:solidFill>
                  <a:srgbClr val="0000FF"/>
                </a:solidFill>
              </a:rPr>
              <a:t>0</a:t>
            </a:r>
            <a:r>
              <a:rPr lang="en-US" altLang="zh-CN" sz="2600" b="1" dirty="0">
                <a:solidFill>
                  <a:srgbClr val="0000FF"/>
                </a:solidFill>
              </a:rPr>
              <a:t>) =6</a:t>
            </a:r>
            <a:r>
              <a:rPr lang="en-US" altLang="zh-CN" sz="2600" b="1" dirty="0"/>
              <a:t>;</a:t>
            </a:r>
          </a:p>
          <a:p>
            <a:pPr marL="268605" indent="-268605" algn="just" eaLnBrk="1" hangingPunct="1">
              <a:buClr>
                <a:srgbClr val="0000FF"/>
              </a:buClr>
              <a:buSzPct val="60000"/>
            </a:pPr>
            <a:r>
              <a:rPr lang="en-US" altLang="zh-CN" sz="2600" b="1" dirty="0"/>
              <a:t> </a:t>
            </a:r>
            <a:r>
              <a:rPr lang="zh-CN" altLang="en-US" sz="2600" b="1" dirty="0"/>
              <a:t>启发函数</a:t>
            </a:r>
            <a:r>
              <a:rPr lang="en-US" altLang="zh-CN" sz="2600" b="1" dirty="0"/>
              <a:t>3</a:t>
            </a:r>
            <a:r>
              <a:rPr lang="zh-CN" altLang="en-US" sz="2600" b="1" dirty="0"/>
              <a:t>：对每一对逆转数码乘以一个倍数</a:t>
            </a:r>
            <a:r>
              <a:rPr lang="en-US" altLang="zh-CN" sz="2600" b="1" dirty="0"/>
              <a:t>, </a:t>
            </a:r>
            <a:r>
              <a:rPr lang="zh-CN" altLang="en-US" sz="2600" b="1" dirty="0"/>
              <a:t>例如</a:t>
            </a:r>
            <a:r>
              <a:rPr lang="en-US" altLang="zh-CN" sz="2600" b="1" dirty="0"/>
              <a:t>3</a:t>
            </a:r>
            <a:r>
              <a:rPr lang="zh-CN" altLang="en-US" sz="2600" b="1" dirty="0"/>
              <a:t>倍，则</a:t>
            </a:r>
            <a:r>
              <a:rPr lang="en-US" altLang="zh-CN" sz="2600" b="1" i="1" dirty="0">
                <a:solidFill>
                  <a:srgbClr val="0000FF"/>
                </a:solidFill>
              </a:rPr>
              <a:t>h</a:t>
            </a:r>
            <a:r>
              <a:rPr lang="en-US" altLang="zh-CN" sz="2600" b="1" dirty="0"/>
              <a:t> </a:t>
            </a:r>
            <a:r>
              <a:rPr lang="en-US" altLang="zh-CN" sz="2600" b="1" dirty="0">
                <a:solidFill>
                  <a:srgbClr val="0000FF"/>
                </a:solidFill>
              </a:rPr>
              <a:t>(</a:t>
            </a:r>
            <a:r>
              <a:rPr lang="en-US" altLang="zh-CN" sz="2600" b="1" i="1" dirty="0">
                <a:solidFill>
                  <a:srgbClr val="0000FF"/>
                </a:solidFill>
              </a:rPr>
              <a:t>S</a:t>
            </a:r>
            <a:r>
              <a:rPr lang="en-US" altLang="zh-CN" sz="2600" b="1" baseline="-25000" dirty="0">
                <a:solidFill>
                  <a:srgbClr val="0000FF"/>
                </a:solidFill>
              </a:rPr>
              <a:t>0</a:t>
            </a:r>
            <a:r>
              <a:rPr lang="en-US" altLang="zh-CN" sz="2600" b="1" dirty="0">
                <a:solidFill>
                  <a:srgbClr val="0000FF"/>
                </a:solidFill>
              </a:rPr>
              <a:t>) =3</a:t>
            </a:r>
            <a:r>
              <a:rPr lang="en-US" altLang="zh-CN" sz="2600" b="1" dirty="0"/>
              <a:t>;</a:t>
            </a:r>
          </a:p>
          <a:p>
            <a:pPr marL="268605" indent="-268605" algn="just" eaLnBrk="1" hangingPunct="1">
              <a:buClr>
                <a:srgbClr val="0000FF"/>
              </a:buClr>
              <a:buSzPct val="60000"/>
            </a:pPr>
            <a:r>
              <a:rPr lang="zh-CN" altLang="en-US" sz="2600" b="1" dirty="0"/>
              <a:t>启发函数</a:t>
            </a:r>
            <a:r>
              <a:rPr lang="en-US" altLang="zh-CN" sz="2600" b="1" dirty="0"/>
              <a:t>4</a:t>
            </a:r>
            <a:r>
              <a:rPr lang="zh-CN" altLang="en-US" sz="2600" b="1" dirty="0"/>
              <a:t>：将位置不符数码数目的总和与</a:t>
            </a:r>
            <a:r>
              <a:rPr lang="en-US" altLang="zh-CN" sz="2600" b="1" dirty="0"/>
              <a:t>3</a:t>
            </a:r>
            <a:r>
              <a:rPr lang="zh-CN" altLang="en-US" sz="2600" b="1" dirty="0"/>
              <a:t>倍数码逆转数目相加，例如 </a:t>
            </a:r>
            <a:r>
              <a:rPr lang="en-US" altLang="zh-CN" sz="2600" b="1" i="1" dirty="0">
                <a:solidFill>
                  <a:srgbClr val="0000FF"/>
                </a:solidFill>
              </a:rPr>
              <a:t>h </a:t>
            </a:r>
            <a:r>
              <a:rPr lang="en-US" altLang="zh-CN" sz="2600" b="1" dirty="0">
                <a:solidFill>
                  <a:srgbClr val="0000FF"/>
                </a:solidFill>
              </a:rPr>
              <a:t>(</a:t>
            </a:r>
            <a:r>
              <a:rPr lang="en-US" altLang="zh-CN" sz="2600" b="1" i="1" dirty="0">
                <a:solidFill>
                  <a:srgbClr val="0000FF"/>
                </a:solidFill>
              </a:rPr>
              <a:t>S</a:t>
            </a:r>
            <a:r>
              <a:rPr lang="en-US" altLang="zh-CN" sz="2600" b="1" baseline="-25000" dirty="0">
                <a:solidFill>
                  <a:srgbClr val="0000FF"/>
                </a:solidFill>
              </a:rPr>
              <a:t>0</a:t>
            </a:r>
            <a:r>
              <a:rPr lang="en-US" altLang="zh-CN" sz="2600" b="1" dirty="0">
                <a:solidFill>
                  <a:srgbClr val="0000FF"/>
                </a:solidFill>
              </a:rPr>
              <a:t>) =8</a:t>
            </a:r>
            <a:r>
              <a:rPr lang="zh-CN" altLang="en-US" sz="2600" b="1" dirty="0"/>
              <a:t>。</a:t>
            </a:r>
          </a:p>
        </p:txBody>
      </p:sp>
      <p:sp>
        <p:nvSpPr>
          <p:cNvPr id="50181" name="Rectangle 4"/>
          <p:cNvSpPr>
            <a:spLocks noGrp="1"/>
          </p:cNvSpPr>
          <p:nvPr>
            <p:ph type="title"/>
          </p:nvPr>
        </p:nvSpPr>
        <p:spPr>
          <a:ln/>
        </p:spPr>
        <p:txBody>
          <a:bodyPr vert="horz" wrap="square" lIns="91440" tIns="45720" rIns="91440" bIns="45720" anchor="b" anchorCtr="0"/>
          <a:lstStyle/>
          <a:p>
            <a:pPr eaLnBrk="1" hangingPunct="1"/>
            <a:r>
              <a:rPr lang="en-US" altLang="zh-CN" sz="3400" dirty="0"/>
              <a:t>4.5.2 </a:t>
            </a:r>
            <a:r>
              <a:rPr lang="zh-CN" altLang="en-US" sz="3400" dirty="0"/>
              <a:t>启发信息和估价函数</a:t>
            </a:r>
          </a:p>
        </p:txBody>
      </p:sp>
      <p:graphicFrame>
        <p:nvGraphicFramePr>
          <p:cNvPr id="11" name="表格 10"/>
          <p:cNvGraphicFramePr>
            <a:graphicFrameLocks noGrp="1"/>
          </p:cNvGraphicFramePr>
          <p:nvPr/>
        </p:nvGraphicFramePr>
        <p:xfrm>
          <a:off x="7235825" y="981075"/>
          <a:ext cx="1733550" cy="1590675"/>
        </p:xfrm>
        <a:graphic>
          <a:graphicData uri="http://schemas.openxmlformats.org/drawingml/2006/table">
            <a:tbl>
              <a:tblPr/>
              <a:tblGrid>
                <a:gridCol w="576263">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581025">
                  <a:extLst>
                    <a:ext uri="{9D8B030D-6E8A-4147-A177-3AD203B41FA5}">
                      <a16:colId xmlns:a16="http://schemas.microsoft.com/office/drawing/2014/main" val="20002"/>
                    </a:ext>
                  </a:extLst>
                </a:gridCol>
              </a:tblGrid>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8</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2"/>
                  </a:ext>
                </a:extLst>
              </a:tr>
            </a:tbl>
          </a:graphicData>
        </a:graphic>
      </p:graphicFrame>
      <p:graphicFrame>
        <p:nvGraphicFramePr>
          <p:cNvPr id="12" name="表格 11"/>
          <p:cNvGraphicFramePr>
            <a:graphicFrameLocks noGrp="1"/>
          </p:cNvGraphicFramePr>
          <p:nvPr/>
        </p:nvGraphicFramePr>
        <p:xfrm>
          <a:off x="7245350" y="4435475"/>
          <a:ext cx="1790700" cy="1590675"/>
        </p:xfrm>
        <a:graphic>
          <a:graphicData uri="http://schemas.openxmlformats.org/drawingml/2006/table">
            <a:tbl>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tblGrid>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8</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7FD"/>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9F7FD"/>
                    </a:solidFill>
                  </a:tcPr>
                </a:tc>
                <a:extLst>
                  <a:ext uri="{0D108BD9-81ED-4DB2-BD59-A6C34878D82A}">
                    <a16:rowId xmlns:a16="http://schemas.microsoft.com/office/drawing/2014/main" val="10002"/>
                  </a:ext>
                </a:extLst>
              </a:tr>
            </a:tbl>
          </a:graphicData>
        </a:graphic>
      </p:graphicFrame>
      <p:sp>
        <p:nvSpPr>
          <p:cNvPr id="13" name="AutoShape 41"/>
          <p:cNvSpPr>
            <a:spLocks noChangeArrowheads="1"/>
          </p:cNvSpPr>
          <p:nvPr/>
        </p:nvSpPr>
        <p:spPr bwMode="auto">
          <a:xfrm rot="5400000">
            <a:off x="7540625" y="3516313"/>
            <a:ext cx="1103313" cy="4492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bg1"/>
              </a:gs>
              <a:gs pos="50000">
                <a:srgbClr val="FFFF00"/>
              </a:gs>
              <a:gs pos="100000">
                <a:schemeClr val="bg1"/>
              </a:gs>
            </a:gsLst>
            <a:lin ang="5400000" scaled="1"/>
          </a:gradFill>
          <a:ln w="9525">
            <a:solidFill>
              <a:srgbClr val="FF66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Text Box 42"/>
          <p:cNvSpPr txBox="1"/>
          <p:nvPr/>
        </p:nvSpPr>
        <p:spPr>
          <a:xfrm>
            <a:off x="7448550" y="2636838"/>
            <a:ext cx="1409700" cy="457200"/>
          </a:xfrm>
          <a:prstGeom prst="rect">
            <a:avLst/>
          </a:prstGeom>
          <a:noFill/>
          <a:ln w="9525">
            <a:noFill/>
          </a:ln>
        </p:spPr>
        <p:txBody>
          <a:bodyPr wrap="none">
            <a:spAutoFit/>
          </a:bodyPr>
          <a:lstStyle/>
          <a:p>
            <a:pPr algn="ctr"/>
            <a:r>
              <a:rPr lang="zh-CN" altLang="en-US" sz="2400" dirty="0">
                <a:latin typeface="Arial" panose="020B0604020202020204" pitchFamily="34" charset="0"/>
              </a:rPr>
              <a:t>初始棋局</a:t>
            </a:r>
          </a:p>
        </p:txBody>
      </p:sp>
      <p:sp>
        <p:nvSpPr>
          <p:cNvPr id="15" name="Text Box 43"/>
          <p:cNvSpPr txBox="1"/>
          <p:nvPr/>
        </p:nvSpPr>
        <p:spPr>
          <a:xfrm>
            <a:off x="7412038" y="6091238"/>
            <a:ext cx="1409700" cy="457200"/>
          </a:xfrm>
          <a:prstGeom prst="rect">
            <a:avLst/>
          </a:prstGeom>
          <a:noFill/>
          <a:ln w="9525">
            <a:noFill/>
          </a:ln>
        </p:spPr>
        <p:txBody>
          <a:bodyPr wrap="none">
            <a:spAutoFit/>
          </a:bodyPr>
          <a:lstStyle/>
          <a:p>
            <a:pPr algn="ctr"/>
            <a:r>
              <a:rPr lang="zh-CN" altLang="en-US" sz="2400" dirty="0">
                <a:latin typeface="Arial" panose="020B0604020202020204" pitchFamily="34" charset="0"/>
              </a:rPr>
              <a:t>目标棋局</a:t>
            </a:r>
          </a:p>
        </p:txBody>
      </p:sp>
      <p:sp>
        <p:nvSpPr>
          <p:cNvPr id="16" name="矩形 15"/>
          <p:cNvSpPr/>
          <p:nvPr/>
        </p:nvSpPr>
        <p:spPr bwMode="auto">
          <a:xfrm>
            <a:off x="7215188" y="928688"/>
            <a:ext cx="1214438" cy="571500"/>
          </a:xfrm>
          <a:prstGeom prst="rect">
            <a:avLst/>
          </a:prstGeom>
          <a:noFill/>
          <a:ln w="50800">
            <a:solidFill>
              <a:srgbClr val="FF0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AutoShape 4">
            <a:extLst>
              <a:ext uri="{FF2B5EF4-FFF2-40B4-BE49-F238E27FC236}">
                <a16:creationId xmlns:a16="http://schemas.microsoft.com/office/drawing/2014/main" id="{48EF6A98-3713-EE8C-DEBD-42685CF6212F}"/>
              </a:ext>
            </a:extLst>
          </p:cNvPr>
          <p:cNvSpPr/>
          <p:nvPr/>
        </p:nvSpPr>
        <p:spPr>
          <a:xfrm>
            <a:off x="5630522" y="908050"/>
            <a:ext cx="1462428" cy="328613"/>
          </a:xfrm>
          <a:prstGeom prst="accentBorderCallout2">
            <a:avLst>
              <a:gd name="adj1" fmla="val 13634"/>
              <a:gd name="adj2" fmla="val -1449"/>
              <a:gd name="adj3" fmla="val 14201"/>
              <a:gd name="adj4" fmla="val -18141"/>
              <a:gd name="adj5" fmla="val 20402"/>
              <a:gd name="adj6" fmla="val -39734"/>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1600" dirty="0"/>
              <a:t>估计代价</a:t>
            </a:r>
            <a:r>
              <a:rPr lang="en-US" altLang="zh-CN" sz="1600" i="1" dirty="0">
                <a:solidFill>
                  <a:schemeClr val="accent2"/>
                </a:solidFill>
                <a:latin typeface="Times New Roman" panose="02020603050405020304" pitchFamily="18" charset="0"/>
              </a:rPr>
              <a:t>h</a:t>
            </a:r>
            <a:r>
              <a:rPr lang="en-US" altLang="zh-CN" sz="1600" dirty="0">
                <a:solidFill>
                  <a:schemeClr val="accent2"/>
                </a:solidFill>
                <a:latin typeface="Times New Roman" panose="02020603050405020304" pitchFamily="18" charset="0"/>
              </a:rPr>
              <a:t>(</a:t>
            </a:r>
            <a:r>
              <a:rPr lang="en-US" altLang="zh-CN" sz="1600" i="1" dirty="0">
                <a:solidFill>
                  <a:schemeClr val="accent2"/>
                </a:solidFill>
                <a:latin typeface="Times New Roman" panose="02020603050405020304" pitchFamily="18" charset="0"/>
              </a:rPr>
              <a:t>n</a:t>
            </a:r>
            <a:r>
              <a:rPr lang="en-US" altLang="zh-CN" sz="1600" dirty="0">
                <a:solidFill>
                  <a:schemeClr val="accent2"/>
                </a:solidFill>
                <a:latin typeface="Times New Roman" panose="02020603050405020304" pitchFamily="18" charset="0"/>
              </a:rPr>
              <a:t>)</a:t>
            </a:r>
            <a:r>
              <a:rPr lang="en-US" altLang="zh-CN" sz="1600" dirty="0">
                <a:latin typeface="Times New Roman" panose="02020603050405020304" pitchFamily="18" charset="0"/>
              </a:rPr>
              <a:t> </a:t>
            </a:r>
            <a:endParaRPr lang="zh-CN" altLang="en-US" sz="1600" dirty="0"/>
          </a:p>
        </p:txBody>
      </p:sp>
      <p:sp>
        <p:nvSpPr>
          <p:cNvPr id="3" name="AutoShape 4">
            <a:extLst>
              <a:ext uri="{FF2B5EF4-FFF2-40B4-BE49-F238E27FC236}">
                <a16:creationId xmlns:a16="http://schemas.microsoft.com/office/drawing/2014/main" id="{9243B1D1-2500-A7CB-B60E-307F300265A3}"/>
              </a:ext>
            </a:extLst>
          </p:cNvPr>
          <p:cNvSpPr/>
          <p:nvPr/>
        </p:nvSpPr>
        <p:spPr>
          <a:xfrm>
            <a:off x="1833961" y="5561454"/>
            <a:ext cx="4860131" cy="1173014"/>
          </a:xfrm>
          <a:prstGeom prst="accentBorderCallout2">
            <a:avLst>
              <a:gd name="adj1" fmla="val 60816"/>
              <a:gd name="adj2" fmla="val -1201"/>
              <a:gd name="adj3" fmla="val 62064"/>
              <a:gd name="adj4" fmla="val -1398"/>
              <a:gd name="adj5" fmla="val 60404"/>
              <a:gd name="adj6" fmla="val -1705"/>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400" dirty="0"/>
              <a:t>一般依靠经验设计估计函数；根据具体应用时的搜索效果衡量估计函数的好坏。</a:t>
            </a:r>
          </a:p>
        </p:txBody>
      </p:sp>
      <p:sp>
        <p:nvSpPr>
          <p:cNvPr id="4" name="AutoShape 4">
            <a:extLst>
              <a:ext uri="{FF2B5EF4-FFF2-40B4-BE49-F238E27FC236}">
                <a16:creationId xmlns:a16="http://schemas.microsoft.com/office/drawing/2014/main" id="{1451ADE9-0E73-AC2A-B332-AB4FC6A6F7FD}"/>
              </a:ext>
            </a:extLst>
          </p:cNvPr>
          <p:cNvSpPr/>
          <p:nvPr/>
        </p:nvSpPr>
        <p:spPr>
          <a:xfrm>
            <a:off x="1691680" y="3740944"/>
            <a:ext cx="4860131" cy="457200"/>
          </a:xfrm>
          <a:prstGeom prst="accentBorderCallout2">
            <a:avLst>
              <a:gd name="adj1" fmla="val 60816"/>
              <a:gd name="adj2" fmla="val -1201"/>
              <a:gd name="adj3" fmla="val 62064"/>
              <a:gd name="adj4" fmla="val -1398"/>
              <a:gd name="adj5" fmla="val 60404"/>
              <a:gd name="adj6" fmla="val -1705"/>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en-US" altLang="zh-CN" sz="2400" dirty="0"/>
              <a:t>2</a:t>
            </a:r>
            <a:r>
              <a:rPr lang="zh-CN" altLang="en-US" sz="2400" dirty="0"/>
              <a:t>右；</a:t>
            </a:r>
            <a:r>
              <a:rPr lang="en-US" altLang="zh-CN" sz="2400" dirty="0"/>
              <a:t>1</a:t>
            </a:r>
            <a:r>
              <a:rPr lang="zh-CN" altLang="en-US" sz="2400" dirty="0"/>
              <a:t>左；</a:t>
            </a:r>
            <a:r>
              <a:rPr lang="en-US" altLang="zh-CN" sz="2400" dirty="0"/>
              <a:t>7</a:t>
            </a:r>
            <a:r>
              <a:rPr lang="zh-CN" altLang="en-US" sz="2400" dirty="0"/>
              <a:t>下；</a:t>
            </a:r>
            <a:r>
              <a:rPr lang="en-US" altLang="zh-CN" sz="2400" dirty="0"/>
              <a:t>6</a:t>
            </a:r>
            <a:r>
              <a:rPr lang="zh-CN" altLang="en-US" sz="2400" dirty="0"/>
              <a:t>下；</a:t>
            </a:r>
            <a:r>
              <a:rPr lang="en-US" altLang="zh-CN" sz="2400" dirty="0"/>
              <a:t>8</a:t>
            </a:r>
            <a:r>
              <a:rPr lang="zh-CN" altLang="en-US" sz="2400" dirty="0"/>
              <a:t>上；</a:t>
            </a:r>
            <a:r>
              <a:rPr lang="en-US" altLang="zh-CN" sz="2400" dirty="0"/>
              <a:t>8</a:t>
            </a:r>
            <a:r>
              <a:rPr lang="zh-CN" altLang="en-US" sz="2400" dirty="0"/>
              <a:t>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1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2"/>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blinds(horizontal)">
                                      <p:cBhvr>
                                        <p:cTn id="28" dur="5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Effect transition="in" filter="blinds(horizontal)">
                                      <p:cBhvr>
                                        <p:cTn id="33" dur="500"/>
                                        <p:tgtEl>
                                          <p:spTgt spid="9">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ox(in)">
                                      <p:cBhvr>
                                        <p:cTn id="38"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blinds(horizontal)">
                                      <p:cBhvr>
                                        <p:cTn id="43" dur="500"/>
                                        <p:tgtEl>
                                          <p:spTgt spid="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blinds(horizontal)">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
                                            <p:txEl>
                                              <p:pRg st="4" end="4"/>
                                            </p:txEl>
                                          </p:spTgt>
                                        </p:tgtEl>
                                        <p:attrNameLst>
                                          <p:attrName>style.visibility</p:attrName>
                                        </p:attrNameLst>
                                      </p:cBhvr>
                                      <p:to>
                                        <p:strVal val="visible"/>
                                      </p:to>
                                    </p:set>
                                    <p:animEffect transition="in" filter="blinds(horizontal)">
                                      <p:cBhvr>
                                        <p:cTn id="53" dur="500"/>
                                        <p:tgtEl>
                                          <p:spTgt spid="9">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ox(in)">
                                      <p:cBhvr>
                                        <p:cTn id="5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2" grpId="0" bldLvl="0" animBg="1"/>
      <p:bldP spid="3" grpId="0" bldLvl="0" animBg="1"/>
      <p:bldP spid="4"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ph type="sldNum" sz="quarter" idx="10"/>
          </p:nvPr>
        </p:nvSpPr>
        <p:spPr>
          <a:xfrm>
            <a:off x="7078663" y="6424613"/>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56</a:t>
            </a:fld>
            <a:endParaRPr lang="en-US" altLang="ja-JP" dirty="0">
              <a:solidFill>
                <a:srgbClr val="A50021"/>
              </a:solidFill>
              <a:ea typeface="MS PGothic" panose="020B0600070205080204" pitchFamily="34" charset="-128"/>
            </a:endParaRPr>
          </a:p>
        </p:txBody>
      </p:sp>
      <p:sp>
        <p:nvSpPr>
          <p:cNvPr id="51203"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4.5.3  A</a:t>
            </a:r>
            <a:r>
              <a:rPr lang="zh-CN" altLang="en-US" sz="3400" dirty="0"/>
              <a:t>搜索算法</a:t>
            </a:r>
          </a:p>
        </p:txBody>
      </p:sp>
      <p:sp>
        <p:nvSpPr>
          <p:cNvPr id="11" name="Rectangle 3"/>
          <p:cNvSpPr>
            <a:spLocks noGrp="1"/>
          </p:cNvSpPr>
          <p:nvPr>
            <p:ph idx="1"/>
          </p:nvPr>
        </p:nvSpPr>
        <p:spPr>
          <a:xfrm>
            <a:off x="411163" y="1798638"/>
            <a:ext cx="8321675" cy="2376487"/>
          </a:xfrm>
          <a:ln/>
        </p:spPr>
        <p:txBody>
          <a:bodyPr vert="horz" wrap="square" lIns="91440" tIns="45720" rIns="91440" bIns="45720" anchor="t" anchorCtr="0"/>
          <a:lstStyle/>
          <a:p>
            <a:pPr marL="0" indent="0" algn="just" eaLnBrk="1" hangingPunct="1">
              <a:spcBef>
                <a:spcPts val="300"/>
              </a:spcBef>
              <a:buClr>
                <a:srgbClr val="008000"/>
              </a:buClr>
              <a:buSzPct val="70000"/>
            </a:pPr>
            <a:r>
              <a:rPr lang="zh-CN" altLang="en-US" sz="2600" b="1" dirty="0"/>
              <a:t> 估价函数 </a:t>
            </a:r>
            <a:r>
              <a:rPr lang="en-US" altLang="zh-CN" sz="2600" b="1" i="1" dirty="0">
                <a:solidFill>
                  <a:schemeClr val="accent2"/>
                </a:solidFill>
              </a:rPr>
              <a:t>f</a:t>
            </a:r>
            <a:r>
              <a:rPr lang="en-US" altLang="zh-CN" sz="2600" b="1" dirty="0">
                <a:solidFill>
                  <a:schemeClr val="accent2"/>
                </a:solidFill>
              </a:rPr>
              <a:t>(</a:t>
            </a:r>
            <a:r>
              <a:rPr lang="en-US" altLang="zh-CN" sz="2600" b="1" i="1" dirty="0">
                <a:solidFill>
                  <a:schemeClr val="accent2"/>
                </a:solidFill>
              </a:rPr>
              <a:t>n</a:t>
            </a:r>
            <a:r>
              <a:rPr lang="en-US" altLang="zh-CN" sz="2600" b="1" dirty="0">
                <a:solidFill>
                  <a:schemeClr val="accent2"/>
                </a:solidFill>
              </a:rPr>
              <a:t>) = </a:t>
            </a:r>
            <a:r>
              <a:rPr lang="en-US" altLang="zh-CN" sz="2600" b="1" i="1" dirty="0">
                <a:solidFill>
                  <a:schemeClr val="accent2"/>
                </a:solidFill>
              </a:rPr>
              <a:t>g</a:t>
            </a:r>
            <a:r>
              <a:rPr lang="en-US" altLang="zh-CN" sz="2600" b="1" dirty="0">
                <a:solidFill>
                  <a:schemeClr val="accent2"/>
                </a:solidFill>
              </a:rPr>
              <a:t>(</a:t>
            </a:r>
            <a:r>
              <a:rPr lang="en-US" altLang="zh-CN" sz="2600" b="1" i="1" dirty="0">
                <a:solidFill>
                  <a:schemeClr val="accent2"/>
                </a:solidFill>
              </a:rPr>
              <a:t>n</a:t>
            </a:r>
            <a:r>
              <a:rPr lang="en-US" altLang="zh-CN" sz="2600" b="1" dirty="0">
                <a:solidFill>
                  <a:schemeClr val="accent2"/>
                </a:solidFill>
              </a:rPr>
              <a:t>) +</a:t>
            </a:r>
            <a:r>
              <a:rPr lang="en-US" altLang="zh-CN" sz="2600" b="1" i="1" dirty="0">
                <a:solidFill>
                  <a:schemeClr val="accent2"/>
                </a:solidFill>
              </a:rPr>
              <a:t>h</a:t>
            </a:r>
            <a:r>
              <a:rPr lang="en-US" altLang="zh-CN" sz="2600" b="1" dirty="0">
                <a:solidFill>
                  <a:schemeClr val="accent2"/>
                </a:solidFill>
              </a:rPr>
              <a:t>(</a:t>
            </a:r>
            <a:r>
              <a:rPr lang="en-US" altLang="zh-CN" sz="2600" b="1" i="1" dirty="0">
                <a:solidFill>
                  <a:schemeClr val="accent2"/>
                </a:solidFill>
              </a:rPr>
              <a:t>n</a:t>
            </a:r>
            <a:r>
              <a:rPr lang="en-US" altLang="zh-CN" sz="2600" b="1" dirty="0">
                <a:solidFill>
                  <a:schemeClr val="accent2"/>
                </a:solidFill>
              </a:rPr>
              <a:t>)</a:t>
            </a:r>
            <a:endParaRPr lang="en-US" altLang="zh-CN" sz="2600" b="1" dirty="0"/>
          </a:p>
          <a:p>
            <a:pPr marL="0" indent="0" algn="just" eaLnBrk="1" hangingPunct="1">
              <a:spcBef>
                <a:spcPts val="300"/>
              </a:spcBef>
              <a:buClr>
                <a:srgbClr val="008000"/>
              </a:buClr>
              <a:buSzPct val="70000"/>
            </a:pPr>
            <a:r>
              <a:rPr lang="en-US" altLang="zh-CN" sz="2600" b="1" dirty="0"/>
              <a:t> </a:t>
            </a:r>
            <a:r>
              <a:rPr lang="zh-CN" altLang="en-US" sz="2600" b="1" dirty="0"/>
              <a:t>如何寻找并设计启发函数 </a:t>
            </a:r>
            <a:r>
              <a:rPr lang="en-US" altLang="zh-CN" sz="2600" b="1" i="1" dirty="0">
                <a:solidFill>
                  <a:srgbClr val="FF0000"/>
                </a:solidFill>
              </a:rPr>
              <a:t>h</a:t>
            </a:r>
            <a:r>
              <a:rPr lang="en-US" altLang="zh-CN" sz="2600" b="1" dirty="0">
                <a:solidFill>
                  <a:srgbClr val="FF0000"/>
                </a:solidFill>
              </a:rPr>
              <a:t>(</a:t>
            </a:r>
            <a:r>
              <a:rPr lang="en-US" altLang="zh-CN" sz="2600" b="1" i="1" dirty="0">
                <a:solidFill>
                  <a:schemeClr val="accent2"/>
                </a:solidFill>
              </a:rPr>
              <a:t>n</a:t>
            </a:r>
            <a:r>
              <a:rPr lang="en-US" altLang="zh-CN" sz="2600" b="1" dirty="0">
                <a:solidFill>
                  <a:srgbClr val="FF0000"/>
                </a:solidFill>
              </a:rPr>
              <a:t>)</a:t>
            </a:r>
            <a:r>
              <a:rPr lang="en-US" altLang="zh-CN" sz="2600" b="1" dirty="0"/>
              <a:t> </a:t>
            </a:r>
            <a:r>
              <a:rPr lang="zh-CN" altLang="en-US" sz="2600" b="1" dirty="0"/>
              <a:t>，然后以 </a:t>
            </a:r>
            <a:r>
              <a:rPr lang="en-US" altLang="zh-CN" sz="2600" b="1" i="1" dirty="0">
                <a:solidFill>
                  <a:schemeClr val="accent2"/>
                </a:solidFill>
              </a:rPr>
              <a:t>f</a:t>
            </a:r>
            <a:r>
              <a:rPr lang="en-US" altLang="zh-CN" sz="2600" b="1" dirty="0">
                <a:solidFill>
                  <a:schemeClr val="accent2"/>
                </a:solidFill>
              </a:rPr>
              <a:t>(</a:t>
            </a:r>
            <a:r>
              <a:rPr lang="en-US" altLang="zh-CN" sz="2600" b="1" i="1" dirty="0">
                <a:solidFill>
                  <a:schemeClr val="accent2"/>
                </a:solidFill>
              </a:rPr>
              <a:t>n</a:t>
            </a:r>
            <a:r>
              <a:rPr lang="en-US" altLang="zh-CN" sz="2600" b="1" dirty="0">
                <a:solidFill>
                  <a:schemeClr val="accent2"/>
                </a:solidFill>
              </a:rPr>
              <a:t>)</a:t>
            </a:r>
            <a:r>
              <a:rPr lang="en-US" altLang="zh-CN" sz="2600" b="1" dirty="0"/>
              <a:t> </a:t>
            </a:r>
            <a:r>
              <a:rPr lang="zh-CN" altLang="en-US" sz="2600" b="1" dirty="0"/>
              <a:t>的大小来排列</a:t>
            </a:r>
            <a:r>
              <a:rPr lang="en-US" altLang="zh-CN" sz="2400" b="1" dirty="0"/>
              <a:t>OPEN</a:t>
            </a:r>
            <a:r>
              <a:rPr lang="zh-CN" altLang="en-US" sz="2400" b="1" dirty="0"/>
              <a:t>表中</a:t>
            </a:r>
            <a:r>
              <a:rPr lang="zh-CN" altLang="en-US" sz="2600" b="1" dirty="0"/>
              <a:t>待扩展状态的次序，每次选择 </a:t>
            </a:r>
            <a:r>
              <a:rPr lang="en-US" altLang="zh-CN" sz="2600" b="1" i="1" dirty="0">
                <a:solidFill>
                  <a:schemeClr val="accent2"/>
                </a:solidFill>
              </a:rPr>
              <a:t>f</a:t>
            </a:r>
            <a:r>
              <a:rPr lang="en-US" altLang="zh-CN" sz="2600" b="1" dirty="0">
                <a:solidFill>
                  <a:schemeClr val="accent2"/>
                </a:solidFill>
              </a:rPr>
              <a:t>(</a:t>
            </a:r>
            <a:r>
              <a:rPr lang="en-US" altLang="zh-CN" sz="2600" b="1" i="1" dirty="0">
                <a:solidFill>
                  <a:schemeClr val="accent2"/>
                </a:solidFill>
              </a:rPr>
              <a:t>n</a:t>
            </a:r>
            <a:r>
              <a:rPr lang="en-US" altLang="zh-CN" sz="2600" b="1" dirty="0">
                <a:solidFill>
                  <a:schemeClr val="accent2"/>
                </a:solidFill>
              </a:rPr>
              <a:t>) </a:t>
            </a:r>
            <a:r>
              <a:rPr lang="zh-CN" altLang="en-US" sz="2600" b="1" dirty="0">
                <a:solidFill>
                  <a:schemeClr val="accent2"/>
                </a:solidFill>
              </a:rPr>
              <a:t>值</a:t>
            </a:r>
            <a:r>
              <a:rPr lang="zh-CN" altLang="en-US" sz="2600" b="1" dirty="0"/>
              <a:t>最小者进行扩展。</a:t>
            </a:r>
            <a:endParaRPr lang="en-US" altLang="zh-CN" sz="2600" b="1" dirty="0"/>
          </a:p>
          <a:p>
            <a:pPr marL="0" indent="0" algn="just" eaLnBrk="1" hangingPunct="1">
              <a:spcBef>
                <a:spcPts val="300"/>
              </a:spcBef>
              <a:buClr>
                <a:srgbClr val="008000"/>
              </a:buClr>
              <a:buSzPct val="70000"/>
            </a:pPr>
            <a:r>
              <a:rPr lang="en-US" altLang="zh-CN" sz="2600" b="1" dirty="0"/>
              <a:t> open</a:t>
            </a:r>
            <a:r>
              <a:rPr lang="zh-CN" altLang="en-US" sz="2600" b="1" dirty="0"/>
              <a:t>表：保留所有已生成而未扩展的状态</a:t>
            </a:r>
            <a:endParaRPr lang="en-US" altLang="zh-CN" sz="2600" b="1" dirty="0"/>
          </a:p>
          <a:p>
            <a:pPr marL="0" indent="0" algn="just" eaLnBrk="1" hangingPunct="1">
              <a:spcBef>
                <a:spcPts val="300"/>
              </a:spcBef>
              <a:buClr>
                <a:srgbClr val="008000"/>
              </a:buClr>
              <a:buSzPct val="70000"/>
            </a:pPr>
            <a:r>
              <a:rPr lang="en-US" altLang="zh-CN" sz="2600" b="1" dirty="0"/>
              <a:t> close</a:t>
            </a:r>
            <a:r>
              <a:rPr lang="zh-CN" altLang="en-US" sz="2600" b="1" dirty="0"/>
              <a:t>表：记录已扩展过的状态</a:t>
            </a:r>
          </a:p>
        </p:txBody>
      </p:sp>
      <p:sp>
        <p:nvSpPr>
          <p:cNvPr id="5120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51206"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51207" name="Rectangle 11"/>
          <p:cNvSpPr/>
          <p:nvPr/>
        </p:nvSpPr>
        <p:spPr>
          <a:xfrm>
            <a:off x="0" y="332898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51208" name="Rectangle 13"/>
          <p:cNvSpPr/>
          <p:nvPr/>
        </p:nvSpPr>
        <p:spPr>
          <a:xfrm>
            <a:off x="0" y="332898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 name="Rectangle 16"/>
          <p:cNvSpPr/>
          <p:nvPr/>
        </p:nvSpPr>
        <p:spPr>
          <a:xfrm>
            <a:off x="395288" y="836613"/>
            <a:ext cx="8640762" cy="1052512"/>
          </a:xfrm>
          <a:prstGeom prst="rect">
            <a:avLst/>
          </a:prstGeom>
          <a:noFill/>
          <a:ln w="9525">
            <a:noFill/>
          </a:ln>
        </p:spPr>
        <p:txBody>
          <a:bodyPr>
            <a:spAutoFit/>
          </a:bodyPr>
          <a:lstStyle/>
          <a:p>
            <a:pPr algn="just">
              <a:lnSpc>
                <a:spcPct val="120000"/>
              </a:lnSpc>
              <a:spcBef>
                <a:spcPct val="40000"/>
              </a:spcBef>
              <a:buClr>
                <a:schemeClr val="hlink"/>
              </a:buClr>
            </a:pPr>
            <a:r>
              <a:rPr lang="en-US" altLang="zh-CN" sz="2600" dirty="0">
                <a:solidFill>
                  <a:srgbClr val="0000FF"/>
                </a:solidFill>
                <a:latin typeface="Times New Roman" panose="02020603050405020304" pitchFamily="18" charset="0"/>
              </a:rPr>
              <a:t> A </a:t>
            </a:r>
            <a:r>
              <a:rPr lang="zh-CN" altLang="en-US" sz="2600" dirty="0">
                <a:solidFill>
                  <a:srgbClr val="0000FF"/>
                </a:solidFill>
                <a:latin typeface="Times New Roman" panose="02020603050405020304" pitchFamily="18" charset="0"/>
              </a:rPr>
              <a:t>搜索算法</a:t>
            </a:r>
            <a:r>
              <a:rPr lang="zh-CN" altLang="en-US" sz="2600" dirty="0">
                <a:latin typeface="Times New Roman" panose="02020603050405020304" pitchFamily="18" charset="0"/>
              </a:rPr>
              <a:t>：使用了</a:t>
            </a:r>
            <a:r>
              <a:rPr lang="zh-CN" altLang="en-US" sz="2600" dirty="0">
                <a:solidFill>
                  <a:srgbClr val="FF0000"/>
                </a:solidFill>
                <a:latin typeface="Times New Roman" panose="02020603050405020304" pitchFamily="18" charset="0"/>
              </a:rPr>
              <a:t>估价函数 </a:t>
            </a:r>
            <a:r>
              <a:rPr lang="en-US" altLang="zh-CN" sz="2600" i="1" dirty="0">
                <a:solidFill>
                  <a:srgbClr val="FF0000"/>
                </a:solidFill>
                <a:latin typeface="Times New Roman" panose="02020603050405020304" pitchFamily="18" charset="0"/>
              </a:rPr>
              <a:t>f </a:t>
            </a:r>
            <a:r>
              <a:rPr lang="zh-CN" altLang="en-US" sz="2600" dirty="0">
                <a:latin typeface="Times New Roman" panose="02020603050405020304" pitchFamily="18" charset="0"/>
              </a:rPr>
              <a:t>的最佳优先搜索（加权启发）；是</a:t>
            </a:r>
            <a:r>
              <a:rPr lang="zh-CN" altLang="en-US" sz="2600" dirty="0">
                <a:solidFill>
                  <a:schemeClr val="accent2"/>
                </a:solidFill>
                <a:latin typeface="Times New Roman" panose="02020603050405020304" pitchFamily="18" charset="0"/>
              </a:rPr>
              <a:t>基于估价函数</a:t>
            </a:r>
            <a:r>
              <a:rPr lang="zh-CN" altLang="en-US" sz="2600" dirty="0">
                <a:latin typeface="Times New Roman" panose="02020603050405020304" pitchFamily="18" charset="0"/>
              </a:rPr>
              <a:t>的一种</a:t>
            </a:r>
            <a:r>
              <a:rPr lang="zh-CN" altLang="en-US" sz="2600" dirty="0">
                <a:solidFill>
                  <a:schemeClr val="accent2"/>
                </a:solidFill>
                <a:latin typeface="Times New Roman" panose="02020603050405020304" pitchFamily="18" charset="0"/>
              </a:rPr>
              <a:t>加权启发式图搜索算法</a:t>
            </a:r>
            <a:r>
              <a:rPr lang="zh-CN" altLang="en-US" sz="2600" dirty="0">
                <a:latin typeface="Times New Roman" panose="02020603050405020304" pitchFamily="18" charset="0"/>
              </a:rPr>
              <a:t>。</a:t>
            </a:r>
          </a:p>
        </p:txBody>
      </p:sp>
      <p:sp>
        <p:nvSpPr>
          <p:cNvPr id="51210" name="Oval 4"/>
          <p:cNvSpPr/>
          <p:nvPr/>
        </p:nvSpPr>
        <p:spPr>
          <a:xfrm>
            <a:off x="7154863" y="388461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1" name="Oval 5"/>
          <p:cNvSpPr/>
          <p:nvPr/>
        </p:nvSpPr>
        <p:spPr>
          <a:xfrm>
            <a:off x="6392863" y="449421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2" name="Oval 7"/>
          <p:cNvSpPr/>
          <p:nvPr/>
        </p:nvSpPr>
        <p:spPr>
          <a:xfrm>
            <a:off x="6088063" y="540861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3" name="Oval 9"/>
          <p:cNvSpPr/>
          <p:nvPr/>
        </p:nvSpPr>
        <p:spPr>
          <a:xfrm>
            <a:off x="6773863" y="5408613"/>
            <a:ext cx="152400" cy="152400"/>
          </a:xfrm>
          <a:prstGeom prst="ellipse">
            <a:avLst/>
          </a:prstGeom>
          <a:solidFill>
            <a:srgbClr val="00FF00"/>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4" name="Oval 11"/>
          <p:cNvSpPr/>
          <p:nvPr/>
        </p:nvSpPr>
        <p:spPr>
          <a:xfrm>
            <a:off x="5173663" y="5345113"/>
            <a:ext cx="152400" cy="152400"/>
          </a:xfrm>
          <a:prstGeom prst="ellipse">
            <a:avLst/>
          </a:prstGeom>
          <a:solidFill>
            <a:srgbClr val="00FF00"/>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5" name="Oval 12"/>
          <p:cNvSpPr/>
          <p:nvPr/>
        </p:nvSpPr>
        <p:spPr>
          <a:xfrm>
            <a:off x="7916863" y="5040313"/>
            <a:ext cx="152400" cy="152400"/>
          </a:xfrm>
          <a:prstGeom prst="ellipse">
            <a:avLst/>
          </a:prstGeom>
          <a:solidFill>
            <a:srgbClr val="00FF00"/>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16" name="Line 13"/>
          <p:cNvSpPr/>
          <p:nvPr/>
        </p:nvSpPr>
        <p:spPr>
          <a:xfrm flipH="1">
            <a:off x="6469063" y="4037013"/>
            <a:ext cx="762000" cy="457200"/>
          </a:xfrm>
          <a:prstGeom prst="line">
            <a:avLst/>
          </a:prstGeom>
          <a:ln w="9525" cap="flat" cmpd="sng">
            <a:solidFill>
              <a:schemeClr val="tx1"/>
            </a:solidFill>
            <a:prstDash val="solid"/>
            <a:headEnd type="none" w="med" len="med"/>
            <a:tailEnd type="none" w="med" len="med"/>
          </a:ln>
        </p:spPr>
      </p:sp>
      <p:sp>
        <p:nvSpPr>
          <p:cNvPr id="51217" name="Line 14"/>
          <p:cNvSpPr/>
          <p:nvPr/>
        </p:nvSpPr>
        <p:spPr>
          <a:xfrm>
            <a:off x="7231063" y="4037013"/>
            <a:ext cx="757237" cy="1012825"/>
          </a:xfrm>
          <a:prstGeom prst="line">
            <a:avLst/>
          </a:prstGeom>
          <a:ln w="9525" cap="flat" cmpd="sng">
            <a:solidFill>
              <a:schemeClr val="tx1"/>
            </a:solidFill>
            <a:prstDash val="solid"/>
            <a:headEnd type="none" w="med" len="med"/>
            <a:tailEnd type="none" w="med" len="med"/>
          </a:ln>
        </p:spPr>
      </p:sp>
      <p:sp>
        <p:nvSpPr>
          <p:cNvPr id="51218" name="Line 15"/>
          <p:cNvSpPr/>
          <p:nvPr/>
        </p:nvSpPr>
        <p:spPr>
          <a:xfrm flipH="1">
            <a:off x="5305425" y="4595813"/>
            <a:ext cx="1084263" cy="755650"/>
          </a:xfrm>
          <a:prstGeom prst="line">
            <a:avLst/>
          </a:prstGeom>
          <a:ln w="9525" cap="flat" cmpd="sng">
            <a:solidFill>
              <a:schemeClr val="tx1"/>
            </a:solidFill>
            <a:prstDash val="solid"/>
            <a:headEnd type="none" w="med" len="med"/>
            <a:tailEnd type="none" w="med" len="med"/>
          </a:ln>
        </p:spPr>
      </p:sp>
      <p:sp>
        <p:nvSpPr>
          <p:cNvPr id="51219" name="Line 16"/>
          <p:cNvSpPr/>
          <p:nvPr/>
        </p:nvSpPr>
        <p:spPr>
          <a:xfrm flipH="1">
            <a:off x="6164263" y="4643438"/>
            <a:ext cx="304800" cy="762000"/>
          </a:xfrm>
          <a:prstGeom prst="line">
            <a:avLst/>
          </a:prstGeom>
          <a:ln w="9525" cap="flat" cmpd="sng">
            <a:solidFill>
              <a:schemeClr val="tx1"/>
            </a:solidFill>
            <a:prstDash val="solid"/>
            <a:headEnd type="none" w="med" len="med"/>
            <a:tailEnd type="none" w="med" len="med"/>
          </a:ln>
        </p:spPr>
      </p:sp>
      <p:sp>
        <p:nvSpPr>
          <p:cNvPr id="51220" name="Line 17"/>
          <p:cNvSpPr/>
          <p:nvPr/>
        </p:nvSpPr>
        <p:spPr>
          <a:xfrm>
            <a:off x="6469063" y="4646613"/>
            <a:ext cx="381000" cy="762000"/>
          </a:xfrm>
          <a:prstGeom prst="line">
            <a:avLst/>
          </a:prstGeom>
          <a:ln w="9525" cap="flat" cmpd="sng">
            <a:solidFill>
              <a:schemeClr val="tx1"/>
            </a:solidFill>
            <a:prstDash val="solid"/>
            <a:headEnd type="none" w="med" len="med"/>
            <a:tailEnd type="none" w="med" len="med"/>
          </a:ln>
        </p:spPr>
      </p:sp>
      <p:sp>
        <p:nvSpPr>
          <p:cNvPr id="51221" name="Oval 21"/>
          <p:cNvSpPr/>
          <p:nvPr/>
        </p:nvSpPr>
        <p:spPr>
          <a:xfrm>
            <a:off x="5859463" y="6323013"/>
            <a:ext cx="152400" cy="152400"/>
          </a:xfrm>
          <a:prstGeom prst="ellipse">
            <a:avLst/>
          </a:prstGeom>
          <a:solidFill>
            <a:srgbClr val="00FF00"/>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22" name="Oval 22"/>
          <p:cNvSpPr/>
          <p:nvPr/>
        </p:nvSpPr>
        <p:spPr>
          <a:xfrm>
            <a:off x="6469063" y="6323013"/>
            <a:ext cx="152400" cy="152400"/>
          </a:xfrm>
          <a:prstGeom prst="ellipse">
            <a:avLst/>
          </a:prstGeom>
          <a:solidFill>
            <a:srgbClr val="00FF00"/>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1223" name="Line 23"/>
          <p:cNvSpPr/>
          <p:nvPr/>
        </p:nvSpPr>
        <p:spPr>
          <a:xfrm flipH="1">
            <a:off x="5935663" y="5561013"/>
            <a:ext cx="228600" cy="762000"/>
          </a:xfrm>
          <a:prstGeom prst="line">
            <a:avLst/>
          </a:prstGeom>
          <a:ln w="9525" cap="flat" cmpd="sng">
            <a:solidFill>
              <a:schemeClr val="tx1"/>
            </a:solidFill>
            <a:prstDash val="solid"/>
            <a:headEnd type="none" w="med" len="med"/>
            <a:tailEnd type="none" w="med" len="med"/>
          </a:ln>
        </p:spPr>
      </p:sp>
      <p:sp>
        <p:nvSpPr>
          <p:cNvPr id="51224" name="Line 24"/>
          <p:cNvSpPr/>
          <p:nvPr/>
        </p:nvSpPr>
        <p:spPr>
          <a:xfrm>
            <a:off x="6164263" y="5561013"/>
            <a:ext cx="381000" cy="762000"/>
          </a:xfrm>
          <a:prstGeom prst="line">
            <a:avLst/>
          </a:prstGeom>
          <a:ln w="9525" cap="flat" cmpd="sng">
            <a:solidFill>
              <a:schemeClr val="tx1"/>
            </a:solidFill>
            <a:prstDash val="solid"/>
            <a:headEnd type="none" w="med" len="med"/>
            <a:tailEnd type="none" w="med" len="med"/>
          </a:ln>
        </p:spPr>
      </p:sp>
      <p:sp>
        <p:nvSpPr>
          <p:cNvPr id="51225" name="Freeform 27"/>
          <p:cNvSpPr/>
          <p:nvPr/>
        </p:nvSpPr>
        <p:spPr>
          <a:xfrm>
            <a:off x="5094288" y="4764088"/>
            <a:ext cx="3608387" cy="2070100"/>
          </a:xfrm>
          <a:custGeom>
            <a:avLst/>
            <a:gdLst>
              <a:gd name="txL" fmla="*/ 0 w 3296"/>
              <a:gd name="txT" fmla="*/ 0 h 1314"/>
              <a:gd name="txR" fmla="*/ 3296 w 3296"/>
              <a:gd name="txB" fmla="*/ 1314 h 131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296" h="1314">
                <a:moveTo>
                  <a:pt x="454" y="75"/>
                </a:moveTo>
                <a:cubicBezTo>
                  <a:pt x="492" y="120"/>
                  <a:pt x="605" y="317"/>
                  <a:pt x="635" y="392"/>
                </a:cubicBezTo>
                <a:cubicBezTo>
                  <a:pt x="665" y="467"/>
                  <a:pt x="620" y="490"/>
                  <a:pt x="635" y="528"/>
                </a:cubicBezTo>
                <a:cubicBezTo>
                  <a:pt x="650" y="566"/>
                  <a:pt x="673" y="604"/>
                  <a:pt x="726" y="619"/>
                </a:cubicBezTo>
                <a:cubicBezTo>
                  <a:pt x="779" y="634"/>
                  <a:pt x="870" y="612"/>
                  <a:pt x="953" y="619"/>
                </a:cubicBezTo>
                <a:cubicBezTo>
                  <a:pt x="1036" y="626"/>
                  <a:pt x="1165" y="694"/>
                  <a:pt x="1225" y="664"/>
                </a:cubicBezTo>
                <a:cubicBezTo>
                  <a:pt x="1285" y="634"/>
                  <a:pt x="1293" y="513"/>
                  <a:pt x="1316" y="438"/>
                </a:cubicBezTo>
                <a:cubicBezTo>
                  <a:pt x="1339" y="363"/>
                  <a:pt x="1301" y="256"/>
                  <a:pt x="1361" y="211"/>
                </a:cubicBezTo>
                <a:cubicBezTo>
                  <a:pt x="1421" y="166"/>
                  <a:pt x="1557" y="180"/>
                  <a:pt x="1678" y="165"/>
                </a:cubicBezTo>
                <a:cubicBezTo>
                  <a:pt x="1799" y="150"/>
                  <a:pt x="1951" y="135"/>
                  <a:pt x="2087" y="120"/>
                </a:cubicBezTo>
                <a:cubicBezTo>
                  <a:pt x="2223" y="105"/>
                  <a:pt x="2351" y="90"/>
                  <a:pt x="2495" y="75"/>
                </a:cubicBezTo>
                <a:cubicBezTo>
                  <a:pt x="2639" y="60"/>
                  <a:pt x="2836" y="6"/>
                  <a:pt x="2949" y="29"/>
                </a:cubicBezTo>
                <a:cubicBezTo>
                  <a:pt x="3062" y="52"/>
                  <a:pt x="3122" y="150"/>
                  <a:pt x="3175" y="211"/>
                </a:cubicBezTo>
                <a:cubicBezTo>
                  <a:pt x="3228" y="272"/>
                  <a:pt x="3251" y="324"/>
                  <a:pt x="3266" y="392"/>
                </a:cubicBezTo>
                <a:cubicBezTo>
                  <a:pt x="3281" y="460"/>
                  <a:pt x="3296" y="574"/>
                  <a:pt x="3266" y="619"/>
                </a:cubicBezTo>
                <a:cubicBezTo>
                  <a:pt x="3236" y="664"/>
                  <a:pt x="3191" y="649"/>
                  <a:pt x="3085" y="664"/>
                </a:cubicBezTo>
                <a:cubicBezTo>
                  <a:pt x="2979" y="679"/>
                  <a:pt x="2790" y="702"/>
                  <a:pt x="2631" y="710"/>
                </a:cubicBezTo>
                <a:cubicBezTo>
                  <a:pt x="2472" y="718"/>
                  <a:pt x="2268" y="710"/>
                  <a:pt x="2132" y="710"/>
                </a:cubicBezTo>
                <a:cubicBezTo>
                  <a:pt x="1996" y="710"/>
                  <a:pt x="1891" y="695"/>
                  <a:pt x="1815" y="710"/>
                </a:cubicBezTo>
                <a:cubicBezTo>
                  <a:pt x="1739" y="725"/>
                  <a:pt x="1738" y="733"/>
                  <a:pt x="1678" y="801"/>
                </a:cubicBezTo>
                <a:cubicBezTo>
                  <a:pt x="1618" y="869"/>
                  <a:pt x="1527" y="1043"/>
                  <a:pt x="1452" y="1118"/>
                </a:cubicBezTo>
                <a:cubicBezTo>
                  <a:pt x="1377" y="1193"/>
                  <a:pt x="1323" y="1231"/>
                  <a:pt x="1225" y="1254"/>
                </a:cubicBezTo>
                <a:cubicBezTo>
                  <a:pt x="1127" y="1277"/>
                  <a:pt x="998" y="1254"/>
                  <a:pt x="862" y="1254"/>
                </a:cubicBezTo>
                <a:cubicBezTo>
                  <a:pt x="726" y="1254"/>
                  <a:pt x="536" y="1314"/>
                  <a:pt x="408" y="1254"/>
                </a:cubicBezTo>
                <a:cubicBezTo>
                  <a:pt x="280" y="1194"/>
                  <a:pt x="159" y="1019"/>
                  <a:pt x="91" y="891"/>
                </a:cubicBezTo>
                <a:cubicBezTo>
                  <a:pt x="23" y="763"/>
                  <a:pt x="0" y="619"/>
                  <a:pt x="0" y="483"/>
                </a:cubicBezTo>
                <a:cubicBezTo>
                  <a:pt x="0" y="347"/>
                  <a:pt x="53" y="150"/>
                  <a:pt x="91" y="75"/>
                </a:cubicBezTo>
                <a:cubicBezTo>
                  <a:pt x="129" y="0"/>
                  <a:pt x="182" y="37"/>
                  <a:pt x="227" y="29"/>
                </a:cubicBezTo>
                <a:cubicBezTo>
                  <a:pt x="272" y="21"/>
                  <a:pt x="333" y="14"/>
                  <a:pt x="363" y="29"/>
                </a:cubicBezTo>
                <a:cubicBezTo>
                  <a:pt x="393" y="44"/>
                  <a:pt x="393" y="112"/>
                  <a:pt x="408" y="120"/>
                </a:cubicBezTo>
                <a:cubicBezTo>
                  <a:pt x="423" y="128"/>
                  <a:pt x="416" y="30"/>
                  <a:pt x="454" y="75"/>
                </a:cubicBezTo>
                <a:close/>
              </a:path>
            </a:pathLst>
          </a:custGeom>
          <a:solidFill>
            <a:srgbClr val="CCFFFF">
              <a:alpha val="34117"/>
            </a:srgbClr>
          </a:solidFill>
          <a:ln w="9525" cap="flat" cmpd="sng">
            <a:solidFill>
              <a:srgbClr val="0000FF">
                <a:alpha val="100000"/>
              </a:srgbClr>
            </a:solidFill>
            <a:prstDash val="solid"/>
            <a:round/>
            <a:headEnd type="none" w="med" len="med"/>
            <a:tailEnd type="none" w="med" len="med"/>
          </a:ln>
        </p:spPr>
        <p:txBody>
          <a:bodyPr/>
          <a:lstStyle/>
          <a:p>
            <a:endParaRPr lang="zh-CN" altLang="en-US"/>
          </a:p>
        </p:txBody>
      </p:sp>
      <p:sp>
        <p:nvSpPr>
          <p:cNvPr id="51226" name="矩形 28"/>
          <p:cNvSpPr/>
          <p:nvPr/>
        </p:nvSpPr>
        <p:spPr>
          <a:xfrm>
            <a:off x="7059613" y="6192838"/>
            <a:ext cx="1577975" cy="428625"/>
          </a:xfrm>
          <a:prstGeom prst="rect">
            <a:avLst/>
          </a:prstGeom>
          <a:noFill/>
          <a:ln w="9525">
            <a:noFill/>
          </a:ln>
        </p:spPr>
        <p:txBody>
          <a:bodyPr wrap="none">
            <a:spAutoFit/>
          </a:bodyPr>
          <a:lstStyle/>
          <a:p>
            <a:r>
              <a:rPr lang="en-US" altLang="zh-CN" sz="2200" dirty="0">
                <a:solidFill>
                  <a:srgbClr val="0000FF"/>
                </a:solidFill>
                <a:latin typeface="Times New Roman" panose="02020603050405020304" pitchFamily="18" charset="0"/>
              </a:rPr>
              <a:t>A </a:t>
            </a:r>
            <a:r>
              <a:rPr lang="zh-CN" altLang="en-US" sz="2200" dirty="0">
                <a:solidFill>
                  <a:srgbClr val="0000FF"/>
                </a:solidFill>
                <a:latin typeface="Times New Roman" panose="02020603050405020304" pitchFamily="18" charset="0"/>
              </a:rPr>
              <a:t>搜索搜索</a:t>
            </a:r>
            <a:endParaRPr lang="zh-CN" altLang="en-US" sz="2200" dirty="0">
              <a:latin typeface="Arial" panose="020B0604020202020204" pitchFamily="34" charset="0"/>
            </a:endParaRPr>
          </a:p>
        </p:txBody>
      </p:sp>
      <p:sp>
        <p:nvSpPr>
          <p:cNvPr id="35" name="矩形 34"/>
          <p:cNvSpPr/>
          <p:nvPr/>
        </p:nvSpPr>
        <p:spPr>
          <a:xfrm>
            <a:off x="5273675" y="5548313"/>
            <a:ext cx="312738" cy="3714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1" u="none" strike="noStrike" kern="1200" cap="none" spc="0" normalizeH="0" baseline="0" noProof="0" dirty="0">
                <a:ln>
                  <a:noFill/>
                </a:ln>
                <a:solidFill>
                  <a:schemeClr val="tx1"/>
                </a:solidFill>
                <a:effectLst/>
                <a:uLnTx/>
                <a:uFillTx/>
                <a:latin typeface="+mj-lt"/>
                <a:ea typeface="宋体" panose="02010600030101010101" pitchFamily="2" charset="-122"/>
                <a:cs typeface="+mn-cs"/>
              </a:rPr>
              <a:t>n</a:t>
            </a:r>
            <a:endParaRPr kumimoji="0" lang="zh-CN" altLang="en-US" sz="1800" b="0" i="1"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36" name="矩形 35"/>
          <p:cNvSpPr/>
          <p:nvPr/>
        </p:nvSpPr>
        <p:spPr>
          <a:xfrm>
            <a:off x="500063" y="4814888"/>
            <a:ext cx="3857625" cy="1708150"/>
          </a:xfrm>
          <a:prstGeom prst="rect">
            <a:avLst/>
          </a:prstGeom>
        </p:spPr>
        <p:txBody>
          <a:bodyPr>
            <a:spAutoFit/>
          </a:bodyPr>
          <a:lstStyle/>
          <a:p>
            <a:pPr marL="0" marR="0" lvl="0" indent="0" algn="just" defTabSz="914400" rtl="0" eaLnBrk="1" fontAlgn="base" latinLnBrk="0" hangingPunct="1">
              <a:lnSpc>
                <a:spcPct val="100000"/>
              </a:lnSpc>
              <a:spcBef>
                <a:spcPts val="600"/>
              </a:spcBef>
              <a:spcAft>
                <a:spcPct val="0"/>
              </a:spcAft>
              <a:buClrTx/>
              <a:buSzTx/>
              <a:buFontTx/>
              <a:buNone/>
              <a:defRPr/>
            </a:pPr>
            <a:r>
              <a:rPr kumimoji="0" lang="en-US" altLang="zh-CN" sz="24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g</a:t>
            </a:r>
            <a:r>
              <a:rPr kumimoji="0" lang="en-US" altLang="zh-CN"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en-US" altLang="zh-CN" sz="26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n</a:t>
            </a:r>
            <a:r>
              <a:rPr kumimoji="0" lang="en-US" altLang="zh-CN"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zh-CN" altLang="en-US"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状态</a:t>
            </a:r>
            <a:r>
              <a:rPr kumimoji="0" lang="en-US" altLang="zh-CN" sz="26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的实际代价，例如搜索的深度；</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endParaRPr>
          </a:p>
          <a:p>
            <a:pPr marL="0" marR="0" lvl="0" indent="0" algn="just" defTabSz="914400" rtl="0" eaLnBrk="1" fontAlgn="base" latinLnBrk="0" hangingPunct="1">
              <a:lnSpc>
                <a:spcPct val="100000"/>
              </a:lnSpc>
              <a:spcBef>
                <a:spcPts val="600"/>
              </a:spcBef>
              <a:spcAft>
                <a:spcPct val="0"/>
              </a:spcAft>
              <a:buClrTx/>
              <a:buSzTx/>
              <a:buFontTx/>
              <a:buNone/>
              <a:defRPr/>
            </a:pPr>
            <a:r>
              <a:rPr kumimoji="0" lang="en-US" altLang="zh-CN" sz="24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h</a:t>
            </a:r>
            <a:r>
              <a:rPr kumimoji="0" lang="en-US" altLang="zh-CN"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en-US" altLang="zh-CN" sz="26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n</a:t>
            </a:r>
            <a:r>
              <a:rPr kumimoji="0" lang="en-US" altLang="zh-CN"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zh-CN" altLang="en-US" sz="2400" b="0" i="0"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对状态</a:t>
            </a:r>
            <a:r>
              <a:rPr kumimoji="0" lang="en-US" altLang="zh-CN" sz="2600" b="0" i="1" u="none" strike="noStrike" kern="0" cap="none" spc="0" normalizeH="0" baseline="0" noProof="0" dirty="0">
                <a:ln>
                  <a:noFill/>
                </a:ln>
                <a:solidFill>
                  <a:srgbClr val="CC0000"/>
                </a:solidFill>
                <a:effectLst/>
                <a:uLnTx/>
                <a:uFillTx/>
                <a:latin typeface="Times New Roman" panose="02020603050405020304"/>
                <a:ea typeface="宋体" panose="02010600030101010101" pitchFamily="2" charset="-122"/>
                <a:cs typeface="+mn-cs"/>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a:ea typeface="宋体" panose="02010600030101010101" pitchFamily="2" charset="-122"/>
                <a:cs typeface="+mn-cs"/>
              </a:rPr>
              <a:t>与目标“接近程度”的某种启发式估计</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animEffect transition="in" filter="blinds(horizontal)">
                                      <p:cBhvr>
                                        <p:cTn id="11" dur="500"/>
                                        <p:tgtEl>
                                          <p:spTgt spid="35">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blinds(horizontal)">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blinds(horizontal)">
                                      <p:cBhvr>
                                        <p:cTn id="25" dur="500"/>
                                        <p:tgtEl>
                                          <p:spTgt spid="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blinds(horizontal)">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blinds(horizontal)">
                                      <p:cBhvr>
                                        <p:cTn id="3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57</a:t>
            </a:fld>
            <a:endParaRPr lang="ja-JP" altLang="en-US" dirty="0">
              <a:solidFill>
                <a:srgbClr val="A50021"/>
              </a:solidFill>
              <a:ea typeface="MS PGothic" panose="020B0600070205080204" pitchFamily="34" charset="-128"/>
            </a:endParaRPr>
          </a:p>
        </p:txBody>
      </p:sp>
      <p:sp>
        <p:nvSpPr>
          <p:cNvPr id="5222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4.5.3  </a:t>
            </a:r>
            <a:r>
              <a:rPr lang="en-US" altLang="zh-CN" sz="3600" b="0" i="1" dirty="0">
                <a:latin typeface="Times New Roman" panose="02020603050405020304" pitchFamily="18" charset="0"/>
                <a:ea typeface="黑体" panose="02010609060101010101" pitchFamily="49" charset="-122"/>
              </a:rPr>
              <a:t>A</a:t>
            </a:r>
            <a:r>
              <a:rPr lang="zh-CN" altLang="en-US" sz="3600" b="0" dirty="0">
                <a:latin typeface="Times New Roman" panose="02020603050405020304" pitchFamily="18" charset="0"/>
                <a:ea typeface="黑体" panose="02010609060101010101" pitchFamily="49" charset="-122"/>
              </a:rPr>
              <a:t>搜索算法</a:t>
            </a:r>
          </a:p>
        </p:txBody>
      </p:sp>
      <p:sp>
        <p:nvSpPr>
          <p:cNvPr id="6" name="Rectangle 3"/>
          <p:cNvSpPr>
            <a:spLocks noGrp="1"/>
          </p:cNvSpPr>
          <p:nvPr>
            <p:ph idx="1"/>
          </p:nvPr>
        </p:nvSpPr>
        <p:spPr>
          <a:xfrm>
            <a:off x="250825" y="908050"/>
            <a:ext cx="8642350" cy="5616575"/>
          </a:xfrm>
          <a:gradFill rotWithShape="1">
            <a:gsLst>
              <a:gs pos="0">
                <a:srgbClr val="FFFF99">
                  <a:alpha val="100000"/>
                </a:srgbClr>
              </a:gs>
              <a:gs pos="100000">
                <a:schemeClr val="bg1">
                  <a:alpha val="100000"/>
                </a:schemeClr>
              </a:gs>
            </a:gsLst>
            <a:path path="rect">
              <a:fillToRect l="100000" t="100000"/>
            </a:path>
            <a:tileRect/>
          </a:gradFill>
          <a:ln>
            <a:solidFill>
              <a:srgbClr val="969696">
                <a:alpha val="100000"/>
              </a:srgbClr>
            </a:solidFill>
            <a:miter lim="800000"/>
          </a:ln>
        </p:spPr>
        <p:txBody>
          <a:bodyPr vert="horz" wrap="square" lIns="91440" tIns="45720" rIns="91440" bIns="45720" anchor="t" anchorCtr="0"/>
          <a:lstStyle/>
          <a:p>
            <a:pPr marL="361950" indent="-266700" eaLnBrk="1" hangingPunct="1">
              <a:lnSpc>
                <a:spcPct val="110000"/>
              </a:lnSpc>
            </a:pPr>
            <a:r>
              <a:rPr lang="en-US" altLang="zh-CN" sz="2600" b="1" dirty="0"/>
              <a:t>  </a:t>
            </a:r>
            <a:r>
              <a:rPr lang="zh-CN" altLang="en-US" sz="2600" b="1" dirty="0"/>
              <a:t>例</a:t>
            </a:r>
            <a:r>
              <a:rPr lang="en-US" altLang="zh-CN" sz="2600" b="1" dirty="0">
                <a:cs typeface="Times New Roman" panose="02020603050405020304" pitchFamily="18" charset="0"/>
              </a:rPr>
              <a:t>4.8  </a:t>
            </a:r>
            <a:r>
              <a:rPr lang="zh-CN" altLang="en-US" sz="2600" b="1" dirty="0"/>
              <a:t>利用 </a:t>
            </a:r>
            <a:r>
              <a:rPr lang="en-US" altLang="zh-CN" sz="2600" b="1" i="1" dirty="0">
                <a:solidFill>
                  <a:schemeClr val="accent2"/>
                </a:solidFill>
                <a:cs typeface="Times New Roman" panose="02020603050405020304" pitchFamily="18" charset="0"/>
              </a:rPr>
              <a:t>A </a:t>
            </a:r>
            <a:r>
              <a:rPr lang="zh-CN" altLang="en-US" sz="2600" b="1" dirty="0">
                <a:solidFill>
                  <a:schemeClr val="accent2"/>
                </a:solidFill>
              </a:rPr>
              <a:t>搜索算法</a:t>
            </a:r>
            <a:r>
              <a:rPr lang="zh-CN" altLang="en-US" sz="2600" b="1" dirty="0"/>
              <a:t>求解</a:t>
            </a:r>
            <a:r>
              <a:rPr lang="zh-CN" altLang="en-US" sz="2600" b="1" dirty="0">
                <a:solidFill>
                  <a:srgbClr val="0000FF"/>
                </a:solidFill>
              </a:rPr>
              <a:t>八数码问题</a:t>
            </a:r>
            <a:r>
              <a:rPr lang="zh-CN" altLang="en-US" sz="2600" b="1" dirty="0"/>
              <a:t>，问最少移动多少次就可达到目标状态？</a:t>
            </a:r>
            <a:endParaRPr lang="zh-CN" altLang="en-US" b="1" dirty="0">
              <a:solidFill>
                <a:schemeClr val="accent2"/>
              </a:solidFill>
            </a:endParaRPr>
          </a:p>
          <a:p>
            <a:pPr marL="361950" indent="-266700" eaLnBrk="1" hangingPunct="1">
              <a:lnSpc>
                <a:spcPct val="110000"/>
              </a:lnSpc>
              <a:buClr>
                <a:srgbClr val="0000FF"/>
              </a:buClr>
            </a:pPr>
            <a:r>
              <a:rPr lang="zh-CN" altLang="en-US" sz="2600" b="1" dirty="0"/>
              <a:t>估价函数定义为  </a:t>
            </a:r>
            <a:r>
              <a:rPr lang="en-US" altLang="zh-CN" b="1" i="1" dirty="0">
                <a:solidFill>
                  <a:schemeClr val="accent2"/>
                </a:solidFill>
              </a:rPr>
              <a:t>f</a:t>
            </a:r>
            <a:r>
              <a:rPr lang="en-US" altLang="zh-CN" b="1" dirty="0">
                <a:solidFill>
                  <a:schemeClr val="accent2"/>
                </a:solidFill>
              </a:rPr>
              <a:t>(</a:t>
            </a:r>
            <a:r>
              <a:rPr lang="en-US" altLang="zh-CN" b="1" i="1" dirty="0">
                <a:solidFill>
                  <a:schemeClr val="accent2"/>
                </a:solidFill>
              </a:rPr>
              <a:t>n</a:t>
            </a:r>
            <a:r>
              <a:rPr lang="en-US" altLang="zh-CN" b="1" dirty="0">
                <a:solidFill>
                  <a:schemeClr val="accent2"/>
                </a:solidFill>
              </a:rPr>
              <a:t>) = </a:t>
            </a:r>
            <a:r>
              <a:rPr lang="en-US" altLang="zh-CN" b="1" i="1" dirty="0">
                <a:solidFill>
                  <a:schemeClr val="accent2"/>
                </a:solidFill>
              </a:rPr>
              <a:t>g</a:t>
            </a:r>
            <a:r>
              <a:rPr lang="en-US" altLang="zh-CN" b="1" dirty="0">
                <a:solidFill>
                  <a:schemeClr val="accent2"/>
                </a:solidFill>
              </a:rPr>
              <a:t>(</a:t>
            </a:r>
            <a:r>
              <a:rPr lang="en-US" altLang="zh-CN" b="1" i="1" dirty="0">
                <a:solidFill>
                  <a:schemeClr val="accent2"/>
                </a:solidFill>
              </a:rPr>
              <a:t>n</a:t>
            </a:r>
            <a:r>
              <a:rPr lang="en-US" altLang="zh-CN" b="1" dirty="0">
                <a:solidFill>
                  <a:schemeClr val="accent2"/>
                </a:solidFill>
              </a:rPr>
              <a:t>) + </a:t>
            </a:r>
            <a:r>
              <a:rPr lang="en-US" altLang="zh-CN" b="1" i="1" dirty="0">
                <a:solidFill>
                  <a:schemeClr val="accent2"/>
                </a:solidFill>
              </a:rPr>
              <a:t>h</a:t>
            </a:r>
            <a:r>
              <a:rPr lang="en-US" altLang="zh-CN" b="1" dirty="0">
                <a:solidFill>
                  <a:schemeClr val="accent2"/>
                </a:solidFill>
              </a:rPr>
              <a:t>(</a:t>
            </a:r>
            <a:r>
              <a:rPr lang="en-US" altLang="zh-CN" b="1" i="1" dirty="0">
                <a:solidFill>
                  <a:schemeClr val="accent2"/>
                </a:solidFill>
              </a:rPr>
              <a:t>n</a:t>
            </a:r>
            <a:r>
              <a:rPr lang="en-US" altLang="zh-CN" sz="2600" b="1" i="1" dirty="0"/>
              <a:t> </a:t>
            </a:r>
            <a:r>
              <a:rPr lang="en-US" altLang="zh-CN" b="1" dirty="0">
                <a:solidFill>
                  <a:schemeClr val="accent2"/>
                </a:solidFill>
              </a:rPr>
              <a:t>)</a:t>
            </a:r>
          </a:p>
          <a:p>
            <a:pPr marL="361950" indent="-266700" eaLnBrk="1" hangingPunct="1">
              <a:lnSpc>
                <a:spcPct val="110000"/>
              </a:lnSpc>
              <a:buClr>
                <a:srgbClr val="0000FF"/>
              </a:buClr>
            </a:pPr>
            <a:r>
              <a:rPr lang="en-US" altLang="zh-CN" sz="2600" b="1" i="1" dirty="0"/>
              <a:t> g</a:t>
            </a:r>
            <a:r>
              <a:rPr lang="en-US" altLang="zh-CN" sz="2600" b="1" dirty="0"/>
              <a:t>(</a:t>
            </a:r>
            <a:r>
              <a:rPr lang="en-US" altLang="zh-CN" sz="2600" b="1" i="1" dirty="0"/>
              <a:t>n</a:t>
            </a:r>
            <a:r>
              <a:rPr lang="en-US" altLang="zh-CN" sz="2600" b="1" dirty="0"/>
              <a:t>)</a:t>
            </a:r>
            <a:r>
              <a:rPr lang="zh-CN" altLang="en-US" sz="2600" b="1" dirty="0"/>
              <a:t>：节点 </a:t>
            </a:r>
            <a:r>
              <a:rPr lang="en-US" altLang="zh-CN" sz="2600" b="1" i="1" dirty="0"/>
              <a:t>n </a:t>
            </a:r>
            <a:r>
              <a:rPr lang="zh-CN" altLang="en-US" sz="2600" b="1" dirty="0"/>
              <a:t>的深度，如 </a:t>
            </a:r>
            <a:r>
              <a:rPr lang="en-US" altLang="zh-CN" sz="2600" b="1" i="1" dirty="0">
                <a:solidFill>
                  <a:schemeClr val="accent2"/>
                </a:solidFill>
              </a:rPr>
              <a:t>g </a:t>
            </a:r>
            <a:r>
              <a:rPr lang="en-US" altLang="zh-CN" sz="2600" b="1" dirty="0">
                <a:solidFill>
                  <a:schemeClr val="accent2"/>
                </a:solidFill>
              </a:rPr>
              <a:t>(</a:t>
            </a:r>
            <a:r>
              <a:rPr lang="en-US" altLang="zh-CN" sz="2600" b="1" i="1" dirty="0">
                <a:solidFill>
                  <a:schemeClr val="accent2"/>
                </a:solidFill>
              </a:rPr>
              <a:t>S</a:t>
            </a:r>
            <a:r>
              <a:rPr lang="en-US" altLang="zh-CN" sz="2600" b="1" i="1" baseline="-25000" dirty="0">
                <a:solidFill>
                  <a:schemeClr val="accent2"/>
                </a:solidFill>
              </a:rPr>
              <a:t>0</a:t>
            </a:r>
            <a:r>
              <a:rPr lang="en-US" altLang="zh-CN" sz="2600" b="1" dirty="0">
                <a:solidFill>
                  <a:schemeClr val="accent2"/>
                </a:solidFill>
              </a:rPr>
              <a:t>)=0</a:t>
            </a:r>
            <a:r>
              <a:rPr lang="zh-CN" altLang="en-US" sz="2600" b="1" dirty="0"/>
              <a:t>。</a:t>
            </a:r>
          </a:p>
          <a:p>
            <a:pPr marL="361950" indent="-266700" eaLnBrk="1" hangingPunct="1">
              <a:lnSpc>
                <a:spcPct val="110000"/>
              </a:lnSpc>
              <a:buClr>
                <a:srgbClr val="0000FF"/>
              </a:buClr>
            </a:pPr>
            <a:r>
              <a:rPr lang="zh-CN" altLang="en-US" sz="2600" b="1" i="1" dirty="0"/>
              <a:t> </a:t>
            </a:r>
            <a:r>
              <a:rPr lang="en-US" altLang="zh-CN" sz="2600" b="1" i="1" dirty="0"/>
              <a:t>h</a:t>
            </a:r>
            <a:r>
              <a:rPr lang="en-US" altLang="zh-CN" sz="2600" b="1" dirty="0"/>
              <a:t>(</a:t>
            </a:r>
            <a:r>
              <a:rPr lang="en-US" altLang="zh-CN" sz="2600" b="1" i="1" dirty="0"/>
              <a:t>n</a:t>
            </a:r>
            <a:r>
              <a:rPr lang="en-US" altLang="zh-CN" sz="2600" b="1" dirty="0"/>
              <a:t>)</a:t>
            </a:r>
            <a:r>
              <a:rPr lang="zh-CN" altLang="en-US" sz="2600" b="1" dirty="0"/>
              <a:t>：节点 </a:t>
            </a:r>
            <a:r>
              <a:rPr lang="en-US" altLang="zh-CN" sz="2600" b="1" i="1" dirty="0"/>
              <a:t>n </a:t>
            </a:r>
            <a:r>
              <a:rPr lang="zh-CN" altLang="en-US" sz="2600" b="1" dirty="0"/>
              <a:t>与目标棋局不相同的位数（包括空格），简称“不在位数”，如</a:t>
            </a:r>
            <a:r>
              <a:rPr lang="zh-CN" altLang="en-US" sz="2600" b="1" i="1" dirty="0">
                <a:solidFill>
                  <a:schemeClr val="accent2"/>
                </a:solidFill>
              </a:rPr>
              <a:t>    </a:t>
            </a:r>
            <a:r>
              <a:rPr lang="en-US" altLang="zh-CN" sz="2600" b="1" i="1" dirty="0">
                <a:solidFill>
                  <a:schemeClr val="accent2"/>
                </a:solidFill>
              </a:rPr>
              <a:t>h </a:t>
            </a:r>
            <a:r>
              <a:rPr lang="en-US" altLang="zh-CN" sz="2600" b="1" dirty="0">
                <a:solidFill>
                  <a:schemeClr val="accent2"/>
                </a:solidFill>
              </a:rPr>
              <a:t>(</a:t>
            </a:r>
            <a:r>
              <a:rPr lang="en-US" altLang="zh-CN" sz="2600" b="1" i="1" dirty="0">
                <a:solidFill>
                  <a:schemeClr val="accent2"/>
                </a:solidFill>
              </a:rPr>
              <a:t>S</a:t>
            </a:r>
            <a:r>
              <a:rPr lang="en-US" altLang="zh-CN" sz="2600" b="1" i="1" baseline="-25000" dirty="0">
                <a:solidFill>
                  <a:schemeClr val="accent2"/>
                </a:solidFill>
              </a:rPr>
              <a:t>0</a:t>
            </a:r>
            <a:r>
              <a:rPr lang="en-US" altLang="zh-CN" sz="2600" b="1" dirty="0">
                <a:solidFill>
                  <a:schemeClr val="accent2"/>
                </a:solidFill>
              </a:rPr>
              <a:t>)=5</a:t>
            </a:r>
            <a:r>
              <a:rPr lang="zh-CN" altLang="en-US" sz="2600" b="1" dirty="0">
                <a:solidFill>
                  <a:schemeClr val="accent2"/>
                </a:solidFill>
              </a:rPr>
              <a:t>。</a:t>
            </a:r>
          </a:p>
        </p:txBody>
      </p:sp>
      <p:graphicFrame>
        <p:nvGraphicFramePr>
          <p:cNvPr id="7" name="表格 6"/>
          <p:cNvGraphicFramePr>
            <a:graphicFrameLocks noGrp="1"/>
          </p:cNvGraphicFramePr>
          <p:nvPr/>
        </p:nvGraphicFramePr>
        <p:xfrm>
          <a:off x="1552575" y="4365625"/>
          <a:ext cx="1733550" cy="1611314"/>
        </p:xfrm>
        <a:graphic>
          <a:graphicData uri="http://schemas.openxmlformats.org/drawingml/2006/table">
            <a:tbl>
              <a:tblPr/>
              <a:tblGrid>
                <a:gridCol w="5778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tblGrid>
              <a:tr h="530313">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5068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30313">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marT="45706" marB="457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8" name="表格 7"/>
          <p:cNvGraphicFramePr>
            <a:graphicFrameLocks noGrp="1"/>
          </p:cNvGraphicFramePr>
          <p:nvPr/>
        </p:nvGraphicFramePr>
        <p:xfrm>
          <a:off x="5805488" y="4292600"/>
          <a:ext cx="1790700" cy="1590675"/>
        </p:xfrm>
        <a:graphic>
          <a:graphicData uri="http://schemas.openxmlformats.org/drawingml/2006/table">
            <a:tbl>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tblGrid>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marT="45687" marB="4568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marT="45687" marB="4568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marT="45687" marB="4568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9" name="AutoShape 55"/>
          <p:cNvSpPr>
            <a:spLocks noChangeArrowheads="1"/>
          </p:cNvSpPr>
          <p:nvPr/>
        </p:nvSpPr>
        <p:spPr bwMode="auto">
          <a:xfrm>
            <a:off x="4038600" y="4772025"/>
            <a:ext cx="1103313" cy="4492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bg1"/>
              </a:gs>
              <a:gs pos="50000">
                <a:srgbClr val="FFFF00"/>
              </a:gs>
              <a:gs pos="100000">
                <a:schemeClr val="bg1"/>
              </a:gs>
            </a:gsLst>
            <a:lin ang="5400000" scaled="1"/>
          </a:gradFill>
          <a:ln w="9525">
            <a:solidFill>
              <a:srgbClr val="FF6600"/>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Text Box 56"/>
          <p:cNvSpPr txBox="1"/>
          <p:nvPr/>
        </p:nvSpPr>
        <p:spPr>
          <a:xfrm>
            <a:off x="1547813" y="5995988"/>
            <a:ext cx="1939925" cy="457200"/>
          </a:xfrm>
          <a:prstGeom prst="rect">
            <a:avLst/>
          </a:prstGeom>
          <a:noFill/>
          <a:ln w="9525">
            <a:noFill/>
          </a:ln>
        </p:spPr>
        <p:txBody>
          <a:bodyPr>
            <a:spAutoFit/>
          </a:bodyPr>
          <a:lstStyle/>
          <a:p>
            <a:r>
              <a:rPr lang="zh-CN" altLang="en-US" sz="2400" dirty="0">
                <a:latin typeface="Arial" panose="020B0604020202020204" pitchFamily="34" charset="0"/>
              </a:rPr>
              <a:t>初始状态 </a:t>
            </a:r>
            <a:r>
              <a:rPr lang="en-US" altLang="zh-CN" sz="2400" i="1" dirty="0">
                <a:latin typeface="Times New Roman" panose="02020603050405020304" pitchFamily="18" charset="0"/>
              </a:rPr>
              <a:t>S</a:t>
            </a:r>
            <a:r>
              <a:rPr lang="en-US" altLang="zh-CN" sz="2400" baseline="-25000" dirty="0">
                <a:latin typeface="Times New Roman" panose="02020603050405020304" pitchFamily="18" charset="0"/>
              </a:rPr>
              <a:t>0</a:t>
            </a:r>
          </a:p>
        </p:txBody>
      </p:sp>
      <p:sp>
        <p:nvSpPr>
          <p:cNvPr id="11" name="Text Box 57"/>
          <p:cNvSpPr txBox="1"/>
          <p:nvPr/>
        </p:nvSpPr>
        <p:spPr>
          <a:xfrm>
            <a:off x="6084888" y="5970588"/>
            <a:ext cx="1655762" cy="457200"/>
          </a:xfrm>
          <a:prstGeom prst="rect">
            <a:avLst/>
          </a:prstGeom>
          <a:noFill/>
          <a:ln w="9525">
            <a:noFill/>
          </a:ln>
        </p:spPr>
        <p:txBody>
          <a:bodyPr>
            <a:spAutoFit/>
          </a:bodyPr>
          <a:lstStyle/>
          <a:p>
            <a:r>
              <a:rPr lang="zh-CN" altLang="en-US" sz="2400" dirty="0">
                <a:latin typeface="Arial" panose="020B0604020202020204" pitchFamily="34" charset="0"/>
              </a:rPr>
              <a:t>目标状态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0"/>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8"/>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58</a:t>
            </a:fld>
            <a:endParaRPr lang="ja-JP" altLang="en-US" dirty="0">
              <a:solidFill>
                <a:srgbClr val="A50021"/>
              </a:solidFill>
              <a:ea typeface="MS PGothic" panose="020B0600070205080204" pitchFamily="34" charset="-128"/>
            </a:endParaRPr>
          </a:p>
        </p:txBody>
      </p:sp>
      <p:sp>
        <p:nvSpPr>
          <p:cNvPr id="53251" name="Rectangle 5"/>
          <p:cNvSpPr/>
          <p:nvPr/>
        </p:nvSpPr>
        <p:spPr>
          <a:xfrm>
            <a:off x="2447925" y="2157413"/>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59" name="Freeform 268"/>
          <p:cNvSpPr/>
          <p:nvPr/>
        </p:nvSpPr>
        <p:spPr>
          <a:xfrm>
            <a:off x="215900" y="1047750"/>
            <a:ext cx="8785225" cy="4105275"/>
          </a:xfrm>
          <a:custGeom>
            <a:avLst/>
            <a:gdLst>
              <a:gd name="txL" fmla="*/ 0 w 5534"/>
              <a:gd name="txT" fmla="*/ 0 h 2586"/>
              <a:gd name="txR" fmla="*/ 5534 w 5534"/>
              <a:gd name="txB" fmla="*/ 2586 h 2586"/>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5534" h="2586">
                <a:moveTo>
                  <a:pt x="0" y="2359"/>
                </a:moveTo>
                <a:lnTo>
                  <a:pt x="0" y="1951"/>
                </a:lnTo>
                <a:lnTo>
                  <a:pt x="0" y="1633"/>
                </a:lnTo>
                <a:lnTo>
                  <a:pt x="136" y="1452"/>
                </a:lnTo>
                <a:lnTo>
                  <a:pt x="590" y="1588"/>
                </a:lnTo>
                <a:lnTo>
                  <a:pt x="1043" y="1588"/>
                </a:lnTo>
                <a:lnTo>
                  <a:pt x="1270" y="1452"/>
                </a:lnTo>
                <a:lnTo>
                  <a:pt x="1406" y="953"/>
                </a:lnTo>
                <a:lnTo>
                  <a:pt x="1905" y="771"/>
                </a:lnTo>
                <a:lnTo>
                  <a:pt x="2540" y="227"/>
                </a:lnTo>
                <a:lnTo>
                  <a:pt x="2676" y="91"/>
                </a:lnTo>
                <a:lnTo>
                  <a:pt x="3538" y="0"/>
                </a:lnTo>
                <a:lnTo>
                  <a:pt x="5307" y="0"/>
                </a:lnTo>
                <a:lnTo>
                  <a:pt x="5534" y="91"/>
                </a:lnTo>
                <a:lnTo>
                  <a:pt x="5534" y="544"/>
                </a:lnTo>
                <a:lnTo>
                  <a:pt x="5307" y="862"/>
                </a:lnTo>
                <a:lnTo>
                  <a:pt x="4309" y="998"/>
                </a:lnTo>
                <a:lnTo>
                  <a:pt x="3583" y="1316"/>
                </a:lnTo>
                <a:lnTo>
                  <a:pt x="3266" y="1588"/>
                </a:lnTo>
                <a:lnTo>
                  <a:pt x="2722" y="1769"/>
                </a:lnTo>
                <a:lnTo>
                  <a:pt x="1905" y="1860"/>
                </a:lnTo>
                <a:lnTo>
                  <a:pt x="2359" y="1996"/>
                </a:lnTo>
                <a:lnTo>
                  <a:pt x="2404" y="2268"/>
                </a:lnTo>
                <a:lnTo>
                  <a:pt x="1633" y="2268"/>
                </a:lnTo>
                <a:lnTo>
                  <a:pt x="862" y="2268"/>
                </a:lnTo>
                <a:lnTo>
                  <a:pt x="907" y="2586"/>
                </a:lnTo>
                <a:lnTo>
                  <a:pt x="182" y="2586"/>
                </a:lnTo>
                <a:lnTo>
                  <a:pt x="0" y="2359"/>
                </a:lnTo>
                <a:close/>
              </a:path>
            </a:pathLst>
          </a:custGeom>
          <a:solidFill>
            <a:srgbClr val="CCFFCC">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60" name="Freeform 267"/>
          <p:cNvSpPr/>
          <p:nvPr/>
        </p:nvSpPr>
        <p:spPr>
          <a:xfrm>
            <a:off x="504825" y="976313"/>
            <a:ext cx="8424863" cy="2808287"/>
          </a:xfrm>
          <a:custGeom>
            <a:avLst/>
            <a:gdLst>
              <a:gd name="txL" fmla="*/ 0 w 5307"/>
              <a:gd name="txT" fmla="*/ 0 h 1769"/>
              <a:gd name="txR" fmla="*/ 5307 w 5307"/>
              <a:gd name="txB" fmla="*/ 1769 h 1769"/>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5307" h="1769">
                <a:moveTo>
                  <a:pt x="0" y="1451"/>
                </a:moveTo>
                <a:lnTo>
                  <a:pt x="136" y="1043"/>
                </a:lnTo>
                <a:lnTo>
                  <a:pt x="136" y="635"/>
                </a:lnTo>
                <a:lnTo>
                  <a:pt x="907" y="589"/>
                </a:lnTo>
                <a:lnTo>
                  <a:pt x="1270" y="862"/>
                </a:lnTo>
                <a:lnTo>
                  <a:pt x="2041" y="862"/>
                </a:lnTo>
                <a:lnTo>
                  <a:pt x="2358" y="453"/>
                </a:lnTo>
                <a:lnTo>
                  <a:pt x="2494" y="136"/>
                </a:lnTo>
                <a:lnTo>
                  <a:pt x="3265" y="45"/>
                </a:lnTo>
                <a:lnTo>
                  <a:pt x="4808" y="0"/>
                </a:lnTo>
                <a:lnTo>
                  <a:pt x="5307" y="45"/>
                </a:lnTo>
                <a:lnTo>
                  <a:pt x="5261" y="816"/>
                </a:lnTo>
                <a:lnTo>
                  <a:pt x="4173" y="1134"/>
                </a:lnTo>
                <a:lnTo>
                  <a:pt x="3401" y="1315"/>
                </a:lnTo>
                <a:lnTo>
                  <a:pt x="2630" y="1769"/>
                </a:lnTo>
                <a:lnTo>
                  <a:pt x="1542" y="1678"/>
                </a:lnTo>
                <a:lnTo>
                  <a:pt x="1179" y="1497"/>
                </a:lnTo>
                <a:lnTo>
                  <a:pt x="680" y="1587"/>
                </a:lnTo>
                <a:lnTo>
                  <a:pt x="226" y="1587"/>
                </a:lnTo>
                <a:lnTo>
                  <a:pt x="0" y="1451"/>
                </a:lnTo>
                <a:close/>
              </a:path>
            </a:pathLst>
          </a:custGeom>
          <a:solidFill>
            <a:srgbClr val="CCFFCC">
              <a:alpha val="100000"/>
            </a:srgbClr>
          </a:solidFill>
          <a:ln w="9525" cap="flat" cmpd="sng">
            <a:solidFill>
              <a:srgbClr val="FF0000">
                <a:alpha val="100000"/>
              </a:srgbClr>
            </a:solidFill>
            <a:prstDash val="solid"/>
            <a:round/>
            <a:headEnd type="none" w="med" len="med"/>
            <a:tailEnd type="none" w="med" len="med"/>
          </a:ln>
        </p:spPr>
        <p:txBody>
          <a:bodyPr/>
          <a:lstStyle/>
          <a:p>
            <a:endParaRPr lang="zh-CN" altLang="en-US"/>
          </a:p>
        </p:txBody>
      </p:sp>
      <p:sp>
        <p:nvSpPr>
          <p:cNvPr id="61" name="Freeform 266"/>
          <p:cNvSpPr/>
          <p:nvPr/>
        </p:nvSpPr>
        <p:spPr>
          <a:xfrm>
            <a:off x="1728788" y="831850"/>
            <a:ext cx="7200900" cy="1655763"/>
          </a:xfrm>
          <a:custGeom>
            <a:avLst/>
            <a:gdLst>
              <a:gd name="txL" fmla="*/ 0 w 4536"/>
              <a:gd name="txT" fmla="*/ 0 h 1043"/>
              <a:gd name="txR" fmla="*/ 4536 w 4536"/>
              <a:gd name="txB" fmla="*/ 1043 h 10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0"/>
              </a:cxn>
              <a:cxn ang="0">
                <a:pos x="2147483647" y="0"/>
              </a:cxn>
              <a:cxn ang="0">
                <a:pos x="2147483647" y="2147483647"/>
              </a:cxn>
            </a:cxnLst>
            <a:rect l="txL" t="txT" r="txR" b="txB"/>
            <a:pathLst>
              <a:path w="4536" h="1043">
                <a:moveTo>
                  <a:pt x="1043" y="90"/>
                </a:moveTo>
                <a:lnTo>
                  <a:pt x="1814" y="272"/>
                </a:lnTo>
                <a:lnTo>
                  <a:pt x="2494" y="227"/>
                </a:lnTo>
                <a:lnTo>
                  <a:pt x="3129" y="136"/>
                </a:lnTo>
                <a:lnTo>
                  <a:pt x="4536" y="136"/>
                </a:lnTo>
                <a:lnTo>
                  <a:pt x="4536" y="635"/>
                </a:lnTo>
                <a:lnTo>
                  <a:pt x="4354" y="1043"/>
                </a:lnTo>
                <a:lnTo>
                  <a:pt x="2313" y="998"/>
                </a:lnTo>
                <a:lnTo>
                  <a:pt x="408" y="907"/>
                </a:lnTo>
                <a:lnTo>
                  <a:pt x="0" y="408"/>
                </a:lnTo>
                <a:lnTo>
                  <a:pt x="136" y="0"/>
                </a:lnTo>
                <a:lnTo>
                  <a:pt x="725" y="0"/>
                </a:lnTo>
                <a:lnTo>
                  <a:pt x="1043" y="90"/>
                </a:lnTo>
                <a:close/>
              </a:path>
            </a:pathLst>
          </a:custGeom>
          <a:solidFill>
            <a:srgbClr val="CCFFCC">
              <a:alpha val="100000"/>
            </a:srgbClr>
          </a:solidFill>
          <a:ln w="9525" cap="flat" cmpd="sng">
            <a:solidFill>
              <a:srgbClr val="FF0000">
                <a:alpha val="100000"/>
              </a:srgbClr>
            </a:solidFill>
            <a:prstDash val="solid"/>
            <a:round/>
            <a:headEnd type="none" w="med" len="med"/>
            <a:tailEnd type="none" w="med" len="med"/>
          </a:ln>
        </p:spPr>
        <p:txBody>
          <a:bodyPr/>
          <a:lstStyle/>
          <a:p>
            <a:endParaRPr lang="zh-CN" altLang="en-US"/>
          </a:p>
        </p:txBody>
      </p:sp>
      <p:graphicFrame>
        <p:nvGraphicFramePr>
          <p:cNvPr id="64" name="表格 63"/>
          <p:cNvGraphicFramePr>
            <a:graphicFrameLocks noGrp="1"/>
          </p:cNvGraphicFramePr>
          <p:nvPr/>
        </p:nvGraphicFramePr>
        <p:xfrm>
          <a:off x="4535488" y="111125"/>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65" name="表格 64"/>
          <p:cNvGraphicFramePr>
            <a:graphicFrameLocks noGrp="1"/>
          </p:cNvGraphicFramePr>
          <p:nvPr/>
        </p:nvGraphicFramePr>
        <p:xfrm>
          <a:off x="2663825" y="1276350"/>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66" name="表格 65"/>
          <p:cNvGraphicFramePr>
            <a:graphicFrameLocks noGrp="1"/>
          </p:cNvGraphicFramePr>
          <p:nvPr/>
        </p:nvGraphicFramePr>
        <p:xfrm>
          <a:off x="4537075" y="1276350"/>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2"/>
                  </a:ext>
                </a:extLst>
              </a:tr>
            </a:tbl>
          </a:graphicData>
        </a:graphic>
      </p:graphicFrame>
      <p:graphicFrame>
        <p:nvGraphicFramePr>
          <p:cNvPr id="67" name="表格 66"/>
          <p:cNvGraphicFramePr>
            <a:graphicFrameLocks noGrp="1"/>
          </p:cNvGraphicFramePr>
          <p:nvPr/>
        </p:nvGraphicFramePr>
        <p:xfrm>
          <a:off x="6623050" y="1263650"/>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68" name="表格 67"/>
          <p:cNvGraphicFramePr>
            <a:graphicFrameLocks noGrp="1"/>
          </p:cNvGraphicFramePr>
          <p:nvPr/>
        </p:nvGraphicFramePr>
        <p:xfrm>
          <a:off x="1079500" y="2500313"/>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69" name="表格 68"/>
          <p:cNvGraphicFramePr>
            <a:graphicFrameLocks noGrp="1"/>
          </p:cNvGraphicFramePr>
          <p:nvPr/>
        </p:nvGraphicFramePr>
        <p:xfrm>
          <a:off x="2663825" y="2487613"/>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70" name="表格 69"/>
          <p:cNvGraphicFramePr>
            <a:graphicFrameLocks noGrp="1"/>
          </p:cNvGraphicFramePr>
          <p:nvPr/>
        </p:nvGraphicFramePr>
        <p:xfrm>
          <a:off x="4606925" y="2487613"/>
          <a:ext cx="865188"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71" name="Line 303"/>
          <p:cNvSpPr/>
          <p:nvPr/>
        </p:nvSpPr>
        <p:spPr>
          <a:xfrm flipH="1">
            <a:off x="2921000" y="976313"/>
            <a:ext cx="1471613" cy="227012"/>
          </a:xfrm>
          <a:prstGeom prst="line">
            <a:avLst/>
          </a:prstGeom>
          <a:ln w="25400" cap="flat" cmpd="sng">
            <a:solidFill>
              <a:schemeClr val="accent2"/>
            </a:solidFill>
            <a:prstDash val="solid"/>
            <a:headEnd type="none" w="med" len="med"/>
            <a:tailEnd type="triangle" w="med" len="med"/>
          </a:ln>
        </p:spPr>
      </p:sp>
      <p:sp>
        <p:nvSpPr>
          <p:cNvPr id="72" name="Line 307"/>
          <p:cNvSpPr/>
          <p:nvPr/>
        </p:nvSpPr>
        <p:spPr>
          <a:xfrm>
            <a:off x="5472113" y="976313"/>
            <a:ext cx="1512887" cy="215900"/>
          </a:xfrm>
          <a:prstGeom prst="line">
            <a:avLst/>
          </a:prstGeom>
          <a:ln w="9525" cap="flat" cmpd="sng">
            <a:solidFill>
              <a:schemeClr val="tx1"/>
            </a:solidFill>
            <a:prstDash val="solid"/>
            <a:headEnd type="none" w="med" len="med"/>
            <a:tailEnd type="triangle" w="med" len="med"/>
          </a:ln>
        </p:spPr>
      </p:sp>
      <p:sp>
        <p:nvSpPr>
          <p:cNvPr id="73" name="Line 308"/>
          <p:cNvSpPr/>
          <p:nvPr/>
        </p:nvSpPr>
        <p:spPr>
          <a:xfrm>
            <a:off x="5040313" y="1060450"/>
            <a:ext cx="1587" cy="215900"/>
          </a:xfrm>
          <a:prstGeom prst="line">
            <a:avLst/>
          </a:prstGeom>
          <a:ln w="9525" cap="flat" cmpd="sng">
            <a:solidFill>
              <a:schemeClr val="tx1"/>
            </a:solidFill>
            <a:prstDash val="solid"/>
            <a:headEnd type="none" w="med" len="med"/>
            <a:tailEnd type="triangle" w="med" len="med"/>
          </a:ln>
        </p:spPr>
      </p:sp>
      <p:sp>
        <p:nvSpPr>
          <p:cNvPr id="74" name="Line 309"/>
          <p:cNvSpPr/>
          <p:nvPr/>
        </p:nvSpPr>
        <p:spPr>
          <a:xfrm flipH="1">
            <a:off x="1479550" y="2271713"/>
            <a:ext cx="1257300" cy="157162"/>
          </a:xfrm>
          <a:prstGeom prst="line">
            <a:avLst/>
          </a:prstGeom>
          <a:ln w="25400" cap="flat" cmpd="sng">
            <a:solidFill>
              <a:schemeClr val="accent2"/>
            </a:solidFill>
            <a:prstDash val="solid"/>
            <a:headEnd type="none" w="med" len="med"/>
            <a:tailEnd type="triangle" w="med" len="med"/>
          </a:ln>
        </p:spPr>
      </p:sp>
      <p:sp>
        <p:nvSpPr>
          <p:cNvPr id="75" name="Line 312"/>
          <p:cNvSpPr/>
          <p:nvPr/>
        </p:nvSpPr>
        <p:spPr>
          <a:xfrm>
            <a:off x="3378200" y="2271713"/>
            <a:ext cx="1517650" cy="144462"/>
          </a:xfrm>
          <a:prstGeom prst="line">
            <a:avLst/>
          </a:prstGeom>
          <a:ln w="9525" cap="flat" cmpd="sng">
            <a:solidFill>
              <a:schemeClr val="tx1"/>
            </a:solidFill>
            <a:prstDash val="solid"/>
            <a:headEnd type="none" w="med" len="med"/>
            <a:tailEnd type="triangle" w="med" len="med"/>
          </a:ln>
        </p:spPr>
      </p:sp>
      <p:sp>
        <p:nvSpPr>
          <p:cNvPr id="76" name="Line 313"/>
          <p:cNvSpPr/>
          <p:nvPr/>
        </p:nvSpPr>
        <p:spPr>
          <a:xfrm>
            <a:off x="3095625" y="2211388"/>
            <a:ext cx="1588" cy="215900"/>
          </a:xfrm>
          <a:prstGeom prst="line">
            <a:avLst/>
          </a:prstGeom>
          <a:ln w="9525" cap="flat" cmpd="sng">
            <a:solidFill>
              <a:schemeClr val="tx1"/>
            </a:solidFill>
            <a:prstDash val="solid"/>
            <a:headEnd type="none" w="med" len="med"/>
            <a:tailEnd type="triangle" w="med" len="med"/>
          </a:ln>
        </p:spPr>
      </p:sp>
      <p:graphicFrame>
        <p:nvGraphicFramePr>
          <p:cNvPr id="77" name="表格 76"/>
          <p:cNvGraphicFramePr>
            <a:graphicFrameLocks noGrp="1"/>
          </p:cNvGraphicFramePr>
          <p:nvPr/>
        </p:nvGraphicFramePr>
        <p:xfrm>
          <a:off x="436563" y="35798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78" name="表格 77"/>
          <p:cNvGraphicFramePr>
            <a:graphicFrameLocks noGrp="1"/>
          </p:cNvGraphicFramePr>
          <p:nvPr/>
        </p:nvGraphicFramePr>
        <p:xfrm>
          <a:off x="1871663" y="35798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79" name="表格 78"/>
          <p:cNvGraphicFramePr>
            <a:graphicFrameLocks noGrp="1"/>
          </p:cNvGraphicFramePr>
          <p:nvPr/>
        </p:nvGraphicFramePr>
        <p:xfrm>
          <a:off x="1876425" y="4719638"/>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80" name="表格 79"/>
          <p:cNvGraphicFramePr>
            <a:graphicFrameLocks noGrp="1"/>
          </p:cNvGraphicFramePr>
          <p:nvPr/>
        </p:nvGraphicFramePr>
        <p:xfrm>
          <a:off x="1871663" y="5872163"/>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81" name="Line 390"/>
          <p:cNvSpPr/>
          <p:nvPr/>
        </p:nvSpPr>
        <p:spPr>
          <a:xfrm>
            <a:off x="2376488" y="4503738"/>
            <a:ext cx="1587" cy="215900"/>
          </a:xfrm>
          <a:prstGeom prst="line">
            <a:avLst/>
          </a:prstGeom>
          <a:ln w="25400" cap="flat" cmpd="sng">
            <a:solidFill>
              <a:schemeClr val="accent2"/>
            </a:solidFill>
            <a:prstDash val="solid"/>
            <a:headEnd type="none" w="med" len="med"/>
            <a:tailEnd type="triangle" w="med" len="med"/>
          </a:ln>
        </p:spPr>
      </p:sp>
      <p:sp>
        <p:nvSpPr>
          <p:cNvPr id="82" name="Line 391"/>
          <p:cNvSpPr/>
          <p:nvPr/>
        </p:nvSpPr>
        <p:spPr>
          <a:xfrm>
            <a:off x="2376488" y="5656263"/>
            <a:ext cx="1587" cy="215900"/>
          </a:xfrm>
          <a:prstGeom prst="line">
            <a:avLst/>
          </a:prstGeom>
          <a:ln w="25400" cap="flat" cmpd="sng">
            <a:solidFill>
              <a:schemeClr val="accent2"/>
            </a:solidFill>
            <a:prstDash val="solid"/>
            <a:headEnd type="none" w="med" len="med"/>
            <a:tailEnd type="triangle" w="med" len="med"/>
          </a:ln>
        </p:spPr>
      </p:sp>
      <p:sp>
        <p:nvSpPr>
          <p:cNvPr id="83" name="Line 392"/>
          <p:cNvSpPr/>
          <p:nvPr/>
        </p:nvSpPr>
        <p:spPr>
          <a:xfrm>
            <a:off x="1655763" y="3424238"/>
            <a:ext cx="649287" cy="112712"/>
          </a:xfrm>
          <a:prstGeom prst="line">
            <a:avLst/>
          </a:prstGeom>
          <a:ln w="25400" cap="flat" cmpd="sng">
            <a:solidFill>
              <a:schemeClr val="accent2"/>
            </a:solidFill>
            <a:prstDash val="solid"/>
            <a:headEnd type="none" w="med" len="med"/>
            <a:tailEnd type="triangle" w="med" len="med"/>
          </a:ln>
        </p:spPr>
      </p:sp>
      <p:sp>
        <p:nvSpPr>
          <p:cNvPr id="84" name="Line 393"/>
          <p:cNvSpPr/>
          <p:nvPr/>
        </p:nvSpPr>
        <p:spPr>
          <a:xfrm flipH="1">
            <a:off x="650875" y="3408363"/>
            <a:ext cx="773113" cy="144462"/>
          </a:xfrm>
          <a:prstGeom prst="line">
            <a:avLst/>
          </a:prstGeom>
          <a:ln w="9525" cap="flat" cmpd="sng">
            <a:solidFill>
              <a:schemeClr val="tx1"/>
            </a:solidFill>
            <a:prstDash val="solid"/>
            <a:headEnd type="none" w="med" len="med"/>
            <a:tailEnd type="triangle" w="med" len="med"/>
          </a:ln>
        </p:spPr>
      </p:sp>
      <p:sp>
        <p:nvSpPr>
          <p:cNvPr id="85" name="Text Box 395"/>
          <p:cNvSpPr txBox="1"/>
          <p:nvPr/>
        </p:nvSpPr>
        <p:spPr>
          <a:xfrm>
            <a:off x="5610225" y="400050"/>
            <a:ext cx="1374775"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S</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0+5=5</a:t>
            </a:r>
            <a:r>
              <a:rPr lang="zh-CN" altLang="en-US" dirty="0">
                <a:solidFill>
                  <a:srgbClr val="0000CC"/>
                </a:solidFill>
                <a:latin typeface="Times New Roman" panose="02020603050405020304" pitchFamily="18" charset="0"/>
              </a:rPr>
              <a:t>）</a:t>
            </a:r>
          </a:p>
        </p:txBody>
      </p:sp>
      <p:sp>
        <p:nvSpPr>
          <p:cNvPr id="86" name="Text Box 396"/>
          <p:cNvSpPr txBox="1"/>
          <p:nvPr/>
        </p:nvSpPr>
        <p:spPr>
          <a:xfrm>
            <a:off x="1871663" y="903288"/>
            <a:ext cx="14097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A</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1+3=4</a:t>
            </a:r>
            <a:r>
              <a:rPr lang="zh-CN" altLang="en-US" dirty="0">
                <a:solidFill>
                  <a:srgbClr val="0000CC"/>
                </a:solidFill>
                <a:latin typeface="Times New Roman" panose="02020603050405020304" pitchFamily="18" charset="0"/>
              </a:rPr>
              <a:t>）</a:t>
            </a:r>
          </a:p>
        </p:txBody>
      </p:sp>
      <p:sp>
        <p:nvSpPr>
          <p:cNvPr id="87" name="Text Box 397"/>
          <p:cNvSpPr txBox="1"/>
          <p:nvPr/>
        </p:nvSpPr>
        <p:spPr>
          <a:xfrm>
            <a:off x="5337175" y="1098550"/>
            <a:ext cx="1400175"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B</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88" name="Text Box 409"/>
          <p:cNvSpPr txBox="1"/>
          <p:nvPr/>
        </p:nvSpPr>
        <p:spPr>
          <a:xfrm>
            <a:off x="7456488" y="1041400"/>
            <a:ext cx="1412875"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C</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89" name="Text Box 410"/>
          <p:cNvSpPr txBox="1"/>
          <p:nvPr/>
        </p:nvSpPr>
        <p:spPr>
          <a:xfrm>
            <a:off x="647700" y="1984375"/>
            <a:ext cx="14097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D</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90" name="Text Box 411"/>
          <p:cNvSpPr txBox="1"/>
          <p:nvPr/>
        </p:nvSpPr>
        <p:spPr>
          <a:xfrm>
            <a:off x="3095625" y="3352800"/>
            <a:ext cx="1400175"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E</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2+5=7</a:t>
            </a:r>
            <a:r>
              <a:rPr lang="zh-CN" altLang="en-US" dirty="0">
                <a:solidFill>
                  <a:srgbClr val="0000CC"/>
                </a:solidFill>
                <a:latin typeface="Times New Roman" panose="02020603050405020304" pitchFamily="18" charset="0"/>
              </a:rPr>
              <a:t>）</a:t>
            </a:r>
          </a:p>
        </p:txBody>
      </p:sp>
      <p:sp>
        <p:nvSpPr>
          <p:cNvPr id="91" name="Text Box 412"/>
          <p:cNvSpPr txBox="1"/>
          <p:nvPr/>
        </p:nvSpPr>
        <p:spPr>
          <a:xfrm>
            <a:off x="5526088" y="2416175"/>
            <a:ext cx="13843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F</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92" name="Text Box 413"/>
          <p:cNvSpPr txBox="1"/>
          <p:nvPr/>
        </p:nvSpPr>
        <p:spPr>
          <a:xfrm>
            <a:off x="287338" y="4576763"/>
            <a:ext cx="14224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G</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3+5=8</a:t>
            </a:r>
            <a:r>
              <a:rPr lang="zh-CN" altLang="en-US" dirty="0">
                <a:solidFill>
                  <a:srgbClr val="0000CC"/>
                </a:solidFill>
                <a:latin typeface="Times New Roman" panose="02020603050405020304" pitchFamily="18" charset="0"/>
              </a:rPr>
              <a:t>）</a:t>
            </a:r>
          </a:p>
        </p:txBody>
      </p:sp>
      <p:sp>
        <p:nvSpPr>
          <p:cNvPr id="93" name="Text Box 414"/>
          <p:cNvSpPr txBox="1"/>
          <p:nvPr/>
        </p:nvSpPr>
        <p:spPr>
          <a:xfrm>
            <a:off x="2678113" y="4216400"/>
            <a:ext cx="14224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H</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3+3=6</a:t>
            </a:r>
            <a:r>
              <a:rPr lang="zh-CN" altLang="en-US" dirty="0">
                <a:solidFill>
                  <a:srgbClr val="0000CC"/>
                </a:solidFill>
                <a:latin typeface="Times New Roman" panose="02020603050405020304" pitchFamily="18" charset="0"/>
              </a:rPr>
              <a:t>）</a:t>
            </a:r>
          </a:p>
        </p:txBody>
      </p:sp>
      <p:sp>
        <p:nvSpPr>
          <p:cNvPr id="94" name="Text Box 415"/>
          <p:cNvSpPr txBox="1"/>
          <p:nvPr/>
        </p:nvSpPr>
        <p:spPr>
          <a:xfrm>
            <a:off x="2695575" y="5080000"/>
            <a:ext cx="13335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I</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4+2=6</a:t>
            </a:r>
            <a:r>
              <a:rPr lang="zh-CN" altLang="en-US" dirty="0">
                <a:solidFill>
                  <a:srgbClr val="0000CC"/>
                </a:solidFill>
                <a:latin typeface="Times New Roman" panose="02020603050405020304" pitchFamily="18" charset="0"/>
              </a:rPr>
              <a:t>）</a:t>
            </a:r>
          </a:p>
        </p:txBody>
      </p:sp>
      <p:sp>
        <p:nvSpPr>
          <p:cNvPr id="95" name="Text Box 416"/>
          <p:cNvSpPr txBox="1"/>
          <p:nvPr/>
        </p:nvSpPr>
        <p:spPr>
          <a:xfrm>
            <a:off x="2736850" y="5872163"/>
            <a:ext cx="14224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K</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5+0=5</a:t>
            </a:r>
            <a:r>
              <a:rPr lang="zh-CN" altLang="en-US" dirty="0">
                <a:solidFill>
                  <a:srgbClr val="0000CC"/>
                </a:solidFill>
                <a:latin typeface="Times New Roman" panose="02020603050405020304" pitchFamily="18" charset="0"/>
              </a:rPr>
              <a:t>）</a:t>
            </a:r>
          </a:p>
        </p:txBody>
      </p:sp>
      <p:graphicFrame>
        <p:nvGraphicFramePr>
          <p:cNvPr id="96" name="表格 95"/>
          <p:cNvGraphicFramePr>
            <a:graphicFrameLocks noGrp="1"/>
          </p:cNvGraphicFramePr>
          <p:nvPr/>
        </p:nvGraphicFramePr>
        <p:xfrm>
          <a:off x="647700" y="5924550"/>
          <a:ext cx="865188"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97" name="Text Box 535"/>
          <p:cNvSpPr txBox="1"/>
          <p:nvPr/>
        </p:nvSpPr>
        <p:spPr>
          <a:xfrm>
            <a:off x="215900" y="5578475"/>
            <a:ext cx="13589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J</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5+3=8</a:t>
            </a:r>
            <a:r>
              <a:rPr lang="zh-CN" altLang="en-US" dirty="0">
                <a:solidFill>
                  <a:srgbClr val="0000CC"/>
                </a:solidFill>
                <a:latin typeface="Times New Roman" panose="02020603050405020304" pitchFamily="18" charset="0"/>
              </a:rPr>
              <a:t>）</a:t>
            </a:r>
          </a:p>
        </p:txBody>
      </p:sp>
      <p:sp>
        <p:nvSpPr>
          <p:cNvPr id="98" name="Line 536"/>
          <p:cNvSpPr/>
          <p:nvPr/>
        </p:nvSpPr>
        <p:spPr>
          <a:xfrm flipH="1">
            <a:off x="1301750" y="5656263"/>
            <a:ext cx="569913" cy="144462"/>
          </a:xfrm>
          <a:prstGeom prst="line">
            <a:avLst/>
          </a:prstGeom>
          <a:ln w="9525" cap="flat" cmpd="sng">
            <a:solidFill>
              <a:schemeClr val="tx1"/>
            </a:solidFill>
            <a:prstDash val="solid"/>
            <a:headEnd type="none" w="med" len="med"/>
            <a:tailEnd type="triangle" w="med" len="med"/>
          </a:ln>
        </p:spPr>
      </p:sp>
      <p:sp>
        <p:nvSpPr>
          <p:cNvPr id="53494" name="Rectangle 245"/>
          <p:cNvSpPr/>
          <p:nvPr/>
        </p:nvSpPr>
        <p:spPr>
          <a:xfrm>
            <a:off x="360363" y="188640"/>
            <a:ext cx="2995612" cy="425450"/>
          </a:xfrm>
          <a:prstGeom prst="rect">
            <a:avLst/>
          </a:prstGeom>
          <a:noFill/>
          <a:ln w="9525" cap="flat" cmpd="sng">
            <a:solidFill>
              <a:schemeClr val="hlink"/>
            </a:solidFill>
            <a:prstDash val="solid"/>
            <a:miter/>
            <a:headEnd type="none" w="med" len="med"/>
            <a:tailEnd type="none" w="med" len="med"/>
          </a:ln>
        </p:spPr>
        <p:txBody>
          <a:bodyPr wrap="none">
            <a:spAutoFit/>
          </a:bodyPr>
          <a:lstStyle/>
          <a:p>
            <a:pPr>
              <a:lnSpc>
                <a:spcPct val="120000"/>
              </a:lnSpc>
              <a:buClr>
                <a:srgbClr val="008000"/>
              </a:buClr>
              <a:buSzPct val="60000"/>
              <a:buFont typeface="Wingdings" panose="05000000000000000000" pitchFamily="2" charset="2"/>
            </a:pPr>
            <a:r>
              <a:rPr lang="zh-CN" altLang="en-US" sz="2000" dirty="0">
                <a:latin typeface="Arial" panose="020B0604020202020204" pitchFamily="34" charset="0"/>
              </a:rPr>
              <a:t>操作算子集：</a:t>
            </a:r>
            <a:r>
              <a:rPr lang="en-US" altLang="zh-CN" sz="2000" dirty="0">
                <a:latin typeface="Arial" panose="020B0604020202020204" pitchFamily="34" charset="0"/>
              </a:rPr>
              <a:t> ↑, </a:t>
            </a:r>
            <a:r>
              <a:rPr lang="zh-CN" altLang="en-US" sz="2000" dirty="0">
                <a:latin typeface="Arial" panose="020B0604020202020204" pitchFamily="34" charset="0"/>
              </a:rPr>
              <a:t>↓</a:t>
            </a:r>
            <a:r>
              <a:rPr lang="en-US" altLang="zh-CN" sz="2000" dirty="0">
                <a:latin typeface="Arial" panose="020B0604020202020204" pitchFamily="34" charset="0"/>
              </a:rPr>
              <a:t>, →, ←</a:t>
            </a:r>
          </a:p>
        </p:txBody>
      </p:sp>
      <p:graphicFrame>
        <p:nvGraphicFramePr>
          <p:cNvPr id="101" name="表格 81085"/>
          <p:cNvGraphicFramePr>
            <a:graphicFrameLocks noGrp="1"/>
          </p:cNvGraphicFramePr>
          <p:nvPr>
            <p:extLst>
              <p:ext uri="{D42A27DB-BD31-4B8C-83A1-F6EECF244321}">
                <p14:modId xmlns:p14="http://schemas.microsoft.com/office/powerpoint/2010/main" val="1152624087"/>
              </p:ext>
            </p:extLst>
          </p:nvPr>
        </p:nvGraphicFramePr>
        <p:xfrm>
          <a:off x="446589" y="667439"/>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 name="AutoShape 4">
            <a:extLst>
              <a:ext uri="{FF2B5EF4-FFF2-40B4-BE49-F238E27FC236}">
                <a16:creationId xmlns:a16="http://schemas.microsoft.com/office/drawing/2014/main" id="{BC21BF6A-6D6F-30F2-C7DD-3A014B0D842A}"/>
              </a:ext>
            </a:extLst>
          </p:cNvPr>
          <p:cNvSpPr/>
          <p:nvPr/>
        </p:nvSpPr>
        <p:spPr>
          <a:xfrm>
            <a:off x="6012160" y="4017294"/>
            <a:ext cx="3128663" cy="2580058"/>
          </a:xfrm>
          <a:prstGeom prst="accentBorderCallout2">
            <a:avLst>
              <a:gd name="adj1" fmla="val 13634"/>
              <a:gd name="adj2" fmla="val -1449"/>
              <a:gd name="adj3" fmla="val -4916"/>
              <a:gd name="adj4" fmla="val -1229"/>
              <a:gd name="adj5" fmla="val 12755"/>
              <a:gd name="adj6" fmla="val -1140"/>
            </a:avLst>
          </a:prstGeom>
          <a:solidFill>
            <a:srgbClr val="FFFF99"/>
          </a:solidFill>
          <a:ln w="15875" cap="flat" cmpd="sng">
            <a:solidFill>
              <a:srgbClr val="993300"/>
            </a:solidFill>
            <a:prstDash val="solid"/>
            <a:miter/>
            <a:headEnd type="none" w="med" len="med"/>
            <a:tailEnd type="none" w="med" len="med"/>
          </a:ln>
        </p:spPr>
        <p:txBody>
          <a:bodyPr anchor="t" anchorCtr="0"/>
          <a:lstStyle/>
          <a:p>
            <a:pPr marL="285750" indent="-285750" eaLnBrk="0" hangingPunct="0">
              <a:spcBef>
                <a:spcPct val="30000"/>
              </a:spcBef>
              <a:buFont typeface="Arial" panose="020B0604020202020204" pitchFamily="34" charset="0"/>
              <a:buChar char="•"/>
              <a:defRPr/>
            </a:pPr>
            <a:r>
              <a:rPr lang="zh-CN" altLang="en-US" b="1" kern="0" dirty="0">
                <a:solidFill>
                  <a:srgbClr val="0000CC"/>
                </a:solidFill>
              </a:rPr>
              <a:t>重排</a:t>
            </a:r>
            <a:r>
              <a:rPr lang="en-US" altLang="zh-CN" b="1" kern="0" dirty="0">
                <a:solidFill>
                  <a:srgbClr val="0000CC"/>
                </a:solidFill>
              </a:rPr>
              <a:t>OPEN</a:t>
            </a:r>
            <a:r>
              <a:rPr lang="zh-CN" altLang="en-US" b="1" kern="0" dirty="0">
                <a:solidFill>
                  <a:srgbClr val="0000CC"/>
                </a:solidFill>
              </a:rPr>
              <a:t>表</a:t>
            </a:r>
            <a:r>
              <a:rPr lang="zh-CN" altLang="en-US" b="1" kern="0" dirty="0"/>
              <a:t>，选择</a:t>
            </a:r>
            <a:r>
              <a:rPr lang="zh-CN" altLang="en-US" b="1" kern="0" dirty="0">
                <a:solidFill>
                  <a:schemeClr val="accent2"/>
                </a:solidFill>
              </a:rPr>
              <a:t>估价函数最小的节点</a:t>
            </a:r>
            <a:r>
              <a:rPr lang="zh-CN" altLang="en-US" b="1" kern="0" dirty="0"/>
              <a:t>加以扩展</a:t>
            </a:r>
            <a:endParaRPr lang="en-US" altLang="zh-CN" b="1" kern="0" dirty="0"/>
          </a:p>
          <a:p>
            <a:pPr marL="285750" indent="-285750" eaLnBrk="0" hangingPunct="0">
              <a:spcBef>
                <a:spcPct val="30000"/>
              </a:spcBef>
              <a:buFont typeface="Arial" panose="020B0604020202020204" pitchFamily="34" charset="0"/>
              <a:buChar char="•"/>
              <a:defRPr/>
            </a:pPr>
            <a:r>
              <a:rPr lang="en-US" altLang="zh-CN" b="1" dirty="0">
                <a:solidFill>
                  <a:srgbClr val="FF0000"/>
                </a:solidFill>
              </a:rPr>
              <a:t>open</a:t>
            </a:r>
            <a:r>
              <a:rPr lang="zh-CN" altLang="en-US" b="1" dirty="0">
                <a:solidFill>
                  <a:srgbClr val="FF0000"/>
                </a:solidFill>
              </a:rPr>
              <a:t>表</a:t>
            </a:r>
            <a:r>
              <a:rPr lang="zh-CN" altLang="en-US" b="1" dirty="0"/>
              <a:t>：保留所有已生成而未扩展的状态</a:t>
            </a:r>
            <a:endParaRPr lang="en-US" altLang="zh-CN" b="1" dirty="0"/>
          </a:p>
          <a:p>
            <a:pPr marL="285750" indent="-285750" eaLnBrk="0" hangingPunct="0">
              <a:spcBef>
                <a:spcPct val="30000"/>
              </a:spcBef>
              <a:buFont typeface="Arial" panose="020B0604020202020204" pitchFamily="34" charset="0"/>
              <a:buChar char="•"/>
              <a:defRPr/>
            </a:pPr>
            <a:endParaRPr lang="en-US" altLang="zh-CN" b="1" dirty="0"/>
          </a:p>
          <a:p>
            <a:pPr marL="285750" indent="-285750" eaLnBrk="0" hangingPunct="0">
              <a:spcBef>
                <a:spcPct val="30000"/>
              </a:spcBef>
              <a:buFont typeface="Arial" panose="020B0604020202020204" pitchFamily="34" charset="0"/>
              <a:buChar char="•"/>
              <a:defRPr/>
            </a:pPr>
            <a:endParaRPr lang="en-US" altLang="zh-CN" b="1" dirty="0"/>
          </a:p>
          <a:p>
            <a:pPr marL="285750" indent="-285750" eaLnBrk="0" hangingPunct="0">
              <a:spcBef>
                <a:spcPct val="30000"/>
              </a:spcBef>
              <a:buFont typeface="Arial" panose="020B0604020202020204" pitchFamily="34" charset="0"/>
              <a:buChar char="•"/>
              <a:defRPr/>
            </a:pPr>
            <a:r>
              <a:rPr lang="zh-CN" altLang="en-US" b="1" dirty="0">
                <a:solidFill>
                  <a:srgbClr val="FF0000"/>
                </a:solidFill>
              </a:rPr>
              <a:t>解的路径</a:t>
            </a:r>
            <a:endParaRPr lang="zh-CN" altLang="en-US" dirty="0">
              <a:solidFill>
                <a:srgbClr val="FF0000"/>
              </a:solidFill>
            </a:endParaRPr>
          </a:p>
          <a:p>
            <a:pPr lvl="0" eaLnBrk="0" hangingPunct="0">
              <a:spcBef>
                <a:spcPct val="30000"/>
              </a:spcBef>
              <a:defRPr/>
            </a:pPr>
            <a:endParaRPr lang="zh-CN" altLang="en-US" dirty="0"/>
          </a:p>
        </p:txBody>
      </p:sp>
      <p:sp>
        <p:nvSpPr>
          <p:cNvPr id="3" name="Text Box 57">
            <a:extLst>
              <a:ext uri="{FF2B5EF4-FFF2-40B4-BE49-F238E27FC236}">
                <a16:creationId xmlns:a16="http://schemas.microsoft.com/office/drawing/2014/main" id="{BE9C242C-532B-7AF2-C34C-470ECC009AE0}"/>
              </a:ext>
            </a:extLst>
          </p:cNvPr>
          <p:cNvSpPr txBox="1"/>
          <p:nvPr/>
        </p:nvSpPr>
        <p:spPr>
          <a:xfrm>
            <a:off x="282742" y="1582500"/>
            <a:ext cx="1655762" cy="369332"/>
          </a:xfrm>
          <a:prstGeom prst="rect">
            <a:avLst/>
          </a:prstGeom>
          <a:noFill/>
          <a:ln w="9525">
            <a:noFill/>
          </a:ln>
        </p:spPr>
        <p:txBody>
          <a:bodyPr>
            <a:spAutoFit/>
          </a:bodyPr>
          <a:lstStyle/>
          <a:p>
            <a:r>
              <a:rPr lang="zh-CN" altLang="en-US" dirty="0">
                <a:latin typeface="Arial" panose="020B0604020202020204" pitchFamily="34" charset="0"/>
              </a:rPr>
              <a:t>目标状态</a:t>
            </a:r>
          </a:p>
        </p:txBody>
      </p:sp>
      <p:graphicFrame>
        <p:nvGraphicFramePr>
          <p:cNvPr id="4" name="Object 8">
            <a:extLst>
              <a:ext uri="{FF2B5EF4-FFF2-40B4-BE49-F238E27FC236}">
                <a16:creationId xmlns:a16="http://schemas.microsoft.com/office/drawing/2014/main" id="{4CE42646-919E-0AAA-F806-AD152025CE8D}"/>
              </a:ext>
            </a:extLst>
          </p:cNvPr>
          <p:cNvGraphicFramePr/>
          <p:nvPr>
            <p:extLst>
              <p:ext uri="{D42A27DB-BD31-4B8C-83A1-F6EECF244321}">
                <p14:modId xmlns:p14="http://schemas.microsoft.com/office/powerpoint/2010/main" val="2401254988"/>
              </p:ext>
            </p:extLst>
          </p:nvPr>
        </p:nvGraphicFramePr>
        <p:xfrm>
          <a:off x="6374179" y="5416034"/>
          <a:ext cx="2123070" cy="356631"/>
        </p:xfrm>
        <a:graphic>
          <a:graphicData uri="http://schemas.openxmlformats.org/presentationml/2006/ole">
            <mc:AlternateContent xmlns:mc="http://schemas.openxmlformats.org/markup-compatibility/2006">
              <mc:Choice xmlns:v="urn:schemas-microsoft-com:vml" Requires="v">
                <p:oleObj r:id="rId2" imgW="988060" imgH="139065" progId="Equation.3">
                  <p:embed/>
                </p:oleObj>
              </mc:Choice>
              <mc:Fallback>
                <p:oleObj r:id="rId2" imgW="988060" imgH="139065" progId="Equation.3">
                  <p:embed/>
                  <p:pic>
                    <p:nvPicPr>
                      <p:cNvPr id="28" name="Object 8"/>
                      <p:cNvPicPr/>
                      <p:nvPr/>
                    </p:nvPicPr>
                    <p:blipFill>
                      <a:blip r:embed="rId3">
                        <a:clrChange>
                          <a:clrFrom>
                            <a:srgbClr val="000000"/>
                          </a:clrFrom>
                          <a:clrTo>
                            <a:srgbClr val="CC0000"/>
                          </a:clrTo>
                        </a:clrChange>
                      </a:blip>
                      <a:stretch>
                        <a:fillRect/>
                      </a:stretch>
                    </p:blipFill>
                    <p:spPr>
                      <a:xfrm>
                        <a:off x="6374179" y="5416034"/>
                        <a:ext cx="2123070" cy="356631"/>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blinds(horizontal)">
                                      <p:cBhvr>
                                        <p:cTn id="10" dur="500"/>
                                        <p:tgtEl>
                                          <p:spTgt spid="8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blinds(horizontal)">
                                      <p:cBhvr>
                                        <p:cTn id="15" dur="500"/>
                                        <p:tgtEl>
                                          <p:spTgt spid="71"/>
                                        </p:tgtEl>
                                      </p:cBhvr>
                                    </p:animEffect>
                                  </p:childTnLst>
                                </p:cTn>
                              </p:par>
                            </p:childTnLst>
                          </p:cTn>
                        </p:par>
                        <p:par>
                          <p:cTn id="16" fill="hold">
                            <p:stCondLst>
                              <p:cond delay="500"/>
                            </p:stCondLst>
                            <p:childTnLst>
                              <p:par>
                                <p:cTn id="17" presetID="3" presetClass="entr" presetSubtype="10" fill="hold"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blinds(horizontal)">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blinds(horizontal)">
                                      <p:cBhvr>
                                        <p:cTn id="24" dur="500"/>
                                        <p:tgtEl>
                                          <p:spTgt spid="73"/>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linds(horizontal)">
                                      <p:cBhvr>
                                        <p:cTn id="28" dur="500"/>
                                        <p:tgtEl>
                                          <p:spTgt spid="6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blinds(horizontal)">
                                      <p:cBhvr>
                                        <p:cTn id="33" dur="500"/>
                                        <p:tgtEl>
                                          <p:spTgt spid="72"/>
                                        </p:tgtEl>
                                      </p:cBhvr>
                                    </p:animEffect>
                                  </p:childTnLst>
                                </p:cTn>
                              </p:par>
                            </p:childTnLst>
                          </p:cTn>
                        </p:par>
                        <p:par>
                          <p:cTn id="34" fill="hold">
                            <p:stCondLst>
                              <p:cond delay="500"/>
                            </p:stCondLst>
                            <p:childTnLst>
                              <p:par>
                                <p:cTn id="35" presetID="3" presetClass="entr" presetSubtype="10"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blinds(horizontal)">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blinds(horizontal)">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blinds(horizontal)">
                                      <p:cBhvr>
                                        <p:cTn id="54" dur="500"/>
                                        <p:tgtEl>
                                          <p:spTgt spid="86"/>
                                        </p:tgtEl>
                                      </p:cBhvr>
                                    </p:animEffect>
                                  </p:childTnLst>
                                </p:cTn>
                              </p:par>
                            </p:childTnLst>
                          </p:cTn>
                        </p:par>
                        <p:par>
                          <p:cTn id="55" fill="hold">
                            <p:stCondLst>
                              <p:cond delay="500"/>
                            </p:stCondLst>
                            <p:childTnLst>
                              <p:par>
                                <p:cTn id="56" presetID="3" presetClass="entr" presetSubtype="10" fill="hold" grpId="0" nodeType="after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blinds(horizontal)">
                                      <p:cBhvr>
                                        <p:cTn id="58" dur="500"/>
                                        <p:tgtEl>
                                          <p:spTgt spid="87"/>
                                        </p:tgtEl>
                                      </p:cBhvr>
                                    </p:animEffect>
                                  </p:childTnLst>
                                </p:cTn>
                              </p:par>
                            </p:childTnLst>
                          </p:cTn>
                        </p:par>
                        <p:par>
                          <p:cTn id="59" fill="hold">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blinds(horizontal)">
                                      <p:cBhvr>
                                        <p:cTn id="62" dur="5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linds(horizontal)">
                                      <p:cBhvr>
                                        <p:cTn id="67" dur="500"/>
                                        <p:tgtEl>
                                          <p:spTgt spid="68"/>
                                        </p:tgtEl>
                                      </p:cBhvr>
                                    </p:animEffect>
                                  </p:childTnLst>
                                </p:cTn>
                              </p:par>
                              <p:par>
                                <p:cTn id="68" presetID="3" presetClass="entr" presetSubtype="10" fill="hold"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blinds(horizontal)">
                                      <p:cBhvr>
                                        <p:cTn id="70" dur="500"/>
                                        <p:tgtEl>
                                          <p:spTgt spid="7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69"/>
                                        </p:tgtEl>
                                        <p:attrNameLst>
                                          <p:attrName>style.visibility</p:attrName>
                                        </p:attrNameLst>
                                      </p:cBhvr>
                                      <p:to>
                                        <p:strVal val="visible"/>
                                      </p:to>
                                    </p:set>
                                    <p:animEffect transition="in" filter="blinds(horizontal)">
                                      <p:cBhvr>
                                        <p:cTn id="75" dur="500"/>
                                        <p:tgtEl>
                                          <p:spTgt spid="69"/>
                                        </p:tgtEl>
                                      </p:cBhvr>
                                    </p:animEffect>
                                  </p:childTnLst>
                                </p:cTn>
                              </p:par>
                              <p:par>
                                <p:cTn id="76" presetID="3" presetClass="entr" presetSubtype="10" fill="hold" nodeType="withEffect">
                                  <p:stCondLst>
                                    <p:cond delay="0"/>
                                  </p:stCondLst>
                                  <p:childTnLst>
                                    <p:set>
                                      <p:cBhvr>
                                        <p:cTn id="77" dur="1" fill="hold">
                                          <p:stCondLst>
                                            <p:cond delay="0"/>
                                          </p:stCondLst>
                                        </p:cTn>
                                        <p:tgtEl>
                                          <p:spTgt spid="76"/>
                                        </p:tgtEl>
                                        <p:attrNameLst>
                                          <p:attrName>style.visibility</p:attrName>
                                        </p:attrNameLst>
                                      </p:cBhvr>
                                      <p:to>
                                        <p:strVal val="visible"/>
                                      </p:to>
                                    </p:set>
                                    <p:animEffect transition="in" filter="blinds(horizontal)">
                                      <p:cBhvr>
                                        <p:cTn id="78" dur="500"/>
                                        <p:tgtEl>
                                          <p:spTgt spid="7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blinds(horizontal)">
                                      <p:cBhvr>
                                        <p:cTn id="83" dur="500"/>
                                        <p:tgtEl>
                                          <p:spTgt spid="70"/>
                                        </p:tgtEl>
                                      </p:cBhvr>
                                    </p:animEffect>
                                  </p:childTnLst>
                                </p:cTn>
                              </p:par>
                              <p:par>
                                <p:cTn id="84" presetID="3" presetClass="entr" presetSubtype="1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blinds(horizontal)">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Effect transition="in" filter="blinds(horizontal)">
                                      <p:cBhvr>
                                        <p:cTn id="91" dur="500"/>
                                        <p:tgtEl>
                                          <p:spTgt spid="60"/>
                                        </p:tgtEl>
                                      </p:cBhvr>
                                    </p:animEffect>
                                  </p:childTnLst>
                                </p:cTn>
                              </p:par>
                            </p:childTnLst>
                          </p:cTn>
                        </p:par>
                        <p:par>
                          <p:cTn id="92" fill="hold">
                            <p:stCondLst>
                              <p:cond delay="500"/>
                            </p:stCondLst>
                            <p:childTnLst>
                              <p:par>
                                <p:cTn id="93" presetID="3" presetClass="exit" presetSubtype="10" fill="hold" nodeType="afterEffect">
                                  <p:stCondLst>
                                    <p:cond delay="0"/>
                                  </p:stCondLst>
                                  <p:childTnLst>
                                    <p:animEffect transition="out" filter="blinds(horizontal)">
                                      <p:cBhvr>
                                        <p:cTn id="94" dur="500"/>
                                        <p:tgtEl>
                                          <p:spTgt spid="61"/>
                                        </p:tgtEl>
                                      </p:cBhvr>
                                    </p:animEffect>
                                    <p:set>
                                      <p:cBhvr>
                                        <p:cTn id="95" dur="1" fill="hold">
                                          <p:stCondLst>
                                            <p:cond delay="499"/>
                                          </p:stCondLst>
                                        </p:cTn>
                                        <p:tgtEl>
                                          <p:spTgt spid="61"/>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89"/>
                                        </p:tgtEl>
                                        <p:attrNameLst>
                                          <p:attrName>style.visibility</p:attrName>
                                        </p:attrNameLst>
                                      </p:cBhvr>
                                      <p:to>
                                        <p:strVal val="visible"/>
                                      </p:to>
                                    </p:set>
                                    <p:animEffect transition="in" filter="blinds(horizontal)">
                                      <p:cBhvr>
                                        <p:cTn id="100" dur="500"/>
                                        <p:tgtEl>
                                          <p:spTgt spid="89"/>
                                        </p:tgtEl>
                                      </p:cBhvr>
                                    </p:animEffect>
                                  </p:childTnLst>
                                </p:cTn>
                              </p:par>
                            </p:childTnLst>
                          </p:cTn>
                        </p:par>
                        <p:par>
                          <p:cTn id="101" fill="hold">
                            <p:stCondLst>
                              <p:cond delay="500"/>
                            </p:stCondLst>
                            <p:childTnLst>
                              <p:par>
                                <p:cTn id="102" presetID="3" presetClass="entr" presetSubtype="10" fill="hold" grpId="0" nodeType="afterEffect">
                                  <p:stCondLst>
                                    <p:cond delay="0"/>
                                  </p:stCondLst>
                                  <p:childTnLst>
                                    <p:set>
                                      <p:cBhvr>
                                        <p:cTn id="103" dur="1" fill="hold">
                                          <p:stCondLst>
                                            <p:cond delay="0"/>
                                          </p:stCondLst>
                                        </p:cTn>
                                        <p:tgtEl>
                                          <p:spTgt spid="90"/>
                                        </p:tgtEl>
                                        <p:attrNameLst>
                                          <p:attrName>style.visibility</p:attrName>
                                        </p:attrNameLst>
                                      </p:cBhvr>
                                      <p:to>
                                        <p:strVal val="visible"/>
                                      </p:to>
                                    </p:set>
                                    <p:animEffect transition="in" filter="blinds(horizontal)">
                                      <p:cBhvr>
                                        <p:cTn id="104" dur="500"/>
                                        <p:tgtEl>
                                          <p:spTgt spid="90"/>
                                        </p:tgtEl>
                                      </p:cBhvr>
                                    </p:animEffect>
                                  </p:childTnLst>
                                </p:cTn>
                              </p:par>
                            </p:childTnLst>
                          </p:cTn>
                        </p:par>
                        <p:par>
                          <p:cTn id="105" fill="hold">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blinds(horizontal)">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nodeType="click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blinds(horizontal)">
                                      <p:cBhvr>
                                        <p:cTn id="113" dur="500"/>
                                        <p:tgtEl>
                                          <p:spTgt spid="77"/>
                                        </p:tgtEl>
                                      </p:cBhvr>
                                    </p:animEffect>
                                  </p:childTnLst>
                                </p:cTn>
                              </p:par>
                              <p:par>
                                <p:cTn id="114" presetID="3" presetClass="entr" presetSubtype="10" fill="hold" nodeType="withEffect">
                                  <p:stCondLst>
                                    <p:cond delay="0"/>
                                  </p:stCondLst>
                                  <p:childTnLst>
                                    <p:set>
                                      <p:cBhvr>
                                        <p:cTn id="115" dur="1" fill="hold">
                                          <p:stCondLst>
                                            <p:cond delay="0"/>
                                          </p:stCondLst>
                                        </p:cTn>
                                        <p:tgtEl>
                                          <p:spTgt spid="84"/>
                                        </p:tgtEl>
                                        <p:attrNameLst>
                                          <p:attrName>style.visibility</p:attrName>
                                        </p:attrNameLst>
                                      </p:cBhvr>
                                      <p:to>
                                        <p:strVal val="visible"/>
                                      </p:to>
                                    </p:set>
                                    <p:animEffect transition="in" filter="blinds(horizontal)">
                                      <p:cBhvr>
                                        <p:cTn id="116" dur="500"/>
                                        <p:tgtEl>
                                          <p:spTgt spid="84"/>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78"/>
                                        </p:tgtEl>
                                        <p:attrNameLst>
                                          <p:attrName>style.visibility</p:attrName>
                                        </p:attrNameLst>
                                      </p:cBhvr>
                                      <p:to>
                                        <p:strVal val="visible"/>
                                      </p:to>
                                    </p:set>
                                    <p:animEffect transition="in" filter="blinds(horizontal)">
                                      <p:cBhvr>
                                        <p:cTn id="121" dur="500"/>
                                        <p:tgtEl>
                                          <p:spTgt spid="78"/>
                                        </p:tgtEl>
                                      </p:cBhvr>
                                    </p:animEffect>
                                  </p:childTnLst>
                                </p:cTn>
                              </p:par>
                              <p:par>
                                <p:cTn id="122" presetID="3" presetClass="entr" presetSubtype="10" fill="hold" nodeType="withEffect">
                                  <p:stCondLst>
                                    <p:cond delay="0"/>
                                  </p:stCondLst>
                                  <p:childTnLst>
                                    <p:set>
                                      <p:cBhvr>
                                        <p:cTn id="123" dur="1" fill="hold">
                                          <p:stCondLst>
                                            <p:cond delay="0"/>
                                          </p:stCondLst>
                                        </p:cTn>
                                        <p:tgtEl>
                                          <p:spTgt spid="83"/>
                                        </p:tgtEl>
                                        <p:attrNameLst>
                                          <p:attrName>style.visibility</p:attrName>
                                        </p:attrNameLst>
                                      </p:cBhvr>
                                      <p:to>
                                        <p:strVal val="visible"/>
                                      </p:to>
                                    </p:set>
                                    <p:animEffect transition="in" filter="blinds(horizontal)">
                                      <p:cBhvr>
                                        <p:cTn id="124" dur="500"/>
                                        <p:tgtEl>
                                          <p:spTgt spid="8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9"/>
                                        </p:tgtEl>
                                        <p:attrNameLst>
                                          <p:attrName>style.visibility</p:attrName>
                                        </p:attrNameLst>
                                      </p:cBhvr>
                                      <p:to>
                                        <p:strVal val="visible"/>
                                      </p:to>
                                    </p:set>
                                  </p:childTnLst>
                                </p:cTn>
                              </p:par>
                            </p:childTnLst>
                          </p:cTn>
                        </p:par>
                        <p:par>
                          <p:cTn id="129" fill="hold">
                            <p:stCondLst>
                              <p:cond delay="0"/>
                            </p:stCondLst>
                            <p:childTnLst>
                              <p:par>
                                <p:cTn id="130" presetID="3" presetClass="exit" presetSubtype="10" fill="hold" nodeType="afterEffect">
                                  <p:stCondLst>
                                    <p:cond delay="0"/>
                                  </p:stCondLst>
                                  <p:childTnLst>
                                    <p:animEffect transition="out" filter="blinds(horizontal)">
                                      <p:cBhvr>
                                        <p:cTn id="131" dur="500"/>
                                        <p:tgtEl>
                                          <p:spTgt spid="60"/>
                                        </p:tgtEl>
                                      </p:cBhvr>
                                    </p:animEffect>
                                    <p:set>
                                      <p:cBhvr>
                                        <p:cTn id="132" dur="1" fill="hold">
                                          <p:stCondLst>
                                            <p:cond delay="499"/>
                                          </p:stCondLst>
                                        </p:cTn>
                                        <p:tgtEl>
                                          <p:spTgt spid="60"/>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92"/>
                                        </p:tgtEl>
                                        <p:attrNameLst>
                                          <p:attrName>style.visibility</p:attrName>
                                        </p:attrNameLst>
                                      </p:cBhvr>
                                      <p:to>
                                        <p:strVal val="visible"/>
                                      </p:to>
                                    </p:set>
                                    <p:animEffect transition="in" filter="blinds(horizontal)">
                                      <p:cBhvr>
                                        <p:cTn id="137" dur="500"/>
                                        <p:tgtEl>
                                          <p:spTgt spid="92"/>
                                        </p:tgtEl>
                                      </p:cBhvr>
                                    </p:animEffect>
                                  </p:childTnLst>
                                </p:cTn>
                              </p:par>
                            </p:childTnLst>
                          </p:cTn>
                        </p:par>
                        <p:par>
                          <p:cTn id="138" fill="hold">
                            <p:stCondLst>
                              <p:cond delay="500"/>
                            </p:stCondLst>
                            <p:childTnLst>
                              <p:par>
                                <p:cTn id="139" presetID="3" presetClass="entr" presetSubtype="10" fill="hold" grpId="0" nodeType="afterEffect">
                                  <p:stCondLst>
                                    <p:cond delay="0"/>
                                  </p:stCondLst>
                                  <p:childTnLst>
                                    <p:set>
                                      <p:cBhvr>
                                        <p:cTn id="140" dur="1" fill="hold">
                                          <p:stCondLst>
                                            <p:cond delay="0"/>
                                          </p:stCondLst>
                                        </p:cTn>
                                        <p:tgtEl>
                                          <p:spTgt spid="93"/>
                                        </p:tgtEl>
                                        <p:attrNameLst>
                                          <p:attrName>style.visibility</p:attrName>
                                        </p:attrNameLst>
                                      </p:cBhvr>
                                      <p:to>
                                        <p:strVal val="visible"/>
                                      </p:to>
                                    </p:set>
                                    <p:animEffect transition="in" filter="blinds(horizontal)">
                                      <p:cBhvr>
                                        <p:cTn id="141" dur="500"/>
                                        <p:tgtEl>
                                          <p:spTgt spid="93"/>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79"/>
                                        </p:tgtEl>
                                        <p:attrNameLst>
                                          <p:attrName>style.visibility</p:attrName>
                                        </p:attrNameLst>
                                      </p:cBhvr>
                                      <p:to>
                                        <p:strVal val="visible"/>
                                      </p:to>
                                    </p:set>
                                    <p:animEffect transition="in" filter="blinds(horizontal)">
                                      <p:cBhvr>
                                        <p:cTn id="146" dur="500"/>
                                        <p:tgtEl>
                                          <p:spTgt spid="79"/>
                                        </p:tgtEl>
                                      </p:cBhvr>
                                    </p:animEffect>
                                  </p:childTnLst>
                                </p:cTn>
                              </p:par>
                              <p:par>
                                <p:cTn id="147" presetID="3" presetClass="entr" presetSubtype="10" fill="hold" nodeType="withEffect">
                                  <p:stCondLst>
                                    <p:cond delay="0"/>
                                  </p:stCondLst>
                                  <p:childTnLst>
                                    <p:set>
                                      <p:cBhvr>
                                        <p:cTn id="148" dur="1" fill="hold">
                                          <p:stCondLst>
                                            <p:cond delay="0"/>
                                          </p:stCondLst>
                                        </p:cTn>
                                        <p:tgtEl>
                                          <p:spTgt spid="81"/>
                                        </p:tgtEl>
                                        <p:attrNameLst>
                                          <p:attrName>style.visibility</p:attrName>
                                        </p:attrNameLst>
                                      </p:cBhvr>
                                      <p:to>
                                        <p:strVal val="visible"/>
                                      </p:to>
                                    </p:set>
                                    <p:animEffect transition="in" filter="blinds(horizontal)">
                                      <p:cBhvr>
                                        <p:cTn id="149" dur="500"/>
                                        <p:tgtEl>
                                          <p:spTgt spid="81"/>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94"/>
                                        </p:tgtEl>
                                        <p:attrNameLst>
                                          <p:attrName>style.visibility</p:attrName>
                                        </p:attrNameLst>
                                      </p:cBhvr>
                                      <p:to>
                                        <p:strVal val="visible"/>
                                      </p:to>
                                    </p:set>
                                    <p:animEffect transition="in" filter="blinds(horizontal)">
                                      <p:cBhvr>
                                        <p:cTn id="154" dur="500"/>
                                        <p:tgtEl>
                                          <p:spTgt spid="94"/>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96"/>
                                        </p:tgtEl>
                                        <p:attrNameLst>
                                          <p:attrName>style.visibility</p:attrName>
                                        </p:attrNameLst>
                                      </p:cBhvr>
                                      <p:to>
                                        <p:strVal val="visible"/>
                                      </p:to>
                                    </p:set>
                                    <p:animEffect transition="in" filter="blinds(horizontal)">
                                      <p:cBhvr>
                                        <p:cTn id="159" dur="500"/>
                                        <p:tgtEl>
                                          <p:spTgt spid="96"/>
                                        </p:tgtEl>
                                      </p:cBhvr>
                                    </p:animEffect>
                                  </p:childTnLst>
                                </p:cTn>
                              </p:par>
                            </p:childTnLst>
                          </p:cTn>
                        </p:par>
                        <p:par>
                          <p:cTn id="160" fill="hold">
                            <p:stCondLst>
                              <p:cond delay="500"/>
                            </p:stCondLst>
                            <p:childTnLst>
                              <p:par>
                                <p:cTn id="161" presetID="3" presetClass="entr" presetSubtype="10" fill="hold" grpId="0" nodeType="afterEffect">
                                  <p:stCondLst>
                                    <p:cond delay="0"/>
                                  </p:stCondLst>
                                  <p:childTnLst>
                                    <p:set>
                                      <p:cBhvr>
                                        <p:cTn id="162" dur="1" fill="hold">
                                          <p:stCondLst>
                                            <p:cond delay="0"/>
                                          </p:stCondLst>
                                        </p:cTn>
                                        <p:tgtEl>
                                          <p:spTgt spid="97"/>
                                        </p:tgtEl>
                                        <p:attrNameLst>
                                          <p:attrName>style.visibility</p:attrName>
                                        </p:attrNameLst>
                                      </p:cBhvr>
                                      <p:to>
                                        <p:strVal val="visible"/>
                                      </p:to>
                                    </p:set>
                                    <p:animEffect transition="in" filter="blinds(horizontal)">
                                      <p:cBhvr>
                                        <p:cTn id="163" dur="500"/>
                                        <p:tgtEl>
                                          <p:spTgt spid="97"/>
                                        </p:tgtEl>
                                      </p:cBhvr>
                                    </p:animEffect>
                                  </p:childTnLst>
                                </p:cTn>
                              </p:par>
                              <p:par>
                                <p:cTn id="164" presetID="3" presetClass="entr" presetSubtype="10" fill="hold" nodeType="withEffect">
                                  <p:stCondLst>
                                    <p:cond delay="0"/>
                                  </p:stCondLst>
                                  <p:childTnLst>
                                    <p:set>
                                      <p:cBhvr>
                                        <p:cTn id="165" dur="1" fill="hold">
                                          <p:stCondLst>
                                            <p:cond delay="0"/>
                                          </p:stCondLst>
                                        </p:cTn>
                                        <p:tgtEl>
                                          <p:spTgt spid="98"/>
                                        </p:tgtEl>
                                        <p:attrNameLst>
                                          <p:attrName>style.visibility</p:attrName>
                                        </p:attrNameLst>
                                      </p:cBhvr>
                                      <p:to>
                                        <p:strVal val="visible"/>
                                      </p:to>
                                    </p:set>
                                    <p:animEffect transition="in" filter="blinds(horizontal)">
                                      <p:cBhvr>
                                        <p:cTn id="166" dur="500"/>
                                        <p:tgtEl>
                                          <p:spTgt spid="98"/>
                                        </p:tgtEl>
                                      </p:cBhvr>
                                    </p:animEffect>
                                  </p:childTnLst>
                                </p:cTn>
                              </p:par>
                            </p:childTnLst>
                          </p:cTn>
                        </p:par>
                      </p:childTnLst>
                    </p:cTn>
                  </p:par>
                  <p:par>
                    <p:cTn id="167" fill="hold">
                      <p:stCondLst>
                        <p:cond delay="indefinite"/>
                      </p:stCondLst>
                      <p:childTnLst>
                        <p:par>
                          <p:cTn id="168" fill="hold">
                            <p:stCondLst>
                              <p:cond delay="0"/>
                            </p:stCondLst>
                            <p:childTnLst>
                              <p:par>
                                <p:cTn id="169" presetID="3" presetClass="entr" presetSubtype="10" fill="hold" nodeType="clickEffect">
                                  <p:stCondLst>
                                    <p:cond delay="0"/>
                                  </p:stCondLst>
                                  <p:childTnLst>
                                    <p:set>
                                      <p:cBhvr>
                                        <p:cTn id="170" dur="1" fill="hold">
                                          <p:stCondLst>
                                            <p:cond delay="0"/>
                                          </p:stCondLst>
                                        </p:cTn>
                                        <p:tgtEl>
                                          <p:spTgt spid="80"/>
                                        </p:tgtEl>
                                        <p:attrNameLst>
                                          <p:attrName>style.visibility</p:attrName>
                                        </p:attrNameLst>
                                      </p:cBhvr>
                                      <p:to>
                                        <p:strVal val="visible"/>
                                      </p:to>
                                    </p:set>
                                    <p:animEffect transition="in" filter="blinds(horizontal)">
                                      <p:cBhvr>
                                        <p:cTn id="171" dur="500"/>
                                        <p:tgtEl>
                                          <p:spTgt spid="80"/>
                                        </p:tgtEl>
                                      </p:cBhvr>
                                    </p:animEffect>
                                  </p:childTnLst>
                                </p:cTn>
                              </p:par>
                              <p:par>
                                <p:cTn id="172" presetID="3" presetClass="entr" presetSubtype="10" fill="hold" nodeType="withEffect">
                                  <p:stCondLst>
                                    <p:cond delay="0"/>
                                  </p:stCondLst>
                                  <p:childTnLst>
                                    <p:set>
                                      <p:cBhvr>
                                        <p:cTn id="173" dur="1" fill="hold">
                                          <p:stCondLst>
                                            <p:cond delay="0"/>
                                          </p:stCondLst>
                                        </p:cTn>
                                        <p:tgtEl>
                                          <p:spTgt spid="82"/>
                                        </p:tgtEl>
                                        <p:attrNameLst>
                                          <p:attrName>style.visibility</p:attrName>
                                        </p:attrNameLst>
                                      </p:cBhvr>
                                      <p:to>
                                        <p:strVal val="visible"/>
                                      </p:to>
                                    </p:set>
                                    <p:animEffect transition="in" filter="blinds(horizontal)">
                                      <p:cBhvr>
                                        <p:cTn id="174" dur="500"/>
                                        <p:tgtEl>
                                          <p:spTgt spid="82"/>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grpId="0" nodeType="clickEffect">
                                  <p:stCondLst>
                                    <p:cond delay="0"/>
                                  </p:stCondLst>
                                  <p:childTnLst>
                                    <p:set>
                                      <p:cBhvr>
                                        <p:cTn id="178" dur="1" fill="hold">
                                          <p:stCondLst>
                                            <p:cond delay="0"/>
                                          </p:stCondLst>
                                        </p:cTn>
                                        <p:tgtEl>
                                          <p:spTgt spid="95"/>
                                        </p:tgtEl>
                                        <p:attrNameLst>
                                          <p:attrName>style.visibility</p:attrName>
                                        </p:attrNameLst>
                                      </p:cBhvr>
                                      <p:to>
                                        <p:strVal val="visible"/>
                                      </p:to>
                                    </p:set>
                                    <p:animEffect transition="in" filter="blinds(horizontal)">
                                      <p:cBhvr>
                                        <p:cTn id="17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88" grpId="0"/>
      <p:bldP spid="89" grpId="0"/>
      <p:bldP spid="90" grpId="0"/>
      <p:bldP spid="91" grpId="0"/>
      <p:bldP spid="92" grpId="0"/>
      <p:bldP spid="93" grpId="0"/>
      <p:bldP spid="94" grpId="0"/>
      <p:bldP spid="95" grpId="0"/>
      <p:bldP spid="97" grpId="0"/>
      <p:bldP spid="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p:nvPr/>
        </p:nvSpPr>
        <p:spPr>
          <a:xfrm>
            <a:off x="3962400" y="3328988"/>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54275" name="Rectangle 14"/>
          <p:cNvSpPr/>
          <p:nvPr/>
        </p:nvSpPr>
        <p:spPr>
          <a:xfrm>
            <a:off x="4148138" y="3328988"/>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54276" name="Freeform 2"/>
          <p:cNvSpPr/>
          <p:nvPr/>
        </p:nvSpPr>
        <p:spPr>
          <a:xfrm>
            <a:off x="179388" y="1052513"/>
            <a:ext cx="8785225" cy="4105275"/>
          </a:xfrm>
          <a:custGeom>
            <a:avLst/>
            <a:gdLst>
              <a:gd name="txL" fmla="*/ 0 w 5534"/>
              <a:gd name="txT" fmla="*/ 0 h 2586"/>
              <a:gd name="txR" fmla="*/ 5534 w 5534"/>
              <a:gd name="txB" fmla="*/ 2586 h 2586"/>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5534" h="2586">
                <a:moveTo>
                  <a:pt x="0" y="2359"/>
                </a:moveTo>
                <a:lnTo>
                  <a:pt x="0" y="1951"/>
                </a:lnTo>
                <a:lnTo>
                  <a:pt x="0" y="1633"/>
                </a:lnTo>
                <a:lnTo>
                  <a:pt x="136" y="1452"/>
                </a:lnTo>
                <a:lnTo>
                  <a:pt x="590" y="1588"/>
                </a:lnTo>
                <a:lnTo>
                  <a:pt x="1043" y="1588"/>
                </a:lnTo>
                <a:lnTo>
                  <a:pt x="1270" y="1452"/>
                </a:lnTo>
                <a:lnTo>
                  <a:pt x="1406" y="953"/>
                </a:lnTo>
                <a:lnTo>
                  <a:pt x="1905" y="771"/>
                </a:lnTo>
                <a:lnTo>
                  <a:pt x="2540" y="227"/>
                </a:lnTo>
                <a:lnTo>
                  <a:pt x="2676" y="91"/>
                </a:lnTo>
                <a:lnTo>
                  <a:pt x="3538" y="0"/>
                </a:lnTo>
                <a:lnTo>
                  <a:pt x="5307" y="0"/>
                </a:lnTo>
                <a:lnTo>
                  <a:pt x="5534" y="91"/>
                </a:lnTo>
                <a:lnTo>
                  <a:pt x="5534" y="544"/>
                </a:lnTo>
                <a:lnTo>
                  <a:pt x="5307" y="862"/>
                </a:lnTo>
                <a:lnTo>
                  <a:pt x="4309" y="998"/>
                </a:lnTo>
                <a:lnTo>
                  <a:pt x="3583" y="1316"/>
                </a:lnTo>
                <a:lnTo>
                  <a:pt x="3266" y="1588"/>
                </a:lnTo>
                <a:lnTo>
                  <a:pt x="2722" y="1769"/>
                </a:lnTo>
                <a:lnTo>
                  <a:pt x="1905" y="1860"/>
                </a:lnTo>
                <a:lnTo>
                  <a:pt x="2359" y="1996"/>
                </a:lnTo>
                <a:lnTo>
                  <a:pt x="2404" y="2268"/>
                </a:lnTo>
                <a:lnTo>
                  <a:pt x="1633" y="2268"/>
                </a:lnTo>
                <a:lnTo>
                  <a:pt x="862" y="2268"/>
                </a:lnTo>
                <a:lnTo>
                  <a:pt x="907" y="2586"/>
                </a:lnTo>
                <a:lnTo>
                  <a:pt x="182" y="2586"/>
                </a:lnTo>
                <a:lnTo>
                  <a:pt x="0" y="2359"/>
                </a:lnTo>
                <a:close/>
              </a:path>
            </a:pathLst>
          </a:custGeom>
          <a:solidFill>
            <a:srgbClr val="CCFFCC">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54277" name="灯片编号占位符 2"/>
          <p:cNvSpPr txBox="1">
            <a:spLocks noGrp="1"/>
          </p:cNvSpPr>
          <p:nvPr/>
        </p:nvSpPr>
        <p:spPr>
          <a:xfrm>
            <a:off x="6983413" y="6497638"/>
            <a:ext cx="1981200" cy="360362"/>
          </a:xfrm>
          <a:prstGeom prst="rect">
            <a:avLst/>
          </a:prstGeom>
          <a:noFill/>
          <a:ln w="9525">
            <a:noFill/>
          </a:ln>
        </p:spPr>
        <p:txBody>
          <a:bodyPr/>
          <a:lstStyle/>
          <a:p>
            <a:pPr algn="r"/>
            <a:fld id="{9A0DB2DC-4C9A-4742-B13C-FB6460FD3503}" type="slidenum">
              <a:rPr lang="en-US" altLang="ja-JP" sz="1400" dirty="0">
                <a:solidFill>
                  <a:srgbClr val="A50021"/>
                </a:solidFill>
                <a:latin typeface="Times New Roman" panose="02020603050405020304" pitchFamily="18" charset="0"/>
                <a:ea typeface="MS PGothic" panose="020B0600070205080204" pitchFamily="34" charset="-128"/>
              </a:rPr>
              <a:t>59</a:t>
            </a:fld>
            <a:endParaRPr lang="en-US" altLang="ja-JP" sz="1400" dirty="0">
              <a:solidFill>
                <a:srgbClr val="A50021"/>
              </a:solidFill>
              <a:latin typeface="Times New Roman" panose="02020603050405020304" pitchFamily="18" charset="0"/>
              <a:ea typeface="MS PGothic" panose="020B0600070205080204" pitchFamily="34" charset="-128"/>
            </a:endParaRPr>
          </a:p>
        </p:txBody>
      </p:sp>
      <p:graphicFrame>
        <p:nvGraphicFramePr>
          <p:cNvPr id="21" name="表格 20"/>
          <p:cNvGraphicFramePr>
            <a:graphicFrameLocks noGrp="1"/>
          </p:cNvGraphicFramePr>
          <p:nvPr/>
        </p:nvGraphicFramePr>
        <p:xfrm>
          <a:off x="4498975" y="115888"/>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2" name="表格 21"/>
          <p:cNvGraphicFramePr>
            <a:graphicFrameLocks noGrp="1"/>
          </p:cNvGraphicFramePr>
          <p:nvPr/>
        </p:nvGraphicFramePr>
        <p:xfrm>
          <a:off x="2627313" y="12811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nvGraphicFramePr>
        <p:xfrm>
          <a:off x="4500563" y="12811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2"/>
                  </a:ext>
                </a:extLst>
              </a:tr>
            </a:tbl>
          </a:graphicData>
        </a:graphic>
      </p:graphicFrame>
      <p:graphicFrame>
        <p:nvGraphicFramePr>
          <p:cNvPr id="24" name="表格 23"/>
          <p:cNvGraphicFramePr>
            <a:graphicFrameLocks noGrp="1"/>
          </p:cNvGraphicFramePr>
          <p:nvPr/>
        </p:nvGraphicFramePr>
        <p:xfrm>
          <a:off x="6586538" y="12684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5" name="表格 24"/>
          <p:cNvGraphicFramePr>
            <a:graphicFrameLocks noGrp="1"/>
          </p:cNvGraphicFramePr>
          <p:nvPr/>
        </p:nvGraphicFramePr>
        <p:xfrm>
          <a:off x="1042988" y="2505075"/>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6" name="表格 25"/>
          <p:cNvGraphicFramePr>
            <a:graphicFrameLocks noGrp="1"/>
          </p:cNvGraphicFramePr>
          <p:nvPr/>
        </p:nvGraphicFramePr>
        <p:xfrm>
          <a:off x="2627313" y="2492375"/>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7" name="表格 26"/>
          <p:cNvGraphicFramePr>
            <a:graphicFrameLocks noGrp="1"/>
          </p:cNvGraphicFramePr>
          <p:nvPr/>
        </p:nvGraphicFramePr>
        <p:xfrm>
          <a:off x="4570413" y="2492375"/>
          <a:ext cx="865187"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404" name="Line 303"/>
          <p:cNvSpPr/>
          <p:nvPr/>
        </p:nvSpPr>
        <p:spPr>
          <a:xfrm flipH="1">
            <a:off x="2884488" y="981075"/>
            <a:ext cx="1471612" cy="227013"/>
          </a:xfrm>
          <a:prstGeom prst="line">
            <a:avLst/>
          </a:prstGeom>
          <a:ln w="25400" cap="flat" cmpd="sng">
            <a:solidFill>
              <a:schemeClr val="accent2"/>
            </a:solidFill>
            <a:prstDash val="solid"/>
            <a:headEnd type="none" w="med" len="med"/>
            <a:tailEnd type="triangle" w="med" len="med"/>
          </a:ln>
        </p:spPr>
      </p:sp>
      <p:sp>
        <p:nvSpPr>
          <p:cNvPr id="54405" name="Line 307"/>
          <p:cNvSpPr/>
          <p:nvPr/>
        </p:nvSpPr>
        <p:spPr>
          <a:xfrm>
            <a:off x="5435600" y="981075"/>
            <a:ext cx="1512888" cy="215900"/>
          </a:xfrm>
          <a:prstGeom prst="line">
            <a:avLst/>
          </a:prstGeom>
          <a:ln w="9525" cap="flat" cmpd="sng">
            <a:solidFill>
              <a:schemeClr val="tx1"/>
            </a:solidFill>
            <a:prstDash val="solid"/>
            <a:headEnd type="none" w="med" len="med"/>
            <a:tailEnd type="triangle" w="med" len="med"/>
          </a:ln>
        </p:spPr>
      </p:sp>
      <p:sp>
        <p:nvSpPr>
          <p:cNvPr id="54406" name="Line 308"/>
          <p:cNvSpPr/>
          <p:nvPr/>
        </p:nvSpPr>
        <p:spPr>
          <a:xfrm>
            <a:off x="5003800" y="1065213"/>
            <a:ext cx="1588" cy="215900"/>
          </a:xfrm>
          <a:prstGeom prst="line">
            <a:avLst/>
          </a:prstGeom>
          <a:ln w="9525" cap="flat" cmpd="sng">
            <a:solidFill>
              <a:schemeClr val="tx1"/>
            </a:solidFill>
            <a:prstDash val="solid"/>
            <a:headEnd type="none" w="med" len="med"/>
            <a:tailEnd type="triangle" w="med" len="med"/>
          </a:ln>
        </p:spPr>
      </p:sp>
      <p:sp>
        <p:nvSpPr>
          <p:cNvPr id="54407" name="Line 309"/>
          <p:cNvSpPr/>
          <p:nvPr/>
        </p:nvSpPr>
        <p:spPr>
          <a:xfrm flipH="1">
            <a:off x="1443038" y="2276475"/>
            <a:ext cx="1257300" cy="157163"/>
          </a:xfrm>
          <a:prstGeom prst="line">
            <a:avLst/>
          </a:prstGeom>
          <a:ln w="25400" cap="flat" cmpd="sng">
            <a:solidFill>
              <a:schemeClr val="accent2"/>
            </a:solidFill>
            <a:prstDash val="solid"/>
            <a:headEnd type="none" w="med" len="med"/>
            <a:tailEnd type="triangle" w="med" len="med"/>
          </a:ln>
        </p:spPr>
      </p:sp>
      <p:sp>
        <p:nvSpPr>
          <p:cNvPr id="54408" name="Line 312"/>
          <p:cNvSpPr/>
          <p:nvPr/>
        </p:nvSpPr>
        <p:spPr>
          <a:xfrm>
            <a:off x="3341688" y="2276475"/>
            <a:ext cx="1517650" cy="144463"/>
          </a:xfrm>
          <a:prstGeom prst="line">
            <a:avLst/>
          </a:prstGeom>
          <a:ln w="9525" cap="flat" cmpd="sng">
            <a:solidFill>
              <a:schemeClr val="tx1"/>
            </a:solidFill>
            <a:prstDash val="solid"/>
            <a:headEnd type="none" w="med" len="med"/>
            <a:tailEnd type="triangle" w="med" len="med"/>
          </a:ln>
        </p:spPr>
      </p:sp>
      <p:sp>
        <p:nvSpPr>
          <p:cNvPr id="54409" name="Line 313"/>
          <p:cNvSpPr/>
          <p:nvPr/>
        </p:nvSpPr>
        <p:spPr>
          <a:xfrm>
            <a:off x="3059113" y="2216150"/>
            <a:ext cx="1587" cy="215900"/>
          </a:xfrm>
          <a:prstGeom prst="line">
            <a:avLst/>
          </a:prstGeom>
          <a:ln w="9525" cap="flat" cmpd="sng">
            <a:solidFill>
              <a:schemeClr val="tx1"/>
            </a:solidFill>
            <a:prstDash val="solid"/>
            <a:headEnd type="none" w="med" len="med"/>
            <a:tailEnd type="triangle" w="med" len="med"/>
          </a:ln>
        </p:spPr>
      </p:sp>
      <p:graphicFrame>
        <p:nvGraphicFramePr>
          <p:cNvPr id="34" name="表格 33"/>
          <p:cNvGraphicFramePr>
            <a:graphicFrameLocks noGrp="1"/>
          </p:cNvGraphicFramePr>
          <p:nvPr/>
        </p:nvGraphicFramePr>
        <p:xfrm>
          <a:off x="400050" y="3584575"/>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5" name="表格 34"/>
          <p:cNvGraphicFramePr>
            <a:graphicFrameLocks noGrp="1"/>
          </p:cNvGraphicFramePr>
          <p:nvPr/>
        </p:nvGraphicFramePr>
        <p:xfrm>
          <a:off x="1835150" y="3584575"/>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6" name="表格 35"/>
          <p:cNvGraphicFramePr>
            <a:graphicFrameLocks noGrp="1"/>
          </p:cNvGraphicFramePr>
          <p:nvPr/>
        </p:nvGraphicFramePr>
        <p:xfrm>
          <a:off x="1839913" y="4724400"/>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7" name="表格 36"/>
          <p:cNvGraphicFramePr>
            <a:graphicFrameLocks noGrp="1"/>
          </p:cNvGraphicFramePr>
          <p:nvPr/>
        </p:nvGraphicFramePr>
        <p:xfrm>
          <a:off x="1835150" y="5876925"/>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482" name="Line 390"/>
          <p:cNvSpPr/>
          <p:nvPr/>
        </p:nvSpPr>
        <p:spPr>
          <a:xfrm>
            <a:off x="2339975" y="4508500"/>
            <a:ext cx="1588" cy="215900"/>
          </a:xfrm>
          <a:prstGeom prst="line">
            <a:avLst/>
          </a:prstGeom>
          <a:ln w="25400" cap="flat" cmpd="sng">
            <a:solidFill>
              <a:schemeClr val="accent2"/>
            </a:solidFill>
            <a:prstDash val="solid"/>
            <a:headEnd type="none" w="med" len="med"/>
            <a:tailEnd type="triangle" w="med" len="med"/>
          </a:ln>
        </p:spPr>
      </p:sp>
      <p:sp>
        <p:nvSpPr>
          <p:cNvPr id="54483" name="Line 391"/>
          <p:cNvSpPr/>
          <p:nvPr/>
        </p:nvSpPr>
        <p:spPr>
          <a:xfrm>
            <a:off x="2339975" y="5661025"/>
            <a:ext cx="1588" cy="215900"/>
          </a:xfrm>
          <a:prstGeom prst="line">
            <a:avLst/>
          </a:prstGeom>
          <a:ln w="25400" cap="flat" cmpd="sng">
            <a:solidFill>
              <a:schemeClr val="accent2"/>
            </a:solidFill>
            <a:prstDash val="solid"/>
            <a:headEnd type="none" w="med" len="med"/>
            <a:tailEnd type="triangle" w="med" len="med"/>
          </a:ln>
        </p:spPr>
      </p:sp>
      <p:sp>
        <p:nvSpPr>
          <p:cNvPr id="54484" name="Line 392"/>
          <p:cNvSpPr/>
          <p:nvPr/>
        </p:nvSpPr>
        <p:spPr>
          <a:xfrm>
            <a:off x="1619250" y="3429000"/>
            <a:ext cx="649288" cy="112713"/>
          </a:xfrm>
          <a:prstGeom prst="line">
            <a:avLst/>
          </a:prstGeom>
          <a:ln w="25400" cap="flat" cmpd="sng">
            <a:solidFill>
              <a:schemeClr val="accent2"/>
            </a:solidFill>
            <a:prstDash val="solid"/>
            <a:headEnd type="none" w="med" len="med"/>
            <a:tailEnd type="triangle" w="med" len="med"/>
          </a:ln>
        </p:spPr>
      </p:sp>
      <p:sp>
        <p:nvSpPr>
          <p:cNvPr id="54485" name="Line 393"/>
          <p:cNvSpPr/>
          <p:nvPr/>
        </p:nvSpPr>
        <p:spPr>
          <a:xfrm flipH="1">
            <a:off x="614363" y="3413125"/>
            <a:ext cx="773112" cy="144463"/>
          </a:xfrm>
          <a:prstGeom prst="line">
            <a:avLst/>
          </a:prstGeom>
          <a:ln w="9525" cap="flat" cmpd="sng">
            <a:solidFill>
              <a:schemeClr val="tx1"/>
            </a:solidFill>
            <a:prstDash val="solid"/>
            <a:headEnd type="none" w="med" len="med"/>
            <a:tailEnd type="triangle" w="med" len="med"/>
          </a:ln>
        </p:spPr>
      </p:sp>
      <p:sp>
        <p:nvSpPr>
          <p:cNvPr id="54486" name="Text Box 395"/>
          <p:cNvSpPr txBox="1"/>
          <p:nvPr/>
        </p:nvSpPr>
        <p:spPr>
          <a:xfrm>
            <a:off x="5573713" y="404813"/>
            <a:ext cx="13747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S</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0+5=5</a:t>
            </a:r>
            <a:r>
              <a:rPr lang="zh-CN" altLang="en-US" dirty="0">
                <a:solidFill>
                  <a:srgbClr val="0000CC"/>
                </a:solidFill>
                <a:latin typeface="Times New Roman" panose="02020603050405020304" pitchFamily="18" charset="0"/>
              </a:rPr>
              <a:t>）</a:t>
            </a:r>
          </a:p>
        </p:txBody>
      </p:sp>
      <p:sp>
        <p:nvSpPr>
          <p:cNvPr id="54487" name="Text Box 396"/>
          <p:cNvSpPr txBox="1"/>
          <p:nvPr/>
        </p:nvSpPr>
        <p:spPr>
          <a:xfrm>
            <a:off x="1835150" y="908050"/>
            <a:ext cx="14097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A</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1+3=4</a:t>
            </a:r>
            <a:r>
              <a:rPr lang="zh-CN" altLang="en-US" dirty="0">
                <a:solidFill>
                  <a:srgbClr val="0000CC"/>
                </a:solidFill>
                <a:latin typeface="Times New Roman" panose="02020603050405020304" pitchFamily="18" charset="0"/>
              </a:rPr>
              <a:t>）</a:t>
            </a:r>
          </a:p>
        </p:txBody>
      </p:sp>
      <p:sp>
        <p:nvSpPr>
          <p:cNvPr id="54488" name="Text Box 397"/>
          <p:cNvSpPr txBox="1"/>
          <p:nvPr/>
        </p:nvSpPr>
        <p:spPr>
          <a:xfrm>
            <a:off x="5300663" y="1103313"/>
            <a:ext cx="14001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B</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54489" name="Text Box 409"/>
          <p:cNvSpPr txBox="1"/>
          <p:nvPr/>
        </p:nvSpPr>
        <p:spPr>
          <a:xfrm>
            <a:off x="7419975" y="1046163"/>
            <a:ext cx="14128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C</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54490" name="Text Box 410"/>
          <p:cNvSpPr txBox="1"/>
          <p:nvPr/>
        </p:nvSpPr>
        <p:spPr>
          <a:xfrm>
            <a:off x="611188" y="1989138"/>
            <a:ext cx="14097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D</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54491" name="Text Box 411"/>
          <p:cNvSpPr txBox="1"/>
          <p:nvPr/>
        </p:nvSpPr>
        <p:spPr>
          <a:xfrm>
            <a:off x="3059113" y="3357563"/>
            <a:ext cx="14001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E</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2+5=7</a:t>
            </a:r>
            <a:r>
              <a:rPr lang="zh-CN" altLang="en-US" dirty="0">
                <a:solidFill>
                  <a:srgbClr val="0000CC"/>
                </a:solidFill>
                <a:latin typeface="Times New Roman" panose="02020603050405020304" pitchFamily="18" charset="0"/>
              </a:rPr>
              <a:t>）</a:t>
            </a:r>
          </a:p>
        </p:txBody>
      </p:sp>
      <p:sp>
        <p:nvSpPr>
          <p:cNvPr id="54492" name="Text Box 412"/>
          <p:cNvSpPr txBox="1"/>
          <p:nvPr/>
        </p:nvSpPr>
        <p:spPr>
          <a:xfrm>
            <a:off x="5489575" y="2420938"/>
            <a:ext cx="13843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F</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54493" name="Text Box 413"/>
          <p:cNvSpPr txBox="1"/>
          <p:nvPr/>
        </p:nvSpPr>
        <p:spPr>
          <a:xfrm>
            <a:off x="250825" y="4581525"/>
            <a:ext cx="14224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G</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3+5=8</a:t>
            </a:r>
            <a:r>
              <a:rPr lang="zh-CN" altLang="en-US" dirty="0">
                <a:solidFill>
                  <a:srgbClr val="0000CC"/>
                </a:solidFill>
                <a:latin typeface="Times New Roman" panose="02020603050405020304" pitchFamily="18" charset="0"/>
              </a:rPr>
              <a:t>）</a:t>
            </a:r>
          </a:p>
        </p:txBody>
      </p:sp>
      <p:sp>
        <p:nvSpPr>
          <p:cNvPr id="54494" name="Text Box 414"/>
          <p:cNvSpPr txBox="1"/>
          <p:nvPr/>
        </p:nvSpPr>
        <p:spPr>
          <a:xfrm>
            <a:off x="2641600" y="4221163"/>
            <a:ext cx="14224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H</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3+3=6</a:t>
            </a:r>
            <a:r>
              <a:rPr lang="zh-CN" altLang="en-US" dirty="0">
                <a:solidFill>
                  <a:srgbClr val="0000CC"/>
                </a:solidFill>
                <a:latin typeface="Times New Roman" panose="02020603050405020304" pitchFamily="18" charset="0"/>
              </a:rPr>
              <a:t>）</a:t>
            </a:r>
          </a:p>
        </p:txBody>
      </p:sp>
      <p:sp>
        <p:nvSpPr>
          <p:cNvPr id="54495" name="Text Box 415"/>
          <p:cNvSpPr txBox="1"/>
          <p:nvPr/>
        </p:nvSpPr>
        <p:spPr>
          <a:xfrm>
            <a:off x="2659063" y="5084763"/>
            <a:ext cx="13335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I</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4+2=6</a:t>
            </a:r>
            <a:r>
              <a:rPr lang="zh-CN" altLang="en-US" dirty="0">
                <a:solidFill>
                  <a:srgbClr val="0000CC"/>
                </a:solidFill>
                <a:latin typeface="Times New Roman" panose="02020603050405020304" pitchFamily="18" charset="0"/>
              </a:rPr>
              <a:t>）</a:t>
            </a:r>
          </a:p>
        </p:txBody>
      </p:sp>
      <p:sp>
        <p:nvSpPr>
          <p:cNvPr id="54496" name="Text Box 416"/>
          <p:cNvSpPr txBox="1"/>
          <p:nvPr/>
        </p:nvSpPr>
        <p:spPr>
          <a:xfrm>
            <a:off x="2700338" y="5876925"/>
            <a:ext cx="14224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K</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5+0=5</a:t>
            </a:r>
            <a:r>
              <a:rPr lang="zh-CN" altLang="en-US" dirty="0">
                <a:solidFill>
                  <a:srgbClr val="0000CC"/>
                </a:solidFill>
                <a:latin typeface="Times New Roman" panose="02020603050405020304" pitchFamily="18" charset="0"/>
              </a:rPr>
              <a:t>）</a:t>
            </a:r>
          </a:p>
        </p:txBody>
      </p:sp>
      <p:graphicFrame>
        <p:nvGraphicFramePr>
          <p:cNvPr id="53" name="表格 52"/>
          <p:cNvGraphicFramePr>
            <a:graphicFrameLocks noGrp="1"/>
          </p:cNvGraphicFramePr>
          <p:nvPr/>
        </p:nvGraphicFramePr>
        <p:xfrm>
          <a:off x="611188" y="5929313"/>
          <a:ext cx="865187"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515" name="Text Box 535"/>
          <p:cNvSpPr txBox="1"/>
          <p:nvPr/>
        </p:nvSpPr>
        <p:spPr>
          <a:xfrm>
            <a:off x="179388" y="5583238"/>
            <a:ext cx="13589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J</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5+3=8</a:t>
            </a:r>
            <a:r>
              <a:rPr lang="zh-CN" altLang="en-US" dirty="0">
                <a:solidFill>
                  <a:srgbClr val="0000CC"/>
                </a:solidFill>
                <a:latin typeface="Times New Roman" panose="02020603050405020304" pitchFamily="18" charset="0"/>
              </a:rPr>
              <a:t>）</a:t>
            </a:r>
          </a:p>
        </p:txBody>
      </p:sp>
      <p:sp>
        <p:nvSpPr>
          <p:cNvPr id="54516" name="Line 536"/>
          <p:cNvSpPr/>
          <p:nvPr/>
        </p:nvSpPr>
        <p:spPr>
          <a:xfrm flipH="1">
            <a:off x="1265238" y="5661025"/>
            <a:ext cx="569912" cy="144463"/>
          </a:xfrm>
          <a:prstGeom prst="line">
            <a:avLst/>
          </a:prstGeom>
          <a:ln w="9525" cap="flat" cmpd="sng">
            <a:solidFill>
              <a:schemeClr val="tx1"/>
            </a:solidFill>
            <a:prstDash val="solid"/>
            <a:headEnd type="none" w="med" len="med"/>
            <a:tailEnd type="triangle" w="med" len="med"/>
          </a:ln>
        </p:spPr>
      </p:sp>
      <p:sp>
        <p:nvSpPr>
          <p:cNvPr id="56" name="AutoShape 542"/>
          <p:cNvSpPr/>
          <p:nvPr/>
        </p:nvSpPr>
        <p:spPr>
          <a:xfrm>
            <a:off x="4067175" y="3644900"/>
            <a:ext cx="5040313" cy="3213100"/>
          </a:xfrm>
          <a:prstGeom prst="horizontalScroll">
            <a:avLst>
              <a:gd name="adj" fmla="val 12500"/>
            </a:avLst>
          </a:prstGeom>
          <a:solidFill>
            <a:schemeClr val="bg2"/>
          </a:solidFill>
          <a:ln w="9525" cap="flat" cmpd="sng">
            <a:solidFill>
              <a:schemeClr val="tx1"/>
            </a:solidFill>
            <a:prstDash val="solid"/>
            <a:headEnd type="none" w="med" len="med"/>
            <a:tailEnd type="none" w="med" len="med"/>
          </a:ln>
        </p:spPr>
        <p:txBody>
          <a:bodyPr anchor="ctr" anchorCtr="0"/>
          <a:lstStyle/>
          <a:p>
            <a:pPr algn="just">
              <a:lnSpc>
                <a:spcPct val="120000"/>
              </a:lnSpc>
              <a:spcBef>
                <a:spcPct val="30000"/>
              </a:spcBef>
              <a:buClr>
                <a:srgbClr val="008000"/>
              </a:buClr>
              <a:buSzPct val="60000"/>
              <a:buFont typeface="Wingdings" panose="05000000000000000000" pitchFamily="2" charset="2"/>
              <a:buChar char="l"/>
            </a:pPr>
            <a:r>
              <a:rPr lang="zh-CN" altLang="en-US" sz="2300" dirty="0">
                <a:latin typeface="Times New Roman" panose="02020603050405020304" pitchFamily="18" charset="0"/>
              </a:rPr>
              <a:t>问题：</a:t>
            </a:r>
            <a:r>
              <a:rPr lang="en-US" altLang="zh-CN" sz="2300" dirty="0">
                <a:solidFill>
                  <a:schemeClr val="hlink"/>
                </a:solidFill>
                <a:latin typeface="Times New Roman" panose="02020603050405020304" pitchFamily="18" charset="0"/>
              </a:rPr>
              <a:t>A</a:t>
            </a:r>
            <a:r>
              <a:rPr lang="zh-CN" altLang="en-US" sz="2300" dirty="0">
                <a:solidFill>
                  <a:schemeClr val="hlink"/>
                </a:solidFill>
                <a:latin typeface="Times New Roman" panose="02020603050405020304" pitchFamily="18" charset="0"/>
              </a:rPr>
              <a:t>搜索算法能不能保证  找到最优解（路径最短的解）</a:t>
            </a:r>
            <a:r>
              <a:rPr lang="zh-CN" altLang="en-US" sz="2300" dirty="0">
                <a:latin typeface="Times New Roman" panose="02020603050405020304" pitchFamily="18" charset="0"/>
              </a:rPr>
              <a:t>？</a:t>
            </a:r>
          </a:p>
          <a:p>
            <a:pPr algn="just">
              <a:spcBef>
                <a:spcPct val="30000"/>
              </a:spcBef>
            </a:pPr>
            <a:r>
              <a:rPr lang="en-US" altLang="zh-CN" sz="2200" i="1" dirty="0">
                <a:solidFill>
                  <a:schemeClr val="accent2"/>
                </a:solidFill>
                <a:latin typeface="Times New Roman" panose="02020603050405020304" pitchFamily="18" charset="0"/>
              </a:rPr>
              <a:t>   g</a:t>
            </a:r>
            <a:r>
              <a:rPr lang="en-US" altLang="zh-CN" sz="2200" dirty="0">
                <a:solidFill>
                  <a:schemeClr val="accent2"/>
                </a:solidFill>
                <a:latin typeface="Times New Roman" panose="02020603050405020304" pitchFamily="18" charset="0"/>
              </a:rPr>
              <a:t>(</a:t>
            </a:r>
            <a:r>
              <a:rPr lang="en-US" altLang="zh-CN" sz="2200" i="1" dirty="0">
                <a:solidFill>
                  <a:schemeClr val="accent2"/>
                </a:solidFill>
                <a:latin typeface="Times New Roman" panose="02020603050405020304" pitchFamily="18" charset="0"/>
              </a:rPr>
              <a:t>n</a:t>
            </a:r>
            <a:r>
              <a:rPr lang="en-US" altLang="zh-CN" sz="2200" dirty="0">
                <a:solidFill>
                  <a:schemeClr val="accent2"/>
                </a:solidFill>
                <a:latin typeface="Times New Roman" panose="02020603050405020304" pitchFamily="18" charset="0"/>
              </a:rPr>
              <a:t>)</a:t>
            </a:r>
            <a:r>
              <a:rPr lang="zh-CN" altLang="en-US" sz="2200" dirty="0">
                <a:latin typeface="Times New Roman" panose="02020603050405020304" pitchFamily="18" charset="0"/>
              </a:rPr>
              <a:t>：从初始节点 </a:t>
            </a:r>
            <a:r>
              <a:rPr lang="en-US" altLang="zh-CN" sz="2200" i="1" dirty="0">
                <a:latin typeface="Times New Roman" panose="02020603050405020304" pitchFamily="18" charset="0"/>
              </a:rPr>
              <a:t>S</a:t>
            </a:r>
            <a:r>
              <a:rPr lang="en-US" altLang="zh-CN" sz="2200" dirty="0">
                <a:latin typeface="Times New Roman" panose="02020603050405020304" pitchFamily="18" charset="0"/>
              </a:rPr>
              <a:t> </a:t>
            </a:r>
            <a:r>
              <a:rPr lang="zh-CN" altLang="en-US" sz="2200" dirty="0">
                <a:latin typeface="Times New Roman" panose="02020603050405020304" pitchFamily="18" charset="0"/>
              </a:rPr>
              <a:t>到节点 </a:t>
            </a:r>
            <a:r>
              <a:rPr lang="en-US" altLang="zh-CN" sz="2200" i="1" dirty="0">
                <a:latin typeface="Times New Roman" panose="02020603050405020304" pitchFamily="18" charset="0"/>
              </a:rPr>
              <a:t>n </a:t>
            </a:r>
            <a:r>
              <a:rPr lang="zh-CN" altLang="en-US" sz="2200" dirty="0">
                <a:latin typeface="Times New Roman" panose="02020603050405020304" pitchFamily="18" charset="0"/>
              </a:rPr>
              <a:t>的</a:t>
            </a:r>
            <a:r>
              <a:rPr lang="zh-CN" altLang="en-US" sz="2200" dirty="0">
                <a:solidFill>
                  <a:srgbClr val="0000FF"/>
                </a:solidFill>
                <a:latin typeface="Times New Roman" panose="02020603050405020304" pitchFamily="18" charset="0"/>
              </a:rPr>
              <a:t>实际代价</a:t>
            </a:r>
            <a:r>
              <a:rPr lang="zh-CN" altLang="en-US" sz="2200" dirty="0">
                <a:latin typeface="Times New Roman" panose="02020603050405020304" pitchFamily="18" charset="0"/>
              </a:rPr>
              <a:t> ；</a:t>
            </a:r>
            <a:endParaRPr lang="zh-CN" altLang="en-US" sz="2200" dirty="0">
              <a:solidFill>
                <a:srgbClr val="0000FF"/>
              </a:solidFill>
              <a:latin typeface="Times New Roman" panose="02020603050405020304" pitchFamily="18" charset="0"/>
            </a:endParaRPr>
          </a:p>
          <a:p>
            <a:pPr algn="just">
              <a:spcBef>
                <a:spcPct val="30000"/>
              </a:spcBef>
            </a:pPr>
            <a:r>
              <a:rPr lang="en-US" altLang="zh-CN" sz="2200" i="1" dirty="0">
                <a:solidFill>
                  <a:schemeClr val="accent2"/>
                </a:solidFill>
                <a:latin typeface="Times New Roman" panose="02020603050405020304" pitchFamily="18" charset="0"/>
              </a:rPr>
              <a:t>   h</a:t>
            </a:r>
            <a:r>
              <a:rPr lang="en-US" altLang="zh-CN" sz="2200" dirty="0">
                <a:solidFill>
                  <a:schemeClr val="accent2"/>
                </a:solidFill>
                <a:latin typeface="Times New Roman" panose="02020603050405020304" pitchFamily="18" charset="0"/>
              </a:rPr>
              <a:t>(</a:t>
            </a:r>
            <a:r>
              <a:rPr lang="en-US" altLang="zh-CN" sz="2200" i="1" dirty="0">
                <a:solidFill>
                  <a:schemeClr val="accent2"/>
                </a:solidFill>
                <a:latin typeface="Times New Roman" panose="02020603050405020304" pitchFamily="18" charset="0"/>
              </a:rPr>
              <a:t>n</a:t>
            </a:r>
            <a:r>
              <a:rPr lang="en-US" altLang="zh-CN" sz="2200" dirty="0">
                <a:solidFill>
                  <a:schemeClr val="accent2"/>
                </a:solidFill>
                <a:latin typeface="Times New Roman" panose="02020603050405020304" pitchFamily="18" charset="0"/>
              </a:rPr>
              <a:t>)</a:t>
            </a:r>
            <a:r>
              <a:rPr lang="zh-CN" altLang="en-US" sz="2200" dirty="0">
                <a:latin typeface="Times New Roman" panose="02020603050405020304" pitchFamily="18" charset="0"/>
              </a:rPr>
              <a:t>：对状态</a:t>
            </a:r>
            <a:r>
              <a:rPr lang="en-US" altLang="zh-CN" sz="2200" i="1" dirty="0">
                <a:solidFill>
                  <a:srgbClr val="CC0000"/>
                </a:solidFill>
                <a:latin typeface="Times New Roman" panose="02020603050405020304" pitchFamily="18" charset="0"/>
              </a:rPr>
              <a:t>n</a:t>
            </a:r>
            <a:r>
              <a:rPr lang="zh-CN" altLang="en-US" sz="2200" dirty="0">
                <a:latin typeface="Times New Roman" panose="02020603050405020304" pitchFamily="18" charset="0"/>
              </a:rPr>
              <a:t>与</a:t>
            </a:r>
            <a:r>
              <a:rPr lang="zh-CN" altLang="en-US" sz="2200" dirty="0">
                <a:solidFill>
                  <a:schemeClr val="hlink"/>
                </a:solidFill>
                <a:latin typeface="Times New Roman" panose="02020603050405020304" pitchFamily="18" charset="0"/>
              </a:rPr>
              <a:t>目标节点</a:t>
            </a:r>
            <a:r>
              <a:rPr lang="zh-CN" altLang="en-US" sz="2200" dirty="0">
                <a:latin typeface="Times New Roman" panose="02020603050405020304" pitchFamily="18" charset="0"/>
              </a:rPr>
              <a:t>接近程度的某种</a:t>
            </a:r>
            <a:r>
              <a:rPr lang="zh-CN" altLang="en-US" sz="2200" dirty="0">
                <a:solidFill>
                  <a:srgbClr val="0000CC"/>
                </a:solidFill>
                <a:latin typeface="Times New Roman" panose="02020603050405020304" pitchFamily="18" charset="0"/>
              </a:rPr>
              <a:t>启发式估计</a:t>
            </a:r>
            <a:endParaRPr lang="zh-CN" altLang="en-US" sz="2200" dirty="0">
              <a:latin typeface="Times New Roman" panose="02020603050405020304" pitchFamily="18" charset="0"/>
            </a:endParaRPr>
          </a:p>
        </p:txBody>
      </p:sp>
      <p:graphicFrame>
        <p:nvGraphicFramePr>
          <p:cNvPr id="57" name="表格 81085"/>
          <p:cNvGraphicFramePr>
            <a:graphicFrameLocks noGrp="1"/>
          </p:cNvGraphicFramePr>
          <p:nvPr/>
        </p:nvGraphicFramePr>
        <p:xfrm>
          <a:off x="395288" y="836613"/>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536" name="Rectangle 245"/>
          <p:cNvSpPr/>
          <p:nvPr/>
        </p:nvSpPr>
        <p:spPr>
          <a:xfrm>
            <a:off x="323850" y="260350"/>
            <a:ext cx="2995613" cy="425450"/>
          </a:xfrm>
          <a:prstGeom prst="rect">
            <a:avLst/>
          </a:prstGeom>
          <a:noFill/>
          <a:ln w="9525" cap="flat" cmpd="sng">
            <a:solidFill>
              <a:schemeClr val="hlink"/>
            </a:solidFill>
            <a:prstDash val="solid"/>
            <a:miter/>
            <a:headEnd type="none" w="med" len="med"/>
            <a:tailEnd type="none" w="med" len="med"/>
          </a:ln>
        </p:spPr>
        <p:txBody>
          <a:bodyPr wrap="none">
            <a:spAutoFit/>
          </a:bodyPr>
          <a:lstStyle/>
          <a:p>
            <a:pPr>
              <a:lnSpc>
                <a:spcPct val="120000"/>
              </a:lnSpc>
              <a:buClr>
                <a:srgbClr val="008000"/>
              </a:buClr>
              <a:buSzPct val="60000"/>
              <a:buFont typeface="Wingdings" panose="05000000000000000000" pitchFamily="2" charset="2"/>
            </a:pPr>
            <a:r>
              <a:rPr lang="zh-CN" altLang="en-US" sz="2000" dirty="0">
                <a:latin typeface="Arial" panose="020B0604020202020204" pitchFamily="34" charset="0"/>
              </a:rPr>
              <a:t>操作算子集：</a:t>
            </a:r>
            <a:r>
              <a:rPr lang="en-US" altLang="zh-CN" sz="2000" dirty="0">
                <a:latin typeface="Arial" panose="020B0604020202020204" pitchFamily="34" charset="0"/>
              </a:rPr>
              <a:t> ↑, </a:t>
            </a:r>
            <a:r>
              <a:rPr lang="zh-CN" altLang="en-US" sz="2000" dirty="0">
                <a:latin typeface="Arial" panose="020B0604020202020204" pitchFamily="34" charset="0"/>
              </a:rPr>
              <a:t>↓</a:t>
            </a:r>
            <a:r>
              <a:rPr lang="en-US" altLang="zh-CN" sz="2000" dirty="0">
                <a:latin typeface="Arial" panose="020B0604020202020204" pitchFamily="34" charset="0"/>
              </a:rPr>
              <a:t>, →,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a:t>
            </a:fld>
            <a:endParaRPr lang="ja-JP" altLang="en-US" dirty="0">
              <a:solidFill>
                <a:srgbClr val="A50021"/>
              </a:solidFill>
              <a:ea typeface="MS PGothic" panose="020B0600070205080204" pitchFamily="34" charset="-128"/>
            </a:endParaRPr>
          </a:p>
        </p:txBody>
      </p:sp>
      <p:sp>
        <p:nvSpPr>
          <p:cNvPr id="512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搜索策略</a:t>
            </a:r>
          </a:p>
        </p:txBody>
      </p:sp>
      <p:sp>
        <p:nvSpPr>
          <p:cNvPr id="46083"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pPr>
            <a:r>
              <a:rPr lang="en-US" altLang="zh-CN" b="1" dirty="0">
                <a:latin typeface="Times New Roman" panose="02020603050405020304" pitchFamily="18" charset="0"/>
              </a:rPr>
              <a:t>4.1  </a:t>
            </a:r>
            <a:r>
              <a:rPr lang="zh-CN" altLang="en-US" b="1" dirty="0">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如何用状态空间表示搜索对象</a:t>
            </a:r>
          </a:p>
          <a:p>
            <a:pPr eaLnBrk="1" hangingPunct="1">
              <a:lnSpc>
                <a:spcPct val="16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回溯策略</a:t>
            </a:r>
          </a:p>
          <a:p>
            <a:pPr eaLnBrk="1" hangingPunct="1">
              <a:lnSpc>
                <a:spcPct val="16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启发式图搜索策略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 calcmode="lin" valueType="num">
                                      <p:cBhvr additive="base">
                                        <p:cTn id="12"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 calcmode="lin" valueType="num">
                                      <p:cBhvr additive="base">
                                        <p:cTn id="22" dur="500" fill="hold"/>
                                        <p:tgtEl>
                                          <p:spTgt spid="460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dvAuto="100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p:nvPr/>
        </p:nvSpPr>
        <p:spPr>
          <a:xfrm>
            <a:off x="3962400" y="3328988"/>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54275" name="Rectangle 14"/>
          <p:cNvSpPr/>
          <p:nvPr/>
        </p:nvSpPr>
        <p:spPr>
          <a:xfrm>
            <a:off x="4148138" y="3328988"/>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54276" name="Freeform 2"/>
          <p:cNvSpPr/>
          <p:nvPr/>
        </p:nvSpPr>
        <p:spPr>
          <a:xfrm>
            <a:off x="179388" y="1052513"/>
            <a:ext cx="8785225" cy="4105275"/>
          </a:xfrm>
          <a:custGeom>
            <a:avLst/>
            <a:gdLst>
              <a:gd name="txL" fmla="*/ 0 w 5534"/>
              <a:gd name="txT" fmla="*/ 0 h 2586"/>
              <a:gd name="txR" fmla="*/ 5534 w 5534"/>
              <a:gd name="txB" fmla="*/ 2586 h 2586"/>
            </a:gdLst>
            <a:ahLst/>
            <a:cxnLst>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5534" h="2586">
                <a:moveTo>
                  <a:pt x="0" y="2359"/>
                </a:moveTo>
                <a:lnTo>
                  <a:pt x="0" y="1951"/>
                </a:lnTo>
                <a:lnTo>
                  <a:pt x="0" y="1633"/>
                </a:lnTo>
                <a:lnTo>
                  <a:pt x="136" y="1452"/>
                </a:lnTo>
                <a:lnTo>
                  <a:pt x="590" y="1588"/>
                </a:lnTo>
                <a:lnTo>
                  <a:pt x="1043" y="1588"/>
                </a:lnTo>
                <a:lnTo>
                  <a:pt x="1270" y="1452"/>
                </a:lnTo>
                <a:lnTo>
                  <a:pt x="1406" y="953"/>
                </a:lnTo>
                <a:lnTo>
                  <a:pt x="1905" y="771"/>
                </a:lnTo>
                <a:lnTo>
                  <a:pt x="2540" y="227"/>
                </a:lnTo>
                <a:lnTo>
                  <a:pt x="2676" y="91"/>
                </a:lnTo>
                <a:lnTo>
                  <a:pt x="3538" y="0"/>
                </a:lnTo>
                <a:lnTo>
                  <a:pt x="5307" y="0"/>
                </a:lnTo>
                <a:lnTo>
                  <a:pt x="5534" y="91"/>
                </a:lnTo>
                <a:lnTo>
                  <a:pt x="5534" y="544"/>
                </a:lnTo>
                <a:lnTo>
                  <a:pt x="5307" y="862"/>
                </a:lnTo>
                <a:lnTo>
                  <a:pt x="4309" y="998"/>
                </a:lnTo>
                <a:lnTo>
                  <a:pt x="3583" y="1316"/>
                </a:lnTo>
                <a:lnTo>
                  <a:pt x="3266" y="1588"/>
                </a:lnTo>
                <a:lnTo>
                  <a:pt x="2722" y="1769"/>
                </a:lnTo>
                <a:lnTo>
                  <a:pt x="1905" y="1860"/>
                </a:lnTo>
                <a:lnTo>
                  <a:pt x="2359" y="1996"/>
                </a:lnTo>
                <a:lnTo>
                  <a:pt x="2404" y="2268"/>
                </a:lnTo>
                <a:lnTo>
                  <a:pt x="1633" y="2268"/>
                </a:lnTo>
                <a:lnTo>
                  <a:pt x="862" y="2268"/>
                </a:lnTo>
                <a:lnTo>
                  <a:pt x="907" y="2586"/>
                </a:lnTo>
                <a:lnTo>
                  <a:pt x="182" y="2586"/>
                </a:lnTo>
                <a:lnTo>
                  <a:pt x="0" y="2359"/>
                </a:lnTo>
                <a:close/>
              </a:path>
            </a:pathLst>
          </a:custGeom>
          <a:solidFill>
            <a:srgbClr val="CCFFCC">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54277" name="灯片编号占位符 2"/>
          <p:cNvSpPr txBox="1">
            <a:spLocks noGrp="1"/>
          </p:cNvSpPr>
          <p:nvPr/>
        </p:nvSpPr>
        <p:spPr>
          <a:xfrm>
            <a:off x="6983413" y="6497638"/>
            <a:ext cx="1981200" cy="360362"/>
          </a:xfrm>
          <a:prstGeom prst="rect">
            <a:avLst/>
          </a:prstGeom>
          <a:noFill/>
          <a:ln w="9525">
            <a:noFill/>
          </a:ln>
        </p:spPr>
        <p:txBody>
          <a:bodyPr/>
          <a:lstStyle/>
          <a:p>
            <a:pPr algn="r"/>
            <a:fld id="{9A0DB2DC-4C9A-4742-B13C-FB6460FD3503}" type="slidenum">
              <a:rPr lang="en-US" altLang="ja-JP" sz="1400" dirty="0">
                <a:solidFill>
                  <a:srgbClr val="A50021"/>
                </a:solidFill>
                <a:latin typeface="Times New Roman" panose="02020603050405020304" pitchFamily="18" charset="0"/>
                <a:ea typeface="MS PGothic" panose="020B0600070205080204" pitchFamily="34" charset="-128"/>
              </a:rPr>
              <a:t>60</a:t>
            </a:fld>
            <a:endParaRPr lang="en-US" altLang="ja-JP" sz="1400" dirty="0">
              <a:solidFill>
                <a:srgbClr val="A50021"/>
              </a:solidFill>
              <a:latin typeface="Times New Roman" panose="02020603050405020304" pitchFamily="18" charset="0"/>
              <a:ea typeface="MS PGothic" panose="020B0600070205080204" pitchFamily="34" charset="-128"/>
            </a:endParaRPr>
          </a:p>
        </p:txBody>
      </p:sp>
      <p:graphicFrame>
        <p:nvGraphicFramePr>
          <p:cNvPr id="21" name="表格 20"/>
          <p:cNvGraphicFramePr>
            <a:graphicFrameLocks noGrp="1"/>
          </p:cNvGraphicFramePr>
          <p:nvPr/>
        </p:nvGraphicFramePr>
        <p:xfrm>
          <a:off x="4498975" y="115888"/>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2" name="表格 21"/>
          <p:cNvGraphicFramePr>
            <a:graphicFrameLocks noGrp="1"/>
          </p:cNvGraphicFramePr>
          <p:nvPr/>
        </p:nvGraphicFramePr>
        <p:xfrm>
          <a:off x="2627313" y="12811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3" name="表格 22"/>
          <p:cNvGraphicFramePr>
            <a:graphicFrameLocks noGrp="1"/>
          </p:cNvGraphicFramePr>
          <p:nvPr/>
        </p:nvGraphicFramePr>
        <p:xfrm>
          <a:off x="4500563" y="12811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2"/>
                  </a:ext>
                </a:extLst>
              </a:tr>
            </a:tbl>
          </a:graphicData>
        </a:graphic>
      </p:graphicFrame>
      <p:graphicFrame>
        <p:nvGraphicFramePr>
          <p:cNvPr id="24" name="表格 23"/>
          <p:cNvGraphicFramePr>
            <a:graphicFrameLocks noGrp="1"/>
          </p:cNvGraphicFramePr>
          <p:nvPr/>
        </p:nvGraphicFramePr>
        <p:xfrm>
          <a:off x="6586538" y="1268413"/>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5" name="表格 24"/>
          <p:cNvGraphicFramePr>
            <a:graphicFrameLocks noGrp="1"/>
          </p:cNvGraphicFramePr>
          <p:nvPr/>
        </p:nvGraphicFramePr>
        <p:xfrm>
          <a:off x="1042988" y="2505075"/>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6" name="表格 25"/>
          <p:cNvGraphicFramePr>
            <a:graphicFrameLocks noGrp="1"/>
          </p:cNvGraphicFramePr>
          <p:nvPr/>
        </p:nvGraphicFramePr>
        <p:xfrm>
          <a:off x="2627313" y="2492375"/>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7" name="表格 26"/>
          <p:cNvGraphicFramePr>
            <a:graphicFrameLocks noGrp="1"/>
          </p:cNvGraphicFramePr>
          <p:nvPr/>
        </p:nvGraphicFramePr>
        <p:xfrm>
          <a:off x="4570413" y="2492375"/>
          <a:ext cx="865187"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404" name="Line 303"/>
          <p:cNvSpPr/>
          <p:nvPr/>
        </p:nvSpPr>
        <p:spPr>
          <a:xfrm flipH="1">
            <a:off x="2884488" y="981075"/>
            <a:ext cx="1471612" cy="227013"/>
          </a:xfrm>
          <a:prstGeom prst="line">
            <a:avLst/>
          </a:prstGeom>
          <a:ln w="25400" cap="flat" cmpd="sng">
            <a:solidFill>
              <a:schemeClr val="accent2"/>
            </a:solidFill>
            <a:prstDash val="solid"/>
            <a:headEnd type="none" w="med" len="med"/>
            <a:tailEnd type="triangle" w="med" len="med"/>
          </a:ln>
        </p:spPr>
      </p:sp>
      <p:sp>
        <p:nvSpPr>
          <p:cNvPr id="54405" name="Line 307"/>
          <p:cNvSpPr/>
          <p:nvPr/>
        </p:nvSpPr>
        <p:spPr>
          <a:xfrm>
            <a:off x="5435600" y="981075"/>
            <a:ext cx="1512888" cy="215900"/>
          </a:xfrm>
          <a:prstGeom prst="line">
            <a:avLst/>
          </a:prstGeom>
          <a:ln w="9525" cap="flat" cmpd="sng">
            <a:solidFill>
              <a:schemeClr val="tx1"/>
            </a:solidFill>
            <a:prstDash val="solid"/>
            <a:headEnd type="none" w="med" len="med"/>
            <a:tailEnd type="triangle" w="med" len="med"/>
          </a:ln>
        </p:spPr>
      </p:sp>
      <p:sp>
        <p:nvSpPr>
          <p:cNvPr id="54406" name="Line 308"/>
          <p:cNvSpPr/>
          <p:nvPr/>
        </p:nvSpPr>
        <p:spPr>
          <a:xfrm>
            <a:off x="5003800" y="1065213"/>
            <a:ext cx="1588" cy="215900"/>
          </a:xfrm>
          <a:prstGeom prst="line">
            <a:avLst/>
          </a:prstGeom>
          <a:ln w="9525" cap="flat" cmpd="sng">
            <a:solidFill>
              <a:schemeClr val="tx1"/>
            </a:solidFill>
            <a:prstDash val="solid"/>
            <a:headEnd type="none" w="med" len="med"/>
            <a:tailEnd type="triangle" w="med" len="med"/>
          </a:ln>
        </p:spPr>
      </p:sp>
      <p:sp>
        <p:nvSpPr>
          <p:cNvPr id="54407" name="Line 309"/>
          <p:cNvSpPr/>
          <p:nvPr/>
        </p:nvSpPr>
        <p:spPr>
          <a:xfrm flipH="1">
            <a:off x="1443038" y="2276475"/>
            <a:ext cx="1257300" cy="157163"/>
          </a:xfrm>
          <a:prstGeom prst="line">
            <a:avLst/>
          </a:prstGeom>
          <a:ln w="25400" cap="flat" cmpd="sng">
            <a:solidFill>
              <a:schemeClr val="accent2"/>
            </a:solidFill>
            <a:prstDash val="solid"/>
            <a:headEnd type="none" w="med" len="med"/>
            <a:tailEnd type="triangle" w="med" len="med"/>
          </a:ln>
        </p:spPr>
      </p:sp>
      <p:sp>
        <p:nvSpPr>
          <p:cNvPr id="54408" name="Line 312"/>
          <p:cNvSpPr/>
          <p:nvPr/>
        </p:nvSpPr>
        <p:spPr>
          <a:xfrm>
            <a:off x="3341688" y="2276475"/>
            <a:ext cx="1517650" cy="144463"/>
          </a:xfrm>
          <a:prstGeom prst="line">
            <a:avLst/>
          </a:prstGeom>
          <a:ln w="9525" cap="flat" cmpd="sng">
            <a:solidFill>
              <a:schemeClr val="tx1"/>
            </a:solidFill>
            <a:prstDash val="solid"/>
            <a:headEnd type="none" w="med" len="med"/>
            <a:tailEnd type="triangle" w="med" len="med"/>
          </a:ln>
        </p:spPr>
      </p:sp>
      <p:sp>
        <p:nvSpPr>
          <p:cNvPr id="54409" name="Line 313"/>
          <p:cNvSpPr/>
          <p:nvPr/>
        </p:nvSpPr>
        <p:spPr>
          <a:xfrm>
            <a:off x="3059113" y="2216150"/>
            <a:ext cx="1587" cy="215900"/>
          </a:xfrm>
          <a:prstGeom prst="line">
            <a:avLst/>
          </a:prstGeom>
          <a:ln w="9525" cap="flat" cmpd="sng">
            <a:solidFill>
              <a:schemeClr val="tx1"/>
            </a:solidFill>
            <a:prstDash val="solid"/>
            <a:headEnd type="none" w="med" len="med"/>
            <a:tailEnd type="triangle" w="med" len="med"/>
          </a:ln>
        </p:spPr>
      </p:sp>
      <p:graphicFrame>
        <p:nvGraphicFramePr>
          <p:cNvPr id="34" name="表格 33"/>
          <p:cNvGraphicFramePr>
            <a:graphicFrameLocks noGrp="1"/>
          </p:cNvGraphicFramePr>
          <p:nvPr/>
        </p:nvGraphicFramePr>
        <p:xfrm>
          <a:off x="400050" y="3584575"/>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5" name="表格 34"/>
          <p:cNvGraphicFramePr>
            <a:graphicFrameLocks noGrp="1"/>
          </p:cNvGraphicFramePr>
          <p:nvPr/>
        </p:nvGraphicFramePr>
        <p:xfrm>
          <a:off x="1835150" y="3584575"/>
          <a:ext cx="865188" cy="933450"/>
        </p:xfrm>
        <a:graphic>
          <a:graphicData uri="http://schemas.openxmlformats.org/drawingml/2006/table">
            <a:tbl>
              <a:tblPr/>
              <a:tblGrid>
                <a:gridCol w="287338">
                  <a:extLst>
                    <a:ext uri="{9D8B030D-6E8A-4147-A177-3AD203B41FA5}">
                      <a16:colId xmlns:a16="http://schemas.microsoft.com/office/drawing/2014/main" val="20000"/>
                    </a:ext>
                  </a:extLst>
                </a:gridCol>
                <a:gridCol w="290512">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6" name="表格 35"/>
          <p:cNvGraphicFramePr>
            <a:graphicFrameLocks noGrp="1"/>
          </p:cNvGraphicFramePr>
          <p:nvPr/>
        </p:nvGraphicFramePr>
        <p:xfrm>
          <a:off x="1839913" y="4724400"/>
          <a:ext cx="865187" cy="933450"/>
        </p:xfrm>
        <a:graphic>
          <a:graphicData uri="http://schemas.openxmlformats.org/drawingml/2006/table">
            <a:tbl>
              <a:tblPr/>
              <a:tblGrid>
                <a:gridCol w="287337">
                  <a:extLst>
                    <a:ext uri="{9D8B030D-6E8A-4147-A177-3AD203B41FA5}">
                      <a16:colId xmlns:a16="http://schemas.microsoft.com/office/drawing/2014/main" val="20000"/>
                    </a:ext>
                  </a:extLst>
                </a:gridCol>
                <a:gridCol w="290513">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37" name="表格 36"/>
          <p:cNvGraphicFramePr>
            <a:graphicFrameLocks noGrp="1"/>
          </p:cNvGraphicFramePr>
          <p:nvPr/>
        </p:nvGraphicFramePr>
        <p:xfrm>
          <a:off x="1835150" y="5876925"/>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8">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482" name="Line 390"/>
          <p:cNvSpPr/>
          <p:nvPr/>
        </p:nvSpPr>
        <p:spPr>
          <a:xfrm>
            <a:off x="2339975" y="4508500"/>
            <a:ext cx="1588" cy="215900"/>
          </a:xfrm>
          <a:prstGeom prst="line">
            <a:avLst/>
          </a:prstGeom>
          <a:ln w="25400" cap="flat" cmpd="sng">
            <a:solidFill>
              <a:schemeClr val="accent2"/>
            </a:solidFill>
            <a:prstDash val="solid"/>
            <a:headEnd type="none" w="med" len="med"/>
            <a:tailEnd type="triangle" w="med" len="med"/>
          </a:ln>
        </p:spPr>
      </p:sp>
      <p:sp>
        <p:nvSpPr>
          <p:cNvPr id="54483" name="Line 391"/>
          <p:cNvSpPr/>
          <p:nvPr/>
        </p:nvSpPr>
        <p:spPr>
          <a:xfrm>
            <a:off x="2339975" y="5661025"/>
            <a:ext cx="1588" cy="215900"/>
          </a:xfrm>
          <a:prstGeom prst="line">
            <a:avLst/>
          </a:prstGeom>
          <a:ln w="25400" cap="flat" cmpd="sng">
            <a:solidFill>
              <a:schemeClr val="accent2"/>
            </a:solidFill>
            <a:prstDash val="solid"/>
            <a:headEnd type="none" w="med" len="med"/>
            <a:tailEnd type="triangle" w="med" len="med"/>
          </a:ln>
        </p:spPr>
      </p:sp>
      <p:sp>
        <p:nvSpPr>
          <p:cNvPr id="54484" name="Line 392"/>
          <p:cNvSpPr/>
          <p:nvPr/>
        </p:nvSpPr>
        <p:spPr>
          <a:xfrm>
            <a:off x="1619250" y="3429000"/>
            <a:ext cx="649288" cy="112713"/>
          </a:xfrm>
          <a:prstGeom prst="line">
            <a:avLst/>
          </a:prstGeom>
          <a:ln w="25400" cap="flat" cmpd="sng">
            <a:solidFill>
              <a:schemeClr val="accent2"/>
            </a:solidFill>
            <a:prstDash val="solid"/>
            <a:headEnd type="none" w="med" len="med"/>
            <a:tailEnd type="triangle" w="med" len="med"/>
          </a:ln>
        </p:spPr>
      </p:sp>
      <p:sp>
        <p:nvSpPr>
          <p:cNvPr id="54485" name="Line 393"/>
          <p:cNvSpPr/>
          <p:nvPr/>
        </p:nvSpPr>
        <p:spPr>
          <a:xfrm flipH="1">
            <a:off x="614363" y="3413125"/>
            <a:ext cx="773112" cy="144463"/>
          </a:xfrm>
          <a:prstGeom prst="line">
            <a:avLst/>
          </a:prstGeom>
          <a:ln w="9525" cap="flat" cmpd="sng">
            <a:solidFill>
              <a:schemeClr val="tx1"/>
            </a:solidFill>
            <a:prstDash val="solid"/>
            <a:headEnd type="none" w="med" len="med"/>
            <a:tailEnd type="triangle" w="med" len="med"/>
          </a:ln>
        </p:spPr>
      </p:sp>
      <p:sp>
        <p:nvSpPr>
          <p:cNvPr id="54486" name="Text Box 395"/>
          <p:cNvSpPr txBox="1"/>
          <p:nvPr/>
        </p:nvSpPr>
        <p:spPr>
          <a:xfrm>
            <a:off x="5573713" y="404813"/>
            <a:ext cx="13747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S</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0+5=5</a:t>
            </a:r>
            <a:r>
              <a:rPr lang="zh-CN" altLang="en-US" dirty="0">
                <a:solidFill>
                  <a:srgbClr val="0000CC"/>
                </a:solidFill>
                <a:latin typeface="Times New Roman" panose="02020603050405020304" pitchFamily="18" charset="0"/>
              </a:rPr>
              <a:t>）</a:t>
            </a:r>
          </a:p>
        </p:txBody>
      </p:sp>
      <p:sp>
        <p:nvSpPr>
          <p:cNvPr id="54487" name="Text Box 396"/>
          <p:cNvSpPr txBox="1"/>
          <p:nvPr/>
        </p:nvSpPr>
        <p:spPr>
          <a:xfrm>
            <a:off x="1835150" y="908050"/>
            <a:ext cx="14097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A</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1+3=4</a:t>
            </a:r>
            <a:r>
              <a:rPr lang="zh-CN" altLang="en-US" dirty="0">
                <a:solidFill>
                  <a:srgbClr val="0000CC"/>
                </a:solidFill>
                <a:latin typeface="Times New Roman" panose="02020603050405020304" pitchFamily="18" charset="0"/>
              </a:rPr>
              <a:t>）</a:t>
            </a:r>
          </a:p>
        </p:txBody>
      </p:sp>
      <p:sp>
        <p:nvSpPr>
          <p:cNvPr id="54488" name="Text Box 397"/>
          <p:cNvSpPr txBox="1"/>
          <p:nvPr/>
        </p:nvSpPr>
        <p:spPr>
          <a:xfrm>
            <a:off x="5300663" y="1103313"/>
            <a:ext cx="14001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B</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54489" name="Text Box 409"/>
          <p:cNvSpPr txBox="1"/>
          <p:nvPr/>
        </p:nvSpPr>
        <p:spPr>
          <a:xfrm>
            <a:off x="7419975" y="1046163"/>
            <a:ext cx="14128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C</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1+6=7</a:t>
            </a:r>
            <a:r>
              <a:rPr lang="zh-CN" altLang="en-US" dirty="0">
                <a:solidFill>
                  <a:srgbClr val="0000CC"/>
                </a:solidFill>
                <a:latin typeface="Times New Roman" panose="02020603050405020304" pitchFamily="18" charset="0"/>
              </a:rPr>
              <a:t>）</a:t>
            </a:r>
          </a:p>
        </p:txBody>
      </p:sp>
      <p:sp>
        <p:nvSpPr>
          <p:cNvPr id="54490" name="Text Box 410"/>
          <p:cNvSpPr txBox="1"/>
          <p:nvPr/>
        </p:nvSpPr>
        <p:spPr>
          <a:xfrm>
            <a:off x="611188" y="1989138"/>
            <a:ext cx="14097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D</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54491" name="Text Box 411"/>
          <p:cNvSpPr txBox="1"/>
          <p:nvPr/>
        </p:nvSpPr>
        <p:spPr>
          <a:xfrm>
            <a:off x="3059113" y="3357563"/>
            <a:ext cx="1400175"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E</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2+5=7</a:t>
            </a:r>
            <a:r>
              <a:rPr lang="zh-CN" altLang="en-US" dirty="0">
                <a:solidFill>
                  <a:srgbClr val="0000CC"/>
                </a:solidFill>
                <a:latin typeface="Times New Roman" panose="02020603050405020304" pitchFamily="18" charset="0"/>
              </a:rPr>
              <a:t>）</a:t>
            </a:r>
          </a:p>
        </p:txBody>
      </p:sp>
      <p:sp>
        <p:nvSpPr>
          <p:cNvPr id="54492" name="Text Box 412"/>
          <p:cNvSpPr txBox="1"/>
          <p:nvPr/>
        </p:nvSpPr>
        <p:spPr>
          <a:xfrm>
            <a:off x="5489575" y="2420938"/>
            <a:ext cx="13843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F</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2+4=6</a:t>
            </a:r>
            <a:r>
              <a:rPr lang="zh-CN" altLang="en-US" dirty="0">
                <a:solidFill>
                  <a:srgbClr val="0000CC"/>
                </a:solidFill>
                <a:latin typeface="Times New Roman" panose="02020603050405020304" pitchFamily="18" charset="0"/>
              </a:rPr>
              <a:t>）</a:t>
            </a:r>
          </a:p>
        </p:txBody>
      </p:sp>
      <p:sp>
        <p:nvSpPr>
          <p:cNvPr id="54493" name="Text Box 413"/>
          <p:cNvSpPr txBox="1"/>
          <p:nvPr/>
        </p:nvSpPr>
        <p:spPr>
          <a:xfrm>
            <a:off x="250825" y="4581525"/>
            <a:ext cx="14224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G</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3+5=8</a:t>
            </a:r>
            <a:r>
              <a:rPr lang="zh-CN" altLang="en-US" dirty="0">
                <a:solidFill>
                  <a:srgbClr val="0000CC"/>
                </a:solidFill>
                <a:latin typeface="Times New Roman" panose="02020603050405020304" pitchFamily="18" charset="0"/>
              </a:rPr>
              <a:t>）</a:t>
            </a:r>
          </a:p>
        </p:txBody>
      </p:sp>
      <p:sp>
        <p:nvSpPr>
          <p:cNvPr id="54494" name="Text Box 414"/>
          <p:cNvSpPr txBox="1"/>
          <p:nvPr/>
        </p:nvSpPr>
        <p:spPr>
          <a:xfrm>
            <a:off x="2641600" y="4221163"/>
            <a:ext cx="14224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H</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3+3=6</a:t>
            </a:r>
            <a:r>
              <a:rPr lang="zh-CN" altLang="en-US" dirty="0">
                <a:solidFill>
                  <a:srgbClr val="0000CC"/>
                </a:solidFill>
                <a:latin typeface="Times New Roman" panose="02020603050405020304" pitchFamily="18" charset="0"/>
              </a:rPr>
              <a:t>）</a:t>
            </a:r>
          </a:p>
        </p:txBody>
      </p:sp>
      <p:sp>
        <p:nvSpPr>
          <p:cNvPr id="54495" name="Text Box 415"/>
          <p:cNvSpPr txBox="1"/>
          <p:nvPr/>
        </p:nvSpPr>
        <p:spPr>
          <a:xfrm>
            <a:off x="2659063" y="5084763"/>
            <a:ext cx="13335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I</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4+2=6</a:t>
            </a:r>
            <a:r>
              <a:rPr lang="zh-CN" altLang="en-US" dirty="0">
                <a:solidFill>
                  <a:srgbClr val="0000CC"/>
                </a:solidFill>
                <a:latin typeface="Times New Roman" panose="02020603050405020304" pitchFamily="18" charset="0"/>
              </a:rPr>
              <a:t>）</a:t>
            </a:r>
          </a:p>
        </p:txBody>
      </p:sp>
      <p:sp>
        <p:nvSpPr>
          <p:cNvPr id="54496" name="Text Box 416"/>
          <p:cNvSpPr txBox="1"/>
          <p:nvPr/>
        </p:nvSpPr>
        <p:spPr>
          <a:xfrm>
            <a:off x="2700338" y="5876925"/>
            <a:ext cx="1422400" cy="366713"/>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K</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5+0=5</a:t>
            </a:r>
            <a:r>
              <a:rPr lang="zh-CN" altLang="en-US" dirty="0">
                <a:solidFill>
                  <a:srgbClr val="0000CC"/>
                </a:solidFill>
                <a:latin typeface="Times New Roman" panose="02020603050405020304" pitchFamily="18" charset="0"/>
              </a:rPr>
              <a:t>）</a:t>
            </a:r>
          </a:p>
        </p:txBody>
      </p:sp>
      <p:graphicFrame>
        <p:nvGraphicFramePr>
          <p:cNvPr id="53" name="表格 52"/>
          <p:cNvGraphicFramePr>
            <a:graphicFrameLocks noGrp="1"/>
          </p:cNvGraphicFramePr>
          <p:nvPr/>
        </p:nvGraphicFramePr>
        <p:xfrm>
          <a:off x="611188" y="5929313"/>
          <a:ext cx="865187" cy="933450"/>
        </p:xfrm>
        <a:graphic>
          <a:graphicData uri="http://schemas.openxmlformats.org/drawingml/2006/table">
            <a:tbl>
              <a:tblPr/>
              <a:tblGrid>
                <a:gridCol w="288925">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287337">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515" name="Text Box 535"/>
          <p:cNvSpPr txBox="1"/>
          <p:nvPr/>
        </p:nvSpPr>
        <p:spPr>
          <a:xfrm>
            <a:off x="179388" y="5583238"/>
            <a:ext cx="1358900" cy="366712"/>
          </a:xfrm>
          <a:prstGeom prst="rect">
            <a:avLst/>
          </a:prstGeom>
          <a:noFill/>
          <a:ln w="9525">
            <a:noFill/>
          </a:ln>
        </p:spPr>
        <p:txBody>
          <a:bodyPr wrap="none">
            <a:spAutoFit/>
          </a:bodyPr>
          <a:lstStyle/>
          <a:p>
            <a:r>
              <a:rPr lang="en-US" altLang="zh-CN" dirty="0">
                <a:solidFill>
                  <a:srgbClr val="0000CC"/>
                </a:solidFill>
                <a:latin typeface="Times New Roman" panose="02020603050405020304" pitchFamily="18" charset="0"/>
              </a:rPr>
              <a:t>J</a:t>
            </a:r>
            <a:r>
              <a:rPr lang="zh-CN" altLang="en-US" dirty="0">
                <a:solidFill>
                  <a:srgbClr val="0000CC"/>
                </a:solidFill>
                <a:latin typeface="Times New Roman" panose="02020603050405020304" pitchFamily="18" charset="0"/>
              </a:rPr>
              <a:t>（</a:t>
            </a:r>
            <a:r>
              <a:rPr lang="en-US" altLang="zh-CN" dirty="0">
                <a:solidFill>
                  <a:srgbClr val="0000CC"/>
                </a:solidFill>
                <a:latin typeface="Times New Roman" panose="02020603050405020304" pitchFamily="18" charset="0"/>
              </a:rPr>
              <a:t>5+3=8</a:t>
            </a:r>
            <a:r>
              <a:rPr lang="zh-CN" altLang="en-US" dirty="0">
                <a:solidFill>
                  <a:srgbClr val="0000CC"/>
                </a:solidFill>
                <a:latin typeface="Times New Roman" panose="02020603050405020304" pitchFamily="18" charset="0"/>
              </a:rPr>
              <a:t>）</a:t>
            </a:r>
          </a:p>
        </p:txBody>
      </p:sp>
      <p:sp>
        <p:nvSpPr>
          <p:cNvPr id="54516" name="Line 536"/>
          <p:cNvSpPr/>
          <p:nvPr/>
        </p:nvSpPr>
        <p:spPr>
          <a:xfrm flipH="1">
            <a:off x="1265238" y="5661025"/>
            <a:ext cx="569912" cy="144463"/>
          </a:xfrm>
          <a:prstGeom prst="line">
            <a:avLst/>
          </a:prstGeom>
          <a:ln w="9525" cap="flat" cmpd="sng">
            <a:solidFill>
              <a:schemeClr val="tx1"/>
            </a:solidFill>
            <a:prstDash val="solid"/>
            <a:headEnd type="none" w="med" len="med"/>
            <a:tailEnd type="triangle" w="med" len="med"/>
          </a:ln>
        </p:spPr>
      </p:sp>
      <p:sp>
        <p:nvSpPr>
          <p:cNvPr id="56" name="AutoShape 542"/>
          <p:cNvSpPr/>
          <p:nvPr/>
        </p:nvSpPr>
        <p:spPr>
          <a:xfrm>
            <a:off x="4067175" y="3644900"/>
            <a:ext cx="5040313" cy="3213100"/>
          </a:xfrm>
          <a:prstGeom prst="horizontalScroll">
            <a:avLst>
              <a:gd name="adj" fmla="val 12500"/>
            </a:avLst>
          </a:prstGeom>
          <a:solidFill>
            <a:schemeClr val="bg2"/>
          </a:solidFill>
          <a:ln w="9525" cap="flat" cmpd="sng">
            <a:solidFill>
              <a:schemeClr val="tx1"/>
            </a:solidFill>
            <a:prstDash val="solid"/>
            <a:headEnd type="none" w="med" len="med"/>
            <a:tailEnd type="none" w="med" len="med"/>
          </a:ln>
        </p:spPr>
        <p:txBody>
          <a:bodyPr anchor="ctr" anchorCtr="0"/>
          <a:lstStyle/>
          <a:p>
            <a:pPr algn="just">
              <a:lnSpc>
                <a:spcPct val="120000"/>
              </a:lnSpc>
              <a:spcBef>
                <a:spcPct val="30000"/>
              </a:spcBef>
              <a:buClr>
                <a:srgbClr val="008000"/>
              </a:buClr>
              <a:buSzPct val="60000"/>
              <a:buFont typeface="Wingdings" panose="05000000000000000000" pitchFamily="2" charset="2"/>
              <a:buChar char="l"/>
            </a:pPr>
            <a:r>
              <a:rPr lang="zh-CN" altLang="en-US" sz="2300" dirty="0">
                <a:latin typeface="Times New Roman" panose="02020603050405020304" pitchFamily="18" charset="0"/>
              </a:rPr>
              <a:t>问题：</a:t>
            </a:r>
            <a:r>
              <a:rPr lang="en-US" altLang="zh-CN" sz="2300" dirty="0">
                <a:solidFill>
                  <a:schemeClr val="hlink"/>
                </a:solidFill>
                <a:latin typeface="Times New Roman" panose="02020603050405020304" pitchFamily="18" charset="0"/>
              </a:rPr>
              <a:t>A</a:t>
            </a:r>
            <a:r>
              <a:rPr lang="zh-CN" altLang="en-US" sz="2300" dirty="0">
                <a:solidFill>
                  <a:schemeClr val="hlink"/>
                </a:solidFill>
                <a:latin typeface="Times New Roman" panose="02020603050405020304" pitchFamily="18" charset="0"/>
              </a:rPr>
              <a:t>搜索算法能不能保证  找到最优解（路径最短的解）</a:t>
            </a:r>
            <a:r>
              <a:rPr lang="zh-CN" altLang="en-US" sz="2300" dirty="0">
                <a:latin typeface="Times New Roman" panose="02020603050405020304" pitchFamily="18" charset="0"/>
              </a:rPr>
              <a:t>？</a:t>
            </a:r>
          </a:p>
          <a:p>
            <a:pPr algn="just">
              <a:spcBef>
                <a:spcPct val="30000"/>
              </a:spcBef>
            </a:pPr>
            <a:r>
              <a:rPr lang="en-US" altLang="zh-CN" sz="2200" i="1" dirty="0">
                <a:solidFill>
                  <a:schemeClr val="accent2"/>
                </a:solidFill>
                <a:latin typeface="Times New Roman" panose="02020603050405020304" pitchFamily="18" charset="0"/>
              </a:rPr>
              <a:t>   </a:t>
            </a:r>
            <a:r>
              <a:rPr lang="zh-CN" altLang="en-US" sz="2200" dirty="0">
                <a:solidFill>
                  <a:schemeClr val="accent2"/>
                </a:solidFill>
                <a:latin typeface="Times New Roman" panose="02020603050405020304" pitchFamily="18" charset="0"/>
              </a:rPr>
              <a:t>估计函数值越大，需要处理的状态空间数越少，效率高。估计函数太大会使</a:t>
            </a:r>
            <a:r>
              <a:rPr lang="en-US" altLang="zh-CN" sz="2200" dirty="0">
                <a:solidFill>
                  <a:schemeClr val="accent2"/>
                </a:solidFill>
                <a:latin typeface="Times New Roman" panose="02020603050405020304" pitchFamily="18" charset="0"/>
              </a:rPr>
              <a:t>A</a:t>
            </a:r>
            <a:r>
              <a:rPr lang="zh-CN" altLang="en-US" sz="2200" dirty="0">
                <a:solidFill>
                  <a:schemeClr val="accent2"/>
                </a:solidFill>
                <a:latin typeface="Times New Roman" panose="02020603050405020304" pitchFamily="18" charset="0"/>
              </a:rPr>
              <a:t>算法不一定能搜索到最优解。</a:t>
            </a:r>
            <a:endParaRPr lang="zh-CN" altLang="en-US" sz="2200" dirty="0">
              <a:latin typeface="Times New Roman" panose="02020603050405020304" pitchFamily="18" charset="0"/>
            </a:endParaRPr>
          </a:p>
        </p:txBody>
      </p:sp>
      <p:graphicFrame>
        <p:nvGraphicFramePr>
          <p:cNvPr id="57" name="表格 81085"/>
          <p:cNvGraphicFramePr>
            <a:graphicFrameLocks noGrp="1"/>
          </p:cNvGraphicFramePr>
          <p:nvPr/>
        </p:nvGraphicFramePr>
        <p:xfrm>
          <a:off x="395288" y="836613"/>
          <a:ext cx="869950" cy="960438"/>
        </p:xfrm>
        <a:graphic>
          <a:graphicData uri="http://schemas.openxmlformats.org/drawingml/2006/table">
            <a:tbl>
              <a:tblPr/>
              <a:tblGrid>
                <a:gridCol w="288925">
                  <a:extLst>
                    <a:ext uri="{9D8B030D-6E8A-4147-A177-3AD203B41FA5}">
                      <a16:colId xmlns:a16="http://schemas.microsoft.com/office/drawing/2014/main" val="20000"/>
                    </a:ext>
                  </a:extLst>
                </a:gridCol>
                <a:gridCol w="293687">
                  <a:extLst>
                    <a:ext uri="{9D8B030D-6E8A-4147-A177-3AD203B41FA5}">
                      <a16:colId xmlns:a16="http://schemas.microsoft.com/office/drawing/2014/main" val="20001"/>
                    </a:ext>
                  </a:extLst>
                </a:gridCol>
                <a:gridCol w="287338">
                  <a:extLst>
                    <a:ext uri="{9D8B030D-6E8A-4147-A177-3AD203B41FA5}">
                      <a16:colId xmlns:a16="http://schemas.microsoft.com/office/drawing/2014/main" val="20002"/>
                    </a:ext>
                  </a:extLst>
                </a:gridCol>
              </a:tblGrid>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8138">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CC"/>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1150">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accent2"/>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54536" name="Rectangle 245"/>
          <p:cNvSpPr/>
          <p:nvPr/>
        </p:nvSpPr>
        <p:spPr>
          <a:xfrm>
            <a:off x="323850" y="260350"/>
            <a:ext cx="2995613" cy="425450"/>
          </a:xfrm>
          <a:prstGeom prst="rect">
            <a:avLst/>
          </a:prstGeom>
          <a:noFill/>
          <a:ln w="9525" cap="flat" cmpd="sng">
            <a:solidFill>
              <a:schemeClr val="hlink"/>
            </a:solidFill>
            <a:prstDash val="solid"/>
            <a:miter/>
            <a:headEnd type="none" w="med" len="med"/>
            <a:tailEnd type="none" w="med" len="med"/>
          </a:ln>
        </p:spPr>
        <p:txBody>
          <a:bodyPr wrap="none">
            <a:spAutoFit/>
          </a:bodyPr>
          <a:lstStyle/>
          <a:p>
            <a:pPr>
              <a:lnSpc>
                <a:spcPct val="120000"/>
              </a:lnSpc>
              <a:buClr>
                <a:srgbClr val="008000"/>
              </a:buClr>
              <a:buSzPct val="60000"/>
              <a:buFont typeface="Wingdings" panose="05000000000000000000" pitchFamily="2" charset="2"/>
            </a:pPr>
            <a:r>
              <a:rPr lang="zh-CN" altLang="en-US" sz="2000" dirty="0">
                <a:latin typeface="Arial" panose="020B0604020202020204" pitchFamily="34" charset="0"/>
              </a:rPr>
              <a:t>操作算子集：</a:t>
            </a:r>
            <a:r>
              <a:rPr lang="en-US" altLang="zh-CN" sz="2000" dirty="0">
                <a:latin typeface="Arial" panose="020B0604020202020204" pitchFamily="34" charset="0"/>
              </a:rPr>
              <a:t> ↑, </a:t>
            </a:r>
            <a:r>
              <a:rPr lang="zh-CN" altLang="en-US" sz="2000" dirty="0">
                <a:latin typeface="Arial" panose="020B0604020202020204" pitchFamily="34" charset="0"/>
              </a:rPr>
              <a:t>↓</a:t>
            </a:r>
            <a:r>
              <a:rPr lang="en-US" altLang="zh-CN" sz="2000" dirty="0">
                <a:latin typeface="Arial" panose="020B0604020202020204" pitchFamily="34" charset="0"/>
              </a:rPr>
              <a:t>, →, ←</a:t>
            </a:r>
          </a:p>
        </p:txBody>
      </p:sp>
    </p:spTree>
    <p:extLst>
      <p:ext uri="{BB962C8B-B14F-4D97-AF65-F5344CB8AC3E}">
        <p14:creationId xmlns:p14="http://schemas.microsoft.com/office/powerpoint/2010/main" val="1879130869"/>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61</a:t>
            </a:fld>
            <a:endParaRPr lang="ja-JP" altLang="en-US" dirty="0">
              <a:solidFill>
                <a:srgbClr val="A50021"/>
              </a:solidFill>
              <a:ea typeface="MS PGothic" panose="020B0600070205080204" pitchFamily="34" charset="-128"/>
            </a:endParaRPr>
          </a:p>
        </p:txBody>
      </p:sp>
      <p:sp>
        <p:nvSpPr>
          <p:cNvPr id="55299" name="Rectangle 2"/>
          <p:cNvSpPr>
            <a:spLocks noGrp="1"/>
          </p:cNvSpPr>
          <p:nvPr>
            <p:ph idx="1"/>
          </p:nvPr>
        </p:nvSpPr>
        <p:spPr>
          <a:xfrm>
            <a:off x="250825" y="1052513"/>
            <a:ext cx="8642350" cy="5400675"/>
          </a:xfrm>
          <a:ln/>
        </p:spPr>
        <p:txBody>
          <a:bodyPr vert="horz" wrap="square" lIns="91440" tIns="45720" rIns="91440" bIns="45720" anchor="t" anchorCtr="0"/>
          <a:lstStyle/>
          <a:p>
            <a:pPr eaLnBrk="1" hangingPunct="1"/>
            <a:r>
              <a:rPr lang="zh-CN" altLang="en-US" dirty="0">
                <a:latin typeface="宋体" panose="02010600030101010101" pitchFamily="2" charset="-122"/>
              </a:rPr>
              <a:t>如果某一问题有解，那么利用</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搜索算法对该问题进行搜索则一定能搜索到解，并且一定能搜索到最优的解而结束。</a:t>
            </a:r>
          </a:p>
          <a:p>
            <a:pPr eaLnBrk="1" hangingPunct="1"/>
            <a:r>
              <a:rPr lang="zh-CN" altLang="en-US" dirty="0">
                <a:latin typeface="宋体" panose="02010600030101010101" pitchFamily="2" charset="-122"/>
              </a:rPr>
              <a:t>上例中的八数码</a:t>
            </a:r>
            <a:r>
              <a:rPr lang="en-US" altLang="zh-CN" i="1" dirty="0">
                <a:latin typeface="Times New Roman" panose="02020603050405020304" pitchFamily="18" charset="0"/>
                <a:cs typeface="Times New Roman" panose="02020603050405020304" pitchFamily="18" charset="0"/>
              </a:rPr>
              <a:t>A</a:t>
            </a:r>
            <a:r>
              <a:rPr lang="zh-CN" altLang="en-US" dirty="0">
                <a:latin typeface="宋体" panose="02010600030101010101" pitchFamily="2" charset="-122"/>
              </a:rPr>
              <a:t>搜索树也是</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zh-CN" altLang="en-US" dirty="0">
                <a:latin typeface="宋体" panose="02010600030101010101" pitchFamily="2" charset="-122"/>
              </a:rPr>
              <a:t>搜索树，所得的解路（</a:t>
            </a:r>
            <a:r>
              <a:rPr lang="en-US" altLang="zh-CN" i="1" dirty="0">
                <a:latin typeface="Times New Roman" panose="02020603050405020304" pitchFamily="18" charset="0"/>
                <a:cs typeface="Times New Roman" panose="02020603050405020304" pitchFamily="18" charset="0"/>
              </a:rPr>
              <a:t>s</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A</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D</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H</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I</a:t>
            </a:r>
            <a:r>
              <a:rPr lang="zh-CN" altLang="en-US" dirty="0">
                <a:latin typeface="宋体" panose="02010600030101010101" pitchFamily="2" charset="-122"/>
              </a:rPr>
              <a:t>，</a:t>
            </a:r>
            <a:r>
              <a:rPr lang="en-US" altLang="zh-CN" i="1"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rPr>
              <a:t>）为最优解路，其步数为状态</a:t>
            </a:r>
            <a:r>
              <a:rPr lang="en-US" altLang="zh-CN" i="1" dirty="0">
                <a:latin typeface="Times New Roman" panose="02020603050405020304" pitchFamily="18" charset="0"/>
                <a:cs typeface="Times New Roman" panose="02020603050405020304" pitchFamily="18" charset="0"/>
              </a:rPr>
              <a:t>K</a:t>
            </a:r>
            <a:r>
              <a:rPr lang="zh-CN" altLang="en-US" dirty="0">
                <a:latin typeface="宋体" panose="02010600030101010101" pitchFamily="2" charset="-122"/>
              </a:rPr>
              <a:t>（</a:t>
            </a:r>
            <a:r>
              <a:rPr lang="en-US" altLang="zh-CN" dirty="0">
                <a:latin typeface="Times New Roman" panose="02020603050405020304" pitchFamily="18" charset="0"/>
                <a:cs typeface="Times New Roman" panose="02020603050405020304" pitchFamily="18" charset="0"/>
              </a:rPr>
              <a:t>5</a:t>
            </a:r>
            <a:r>
              <a:rPr lang="zh-CN" altLang="en-US" dirty="0">
                <a:latin typeface="宋体" panose="02010600030101010101" pitchFamily="2" charset="-122"/>
              </a:rPr>
              <a:t>）上所标注的</a:t>
            </a:r>
            <a:r>
              <a:rPr lang="en-US" altLang="zh-CN" dirty="0">
                <a:latin typeface="Times New Roman" panose="02020603050405020304" pitchFamily="18" charset="0"/>
                <a:cs typeface="Times New Roman" panose="02020603050405020304" pitchFamily="18" charset="0"/>
              </a:rPr>
              <a:t>5</a:t>
            </a:r>
            <a:r>
              <a:rPr lang="en-US" altLang="zh-CN" dirty="0"/>
              <a:t> </a:t>
            </a:r>
            <a:r>
              <a:rPr lang="zh-CN" altLang="en-US" dirty="0"/>
              <a:t>。</a:t>
            </a:r>
          </a:p>
        </p:txBody>
      </p:sp>
      <p:sp>
        <p:nvSpPr>
          <p:cNvPr id="55300"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4.5.4  </a:t>
            </a:r>
            <a:r>
              <a:rPr lang="en-US" altLang="zh-CN" sz="3600" b="0" i="1" dirty="0">
                <a:latin typeface="Times New Roman" panose="02020603050405020304" pitchFamily="18" charset="0"/>
                <a:ea typeface="黑体" panose="02010609060101010101" pitchFamily="49" charset="-122"/>
              </a:rPr>
              <a:t>A</a:t>
            </a:r>
            <a:r>
              <a:rPr lang="en-US" altLang="zh-CN" sz="3600" b="0" dirty="0">
                <a:latin typeface="Times New Roman" panose="02020603050405020304" pitchFamily="18" charset="0"/>
                <a:ea typeface="黑体" panose="02010609060101010101" pitchFamily="49" charset="-122"/>
              </a:rPr>
              <a:t>*</a:t>
            </a:r>
            <a:r>
              <a:rPr lang="zh-CN" altLang="en-US" sz="3600" b="0" dirty="0">
                <a:latin typeface="Times New Roman" panose="02020603050405020304" pitchFamily="18" charset="0"/>
                <a:ea typeface="黑体" panose="02010609060101010101" pitchFamily="49" charset="-122"/>
              </a:rPr>
              <a:t>搜索算法（自学）</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1"/>
          <p:cNvSpPr txBox="1"/>
          <p:nvPr/>
        </p:nvSpPr>
        <p:spPr>
          <a:xfrm>
            <a:off x="179388" y="6513513"/>
            <a:ext cx="1981200" cy="344487"/>
          </a:xfrm>
          <a:prstGeom prst="rect">
            <a:avLst/>
          </a:prstGeom>
          <a:noFill/>
          <a:ln w="9525">
            <a:noFill/>
          </a:ln>
        </p:spPr>
        <p:txBody>
          <a:bodyPr/>
          <a:lstStyle/>
          <a:p>
            <a:pPr algn="r"/>
            <a:fld id="{BB962C8B-B14F-4D97-AF65-F5344CB8AC3E}" type="datetime1">
              <a:rPr lang="ja-JP" altLang="en-US" dirty="0">
                <a:solidFill>
                  <a:srgbClr val="A50021"/>
                </a:solidFill>
                <a:latin typeface="Arial" panose="020B0604020202020204" pitchFamily="34" charset="0"/>
                <a:ea typeface="MS PGothic" panose="020B0600070205080204" pitchFamily="34" charset="-128"/>
              </a:rPr>
              <a:t>2023/5/5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6323" name="灯片编号占位符 2"/>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62</a:t>
            </a:fld>
            <a:endParaRPr lang="en-US" altLang="ja-JP" dirty="0">
              <a:solidFill>
                <a:srgbClr val="A50021"/>
              </a:solidFill>
              <a:ea typeface="MS PGothic" panose="020B0600070205080204" pitchFamily="34" charset="-128"/>
            </a:endParaRPr>
          </a:p>
        </p:txBody>
      </p:sp>
      <p:sp>
        <p:nvSpPr>
          <p:cNvPr id="56324"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4.5.4  A*</a:t>
            </a:r>
            <a:r>
              <a:rPr lang="zh-CN" altLang="en-US" sz="3400" dirty="0"/>
              <a:t>搜索算法及其特性分析</a:t>
            </a:r>
            <a:r>
              <a:rPr lang="zh-CN" altLang="en-US" sz="3200" b="0" dirty="0">
                <a:latin typeface="Times New Roman" panose="02020603050405020304" pitchFamily="18" charset="0"/>
                <a:ea typeface="黑体" panose="02010609060101010101" pitchFamily="49" charset="-122"/>
              </a:rPr>
              <a:t>（自学）</a:t>
            </a:r>
            <a:endParaRPr lang="zh-CN" altLang="en-US" sz="3400" dirty="0"/>
          </a:p>
        </p:txBody>
      </p:sp>
      <p:sp>
        <p:nvSpPr>
          <p:cNvPr id="8" name="Rectangle 3"/>
          <p:cNvSpPr txBox="1">
            <a:spLocks noChangeArrowheads="1"/>
          </p:cNvSpPr>
          <p:nvPr/>
        </p:nvSpPr>
        <p:spPr bwMode="auto">
          <a:xfrm>
            <a:off x="214313" y="908050"/>
            <a:ext cx="8642350" cy="2949575"/>
          </a:xfrm>
          <a:prstGeom prst="rect">
            <a:avLst/>
          </a:prstGeom>
          <a:gradFill rotWithShape="1">
            <a:gsLst>
              <a:gs pos="0">
                <a:srgbClr val="CCFFFF"/>
              </a:gs>
              <a:gs pos="100000">
                <a:schemeClr val="bg1"/>
              </a:gs>
            </a:gsLst>
            <a:path path="rect">
              <a:fillToRect l="100000" b="100000"/>
            </a:path>
          </a:gradFill>
          <a:ln w="9525">
            <a:noFill/>
            <a:miter lim="800000"/>
          </a:ln>
        </p:spPr>
        <p:txBody>
          <a:bodyPr/>
          <a:lstStyle/>
          <a:p>
            <a:pPr marR="0" algn="just" defTabSz="914400">
              <a:lnSpc>
                <a:spcPct val="120000"/>
              </a:lnSpc>
              <a:spcBef>
                <a:spcPts val="1000"/>
              </a:spcBef>
              <a:buClr>
                <a:schemeClr val="accent2"/>
              </a:buClr>
              <a:buSzTx/>
              <a:buFont typeface="Wingdings" panose="05000000000000000000" pitchFamily="2" charset="2"/>
              <a:buBlip>
                <a:blip r:embed="rId2"/>
              </a:buBlip>
              <a:defRPr/>
            </a:pPr>
            <a:r>
              <a:rPr kumimoji="0" lang="en-US" altLang="zh-CN" sz="2900" b="1" kern="0" cap="none" spc="0" normalizeH="0" baseline="0" noProof="0" dirty="0">
                <a:latin typeface="+mn-lt"/>
                <a:ea typeface="+mn-ea"/>
                <a:cs typeface="+mn-cs"/>
              </a:rPr>
              <a:t> </a:t>
            </a:r>
            <a:r>
              <a:rPr kumimoji="0" lang="en-US" altLang="zh-CN" sz="2800" b="1" kern="0" cap="none" spc="0" normalizeH="0" baseline="0" noProof="0" dirty="0">
                <a:latin typeface="+mn-lt"/>
                <a:ea typeface="+mn-ea"/>
                <a:cs typeface="+mn-cs"/>
              </a:rPr>
              <a:t>1. </a:t>
            </a:r>
            <a:r>
              <a:rPr kumimoji="0" lang="zh-CN" altLang="en-US" sz="2800" b="1" kern="0" cap="none" spc="0" normalizeH="0" baseline="0" noProof="0" dirty="0">
                <a:latin typeface="+mn-lt"/>
                <a:ea typeface="+mn-ea"/>
                <a:cs typeface="+mn-cs"/>
              </a:rPr>
              <a:t>可采纳性</a:t>
            </a:r>
          </a:p>
          <a:p>
            <a:pPr marR="0" algn="just" defTabSz="914400">
              <a:lnSpc>
                <a:spcPct val="120000"/>
              </a:lnSpc>
              <a:spcBef>
                <a:spcPts val="1000"/>
              </a:spcBef>
              <a:buClr>
                <a:srgbClr val="0000FF"/>
              </a:buClr>
              <a:buSzPct val="60000"/>
              <a:buFont typeface="Wingdings" panose="05000000000000000000" pitchFamily="2" charset="2"/>
              <a:buBlip>
                <a:blip r:embed="rId2"/>
              </a:buBlip>
              <a:defRPr/>
            </a:pPr>
            <a:r>
              <a:rPr kumimoji="0" lang="zh-CN" altLang="en-US" sz="2600" b="1" kern="0" cap="none" spc="0" normalizeH="0" baseline="0" noProof="0" dirty="0">
                <a:latin typeface="+mn-lt"/>
                <a:ea typeface="+mn-ea"/>
                <a:cs typeface="+mn-cs"/>
              </a:rPr>
              <a:t>  当一个搜索算法在最短路径存在时能保证找到它，就称该算法是可采纳的。</a:t>
            </a:r>
          </a:p>
          <a:p>
            <a:pPr marR="0" algn="just" defTabSz="914400">
              <a:lnSpc>
                <a:spcPct val="120000"/>
              </a:lnSpc>
              <a:spcBef>
                <a:spcPts val="1000"/>
              </a:spcBef>
              <a:buClr>
                <a:srgbClr val="0000FF"/>
              </a:buClr>
              <a:buSzPct val="60000"/>
              <a:buFont typeface="Wingdings" panose="05000000000000000000" pitchFamily="2" charset="2"/>
              <a:buBlip>
                <a:blip r:embed="rId2"/>
              </a:buBlip>
              <a:defRPr/>
            </a:pPr>
            <a:r>
              <a:rPr kumimoji="0" lang="zh-CN" altLang="en-US" sz="2600" b="1" kern="0" cap="none" spc="0" normalizeH="0" baseline="0" noProof="0" dirty="0">
                <a:latin typeface="+mn-lt"/>
                <a:ea typeface="+mn-ea"/>
                <a:cs typeface="+mn-cs"/>
              </a:rPr>
              <a:t>  </a:t>
            </a:r>
            <a:r>
              <a:rPr kumimoji="0" lang="en-US" altLang="zh-CN" sz="2600" b="1" i="1" kern="0" cap="none" spc="0" normalizeH="0" baseline="0" noProof="0" dirty="0">
                <a:solidFill>
                  <a:srgbClr val="0000FF"/>
                </a:solidFill>
                <a:latin typeface="+mn-lt"/>
                <a:ea typeface="+mn-ea"/>
                <a:cs typeface="+mn-cs"/>
              </a:rPr>
              <a:t>A</a:t>
            </a:r>
            <a:r>
              <a:rPr kumimoji="0" lang="en-US" altLang="zh-CN" sz="2600" b="1" kern="0" cap="none" spc="0" normalizeH="0" baseline="0" noProof="0" dirty="0">
                <a:solidFill>
                  <a:srgbClr val="0000FF"/>
                </a:solidFill>
                <a:latin typeface="+mn-lt"/>
                <a:ea typeface="+mn-ea"/>
                <a:cs typeface="+mn-cs"/>
              </a:rPr>
              <a:t>*</a:t>
            </a:r>
            <a:r>
              <a:rPr kumimoji="0" lang="zh-CN" altLang="en-US" sz="2600" b="1" kern="0" cap="none" spc="0" normalizeH="0" baseline="0" noProof="0" dirty="0">
                <a:solidFill>
                  <a:srgbClr val="0000FF"/>
                </a:solidFill>
                <a:latin typeface="+mn-lt"/>
                <a:ea typeface="+mn-ea"/>
                <a:cs typeface="+mn-cs"/>
              </a:rPr>
              <a:t>搜索算法是可采纳的</a:t>
            </a:r>
            <a:r>
              <a:rPr kumimoji="0" lang="zh-CN" altLang="en-US" sz="2600" b="1" kern="0" cap="none" spc="0" normalizeH="0" baseline="0" noProof="0" dirty="0">
                <a:latin typeface="+mn-lt"/>
                <a:ea typeface="+mn-ea"/>
                <a:cs typeface="+mn-cs"/>
              </a:rPr>
              <a:t>。</a:t>
            </a:r>
          </a:p>
          <a:p>
            <a:pPr marR="0" algn="just" defTabSz="914400">
              <a:lnSpc>
                <a:spcPct val="120000"/>
              </a:lnSpc>
              <a:spcBef>
                <a:spcPts val="1000"/>
              </a:spcBef>
              <a:buClr>
                <a:srgbClr val="0000FF"/>
              </a:buClr>
              <a:buSzPct val="60000"/>
              <a:buFont typeface="Wingdings" panose="05000000000000000000" pitchFamily="2" charset="2"/>
              <a:buBlip>
                <a:blip r:embed="rId2"/>
              </a:buBlip>
              <a:defRPr/>
            </a:pPr>
            <a:r>
              <a:rPr kumimoji="0" lang="zh-CN" altLang="en-US" sz="2600" b="1" kern="0" cap="none" spc="0" normalizeH="0" baseline="0" noProof="0" dirty="0">
                <a:latin typeface="+mn-lt"/>
                <a:ea typeface="+mn-ea"/>
                <a:cs typeface="+mn-cs"/>
              </a:rPr>
              <a:t>  </a:t>
            </a:r>
            <a:r>
              <a:rPr kumimoji="0" lang="en-US" altLang="zh-CN" sz="2600" b="1" i="1" kern="0" cap="none" spc="0" normalizeH="0" baseline="0" noProof="0" dirty="0">
                <a:solidFill>
                  <a:srgbClr val="0000CC"/>
                </a:solidFill>
                <a:latin typeface="+mn-lt"/>
                <a:ea typeface="+mn-ea"/>
                <a:cs typeface="+mn-cs"/>
              </a:rPr>
              <a:t>A</a:t>
            </a:r>
            <a:r>
              <a:rPr kumimoji="0" lang="en-US" altLang="zh-CN" sz="2600" b="1" kern="0" cap="none" spc="0" normalizeH="0" baseline="0" noProof="0" dirty="0">
                <a:solidFill>
                  <a:srgbClr val="0000CC"/>
                </a:solidFill>
                <a:latin typeface="+mn-lt"/>
                <a:ea typeface="+mn-ea"/>
                <a:cs typeface="+mn-cs"/>
              </a:rPr>
              <a:t>*</a:t>
            </a:r>
            <a:r>
              <a:rPr kumimoji="0" lang="zh-CN" altLang="en-US" sz="2600" b="1" kern="0" cap="none" spc="0" normalizeH="0" baseline="0" noProof="0" dirty="0">
                <a:solidFill>
                  <a:srgbClr val="0000CC"/>
                </a:solidFill>
                <a:latin typeface="+mn-lt"/>
                <a:ea typeface="+mn-ea"/>
                <a:cs typeface="+mn-cs"/>
              </a:rPr>
              <a:t>搜索算法</a:t>
            </a:r>
            <a:r>
              <a:rPr kumimoji="0" lang="en-US" altLang="zh-CN" sz="2800" b="1" kern="0" cap="none" spc="0" normalizeH="0" baseline="0" noProof="0" dirty="0">
                <a:latin typeface="+mn-lt"/>
                <a:ea typeface="+mn-ea"/>
                <a:cs typeface="+mn-cs"/>
              </a:rPr>
              <a:t>( </a:t>
            </a:r>
            <a:r>
              <a:rPr kumimoji="0" lang="en-US" altLang="zh-CN" sz="2800" b="1" i="1" kern="0" cap="none" spc="0" normalizeH="0" baseline="0" noProof="0" dirty="0">
                <a:solidFill>
                  <a:srgbClr val="C00000"/>
                </a:solidFill>
                <a:latin typeface="+mn-lt"/>
                <a:ea typeface="+mn-ea"/>
                <a:cs typeface="+mn-cs"/>
              </a:rPr>
              <a:t>h</a:t>
            </a:r>
            <a:r>
              <a:rPr kumimoji="0" lang="en-US" altLang="zh-CN" sz="2800" b="1" kern="0" cap="none" spc="0" normalizeH="0" baseline="0" noProof="0" dirty="0">
                <a:solidFill>
                  <a:srgbClr val="C00000"/>
                </a:solidFill>
                <a:latin typeface="+mn-lt"/>
                <a:ea typeface="+mn-ea"/>
                <a:cs typeface="+mn-cs"/>
              </a:rPr>
              <a:t>(</a:t>
            </a:r>
            <a:r>
              <a:rPr kumimoji="0" lang="en-US" altLang="zh-CN" sz="2800" b="1" i="1" kern="0" cap="none" spc="0" normalizeH="0" baseline="0" noProof="0" dirty="0">
                <a:solidFill>
                  <a:srgbClr val="C00000"/>
                </a:solidFill>
                <a:latin typeface="+mn-lt"/>
                <a:ea typeface="+mn-ea"/>
                <a:cs typeface="+mn-cs"/>
              </a:rPr>
              <a:t>n</a:t>
            </a:r>
            <a:r>
              <a:rPr kumimoji="0" lang="en-US" altLang="zh-CN" sz="2800" b="1" kern="0" cap="none" spc="0" normalizeH="0" baseline="0" noProof="0" dirty="0">
                <a:solidFill>
                  <a:srgbClr val="C00000"/>
                </a:solidFill>
                <a:latin typeface="+mn-lt"/>
                <a:ea typeface="+mn-ea"/>
                <a:cs typeface="+mn-cs"/>
              </a:rPr>
              <a:t>)=0 </a:t>
            </a:r>
            <a:r>
              <a:rPr kumimoji="0" lang="en-US" altLang="zh-CN" sz="2800" b="1" kern="0" cap="none" spc="0" normalizeH="0" baseline="0" noProof="0" dirty="0">
                <a:latin typeface="+mn-lt"/>
                <a:ea typeface="+mn-ea"/>
                <a:cs typeface="+mn-cs"/>
              </a:rPr>
              <a:t>) </a:t>
            </a:r>
          </a:p>
          <a:p>
            <a:pPr marR="0" algn="just" defTabSz="914400">
              <a:lnSpc>
                <a:spcPct val="120000"/>
              </a:lnSpc>
              <a:spcBef>
                <a:spcPts val="600"/>
              </a:spcBef>
              <a:buClr>
                <a:srgbClr val="0000FF"/>
              </a:buClr>
              <a:buSzPct val="60000"/>
              <a:buFont typeface="Wingdings" panose="05000000000000000000" pitchFamily="2" charset="2"/>
              <a:buNone/>
              <a:defRPr/>
            </a:pPr>
            <a:r>
              <a:rPr kumimoji="0" lang="en-US" altLang="zh-CN" sz="2600" b="1" kern="0" cap="none" spc="0" normalizeH="0" baseline="0" noProof="0" dirty="0">
                <a:solidFill>
                  <a:srgbClr val="0000FF"/>
                </a:solidFill>
                <a:latin typeface="+mn-lt"/>
                <a:ea typeface="+mn-ea"/>
                <a:cs typeface="+mn-cs"/>
              </a:rPr>
              <a:t>    </a:t>
            </a:r>
          </a:p>
          <a:p>
            <a:pPr marR="0" algn="just" defTabSz="914400">
              <a:lnSpc>
                <a:spcPct val="120000"/>
              </a:lnSpc>
              <a:spcBef>
                <a:spcPts val="600"/>
              </a:spcBef>
              <a:buClr>
                <a:srgbClr val="0000FF"/>
              </a:buClr>
              <a:buSzPct val="60000"/>
              <a:buFont typeface="Wingdings" panose="05000000000000000000" pitchFamily="2" charset="2"/>
              <a:buNone/>
              <a:defRPr/>
            </a:pPr>
            <a:r>
              <a:rPr kumimoji="0" lang="en-US" altLang="zh-CN" sz="2600" b="1" kern="0" cap="none" spc="0" normalizeH="0" baseline="0" noProof="0" dirty="0">
                <a:solidFill>
                  <a:srgbClr val="0000FF"/>
                </a:solidFill>
                <a:latin typeface="+mn-lt"/>
                <a:ea typeface="+mn-ea"/>
                <a:cs typeface="+mn-cs"/>
              </a:rPr>
              <a:t>        </a:t>
            </a:r>
          </a:p>
          <a:p>
            <a:pPr marR="0" algn="just" defTabSz="914400">
              <a:lnSpc>
                <a:spcPct val="120000"/>
              </a:lnSpc>
              <a:spcBef>
                <a:spcPts val="600"/>
              </a:spcBef>
              <a:buClr>
                <a:srgbClr val="0000FF"/>
              </a:buClr>
              <a:buSzPct val="60000"/>
              <a:buFont typeface="Wingdings" panose="05000000000000000000" pitchFamily="2" charset="2"/>
              <a:buNone/>
              <a:defRPr/>
            </a:pPr>
            <a:r>
              <a:rPr kumimoji="0" lang="zh-CN" altLang="en-US" sz="2600" b="1" kern="0" cap="none" spc="0" normalizeH="0" baseline="0" noProof="0" dirty="0">
                <a:latin typeface="+mn-lt"/>
                <a:ea typeface="+mn-ea"/>
                <a:cs typeface="+mn-cs"/>
              </a:rPr>
              <a:t>   </a:t>
            </a:r>
            <a:r>
              <a:rPr kumimoji="0" lang="zh-CN" altLang="en-US" sz="2600" b="1" kern="0" cap="none" spc="0" normalizeH="0" baseline="0" noProof="0" dirty="0">
                <a:solidFill>
                  <a:srgbClr val="FF0000"/>
                </a:solidFill>
                <a:latin typeface="+mn-lt"/>
                <a:ea typeface="+mn-ea"/>
                <a:cs typeface="+mn-cs"/>
              </a:rPr>
              <a:t>宽度优先搜索算法</a:t>
            </a:r>
            <a:endParaRPr kumimoji="0" lang="en-US" altLang="zh-CN" sz="2000" b="1" kern="0" cap="none" spc="0" normalizeH="0" baseline="0" noProof="0" dirty="0">
              <a:solidFill>
                <a:srgbClr val="FF0000"/>
              </a:solidFill>
              <a:latin typeface="+mn-lt"/>
              <a:ea typeface="+mn-ea"/>
              <a:cs typeface="+mn-cs"/>
            </a:endParaRPr>
          </a:p>
          <a:p>
            <a:pPr marR="0" algn="just" defTabSz="914400">
              <a:lnSpc>
                <a:spcPct val="120000"/>
              </a:lnSpc>
              <a:spcBef>
                <a:spcPts val="600"/>
              </a:spcBef>
              <a:buClr>
                <a:srgbClr val="0000FF"/>
              </a:buClr>
              <a:buSzPct val="60000"/>
              <a:buFont typeface="Wingdings" panose="05000000000000000000" pitchFamily="2" charset="2"/>
              <a:buNone/>
              <a:defRPr/>
            </a:pPr>
            <a:r>
              <a:rPr kumimoji="0" lang="zh-CN" altLang="en-US" sz="2000" b="1" kern="0" cap="none" spc="0" normalizeH="0" baseline="0" noProof="0" dirty="0">
                <a:latin typeface="+mn-lt"/>
                <a:ea typeface="+mn-ea"/>
                <a:cs typeface="+mn-cs"/>
              </a:rPr>
              <a:t>（即，对某一状态只考虑</a:t>
            </a:r>
            <a:endParaRPr kumimoji="0" lang="en-US" altLang="zh-CN" sz="2000" b="1" kern="0" cap="none" spc="0" normalizeH="0" baseline="0" noProof="0" dirty="0">
              <a:latin typeface="+mn-lt"/>
              <a:ea typeface="+mn-ea"/>
              <a:cs typeface="+mn-cs"/>
            </a:endParaRPr>
          </a:p>
          <a:p>
            <a:pPr marR="0" algn="just" defTabSz="914400">
              <a:lnSpc>
                <a:spcPct val="120000"/>
              </a:lnSpc>
              <a:spcBef>
                <a:spcPts val="600"/>
              </a:spcBef>
              <a:buClr>
                <a:srgbClr val="0000FF"/>
              </a:buClr>
              <a:buSzPct val="60000"/>
              <a:buFont typeface="Wingdings" panose="05000000000000000000" pitchFamily="2" charset="2"/>
              <a:buNone/>
              <a:defRPr/>
            </a:pPr>
            <a:r>
              <a:rPr kumimoji="0" lang="zh-CN" altLang="en-US" sz="2000" b="1" kern="0" cap="none" spc="0" normalizeH="0" baseline="0" noProof="0" dirty="0">
                <a:latin typeface="+mn-lt"/>
                <a:ea typeface="+mn-ea"/>
                <a:cs typeface="+mn-cs"/>
              </a:rPr>
              <a:t>它同起始状态的距离代价）</a:t>
            </a:r>
          </a:p>
        </p:txBody>
      </p:sp>
      <p:graphicFrame>
        <p:nvGraphicFramePr>
          <p:cNvPr id="9" name="Object 5"/>
          <p:cNvGraphicFramePr/>
          <p:nvPr/>
        </p:nvGraphicFramePr>
        <p:xfrm>
          <a:off x="3997325" y="2643188"/>
          <a:ext cx="5003800" cy="3929062"/>
        </p:xfrm>
        <a:graphic>
          <a:graphicData uri="http://schemas.openxmlformats.org/presentationml/2006/ole">
            <mc:AlternateContent xmlns:mc="http://schemas.openxmlformats.org/markup-compatibility/2006">
              <mc:Choice xmlns:v="urn:schemas-microsoft-com:vml" Requires="v">
                <p:oleObj r:id="rId3" imgW="4432935" imgH="3009265" progId="Visio.Drawing.11">
                  <p:embed/>
                </p:oleObj>
              </mc:Choice>
              <mc:Fallback>
                <p:oleObj r:id="rId3" imgW="4432935" imgH="3009265" progId="Visio.Drawing.11">
                  <p:embed/>
                  <p:pic>
                    <p:nvPicPr>
                      <p:cNvPr id="0" name="图片 3095"/>
                      <p:cNvPicPr/>
                      <p:nvPr/>
                    </p:nvPicPr>
                    <p:blipFill>
                      <a:blip r:embed="rId4"/>
                      <a:srcRect b="1149"/>
                      <a:stretch>
                        <a:fillRect/>
                      </a:stretch>
                    </p:blipFill>
                    <p:spPr>
                      <a:xfrm>
                        <a:off x="3997325" y="2643188"/>
                        <a:ext cx="5003800" cy="3929062"/>
                      </a:xfrm>
                      <a:prstGeom prst="rect">
                        <a:avLst/>
                      </a:prstGeom>
                      <a:noFill/>
                      <a:ln w="38100">
                        <a:noFill/>
                        <a:miter/>
                      </a:ln>
                    </p:spPr>
                  </p:pic>
                </p:oleObj>
              </mc:Fallback>
            </mc:AlternateContent>
          </a:graphicData>
        </a:graphic>
      </p:graphicFrame>
      <p:sp>
        <p:nvSpPr>
          <p:cNvPr id="10" name="上下箭头 9"/>
          <p:cNvSpPr/>
          <p:nvPr/>
        </p:nvSpPr>
        <p:spPr bwMode="auto">
          <a:xfrm>
            <a:off x="1428750" y="3929063"/>
            <a:ext cx="500063" cy="785813"/>
          </a:xfrm>
          <a:prstGeom prst="up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down)">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wipe(down)">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down)">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wipe(down)">
                                      <p:cBhvr>
                                        <p:cTn id="26" dur="500"/>
                                        <p:tgtEl>
                                          <p:spTgt spid="8">
                                            <p:txEl>
                                              <p:pRg st="6" end="6"/>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7" end="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57347"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63</a:t>
            </a:fld>
            <a:endParaRPr lang="en-US" altLang="ja-JP" dirty="0">
              <a:solidFill>
                <a:srgbClr val="A50021"/>
              </a:solidFill>
              <a:ea typeface="MS PGothic" panose="020B0600070205080204" pitchFamily="34" charset="-128"/>
            </a:endParaRPr>
          </a:p>
        </p:txBody>
      </p:sp>
      <p:sp>
        <p:nvSpPr>
          <p:cNvPr id="57348"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4.5.4  A*</a:t>
            </a:r>
            <a:r>
              <a:rPr lang="zh-CN" altLang="en-US" sz="3400" dirty="0"/>
              <a:t>搜索算法及其特性分析</a:t>
            </a:r>
            <a:r>
              <a:rPr lang="zh-CN" altLang="en-US" sz="3200" b="0" dirty="0">
                <a:latin typeface="Times New Roman" panose="02020603050405020304" pitchFamily="18" charset="0"/>
                <a:ea typeface="黑体" panose="02010609060101010101" pitchFamily="49" charset="-122"/>
              </a:rPr>
              <a:t>（自学）</a:t>
            </a:r>
            <a:endParaRPr lang="zh-CN" altLang="en-US" sz="3400" dirty="0"/>
          </a:p>
        </p:txBody>
      </p:sp>
      <p:sp>
        <p:nvSpPr>
          <p:cNvPr id="8" name="Rectangle 3"/>
          <p:cNvSpPr>
            <a:spLocks noGrp="1"/>
          </p:cNvSpPr>
          <p:nvPr>
            <p:ph idx="1"/>
          </p:nvPr>
        </p:nvSpPr>
        <p:spPr>
          <a:xfrm>
            <a:off x="250825" y="857250"/>
            <a:ext cx="8642350" cy="5616575"/>
          </a:xfrm>
          <a:gradFill rotWithShape="1">
            <a:gsLst>
              <a:gs pos="0">
                <a:srgbClr val="CCFFFF">
                  <a:alpha val="100000"/>
                </a:srgbClr>
              </a:gs>
              <a:gs pos="100000">
                <a:schemeClr val="bg1">
                  <a:alpha val="100000"/>
                </a:schemeClr>
              </a:gs>
            </a:gsLst>
            <a:path path="rect">
              <a:fillToRect l="100000" b="100000"/>
            </a:path>
            <a:tileRect/>
          </a:gradFill>
          <a:ln>
            <a:solidFill>
              <a:srgbClr val="969696">
                <a:alpha val="100000"/>
              </a:srgbClr>
            </a:solidFill>
            <a:miter lim="800000"/>
          </a:ln>
        </p:spPr>
        <p:txBody>
          <a:bodyPr vert="horz" wrap="square" lIns="91440" tIns="45720" rIns="91440" bIns="45720" anchor="t" anchorCtr="0"/>
          <a:lstStyle/>
          <a:p>
            <a:pPr marL="0" indent="0" algn="just" eaLnBrk="1" hangingPunct="1">
              <a:lnSpc>
                <a:spcPct val="100000"/>
              </a:lnSpc>
            </a:pPr>
            <a:r>
              <a:rPr lang="en-US" altLang="zh-CN" b="1" dirty="0"/>
              <a:t> 2. </a:t>
            </a:r>
            <a:r>
              <a:rPr lang="zh-CN" altLang="en-US" b="1" dirty="0"/>
              <a:t>单调性</a:t>
            </a:r>
            <a:r>
              <a:rPr lang="zh-CN" altLang="en-US" sz="2400" b="1" dirty="0"/>
              <a:t> </a:t>
            </a:r>
          </a:p>
          <a:p>
            <a:pPr marL="0" indent="0" algn="just" eaLnBrk="1" hangingPunct="1">
              <a:lnSpc>
                <a:spcPct val="110000"/>
              </a:lnSpc>
              <a:spcBef>
                <a:spcPct val="20000"/>
              </a:spcBef>
              <a:buClr>
                <a:srgbClr val="0000FF"/>
              </a:buClr>
              <a:buSzPct val="60000"/>
            </a:pPr>
            <a:r>
              <a:rPr lang="zh-CN" altLang="en-US" sz="2500" b="1" dirty="0"/>
              <a:t>  </a:t>
            </a:r>
            <a:r>
              <a:rPr lang="en-US" altLang="zh-CN" sz="2500" b="1" i="1" dirty="0"/>
              <a:t>A</a:t>
            </a:r>
            <a:r>
              <a:rPr lang="en-US" altLang="zh-CN" sz="2500" b="1" dirty="0"/>
              <a:t>*</a:t>
            </a:r>
            <a:r>
              <a:rPr lang="zh-CN" altLang="en-US" sz="2500" b="1" dirty="0"/>
              <a:t>搜索算法并不要求</a:t>
            </a:r>
            <a:r>
              <a:rPr lang="en-US" altLang="zh-CN" sz="2500" b="1" i="1" dirty="0"/>
              <a:t>g</a:t>
            </a:r>
            <a:r>
              <a:rPr lang="en-US" altLang="zh-CN" sz="2500" b="1" dirty="0"/>
              <a:t>(</a:t>
            </a:r>
            <a:r>
              <a:rPr lang="en-US" altLang="zh-CN" sz="2500" b="1" i="1" dirty="0"/>
              <a:t>n</a:t>
            </a:r>
            <a:r>
              <a:rPr lang="en-US" altLang="zh-CN" sz="2500" b="1" dirty="0"/>
              <a:t>)=</a:t>
            </a:r>
            <a:r>
              <a:rPr lang="en-US" altLang="zh-CN" sz="2500" b="1" i="1" dirty="0"/>
              <a:t>g</a:t>
            </a:r>
            <a:r>
              <a:rPr lang="en-US" altLang="zh-CN" sz="2500" b="1" dirty="0"/>
              <a:t>*(</a:t>
            </a:r>
            <a:r>
              <a:rPr lang="en-US" altLang="zh-CN" sz="2500" b="1" i="1" dirty="0"/>
              <a:t>n</a:t>
            </a:r>
            <a:r>
              <a:rPr lang="en-US" altLang="zh-CN" sz="2500" b="1" dirty="0"/>
              <a:t>)</a:t>
            </a:r>
            <a:r>
              <a:rPr lang="zh-CN" altLang="en-US" sz="2500" b="1" dirty="0"/>
              <a:t>，则可能会沿着一条非最佳路径搜索到某一中间状态。</a:t>
            </a:r>
            <a:endParaRPr lang="en-US" altLang="zh-CN" sz="2500" b="1" dirty="0"/>
          </a:p>
          <a:p>
            <a:pPr marL="0" indent="0" algn="just" eaLnBrk="1" hangingPunct="1">
              <a:lnSpc>
                <a:spcPct val="110000"/>
              </a:lnSpc>
              <a:spcBef>
                <a:spcPct val="20000"/>
              </a:spcBef>
              <a:buClr>
                <a:srgbClr val="0000FF"/>
              </a:buClr>
              <a:buSzPct val="60000"/>
            </a:pPr>
            <a:r>
              <a:rPr lang="en-US" altLang="zh-CN" sz="2500" b="1" dirty="0"/>
              <a:t>  </a:t>
            </a:r>
            <a:r>
              <a:rPr lang="zh-CN" altLang="en-US" sz="2500" b="1" dirty="0"/>
              <a:t>如果对</a:t>
            </a:r>
            <a:r>
              <a:rPr lang="zh-CN" altLang="en-US" sz="2500" b="1" dirty="0">
                <a:solidFill>
                  <a:srgbClr val="FF0000"/>
                </a:solidFill>
              </a:rPr>
              <a:t>启发函数</a:t>
            </a:r>
            <a:r>
              <a:rPr lang="en-US" altLang="zh-CN" sz="2500" b="1" i="1" dirty="0">
                <a:solidFill>
                  <a:srgbClr val="FF0000"/>
                </a:solidFill>
              </a:rPr>
              <a:t>h</a:t>
            </a:r>
            <a:r>
              <a:rPr lang="en-US" altLang="zh-CN" sz="2500" b="1" dirty="0">
                <a:solidFill>
                  <a:srgbClr val="FF0000"/>
                </a:solidFill>
              </a:rPr>
              <a:t>(</a:t>
            </a:r>
            <a:r>
              <a:rPr lang="en-US" altLang="zh-CN" sz="2500" b="1" i="1" dirty="0">
                <a:solidFill>
                  <a:srgbClr val="FF0000"/>
                </a:solidFill>
              </a:rPr>
              <a:t>n</a:t>
            </a:r>
            <a:r>
              <a:rPr lang="en-US" altLang="zh-CN" sz="2500" b="1" dirty="0">
                <a:solidFill>
                  <a:srgbClr val="FF0000"/>
                </a:solidFill>
              </a:rPr>
              <a:t>)</a:t>
            </a:r>
            <a:r>
              <a:rPr lang="zh-CN" altLang="en-US" sz="2500" b="1" dirty="0"/>
              <a:t>加上单调性的限制，就可以</a:t>
            </a:r>
            <a:r>
              <a:rPr lang="zh-CN" altLang="en-US" sz="2500" b="1" dirty="0">
                <a:solidFill>
                  <a:srgbClr val="008000"/>
                </a:solidFill>
              </a:rPr>
              <a:t>总从祖先状态沿着最佳路径到达任一状态</a:t>
            </a:r>
            <a:r>
              <a:rPr lang="zh-CN" altLang="en-US" sz="2500" b="1" dirty="0"/>
              <a:t>。</a:t>
            </a:r>
          </a:p>
          <a:p>
            <a:pPr marL="0" indent="0" algn="just" eaLnBrk="1" hangingPunct="1">
              <a:lnSpc>
                <a:spcPct val="110000"/>
              </a:lnSpc>
              <a:spcBef>
                <a:spcPct val="20000"/>
              </a:spcBef>
              <a:buClr>
                <a:srgbClr val="0000FF"/>
              </a:buClr>
              <a:buSzPct val="60000"/>
            </a:pPr>
            <a:r>
              <a:rPr lang="zh-CN" altLang="en-US" sz="2500" b="1" dirty="0"/>
              <a:t> 如果某一启发函数</a:t>
            </a:r>
            <a:r>
              <a:rPr lang="en-US" altLang="zh-CN" sz="2500" b="1" i="1" dirty="0"/>
              <a:t>h</a:t>
            </a:r>
            <a:r>
              <a:rPr lang="en-US" altLang="zh-CN" sz="2500" b="1" dirty="0"/>
              <a:t>(</a:t>
            </a:r>
            <a:r>
              <a:rPr lang="en-US" altLang="zh-CN" sz="2500" b="1" i="1" dirty="0"/>
              <a:t>n</a:t>
            </a:r>
            <a:r>
              <a:rPr lang="en-US" altLang="zh-CN" sz="2500" b="1" dirty="0"/>
              <a:t>)</a:t>
            </a:r>
            <a:r>
              <a:rPr lang="zh-CN" altLang="en-US" sz="2500" b="1" dirty="0"/>
              <a:t>满足：</a:t>
            </a:r>
          </a:p>
          <a:p>
            <a:pPr marL="0" indent="0" algn="just" eaLnBrk="1" hangingPunct="1">
              <a:lnSpc>
                <a:spcPct val="110000"/>
              </a:lnSpc>
              <a:spcBef>
                <a:spcPct val="20000"/>
              </a:spcBef>
              <a:buClr>
                <a:srgbClr val="0000FF"/>
              </a:buClr>
              <a:buSzPct val="60000"/>
              <a:buNone/>
            </a:pPr>
            <a:r>
              <a:rPr lang="zh-CN" altLang="en-US" sz="2500" b="1" dirty="0"/>
              <a:t>    </a:t>
            </a:r>
            <a:r>
              <a:rPr lang="en-US" altLang="zh-CN" sz="2500" b="1" dirty="0"/>
              <a:t>1</a:t>
            </a:r>
            <a:r>
              <a:rPr lang="zh-CN" altLang="en-US" sz="2500" b="1" dirty="0"/>
              <a:t>）对所有状态</a:t>
            </a:r>
            <a:r>
              <a:rPr lang="en-US" altLang="zh-CN" sz="2500" b="1" i="1" dirty="0"/>
              <a:t>n</a:t>
            </a:r>
            <a:r>
              <a:rPr lang="en-US" altLang="zh-CN" sz="2500" b="1" i="1" baseline="-25000" dirty="0"/>
              <a:t>i</a:t>
            </a:r>
            <a:r>
              <a:rPr lang="zh-CN" altLang="en-US" sz="2500" b="1" dirty="0"/>
              <a:t>和</a:t>
            </a:r>
            <a:r>
              <a:rPr lang="en-US" altLang="zh-CN" sz="2500" b="1" i="1" dirty="0"/>
              <a:t>n</a:t>
            </a:r>
            <a:r>
              <a:rPr lang="en-US" altLang="zh-CN" sz="2500" b="1" i="1" baseline="-25000" dirty="0"/>
              <a:t>j</a:t>
            </a:r>
            <a:r>
              <a:rPr lang="zh-CN" altLang="en-US" sz="2500" b="1" dirty="0"/>
              <a:t>，其中</a:t>
            </a:r>
            <a:r>
              <a:rPr lang="en-US" altLang="zh-CN" sz="2500" b="1" i="1" dirty="0"/>
              <a:t>n</a:t>
            </a:r>
            <a:r>
              <a:rPr lang="en-US" altLang="zh-CN" sz="2500" b="1" i="1" baseline="-25000" dirty="0"/>
              <a:t>j</a:t>
            </a:r>
            <a:r>
              <a:rPr lang="zh-CN" altLang="en-US" sz="2500" b="1" dirty="0"/>
              <a:t>是</a:t>
            </a:r>
            <a:r>
              <a:rPr lang="en-US" altLang="zh-CN" sz="2500" b="1" i="1" dirty="0"/>
              <a:t>n</a:t>
            </a:r>
            <a:r>
              <a:rPr lang="en-US" altLang="zh-CN" sz="2500" b="1" i="1" baseline="-25000" dirty="0"/>
              <a:t>i</a:t>
            </a:r>
            <a:r>
              <a:rPr lang="zh-CN" altLang="en-US" sz="2500" b="1" dirty="0"/>
              <a:t>的后裔，满足</a:t>
            </a:r>
            <a:r>
              <a:rPr lang="en-US" altLang="zh-CN" sz="2500" b="1" i="1" dirty="0">
                <a:solidFill>
                  <a:srgbClr val="0000FF"/>
                </a:solidFill>
              </a:rPr>
              <a:t>h</a:t>
            </a:r>
            <a:r>
              <a:rPr lang="en-US" altLang="zh-CN" sz="2500" b="1" dirty="0">
                <a:solidFill>
                  <a:srgbClr val="0000FF"/>
                </a:solidFill>
              </a:rPr>
              <a:t>(</a:t>
            </a:r>
            <a:r>
              <a:rPr lang="en-US" altLang="zh-CN" sz="2500" b="1" i="1" dirty="0">
                <a:solidFill>
                  <a:srgbClr val="0000FF"/>
                </a:solidFill>
              </a:rPr>
              <a:t>n</a:t>
            </a:r>
            <a:r>
              <a:rPr lang="en-US" altLang="zh-CN" sz="2500" b="1" i="1" baseline="-25000" dirty="0">
                <a:solidFill>
                  <a:srgbClr val="0000FF"/>
                </a:solidFill>
              </a:rPr>
              <a:t>i</a:t>
            </a:r>
            <a:r>
              <a:rPr lang="en-US" altLang="zh-CN" sz="2500" b="1" dirty="0">
                <a:solidFill>
                  <a:srgbClr val="0000FF"/>
                </a:solidFill>
              </a:rPr>
              <a:t>)-</a:t>
            </a:r>
            <a:r>
              <a:rPr lang="en-US" altLang="zh-CN" sz="2500" b="1" i="1" dirty="0">
                <a:solidFill>
                  <a:srgbClr val="0000FF"/>
                </a:solidFill>
              </a:rPr>
              <a:t>h</a:t>
            </a:r>
            <a:r>
              <a:rPr lang="en-US" altLang="zh-CN" sz="2500" b="1" dirty="0">
                <a:solidFill>
                  <a:srgbClr val="0000FF"/>
                </a:solidFill>
              </a:rPr>
              <a:t>(</a:t>
            </a:r>
            <a:r>
              <a:rPr lang="en-US" altLang="zh-CN" sz="2500" b="1" i="1" dirty="0">
                <a:solidFill>
                  <a:srgbClr val="0000FF"/>
                </a:solidFill>
              </a:rPr>
              <a:t>n</a:t>
            </a:r>
            <a:r>
              <a:rPr lang="en-US" altLang="zh-CN" sz="2500" b="1" i="1" baseline="-25000" dirty="0">
                <a:solidFill>
                  <a:srgbClr val="0000FF"/>
                </a:solidFill>
              </a:rPr>
              <a:t>j</a:t>
            </a:r>
            <a:r>
              <a:rPr lang="en-US" altLang="zh-CN" sz="2500" b="1" dirty="0">
                <a:solidFill>
                  <a:srgbClr val="0000FF"/>
                </a:solidFill>
              </a:rPr>
              <a:t>)&lt;=cost(</a:t>
            </a:r>
            <a:r>
              <a:rPr lang="en-US" altLang="zh-CN" sz="2500" b="1" i="1" dirty="0">
                <a:solidFill>
                  <a:srgbClr val="0000FF"/>
                </a:solidFill>
              </a:rPr>
              <a:t>n</a:t>
            </a:r>
            <a:r>
              <a:rPr lang="en-US" altLang="zh-CN" sz="2500" b="1" i="1" baseline="-25000" dirty="0">
                <a:solidFill>
                  <a:srgbClr val="0000FF"/>
                </a:solidFill>
              </a:rPr>
              <a:t>i</a:t>
            </a:r>
            <a:r>
              <a:rPr lang="en-US" altLang="zh-CN" sz="2500" b="1" dirty="0">
                <a:solidFill>
                  <a:srgbClr val="0000FF"/>
                </a:solidFill>
              </a:rPr>
              <a:t>, </a:t>
            </a:r>
            <a:r>
              <a:rPr lang="en-US" altLang="zh-CN" sz="2500" b="1" i="1" dirty="0">
                <a:solidFill>
                  <a:srgbClr val="0000FF"/>
                </a:solidFill>
              </a:rPr>
              <a:t>n</a:t>
            </a:r>
            <a:r>
              <a:rPr lang="en-US" altLang="zh-CN" sz="2500" b="1" i="1" baseline="-25000" dirty="0">
                <a:solidFill>
                  <a:srgbClr val="0000FF"/>
                </a:solidFill>
              </a:rPr>
              <a:t>j</a:t>
            </a:r>
            <a:r>
              <a:rPr lang="en-US" altLang="zh-CN" sz="2500" b="1" dirty="0">
                <a:solidFill>
                  <a:srgbClr val="0000FF"/>
                </a:solidFill>
              </a:rPr>
              <a:t>)</a:t>
            </a:r>
            <a:r>
              <a:rPr lang="zh-CN" altLang="en-US" sz="2500" b="1" dirty="0"/>
              <a:t>，其中</a:t>
            </a:r>
            <a:r>
              <a:rPr lang="en-US" altLang="zh-CN" sz="2500" b="1" dirty="0">
                <a:solidFill>
                  <a:srgbClr val="0000FF"/>
                </a:solidFill>
              </a:rPr>
              <a:t>cost(</a:t>
            </a:r>
            <a:r>
              <a:rPr lang="en-US" altLang="zh-CN" sz="2500" b="1" i="1" dirty="0">
                <a:solidFill>
                  <a:srgbClr val="0000FF"/>
                </a:solidFill>
              </a:rPr>
              <a:t>n</a:t>
            </a:r>
            <a:r>
              <a:rPr lang="en-US" altLang="zh-CN" sz="2500" b="1" i="1" baseline="-25000" dirty="0">
                <a:solidFill>
                  <a:srgbClr val="0000FF"/>
                </a:solidFill>
              </a:rPr>
              <a:t>i</a:t>
            </a:r>
            <a:r>
              <a:rPr lang="en-US" altLang="zh-CN" sz="2500" b="1" dirty="0">
                <a:solidFill>
                  <a:srgbClr val="0000FF"/>
                </a:solidFill>
              </a:rPr>
              <a:t>, </a:t>
            </a:r>
            <a:r>
              <a:rPr lang="en-US" altLang="zh-CN" sz="2500" b="1" i="1" dirty="0">
                <a:solidFill>
                  <a:srgbClr val="0000FF"/>
                </a:solidFill>
              </a:rPr>
              <a:t>n</a:t>
            </a:r>
            <a:r>
              <a:rPr lang="en-US" altLang="zh-CN" sz="2500" b="1" i="1" baseline="-25000" dirty="0">
                <a:solidFill>
                  <a:srgbClr val="0000FF"/>
                </a:solidFill>
              </a:rPr>
              <a:t>j</a:t>
            </a:r>
            <a:r>
              <a:rPr lang="en-US" altLang="zh-CN" sz="2500" b="1" dirty="0">
                <a:solidFill>
                  <a:srgbClr val="0000FF"/>
                </a:solidFill>
              </a:rPr>
              <a:t>)</a:t>
            </a:r>
            <a:r>
              <a:rPr lang="zh-CN" altLang="en-US" sz="2500" b="1" dirty="0">
                <a:solidFill>
                  <a:srgbClr val="0000FF"/>
                </a:solidFill>
              </a:rPr>
              <a:t>是从</a:t>
            </a:r>
            <a:r>
              <a:rPr lang="en-US" altLang="zh-CN" sz="2500" b="1" i="1" dirty="0">
                <a:solidFill>
                  <a:srgbClr val="0000FF"/>
                </a:solidFill>
              </a:rPr>
              <a:t>n</a:t>
            </a:r>
            <a:r>
              <a:rPr lang="en-US" altLang="zh-CN" sz="2500" b="1" i="1" baseline="-25000" dirty="0">
                <a:solidFill>
                  <a:srgbClr val="0000FF"/>
                </a:solidFill>
              </a:rPr>
              <a:t>i</a:t>
            </a:r>
            <a:r>
              <a:rPr lang="zh-CN" altLang="en-US" sz="2500" b="1" dirty="0">
                <a:solidFill>
                  <a:srgbClr val="0000FF"/>
                </a:solidFill>
              </a:rPr>
              <a:t>到</a:t>
            </a:r>
            <a:r>
              <a:rPr lang="en-US" altLang="zh-CN" sz="2500" b="1" i="1" dirty="0">
                <a:solidFill>
                  <a:srgbClr val="0000FF"/>
                </a:solidFill>
              </a:rPr>
              <a:t>n</a:t>
            </a:r>
            <a:r>
              <a:rPr lang="en-US" altLang="zh-CN" sz="2500" b="1" i="1" baseline="-25000" dirty="0">
                <a:solidFill>
                  <a:srgbClr val="0000FF"/>
                </a:solidFill>
              </a:rPr>
              <a:t>j</a:t>
            </a:r>
            <a:r>
              <a:rPr lang="zh-CN" altLang="en-US" sz="2500" b="1" dirty="0">
                <a:solidFill>
                  <a:srgbClr val="0000FF"/>
                </a:solidFill>
              </a:rPr>
              <a:t>的实际代价</a:t>
            </a:r>
            <a:r>
              <a:rPr lang="zh-CN" altLang="en-US" sz="2500" b="1" dirty="0"/>
              <a:t>。</a:t>
            </a:r>
          </a:p>
          <a:p>
            <a:pPr marL="0" indent="0" algn="just" eaLnBrk="1" hangingPunct="1">
              <a:lnSpc>
                <a:spcPct val="110000"/>
              </a:lnSpc>
              <a:spcBef>
                <a:spcPct val="20000"/>
              </a:spcBef>
              <a:buClr>
                <a:srgbClr val="0000FF"/>
              </a:buClr>
              <a:buSzPct val="60000"/>
              <a:buNone/>
            </a:pPr>
            <a:r>
              <a:rPr lang="zh-CN" altLang="en-US" sz="2500" b="1" dirty="0"/>
              <a:t>     </a:t>
            </a:r>
            <a:r>
              <a:rPr lang="en-US" altLang="zh-CN" sz="2500" b="1" dirty="0"/>
              <a:t>2</a:t>
            </a:r>
            <a:r>
              <a:rPr lang="zh-CN" altLang="en-US" sz="2500" b="1" dirty="0"/>
              <a:t>）目的状态的启发函数值为</a:t>
            </a:r>
            <a:r>
              <a:rPr lang="en-US" altLang="zh-CN" sz="2500" b="1" dirty="0"/>
              <a:t>0</a:t>
            </a:r>
            <a:r>
              <a:rPr lang="zh-CN" altLang="en-US" sz="2500" b="1" dirty="0"/>
              <a:t>。</a:t>
            </a:r>
          </a:p>
          <a:p>
            <a:pPr marL="0" indent="0" algn="just" eaLnBrk="1" hangingPunct="1">
              <a:lnSpc>
                <a:spcPct val="110000"/>
              </a:lnSpc>
              <a:spcBef>
                <a:spcPct val="20000"/>
              </a:spcBef>
              <a:buClr>
                <a:srgbClr val="0000FF"/>
              </a:buClr>
              <a:buSzPct val="60000"/>
            </a:pPr>
            <a:r>
              <a:rPr lang="zh-CN" altLang="en-US" sz="2500" b="1" dirty="0"/>
              <a:t>  则称</a:t>
            </a:r>
            <a:r>
              <a:rPr lang="en-US" altLang="zh-CN" sz="2500" b="1" i="1" dirty="0"/>
              <a:t>h</a:t>
            </a:r>
            <a:r>
              <a:rPr lang="en-US" altLang="zh-CN" sz="2500" b="1" dirty="0"/>
              <a:t>(</a:t>
            </a:r>
            <a:r>
              <a:rPr lang="en-US" altLang="zh-CN" sz="2500" b="1" i="1" dirty="0"/>
              <a:t>n</a:t>
            </a:r>
            <a:r>
              <a:rPr lang="en-US" altLang="zh-CN" sz="2500" b="1" dirty="0"/>
              <a:t>)</a:t>
            </a:r>
            <a:r>
              <a:rPr lang="zh-CN" altLang="en-US" sz="2500" b="1" dirty="0"/>
              <a:t>是单调的。</a:t>
            </a:r>
          </a:p>
          <a:p>
            <a:pPr marL="0" indent="0" algn="just" eaLnBrk="1" hangingPunct="1">
              <a:lnSpc>
                <a:spcPct val="110000"/>
              </a:lnSpc>
              <a:spcBef>
                <a:spcPct val="20000"/>
              </a:spcBef>
              <a:buClr>
                <a:srgbClr val="0000FF"/>
              </a:buClr>
              <a:buSzPct val="60000"/>
            </a:pPr>
            <a:r>
              <a:rPr lang="en-US" altLang="zh-CN" sz="2500" b="1" i="1" dirty="0"/>
              <a:t> A</a:t>
            </a:r>
            <a:r>
              <a:rPr lang="en-US" altLang="zh-CN" sz="2500" b="1" dirty="0"/>
              <a:t>*</a:t>
            </a:r>
            <a:r>
              <a:rPr lang="zh-CN" altLang="en-US" sz="2500" b="1" dirty="0"/>
              <a:t>搜索算法中采用单调性启发函数，可以减少比较代价和调整路径的工作量，从而减少搜索代价。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blinds(horizontal)">
                                      <p:cBhvr>
                                        <p:cTn id="21" dur="500"/>
                                        <p:tgtEl>
                                          <p:spTgt spid="8">
                                            <p:txEl>
                                              <p:pRg st="4" end="4"/>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blinds(horizontal)">
                                      <p:cBhvr>
                                        <p:cTn id="25" dur="500"/>
                                        <p:tgtEl>
                                          <p:spTgt spid="8">
                                            <p:txEl>
                                              <p:pRg st="5" end="5"/>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blinds(horizontal)">
                                      <p:cBhvr>
                                        <p:cTn id="29" dur="500"/>
                                        <p:tgtEl>
                                          <p:spTgt spid="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blinds(horizontal)">
                                      <p:cBhvr>
                                        <p:cTn id="3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txBox="1"/>
          <p:nvPr/>
        </p:nvSpPr>
        <p:spPr>
          <a:xfrm>
            <a:off x="179388" y="6513513"/>
            <a:ext cx="1981200" cy="344487"/>
          </a:xfrm>
          <a:prstGeom prst="rect">
            <a:avLst/>
          </a:prstGeom>
          <a:noFill/>
          <a:ln w="9525">
            <a:noFill/>
          </a:ln>
        </p:spPr>
        <p:txBody>
          <a:bodyPr/>
          <a:lstStyle/>
          <a:p>
            <a:fld id="{BB962C8B-B14F-4D97-AF65-F5344CB8AC3E}" type="datetime1">
              <a:rPr lang="ja-JP" altLang="en-US" dirty="0">
                <a:latin typeface="Arial" panose="020B0604020202020204" pitchFamily="34" charset="0"/>
              </a:rPr>
              <a:t>2023/5/5</a:t>
            </a:fld>
            <a:endParaRPr lang="ja-JP" altLang="en-US" dirty="0">
              <a:latin typeface="Arial" panose="020B0604020202020204" pitchFamily="34" charset="0"/>
            </a:endParaRPr>
          </a:p>
        </p:txBody>
      </p:sp>
      <p:sp>
        <p:nvSpPr>
          <p:cNvPr id="58371" name="灯片编号占位符 4"/>
          <p:cNvSpPr txBox="1">
            <a:spLocks noGrp="1"/>
          </p:cNvSpPr>
          <p:nvPr>
            <p:ph type="sldNum" sz="quarter" idx="10"/>
          </p:nvPr>
        </p:nvSpPr>
        <p:spPr>
          <a:xfrm>
            <a:off x="6983413" y="6497638"/>
            <a:ext cx="198120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ja-JP" dirty="0">
                <a:solidFill>
                  <a:srgbClr val="A50021"/>
                </a:solidFill>
                <a:ea typeface="MS PGothic" panose="020B0600070205080204" pitchFamily="34" charset="-128"/>
              </a:rPr>
              <a:t>64</a:t>
            </a:fld>
            <a:endParaRPr lang="en-US" altLang="ja-JP" dirty="0">
              <a:solidFill>
                <a:srgbClr val="A50021"/>
              </a:solidFill>
              <a:ea typeface="MS PGothic" panose="020B0600070205080204" pitchFamily="34" charset="-128"/>
            </a:endParaRPr>
          </a:p>
        </p:txBody>
      </p:sp>
      <p:sp>
        <p:nvSpPr>
          <p:cNvPr id="58372" name="Rectangle 2"/>
          <p:cNvSpPr>
            <a:spLocks noGrp="1"/>
          </p:cNvSpPr>
          <p:nvPr>
            <p:ph type="title"/>
          </p:nvPr>
        </p:nvSpPr>
        <p:spPr>
          <a:ln/>
        </p:spPr>
        <p:txBody>
          <a:bodyPr vert="horz" wrap="square" lIns="91440" tIns="45720" rIns="91440" bIns="45720" anchor="b" anchorCtr="0"/>
          <a:lstStyle/>
          <a:p>
            <a:pPr eaLnBrk="1" hangingPunct="1"/>
            <a:r>
              <a:rPr lang="en-US" altLang="zh-CN" sz="3400" dirty="0"/>
              <a:t>4.5.4  A*</a:t>
            </a:r>
            <a:r>
              <a:rPr lang="zh-CN" altLang="en-US" sz="3400" dirty="0"/>
              <a:t>搜索算法及其特性分析</a:t>
            </a:r>
            <a:r>
              <a:rPr lang="zh-CN" altLang="en-US" sz="3200" b="0" dirty="0">
                <a:latin typeface="Times New Roman" panose="02020603050405020304" pitchFamily="18" charset="0"/>
                <a:ea typeface="黑体" panose="02010609060101010101" pitchFamily="49" charset="-122"/>
              </a:rPr>
              <a:t>（自学）</a:t>
            </a:r>
            <a:endParaRPr lang="zh-CN" altLang="en-US" sz="3400" dirty="0"/>
          </a:p>
        </p:txBody>
      </p:sp>
      <p:sp>
        <p:nvSpPr>
          <p:cNvPr id="10" name="Rectangle 3"/>
          <p:cNvSpPr>
            <a:spLocks noGrp="1"/>
          </p:cNvSpPr>
          <p:nvPr>
            <p:ph idx="1"/>
          </p:nvPr>
        </p:nvSpPr>
        <p:spPr>
          <a:xfrm>
            <a:off x="250825" y="908050"/>
            <a:ext cx="8642350" cy="4449763"/>
          </a:xfrm>
          <a:gradFill rotWithShape="1">
            <a:gsLst>
              <a:gs pos="0">
                <a:srgbClr val="CCFFFF">
                  <a:alpha val="100000"/>
                </a:srgbClr>
              </a:gs>
              <a:gs pos="100000">
                <a:schemeClr val="bg1">
                  <a:alpha val="100000"/>
                </a:schemeClr>
              </a:gs>
            </a:gsLst>
            <a:path path="rect">
              <a:fillToRect l="100000" b="100000"/>
            </a:path>
            <a:tileRect/>
          </a:gradFill>
          <a:ln>
            <a:solidFill>
              <a:srgbClr val="969696">
                <a:alpha val="100000"/>
              </a:srgbClr>
            </a:solidFill>
            <a:miter lim="800000"/>
          </a:ln>
        </p:spPr>
        <p:txBody>
          <a:bodyPr vert="horz" wrap="square" lIns="91440" tIns="45720" rIns="91440" bIns="45720" anchor="t" anchorCtr="0"/>
          <a:lstStyle/>
          <a:p>
            <a:pPr marL="0" indent="0" algn="just" eaLnBrk="1" hangingPunct="1"/>
            <a:r>
              <a:rPr lang="en-US" altLang="zh-CN" sz="2900" b="1" dirty="0"/>
              <a:t> </a:t>
            </a:r>
            <a:r>
              <a:rPr lang="en-US" altLang="zh-CN" b="1" dirty="0"/>
              <a:t>3. </a:t>
            </a:r>
            <a:r>
              <a:rPr lang="zh-CN" altLang="en-US" b="1" dirty="0"/>
              <a:t>信息性</a:t>
            </a:r>
          </a:p>
          <a:p>
            <a:pPr marL="0" indent="0" algn="just" eaLnBrk="1" hangingPunct="1">
              <a:buClr>
                <a:srgbClr val="0000FF"/>
              </a:buClr>
              <a:buSzPct val="60000"/>
            </a:pPr>
            <a:r>
              <a:rPr lang="zh-CN" altLang="en-US" sz="2900" b="1" dirty="0"/>
              <a:t> </a:t>
            </a:r>
            <a:r>
              <a:rPr lang="zh-CN" altLang="en-US" sz="2600" b="1" dirty="0"/>
              <a:t>在两个</a:t>
            </a:r>
            <a:r>
              <a:rPr lang="en-US" altLang="zh-CN" sz="2600" b="1" i="1" dirty="0">
                <a:cs typeface="Times New Roman" panose="02020603050405020304" pitchFamily="18" charset="0"/>
              </a:rPr>
              <a:t>A</a:t>
            </a:r>
            <a:r>
              <a:rPr lang="en-US" altLang="zh-CN" sz="2600" b="1" dirty="0">
                <a:cs typeface="Times New Roman" panose="02020603050405020304" pitchFamily="18" charset="0"/>
              </a:rPr>
              <a:t>*</a:t>
            </a:r>
            <a:r>
              <a:rPr lang="zh-CN" altLang="en-US" sz="2600" b="1" dirty="0"/>
              <a:t>启发策略的</a:t>
            </a:r>
            <a:r>
              <a:rPr lang="en-US" altLang="zh-CN" sz="2600" b="1" i="1" dirty="0"/>
              <a:t>h</a:t>
            </a:r>
            <a:r>
              <a:rPr lang="en-US" altLang="zh-CN" sz="2600" b="1" baseline="-25000" dirty="0"/>
              <a:t>1</a:t>
            </a:r>
            <a:r>
              <a:rPr lang="zh-CN" altLang="en-US" sz="2600" b="1" dirty="0"/>
              <a:t>和</a:t>
            </a:r>
            <a:r>
              <a:rPr lang="en-US" altLang="zh-CN" sz="2600" b="1" i="1" dirty="0"/>
              <a:t>h</a:t>
            </a:r>
            <a:r>
              <a:rPr lang="en-US" altLang="zh-CN" sz="2600" b="1" baseline="-25000" dirty="0"/>
              <a:t>2</a:t>
            </a:r>
            <a:r>
              <a:rPr lang="zh-CN" altLang="en-US" sz="2600" b="1" dirty="0"/>
              <a:t>中，如果对搜索空间中的任一状态</a:t>
            </a:r>
            <a:r>
              <a:rPr lang="en-US" altLang="zh-CN" sz="2600" b="1" i="1" dirty="0"/>
              <a:t>n</a:t>
            </a:r>
            <a:r>
              <a:rPr lang="zh-CN" altLang="en-US" sz="2600" b="1" dirty="0"/>
              <a:t>都有</a:t>
            </a:r>
            <a:r>
              <a:rPr lang="en-US" altLang="zh-CN" sz="2600" b="1" i="1" dirty="0">
                <a:solidFill>
                  <a:srgbClr val="0000FF"/>
                </a:solidFill>
              </a:rPr>
              <a:t>h</a:t>
            </a:r>
            <a:r>
              <a:rPr lang="en-US" altLang="zh-CN" sz="2600" b="1" baseline="-25000" dirty="0">
                <a:solidFill>
                  <a:srgbClr val="0000FF"/>
                </a:solidFill>
              </a:rPr>
              <a:t>1</a:t>
            </a:r>
            <a:r>
              <a:rPr lang="en-US" altLang="zh-CN" sz="2600" b="1" dirty="0">
                <a:solidFill>
                  <a:srgbClr val="0000FF"/>
                </a:solidFill>
              </a:rPr>
              <a:t>(</a:t>
            </a:r>
            <a:r>
              <a:rPr lang="en-US" altLang="zh-CN" sz="2600" b="1" i="1" dirty="0">
                <a:solidFill>
                  <a:srgbClr val="0000FF"/>
                </a:solidFill>
              </a:rPr>
              <a:t>n</a:t>
            </a:r>
            <a:r>
              <a:rPr lang="en-US" altLang="zh-CN" sz="2600" b="1" dirty="0">
                <a:solidFill>
                  <a:srgbClr val="0000FF"/>
                </a:solidFill>
              </a:rPr>
              <a:t>) </a:t>
            </a:r>
            <a:r>
              <a:rPr lang="en-US" altLang="en-US" sz="2600" b="1" dirty="0">
                <a:solidFill>
                  <a:srgbClr val="0000FF"/>
                </a:solidFill>
              </a:rPr>
              <a:t>≤</a:t>
            </a:r>
            <a:r>
              <a:rPr lang="en-US" altLang="zh-CN" sz="2600" b="1" dirty="0">
                <a:solidFill>
                  <a:srgbClr val="0000FF"/>
                </a:solidFill>
              </a:rPr>
              <a:t> </a:t>
            </a:r>
            <a:r>
              <a:rPr lang="en-US" altLang="zh-CN" sz="2600" b="1" i="1" dirty="0">
                <a:solidFill>
                  <a:srgbClr val="0000FF"/>
                </a:solidFill>
              </a:rPr>
              <a:t>h</a:t>
            </a:r>
            <a:r>
              <a:rPr lang="en-US" altLang="zh-CN" sz="2600" b="1" baseline="-25000" dirty="0">
                <a:solidFill>
                  <a:srgbClr val="0000FF"/>
                </a:solidFill>
              </a:rPr>
              <a:t>2</a:t>
            </a:r>
            <a:r>
              <a:rPr lang="en-US" altLang="zh-CN" sz="2600" b="1" dirty="0">
                <a:solidFill>
                  <a:srgbClr val="0000FF"/>
                </a:solidFill>
              </a:rPr>
              <a:t>(</a:t>
            </a:r>
            <a:r>
              <a:rPr lang="en-US" altLang="zh-CN" sz="2600" b="1" i="1" dirty="0">
                <a:solidFill>
                  <a:srgbClr val="0000FF"/>
                </a:solidFill>
              </a:rPr>
              <a:t>n</a:t>
            </a:r>
            <a:r>
              <a:rPr lang="en-US" altLang="zh-CN" sz="2600" b="1" dirty="0">
                <a:solidFill>
                  <a:srgbClr val="0000FF"/>
                </a:solidFill>
              </a:rPr>
              <a:t>)</a:t>
            </a:r>
            <a:r>
              <a:rPr lang="zh-CN" altLang="en-US" sz="2600" b="1" dirty="0"/>
              <a:t>，就称策略</a:t>
            </a:r>
            <a:r>
              <a:rPr lang="en-US" altLang="zh-CN" sz="2600" b="1" i="1" dirty="0">
                <a:solidFill>
                  <a:srgbClr val="0000FF"/>
                </a:solidFill>
              </a:rPr>
              <a:t>h</a:t>
            </a:r>
            <a:r>
              <a:rPr lang="en-US" altLang="zh-CN" sz="2600" b="1" baseline="-25000" dirty="0">
                <a:solidFill>
                  <a:srgbClr val="0000FF"/>
                </a:solidFill>
              </a:rPr>
              <a:t>2</a:t>
            </a:r>
            <a:r>
              <a:rPr lang="zh-CN" altLang="en-US" sz="2600" b="1" dirty="0">
                <a:solidFill>
                  <a:srgbClr val="0000FF"/>
                </a:solidFill>
              </a:rPr>
              <a:t>比</a:t>
            </a:r>
            <a:r>
              <a:rPr lang="en-US" altLang="zh-CN" sz="2600" b="1" i="1" dirty="0">
                <a:solidFill>
                  <a:srgbClr val="0000FF"/>
                </a:solidFill>
              </a:rPr>
              <a:t>h</a:t>
            </a:r>
            <a:r>
              <a:rPr lang="en-US" altLang="zh-CN" sz="2600" b="1" baseline="-25000" dirty="0">
                <a:solidFill>
                  <a:srgbClr val="0000FF"/>
                </a:solidFill>
              </a:rPr>
              <a:t>1</a:t>
            </a:r>
            <a:r>
              <a:rPr lang="zh-CN" altLang="en-US" sz="2600" b="1" dirty="0">
                <a:solidFill>
                  <a:srgbClr val="0000FF"/>
                </a:solidFill>
              </a:rPr>
              <a:t>具有更多的信息性</a:t>
            </a:r>
            <a:r>
              <a:rPr lang="zh-CN" altLang="en-US" sz="2600" b="1" dirty="0"/>
              <a:t>。</a:t>
            </a:r>
          </a:p>
          <a:p>
            <a:pPr marL="0" indent="0" algn="just" eaLnBrk="1" hangingPunct="1">
              <a:buClr>
                <a:srgbClr val="0000FF"/>
              </a:buClr>
              <a:buSzPct val="60000"/>
            </a:pPr>
            <a:r>
              <a:rPr lang="zh-CN" altLang="en-US" sz="2600" b="1" dirty="0"/>
              <a:t> 如果某一搜索策略的</a:t>
            </a:r>
            <a:r>
              <a:rPr lang="en-US" altLang="zh-CN" sz="2600" b="1" i="1" dirty="0">
                <a:solidFill>
                  <a:srgbClr val="0000CC"/>
                </a:solidFill>
              </a:rPr>
              <a:t>h</a:t>
            </a:r>
            <a:r>
              <a:rPr lang="en-US" altLang="zh-CN" sz="2600" b="1" dirty="0">
                <a:solidFill>
                  <a:srgbClr val="0000CC"/>
                </a:solidFill>
              </a:rPr>
              <a:t>(</a:t>
            </a:r>
            <a:r>
              <a:rPr lang="en-US" altLang="zh-CN" sz="2600" b="1" i="1" dirty="0">
                <a:solidFill>
                  <a:srgbClr val="0000CC"/>
                </a:solidFill>
              </a:rPr>
              <a:t>n</a:t>
            </a:r>
            <a:r>
              <a:rPr lang="en-US" altLang="zh-CN" sz="2600" b="1" dirty="0">
                <a:solidFill>
                  <a:srgbClr val="0000CC"/>
                </a:solidFill>
              </a:rPr>
              <a:t>)</a:t>
            </a:r>
            <a:r>
              <a:rPr lang="zh-CN" altLang="en-US" sz="2600" b="1" dirty="0">
                <a:solidFill>
                  <a:srgbClr val="0000CC"/>
                </a:solidFill>
              </a:rPr>
              <a:t>越大</a:t>
            </a:r>
            <a:r>
              <a:rPr lang="zh-CN" altLang="en-US" sz="2600" b="1" dirty="0"/>
              <a:t>，则</a:t>
            </a:r>
            <a:r>
              <a:rPr lang="en-US" altLang="zh-CN" sz="2600" b="1" i="1" dirty="0"/>
              <a:t>A</a:t>
            </a:r>
            <a:r>
              <a:rPr lang="en-US" altLang="zh-CN" sz="2600" b="1" dirty="0"/>
              <a:t>*</a:t>
            </a:r>
            <a:r>
              <a:rPr lang="zh-CN" altLang="en-US" sz="2600" b="1" dirty="0"/>
              <a:t>算法搜索的信息性越多，所</a:t>
            </a:r>
            <a:r>
              <a:rPr lang="zh-CN" altLang="en-US" sz="2600" b="1" dirty="0">
                <a:solidFill>
                  <a:srgbClr val="0000CC"/>
                </a:solidFill>
              </a:rPr>
              <a:t>搜索的状态越少</a:t>
            </a:r>
            <a:r>
              <a:rPr lang="zh-CN" altLang="en-US" sz="2600" b="1" dirty="0"/>
              <a:t>。</a:t>
            </a:r>
            <a:endParaRPr lang="en-US" altLang="zh-CN" sz="2600" b="1" dirty="0"/>
          </a:p>
          <a:p>
            <a:pPr marL="0" indent="0" algn="just" eaLnBrk="1" hangingPunct="1">
              <a:buClr>
                <a:srgbClr val="0000FF"/>
              </a:buClr>
              <a:buSzPct val="60000"/>
            </a:pPr>
            <a:r>
              <a:rPr lang="zh-CN" altLang="en-US" sz="2600" b="1" dirty="0"/>
              <a:t>但更多的信息性需要更多的计算时间，可能抵消减少搜索空间所带来的益处。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wipe(down)">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wipe(down)">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down)">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65</a:t>
            </a:fld>
            <a:endParaRPr lang="ja-JP" altLang="en-US" dirty="0">
              <a:solidFill>
                <a:srgbClr val="A50021"/>
              </a:solidFill>
              <a:ea typeface="MS PGothic" panose="020B0600070205080204" pitchFamily="34" charset="-128"/>
            </a:endParaRPr>
          </a:p>
        </p:txBody>
      </p:sp>
      <p:sp>
        <p:nvSpPr>
          <p:cNvPr id="59395" name="Rectangle 2"/>
          <p:cNvSpPr>
            <a:spLocks noGrp="1"/>
          </p:cNvSpPr>
          <p:nvPr>
            <p:ph type="title"/>
          </p:nvPr>
        </p:nvSpPr>
        <p:spPr>
          <a:ln/>
        </p:spPr>
        <p:txBody>
          <a:bodyPr vert="horz" wrap="square" lIns="91440" tIns="45720" rIns="91440" bIns="45720" anchor="b" anchorCtr="0"/>
          <a:lstStyle/>
          <a:p>
            <a:pPr eaLnBrk="1" hangingPunct="1">
              <a:buNone/>
            </a:pPr>
            <a:r>
              <a:rPr lang="zh-CN" altLang="en-US" sz="3600" b="0" dirty="0">
                <a:latin typeface="Times New Roman" panose="02020603050405020304" pitchFamily="18" charset="0"/>
                <a:ea typeface="黑体" panose="02010609060101010101" pitchFamily="49" charset="-122"/>
              </a:rPr>
              <a:t>总结</a:t>
            </a:r>
          </a:p>
        </p:txBody>
      </p:sp>
      <p:sp>
        <p:nvSpPr>
          <p:cNvPr id="5" name="Rectangle 3"/>
          <p:cNvSpPr txBox="1">
            <a:spLocks noChangeArrowheads="1"/>
          </p:cNvSpPr>
          <p:nvPr/>
        </p:nvSpPr>
        <p:spPr bwMode="auto">
          <a:xfrm>
            <a:off x="179388" y="908050"/>
            <a:ext cx="8893175" cy="4105275"/>
          </a:xfrm>
          <a:prstGeom prst="rect">
            <a:avLst/>
          </a:prstGeom>
          <a:noFill/>
          <a:ln w="9525">
            <a:noFill/>
            <a:miter lim="800000"/>
          </a:ln>
        </p:spPr>
        <p:txBody>
          <a:bodyPr/>
          <a:lstStyle/>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状态空间表示法：</a:t>
            </a:r>
            <a:endParaRPr kumimoji="0" lang="en-US" altLang="zh-CN" sz="2800" b="1" kern="0" cap="none" spc="0" normalizeH="0" baseline="0" noProof="0" dirty="0">
              <a:latin typeface="+mn-lt"/>
              <a:ea typeface="+mn-ea"/>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a:p>
            <a:pPr marL="469900" marR="0" indent="-469900" defTabSz="914400">
              <a:lnSpc>
                <a:spcPct val="120000"/>
              </a:lnSpc>
              <a:spcBef>
                <a:spcPts val="0"/>
              </a:spcBef>
              <a:buClr>
                <a:schemeClr val="accent2"/>
              </a:buClr>
              <a:buSzTx/>
              <a:buFont typeface="Wingdings" panose="05000000000000000000" pitchFamily="2" charset="2"/>
              <a:buBlip>
                <a:blip r:embed="rId2"/>
              </a:buBlip>
              <a:defRPr/>
            </a:pPr>
            <a:r>
              <a:rPr kumimoji="0" lang="zh-CN" altLang="en-US" sz="2800" b="1" kern="0" cap="none" spc="0" normalizeH="0" baseline="0" noProof="0" dirty="0">
                <a:latin typeface="+mn-lt"/>
                <a:ea typeface="+mn-ea"/>
                <a:cs typeface="+mn-cs"/>
              </a:rPr>
              <a:t>状态空间的图表示法？</a:t>
            </a:r>
          </a:p>
          <a:p>
            <a:pPr marL="908050" marR="0" lvl="1" indent="-436880" algn="l" defTabSz="914400" rtl="0" eaLnBrk="1" fontAlgn="base" latinLnBrk="0" hangingPunct="1">
              <a:lnSpc>
                <a:spcPct val="100000"/>
              </a:lnSpc>
              <a:spcBef>
                <a:spcPts val="0"/>
              </a:spcBef>
              <a:spcAft>
                <a:spcPct val="0"/>
              </a:spcAft>
              <a:buClr>
                <a:schemeClr val="hlink"/>
              </a:buClr>
              <a:buSzPct val="60000"/>
              <a:buFont typeface="Wingdings" panose="05000000000000000000" pitchFamily="2" charset="2"/>
              <a:buChar char="u"/>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节点：状态    弧线：操作或信息</a:t>
            </a:r>
          </a:p>
        </p:txBody>
      </p:sp>
      <p:graphicFrame>
        <p:nvGraphicFramePr>
          <p:cNvPr id="2" name="对象 1"/>
          <p:cNvGraphicFramePr>
            <a:graphicFrameLocks noChangeAspect="1"/>
          </p:cNvGraphicFramePr>
          <p:nvPr/>
        </p:nvGraphicFramePr>
        <p:xfrm>
          <a:off x="3563938" y="908050"/>
          <a:ext cx="2520950" cy="504825"/>
        </p:xfrm>
        <a:graphic>
          <a:graphicData uri="http://schemas.openxmlformats.org/presentationml/2006/ole">
            <mc:AlternateContent xmlns:mc="http://schemas.openxmlformats.org/markup-compatibility/2006">
              <mc:Choice xmlns:v="urn:schemas-microsoft-com:vml" Requires="v">
                <p:oleObj r:id="rId3" imgW="787400" imgH="228600" progId="Equation.3">
                  <p:embed/>
                </p:oleObj>
              </mc:Choice>
              <mc:Fallback>
                <p:oleObj r:id="rId3" imgW="787400" imgH="228600" progId="Equation.3">
                  <p:embed/>
                  <p:pic>
                    <p:nvPicPr>
                      <p:cNvPr id="0" name="图片 3096"/>
                      <p:cNvPicPr/>
                      <p:nvPr/>
                    </p:nvPicPr>
                    <p:blipFill>
                      <a:blip r:embed="rId4"/>
                      <a:stretch>
                        <a:fillRect/>
                      </a:stretch>
                    </p:blipFill>
                    <p:spPr>
                      <a:xfrm>
                        <a:off x="3563938" y="908050"/>
                        <a:ext cx="2520950" cy="504825"/>
                      </a:xfrm>
                      <a:prstGeom prst="rect">
                        <a:avLst/>
                      </a:prstGeom>
                      <a:noFill/>
                      <a:ln w="38100">
                        <a:noFill/>
                        <a:miter/>
                      </a:ln>
                    </p:spPr>
                  </p:pic>
                </p:oleObj>
              </mc:Fallback>
            </mc:AlternateContent>
          </a:graphicData>
        </a:graphic>
      </p:graphicFrame>
      <p:graphicFrame>
        <p:nvGraphicFramePr>
          <p:cNvPr id="6" name="Object 8"/>
          <p:cNvGraphicFramePr>
            <a:graphicFrameLocks noChangeAspect="1"/>
          </p:cNvGraphicFramePr>
          <p:nvPr/>
        </p:nvGraphicFramePr>
        <p:xfrm>
          <a:off x="900113" y="1484313"/>
          <a:ext cx="6934200" cy="609600"/>
        </p:xfrm>
        <a:graphic>
          <a:graphicData uri="http://schemas.openxmlformats.org/presentationml/2006/ole">
            <mc:AlternateContent xmlns:mc="http://schemas.openxmlformats.org/markup-compatibility/2006">
              <mc:Choice xmlns:v="urn:schemas-microsoft-com:vml" Requires="v">
                <p:oleObj r:id="rId5" imgW="2527300" imgH="241300" progId="Equation.3">
                  <p:embed/>
                </p:oleObj>
              </mc:Choice>
              <mc:Fallback>
                <p:oleObj r:id="rId5" imgW="2527300" imgH="241300" progId="Equation.3">
                  <p:embed/>
                  <p:pic>
                    <p:nvPicPr>
                      <p:cNvPr id="0" name="图片 3098"/>
                      <p:cNvPicPr/>
                      <p:nvPr/>
                    </p:nvPicPr>
                    <p:blipFill>
                      <a:blip r:embed="rId6"/>
                      <a:stretch>
                        <a:fillRect/>
                      </a:stretch>
                    </p:blipFill>
                    <p:spPr>
                      <a:xfrm>
                        <a:off x="900113" y="1484313"/>
                        <a:ext cx="6934200" cy="609600"/>
                      </a:xfrm>
                      <a:prstGeom prst="rect">
                        <a:avLst/>
                      </a:prstGeom>
                      <a:noFill/>
                      <a:ln w="38100">
                        <a:noFill/>
                        <a:miter/>
                      </a:ln>
                    </p:spPr>
                  </p:pic>
                </p:oleObj>
              </mc:Fallback>
            </mc:AlternateContent>
          </a:graphicData>
        </a:graphic>
      </p:graphicFrame>
      <p:grpSp>
        <p:nvGrpSpPr>
          <p:cNvPr id="7" name="Group 13"/>
          <p:cNvGrpSpPr/>
          <p:nvPr/>
        </p:nvGrpSpPr>
        <p:grpSpPr>
          <a:xfrm>
            <a:off x="939800" y="2043113"/>
            <a:ext cx="5557838" cy="595312"/>
            <a:chOff x="514" y="1904"/>
            <a:chExt cx="3501" cy="375"/>
          </a:xfrm>
        </p:grpSpPr>
        <p:graphicFrame>
          <p:nvGraphicFramePr>
            <p:cNvPr id="59401" name="Object 10"/>
            <p:cNvGraphicFramePr>
              <a:graphicFrameLocks noChangeAspect="1"/>
            </p:cNvGraphicFramePr>
            <p:nvPr/>
          </p:nvGraphicFramePr>
          <p:xfrm>
            <a:off x="514" y="1927"/>
            <a:ext cx="1008" cy="352"/>
          </p:xfrm>
          <a:graphic>
            <a:graphicData uri="http://schemas.openxmlformats.org/presentationml/2006/ole">
              <mc:AlternateContent xmlns:mc="http://schemas.openxmlformats.org/markup-compatibility/2006">
                <mc:Choice xmlns:v="urn:schemas-microsoft-com:vml" Requires="v">
                  <p:oleObj r:id="rId7" imgW="622300" imgH="228600" progId="Equation.3">
                    <p:embed/>
                  </p:oleObj>
                </mc:Choice>
                <mc:Fallback>
                  <p:oleObj r:id="rId7" imgW="622300" imgH="228600" progId="Equation.3">
                    <p:embed/>
                    <p:pic>
                      <p:nvPicPr>
                        <p:cNvPr id="0" name="图片 3097"/>
                        <p:cNvPicPr/>
                        <p:nvPr/>
                      </p:nvPicPr>
                      <p:blipFill>
                        <a:blip r:embed="rId8"/>
                        <a:stretch>
                          <a:fillRect/>
                        </a:stretch>
                      </p:blipFill>
                      <p:spPr>
                        <a:xfrm>
                          <a:off x="514" y="1927"/>
                          <a:ext cx="1008" cy="352"/>
                        </a:xfrm>
                        <a:prstGeom prst="rect">
                          <a:avLst/>
                        </a:prstGeom>
                        <a:noFill/>
                        <a:ln w="38100">
                          <a:noFill/>
                          <a:miter/>
                        </a:ln>
                      </p:spPr>
                    </p:pic>
                  </p:oleObj>
                </mc:Fallback>
              </mc:AlternateContent>
            </a:graphicData>
          </a:graphic>
        </p:graphicFrame>
        <p:sp>
          <p:nvSpPr>
            <p:cNvPr id="59402" name="Text Box 12"/>
            <p:cNvSpPr txBox="1"/>
            <p:nvPr/>
          </p:nvSpPr>
          <p:spPr>
            <a:xfrm>
              <a:off x="1519" y="1904"/>
              <a:ext cx="2496" cy="352"/>
            </a:xfrm>
            <a:prstGeom prst="rect">
              <a:avLst/>
            </a:prstGeom>
            <a:noFill/>
            <a:ln w="9525">
              <a:noFill/>
            </a:ln>
          </p:spPr>
          <p:txBody>
            <a:bodyPr>
              <a:spAutoFit/>
            </a:bodyPr>
            <a:lstStyle/>
            <a:p>
              <a:pPr>
                <a:lnSpc>
                  <a:spcPct val="120000"/>
                </a:lnSpc>
                <a:spcBef>
                  <a:spcPct val="40000"/>
                </a:spcBef>
                <a:buClr>
                  <a:schemeClr val="accent2"/>
                </a:buClr>
                <a:buFont typeface="Wingdings" panose="05000000000000000000" pitchFamily="2" charset="2"/>
              </a:pPr>
              <a:r>
                <a:rPr lang="zh-CN" altLang="en-US" sz="2800" dirty="0">
                  <a:latin typeface="Arial" panose="020B0604020202020204" pitchFamily="34" charset="0"/>
                </a:rPr>
                <a:t>：状态空间的一个解。</a:t>
              </a:r>
            </a:p>
          </p:txBody>
        </p:sp>
      </p:grpSp>
      <p:sp>
        <p:nvSpPr>
          <p:cNvPr id="10" name="Rectangle 3"/>
          <p:cNvSpPr txBox="1">
            <a:spLocks noChangeArrowheads="1"/>
          </p:cNvSpPr>
          <p:nvPr/>
        </p:nvSpPr>
        <p:spPr bwMode="auto">
          <a:xfrm>
            <a:off x="223838" y="3789363"/>
            <a:ext cx="8893175" cy="1008063"/>
          </a:xfrm>
          <a:prstGeom prst="rect">
            <a:avLst/>
          </a:prstGeom>
          <a:noFill/>
          <a:ln w="9525">
            <a:noFill/>
            <a:miter lim="800000"/>
          </a:ln>
        </p:spPr>
        <p:txBody>
          <a:bodyPr/>
          <a:lstStyle/>
          <a:p>
            <a:pPr marR="0" defTabSz="914400">
              <a:lnSpc>
                <a:spcPct val="120000"/>
              </a:lnSpc>
              <a:spcBef>
                <a:spcPts val="0"/>
              </a:spcBef>
              <a:buClr>
                <a:schemeClr val="accent2"/>
              </a:buClr>
              <a:buSzTx/>
              <a:buFont typeface="Wingdings" panose="05000000000000000000" pitchFamily="2" charset="2"/>
              <a:buBlip>
                <a:blip r:embed="rId2"/>
              </a:buBlip>
              <a:defRPr/>
            </a:pP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solidFill>
                  <a:schemeClr val="accent2"/>
                </a:solidFill>
                <a:latin typeface="+mn-lt"/>
                <a:ea typeface="+mn-ea"/>
                <a:cs typeface="+mn-cs"/>
              </a:rPr>
              <a:t>宽度优先搜索</a:t>
            </a:r>
            <a:r>
              <a:rPr kumimoji="0" lang="en-US" altLang="zh-CN" sz="2600" b="1" kern="0" cap="none" spc="0" normalizeH="0" baseline="0" noProof="0" dirty="0">
                <a:latin typeface="+mn-lt"/>
                <a:ea typeface="+mn-ea"/>
                <a:cs typeface="+mn-cs"/>
              </a:rPr>
              <a:t>(</a:t>
            </a:r>
            <a:r>
              <a:rPr kumimoji="0" lang="zh-CN" altLang="en-US" sz="2600" b="1" kern="0" cap="none" spc="0" normalizeH="0" baseline="0" noProof="0" dirty="0">
                <a:solidFill>
                  <a:schemeClr val="accent2"/>
                </a:solidFill>
                <a:latin typeface="+mn-lt"/>
                <a:ea typeface="+mn-ea"/>
                <a:cs typeface="+mn-cs"/>
              </a:rPr>
              <a:t>广度优先搜索</a:t>
            </a:r>
            <a:r>
              <a:rPr kumimoji="0" lang="en-US" altLang="zh-CN" sz="2600" b="1" kern="0" cap="none" spc="0" normalizeH="0" baseline="0" noProof="0" dirty="0">
                <a:latin typeface="+mn-lt"/>
                <a:ea typeface="+mn-ea"/>
                <a:cs typeface="+mn-cs"/>
              </a:rPr>
              <a:t>): </a:t>
            </a:r>
            <a:r>
              <a:rPr kumimoji="0" lang="zh-CN" altLang="en-US" sz="2600" b="1" kern="0" cap="none" spc="0" normalizeH="0" baseline="0" noProof="0" dirty="0">
                <a:latin typeface="+mn-lt"/>
                <a:ea typeface="+mn-ea"/>
                <a:cs typeface="+mn-cs"/>
              </a:rPr>
              <a:t>以接近起始节点的程度（深度）为依据，进行</a:t>
            </a:r>
            <a:r>
              <a:rPr kumimoji="0" lang="zh-CN" altLang="en-US" sz="2600" b="1" kern="0" cap="none" spc="0" normalizeH="0" baseline="0" noProof="0" dirty="0">
                <a:solidFill>
                  <a:srgbClr val="0070C0"/>
                </a:solidFill>
                <a:latin typeface="+mn-lt"/>
                <a:ea typeface="+mn-ea"/>
                <a:cs typeface="+mn-cs"/>
              </a:rPr>
              <a:t>逐层扩展</a:t>
            </a:r>
            <a:r>
              <a:rPr kumimoji="0" lang="zh-CN" altLang="en-US" sz="2600" b="1" kern="0" cap="none" spc="0" normalizeH="0" baseline="0" noProof="0" dirty="0">
                <a:latin typeface="+mn-lt"/>
                <a:ea typeface="+mn-ea"/>
                <a:cs typeface="+mn-cs"/>
              </a:rPr>
              <a:t>的节点搜索方法。</a:t>
            </a:r>
            <a:endParaRPr kumimoji="0" lang="en-US" altLang="zh-CN" sz="2600" b="1" kern="0" cap="none" spc="0" normalizeH="0" baseline="0" noProof="0" dirty="0">
              <a:latin typeface="+mn-lt"/>
              <a:ea typeface="+mn-ea"/>
              <a:cs typeface="+mn-cs"/>
            </a:endParaRPr>
          </a:p>
          <a:p>
            <a:pPr marR="0" defTabSz="914400">
              <a:lnSpc>
                <a:spcPct val="120000"/>
              </a:lnSpc>
              <a:spcBef>
                <a:spcPts val="0"/>
              </a:spcBef>
              <a:buClr>
                <a:schemeClr val="accent2"/>
              </a:buClr>
              <a:buSzTx/>
              <a:buFontTx/>
              <a:buBlip>
                <a:blip r:embed="rId2"/>
              </a:buBlip>
              <a:defRPr/>
            </a:pPr>
            <a:r>
              <a:rPr kumimoji="0" lang="zh-CN" altLang="en-US" sz="2800" b="1" kern="0" cap="none" spc="0" normalizeH="0" baseline="0" noProof="0" dirty="0">
                <a:solidFill>
                  <a:srgbClr val="CC0000"/>
                </a:solidFill>
                <a:latin typeface="Arial" panose="020B0604020202020204"/>
                <a:ea typeface="宋体" panose="02010600030101010101" pitchFamily="2" charset="-122"/>
                <a:cs typeface="+mn-cs"/>
              </a:rPr>
              <a:t>  深度优先搜索（</a:t>
            </a:r>
            <a:r>
              <a:rPr kumimoji="0" lang="en-US" altLang="zh-CN" sz="2800" b="1" kern="0" cap="none" spc="0" normalizeH="0" baseline="0" noProof="0" dirty="0">
                <a:solidFill>
                  <a:srgbClr val="CC0000"/>
                </a:solidFill>
                <a:latin typeface="Arial" panose="020B0604020202020204"/>
                <a:ea typeface="宋体" panose="02010600030101010101" pitchFamily="2" charset="-122"/>
                <a:cs typeface="+mn-cs"/>
              </a:rPr>
              <a:t>Depth-first Search): </a:t>
            </a:r>
            <a:r>
              <a:rPr kumimoji="0" lang="zh-CN" altLang="en-US" sz="2800" b="1" kern="0" cap="none" spc="0" normalizeH="0" baseline="0" noProof="0" dirty="0">
                <a:solidFill>
                  <a:srgbClr val="000000"/>
                </a:solidFill>
                <a:latin typeface="Arial" panose="020B0604020202020204"/>
                <a:ea typeface="宋体" panose="02010600030101010101" pitchFamily="2" charset="-122"/>
                <a:cs typeface="+mn-cs"/>
              </a:rPr>
              <a:t>首先</a:t>
            </a:r>
            <a:r>
              <a:rPr kumimoji="0" lang="zh-CN" altLang="en-US" sz="2800" b="1" kern="0" cap="none" spc="0" normalizeH="0" baseline="0" noProof="0" dirty="0">
                <a:solidFill>
                  <a:srgbClr val="0070C0"/>
                </a:solidFill>
                <a:latin typeface="Arial" panose="020B0604020202020204"/>
                <a:ea typeface="宋体" panose="02010600030101010101" pitchFamily="2" charset="-122"/>
                <a:cs typeface="+mn-cs"/>
              </a:rPr>
              <a:t>扩展最新产生的节点</a:t>
            </a:r>
            <a:r>
              <a:rPr kumimoji="0" lang="en-US" altLang="zh-CN" sz="2800" b="1" kern="0" cap="none" spc="0" normalizeH="0" baseline="0" noProof="0" dirty="0">
                <a:solidFill>
                  <a:srgbClr val="000000"/>
                </a:solidFill>
                <a:latin typeface="Arial" panose="020B0604020202020204"/>
                <a:ea typeface="宋体" panose="02010600030101010101" pitchFamily="2" charset="-122"/>
                <a:cs typeface="+mn-cs"/>
              </a:rPr>
              <a:t>, </a:t>
            </a:r>
            <a:r>
              <a:rPr kumimoji="0" lang="zh-CN" altLang="en-US" sz="2800" b="1" kern="0" cap="none" spc="0" normalizeH="0" baseline="0" noProof="0" dirty="0">
                <a:solidFill>
                  <a:srgbClr val="000000"/>
                </a:solidFill>
                <a:latin typeface="Arial" panose="020B0604020202020204"/>
                <a:ea typeface="宋体" panose="02010600030101010101" pitchFamily="2" charset="-122"/>
                <a:cs typeface="+mn-cs"/>
              </a:rPr>
              <a:t>深度相等的节点按生成次序的盲目搜索。</a:t>
            </a:r>
            <a:endParaRPr kumimoji="0" lang="zh-CN" altLang="en-US" sz="2800" kern="1200" cap="none" spc="0" normalizeH="0" baseline="0" noProof="0" dirty="0">
              <a:latin typeface="Arial" panose="020B0604020202020204" pitchFamily="34" charset="0"/>
              <a:ea typeface="宋体" panose="02010600030101010101" pitchFamily="2" charset="-122"/>
              <a:cs typeface="+mn-cs"/>
            </a:endParaRPr>
          </a:p>
          <a:p>
            <a:pPr marR="0" defTabSz="914400">
              <a:lnSpc>
                <a:spcPct val="120000"/>
              </a:lnSpc>
              <a:spcBef>
                <a:spcPts val="0"/>
              </a:spcBef>
              <a:buClr>
                <a:schemeClr val="accent2"/>
              </a:buClr>
              <a:buSzTx/>
              <a:buFont typeface="Wingdings" panose="05000000000000000000" pitchFamily="2" charset="2"/>
              <a:buBlip>
                <a:blip r:embed="rId2"/>
              </a:buBlip>
              <a:defRPr/>
            </a:pPr>
            <a:endParaRPr kumimoji="0" lang="zh-CN" altLang="en-US" sz="2600" b="1" kern="0" cap="none" spc="0" normalizeH="0" baseline="0" noProof="0" dirty="0">
              <a:latin typeface="+mn-lt"/>
              <a:ea typeface="+mn-ea"/>
              <a:cs typeface="+mn-cs"/>
            </a:endParaRP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66</a:t>
            </a:fld>
            <a:endParaRPr lang="ja-JP" altLang="en-US" dirty="0">
              <a:solidFill>
                <a:srgbClr val="A50021"/>
              </a:solidFill>
              <a:ea typeface="MS PGothic" panose="020B0600070205080204" pitchFamily="34" charset="-128"/>
            </a:endParaRPr>
          </a:p>
        </p:txBody>
      </p:sp>
      <p:sp>
        <p:nvSpPr>
          <p:cNvPr id="60419" name="Rectangle 2"/>
          <p:cNvSpPr>
            <a:spLocks noGrp="1"/>
          </p:cNvSpPr>
          <p:nvPr>
            <p:ph type="title"/>
          </p:nvPr>
        </p:nvSpPr>
        <p:spPr>
          <a:ln/>
        </p:spPr>
        <p:txBody>
          <a:bodyPr vert="horz" wrap="square" lIns="91440" tIns="45720" rIns="91440" bIns="45720" anchor="b" anchorCtr="0"/>
          <a:lstStyle/>
          <a:p>
            <a:pPr eaLnBrk="1" hangingPunct="1">
              <a:buNone/>
            </a:pPr>
            <a:r>
              <a:rPr lang="zh-CN" altLang="en-US" sz="3600" b="0" dirty="0">
                <a:latin typeface="Times New Roman" panose="02020603050405020304" pitchFamily="18" charset="0"/>
                <a:ea typeface="黑体" panose="02010609060101010101" pitchFamily="49" charset="-122"/>
              </a:rPr>
              <a:t>总结</a:t>
            </a:r>
          </a:p>
        </p:txBody>
      </p:sp>
      <p:sp>
        <p:nvSpPr>
          <p:cNvPr id="5" name="Rectangle 3"/>
          <p:cNvSpPr txBox="1">
            <a:spLocks noChangeArrowheads="1"/>
          </p:cNvSpPr>
          <p:nvPr/>
        </p:nvSpPr>
        <p:spPr bwMode="auto">
          <a:xfrm>
            <a:off x="144463" y="908050"/>
            <a:ext cx="8964613" cy="1296988"/>
          </a:xfrm>
          <a:prstGeom prst="rect">
            <a:avLst/>
          </a:prstGeom>
          <a:noFill/>
          <a:ln w="9525">
            <a:noFill/>
            <a:miter lim="800000"/>
          </a:ln>
        </p:spPr>
        <p:txBody>
          <a:bodyPr/>
          <a:lstStyle/>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r>
              <a:rPr kumimoji="0" lang="zh-CN" altLang="en-US" sz="2400" b="1" kern="0" cap="none" spc="0" normalizeH="0" baseline="0" noProof="0" dirty="0">
                <a:latin typeface="+mn-lt"/>
                <a:ea typeface="+mn-ea"/>
                <a:cs typeface="+mn-cs"/>
              </a:rPr>
              <a:t>启发信息：</a:t>
            </a:r>
            <a:r>
              <a:rPr kumimoji="0" lang="zh-CN" altLang="en-US" sz="2400" b="1" kern="0" cap="none" spc="0" normalizeH="0" baseline="0" noProof="0" dirty="0">
                <a:latin typeface="Arial" panose="020B0604020202020204" pitchFamily="34" charset="0"/>
                <a:ea typeface="宋体" panose="02010600030101010101" pitchFamily="2" charset="-122"/>
                <a:cs typeface="+mn-cs"/>
              </a:rPr>
              <a:t>用来简化搜索过程</a:t>
            </a:r>
            <a:r>
              <a:rPr kumimoji="0" lang="zh-CN" altLang="en-US" sz="2400" b="1" kern="0" cap="none" spc="0" normalizeH="0" baseline="0" noProof="0" dirty="0">
                <a:solidFill>
                  <a:schemeClr val="accent2"/>
                </a:solidFill>
                <a:latin typeface="Arial" panose="020B0604020202020204" pitchFamily="34" charset="0"/>
                <a:ea typeface="宋体" panose="02010600030101010101" pitchFamily="2" charset="-122"/>
                <a:cs typeface="+mn-cs"/>
              </a:rPr>
              <a:t>有关具体问题领域的特性的信息。</a:t>
            </a:r>
            <a:endParaRPr kumimoji="0" lang="en-US" altLang="zh-CN" sz="2400" b="1" kern="0" cap="none" spc="0" normalizeH="0" baseline="0" noProof="0" dirty="0">
              <a:solidFill>
                <a:schemeClr val="accent2"/>
              </a:solidFill>
              <a:latin typeface="Arial" panose="020B0604020202020204" pitchFamily="34" charset="0"/>
              <a:ea typeface="宋体" panose="02010600030101010101" pitchFamily="2" charset="-122"/>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a:p>
            <a:pPr marL="469900" marR="0" indent="-469900" defTabSz="914400">
              <a:lnSpc>
                <a:spcPct val="120000"/>
              </a:lnSpc>
              <a:spcBef>
                <a:spcPct val="30000"/>
              </a:spcBef>
              <a:buClr>
                <a:schemeClr val="accent2"/>
              </a:buClr>
              <a:buSzTx/>
              <a:buFont typeface="Wingdings" panose="05000000000000000000" pitchFamily="2" charset="2"/>
              <a:buBlip>
                <a:blip r:embed="rId2"/>
              </a:buBlip>
              <a:defRPr/>
            </a:pPr>
            <a:endParaRPr kumimoji="0" lang="en-US" altLang="zh-CN" sz="2800" b="1" kern="0" cap="none" spc="0" normalizeH="0" baseline="0" noProof="0" dirty="0">
              <a:latin typeface="+mn-lt"/>
              <a:ea typeface="+mn-ea"/>
              <a:cs typeface="+mn-cs"/>
            </a:endParaRPr>
          </a:p>
        </p:txBody>
      </p:sp>
      <p:sp>
        <p:nvSpPr>
          <p:cNvPr id="11" name="Text Box 5"/>
          <p:cNvSpPr txBox="1">
            <a:spLocks noChangeArrowheads="1"/>
          </p:cNvSpPr>
          <p:nvPr/>
        </p:nvSpPr>
        <p:spPr bwMode="auto">
          <a:xfrm>
            <a:off x="223838" y="1525588"/>
            <a:ext cx="8789988" cy="4025900"/>
          </a:xfrm>
          <a:prstGeom prst="rect">
            <a:avLst/>
          </a:prstGeom>
          <a:gradFill rotWithShape="1">
            <a:gsLst>
              <a:gs pos="0">
                <a:srgbClr val="CCFFFF"/>
              </a:gs>
              <a:gs pos="50000">
                <a:schemeClr val="bg1"/>
              </a:gs>
              <a:gs pos="100000">
                <a:srgbClr val="CCFFFF"/>
              </a:gs>
            </a:gsLst>
            <a:lin ang="2700000" scaled="1"/>
          </a:gradFill>
          <a:ln w="9525">
            <a:solidFill>
              <a:srgbClr val="969696"/>
            </a:solidFill>
            <a:miter lim="800000"/>
          </a:ln>
          <a:effectLst/>
        </p:spPr>
        <p:txBody>
          <a:bodyPr wrap="square">
            <a:spAutoFit/>
          </a:bodyPr>
          <a:lstStyle/>
          <a:p>
            <a:pPr marR="0" algn="just" defTabSz="914400">
              <a:lnSpc>
                <a:spcPct val="120000"/>
              </a:lnSpc>
              <a:spcBef>
                <a:spcPct val="40000"/>
              </a:spcBef>
              <a:buClr>
                <a:schemeClr val="accent2"/>
              </a:buClr>
              <a:buSzTx/>
              <a:buFont typeface="Wingdings" panose="05000000000000000000" pitchFamily="2" charset="2"/>
              <a:buBlip>
                <a:blip r:embed="rId2"/>
              </a:buBlip>
              <a:defRPr/>
            </a:pPr>
            <a:r>
              <a:rPr kumimoji="0" lang="en-US" altLang="zh-CN" sz="27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估价函数（</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evaluation function</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）：估算</a:t>
            </a:r>
            <a:r>
              <a:rPr kumimoji="0" lang="zh-CN" altLang="en-US"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节点“希望”程度的量度；有多种选择方法，不唯一。</a:t>
            </a:r>
          </a:p>
          <a:p>
            <a:pPr marR="0" algn="just" defTabSz="914400">
              <a:lnSpc>
                <a:spcPct val="120000"/>
              </a:lnSpc>
              <a:spcBef>
                <a:spcPct val="40000"/>
              </a:spcBef>
              <a:buClr>
                <a:schemeClr val="accent2"/>
              </a:buClr>
              <a:buSzTx/>
              <a:buFont typeface="Wingdings" panose="05000000000000000000" pitchFamily="2" charset="2"/>
              <a:buBlip>
                <a:blip r:embed="rId2"/>
              </a:buBlip>
              <a:defRPr/>
            </a:pP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估价函数值 </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f</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400" kern="1200" cap="none" spc="0" normalizeH="0" baseline="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：从初始节点经过 </a:t>
            </a:r>
            <a:r>
              <a:rPr kumimoji="0" lang="en-US" altLang="zh-CN" sz="2400" i="1" kern="1200" cap="none" spc="0" normalizeH="0" baseline="0" noProof="0" dirty="0">
                <a:latin typeface="Times New Roman" panose="02020603050405020304" pitchFamily="18" charset="0"/>
                <a:ea typeface="宋体" panose="02010600030101010101" pitchFamily="2" charset="-122"/>
                <a:cs typeface="+mn-cs"/>
              </a:rPr>
              <a:t>n</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节点到达目标节点的路径的最小代价估计值，其一般形式是</a:t>
            </a:r>
          </a:p>
          <a:p>
            <a:pPr marR="0" algn="just" defTabSz="914400">
              <a:lnSpc>
                <a:spcPct val="120000"/>
              </a:lnSpc>
              <a:spcBef>
                <a:spcPct val="40000"/>
              </a:spcBef>
              <a:buClr>
                <a:schemeClr val="accent2"/>
              </a:buClr>
              <a:buSzTx/>
              <a:buFont typeface="Wingdings" panose="05000000000000000000" pitchFamily="2" charset="2"/>
              <a:buBlip>
                <a:blip r:embed="rId2"/>
              </a:buBlip>
              <a:defRPr/>
            </a:pPr>
            <a:endParaRPr kumimoji="0" lang="zh-CN" altLang="en-US" sz="2400" kern="1200" cap="none" spc="0" normalizeH="0" baseline="0" noProof="0" dirty="0">
              <a:latin typeface="Times New Roman" panose="02020603050405020304" pitchFamily="18" charset="0"/>
              <a:ea typeface="宋体" panose="02010600030101010101" pitchFamily="2" charset="-122"/>
              <a:cs typeface="+mn-cs"/>
            </a:endParaRPr>
          </a:p>
          <a:p>
            <a:pPr marR="0" algn="just" defTabSz="914400">
              <a:spcBef>
                <a:spcPct val="50000"/>
              </a:spcBef>
              <a:buClr>
                <a:srgbClr val="0000FF"/>
              </a:buClr>
              <a:buSzPct val="60000"/>
              <a:buFont typeface="Wingdings" panose="05000000000000000000" pitchFamily="2" charset="2"/>
              <a:buChar char="l"/>
              <a:defRPr/>
            </a:pPr>
            <a:r>
              <a:rPr kumimoji="0" lang="zh-CN" altLang="en-US"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 </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g</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：从初始节点 </a:t>
            </a:r>
            <a:r>
              <a:rPr kumimoji="0" lang="en-US" altLang="zh-CN" sz="2400" i="1" kern="1200" cap="none" spc="0" normalizeH="0" baseline="0" noProof="0" dirty="0">
                <a:latin typeface="Times New Roman" panose="02020603050405020304" pitchFamily="18" charset="0"/>
                <a:ea typeface="宋体" panose="02010600030101010101" pitchFamily="2" charset="-122"/>
                <a:cs typeface="+mn-cs"/>
              </a:rPr>
              <a:t>S</a:t>
            </a:r>
            <a:r>
              <a:rPr kumimoji="0" lang="en-US" altLang="zh-CN" sz="2400" kern="1200" cap="none" spc="0" normalizeH="0" baseline="-25000" noProof="0" dirty="0">
                <a:latin typeface="Times New Roman" panose="02020603050405020304" pitchFamily="18" charset="0"/>
                <a:ea typeface="宋体" panose="02010600030101010101" pitchFamily="2" charset="-122"/>
                <a:cs typeface="+mn-cs"/>
              </a:rPr>
              <a:t>0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到节点 </a:t>
            </a:r>
            <a:r>
              <a:rPr kumimoji="0" lang="en-US" altLang="zh-CN" sz="2400" i="1" kern="1200" cap="none" spc="0" normalizeH="0" baseline="0" noProof="0" dirty="0">
                <a:latin typeface="Times New Roman" panose="02020603050405020304" pitchFamily="18" charset="0"/>
                <a:ea typeface="宋体" panose="02010600030101010101" pitchFamily="2" charset="-122"/>
                <a:cs typeface="+mn-cs"/>
              </a:rPr>
              <a:t>n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的</a:t>
            </a:r>
            <a:r>
              <a:rPr kumimoji="0" lang="zh-CN" altLang="en-US" sz="2400" kern="1200" cap="none" spc="0" normalizeH="0" baseline="0" noProof="0" dirty="0">
                <a:solidFill>
                  <a:srgbClr val="0000FF"/>
                </a:solidFill>
                <a:latin typeface="Times New Roman" panose="02020603050405020304" pitchFamily="18" charset="0"/>
                <a:ea typeface="宋体" panose="02010600030101010101" pitchFamily="2" charset="-122"/>
                <a:cs typeface="+mn-cs"/>
              </a:rPr>
              <a:t>实际代价</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 ；</a:t>
            </a:r>
          </a:p>
          <a:p>
            <a:pPr marR="0" algn="just" defTabSz="914400">
              <a:spcBef>
                <a:spcPct val="20000"/>
              </a:spcBef>
              <a:buClr>
                <a:srgbClr val="0000FF"/>
              </a:buClr>
              <a:buSzPct val="60000"/>
              <a:buFont typeface="Wingdings" panose="05000000000000000000" pitchFamily="2" charset="2"/>
              <a:buChar char="l"/>
              <a:defRPr/>
            </a:pPr>
            <a:r>
              <a:rPr kumimoji="0" lang="zh-CN" altLang="en-US" sz="2400" i="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h</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en-US" altLang="zh-CN" sz="2400" i="1"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n</a:t>
            </a:r>
            <a:r>
              <a:rPr kumimoji="0" lang="en-US" altLang="zh-CN"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：从节点 </a:t>
            </a:r>
            <a:r>
              <a:rPr kumimoji="0" lang="en-US" altLang="zh-CN" sz="2400" i="1" kern="1200" cap="none" spc="0" normalizeH="0" baseline="0" noProof="0" dirty="0">
                <a:latin typeface="Times New Roman" panose="02020603050405020304" pitchFamily="18" charset="0"/>
                <a:ea typeface="宋体" panose="02010600030101010101" pitchFamily="2" charset="-122"/>
                <a:cs typeface="+mn-cs"/>
              </a:rPr>
              <a:t>n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到目标节点 </a:t>
            </a:r>
            <a:r>
              <a:rPr kumimoji="0" lang="en-US" altLang="zh-CN" sz="2400" i="1" kern="1200" cap="none" spc="0" normalizeH="0" baseline="0" noProof="0" dirty="0" err="1">
                <a:latin typeface="Times New Roman" panose="02020603050405020304" pitchFamily="18" charset="0"/>
                <a:ea typeface="宋体" panose="02010600030101010101" pitchFamily="2" charset="-122"/>
                <a:cs typeface="+mn-cs"/>
              </a:rPr>
              <a:t>S</a:t>
            </a:r>
            <a:r>
              <a:rPr kumimoji="0" lang="en-US" altLang="zh-CN" sz="2400" i="1" kern="1200" cap="none" spc="0" normalizeH="0" baseline="-25000" noProof="0" dirty="0" err="1">
                <a:latin typeface="Times New Roman" panose="02020603050405020304" pitchFamily="18" charset="0"/>
                <a:ea typeface="宋体" panose="02010600030101010101" pitchFamily="2" charset="-122"/>
                <a:cs typeface="+mn-cs"/>
              </a:rPr>
              <a:t>g</a:t>
            </a:r>
            <a:r>
              <a:rPr kumimoji="0" lang="en-US" altLang="zh-CN" sz="2400" i="1" kern="1200" cap="none" spc="0" normalizeH="0" baseline="-25000" noProof="0" dirty="0">
                <a:latin typeface="Times New Roman" panose="02020603050405020304" pitchFamily="18" charset="0"/>
                <a:ea typeface="宋体" panose="02010600030101010101" pitchFamily="2" charset="-122"/>
                <a:cs typeface="+mn-cs"/>
              </a:rPr>
              <a:t> </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的最优路径的</a:t>
            </a:r>
            <a:r>
              <a:rPr kumimoji="0" lang="zh-CN" altLang="en-US" sz="2400" kern="1200" cap="none" spc="0" normalizeH="0" baseline="0" noProof="0" dirty="0">
                <a:solidFill>
                  <a:srgbClr val="0000FF"/>
                </a:solidFill>
                <a:latin typeface="Times New Roman" panose="02020603050405020304" pitchFamily="18" charset="0"/>
                <a:ea typeface="宋体" panose="02010600030101010101" pitchFamily="2" charset="-122"/>
                <a:cs typeface="+mn-cs"/>
              </a:rPr>
              <a:t>估计代价</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，称为</a:t>
            </a:r>
            <a:r>
              <a:rPr kumimoji="0" lang="zh-CN" altLang="en-US" sz="2400" kern="1200" cap="none" spc="0" normalizeH="0" baseline="0" noProof="0" dirty="0">
                <a:solidFill>
                  <a:schemeClr val="accent2"/>
                </a:solidFill>
                <a:latin typeface="Times New Roman" panose="02020603050405020304" pitchFamily="18" charset="0"/>
                <a:ea typeface="宋体" panose="02010600030101010101" pitchFamily="2" charset="-122"/>
                <a:cs typeface="+mn-cs"/>
              </a:rPr>
              <a:t>启发函数</a:t>
            </a:r>
            <a:r>
              <a:rPr kumimoji="0" lang="zh-CN" altLang="en-US" sz="2400" kern="1200" cap="none" spc="0" normalizeH="0" baseline="0" noProof="0" dirty="0">
                <a:latin typeface="Times New Roman" panose="02020603050405020304" pitchFamily="18" charset="0"/>
                <a:ea typeface="宋体" panose="02010600030101010101" pitchFamily="2" charset="-122"/>
                <a:cs typeface="+mn-cs"/>
              </a:rPr>
              <a:t>。</a:t>
            </a:r>
          </a:p>
        </p:txBody>
      </p:sp>
      <p:graphicFrame>
        <p:nvGraphicFramePr>
          <p:cNvPr id="3" name="对象 2"/>
          <p:cNvGraphicFramePr/>
          <p:nvPr/>
        </p:nvGraphicFramePr>
        <p:xfrm>
          <a:off x="2484438" y="3538538"/>
          <a:ext cx="3024187" cy="508000"/>
        </p:xfrm>
        <a:graphic>
          <a:graphicData uri="http://schemas.openxmlformats.org/presentationml/2006/ole">
            <mc:AlternateContent xmlns:mc="http://schemas.openxmlformats.org/markup-compatibility/2006">
              <mc:Choice xmlns:v="urn:schemas-microsoft-com:vml" Requires="v">
                <p:oleObj r:id="rId3" imgW="979805" imgH="130810" progId="Equation.3">
                  <p:embed/>
                </p:oleObj>
              </mc:Choice>
              <mc:Fallback>
                <p:oleObj r:id="rId3" imgW="979805" imgH="130810" progId="Equation.3">
                  <p:embed/>
                  <p:pic>
                    <p:nvPicPr>
                      <p:cNvPr id="0" name="图片 3105"/>
                      <p:cNvPicPr/>
                      <p:nvPr/>
                    </p:nvPicPr>
                    <p:blipFill>
                      <a:blip r:embed="rId4">
                        <a:clrChange>
                          <a:clrFrom>
                            <a:srgbClr val="000000"/>
                          </a:clrFrom>
                          <a:clrTo>
                            <a:srgbClr val="CC0000"/>
                          </a:clrTo>
                        </a:clrChange>
                      </a:blip>
                      <a:stretch>
                        <a:fillRect/>
                      </a:stretch>
                    </p:blipFill>
                    <p:spPr>
                      <a:xfrm>
                        <a:off x="2484438" y="3538538"/>
                        <a:ext cx="3024187" cy="508000"/>
                      </a:xfrm>
                      <a:prstGeom prst="rect">
                        <a:avLst/>
                      </a:prstGeom>
                      <a:noFill/>
                      <a:ln w="38100">
                        <a:noFill/>
                        <a:miter/>
                      </a:ln>
                    </p:spPr>
                  </p:pic>
                </p:oleObj>
              </mc:Fallback>
            </mc:AlternateContent>
          </a:graphicData>
        </a:graphic>
      </p:graphicFrame>
      <p:sp>
        <p:nvSpPr>
          <p:cNvPr id="13" name="Rectangle 16"/>
          <p:cNvSpPr/>
          <p:nvPr/>
        </p:nvSpPr>
        <p:spPr>
          <a:xfrm>
            <a:off x="298450" y="5551488"/>
            <a:ext cx="8640763" cy="936625"/>
          </a:xfrm>
          <a:prstGeom prst="rect">
            <a:avLst/>
          </a:prstGeom>
          <a:noFill/>
          <a:ln w="9525">
            <a:noFill/>
          </a:ln>
        </p:spPr>
        <p:txBody>
          <a:bodyPr>
            <a:spAutoFit/>
          </a:bodyPr>
          <a:lstStyle/>
          <a:p>
            <a:pPr algn="just">
              <a:lnSpc>
                <a:spcPct val="120000"/>
              </a:lnSpc>
              <a:spcBef>
                <a:spcPct val="40000"/>
              </a:spcBef>
              <a:buClr>
                <a:schemeClr val="hlink"/>
              </a:buClr>
            </a:pPr>
            <a:r>
              <a:rPr lang="en-US" altLang="zh-CN" sz="2400" dirty="0">
                <a:solidFill>
                  <a:srgbClr val="0000FF"/>
                </a:solidFill>
                <a:latin typeface="Times New Roman" panose="02020603050405020304" pitchFamily="18" charset="0"/>
              </a:rPr>
              <a:t> A </a:t>
            </a:r>
            <a:r>
              <a:rPr lang="zh-CN" altLang="en-US" sz="2400" dirty="0">
                <a:solidFill>
                  <a:srgbClr val="0000FF"/>
                </a:solidFill>
                <a:latin typeface="Times New Roman" panose="02020603050405020304" pitchFamily="18" charset="0"/>
              </a:rPr>
              <a:t>搜索算法</a:t>
            </a:r>
            <a:r>
              <a:rPr lang="zh-CN" altLang="en-US" sz="2400" dirty="0">
                <a:latin typeface="Times New Roman" panose="02020603050405020304" pitchFamily="18" charset="0"/>
              </a:rPr>
              <a:t>：使用了</a:t>
            </a:r>
            <a:r>
              <a:rPr lang="zh-CN" altLang="en-US" sz="2400" dirty="0">
                <a:solidFill>
                  <a:srgbClr val="FF0000"/>
                </a:solidFill>
                <a:latin typeface="Times New Roman" panose="02020603050405020304" pitchFamily="18" charset="0"/>
              </a:rPr>
              <a:t>估价函数 </a:t>
            </a:r>
            <a:r>
              <a:rPr lang="en-US" altLang="zh-CN" sz="2400" i="1" dirty="0">
                <a:solidFill>
                  <a:srgbClr val="FF0000"/>
                </a:solidFill>
                <a:latin typeface="Times New Roman" panose="02020603050405020304" pitchFamily="18" charset="0"/>
              </a:rPr>
              <a:t>f </a:t>
            </a:r>
            <a:r>
              <a:rPr lang="zh-CN" altLang="en-US" sz="2400" dirty="0">
                <a:latin typeface="Times New Roman" panose="02020603050405020304" pitchFamily="18" charset="0"/>
              </a:rPr>
              <a:t>的最佳优先搜索（加权启发）；是</a:t>
            </a:r>
            <a:r>
              <a:rPr lang="zh-CN" altLang="en-US" sz="2400" dirty="0">
                <a:solidFill>
                  <a:schemeClr val="accent2"/>
                </a:solidFill>
                <a:latin typeface="Times New Roman" panose="02020603050405020304" pitchFamily="18" charset="0"/>
              </a:rPr>
              <a:t>基于估价函数</a:t>
            </a:r>
            <a:r>
              <a:rPr lang="zh-CN" altLang="en-US" sz="2400" dirty="0">
                <a:latin typeface="Times New Roman" panose="02020603050405020304" pitchFamily="18" charset="0"/>
              </a:rPr>
              <a:t>的一种</a:t>
            </a:r>
            <a:r>
              <a:rPr lang="zh-CN" altLang="en-US" sz="2400" dirty="0">
                <a:solidFill>
                  <a:schemeClr val="accent2"/>
                </a:solidFill>
                <a:latin typeface="Times New Roman" panose="02020603050405020304" pitchFamily="18" charset="0"/>
              </a:rPr>
              <a:t>加权启发式图搜索算法</a:t>
            </a:r>
            <a:r>
              <a:rPr lang="zh-CN" altLang="en-US" sz="2400" dirty="0">
                <a:latin typeface="Times New Roman" panose="02020603050405020304" pitchFamily="18" charset="0"/>
              </a:rPr>
              <a:t>。</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6A099-01DD-2A34-6427-57BE9796587F}"/>
              </a:ext>
            </a:extLst>
          </p:cNvPr>
          <p:cNvSpPr>
            <a:spLocks noGrp="1"/>
          </p:cNvSpPr>
          <p:nvPr>
            <p:ph type="title"/>
          </p:nvPr>
        </p:nvSpPr>
        <p:spPr/>
        <p:txBody>
          <a:bodyPr/>
          <a:lstStyle/>
          <a:p>
            <a:r>
              <a:rPr lang="zh-CN" altLang="en-US" dirty="0"/>
              <a:t>练习题</a:t>
            </a:r>
          </a:p>
        </p:txBody>
      </p:sp>
      <p:sp>
        <p:nvSpPr>
          <p:cNvPr id="3" name="内容占位符 2">
            <a:extLst>
              <a:ext uri="{FF2B5EF4-FFF2-40B4-BE49-F238E27FC236}">
                <a16:creationId xmlns:a16="http://schemas.microsoft.com/office/drawing/2014/main" id="{98F15832-E1E5-47D8-D93E-CC2773C6B4E2}"/>
              </a:ext>
            </a:extLst>
          </p:cNvPr>
          <p:cNvSpPr>
            <a:spLocks noGrp="1"/>
          </p:cNvSpPr>
          <p:nvPr>
            <p:ph idx="1"/>
          </p:nvPr>
        </p:nvSpPr>
        <p:spPr>
          <a:xfrm>
            <a:off x="719572" y="5599321"/>
            <a:ext cx="7560840" cy="1118860"/>
          </a:xfrm>
        </p:spPr>
        <p:txBody>
          <a:bodyPr/>
          <a:lstStyle/>
          <a:p>
            <a:r>
              <a:rPr lang="zh-CN" altLang="en-US" b="0" i="0" u="none" strike="noStrike" dirty="0">
                <a:effectLst/>
                <a:latin typeface="+mn-ea"/>
              </a:rPr>
              <a:t>广度优先搜索</a:t>
            </a:r>
            <a:r>
              <a:rPr lang="zh-CN" altLang="en-US" b="0" i="0" dirty="0">
                <a:effectLst/>
                <a:latin typeface="+mn-ea"/>
              </a:rPr>
              <a:t>结果：</a:t>
            </a:r>
            <a:r>
              <a:rPr lang="en-US" altLang="zh-CN" dirty="0">
                <a:latin typeface="+mn-ea"/>
              </a:rPr>
              <a:t>ACDFBGE</a:t>
            </a:r>
          </a:p>
          <a:p>
            <a:pPr marL="0" indent="0">
              <a:buNone/>
            </a:pPr>
            <a:r>
              <a:rPr lang="zh-CN" altLang="en-US" dirty="0">
                <a:latin typeface="+mn-ea"/>
              </a:rPr>
              <a:t>   深度优先搜索结果：</a:t>
            </a:r>
            <a:r>
              <a:rPr lang="en-US" altLang="zh-CN" dirty="0">
                <a:latin typeface="+mn-ea"/>
              </a:rPr>
              <a:t>ACBDFGE</a:t>
            </a:r>
            <a:endParaRPr lang="zh-CN" altLang="en-US" dirty="0">
              <a:latin typeface="+mn-ea"/>
            </a:endParaRPr>
          </a:p>
        </p:txBody>
      </p:sp>
      <p:pic>
        <p:nvPicPr>
          <p:cNvPr id="2050" name="Picture 2">
            <a:extLst>
              <a:ext uri="{FF2B5EF4-FFF2-40B4-BE49-F238E27FC236}">
                <a16:creationId xmlns:a16="http://schemas.microsoft.com/office/drawing/2014/main" id="{C7D4321B-5BA1-56A7-8B89-1CCBD815C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724" y="1988840"/>
            <a:ext cx="4968552" cy="361048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F63EC501-0FF4-7231-7F05-5799D22BF08B}"/>
              </a:ext>
            </a:extLst>
          </p:cNvPr>
          <p:cNvSpPr/>
          <p:nvPr/>
        </p:nvSpPr>
        <p:spPr>
          <a:xfrm>
            <a:off x="3383868" y="5013176"/>
            <a:ext cx="3600400"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B4ACAA1D-0AD5-2904-904F-06BA084104DA}"/>
              </a:ext>
            </a:extLst>
          </p:cNvPr>
          <p:cNvSpPr txBox="1">
            <a:spLocks/>
          </p:cNvSpPr>
          <p:nvPr/>
        </p:nvSpPr>
        <p:spPr>
          <a:xfrm>
            <a:off x="395536" y="851253"/>
            <a:ext cx="8208912" cy="2088902"/>
          </a:xfrm>
          <a:prstGeom prst="rect">
            <a:avLst/>
          </a:prstGeom>
          <a:noFill/>
          <a:ln w="9525">
            <a:noFill/>
          </a:ln>
        </p:spPr>
        <p:txBody>
          <a:bodyPr/>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Blip>
                <a:blip r:embed="rId3"/>
              </a:buBlip>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4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r>
              <a:rPr lang="zh-CN" altLang="en-US" kern="0" dirty="0">
                <a:latin typeface="+mn-ea"/>
              </a:rPr>
              <a:t>对下图分别进行广度优先搜索和深度优先搜索的结果是什么？</a:t>
            </a:r>
          </a:p>
        </p:txBody>
      </p:sp>
    </p:spTree>
    <p:extLst>
      <p:ext uri="{BB962C8B-B14F-4D97-AF65-F5344CB8AC3E}">
        <p14:creationId xmlns:p14="http://schemas.microsoft.com/office/powerpoint/2010/main" val="344822531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68</a:t>
            </a:fld>
            <a:endParaRPr lang="ja-JP" altLang="en-US" dirty="0">
              <a:solidFill>
                <a:srgbClr val="A50021"/>
              </a:solidFill>
              <a:ea typeface="MS PGothic" panose="020B0600070205080204" pitchFamily="34" charset="-128"/>
            </a:endParaRPr>
          </a:p>
        </p:txBody>
      </p:sp>
      <p:pic>
        <p:nvPicPr>
          <p:cNvPr id="61443" name="Picture 2"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sp>
        <p:nvSpPr>
          <p:cNvPr id="61444" name="Rectangle 3"/>
          <p:cNvSpPr>
            <a:spLocks noGrp="1"/>
          </p:cNvSpPr>
          <p:nvPr>
            <p:ph idx="1"/>
          </p:nvPr>
        </p:nvSpPr>
        <p:spPr>
          <a:xfrm>
            <a:off x="179388" y="476250"/>
            <a:ext cx="8642350" cy="5400675"/>
          </a:xfrm>
          <a:ln/>
        </p:spPr>
        <p:txBody>
          <a:bodyPr vert="horz" wrap="square" lIns="91440" tIns="45720" rIns="91440" bIns="45720" anchor="t" anchorCtr="0"/>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pic>
        <p:nvPicPr>
          <p:cNvPr id="61445" name="Picture 4"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61446" name="Line 5"/>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61447" name="Text Box 6"/>
          <p:cNvSpPr txBox="1"/>
          <p:nvPr/>
        </p:nvSpPr>
        <p:spPr>
          <a:xfrm>
            <a:off x="0" y="76200"/>
            <a:ext cx="9144000" cy="396875"/>
          </a:xfrm>
          <a:prstGeom prst="rect">
            <a:avLst/>
          </a:prstGeom>
          <a:noFill/>
          <a:ln w="38100">
            <a:noFill/>
          </a:ln>
        </p:spPr>
        <p:txBody>
          <a:bodyPr>
            <a:spAutoFit/>
          </a:bodyPr>
          <a:lstStyle/>
          <a:p>
            <a:pPr algn="ctr">
              <a:spcBef>
                <a:spcPct val="50000"/>
              </a:spcBef>
            </a:pPr>
            <a:r>
              <a:rPr lang="en-US" altLang="zh-CN" sz="2000" dirty="0">
                <a:solidFill>
                  <a:schemeClr val="accent2"/>
                </a:solidFill>
                <a:latin typeface="Arial" panose="020B0604020202020204" pitchFamily="34" charset="0"/>
              </a:rPr>
              <a:t>Introduction of Artificial Intelligence</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69</a:t>
            </a:fld>
            <a:endParaRPr lang="ja-JP" altLang="en-US" dirty="0">
              <a:solidFill>
                <a:srgbClr val="A50021"/>
              </a:solidFill>
              <a:ea typeface="MS PGothic" panose="020B0600070205080204" pitchFamily="34" charset="-128"/>
            </a:endParaRPr>
          </a:p>
        </p:txBody>
      </p:sp>
      <p:sp>
        <p:nvSpPr>
          <p:cNvPr id="44036"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4.5.1  </a:t>
            </a:r>
            <a:r>
              <a:rPr lang="zh-CN" altLang="en-US" sz="3600" b="0" dirty="0">
                <a:latin typeface="Times New Roman" panose="02020603050405020304" pitchFamily="18" charset="0"/>
                <a:ea typeface="黑体" panose="02010609060101010101" pitchFamily="49" charset="-122"/>
              </a:rPr>
              <a:t>启发式策略</a:t>
            </a:r>
          </a:p>
        </p:txBody>
      </p:sp>
      <p:sp>
        <p:nvSpPr>
          <p:cNvPr id="44037" name="Rectangle 6"/>
          <p:cNvSpPr/>
          <p:nvPr/>
        </p:nvSpPr>
        <p:spPr>
          <a:xfrm>
            <a:off x="1762125" y="2119313"/>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44054" name="Text Box 7"/>
          <p:cNvSpPr txBox="1"/>
          <p:nvPr/>
        </p:nvSpPr>
        <p:spPr>
          <a:xfrm>
            <a:off x="395536" y="4738689"/>
            <a:ext cx="8143875" cy="1569660"/>
          </a:xfrm>
          <a:prstGeom prst="rect">
            <a:avLst/>
          </a:prstGeom>
          <a:gradFill rotWithShape="0">
            <a:gsLst>
              <a:gs pos="0">
                <a:schemeClr val="bg1"/>
              </a:gs>
              <a:gs pos="100000">
                <a:srgbClr val="CCFFFF"/>
              </a:gs>
            </a:gsLst>
            <a:path path="shape">
              <a:fillToRect l="50000" t="50000" r="50000" b="50000"/>
            </a:path>
            <a:tileRect/>
          </a:gradFill>
          <a:ln w="9525" cap="flat" cmpd="sng">
            <a:solidFill>
              <a:srgbClr val="008080"/>
            </a:solidFill>
            <a:prstDash val="solid"/>
            <a:miter/>
            <a:headEnd type="none" w="med" len="med"/>
            <a:tailEnd type="none" w="med" len="med"/>
          </a:ln>
        </p:spPr>
        <p:txBody>
          <a:bodyPr>
            <a:spAutoFit/>
          </a:bodyPr>
          <a:lstStyle/>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利用启发方法减小状态空间的大小，例如棋盘的对称性：</a:t>
            </a:r>
            <a:endParaRPr lang="en-US" altLang="zh-CN" sz="2400" dirty="0">
              <a:latin typeface="Times New Roman" panose="02020603050405020304" pitchFamily="18" charset="0"/>
              <a:cs typeface="Times New Roman" panose="02020603050405020304" pitchFamily="18" charset="0"/>
            </a:endParaRP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第一步实际走法：</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种；状态空间大小：</a:t>
            </a:r>
            <a:endParaRPr lang="en-US" altLang="zh-CN" sz="2400" dirty="0">
              <a:latin typeface="Times New Roman" panose="02020603050405020304" pitchFamily="18" charset="0"/>
              <a:cs typeface="Times New Roman" panose="02020603050405020304" pitchFamily="18" charset="0"/>
            </a:endParaRPr>
          </a:p>
          <a:p>
            <a:pPr>
              <a:spcBef>
                <a:spcPct val="50000"/>
              </a:spcBef>
              <a:buClr>
                <a:srgbClr val="0000FF"/>
              </a:buClr>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第二部实际走法：</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种；状态空间大小：</a:t>
            </a:r>
            <a:endParaRPr lang="en-US" altLang="zh-CN" sz="2400" dirty="0">
              <a:latin typeface="Times New Roman" panose="02020603050405020304" pitchFamily="18" charset="0"/>
              <a:cs typeface="Times New Roman" panose="02020603050405020304" pitchFamily="18" charset="0"/>
            </a:endParaRPr>
          </a:p>
        </p:txBody>
      </p:sp>
      <p:graphicFrame>
        <p:nvGraphicFramePr>
          <p:cNvPr id="10" name="Group 55"/>
          <p:cNvGraphicFramePr/>
          <p:nvPr/>
        </p:nvGraphicFramePr>
        <p:xfrm>
          <a:off x="834868" y="1189952"/>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5" name="Group 55">
            <a:extLst>
              <a:ext uri="{FF2B5EF4-FFF2-40B4-BE49-F238E27FC236}">
                <a16:creationId xmlns:a16="http://schemas.microsoft.com/office/drawing/2014/main" id="{F67033B1-6AF7-34C1-BCEF-A522F7DDC30C}"/>
              </a:ext>
            </a:extLst>
          </p:cNvPr>
          <p:cNvGraphicFramePr/>
          <p:nvPr/>
        </p:nvGraphicFramePr>
        <p:xfrm>
          <a:off x="4004979" y="1189952"/>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6" name="Group 55">
            <a:extLst>
              <a:ext uri="{FF2B5EF4-FFF2-40B4-BE49-F238E27FC236}">
                <a16:creationId xmlns:a16="http://schemas.microsoft.com/office/drawing/2014/main" id="{83EC431E-C05F-9E48-F550-1F9401042BA8}"/>
              </a:ext>
            </a:extLst>
          </p:cNvPr>
          <p:cNvGraphicFramePr/>
          <p:nvPr/>
        </p:nvGraphicFramePr>
        <p:xfrm>
          <a:off x="7102445" y="1216737"/>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7" name="Group 55">
            <a:extLst>
              <a:ext uri="{FF2B5EF4-FFF2-40B4-BE49-F238E27FC236}">
                <a16:creationId xmlns:a16="http://schemas.microsoft.com/office/drawing/2014/main" id="{6CD1F7D3-6241-E961-4CBE-0A071B21E923}"/>
              </a:ext>
            </a:extLst>
          </p:cNvPr>
          <p:cNvGraphicFramePr/>
          <p:nvPr/>
        </p:nvGraphicFramePr>
        <p:xfrm>
          <a:off x="1" y="3065639"/>
          <a:ext cx="1214708" cy="1043098"/>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60">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8" name="Group 55">
            <a:extLst>
              <a:ext uri="{FF2B5EF4-FFF2-40B4-BE49-F238E27FC236}">
                <a16:creationId xmlns:a16="http://schemas.microsoft.com/office/drawing/2014/main" id="{7708E28A-D76D-044B-D9E8-C6AD23988834}"/>
              </a:ext>
            </a:extLst>
          </p:cNvPr>
          <p:cNvGraphicFramePr/>
          <p:nvPr/>
        </p:nvGraphicFramePr>
        <p:xfrm>
          <a:off x="1544671" y="3065639"/>
          <a:ext cx="1214708" cy="1043098"/>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60">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3" marR="54353"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9" name="Group 55">
            <a:extLst>
              <a:ext uri="{FF2B5EF4-FFF2-40B4-BE49-F238E27FC236}">
                <a16:creationId xmlns:a16="http://schemas.microsoft.com/office/drawing/2014/main" id="{17B50996-BF84-4ADA-4326-5FF1BB548724}"/>
              </a:ext>
            </a:extLst>
          </p:cNvPr>
          <p:cNvGraphicFramePr/>
          <p:nvPr/>
        </p:nvGraphicFramePr>
        <p:xfrm>
          <a:off x="3455664" y="3018513"/>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11" name="Group 55">
            <a:extLst>
              <a:ext uri="{FF2B5EF4-FFF2-40B4-BE49-F238E27FC236}">
                <a16:creationId xmlns:a16="http://schemas.microsoft.com/office/drawing/2014/main" id="{DE95E9B1-E26A-3DB6-3E6D-971CE52859F7}"/>
              </a:ext>
            </a:extLst>
          </p:cNvPr>
          <p:cNvGraphicFramePr/>
          <p:nvPr/>
        </p:nvGraphicFramePr>
        <p:xfrm>
          <a:off x="4932040" y="3018512"/>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3" marR="54353" marT="28264" marB="2826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3" marR="54353" marT="28264" marB="2826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12" name="Group 55">
            <a:extLst>
              <a:ext uri="{FF2B5EF4-FFF2-40B4-BE49-F238E27FC236}">
                <a16:creationId xmlns:a16="http://schemas.microsoft.com/office/drawing/2014/main" id="{9D64A067-04E2-CE71-AFA5-438E75EC3745}"/>
              </a:ext>
            </a:extLst>
          </p:cNvPr>
          <p:cNvGraphicFramePr/>
          <p:nvPr/>
        </p:nvGraphicFramePr>
        <p:xfrm>
          <a:off x="6588224" y="3004375"/>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p:graphicFrame>
        <p:nvGraphicFramePr>
          <p:cNvPr id="13" name="Group 55">
            <a:extLst>
              <a:ext uri="{FF2B5EF4-FFF2-40B4-BE49-F238E27FC236}">
                <a16:creationId xmlns:a16="http://schemas.microsoft.com/office/drawing/2014/main" id="{CDD4EF8D-4A2A-FF1F-9DC2-D3B6E22F6754}"/>
              </a:ext>
            </a:extLst>
          </p:cNvPr>
          <p:cNvGraphicFramePr/>
          <p:nvPr/>
        </p:nvGraphicFramePr>
        <p:xfrm>
          <a:off x="7932057" y="3018511"/>
          <a:ext cx="1214708" cy="1043095"/>
        </p:xfrm>
        <a:graphic>
          <a:graphicData uri="http://schemas.openxmlformats.org/drawingml/2006/table">
            <a:tbl>
              <a:tblPr/>
              <a:tblGrid>
                <a:gridCol w="404583">
                  <a:extLst>
                    <a:ext uri="{9D8B030D-6E8A-4147-A177-3AD203B41FA5}">
                      <a16:colId xmlns:a16="http://schemas.microsoft.com/office/drawing/2014/main" val="20000"/>
                    </a:ext>
                  </a:extLst>
                </a:gridCol>
                <a:gridCol w="405542">
                  <a:extLst>
                    <a:ext uri="{9D8B030D-6E8A-4147-A177-3AD203B41FA5}">
                      <a16:colId xmlns:a16="http://schemas.microsoft.com/office/drawing/2014/main" val="20001"/>
                    </a:ext>
                  </a:extLst>
                </a:gridCol>
                <a:gridCol w="404583">
                  <a:extLst>
                    <a:ext uri="{9D8B030D-6E8A-4147-A177-3AD203B41FA5}">
                      <a16:colId xmlns:a16="http://schemas.microsoft.com/office/drawing/2014/main" val="20002"/>
                    </a:ext>
                  </a:extLst>
                </a:gridCol>
              </a:tblGrid>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47059">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2" pitchFamily="18"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48018">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en-US" altLang="zh-CN" sz="15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a:txBody>
                  <a:tcPr marL="54354" marR="54354" marT="28263" marB="28263"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pPr>
                      <a:endParaRPr kumimoji="0" lang="zh-CN" altLang="zh-CN" sz="15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marL="54354" marR="54354" marT="28263" marB="28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tc>
                  <a:txBody>
                    <a:body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tabLst/>
                        <a:defRPr/>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rPr>
                        <a:t></a:t>
                      </a:r>
                    </a:p>
                  </a:txBody>
                  <a:tcPr marL="54354" marR="54354" marT="28263" marB="28263"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bg2"/>
                    </a:solidFill>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14" name="Object 0">
                <a:extLst>
                  <a:ext uri="{FF2B5EF4-FFF2-40B4-BE49-F238E27FC236}">
                    <a16:creationId xmlns:a16="http://schemas.microsoft.com/office/drawing/2014/main" id="{AF56DBAC-AE54-A382-3DC3-1CC77F154884}"/>
                  </a:ext>
                </a:extLst>
              </p:cNvPr>
              <p:cNvSpPr txBox="1"/>
              <p:nvPr/>
            </p:nvSpPr>
            <p:spPr>
              <a:xfrm>
                <a:off x="5896874" y="5301208"/>
                <a:ext cx="1812925" cy="355600"/>
              </a:xfrm>
              <a:prstGeom prst="rect">
                <a:avLst/>
              </a:prstGeom>
              <a:noFill/>
              <a:ln w="38100">
                <a:noFill/>
                <a:miter/>
              </a:ln>
            </p:spPr>
            <p:txBody>
              <a:bodyPr>
                <a:noAutofit/>
              </a:bodyPr>
              <a:lstStyle/>
              <a:p>
                <a14:m>
                  <m:oMath xmlns:m="http://schemas.openxmlformats.org/officeDocument/2006/math">
                    <m:r>
                      <a:rPr lang="en-US" altLang="zh-CN"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×8</m:t>
                    </m:r>
                  </m:oMath>
                </a14:m>
                <a:r>
                  <a:rPr lang="zh-CN" altLang="en-US" sz="2000" dirty="0"/>
                  <a:t>！</a:t>
                </a:r>
              </a:p>
            </p:txBody>
          </p:sp>
        </mc:Choice>
        <mc:Fallback xmlns="">
          <p:sp>
            <p:nvSpPr>
              <p:cNvPr id="14" name="Object 0">
                <a:extLst>
                  <a:ext uri="{FF2B5EF4-FFF2-40B4-BE49-F238E27FC236}">
                    <a16:creationId xmlns:a16="http://schemas.microsoft.com/office/drawing/2014/main" id="{AF56DBAC-AE54-A382-3DC3-1CC77F154884}"/>
                  </a:ext>
                </a:extLst>
              </p:cNvPr>
              <p:cNvSpPr txBox="1">
                <a:spLocks noRot="1" noChangeAspect="1" noMove="1" noResize="1" noEditPoints="1" noAdjustHandles="1" noChangeArrowheads="1" noChangeShapeType="1" noTextEdit="1"/>
              </p:cNvSpPr>
              <p:nvPr/>
            </p:nvSpPr>
            <p:spPr>
              <a:xfrm>
                <a:off x="5896874" y="5301208"/>
                <a:ext cx="1812925" cy="355600"/>
              </a:xfrm>
              <a:prstGeom prst="rect">
                <a:avLst/>
              </a:prstGeom>
              <a:blipFill>
                <a:blip r:embed="rId2"/>
                <a:stretch>
                  <a:fillRect t="-13793" b="-39655"/>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Object 0">
                <a:extLst>
                  <a:ext uri="{FF2B5EF4-FFF2-40B4-BE49-F238E27FC236}">
                    <a16:creationId xmlns:a16="http://schemas.microsoft.com/office/drawing/2014/main" id="{8820C4E6-DC25-CF4E-77B6-8F3587C49712}"/>
                  </a:ext>
                </a:extLst>
              </p:cNvPr>
              <p:cNvSpPr txBox="1"/>
              <p:nvPr/>
            </p:nvSpPr>
            <p:spPr>
              <a:xfrm>
                <a:off x="5896873" y="5877272"/>
                <a:ext cx="1812925" cy="355600"/>
              </a:xfrm>
              <a:prstGeom prst="rect">
                <a:avLst/>
              </a:prstGeom>
              <a:noFill/>
              <a:ln w="38100">
                <a:noFill/>
                <a:miter/>
              </a:ln>
            </p:spPr>
            <p:txBody>
              <a:bodyPr>
                <a:noAutofit/>
              </a:bodyPr>
              <a:lstStyle/>
              <a:p>
                <a14:m>
                  <m:oMath xmlns:m="http://schemas.openxmlformats.org/officeDocument/2006/math">
                    <m:r>
                      <a:rPr lang="en-US" altLang="zh-CN" sz="2000" i="1">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r>
                      <a:rPr lang="en-US" altLang="zh-CN" sz="2000" i="1" smtClean="0">
                        <a:solidFill>
                          <a:srgbClr val="000000"/>
                        </a:solidFill>
                        <a:latin typeface="Cambria Math" panose="02040503050406030204" pitchFamily="18" charset="0"/>
                      </a:rPr>
                      <m:t>7</m:t>
                    </m:r>
                  </m:oMath>
                </a14:m>
                <a:r>
                  <a:rPr lang="zh-CN" altLang="en-US" sz="2000" dirty="0"/>
                  <a:t>！</a:t>
                </a:r>
              </a:p>
            </p:txBody>
          </p:sp>
        </mc:Choice>
        <mc:Fallback xmlns="">
          <p:sp>
            <p:nvSpPr>
              <p:cNvPr id="17" name="Object 0">
                <a:extLst>
                  <a:ext uri="{FF2B5EF4-FFF2-40B4-BE49-F238E27FC236}">
                    <a16:creationId xmlns:a16="http://schemas.microsoft.com/office/drawing/2014/main" id="{8820C4E6-DC25-CF4E-77B6-8F3587C49712}"/>
                  </a:ext>
                </a:extLst>
              </p:cNvPr>
              <p:cNvSpPr txBox="1">
                <a:spLocks noRot="1" noChangeAspect="1" noMove="1" noResize="1" noEditPoints="1" noAdjustHandles="1" noChangeArrowheads="1" noChangeShapeType="1" noTextEdit="1"/>
              </p:cNvSpPr>
              <p:nvPr/>
            </p:nvSpPr>
            <p:spPr>
              <a:xfrm>
                <a:off x="5896873" y="5877272"/>
                <a:ext cx="1812925" cy="355600"/>
              </a:xfrm>
              <a:prstGeom prst="rect">
                <a:avLst/>
              </a:prstGeom>
              <a:blipFill>
                <a:blip r:embed="rId3"/>
                <a:stretch>
                  <a:fillRect t="-12069" b="-39655"/>
                </a:stretch>
              </a:blipFill>
              <a:ln w="38100">
                <a:noFill/>
                <a:miter/>
              </a:ln>
            </p:spPr>
            <p:txBody>
              <a:bodyPr/>
              <a:lstStyle/>
              <a:p>
                <a:r>
                  <a:rPr lang="zh-CN" altLang="en-US">
                    <a:noFill/>
                  </a:rPr>
                  <a:t> </a:t>
                </a:r>
              </a:p>
            </p:txBody>
          </p:sp>
        </mc:Fallback>
      </mc:AlternateContent>
    </p:spTree>
    <p:extLst>
      <p:ext uri="{BB962C8B-B14F-4D97-AF65-F5344CB8AC3E}">
        <p14:creationId xmlns:p14="http://schemas.microsoft.com/office/powerpoint/2010/main" val="38943501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p:cTn id="43" dur="500" fill="hold"/>
                                        <p:tgtEl>
                                          <p:spTgt spid="11"/>
                                        </p:tgtEl>
                                        <p:attrNameLst>
                                          <p:attrName>ppt_w</p:attrName>
                                        </p:attrNameLst>
                                      </p:cBhvr>
                                      <p:tavLst>
                                        <p:tav tm="0">
                                          <p:val>
                                            <p:fltVal val="0"/>
                                          </p:val>
                                        </p:tav>
                                        <p:tav tm="100000">
                                          <p:val>
                                            <p:strVal val="#ppt_w"/>
                                          </p:val>
                                        </p:tav>
                                      </p:tavLst>
                                    </p:anim>
                                    <p:anim calcmode="lin" valueType="num">
                                      <p:cBhvr>
                                        <p:cTn id="44" dur="500" fill="hold"/>
                                        <p:tgtEl>
                                          <p:spTgt spid="11"/>
                                        </p:tgtEl>
                                        <p:attrNameLst>
                                          <p:attrName>ppt_h</p:attrName>
                                        </p:attrNameLst>
                                      </p:cBhvr>
                                      <p:tavLst>
                                        <p:tav tm="0">
                                          <p:val>
                                            <p:fltVal val="0"/>
                                          </p:val>
                                        </p:tav>
                                        <p:tav tm="100000">
                                          <p:val>
                                            <p:strVal val="#ppt_h"/>
                                          </p:val>
                                        </p:tav>
                                      </p:tavLst>
                                    </p:anim>
                                    <p:animEffect transition="in" filter="fade">
                                      <p:cBhvr>
                                        <p:cTn id="45" dur="500"/>
                                        <p:tgtEl>
                                          <p:spTgt spid="11"/>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ppt_w</p:attrName>
                                        </p:attrNameLst>
                                      </p:cBhvr>
                                      <p:tavLst>
                                        <p:tav tm="0">
                                          <p:val>
                                            <p:fltVal val="0"/>
                                          </p:val>
                                        </p:tav>
                                        <p:tav tm="100000">
                                          <p:val>
                                            <p:strVal val="#ppt_w"/>
                                          </p:val>
                                        </p:tav>
                                      </p:tavLst>
                                    </p:anim>
                                    <p:anim calcmode="lin" valueType="num">
                                      <p:cBhvr>
                                        <p:cTn id="56" dur="500" fill="hold"/>
                                        <p:tgtEl>
                                          <p:spTgt spid="13"/>
                                        </p:tgtEl>
                                        <p:attrNameLst>
                                          <p:attrName>ppt_h</p:attrName>
                                        </p:attrNameLst>
                                      </p:cBhvr>
                                      <p:tavLst>
                                        <p:tav tm="0">
                                          <p:val>
                                            <p:fltVal val="0"/>
                                          </p:val>
                                        </p:tav>
                                        <p:tav tm="100000">
                                          <p:val>
                                            <p:strVal val="#ppt_h"/>
                                          </p:val>
                                        </p:tav>
                                      </p:tavLst>
                                    </p:anim>
                                    <p:animEffect transition="in" filter="fade">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7</a:t>
            </a:fld>
            <a:endParaRPr lang="ja-JP" altLang="en-US" dirty="0">
              <a:solidFill>
                <a:srgbClr val="A50021"/>
              </a:solidFill>
              <a:ea typeface="MS PGothic" panose="020B0600070205080204" pitchFamily="34" charset="-128"/>
            </a:endParaRPr>
          </a:p>
        </p:txBody>
      </p:sp>
      <p:sp>
        <p:nvSpPr>
          <p:cNvPr id="61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4</a:t>
            </a:r>
            <a:r>
              <a:rPr lang="zh-CN" altLang="en-US" sz="3600" b="0" dirty="0">
                <a:latin typeface="Times New Roman" panose="02020603050405020304" pitchFamily="18" charset="0"/>
                <a:ea typeface="黑体" panose="02010609060101010101" pitchFamily="49" charset="-122"/>
              </a:rPr>
              <a:t>章  搜索策略</a:t>
            </a:r>
          </a:p>
        </p:txBody>
      </p:sp>
      <p:sp>
        <p:nvSpPr>
          <p:cNvPr id="6148" name="Rectangle 3"/>
          <p:cNvSpPr>
            <a:spLocks noGrp="1"/>
          </p:cNvSpPr>
          <p:nvPr>
            <p:ph idx="1"/>
          </p:nvPr>
        </p:nvSpPr>
        <p:spPr>
          <a:xfrm>
            <a:off x="468313" y="908050"/>
            <a:ext cx="8424862" cy="5400675"/>
          </a:xfrm>
          <a:ln/>
        </p:spPr>
        <p:txBody>
          <a:bodyPr vert="horz" wrap="square" lIns="91440" tIns="45720" rIns="91440" bIns="45720" anchor="t" anchorCtr="0"/>
          <a:lstStyle/>
          <a:p>
            <a:pPr eaLnBrk="1" hangingPunct="1">
              <a:lnSpc>
                <a:spcPct val="160000"/>
              </a:lnSpc>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4.1  </a:t>
            </a:r>
            <a:r>
              <a:rPr lang="zh-CN" altLang="en-US" b="1" dirty="0">
                <a:solidFill>
                  <a:srgbClr val="0000FF"/>
                </a:solidFill>
                <a:latin typeface="Times New Roman" panose="02020603050405020304" pitchFamily="18" charset="0"/>
              </a:rPr>
              <a:t>搜索的概念</a:t>
            </a:r>
          </a:p>
          <a:p>
            <a:pPr eaLnBrk="1" hangingPunct="1">
              <a:lnSpc>
                <a:spcPct val="160000"/>
              </a:lnSpc>
            </a:pPr>
            <a:r>
              <a:rPr lang="en-US" altLang="zh-CN" b="1" dirty="0">
                <a:latin typeface="Times New Roman" panose="02020603050405020304" pitchFamily="18" charset="0"/>
              </a:rPr>
              <a:t>4.2  </a:t>
            </a:r>
            <a:r>
              <a:rPr lang="zh-CN" altLang="en-US" b="1" dirty="0">
                <a:latin typeface="Times New Roman" panose="02020603050405020304" pitchFamily="18" charset="0"/>
              </a:rPr>
              <a:t>如何用状态空间表示搜索对象</a:t>
            </a:r>
          </a:p>
          <a:p>
            <a:pPr eaLnBrk="1" hangingPunct="1">
              <a:lnSpc>
                <a:spcPct val="160000"/>
              </a:lnSpc>
            </a:pPr>
            <a:r>
              <a:rPr lang="en-US" altLang="zh-CN" b="1" dirty="0">
                <a:latin typeface="Times New Roman" panose="02020603050405020304" pitchFamily="18" charset="0"/>
              </a:rPr>
              <a:t>4.3  </a:t>
            </a:r>
            <a:r>
              <a:rPr lang="zh-CN" altLang="en-US" b="1" dirty="0">
                <a:latin typeface="Times New Roman" panose="02020603050405020304" pitchFamily="18" charset="0"/>
              </a:rPr>
              <a:t>回溯策略</a:t>
            </a:r>
          </a:p>
          <a:p>
            <a:pPr eaLnBrk="1" hangingPunct="1">
              <a:lnSpc>
                <a:spcPct val="160000"/>
              </a:lnSpc>
            </a:pPr>
            <a:r>
              <a:rPr lang="en-US" altLang="zh-CN" b="1" dirty="0">
                <a:latin typeface="Times New Roman" panose="02020603050405020304" pitchFamily="18" charset="0"/>
              </a:rPr>
              <a:t>4.4  </a:t>
            </a:r>
            <a:r>
              <a:rPr lang="zh-CN" altLang="en-US" b="1" dirty="0">
                <a:latin typeface="Times New Roman" panose="02020603050405020304" pitchFamily="18" charset="0"/>
              </a:rPr>
              <a:t>盲目的图搜索策略</a:t>
            </a:r>
          </a:p>
          <a:p>
            <a:pPr eaLnBrk="1" hangingPunct="1">
              <a:lnSpc>
                <a:spcPct val="160000"/>
              </a:lnSpc>
            </a:pPr>
            <a:r>
              <a:rPr lang="en-US" altLang="zh-CN" b="1" dirty="0">
                <a:latin typeface="Times New Roman" panose="02020603050405020304" pitchFamily="18" charset="0"/>
              </a:rPr>
              <a:t>4.5  </a:t>
            </a:r>
            <a:r>
              <a:rPr lang="zh-CN" altLang="en-US" b="1" dirty="0">
                <a:latin typeface="Times New Roman" panose="02020603050405020304" pitchFamily="18" charset="0"/>
              </a:rPr>
              <a:t>启发式图搜索策略</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8</a:t>
            </a:fld>
            <a:endParaRPr lang="ja-JP" altLang="en-US" dirty="0">
              <a:solidFill>
                <a:srgbClr val="A50021"/>
              </a:solidFill>
              <a:ea typeface="MS PGothic" panose="020B0600070205080204" pitchFamily="34" charset="-128"/>
            </a:endParaRPr>
          </a:p>
        </p:txBody>
      </p:sp>
      <p:sp>
        <p:nvSpPr>
          <p:cNvPr id="717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4.1  </a:t>
            </a:r>
            <a:r>
              <a:rPr lang="zh-CN" altLang="en-US" sz="3600" b="0" dirty="0">
                <a:latin typeface="Times New Roman" panose="02020603050405020304" pitchFamily="18" charset="0"/>
                <a:ea typeface="黑体" panose="02010609060101010101" pitchFamily="49" charset="-122"/>
              </a:rPr>
              <a:t>搜索的概念</a:t>
            </a:r>
            <a:r>
              <a:rPr lang="zh-CN" altLang="en-US" dirty="0"/>
              <a:t> </a:t>
            </a:r>
          </a:p>
        </p:txBody>
      </p:sp>
      <p:sp>
        <p:nvSpPr>
          <p:cNvPr id="3075" name="Rectangle 3"/>
          <p:cNvSpPr>
            <a:spLocks noGrp="1"/>
          </p:cNvSpPr>
          <p:nvPr>
            <p:ph idx="1"/>
          </p:nvPr>
        </p:nvSpPr>
        <p:spPr>
          <a:xfrm>
            <a:off x="466725" y="1052513"/>
            <a:ext cx="8353425" cy="5400675"/>
          </a:xfrm>
          <a:ln/>
        </p:spPr>
        <p:txBody>
          <a:bodyPr vert="horz" wrap="square" lIns="91440" tIns="45720" rIns="91440" bIns="45720" anchor="t" anchorCtr="0"/>
          <a:lstStyle/>
          <a:p>
            <a:pPr marL="571500" indent="-571500" eaLnBrk="1" hangingPunct="1"/>
            <a:r>
              <a:rPr lang="zh-CN" altLang="en-US" sz="2600" dirty="0"/>
              <a:t>问题求解：</a:t>
            </a:r>
          </a:p>
          <a:p>
            <a:pPr marL="571500" indent="-571500" eaLnBrk="1" hangingPunct="1">
              <a:buBlip>
                <a:blip r:embed="rId2"/>
              </a:buBlip>
            </a:pPr>
            <a:r>
              <a:rPr lang="zh-CN" altLang="en-US" sz="2600" dirty="0"/>
              <a:t>问题的表示。 </a:t>
            </a:r>
          </a:p>
          <a:p>
            <a:pPr marL="571500" indent="-571500" eaLnBrk="1" hangingPunct="1">
              <a:buBlip>
                <a:blip r:embed="rId2"/>
              </a:buBlip>
            </a:pPr>
            <a:r>
              <a:rPr lang="zh-CN" altLang="en-US" sz="2600" dirty="0"/>
              <a:t>求解方法。</a:t>
            </a:r>
          </a:p>
          <a:p>
            <a:pPr marL="571500" indent="-571500" eaLnBrk="1" hangingPunct="1"/>
            <a:r>
              <a:rPr lang="zh-CN" altLang="en-US" sz="2600" dirty="0"/>
              <a:t>问题求解的基本方法：</a:t>
            </a:r>
            <a:r>
              <a:rPr lang="zh-CN" altLang="en-US" sz="2600" dirty="0">
                <a:solidFill>
                  <a:schemeClr val="accent2"/>
                </a:solidFill>
              </a:rPr>
              <a:t>搜索法</a:t>
            </a:r>
            <a:r>
              <a:rPr lang="zh-CN" altLang="en-US" sz="2600" dirty="0"/>
              <a:t>、归约法、归结法、推理法及产生式等。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5">
                                            <p:txEl>
                                              <p:pRg st="3" end="3"/>
                                            </p:txEl>
                                          </p:spTgt>
                                        </p:tgtEl>
                                        <p:attrNameLst>
                                          <p:attrName>style.visibility</p:attrName>
                                        </p:attrNameLst>
                                      </p:cBhvr>
                                      <p:to>
                                        <p:strVal val="visible"/>
                                      </p:to>
                                    </p:set>
                                    <p:anim calcmode="lin" valueType="num">
                                      <p:cBhvr additive="base">
                                        <p:cTn id="25" dur="500" fill="hold"/>
                                        <p:tgtEl>
                                          <p:spTgt spid="30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9</a:t>
            </a:fld>
            <a:endParaRPr lang="ja-JP" altLang="en-US" dirty="0">
              <a:solidFill>
                <a:srgbClr val="A50021"/>
              </a:solidFill>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4.1.1  </a:t>
            </a:r>
            <a:r>
              <a:rPr lang="zh-CN" altLang="en-US" sz="3600" b="0" dirty="0">
                <a:latin typeface="Times New Roman" panose="02020603050405020304" pitchFamily="18" charset="0"/>
                <a:ea typeface="黑体" panose="02010609060101010101" pitchFamily="49" charset="-122"/>
              </a:rPr>
              <a:t>搜索的基本问题与主要过程</a:t>
            </a:r>
            <a:r>
              <a:rPr lang="zh-CN" altLang="en-US" dirty="0"/>
              <a:t> </a:t>
            </a:r>
          </a:p>
        </p:txBody>
      </p:sp>
      <p:sp>
        <p:nvSpPr>
          <p:cNvPr id="4099" name="Rectangle 3"/>
          <p:cNvSpPr>
            <a:spLocks noGrp="1"/>
          </p:cNvSpPr>
          <p:nvPr>
            <p:ph idx="1"/>
          </p:nvPr>
        </p:nvSpPr>
        <p:spPr>
          <a:xfrm>
            <a:off x="393700" y="1052513"/>
            <a:ext cx="8642350" cy="5400675"/>
          </a:xfrm>
          <a:ln/>
        </p:spPr>
        <p:txBody>
          <a:bodyPr vert="horz" wrap="square" lIns="91440" tIns="45720" rIns="91440" bIns="45720" anchor="t" anchorCtr="0"/>
          <a:lstStyle/>
          <a:p>
            <a:pPr marL="609600" indent="-609600" eaLnBrk="1" hangingPunct="1"/>
            <a:r>
              <a:rPr lang="zh-CN" altLang="en-US" b="1" dirty="0">
                <a:latin typeface="Times New Roman" panose="02020603050405020304" pitchFamily="18" charset="0"/>
              </a:rPr>
              <a:t>搜索中需要解决的基本问题</a:t>
            </a:r>
            <a:r>
              <a:rPr lang="zh-CN" altLang="en-US" dirty="0">
                <a:latin typeface="Times New Roman" panose="02020603050405020304" pitchFamily="18" charset="0"/>
              </a:rPr>
              <a:t>：</a:t>
            </a:r>
          </a:p>
          <a:p>
            <a:pPr marL="990600" lvl="1" indent="-519430" eaLnBrk="1" hangingPunct="1">
              <a:lnSpc>
                <a:spcPct val="12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）是否一定能找到一个解。</a:t>
            </a:r>
          </a:p>
          <a:p>
            <a:pPr marL="990600" lvl="1" indent="-519430" eaLnBrk="1" hangingPunct="1">
              <a:lnSpc>
                <a:spcPct val="12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）找到的解是否是最佳解。</a:t>
            </a:r>
          </a:p>
          <a:p>
            <a:pPr marL="990600" lvl="1" indent="-519430" eaLnBrk="1" hangingPunct="1">
              <a:lnSpc>
                <a:spcPct val="12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）时间与空间复杂性如何。</a:t>
            </a:r>
          </a:p>
          <a:p>
            <a:pPr marL="990600" lvl="1" indent="-519430" eaLnBrk="1" hangingPunct="1">
              <a:lnSpc>
                <a:spcPct val="120000"/>
              </a:lnSpc>
              <a:spcBef>
                <a:spcPct val="40000"/>
              </a:spcBef>
              <a:buClr>
                <a:schemeClr val="tx1"/>
              </a:buClr>
              <a:buNone/>
            </a:pP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4</a:t>
            </a:r>
            <a:r>
              <a:rPr lang="zh-CN" altLang="en-US" sz="2800" dirty="0">
                <a:solidFill>
                  <a:schemeClr val="tx1"/>
                </a:solidFill>
                <a:latin typeface="Times New Roman" panose="02020603050405020304" pitchFamily="18" charset="0"/>
              </a:rPr>
              <a:t>）是否终止运行或是否会陷入一个死循环。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0" dur="500"/>
                                        <p:tgtEl>
                                          <p:spTgt spid="40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3" dur="500"/>
                                        <p:tgtEl>
                                          <p:spTgt spid="40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6" dur="500"/>
                                        <p:tgtEl>
                                          <p:spTgt spid="409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99c8e46-e85b-4024-b85a-38308247b28c"/>
  <p:tag name="COMMONDATA" val="eyJoZGlkIjoiNWE4NWY1ZGRiYmFlNWJlNWQ3ZjM5OTFlZGQ5ODQzMjg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2615</TotalTime>
  <Words>5820</Words>
  <Application>Microsoft Office PowerPoint</Application>
  <PresentationFormat>全屏显示(4:3)</PresentationFormat>
  <Paragraphs>1395</Paragraphs>
  <Slides>69</Slides>
  <Notes>17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80" baseType="lpstr">
      <vt:lpstr>宋体</vt:lpstr>
      <vt:lpstr>Arial</vt:lpstr>
      <vt:lpstr>Calibri</vt:lpstr>
      <vt:lpstr>Cambria Math</vt:lpstr>
      <vt:lpstr>Times New Roman</vt:lpstr>
      <vt:lpstr>Wingdings</vt:lpstr>
      <vt:lpstr>wasedaSample5</vt:lpstr>
      <vt:lpstr>Equation.3</vt:lpstr>
      <vt:lpstr>Bitmap Image</vt:lpstr>
      <vt:lpstr>Equation.DSMT4</vt:lpstr>
      <vt:lpstr>Visio.Drawing.11</vt:lpstr>
      <vt:lpstr>PowerPoint 演示文稿</vt:lpstr>
      <vt:lpstr>PowerPoint 演示文稿</vt:lpstr>
      <vt:lpstr>PowerPoint 演示文稿</vt:lpstr>
      <vt:lpstr>  第 4 章   搜索策略</vt:lpstr>
      <vt:lpstr>PowerPoint 演示文稿</vt:lpstr>
      <vt:lpstr>第4章  搜索策略</vt:lpstr>
      <vt:lpstr>第4章  搜索策略</vt:lpstr>
      <vt:lpstr>4.1  搜索的概念 </vt:lpstr>
      <vt:lpstr>4.1.1  搜索的基本问题与主要过程 </vt:lpstr>
      <vt:lpstr>4.1.1  搜索的基本问题与主要过程</vt:lpstr>
      <vt:lpstr>4.1  搜索的概念 </vt:lpstr>
      <vt:lpstr>4.1  搜索的概念 </vt:lpstr>
      <vt:lpstr>第4章  搜索策略</vt:lpstr>
      <vt:lpstr>4.2  如何用状态空间表示搜索对象</vt:lpstr>
      <vt:lpstr>4.2.1  状态空间知识表示方法</vt:lpstr>
      <vt:lpstr>4.2.1  状态空间知识表示方法</vt:lpstr>
      <vt:lpstr>4.2.1  状态空间知识表示方法</vt:lpstr>
      <vt:lpstr>4.2.1  状态空间知识表示方法</vt:lpstr>
      <vt:lpstr>4.2.1  状态空间知识表示方法</vt:lpstr>
      <vt:lpstr>4.2.2  状态空间的图描述</vt:lpstr>
      <vt:lpstr>4.2.2  状态空间的图描述</vt:lpstr>
      <vt:lpstr>PowerPoint 演示文稿</vt:lpstr>
      <vt:lpstr>4.2.2  状态空间的图描述</vt:lpstr>
      <vt:lpstr>4.2.2  状态空间的图描述</vt:lpstr>
      <vt:lpstr>4.2.2  状态空间的图描述</vt:lpstr>
      <vt:lpstr>第4章  搜索求解策略</vt:lpstr>
      <vt:lpstr>4.3  回溯策略</vt:lpstr>
      <vt:lpstr>4.3  回溯策略</vt:lpstr>
      <vt:lpstr>第4章  搜索求解策略</vt:lpstr>
      <vt:lpstr>PowerPoint 演示文稿</vt:lpstr>
      <vt:lpstr>4.4.1  宽度优先搜索策略</vt:lpstr>
      <vt:lpstr>4.4.1  宽度优先搜索策略</vt:lpstr>
      <vt:lpstr>4.4.1  宽度优先搜索策略</vt:lpstr>
      <vt:lpstr>PowerPoint 演示文稿</vt:lpstr>
      <vt:lpstr>4.4.2 深度优先搜索策略</vt:lpstr>
      <vt:lpstr>4.4.2  深度优先搜索策略</vt:lpstr>
      <vt:lpstr>4.4.2  深度优先搜索策略</vt:lpstr>
      <vt:lpstr>4.4.2  深度优先搜索策略</vt:lpstr>
      <vt:lpstr>4.4.2  深度优先搜索策略</vt:lpstr>
      <vt:lpstr>PowerPoint 演示文稿</vt:lpstr>
      <vt:lpstr>第4章  搜索求解策略</vt:lpstr>
      <vt:lpstr>回顾</vt:lpstr>
      <vt:lpstr>PowerPoint 演示文稿</vt:lpstr>
      <vt:lpstr>深度优先搜索策略</vt:lpstr>
      <vt:lpstr>4.5  启发式图搜索策略</vt:lpstr>
      <vt:lpstr>4.5.1  启发式策略</vt:lpstr>
      <vt:lpstr>4.5.1  启发式策略</vt:lpstr>
      <vt:lpstr>4.5.1  启发式策略</vt:lpstr>
      <vt:lpstr>4.5.1  启发式策略</vt:lpstr>
      <vt:lpstr>4.5.1  启发式策略</vt:lpstr>
      <vt:lpstr>4.5.1  启发式策略</vt:lpstr>
      <vt:lpstr>4.5.2  启发信息和估价函数</vt:lpstr>
      <vt:lpstr>4.5.2  启发信息和估价函数</vt:lpstr>
      <vt:lpstr>4.5.2 启发信息和估价函数</vt:lpstr>
      <vt:lpstr>4.5.2 启发信息和估价函数</vt:lpstr>
      <vt:lpstr>4.5.3  A搜索算法</vt:lpstr>
      <vt:lpstr>4.5.3  A搜索算法</vt:lpstr>
      <vt:lpstr>PowerPoint 演示文稿</vt:lpstr>
      <vt:lpstr>PowerPoint 演示文稿</vt:lpstr>
      <vt:lpstr>PowerPoint 演示文稿</vt:lpstr>
      <vt:lpstr>4.5.4  A*搜索算法（自学）</vt:lpstr>
      <vt:lpstr>4.5.4  A*搜索算法及其特性分析（自学）</vt:lpstr>
      <vt:lpstr>4.5.4  A*搜索算法及其特性分析（自学）</vt:lpstr>
      <vt:lpstr>4.5.4  A*搜索算法及其特性分析（自学）</vt:lpstr>
      <vt:lpstr>总结</vt:lpstr>
      <vt:lpstr>总结</vt:lpstr>
      <vt:lpstr>练习题</vt:lpstr>
      <vt:lpstr>PowerPoint 演示文稿</vt:lpstr>
      <vt:lpstr>4.5.1  启发式策略</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搜索求解策略</dc:title>
  <dc:creator>heng</dc:creator>
  <cp:lastModifiedBy>林 雪</cp:lastModifiedBy>
  <cp:revision>531</cp:revision>
  <dcterms:created xsi:type="dcterms:W3CDTF">2005-06-29T02:39:03Z</dcterms:created>
  <dcterms:modified xsi:type="dcterms:W3CDTF">2023-05-05T03:29:36Z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43F3FC3FDE03478B9F5394C2CF20C683</vt:lpwstr>
  </property>
  <property fmtid="{D5CDD505-2E9C-101B-9397-08002B2CF9AE}" pid="3" name="KSOProductBuildVer">
    <vt:lpwstr>2052-11.1.0.13703</vt:lpwstr>
  </property>
</Properties>
</file>