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3"/>
  </p:notesMasterIdLst>
  <p:sldIdLst>
    <p:sldId id="380" r:id="rId2"/>
    <p:sldId id="382" r:id="rId3"/>
    <p:sldId id="389" r:id="rId4"/>
    <p:sldId id="305" r:id="rId5"/>
    <p:sldId id="390" r:id="rId6"/>
    <p:sldId id="313" r:id="rId7"/>
    <p:sldId id="476" r:id="rId8"/>
    <p:sldId id="257" r:id="rId9"/>
    <p:sldId id="314" r:id="rId10"/>
    <p:sldId id="315" r:id="rId11"/>
    <p:sldId id="303" r:id="rId12"/>
    <p:sldId id="491" r:id="rId13"/>
    <p:sldId id="471" r:id="rId14"/>
    <p:sldId id="472" r:id="rId15"/>
    <p:sldId id="473" r:id="rId16"/>
    <p:sldId id="474" r:id="rId17"/>
    <p:sldId id="498" r:id="rId18"/>
    <p:sldId id="260" r:id="rId19"/>
    <p:sldId id="325" r:id="rId20"/>
    <p:sldId id="323" r:id="rId21"/>
    <p:sldId id="320" r:id="rId22"/>
    <p:sldId id="327" r:id="rId23"/>
    <p:sldId id="499" r:id="rId24"/>
    <p:sldId id="500" r:id="rId25"/>
    <p:sldId id="321" r:id="rId26"/>
    <p:sldId id="494" r:id="rId27"/>
    <p:sldId id="495" r:id="rId28"/>
    <p:sldId id="501" r:id="rId29"/>
    <p:sldId id="355" r:id="rId30"/>
    <p:sldId id="358" r:id="rId31"/>
    <p:sldId id="502" r:id="rId32"/>
    <p:sldId id="356" r:id="rId33"/>
    <p:sldId id="475" r:id="rId34"/>
    <p:sldId id="361" r:id="rId35"/>
    <p:sldId id="363" r:id="rId36"/>
    <p:sldId id="492" r:id="rId37"/>
    <p:sldId id="263" r:id="rId38"/>
    <p:sldId id="477" r:id="rId39"/>
    <p:sldId id="496" r:id="rId40"/>
    <p:sldId id="497" r:id="rId41"/>
    <p:sldId id="493" r:id="rId42"/>
    <p:sldId id="478" r:id="rId43"/>
    <p:sldId id="264" r:id="rId44"/>
    <p:sldId id="266" r:id="rId45"/>
    <p:sldId id="479" r:id="rId46"/>
    <p:sldId id="329" r:id="rId47"/>
    <p:sldId id="267" r:id="rId48"/>
    <p:sldId id="345" r:id="rId49"/>
    <p:sldId id="268" r:id="rId50"/>
    <p:sldId id="347" r:id="rId51"/>
    <p:sldId id="348" r:id="rId52"/>
    <p:sldId id="269" r:id="rId53"/>
    <p:sldId id="480" r:id="rId54"/>
    <p:sldId id="273" r:id="rId55"/>
    <p:sldId id="332" r:id="rId56"/>
    <p:sldId id="274" r:id="rId57"/>
    <p:sldId id="334" r:id="rId58"/>
    <p:sldId id="275" r:id="rId59"/>
    <p:sldId id="298" r:id="rId60"/>
    <p:sldId id="335" r:id="rId61"/>
    <p:sldId id="299" r:id="rId62"/>
    <p:sldId id="336" r:id="rId63"/>
    <p:sldId id="481" r:id="rId64"/>
    <p:sldId id="482" r:id="rId65"/>
    <p:sldId id="483" r:id="rId66"/>
    <p:sldId id="484" r:id="rId67"/>
    <p:sldId id="487" r:id="rId68"/>
    <p:sldId id="488" r:id="rId69"/>
    <p:sldId id="489" r:id="rId70"/>
    <p:sldId id="490" r:id="rId71"/>
    <p:sldId id="381" r:id="rId72"/>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304" userDrawn="1">
          <p15:clr>
            <a:srgbClr val="A4A3A4"/>
          </p15:clr>
        </p15:guide>
        <p15:guide id="2" pos="27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ECFF"/>
    <a:srgbClr val="FF0000"/>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056"/>
    <p:restoredTop sz="77852" autoAdjust="0"/>
  </p:normalViewPr>
  <p:slideViewPr>
    <p:cSldViewPr showGuides="1">
      <p:cViewPr varScale="1">
        <p:scale>
          <a:sx n="52" d="100"/>
          <a:sy n="52" d="100"/>
        </p:scale>
        <p:origin x="1344" y="52"/>
      </p:cViewPr>
      <p:guideLst>
        <p:guide orient="horz" pos="2304"/>
        <p:guide pos="278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457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1">
                <a:latin typeface="宋体" panose="02010600030101010101" pitchFamily="2" charset="-122"/>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6349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1">
                <a:latin typeface="宋体" panose="02010600030101010101" pitchFamily="2" charset="-122"/>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77828"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349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6349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1">
                <a:latin typeface="宋体" panose="02010600030101010101" pitchFamily="2" charset="-122"/>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6349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b="1" dirty="0"/>
              <a:t>‹#›</a:t>
            </a:fld>
            <a:endParaRPr lang="en-US" altLang="zh-CN" sz="1200" b="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是大自然生物进化的一个规律</a:t>
            </a:r>
          </a:p>
        </p:txBody>
      </p:sp>
    </p:spTree>
    <p:extLst>
      <p:ext uri="{BB962C8B-B14F-4D97-AF65-F5344CB8AC3E}">
        <p14:creationId xmlns:p14="http://schemas.microsoft.com/office/powerpoint/2010/main" val="2433254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遗传算法通过模拟生物进化，实现对问题最优解的自适应搜索。</a:t>
            </a:r>
          </a:p>
        </p:txBody>
      </p:sp>
    </p:spTree>
    <p:extLst>
      <p:ext uri="{BB962C8B-B14F-4D97-AF65-F5344CB8AC3E}">
        <p14:creationId xmlns:p14="http://schemas.microsoft.com/office/powerpoint/2010/main" val="2842508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b="1" dirty="0"/>
              <a:t>13</a:t>
            </a:fld>
            <a:endParaRPr lang="en-US" altLang="zh-CN" sz="1200" b="1" dirty="0"/>
          </a:p>
        </p:txBody>
      </p:sp>
      <p:sp>
        <p:nvSpPr>
          <p:cNvPr id="78851" name="Rectangle 2"/>
          <p:cNvSpPr>
            <a:spLocks noGrp="1" noRot="1" noChangeAspect="1" noTextEdit="1"/>
          </p:cNvSpPr>
          <p:nvPr>
            <p:ph type="sldImg"/>
          </p:nvPr>
        </p:nvSpPr>
        <p:spPr>
          <a:ln/>
        </p:spPr>
      </p:sp>
      <p:sp>
        <p:nvSpPr>
          <p:cNvPr id="2" name="备注占位符 1">
            <a:extLst>
              <a:ext uri="{FF2B5EF4-FFF2-40B4-BE49-F238E27FC236}">
                <a16:creationId xmlns:a16="http://schemas.microsoft.com/office/drawing/2014/main" id="{4315EEA5-8453-E346-A32E-FD026A4B4B0A}"/>
              </a:ext>
            </a:extLst>
          </p:cNvPr>
          <p:cNvSpPr>
            <a:spLocks noGrp="1"/>
          </p:cNvSpPr>
          <p:nvPr>
            <p:ph type="body" idx="1"/>
          </p:nvPr>
        </p:nvSpPr>
        <p:spPr/>
        <p:txBody>
          <a:bodyPr/>
          <a:lstStyle/>
          <a:p>
            <a:r>
              <a:rPr lang="zh-CN" altLang="en-US" dirty="0"/>
              <a:t>通过上述函数极值求解的例子可以看出，遗传算法仿效生物进化和遗传的过程， 从随机生成的初始可行解出发， 利用复制、 交叉、 变异等操作，遵循优胜劣汰的原则， 不断循环执行， 逐渐逼近全局最优解。</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b="1" dirty="0"/>
              <a:t>14</a:t>
            </a:fld>
            <a:endParaRPr lang="en-US" altLang="zh-CN" sz="1200" b="1" dirty="0"/>
          </a:p>
        </p:txBody>
      </p:sp>
      <p:sp>
        <p:nvSpPr>
          <p:cNvPr id="79875" name="Rectangle 2"/>
          <p:cNvSpPr>
            <a:spLocks noGrp="1" noRot="1" noChangeAspect="1" noTextEdit="1"/>
          </p:cNvSpPr>
          <p:nvPr>
            <p:ph type="sldImg"/>
          </p:nvPr>
        </p:nvSpPr>
        <p:spPr>
          <a:ln/>
        </p:spPr>
      </p:sp>
      <p:sp>
        <p:nvSpPr>
          <p:cNvPr id="2" name="备注占位符 1">
            <a:extLst>
              <a:ext uri="{FF2B5EF4-FFF2-40B4-BE49-F238E27FC236}">
                <a16:creationId xmlns:a16="http://schemas.microsoft.com/office/drawing/2014/main" id="{096DBD7D-D06F-7EA7-678E-A9154773E387}"/>
              </a:ext>
            </a:extLst>
          </p:cNvPr>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b="1" dirty="0"/>
              <a:t>15</a:t>
            </a:fld>
            <a:endParaRPr lang="en-US" altLang="zh-CN" sz="1200" b="1" dirty="0"/>
          </a:p>
        </p:txBody>
      </p:sp>
      <p:sp>
        <p:nvSpPr>
          <p:cNvPr id="80899" name="Rectangle 2"/>
          <p:cNvSpPr>
            <a:spLocks noGrp="1" noRot="1" noChangeAspect="1" noTextEdit="1"/>
          </p:cNvSpPr>
          <p:nvPr>
            <p:ph type="sldImg"/>
          </p:nvPr>
        </p:nvSpPr>
        <p:spPr>
          <a:ln/>
        </p:spPr>
      </p:sp>
      <p:sp>
        <p:nvSpPr>
          <p:cNvPr id="80900"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b="1" dirty="0"/>
              <a:t>16</a:t>
            </a:fld>
            <a:endParaRPr lang="en-US" altLang="zh-CN" sz="1200" b="1" dirty="0"/>
          </a:p>
        </p:txBody>
      </p:sp>
      <p:sp>
        <p:nvSpPr>
          <p:cNvPr id="81923" name="Rectangle 2"/>
          <p:cNvSpPr>
            <a:spLocks noGrp="1" noRot="1" noChangeAspect="1" noTextEdit="1"/>
          </p:cNvSpPr>
          <p:nvPr>
            <p:ph type="sldImg"/>
          </p:nvPr>
        </p:nvSpPr>
        <p:spPr>
          <a:ln/>
        </p:spPr>
      </p:sp>
      <p:sp>
        <p:nvSpPr>
          <p:cNvPr id="81924" name="Rectangle 3"/>
          <p:cNvSpPr>
            <a:spLocks noGrp="1"/>
          </p:cNvSpPr>
          <p:nvPr>
            <p:ph type="body" idx="1"/>
          </p:nvPr>
        </p:nvSpPr>
        <p:spPr>
          <a:ln/>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txBox="1">
            <a:spLocks noGrp="1"/>
          </p:cNvSpPr>
          <p:nvPr>
            <p:ph type="sldNum" sz="quarter"/>
          </p:nvPr>
        </p:nvSpPr>
        <p:spPr>
          <a:xfrm>
            <a:off x="3886200" y="8686800"/>
            <a:ext cx="2971800" cy="457200"/>
          </a:xfrm>
          <a:prstGeom prst="rect">
            <a:avLst/>
          </a:prstGeom>
          <a:noFill/>
          <a:ln w="9525">
            <a:noFill/>
          </a:ln>
        </p:spPr>
        <p:txBody>
          <a:bodyPr anchor="b" anchorCtr="0"/>
          <a:lstStyle/>
          <a:p>
            <a:pPr lvl="0" algn="r" eaLnBrk="1" hangingPunct="1"/>
            <a:fld id="{9A0DB2DC-4C9A-4742-B13C-FB6460FD3503}" type="slidenum">
              <a:rPr lang="en-US" altLang="zh-CN" sz="1200" b="1" dirty="0"/>
              <a:t>46</a:t>
            </a:fld>
            <a:endParaRPr lang="en-US" altLang="zh-CN" sz="1200" b="1" dirty="0"/>
          </a:p>
        </p:txBody>
      </p:sp>
      <p:sp>
        <p:nvSpPr>
          <p:cNvPr id="82947" name="Rectangle 2"/>
          <p:cNvSpPr>
            <a:spLocks noGrp="1" noRot="1" noChangeAspect="1" noTextEdit="1"/>
          </p:cNvSpPr>
          <p:nvPr>
            <p:ph type="sldImg"/>
          </p:nvPr>
        </p:nvSpPr>
        <p:spPr>
          <a:solidFill>
            <a:srgbClr val="FFFFFF">
              <a:alpha val="100000"/>
            </a:srgbClr>
          </a:solidFill>
          <a:ln/>
        </p:spPr>
      </p:sp>
      <p:sp>
        <p:nvSpPr>
          <p:cNvPr id="82948" name="Rectangle 3"/>
          <p:cNvSpPr>
            <a:spLocks noGrp="1"/>
          </p:cNvSpPr>
          <p:nvPr>
            <p:ph type="body" idx="1"/>
          </p:nvPr>
        </p:nvSpPr>
        <p:spPr>
          <a:solidFill>
            <a:srgbClr val="FFFFFF">
              <a:alpha val="100000"/>
            </a:srgbClr>
          </a:solidFill>
          <a:ln>
            <a:solidFill>
              <a:srgbClr val="000000">
                <a:alpha val="100000"/>
              </a:srgbClr>
            </a:solidFill>
            <a:miter/>
          </a:ln>
        </p:spPr>
        <p:txBody>
          <a:bodyPr wrap="square" lIns="91440" tIns="45720" rIns="91440" bIns="45720"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pic>
        <p:nvPicPr>
          <p:cNvPr id="2050" name="Picture 1026" descr="waseda_mark"/>
          <p:cNvPicPr>
            <a:picLocks noChangeAspect="1"/>
          </p:cNvPicPr>
          <p:nvPr/>
        </p:nvPicPr>
        <p:blipFill>
          <a:blip r:embed="rId3">
            <a:grayscl/>
            <a:lum bright="79999" contrast="-89999"/>
          </a:blip>
          <a:stretch>
            <a:fillRect/>
          </a:stretch>
        </p:blipFill>
        <p:spPr>
          <a:xfrm>
            <a:off x="1116013" y="930275"/>
            <a:ext cx="6840537" cy="5307013"/>
          </a:xfrm>
          <a:prstGeom prst="rect">
            <a:avLst/>
          </a:prstGeom>
          <a:noFill/>
          <a:ln w="9525">
            <a:noFill/>
          </a:ln>
        </p:spPr>
      </p:pic>
      <p:pic>
        <p:nvPicPr>
          <p:cNvPr id="2051" name="Picture 1027" descr="wsd1"/>
          <p:cNvPicPr>
            <a:picLocks noChangeAspect="1"/>
          </p:cNvPicPr>
          <p:nvPr/>
        </p:nvPicPr>
        <p:blipFill>
          <a:blip r:embed="rId4"/>
          <a:stretch>
            <a:fillRect/>
          </a:stretch>
        </p:blipFill>
        <p:spPr>
          <a:xfrm>
            <a:off x="0" y="5661025"/>
            <a:ext cx="9144000" cy="1196975"/>
          </a:xfrm>
          <a:prstGeom prst="rect">
            <a:avLst/>
          </a:prstGeom>
          <a:noFill/>
          <a:ln w="9525">
            <a:noFill/>
          </a:ln>
        </p:spPr>
      </p:pic>
      <p:sp>
        <p:nvSpPr>
          <p:cNvPr id="2052" name="AutoShape 1031"/>
          <p:cNvSpPr/>
          <p:nvPr/>
        </p:nvSpPr>
        <p:spPr>
          <a:xfrm>
            <a:off x="685800" y="3429000"/>
            <a:ext cx="7772400" cy="109538"/>
          </a:xfrm>
          <a:custGeom>
            <a:avLst/>
            <a:gdLst/>
            <a:ahLst/>
            <a:cxnLst>
              <a:cxn ang="0">
                <a:pos x="0" y="0"/>
              </a:cxn>
              <a:cxn ang="0">
                <a:pos x="2147483647" y="0"/>
              </a:cxn>
              <a:cxn ang="0">
                <a:pos x="2147483647" y="2147483647"/>
              </a:cxn>
              <a:cxn ang="0">
                <a:pos x="0" y="2147483647"/>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alpha val="100000"/>
            </a:srgb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2053" name="Line 1032"/>
          <p:cNvSpPr/>
          <p:nvPr userDrawn="1"/>
        </p:nvSpPr>
        <p:spPr>
          <a:xfrm>
            <a:off x="228600" y="457200"/>
            <a:ext cx="8686800" cy="0"/>
          </a:xfrm>
          <a:prstGeom prst="line">
            <a:avLst/>
          </a:prstGeom>
          <a:ln w="57150" cap="flat" cmpd="thinThick">
            <a:solidFill>
              <a:schemeClr val="accent2"/>
            </a:solidFill>
            <a:prstDash val="solid"/>
            <a:headEnd type="none" w="med" len="med"/>
            <a:tailEnd type="none" w="med" len="med"/>
          </a:ln>
        </p:spPr>
      </p:sp>
      <p:sp>
        <p:nvSpPr>
          <p:cNvPr id="9" name="Text Box 1033"/>
          <p:cNvSpPr txBox="1">
            <a:spLocks noChangeArrowheads="1"/>
          </p:cNvSpPr>
          <p:nvPr/>
        </p:nvSpPr>
        <p:spPr bwMode="auto">
          <a:xfrm>
            <a:off x="0" y="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p>
        </p:txBody>
      </p:sp>
      <p:sp>
        <p:nvSpPr>
          <p:cNvPr id="23556" name="Rectangle 1028"/>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p>
        </p:txBody>
      </p:sp>
      <p:sp>
        <p:nvSpPr>
          <p:cNvPr id="23557" name="Rectangle 1029"/>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r>
              <a:rPr lang="ja-JP" altLang="en-US"/>
              <a:t>マスタ サブタイトルの書式設定</a:t>
            </a:r>
          </a:p>
        </p:txBody>
      </p:sp>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bg>
      <p:bgPr>
        <a:blipFill rotWithShape="0">
          <a:blip r:embed="rId2"/>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p:cNvSpPr>
            <a:spLocks noGrp="1" noChangeArrowheads="1"/>
          </p:cNvSpPr>
          <p:nvPr>
            <p:ph type="sldNum" sz="quarter" idx="4"/>
          </p:nvPr>
        </p:nvSpPr>
        <p:spPr bwMode="auto">
          <a:xfrm>
            <a:off x="6934200" y="6477000"/>
            <a:ext cx="1981200" cy="360363"/>
          </a:xfrm>
          <a:prstGeom prst="rect">
            <a:avLst/>
          </a:prstGeom>
          <a:ln>
            <a:miter lim="800000"/>
          </a:ln>
        </p:spPr>
        <p:txBody>
          <a:bodyPr vert="horz" wrap="square" lIns="91440" tIns="45720" rIns="91440" bIns="45720" numCol="1" anchor="t" anchorCtr="0" compatLnSpc="1"/>
          <a:lstStyle/>
          <a:p>
            <a:pPr algn="r" eaLnBrk="1" hangingPunct="1"/>
            <a:r>
              <a:rPr lang="en-US" altLang="zh-CN" dirty="0">
                <a:latin typeface="Arial" panose="020B0604020202020204" pitchFamily="34" charset="0"/>
                <a:ea typeface="MS PGothic" panose="020B0600070205080204" pitchFamily="34" charset="-128"/>
              </a:rPr>
              <a:t>Char 9 pp. </a:t>
            </a:r>
            <a:fld id="{9A0DB2DC-4C9A-4742-B13C-FB6460FD3503}" type="slidenum">
              <a:rPr lang="en-US" altLang="ja-JP" dirty="0">
                <a:latin typeface="Arial" panose="020B0604020202020204" pitchFamily="34" charset="0"/>
                <a:ea typeface="MS PGothic" panose="020B0600070205080204" pitchFamily="34" charset="-128"/>
              </a:rPr>
              <a:t>‹#›</a:t>
            </a:fld>
            <a:endParaRPr lang="en-US" altLang="ja-JP" dirty="0">
              <a:latin typeface="Arial" panose="020B0604020202020204" pitchFamily="34" charset="0"/>
              <a:ea typeface="MS PGothic" panose="020B0600070205080204" pitchFamily="34" charset="-128"/>
            </a:endParaRPr>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pPr lvl="0" eaLnBrk="1" hangingPunct="1"/>
            <a:fld id="{9A0DB2DC-4C9A-4742-B13C-FB6460FD3503}" type="slidenum">
              <a:rPr lang="ja-JP" altLang="en-US" dirty="0"/>
              <a:t>‹#›</a:t>
            </a:fld>
            <a:endParaRPr lang="ja-JP" altLang="en-US" dirty="0"/>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765175"/>
          </a:xfrm>
          <a:prstGeom prst="rect">
            <a:avLst/>
          </a:prstGeom>
          <a:solidFill>
            <a:srgbClr val="A50021"/>
          </a:solidFill>
          <a:ln w="9525">
            <a:noFill/>
          </a:ln>
        </p:spPr>
        <p:txBody>
          <a:bodyPr anchor="b" anchorCtr="0"/>
          <a:lstStyle/>
          <a:p>
            <a:pPr lvl="0"/>
            <a:r>
              <a:rPr lang="ja-JP" altLang="en-US" dirty="0"/>
              <a:t>マスタ タイトルの書式設定</a:t>
            </a:r>
          </a:p>
        </p:txBody>
      </p:sp>
      <p:sp>
        <p:nvSpPr>
          <p:cNvPr id="1027" name="Rectangle 3"/>
          <p:cNvSpPr>
            <a:spLocks noGrp="1"/>
          </p:cNvSpPr>
          <p:nvPr>
            <p:ph type="body" idx="1"/>
          </p:nvPr>
        </p:nvSpPr>
        <p:spPr>
          <a:xfrm>
            <a:off x="250825" y="908050"/>
            <a:ext cx="8642350" cy="5400675"/>
          </a:xfrm>
          <a:prstGeom prst="rect">
            <a:avLst/>
          </a:prstGeom>
          <a:noFill/>
          <a:ln w="9525">
            <a:noFill/>
          </a:ln>
        </p:spPr>
        <p:txBody>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2536" name="Rectangle 8"/>
          <p:cNvSpPr>
            <a:spLocks noGrp="1" noChangeArrowheads="1"/>
          </p:cNvSpPr>
          <p:nvPr>
            <p:ph type="sldNum" sz="quarter" idx="4"/>
          </p:nvPr>
        </p:nvSpPr>
        <p:spPr bwMode="auto">
          <a:xfrm>
            <a:off x="6934200" y="6477000"/>
            <a:ext cx="1981200" cy="360363"/>
          </a:xfrm>
          <a:prstGeom prst="rect">
            <a:avLst/>
          </a:prstGeom>
          <a:noFill/>
          <a:ln w="9525">
            <a:noFill/>
            <a:miter lim="800000"/>
          </a:ln>
          <a:effectLst/>
        </p:spPr>
        <p:txBody>
          <a:bodyPr vert="horz" wrap="square" lIns="91440" tIns="45720" rIns="91440" bIns="45720" numCol="1" anchor="t" anchorCtr="0" compatLnSpc="1"/>
          <a:lstStyle>
            <a:lvl1pPr algn="r">
              <a:defRPr sz="1800">
                <a:solidFill>
                  <a:srgbClr val="A50021"/>
                </a:solidFill>
                <a:latin typeface="Arial" panose="020B0604020202020204" pitchFamily="34" charset="0"/>
                <a:ea typeface="MS PGothic" panose="020B0600070205080204" pitchFamily="34" charset="-128"/>
              </a:defRPr>
            </a:lvl1pPr>
          </a:lstStyle>
          <a:p>
            <a:pPr lvl="0" eaLnBrk="1" hangingPunct="1"/>
            <a:fld id="{9A0DB2DC-4C9A-4742-B13C-FB6460FD3503}" type="slidenum">
              <a:rPr lang="ja-JP" altLang="en-US" dirty="0"/>
              <a:t>‹#›</a:t>
            </a:fld>
            <a:endParaRPr lang="ja-JP"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random/>
  </p:transition>
  <p:hf sldNum="0" hdr="0" ftr="0" dt="0"/>
  <p:txStyles>
    <p:titleStyle>
      <a:lvl1pPr indent="176530" algn="l" rtl="0" eaLnBrk="0" fontAlgn="base" hangingPunct="0">
        <a:spcBef>
          <a:spcPct val="0"/>
        </a:spcBef>
        <a:spcAft>
          <a:spcPct val="0"/>
        </a:spcAft>
        <a:defRPr sz="3800" b="1">
          <a:solidFill>
            <a:schemeClr val="bg1"/>
          </a:solidFill>
          <a:latin typeface="+mj-lt"/>
          <a:ea typeface="+mj-ea"/>
          <a:cs typeface="+mj-cs"/>
        </a:defRPr>
      </a:lvl1pPr>
      <a:lvl2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2pPr>
      <a:lvl3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3pPr>
      <a:lvl4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4pPr>
      <a:lvl5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9.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11.wm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oleObject" Target="../embeddings/oleObject4.bin"/><Relationship Id="rId5" Type="http://schemas.openxmlformats.org/officeDocument/2006/relationships/image" Target="../media/image10.png"/><Relationship Id="rId4" Type="http://schemas.openxmlformats.org/officeDocument/2006/relationships/image" Target="../media/image9.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oleObject" Target="../embeddings/oleObject5.bin"/><Relationship Id="rId7" Type="http://schemas.openxmlformats.org/officeDocument/2006/relationships/image" Target="../media/image11.wmf"/><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oleObject" Target="../embeddings/oleObject6.bin"/><Relationship Id="rId5" Type="http://schemas.openxmlformats.org/officeDocument/2006/relationships/image" Target="../media/image10.png"/><Relationship Id="rId4" Type="http://schemas.openxmlformats.org/officeDocument/2006/relationships/image" Target="../media/image9.wmf"/><Relationship Id="rId9" Type="http://schemas.openxmlformats.org/officeDocument/2006/relationships/image" Target="../media/image12.w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0.png"/><Relationship Id="rId7" Type="http://schemas.openxmlformats.org/officeDocument/2006/relationships/image" Target="../media/image14.wmf"/><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oleObject" Target="../embeddings/oleObject9.bin"/><Relationship Id="rId11" Type="http://schemas.openxmlformats.org/officeDocument/2006/relationships/image" Target="../media/image16.wmf"/><Relationship Id="rId5" Type="http://schemas.openxmlformats.org/officeDocument/2006/relationships/image" Target="../media/image13.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1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1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4.bin"/><Relationship Id="rId1" Type="http://schemas.openxmlformats.org/officeDocument/2006/relationships/slideLayout" Target="../slideLayouts/slideLayout7.xml"/><Relationship Id="rId6" Type="http://schemas.openxmlformats.org/officeDocument/2006/relationships/oleObject" Target="../embeddings/oleObject16.bin"/><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7.bin"/><Relationship Id="rId1" Type="http://schemas.openxmlformats.org/officeDocument/2006/relationships/slideLayout" Target="../slideLayouts/slideLayout4.xml"/><Relationship Id="rId5" Type="http://schemas.openxmlformats.org/officeDocument/2006/relationships/image" Target="../media/image26.wmf"/><Relationship Id="rId4" Type="http://schemas.openxmlformats.org/officeDocument/2006/relationships/oleObject" Target="../embeddings/oleObject18.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oleObject" Target="../embeddings/oleObject19.bin"/><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34.wmf"/><Relationship Id="rId4" Type="http://schemas.openxmlformats.org/officeDocument/2006/relationships/oleObject" Target="../embeddings/oleObject21.bin"/><Relationship Id="rId9" Type="http://schemas.openxmlformats.org/officeDocument/2006/relationships/image" Target="../media/image36.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33.wmf"/><Relationship Id="rId7" Type="http://schemas.openxmlformats.org/officeDocument/2006/relationships/image" Target="../media/image35.wmf"/><Relationship Id="rId2" Type="http://schemas.openxmlformats.org/officeDocument/2006/relationships/oleObject" Target="../embeddings/oleObject24.bin"/><Relationship Id="rId1" Type="http://schemas.openxmlformats.org/officeDocument/2006/relationships/slideLayout" Target="../slideLayouts/slideLayout2.xml"/><Relationship Id="rId6" Type="http://schemas.openxmlformats.org/officeDocument/2006/relationships/oleObject" Target="../embeddings/oleObject26.bin"/><Relationship Id="rId5" Type="http://schemas.openxmlformats.org/officeDocument/2006/relationships/image" Target="../media/image34.wmf"/><Relationship Id="rId4" Type="http://schemas.openxmlformats.org/officeDocument/2006/relationships/oleObject" Target="../embeddings/oleObject25.bin"/><Relationship Id="rId9" Type="http://schemas.openxmlformats.org/officeDocument/2006/relationships/image" Target="../media/image3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37.wmf"/><Relationship Id="rId7" Type="http://schemas.openxmlformats.org/officeDocument/2006/relationships/image" Target="../media/image35.wmf"/><Relationship Id="rId2" Type="http://schemas.openxmlformats.org/officeDocument/2006/relationships/oleObject" Target="../embeddings/oleObject28.bin"/><Relationship Id="rId1" Type="http://schemas.openxmlformats.org/officeDocument/2006/relationships/slideLayout" Target="../slideLayouts/slideLayout2.xml"/><Relationship Id="rId6" Type="http://schemas.openxmlformats.org/officeDocument/2006/relationships/oleObject" Target="../embeddings/oleObject30.bin"/><Relationship Id="rId11" Type="http://schemas.openxmlformats.org/officeDocument/2006/relationships/image" Target="../media/image40.wmf"/><Relationship Id="rId5" Type="http://schemas.openxmlformats.org/officeDocument/2006/relationships/image" Target="../media/image38.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9.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43.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45.wmf"/><Relationship Id="rId7" Type="http://schemas.openxmlformats.org/officeDocument/2006/relationships/oleObject" Target="../embeddings/oleObject37.bin"/><Relationship Id="rId2"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oleObject" Target="../embeddings/oleObject36.bin"/><Relationship Id="rId5" Type="http://schemas.openxmlformats.org/officeDocument/2006/relationships/image" Target="../media/image46.wmf"/><Relationship Id="rId4" Type="http://schemas.openxmlformats.org/officeDocument/2006/relationships/oleObject" Target="../embeddings/oleObject35.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39.bin"/><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0.wmf"/><Relationship Id="rId2"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oleObject" Target="../embeddings/oleObject42.bin"/><Relationship Id="rId5" Type="http://schemas.openxmlformats.org/officeDocument/2006/relationships/image" Target="../media/image49.wmf"/><Relationship Id="rId4" Type="http://schemas.openxmlformats.org/officeDocument/2006/relationships/oleObject" Target="../embeddings/oleObject41.bin"/></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51.wmf"/><Relationship Id="rId7" Type="http://schemas.openxmlformats.org/officeDocument/2006/relationships/image" Target="../media/image53.wmf"/><Relationship Id="rId2"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oleObject" Target="../embeddings/oleObject45.bin"/><Relationship Id="rId5" Type="http://schemas.openxmlformats.org/officeDocument/2006/relationships/image" Target="../media/image52.wmf"/><Relationship Id="rId4" Type="http://schemas.openxmlformats.org/officeDocument/2006/relationships/oleObject" Target="../embeddings/oleObject44.bin"/><Relationship Id="rId9" Type="http://schemas.openxmlformats.org/officeDocument/2006/relationships/image" Target="../media/image54.wmf"/></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image" Target="../media/image55.wmf"/><Relationship Id="rId7" Type="http://schemas.openxmlformats.org/officeDocument/2006/relationships/image" Target="../media/image57.wmf"/><Relationship Id="rId2" Type="http://schemas.openxmlformats.org/officeDocument/2006/relationships/oleObject" Target="../embeddings/oleObject47.bin"/><Relationship Id="rId1" Type="http://schemas.openxmlformats.org/officeDocument/2006/relationships/slideLayout" Target="../slideLayouts/slideLayout2.xml"/><Relationship Id="rId6" Type="http://schemas.openxmlformats.org/officeDocument/2006/relationships/oleObject" Target="../embeddings/oleObject49.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58.wmf"/></Relationships>
</file>

<file path=ppt/slides/_rels/slide59.x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2.wmf"/><Relationship Id="rId2" Type="http://schemas.openxmlformats.org/officeDocument/2006/relationships/oleObject" Target="../embeddings/oleObject52.bin"/><Relationship Id="rId1" Type="http://schemas.openxmlformats.org/officeDocument/2006/relationships/slideLayout" Target="../slideLayouts/slideLayout2.xml"/><Relationship Id="rId6" Type="http://schemas.openxmlformats.org/officeDocument/2006/relationships/oleObject" Target="../embeddings/oleObject54.bin"/><Relationship Id="rId5" Type="http://schemas.openxmlformats.org/officeDocument/2006/relationships/image" Target="../media/image61.wmf"/><Relationship Id="rId4" Type="http://schemas.openxmlformats.org/officeDocument/2006/relationships/oleObject" Target="../embeddings/oleObject53.bin"/></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57.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59.wmf"/><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6.wmf"/><Relationship Id="rId11" Type="http://schemas.openxmlformats.org/officeDocument/2006/relationships/oleObject" Target="../embeddings/oleObject59.bin"/><Relationship Id="rId5" Type="http://schemas.openxmlformats.org/officeDocument/2006/relationships/oleObject" Target="../embeddings/oleObject56.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8.bin"/></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image" Target="../media/image68.wmf"/><Relationship Id="rId13" Type="http://schemas.openxmlformats.org/officeDocument/2006/relationships/oleObject" Target="../embeddings/oleObject65.bin"/><Relationship Id="rId18" Type="http://schemas.openxmlformats.org/officeDocument/2006/relationships/image" Target="../media/image73.wmf"/><Relationship Id="rId26" Type="http://schemas.openxmlformats.org/officeDocument/2006/relationships/image" Target="../media/image77.wmf"/><Relationship Id="rId3" Type="http://schemas.openxmlformats.org/officeDocument/2006/relationships/oleObject" Target="../embeddings/oleObject60.bin"/><Relationship Id="rId21" Type="http://schemas.openxmlformats.org/officeDocument/2006/relationships/oleObject" Target="../embeddings/oleObject69.bin"/><Relationship Id="rId7" Type="http://schemas.openxmlformats.org/officeDocument/2006/relationships/oleObject" Target="../embeddings/oleObject62.bin"/><Relationship Id="rId12" Type="http://schemas.openxmlformats.org/officeDocument/2006/relationships/image" Target="../media/image70.wmf"/><Relationship Id="rId17" Type="http://schemas.openxmlformats.org/officeDocument/2006/relationships/oleObject" Target="../embeddings/oleObject67.bin"/><Relationship Id="rId25" Type="http://schemas.openxmlformats.org/officeDocument/2006/relationships/oleObject" Target="../embeddings/oleObject71.bin"/><Relationship Id="rId2" Type="http://schemas.openxmlformats.org/officeDocument/2006/relationships/image" Target="../media/image19.png"/><Relationship Id="rId16" Type="http://schemas.openxmlformats.org/officeDocument/2006/relationships/image" Target="../media/image72.wmf"/><Relationship Id="rId20" Type="http://schemas.openxmlformats.org/officeDocument/2006/relationships/image" Target="../media/image74.wmf"/><Relationship Id="rId1" Type="http://schemas.openxmlformats.org/officeDocument/2006/relationships/slideLayout" Target="../slideLayouts/slideLayout2.xml"/><Relationship Id="rId6" Type="http://schemas.openxmlformats.org/officeDocument/2006/relationships/image" Target="../media/image67.wmf"/><Relationship Id="rId11" Type="http://schemas.openxmlformats.org/officeDocument/2006/relationships/oleObject" Target="../embeddings/oleObject64.bin"/><Relationship Id="rId24" Type="http://schemas.openxmlformats.org/officeDocument/2006/relationships/image" Target="../media/image76.wmf"/><Relationship Id="rId5" Type="http://schemas.openxmlformats.org/officeDocument/2006/relationships/oleObject" Target="../embeddings/oleObject61.bin"/><Relationship Id="rId15" Type="http://schemas.openxmlformats.org/officeDocument/2006/relationships/oleObject" Target="../embeddings/oleObject66.bin"/><Relationship Id="rId23" Type="http://schemas.openxmlformats.org/officeDocument/2006/relationships/oleObject" Target="../embeddings/oleObject70.bin"/><Relationship Id="rId10" Type="http://schemas.openxmlformats.org/officeDocument/2006/relationships/image" Target="../media/image69.wmf"/><Relationship Id="rId19" Type="http://schemas.openxmlformats.org/officeDocument/2006/relationships/oleObject" Target="../embeddings/oleObject68.bin"/><Relationship Id="rId4" Type="http://schemas.openxmlformats.org/officeDocument/2006/relationships/image" Target="../media/image66.wmf"/><Relationship Id="rId9" Type="http://schemas.openxmlformats.org/officeDocument/2006/relationships/oleObject" Target="../embeddings/oleObject63.bin"/><Relationship Id="rId14" Type="http://schemas.openxmlformats.org/officeDocument/2006/relationships/image" Target="../media/image71.wmf"/><Relationship Id="rId22" Type="http://schemas.openxmlformats.org/officeDocument/2006/relationships/image" Target="../media/image75.wmf"/></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83.wmf"/><Relationship Id="rId3" Type="http://schemas.openxmlformats.org/officeDocument/2006/relationships/image" Target="../media/image78.wmf"/><Relationship Id="rId7" Type="http://schemas.openxmlformats.org/officeDocument/2006/relationships/image" Target="../media/image80.wmf"/><Relationship Id="rId12" Type="http://schemas.openxmlformats.org/officeDocument/2006/relationships/oleObject" Target="../embeddings/oleObject77.bin"/><Relationship Id="rId2" Type="http://schemas.openxmlformats.org/officeDocument/2006/relationships/oleObject" Target="../embeddings/oleObject72.bin"/><Relationship Id="rId1" Type="http://schemas.openxmlformats.org/officeDocument/2006/relationships/slideLayout" Target="../slideLayouts/slideLayout7.xml"/><Relationship Id="rId6" Type="http://schemas.openxmlformats.org/officeDocument/2006/relationships/oleObject" Target="../embeddings/oleObject74.bin"/><Relationship Id="rId11" Type="http://schemas.openxmlformats.org/officeDocument/2006/relationships/image" Target="../media/image82.wmf"/><Relationship Id="rId5" Type="http://schemas.openxmlformats.org/officeDocument/2006/relationships/image" Target="../media/image79.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81.wmf"/><Relationship Id="rId14" Type="http://schemas.openxmlformats.org/officeDocument/2006/relationships/image" Target="../media/image19.png"/></Relationships>
</file>

<file path=ppt/slides/_rels/slide66.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oleObject" Target="../embeddings/oleObject78.bin"/><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88.wmf"/><Relationship Id="rId2" Type="http://schemas.openxmlformats.org/officeDocument/2006/relationships/oleObject" Target="../embeddings/oleObject79.bin"/><Relationship Id="rId1" Type="http://schemas.openxmlformats.org/officeDocument/2006/relationships/slideLayout" Target="../slideLayouts/slideLayout7.xml"/><Relationship Id="rId6" Type="http://schemas.openxmlformats.org/officeDocument/2006/relationships/oleObject" Target="../embeddings/oleObject81.bin"/><Relationship Id="rId5" Type="http://schemas.openxmlformats.org/officeDocument/2006/relationships/image" Target="../media/image87.wmf"/><Relationship Id="rId4" Type="http://schemas.openxmlformats.org/officeDocument/2006/relationships/oleObject" Target="../embeddings/oleObject80.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oleObject" Target="../embeddings/oleObject82.bin"/><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ctrTitle"/>
          </p:nvPr>
        </p:nvSpPr>
        <p:spPr>
          <a:xfrm>
            <a:off x="684213" y="1193800"/>
            <a:ext cx="7988300" cy="2019300"/>
          </a:xfrm>
          <a:ln/>
        </p:spPr>
        <p:txBody>
          <a:bodyPr vert="horz" wrap="square" lIns="91440" tIns="45720" rIns="91440" bIns="45720" anchor="b" anchorCtr="0"/>
          <a:lstStyle/>
          <a:p>
            <a:pPr eaLnBrk="1" hangingPunct="1">
              <a:buClrTx/>
              <a:buSzTx/>
              <a:buFontTx/>
            </a:pPr>
            <a:r>
              <a:rPr lang="zh-CN" altLang="en-US" sz="4000" dirty="0">
                <a:solidFill>
                  <a:schemeClr val="tx1"/>
                </a:solidFill>
                <a:latin typeface="Times New Roman" panose="02020603050405020304" pitchFamily="18" charset="0"/>
                <a:ea typeface="黑体" panose="02010609060101010101" pitchFamily="49" charset="-122"/>
                <a:cs typeface="+mj-cs"/>
              </a:rPr>
              <a:t>第 </a:t>
            </a:r>
            <a:r>
              <a:rPr lang="en-US" altLang="zh-CN" sz="4000" dirty="0">
                <a:solidFill>
                  <a:schemeClr val="tx1"/>
                </a:solidFill>
                <a:latin typeface="Times New Roman" panose="02020603050405020304" pitchFamily="18" charset="0"/>
                <a:ea typeface="黑体" panose="02010609060101010101" pitchFamily="49" charset="-122"/>
                <a:cs typeface="+mj-cs"/>
              </a:rPr>
              <a:t>5 </a:t>
            </a:r>
            <a:r>
              <a:rPr lang="zh-CN" altLang="en-US" sz="4000" dirty="0">
                <a:solidFill>
                  <a:schemeClr val="tx1"/>
                </a:solidFill>
                <a:latin typeface="Times New Roman" panose="02020603050405020304" pitchFamily="18" charset="0"/>
                <a:ea typeface="黑体" panose="02010609060101010101" pitchFamily="49" charset="-122"/>
                <a:cs typeface="+mj-cs"/>
              </a:rPr>
              <a:t>章 智能计算及应用</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2"/>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4339" name="Rectangle 2"/>
          <p:cNvSpPr>
            <a:spLocks noGrp="1"/>
          </p:cNvSpPr>
          <p:nvPr>
            <p:ph type="title"/>
          </p:nvPr>
        </p:nvSpPr>
        <p:spPr>
          <a:xfrm>
            <a:off x="0" y="0"/>
            <a:ext cx="9144000" cy="68580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5.2.2  </a:t>
            </a:r>
            <a:r>
              <a:rPr lang="zh-CN" altLang="en-US" sz="3600" b="0" dirty="0">
                <a:latin typeface="Times New Roman" panose="02020603050405020304" pitchFamily="18" charset="0"/>
                <a:ea typeface="黑体" panose="02010609060101010101" pitchFamily="49" charset="-122"/>
              </a:rPr>
              <a:t>遗传算法的基本思想</a:t>
            </a:r>
          </a:p>
        </p:txBody>
      </p:sp>
      <p:sp>
        <p:nvSpPr>
          <p:cNvPr id="14340" name="Rectangle 4"/>
          <p:cNvSpPr/>
          <p:nvPr/>
        </p:nvSpPr>
        <p:spPr>
          <a:xfrm>
            <a:off x="762000" y="3886200"/>
            <a:ext cx="7924800" cy="519113"/>
          </a:xfrm>
          <a:prstGeom prst="rect">
            <a:avLst/>
          </a:prstGeom>
          <a:noFill/>
          <a:ln w="9525">
            <a:noFill/>
          </a:ln>
        </p:spPr>
        <p:txBody>
          <a:bodyPr>
            <a:spAutoFit/>
          </a:bodyPr>
          <a:lstStyle/>
          <a:p>
            <a:pPr eaLnBrk="1" hangingPunct="1">
              <a:spcBef>
                <a:spcPct val="50000"/>
              </a:spcBef>
            </a:pPr>
            <a:endParaRPr lang="zh-CN" altLang="zh-CN" sz="2800" dirty="0">
              <a:solidFill>
                <a:schemeClr val="tx1"/>
              </a:solidFill>
              <a:latin typeface="Times New Roman" panose="02020603050405020304" pitchFamily="18" charset="0"/>
            </a:endParaRPr>
          </a:p>
        </p:txBody>
      </p:sp>
      <p:graphicFrame>
        <p:nvGraphicFramePr>
          <p:cNvPr id="73792" name="Group 64"/>
          <p:cNvGraphicFramePr>
            <a:graphicFrameLocks noGrp="1"/>
          </p:cNvGraphicFramePr>
          <p:nvPr/>
        </p:nvGraphicFramePr>
        <p:xfrm>
          <a:off x="323850" y="1031875"/>
          <a:ext cx="8435975" cy="5629276"/>
        </p:xfrm>
        <a:graphic>
          <a:graphicData uri="http://schemas.openxmlformats.org/drawingml/2006/table">
            <a:tbl>
              <a:tblPr/>
              <a:tblGrid>
                <a:gridCol w="3251200">
                  <a:extLst>
                    <a:ext uri="{9D8B030D-6E8A-4147-A177-3AD203B41FA5}">
                      <a16:colId xmlns:a16="http://schemas.microsoft.com/office/drawing/2014/main" val="20000"/>
                    </a:ext>
                  </a:extLst>
                </a:gridCol>
                <a:gridCol w="5184775">
                  <a:extLst>
                    <a:ext uri="{9D8B030D-6E8A-4147-A177-3AD203B41FA5}">
                      <a16:colId xmlns:a16="http://schemas.microsoft.com/office/drawing/2014/main" val="20001"/>
                    </a:ext>
                  </a:extLst>
                </a:gridCol>
              </a:tblGrid>
              <a:tr h="646714">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生物遗传概念</a:t>
                      </a:r>
                    </a:p>
                  </a:txBody>
                  <a:tcPr marT="48504" marB="485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遗传算法中的应用</a:t>
                      </a:r>
                    </a:p>
                  </a:txBody>
                  <a:tcPr marT="48504" marB="485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0"/>
                  </a:ext>
                </a:extLst>
              </a:tr>
              <a:tr h="517658">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适者生存</a:t>
                      </a:r>
                    </a:p>
                  </a:txBody>
                  <a:tcPr marT="48504" marB="485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目标值比较大的解被选择的可能性大</a:t>
                      </a:r>
                    </a:p>
                  </a:txBody>
                  <a:tcPr marT="48504" marB="485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517658">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个体（</a:t>
                      </a:r>
                      <a:r>
                        <a:rPr kumimoji="0" lang="en-US" altLang="zh-CN"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Individual</a:t>
                      </a: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8504" marB="485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解</a:t>
                      </a:r>
                    </a:p>
                  </a:txBody>
                  <a:tcPr marT="48504" marB="485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517658">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染色体（</a:t>
                      </a:r>
                      <a:r>
                        <a:rPr kumimoji="0" lang="en-US" altLang="zh-CN"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Chromosome</a:t>
                      </a: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8504" marB="485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解的编码（字符串、向量、串结构等）</a:t>
                      </a:r>
                    </a:p>
                  </a:txBody>
                  <a:tcPr marT="48504" marB="485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517658">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基因（</a:t>
                      </a:r>
                      <a:r>
                        <a:rPr kumimoji="0" lang="en-US" altLang="zh-CN"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Gene</a:t>
                      </a: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8504" marB="485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解的编码中每一分量</a:t>
                      </a:r>
                    </a:p>
                  </a:txBody>
                  <a:tcPr marT="48504" marB="485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517658">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适应性（</a:t>
                      </a:r>
                      <a:r>
                        <a:rPr kumimoji="0" lang="en-US" altLang="zh-CN"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Fitness</a:t>
                      </a: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8504" marB="485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适应度函数值</a:t>
                      </a:r>
                    </a:p>
                  </a:txBody>
                  <a:tcPr marT="48504" marB="485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938307">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endParaRPr kumimoji="0" lang="en-US" altLang="zh-CN" sz="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群体（</a:t>
                      </a:r>
                      <a:r>
                        <a:rPr kumimoji="0" lang="en-US" altLang="zh-CN"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Population</a:t>
                      </a:r>
                      <a:r>
                        <a:rPr kumimoji="0" lang="zh-CN" altLang="en-US" sz="23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p>
                  </a:txBody>
                  <a:tcPr marT="48504" marB="485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根据适应度值选定的一组解（解的个数为群体的规模）</a:t>
                      </a:r>
                    </a:p>
                  </a:txBody>
                  <a:tcPr marT="48504" marB="485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r h="938307">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endParaRPr kumimoji="0" lang="en-US" altLang="zh-CN" sz="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婚配（</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Marry</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4" marB="485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交叉（</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Crossover</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）选择两个染色体进行交叉产生一组新的染色体的过程</a:t>
                      </a:r>
                    </a:p>
                  </a:txBody>
                  <a:tcPr marT="48504" marB="485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7"/>
                  </a:ext>
                </a:extLst>
              </a:tr>
              <a:tr h="517658">
                <a:tc>
                  <a:txBody>
                    <a:body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变异（</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Mutation</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4" marB="485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编码的某一分量发生变化的过程</a:t>
                      </a:r>
                    </a:p>
                  </a:txBody>
                  <a:tcPr marT="48504" marB="485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8"/>
                  </a:ext>
                </a:extLst>
              </a:tr>
            </a:tbl>
          </a:graphicData>
        </a:graphic>
      </p:graphicFrame>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2"/>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5363" name="Rectangle 2"/>
          <p:cNvSpPr>
            <a:spLocks noGrp="1"/>
          </p:cNvSpPr>
          <p:nvPr>
            <p:ph type="title"/>
          </p:nvPr>
        </p:nvSpPr>
        <p:spPr>
          <a:xfrm>
            <a:off x="0" y="0"/>
            <a:ext cx="9144000" cy="68580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5.2.2  </a:t>
            </a:r>
            <a:r>
              <a:rPr lang="zh-CN" altLang="en-US" sz="3600" b="0" dirty="0">
                <a:latin typeface="Times New Roman" panose="02020603050405020304" pitchFamily="18" charset="0"/>
                <a:ea typeface="黑体" panose="02010609060101010101" pitchFamily="49" charset="-122"/>
              </a:rPr>
              <a:t>遗传算法的基本思想</a:t>
            </a:r>
          </a:p>
        </p:txBody>
      </p:sp>
      <p:sp>
        <p:nvSpPr>
          <p:cNvPr id="15364" name="Rectangle 5"/>
          <p:cNvSpPr/>
          <p:nvPr/>
        </p:nvSpPr>
        <p:spPr>
          <a:xfrm>
            <a:off x="762000" y="3886200"/>
            <a:ext cx="7924800" cy="519113"/>
          </a:xfrm>
          <a:prstGeom prst="rect">
            <a:avLst/>
          </a:prstGeom>
          <a:noFill/>
          <a:ln w="9525">
            <a:noFill/>
          </a:ln>
        </p:spPr>
        <p:txBody>
          <a:bodyPr>
            <a:spAutoFit/>
          </a:bodyPr>
          <a:lstStyle/>
          <a:p>
            <a:pPr eaLnBrk="1" hangingPunct="1">
              <a:spcBef>
                <a:spcPct val="50000"/>
              </a:spcBef>
            </a:pPr>
            <a:endParaRPr lang="zh-CN" altLang="zh-CN" sz="2800" dirty="0">
              <a:solidFill>
                <a:schemeClr val="tx1"/>
              </a:solidFill>
              <a:latin typeface="Times New Roman" panose="02020603050405020304" pitchFamily="18" charset="0"/>
            </a:endParaRPr>
          </a:p>
        </p:txBody>
      </p:sp>
      <p:sp>
        <p:nvSpPr>
          <p:cNvPr id="57350" name="Text Box 6"/>
          <p:cNvSpPr txBox="1"/>
          <p:nvPr/>
        </p:nvSpPr>
        <p:spPr>
          <a:xfrm>
            <a:off x="446088" y="4652963"/>
            <a:ext cx="8229600" cy="2068512"/>
          </a:xfrm>
          <a:prstGeom prst="rect">
            <a:avLst/>
          </a:prstGeom>
          <a:noFill/>
          <a:ln w="9525">
            <a:noFill/>
          </a:ln>
        </p:spPr>
        <p:txBody>
          <a:bodyPr anchor="b" anchorCtr="0">
            <a:spAutoFit/>
          </a:bodyPr>
          <a:lstStyle/>
          <a:p>
            <a:pPr algn="just" eaLnBrk="1" hangingPunct="1">
              <a:spcBef>
                <a:spcPct val="100000"/>
              </a:spcBef>
              <a:buClr>
                <a:schemeClr val="accent2"/>
              </a:buClr>
              <a:buFont typeface="Wingdings" panose="05000000000000000000" pitchFamily="2" charset="2"/>
              <a:buBlip>
                <a:blip r:embed="rId3"/>
              </a:buBlip>
            </a:pPr>
            <a:r>
              <a:rPr lang="en-US" altLang="zh-CN" sz="2800" b="1" dirty="0">
                <a:solidFill>
                  <a:schemeClr val="tx1"/>
                </a:solidFill>
                <a:latin typeface="宋体" panose="02010600030101010101" pitchFamily="2" charset="-122"/>
              </a:rPr>
              <a:t> </a:t>
            </a:r>
            <a:r>
              <a:rPr lang="zh-CN" altLang="en-US" sz="2800" b="1" dirty="0">
                <a:solidFill>
                  <a:schemeClr val="tx1"/>
                </a:solidFill>
                <a:latin typeface="宋体" panose="02010600030101010101" pitchFamily="2" charset="-122"/>
              </a:rPr>
              <a:t>遗传算法的基本思想：</a:t>
            </a:r>
          </a:p>
          <a:p>
            <a:pPr algn="just" eaLnBrk="1" hangingPunct="1">
              <a:spcBef>
                <a:spcPct val="50000"/>
              </a:spcBef>
              <a:buClr>
                <a:schemeClr val="accent2"/>
              </a:buClr>
              <a:buFont typeface="Wingdings" panose="05000000000000000000" pitchFamily="2" charset="2"/>
              <a:buNone/>
            </a:pPr>
            <a:r>
              <a:rPr lang="zh-CN" altLang="en-US" sz="2800" b="1" dirty="0">
                <a:solidFill>
                  <a:schemeClr val="tx1"/>
                </a:solidFill>
                <a:latin typeface="宋体" panose="02010600030101010101" pitchFamily="2" charset="-122"/>
              </a:rPr>
              <a:t>  在求解问题时从多个解开始，然后通过一定的法则进行逐步迭代以产生新的解。</a:t>
            </a:r>
          </a:p>
          <a:p>
            <a:pPr eaLnBrk="1" hangingPunct="1">
              <a:spcBef>
                <a:spcPct val="50000"/>
              </a:spcBef>
              <a:buNone/>
            </a:pPr>
            <a:endParaRPr lang="en-US" altLang="zh-CN" sz="2100" b="1" dirty="0">
              <a:latin typeface="宋体" panose="02010600030101010101" pitchFamily="2" charset="-122"/>
            </a:endParaRPr>
          </a:p>
        </p:txBody>
      </p:sp>
      <p:graphicFrame>
        <p:nvGraphicFramePr>
          <p:cNvPr id="57353" name="Object 9"/>
          <p:cNvGraphicFramePr>
            <a:graphicFrameLocks noChangeAspect="1"/>
          </p:cNvGraphicFramePr>
          <p:nvPr/>
        </p:nvGraphicFramePr>
        <p:xfrm>
          <a:off x="1752600" y="914400"/>
          <a:ext cx="4953000" cy="3382963"/>
        </p:xfrm>
        <a:graphic>
          <a:graphicData uri="http://schemas.openxmlformats.org/presentationml/2006/ole">
            <mc:AlternateContent xmlns:mc="http://schemas.openxmlformats.org/markup-compatibility/2006">
              <mc:Choice xmlns:v="urn:schemas-microsoft-com:vml" Requires="v">
                <p:oleObj r:id="rId4" imgW="3493135" imgH="2066290" progId="SmartDraw.2">
                  <p:embed/>
                </p:oleObj>
              </mc:Choice>
              <mc:Fallback>
                <p:oleObj r:id="rId4" imgW="3493135" imgH="2066290" progId="SmartDraw.2">
                  <p:embed/>
                  <p:pic>
                    <p:nvPicPr>
                      <p:cNvPr id="0" name="图片 3076"/>
                      <p:cNvPicPr/>
                      <p:nvPr/>
                    </p:nvPicPr>
                    <p:blipFill>
                      <a:blip r:embed="rId5"/>
                      <a:stretch>
                        <a:fillRect/>
                      </a:stretch>
                    </p:blipFill>
                    <p:spPr>
                      <a:xfrm>
                        <a:off x="1752600" y="914400"/>
                        <a:ext cx="4953000" cy="3382963"/>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353"/>
                                        </p:tgtEl>
                                        <p:attrNameLst>
                                          <p:attrName>style.visibility</p:attrName>
                                        </p:attrNameLst>
                                      </p:cBhvr>
                                      <p:to>
                                        <p:strVal val="visible"/>
                                      </p:to>
                                    </p:set>
                                    <p:anim calcmode="lin" valueType="num">
                                      <p:cBhvr additive="base">
                                        <p:cTn id="7" dur="500" fill="hold"/>
                                        <p:tgtEl>
                                          <p:spTgt spid="57353"/>
                                        </p:tgtEl>
                                        <p:attrNameLst>
                                          <p:attrName>ppt_x</p:attrName>
                                        </p:attrNameLst>
                                      </p:cBhvr>
                                      <p:tavLst>
                                        <p:tav tm="0">
                                          <p:val>
                                            <p:strVal val="#ppt_x"/>
                                          </p:val>
                                        </p:tav>
                                        <p:tav tm="100000">
                                          <p:val>
                                            <p:strVal val="#ppt_x"/>
                                          </p:val>
                                        </p:tav>
                                      </p:tavLst>
                                    </p:anim>
                                    <p:anim calcmode="lin" valueType="num">
                                      <p:cBhvr additive="base">
                                        <p:cTn id="8" dur="500" fill="hold"/>
                                        <p:tgtEl>
                                          <p:spTgt spid="5735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7350"/>
                                        </p:tgtEl>
                                        <p:attrNameLst>
                                          <p:attrName>style.visibility</p:attrName>
                                        </p:attrNameLst>
                                      </p:cBhvr>
                                      <p:to>
                                        <p:strVal val="visible"/>
                                      </p:to>
                                    </p:set>
                                    <p:anim calcmode="lin" valueType="num">
                                      <p:cBhvr additive="base">
                                        <p:cTn id="12" dur="500" fill="hold"/>
                                        <p:tgtEl>
                                          <p:spTgt spid="57350"/>
                                        </p:tgtEl>
                                        <p:attrNameLst>
                                          <p:attrName>ppt_x</p:attrName>
                                        </p:attrNameLst>
                                      </p:cBhvr>
                                      <p:tavLst>
                                        <p:tav tm="0">
                                          <p:val>
                                            <p:strVal val="#ppt_x"/>
                                          </p:val>
                                        </p:tav>
                                        <p:tav tm="100000">
                                          <p:val>
                                            <p:strVal val="#ppt_x"/>
                                          </p:val>
                                        </p:tav>
                                      </p:tavLst>
                                    </p:anim>
                                    <p:anim calcmode="lin" valueType="num">
                                      <p:cBhvr additive="base">
                                        <p:cTn id="13"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6387"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  </a:t>
            </a:r>
            <a:r>
              <a:rPr lang="zh-CN" altLang="en-US" sz="3600" b="0">
                <a:latin typeface="Times New Roman" panose="02020603050405020304" pitchFamily="18" charset="0"/>
                <a:ea typeface="黑体" panose="02010609060101010101" pitchFamily="49" charset="-122"/>
              </a:rPr>
              <a:t>遗传算法</a:t>
            </a:r>
            <a:endParaRPr lang="zh-CN" altLang="en-US" sz="3200" dirty="0"/>
          </a:p>
        </p:txBody>
      </p:sp>
      <p:sp>
        <p:nvSpPr>
          <p:cNvPr id="11" name="Text Box 9"/>
          <p:cNvSpPr txBox="1"/>
          <p:nvPr/>
        </p:nvSpPr>
        <p:spPr>
          <a:xfrm>
            <a:off x="755650" y="1371243"/>
            <a:ext cx="7632700" cy="568682"/>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eaLnBrk="1" hangingPunct="1">
              <a:lnSpc>
                <a:spcPct val="140000"/>
              </a:lnSpc>
              <a:spcBef>
                <a:spcPct val="50000"/>
              </a:spcBef>
            </a:pPr>
            <a:r>
              <a:rPr lang="zh-CN" altLang="en-US" sz="2600" b="1" dirty="0">
                <a:solidFill>
                  <a:schemeClr val="folHlink"/>
                </a:solidFill>
                <a:latin typeface="宋体" panose="02010600030101010101" pitchFamily="2" charset="-122"/>
              </a:rPr>
              <a:t>基本遗传算子</a:t>
            </a:r>
            <a:r>
              <a:rPr lang="zh-CN" altLang="en-US" sz="2600" dirty="0">
                <a:solidFill>
                  <a:schemeClr val="tx1"/>
                </a:solidFill>
                <a:latin typeface="宋体" panose="02010600030101010101" pitchFamily="2" charset="-122"/>
              </a:rPr>
              <a:t>：选择算子、交叉算子、变异算子。</a:t>
            </a:r>
          </a:p>
        </p:txBody>
      </p:sp>
      <p:sp>
        <p:nvSpPr>
          <p:cNvPr id="12" name="Text Box 9"/>
          <p:cNvSpPr txBox="1"/>
          <p:nvPr/>
        </p:nvSpPr>
        <p:spPr>
          <a:xfrm>
            <a:off x="755650" y="2401888"/>
            <a:ext cx="7632700" cy="3346450"/>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eaLnBrk="1" hangingPunct="1">
              <a:lnSpc>
                <a:spcPct val="140000"/>
              </a:lnSpc>
              <a:spcBef>
                <a:spcPct val="50000"/>
              </a:spcBef>
            </a:pPr>
            <a:r>
              <a:rPr lang="zh-CN" altLang="en-US" sz="2600" b="1" dirty="0">
                <a:solidFill>
                  <a:schemeClr val="folHlink"/>
                </a:solidFill>
                <a:latin typeface="宋体" panose="02010600030101010101" pitchFamily="2" charset="-122"/>
              </a:rPr>
              <a:t>基本要素</a:t>
            </a:r>
            <a:r>
              <a:rPr lang="zh-CN" altLang="en-US" sz="2600" dirty="0">
                <a:solidFill>
                  <a:schemeClr val="tx1"/>
                </a:solidFill>
                <a:latin typeface="宋体" panose="02010600030101010101" pitchFamily="2" charset="-122"/>
              </a:rPr>
              <a:t>：</a:t>
            </a:r>
            <a:endParaRPr lang="en-US" altLang="zh-CN" sz="2600" dirty="0">
              <a:solidFill>
                <a:schemeClr val="tx1"/>
              </a:solidFill>
              <a:latin typeface="宋体" panose="02010600030101010101" pitchFamily="2" charset="-122"/>
            </a:endParaRPr>
          </a:p>
          <a:p>
            <a:pPr algn="just" eaLnBrk="1" hangingPunct="1">
              <a:spcBef>
                <a:spcPts val="600"/>
              </a:spcBef>
              <a:spcAft>
                <a:spcPts val="600"/>
              </a:spcAft>
            </a:pPr>
            <a:r>
              <a:rPr lang="zh-CN" altLang="en-US" sz="2600" b="1" dirty="0">
                <a:solidFill>
                  <a:schemeClr val="tx1"/>
                </a:solidFill>
                <a:latin typeface="宋体" panose="02010600030101010101" pitchFamily="2" charset="-122"/>
              </a:rPr>
              <a:t>参数编码</a:t>
            </a:r>
            <a:r>
              <a:rPr lang="zh-CN" altLang="en-US" sz="2600" dirty="0">
                <a:solidFill>
                  <a:schemeClr val="tx1"/>
                </a:solidFill>
                <a:latin typeface="宋体" panose="02010600030101010101" pitchFamily="2" charset="-122"/>
              </a:rPr>
              <a:t>：编码表示方式</a:t>
            </a:r>
            <a:endParaRPr lang="en-US" altLang="zh-CN" sz="2600" dirty="0">
              <a:solidFill>
                <a:schemeClr val="tx1"/>
              </a:solidFill>
              <a:latin typeface="宋体" panose="02010600030101010101" pitchFamily="2" charset="-122"/>
            </a:endParaRPr>
          </a:p>
          <a:p>
            <a:pPr algn="just" eaLnBrk="1" hangingPunct="1">
              <a:spcBef>
                <a:spcPts val="600"/>
              </a:spcBef>
              <a:spcAft>
                <a:spcPts val="600"/>
              </a:spcAft>
            </a:pPr>
            <a:r>
              <a:rPr lang="zh-CN" altLang="en-US" sz="2600" b="1" dirty="0">
                <a:solidFill>
                  <a:schemeClr val="tx1"/>
                </a:solidFill>
                <a:latin typeface="宋体" panose="02010600030101010101" pitchFamily="2" charset="-122"/>
              </a:rPr>
              <a:t>初始群体的设定</a:t>
            </a:r>
            <a:r>
              <a:rPr lang="zh-CN" altLang="en-US" sz="2600" dirty="0">
                <a:solidFill>
                  <a:schemeClr val="tx1"/>
                </a:solidFill>
                <a:latin typeface="宋体" panose="02010600030101010101" pitchFamily="2" charset="-122"/>
              </a:rPr>
              <a:t>：初始群体的赋值</a:t>
            </a:r>
            <a:endParaRPr lang="en-US" altLang="zh-CN" sz="2600" dirty="0">
              <a:solidFill>
                <a:schemeClr val="tx1"/>
              </a:solidFill>
              <a:latin typeface="宋体" panose="02010600030101010101" pitchFamily="2" charset="-122"/>
            </a:endParaRPr>
          </a:p>
          <a:p>
            <a:pPr algn="just" eaLnBrk="1" hangingPunct="1">
              <a:spcBef>
                <a:spcPts val="600"/>
              </a:spcBef>
              <a:spcAft>
                <a:spcPts val="600"/>
              </a:spcAft>
            </a:pPr>
            <a:r>
              <a:rPr lang="zh-CN" altLang="en-US" sz="2600" b="1" dirty="0">
                <a:solidFill>
                  <a:schemeClr val="tx1"/>
                </a:solidFill>
                <a:latin typeface="宋体" panose="02010600030101010101" pitchFamily="2" charset="-122"/>
              </a:rPr>
              <a:t>适应度函数的设计</a:t>
            </a:r>
            <a:r>
              <a:rPr lang="zh-CN" altLang="en-US" sz="2600" dirty="0">
                <a:solidFill>
                  <a:schemeClr val="tx1"/>
                </a:solidFill>
                <a:latin typeface="宋体" panose="02010600030101010101" pitchFamily="2" charset="-122"/>
              </a:rPr>
              <a:t>：目标函数，用来评价个体</a:t>
            </a:r>
            <a:endParaRPr lang="en-US" altLang="zh-CN" sz="2600" dirty="0">
              <a:solidFill>
                <a:schemeClr val="tx1"/>
              </a:solidFill>
              <a:latin typeface="宋体" panose="02010600030101010101" pitchFamily="2" charset="-122"/>
            </a:endParaRPr>
          </a:p>
          <a:p>
            <a:pPr algn="just" eaLnBrk="1" hangingPunct="1">
              <a:spcBef>
                <a:spcPts val="600"/>
              </a:spcBef>
              <a:spcAft>
                <a:spcPts val="600"/>
              </a:spcAft>
            </a:pPr>
            <a:r>
              <a:rPr lang="zh-CN" altLang="en-US" sz="2600" b="1" dirty="0">
                <a:solidFill>
                  <a:schemeClr val="tx1"/>
                </a:solidFill>
                <a:latin typeface="宋体" panose="02010600030101010101" pitchFamily="2" charset="-122"/>
              </a:rPr>
              <a:t>遗传操作设计</a:t>
            </a:r>
            <a:r>
              <a:rPr lang="zh-CN" altLang="en-US" sz="2600" dirty="0">
                <a:solidFill>
                  <a:schemeClr val="tx1"/>
                </a:solidFill>
                <a:latin typeface="宋体" panose="02010600030101010101" pitchFamily="2" charset="-122"/>
              </a:rPr>
              <a:t>：选择、交叉、变异</a:t>
            </a:r>
            <a:endParaRPr lang="en-US" altLang="zh-CN" sz="2600" dirty="0">
              <a:solidFill>
                <a:schemeClr val="tx1"/>
              </a:solidFill>
              <a:latin typeface="宋体" panose="02010600030101010101" pitchFamily="2" charset="-122"/>
            </a:endParaRPr>
          </a:p>
          <a:p>
            <a:pPr algn="just" eaLnBrk="1" hangingPunct="1">
              <a:spcBef>
                <a:spcPts val="600"/>
              </a:spcBef>
              <a:spcAft>
                <a:spcPts val="600"/>
              </a:spcAft>
            </a:pPr>
            <a:r>
              <a:rPr lang="zh-CN" altLang="en-US" sz="2600" b="1" dirty="0">
                <a:solidFill>
                  <a:schemeClr val="tx1"/>
                </a:solidFill>
                <a:latin typeface="宋体" panose="02010600030101010101" pitchFamily="2" charset="-122"/>
              </a:rPr>
              <a:t>控制参数</a:t>
            </a:r>
            <a:r>
              <a:rPr lang="zh-CN" altLang="en-US" sz="2600" dirty="0">
                <a:solidFill>
                  <a:schemeClr val="tx1"/>
                </a:solidFill>
                <a:latin typeface="宋体" panose="02010600030101010101" pitchFamily="2" charset="-122"/>
              </a:rPr>
              <a:t>：种群规模、最大代数、选择概率等</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heckerboard(across)">
                                      <p:cBhvr>
                                        <p:cTn id="7" dur="500"/>
                                        <p:tgtEl>
                                          <p:spTgt spid="11"/>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checkerboard(across)">
                                      <p:cBhvr>
                                        <p:cTn id="1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r>
              <a:rPr lang="en-US" altLang="zh-CN" sz="1800" dirty="0">
                <a:solidFill>
                  <a:srgbClr val="A50021"/>
                </a:solidFill>
                <a:latin typeface="Arial" panose="020B0604020202020204" pitchFamily="34" charset="0"/>
                <a:ea typeface="MS PGothic" panose="020B0600070205080204" pitchFamily="34" charset="-128"/>
              </a:rPr>
              <a:t>Char 9 pp. </a:t>
            </a:r>
            <a:fld id="{9A0DB2DC-4C9A-4742-B13C-FB6460FD3503}" type="slidenum">
              <a:rPr lang="en-US" altLang="ja-JP" sz="1800" dirty="0">
                <a:solidFill>
                  <a:srgbClr val="A50021"/>
                </a:solidFill>
                <a:latin typeface="Arial" panose="020B0604020202020204" pitchFamily="34" charset="0"/>
                <a:ea typeface="MS PGothic" panose="020B0600070205080204" pitchFamily="34" charset="-128"/>
              </a:rPr>
              <a:t>13</a:t>
            </a:fld>
            <a:endParaRPr lang="en-US" altLang="ja-JP" sz="1800" dirty="0">
              <a:solidFill>
                <a:srgbClr val="A50021"/>
              </a:solidFill>
              <a:latin typeface="Arial" panose="020B0604020202020204" pitchFamily="34" charset="0"/>
              <a:ea typeface="MS PGothic" panose="020B0600070205080204" pitchFamily="34" charset="-128"/>
            </a:endParaRPr>
          </a:p>
        </p:txBody>
      </p:sp>
      <p:pic>
        <p:nvPicPr>
          <p:cNvPr id="17411" name="Picture 17"/>
          <p:cNvPicPr>
            <a:picLocks noChangeAspect="1"/>
          </p:cNvPicPr>
          <p:nvPr/>
        </p:nvPicPr>
        <p:blipFill>
          <a:blip r:embed="rId3"/>
          <a:srcRect l="6468" t="21083" r="6950" b="5113"/>
          <a:stretch>
            <a:fillRect/>
          </a:stretch>
        </p:blipFill>
        <p:spPr>
          <a:xfrm>
            <a:off x="107950" y="2897188"/>
            <a:ext cx="4824413" cy="3529012"/>
          </a:xfrm>
          <a:prstGeom prst="rect">
            <a:avLst/>
          </a:prstGeom>
          <a:noFill/>
          <a:ln w="9525">
            <a:noFill/>
          </a:ln>
        </p:spPr>
      </p:pic>
      <p:graphicFrame>
        <p:nvGraphicFramePr>
          <p:cNvPr id="17412" name="Object 3"/>
          <p:cNvGraphicFramePr>
            <a:graphicFrameLocks noGrp="1" noChangeAspect="1"/>
          </p:cNvGraphicFramePr>
          <p:nvPr>
            <p:ph sz="quarter" idx="3"/>
          </p:nvPr>
        </p:nvGraphicFramePr>
        <p:xfrm>
          <a:off x="1042988" y="1557338"/>
          <a:ext cx="7524750" cy="1147762"/>
        </p:xfrm>
        <a:graphic>
          <a:graphicData uri="http://schemas.openxmlformats.org/presentationml/2006/ole">
            <mc:AlternateContent xmlns:mc="http://schemas.openxmlformats.org/markup-compatibility/2006">
              <mc:Choice xmlns:v="urn:schemas-microsoft-com:vml" Requires="v">
                <p:oleObj r:id="rId4" imgW="2997200" imgH="457200" progId="Equation.DSMT4">
                  <p:embed/>
                </p:oleObj>
              </mc:Choice>
              <mc:Fallback>
                <p:oleObj r:id="rId4" imgW="2997200" imgH="457200" progId="Equation.DSMT4">
                  <p:embed/>
                  <p:pic>
                    <p:nvPicPr>
                      <p:cNvPr id="0" name="图片 3075"/>
                      <p:cNvPicPr/>
                      <p:nvPr/>
                    </p:nvPicPr>
                    <p:blipFill>
                      <a:blip r:embed="rId5"/>
                      <a:srcRect/>
                      <a:stretch>
                        <a:fillRect/>
                      </a:stretch>
                    </p:blipFill>
                    <p:spPr>
                      <a:xfrm>
                        <a:off x="1042988" y="1557338"/>
                        <a:ext cx="7524750" cy="1147762"/>
                      </a:xfrm>
                      <a:prstGeom prst="rect">
                        <a:avLst/>
                      </a:prstGeom>
                      <a:noFill/>
                      <a:ln w="38100">
                        <a:miter/>
                      </a:ln>
                    </p:spPr>
                  </p:pic>
                </p:oleObj>
              </mc:Fallback>
            </mc:AlternateContent>
          </a:graphicData>
        </a:graphic>
      </p:graphicFrame>
      <p:sp>
        <p:nvSpPr>
          <p:cNvPr id="17413" name="Rectangle 4"/>
          <p:cNvSpPr/>
          <p:nvPr/>
        </p:nvSpPr>
        <p:spPr>
          <a:xfrm>
            <a:off x="36513" y="981075"/>
            <a:ext cx="8569325" cy="5086350"/>
          </a:xfrm>
          <a:prstGeom prst="rect">
            <a:avLst/>
          </a:prstGeom>
          <a:noFill/>
          <a:ln w="9525">
            <a:noFill/>
          </a:ln>
        </p:spPr>
        <p:txBody>
          <a:bodyPr/>
          <a:lstStyle/>
          <a:p>
            <a:pPr marL="469900" indent="-469900" algn="just" eaLnBrk="1" hangingPunct="1">
              <a:lnSpc>
                <a:spcPct val="120000"/>
              </a:lnSpc>
              <a:spcBef>
                <a:spcPct val="20000"/>
              </a:spcBef>
              <a:buClr>
                <a:schemeClr val="accent2"/>
              </a:buClr>
              <a:buFont typeface="Wingdings" panose="05000000000000000000" pitchFamily="2" charset="2"/>
              <a:buChar char="o"/>
            </a:pPr>
            <a:r>
              <a:rPr lang="zh-CN" altLang="en-US" sz="2600" b="1" dirty="0">
                <a:solidFill>
                  <a:srgbClr val="0000FF"/>
                </a:solidFill>
                <a:latin typeface="宋体" panose="02010600030101010101" pitchFamily="2" charset="-122"/>
              </a:rPr>
              <a:t>例： 用遗传算法求解下面</a:t>
            </a:r>
            <a:r>
              <a:rPr lang="en-US" altLang="zh-CN" sz="2600" b="1" dirty="0">
                <a:solidFill>
                  <a:srgbClr val="0000FF"/>
                </a:solidFill>
                <a:latin typeface="宋体" panose="02010600030101010101" pitchFamily="2" charset="-122"/>
              </a:rPr>
              <a:t>Rastrigin</a:t>
            </a:r>
            <a:r>
              <a:rPr lang="zh-CN" altLang="en-US" sz="2600" b="1" dirty="0">
                <a:solidFill>
                  <a:srgbClr val="0000FF"/>
                </a:solidFill>
                <a:latin typeface="宋体" panose="02010600030101010101" pitchFamily="2" charset="-122"/>
              </a:rPr>
              <a:t>函数的最小值。</a:t>
            </a:r>
          </a:p>
        </p:txBody>
      </p:sp>
      <p:pic>
        <p:nvPicPr>
          <p:cNvPr id="17414" name="Picture 5"/>
          <p:cNvPicPr>
            <a:picLocks noChangeAspect="1"/>
          </p:cNvPicPr>
          <p:nvPr/>
        </p:nvPicPr>
        <p:blipFill>
          <a:blip r:embed="rId6"/>
          <a:srcRect l="26384" t="30638" r="17513" b="7210"/>
          <a:stretch>
            <a:fillRect/>
          </a:stretch>
        </p:blipFill>
        <p:spPr>
          <a:xfrm>
            <a:off x="4752975" y="2801938"/>
            <a:ext cx="4067175" cy="3671887"/>
          </a:xfrm>
          <a:prstGeom prst="rect">
            <a:avLst/>
          </a:prstGeom>
          <a:noFill/>
          <a:ln w="9525">
            <a:noFill/>
          </a:ln>
        </p:spPr>
      </p:pic>
      <p:sp>
        <p:nvSpPr>
          <p:cNvPr id="17415" name="Text Box 7"/>
          <p:cNvSpPr txBox="1"/>
          <p:nvPr/>
        </p:nvSpPr>
        <p:spPr>
          <a:xfrm>
            <a:off x="4645025" y="2609850"/>
            <a:ext cx="720725" cy="336550"/>
          </a:xfrm>
          <a:prstGeom prst="rect">
            <a:avLst/>
          </a:prstGeom>
          <a:noFill/>
          <a:ln w="9525">
            <a:noFill/>
          </a:ln>
        </p:spPr>
        <p:txBody>
          <a:bodyPr anchor="b" anchorCtr="0">
            <a:spAutoFit/>
          </a:bodyPr>
          <a:lstStyle/>
          <a:p>
            <a:pPr indent="176530" eaLnBrk="1" hangingPunct="1">
              <a:spcBef>
                <a:spcPct val="50000"/>
              </a:spcBef>
            </a:pPr>
            <a:r>
              <a:rPr lang="en-US" altLang="zh-CN" sz="1600" i="1" dirty="0">
                <a:solidFill>
                  <a:srgbClr val="FF0000"/>
                </a:solidFill>
                <a:latin typeface="宋体" panose="02010600030101010101" pitchFamily="2" charset="-122"/>
              </a:rPr>
              <a:t>x</a:t>
            </a:r>
            <a:r>
              <a:rPr lang="en-US" altLang="zh-CN" sz="1600" baseline="-25000" dirty="0">
                <a:solidFill>
                  <a:srgbClr val="FF0000"/>
                </a:solidFill>
                <a:latin typeface="宋体" panose="02010600030101010101" pitchFamily="2" charset="-122"/>
              </a:rPr>
              <a:t>2</a:t>
            </a:r>
          </a:p>
        </p:txBody>
      </p:sp>
      <p:sp>
        <p:nvSpPr>
          <p:cNvPr id="472072" name="Text Box 8"/>
          <p:cNvSpPr txBox="1"/>
          <p:nvPr/>
        </p:nvSpPr>
        <p:spPr>
          <a:xfrm>
            <a:off x="8604250" y="6453188"/>
            <a:ext cx="720725" cy="336550"/>
          </a:xfrm>
          <a:prstGeom prst="rect">
            <a:avLst/>
          </a:prstGeom>
          <a:noFill/>
          <a:ln w="9525">
            <a:noFill/>
          </a:ln>
        </p:spPr>
        <p:txBody>
          <a:bodyPr anchor="b" anchorCtr="0">
            <a:spAutoFit/>
          </a:bodyPr>
          <a:lstStyle/>
          <a:p>
            <a:pPr indent="176530" eaLnBrk="1" hangingPunct="1">
              <a:spcBef>
                <a:spcPct val="50000"/>
              </a:spcBef>
            </a:pPr>
            <a:r>
              <a:rPr lang="en-US" altLang="zh-CN" sz="1600" i="1" dirty="0">
                <a:latin typeface="宋体" panose="02010600030101010101" pitchFamily="2" charset="-122"/>
              </a:rPr>
              <a:t>x</a:t>
            </a:r>
            <a:r>
              <a:rPr lang="en-US" altLang="zh-CN" sz="1600" baseline="-25000" dirty="0">
                <a:latin typeface="宋体" panose="02010600030101010101" pitchFamily="2" charset="-122"/>
              </a:rPr>
              <a:t>1</a:t>
            </a:r>
          </a:p>
        </p:txBody>
      </p:sp>
      <p:sp>
        <p:nvSpPr>
          <p:cNvPr id="17417" name="Text Box 9"/>
          <p:cNvSpPr txBox="1"/>
          <p:nvPr/>
        </p:nvSpPr>
        <p:spPr>
          <a:xfrm>
            <a:off x="8604250" y="6113463"/>
            <a:ext cx="720725" cy="336550"/>
          </a:xfrm>
          <a:prstGeom prst="rect">
            <a:avLst/>
          </a:prstGeom>
          <a:noFill/>
          <a:ln w="9525">
            <a:noFill/>
          </a:ln>
        </p:spPr>
        <p:txBody>
          <a:bodyPr anchor="b" anchorCtr="0">
            <a:spAutoFit/>
          </a:bodyPr>
          <a:lstStyle/>
          <a:p>
            <a:pPr indent="176530" eaLnBrk="1" hangingPunct="1">
              <a:spcBef>
                <a:spcPct val="50000"/>
              </a:spcBef>
            </a:pPr>
            <a:r>
              <a:rPr lang="en-US" altLang="zh-CN" sz="1600" i="1" dirty="0">
                <a:solidFill>
                  <a:srgbClr val="FF0000"/>
                </a:solidFill>
                <a:latin typeface="宋体" panose="02010600030101010101" pitchFamily="2" charset="-122"/>
              </a:rPr>
              <a:t>x</a:t>
            </a:r>
            <a:r>
              <a:rPr lang="en-US" altLang="zh-CN" sz="1600" baseline="-25000" dirty="0">
                <a:solidFill>
                  <a:srgbClr val="FF0000"/>
                </a:solidFill>
                <a:latin typeface="宋体" panose="02010600030101010101" pitchFamily="2" charset="-122"/>
              </a:rPr>
              <a:t>1</a:t>
            </a:r>
          </a:p>
        </p:txBody>
      </p:sp>
      <p:sp>
        <p:nvSpPr>
          <p:cNvPr id="17418" name="Text Box 13"/>
          <p:cNvSpPr txBox="1"/>
          <p:nvPr/>
        </p:nvSpPr>
        <p:spPr>
          <a:xfrm>
            <a:off x="3276600" y="6018213"/>
            <a:ext cx="720725" cy="336550"/>
          </a:xfrm>
          <a:prstGeom prst="rect">
            <a:avLst/>
          </a:prstGeom>
          <a:noFill/>
          <a:ln w="9525">
            <a:noFill/>
          </a:ln>
        </p:spPr>
        <p:txBody>
          <a:bodyPr anchor="b" anchorCtr="0">
            <a:spAutoFit/>
          </a:bodyPr>
          <a:lstStyle/>
          <a:p>
            <a:pPr indent="176530" eaLnBrk="1" hangingPunct="1">
              <a:spcBef>
                <a:spcPct val="50000"/>
              </a:spcBef>
            </a:pPr>
            <a:r>
              <a:rPr lang="en-US" altLang="zh-CN" sz="1600" i="1" dirty="0">
                <a:solidFill>
                  <a:srgbClr val="FF0000"/>
                </a:solidFill>
                <a:latin typeface="宋体" panose="02010600030101010101" pitchFamily="2" charset="-122"/>
              </a:rPr>
              <a:t>x</a:t>
            </a:r>
            <a:r>
              <a:rPr lang="en-US" altLang="zh-CN" sz="1600" baseline="-25000" dirty="0">
                <a:solidFill>
                  <a:srgbClr val="FF0000"/>
                </a:solidFill>
                <a:latin typeface="宋体" panose="02010600030101010101" pitchFamily="2" charset="-122"/>
              </a:rPr>
              <a:t>1</a:t>
            </a:r>
          </a:p>
        </p:txBody>
      </p:sp>
      <p:sp>
        <p:nvSpPr>
          <p:cNvPr id="17419" name="Text Box 14"/>
          <p:cNvSpPr txBox="1"/>
          <p:nvPr/>
        </p:nvSpPr>
        <p:spPr>
          <a:xfrm>
            <a:off x="755650" y="5802313"/>
            <a:ext cx="720725" cy="336550"/>
          </a:xfrm>
          <a:prstGeom prst="rect">
            <a:avLst/>
          </a:prstGeom>
          <a:noFill/>
          <a:ln w="9525">
            <a:noFill/>
          </a:ln>
        </p:spPr>
        <p:txBody>
          <a:bodyPr anchor="b" anchorCtr="0">
            <a:spAutoFit/>
          </a:bodyPr>
          <a:lstStyle/>
          <a:p>
            <a:pPr indent="176530" eaLnBrk="1" hangingPunct="1">
              <a:spcBef>
                <a:spcPct val="50000"/>
              </a:spcBef>
            </a:pPr>
            <a:r>
              <a:rPr lang="en-US" altLang="zh-CN" sz="1600" i="1" dirty="0">
                <a:solidFill>
                  <a:srgbClr val="FF0000"/>
                </a:solidFill>
                <a:latin typeface="宋体" panose="02010600030101010101" pitchFamily="2" charset="-122"/>
              </a:rPr>
              <a:t>x</a:t>
            </a:r>
            <a:r>
              <a:rPr lang="en-US" altLang="zh-CN" sz="1600" baseline="-25000" dirty="0">
                <a:solidFill>
                  <a:srgbClr val="FF0000"/>
                </a:solidFill>
                <a:latin typeface="宋体" panose="02010600030101010101" pitchFamily="2" charset="-122"/>
              </a:rPr>
              <a:t>2</a:t>
            </a:r>
          </a:p>
        </p:txBody>
      </p:sp>
      <p:sp>
        <p:nvSpPr>
          <p:cNvPr id="17420" name="Text Box 15"/>
          <p:cNvSpPr txBox="1"/>
          <p:nvPr/>
        </p:nvSpPr>
        <p:spPr>
          <a:xfrm>
            <a:off x="0" y="3041650"/>
            <a:ext cx="720725" cy="336550"/>
          </a:xfrm>
          <a:prstGeom prst="rect">
            <a:avLst/>
          </a:prstGeom>
          <a:noFill/>
          <a:ln w="9525">
            <a:noFill/>
          </a:ln>
        </p:spPr>
        <p:txBody>
          <a:bodyPr anchor="b" anchorCtr="0">
            <a:spAutoFit/>
          </a:bodyPr>
          <a:lstStyle/>
          <a:p>
            <a:pPr indent="176530" eaLnBrk="1" hangingPunct="1">
              <a:spcBef>
                <a:spcPct val="50000"/>
              </a:spcBef>
            </a:pPr>
            <a:r>
              <a:rPr lang="en-US" altLang="zh-CN" sz="1600" i="1" dirty="0">
                <a:solidFill>
                  <a:srgbClr val="FF0000"/>
                </a:solidFill>
                <a:latin typeface="宋体" panose="02010600030101010101" pitchFamily="2" charset="-122"/>
              </a:rPr>
              <a:t>f</a:t>
            </a:r>
            <a:endParaRPr lang="en-US" altLang="zh-CN" sz="1600" baseline="-25000" dirty="0">
              <a:solidFill>
                <a:srgbClr val="FF0000"/>
              </a:solidFill>
              <a:latin typeface="宋体" panose="02010600030101010101" pitchFamily="2" charset="-122"/>
            </a:endParaRPr>
          </a:p>
        </p:txBody>
      </p:sp>
      <p:sp>
        <p:nvSpPr>
          <p:cNvPr id="17421" name="AutoShape 16">
            <a:hlinkClick r:id="" action="ppaction://hlinkshowjump?jump=previousslide"/>
          </p:cNvPr>
          <p:cNvSpPr/>
          <p:nvPr/>
        </p:nvSpPr>
        <p:spPr>
          <a:xfrm>
            <a:off x="8677275" y="6499225"/>
            <a:ext cx="431800" cy="358775"/>
          </a:xfrm>
          <a:prstGeom prst="actionButtonBackPrevious">
            <a:avLst/>
          </a:prstGeom>
          <a:solidFill>
            <a:srgbClr val="A50021"/>
          </a:solidFill>
          <a:ln w="9525">
            <a:noFill/>
          </a:ln>
        </p:spPr>
        <p:txBody>
          <a:bodyPr wrap="none" anchor="ctr" anchorCtr="0"/>
          <a:lstStyle/>
          <a:p>
            <a:pPr eaLnBrk="1" hangingPunct="1"/>
            <a:endParaRPr lang="zh-CN" altLang="en-US" dirty="0">
              <a:latin typeface="宋体" panose="02010600030101010101" pitchFamily="2" charset="-122"/>
            </a:endParaRPr>
          </a:p>
        </p:txBody>
      </p:sp>
      <p:sp>
        <p:nvSpPr>
          <p:cNvPr id="17422" name="Rectangle 2"/>
          <p:cNvSpPr>
            <a:spLocks noGrp="1"/>
          </p:cNvSpPr>
          <p:nvPr>
            <p:ph type="title"/>
          </p:nvPr>
        </p:nvSpPr>
        <p:spPr>
          <a:xfrm>
            <a:off x="0" y="0"/>
            <a:ext cx="9144000" cy="685800"/>
          </a:xfrm>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遗传算法搜索过程演示</a:t>
            </a:r>
          </a:p>
        </p:txBody>
      </p:sp>
      <p:sp>
        <p:nvSpPr>
          <p:cNvPr id="2" name="AutoShape 4">
            <a:extLst>
              <a:ext uri="{FF2B5EF4-FFF2-40B4-BE49-F238E27FC236}">
                <a16:creationId xmlns:a16="http://schemas.microsoft.com/office/drawing/2014/main" id="{451174D3-3780-C575-4109-B59D6C9E9FC9}"/>
              </a:ext>
            </a:extLst>
          </p:cNvPr>
          <p:cNvSpPr/>
          <p:nvPr/>
        </p:nvSpPr>
        <p:spPr>
          <a:xfrm>
            <a:off x="5902598" y="2122227"/>
            <a:ext cx="2810396" cy="486514"/>
          </a:xfrm>
          <a:prstGeom prst="accentBorderCallout2">
            <a:avLst>
              <a:gd name="adj1" fmla="val 13634"/>
              <a:gd name="adj2" fmla="val -1449"/>
              <a:gd name="adj3" fmla="val -81189"/>
              <a:gd name="adj4" fmla="val -14121"/>
              <a:gd name="adj5" fmla="val -130733"/>
              <a:gd name="adj6" fmla="val -31467"/>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zh-CN" altLang="en-US" dirty="0">
                <a:solidFill>
                  <a:schemeClr val="tx1"/>
                </a:solidFill>
              </a:rPr>
              <a:t>非线性、多峰函数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2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r>
              <a:rPr lang="en-US" altLang="zh-CN" sz="1800" dirty="0">
                <a:solidFill>
                  <a:srgbClr val="A50021"/>
                </a:solidFill>
                <a:latin typeface="Arial" panose="020B0604020202020204" pitchFamily="34" charset="0"/>
                <a:ea typeface="MS PGothic" panose="020B0600070205080204" pitchFamily="34" charset="-128"/>
              </a:rPr>
              <a:t>Char 9 pp. </a:t>
            </a:r>
            <a:fld id="{9A0DB2DC-4C9A-4742-B13C-FB6460FD3503}" type="slidenum">
              <a:rPr lang="en-US" altLang="ja-JP" sz="1800" dirty="0">
                <a:solidFill>
                  <a:srgbClr val="A50021"/>
                </a:solidFill>
                <a:latin typeface="Arial" panose="020B0604020202020204" pitchFamily="34" charset="0"/>
                <a:ea typeface="MS PGothic" panose="020B0600070205080204" pitchFamily="34" charset="-128"/>
              </a:rPr>
              <a:t>14</a:t>
            </a:fld>
            <a:endParaRPr lang="en-US" altLang="ja-JP" sz="1800" dirty="0">
              <a:solidFill>
                <a:srgbClr val="A50021"/>
              </a:solidFill>
              <a:latin typeface="Arial" panose="020B0604020202020204" pitchFamily="34" charset="0"/>
              <a:ea typeface="MS PGothic" panose="020B0600070205080204" pitchFamily="34" charset="-128"/>
            </a:endParaRPr>
          </a:p>
        </p:txBody>
      </p:sp>
      <p:sp>
        <p:nvSpPr>
          <p:cNvPr id="468994" name="Rectangle 2"/>
          <p:cNvSpPr>
            <a:spLocks noGrp="1"/>
          </p:cNvSpPr>
          <p:nvPr>
            <p:ph type="body" sz="half" idx="1"/>
          </p:nvPr>
        </p:nvSpPr>
        <p:spPr>
          <a:xfrm>
            <a:off x="0" y="2852738"/>
            <a:ext cx="7667625" cy="4897437"/>
          </a:xfrm>
          <a:ln/>
        </p:spPr>
        <p:txBody>
          <a:bodyPr vert="horz" wrap="square" lIns="91440" tIns="45720" rIns="91440" bIns="45720" anchor="t" anchorCtr="0"/>
          <a:lstStyle/>
          <a:p>
            <a:pPr eaLnBrk="1" hangingPunct="1">
              <a:buClr>
                <a:schemeClr val="accent2"/>
              </a:buClr>
              <a:buSzTx/>
              <a:buFont typeface="Wingdings" panose="05000000000000000000" pitchFamily="2" charset="2"/>
            </a:pPr>
            <a:r>
              <a:rPr lang="zh-CN" altLang="en-US" sz="2600" b="1" dirty="0"/>
              <a:t>初始种群：</a:t>
            </a:r>
          </a:p>
          <a:p>
            <a:pPr eaLnBrk="1" hangingPunct="1">
              <a:buClr>
                <a:schemeClr val="accent2"/>
              </a:buClr>
              <a:buSzTx/>
              <a:buFont typeface="Wingdings" panose="05000000000000000000" pitchFamily="2" charset="2"/>
            </a:pPr>
            <a:endParaRPr lang="en-US" altLang="zh-CN" sz="2600" dirty="0"/>
          </a:p>
        </p:txBody>
      </p:sp>
      <p:graphicFrame>
        <p:nvGraphicFramePr>
          <p:cNvPr id="18436" name="Object 3"/>
          <p:cNvGraphicFramePr>
            <a:graphicFrameLocks noGrp="1" noChangeAspect="1"/>
          </p:cNvGraphicFramePr>
          <p:nvPr>
            <p:ph sz="quarter" idx="3"/>
          </p:nvPr>
        </p:nvGraphicFramePr>
        <p:xfrm>
          <a:off x="1042988" y="1628775"/>
          <a:ext cx="7524750" cy="1147763"/>
        </p:xfrm>
        <a:graphic>
          <a:graphicData uri="http://schemas.openxmlformats.org/presentationml/2006/ole">
            <mc:AlternateContent xmlns:mc="http://schemas.openxmlformats.org/markup-compatibility/2006">
              <mc:Choice xmlns:v="urn:schemas-microsoft-com:vml" Requires="v">
                <p:oleObj r:id="rId3" imgW="2997200" imgH="457200" progId="Equation.DSMT4">
                  <p:embed/>
                </p:oleObj>
              </mc:Choice>
              <mc:Fallback>
                <p:oleObj r:id="rId3" imgW="2997200" imgH="457200" progId="Equation.DSMT4">
                  <p:embed/>
                  <p:pic>
                    <p:nvPicPr>
                      <p:cNvPr id="0" name="图片 3077"/>
                      <p:cNvPicPr/>
                      <p:nvPr/>
                    </p:nvPicPr>
                    <p:blipFill>
                      <a:blip r:embed="rId4"/>
                      <a:srcRect/>
                      <a:stretch>
                        <a:fillRect/>
                      </a:stretch>
                    </p:blipFill>
                    <p:spPr>
                      <a:xfrm>
                        <a:off x="1042988" y="1628775"/>
                        <a:ext cx="7524750" cy="1147763"/>
                      </a:xfrm>
                      <a:prstGeom prst="rect">
                        <a:avLst/>
                      </a:prstGeom>
                      <a:noFill/>
                      <a:ln w="38100">
                        <a:miter/>
                      </a:ln>
                    </p:spPr>
                  </p:pic>
                </p:oleObj>
              </mc:Fallback>
            </mc:AlternateContent>
          </a:graphicData>
        </a:graphic>
      </p:graphicFrame>
      <p:sp>
        <p:nvSpPr>
          <p:cNvPr id="18437" name="Rectangle 4"/>
          <p:cNvSpPr/>
          <p:nvPr/>
        </p:nvSpPr>
        <p:spPr>
          <a:xfrm>
            <a:off x="36513" y="1052513"/>
            <a:ext cx="8569325" cy="4681537"/>
          </a:xfrm>
          <a:prstGeom prst="rect">
            <a:avLst/>
          </a:prstGeom>
          <a:noFill/>
          <a:ln w="9525">
            <a:noFill/>
          </a:ln>
        </p:spPr>
        <p:txBody>
          <a:bodyPr/>
          <a:lstStyle/>
          <a:p>
            <a:pPr marL="469900" indent="-469900" algn="just" eaLnBrk="1" hangingPunct="1">
              <a:lnSpc>
                <a:spcPct val="120000"/>
              </a:lnSpc>
              <a:spcBef>
                <a:spcPct val="20000"/>
              </a:spcBef>
              <a:buClr>
                <a:schemeClr val="accent2"/>
              </a:buClr>
              <a:buFont typeface="Wingdings" panose="05000000000000000000" pitchFamily="2" charset="2"/>
              <a:buChar char="o"/>
            </a:pPr>
            <a:r>
              <a:rPr lang="zh-CN" altLang="en-US" sz="2600" b="1" dirty="0">
                <a:solidFill>
                  <a:srgbClr val="0000FF"/>
                </a:solidFill>
                <a:latin typeface="宋体" panose="02010600030101010101" pitchFamily="2" charset="-122"/>
              </a:rPr>
              <a:t>例： 用遗传算法求解下面</a:t>
            </a:r>
            <a:r>
              <a:rPr lang="en-US" altLang="zh-CN" sz="2600" b="1" dirty="0">
                <a:solidFill>
                  <a:srgbClr val="0000FF"/>
                </a:solidFill>
                <a:latin typeface="宋体" panose="02010600030101010101" pitchFamily="2" charset="-122"/>
              </a:rPr>
              <a:t>Rastrigin</a:t>
            </a:r>
            <a:r>
              <a:rPr lang="zh-CN" altLang="en-US" sz="2600" b="1" dirty="0">
                <a:solidFill>
                  <a:srgbClr val="0000FF"/>
                </a:solidFill>
                <a:latin typeface="宋体" panose="02010600030101010101" pitchFamily="2" charset="-122"/>
              </a:rPr>
              <a:t>函数的最小值。</a:t>
            </a:r>
          </a:p>
        </p:txBody>
      </p:sp>
      <p:pic>
        <p:nvPicPr>
          <p:cNvPr id="18438" name="Picture 6"/>
          <p:cNvPicPr>
            <a:picLocks noChangeAspect="1"/>
          </p:cNvPicPr>
          <p:nvPr/>
        </p:nvPicPr>
        <p:blipFill>
          <a:blip r:embed="rId5"/>
          <a:srcRect l="26384" t="30638" r="17513" b="7210"/>
          <a:stretch>
            <a:fillRect/>
          </a:stretch>
        </p:blipFill>
        <p:spPr>
          <a:xfrm>
            <a:off x="2447925" y="2973388"/>
            <a:ext cx="4067175" cy="3671887"/>
          </a:xfrm>
          <a:prstGeom prst="rect">
            <a:avLst/>
          </a:prstGeom>
          <a:noFill/>
          <a:ln w="9525">
            <a:noFill/>
          </a:ln>
        </p:spPr>
      </p:pic>
      <p:graphicFrame>
        <p:nvGraphicFramePr>
          <p:cNvPr id="468999" name="Object 7"/>
          <p:cNvGraphicFramePr>
            <a:graphicFrameLocks noGrp="1" noChangeAspect="1"/>
          </p:cNvGraphicFramePr>
          <p:nvPr>
            <p:ph sz="quarter" idx="2"/>
          </p:nvPr>
        </p:nvGraphicFramePr>
        <p:xfrm>
          <a:off x="4727575" y="3176588"/>
          <a:ext cx="1500188" cy="1236662"/>
        </p:xfrm>
        <a:graphic>
          <a:graphicData uri="http://schemas.openxmlformats.org/presentationml/2006/ole">
            <mc:AlternateContent xmlns:mc="http://schemas.openxmlformats.org/markup-compatibility/2006">
              <mc:Choice xmlns:v="urn:schemas-microsoft-com:vml" Requires="v">
                <p:oleObj r:id="rId6" imgW="1545590" imgH="1746250" progId="SmartDraw.2">
                  <p:embed/>
                </p:oleObj>
              </mc:Choice>
              <mc:Fallback>
                <p:oleObj r:id="rId6" imgW="1545590" imgH="1746250" progId="SmartDraw.2">
                  <p:embed/>
                  <p:pic>
                    <p:nvPicPr>
                      <p:cNvPr id="0" name="图片 3080"/>
                      <p:cNvPicPr/>
                      <p:nvPr/>
                    </p:nvPicPr>
                    <p:blipFill>
                      <a:blip r:embed="rId7"/>
                      <a:srcRect/>
                      <a:stretch>
                        <a:fillRect/>
                      </a:stretch>
                    </p:blipFill>
                    <p:spPr>
                      <a:xfrm>
                        <a:off x="4727575" y="3176588"/>
                        <a:ext cx="1500188" cy="1236662"/>
                      </a:xfrm>
                      <a:prstGeom prst="rect">
                        <a:avLst/>
                      </a:prstGeom>
                      <a:noFill/>
                      <a:ln w="38100">
                        <a:miter/>
                      </a:ln>
                    </p:spPr>
                  </p:pic>
                </p:oleObj>
              </mc:Fallback>
            </mc:AlternateContent>
          </a:graphicData>
        </a:graphic>
      </p:graphicFrame>
      <p:sp>
        <p:nvSpPr>
          <p:cNvPr id="18440" name="Text Box 10"/>
          <p:cNvSpPr txBox="1"/>
          <p:nvPr/>
        </p:nvSpPr>
        <p:spPr>
          <a:xfrm>
            <a:off x="2339975" y="2781300"/>
            <a:ext cx="720725" cy="336550"/>
          </a:xfrm>
          <a:prstGeom prst="rect">
            <a:avLst/>
          </a:prstGeom>
          <a:noFill/>
          <a:ln w="9525">
            <a:noFill/>
          </a:ln>
        </p:spPr>
        <p:txBody>
          <a:bodyPr anchor="b" anchorCtr="0">
            <a:spAutoFit/>
          </a:bodyPr>
          <a:lstStyle/>
          <a:p>
            <a:pPr indent="176530" eaLnBrk="1" hangingPunct="1">
              <a:spcBef>
                <a:spcPct val="50000"/>
              </a:spcBef>
            </a:pPr>
            <a:r>
              <a:rPr lang="en-US" altLang="zh-CN" sz="1600" i="1" dirty="0">
                <a:latin typeface="宋体" panose="02010600030101010101" pitchFamily="2" charset="-122"/>
              </a:rPr>
              <a:t>x</a:t>
            </a:r>
            <a:r>
              <a:rPr lang="en-US" altLang="zh-CN" sz="1600" baseline="-25000" dirty="0">
                <a:latin typeface="宋体" panose="02010600030101010101" pitchFamily="2" charset="-122"/>
              </a:rPr>
              <a:t>2</a:t>
            </a:r>
          </a:p>
        </p:txBody>
      </p:sp>
      <p:sp>
        <p:nvSpPr>
          <p:cNvPr id="469003" name="Text Box 11"/>
          <p:cNvSpPr txBox="1"/>
          <p:nvPr/>
        </p:nvSpPr>
        <p:spPr>
          <a:xfrm>
            <a:off x="8604250" y="6453188"/>
            <a:ext cx="720725" cy="336550"/>
          </a:xfrm>
          <a:prstGeom prst="rect">
            <a:avLst/>
          </a:prstGeom>
          <a:noFill/>
          <a:ln w="9525">
            <a:noFill/>
          </a:ln>
        </p:spPr>
        <p:txBody>
          <a:bodyPr anchor="b" anchorCtr="0">
            <a:spAutoFit/>
          </a:bodyPr>
          <a:lstStyle/>
          <a:p>
            <a:pPr indent="176530" eaLnBrk="1" hangingPunct="1">
              <a:spcBef>
                <a:spcPct val="50000"/>
              </a:spcBef>
            </a:pPr>
            <a:r>
              <a:rPr lang="en-US" altLang="zh-CN" sz="1600" i="1" dirty="0">
                <a:latin typeface="宋体" panose="02010600030101010101" pitchFamily="2" charset="-122"/>
              </a:rPr>
              <a:t>x</a:t>
            </a:r>
            <a:r>
              <a:rPr lang="en-US" altLang="zh-CN" sz="1600" baseline="-25000" dirty="0">
                <a:latin typeface="宋体" panose="02010600030101010101" pitchFamily="2" charset="-122"/>
              </a:rPr>
              <a:t>1</a:t>
            </a:r>
          </a:p>
        </p:txBody>
      </p:sp>
      <p:sp>
        <p:nvSpPr>
          <p:cNvPr id="18442" name="Text Box 13"/>
          <p:cNvSpPr txBox="1"/>
          <p:nvPr/>
        </p:nvSpPr>
        <p:spPr>
          <a:xfrm>
            <a:off x="6299200" y="6284913"/>
            <a:ext cx="720725" cy="336550"/>
          </a:xfrm>
          <a:prstGeom prst="rect">
            <a:avLst/>
          </a:prstGeom>
          <a:noFill/>
          <a:ln w="9525">
            <a:noFill/>
          </a:ln>
        </p:spPr>
        <p:txBody>
          <a:bodyPr anchor="b" anchorCtr="0">
            <a:spAutoFit/>
          </a:bodyPr>
          <a:lstStyle/>
          <a:p>
            <a:pPr indent="176530" eaLnBrk="1" hangingPunct="1">
              <a:spcBef>
                <a:spcPct val="50000"/>
              </a:spcBef>
            </a:pPr>
            <a:r>
              <a:rPr lang="en-US" altLang="zh-CN" sz="1600" i="1" dirty="0">
                <a:latin typeface="宋体" panose="02010600030101010101" pitchFamily="2" charset="-122"/>
              </a:rPr>
              <a:t>x</a:t>
            </a:r>
            <a:r>
              <a:rPr lang="en-US" altLang="zh-CN" sz="1600" baseline="-25000" dirty="0">
                <a:latin typeface="宋体" panose="02010600030101010101" pitchFamily="2" charset="-122"/>
              </a:rPr>
              <a:t>1</a:t>
            </a:r>
          </a:p>
        </p:txBody>
      </p:sp>
      <p:sp>
        <p:nvSpPr>
          <p:cNvPr id="18443" name="Rectangle 2"/>
          <p:cNvSpPr>
            <a:spLocks noGrp="1"/>
          </p:cNvSpPr>
          <p:nvPr>
            <p:ph type="title"/>
          </p:nvPr>
        </p:nvSpPr>
        <p:spPr>
          <a:xfrm>
            <a:off x="0" y="0"/>
            <a:ext cx="9144000" cy="685800"/>
          </a:xfrm>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遗传算法搜索过程演示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690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68994">
                                            <p:txEl>
                                              <p:pRg st="0" end="0"/>
                                            </p:txEl>
                                          </p:spTgt>
                                        </p:tgtEl>
                                        <p:attrNameLst>
                                          <p:attrName>style.visibility</p:attrName>
                                        </p:attrNameLst>
                                      </p:cBhvr>
                                      <p:to>
                                        <p:strVal val="visible"/>
                                      </p:to>
                                    </p:set>
                                    <p:animEffect transition="in" filter="blinds(horizontal)">
                                      <p:cBhvr>
                                        <p:cTn id="11" dur="500"/>
                                        <p:tgtEl>
                                          <p:spTgt spid="46899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468999"/>
                                        </p:tgtEl>
                                        <p:attrNameLst>
                                          <p:attrName>style.visibility</p:attrName>
                                        </p:attrNameLst>
                                      </p:cBhvr>
                                      <p:to>
                                        <p:strVal val="visible"/>
                                      </p:to>
                                    </p:set>
                                    <p:animEffect transition="in" filter="wipe(down)">
                                      <p:cBhvr>
                                        <p:cTn id="16" dur="580">
                                          <p:stCondLst>
                                            <p:cond delay="0"/>
                                          </p:stCondLst>
                                        </p:cTn>
                                        <p:tgtEl>
                                          <p:spTgt spid="468999"/>
                                        </p:tgtEl>
                                      </p:cBhvr>
                                    </p:animEffect>
                                    <p:anim calcmode="lin" valueType="num">
                                      <p:cBhvr>
                                        <p:cTn id="17" dur="1822" tmFilter="0,0; 0.14,0.36; 0.43,0.73; 0.71,0.91; 1.0,1.0">
                                          <p:stCondLst>
                                            <p:cond delay="0"/>
                                          </p:stCondLst>
                                        </p:cTn>
                                        <p:tgtEl>
                                          <p:spTgt spid="468999"/>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468999"/>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468999"/>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468999"/>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468999"/>
                                        </p:tgtEl>
                                        <p:attrNameLst>
                                          <p:attrName>ppt_y</p:attrName>
                                        </p:attrNameLst>
                                      </p:cBhvr>
                                      <p:tavLst>
                                        <p:tav tm="0" fmla="#ppt_y-sin(pi*$)/81">
                                          <p:val>
                                            <p:fltVal val="0"/>
                                          </p:val>
                                        </p:tav>
                                        <p:tav tm="100000">
                                          <p:val>
                                            <p:fltVal val="1"/>
                                          </p:val>
                                        </p:tav>
                                      </p:tavLst>
                                    </p:anim>
                                    <p:animScale>
                                      <p:cBhvr>
                                        <p:cTn id="22" dur="26">
                                          <p:stCondLst>
                                            <p:cond delay="650"/>
                                          </p:stCondLst>
                                        </p:cTn>
                                        <p:tgtEl>
                                          <p:spTgt spid="468999"/>
                                        </p:tgtEl>
                                      </p:cBhvr>
                                      <p:to x="100000" y="60000"/>
                                    </p:animScale>
                                    <p:animScale>
                                      <p:cBhvr>
                                        <p:cTn id="23" dur="166" decel="50000">
                                          <p:stCondLst>
                                            <p:cond delay="676"/>
                                          </p:stCondLst>
                                        </p:cTn>
                                        <p:tgtEl>
                                          <p:spTgt spid="468999"/>
                                        </p:tgtEl>
                                      </p:cBhvr>
                                      <p:to x="100000" y="100000"/>
                                    </p:animScale>
                                    <p:animScale>
                                      <p:cBhvr>
                                        <p:cTn id="24" dur="26">
                                          <p:stCondLst>
                                            <p:cond delay="1312"/>
                                          </p:stCondLst>
                                        </p:cTn>
                                        <p:tgtEl>
                                          <p:spTgt spid="468999"/>
                                        </p:tgtEl>
                                      </p:cBhvr>
                                      <p:to x="100000" y="80000"/>
                                    </p:animScale>
                                    <p:animScale>
                                      <p:cBhvr>
                                        <p:cTn id="25" dur="166" decel="50000">
                                          <p:stCondLst>
                                            <p:cond delay="1338"/>
                                          </p:stCondLst>
                                        </p:cTn>
                                        <p:tgtEl>
                                          <p:spTgt spid="468999"/>
                                        </p:tgtEl>
                                      </p:cBhvr>
                                      <p:to x="100000" y="100000"/>
                                    </p:animScale>
                                    <p:animScale>
                                      <p:cBhvr>
                                        <p:cTn id="26" dur="26">
                                          <p:stCondLst>
                                            <p:cond delay="1642"/>
                                          </p:stCondLst>
                                        </p:cTn>
                                        <p:tgtEl>
                                          <p:spTgt spid="468999"/>
                                        </p:tgtEl>
                                      </p:cBhvr>
                                      <p:to x="100000" y="90000"/>
                                    </p:animScale>
                                    <p:animScale>
                                      <p:cBhvr>
                                        <p:cTn id="27" dur="166" decel="50000">
                                          <p:stCondLst>
                                            <p:cond delay="1668"/>
                                          </p:stCondLst>
                                        </p:cTn>
                                        <p:tgtEl>
                                          <p:spTgt spid="468999"/>
                                        </p:tgtEl>
                                      </p:cBhvr>
                                      <p:to x="100000" y="100000"/>
                                    </p:animScale>
                                    <p:animScale>
                                      <p:cBhvr>
                                        <p:cTn id="28" dur="26">
                                          <p:stCondLst>
                                            <p:cond delay="1808"/>
                                          </p:stCondLst>
                                        </p:cTn>
                                        <p:tgtEl>
                                          <p:spTgt spid="468999"/>
                                        </p:tgtEl>
                                      </p:cBhvr>
                                      <p:to x="100000" y="95000"/>
                                    </p:animScale>
                                    <p:animScale>
                                      <p:cBhvr>
                                        <p:cTn id="29" dur="166" decel="50000">
                                          <p:stCondLst>
                                            <p:cond delay="1834"/>
                                          </p:stCondLst>
                                        </p:cTn>
                                        <p:tgtEl>
                                          <p:spTgt spid="46899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build="p"/>
      <p:bldP spid="46900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r>
              <a:rPr lang="en-US" altLang="zh-CN" sz="1800" dirty="0">
                <a:solidFill>
                  <a:srgbClr val="A50021"/>
                </a:solidFill>
                <a:latin typeface="Arial" panose="020B0604020202020204" pitchFamily="34" charset="0"/>
                <a:ea typeface="MS PGothic" panose="020B0600070205080204" pitchFamily="34" charset="-128"/>
              </a:rPr>
              <a:t>Char 9 pp. </a:t>
            </a:r>
            <a:fld id="{9A0DB2DC-4C9A-4742-B13C-FB6460FD3503}" type="slidenum">
              <a:rPr lang="en-US" altLang="ja-JP" sz="1800" dirty="0">
                <a:solidFill>
                  <a:srgbClr val="A50021"/>
                </a:solidFill>
                <a:latin typeface="Arial" panose="020B0604020202020204" pitchFamily="34" charset="0"/>
                <a:ea typeface="MS PGothic" panose="020B0600070205080204" pitchFamily="34" charset="-128"/>
              </a:rPr>
              <a:t>15</a:t>
            </a:fld>
            <a:endParaRPr lang="en-US" altLang="ja-JP" sz="1800" dirty="0">
              <a:solidFill>
                <a:srgbClr val="A50021"/>
              </a:solidFill>
              <a:latin typeface="Arial" panose="020B0604020202020204" pitchFamily="34" charset="0"/>
              <a:ea typeface="MS PGothic" panose="020B0600070205080204" pitchFamily="34" charset="-128"/>
            </a:endParaRPr>
          </a:p>
        </p:txBody>
      </p:sp>
      <p:sp>
        <p:nvSpPr>
          <p:cNvPr id="19459" name="Rectangle 2"/>
          <p:cNvSpPr>
            <a:spLocks noGrp="1"/>
          </p:cNvSpPr>
          <p:nvPr>
            <p:ph type="body" sz="half" idx="1"/>
          </p:nvPr>
        </p:nvSpPr>
        <p:spPr>
          <a:xfrm>
            <a:off x="0" y="2349500"/>
            <a:ext cx="9144000" cy="5400675"/>
          </a:xfrm>
          <a:ln/>
        </p:spPr>
        <p:txBody>
          <a:bodyPr vert="horz" wrap="square" lIns="91440" tIns="45720" rIns="91440" bIns="45720" anchor="t" anchorCtr="0"/>
          <a:lstStyle/>
          <a:p>
            <a:pPr eaLnBrk="1" hangingPunct="1">
              <a:buClr>
                <a:schemeClr val="accent2"/>
              </a:buClr>
              <a:buSzTx/>
              <a:buFont typeface="Wingdings" panose="05000000000000000000" pitchFamily="2" charset="2"/>
            </a:pPr>
            <a:r>
              <a:rPr lang="en-US" altLang="zh-CN" sz="2600" b="1" dirty="0"/>
              <a:t>          </a:t>
            </a:r>
            <a:r>
              <a:rPr lang="zh-CN" altLang="en-US" sz="2600" b="1" dirty="0"/>
              <a:t>初始种群                                             第二代种群</a:t>
            </a:r>
          </a:p>
          <a:p>
            <a:pPr eaLnBrk="1" hangingPunct="1">
              <a:buClr>
                <a:schemeClr val="accent2"/>
              </a:buClr>
              <a:buSzTx/>
              <a:buFont typeface="Wingdings" panose="05000000000000000000" pitchFamily="2" charset="2"/>
            </a:pPr>
            <a:endParaRPr lang="en-US" altLang="zh-CN" sz="2600" dirty="0"/>
          </a:p>
        </p:txBody>
      </p:sp>
      <p:graphicFrame>
        <p:nvGraphicFramePr>
          <p:cNvPr id="19460" name="Object 3"/>
          <p:cNvGraphicFramePr>
            <a:graphicFrameLocks noGrp="1" noChangeAspect="1"/>
          </p:cNvGraphicFramePr>
          <p:nvPr>
            <p:ph sz="quarter" idx="3"/>
          </p:nvPr>
        </p:nvGraphicFramePr>
        <p:xfrm>
          <a:off x="1619250" y="1377950"/>
          <a:ext cx="6337300" cy="966788"/>
        </p:xfrm>
        <a:graphic>
          <a:graphicData uri="http://schemas.openxmlformats.org/presentationml/2006/ole">
            <mc:AlternateContent xmlns:mc="http://schemas.openxmlformats.org/markup-compatibility/2006">
              <mc:Choice xmlns:v="urn:schemas-microsoft-com:vml" Requires="v">
                <p:oleObj r:id="rId3" imgW="2997200" imgH="457200" progId="Equation.DSMT4">
                  <p:embed/>
                </p:oleObj>
              </mc:Choice>
              <mc:Fallback>
                <p:oleObj r:id="rId3" imgW="2997200" imgH="457200" progId="Equation.DSMT4">
                  <p:embed/>
                  <p:pic>
                    <p:nvPicPr>
                      <p:cNvPr id="0" name="图片 3079"/>
                      <p:cNvPicPr/>
                      <p:nvPr/>
                    </p:nvPicPr>
                    <p:blipFill>
                      <a:blip r:embed="rId4"/>
                      <a:srcRect/>
                      <a:stretch>
                        <a:fillRect/>
                      </a:stretch>
                    </p:blipFill>
                    <p:spPr>
                      <a:xfrm>
                        <a:off x="1619250" y="1377950"/>
                        <a:ext cx="6337300" cy="966788"/>
                      </a:xfrm>
                      <a:prstGeom prst="rect">
                        <a:avLst/>
                      </a:prstGeom>
                      <a:noFill/>
                      <a:ln w="38100">
                        <a:miter/>
                      </a:ln>
                    </p:spPr>
                  </p:pic>
                </p:oleObj>
              </mc:Fallback>
            </mc:AlternateContent>
          </a:graphicData>
        </a:graphic>
      </p:graphicFrame>
      <p:sp>
        <p:nvSpPr>
          <p:cNvPr id="19461" name="Rectangle 4"/>
          <p:cNvSpPr/>
          <p:nvPr/>
        </p:nvSpPr>
        <p:spPr>
          <a:xfrm>
            <a:off x="36513" y="765175"/>
            <a:ext cx="8569325" cy="4968875"/>
          </a:xfrm>
          <a:prstGeom prst="rect">
            <a:avLst/>
          </a:prstGeom>
          <a:noFill/>
          <a:ln w="9525">
            <a:noFill/>
          </a:ln>
        </p:spPr>
        <p:txBody>
          <a:bodyPr/>
          <a:lstStyle/>
          <a:p>
            <a:pPr marL="469900" indent="-469900" algn="just" eaLnBrk="1" hangingPunct="1">
              <a:lnSpc>
                <a:spcPct val="120000"/>
              </a:lnSpc>
              <a:spcBef>
                <a:spcPct val="20000"/>
              </a:spcBef>
              <a:buClr>
                <a:schemeClr val="accent2"/>
              </a:buClr>
              <a:buFont typeface="Wingdings" panose="05000000000000000000" pitchFamily="2" charset="2"/>
              <a:buChar char="o"/>
            </a:pPr>
            <a:r>
              <a:rPr lang="zh-CN" altLang="en-US" sz="2600" b="1" dirty="0">
                <a:solidFill>
                  <a:srgbClr val="0000FF"/>
                </a:solidFill>
                <a:latin typeface="宋体" panose="02010600030101010101" pitchFamily="2" charset="-122"/>
              </a:rPr>
              <a:t>例： 用遗传算法求解下面</a:t>
            </a:r>
            <a:r>
              <a:rPr lang="en-US" altLang="zh-CN" sz="2600" b="1" dirty="0">
                <a:solidFill>
                  <a:srgbClr val="0000FF"/>
                </a:solidFill>
                <a:latin typeface="宋体" panose="02010600030101010101" pitchFamily="2" charset="-122"/>
              </a:rPr>
              <a:t>Rastrigin</a:t>
            </a:r>
            <a:r>
              <a:rPr lang="zh-CN" altLang="en-US" sz="2600" b="1" dirty="0">
                <a:solidFill>
                  <a:srgbClr val="0000FF"/>
                </a:solidFill>
                <a:latin typeface="宋体" panose="02010600030101010101" pitchFamily="2" charset="-122"/>
              </a:rPr>
              <a:t>函数的最小值。</a:t>
            </a:r>
          </a:p>
        </p:txBody>
      </p:sp>
      <p:sp>
        <p:nvSpPr>
          <p:cNvPr id="470021" name="AutoShape 5"/>
          <p:cNvSpPr/>
          <p:nvPr/>
        </p:nvSpPr>
        <p:spPr>
          <a:xfrm>
            <a:off x="4284663" y="4724400"/>
            <a:ext cx="503237" cy="288925"/>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alpha val="100000"/>
            </a:schemeClr>
          </a:solidFill>
          <a:ln w="9525" cap="flat" cmpd="sng">
            <a:solidFill>
              <a:schemeClr val="accent2">
                <a:alpha val="100000"/>
              </a:schemeClr>
            </a:solidFill>
            <a:prstDash val="solid"/>
            <a:miter lim="800000"/>
            <a:headEnd type="none" w="med" len="med"/>
            <a:tailEnd type="none" w="med" len="med"/>
          </a:ln>
        </p:spPr>
        <p:txBody>
          <a:bodyPr/>
          <a:lstStyle/>
          <a:p>
            <a:endParaRPr lang="zh-CN" altLang="en-US"/>
          </a:p>
        </p:txBody>
      </p:sp>
      <p:pic>
        <p:nvPicPr>
          <p:cNvPr id="19463" name="Picture 6"/>
          <p:cNvPicPr>
            <a:picLocks noChangeAspect="1"/>
          </p:cNvPicPr>
          <p:nvPr/>
        </p:nvPicPr>
        <p:blipFill>
          <a:blip r:embed="rId5"/>
          <a:srcRect l="26384" t="30638" r="17513" b="7210"/>
          <a:stretch>
            <a:fillRect/>
          </a:stretch>
        </p:blipFill>
        <p:spPr>
          <a:xfrm>
            <a:off x="0" y="2997200"/>
            <a:ext cx="4067175" cy="3671888"/>
          </a:xfrm>
          <a:prstGeom prst="rect">
            <a:avLst/>
          </a:prstGeom>
          <a:noFill/>
          <a:ln w="9525">
            <a:noFill/>
          </a:ln>
        </p:spPr>
      </p:pic>
      <p:graphicFrame>
        <p:nvGraphicFramePr>
          <p:cNvPr id="19464" name="Object 7"/>
          <p:cNvGraphicFramePr>
            <a:graphicFrameLocks noGrp="1" noChangeAspect="1"/>
          </p:cNvGraphicFramePr>
          <p:nvPr>
            <p:ph sz="quarter" idx="2"/>
          </p:nvPr>
        </p:nvGraphicFramePr>
        <p:xfrm>
          <a:off x="2279650" y="3200400"/>
          <a:ext cx="1500188" cy="1236663"/>
        </p:xfrm>
        <a:graphic>
          <a:graphicData uri="http://schemas.openxmlformats.org/presentationml/2006/ole">
            <mc:AlternateContent xmlns:mc="http://schemas.openxmlformats.org/markup-compatibility/2006">
              <mc:Choice xmlns:v="urn:schemas-microsoft-com:vml" Requires="v">
                <p:oleObj r:id="rId6" imgW="1545590" imgH="1746250" progId="SmartDraw.2">
                  <p:embed/>
                </p:oleObj>
              </mc:Choice>
              <mc:Fallback>
                <p:oleObj r:id="rId6" imgW="1545590" imgH="1746250" progId="SmartDraw.2">
                  <p:embed/>
                  <p:pic>
                    <p:nvPicPr>
                      <p:cNvPr id="0" name="图片 3078"/>
                      <p:cNvPicPr/>
                      <p:nvPr/>
                    </p:nvPicPr>
                    <p:blipFill>
                      <a:blip r:embed="rId7"/>
                      <a:srcRect/>
                      <a:stretch>
                        <a:fillRect/>
                      </a:stretch>
                    </p:blipFill>
                    <p:spPr>
                      <a:xfrm>
                        <a:off x="2279650" y="3200400"/>
                        <a:ext cx="1500188" cy="1236663"/>
                      </a:xfrm>
                      <a:prstGeom prst="rect">
                        <a:avLst/>
                      </a:prstGeom>
                      <a:noFill/>
                      <a:ln w="38100">
                        <a:miter/>
                      </a:ln>
                    </p:spPr>
                  </p:pic>
                </p:oleObj>
              </mc:Fallback>
            </mc:AlternateContent>
          </a:graphicData>
        </a:graphic>
      </p:graphicFrame>
      <p:pic>
        <p:nvPicPr>
          <p:cNvPr id="470024" name="Picture 8"/>
          <p:cNvPicPr>
            <a:picLocks noChangeAspect="1"/>
          </p:cNvPicPr>
          <p:nvPr/>
        </p:nvPicPr>
        <p:blipFill>
          <a:blip r:embed="rId5"/>
          <a:srcRect l="26384" t="30638" r="17513" b="7210"/>
          <a:stretch>
            <a:fillRect/>
          </a:stretch>
        </p:blipFill>
        <p:spPr>
          <a:xfrm>
            <a:off x="5021263" y="2924175"/>
            <a:ext cx="4122737" cy="3817938"/>
          </a:xfrm>
          <a:prstGeom prst="rect">
            <a:avLst/>
          </a:prstGeom>
          <a:noFill/>
          <a:ln w="9525">
            <a:noFill/>
          </a:ln>
        </p:spPr>
      </p:pic>
      <p:graphicFrame>
        <p:nvGraphicFramePr>
          <p:cNvPr id="470025" name="Object 9"/>
          <p:cNvGraphicFramePr>
            <a:graphicFrameLocks noChangeAspect="1"/>
          </p:cNvGraphicFramePr>
          <p:nvPr/>
        </p:nvGraphicFramePr>
        <p:xfrm>
          <a:off x="7019925" y="3284538"/>
          <a:ext cx="1728788" cy="2524125"/>
        </p:xfrm>
        <a:graphic>
          <a:graphicData uri="http://schemas.openxmlformats.org/presentationml/2006/ole">
            <mc:AlternateContent xmlns:mc="http://schemas.openxmlformats.org/markup-compatibility/2006">
              <mc:Choice xmlns:v="urn:schemas-microsoft-com:vml" Requires="v">
                <p:oleObj r:id="rId8" imgW="1682750" imgH="4471670" progId="SmartDraw.2">
                  <p:embed/>
                </p:oleObj>
              </mc:Choice>
              <mc:Fallback>
                <p:oleObj r:id="rId8" imgW="1682750" imgH="4471670" progId="SmartDraw.2">
                  <p:embed/>
                  <p:pic>
                    <p:nvPicPr>
                      <p:cNvPr id="0" name="图片 3081"/>
                      <p:cNvPicPr/>
                      <p:nvPr/>
                    </p:nvPicPr>
                    <p:blipFill>
                      <a:blip r:embed="rId9"/>
                      <a:stretch>
                        <a:fillRect/>
                      </a:stretch>
                    </p:blipFill>
                    <p:spPr>
                      <a:xfrm>
                        <a:off x="7019925" y="3284538"/>
                        <a:ext cx="1728788" cy="2524125"/>
                      </a:xfrm>
                      <a:prstGeom prst="rect">
                        <a:avLst/>
                      </a:prstGeom>
                      <a:noFill/>
                      <a:ln w="38100">
                        <a:noFill/>
                        <a:miter/>
                      </a:ln>
                    </p:spPr>
                  </p:pic>
                </p:oleObj>
              </mc:Fallback>
            </mc:AlternateContent>
          </a:graphicData>
        </a:graphic>
      </p:graphicFrame>
      <p:sp>
        <p:nvSpPr>
          <p:cNvPr id="19467" name="Text Box 10"/>
          <p:cNvSpPr txBox="1"/>
          <p:nvPr/>
        </p:nvSpPr>
        <p:spPr>
          <a:xfrm>
            <a:off x="-107950" y="2805113"/>
            <a:ext cx="720725" cy="336550"/>
          </a:xfrm>
          <a:prstGeom prst="rect">
            <a:avLst/>
          </a:prstGeom>
          <a:noFill/>
          <a:ln w="9525">
            <a:noFill/>
          </a:ln>
        </p:spPr>
        <p:txBody>
          <a:bodyPr anchor="b" anchorCtr="0">
            <a:spAutoFit/>
          </a:bodyPr>
          <a:lstStyle/>
          <a:p>
            <a:pPr indent="176530" eaLnBrk="1" hangingPunct="1">
              <a:spcBef>
                <a:spcPct val="50000"/>
              </a:spcBef>
            </a:pPr>
            <a:r>
              <a:rPr lang="en-US" altLang="zh-CN" sz="1600" i="1" dirty="0">
                <a:latin typeface="宋体" panose="02010600030101010101" pitchFamily="2" charset="-122"/>
              </a:rPr>
              <a:t>x</a:t>
            </a:r>
            <a:r>
              <a:rPr lang="en-US" altLang="zh-CN" sz="1600" baseline="-25000" dirty="0">
                <a:latin typeface="宋体" panose="02010600030101010101" pitchFamily="2" charset="-122"/>
              </a:rPr>
              <a:t>2</a:t>
            </a:r>
          </a:p>
        </p:txBody>
      </p:sp>
      <p:sp>
        <p:nvSpPr>
          <p:cNvPr id="470027" name="Text Box 11"/>
          <p:cNvSpPr txBox="1"/>
          <p:nvPr/>
        </p:nvSpPr>
        <p:spPr>
          <a:xfrm>
            <a:off x="8604250" y="6453188"/>
            <a:ext cx="720725" cy="336550"/>
          </a:xfrm>
          <a:prstGeom prst="rect">
            <a:avLst/>
          </a:prstGeom>
          <a:noFill/>
          <a:ln w="9525">
            <a:noFill/>
          </a:ln>
        </p:spPr>
        <p:txBody>
          <a:bodyPr anchor="b" anchorCtr="0">
            <a:spAutoFit/>
          </a:bodyPr>
          <a:lstStyle/>
          <a:p>
            <a:pPr indent="176530" eaLnBrk="1" hangingPunct="1">
              <a:spcBef>
                <a:spcPct val="50000"/>
              </a:spcBef>
            </a:pPr>
            <a:r>
              <a:rPr lang="en-US" altLang="zh-CN" sz="1600" i="1" dirty="0">
                <a:latin typeface="宋体" panose="02010600030101010101" pitchFamily="2" charset="-122"/>
              </a:rPr>
              <a:t>x</a:t>
            </a:r>
            <a:r>
              <a:rPr lang="en-US" altLang="zh-CN" sz="1600" baseline="-25000" dirty="0">
                <a:latin typeface="宋体" panose="02010600030101010101" pitchFamily="2" charset="-122"/>
              </a:rPr>
              <a:t>1</a:t>
            </a:r>
          </a:p>
        </p:txBody>
      </p:sp>
      <p:sp>
        <p:nvSpPr>
          <p:cNvPr id="470028" name="Text Box 12"/>
          <p:cNvSpPr txBox="1"/>
          <p:nvPr/>
        </p:nvSpPr>
        <p:spPr>
          <a:xfrm>
            <a:off x="4932363" y="2708275"/>
            <a:ext cx="720725" cy="336550"/>
          </a:xfrm>
          <a:prstGeom prst="rect">
            <a:avLst/>
          </a:prstGeom>
          <a:noFill/>
          <a:ln w="9525">
            <a:noFill/>
          </a:ln>
        </p:spPr>
        <p:txBody>
          <a:bodyPr anchor="b" anchorCtr="0">
            <a:spAutoFit/>
          </a:bodyPr>
          <a:lstStyle/>
          <a:p>
            <a:pPr indent="176530" eaLnBrk="1" hangingPunct="1">
              <a:spcBef>
                <a:spcPct val="50000"/>
              </a:spcBef>
            </a:pPr>
            <a:r>
              <a:rPr lang="en-US" altLang="zh-CN" sz="1600" i="1" dirty="0">
                <a:latin typeface="宋体" panose="02010600030101010101" pitchFamily="2" charset="-122"/>
              </a:rPr>
              <a:t>x</a:t>
            </a:r>
            <a:r>
              <a:rPr lang="en-US" altLang="zh-CN" sz="1600" baseline="-25000" dirty="0">
                <a:latin typeface="宋体" panose="02010600030101010101" pitchFamily="2" charset="-122"/>
              </a:rPr>
              <a:t>2</a:t>
            </a:r>
          </a:p>
        </p:txBody>
      </p:sp>
      <p:sp>
        <p:nvSpPr>
          <p:cNvPr id="19470" name="Text Box 13"/>
          <p:cNvSpPr txBox="1"/>
          <p:nvPr/>
        </p:nvSpPr>
        <p:spPr>
          <a:xfrm>
            <a:off x="3851275" y="6308725"/>
            <a:ext cx="720725" cy="336550"/>
          </a:xfrm>
          <a:prstGeom prst="rect">
            <a:avLst/>
          </a:prstGeom>
          <a:noFill/>
          <a:ln w="9525">
            <a:noFill/>
          </a:ln>
        </p:spPr>
        <p:txBody>
          <a:bodyPr anchor="b" anchorCtr="0">
            <a:spAutoFit/>
          </a:bodyPr>
          <a:lstStyle/>
          <a:p>
            <a:pPr indent="176530" eaLnBrk="1" hangingPunct="1">
              <a:spcBef>
                <a:spcPct val="50000"/>
              </a:spcBef>
            </a:pPr>
            <a:r>
              <a:rPr lang="en-US" altLang="zh-CN" sz="1600" i="1" dirty="0">
                <a:latin typeface="宋体" panose="02010600030101010101" pitchFamily="2" charset="-122"/>
              </a:rPr>
              <a:t>x</a:t>
            </a:r>
            <a:r>
              <a:rPr lang="en-US" altLang="zh-CN" sz="1600" baseline="-25000" dirty="0">
                <a:latin typeface="宋体" panose="02010600030101010101" pitchFamily="2" charset="-122"/>
              </a:rPr>
              <a:t>1</a:t>
            </a:r>
          </a:p>
        </p:txBody>
      </p:sp>
      <p:sp>
        <p:nvSpPr>
          <p:cNvPr id="19471" name="Rectangle 2"/>
          <p:cNvSpPr>
            <a:spLocks noGrp="1"/>
          </p:cNvSpPr>
          <p:nvPr>
            <p:ph type="title"/>
          </p:nvPr>
        </p:nvSpPr>
        <p:spPr>
          <a:xfrm>
            <a:off x="0" y="0"/>
            <a:ext cx="9144000" cy="685800"/>
          </a:xfrm>
          <a:ln/>
        </p:spPr>
        <p:txBody>
          <a:bodyPr vert="horz" wrap="square" lIns="91440" tIns="45720" rIns="91440" bIns="45720" anchor="b" anchorCtr="0"/>
          <a:lstStyle/>
          <a:p>
            <a:pPr eaLnBrk="1" hangingPunct="1"/>
            <a:r>
              <a:rPr lang="zh-CN" altLang="en-US" sz="3600" b="0" dirty="0">
                <a:latin typeface="Times New Roman" panose="02020603050405020304" pitchFamily="18" charset="0"/>
                <a:ea typeface="黑体" panose="02010609060101010101" pitchFamily="49" charset="-122"/>
              </a:rPr>
              <a:t>遗传算法搜索过程演示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0021"/>
                                        </p:tgtEl>
                                        <p:attrNameLst>
                                          <p:attrName>style.visibility</p:attrName>
                                        </p:attrNameLst>
                                      </p:cBhvr>
                                      <p:to>
                                        <p:strVal val="visible"/>
                                      </p:to>
                                    </p:set>
                                    <p:animEffect transition="in" filter="wipe(left)">
                                      <p:cBhvr>
                                        <p:cTn id="7" dur="500"/>
                                        <p:tgtEl>
                                          <p:spTgt spid="47002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0024"/>
                                        </p:tgtEl>
                                        <p:attrNameLst>
                                          <p:attrName>style.visibility</p:attrName>
                                        </p:attrNameLst>
                                      </p:cBhvr>
                                      <p:to>
                                        <p:strVal val="visible"/>
                                      </p:to>
                                    </p:set>
                                    <p:animEffect transition="in" filter="wipe(left)">
                                      <p:cBhvr>
                                        <p:cTn id="11" dur="500"/>
                                        <p:tgtEl>
                                          <p:spTgt spid="47002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70025"/>
                                        </p:tgtEl>
                                        <p:attrNameLst>
                                          <p:attrName>style.visibility</p:attrName>
                                        </p:attrNameLst>
                                      </p:cBhvr>
                                      <p:to>
                                        <p:strVal val="visible"/>
                                      </p:to>
                                    </p:set>
                                    <p:animEffect transition="in" filter="wipe(left)">
                                      <p:cBhvr>
                                        <p:cTn id="15" dur="500"/>
                                        <p:tgtEl>
                                          <p:spTgt spid="470025"/>
                                        </p:tgtEl>
                                      </p:cBhvr>
                                    </p:animEffect>
                                  </p:childTnLst>
                                </p:cTn>
                              </p:par>
                            </p:childTnLst>
                          </p:cTn>
                        </p:par>
                        <p:par>
                          <p:cTn id="16" fill="hold">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470027"/>
                                        </p:tgtEl>
                                        <p:attrNameLst>
                                          <p:attrName>style.visibility</p:attrName>
                                        </p:attrNameLst>
                                      </p:cBhvr>
                                      <p:to>
                                        <p:strVal val="visible"/>
                                      </p:to>
                                    </p:set>
                                  </p:childTnLst>
                                </p:cTn>
                              </p:par>
                            </p:childTnLst>
                          </p:cTn>
                        </p:par>
                        <p:par>
                          <p:cTn id="19" fill="hold">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470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7" grpId="0"/>
      <p:bldP spid="47002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txBox="1">
            <a:spLocks noGrp="1"/>
          </p:cNvSpPr>
          <p:nvPr>
            <p:ph type="sldNum" sz="quarter" idx="4"/>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r>
              <a:rPr lang="en-US" altLang="zh-CN" sz="1800" dirty="0">
                <a:solidFill>
                  <a:srgbClr val="A50021"/>
                </a:solidFill>
                <a:latin typeface="Arial" panose="020B0604020202020204" pitchFamily="34" charset="0"/>
                <a:ea typeface="MS PGothic" panose="020B0600070205080204" pitchFamily="34" charset="-128"/>
              </a:rPr>
              <a:t>Char 9 pp. </a:t>
            </a:r>
            <a:fld id="{9A0DB2DC-4C9A-4742-B13C-FB6460FD3503}" type="slidenum">
              <a:rPr lang="en-US" altLang="ja-JP" sz="1800" dirty="0">
                <a:solidFill>
                  <a:srgbClr val="A50021"/>
                </a:solidFill>
                <a:latin typeface="Arial" panose="020B0604020202020204" pitchFamily="34" charset="0"/>
                <a:ea typeface="MS PGothic" panose="020B0600070205080204" pitchFamily="34" charset="-128"/>
              </a:rPr>
              <a:t>16</a:t>
            </a:fld>
            <a:endParaRPr lang="en-US" altLang="ja-JP" sz="1800" dirty="0">
              <a:solidFill>
                <a:srgbClr val="A50021"/>
              </a:solidFill>
              <a:latin typeface="Arial" panose="020B0604020202020204" pitchFamily="34" charset="0"/>
              <a:ea typeface="MS PGothic" panose="020B0600070205080204" pitchFamily="34" charset="-128"/>
            </a:endParaRPr>
          </a:p>
        </p:txBody>
      </p:sp>
      <p:sp>
        <p:nvSpPr>
          <p:cNvPr id="20483" name="Rectangle 2"/>
          <p:cNvSpPr>
            <a:spLocks noGrp="1"/>
          </p:cNvSpPr>
          <p:nvPr>
            <p:ph type="body" sz="half" idx="1"/>
          </p:nvPr>
        </p:nvSpPr>
        <p:spPr>
          <a:xfrm>
            <a:off x="250825" y="115888"/>
            <a:ext cx="8424863" cy="5400675"/>
          </a:xfrm>
          <a:ln/>
        </p:spPr>
        <p:txBody>
          <a:bodyPr vert="horz" wrap="square" lIns="91440" tIns="45720" rIns="91440" bIns="45720" anchor="t" anchorCtr="0"/>
          <a:lstStyle/>
          <a:p>
            <a:pPr eaLnBrk="1" hangingPunct="1">
              <a:buClr>
                <a:schemeClr val="accent2"/>
              </a:buClr>
              <a:buSzTx/>
              <a:buFont typeface="Wingdings" panose="05000000000000000000" pitchFamily="2" charset="2"/>
            </a:pPr>
            <a:r>
              <a:rPr lang="zh-CN" altLang="en-US" sz="2600" b="1" dirty="0"/>
              <a:t>在迭代</a:t>
            </a:r>
            <a:r>
              <a:rPr lang="en-US" altLang="zh-CN" sz="2600" b="1" dirty="0"/>
              <a:t>60</a:t>
            </a:r>
            <a:r>
              <a:rPr lang="zh-CN" altLang="en-US" sz="2600" b="1" dirty="0"/>
              <a:t>、</a:t>
            </a:r>
            <a:r>
              <a:rPr lang="en-US" altLang="zh-CN" sz="2600" b="1" dirty="0"/>
              <a:t>80</a:t>
            </a:r>
            <a:r>
              <a:rPr lang="zh-CN" altLang="en-US" sz="2600" b="1" dirty="0"/>
              <a:t>、</a:t>
            </a:r>
            <a:r>
              <a:rPr lang="en-US" altLang="zh-CN" sz="2600" b="1" dirty="0"/>
              <a:t>95</a:t>
            </a:r>
            <a:r>
              <a:rPr lang="zh-CN" altLang="en-US" sz="2600" b="1" dirty="0"/>
              <a:t>、</a:t>
            </a:r>
            <a:r>
              <a:rPr lang="en-US" altLang="zh-CN" sz="2600" b="1" dirty="0"/>
              <a:t>100</a:t>
            </a:r>
            <a:r>
              <a:rPr lang="zh-CN" altLang="en-US" sz="2600" b="1" dirty="0"/>
              <a:t>次时的种群</a:t>
            </a:r>
            <a:endParaRPr lang="zh-CN" altLang="en-US" sz="2600" dirty="0"/>
          </a:p>
        </p:txBody>
      </p:sp>
      <p:pic>
        <p:nvPicPr>
          <p:cNvPr id="471043" name="Picture 3"/>
          <p:cNvPicPr>
            <a:picLocks noChangeAspect="1"/>
          </p:cNvPicPr>
          <p:nvPr/>
        </p:nvPicPr>
        <p:blipFill>
          <a:blip r:embed="rId3"/>
          <a:srcRect l="26384" t="30638" r="17513" b="7210"/>
          <a:stretch>
            <a:fillRect/>
          </a:stretch>
        </p:blipFill>
        <p:spPr>
          <a:xfrm>
            <a:off x="412750" y="692150"/>
            <a:ext cx="3871913" cy="3106738"/>
          </a:xfrm>
          <a:prstGeom prst="rect">
            <a:avLst/>
          </a:prstGeom>
          <a:noFill/>
          <a:ln w="9525">
            <a:noFill/>
          </a:ln>
        </p:spPr>
      </p:pic>
      <p:graphicFrame>
        <p:nvGraphicFramePr>
          <p:cNvPr id="471044" name="Object 4"/>
          <p:cNvGraphicFramePr>
            <a:graphicFrameLocks noChangeAspect="1"/>
          </p:cNvGraphicFramePr>
          <p:nvPr/>
        </p:nvGraphicFramePr>
        <p:xfrm>
          <a:off x="930275" y="1625600"/>
          <a:ext cx="3108325" cy="1587500"/>
        </p:xfrm>
        <a:graphic>
          <a:graphicData uri="http://schemas.openxmlformats.org/presentationml/2006/ole">
            <mc:AlternateContent xmlns:mc="http://schemas.openxmlformats.org/markup-compatibility/2006">
              <mc:Choice xmlns:v="urn:schemas-microsoft-com:vml" Requires="v">
                <p:oleObj r:id="rId4" imgW="3200400" imgH="2240280" progId="SmartDraw.2">
                  <p:embed/>
                </p:oleObj>
              </mc:Choice>
              <mc:Fallback>
                <p:oleObj r:id="rId4" imgW="3200400" imgH="2240280" progId="SmartDraw.2">
                  <p:embed/>
                  <p:pic>
                    <p:nvPicPr>
                      <p:cNvPr id="0" name="图片 3083"/>
                      <p:cNvPicPr/>
                      <p:nvPr/>
                    </p:nvPicPr>
                    <p:blipFill>
                      <a:blip r:embed="rId5"/>
                      <a:stretch>
                        <a:fillRect/>
                      </a:stretch>
                    </p:blipFill>
                    <p:spPr>
                      <a:xfrm>
                        <a:off x="930275" y="1625600"/>
                        <a:ext cx="3108325" cy="1587500"/>
                      </a:xfrm>
                      <a:prstGeom prst="rect">
                        <a:avLst/>
                      </a:prstGeom>
                      <a:noFill/>
                      <a:ln w="38100">
                        <a:noFill/>
                        <a:miter/>
                      </a:ln>
                    </p:spPr>
                  </p:pic>
                </p:oleObj>
              </mc:Fallback>
            </mc:AlternateContent>
          </a:graphicData>
        </a:graphic>
      </p:graphicFrame>
      <p:pic>
        <p:nvPicPr>
          <p:cNvPr id="471045" name="Picture 5"/>
          <p:cNvPicPr>
            <a:picLocks noChangeAspect="1"/>
          </p:cNvPicPr>
          <p:nvPr/>
        </p:nvPicPr>
        <p:blipFill>
          <a:blip r:embed="rId3"/>
          <a:srcRect l="26384" t="30638" r="17513" b="7210"/>
          <a:stretch>
            <a:fillRect/>
          </a:stretch>
        </p:blipFill>
        <p:spPr>
          <a:xfrm>
            <a:off x="412750" y="3778250"/>
            <a:ext cx="3871913" cy="3106738"/>
          </a:xfrm>
          <a:prstGeom prst="rect">
            <a:avLst/>
          </a:prstGeom>
          <a:noFill/>
          <a:ln w="9525">
            <a:noFill/>
          </a:ln>
        </p:spPr>
      </p:pic>
      <p:pic>
        <p:nvPicPr>
          <p:cNvPr id="471046" name="Picture 6"/>
          <p:cNvPicPr>
            <a:picLocks noChangeAspect="1"/>
          </p:cNvPicPr>
          <p:nvPr/>
        </p:nvPicPr>
        <p:blipFill>
          <a:blip r:embed="rId3"/>
          <a:srcRect l="26384" t="30638" r="17513" b="7210"/>
          <a:stretch>
            <a:fillRect/>
          </a:stretch>
        </p:blipFill>
        <p:spPr>
          <a:xfrm>
            <a:off x="5021263" y="682625"/>
            <a:ext cx="3871912" cy="3106738"/>
          </a:xfrm>
          <a:prstGeom prst="rect">
            <a:avLst/>
          </a:prstGeom>
          <a:noFill/>
          <a:ln w="9525">
            <a:noFill/>
          </a:ln>
        </p:spPr>
      </p:pic>
      <p:pic>
        <p:nvPicPr>
          <p:cNvPr id="471047" name="Picture 7"/>
          <p:cNvPicPr>
            <a:picLocks noChangeAspect="1"/>
          </p:cNvPicPr>
          <p:nvPr/>
        </p:nvPicPr>
        <p:blipFill>
          <a:blip r:embed="rId3"/>
          <a:srcRect l="26384" t="30638" r="17513" b="7210"/>
          <a:stretch>
            <a:fillRect/>
          </a:stretch>
        </p:blipFill>
        <p:spPr>
          <a:xfrm>
            <a:off x="5021263" y="3778250"/>
            <a:ext cx="3871912" cy="3106738"/>
          </a:xfrm>
          <a:prstGeom prst="rect">
            <a:avLst/>
          </a:prstGeom>
          <a:noFill/>
          <a:ln w="9525">
            <a:noFill/>
          </a:ln>
        </p:spPr>
      </p:pic>
      <p:graphicFrame>
        <p:nvGraphicFramePr>
          <p:cNvPr id="471048" name="Object 8"/>
          <p:cNvGraphicFramePr>
            <a:graphicFrameLocks noGrp="1" noChangeAspect="1"/>
          </p:cNvGraphicFramePr>
          <p:nvPr>
            <p:ph sz="quarter" idx="3"/>
          </p:nvPr>
        </p:nvGraphicFramePr>
        <p:xfrm>
          <a:off x="2268538" y="5105400"/>
          <a:ext cx="431800" cy="379413"/>
        </p:xfrm>
        <a:graphic>
          <a:graphicData uri="http://schemas.openxmlformats.org/presentationml/2006/ole">
            <mc:AlternateContent xmlns:mc="http://schemas.openxmlformats.org/markup-compatibility/2006">
              <mc:Choice xmlns:v="urn:schemas-microsoft-com:vml" Requires="v">
                <p:oleObj r:id="rId6" imgW="457200" imgH="402590" progId="SmartDraw.2">
                  <p:embed/>
                </p:oleObj>
              </mc:Choice>
              <mc:Fallback>
                <p:oleObj r:id="rId6" imgW="457200" imgH="402590" progId="SmartDraw.2">
                  <p:embed/>
                  <p:pic>
                    <p:nvPicPr>
                      <p:cNvPr id="0" name="图片 3082"/>
                      <p:cNvPicPr/>
                      <p:nvPr/>
                    </p:nvPicPr>
                    <p:blipFill>
                      <a:blip r:embed="rId7"/>
                      <a:srcRect/>
                      <a:stretch>
                        <a:fillRect/>
                      </a:stretch>
                    </p:blipFill>
                    <p:spPr>
                      <a:xfrm>
                        <a:off x="2268538" y="5105400"/>
                        <a:ext cx="431800" cy="379413"/>
                      </a:xfrm>
                      <a:prstGeom prst="rect">
                        <a:avLst/>
                      </a:prstGeom>
                      <a:noFill/>
                      <a:ln w="38100">
                        <a:miter/>
                      </a:ln>
                    </p:spPr>
                  </p:pic>
                </p:oleObj>
              </mc:Fallback>
            </mc:AlternateContent>
          </a:graphicData>
        </a:graphic>
      </p:graphicFrame>
      <p:graphicFrame>
        <p:nvGraphicFramePr>
          <p:cNvPr id="471049" name="Object 9"/>
          <p:cNvGraphicFramePr>
            <a:graphicFrameLocks noChangeAspect="1"/>
          </p:cNvGraphicFramePr>
          <p:nvPr/>
        </p:nvGraphicFramePr>
        <p:xfrm>
          <a:off x="6659563" y="1858963"/>
          <a:ext cx="1123950" cy="777875"/>
        </p:xfrm>
        <a:graphic>
          <a:graphicData uri="http://schemas.openxmlformats.org/presentationml/2006/ole">
            <mc:AlternateContent xmlns:mc="http://schemas.openxmlformats.org/markup-compatibility/2006">
              <mc:Choice xmlns:v="urn:schemas-microsoft-com:vml" Requires="v">
                <p:oleObj r:id="rId8" imgW="1124585" imgH="777240" progId="SmartDraw.2">
                  <p:embed/>
                </p:oleObj>
              </mc:Choice>
              <mc:Fallback>
                <p:oleObj r:id="rId8" imgW="1124585" imgH="777240" progId="SmartDraw.2">
                  <p:embed/>
                  <p:pic>
                    <p:nvPicPr>
                      <p:cNvPr id="0" name="图片 3084"/>
                      <p:cNvPicPr/>
                      <p:nvPr/>
                    </p:nvPicPr>
                    <p:blipFill>
                      <a:blip r:embed="rId9"/>
                      <a:stretch>
                        <a:fillRect/>
                      </a:stretch>
                    </p:blipFill>
                    <p:spPr>
                      <a:xfrm>
                        <a:off x="6659563" y="1858963"/>
                        <a:ext cx="1123950" cy="777875"/>
                      </a:xfrm>
                      <a:prstGeom prst="rect">
                        <a:avLst/>
                      </a:prstGeom>
                      <a:noFill/>
                      <a:ln w="38100">
                        <a:noFill/>
                        <a:miter/>
                      </a:ln>
                    </p:spPr>
                  </p:pic>
                </p:oleObj>
              </mc:Fallback>
            </mc:AlternateContent>
          </a:graphicData>
        </a:graphic>
      </p:graphicFrame>
      <p:graphicFrame>
        <p:nvGraphicFramePr>
          <p:cNvPr id="471050" name="Object 10"/>
          <p:cNvGraphicFramePr>
            <a:graphicFrameLocks noChangeAspect="1"/>
          </p:cNvGraphicFramePr>
          <p:nvPr/>
        </p:nvGraphicFramePr>
        <p:xfrm>
          <a:off x="6948488" y="5189538"/>
          <a:ext cx="274637" cy="246062"/>
        </p:xfrm>
        <a:graphic>
          <a:graphicData uri="http://schemas.openxmlformats.org/presentationml/2006/ole">
            <mc:AlternateContent xmlns:mc="http://schemas.openxmlformats.org/markup-compatibility/2006">
              <mc:Choice xmlns:v="urn:schemas-microsoft-com:vml" Requires="v">
                <p:oleObj r:id="rId10" imgW="274320" imgH="247015" progId="SmartDraw.2">
                  <p:embed/>
                </p:oleObj>
              </mc:Choice>
              <mc:Fallback>
                <p:oleObj r:id="rId10" imgW="274320" imgH="247015" progId="SmartDraw.2">
                  <p:embed/>
                  <p:pic>
                    <p:nvPicPr>
                      <p:cNvPr id="0" name="图片 3085"/>
                      <p:cNvPicPr/>
                      <p:nvPr/>
                    </p:nvPicPr>
                    <p:blipFill>
                      <a:blip r:embed="rId11"/>
                      <a:stretch>
                        <a:fillRect/>
                      </a:stretch>
                    </p:blipFill>
                    <p:spPr>
                      <a:xfrm>
                        <a:off x="6948488" y="5189538"/>
                        <a:ext cx="274637" cy="246062"/>
                      </a:xfrm>
                      <a:prstGeom prst="rect">
                        <a:avLst/>
                      </a:prstGeom>
                      <a:noFill/>
                      <a:ln w="38100">
                        <a:noFill/>
                        <a:miter/>
                      </a:ln>
                    </p:spPr>
                  </p:pic>
                </p:oleObj>
              </mc:Fallback>
            </mc:AlternateContent>
          </a:graphicData>
        </a:graphic>
      </p:graphicFrame>
      <p:sp>
        <p:nvSpPr>
          <p:cNvPr id="20492" name="AutoShape 16">
            <a:hlinkClick r:id="" action="ppaction://noaction"/>
          </p:cNvPr>
          <p:cNvSpPr/>
          <p:nvPr/>
        </p:nvSpPr>
        <p:spPr>
          <a:xfrm>
            <a:off x="8712200" y="260350"/>
            <a:ext cx="431800" cy="358775"/>
          </a:xfrm>
          <a:prstGeom prst="actionButtonBackPrevious">
            <a:avLst/>
          </a:prstGeom>
          <a:solidFill>
            <a:srgbClr val="A50021"/>
          </a:solidFill>
          <a:ln w="9525">
            <a:noFill/>
          </a:ln>
        </p:spPr>
        <p:txBody>
          <a:bodyPr wrap="none" anchor="ctr" anchorCtr="0"/>
          <a:lstStyle/>
          <a:p>
            <a:pPr eaLnBrk="1" hangingPunct="1"/>
            <a:endParaRPr lang="zh-CN" altLang="en-US" dirty="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7104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7104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71046"/>
                                        </p:tgtEl>
                                        <p:attrNameLst>
                                          <p:attrName>style.visibility</p:attrName>
                                        </p:attrNameLst>
                                      </p:cBhvr>
                                      <p:to>
                                        <p:strVal val="visible"/>
                                      </p:to>
                                    </p:set>
                                  </p:childTnLst>
                                </p:cTn>
                              </p:par>
                            </p:childTnLst>
                          </p:cTn>
                        </p:par>
                        <p:par>
                          <p:cTn id="14" fill="hold">
                            <p:stCondLst>
                              <p:cond delay="0"/>
                            </p:stCondLst>
                            <p:childTnLst>
                              <p:par>
                                <p:cTn id="15" presetID="3" presetClass="entr" presetSubtype="10" fill="hold" nodeType="afterEffect">
                                  <p:stCondLst>
                                    <p:cond delay="0"/>
                                  </p:stCondLst>
                                  <p:childTnLst>
                                    <p:set>
                                      <p:cBhvr>
                                        <p:cTn id="16" dur="1" fill="hold">
                                          <p:stCondLst>
                                            <p:cond delay="0"/>
                                          </p:stCondLst>
                                        </p:cTn>
                                        <p:tgtEl>
                                          <p:spTgt spid="471049"/>
                                        </p:tgtEl>
                                        <p:attrNameLst>
                                          <p:attrName>style.visibility</p:attrName>
                                        </p:attrNameLst>
                                      </p:cBhvr>
                                      <p:to>
                                        <p:strVal val="visible"/>
                                      </p:to>
                                    </p:set>
                                    <p:animEffect transition="in" filter="blinds(horizontal)">
                                      <p:cBhvr>
                                        <p:cTn id="17" dur="500"/>
                                        <p:tgtEl>
                                          <p:spTgt spid="47104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71045"/>
                                        </p:tgtEl>
                                        <p:attrNameLst>
                                          <p:attrName>style.visibility</p:attrName>
                                        </p:attrNameLst>
                                      </p:cBhvr>
                                      <p:to>
                                        <p:strVal val="visible"/>
                                      </p:to>
                                    </p:set>
                                  </p:childTnLst>
                                </p:cTn>
                              </p:par>
                            </p:childTnLst>
                          </p:cTn>
                        </p:par>
                        <p:par>
                          <p:cTn id="22" fill="hold">
                            <p:stCondLst>
                              <p:cond delay="0"/>
                            </p:stCondLst>
                            <p:childTnLst>
                              <p:par>
                                <p:cTn id="23" presetID="3" presetClass="entr" presetSubtype="10" fill="hold" nodeType="afterEffect">
                                  <p:stCondLst>
                                    <p:cond delay="0"/>
                                  </p:stCondLst>
                                  <p:childTnLst>
                                    <p:set>
                                      <p:cBhvr>
                                        <p:cTn id="24" dur="1" fill="hold">
                                          <p:stCondLst>
                                            <p:cond delay="0"/>
                                          </p:stCondLst>
                                        </p:cTn>
                                        <p:tgtEl>
                                          <p:spTgt spid="471048"/>
                                        </p:tgtEl>
                                        <p:attrNameLst>
                                          <p:attrName>style.visibility</p:attrName>
                                        </p:attrNameLst>
                                      </p:cBhvr>
                                      <p:to>
                                        <p:strVal val="visible"/>
                                      </p:to>
                                    </p:set>
                                    <p:animEffect transition="in" filter="blinds(horizontal)">
                                      <p:cBhvr>
                                        <p:cTn id="25" dur="500"/>
                                        <p:tgtEl>
                                          <p:spTgt spid="471048"/>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471047"/>
                                        </p:tgtEl>
                                        <p:attrNameLst>
                                          <p:attrName>style.visibility</p:attrName>
                                        </p:attrNameLst>
                                      </p:cBhvr>
                                      <p:to>
                                        <p:strVal val="visible"/>
                                      </p:to>
                                    </p:set>
                                  </p:childTnLst>
                                </p:cTn>
                              </p:par>
                            </p:childTnLst>
                          </p:cTn>
                        </p:par>
                        <p:par>
                          <p:cTn id="30" fill="hold">
                            <p:stCondLst>
                              <p:cond delay="0"/>
                            </p:stCondLst>
                            <p:childTnLst>
                              <p:par>
                                <p:cTn id="31" presetID="22" presetClass="entr" presetSubtype="4" fill="hold" nodeType="afterEffect">
                                  <p:stCondLst>
                                    <p:cond delay="0"/>
                                  </p:stCondLst>
                                  <p:childTnLst>
                                    <p:set>
                                      <p:cBhvr>
                                        <p:cTn id="32" dur="1" fill="hold">
                                          <p:stCondLst>
                                            <p:cond delay="0"/>
                                          </p:stCondLst>
                                        </p:cTn>
                                        <p:tgtEl>
                                          <p:spTgt spid="471050"/>
                                        </p:tgtEl>
                                        <p:attrNameLst>
                                          <p:attrName>style.visibility</p:attrName>
                                        </p:attrNameLst>
                                      </p:cBhvr>
                                      <p:to>
                                        <p:strVal val="visible"/>
                                      </p:to>
                                    </p:set>
                                    <p:animEffect transition="in" filter="wipe(down)">
                                      <p:cBhvr>
                                        <p:cTn id="33" dur="500"/>
                                        <p:tgtEl>
                                          <p:spTgt spid="47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1507"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5.2.3  </a:t>
            </a:r>
            <a:r>
              <a:rPr lang="zh-CN" altLang="en-US" sz="3600" b="0" dirty="0">
                <a:latin typeface="Times New Roman" panose="02020603050405020304" pitchFamily="18" charset="0"/>
                <a:ea typeface="黑体" panose="02010609060101010101" pitchFamily="49" charset="-122"/>
              </a:rPr>
              <a:t>编码</a:t>
            </a:r>
            <a:r>
              <a:rPr lang="zh-CN" altLang="en-US" sz="3200" dirty="0"/>
              <a:t> </a:t>
            </a:r>
          </a:p>
        </p:txBody>
      </p:sp>
      <p:sp>
        <p:nvSpPr>
          <p:cNvPr id="21508" name="Rectangle 3"/>
          <p:cNvSpPr>
            <a:spLocks noGrp="1"/>
          </p:cNvSpPr>
          <p:nvPr>
            <p:ph idx="1"/>
          </p:nvPr>
        </p:nvSpPr>
        <p:spPr>
          <a:xfrm>
            <a:off x="379413" y="1052513"/>
            <a:ext cx="8693150" cy="1223962"/>
          </a:xfrm>
          <a:ln/>
        </p:spPr>
        <p:txBody>
          <a:bodyPr vert="horz" wrap="square" lIns="91440" tIns="45720" rIns="91440" bIns="45720" anchor="t" anchorCtr="0"/>
          <a:lstStyle/>
          <a:p>
            <a:pPr marL="0" indent="0" eaLnBrk="1" hangingPunct="1">
              <a:buClr>
                <a:schemeClr val="tx1"/>
              </a:buClr>
              <a:buNone/>
            </a:pPr>
            <a:r>
              <a:rPr lang="zh-CN" altLang="en-US" sz="2800" b="1" dirty="0">
                <a:latin typeface="Times New Roman" panose="02020603050405020304" pitchFamily="18" charset="0"/>
              </a:rPr>
              <a:t>编码：将问题的解表示成遗传空间中的</a:t>
            </a:r>
            <a:r>
              <a:rPr lang="zh-CN" altLang="en-US" sz="2800" b="1" dirty="0">
                <a:solidFill>
                  <a:srgbClr val="FF0000"/>
                </a:solidFill>
                <a:latin typeface="Times New Roman" panose="02020603050405020304" pitchFamily="18" charset="0"/>
              </a:rPr>
              <a:t>染色体或个体</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marL="0" indent="0" eaLnBrk="1" hangingPunct="1">
              <a:buClr>
                <a:schemeClr val="tx1"/>
              </a:buClr>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编码方式不唯一；</a:t>
            </a:r>
            <a:endParaRPr lang="zh-CN" altLang="en-US" sz="2800" b="1" dirty="0">
              <a:latin typeface="宋体" panose="02010600030101010101" pitchFamily="2" charset="-122"/>
            </a:endParaRPr>
          </a:p>
        </p:txBody>
      </p:sp>
      <p:sp>
        <p:nvSpPr>
          <p:cNvPr id="6158" name="Text Box 14"/>
          <p:cNvSpPr txBox="1"/>
          <p:nvPr/>
        </p:nvSpPr>
        <p:spPr>
          <a:xfrm>
            <a:off x="1187624" y="2780928"/>
            <a:ext cx="4114800" cy="1951037"/>
          </a:xfrm>
          <a:prstGeom prst="rect">
            <a:avLst/>
          </a:prstGeom>
          <a:noFill/>
          <a:ln w="9525">
            <a:noFill/>
          </a:ln>
        </p:spPr>
        <p:txBody>
          <a:bodyPr anchor="b" anchorCtr="0">
            <a:spAutoFit/>
          </a:bodyPr>
          <a:lstStyle/>
          <a:p>
            <a:pPr algn="just" eaLnBrk="1" hangingPunct="1">
              <a:lnSpc>
                <a:spcPct val="120000"/>
              </a:lnSpc>
              <a:spcBef>
                <a:spcPts val="1200"/>
              </a:spcBef>
              <a:buClr>
                <a:schemeClr val="tx1"/>
              </a:buClr>
            </a:pPr>
            <a:r>
              <a:rPr lang="en-US" altLang="zh-CN" sz="2800" b="1" dirty="0">
                <a:solidFill>
                  <a:schemeClr val="tx1"/>
                </a:solidFill>
                <a:latin typeface="Times New Roman" panose="02020603050405020304" pitchFamily="18" charset="0"/>
              </a:rPr>
              <a:t>1. </a:t>
            </a:r>
            <a:r>
              <a:rPr lang="zh-CN" altLang="en-US" sz="2800" b="1" dirty="0">
                <a:solidFill>
                  <a:schemeClr val="tx1"/>
                </a:solidFill>
                <a:latin typeface="Times New Roman" panose="02020603050405020304" pitchFamily="18" charset="0"/>
              </a:rPr>
              <a:t>二进制编码</a:t>
            </a:r>
            <a:endParaRPr lang="en-US" altLang="zh-CN" dirty="0">
              <a:latin typeface="Times New Roman" panose="02020603050405020304" pitchFamily="18" charset="0"/>
            </a:endParaRPr>
          </a:p>
          <a:p>
            <a:pPr algn="just" eaLnBrk="1" hangingPunct="1">
              <a:lnSpc>
                <a:spcPct val="120000"/>
              </a:lnSpc>
              <a:spcBef>
                <a:spcPts val="1200"/>
              </a:spcBef>
              <a:buClr>
                <a:schemeClr val="tx1"/>
              </a:buClr>
            </a:pPr>
            <a:r>
              <a:rPr lang="en-US" altLang="zh-CN" sz="2800" b="1" dirty="0">
                <a:solidFill>
                  <a:schemeClr val="tx1"/>
                </a:solidFill>
                <a:latin typeface="Times New Roman" panose="02020603050405020304" pitchFamily="18" charset="0"/>
              </a:rPr>
              <a:t>2. </a:t>
            </a:r>
            <a:r>
              <a:rPr lang="zh-CN" altLang="en-US" sz="2800" b="1" dirty="0">
                <a:solidFill>
                  <a:schemeClr val="tx1"/>
                </a:solidFill>
                <a:latin typeface="Times New Roman" panose="02020603050405020304" pitchFamily="18" charset="0"/>
              </a:rPr>
              <a:t>实数编码</a:t>
            </a:r>
            <a:endParaRPr lang="en-US" altLang="zh-CN" sz="2800" b="1" dirty="0">
              <a:solidFill>
                <a:schemeClr val="tx1"/>
              </a:solidFill>
              <a:latin typeface="Times New Roman" panose="02020603050405020304" pitchFamily="18" charset="0"/>
            </a:endParaRPr>
          </a:p>
          <a:p>
            <a:pPr algn="just" eaLnBrk="1" hangingPunct="1">
              <a:lnSpc>
                <a:spcPct val="120000"/>
              </a:lnSpc>
              <a:spcBef>
                <a:spcPts val="1200"/>
              </a:spcBef>
              <a:buClr>
                <a:schemeClr val="tx1"/>
              </a:buClr>
            </a:pPr>
            <a:r>
              <a:rPr lang="en-US" altLang="zh-CN" sz="2800" b="1" dirty="0">
                <a:solidFill>
                  <a:schemeClr val="tx1"/>
                </a:solidFill>
                <a:latin typeface="Times New Roman" panose="02020603050405020304" pitchFamily="18" charset="0"/>
              </a:rPr>
              <a:t>3. </a:t>
            </a:r>
            <a:r>
              <a:rPr lang="zh-CN" altLang="en-US" sz="2800" b="1" dirty="0">
                <a:solidFill>
                  <a:schemeClr val="tx1"/>
                </a:solidFill>
                <a:latin typeface="Times New Roman" panose="02020603050405020304" pitchFamily="18" charset="0"/>
              </a:rPr>
              <a:t>多参数级联编码</a:t>
            </a:r>
            <a:endParaRPr lang="en-US" altLang="zh-CN" sz="2800" b="1" dirty="0">
              <a:solidFill>
                <a:schemeClr val="tx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anim calcmode="lin" valueType="num">
                                      <p:cBhvr additive="base">
                                        <p:cTn id="7" dur="500" fill="hold"/>
                                        <p:tgtEl>
                                          <p:spTgt spid="6158"/>
                                        </p:tgtEl>
                                        <p:attrNameLst>
                                          <p:attrName>ppt_x</p:attrName>
                                        </p:attrNameLst>
                                      </p:cBhvr>
                                      <p:tavLst>
                                        <p:tav tm="0">
                                          <p:val>
                                            <p:strVal val="0-#ppt_w/2"/>
                                          </p:val>
                                        </p:tav>
                                        <p:tav tm="100000">
                                          <p:val>
                                            <p:strVal val="#ppt_x"/>
                                          </p:val>
                                        </p:tav>
                                      </p:tavLst>
                                    </p:anim>
                                    <p:anim calcmode="lin" valueType="num">
                                      <p:cBhvr additive="base">
                                        <p:cTn id="8" dur="500" fill="hold"/>
                                        <p:tgtEl>
                                          <p:spTgt spid="61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2531"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5.2.3  </a:t>
            </a:r>
            <a:r>
              <a:rPr lang="zh-CN" altLang="en-US" sz="3600" b="0" dirty="0">
                <a:latin typeface="Times New Roman" panose="02020603050405020304" pitchFamily="18" charset="0"/>
                <a:ea typeface="黑体" panose="02010609060101010101" pitchFamily="49" charset="-122"/>
              </a:rPr>
              <a:t>编码</a:t>
            </a:r>
            <a:r>
              <a:rPr lang="zh-CN" altLang="en-US" sz="3200" dirty="0"/>
              <a:t> </a:t>
            </a:r>
          </a:p>
        </p:txBody>
      </p:sp>
      <p:sp>
        <p:nvSpPr>
          <p:cNvPr id="6154" name="Text Box 10"/>
          <p:cNvSpPr txBox="1"/>
          <p:nvPr/>
        </p:nvSpPr>
        <p:spPr>
          <a:xfrm>
            <a:off x="508000" y="3573016"/>
            <a:ext cx="8229600" cy="1768475"/>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eaLnBrk="1" hangingPunct="1">
              <a:lnSpc>
                <a:spcPct val="140000"/>
              </a:lnSpc>
              <a:spcBef>
                <a:spcPct val="50000"/>
              </a:spcBef>
            </a:pPr>
            <a:r>
              <a:rPr lang="zh-CN" altLang="en-US" sz="2600" b="1" dirty="0">
                <a:solidFill>
                  <a:schemeClr val="folHlink"/>
                </a:solidFill>
                <a:latin typeface="Times New Roman" panose="02020603050405020304" pitchFamily="18" charset="0"/>
              </a:rPr>
              <a:t>二进制编码</a:t>
            </a:r>
            <a:r>
              <a:rPr lang="zh-CN" altLang="en-US" sz="2600" dirty="0">
                <a:solidFill>
                  <a:schemeClr val="tx1"/>
                </a:solidFill>
                <a:latin typeface="Times New Roman" panose="02020603050405020304" pitchFamily="18" charset="0"/>
              </a:rPr>
              <a:t>：用若干二进制数表示一个个体，将原问题的解空间映射到位串空间 </a:t>
            </a:r>
            <a:r>
              <a:rPr lang="en-US" altLang="zh-CN" sz="2600" i="1" dirty="0">
                <a:solidFill>
                  <a:schemeClr val="tx1"/>
                </a:solidFill>
                <a:latin typeface="Times New Roman" panose="02020603050405020304" pitchFamily="18" charset="0"/>
                <a:cs typeface="Times New Roman" panose="02020603050405020304" pitchFamily="18" charset="0"/>
              </a:rPr>
              <a:t>B</a:t>
            </a:r>
            <a:r>
              <a:rPr lang="en-US" altLang="zh-CN" sz="2600" dirty="0">
                <a:solidFill>
                  <a:schemeClr val="tx1"/>
                </a:solidFill>
                <a:latin typeface="Times New Roman" panose="02020603050405020304" pitchFamily="18" charset="0"/>
                <a:cs typeface="Times New Roman" panose="02020603050405020304" pitchFamily="18" charset="0"/>
              </a:rPr>
              <a:t>={0</a:t>
            </a: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cs typeface="Times New Roman" panose="02020603050405020304" pitchFamily="18" charset="0"/>
              </a:rPr>
              <a:t>1}</a:t>
            </a:r>
            <a:r>
              <a:rPr lang="zh-CN" altLang="en-US" sz="2600" dirty="0">
                <a:solidFill>
                  <a:schemeClr val="tx1"/>
                </a:solidFill>
                <a:latin typeface="Times New Roman" panose="02020603050405020304" pitchFamily="18" charset="0"/>
              </a:rPr>
              <a:t>上，然后在位串空间上进行遗传操作。</a:t>
            </a:r>
            <a:r>
              <a:rPr lang="zh-CN" altLang="en-US" dirty="0">
                <a:solidFill>
                  <a:schemeClr val="tx1"/>
                </a:solidFill>
                <a:latin typeface="Times New Roman" panose="02020603050405020304" pitchFamily="18" charset="0"/>
              </a:rPr>
              <a:t> </a:t>
            </a:r>
          </a:p>
        </p:txBody>
      </p:sp>
      <p:sp>
        <p:nvSpPr>
          <p:cNvPr id="6158" name="Text Box 14"/>
          <p:cNvSpPr txBox="1"/>
          <p:nvPr/>
        </p:nvSpPr>
        <p:spPr>
          <a:xfrm>
            <a:off x="409575" y="2924944"/>
            <a:ext cx="4114800" cy="558800"/>
          </a:xfrm>
          <a:prstGeom prst="rect">
            <a:avLst/>
          </a:prstGeom>
          <a:noFill/>
          <a:ln w="9525">
            <a:noFill/>
          </a:ln>
        </p:spPr>
        <p:txBody>
          <a:bodyPr anchor="b" anchorCtr="0">
            <a:spAutoFit/>
          </a:bodyPr>
          <a:lstStyle/>
          <a:p>
            <a:pPr algn="just" eaLnBrk="1" hangingPunct="1">
              <a:lnSpc>
                <a:spcPct val="120000"/>
              </a:lnSpc>
              <a:spcBef>
                <a:spcPct val="80000"/>
              </a:spcBef>
              <a:buClr>
                <a:schemeClr val="tx1"/>
              </a:buClr>
            </a:pPr>
            <a:r>
              <a:rPr lang="en-US" altLang="zh-CN" sz="2800" b="1" dirty="0">
                <a:solidFill>
                  <a:schemeClr val="tx1"/>
                </a:solidFill>
                <a:latin typeface="Times New Roman" panose="02020603050405020304" pitchFamily="18" charset="0"/>
              </a:rPr>
              <a:t>1. </a:t>
            </a:r>
            <a:r>
              <a:rPr lang="zh-CN" altLang="en-US" sz="2800" b="1" dirty="0">
                <a:solidFill>
                  <a:schemeClr val="tx1"/>
                </a:solidFill>
                <a:latin typeface="Times New Roman" panose="02020603050405020304" pitchFamily="18" charset="0"/>
              </a:rPr>
              <a:t>二进制编码</a:t>
            </a:r>
            <a:endParaRPr lang="zh-CN" altLang="en-US" dirty="0">
              <a:latin typeface="Times New Roman" panose="02020603050405020304" pitchFamily="18" charset="0"/>
            </a:endParaRPr>
          </a:p>
        </p:txBody>
      </p:sp>
      <p:pic>
        <p:nvPicPr>
          <p:cNvPr id="22534" name="图片 7" descr="C:\Users\Administrator\Desktop\2.jpg"/>
          <p:cNvPicPr>
            <a:picLocks noChangeAspect="1"/>
          </p:cNvPicPr>
          <p:nvPr/>
        </p:nvPicPr>
        <p:blipFill>
          <a:blip r:embed="rId2"/>
          <a:stretch>
            <a:fillRect/>
          </a:stretch>
        </p:blipFill>
        <p:spPr>
          <a:xfrm>
            <a:off x="508000" y="5732288"/>
            <a:ext cx="8223250" cy="1081088"/>
          </a:xfrm>
          <a:prstGeom prst="rect">
            <a:avLst/>
          </a:prstGeom>
          <a:noFill/>
          <a:ln w="9525">
            <a:noFill/>
          </a:ln>
        </p:spPr>
      </p:pic>
      <p:sp>
        <p:nvSpPr>
          <p:cNvPr id="2" name="Text Box 9">
            <a:extLst>
              <a:ext uri="{FF2B5EF4-FFF2-40B4-BE49-F238E27FC236}">
                <a16:creationId xmlns:a16="http://schemas.microsoft.com/office/drawing/2014/main" id="{8FE134AA-5126-B2C1-578D-4FCF0E5419F5}"/>
              </a:ext>
            </a:extLst>
          </p:cNvPr>
          <p:cNvSpPr txBox="1"/>
          <p:nvPr/>
        </p:nvSpPr>
        <p:spPr>
          <a:xfrm>
            <a:off x="392076" y="1112532"/>
            <a:ext cx="5832475" cy="1212850"/>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eaLnBrk="1" hangingPunct="1">
              <a:lnSpc>
                <a:spcPct val="140000"/>
              </a:lnSpc>
              <a:spcBef>
                <a:spcPct val="50000"/>
              </a:spcBef>
            </a:pPr>
            <a:r>
              <a:rPr lang="zh-CN" altLang="en-US" sz="2600" b="1" dirty="0">
                <a:solidFill>
                  <a:schemeClr val="folHlink"/>
                </a:solidFill>
                <a:latin typeface="宋体" panose="02010600030101010101" pitchFamily="2" charset="-122"/>
              </a:rPr>
              <a:t>一维染色体编码方法</a:t>
            </a:r>
            <a:r>
              <a:rPr lang="zh-CN" altLang="en-US" sz="2600" dirty="0">
                <a:solidFill>
                  <a:schemeClr val="tx1"/>
                </a:solidFill>
                <a:latin typeface="宋体" panose="02010600030101010101" pitchFamily="2" charset="-122"/>
              </a:rPr>
              <a:t>：将问题空间的参数编码为一维排列的染色体的方法。</a:t>
            </a:r>
          </a:p>
        </p:txBody>
      </p:sp>
      <p:pic>
        <p:nvPicPr>
          <p:cNvPr id="3" name="Picture 6">
            <a:extLst>
              <a:ext uri="{FF2B5EF4-FFF2-40B4-BE49-F238E27FC236}">
                <a16:creationId xmlns:a16="http://schemas.microsoft.com/office/drawing/2014/main" id="{7DE935D7-C740-CF21-7B47-D9EE17F08196}"/>
              </a:ext>
            </a:extLst>
          </p:cNvPr>
          <p:cNvPicPr>
            <a:picLocks noChangeAspect="1"/>
          </p:cNvPicPr>
          <p:nvPr/>
        </p:nvPicPr>
        <p:blipFill>
          <a:blip r:embed="rId3"/>
          <a:stretch>
            <a:fillRect/>
          </a:stretch>
        </p:blipFill>
        <p:spPr>
          <a:xfrm>
            <a:off x="6654494" y="875230"/>
            <a:ext cx="2290203" cy="2089997"/>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anim calcmode="lin" valueType="num">
                                      <p:cBhvr additive="base">
                                        <p:cTn id="7" dur="500" fill="hold"/>
                                        <p:tgtEl>
                                          <p:spTgt spid="6158"/>
                                        </p:tgtEl>
                                        <p:attrNameLst>
                                          <p:attrName>ppt_x</p:attrName>
                                        </p:attrNameLst>
                                      </p:cBhvr>
                                      <p:tavLst>
                                        <p:tav tm="0">
                                          <p:val>
                                            <p:strVal val="0-#ppt_w/2"/>
                                          </p:val>
                                        </p:tav>
                                        <p:tav tm="100000">
                                          <p:val>
                                            <p:strVal val="#ppt_x"/>
                                          </p:val>
                                        </p:tav>
                                      </p:tavLst>
                                    </p:anim>
                                    <p:anim calcmode="lin" valueType="num">
                                      <p:cBhvr additive="base">
                                        <p:cTn id="8" dur="500" fill="hold"/>
                                        <p:tgtEl>
                                          <p:spTgt spid="615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6154"/>
                                        </p:tgtEl>
                                        <p:attrNameLst>
                                          <p:attrName>style.visibility</p:attrName>
                                        </p:attrNameLst>
                                      </p:cBhvr>
                                      <p:to>
                                        <p:strVal val="visible"/>
                                      </p:to>
                                    </p:set>
                                    <p:animEffect transition="in" filter="dissolve">
                                      <p:cBhvr>
                                        <p:cTn id="12" dur="500"/>
                                        <p:tgtEl>
                                          <p:spTgt spid="6154"/>
                                        </p:tgtEl>
                                      </p:cBhvr>
                                    </p:animEffect>
                                  </p:childTnLst>
                                </p:cTn>
                              </p:par>
                            </p:childTnLst>
                          </p:cTn>
                        </p:par>
                        <p:par>
                          <p:cTn id="13" fill="hold">
                            <p:stCondLst>
                              <p:cond delay="1000"/>
                            </p:stCondLst>
                            <p:childTnLst>
                              <p:par>
                                <p:cTn id="14" presetID="5" presetClass="entr" presetSubtype="10"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heckerboard(across)">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animBg="1"/>
      <p:bldP spid="6158" grpId="0"/>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3555"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5.2.3  </a:t>
            </a:r>
            <a:r>
              <a:rPr lang="zh-CN" altLang="en-US" sz="3600" b="0" dirty="0">
                <a:latin typeface="Times New Roman" panose="02020603050405020304" pitchFamily="18" charset="0"/>
                <a:ea typeface="黑体" panose="02010609060101010101" pitchFamily="49" charset="-122"/>
              </a:rPr>
              <a:t>编码</a:t>
            </a:r>
            <a:r>
              <a:rPr lang="zh-CN" altLang="en-US" sz="3200" dirty="0"/>
              <a:t> </a:t>
            </a:r>
          </a:p>
        </p:txBody>
      </p:sp>
      <p:sp>
        <p:nvSpPr>
          <p:cNvPr id="23556" name="Text Box 6"/>
          <p:cNvSpPr txBox="1"/>
          <p:nvPr/>
        </p:nvSpPr>
        <p:spPr>
          <a:xfrm>
            <a:off x="1066800" y="5562600"/>
            <a:ext cx="4419600" cy="457200"/>
          </a:xfrm>
          <a:prstGeom prst="rect">
            <a:avLst/>
          </a:prstGeom>
          <a:noFill/>
          <a:ln w="9525">
            <a:noFill/>
          </a:ln>
        </p:spPr>
        <p:txBody>
          <a:bodyPr anchor="b" anchorCtr="0">
            <a:spAutoFit/>
          </a:bodyPr>
          <a:lstStyle/>
          <a:p>
            <a:pPr eaLnBrk="1" hangingPunct="1">
              <a:spcBef>
                <a:spcPct val="50000"/>
              </a:spcBef>
            </a:pPr>
            <a:endParaRPr lang="zh-CN" altLang="zh-CN" dirty="0">
              <a:latin typeface="宋体" panose="02010600030101010101" pitchFamily="2" charset="-122"/>
            </a:endParaRPr>
          </a:p>
        </p:txBody>
      </p:sp>
      <p:sp>
        <p:nvSpPr>
          <p:cNvPr id="23557" name="Text Box 7"/>
          <p:cNvSpPr txBox="1"/>
          <p:nvPr/>
        </p:nvSpPr>
        <p:spPr>
          <a:xfrm>
            <a:off x="250825" y="687388"/>
            <a:ext cx="4114800" cy="609600"/>
          </a:xfrm>
          <a:prstGeom prst="rect">
            <a:avLst/>
          </a:prstGeom>
          <a:noFill/>
          <a:ln w="9525">
            <a:noFill/>
          </a:ln>
        </p:spPr>
        <p:txBody>
          <a:bodyPr anchor="b" anchorCtr="0">
            <a:spAutoFit/>
          </a:bodyPr>
          <a:lstStyle/>
          <a:p>
            <a:pPr algn="just" eaLnBrk="1" hangingPunct="1">
              <a:lnSpc>
                <a:spcPct val="120000"/>
              </a:lnSpc>
              <a:spcBef>
                <a:spcPct val="80000"/>
              </a:spcBef>
              <a:buClr>
                <a:schemeClr val="tx1"/>
              </a:buClr>
            </a:pPr>
            <a:r>
              <a:rPr lang="en-US" altLang="zh-CN" sz="2800" b="1" dirty="0">
                <a:solidFill>
                  <a:schemeClr val="tx1"/>
                </a:solidFill>
                <a:latin typeface="Times New Roman" panose="02020603050405020304" pitchFamily="18" charset="0"/>
              </a:rPr>
              <a:t>1. </a:t>
            </a:r>
            <a:r>
              <a:rPr lang="zh-CN" altLang="en-US" sz="2800" b="1" dirty="0">
                <a:solidFill>
                  <a:schemeClr val="tx1"/>
                </a:solidFill>
                <a:latin typeface="Times New Roman" panose="02020603050405020304" pitchFamily="18" charset="0"/>
              </a:rPr>
              <a:t>二进制编码</a:t>
            </a:r>
            <a:r>
              <a:rPr lang="zh-CN" altLang="en-US" sz="2800" b="1" dirty="0">
                <a:solidFill>
                  <a:schemeClr val="tx1"/>
                </a:solidFill>
                <a:latin typeface="宋体" panose="02010600030101010101" pitchFamily="2" charset="-122"/>
              </a:rPr>
              <a:t>（续）</a:t>
            </a:r>
            <a:endParaRPr lang="zh-CN" altLang="en-US" dirty="0">
              <a:latin typeface="宋体" panose="02010600030101010101" pitchFamily="2" charset="-122"/>
            </a:endParaRPr>
          </a:p>
        </p:txBody>
      </p:sp>
      <p:sp>
        <p:nvSpPr>
          <p:cNvPr id="139273" name="Text Box 9"/>
          <p:cNvSpPr txBox="1"/>
          <p:nvPr/>
        </p:nvSpPr>
        <p:spPr>
          <a:xfrm>
            <a:off x="304800" y="1493593"/>
            <a:ext cx="8534400" cy="1436932"/>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eaLnBrk="1" hangingPunct="1">
              <a:lnSpc>
                <a:spcPct val="120000"/>
              </a:lnSpc>
              <a:spcBef>
                <a:spcPct val="20000"/>
              </a:spcBef>
            </a:pPr>
            <a:r>
              <a:rPr lang="en-US" altLang="zh-CN" b="1" dirty="0">
                <a:solidFill>
                  <a:srgbClr val="FF3300"/>
                </a:solidFill>
                <a:latin typeface="Arial" panose="020B0604020202020204" pitchFamily="34" charset="0"/>
              </a:rPr>
              <a:t>●</a:t>
            </a:r>
            <a:r>
              <a:rPr lang="zh-CN" altLang="en-US" b="1" dirty="0">
                <a:solidFill>
                  <a:srgbClr val="0000FF"/>
                </a:solidFill>
                <a:latin typeface="宋体" panose="02010600030101010101" pitchFamily="2" charset="-122"/>
              </a:rPr>
              <a:t>优点</a:t>
            </a:r>
            <a:r>
              <a:rPr lang="zh-CN" altLang="en-US" dirty="0">
                <a:solidFill>
                  <a:srgbClr val="0000FF"/>
                </a:solidFill>
                <a:latin typeface="宋体" panose="02010600030101010101" pitchFamily="2" charset="-122"/>
              </a:rPr>
              <a:t>：</a:t>
            </a:r>
          </a:p>
          <a:p>
            <a:pPr algn="just" eaLnBrk="1" hangingPunct="1">
              <a:lnSpc>
                <a:spcPct val="120000"/>
              </a:lnSpc>
              <a:spcBef>
                <a:spcPct val="20000"/>
              </a:spcBef>
            </a:pPr>
            <a:r>
              <a:rPr lang="zh-CN" altLang="en-US" dirty="0">
                <a:solidFill>
                  <a:schemeClr val="tx1"/>
                </a:solidFill>
                <a:latin typeface="宋体" panose="02010600030101010101" pitchFamily="2" charset="-122"/>
              </a:rPr>
              <a:t>类似于生物染色体的组成，算法易于用</a:t>
            </a:r>
            <a:r>
              <a:rPr lang="zh-CN" altLang="en-US" dirty="0">
                <a:solidFill>
                  <a:srgbClr val="FF0000"/>
                </a:solidFill>
                <a:latin typeface="宋体" panose="02010600030101010101" pitchFamily="2" charset="-122"/>
              </a:rPr>
              <a:t>生物遗传理论</a:t>
            </a:r>
            <a:r>
              <a:rPr lang="zh-CN" altLang="en-US" dirty="0">
                <a:solidFill>
                  <a:schemeClr val="tx1"/>
                </a:solidFill>
                <a:latin typeface="宋体" panose="02010600030101010101" pitchFamily="2" charset="-122"/>
              </a:rPr>
              <a:t>解释，</a:t>
            </a:r>
            <a:r>
              <a:rPr lang="zh-CN" altLang="en-US" dirty="0">
                <a:solidFill>
                  <a:srgbClr val="FF0000"/>
                </a:solidFill>
                <a:latin typeface="宋体" panose="02010600030101010101" pitchFamily="2" charset="-122"/>
              </a:rPr>
              <a:t>遗传操作</a:t>
            </a:r>
            <a:r>
              <a:rPr lang="zh-CN" altLang="en-US" dirty="0">
                <a:solidFill>
                  <a:schemeClr val="tx1"/>
                </a:solidFill>
                <a:latin typeface="宋体" panose="02010600030101010101" pitchFamily="2" charset="-122"/>
              </a:rPr>
              <a:t>如交叉、变异等易实现；算法处理的模式数最多。 </a:t>
            </a:r>
          </a:p>
        </p:txBody>
      </p:sp>
      <p:sp>
        <p:nvSpPr>
          <p:cNvPr id="139274" name="Text Box 10"/>
          <p:cNvSpPr txBox="1"/>
          <p:nvPr/>
        </p:nvSpPr>
        <p:spPr>
          <a:xfrm>
            <a:off x="304800" y="3284538"/>
            <a:ext cx="8534400" cy="3108325"/>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eaLnBrk="1" hangingPunct="1">
              <a:spcBef>
                <a:spcPct val="50000"/>
              </a:spcBef>
            </a:pPr>
            <a:r>
              <a:rPr lang="en-US" altLang="zh-CN" b="1" dirty="0">
                <a:solidFill>
                  <a:srgbClr val="FF3300"/>
                </a:solidFill>
                <a:latin typeface="Arial" panose="020B0604020202020204" pitchFamily="34" charset="0"/>
              </a:rPr>
              <a:t>●</a:t>
            </a:r>
            <a:r>
              <a:rPr lang="zh-CN" altLang="en-US" b="1" dirty="0">
                <a:solidFill>
                  <a:srgbClr val="0000FF"/>
                </a:solidFill>
                <a:latin typeface="宋体" panose="02010600030101010101" pitchFamily="2" charset="-122"/>
              </a:rPr>
              <a:t>缺点：</a:t>
            </a:r>
            <a:endParaRPr lang="zh-CN" altLang="en-US" b="1" dirty="0">
              <a:solidFill>
                <a:srgbClr val="0000FF"/>
              </a:solidFill>
              <a:latin typeface="Times New Roman" panose="02020603050405020304" pitchFamily="18" charset="0"/>
              <a:cs typeface="Times New Roman" panose="02020603050405020304" pitchFamily="18" charset="0"/>
            </a:endParaRPr>
          </a:p>
          <a:p>
            <a:pPr algn="just" eaLnBrk="1" hangingPunct="1">
              <a:spcBef>
                <a:spcPct val="50000"/>
              </a:spcBef>
            </a:pPr>
            <a:r>
              <a:rPr lang="zh-CN" altLang="en-US" dirty="0">
                <a:solidFill>
                  <a:schemeClr val="tx1"/>
                </a:solidFill>
                <a:latin typeface="Times New Roman" panose="02020603050405020304" pitchFamily="18" charset="0"/>
              </a:rPr>
              <a:t>① 相邻整数的二进制编码可能具有较大的</a:t>
            </a:r>
            <a:r>
              <a:rPr lang="en-US" altLang="zh-CN" dirty="0">
                <a:solidFill>
                  <a:schemeClr val="tx1"/>
                </a:solidFill>
                <a:latin typeface="Times New Roman" panose="02020603050405020304" pitchFamily="18" charset="0"/>
                <a:cs typeface="Times New Roman" panose="02020603050405020304" pitchFamily="18" charset="0"/>
              </a:rPr>
              <a:t>Hamming</a:t>
            </a:r>
            <a:r>
              <a:rPr lang="zh-CN" altLang="en-US" dirty="0">
                <a:solidFill>
                  <a:schemeClr val="tx1"/>
                </a:solidFill>
                <a:latin typeface="Times New Roman" panose="02020603050405020304" pitchFamily="18" charset="0"/>
              </a:rPr>
              <a:t>距离，降低了遗传算子的搜索效率。</a:t>
            </a:r>
            <a:r>
              <a:rPr lang="zh-CN" altLang="en-US" dirty="0">
                <a:solidFill>
                  <a:schemeClr val="tx1"/>
                </a:solidFill>
                <a:latin typeface="Times New Roman" panose="02020603050405020304" pitchFamily="18" charset="0"/>
                <a:cs typeface="Times New Roman" panose="02020603050405020304" pitchFamily="18" charset="0"/>
              </a:rPr>
              <a:t> </a:t>
            </a:r>
          </a:p>
          <a:p>
            <a:pPr algn="just" eaLnBrk="1" hangingPunct="1">
              <a:spcBef>
                <a:spcPct val="50000"/>
              </a:spcBef>
            </a:pPr>
            <a:r>
              <a:rPr lang="zh-CN" altLang="en-US"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15</a:t>
            </a:r>
            <a:r>
              <a:rPr lang="zh-CN" altLang="en-US" dirty="0">
                <a:solidFill>
                  <a:schemeClr val="accent2"/>
                </a:solidFill>
                <a:latin typeface="Times New Roman" panose="02020603050405020304" pitchFamily="18" charset="0"/>
              </a:rPr>
              <a:t>：</a:t>
            </a:r>
            <a:r>
              <a:rPr lang="en-US" altLang="zh-CN" dirty="0">
                <a:solidFill>
                  <a:schemeClr val="accent2"/>
                </a:solidFill>
                <a:latin typeface="Times New Roman" panose="02020603050405020304" pitchFamily="18" charset="0"/>
                <a:cs typeface="Times New Roman" panose="02020603050405020304" pitchFamily="18" charset="0"/>
              </a:rPr>
              <a:t>01111</a:t>
            </a:r>
            <a:r>
              <a:rPr lang="en-US" altLang="zh-CN" dirty="0">
                <a:solidFill>
                  <a:schemeClr val="accent2"/>
                </a:solidFill>
                <a:latin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16</a:t>
            </a:r>
            <a:r>
              <a:rPr lang="zh-CN" altLang="en-US" dirty="0">
                <a:solidFill>
                  <a:schemeClr val="accent2"/>
                </a:solidFill>
                <a:latin typeface="Times New Roman" panose="02020603050405020304" pitchFamily="18" charset="0"/>
              </a:rPr>
              <a:t>： </a:t>
            </a:r>
            <a:r>
              <a:rPr lang="en-US" altLang="zh-CN" dirty="0">
                <a:solidFill>
                  <a:schemeClr val="accent2"/>
                </a:solidFill>
                <a:latin typeface="Times New Roman" panose="02020603050405020304" pitchFamily="18" charset="0"/>
                <a:cs typeface="Times New Roman" panose="02020603050405020304" pitchFamily="18" charset="0"/>
              </a:rPr>
              <a:t>10000</a:t>
            </a:r>
          </a:p>
          <a:p>
            <a:pPr algn="just" eaLnBrk="1" hangingPunct="1">
              <a:spcBef>
                <a:spcPct val="50000"/>
              </a:spcBef>
            </a:pPr>
            <a:r>
              <a:rPr lang="en-US" altLang="zh-CN" dirty="0">
                <a:solidFill>
                  <a:schemeClr val="tx1"/>
                </a:solidFill>
                <a:latin typeface="Times New Roman" panose="02020603050405020304" pitchFamily="18" charset="0"/>
              </a:rPr>
              <a:t>② </a:t>
            </a:r>
            <a:r>
              <a:rPr lang="zh-CN" altLang="en-US" dirty="0">
                <a:solidFill>
                  <a:schemeClr val="tx1"/>
                </a:solidFill>
                <a:latin typeface="Times New Roman" panose="02020603050405020304" pitchFamily="18" charset="0"/>
              </a:rPr>
              <a:t>要先给出求解的精度，使算法缺少微调功能。</a:t>
            </a:r>
            <a:endParaRPr lang="zh-CN" altLang="en-US" dirty="0">
              <a:solidFill>
                <a:schemeClr val="tx1"/>
              </a:solidFill>
              <a:latin typeface="Times New Roman" panose="02020603050405020304" pitchFamily="18" charset="0"/>
              <a:cs typeface="Times New Roman" panose="02020603050405020304" pitchFamily="18" charset="0"/>
            </a:endParaRPr>
          </a:p>
          <a:p>
            <a:pPr algn="just" eaLnBrk="1" hangingPunct="1">
              <a:spcBef>
                <a:spcPct val="50000"/>
              </a:spcBef>
            </a:pPr>
            <a:r>
              <a:rPr lang="zh-CN" altLang="en-US" dirty="0">
                <a:solidFill>
                  <a:schemeClr val="tx1"/>
                </a:solidFill>
                <a:latin typeface="Times New Roman" panose="02020603050405020304" pitchFamily="18" charset="0"/>
              </a:rPr>
              <a:t>③ 求解</a:t>
            </a:r>
            <a:r>
              <a:rPr lang="zh-CN" altLang="en-US" dirty="0">
                <a:solidFill>
                  <a:srgbClr val="FF0000"/>
                </a:solidFill>
                <a:latin typeface="Times New Roman" panose="02020603050405020304" pitchFamily="18" charset="0"/>
              </a:rPr>
              <a:t>高维优化问题</a:t>
            </a:r>
            <a:r>
              <a:rPr lang="zh-CN" altLang="en-US" dirty="0">
                <a:solidFill>
                  <a:schemeClr val="tx1"/>
                </a:solidFill>
                <a:latin typeface="Times New Roman" panose="02020603050405020304" pitchFamily="18" charset="0"/>
              </a:rPr>
              <a:t>的二进制编码串</a:t>
            </a:r>
            <a:r>
              <a:rPr lang="zh-CN" altLang="en-US" dirty="0">
                <a:solidFill>
                  <a:srgbClr val="FF0000"/>
                </a:solidFill>
                <a:latin typeface="Times New Roman" panose="02020603050405020304" pitchFamily="18" charset="0"/>
              </a:rPr>
              <a:t>长</a:t>
            </a:r>
            <a:r>
              <a:rPr lang="zh-CN" altLang="en-US" dirty="0">
                <a:solidFill>
                  <a:schemeClr val="tx1"/>
                </a:solidFill>
                <a:latin typeface="Times New Roman" panose="02020603050405020304" pitchFamily="18" charset="0"/>
              </a:rPr>
              <a:t>，算法的搜索效率低。</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9273"/>
                                        </p:tgtEl>
                                        <p:attrNameLst>
                                          <p:attrName>style.visibility</p:attrName>
                                        </p:attrNameLst>
                                      </p:cBhvr>
                                      <p:to>
                                        <p:strVal val="visible"/>
                                      </p:to>
                                    </p:set>
                                    <p:anim calcmode="lin" valueType="num">
                                      <p:cBhvr additive="base">
                                        <p:cTn id="7" dur="500" fill="hold"/>
                                        <p:tgtEl>
                                          <p:spTgt spid="139273"/>
                                        </p:tgtEl>
                                        <p:attrNameLst>
                                          <p:attrName>ppt_x</p:attrName>
                                        </p:attrNameLst>
                                      </p:cBhvr>
                                      <p:tavLst>
                                        <p:tav tm="0">
                                          <p:val>
                                            <p:strVal val="0-#ppt_w/2"/>
                                          </p:val>
                                        </p:tav>
                                        <p:tav tm="100000">
                                          <p:val>
                                            <p:strVal val="#ppt_x"/>
                                          </p:val>
                                        </p:tav>
                                      </p:tavLst>
                                    </p:anim>
                                    <p:anim calcmode="lin" valueType="num">
                                      <p:cBhvr additive="base">
                                        <p:cTn id="8" dur="500" fill="hold"/>
                                        <p:tgtEl>
                                          <p:spTgt spid="13927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39274"/>
                                        </p:tgtEl>
                                        <p:attrNameLst>
                                          <p:attrName>style.visibility</p:attrName>
                                        </p:attrNameLst>
                                      </p:cBhvr>
                                      <p:to>
                                        <p:strVal val="visible"/>
                                      </p:to>
                                    </p:set>
                                    <p:animEffect transition="in" filter="barn(outHorizontal)">
                                      <p:cBhvr>
                                        <p:cTn id="13" dur="500"/>
                                        <p:tgtEl>
                                          <p:spTgt spid="139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3" grpId="0" animBg="1"/>
      <p:bldP spid="13927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123"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600" dirty="0">
                <a:latin typeface="Times New Roman" panose="02020603050405020304" pitchFamily="18" charset="0"/>
                <a:ea typeface="黑体" panose="02010609060101010101" pitchFamily="49" charset="-122"/>
              </a:rPr>
              <a:t>第 </a:t>
            </a:r>
            <a:r>
              <a:rPr lang="en-US" altLang="zh-CN" sz="3600" dirty="0">
                <a:latin typeface="Times New Roman" panose="02020603050405020304" pitchFamily="18" charset="0"/>
                <a:ea typeface="黑体" panose="02010609060101010101" pitchFamily="49" charset="-122"/>
              </a:rPr>
              <a:t>5 </a:t>
            </a:r>
            <a:r>
              <a:rPr lang="zh-CN" altLang="en-US" sz="3600" dirty="0">
                <a:latin typeface="Times New Roman" panose="02020603050405020304" pitchFamily="18" charset="0"/>
                <a:ea typeface="黑体" panose="02010609060101010101" pitchFamily="49" charset="-122"/>
              </a:rPr>
              <a:t>章   智能计算及应用</a:t>
            </a:r>
          </a:p>
        </p:txBody>
      </p:sp>
      <p:sp>
        <p:nvSpPr>
          <p:cNvPr id="207877" name="Rectangle 5"/>
          <p:cNvSpPr/>
          <p:nvPr/>
        </p:nvSpPr>
        <p:spPr>
          <a:xfrm>
            <a:off x="179388" y="981075"/>
            <a:ext cx="8713787" cy="5400675"/>
          </a:xfrm>
          <a:prstGeom prst="rect">
            <a:avLst/>
          </a:prstGeom>
          <a:noFill/>
          <a:ln w="9525">
            <a:noFill/>
          </a:ln>
        </p:spPr>
        <p:txBody>
          <a:bodyPr/>
          <a:lstStyle/>
          <a:p>
            <a:pPr marL="469900" indent="-469900" algn="just" eaLnBrk="1" hangingPunct="1">
              <a:lnSpc>
                <a:spcPct val="120000"/>
              </a:lnSpc>
              <a:spcBef>
                <a:spcPct val="20000"/>
              </a:spcBef>
              <a:buClr>
                <a:schemeClr val="accent2"/>
              </a:buClr>
              <a:buFont typeface="Wingdings" panose="05000000000000000000" pitchFamily="2" charset="2"/>
              <a:buChar char="o"/>
            </a:pPr>
            <a:r>
              <a:rPr lang="zh-CN" altLang="en-US" sz="2800" b="1" dirty="0">
                <a:solidFill>
                  <a:schemeClr val="tx1"/>
                </a:solidFill>
                <a:latin typeface="Times New Roman" panose="02020603050405020304" pitchFamily="18" charset="0"/>
                <a:cs typeface="Times New Roman" panose="02020603050405020304" pitchFamily="18" charset="0"/>
              </a:rPr>
              <a:t>受自然界和生物界规律的启迪，人们根据其原理模仿设计了许多求解问题的算法，包括人工神经网络、模糊逻辑、遗传算法、</a:t>
            </a:r>
            <a:r>
              <a:rPr lang="en-US" altLang="en-US" sz="2800" b="1" dirty="0">
                <a:solidFill>
                  <a:schemeClr val="tx1"/>
                </a:solidFill>
                <a:latin typeface="Times New Roman" panose="02020603050405020304" pitchFamily="18" charset="0"/>
                <a:cs typeface="Times New Roman" panose="02020603050405020304" pitchFamily="18" charset="0"/>
              </a:rPr>
              <a:t>DNA</a:t>
            </a:r>
            <a:r>
              <a:rPr lang="zh-CN" altLang="en-US" sz="2800" b="1" dirty="0">
                <a:solidFill>
                  <a:schemeClr val="tx1"/>
                </a:solidFill>
                <a:latin typeface="Times New Roman" panose="02020603050405020304" pitchFamily="18" charset="0"/>
                <a:cs typeface="Times New Roman" panose="02020603050405020304" pitchFamily="18" charset="0"/>
              </a:rPr>
              <a:t>计算、模拟退火算法、禁忌搜索算法、免疫算法、膜计算、量子计算、粒子群优化算法、蚁群算法、人工蜂群算法、人工鱼群算法以及细菌群体优化算法等，这些算法称为</a:t>
            </a:r>
            <a:r>
              <a:rPr lang="zh-CN" altLang="en-US" sz="2800" b="1" dirty="0">
                <a:solidFill>
                  <a:srgbClr val="FF0000"/>
                </a:solidFill>
                <a:latin typeface="Times New Roman" panose="02020603050405020304" pitchFamily="18" charset="0"/>
                <a:cs typeface="Times New Roman" panose="02020603050405020304" pitchFamily="18" charset="0"/>
              </a:rPr>
              <a:t>智能计算</a:t>
            </a:r>
            <a:r>
              <a:rPr lang="zh-CN" altLang="en-US" sz="2800" b="1" dirty="0">
                <a:solidFill>
                  <a:schemeClr val="tx1"/>
                </a:solidFill>
                <a:latin typeface="Times New Roman" panose="02020603050405020304" pitchFamily="18" charset="0"/>
                <a:cs typeface="Times New Roman" panose="02020603050405020304" pitchFamily="18" charset="0"/>
              </a:rPr>
              <a:t>也称为</a:t>
            </a:r>
            <a:r>
              <a:rPr lang="zh-CN" altLang="en-US" sz="2800" b="1" dirty="0">
                <a:solidFill>
                  <a:srgbClr val="FF0000"/>
                </a:solidFill>
                <a:latin typeface="Times New Roman" panose="02020603050405020304" pitchFamily="18" charset="0"/>
                <a:cs typeface="Times New Roman" panose="02020603050405020304" pitchFamily="18" charset="0"/>
              </a:rPr>
              <a:t>计算智能</a:t>
            </a:r>
            <a:r>
              <a:rPr lang="en-US" altLang="en-US" sz="2800" b="1" dirty="0">
                <a:solidFill>
                  <a:srgbClr val="FF0000"/>
                </a:solidFill>
                <a:latin typeface="Times New Roman" panose="02020603050405020304" pitchFamily="18" charset="0"/>
                <a:cs typeface="Times New Roman" panose="02020603050405020304" pitchFamily="18" charset="0"/>
              </a:rPr>
              <a:t>(</a:t>
            </a:r>
            <a:r>
              <a:rPr lang="en-US" altLang="en-US" sz="2800" b="1" dirty="0">
                <a:solidFill>
                  <a:schemeClr val="tx1"/>
                </a:solidFill>
                <a:latin typeface="Times New Roman" panose="02020603050405020304" pitchFamily="18" charset="0"/>
                <a:cs typeface="Times New Roman" panose="02020603050405020304" pitchFamily="18" charset="0"/>
              </a:rPr>
              <a:t>computational intelligence, CI)</a:t>
            </a:r>
            <a:r>
              <a:rPr lang="zh-CN" altLang="en-US" sz="2800" b="1" dirty="0">
                <a:solidFill>
                  <a:schemeClr val="tx1"/>
                </a:solidFill>
                <a:latin typeface="Times New Roman" panose="02020603050405020304" pitchFamily="18" charset="0"/>
                <a:cs typeface="Times New Roman" panose="02020603050405020304" pitchFamily="18" charset="0"/>
              </a:rPr>
              <a:t>。</a:t>
            </a:r>
            <a:endParaRPr lang="en-US" altLang="zh-CN" sz="2800" b="1"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7877">
                                            <p:txEl>
                                              <p:pRg st="0" end="0"/>
                                            </p:txEl>
                                          </p:spTgt>
                                        </p:tgtEl>
                                        <p:attrNameLst>
                                          <p:attrName>style.visibility</p:attrName>
                                        </p:attrNameLst>
                                      </p:cBhvr>
                                      <p:to>
                                        <p:strVal val="visible"/>
                                      </p:to>
                                    </p:set>
                                    <p:anim calcmode="lin" valueType="num">
                                      <p:cBhvr additive="base">
                                        <p:cTn id="7" dur="500" fill="hold"/>
                                        <p:tgtEl>
                                          <p:spTgt spid="2078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787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build="p" advAuto="100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4579"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 5.2.3  </a:t>
            </a:r>
            <a:r>
              <a:rPr lang="zh-CN" altLang="en-US" sz="3600" b="0" dirty="0">
                <a:latin typeface="Times New Roman" panose="02020603050405020304" pitchFamily="18" charset="0"/>
                <a:ea typeface="黑体" panose="02010609060101010101" pitchFamily="49" charset="-122"/>
              </a:rPr>
              <a:t>编码</a:t>
            </a:r>
            <a:r>
              <a:rPr lang="zh-CN" altLang="en-US" sz="3200" dirty="0"/>
              <a:t> </a:t>
            </a:r>
          </a:p>
        </p:txBody>
      </p:sp>
      <p:sp>
        <p:nvSpPr>
          <p:cNvPr id="24580" name="Rectangle 3"/>
          <p:cNvSpPr>
            <a:spLocks noGrp="1"/>
          </p:cNvSpPr>
          <p:nvPr>
            <p:ph idx="1"/>
          </p:nvPr>
        </p:nvSpPr>
        <p:spPr>
          <a:xfrm>
            <a:off x="395288" y="990600"/>
            <a:ext cx="7772400" cy="2133600"/>
          </a:xfrm>
          <a:ln/>
        </p:spPr>
        <p:txBody>
          <a:bodyPr vert="horz" wrap="square" lIns="91440" tIns="45720" rIns="91440" bIns="45720" anchor="t" anchorCtr="0"/>
          <a:lstStyle/>
          <a:p>
            <a:pPr marL="609600" indent="-609600" eaLnBrk="1" hangingPunct="1">
              <a:buClr>
                <a:schemeClr val="tx1"/>
              </a:buClr>
              <a:buFontTx/>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实数编码</a:t>
            </a:r>
          </a:p>
        </p:txBody>
      </p:sp>
      <p:sp>
        <p:nvSpPr>
          <p:cNvPr id="137220" name="Text Box 4"/>
          <p:cNvSpPr txBox="1">
            <a:spLocks noChangeArrowheads="1"/>
          </p:cNvSpPr>
          <p:nvPr/>
        </p:nvSpPr>
        <p:spPr bwMode="auto">
          <a:xfrm>
            <a:off x="468313" y="1773238"/>
            <a:ext cx="8305800" cy="4105275"/>
          </a:xfrm>
          <a:prstGeom prst="rect">
            <a:avLst/>
          </a:prstGeom>
          <a:noFill/>
          <a:ln w="9525">
            <a:noFill/>
            <a:miter lim="800000"/>
          </a:ln>
        </p:spPr>
        <p:txBody>
          <a:bodyPr anchor="b">
            <a:spAutoFit/>
          </a:bodyPr>
          <a:lstStyle/>
          <a:p>
            <a:pPr marR="0" algn="just" defTabSz="914400" eaLnBrk="1" hangingPunct="1">
              <a:lnSpc>
                <a:spcPct val="120000"/>
              </a:lnSpc>
              <a:spcBef>
                <a:spcPct val="50000"/>
              </a:spcBef>
              <a:buClr>
                <a:srgbClr val="FF0000"/>
              </a:buClr>
              <a:buSzTx/>
              <a:buFont typeface="Wingdings" panose="05000000000000000000" pitchFamily="2" charset="2"/>
              <a:buBlip>
                <a:blip r:embed="rId2"/>
              </a:buBlip>
              <a:defRPr/>
            </a:pPr>
            <a:r>
              <a:rPr kumimoji="0" lang="en-US" altLang="zh-CN" sz="2600" kern="1200" cap="none" spc="0" normalizeH="0" baseline="0" noProof="0" dirty="0">
                <a:solidFill>
                  <a:schemeClr val="tx1"/>
                </a:solidFill>
                <a:latin typeface="宋体" panose="02010600030101010101" pitchFamily="2" charset="-122"/>
                <a:ea typeface="宋体" panose="02010600030101010101" pitchFamily="2" charset="-122"/>
                <a:cs typeface="+mn-cs"/>
              </a:rPr>
              <a:t> </a:t>
            </a:r>
            <a:r>
              <a:rPr kumimoji="0" lang="zh-CN" altLang="en-US" sz="2600" kern="1200" cap="none" spc="0" normalizeH="0" baseline="0" noProof="0" dirty="0">
                <a:solidFill>
                  <a:schemeClr val="tx1"/>
                </a:solidFill>
                <a:latin typeface="宋体" panose="02010600030101010101" pitchFamily="2" charset="-122"/>
                <a:ea typeface="宋体" panose="02010600030101010101" pitchFamily="2" charset="-122"/>
                <a:cs typeface="+mn-cs"/>
              </a:rPr>
              <a:t>采用实数表达法</a:t>
            </a:r>
            <a:r>
              <a:rPr kumimoji="0" lang="zh-CN" altLang="en-US" sz="2600" b="1" kern="1200" cap="none" spc="0" normalizeH="0" baseline="0" noProof="0" dirty="0">
                <a:solidFill>
                  <a:schemeClr val="tx1"/>
                </a:solidFill>
                <a:latin typeface="宋体" panose="02010600030101010101" pitchFamily="2" charset="-122"/>
                <a:ea typeface="宋体" panose="02010600030101010101" pitchFamily="2" charset="-122"/>
                <a:cs typeface="+mn-cs"/>
              </a:rPr>
              <a:t>不必进行数制转换</a:t>
            </a:r>
            <a:r>
              <a:rPr kumimoji="0" lang="zh-CN" altLang="en-US" sz="2600" kern="1200" cap="none" spc="0" normalizeH="0" baseline="0" noProof="0" dirty="0">
                <a:solidFill>
                  <a:schemeClr val="tx1"/>
                </a:solidFill>
                <a:latin typeface="宋体" panose="02010600030101010101" pitchFamily="2" charset="-122"/>
                <a:ea typeface="宋体" panose="02010600030101010101" pitchFamily="2" charset="-122"/>
                <a:cs typeface="+mn-cs"/>
              </a:rPr>
              <a:t>，可直接在解的表现型上进行遗传操作。</a:t>
            </a:r>
          </a:p>
          <a:p>
            <a:pPr marR="0" algn="just" defTabSz="914400" eaLnBrk="1" hangingPunct="1">
              <a:lnSpc>
                <a:spcPct val="120000"/>
              </a:lnSpc>
              <a:spcBef>
                <a:spcPct val="50000"/>
              </a:spcBef>
              <a:buClr>
                <a:srgbClr val="FF0000"/>
              </a:buClr>
              <a:buSzTx/>
              <a:buFontTx/>
              <a:buNone/>
              <a:defRPr/>
            </a:pPr>
            <a:r>
              <a:rPr kumimoji="0" lang="zh-CN" altLang="en-US" sz="2800" b="1" kern="1200" cap="none" spc="0" normalizeH="0" baseline="0" noProof="0" dirty="0">
                <a:solidFill>
                  <a:schemeClr val="tx1"/>
                </a:solidFill>
                <a:latin typeface="Times New Roman" panose="02020603050405020304" pitchFamily="18" charset="0"/>
                <a:ea typeface="+mn-ea"/>
                <a:cs typeface="+mn-cs"/>
              </a:rPr>
              <a:t> </a:t>
            </a:r>
            <a:r>
              <a:rPr kumimoji="0" lang="en-US" altLang="zh-CN" sz="2800" b="1" kern="1200" cap="none" spc="0" normalizeH="0" baseline="0" noProof="0" dirty="0">
                <a:solidFill>
                  <a:schemeClr val="tx1"/>
                </a:solidFill>
                <a:latin typeface="Times New Roman" panose="02020603050405020304" pitchFamily="18" charset="0"/>
                <a:ea typeface="+mn-ea"/>
                <a:cs typeface="+mn-cs"/>
              </a:rPr>
              <a:t>3.  </a:t>
            </a:r>
            <a:r>
              <a:rPr kumimoji="0" lang="zh-CN" altLang="en-US" sz="2800" b="1" kern="1200" cap="none" spc="0" normalizeH="0" baseline="0" noProof="0" dirty="0">
                <a:solidFill>
                  <a:schemeClr val="tx1"/>
                </a:solidFill>
                <a:latin typeface="Times New Roman" panose="02020603050405020304" pitchFamily="18" charset="0"/>
                <a:ea typeface="+mn-ea"/>
                <a:cs typeface="+mn-cs"/>
              </a:rPr>
              <a:t>多参数级联编码</a:t>
            </a:r>
          </a:p>
          <a:p>
            <a:pPr marR="0" algn="just" defTabSz="914400" eaLnBrk="1" hangingPunct="1">
              <a:lnSpc>
                <a:spcPct val="120000"/>
              </a:lnSpc>
              <a:spcBef>
                <a:spcPct val="50000"/>
              </a:spcBef>
              <a:buClr>
                <a:srgbClr val="FF0000"/>
              </a:buClr>
              <a:buSzTx/>
              <a:buFont typeface="Wingdings" panose="05000000000000000000" pitchFamily="2" charset="2"/>
              <a:buBlip>
                <a:blip r:embed="rId2"/>
              </a:buBlip>
              <a:defRPr/>
            </a:pPr>
            <a:r>
              <a:rPr kumimoji="0" lang="zh-CN" altLang="en-US" sz="2600" b="1" kern="1200" cap="none" spc="0" normalizeH="0" baseline="0" noProof="0" dirty="0">
                <a:solidFill>
                  <a:schemeClr val="folHlink"/>
                </a:solidFill>
                <a:latin typeface="宋体" panose="02010600030101010101" pitchFamily="2" charset="-122"/>
                <a:ea typeface="宋体" panose="02010600030101010101" pitchFamily="2" charset="-122"/>
                <a:cs typeface="+mn-cs"/>
              </a:rPr>
              <a:t>多参数映射编码的基本思想</a:t>
            </a:r>
            <a:r>
              <a:rPr kumimoji="0" lang="zh-CN" altLang="en-US" sz="2600" kern="1200" cap="none" spc="0" normalizeH="0" baseline="0" noProof="0" dirty="0">
                <a:solidFill>
                  <a:schemeClr val="tx1"/>
                </a:solidFill>
                <a:latin typeface="宋体" panose="02010600030101010101" pitchFamily="2" charset="-122"/>
                <a:ea typeface="宋体" panose="02010600030101010101" pitchFamily="2" charset="-122"/>
                <a:cs typeface="+mn-cs"/>
              </a:rPr>
              <a:t>：把每个参数先进行二进制编码得到子串，再把这些子串连成一个完整的染色体。</a:t>
            </a:r>
          </a:p>
          <a:p>
            <a:pPr marR="0" algn="just" defTabSz="914400" eaLnBrk="1" hangingPunct="1">
              <a:lnSpc>
                <a:spcPct val="120000"/>
              </a:lnSpc>
              <a:spcBef>
                <a:spcPct val="50000"/>
              </a:spcBef>
              <a:buClr>
                <a:srgbClr val="FF0000"/>
              </a:buClr>
              <a:buSzTx/>
              <a:buFont typeface="Wingdings" panose="05000000000000000000" pitchFamily="2" charset="2"/>
              <a:buBlip>
                <a:blip r:embed="rId2"/>
              </a:buBlip>
              <a:defRPr/>
            </a:pPr>
            <a:r>
              <a:rPr kumimoji="0" lang="zh-CN" altLang="en-US" sz="2600" kern="1200" cap="none" spc="0" normalizeH="0" baseline="0" noProof="0" dirty="0">
                <a:solidFill>
                  <a:schemeClr val="tx1"/>
                </a:solidFill>
                <a:latin typeface="宋体" panose="02010600030101010101" pitchFamily="2" charset="-122"/>
                <a:ea typeface="宋体" panose="02010600030101010101" pitchFamily="2" charset="-122"/>
                <a:cs typeface="+mn-cs"/>
              </a:rPr>
              <a:t> 多参数映射编码中的每个子串对应各自的编码参数，所以，可以</a:t>
            </a:r>
            <a:r>
              <a:rPr kumimoji="0" lang="zh-CN" altLang="en-US" sz="2600" b="1" kern="1200" cap="none" spc="0" normalizeH="0" baseline="0" noProof="0" dirty="0">
                <a:solidFill>
                  <a:schemeClr val="tx1"/>
                </a:solidFill>
                <a:latin typeface="宋体" panose="02010600030101010101" pitchFamily="2" charset="-122"/>
                <a:ea typeface="宋体" panose="02010600030101010101" pitchFamily="2" charset="-122"/>
                <a:cs typeface="+mn-cs"/>
              </a:rPr>
              <a:t>有不同的串长度和参数的取值范围</a:t>
            </a:r>
            <a:r>
              <a:rPr kumimoji="0" lang="zh-CN" altLang="en-US" sz="2600" kern="1200" cap="none" spc="0" normalizeH="0" baseline="0" noProof="0" dirty="0">
                <a:solidFill>
                  <a:schemeClr val="tx1"/>
                </a:solidFill>
                <a:latin typeface="宋体" panose="02010600030101010101" pitchFamily="2" charset="-122"/>
                <a:ea typeface="宋体" panose="02010600030101010101" pitchFamily="2" charset="-122"/>
                <a:cs typeface="+mn-cs"/>
              </a:rPr>
              <a:t>。</a:t>
            </a:r>
            <a:r>
              <a:rPr kumimoji="0" lang="zh-CN" altLang="en-US" kern="1200" cap="none" spc="0" normalizeH="0" baseline="0" noProof="0" dirty="0">
                <a:solidFill>
                  <a:schemeClr val="tx1"/>
                </a:solidFill>
                <a:latin typeface="宋体" panose="02010600030101010101" pitchFamily="2" charset="-122"/>
                <a:ea typeface="宋体" panose="02010600030101010101" pitchFamily="2" charset="-122"/>
                <a:cs typeface="+mn-cs"/>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p:cTn id="7" dur="500" fill="hold"/>
                                        <p:tgtEl>
                                          <p:spTgt spid="137220"/>
                                        </p:tgtEl>
                                        <p:attrNameLst>
                                          <p:attrName>ppt_w</p:attrName>
                                        </p:attrNameLst>
                                      </p:cBhvr>
                                      <p:tavLst>
                                        <p:tav tm="0">
                                          <p:val>
                                            <p:fltVal val="0"/>
                                          </p:val>
                                        </p:tav>
                                        <p:tav tm="100000">
                                          <p:val>
                                            <p:strVal val="#ppt_w"/>
                                          </p:val>
                                        </p:tav>
                                      </p:tavLst>
                                    </p:anim>
                                    <p:anim calcmode="lin" valueType="num">
                                      <p:cBhvr>
                                        <p:cTn id="8" dur="500" fill="hold"/>
                                        <p:tgtEl>
                                          <p:spTgt spid="1372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5603" name="Rectangle 5"/>
          <p:cNvSpPr/>
          <p:nvPr/>
        </p:nvSpPr>
        <p:spPr>
          <a:xfrm>
            <a:off x="381000" y="1004888"/>
            <a:ext cx="8077200" cy="519112"/>
          </a:xfrm>
          <a:prstGeom prst="rect">
            <a:avLst/>
          </a:prstGeom>
          <a:noFill/>
          <a:ln w="9525">
            <a:noFill/>
          </a:ln>
        </p:spPr>
        <p:txBody>
          <a:bodyPr>
            <a:spAutoFit/>
          </a:bodyPr>
          <a:lstStyle/>
          <a:p>
            <a:pPr marL="457200" indent="-457200" eaLnBrk="1" hangingPunct="1">
              <a:buAutoNum type="arabicPeriod"/>
            </a:pPr>
            <a:r>
              <a:rPr lang="zh-CN" altLang="en-US" sz="2800" b="1" dirty="0">
                <a:solidFill>
                  <a:schemeClr val="tx1"/>
                </a:solidFill>
                <a:latin typeface="Times New Roman" panose="02020603050405020304" pitchFamily="18" charset="0"/>
              </a:rPr>
              <a:t>初始种群的产生</a:t>
            </a:r>
          </a:p>
        </p:txBody>
      </p:sp>
      <p:sp>
        <p:nvSpPr>
          <p:cNvPr id="25604" name="Rectangle 10"/>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 5.2.4  </a:t>
            </a:r>
            <a:r>
              <a:rPr lang="zh-CN" altLang="en-US" sz="3600" b="0" dirty="0">
                <a:latin typeface="Times New Roman" panose="02020603050405020304" pitchFamily="18" charset="0"/>
                <a:ea typeface="黑体" panose="02010609060101010101" pitchFamily="49" charset="-122"/>
              </a:rPr>
              <a:t>群体设定</a:t>
            </a:r>
            <a:r>
              <a:rPr lang="zh-CN" altLang="en-US" sz="3200" dirty="0">
                <a:latin typeface="Times New Roman" panose="02020603050405020304" pitchFamily="18" charset="0"/>
              </a:rPr>
              <a:t> </a:t>
            </a:r>
          </a:p>
        </p:txBody>
      </p:sp>
      <p:sp>
        <p:nvSpPr>
          <p:cNvPr id="134156" name="Rectangle 12"/>
          <p:cNvSpPr/>
          <p:nvPr/>
        </p:nvSpPr>
        <p:spPr>
          <a:xfrm>
            <a:off x="395288" y="1752600"/>
            <a:ext cx="8367712" cy="3540125"/>
          </a:xfrm>
          <a:prstGeom prst="rect">
            <a:avLst/>
          </a:prstGeom>
          <a:noFill/>
          <a:ln w="9525">
            <a:noFill/>
          </a:ln>
        </p:spPr>
        <p:txBody>
          <a:bodyPr>
            <a:spAutoFit/>
          </a:bodyPr>
          <a:lstStyle/>
          <a:p>
            <a:pPr algn="just" eaLnBrk="1" hangingPunct="1">
              <a:lnSpc>
                <a:spcPct val="140000"/>
              </a:lnSpc>
              <a:spcBef>
                <a:spcPct val="50000"/>
              </a:spcBef>
            </a:pPr>
            <a:r>
              <a:rPr lang="en-US" altLang="zh-CN" sz="2800" b="1" dirty="0">
                <a:solidFill>
                  <a:srgbClr val="FF3300"/>
                </a:solidFill>
                <a:latin typeface="Arial" panose="020B0604020202020204" pitchFamily="34" charset="0"/>
              </a:rPr>
              <a:t>●</a:t>
            </a:r>
            <a:r>
              <a:rPr lang="zh-CN" altLang="en-US" sz="2800" dirty="0">
                <a:solidFill>
                  <a:schemeClr val="tx1"/>
                </a:solidFill>
                <a:latin typeface="Times New Roman" panose="02020603050405020304" pitchFamily="18" charset="0"/>
              </a:rPr>
              <a:t>随机产生预定数目的个体。（随机产生</a:t>
            </a:r>
            <a:r>
              <a:rPr lang="en-US" altLang="zh-CN" sz="2800" dirty="0">
                <a:solidFill>
                  <a:schemeClr val="tx1"/>
                </a:solidFill>
                <a:latin typeface="Times New Roman" panose="02020603050405020304" pitchFamily="18" charset="0"/>
              </a:rPr>
              <a:t>n</a:t>
            </a:r>
            <a:r>
              <a:rPr lang="zh-CN" altLang="en-US" sz="2800" dirty="0">
                <a:solidFill>
                  <a:schemeClr val="tx1"/>
                </a:solidFill>
                <a:latin typeface="Times New Roman" panose="02020603050405020304" pitchFamily="18" charset="0"/>
              </a:rPr>
              <a:t>个）</a:t>
            </a:r>
            <a:endParaRPr lang="zh-CN" altLang="en-US" sz="2800" dirty="0">
              <a:solidFill>
                <a:schemeClr val="tx1"/>
              </a:solidFill>
              <a:latin typeface="Times New Roman" panose="02020603050405020304" pitchFamily="18" charset="0"/>
              <a:cs typeface="Times New Roman" panose="02020603050405020304" pitchFamily="18" charset="0"/>
            </a:endParaRPr>
          </a:p>
          <a:p>
            <a:pPr algn="just">
              <a:lnSpc>
                <a:spcPct val="140000"/>
              </a:lnSpc>
              <a:spcBef>
                <a:spcPct val="50000"/>
              </a:spcBef>
            </a:pPr>
            <a:r>
              <a:rPr lang="en-US" altLang="zh-CN" sz="2800" b="1" dirty="0">
                <a:solidFill>
                  <a:srgbClr val="FF3300"/>
                </a:solidFill>
                <a:latin typeface="Arial" panose="020B0604020202020204" pitchFamily="34" charset="0"/>
              </a:rPr>
              <a:t>●</a:t>
            </a:r>
            <a:r>
              <a:rPr lang="zh-CN" altLang="en-US" sz="2800" dirty="0">
                <a:solidFill>
                  <a:schemeClr val="tx1"/>
                </a:solidFill>
                <a:latin typeface="Times New Roman" panose="02020603050405020304" pitchFamily="18" charset="0"/>
              </a:rPr>
              <a:t>随机产生一定数目的个体，从中挑选最好的个体加到初始群体中。这种过程不断迭代，直到初始群体中个体数目达到了预先确定的规模。</a:t>
            </a:r>
            <a:r>
              <a:rPr lang="zh-CN" altLang="en-US" sz="2800" dirty="0">
                <a:solidFill>
                  <a:schemeClr val="tx1"/>
                </a:solidFill>
                <a:latin typeface="宋体" panose="02010600030101010101" pitchFamily="2" charset="-122"/>
              </a:rPr>
              <a:t> </a:t>
            </a:r>
            <a:endParaRPr lang="en-US" altLang="zh-CN" sz="2800" dirty="0">
              <a:solidFill>
                <a:schemeClr val="tx1"/>
              </a:solidFill>
              <a:latin typeface="宋体" panose="02010600030101010101" pitchFamily="2" charset="-122"/>
            </a:endParaRPr>
          </a:p>
          <a:p>
            <a:pPr algn="just">
              <a:lnSpc>
                <a:spcPct val="140000"/>
              </a:lnSpc>
              <a:spcBef>
                <a:spcPct val="50000"/>
              </a:spcBef>
            </a:pPr>
            <a:r>
              <a:rPr lang="zh-CN" altLang="en-US" sz="2800" dirty="0">
                <a:solidFill>
                  <a:schemeClr val="tx1"/>
                </a:solidFill>
                <a:latin typeface="Times New Roman" panose="02020603050405020304" pitchFamily="18" charset="0"/>
              </a:rPr>
              <a:t>（随机产生</a:t>
            </a:r>
            <a:r>
              <a:rPr lang="en-US" altLang="zh-CN" sz="2800" dirty="0">
                <a:solidFill>
                  <a:schemeClr val="tx1"/>
                </a:solidFill>
                <a:latin typeface="Times New Roman" panose="02020603050405020304" pitchFamily="18" charset="0"/>
              </a:rPr>
              <a:t>5</a:t>
            </a:r>
            <a:r>
              <a:rPr lang="zh-CN" altLang="en-US" sz="2800" dirty="0">
                <a:solidFill>
                  <a:schemeClr val="tx1"/>
                </a:solidFill>
                <a:latin typeface="Times New Roman" panose="02020603050405020304" pitchFamily="18" charset="0"/>
              </a:rPr>
              <a:t>个，选最优加入初始种群；重复</a:t>
            </a:r>
            <a:r>
              <a:rPr lang="en-US" altLang="zh-CN" sz="2800" dirty="0">
                <a:solidFill>
                  <a:schemeClr val="tx1"/>
                </a:solidFill>
                <a:latin typeface="Times New Roman" panose="02020603050405020304" pitchFamily="18" charset="0"/>
              </a:rPr>
              <a:t>n</a:t>
            </a:r>
            <a:r>
              <a:rPr lang="zh-CN" altLang="en-US" sz="2800" dirty="0">
                <a:solidFill>
                  <a:schemeClr val="tx1"/>
                </a:solidFill>
                <a:latin typeface="Times New Roman" panose="02020603050405020304" pitchFamily="18" charset="0"/>
              </a:rPr>
              <a:t>次）</a:t>
            </a:r>
          </a:p>
        </p:txBody>
      </p:sp>
      <p:sp>
        <p:nvSpPr>
          <p:cNvPr id="2" name="AutoShape 4">
            <a:extLst>
              <a:ext uri="{FF2B5EF4-FFF2-40B4-BE49-F238E27FC236}">
                <a16:creationId xmlns:a16="http://schemas.microsoft.com/office/drawing/2014/main" id="{1C0F435B-9B4E-C3AD-C876-A4A544E8EE4A}"/>
              </a:ext>
            </a:extLst>
          </p:cNvPr>
          <p:cNvSpPr/>
          <p:nvPr/>
        </p:nvSpPr>
        <p:spPr>
          <a:xfrm>
            <a:off x="5550788" y="831850"/>
            <a:ext cx="3593212" cy="733425"/>
          </a:xfrm>
          <a:prstGeom prst="accentBorderCallout2">
            <a:avLst>
              <a:gd name="adj1" fmla="val 49651"/>
              <a:gd name="adj2" fmla="val -2348"/>
              <a:gd name="adj3" fmla="val 36678"/>
              <a:gd name="adj4" fmla="val -21617"/>
              <a:gd name="adj5" fmla="val -807"/>
              <a:gd name="adj6" fmla="val -45559"/>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zh-CN" altLang="en-US" sz="2000" dirty="0">
                <a:solidFill>
                  <a:schemeClr val="tx1"/>
                </a:solidFill>
              </a:rPr>
              <a:t>遗传算法是对群体进行操作的。若干初始解组成初始群体。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34156"/>
                                        </p:tgtEl>
                                        <p:attrNameLst>
                                          <p:attrName>style.visibility</p:attrName>
                                        </p:attrNameLst>
                                      </p:cBhvr>
                                      <p:to>
                                        <p:strVal val="visible"/>
                                      </p:to>
                                    </p:set>
                                    <p:animEffect transition="in" filter="checkerboard(across)">
                                      <p:cBhvr>
                                        <p:cTn id="7" dur="500"/>
                                        <p:tgtEl>
                                          <p:spTgt spid="134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6627" name="Rectangle 2"/>
          <p:cNvSpPr/>
          <p:nvPr/>
        </p:nvSpPr>
        <p:spPr>
          <a:xfrm>
            <a:off x="381000" y="1004888"/>
            <a:ext cx="8077200" cy="519112"/>
          </a:xfrm>
          <a:prstGeom prst="rect">
            <a:avLst/>
          </a:prstGeom>
          <a:noFill/>
          <a:ln w="9525">
            <a:noFill/>
          </a:ln>
        </p:spPr>
        <p:txBody>
          <a:bodyPr>
            <a:spAutoFit/>
          </a:bodyPr>
          <a:lstStyle/>
          <a:p>
            <a:pPr marL="457200" indent="-457200" eaLnBrk="1" hangingPunct="1"/>
            <a:r>
              <a:rPr lang="en-US" altLang="zh-CN" sz="2800" b="1" dirty="0">
                <a:solidFill>
                  <a:schemeClr val="tx1"/>
                </a:solidFill>
                <a:latin typeface="Times New Roman" panose="02020603050405020304" pitchFamily="18" charset="0"/>
              </a:rPr>
              <a:t>2.  </a:t>
            </a:r>
            <a:r>
              <a:rPr lang="zh-CN" altLang="en-US" sz="2800" b="1" dirty="0">
                <a:solidFill>
                  <a:schemeClr val="tx1"/>
                </a:solidFill>
                <a:latin typeface="Times New Roman" panose="02020603050405020304" pitchFamily="18" charset="0"/>
              </a:rPr>
              <a:t>种群规模的确定</a:t>
            </a:r>
          </a:p>
        </p:txBody>
      </p:sp>
      <p:sp>
        <p:nvSpPr>
          <p:cNvPr id="26628" name="Rectangle 4"/>
          <p:cNvSpPr>
            <a:spLocks noGrp="1"/>
          </p:cNvSpPr>
          <p:nvPr>
            <p:ph type="title"/>
          </p:nvPr>
        </p:nvSpPr>
        <p:spPr>
          <a:xfrm>
            <a:off x="0" y="0"/>
            <a:ext cx="9144000" cy="836613"/>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 5.2.4  </a:t>
            </a:r>
            <a:r>
              <a:rPr lang="zh-CN" altLang="en-US" sz="3600" b="0" dirty="0">
                <a:latin typeface="Times New Roman" panose="02020603050405020304" pitchFamily="18" charset="0"/>
                <a:ea typeface="黑体" panose="02010609060101010101" pitchFamily="49" charset="-122"/>
              </a:rPr>
              <a:t>群体设定</a:t>
            </a:r>
            <a:r>
              <a:rPr lang="zh-CN" altLang="en-US" sz="3200" dirty="0">
                <a:latin typeface="Times New Roman" panose="02020603050405020304" pitchFamily="18" charset="0"/>
              </a:rPr>
              <a:t> </a:t>
            </a:r>
          </a:p>
        </p:txBody>
      </p:sp>
      <p:sp>
        <p:nvSpPr>
          <p:cNvPr id="141320" name="Rectangle 8"/>
          <p:cNvSpPr/>
          <p:nvPr/>
        </p:nvSpPr>
        <p:spPr>
          <a:xfrm>
            <a:off x="381000" y="1639888"/>
            <a:ext cx="8458200" cy="2813050"/>
          </a:xfrm>
          <a:prstGeom prst="rect">
            <a:avLst/>
          </a:prstGeom>
          <a:noFill/>
          <a:ln w="9525">
            <a:noFill/>
          </a:ln>
        </p:spPr>
        <p:txBody>
          <a:bodyPr>
            <a:spAutoFit/>
          </a:bodyPr>
          <a:lstStyle/>
          <a:p>
            <a:pPr eaLnBrk="1" hangingPunct="1">
              <a:lnSpc>
                <a:spcPct val="140000"/>
              </a:lnSpc>
              <a:spcBef>
                <a:spcPts val="1200"/>
              </a:spcBef>
              <a:buBlip>
                <a:blip r:embed="rId2"/>
              </a:buBlip>
            </a:pPr>
            <a:r>
              <a:rPr lang="en-US" altLang="zh-CN" sz="2800" dirty="0">
                <a:solidFill>
                  <a:schemeClr val="tx1"/>
                </a:solidFill>
                <a:latin typeface="宋体" panose="02010600030101010101" pitchFamily="2" charset="-122"/>
              </a:rPr>
              <a:t> </a:t>
            </a:r>
            <a:r>
              <a:rPr lang="zh-CN" altLang="en-US" sz="2800" dirty="0">
                <a:solidFill>
                  <a:schemeClr val="tx1"/>
                </a:solidFill>
                <a:latin typeface="宋体" panose="02010600030101010101" pitchFamily="2" charset="-122"/>
              </a:rPr>
              <a:t>群体规模太小，遗传算法的优化性能不太好，易陷入局部最优解。</a:t>
            </a:r>
          </a:p>
          <a:p>
            <a:pPr eaLnBrk="1" hangingPunct="1">
              <a:lnSpc>
                <a:spcPct val="140000"/>
              </a:lnSpc>
              <a:spcBef>
                <a:spcPts val="1200"/>
              </a:spcBef>
              <a:buBlip>
                <a:blip r:embed="rId2"/>
              </a:buBlip>
            </a:pPr>
            <a:r>
              <a:rPr lang="zh-CN" altLang="en-US" sz="2800" dirty="0">
                <a:solidFill>
                  <a:schemeClr val="tx1"/>
                </a:solidFill>
                <a:latin typeface="宋体" panose="02010600030101010101" pitchFamily="2" charset="-122"/>
              </a:rPr>
              <a:t> 群体规模太大，计算复杂。</a:t>
            </a:r>
            <a:endParaRPr lang="en-US" altLang="zh-CN" sz="2800" dirty="0">
              <a:solidFill>
                <a:schemeClr val="tx1"/>
              </a:solidFill>
              <a:latin typeface="宋体" panose="02010600030101010101" pitchFamily="2" charset="-122"/>
            </a:endParaRPr>
          </a:p>
          <a:p>
            <a:pPr eaLnBrk="1" hangingPunct="1">
              <a:lnSpc>
                <a:spcPct val="140000"/>
              </a:lnSpc>
              <a:spcBef>
                <a:spcPts val="1200"/>
              </a:spcBef>
              <a:buBlip>
                <a:blip r:embed="rId2"/>
              </a:buBlip>
            </a:pPr>
            <a:r>
              <a:rPr lang="en-US" altLang="zh-CN" sz="2800" dirty="0">
                <a:solidFill>
                  <a:schemeClr val="tx1"/>
                </a:solidFill>
                <a:latin typeface="宋体" panose="02010600030101010101" pitchFamily="2" charset="-122"/>
              </a:rPr>
              <a:t> </a:t>
            </a:r>
            <a:r>
              <a:rPr lang="zh-CN" altLang="en-US" sz="2800" dirty="0">
                <a:solidFill>
                  <a:schemeClr val="tx1"/>
                </a:solidFill>
                <a:latin typeface="宋体" panose="02010600030101010101" pitchFamily="2" charset="-122"/>
              </a:rPr>
              <a:t>一般取</a:t>
            </a:r>
            <a:r>
              <a:rPr lang="en-US" altLang="zh-CN" sz="2800" dirty="0">
                <a:solidFill>
                  <a:schemeClr val="tx1"/>
                </a:solidFill>
                <a:latin typeface="宋体" panose="02010600030101010101" pitchFamily="2" charset="-122"/>
              </a:rPr>
              <a:t>( 20-100 )</a:t>
            </a:r>
            <a:r>
              <a:rPr lang="zh-CN" altLang="en-US" sz="2800" dirty="0">
                <a:solidFill>
                  <a:schemeClr val="tx1"/>
                </a:solidFill>
                <a:latin typeface="宋体" panose="02010600030101010101" pitchFamily="2" charset="-122"/>
              </a:rPr>
              <a:t> </a:t>
            </a:r>
            <a:endParaRPr lang="zh-CN" altLang="en-US" sz="2800" dirty="0">
              <a:solidFill>
                <a:schemeClr val="tx1"/>
              </a:solidFill>
              <a:latin typeface="Times New Roman" panose="02020603050405020304" pitchFamily="18" charset="0"/>
            </a:endParaRPr>
          </a:p>
        </p:txBody>
      </p:sp>
      <p:sp>
        <p:nvSpPr>
          <p:cNvPr id="26630" name="Rectangle 9"/>
          <p:cNvSpPr/>
          <p:nvPr/>
        </p:nvSpPr>
        <p:spPr>
          <a:xfrm>
            <a:off x="673100" y="4618038"/>
            <a:ext cx="5864225" cy="1930400"/>
          </a:xfrm>
          <a:prstGeom prst="rect">
            <a:avLst/>
          </a:prstGeom>
          <a:noFill/>
          <a:ln w="9525">
            <a:noFill/>
          </a:ln>
        </p:spPr>
        <p:txBody>
          <a:bodyPr wrap="none" anchor="ctr" anchorCtr="0">
            <a:spAutoFit/>
          </a:bodyPr>
          <a:lstStyle/>
          <a:p>
            <a:pPr indent="266700" defTabSz="914400">
              <a:lnSpc>
                <a:spcPct val="150000"/>
              </a:lnSpc>
              <a:tabLst>
                <a:tab pos="66675" algn="l"/>
                <a:tab pos="1257300" algn="l"/>
              </a:tabLst>
            </a:pPr>
            <a:r>
              <a:rPr lang="zh-CN" altLang="en-US" sz="2800" b="1" dirty="0">
                <a:solidFill>
                  <a:srgbClr val="C00000"/>
                </a:solidFill>
                <a:latin typeface="楷体" panose="02010609060101010101" pitchFamily="49" charset="-122"/>
                <a:cs typeface="Times New Roman" panose="02020603050405020304" pitchFamily="18" charset="0"/>
              </a:rPr>
              <a:t>思考题：</a:t>
            </a:r>
            <a:endParaRPr lang="en-US" altLang="zh-CN" sz="2800" b="1" dirty="0">
              <a:solidFill>
                <a:srgbClr val="C00000"/>
              </a:solidFill>
              <a:latin typeface="楷体" panose="02010609060101010101" pitchFamily="49" charset="-122"/>
              <a:cs typeface="Times New Roman" panose="02020603050405020304" pitchFamily="18" charset="0"/>
            </a:endParaRPr>
          </a:p>
          <a:p>
            <a:pPr indent="266700" defTabSz="914400">
              <a:lnSpc>
                <a:spcPct val="150000"/>
              </a:lnSpc>
              <a:tabLst>
                <a:tab pos="66675" algn="l"/>
                <a:tab pos="1257300" algn="l"/>
              </a:tabLst>
            </a:pPr>
            <a:r>
              <a:rPr lang="zh-CN" altLang="en-US" sz="2800" b="1" dirty="0">
                <a:solidFill>
                  <a:srgbClr val="C00000"/>
                </a:solidFill>
                <a:latin typeface="楷体" panose="02010609060101010101" pitchFamily="49" charset="-122"/>
                <a:cs typeface="Times New Roman" panose="02020603050405020304" pitchFamily="18" charset="0"/>
              </a:rPr>
              <a:t>为什么动物群体规模越大越好？</a:t>
            </a:r>
            <a:endParaRPr lang="en-US" altLang="zh-CN" sz="2800" b="1" dirty="0">
              <a:solidFill>
                <a:srgbClr val="C00000"/>
              </a:solidFill>
              <a:latin typeface="楷体" panose="02010609060101010101" pitchFamily="49" charset="-122"/>
              <a:cs typeface="Times New Roman" panose="02020603050405020304" pitchFamily="18" charset="0"/>
            </a:endParaRPr>
          </a:p>
          <a:p>
            <a:pPr indent="266700" defTabSz="914400">
              <a:lnSpc>
                <a:spcPct val="150000"/>
              </a:lnSpc>
              <a:tabLst>
                <a:tab pos="66675" algn="l"/>
                <a:tab pos="1257300" algn="l"/>
              </a:tabLst>
            </a:pPr>
            <a:r>
              <a:rPr lang="zh-CN" altLang="en-US" sz="2800" b="1" dirty="0">
                <a:solidFill>
                  <a:srgbClr val="C00000"/>
                </a:solidFill>
                <a:latin typeface="楷体" panose="02010609060101010101" pitchFamily="49" charset="-122"/>
                <a:cs typeface="Times New Roman" panose="02020603050405020304" pitchFamily="18" charset="0"/>
              </a:rPr>
              <a:t>而遗传算法中群体规模不能太大？</a:t>
            </a:r>
            <a:endParaRPr lang="zh-CN" altLang="en-US" sz="2800" b="1" dirty="0">
              <a:latin typeface="宋体" panose="02010600030101010101" pitchFamily="2" charset="-122"/>
            </a:endParaRPr>
          </a:p>
        </p:txBody>
      </p:sp>
      <p:sp>
        <p:nvSpPr>
          <p:cNvPr id="2" name="AutoShape 4">
            <a:extLst>
              <a:ext uri="{FF2B5EF4-FFF2-40B4-BE49-F238E27FC236}">
                <a16:creationId xmlns:a16="http://schemas.microsoft.com/office/drawing/2014/main" id="{6A363867-837A-1090-9232-C734CFC1D8AC}"/>
              </a:ext>
            </a:extLst>
          </p:cNvPr>
          <p:cNvSpPr/>
          <p:nvPr/>
        </p:nvSpPr>
        <p:spPr>
          <a:xfrm>
            <a:off x="4434840" y="1076391"/>
            <a:ext cx="1613500" cy="364901"/>
          </a:xfrm>
          <a:prstGeom prst="accentBorderCallout2">
            <a:avLst>
              <a:gd name="adj1" fmla="val 49651"/>
              <a:gd name="adj2" fmla="val -2348"/>
              <a:gd name="adj3" fmla="val 36678"/>
              <a:gd name="adj4" fmla="val -21617"/>
              <a:gd name="adj5" fmla="val 55990"/>
              <a:gd name="adj6" fmla="val -61449"/>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zh-CN" altLang="en-US" sz="2000" dirty="0">
                <a:solidFill>
                  <a:schemeClr val="tx1"/>
                </a:solidFill>
              </a:rPr>
              <a:t>个体的数量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1320"/>
                                        </p:tgtEl>
                                        <p:attrNameLst>
                                          <p:attrName>style.visibility</p:attrName>
                                        </p:attrNameLst>
                                      </p:cBhvr>
                                      <p:to>
                                        <p:strVal val="visible"/>
                                      </p:to>
                                    </p:set>
                                    <p:animEffect transition="in" filter="blinds(horizontal)">
                                      <p:cBhvr>
                                        <p:cTn id="7" dur="500"/>
                                        <p:tgtEl>
                                          <p:spTgt spid="141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7651" name="Rectangle 7"/>
          <p:cNvSpPr/>
          <p:nvPr/>
        </p:nvSpPr>
        <p:spPr>
          <a:xfrm>
            <a:off x="539750" y="1412776"/>
            <a:ext cx="8135938" cy="4401205"/>
          </a:xfrm>
          <a:prstGeom prst="rect">
            <a:avLst/>
          </a:prstGeom>
          <a:noFill/>
          <a:ln w="9525">
            <a:noFill/>
          </a:ln>
        </p:spPr>
        <p:txBody>
          <a:bodyPr>
            <a:spAutoFit/>
          </a:bodyPr>
          <a:lstStyle/>
          <a:p>
            <a:pPr indent="457200" algn="just" eaLnBrk="1" hangingPunct="1"/>
            <a:r>
              <a:rPr lang="zh-CN" altLang="en-US" sz="2800" b="1" dirty="0">
                <a:solidFill>
                  <a:schemeClr val="tx1"/>
                </a:solidFill>
                <a:latin typeface="宋体" panose="02010600030101010101" pitchFamily="2" charset="-122"/>
              </a:rPr>
              <a:t>遗传算法遵循自然界</a:t>
            </a:r>
            <a:r>
              <a:rPr lang="zh-CN" altLang="en-US" sz="2800" b="1" dirty="0">
                <a:solidFill>
                  <a:srgbClr val="0000FF"/>
                </a:solidFill>
                <a:latin typeface="宋体" panose="02010600030101010101" pitchFamily="2" charset="-122"/>
              </a:rPr>
              <a:t>优胜劣汰</a:t>
            </a:r>
            <a:r>
              <a:rPr lang="zh-CN" altLang="en-US" sz="2800" b="1" dirty="0">
                <a:solidFill>
                  <a:schemeClr val="tx1"/>
                </a:solidFill>
                <a:latin typeface="宋体" panose="02010600030101010101" pitchFamily="2" charset="-122"/>
              </a:rPr>
              <a:t>的原则，</a:t>
            </a:r>
            <a:r>
              <a:rPr lang="zh-CN" altLang="en-US" sz="2800" b="1" dirty="0">
                <a:solidFill>
                  <a:srgbClr val="0000FF"/>
                </a:solidFill>
                <a:latin typeface="宋体" panose="02010600030101010101" pitchFamily="2" charset="-122"/>
              </a:rPr>
              <a:t>适应度</a:t>
            </a:r>
            <a:r>
              <a:rPr lang="zh-CN" altLang="en-US" sz="2800" b="1" dirty="0">
                <a:solidFill>
                  <a:schemeClr val="tx1"/>
                </a:solidFill>
                <a:latin typeface="宋体" panose="02010600030101010101" pitchFamily="2" charset="-122"/>
              </a:rPr>
              <a:t>是评价个体优劣的标准。</a:t>
            </a:r>
            <a:endParaRPr lang="en-US" altLang="zh-CN" sz="2800" b="1" dirty="0">
              <a:solidFill>
                <a:schemeClr val="tx1"/>
              </a:solidFill>
              <a:latin typeface="宋体" panose="02010600030101010101" pitchFamily="2" charset="-122"/>
            </a:endParaRPr>
          </a:p>
          <a:p>
            <a:pPr indent="457200" algn="just" eaLnBrk="1" hangingPunct="1"/>
            <a:endParaRPr lang="en-US" altLang="zh-CN" sz="2800" b="1" dirty="0">
              <a:solidFill>
                <a:schemeClr val="tx1"/>
              </a:solidFill>
              <a:latin typeface="宋体" panose="02010600030101010101" pitchFamily="2" charset="-122"/>
            </a:endParaRPr>
          </a:p>
          <a:p>
            <a:pPr indent="457200" algn="just" eaLnBrk="1" hangingPunct="1"/>
            <a:r>
              <a:rPr lang="zh-CN" altLang="en-US" sz="2800" b="1" dirty="0">
                <a:solidFill>
                  <a:srgbClr val="0000FF"/>
                </a:solidFill>
                <a:latin typeface="宋体" panose="02010600030101010101" pitchFamily="2" charset="-122"/>
              </a:rPr>
              <a:t>个体的适应度高，则被选择的概率就高</a:t>
            </a:r>
            <a:r>
              <a:rPr lang="zh-CN" altLang="en-US" sz="2800" b="1" dirty="0">
                <a:solidFill>
                  <a:schemeClr val="tx1"/>
                </a:solidFill>
                <a:latin typeface="宋体" panose="02010600030101010101" pitchFamily="2" charset="-122"/>
              </a:rPr>
              <a:t>，反之就低。改变种群内部结构的操作都是通过适应度值加以</a:t>
            </a:r>
            <a:r>
              <a:rPr lang="zh-CN" altLang="en-US" sz="2800" b="1" dirty="0">
                <a:solidFill>
                  <a:srgbClr val="0000FF"/>
                </a:solidFill>
                <a:latin typeface="宋体" panose="02010600030101010101" pitchFamily="2" charset="-122"/>
              </a:rPr>
              <a:t>控制</a:t>
            </a:r>
            <a:r>
              <a:rPr lang="zh-CN" altLang="en-US" sz="2800" b="1" dirty="0">
                <a:solidFill>
                  <a:schemeClr val="tx1"/>
                </a:solidFill>
                <a:latin typeface="宋体" panose="02010600030101010101" pitchFamily="2" charset="-122"/>
              </a:rPr>
              <a:t>的。</a:t>
            </a:r>
            <a:endParaRPr lang="en-US" altLang="zh-CN" sz="2800" b="1" dirty="0">
              <a:solidFill>
                <a:schemeClr val="tx1"/>
              </a:solidFill>
              <a:latin typeface="宋体" panose="02010600030101010101" pitchFamily="2" charset="-122"/>
            </a:endParaRPr>
          </a:p>
          <a:p>
            <a:pPr indent="457200" algn="just" eaLnBrk="1" hangingPunct="1"/>
            <a:endParaRPr lang="en-US" altLang="zh-CN" sz="2800" b="1" dirty="0">
              <a:solidFill>
                <a:schemeClr val="tx1"/>
              </a:solidFill>
              <a:latin typeface="宋体" panose="02010600030101010101" pitchFamily="2" charset="-122"/>
            </a:endParaRPr>
          </a:p>
          <a:p>
            <a:pPr indent="457200" algn="just" eaLnBrk="1" hangingPunct="1"/>
            <a:r>
              <a:rPr lang="zh-CN" altLang="en-US" sz="2800" b="1" dirty="0">
                <a:solidFill>
                  <a:srgbClr val="0000FF"/>
                </a:solidFill>
                <a:latin typeface="宋体" panose="02010600030101010101" pitchFamily="2" charset="-122"/>
              </a:rPr>
              <a:t>适应度值</a:t>
            </a:r>
            <a:r>
              <a:rPr lang="zh-CN" altLang="en-US" sz="2800" b="1" dirty="0">
                <a:solidFill>
                  <a:schemeClr val="tx1"/>
                </a:solidFill>
                <a:latin typeface="宋体" panose="02010600030101010101" pitchFamily="2" charset="-122"/>
              </a:rPr>
              <a:t>是对</a:t>
            </a:r>
            <a:r>
              <a:rPr lang="zh-CN" altLang="en-US" sz="2800" b="1" dirty="0">
                <a:solidFill>
                  <a:srgbClr val="0000FF"/>
                </a:solidFill>
                <a:latin typeface="宋体" panose="02010600030101010101" pitchFamily="2" charset="-122"/>
              </a:rPr>
              <a:t>解的质量</a:t>
            </a:r>
            <a:r>
              <a:rPr lang="zh-CN" altLang="en-US" sz="2800" b="1" dirty="0">
                <a:solidFill>
                  <a:schemeClr val="tx1"/>
                </a:solidFill>
                <a:latin typeface="宋体" panose="02010600030101010101" pitchFamily="2" charset="-122"/>
              </a:rPr>
              <a:t>的一种度量。适应度函数是用来区分种群中的个体优劣的标准，是</a:t>
            </a:r>
            <a:r>
              <a:rPr lang="zh-CN" altLang="en-US" sz="2800" b="1" dirty="0">
                <a:solidFill>
                  <a:srgbClr val="0000FF"/>
                </a:solidFill>
                <a:latin typeface="宋体" panose="02010600030101010101" pitchFamily="2" charset="-122"/>
              </a:rPr>
              <a:t>进化过程中进行选择的唯一依据</a:t>
            </a:r>
            <a:r>
              <a:rPr lang="zh-CN" altLang="en-US" sz="2800" b="1" dirty="0">
                <a:solidFill>
                  <a:schemeClr val="tx1"/>
                </a:solidFill>
                <a:latin typeface="宋体" panose="02010600030101010101" pitchFamily="2" charset="-122"/>
              </a:rPr>
              <a:t>。</a:t>
            </a:r>
            <a:endParaRPr lang="en-US" altLang="zh-CN" sz="2800" b="1" dirty="0">
              <a:solidFill>
                <a:schemeClr val="tx1"/>
              </a:solidFill>
              <a:latin typeface="宋体" panose="02010600030101010101" pitchFamily="2" charset="-122"/>
            </a:endParaRPr>
          </a:p>
        </p:txBody>
      </p:sp>
      <p:sp>
        <p:nvSpPr>
          <p:cNvPr id="27652" name="Rectangle 8"/>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5.2.5  </a:t>
            </a:r>
            <a:r>
              <a:rPr lang="zh-CN" altLang="en-US" sz="3600" b="0" dirty="0">
                <a:latin typeface="Times New Roman" panose="02020603050405020304" pitchFamily="18" charset="0"/>
                <a:ea typeface="黑体" panose="02010609060101010101" pitchFamily="49" charset="-122"/>
              </a:rPr>
              <a:t>适应度函数</a:t>
            </a:r>
            <a:r>
              <a:rPr lang="zh-CN" altLang="en-US" sz="3200" dirty="0">
                <a:latin typeface="Times New Roman" panose="02020603050405020304" pitchFamily="18" charset="0"/>
              </a:rPr>
              <a:t> </a:t>
            </a:r>
          </a:p>
        </p:txBody>
      </p:sp>
      <p:sp>
        <p:nvSpPr>
          <p:cNvPr id="27653" name="Rectangle 16"/>
          <p:cNvSpPr/>
          <p:nvPr/>
        </p:nvSpPr>
        <p:spPr>
          <a:xfrm>
            <a:off x="3900488" y="323373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27654" name="Rectangle 18"/>
          <p:cNvSpPr/>
          <p:nvPr/>
        </p:nvSpPr>
        <p:spPr>
          <a:xfrm>
            <a:off x="3895725" y="323373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2" name="AutoShape 4">
            <a:extLst>
              <a:ext uri="{FF2B5EF4-FFF2-40B4-BE49-F238E27FC236}">
                <a16:creationId xmlns:a16="http://schemas.microsoft.com/office/drawing/2014/main" id="{796013CD-A67D-DC46-BD37-7F2170537F17}"/>
              </a:ext>
            </a:extLst>
          </p:cNvPr>
          <p:cNvSpPr/>
          <p:nvPr/>
        </p:nvSpPr>
        <p:spPr>
          <a:xfrm>
            <a:off x="2987824" y="6046875"/>
            <a:ext cx="3744416" cy="430125"/>
          </a:xfrm>
          <a:prstGeom prst="accentBorderCallout2">
            <a:avLst>
              <a:gd name="adj1" fmla="val 49651"/>
              <a:gd name="adj2" fmla="val -2348"/>
              <a:gd name="adj3" fmla="val 46910"/>
              <a:gd name="adj4" fmla="val -1871"/>
              <a:gd name="adj5" fmla="val 62242"/>
              <a:gd name="adj6" fmla="val -929"/>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en-US" altLang="zh-CN" sz="2000" dirty="0">
                <a:solidFill>
                  <a:schemeClr val="tx1"/>
                </a:solidFill>
              </a:rPr>
              <a:t>…</a:t>
            </a:r>
            <a:r>
              <a:rPr lang="zh-CN" altLang="en-US" sz="2000" dirty="0">
                <a:solidFill>
                  <a:schemeClr val="tx1"/>
                </a:solidFill>
              </a:rPr>
              <a:t>适应度函数的设计很重要</a:t>
            </a:r>
            <a:r>
              <a:rPr lang="en-US" altLang="zh-CN" sz="2000" dirty="0">
                <a:solidFill>
                  <a:schemeClr val="tx1"/>
                </a:solidFill>
              </a:rPr>
              <a:t>…</a:t>
            </a:r>
            <a:endParaRPr lang="zh-CN" altLang="en-US" sz="2000" dirty="0">
              <a:solidFill>
                <a:schemeClr val="tx1"/>
              </a:solidFill>
            </a:endParaRP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6627" name="Rectangle 7"/>
          <p:cNvSpPr>
            <a:spLocks noChangeArrowheads="1"/>
          </p:cNvSpPr>
          <p:nvPr/>
        </p:nvSpPr>
        <p:spPr bwMode="auto">
          <a:xfrm>
            <a:off x="304800" y="990600"/>
            <a:ext cx="7315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57200" marR="0" lvl="0" indent="-457200" algn="l" defTabSz="914400" rtl="0" eaLnBrk="1" fontAlgn="base" latinLnBrk="0" hangingPunct="1">
              <a:lnSpc>
                <a:spcPct val="100000"/>
              </a:lnSpc>
              <a:spcBef>
                <a:spcPct val="0"/>
              </a:spcBef>
              <a:spcAft>
                <a:spcPct val="0"/>
              </a:spcAft>
              <a:buClrTx/>
              <a:buSzTx/>
              <a:buFontTx/>
              <a:buAutoNum type="arabicPeriod"/>
              <a:defRPr/>
            </a:pPr>
            <a:r>
              <a:rPr kumimoji="1" lang="zh-CN" altLang="en-US"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将目标函数映射成适应度函数的方法</a:t>
            </a:r>
            <a:endParaRPr kumimoji="1" lang="en-US" altLang="zh-CN" sz="2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（非负</a:t>
            </a:r>
            <a:r>
              <a:rPr kumimoji="1"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&amp; </a:t>
            </a:r>
            <a:r>
              <a:rPr kumimoji="1"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最大化）</a:t>
            </a:r>
          </a:p>
        </p:txBody>
      </p:sp>
      <p:sp>
        <p:nvSpPr>
          <p:cNvPr id="28676" name="Rectangle 8"/>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5.2.5  </a:t>
            </a:r>
            <a:r>
              <a:rPr lang="zh-CN" altLang="en-US" sz="3600" b="0" dirty="0">
                <a:latin typeface="Times New Roman" panose="02020603050405020304" pitchFamily="18" charset="0"/>
                <a:ea typeface="黑体" panose="02010609060101010101" pitchFamily="49" charset="-122"/>
              </a:rPr>
              <a:t>适应度函数</a:t>
            </a:r>
            <a:r>
              <a:rPr lang="zh-CN" altLang="en-US" sz="3200" dirty="0">
                <a:latin typeface="Times New Roman" panose="02020603050405020304" pitchFamily="18" charset="0"/>
              </a:rPr>
              <a:t> </a:t>
            </a:r>
          </a:p>
        </p:txBody>
      </p:sp>
      <p:grpSp>
        <p:nvGrpSpPr>
          <p:cNvPr id="2" name="Group 20"/>
          <p:cNvGrpSpPr/>
          <p:nvPr/>
        </p:nvGrpSpPr>
        <p:grpSpPr>
          <a:xfrm>
            <a:off x="381000" y="1976438"/>
            <a:ext cx="8229600" cy="1471612"/>
            <a:chOff x="240" y="1056"/>
            <a:chExt cx="5184" cy="927"/>
          </a:xfrm>
        </p:grpSpPr>
        <p:sp>
          <p:nvSpPr>
            <p:cNvPr id="28683" name="Rectangle 10"/>
            <p:cNvSpPr/>
            <p:nvPr/>
          </p:nvSpPr>
          <p:spPr>
            <a:xfrm>
              <a:off x="240" y="1056"/>
              <a:ext cx="5184" cy="927"/>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spcBef>
                  <a:spcPct val="40000"/>
                </a:spcBef>
                <a:buClr>
                  <a:srgbClr val="0000FF"/>
                </a:buClr>
              </a:pPr>
              <a:r>
                <a:rPr lang="en-US" altLang="zh-CN" sz="2800" b="1" dirty="0">
                  <a:solidFill>
                    <a:srgbClr val="FF3300"/>
                  </a:solidFill>
                  <a:latin typeface="Arial" panose="020B0604020202020204" pitchFamily="34" charset="0"/>
                </a:rPr>
                <a:t>●</a:t>
              </a:r>
              <a:r>
                <a:rPr lang="en-US" altLang="zh-CN" sz="2600" dirty="0">
                  <a:solidFill>
                    <a:schemeClr val="tx1"/>
                  </a:solidFill>
                  <a:latin typeface="宋体" panose="02010600030101010101" pitchFamily="2" charset="-122"/>
                </a:rPr>
                <a:t> </a:t>
              </a:r>
              <a:r>
                <a:rPr lang="zh-CN" altLang="en-US" sz="2600" dirty="0">
                  <a:solidFill>
                    <a:schemeClr val="tx1"/>
                  </a:solidFill>
                  <a:latin typeface="宋体" panose="02010600030101010101" pitchFamily="2" charset="-122"/>
                </a:rPr>
                <a:t>若目标函数为</a:t>
              </a:r>
              <a:r>
                <a:rPr lang="zh-CN" altLang="en-US" sz="2600" b="1" dirty="0">
                  <a:solidFill>
                    <a:schemeClr val="tx1"/>
                  </a:solidFill>
                  <a:latin typeface="宋体" panose="02010600030101010101" pitchFamily="2" charset="-122"/>
                </a:rPr>
                <a:t>最大化</a:t>
              </a:r>
              <a:r>
                <a:rPr lang="zh-CN" altLang="en-US" sz="2600" dirty="0">
                  <a:solidFill>
                    <a:schemeClr val="tx1"/>
                  </a:solidFill>
                  <a:latin typeface="宋体" panose="02010600030101010101" pitchFamily="2" charset="-122"/>
                </a:rPr>
                <a:t>问题，则</a:t>
              </a:r>
            </a:p>
            <a:p>
              <a:pPr eaLnBrk="1" hangingPunct="1">
                <a:lnSpc>
                  <a:spcPct val="180000"/>
                </a:lnSpc>
                <a:spcBef>
                  <a:spcPct val="40000"/>
                </a:spcBef>
                <a:spcAft>
                  <a:spcPct val="100000"/>
                </a:spcAft>
                <a:buClr>
                  <a:srgbClr val="0000FF"/>
                </a:buClr>
              </a:pPr>
              <a:r>
                <a:rPr lang="en-US" altLang="zh-CN" sz="2800" b="1" dirty="0">
                  <a:solidFill>
                    <a:srgbClr val="FF3300"/>
                  </a:solidFill>
                  <a:latin typeface="Arial" panose="020B0604020202020204" pitchFamily="34" charset="0"/>
                </a:rPr>
                <a:t>●  </a:t>
              </a:r>
              <a:r>
                <a:rPr lang="zh-CN" altLang="en-US" sz="2600" dirty="0">
                  <a:solidFill>
                    <a:schemeClr val="tx1"/>
                  </a:solidFill>
                  <a:latin typeface="宋体" panose="02010600030101010101" pitchFamily="2" charset="-122"/>
                </a:rPr>
                <a:t>若目标函数为</a:t>
              </a:r>
              <a:r>
                <a:rPr lang="zh-CN" altLang="en-US" sz="2600" b="1" dirty="0">
                  <a:solidFill>
                    <a:schemeClr val="tx1"/>
                  </a:solidFill>
                  <a:latin typeface="宋体" panose="02010600030101010101" pitchFamily="2" charset="-122"/>
                </a:rPr>
                <a:t>最小化</a:t>
              </a:r>
              <a:r>
                <a:rPr lang="zh-CN" altLang="en-US" sz="2600" dirty="0">
                  <a:solidFill>
                    <a:schemeClr val="tx1"/>
                  </a:solidFill>
                  <a:latin typeface="宋体" panose="02010600030101010101" pitchFamily="2" charset="-122"/>
                </a:rPr>
                <a:t>问题，则</a:t>
              </a:r>
            </a:p>
          </p:txBody>
        </p:sp>
        <p:graphicFrame>
          <p:nvGraphicFramePr>
            <p:cNvPr id="28684" name="Object 11"/>
            <p:cNvGraphicFramePr>
              <a:graphicFrameLocks noChangeAspect="1"/>
            </p:cNvGraphicFramePr>
            <p:nvPr/>
          </p:nvGraphicFramePr>
          <p:xfrm>
            <a:off x="3456" y="1104"/>
            <a:ext cx="1392" cy="255"/>
          </p:xfrm>
          <a:graphic>
            <a:graphicData uri="http://schemas.openxmlformats.org/presentationml/2006/ole">
              <mc:AlternateContent xmlns:mc="http://schemas.openxmlformats.org/markup-compatibility/2006">
                <mc:Choice xmlns:v="urn:schemas-microsoft-com:vml" Requires="v">
                  <p:oleObj r:id="rId2" imgW="1091565" imgH="203200" progId="Equation.3">
                    <p:embed/>
                  </p:oleObj>
                </mc:Choice>
                <mc:Fallback>
                  <p:oleObj r:id="rId2" imgW="1091565" imgH="203200" progId="Equation.3">
                    <p:embed/>
                    <p:pic>
                      <p:nvPicPr>
                        <p:cNvPr id="0" name="图片 3087"/>
                        <p:cNvPicPr/>
                        <p:nvPr/>
                      </p:nvPicPr>
                      <p:blipFill>
                        <a:blip r:embed="rId3"/>
                        <a:stretch>
                          <a:fillRect/>
                        </a:stretch>
                      </p:blipFill>
                      <p:spPr>
                        <a:xfrm>
                          <a:off x="3456" y="1104"/>
                          <a:ext cx="1392" cy="255"/>
                        </a:xfrm>
                        <a:prstGeom prst="rect">
                          <a:avLst/>
                        </a:prstGeom>
                        <a:noFill/>
                        <a:ln w="38100">
                          <a:noFill/>
                          <a:miter/>
                        </a:ln>
                      </p:spPr>
                    </p:pic>
                  </p:oleObj>
                </mc:Fallback>
              </mc:AlternateContent>
            </a:graphicData>
          </a:graphic>
        </p:graphicFrame>
        <p:graphicFrame>
          <p:nvGraphicFramePr>
            <p:cNvPr id="28685" name="Object 12"/>
            <p:cNvGraphicFramePr>
              <a:graphicFrameLocks noChangeAspect="1"/>
            </p:cNvGraphicFramePr>
            <p:nvPr/>
          </p:nvGraphicFramePr>
          <p:xfrm>
            <a:off x="3408" y="1460"/>
            <a:ext cx="1392" cy="523"/>
          </p:xfrm>
          <a:graphic>
            <a:graphicData uri="http://schemas.openxmlformats.org/presentationml/2006/ole">
              <mc:AlternateContent xmlns:mc="http://schemas.openxmlformats.org/markup-compatibility/2006">
                <mc:Choice xmlns:v="urn:schemas-microsoft-com:vml" Requires="v">
                  <p:oleObj r:id="rId4" imgW="1117600" imgH="419100" progId="Equation.3">
                    <p:embed/>
                  </p:oleObj>
                </mc:Choice>
                <mc:Fallback>
                  <p:oleObj r:id="rId4" imgW="1117600" imgH="419100" progId="Equation.3">
                    <p:embed/>
                    <p:pic>
                      <p:nvPicPr>
                        <p:cNvPr id="0" name="图片 3088"/>
                        <p:cNvPicPr/>
                        <p:nvPr/>
                      </p:nvPicPr>
                      <p:blipFill>
                        <a:blip r:embed="rId5"/>
                        <a:stretch>
                          <a:fillRect/>
                        </a:stretch>
                      </p:blipFill>
                      <p:spPr>
                        <a:xfrm>
                          <a:off x="3408" y="1460"/>
                          <a:ext cx="1392" cy="523"/>
                        </a:xfrm>
                        <a:prstGeom prst="rect">
                          <a:avLst/>
                        </a:prstGeom>
                        <a:noFill/>
                        <a:ln w="38100">
                          <a:noFill/>
                          <a:miter/>
                        </a:ln>
                      </p:spPr>
                    </p:pic>
                  </p:oleObj>
                </mc:Fallback>
              </mc:AlternateContent>
            </a:graphicData>
          </a:graphic>
        </p:graphicFrame>
      </p:grpSp>
      <p:sp>
        <p:nvSpPr>
          <p:cNvPr id="28678" name="Rectangle 16"/>
          <p:cNvSpPr/>
          <p:nvPr/>
        </p:nvSpPr>
        <p:spPr>
          <a:xfrm>
            <a:off x="3900488" y="323373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28679" name="Rectangle 18"/>
          <p:cNvSpPr/>
          <p:nvPr/>
        </p:nvSpPr>
        <p:spPr>
          <a:xfrm>
            <a:off x="3895725" y="323373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4" name="AutoShape 4">
            <a:extLst>
              <a:ext uri="{FF2B5EF4-FFF2-40B4-BE49-F238E27FC236}">
                <a16:creationId xmlns:a16="http://schemas.microsoft.com/office/drawing/2014/main" id="{97752629-278C-92B7-8757-9D0EC0359425}"/>
              </a:ext>
            </a:extLst>
          </p:cNvPr>
          <p:cNvSpPr/>
          <p:nvPr/>
        </p:nvSpPr>
        <p:spPr>
          <a:xfrm>
            <a:off x="2167508" y="4484950"/>
            <a:ext cx="4808984" cy="428121"/>
          </a:xfrm>
          <a:prstGeom prst="accentBorderCallout2">
            <a:avLst>
              <a:gd name="adj1" fmla="val 49651"/>
              <a:gd name="adj2" fmla="val -2348"/>
              <a:gd name="adj3" fmla="val 46910"/>
              <a:gd name="adj4" fmla="val -1871"/>
              <a:gd name="adj5" fmla="val 62242"/>
              <a:gd name="adj6" fmla="val -929"/>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zh-CN" altLang="en-US" sz="2000" dirty="0">
                <a:solidFill>
                  <a:schemeClr val="tx1"/>
                </a:solidFill>
              </a:rPr>
              <a:t>结合求解问题本身的要求设计适应度函数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29700" name="Rectangle 8"/>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5.2.5  </a:t>
            </a:r>
            <a:r>
              <a:rPr lang="zh-CN" altLang="en-US" sz="3600" b="0" dirty="0">
                <a:latin typeface="Times New Roman" panose="02020603050405020304" pitchFamily="18" charset="0"/>
                <a:ea typeface="黑体" panose="02010609060101010101" pitchFamily="49" charset="-122"/>
              </a:rPr>
              <a:t>适应度函数</a:t>
            </a:r>
            <a:r>
              <a:rPr lang="zh-CN" altLang="en-US" sz="3200" dirty="0">
                <a:latin typeface="Times New Roman" panose="02020603050405020304" pitchFamily="18" charset="0"/>
              </a:rPr>
              <a:t> </a:t>
            </a:r>
          </a:p>
        </p:txBody>
      </p:sp>
      <p:sp>
        <p:nvSpPr>
          <p:cNvPr id="5" name="Rectangle 4">
            <a:extLst>
              <a:ext uri="{FF2B5EF4-FFF2-40B4-BE49-F238E27FC236}">
                <a16:creationId xmlns:a16="http://schemas.microsoft.com/office/drawing/2014/main" id="{95F17B50-4B28-AA59-79C7-F40E7C9A0540}"/>
              </a:ext>
            </a:extLst>
          </p:cNvPr>
          <p:cNvSpPr/>
          <p:nvPr/>
        </p:nvSpPr>
        <p:spPr>
          <a:xfrm>
            <a:off x="327720" y="1054890"/>
            <a:ext cx="6858000" cy="549275"/>
          </a:xfrm>
          <a:prstGeom prst="rect">
            <a:avLst/>
          </a:prstGeom>
          <a:noFill/>
          <a:ln w="9525">
            <a:noFill/>
          </a:ln>
        </p:spPr>
        <p:txBody>
          <a:bodyPr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9pPr>
          </a:lstStyle>
          <a:p>
            <a:pPr marL="457200" indent="-457200">
              <a:buAutoNum type="arabicPeriod" startAt="2"/>
            </a:pPr>
            <a:r>
              <a:rPr lang="zh-CN" altLang="en-US" sz="3000" b="1" dirty="0">
                <a:solidFill>
                  <a:srgbClr val="0000FF"/>
                </a:solidFill>
                <a:latin typeface="Times New Roman" panose="02020603050405020304" pitchFamily="18" charset="0"/>
                <a:ea typeface="宋体" panose="02010600030101010101" pitchFamily="2" charset="-122"/>
              </a:rPr>
              <a:t>适应度函数的尺度变换 </a:t>
            </a:r>
          </a:p>
        </p:txBody>
      </p:sp>
      <p:sp>
        <p:nvSpPr>
          <p:cNvPr id="6" name="Rectangle 5">
            <a:extLst>
              <a:ext uri="{FF2B5EF4-FFF2-40B4-BE49-F238E27FC236}">
                <a16:creationId xmlns:a16="http://schemas.microsoft.com/office/drawing/2014/main" id="{BE1B8797-B9DD-7D94-6F72-9DBE85FF5BC0}"/>
              </a:ext>
            </a:extLst>
          </p:cNvPr>
          <p:cNvSpPr/>
          <p:nvPr/>
        </p:nvSpPr>
        <p:spPr>
          <a:xfrm>
            <a:off x="251520" y="1740690"/>
            <a:ext cx="8534400" cy="1354138"/>
          </a:xfrm>
          <a:prstGeom prst="rect">
            <a:avLst/>
          </a:prstGeom>
          <a:noFill/>
          <a:ln w="9525">
            <a:noFill/>
          </a:ln>
        </p:spPr>
        <p:txBody>
          <a:bodyPr anchor="t"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9pPr>
          </a:lstStyle>
          <a:p>
            <a:pPr algn="just">
              <a:buClr>
                <a:srgbClr val="0000FF"/>
              </a:buClr>
            </a:pPr>
            <a:r>
              <a:rPr lang="en-US" altLang="zh-CN" sz="2800" b="1" dirty="0">
                <a:solidFill>
                  <a:srgbClr val="FF3300"/>
                </a:solidFill>
                <a:latin typeface="Arial" panose="020B0604020202020204" pitchFamily="34" charset="0"/>
                <a:ea typeface="宋体" panose="02010600030101010101" pitchFamily="2" charset="-122"/>
              </a:rPr>
              <a:t>●</a:t>
            </a:r>
            <a:r>
              <a:rPr lang="en-US" altLang="zh-CN" sz="2600" dirty="0">
                <a:solidFill>
                  <a:schemeClr val="tx1"/>
                </a:solidFill>
                <a:latin typeface="宋体" panose="02010600030101010101" pitchFamily="2" charset="-122"/>
                <a:ea typeface="宋体" panose="02010600030101010101" pitchFamily="2" charset="-122"/>
              </a:rPr>
              <a:t> </a:t>
            </a:r>
            <a:r>
              <a:rPr lang="zh-CN" altLang="en-US" sz="2600" dirty="0">
                <a:solidFill>
                  <a:schemeClr val="tx1"/>
                </a:solidFill>
                <a:latin typeface="Times New Roman" panose="02020603050405020304" pitchFamily="18" charset="0"/>
                <a:ea typeface="宋体" panose="02010600030101010101" pitchFamily="2" charset="-122"/>
              </a:rPr>
              <a:t>在遗传算法中，将所有妨碍适应度值高的个体产生，从而影响遗传算法正常工作的问题统称为</a:t>
            </a:r>
            <a:r>
              <a:rPr lang="zh-CN" altLang="en-US" sz="2600" b="1" dirty="0">
                <a:solidFill>
                  <a:srgbClr val="0000FF"/>
                </a:solidFill>
                <a:latin typeface="Times New Roman" panose="02020603050405020304" pitchFamily="18" charset="0"/>
                <a:ea typeface="宋体" panose="02010600030101010101" pitchFamily="2" charset="-122"/>
              </a:rPr>
              <a:t>欺骗问题</a:t>
            </a:r>
            <a:r>
              <a:rPr lang="zh-CN" altLang="en-US" sz="2600" dirty="0">
                <a:solidFill>
                  <a:schemeClr val="tx1"/>
                </a:solidFill>
                <a:latin typeface="Times New Roman" panose="02020603050405020304" pitchFamily="18" charset="0"/>
                <a:ea typeface="宋体" panose="02010600030101010101" pitchFamily="2" charset="-122"/>
              </a:rPr>
              <a:t>（</a:t>
            </a:r>
            <a:r>
              <a:rPr lang="en-US" altLang="zh-CN" sz="2600" dirty="0">
                <a:solidFill>
                  <a:schemeClr val="tx1"/>
                </a:solidFill>
                <a:latin typeface="Times New Roman" panose="02020603050405020304" pitchFamily="18" charset="0"/>
                <a:ea typeface="宋体" panose="02010600030101010101" pitchFamily="2" charset="-122"/>
              </a:rPr>
              <a:t>deceptive problem</a:t>
            </a:r>
            <a:r>
              <a:rPr lang="zh-CN" altLang="en-US" sz="2600" dirty="0">
                <a:solidFill>
                  <a:schemeClr val="tx1"/>
                </a:solidFill>
                <a:latin typeface="Times New Roman" panose="02020603050405020304" pitchFamily="18" charset="0"/>
                <a:ea typeface="宋体" panose="02010600030101010101" pitchFamily="2" charset="-122"/>
              </a:rPr>
              <a:t>）。</a:t>
            </a:r>
            <a:r>
              <a:rPr lang="zh-CN" altLang="en-US" sz="2800" dirty="0">
                <a:solidFill>
                  <a:schemeClr val="tx1"/>
                </a:solidFill>
                <a:latin typeface="宋体" panose="02010600030101010101" pitchFamily="2" charset="-122"/>
                <a:ea typeface="宋体" panose="02010600030101010101" pitchFamily="2" charset="-122"/>
              </a:rPr>
              <a:t> </a:t>
            </a:r>
          </a:p>
        </p:txBody>
      </p:sp>
      <p:sp>
        <p:nvSpPr>
          <p:cNvPr id="7" name="Text Box 10">
            <a:extLst>
              <a:ext uri="{FF2B5EF4-FFF2-40B4-BE49-F238E27FC236}">
                <a16:creationId xmlns:a16="http://schemas.microsoft.com/office/drawing/2014/main" id="{E374EE95-8E6F-534F-7F4B-CEC4046D5F14}"/>
              </a:ext>
            </a:extLst>
          </p:cNvPr>
          <p:cNvSpPr txBox="1"/>
          <p:nvPr/>
        </p:nvSpPr>
        <p:spPr>
          <a:xfrm>
            <a:off x="251520" y="3178965"/>
            <a:ext cx="8458200" cy="923925"/>
          </a:xfrm>
          <a:prstGeom prst="rect">
            <a:avLst/>
          </a:prstGeom>
          <a:noFill/>
          <a:ln w="9525">
            <a:noFill/>
          </a:ln>
        </p:spPr>
        <p:txBody>
          <a:bodyPr anchor="b"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9pPr>
          </a:lstStyle>
          <a:p>
            <a:pPr algn="just">
              <a:spcBef>
                <a:spcPct val="50000"/>
              </a:spcBef>
              <a:buClr>
                <a:srgbClr val="0000FF"/>
              </a:buClr>
            </a:pPr>
            <a:r>
              <a:rPr lang="en-US" altLang="zh-CN" sz="2800" b="1" dirty="0">
                <a:solidFill>
                  <a:srgbClr val="FF3300"/>
                </a:solidFill>
                <a:latin typeface="Arial" panose="020B0604020202020204" pitchFamily="34" charset="0"/>
                <a:ea typeface="宋体" panose="02010600030101010101" pitchFamily="2" charset="-122"/>
              </a:rPr>
              <a:t>●</a:t>
            </a:r>
            <a:r>
              <a:rPr lang="en-US" altLang="zh-CN" sz="2600" b="1" dirty="0">
                <a:solidFill>
                  <a:schemeClr val="accent2"/>
                </a:solidFill>
                <a:latin typeface="宋体" panose="02010600030101010101" pitchFamily="2" charset="-122"/>
                <a:ea typeface="宋体" panose="02010600030101010101" pitchFamily="2" charset="-122"/>
              </a:rPr>
              <a:t> </a:t>
            </a:r>
            <a:r>
              <a:rPr lang="zh-CN" altLang="en-US" sz="2600" b="1" dirty="0">
                <a:solidFill>
                  <a:srgbClr val="0000FF"/>
                </a:solidFill>
                <a:latin typeface="宋体" panose="02010600030101010101" pitchFamily="2" charset="-122"/>
                <a:ea typeface="宋体" panose="02010600030101010101" pitchFamily="2" charset="-122"/>
              </a:rPr>
              <a:t>过早收敛</a:t>
            </a:r>
            <a:r>
              <a:rPr lang="zh-CN" altLang="en-US" sz="2600" dirty="0">
                <a:solidFill>
                  <a:schemeClr val="tx1"/>
                </a:solidFill>
                <a:latin typeface="宋体" panose="02010600030101010101" pitchFamily="2" charset="-122"/>
                <a:ea typeface="宋体" panose="02010600030101010101" pitchFamily="2" charset="-122"/>
              </a:rPr>
              <a:t>：缩小这些个体的适应度，以降低这些</a:t>
            </a:r>
            <a:r>
              <a:rPr lang="zh-CN" altLang="en-US" sz="2600" dirty="0">
                <a:solidFill>
                  <a:srgbClr val="0000FF"/>
                </a:solidFill>
                <a:latin typeface="宋体" panose="02010600030101010101" pitchFamily="2" charset="-122"/>
                <a:ea typeface="宋体" panose="02010600030101010101" pitchFamily="2" charset="-122"/>
              </a:rPr>
              <a:t>超级个体</a:t>
            </a:r>
            <a:r>
              <a:rPr lang="zh-CN" altLang="en-US" sz="2600" dirty="0">
                <a:solidFill>
                  <a:schemeClr val="tx1"/>
                </a:solidFill>
                <a:latin typeface="宋体" panose="02010600030101010101" pitchFamily="2" charset="-122"/>
                <a:ea typeface="宋体" panose="02010600030101010101" pitchFamily="2" charset="-122"/>
              </a:rPr>
              <a:t>的竞争力。</a:t>
            </a:r>
          </a:p>
        </p:txBody>
      </p:sp>
      <p:sp>
        <p:nvSpPr>
          <p:cNvPr id="8" name="Text Box 11">
            <a:extLst>
              <a:ext uri="{FF2B5EF4-FFF2-40B4-BE49-F238E27FC236}">
                <a16:creationId xmlns:a16="http://schemas.microsoft.com/office/drawing/2014/main" id="{76544DD9-B9B1-9AB5-2C94-C2F1B232AB48}"/>
              </a:ext>
            </a:extLst>
          </p:cNvPr>
          <p:cNvSpPr txBox="1"/>
          <p:nvPr/>
        </p:nvSpPr>
        <p:spPr>
          <a:xfrm>
            <a:off x="251520" y="4179090"/>
            <a:ext cx="8458200" cy="923925"/>
          </a:xfrm>
          <a:prstGeom prst="rect">
            <a:avLst/>
          </a:prstGeom>
          <a:noFill/>
          <a:ln w="9525">
            <a:noFill/>
          </a:ln>
        </p:spPr>
        <p:txBody>
          <a:bodyPr anchor="b"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9pPr>
          </a:lstStyle>
          <a:p>
            <a:pPr algn="just">
              <a:spcBef>
                <a:spcPct val="50000"/>
              </a:spcBef>
              <a:buClr>
                <a:srgbClr val="0000FF"/>
              </a:buClr>
            </a:pPr>
            <a:r>
              <a:rPr lang="en-US" altLang="zh-CN" sz="2800" b="1" dirty="0">
                <a:solidFill>
                  <a:srgbClr val="FF3300"/>
                </a:solidFill>
                <a:latin typeface="Arial" panose="020B0604020202020204" pitchFamily="34" charset="0"/>
                <a:ea typeface="宋体" panose="02010600030101010101" pitchFamily="2" charset="-122"/>
              </a:rPr>
              <a:t>●</a:t>
            </a:r>
            <a:r>
              <a:rPr lang="en-US" altLang="zh-CN" sz="2600" b="1" dirty="0">
                <a:solidFill>
                  <a:schemeClr val="accent2"/>
                </a:solidFill>
                <a:latin typeface="宋体" panose="02010600030101010101" pitchFamily="2" charset="-122"/>
                <a:ea typeface="宋体" panose="02010600030101010101" pitchFamily="2" charset="-122"/>
              </a:rPr>
              <a:t> </a:t>
            </a:r>
            <a:r>
              <a:rPr lang="zh-CN" altLang="en-US" sz="2600" b="1" dirty="0">
                <a:solidFill>
                  <a:srgbClr val="0000FF"/>
                </a:solidFill>
                <a:latin typeface="宋体" panose="02010600030101010101" pitchFamily="2" charset="-122"/>
                <a:ea typeface="宋体" panose="02010600030101010101" pitchFamily="2" charset="-122"/>
              </a:rPr>
              <a:t>停滞现象</a:t>
            </a:r>
            <a:r>
              <a:rPr lang="zh-CN" altLang="en-US" sz="2600" dirty="0">
                <a:solidFill>
                  <a:schemeClr val="tx1"/>
                </a:solidFill>
                <a:latin typeface="宋体" panose="02010600030101010101" pitchFamily="2" charset="-122"/>
                <a:ea typeface="宋体" panose="02010600030101010101" pitchFamily="2" charset="-122"/>
              </a:rPr>
              <a:t>：改变原始适应值的比例关系，以提高个体之间的竞争力。</a:t>
            </a:r>
          </a:p>
        </p:txBody>
      </p:sp>
      <p:sp>
        <p:nvSpPr>
          <p:cNvPr id="9" name="Text Box 12">
            <a:extLst>
              <a:ext uri="{FF2B5EF4-FFF2-40B4-BE49-F238E27FC236}">
                <a16:creationId xmlns:a16="http://schemas.microsoft.com/office/drawing/2014/main" id="{EB9B1383-5CAD-632F-9717-D96FB0E6FE14}"/>
              </a:ext>
            </a:extLst>
          </p:cNvPr>
          <p:cNvSpPr txBox="1"/>
          <p:nvPr/>
        </p:nvSpPr>
        <p:spPr>
          <a:xfrm>
            <a:off x="251520" y="5322090"/>
            <a:ext cx="8382000" cy="923925"/>
          </a:xfrm>
          <a:prstGeom prst="rect">
            <a:avLst/>
          </a:prstGeom>
          <a:noFill/>
          <a:ln w="9525">
            <a:noFill/>
          </a:ln>
        </p:spPr>
        <p:txBody>
          <a:bodyPr anchor="b"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9pPr>
          </a:lstStyle>
          <a:p>
            <a:pPr algn="just">
              <a:spcBef>
                <a:spcPct val="50000"/>
              </a:spcBef>
              <a:buClr>
                <a:srgbClr val="0000FF"/>
              </a:buClr>
            </a:pPr>
            <a:r>
              <a:rPr lang="en-US" altLang="zh-CN" sz="2800" b="1" dirty="0">
                <a:solidFill>
                  <a:srgbClr val="FF3300"/>
                </a:solidFill>
                <a:latin typeface="Arial" panose="020B0604020202020204" pitchFamily="34" charset="0"/>
                <a:ea typeface="宋体" panose="02010600030101010101" pitchFamily="2" charset="-122"/>
              </a:rPr>
              <a:t>●</a:t>
            </a:r>
            <a:r>
              <a:rPr lang="en-US" altLang="zh-CN" sz="2600" dirty="0">
                <a:solidFill>
                  <a:schemeClr val="tx1"/>
                </a:solidFill>
                <a:latin typeface="宋体" panose="02010600030101010101" pitchFamily="2" charset="-122"/>
                <a:ea typeface="宋体" panose="02010600030101010101" pitchFamily="2" charset="-122"/>
              </a:rPr>
              <a:t> </a:t>
            </a:r>
            <a:r>
              <a:rPr lang="zh-CN" altLang="en-US" sz="2600" b="1" dirty="0">
                <a:solidFill>
                  <a:srgbClr val="0000FF"/>
                </a:solidFill>
                <a:latin typeface="宋体" panose="02010600030101010101" pitchFamily="2" charset="-122"/>
                <a:ea typeface="宋体" panose="02010600030101010101" pitchFamily="2" charset="-122"/>
              </a:rPr>
              <a:t>尺度变换</a:t>
            </a:r>
            <a:r>
              <a:rPr lang="zh-CN" altLang="en-US" sz="2600" b="1" dirty="0">
                <a:solidFill>
                  <a:schemeClr val="accent2"/>
                </a:solidFill>
                <a:latin typeface="宋体" panose="02010600030101010101" pitchFamily="2" charset="-122"/>
                <a:ea typeface="宋体" panose="02010600030101010101" pitchFamily="2" charset="-122"/>
              </a:rPr>
              <a:t>（</a:t>
            </a:r>
            <a:r>
              <a:rPr lang="en-US" altLang="zh-CN" sz="2600" b="1" dirty="0">
                <a:solidFill>
                  <a:schemeClr val="accent2"/>
                </a:solidFill>
                <a:latin typeface="Times New Roman" panose="02020603050405020304" pitchFamily="18" charset="0"/>
                <a:ea typeface="宋体" panose="02010600030101010101" pitchFamily="2" charset="-122"/>
              </a:rPr>
              <a:t>fitness scaling</a:t>
            </a:r>
            <a:r>
              <a:rPr lang="zh-CN" altLang="en-US" sz="2600" b="1" dirty="0">
                <a:solidFill>
                  <a:schemeClr val="accent2"/>
                </a:solidFill>
                <a:latin typeface="宋体" panose="02010600030101010101" pitchFamily="2" charset="-122"/>
                <a:ea typeface="宋体" panose="02010600030101010101" pitchFamily="2" charset="-122"/>
              </a:rPr>
              <a:t>）</a:t>
            </a:r>
            <a:r>
              <a:rPr lang="zh-CN" altLang="en-US" sz="2600" dirty="0">
                <a:solidFill>
                  <a:schemeClr val="tx1"/>
                </a:solidFill>
                <a:latin typeface="宋体" panose="02010600030101010101" pitchFamily="2" charset="-122"/>
                <a:ea typeface="宋体" panose="02010600030101010101" pitchFamily="2" charset="-122"/>
              </a:rPr>
              <a:t>或</a:t>
            </a:r>
            <a:r>
              <a:rPr lang="zh-CN" altLang="en-US" sz="2600" b="1" dirty="0">
                <a:solidFill>
                  <a:srgbClr val="0000FF"/>
                </a:solidFill>
                <a:latin typeface="宋体" panose="02010600030101010101" pitchFamily="2" charset="-122"/>
                <a:ea typeface="宋体" panose="02010600030101010101" pitchFamily="2" charset="-122"/>
              </a:rPr>
              <a:t>定标</a:t>
            </a:r>
            <a:r>
              <a:rPr lang="zh-CN" altLang="en-US" sz="2600" dirty="0">
                <a:solidFill>
                  <a:schemeClr val="tx1"/>
                </a:solidFill>
                <a:latin typeface="宋体" panose="02010600030101010101" pitchFamily="2" charset="-122"/>
                <a:ea typeface="宋体" panose="02010600030101010101" pitchFamily="2" charset="-122"/>
              </a:rPr>
              <a:t>：对适应度函数值域的某种映射变换。 </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0723" name="Rectangle 1027"/>
          <p:cNvSpPr/>
          <p:nvPr/>
        </p:nvSpPr>
        <p:spPr>
          <a:xfrm>
            <a:off x="381000" y="831850"/>
            <a:ext cx="6858000" cy="549275"/>
          </a:xfrm>
          <a:prstGeom prst="rect">
            <a:avLst/>
          </a:prstGeom>
          <a:noFill/>
          <a:ln w="9525">
            <a:noFill/>
          </a:ln>
        </p:spPr>
        <p:txBody>
          <a:bodyPr>
            <a:spAutoFit/>
          </a:bodyPr>
          <a:lstStyle/>
          <a:p>
            <a:pPr marL="457200" indent="-457200" eaLnBrk="1" hangingPunct="1">
              <a:buAutoNum type="arabicPeriod" startAt="2"/>
            </a:pPr>
            <a:r>
              <a:rPr lang="zh-CN" altLang="en-US" sz="3000" b="1" dirty="0">
                <a:solidFill>
                  <a:schemeClr val="tx1"/>
                </a:solidFill>
                <a:latin typeface="Times New Roman" panose="02020603050405020304" pitchFamily="18" charset="0"/>
              </a:rPr>
              <a:t>适应度函数</a:t>
            </a:r>
            <a:r>
              <a:rPr lang="zh-CN" altLang="en-US" sz="3000" b="1" dirty="0">
                <a:solidFill>
                  <a:schemeClr val="tx1"/>
                </a:solidFill>
                <a:latin typeface="宋体" panose="02010600030101010101" pitchFamily="2" charset="-122"/>
              </a:rPr>
              <a:t>的尺度变换</a:t>
            </a:r>
            <a:r>
              <a:rPr lang="en-US" altLang="zh-CN" sz="3000" b="1" dirty="0">
                <a:solidFill>
                  <a:schemeClr val="tx1"/>
                </a:solidFill>
                <a:latin typeface="宋体" panose="02010600030101010101" pitchFamily="2" charset="-122"/>
              </a:rPr>
              <a:t>(</a:t>
            </a:r>
            <a:r>
              <a:rPr lang="zh-CN" altLang="en-US" sz="3000" b="1" dirty="0">
                <a:solidFill>
                  <a:schemeClr val="tx1"/>
                </a:solidFill>
                <a:latin typeface="宋体" panose="02010600030101010101" pitchFamily="2" charset="-122"/>
              </a:rPr>
              <a:t>续）</a:t>
            </a:r>
            <a:r>
              <a:rPr lang="zh-CN" altLang="en-US" sz="3000" b="1" dirty="0">
                <a:solidFill>
                  <a:schemeClr val="tx1"/>
                </a:solidFill>
                <a:latin typeface="Times New Roman" panose="02020603050405020304" pitchFamily="18" charset="0"/>
              </a:rPr>
              <a:t> </a:t>
            </a:r>
          </a:p>
        </p:txBody>
      </p:sp>
      <p:graphicFrame>
        <p:nvGraphicFramePr>
          <p:cNvPr id="174085" name="Object 1029"/>
          <p:cNvGraphicFramePr>
            <a:graphicFrameLocks noChangeAspect="1"/>
          </p:cNvGraphicFramePr>
          <p:nvPr/>
        </p:nvGraphicFramePr>
        <p:xfrm>
          <a:off x="2644775" y="2441575"/>
          <a:ext cx="1600200" cy="436563"/>
        </p:xfrm>
        <a:graphic>
          <a:graphicData uri="http://schemas.openxmlformats.org/presentationml/2006/ole">
            <mc:AlternateContent xmlns:mc="http://schemas.openxmlformats.org/markup-compatibility/2006">
              <mc:Choice xmlns:v="urn:schemas-microsoft-com:vml" Requires="v">
                <p:oleObj r:id="rId2" imgW="736600" imgH="203200" progId="Equation.3">
                  <p:embed/>
                </p:oleObj>
              </mc:Choice>
              <mc:Fallback>
                <p:oleObj r:id="rId2" imgW="736600" imgH="203200" progId="Equation.3">
                  <p:embed/>
                  <p:pic>
                    <p:nvPicPr>
                      <p:cNvPr id="0" name="图片 3092"/>
                      <p:cNvPicPr/>
                      <p:nvPr/>
                    </p:nvPicPr>
                    <p:blipFill>
                      <a:blip r:embed="rId3"/>
                      <a:stretch>
                        <a:fillRect/>
                      </a:stretch>
                    </p:blipFill>
                    <p:spPr>
                      <a:xfrm>
                        <a:off x="2644775" y="2441575"/>
                        <a:ext cx="1600200" cy="436563"/>
                      </a:xfrm>
                      <a:prstGeom prst="rect">
                        <a:avLst/>
                      </a:prstGeom>
                      <a:noFill/>
                      <a:ln w="38100">
                        <a:noFill/>
                        <a:miter/>
                      </a:ln>
                    </p:spPr>
                  </p:pic>
                </p:oleObj>
              </mc:Fallback>
            </mc:AlternateContent>
          </a:graphicData>
        </a:graphic>
      </p:graphicFrame>
      <p:sp>
        <p:nvSpPr>
          <p:cNvPr id="30725" name="Rectangle 1032"/>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latin typeface="Times New Roman" panose="02020603050405020304" pitchFamily="18" charset="0"/>
                <a:ea typeface="黑体" panose="02010609060101010101" pitchFamily="49" charset="-122"/>
              </a:rPr>
              <a:t>5.2.5  </a:t>
            </a:r>
            <a:r>
              <a:rPr lang="zh-CN" altLang="en-US" sz="3600" dirty="0">
                <a:latin typeface="Times New Roman" panose="02020603050405020304" pitchFamily="18" charset="0"/>
                <a:ea typeface="黑体" panose="02010609060101010101" pitchFamily="49" charset="-122"/>
              </a:rPr>
              <a:t>适应度函数</a:t>
            </a:r>
            <a:r>
              <a:rPr lang="zh-CN" altLang="en-US" sz="3200" b="1" dirty="0">
                <a:latin typeface="Times New Roman" panose="02020603050405020304" pitchFamily="18" charset="0"/>
              </a:rPr>
              <a:t> </a:t>
            </a:r>
          </a:p>
        </p:txBody>
      </p:sp>
      <p:grpSp>
        <p:nvGrpSpPr>
          <p:cNvPr id="2" name="Group 1053"/>
          <p:cNvGrpSpPr/>
          <p:nvPr/>
        </p:nvGrpSpPr>
        <p:grpSpPr>
          <a:xfrm>
            <a:off x="2187575" y="3602038"/>
            <a:ext cx="2514600" cy="2608262"/>
            <a:chOff x="4032" y="2197"/>
            <a:chExt cx="1584" cy="1643"/>
          </a:xfrm>
        </p:grpSpPr>
        <p:sp>
          <p:nvSpPr>
            <p:cNvPr id="30730" name="Rectangle 1049"/>
            <p:cNvSpPr/>
            <p:nvPr/>
          </p:nvSpPr>
          <p:spPr>
            <a:xfrm>
              <a:off x="4032" y="2208"/>
              <a:ext cx="1584" cy="1632"/>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nchorCtr="0"/>
            <a:lstStyle/>
            <a:p>
              <a:pPr eaLnBrk="1" hangingPunct="1"/>
              <a:endParaRPr lang="zh-CN" altLang="en-US" dirty="0">
                <a:latin typeface="宋体" panose="02010600030101010101" pitchFamily="2" charset="-122"/>
              </a:endParaRPr>
            </a:p>
          </p:txBody>
        </p:sp>
        <p:graphicFrame>
          <p:nvGraphicFramePr>
            <p:cNvPr id="30731" name="Object 1033"/>
            <p:cNvGraphicFramePr>
              <a:graphicFrameLocks noChangeAspect="1"/>
            </p:cNvGraphicFramePr>
            <p:nvPr/>
          </p:nvGraphicFramePr>
          <p:xfrm>
            <a:off x="4128" y="2197"/>
            <a:ext cx="1296" cy="635"/>
          </p:xfrm>
          <a:graphic>
            <a:graphicData uri="http://schemas.openxmlformats.org/presentationml/2006/ole">
              <mc:AlternateContent xmlns:mc="http://schemas.openxmlformats.org/markup-compatibility/2006">
                <mc:Choice xmlns:v="urn:schemas-microsoft-com:vml" Requires="v">
                  <p:oleObj r:id="rId4" imgW="951865" imgH="469900" progId="Equation.DSMT4">
                    <p:embed/>
                  </p:oleObj>
                </mc:Choice>
                <mc:Fallback>
                  <p:oleObj r:id="rId4" imgW="951865" imgH="469900" progId="Equation.DSMT4">
                    <p:embed/>
                    <p:pic>
                      <p:nvPicPr>
                        <p:cNvPr id="0" name="图片 3091"/>
                        <p:cNvPicPr/>
                        <p:nvPr/>
                      </p:nvPicPr>
                      <p:blipFill>
                        <a:blip r:embed="rId5"/>
                        <a:stretch>
                          <a:fillRect/>
                        </a:stretch>
                      </p:blipFill>
                      <p:spPr>
                        <a:xfrm>
                          <a:off x="4128" y="2197"/>
                          <a:ext cx="1296" cy="635"/>
                        </a:xfrm>
                        <a:prstGeom prst="rect">
                          <a:avLst/>
                        </a:prstGeom>
                        <a:noFill/>
                        <a:ln w="38100">
                          <a:noFill/>
                          <a:miter/>
                        </a:ln>
                      </p:spPr>
                    </p:pic>
                  </p:oleObj>
                </mc:Fallback>
              </mc:AlternateContent>
            </a:graphicData>
          </a:graphic>
        </p:graphicFrame>
        <p:graphicFrame>
          <p:nvGraphicFramePr>
            <p:cNvPr id="30732" name="Object 1035"/>
            <p:cNvGraphicFramePr>
              <a:graphicFrameLocks noChangeAspect="1"/>
            </p:cNvGraphicFramePr>
            <p:nvPr/>
          </p:nvGraphicFramePr>
          <p:xfrm>
            <a:off x="4128" y="3008"/>
            <a:ext cx="1392" cy="688"/>
          </p:xfrm>
          <a:graphic>
            <a:graphicData uri="http://schemas.openxmlformats.org/presentationml/2006/ole">
              <mc:AlternateContent xmlns:mc="http://schemas.openxmlformats.org/markup-compatibility/2006">
                <mc:Choice xmlns:v="urn:schemas-microsoft-com:vml" Requires="v">
                  <p:oleObj r:id="rId6" imgW="939800" imgH="469900" progId="Equation.DSMT4">
                    <p:embed/>
                  </p:oleObj>
                </mc:Choice>
                <mc:Fallback>
                  <p:oleObj r:id="rId6" imgW="939800" imgH="469900" progId="Equation.DSMT4">
                    <p:embed/>
                    <p:pic>
                      <p:nvPicPr>
                        <p:cNvPr id="0" name="图片 3093"/>
                        <p:cNvPicPr/>
                        <p:nvPr/>
                      </p:nvPicPr>
                      <p:blipFill>
                        <a:blip r:embed="rId7"/>
                        <a:stretch>
                          <a:fillRect/>
                        </a:stretch>
                      </p:blipFill>
                      <p:spPr>
                        <a:xfrm>
                          <a:off x="4128" y="3008"/>
                          <a:ext cx="1392" cy="688"/>
                        </a:xfrm>
                        <a:prstGeom prst="rect">
                          <a:avLst/>
                        </a:prstGeom>
                        <a:noFill/>
                        <a:ln w="38100">
                          <a:noFill/>
                          <a:miter/>
                        </a:ln>
                      </p:spPr>
                    </p:pic>
                  </p:oleObj>
                </mc:Fallback>
              </mc:AlternateContent>
            </a:graphicData>
          </a:graphic>
        </p:graphicFrame>
      </p:grpSp>
      <p:sp>
        <p:nvSpPr>
          <p:cNvPr id="30727" name="Text Box 1045"/>
          <p:cNvSpPr txBox="1"/>
          <p:nvPr/>
        </p:nvSpPr>
        <p:spPr>
          <a:xfrm>
            <a:off x="1042988" y="2911475"/>
            <a:ext cx="5184775" cy="492125"/>
          </a:xfrm>
          <a:prstGeom prst="rect">
            <a:avLst/>
          </a:prstGeom>
          <a:noFill/>
          <a:ln w="9525">
            <a:noFill/>
          </a:ln>
        </p:spPr>
        <p:txBody>
          <a:bodyPr anchor="b" anchorCtr="0">
            <a:spAutoFit/>
          </a:bodyPr>
          <a:lstStyle/>
          <a:p>
            <a:pPr eaLnBrk="1" hangingPunct="1">
              <a:spcBef>
                <a:spcPct val="50000"/>
              </a:spcBef>
            </a:pPr>
            <a:r>
              <a:rPr lang="en-US" altLang="zh-CN" sz="2600" i="1" dirty="0">
                <a:solidFill>
                  <a:schemeClr val="tx1"/>
                </a:solidFill>
                <a:latin typeface="宋体" panose="02010600030101010101" pitchFamily="2" charset="-122"/>
              </a:rPr>
              <a:t>a,b</a:t>
            </a:r>
            <a:r>
              <a:rPr lang="zh-CN" altLang="en-US" sz="2600" dirty="0">
                <a:solidFill>
                  <a:schemeClr val="tx1"/>
                </a:solidFill>
                <a:latin typeface="宋体" panose="02010600030101010101" pitchFamily="2" charset="-122"/>
              </a:rPr>
              <a:t>可以由多种途径设定，例如：</a:t>
            </a:r>
          </a:p>
        </p:txBody>
      </p:sp>
      <p:sp>
        <p:nvSpPr>
          <p:cNvPr id="30728" name="Text Box 1045"/>
          <p:cNvSpPr txBox="1"/>
          <p:nvPr/>
        </p:nvSpPr>
        <p:spPr>
          <a:xfrm>
            <a:off x="1042988" y="6311900"/>
            <a:ext cx="7696200" cy="492125"/>
          </a:xfrm>
          <a:prstGeom prst="rect">
            <a:avLst/>
          </a:prstGeom>
          <a:noFill/>
          <a:ln w="9525">
            <a:noFill/>
          </a:ln>
        </p:spPr>
        <p:txBody>
          <a:bodyPr anchor="b" anchorCtr="0">
            <a:spAutoFit/>
          </a:bodyPr>
          <a:lstStyle/>
          <a:p>
            <a:pPr eaLnBrk="1" hangingPunct="1">
              <a:spcBef>
                <a:spcPct val="50000"/>
              </a:spcBef>
            </a:pPr>
            <a:r>
              <a:rPr lang="en-US" altLang="zh-CN" sz="2600" i="1" dirty="0">
                <a:solidFill>
                  <a:schemeClr val="tx1"/>
                </a:solidFill>
                <a:latin typeface="宋体" panose="02010600030101010101" pitchFamily="2" charset="-122"/>
              </a:rPr>
              <a:t>f</a:t>
            </a:r>
            <a:r>
              <a:rPr lang="en-US" altLang="zh-CN" sz="2600" i="1" baseline="-25000" dirty="0">
                <a:solidFill>
                  <a:schemeClr val="tx1"/>
                </a:solidFill>
                <a:latin typeface="宋体" panose="02010600030101010101" pitchFamily="2" charset="-122"/>
              </a:rPr>
              <a:t>avg</a:t>
            </a:r>
            <a:r>
              <a:rPr lang="zh-CN" altLang="en-US" sz="2600" dirty="0">
                <a:solidFill>
                  <a:schemeClr val="tx1"/>
                </a:solidFill>
                <a:latin typeface="宋体" panose="02010600030101010101" pitchFamily="2" charset="-122"/>
              </a:rPr>
              <a:t>原适应度的平均值，</a:t>
            </a:r>
            <a:r>
              <a:rPr lang="en-US" altLang="zh-CN" sz="2600" i="1" dirty="0">
                <a:solidFill>
                  <a:schemeClr val="tx1"/>
                </a:solidFill>
                <a:latin typeface="宋体" panose="02010600030101010101" pitchFamily="2" charset="-122"/>
              </a:rPr>
              <a:t>f</a:t>
            </a:r>
            <a:r>
              <a:rPr lang="en-US" altLang="zh-CN" sz="2600" i="1" baseline="-25000" dirty="0">
                <a:solidFill>
                  <a:schemeClr val="tx1"/>
                </a:solidFill>
                <a:latin typeface="宋体" panose="02010600030101010101" pitchFamily="2" charset="-122"/>
              </a:rPr>
              <a:t>min</a:t>
            </a:r>
            <a:r>
              <a:rPr lang="zh-CN" altLang="en-US" sz="2600" dirty="0">
                <a:solidFill>
                  <a:schemeClr val="tx1"/>
                </a:solidFill>
                <a:latin typeface="宋体" panose="02010600030101010101" pitchFamily="2" charset="-122"/>
              </a:rPr>
              <a:t>原适应度的最小值。</a:t>
            </a:r>
          </a:p>
        </p:txBody>
      </p:sp>
      <p:sp>
        <p:nvSpPr>
          <p:cNvPr id="12" name="Text Box 12"/>
          <p:cNvSpPr txBox="1"/>
          <p:nvPr/>
        </p:nvSpPr>
        <p:spPr>
          <a:xfrm>
            <a:off x="511175" y="1443038"/>
            <a:ext cx="8382000" cy="923925"/>
          </a:xfrm>
          <a:prstGeom prst="rect">
            <a:avLst/>
          </a:prstGeom>
          <a:noFill/>
          <a:ln w="9525">
            <a:noFill/>
          </a:ln>
        </p:spPr>
        <p:txBody>
          <a:bodyPr anchor="b" anchorCtr="0">
            <a:spAutoFit/>
          </a:bodyPr>
          <a:lstStyle/>
          <a:p>
            <a:pPr algn="just" eaLnBrk="1" hangingPunct="1">
              <a:spcBef>
                <a:spcPct val="50000"/>
              </a:spcBef>
              <a:buClr>
                <a:srgbClr val="0000FF"/>
              </a:buClr>
            </a:pPr>
            <a:r>
              <a:rPr lang="en-US" altLang="zh-CN" sz="2800" b="1" dirty="0">
                <a:solidFill>
                  <a:srgbClr val="FF3300"/>
                </a:solidFill>
                <a:latin typeface="Arial" panose="020B0604020202020204" pitchFamily="34" charset="0"/>
              </a:rPr>
              <a:t>●</a:t>
            </a:r>
            <a:r>
              <a:rPr lang="en-US" altLang="zh-CN" sz="2600" dirty="0">
                <a:solidFill>
                  <a:schemeClr val="tx1"/>
                </a:solidFill>
                <a:latin typeface="宋体" panose="02010600030101010101" pitchFamily="2" charset="-122"/>
              </a:rPr>
              <a:t> </a:t>
            </a:r>
            <a:r>
              <a:rPr lang="zh-CN" altLang="en-US" sz="2600" b="1" dirty="0">
                <a:solidFill>
                  <a:srgbClr val="0000FF"/>
                </a:solidFill>
                <a:latin typeface="宋体" panose="02010600030101010101" pitchFamily="2" charset="-122"/>
              </a:rPr>
              <a:t>尺度变换</a:t>
            </a:r>
            <a:r>
              <a:rPr lang="zh-CN" altLang="en-US" sz="2600" b="1" dirty="0">
                <a:solidFill>
                  <a:schemeClr val="accent2"/>
                </a:solidFill>
                <a:latin typeface="宋体" panose="02010600030101010101" pitchFamily="2" charset="-122"/>
              </a:rPr>
              <a:t>（</a:t>
            </a:r>
            <a:r>
              <a:rPr lang="en-US" altLang="zh-CN" sz="2600" b="1" dirty="0">
                <a:solidFill>
                  <a:schemeClr val="accent2"/>
                </a:solidFill>
                <a:latin typeface="Times New Roman" panose="02020603050405020304" pitchFamily="18" charset="0"/>
                <a:cs typeface="Times New Roman" panose="02020603050405020304" pitchFamily="18" charset="0"/>
              </a:rPr>
              <a:t>fitness scaling</a:t>
            </a:r>
            <a:r>
              <a:rPr lang="zh-CN" altLang="en-US" sz="2600" b="1" dirty="0">
                <a:solidFill>
                  <a:schemeClr val="accent2"/>
                </a:solidFill>
                <a:latin typeface="宋体" panose="02010600030101010101" pitchFamily="2" charset="-122"/>
              </a:rPr>
              <a:t>）</a:t>
            </a:r>
            <a:r>
              <a:rPr lang="zh-CN" altLang="en-US" sz="2600" dirty="0">
                <a:solidFill>
                  <a:schemeClr val="tx1"/>
                </a:solidFill>
                <a:latin typeface="宋体" panose="02010600030101010101" pitchFamily="2" charset="-122"/>
              </a:rPr>
              <a:t>或</a:t>
            </a:r>
            <a:r>
              <a:rPr lang="zh-CN" altLang="en-US" sz="2600" b="1" dirty="0">
                <a:solidFill>
                  <a:srgbClr val="0000FF"/>
                </a:solidFill>
                <a:latin typeface="宋体" panose="02010600030101010101" pitchFamily="2" charset="-122"/>
              </a:rPr>
              <a:t>定标</a:t>
            </a:r>
            <a:r>
              <a:rPr lang="zh-CN" altLang="en-US" sz="2600" dirty="0">
                <a:solidFill>
                  <a:schemeClr val="tx1"/>
                </a:solidFill>
                <a:latin typeface="宋体" panose="02010600030101010101" pitchFamily="2" charset="-122"/>
              </a:rPr>
              <a:t>：对适应度函数值域的某种映射变换。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74085"/>
                                        </p:tgtEl>
                                        <p:attrNameLst>
                                          <p:attrName>style.visibility</p:attrName>
                                        </p:attrNameLst>
                                      </p:cBhvr>
                                      <p:to>
                                        <p:strVal val="visible"/>
                                      </p:to>
                                    </p:set>
                                    <p:animEffect transition="in" filter="dissolve">
                                      <p:cBhvr>
                                        <p:cTn id="7" dur="500"/>
                                        <p:tgtEl>
                                          <p:spTgt spid="174085"/>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1747"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5.2.6  </a:t>
            </a:r>
            <a:r>
              <a:rPr lang="zh-CN" altLang="en-US" sz="3600" b="0" dirty="0">
                <a:latin typeface="Times New Roman" panose="02020603050405020304" pitchFamily="18" charset="0"/>
                <a:ea typeface="黑体" panose="02010609060101010101" pitchFamily="49" charset="-122"/>
              </a:rPr>
              <a:t>选择</a:t>
            </a:r>
            <a:r>
              <a:rPr lang="zh-CN" altLang="en-US" sz="3600" dirty="0"/>
              <a:t> </a:t>
            </a:r>
          </a:p>
        </p:txBody>
      </p:sp>
      <p:sp>
        <p:nvSpPr>
          <p:cNvPr id="31748" name="Rectangle 3"/>
          <p:cNvSpPr>
            <a:spLocks noGrp="1"/>
          </p:cNvSpPr>
          <p:nvPr>
            <p:ph idx="1"/>
          </p:nvPr>
        </p:nvSpPr>
        <p:spPr>
          <a:xfrm>
            <a:off x="386556" y="694209"/>
            <a:ext cx="8370888" cy="5157788"/>
          </a:xfrm>
          <a:ln/>
        </p:spPr>
        <p:txBody>
          <a:bodyPr vert="horz" wrap="square" lIns="91440" tIns="45720" rIns="91440" bIns="45720" anchor="t" anchorCtr="0"/>
          <a:lstStyle/>
          <a:p>
            <a:pPr marL="0" indent="0" eaLnBrk="1" hangingPunct="1">
              <a:lnSpc>
                <a:spcPct val="140000"/>
              </a:lnSpc>
              <a:spcBef>
                <a:spcPct val="50000"/>
              </a:spcBef>
              <a:buClr>
                <a:srgbClr val="0000FF"/>
              </a:buClr>
              <a:buNone/>
            </a:pPr>
            <a:r>
              <a:rPr lang="en-US" altLang="zh-CN" sz="2400" b="1" dirty="0">
                <a:solidFill>
                  <a:srgbClr val="FF3300"/>
                </a:solidFill>
              </a:rPr>
              <a:t>●</a:t>
            </a:r>
            <a:r>
              <a:rPr lang="zh-CN" altLang="en-US" sz="2600" b="1" dirty="0">
                <a:latin typeface="Times New Roman" panose="02020603050405020304" pitchFamily="18" charset="0"/>
              </a:rPr>
              <a:t> </a:t>
            </a:r>
            <a:r>
              <a:rPr lang="zh-CN" altLang="en-US" sz="2800" b="1" dirty="0">
                <a:latin typeface="Times New Roman" panose="02020603050405020304" pitchFamily="18" charset="0"/>
              </a:rPr>
              <a:t>选择操作也称为</a:t>
            </a:r>
            <a:r>
              <a:rPr lang="zh-CN" altLang="en-US" sz="2800" b="1" dirty="0">
                <a:solidFill>
                  <a:srgbClr val="FF0000"/>
                </a:solidFill>
                <a:latin typeface="Times New Roman" panose="02020603050405020304" pitchFamily="18" charset="0"/>
              </a:rPr>
              <a:t>复制</a:t>
            </a:r>
            <a:r>
              <a:rPr lang="zh-CN" altLang="en-US" sz="2800" b="1" dirty="0">
                <a:latin typeface="Times New Roman" panose="02020603050405020304" pitchFamily="18" charset="0"/>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reproduction</a:t>
            </a:r>
            <a:r>
              <a:rPr lang="zh-CN" altLang="en-US" sz="2800" b="1" dirty="0">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rPr>
              <a:t>操作：从当前群体中按照</a:t>
            </a:r>
            <a:r>
              <a:rPr lang="zh-CN" altLang="en-US" sz="2800" b="1" dirty="0">
                <a:solidFill>
                  <a:srgbClr val="0000FF"/>
                </a:solidFill>
                <a:latin typeface="Times New Roman" panose="02020603050405020304" pitchFamily="18" charset="0"/>
              </a:rPr>
              <a:t>一定概率</a:t>
            </a:r>
            <a:r>
              <a:rPr lang="zh-CN" altLang="en-US" sz="2800" b="1" dirty="0">
                <a:latin typeface="Times New Roman" panose="02020603050405020304" pitchFamily="18" charset="0"/>
              </a:rPr>
              <a:t>选出</a:t>
            </a:r>
            <a:r>
              <a:rPr lang="zh-CN" altLang="en-US" sz="2800" b="1" dirty="0">
                <a:solidFill>
                  <a:srgbClr val="0000FF"/>
                </a:solidFill>
                <a:latin typeface="Times New Roman" panose="02020603050405020304" pitchFamily="18" charset="0"/>
              </a:rPr>
              <a:t>优良的个体</a:t>
            </a:r>
            <a:r>
              <a:rPr lang="zh-CN" altLang="en-US" sz="2800" b="1" dirty="0">
                <a:latin typeface="Times New Roman" panose="02020603050405020304" pitchFamily="18" charset="0"/>
              </a:rPr>
              <a:t>，使它们有机会作为父代繁殖下一代子孙。</a:t>
            </a:r>
          </a:p>
          <a:p>
            <a:pPr marL="0" indent="0" eaLnBrk="1" hangingPunct="1">
              <a:lnSpc>
                <a:spcPct val="140000"/>
              </a:lnSpc>
              <a:spcBef>
                <a:spcPct val="50000"/>
              </a:spcBef>
              <a:buClr>
                <a:srgbClr val="0000FF"/>
              </a:buClr>
              <a:buNone/>
            </a:pPr>
            <a:r>
              <a:rPr lang="en-US" altLang="zh-CN" sz="2800" b="1" dirty="0">
                <a:solidFill>
                  <a:srgbClr val="FF3300"/>
                </a:solidFill>
              </a:rPr>
              <a:t>●</a:t>
            </a:r>
            <a:r>
              <a:rPr lang="zh-CN" altLang="en-US" sz="2800" b="1" dirty="0">
                <a:latin typeface="Times New Roman" panose="02020603050405020304" pitchFamily="18" charset="0"/>
              </a:rPr>
              <a:t> 判断个体优良与否的准则是各个个体的</a:t>
            </a:r>
            <a:r>
              <a:rPr lang="zh-CN" altLang="en-US" sz="2800" b="1" dirty="0">
                <a:solidFill>
                  <a:srgbClr val="FF0000"/>
                </a:solidFill>
                <a:latin typeface="Times New Roman" panose="02020603050405020304" pitchFamily="18" charset="0"/>
              </a:rPr>
              <a:t>适应度值</a:t>
            </a:r>
            <a:r>
              <a:rPr lang="zh-CN" altLang="en-US" sz="2800" b="1" dirty="0">
                <a:latin typeface="Times New Roman" panose="02020603050405020304" pitchFamily="18" charset="0"/>
              </a:rPr>
              <a:t>：个体适应度越高，其被选择的机会就越多。</a:t>
            </a:r>
            <a:r>
              <a:rPr lang="zh-CN" altLang="en-US" sz="2800" b="1" dirty="0">
                <a:latin typeface="宋体" panose="02010600030101010101" pitchFamily="2" charset="-122"/>
              </a:rPr>
              <a:t> </a:t>
            </a:r>
            <a:r>
              <a:rPr lang="zh-CN" altLang="en-US" sz="2800" b="1" dirty="0"/>
              <a:t> </a:t>
            </a:r>
            <a:endParaRPr lang="en-US" altLang="zh-CN" sz="2800" b="1" dirty="0"/>
          </a:p>
          <a:p>
            <a:pPr marL="0" indent="0" eaLnBrk="1" hangingPunct="1">
              <a:lnSpc>
                <a:spcPct val="140000"/>
              </a:lnSpc>
              <a:spcBef>
                <a:spcPct val="50000"/>
              </a:spcBef>
              <a:buClr>
                <a:srgbClr val="0000FF"/>
              </a:buClr>
              <a:buNone/>
            </a:pPr>
            <a:r>
              <a:rPr lang="en-US" altLang="zh-CN" sz="2800" b="1" dirty="0">
                <a:solidFill>
                  <a:srgbClr val="FF3300"/>
                </a:solidFill>
              </a:rPr>
              <a:t>● </a:t>
            </a:r>
            <a:r>
              <a:rPr lang="zh-CN" altLang="en-US" sz="2800" b="1" dirty="0">
                <a:solidFill>
                  <a:srgbClr val="FF3300"/>
                </a:solidFill>
              </a:rPr>
              <a:t>问题：</a:t>
            </a:r>
            <a:r>
              <a:rPr lang="zh-CN" altLang="en-US" sz="2800" b="1" dirty="0">
                <a:latin typeface="Times New Roman" panose="02020603050405020304" pitchFamily="18" charset="0"/>
              </a:rPr>
              <a:t>总挑选最好个体，种群过快收敛到局部最优；只作随机选择，需要很长时间才能收敛，甚至不收敛。</a:t>
            </a:r>
          </a:p>
        </p:txBody>
      </p:sp>
      <p:sp>
        <p:nvSpPr>
          <p:cNvPr id="2" name="AutoShape 4">
            <a:extLst>
              <a:ext uri="{FF2B5EF4-FFF2-40B4-BE49-F238E27FC236}">
                <a16:creationId xmlns:a16="http://schemas.microsoft.com/office/drawing/2014/main" id="{52FFB217-B460-EB32-A3D5-D8F9C89269EE}"/>
              </a:ext>
            </a:extLst>
          </p:cNvPr>
          <p:cNvSpPr/>
          <p:nvPr/>
        </p:nvSpPr>
        <p:spPr>
          <a:xfrm>
            <a:off x="4335016" y="5593166"/>
            <a:ext cx="2181200" cy="428122"/>
          </a:xfrm>
          <a:prstGeom prst="accentBorderCallout2">
            <a:avLst>
              <a:gd name="adj1" fmla="val 49651"/>
              <a:gd name="adj2" fmla="val -2348"/>
              <a:gd name="adj3" fmla="val 52683"/>
              <a:gd name="adj4" fmla="val -23969"/>
              <a:gd name="adj5" fmla="val -15687"/>
              <a:gd name="adj6" fmla="val -65681"/>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zh-CN" altLang="en-US" sz="2000" dirty="0">
                <a:solidFill>
                  <a:schemeClr val="tx1"/>
                </a:solidFill>
              </a:rPr>
              <a:t>选择方法的确定</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2771"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5.2.6  </a:t>
            </a:r>
            <a:r>
              <a:rPr lang="zh-CN" altLang="en-US" sz="3600" b="0" dirty="0">
                <a:latin typeface="Times New Roman" panose="02020603050405020304" pitchFamily="18" charset="0"/>
                <a:ea typeface="黑体" panose="02010609060101010101" pitchFamily="49" charset="-122"/>
              </a:rPr>
              <a:t>选择</a:t>
            </a:r>
            <a:r>
              <a:rPr lang="zh-CN" altLang="en-US" sz="3600" dirty="0"/>
              <a:t> </a:t>
            </a:r>
          </a:p>
        </p:txBody>
      </p:sp>
      <p:sp>
        <p:nvSpPr>
          <p:cNvPr id="32772" name="Rectangle 3"/>
          <p:cNvSpPr>
            <a:spLocks noGrp="1"/>
          </p:cNvSpPr>
          <p:nvPr>
            <p:ph idx="1"/>
          </p:nvPr>
        </p:nvSpPr>
        <p:spPr>
          <a:xfrm>
            <a:off x="323850" y="890588"/>
            <a:ext cx="8370888" cy="5562600"/>
          </a:xfrm>
          <a:ln/>
        </p:spPr>
        <p:txBody>
          <a:bodyPr vert="horz" wrap="square" lIns="91440" tIns="45720" rIns="91440" bIns="45720" anchor="t" anchorCtr="0"/>
          <a:lstStyle/>
          <a:p>
            <a:pPr marL="0" indent="0" eaLnBrk="1" hangingPunct="1">
              <a:buClr>
                <a:schemeClr val="tx1"/>
              </a:buClr>
              <a:buFontTx/>
              <a:buAutoNum type="arabicPeriod"/>
            </a:pPr>
            <a:r>
              <a:rPr lang="en-US" altLang="zh-CN" b="1" dirty="0">
                <a:latin typeface="Times New Roman" panose="02020603050405020304" pitchFamily="18" charset="0"/>
              </a:rPr>
              <a:t> </a:t>
            </a:r>
            <a:r>
              <a:rPr lang="zh-CN" altLang="en-US" b="1" dirty="0">
                <a:latin typeface="Times New Roman" panose="02020603050405020304" pitchFamily="18" charset="0"/>
              </a:rPr>
              <a:t>个体选择概率分配方法</a:t>
            </a:r>
          </a:p>
          <a:p>
            <a:pPr marL="0" indent="0" eaLnBrk="1" hangingPunct="1">
              <a:lnSpc>
                <a:spcPct val="140000"/>
              </a:lnSpc>
              <a:spcBef>
                <a:spcPct val="50000"/>
              </a:spcBef>
              <a:buClr>
                <a:srgbClr val="0000FF"/>
              </a:buClr>
              <a:buNone/>
            </a:pPr>
            <a:r>
              <a:rPr lang="en-US" altLang="zh-CN" sz="2400" b="1" dirty="0">
                <a:solidFill>
                  <a:srgbClr val="FF3300"/>
                </a:solidFill>
              </a:rPr>
              <a:t>●</a:t>
            </a:r>
            <a:r>
              <a:rPr lang="zh-CN" altLang="en-US" sz="2600" b="1" dirty="0">
                <a:latin typeface="Times New Roman" panose="02020603050405020304" pitchFamily="18" charset="0"/>
              </a:rPr>
              <a:t> </a:t>
            </a:r>
            <a:r>
              <a:rPr lang="zh-CN" altLang="en-US" sz="2800" b="1" dirty="0">
                <a:latin typeface="Times New Roman" panose="02020603050405020304" pitchFamily="18" charset="0"/>
              </a:rPr>
              <a:t>在遗传算法中，哪个个体被选择进行交叉是按照</a:t>
            </a:r>
            <a:r>
              <a:rPr lang="zh-CN" altLang="en-US" sz="2800" b="1" dirty="0">
                <a:solidFill>
                  <a:srgbClr val="FF0000"/>
                </a:solidFill>
                <a:latin typeface="Times New Roman" panose="02020603050405020304" pitchFamily="18" charset="0"/>
              </a:rPr>
              <a:t>概率</a:t>
            </a:r>
            <a:r>
              <a:rPr lang="zh-CN" altLang="en-US" sz="2800" b="1" dirty="0">
                <a:latin typeface="Times New Roman" panose="02020603050405020304" pitchFamily="18" charset="0"/>
              </a:rPr>
              <a:t>进行的。</a:t>
            </a:r>
          </a:p>
          <a:p>
            <a:pPr marL="0" indent="0" eaLnBrk="1" hangingPunct="1">
              <a:lnSpc>
                <a:spcPct val="140000"/>
              </a:lnSpc>
              <a:spcBef>
                <a:spcPct val="50000"/>
              </a:spcBef>
              <a:buClr>
                <a:srgbClr val="0000FF"/>
              </a:buClr>
              <a:buNone/>
            </a:pPr>
            <a:r>
              <a:rPr lang="en-US" altLang="zh-CN" sz="2800" b="1" dirty="0">
                <a:solidFill>
                  <a:srgbClr val="FF3300"/>
                </a:solidFill>
              </a:rPr>
              <a:t>●</a:t>
            </a:r>
            <a:r>
              <a:rPr lang="zh-CN" altLang="en-US" sz="2800" b="1" dirty="0">
                <a:latin typeface="Times New Roman" panose="02020603050405020304" pitchFamily="18" charset="0"/>
              </a:rPr>
              <a:t> 适应度值大的个体被选择的概率大，但不是说一定能够被选上；适应度小的个体被选择的概率小，但也可能被选上；</a:t>
            </a:r>
            <a:r>
              <a:rPr lang="zh-CN" altLang="en-US" sz="2800" b="1" dirty="0">
                <a:latin typeface="宋体" panose="02010600030101010101" pitchFamily="2" charset="-122"/>
              </a:rPr>
              <a:t> </a:t>
            </a:r>
            <a:r>
              <a:rPr lang="zh-CN" altLang="en-US" sz="2800" b="1" dirty="0"/>
              <a:t> </a:t>
            </a:r>
            <a:endParaRPr lang="en-US" altLang="zh-CN" sz="2800" b="1" dirty="0"/>
          </a:p>
          <a:p>
            <a:pPr marL="0" indent="0" eaLnBrk="1" hangingPunct="1">
              <a:lnSpc>
                <a:spcPct val="140000"/>
              </a:lnSpc>
              <a:spcBef>
                <a:spcPct val="50000"/>
              </a:spcBef>
              <a:buClr>
                <a:srgbClr val="0000FF"/>
              </a:buClr>
              <a:buNone/>
            </a:pPr>
            <a:r>
              <a:rPr lang="en-US" altLang="zh-CN" sz="2800" b="1" dirty="0">
                <a:solidFill>
                  <a:srgbClr val="FF3300"/>
                </a:solidFill>
              </a:rPr>
              <a:t>● </a:t>
            </a:r>
            <a:r>
              <a:rPr lang="zh-CN" altLang="en-US" sz="2800" b="1" dirty="0">
                <a:latin typeface="Times New Roman" panose="02020603050405020304" pitchFamily="18" charset="0"/>
              </a:rPr>
              <a:t>需要根据个体的</a:t>
            </a:r>
            <a:r>
              <a:rPr lang="zh-CN" altLang="en-US" sz="2800" b="1" dirty="0">
                <a:solidFill>
                  <a:srgbClr val="FF0000"/>
                </a:solidFill>
                <a:latin typeface="Times New Roman" panose="02020603050405020304" pitchFamily="18" charset="0"/>
              </a:rPr>
              <a:t>适应度值</a:t>
            </a:r>
            <a:r>
              <a:rPr lang="zh-CN" altLang="en-US" sz="2800" b="1" dirty="0">
                <a:latin typeface="Times New Roman" panose="02020603050405020304" pitchFamily="18" charset="0"/>
              </a:rPr>
              <a:t>确定其被选择的概率。</a:t>
            </a: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379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5.2.6  </a:t>
            </a:r>
            <a:r>
              <a:rPr lang="zh-CN" altLang="en-US" sz="3600" b="0" dirty="0">
                <a:latin typeface="Times New Roman" panose="02020603050405020304" pitchFamily="18" charset="0"/>
                <a:ea typeface="黑体" panose="02010609060101010101" pitchFamily="49" charset="-122"/>
              </a:rPr>
              <a:t>选择</a:t>
            </a:r>
            <a:r>
              <a:rPr lang="zh-CN" altLang="en-US" sz="3600" dirty="0"/>
              <a:t> </a:t>
            </a:r>
          </a:p>
        </p:txBody>
      </p:sp>
      <p:sp>
        <p:nvSpPr>
          <p:cNvPr id="33796" name="Rectangle 3"/>
          <p:cNvSpPr>
            <a:spLocks noGrp="1"/>
          </p:cNvSpPr>
          <p:nvPr>
            <p:ph sz="half" idx="1"/>
          </p:nvPr>
        </p:nvSpPr>
        <p:spPr>
          <a:xfrm>
            <a:off x="323850" y="981075"/>
            <a:ext cx="8424863" cy="5400675"/>
          </a:xfrm>
          <a:ln/>
        </p:spPr>
        <p:txBody>
          <a:bodyPr vert="horz" wrap="square" lIns="91440" tIns="45720" rIns="91440" bIns="45720" anchor="t" anchorCtr="0"/>
          <a:lstStyle/>
          <a:p>
            <a:pPr marL="0" indent="0" eaLnBrk="1" hangingPunct="1">
              <a:buClr>
                <a:schemeClr val="tx1"/>
              </a:buClr>
              <a:buSzTx/>
              <a:buFontTx/>
              <a:buAutoNum type="arabicPeriod"/>
            </a:pPr>
            <a:r>
              <a:rPr lang="en-US" altLang="zh-CN" b="1" dirty="0">
                <a:latin typeface="Times New Roman" panose="02020603050405020304" pitchFamily="18" charset="0"/>
                <a:ea typeface="+mn-ea"/>
                <a:cs typeface="+mn-cs"/>
              </a:rPr>
              <a:t> </a:t>
            </a:r>
            <a:r>
              <a:rPr lang="zh-CN" altLang="en-US" b="1" dirty="0">
                <a:latin typeface="Times New Roman" panose="02020603050405020304" pitchFamily="18" charset="0"/>
                <a:ea typeface="+mn-ea"/>
                <a:cs typeface="+mn-cs"/>
              </a:rPr>
              <a:t>个体选择概率分配方法</a:t>
            </a:r>
          </a:p>
          <a:p>
            <a:pPr marL="0" indent="0" eaLnBrk="1" hangingPunct="1">
              <a:spcBef>
                <a:spcPct val="50000"/>
              </a:spcBef>
              <a:buClr>
                <a:schemeClr val="tx1"/>
              </a:buClr>
              <a:buSzTx/>
              <a:buFontTx/>
              <a:buNone/>
            </a:pPr>
            <a:r>
              <a:rPr lang="zh-CN" altLang="en-US" b="1" dirty="0">
                <a:latin typeface="Times New Roman" panose="02020603050405020304" pitchFamily="18" charset="0"/>
                <a:ea typeface="+mn-ea"/>
                <a:cs typeface="+mn-cs"/>
              </a:rPr>
              <a:t>（</a:t>
            </a:r>
            <a:r>
              <a:rPr lang="en-US" altLang="zh-CN" b="1" dirty="0">
                <a:latin typeface="Times New Roman" panose="02020603050405020304" pitchFamily="18" charset="0"/>
                <a:ea typeface="+mn-ea"/>
                <a:cs typeface="+mn-cs"/>
              </a:rPr>
              <a:t>1</a:t>
            </a:r>
            <a:r>
              <a:rPr lang="zh-CN" altLang="en-US" b="1" dirty="0">
                <a:latin typeface="Times New Roman" panose="02020603050405020304" pitchFamily="18" charset="0"/>
                <a:ea typeface="+mn-ea"/>
                <a:cs typeface="+mn-cs"/>
              </a:rPr>
              <a:t>）</a:t>
            </a:r>
            <a:r>
              <a:rPr lang="zh-CN" altLang="en-US" b="1" dirty="0">
                <a:solidFill>
                  <a:srgbClr val="0000FF"/>
                </a:solidFill>
                <a:latin typeface="Times New Roman" panose="02020603050405020304" pitchFamily="18" charset="0"/>
                <a:ea typeface="+mn-ea"/>
                <a:cs typeface="+mn-cs"/>
              </a:rPr>
              <a:t>适应度比例方法</a:t>
            </a:r>
            <a:r>
              <a:rPr lang="zh-CN" altLang="en-US" b="1" dirty="0">
                <a:latin typeface="Times New Roman" panose="02020603050405020304" pitchFamily="18" charset="0"/>
                <a:ea typeface="+mn-ea"/>
                <a:cs typeface="Times New Roman" panose="02020603050405020304" pitchFamily="18" charset="0"/>
              </a:rPr>
              <a:t>（</a:t>
            </a:r>
            <a:r>
              <a:rPr lang="en-US" altLang="zh-CN" b="1" dirty="0">
                <a:latin typeface="Times New Roman" panose="02020603050405020304" pitchFamily="18" charset="0"/>
                <a:ea typeface="+mn-ea"/>
                <a:cs typeface="Times New Roman" panose="02020603050405020304" pitchFamily="18" charset="0"/>
              </a:rPr>
              <a:t>fitness proportional model</a:t>
            </a:r>
            <a:r>
              <a:rPr lang="zh-CN" altLang="en-US"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mn-cs"/>
              </a:rPr>
              <a:t>或蒙特卡罗法</a:t>
            </a:r>
            <a:r>
              <a:rPr lang="zh-CN" altLang="en-US" b="1" dirty="0">
                <a:latin typeface="Times New Roman" panose="02020603050405020304" pitchFamily="18" charset="0"/>
                <a:ea typeface="+mn-ea"/>
                <a:cs typeface="Times New Roman" panose="02020603050405020304" pitchFamily="18" charset="0"/>
              </a:rPr>
              <a:t>（</a:t>
            </a:r>
            <a:r>
              <a:rPr lang="en-US" altLang="zh-CN" b="1" dirty="0">
                <a:latin typeface="Times New Roman" panose="02020603050405020304" pitchFamily="18" charset="0"/>
                <a:ea typeface="+mn-ea"/>
                <a:cs typeface="Times New Roman" panose="02020603050405020304" pitchFamily="18" charset="0"/>
              </a:rPr>
              <a:t>Monte Carlo</a:t>
            </a:r>
            <a:r>
              <a:rPr lang="zh-CN" altLang="en-US" b="1" dirty="0">
                <a:latin typeface="Times New Roman" panose="02020603050405020304" pitchFamily="18" charset="0"/>
                <a:ea typeface="+mn-ea"/>
                <a:cs typeface="Times New Roman" panose="02020603050405020304" pitchFamily="18" charset="0"/>
              </a:rPr>
              <a:t>）</a:t>
            </a:r>
            <a:r>
              <a:rPr lang="zh-CN" altLang="en-US" b="1" dirty="0">
                <a:latin typeface="Times New Roman" panose="02020603050405020304" pitchFamily="18" charset="0"/>
                <a:ea typeface="+mn-ea"/>
                <a:cs typeface="+mn-cs"/>
              </a:rPr>
              <a:t> </a:t>
            </a:r>
            <a:endParaRPr lang="zh-CN" altLang="en-US" dirty="0">
              <a:latin typeface="Times New Roman" panose="02020603050405020304" pitchFamily="18" charset="0"/>
              <a:ea typeface="+mn-ea"/>
              <a:cs typeface="+mn-cs"/>
            </a:endParaRPr>
          </a:p>
        </p:txBody>
      </p:sp>
      <p:sp>
        <p:nvSpPr>
          <p:cNvPr id="33797" name="Rectangle 4"/>
          <p:cNvSpPr/>
          <p:nvPr/>
        </p:nvSpPr>
        <p:spPr>
          <a:xfrm>
            <a:off x="4181475" y="3095625"/>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graphicFrame>
        <p:nvGraphicFramePr>
          <p:cNvPr id="176133" name="Object 5"/>
          <p:cNvGraphicFramePr>
            <a:graphicFrameLocks noChangeAspect="1"/>
          </p:cNvGraphicFramePr>
          <p:nvPr/>
        </p:nvGraphicFramePr>
        <p:xfrm>
          <a:off x="3132138" y="4797425"/>
          <a:ext cx="1947862" cy="1663700"/>
        </p:xfrm>
        <a:graphic>
          <a:graphicData uri="http://schemas.openxmlformats.org/presentationml/2006/ole">
            <mc:AlternateContent xmlns:mc="http://schemas.openxmlformats.org/markup-compatibility/2006">
              <mc:Choice xmlns:v="urn:schemas-microsoft-com:vml" Requires="v">
                <p:oleObj r:id="rId2" imgW="723900" imgH="622300" progId="Equation.3">
                  <p:embed/>
                </p:oleObj>
              </mc:Choice>
              <mc:Fallback>
                <p:oleObj r:id="rId2" imgW="723900" imgH="622300" progId="Equation.3">
                  <p:embed/>
                  <p:pic>
                    <p:nvPicPr>
                      <p:cNvPr id="0" name="图片 3096"/>
                      <p:cNvPicPr/>
                      <p:nvPr/>
                    </p:nvPicPr>
                    <p:blipFill>
                      <a:blip r:embed="rId3"/>
                      <a:stretch>
                        <a:fillRect/>
                      </a:stretch>
                    </p:blipFill>
                    <p:spPr>
                      <a:xfrm>
                        <a:off x="3132138" y="4797425"/>
                        <a:ext cx="1947862" cy="1663700"/>
                      </a:xfrm>
                      <a:prstGeom prst="rect">
                        <a:avLst/>
                      </a:prstGeom>
                      <a:noFill/>
                      <a:ln w="38100">
                        <a:noFill/>
                        <a:miter/>
                      </a:ln>
                    </p:spPr>
                  </p:pic>
                </p:oleObj>
              </mc:Fallback>
            </mc:AlternateContent>
          </a:graphicData>
        </a:graphic>
      </p:graphicFrame>
      <p:sp>
        <p:nvSpPr>
          <p:cNvPr id="33799" name="Rectangle 6"/>
          <p:cNvSpPr/>
          <p:nvPr/>
        </p:nvSpPr>
        <p:spPr>
          <a:xfrm>
            <a:off x="4367213" y="33289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33800" name="Rectangle 8"/>
          <p:cNvSpPr/>
          <p:nvPr/>
        </p:nvSpPr>
        <p:spPr>
          <a:xfrm>
            <a:off x="4376738" y="33289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33801" name="Rectangle 10"/>
          <p:cNvSpPr/>
          <p:nvPr/>
        </p:nvSpPr>
        <p:spPr>
          <a:xfrm>
            <a:off x="395288" y="3068638"/>
            <a:ext cx="7924800" cy="541337"/>
          </a:xfrm>
          <a:prstGeom prst="rect">
            <a:avLst/>
          </a:prstGeom>
          <a:noFill/>
          <a:ln w="9525">
            <a:noFill/>
          </a:ln>
        </p:spPr>
        <p:txBody>
          <a:bodyPr anchor="b" anchorCtr="0">
            <a:spAutoFit/>
          </a:bodyPr>
          <a:lstStyle/>
          <a:p>
            <a:pPr eaLnBrk="1" hangingPunct="1">
              <a:lnSpc>
                <a:spcPct val="120000"/>
              </a:lnSpc>
              <a:spcBef>
                <a:spcPct val="50000"/>
              </a:spcBef>
              <a:buClr>
                <a:srgbClr val="0000FF"/>
              </a:buClr>
            </a:pPr>
            <a:r>
              <a:rPr lang="en-US" altLang="zh-CN" sz="2800" b="1" dirty="0">
                <a:solidFill>
                  <a:srgbClr val="FF3300"/>
                </a:solidFill>
                <a:latin typeface="Arial" panose="020B0604020202020204" pitchFamily="34" charset="0"/>
              </a:rPr>
              <a:t>●</a:t>
            </a:r>
            <a:r>
              <a:rPr lang="en-US" altLang="zh-CN" sz="2800" dirty="0">
                <a:solidFill>
                  <a:schemeClr val="tx1"/>
                </a:solidFill>
                <a:latin typeface="宋体" panose="02010600030101010101" pitchFamily="2" charset="-122"/>
              </a:rPr>
              <a:t> </a:t>
            </a:r>
            <a:r>
              <a:rPr lang="zh-CN" altLang="en-US" sz="2800" dirty="0">
                <a:solidFill>
                  <a:schemeClr val="tx1"/>
                </a:solidFill>
                <a:latin typeface="宋体" panose="02010600030101010101" pitchFamily="2" charset="-122"/>
              </a:rPr>
              <a:t>各个个体被选择的概率和其适应度值成比例。</a:t>
            </a:r>
          </a:p>
        </p:txBody>
      </p:sp>
      <p:sp>
        <p:nvSpPr>
          <p:cNvPr id="33802" name="Rectangle 11"/>
          <p:cNvSpPr/>
          <p:nvPr/>
        </p:nvSpPr>
        <p:spPr>
          <a:xfrm>
            <a:off x="395288" y="4076700"/>
            <a:ext cx="4937125" cy="558800"/>
          </a:xfrm>
          <a:prstGeom prst="rect">
            <a:avLst/>
          </a:prstGeom>
          <a:noFill/>
          <a:ln w="9525">
            <a:noFill/>
          </a:ln>
        </p:spPr>
        <p:txBody>
          <a:bodyPr wrap="none" anchor="b" anchorCtr="0">
            <a:spAutoFit/>
          </a:bodyPr>
          <a:lstStyle/>
          <a:p>
            <a:pPr eaLnBrk="1" hangingPunct="1">
              <a:lnSpc>
                <a:spcPct val="120000"/>
              </a:lnSpc>
              <a:spcBef>
                <a:spcPct val="50000"/>
              </a:spcBef>
              <a:buClr>
                <a:srgbClr val="0000FF"/>
              </a:buClr>
            </a:pPr>
            <a:r>
              <a:rPr lang="en-US" altLang="zh-CN" sz="2800" b="1" dirty="0">
                <a:solidFill>
                  <a:srgbClr val="FF3300"/>
                </a:solidFill>
                <a:latin typeface="Arial" panose="020B0604020202020204" pitchFamily="34" charset="0"/>
              </a:rPr>
              <a:t>●</a:t>
            </a:r>
            <a:r>
              <a:rPr lang="en-US" altLang="zh-CN" sz="2800" dirty="0">
                <a:solidFill>
                  <a:schemeClr val="tx1"/>
                </a:solidFill>
                <a:latin typeface="宋体" panose="02010600030101010101" pitchFamily="2" charset="-122"/>
              </a:rPr>
              <a:t> </a:t>
            </a:r>
            <a:r>
              <a:rPr lang="zh-CN" altLang="en-US" sz="2800" dirty="0">
                <a:solidFill>
                  <a:schemeClr val="tx1"/>
                </a:solidFill>
                <a:latin typeface="宋体" panose="02010600030101010101" pitchFamily="2" charset="-122"/>
              </a:rPr>
              <a:t>个体  被选择的概率为：</a:t>
            </a:r>
            <a:r>
              <a:rPr lang="zh-CN" altLang="en-US" sz="2800" dirty="0">
                <a:solidFill>
                  <a:schemeClr val="tx1"/>
                </a:solidFill>
                <a:latin typeface="Arial" panose="020B0604020202020204" pitchFamily="34" charset="0"/>
              </a:rPr>
              <a:t> </a:t>
            </a:r>
          </a:p>
        </p:txBody>
      </p:sp>
      <p:graphicFrame>
        <p:nvGraphicFramePr>
          <p:cNvPr id="33803" name="Object 14"/>
          <p:cNvGraphicFramePr>
            <a:graphicFrameLocks noGrp="1" noChangeAspect="1"/>
          </p:cNvGraphicFramePr>
          <p:nvPr>
            <p:ph sz="half" idx="2"/>
          </p:nvPr>
        </p:nvGraphicFramePr>
        <p:xfrm>
          <a:off x="1785938" y="4143375"/>
          <a:ext cx="233362" cy="433388"/>
        </p:xfrm>
        <a:graphic>
          <a:graphicData uri="http://schemas.openxmlformats.org/presentationml/2006/ole">
            <mc:AlternateContent xmlns:mc="http://schemas.openxmlformats.org/markup-compatibility/2006">
              <mc:Choice xmlns:v="urn:schemas-microsoft-com:vml" Requires="v">
                <p:oleObj r:id="rId4" imgW="88900" imgH="164465" progId="Equation.3">
                  <p:embed/>
                </p:oleObj>
              </mc:Choice>
              <mc:Fallback>
                <p:oleObj r:id="rId4" imgW="88900" imgH="164465" progId="Equation.3">
                  <p:embed/>
                  <p:pic>
                    <p:nvPicPr>
                      <p:cNvPr id="0" name="图片 3095"/>
                      <p:cNvPicPr/>
                      <p:nvPr/>
                    </p:nvPicPr>
                    <p:blipFill>
                      <a:blip r:embed="rId5"/>
                      <a:srcRect/>
                      <a:stretch>
                        <a:fillRect/>
                      </a:stretch>
                    </p:blipFill>
                    <p:spPr>
                      <a:xfrm>
                        <a:off x="1785938" y="4143375"/>
                        <a:ext cx="233362" cy="433388"/>
                      </a:xfrm>
                      <a:prstGeom prst="rect">
                        <a:avLst/>
                      </a:prstGeom>
                      <a:noFill/>
                      <a:ln w="38100">
                        <a:miter/>
                      </a:ln>
                    </p:spPr>
                  </p:pic>
                </p:oleObj>
              </mc:Fallback>
            </mc:AlternateContent>
          </a:graphicData>
        </a:graphic>
      </p:graphicFrame>
      <p:sp>
        <p:nvSpPr>
          <p:cNvPr id="2" name="AutoShape 4">
            <a:extLst>
              <a:ext uri="{FF2B5EF4-FFF2-40B4-BE49-F238E27FC236}">
                <a16:creationId xmlns:a16="http://schemas.microsoft.com/office/drawing/2014/main" id="{E576A06D-C15F-B1F5-CAA7-ABF6E43C7EDD}"/>
              </a:ext>
            </a:extLst>
          </p:cNvPr>
          <p:cNvSpPr/>
          <p:nvPr/>
        </p:nvSpPr>
        <p:spPr>
          <a:xfrm>
            <a:off x="6705540" y="4934127"/>
            <a:ext cx="2181200" cy="763411"/>
          </a:xfrm>
          <a:prstGeom prst="accentBorderCallout2">
            <a:avLst>
              <a:gd name="adj1" fmla="val 49651"/>
              <a:gd name="adj2" fmla="val -2348"/>
              <a:gd name="adj3" fmla="val 52683"/>
              <a:gd name="adj4" fmla="val -23969"/>
              <a:gd name="adj5" fmla="val 50677"/>
              <a:gd name="adj6" fmla="val -58883"/>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en-US" altLang="zh-CN" sz="2000" dirty="0">
                <a:solidFill>
                  <a:schemeClr val="tx1"/>
                </a:solidFill>
              </a:rPr>
              <a:t>M: </a:t>
            </a:r>
            <a:r>
              <a:rPr lang="zh-CN" altLang="en-US" sz="2000" dirty="0">
                <a:solidFill>
                  <a:schemeClr val="tx1"/>
                </a:solidFill>
              </a:rPr>
              <a:t>群体规模大小</a:t>
            </a:r>
            <a:endParaRPr lang="en-US" altLang="zh-CN" sz="2000" dirty="0">
              <a:solidFill>
                <a:schemeClr val="tx1"/>
              </a:solidFill>
            </a:endParaRPr>
          </a:p>
          <a:p>
            <a:pPr lvl="0" eaLnBrk="0" hangingPunct="0">
              <a:spcBef>
                <a:spcPct val="30000"/>
              </a:spcBef>
              <a:defRPr/>
            </a:pPr>
            <a:r>
              <a:rPr lang="en-US" altLang="zh-CN" sz="2000" dirty="0">
                <a:solidFill>
                  <a:schemeClr val="tx1"/>
                </a:solidFill>
              </a:rPr>
              <a:t>f:</a:t>
            </a:r>
            <a:r>
              <a:rPr lang="zh-CN" altLang="en-US" sz="2000" dirty="0">
                <a:solidFill>
                  <a:schemeClr val="tx1"/>
                </a:solidFill>
              </a:rPr>
              <a:t> 个体的适应度</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76133"/>
                                        </p:tgtEl>
                                        <p:attrNameLst>
                                          <p:attrName>style.visibility</p:attrName>
                                        </p:attrNameLst>
                                      </p:cBhvr>
                                      <p:to>
                                        <p:strVal val="visible"/>
                                      </p:to>
                                    </p:set>
                                    <p:anim calcmode="lin" valueType="num">
                                      <p:cBhvr additive="base">
                                        <p:cTn id="7" dur="500" fill="hold"/>
                                        <p:tgtEl>
                                          <p:spTgt spid="176133"/>
                                        </p:tgtEl>
                                        <p:attrNameLst>
                                          <p:attrName>ppt_x</p:attrName>
                                        </p:attrNameLst>
                                      </p:cBhvr>
                                      <p:tavLst>
                                        <p:tav tm="0">
                                          <p:val>
                                            <p:strVal val="1+#ppt_w/2"/>
                                          </p:val>
                                        </p:tav>
                                        <p:tav tm="100000">
                                          <p:val>
                                            <p:strVal val="#ppt_x"/>
                                          </p:val>
                                        </p:tav>
                                      </p:tavLst>
                                    </p:anim>
                                    <p:anim calcmode="lin" valueType="num">
                                      <p:cBhvr additive="base">
                                        <p:cTn id="8" dur="500" fill="hold"/>
                                        <p:tgtEl>
                                          <p:spTgt spid="176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147"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600" dirty="0">
                <a:latin typeface="Times New Roman" panose="02020603050405020304" pitchFamily="18" charset="0"/>
                <a:ea typeface="黑体" panose="02010609060101010101" pitchFamily="49" charset="-122"/>
              </a:rPr>
              <a:t>第 </a:t>
            </a:r>
            <a:r>
              <a:rPr lang="en-US" altLang="zh-CN" sz="3600" dirty="0">
                <a:latin typeface="Times New Roman" panose="02020603050405020304" pitchFamily="18" charset="0"/>
                <a:ea typeface="黑体" panose="02010609060101010101" pitchFamily="49" charset="-122"/>
              </a:rPr>
              <a:t>5 </a:t>
            </a:r>
            <a:r>
              <a:rPr lang="zh-CN" altLang="en-US" sz="3600" dirty="0">
                <a:latin typeface="Times New Roman" panose="02020603050405020304" pitchFamily="18" charset="0"/>
                <a:ea typeface="黑体" panose="02010609060101010101" pitchFamily="49" charset="-122"/>
              </a:rPr>
              <a:t>章智能计算及应用</a:t>
            </a:r>
          </a:p>
        </p:txBody>
      </p:sp>
      <p:sp>
        <p:nvSpPr>
          <p:cNvPr id="4" name="Rectangle 5"/>
          <p:cNvSpPr/>
          <p:nvPr/>
        </p:nvSpPr>
        <p:spPr>
          <a:xfrm>
            <a:off x="179388" y="981075"/>
            <a:ext cx="8713787" cy="5400675"/>
          </a:xfrm>
          <a:prstGeom prst="rect">
            <a:avLst/>
          </a:prstGeom>
          <a:noFill/>
          <a:ln w="9525">
            <a:noFill/>
          </a:ln>
        </p:spPr>
        <p:txBody>
          <a:bodyPr/>
          <a:lstStyle/>
          <a:p>
            <a:pPr marL="469900" indent="-469900" algn="just" eaLnBrk="1" hangingPunct="1">
              <a:lnSpc>
                <a:spcPct val="120000"/>
              </a:lnSpc>
              <a:spcBef>
                <a:spcPct val="20000"/>
              </a:spcBef>
              <a:buClr>
                <a:schemeClr val="accent2"/>
              </a:buClr>
              <a:buFont typeface="Wingdings" panose="05000000000000000000" pitchFamily="2" charset="2"/>
              <a:buChar char="o"/>
            </a:pPr>
            <a:r>
              <a:rPr lang="zh-CN" altLang="en-US" sz="2800" b="1" dirty="0">
                <a:solidFill>
                  <a:srgbClr val="FF0000"/>
                </a:solidFill>
                <a:latin typeface="Arial" panose="020B0604020202020204" pitchFamily="34" charset="0"/>
              </a:rPr>
              <a:t>智能优化方法</a:t>
            </a:r>
            <a:r>
              <a:rPr lang="zh-CN" altLang="en-US" sz="2800" b="1" dirty="0">
                <a:solidFill>
                  <a:schemeClr val="tx1"/>
                </a:solidFill>
                <a:latin typeface="Arial" panose="020B0604020202020204" pitchFamily="34" charset="0"/>
              </a:rPr>
              <a:t>通常包括</a:t>
            </a:r>
            <a:r>
              <a:rPr lang="zh-CN" altLang="en-US" sz="2800" b="1" dirty="0">
                <a:solidFill>
                  <a:srgbClr val="FF0000"/>
                </a:solidFill>
                <a:latin typeface="Arial" panose="020B0604020202020204" pitchFamily="34" charset="0"/>
              </a:rPr>
              <a:t>进化计算</a:t>
            </a:r>
            <a:r>
              <a:rPr lang="zh-CN" altLang="en-US" sz="2800" b="1" dirty="0">
                <a:solidFill>
                  <a:schemeClr val="tx1"/>
                </a:solidFill>
                <a:latin typeface="Arial" panose="020B0604020202020204" pitchFamily="34" charset="0"/>
              </a:rPr>
              <a:t>和</a:t>
            </a:r>
            <a:r>
              <a:rPr lang="zh-CN" altLang="en-US" sz="2800" b="1" dirty="0">
                <a:solidFill>
                  <a:srgbClr val="FF0000"/>
                </a:solidFill>
                <a:latin typeface="Arial" panose="020B0604020202020204" pitchFamily="34" charset="0"/>
              </a:rPr>
              <a:t>群智能</a:t>
            </a:r>
            <a:r>
              <a:rPr lang="zh-CN" altLang="en-US" sz="2800" b="1" dirty="0">
                <a:solidFill>
                  <a:schemeClr val="tx1"/>
                </a:solidFill>
                <a:latin typeface="Arial" panose="020B0604020202020204" pitchFamily="34" charset="0"/>
              </a:rPr>
              <a:t>等两大类方法，已经广泛应用于组合优化、机器学习、智能控制、模式识别、规划设计、网络安全等领域，是</a:t>
            </a:r>
            <a:r>
              <a:rPr lang="en-US" altLang="en-US" sz="2800" b="1" dirty="0">
                <a:solidFill>
                  <a:schemeClr val="tx1"/>
                </a:solidFill>
                <a:latin typeface="Arial" panose="020B0604020202020204" pitchFamily="34" charset="0"/>
              </a:rPr>
              <a:t>21</a:t>
            </a:r>
            <a:r>
              <a:rPr lang="zh-CN" altLang="en-US" sz="2800" b="1" dirty="0">
                <a:solidFill>
                  <a:schemeClr val="tx1"/>
                </a:solidFill>
                <a:latin typeface="Arial" panose="020B0604020202020204" pitchFamily="34" charset="0"/>
              </a:rPr>
              <a:t>世纪有关智能计算中的重要技术之一。</a:t>
            </a:r>
          </a:p>
          <a:p>
            <a:pPr marL="469900" indent="-469900" algn="just" eaLnBrk="1" hangingPunct="1">
              <a:lnSpc>
                <a:spcPct val="120000"/>
              </a:lnSpc>
              <a:spcBef>
                <a:spcPct val="20000"/>
              </a:spcBef>
              <a:buClr>
                <a:schemeClr val="accent2"/>
              </a:buClr>
              <a:buFont typeface="Wingdings" panose="05000000000000000000" pitchFamily="2" charset="2"/>
              <a:buChar char="o"/>
            </a:pPr>
            <a:r>
              <a:rPr lang="zh-CN" altLang="zh-CN" sz="2800" b="1" dirty="0">
                <a:solidFill>
                  <a:schemeClr val="tx1"/>
                </a:solidFill>
                <a:latin typeface="Arial" panose="020B0604020202020204" pitchFamily="34" charset="0"/>
              </a:rPr>
              <a:t>本章首先简要介绍进化算法的概念，详细介绍</a:t>
            </a:r>
            <a:r>
              <a:rPr lang="zh-CN" altLang="zh-CN" sz="2800" b="1" dirty="0">
                <a:solidFill>
                  <a:srgbClr val="FF0000"/>
                </a:solidFill>
                <a:latin typeface="Arial" panose="020B0604020202020204" pitchFamily="34" charset="0"/>
              </a:rPr>
              <a:t>基本遗传算法</a:t>
            </a:r>
            <a:r>
              <a:rPr lang="zh-CN" altLang="zh-CN" sz="2800" b="1" dirty="0">
                <a:solidFill>
                  <a:schemeClr val="tx1"/>
                </a:solidFill>
                <a:latin typeface="Arial" panose="020B0604020202020204" pitchFamily="34" charset="0"/>
              </a:rPr>
              <a:t>，这是进化算法的基本框架。然后介绍双倍体、双种群、自适应等比较典型的改进遗传算法及其应用。</a:t>
            </a:r>
            <a:endParaRPr lang="zh-CN" altLang="en-US" sz="2800" b="1" dirty="0">
              <a:solidFill>
                <a:schemeClr val="tx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dvAuto="100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481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5.2.6  </a:t>
            </a:r>
            <a:r>
              <a:rPr lang="zh-CN" altLang="en-US" sz="3600" b="0" dirty="0">
                <a:latin typeface="Times New Roman" panose="02020603050405020304" pitchFamily="18" charset="0"/>
                <a:ea typeface="黑体" panose="02010609060101010101" pitchFamily="49" charset="-122"/>
              </a:rPr>
              <a:t>选择</a:t>
            </a:r>
            <a:r>
              <a:rPr lang="zh-CN" altLang="en-US" sz="3600" dirty="0"/>
              <a:t> </a:t>
            </a:r>
          </a:p>
        </p:txBody>
      </p:sp>
      <p:sp>
        <p:nvSpPr>
          <p:cNvPr id="34822" name="Rectangle 5"/>
          <p:cNvSpPr/>
          <p:nvPr/>
        </p:nvSpPr>
        <p:spPr>
          <a:xfrm>
            <a:off x="4367213" y="33289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34823" name="Rectangle 6"/>
          <p:cNvSpPr/>
          <p:nvPr/>
        </p:nvSpPr>
        <p:spPr>
          <a:xfrm>
            <a:off x="4376738" y="33289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34824" name="Rectangle 11"/>
          <p:cNvSpPr/>
          <p:nvPr/>
        </p:nvSpPr>
        <p:spPr>
          <a:xfrm>
            <a:off x="4191000" y="3314700"/>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5" name="Rectangle 3">
            <a:extLst>
              <a:ext uri="{FF2B5EF4-FFF2-40B4-BE49-F238E27FC236}">
                <a16:creationId xmlns:a16="http://schemas.microsoft.com/office/drawing/2014/main" id="{4B65946B-C5B5-A862-3A33-401DED838945}"/>
              </a:ext>
            </a:extLst>
          </p:cNvPr>
          <p:cNvSpPr>
            <a:spLocks noGrp="1"/>
          </p:cNvSpPr>
          <p:nvPr/>
        </p:nvSpPr>
        <p:spPr>
          <a:xfrm>
            <a:off x="471488" y="1078250"/>
            <a:ext cx="8424862" cy="5416550"/>
          </a:xfrm>
          <a:prstGeom prst="rect">
            <a:avLst/>
          </a:prstGeom>
          <a:noFill/>
          <a:ln w="9525">
            <a:noFill/>
          </a:ln>
        </p:spPr>
        <p:txBody>
          <a:bodyPr vert="horz" wrap="square" lIns="91440" tIns="45720" rIns="91440" bIns="45720" anchor="t" anchorCtr="0"/>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609600" indent="-609600" eaLnBrk="1" hangingPunct="1">
              <a:buClr>
                <a:schemeClr val="tx1"/>
              </a:buClr>
              <a:buFontTx/>
              <a:buNone/>
            </a:pPr>
            <a:r>
              <a:rPr lang="en-US" altLang="zh-CN" b="1" dirty="0">
                <a:latin typeface="Times New Roman" panose="02020603050405020304" pitchFamily="18" charset="0"/>
              </a:rPr>
              <a:t>  1. </a:t>
            </a:r>
            <a:r>
              <a:rPr lang="zh-CN" altLang="en-US" b="1" dirty="0">
                <a:solidFill>
                  <a:srgbClr val="0000FF"/>
                </a:solidFill>
                <a:latin typeface="Times New Roman" panose="02020603050405020304" pitchFamily="18" charset="0"/>
              </a:rPr>
              <a:t>个体选择概率分配方法</a:t>
            </a:r>
          </a:p>
          <a:p>
            <a:pPr marL="609600" indent="-609600" eaLnBrk="1" hangingPunct="1">
              <a:spcBef>
                <a:spcPct val="50000"/>
              </a:spcBef>
              <a:buClr>
                <a:schemeClr val="tx1"/>
              </a:buClr>
              <a:buFontTx/>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 </a:t>
            </a:r>
            <a:r>
              <a:rPr lang="zh-CN" altLang="en-US" sz="2800" b="1" dirty="0">
                <a:solidFill>
                  <a:srgbClr val="0000FF"/>
                </a:solidFill>
                <a:latin typeface="Times New Roman" panose="02020603050405020304" pitchFamily="18" charset="0"/>
              </a:rPr>
              <a:t>排序方法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rank-based model</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marL="0" indent="-609600" eaLnBrk="1" hangingPunct="1">
              <a:spcBef>
                <a:spcPct val="50000"/>
              </a:spcBef>
              <a:buClr>
                <a:schemeClr val="tx1"/>
              </a:buClr>
              <a:buFontTx/>
              <a:buNone/>
            </a:pPr>
            <a:r>
              <a:rPr lang="zh-CN" altLang="en-US" sz="2000" b="1" dirty="0">
                <a:latin typeface="Times New Roman" panose="02020603050405020304" pitchFamily="18" charset="0"/>
              </a:rPr>
              <a:t>计算每个个体的适应度，根据适应度大小顺序对群体中个体进行排序，然后把事先设计好的概率按排序分配给个体，作为各自的选择概率。</a:t>
            </a:r>
          </a:p>
        </p:txBody>
      </p:sp>
      <p:grpSp>
        <p:nvGrpSpPr>
          <p:cNvPr id="9" name="组合 8">
            <a:extLst>
              <a:ext uri="{FF2B5EF4-FFF2-40B4-BE49-F238E27FC236}">
                <a16:creationId xmlns:a16="http://schemas.microsoft.com/office/drawing/2014/main" id="{0C22E779-6315-65A9-5F4B-663C0F7C0EA6}"/>
              </a:ext>
            </a:extLst>
          </p:cNvPr>
          <p:cNvGrpSpPr/>
          <p:nvPr/>
        </p:nvGrpSpPr>
        <p:grpSpPr>
          <a:xfrm>
            <a:off x="502623" y="4052425"/>
            <a:ext cx="8424862" cy="2544927"/>
            <a:chOff x="414338" y="3043073"/>
            <a:chExt cx="8424862" cy="2544927"/>
          </a:xfrm>
        </p:grpSpPr>
        <p:sp>
          <p:nvSpPr>
            <p:cNvPr id="6" name="Rectangle 17">
              <a:extLst>
                <a:ext uri="{FF2B5EF4-FFF2-40B4-BE49-F238E27FC236}">
                  <a16:creationId xmlns:a16="http://schemas.microsoft.com/office/drawing/2014/main" id="{EAC3AC29-50D3-C1E1-3EAC-5391AFB78189}"/>
                </a:ext>
              </a:extLst>
            </p:cNvPr>
            <p:cNvSpPr/>
            <p:nvPr/>
          </p:nvSpPr>
          <p:spPr>
            <a:xfrm>
              <a:off x="414338" y="3043073"/>
              <a:ext cx="8424862" cy="2544927"/>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9pPr>
            </a:lstStyle>
            <a:p>
              <a:pPr>
                <a:lnSpc>
                  <a:spcPct val="120000"/>
                </a:lnSpc>
                <a:spcBef>
                  <a:spcPct val="20000"/>
                </a:spcBef>
                <a:buClr>
                  <a:srgbClr val="0000FF"/>
                </a:buClr>
                <a:buFont typeface="Wingdings" panose="05000000000000000000" pitchFamily="2" charset="2"/>
                <a:buChar char="Ø"/>
              </a:pPr>
              <a:r>
                <a:rPr lang="en-US" altLang="zh-CN" dirty="0">
                  <a:solidFill>
                    <a:schemeClr val="tx1"/>
                  </a:solidFill>
                  <a:latin typeface="宋体" panose="02010600030101010101" pitchFamily="2" charset="-122"/>
                  <a:ea typeface="宋体" panose="02010600030101010101" pitchFamily="2" charset="-122"/>
                </a:rPr>
                <a:t> </a:t>
              </a:r>
              <a:r>
                <a:rPr lang="zh-CN" altLang="en-US" dirty="0">
                  <a:solidFill>
                    <a:schemeClr val="tx1"/>
                  </a:solidFill>
                  <a:latin typeface="宋体" panose="02010600030101010101" pitchFamily="2" charset="-122"/>
                  <a:ea typeface="宋体" panose="02010600030101010101" pitchFamily="2" charset="-122"/>
                </a:rPr>
                <a:t>群体成员按适应值大小从好到坏依次排列：</a:t>
              </a:r>
            </a:p>
            <a:p>
              <a:pPr>
                <a:lnSpc>
                  <a:spcPct val="120000"/>
                </a:lnSpc>
                <a:spcBef>
                  <a:spcPct val="20000"/>
                </a:spcBef>
                <a:buClr>
                  <a:srgbClr val="0000FF"/>
                </a:buClr>
                <a:buFont typeface="Wingdings" panose="05000000000000000000" pitchFamily="2" charset="2"/>
                <a:buChar char="Ø"/>
              </a:pPr>
              <a:r>
                <a:rPr lang="zh-CN" altLang="en-US" dirty="0">
                  <a:solidFill>
                    <a:schemeClr val="tx1"/>
                  </a:solidFill>
                  <a:latin typeface="宋体" panose="02010600030101010101" pitchFamily="2" charset="-122"/>
                  <a:ea typeface="宋体" panose="02010600030101010101" pitchFamily="2" charset="-122"/>
                </a:rPr>
                <a:t> 个体</a:t>
              </a:r>
            </a:p>
            <a:p>
              <a:pPr>
                <a:lnSpc>
                  <a:spcPct val="120000"/>
                </a:lnSpc>
                <a:spcBef>
                  <a:spcPct val="20000"/>
                </a:spcBef>
                <a:buClr>
                  <a:srgbClr val="0000FF"/>
                </a:buClr>
                <a:buFont typeface="Wingdings" panose="05000000000000000000" pitchFamily="2" charset="2"/>
                <a:buChar char="Ø"/>
              </a:pPr>
              <a:endParaRPr lang="zh-CN" altLang="en-US" dirty="0">
                <a:solidFill>
                  <a:schemeClr val="tx1"/>
                </a:solidFill>
                <a:latin typeface="宋体" panose="02010600030101010101" pitchFamily="2" charset="-122"/>
                <a:ea typeface="宋体" panose="02010600030101010101" pitchFamily="2" charset="-122"/>
              </a:endParaRPr>
            </a:p>
            <a:p>
              <a:pPr>
                <a:lnSpc>
                  <a:spcPct val="120000"/>
                </a:lnSpc>
                <a:spcBef>
                  <a:spcPct val="20000"/>
                </a:spcBef>
                <a:buClr>
                  <a:srgbClr val="0000FF"/>
                </a:buClr>
                <a:buFont typeface="Wingdings" panose="05000000000000000000" pitchFamily="2" charset="2"/>
                <a:buChar char="Ø"/>
              </a:pPr>
              <a:endParaRPr lang="en-US" altLang="zh-CN" dirty="0">
                <a:solidFill>
                  <a:schemeClr val="tx1"/>
                </a:solidFill>
                <a:latin typeface="宋体" panose="02010600030101010101" pitchFamily="2" charset="-122"/>
                <a:ea typeface="宋体" panose="02010600030101010101" pitchFamily="2" charset="-122"/>
              </a:endParaRPr>
            </a:p>
            <a:p>
              <a:pPr>
                <a:lnSpc>
                  <a:spcPct val="120000"/>
                </a:lnSpc>
                <a:spcBef>
                  <a:spcPct val="20000"/>
                </a:spcBef>
                <a:buClr>
                  <a:srgbClr val="0000FF"/>
                </a:buClr>
                <a:buFont typeface="Wingdings" panose="05000000000000000000" pitchFamily="2" charset="2"/>
                <a:buChar char="Ø"/>
              </a:pPr>
              <a:endParaRPr lang="zh-CN" altLang="en-US" dirty="0">
                <a:solidFill>
                  <a:schemeClr val="tx1"/>
                </a:solidFill>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19B920BF-B92C-1CB1-296E-448B96FA1DE2}"/>
                </a:ext>
              </a:extLst>
            </p:cNvPr>
            <p:cNvPicPr>
              <a:picLocks noChangeAspect="1"/>
            </p:cNvPicPr>
            <p:nvPr/>
          </p:nvPicPr>
          <p:blipFill>
            <a:blip r:embed="rId2"/>
            <a:stretch>
              <a:fillRect/>
            </a:stretch>
          </p:blipFill>
          <p:spPr>
            <a:xfrm>
              <a:off x="1562057" y="3112203"/>
              <a:ext cx="6642441" cy="1790792"/>
            </a:xfrm>
            <a:prstGeom prst="rect">
              <a:avLst/>
            </a:prstGeom>
          </p:spPr>
        </p:pic>
      </p:grpSp>
      <p:sp>
        <p:nvSpPr>
          <p:cNvPr id="10" name="Rectangle 7">
            <a:extLst>
              <a:ext uri="{FF2B5EF4-FFF2-40B4-BE49-F238E27FC236}">
                <a16:creationId xmlns:a16="http://schemas.microsoft.com/office/drawing/2014/main" id="{E578ACE6-12BC-D770-CE63-C1CF9605C10D}"/>
              </a:ext>
            </a:extLst>
          </p:cNvPr>
          <p:cNvSpPr/>
          <p:nvPr/>
        </p:nvSpPr>
        <p:spPr>
          <a:xfrm>
            <a:off x="711379" y="3417268"/>
            <a:ext cx="4003675" cy="560387"/>
          </a:xfrm>
          <a:prstGeom prst="rect">
            <a:avLst/>
          </a:prstGeom>
          <a:noFill/>
          <a:ln w="9525">
            <a:noFill/>
          </a:ln>
        </p:spPr>
        <p:txBody>
          <a:bodyPr wrap="none" anchor="b"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9pPr>
          </a:lstStyle>
          <a:p>
            <a:pPr>
              <a:lnSpc>
                <a:spcPct val="120000"/>
              </a:lnSpc>
              <a:spcBef>
                <a:spcPct val="20000"/>
              </a:spcBef>
              <a:buClr>
                <a:schemeClr val="tx1"/>
              </a:buClr>
            </a:pPr>
            <a:r>
              <a:rPr lang="en-US" altLang="zh-CN" sz="2800" dirty="0">
                <a:solidFill>
                  <a:schemeClr val="tx1"/>
                </a:solidFill>
                <a:latin typeface="Times New Roman" panose="02020603050405020304" pitchFamily="18" charset="0"/>
                <a:ea typeface="宋体" panose="02010600030101010101" pitchFamily="2" charset="-122"/>
              </a:rPr>
              <a:t>① </a:t>
            </a:r>
            <a:r>
              <a:rPr lang="zh-CN" altLang="en-US" sz="2800" dirty="0">
                <a:solidFill>
                  <a:srgbClr val="0000FF"/>
                </a:solidFill>
                <a:latin typeface="Times New Roman" panose="02020603050405020304" pitchFamily="18" charset="0"/>
                <a:ea typeface="宋体" panose="02010600030101010101" pitchFamily="2" charset="-122"/>
              </a:rPr>
              <a:t>线性排序</a:t>
            </a:r>
            <a:r>
              <a:rPr lang="zh-CN" altLang="en-US" sz="2800" dirty="0">
                <a:solidFill>
                  <a:schemeClr val="tx1"/>
                </a:solidFill>
                <a:latin typeface="Times New Roman" panose="02020603050405020304" pitchFamily="18" charset="0"/>
                <a:ea typeface="宋体" panose="02010600030101010101" pitchFamily="2" charset="-122"/>
              </a:rPr>
              <a:t>：</a:t>
            </a:r>
            <a:r>
              <a:rPr lang="en-US" altLang="zh-CN" sz="2800" dirty="0">
                <a:solidFill>
                  <a:schemeClr val="tx1"/>
                </a:solidFill>
                <a:latin typeface="Times New Roman" panose="02020603050405020304" pitchFamily="18" charset="0"/>
                <a:ea typeface="宋体" panose="02010600030101010101" pitchFamily="2" charset="-122"/>
              </a:rPr>
              <a:t>J. E. Baker</a:t>
            </a:r>
          </a:p>
        </p:txBody>
      </p:sp>
      <p:sp>
        <p:nvSpPr>
          <p:cNvPr id="2" name="AutoShape 4">
            <a:extLst>
              <a:ext uri="{FF2B5EF4-FFF2-40B4-BE49-F238E27FC236}">
                <a16:creationId xmlns:a16="http://schemas.microsoft.com/office/drawing/2014/main" id="{1C131557-A8B1-0220-D22B-B0E49837D30F}"/>
              </a:ext>
            </a:extLst>
          </p:cNvPr>
          <p:cNvSpPr/>
          <p:nvPr/>
        </p:nvSpPr>
        <p:spPr>
          <a:xfrm>
            <a:off x="6834199" y="5148937"/>
            <a:ext cx="1986273" cy="763410"/>
          </a:xfrm>
          <a:prstGeom prst="accentBorderCallout2">
            <a:avLst>
              <a:gd name="adj1" fmla="val 49651"/>
              <a:gd name="adj2" fmla="val -2348"/>
              <a:gd name="adj3" fmla="val 52683"/>
              <a:gd name="adj4" fmla="val -23969"/>
              <a:gd name="adj5" fmla="val 49058"/>
              <a:gd name="adj6" fmla="val -47667"/>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en-US" altLang="zh-CN" sz="2000" dirty="0" err="1">
                <a:solidFill>
                  <a:schemeClr val="tx1"/>
                </a:solidFill>
              </a:rPr>
              <a:t>a,b</a:t>
            </a:r>
            <a:r>
              <a:rPr lang="zh-CN" altLang="en-US" sz="2000" dirty="0">
                <a:solidFill>
                  <a:schemeClr val="tx1"/>
                </a:solidFill>
              </a:rPr>
              <a:t>表示常数</a:t>
            </a:r>
            <a:endParaRPr lang="en-US" altLang="zh-CN" sz="2000" dirty="0">
              <a:solidFill>
                <a:schemeClr val="tx1"/>
              </a:solidFill>
            </a:endParaRPr>
          </a:p>
          <a:p>
            <a:pPr lvl="0" eaLnBrk="0" hangingPunct="0">
              <a:spcBef>
                <a:spcPct val="30000"/>
              </a:spcBef>
              <a:defRPr/>
            </a:pPr>
            <a:r>
              <a:rPr lang="en-US" altLang="zh-CN" sz="2000" dirty="0">
                <a:solidFill>
                  <a:schemeClr val="tx1"/>
                </a:solidFill>
              </a:rPr>
              <a:t>i:</a:t>
            </a:r>
            <a:r>
              <a:rPr lang="zh-CN" altLang="en-US" sz="2000" dirty="0">
                <a:solidFill>
                  <a:schemeClr val="tx1"/>
                </a:solidFill>
              </a:rPr>
              <a:t>个体排序序号</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5FCB6-6635-8916-3927-84341FF4442B}"/>
              </a:ext>
            </a:extLst>
          </p:cNvPr>
          <p:cNvSpPr>
            <a:spLocks noGrp="1"/>
          </p:cNvSpPr>
          <p:nvPr>
            <p:ph type="title"/>
          </p:nvPr>
        </p:nvSpPr>
        <p:spPr/>
        <p:txBody>
          <a:bodyPr/>
          <a:lstStyle/>
          <a:p>
            <a:endParaRPr lang="zh-CN" altLang="en-US"/>
          </a:p>
        </p:txBody>
      </p:sp>
      <p:sp>
        <p:nvSpPr>
          <p:cNvPr id="4" name="Rectangle 3">
            <a:extLst>
              <a:ext uri="{FF2B5EF4-FFF2-40B4-BE49-F238E27FC236}">
                <a16:creationId xmlns:a16="http://schemas.microsoft.com/office/drawing/2014/main" id="{A8D5DB46-7502-5059-44B9-C7AFD7A4FBEE}"/>
              </a:ext>
            </a:extLst>
          </p:cNvPr>
          <p:cNvSpPr>
            <a:spLocks noGrp="1"/>
          </p:cNvSpPr>
          <p:nvPr/>
        </p:nvSpPr>
        <p:spPr>
          <a:xfrm>
            <a:off x="335756" y="1034752"/>
            <a:ext cx="8556724" cy="5562600"/>
          </a:xfrm>
          <a:prstGeom prst="rect">
            <a:avLst/>
          </a:prstGeom>
          <a:noFill/>
          <a:ln w="9525">
            <a:noFill/>
          </a:ln>
        </p:spPr>
        <p:txBody>
          <a:bodyPr vert="horz" wrap="square" lIns="91440" tIns="45720" rIns="91440" bIns="45720" anchor="t" anchorCtr="0"/>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609600" indent="-609600" eaLnBrk="1" hangingPunct="1">
              <a:buClr>
                <a:schemeClr val="tx1"/>
              </a:buClr>
              <a:buFontTx/>
              <a:buNone/>
            </a:pPr>
            <a:r>
              <a:rPr lang="en-US" altLang="zh-CN" b="1" dirty="0">
                <a:latin typeface="Times New Roman" panose="02020603050405020304" pitchFamily="18" charset="0"/>
              </a:rPr>
              <a:t>  1. </a:t>
            </a:r>
            <a:r>
              <a:rPr lang="zh-CN" altLang="en-US" b="1" dirty="0">
                <a:latin typeface="Times New Roman" panose="02020603050405020304" pitchFamily="18" charset="0"/>
              </a:rPr>
              <a:t>个体选择概率分配方法</a:t>
            </a:r>
          </a:p>
          <a:p>
            <a:pPr marL="609600" indent="-609600" eaLnBrk="1" hangingPunct="1">
              <a:spcBef>
                <a:spcPct val="50000"/>
              </a:spcBef>
              <a:buClr>
                <a:schemeClr val="tx1"/>
              </a:buClr>
              <a:buFontTx/>
              <a:buNone/>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 </a:t>
            </a:r>
            <a:r>
              <a:rPr lang="zh-CN" altLang="en-US" sz="2800" b="1" dirty="0">
                <a:solidFill>
                  <a:srgbClr val="0000FF"/>
                </a:solidFill>
                <a:latin typeface="Times New Roman" panose="02020603050405020304" pitchFamily="18" charset="0"/>
              </a:rPr>
              <a:t>排序方法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rank-based model</a:t>
            </a:r>
            <a:r>
              <a:rPr lang="zh-CN" altLang="en-US" sz="2800" b="1" dirty="0">
                <a:latin typeface="Times New Roman" panose="02020603050405020304" pitchFamily="18" charset="0"/>
              </a:rPr>
              <a:t>）</a:t>
            </a:r>
            <a:endParaRPr lang="en-US" altLang="zh-CN" sz="2800" b="1" dirty="0">
              <a:latin typeface="Times New Roman" panose="02020603050405020304" pitchFamily="18" charset="0"/>
            </a:endParaRPr>
          </a:p>
          <a:p>
            <a:pPr marL="0" indent="-609600" eaLnBrk="1" hangingPunct="1">
              <a:spcBef>
                <a:spcPct val="50000"/>
              </a:spcBef>
              <a:buClr>
                <a:schemeClr val="tx1"/>
              </a:buClr>
              <a:buNone/>
            </a:pPr>
            <a:r>
              <a:rPr lang="zh-CN" altLang="en-US" sz="2000" b="1" dirty="0">
                <a:latin typeface="Times New Roman" panose="02020603050405020304" pitchFamily="18" charset="0"/>
              </a:rPr>
              <a:t>计算每个个体的适应度，根据适应度大小顺序对群体中个体进行排序，然后把事先设计好的概率按排序分配给个体，作为各自的选择概率。</a:t>
            </a:r>
          </a:p>
          <a:p>
            <a:pPr marL="609600" indent="-609600" eaLnBrk="1" hangingPunct="1">
              <a:spcBef>
                <a:spcPct val="50000"/>
              </a:spcBef>
              <a:buClr>
                <a:schemeClr val="tx1"/>
              </a:buClr>
              <a:buFontTx/>
              <a:buNone/>
            </a:pPr>
            <a:endParaRPr lang="zh-CN" altLang="en-US" sz="2800" b="1" dirty="0">
              <a:latin typeface="Times New Roman" panose="02020603050405020304" pitchFamily="18" charset="0"/>
            </a:endParaRPr>
          </a:p>
        </p:txBody>
      </p:sp>
      <p:grpSp>
        <p:nvGrpSpPr>
          <p:cNvPr id="7" name="组合 6">
            <a:extLst>
              <a:ext uri="{FF2B5EF4-FFF2-40B4-BE49-F238E27FC236}">
                <a16:creationId xmlns:a16="http://schemas.microsoft.com/office/drawing/2014/main" id="{7CA68FAD-E83E-BD7E-5558-9BEB6EB8B757}"/>
              </a:ext>
            </a:extLst>
          </p:cNvPr>
          <p:cNvGrpSpPr/>
          <p:nvPr/>
        </p:nvGrpSpPr>
        <p:grpSpPr>
          <a:xfrm>
            <a:off x="502444" y="4159274"/>
            <a:ext cx="8305800" cy="2078038"/>
            <a:chOff x="502444" y="2800350"/>
            <a:chExt cx="8305800" cy="2078038"/>
          </a:xfrm>
        </p:grpSpPr>
        <p:sp>
          <p:nvSpPr>
            <p:cNvPr id="5" name="Text Box 9">
              <a:extLst>
                <a:ext uri="{FF2B5EF4-FFF2-40B4-BE49-F238E27FC236}">
                  <a16:creationId xmlns:a16="http://schemas.microsoft.com/office/drawing/2014/main" id="{7558B46C-BBC1-B95E-D8A2-8BB13FCA4759}"/>
                </a:ext>
              </a:extLst>
            </p:cNvPr>
            <p:cNvSpPr txBox="1"/>
            <p:nvPr/>
          </p:nvSpPr>
          <p:spPr>
            <a:xfrm>
              <a:off x="502444" y="2800350"/>
              <a:ext cx="8305800" cy="2078038"/>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9pPr>
            </a:lstStyle>
            <a:p>
              <a:pPr>
                <a:spcBef>
                  <a:spcPct val="50000"/>
                </a:spcBef>
                <a:buClr>
                  <a:srgbClr val="0000FF"/>
                </a:buClr>
              </a:pPr>
              <a:r>
                <a:rPr lang="en-US" altLang="zh-CN" b="1" dirty="0">
                  <a:solidFill>
                    <a:srgbClr val="FF3300"/>
                  </a:solidFill>
                  <a:latin typeface="Arial" panose="020B0604020202020204" pitchFamily="34" charset="0"/>
                  <a:ea typeface="宋体" panose="02010600030101010101" pitchFamily="2" charset="-122"/>
                </a:rPr>
                <a:t>●</a:t>
              </a:r>
              <a:r>
                <a:rPr lang="en-US" altLang="zh-CN" dirty="0">
                  <a:solidFill>
                    <a:schemeClr val="tx1"/>
                  </a:solidFill>
                  <a:latin typeface="宋体" panose="02010600030101010101" pitchFamily="2" charset="-122"/>
                  <a:ea typeface="宋体" panose="02010600030101010101" pitchFamily="2" charset="-122"/>
                </a:rPr>
                <a:t> </a:t>
              </a:r>
              <a:r>
                <a:rPr lang="zh-CN" altLang="en-US" sz="2600" dirty="0">
                  <a:solidFill>
                    <a:schemeClr val="tx1"/>
                  </a:solidFill>
                  <a:latin typeface="宋体" panose="02010600030101010101" pitchFamily="2" charset="-122"/>
                  <a:ea typeface="宋体" panose="02010600030101010101" pitchFamily="2" charset="-122"/>
                </a:rPr>
                <a:t>将群体成员按适应值从好到坏依次排列，并按下式分配选择概率：</a:t>
              </a:r>
            </a:p>
            <a:p>
              <a:pPr>
                <a:spcBef>
                  <a:spcPct val="50000"/>
                </a:spcBef>
                <a:buClr>
                  <a:srgbClr val="0000FF"/>
                </a:buClr>
                <a:buFont typeface="Wingdings" panose="05000000000000000000" pitchFamily="2" charset="2"/>
                <a:buChar char="§"/>
              </a:pPr>
              <a:endParaRPr lang="zh-CN" altLang="en-US" sz="2600" dirty="0">
                <a:solidFill>
                  <a:schemeClr val="tx1"/>
                </a:solidFill>
                <a:latin typeface="宋体" panose="02010600030101010101" pitchFamily="2" charset="-122"/>
                <a:ea typeface="宋体" panose="02010600030101010101" pitchFamily="2" charset="-122"/>
              </a:endParaRPr>
            </a:p>
            <a:p>
              <a:pPr>
                <a:spcBef>
                  <a:spcPct val="50000"/>
                </a:spcBef>
                <a:buClr>
                  <a:srgbClr val="0000FF"/>
                </a:buClr>
                <a:buFont typeface="Wingdings" panose="05000000000000000000" pitchFamily="2" charset="2"/>
                <a:buChar char="§"/>
              </a:pPr>
              <a:endParaRPr lang="en-US" altLang="zh-CN" dirty="0">
                <a:solidFill>
                  <a:schemeClr val="tx1"/>
                </a:solidFill>
                <a:latin typeface="宋体" panose="02010600030101010101" pitchFamily="2" charset="-122"/>
                <a:ea typeface="宋体" panose="02010600030101010101" pitchFamily="2" charset="-122"/>
              </a:endParaRPr>
            </a:p>
          </p:txBody>
        </p:sp>
        <p:pic>
          <p:nvPicPr>
            <p:cNvPr id="6" name="Object 10">
              <a:extLst>
                <a:ext uri="{FF2B5EF4-FFF2-40B4-BE49-F238E27FC236}">
                  <a16:creationId xmlns:a16="http://schemas.microsoft.com/office/drawing/2014/main" id="{42BB9419-0194-0A71-AC1D-A7EA8E5E87F8}"/>
                </a:ext>
              </a:extLst>
            </p:cNvPr>
            <p:cNvPicPr>
              <a:picLocks noChangeAspect="1"/>
            </p:cNvPicPr>
            <p:nvPr/>
          </p:nvPicPr>
          <p:blipFill>
            <a:blip r:embed="rId2"/>
            <a:stretch>
              <a:fillRect/>
            </a:stretch>
          </p:blipFill>
          <p:spPr>
            <a:xfrm>
              <a:off x="2055019" y="3543300"/>
              <a:ext cx="5353050" cy="1200150"/>
            </a:xfrm>
            <a:prstGeom prst="rect">
              <a:avLst/>
            </a:prstGeom>
            <a:noFill/>
            <a:ln w="38100">
              <a:noFill/>
              <a:miter/>
            </a:ln>
          </p:spPr>
        </p:pic>
      </p:grpSp>
      <p:sp>
        <p:nvSpPr>
          <p:cNvPr id="8" name="Rectangle 8">
            <a:extLst>
              <a:ext uri="{FF2B5EF4-FFF2-40B4-BE49-F238E27FC236}">
                <a16:creationId xmlns:a16="http://schemas.microsoft.com/office/drawing/2014/main" id="{F9604D80-C9FC-1D83-8FC4-46356F51E93F}"/>
              </a:ext>
            </a:extLst>
          </p:cNvPr>
          <p:cNvSpPr/>
          <p:nvPr/>
        </p:nvSpPr>
        <p:spPr>
          <a:xfrm>
            <a:off x="590650" y="3493039"/>
            <a:ext cx="5256212" cy="519113"/>
          </a:xfrm>
          <a:prstGeom prst="rect">
            <a:avLst/>
          </a:prstGeom>
          <a:noFill/>
          <a:ln w="9525">
            <a:noFill/>
          </a:ln>
        </p:spPr>
        <p:txBody>
          <a:bodyPr wrap="none" anchor="b" anchorCtr="0">
            <a:spAutoFit/>
          </a:bodyPr>
          <a:ls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9pPr>
          </a:lstStyle>
          <a:p>
            <a:r>
              <a:rPr lang="en-US" altLang="zh-CN" sz="2800" dirty="0">
                <a:solidFill>
                  <a:schemeClr val="tx1"/>
                </a:solidFill>
                <a:latin typeface="Times New Roman" panose="02020603050405020304" pitchFamily="18" charset="0"/>
                <a:ea typeface="宋体" panose="02010600030101010101" pitchFamily="2" charset="-122"/>
              </a:rPr>
              <a:t>② </a:t>
            </a:r>
            <a:r>
              <a:rPr lang="zh-CN" altLang="en-US" sz="2800" dirty="0">
                <a:solidFill>
                  <a:srgbClr val="0000FF"/>
                </a:solidFill>
                <a:latin typeface="Times New Roman" panose="02020603050405020304" pitchFamily="18" charset="0"/>
                <a:ea typeface="宋体" panose="02010600030101010101" pitchFamily="2" charset="-122"/>
              </a:rPr>
              <a:t>非线性排序</a:t>
            </a:r>
            <a:r>
              <a:rPr lang="zh-CN" altLang="en-US" sz="2800" dirty="0">
                <a:solidFill>
                  <a:schemeClr val="tx1"/>
                </a:solidFill>
                <a:latin typeface="Times New Roman" panose="02020603050405020304" pitchFamily="18" charset="0"/>
                <a:ea typeface="宋体" panose="02010600030101010101" pitchFamily="2" charset="-122"/>
              </a:rPr>
              <a:t>： </a:t>
            </a:r>
            <a:r>
              <a:rPr lang="en-US" altLang="zh-CN" sz="2800" dirty="0">
                <a:solidFill>
                  <a:schemeClr val="tx1"/>
                </a:solidFill>
                <a:latin typeface="Times New Roman" panose="02020603050405020304" pitchFamily="18" charset="0"/>
                <a:ea typeface="宋体" panose="02010600030101010101" pitchFamily="2" charset="-122"/>
              </a:rPr>
              <a:t>Z. Michalewicz</a:t>
            </a:r>
            <a:r>
              <a:rPr lang="en-US" altLang="zh-CN" sz="2800" dirty="0">
                <a:solidFill>
                  <a:schemeClr val="tx1"/>
                </a:solidFill>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2566282390"/>
      </p:ext>
    </p:extLst>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5843"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5.2.6  </a:t>
            </a:r>
            <a:r>
              <a:rPr lang="zh-CN" altLang="en-US" sz="3600" b="0" dirty="0">
                <a:latin typeface="Times New Roman" panose="02020603050405020304" pitchFamily="18" charset="0"/>
                <a:ea typeface="黑体" panose="02010609060101010101" pitchFamily="49" charset="-122"/>
              </a:rPr>
              <a:t>选择</a:t>
            </a:r>
            <a:r>
              <a:rPr lang="zh-CN" altLang="en-US" sz="3600" dirty="0"/>
              <a:t> </a:t>
            </a:r>
          </a:p>
        </p:txBody>
      </p:sp>
      <p:sp>
        <p:nvSpPr>
          <p:cNvPr id="35844" name="Rectangle 3"/>
          <p:cNvSpPr>
            <a:spLocks noGrp="1"/>
          </p:cNvSpPr>
          <p:nvPr>
            <p:ph idx="1"/>
          </p:nvPr>
        </p:nvSpPr>
        <p:spPr>
          <a:xfrm>
            <a:off x="184150" y="981075"/>
            <a:ext cx="3956050" cy="5346700"/>
          </a:xfrm>
          <a:ln/>
        </p:spPr>
        <p:txBody>
          <a:bodyPr vert="horz" wrap="square" lIns="91440" tIns="45720" rIns="91440" bIns="45720" anchor="t" anchorCtr="0"/>
          <a:lstStyle/>
          <a:p>
            <a:pPr marL="609600" indent="-609600" eaLnBrk="1" hangingPunct="1">
              <a:spcBef>
                <a:spcPct val="50000"/>
              </a:spcBef>
              <a:buClr>
                <a:schemeClr val="tx1"/>
              </a:buClr>
              <a:buFontTx/>
              <a:buNone/>
            </a:pPr>
            <a:r>
              <a:rPr lang="en-US" altLang="zh-CN" b="1" dirty="0">
                <a:latin typeface="Times New Roman" panose="02020603050405020304" pitchFamily="18" charset="0"/>
              </a:rPr>
              <a:t>  2. </a:t>
            </a:r>
            <a:r>
              <a:rPr lang="zh-CN" altLang="en-US" b="1" dirty="0">
                <a:latin typeface="Times New Roman" panose="02020603050405020304" pitchFamily="18" charset="0"/>
              </a:rPr>
              <a:t>选择个体方法</a:t>
            </a:r>
          </a:p>
          <a:p>
            <a:pPr marL="609600" indent="-609600" eaLnBrk="1" hangingPunct="1">
              <a:spcBef>
                <a:spcPct val="50000"/>
              </a:spcBef>
              <a:buClr>
                <a:schemeClr val="tx1"/>
              </a:buClr>
              <a:buFontTx/>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zh-CN" altLang="en-US" sz="2800" b="1" dirty="0">
                <a:solidFill>
                  <a:srgbClr val="0000FF"/>
                </a:solidFill>
                <a:latin typeface="Times New Roman" panose="02020603050405020304" pitchFamily="18" charset="0"/>
              </a:rPr>
              <a:t>轮盘赌选择</a:t>
            </a:r>
            <a:r>
              <a:rPr lang="zh-CN" altLang="en-US" sz="2800" dirty="0">
                <a:latin typeface="宋体" panose="02010600030101010101" pitchFamily="2" charset="-122"/>
              </a:rPr>
              <a:t>        </a:t>
            </a:r>
          </a:p>
        </p:txBody>
      </p:sp>
      <p:sp>
        <p:nvSpPr>
          <p:cNvPr id="35846" name="Rectangle 6"/>
          <p:cNvSpPr/>
          <p:nvPr/>
        </p:nvSpPr>
        <p:spPr>
          <a:xfrm>
            <a:off x="4367213" y="33289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35847" name="Rectangle 8"/>
          <p:cNvSpPr/>
          <p:nvPr/>
        </p:nvSpPr>
        <p:spPr>
          <a:xfrm>
            <a:off x="4376738" y="33289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177162" name="Text Box 10"/>
          <p:cNvSpPr txBox="1"/>
          <p:nvPr/>
        </p:nvSpPr>
        <p:spPr>
          <a:xfrm>
            <a:off x="395288" y="2852738"/>
            <a:ext cx="4752975" cy="2492375"/>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eaLnBrk="1" hangingPunct="1">
              <a:spcBef>
                <a:spcPct val="50000"/>
              </a:spcBef>
              <a:buClr>
                <a:srgbClr val="0000FF"/>
              </a:buClr>
              <a:buFont typeface="Wingdings" panose="05000000000000000000" pitchFamily="2" charset="2"/>
              <a:buChar char="Ø"/>
            </a:pPr>
            <a:r>
              <a:rPr lang="en-US" altLang="zh-CN" dirty="0">
                <a:solidFill>
                  <a:schemeClr val="tx1"/>
                </a:solidFill>
                <a:latin typeface="宋体" panose="02010600030101010101" pitchFamily="2" charset="-122"/>
              </a:rPr>
              <a:t> </a:t>
            </a:r>
            <a:r>
              <a:rPr lang="zh-CN" altLang="en-US" dirty="0">
                <a:solidFill>
                  <a:schemeClr val="tx1"/>
                </a:solidFill>
                <a:latin typeface="宋体" panose="02010600030101010101" pitchFamily="2" charset="-122"/>
              </a:rPr>
              <a:t>按个体的选择概率产生一个轮盘，轮盘每个区的</a:t>
            </a:r>
            <a:r>
              <a:rPr lang="zh-CN" altLang="en-US" dirty="0">
                <a:solidFill>
                  <a:srgbClr val="0000FF"/>
                </a:solidFill>
                <a:latin typeface="宋体" panose="02010600030101010101" pitchFamily="2" charset="-122"/>
              </a:rPr>
              <a:t>角度</a:t>
            </a:r>
            <a:r>
              <a:rPr lang="zh-CN" altLang="en-US" dirty="0">
                <a:solidFill>
                  <a:schemeClr val="tx1"/>
                </a:solidFill>
                <a:latin typeface="宋体" panose="02010600030101010101" pitchFamily="2" charset="-122"/>
              </a:rPr>
              <a:t>与个体的</a:t>
            </a:r>
            <a:r>
              <a:rPr lang="zh-CN" altLang="en-US" dirty="0">
                <a:solidFill>
                  <a:srgbClr val="0000FF"/>
                </a:solidFill>
                <a:latin typeface="宋体" panose="02010600030101010101" pitchFamily="2" charset="-122"/>
              </a:rPr>
              <a:t>选择概率</a:t>
            </a:r>
            <a:r>
              <a:rPr lang="zh-CN" altLang="en-US" dirty="0">
                <a:solidFill>
                  <a:schemeClr val="tx1"/>
                </a:solidFill>
                <a:latin typeface="宋体" panose="02010600030101010101" pitchFamily="2" charset="-122"/>
              </a:rPr>
              <a:t>成比例。</a:t>
            </a:r>
          </a:p>
          <a:p>
            <a:pPr algn="just" eaLnBrk="1" hangingPunct="1">
              <a:spcBef>
                <a:spcPct val="50000"/>
              </a:spcBef>
              <a:buClr>
                <a:srgbClr val="0000FF"/>
              </a:buClr>
              <a:buFont typeface="Wingdings" panose="05000000000000000000" pitchFamily="2" charset="2"/>
              <a:buChar char="Ø"/>
            </a:pPr>
            <a:r>
              <a:rPr lang="zh-CN" altLang="en-US" dirty="0">
                <a:solidFill>
                  <a:schemeClr val="tx1"/>
                </a:solidFill>
                <a:latin typeface="宋体" panose="02010600030101010101" pitchFamily="2" charset="-122"/>
              </a:rPr>
              <a:t> 产生一个</a:t>
            </a:r>
            <a:r>
              <a:rPr lang="zh-CN" altLang="en-US" dirty="0">
                <a:solidFill>
                  <a:srgbClr val="0000FF"/>
                </a:solidFill>
                <a:latin typeface="宋体" panose="02010600030101010101" pitchFamily="2" charset="-122"/>
              </a:rPr>
              <a:t>随机数</a:t>
            </a:r>
            <a:r>
              <a:rPr lang="zh-CN" altLang="en-US" dirty="0">
                <a:solidFill>
                  <a:schemeClr val="tx1"/>
                </a:solidFill>
                <a:latin typeface="宋体" panose="02010600030101010101" pitchFamily="2" charset="-122"/>
              </a:rPr>
              <a:t>，它落入转盘的哪个区域就选择相应的个体交叉。 </a:t>
            </a:r>
          </a:p>
        </p:txBody>
      </p:sp>
      <p:pic>
        <p:nvPicPr>
          <p:cNvPr id="35849" name="图片 766" descr="轮盘赌1.jpg"/>
          <p:cNvPicPr>
            <a:picLocks noChangeAspect="1"/>
          </p:cNvPicPr>
          <p:nvPr/>
        </p:nvPicPr>
        <p:blipFill>
          <a:blip r:embed="rId2"/>
          <a:stretch>
            <a:fillRect/>
          </a:stretch>
        </p:blipFill>
        <p:spPr>
          <a:xfrm>
            <a:off x="6587225" y="782834"/>
            <a:ext cx="2520900" cy="2519754"/>
          </a:xfrm>
          <a:prstGeom prst="rect">
            <a:avLst/>
          </a:prstGeom>
          <a:noFill/>
          <a:ln w="9525">
            <a:noFill/>
          </a:ln>
        </p:spPr>
      </p:pic>
      <p:sp>
        <p:nvSpPr>
          <p:cNvPr id="2" name="AutoShape 4">
            <a:extLst>
              <a:ext uri="{FF2B5EF4-FFF2-40B4-BE49-F238E27FC236}">
                <a16:creationId xmlns:a16="http://schemas.microsoft.com/office/drawing/2014/main" id="{E2ABF2B2-4475-BC3D-A031-043249CEED86}"/>
              </a:ext>
            </a:extLst>
          </p:cNvPr>
          <p:cNvSpPr/>
          <p:nvPr/>
        </p:nvSpPr>
        <p:spPr>
          <a:xfrm>
            <a:off x="4155126" y="751065"/>
            <a:ext cx="2217074" cy="457023"/>
          </a:xfrm>
          <a:prstGeom prst="accentBorderCallout2">
            <a:avLst>
              <a:gd name="adj1" fmla="val 49651"/>
              <a:gd name="adj2" fmla="val -2348"/>
              <a:gd name="adj3" fmla="val 52683"/>
              <a:gd name="adj4" fmla="val -23969"/>
              <a:gd name="adj5" fmla="val 67984"/>
              <a:gd name="adj6" fmla="val -43766"/>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zh-CN" altLang="en-US" sz="2000" dirty="0">
                <a:solidFill>
                  <a:schemeClr val="tx1"/>
                </a:solidFill>
              </a:rPr>
              <a:t>根据个体选择概率</a:t>
            </a:r>
          </a:p>
        </p:txBody>
      </p:sp>
      <p:pic>
        <p:nvPicPr>
          <p:cNvPr id="3" name="Picture 14">
            <a:extLst>
              <a:ext uri="{FF2B5EF4-FFF2-40B4-BE49-F238E27FC236}">
                <a16:creationId xmlns:a16="http://schemas.microsoft.com/office/drawing/2014/main" id="{BFE0D482-4E7D-7583-3EBA-8C8FD73F448C}"/>
              </a:ext>
            </a:extLst>
          </p:cNvPr>
          <p:cNvPicPr>
            <a:picLocks noChangeAspect="1"/>
          </p:cNvPicPr>
          <p:nvPr/>
        </p:nvPicPr>
        <p:blipFill>
          <a:blip r:embed="rId3"/>
          <a:stretch>
            <a:fillRect/>
          </a:stretch>
        </p:blipFill>
        <p:spPr>
          <a:xfrm>
            <a:off x="6529024" y="3840161"/>
            <a:ext cx="2597856" cy="2492375"/>
          </a:xfrm>
          <a:prstGeom prst="rect">
            <a:avLst/>
          </a:prstGeom>
          <a:noFill/>
          <a:ln w="9525">
            <a:noFill/>
          </a:ln>
        </p:spPr>
      </p:pic>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6867"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5.2.6  </a:t>
            </a:r>
            <a:r>
              <a:rPr lang="zh-CN" altLang="en-US" sz="3600" b="0" dirty="0">
                <a:latin typeface="Times New Roman" panose="02020603050405020304" pitchFamily="18" charset="0"/>
                <a:ea typeface="黑体" panose="02010609060101010101" pitchFamily="49" charset="-122"/>
              </a:rPr>
              <a:t>选择</a:t>
            </a:r>
            <a:r>
              <a:rPr lang="zh-CN" altLang="en-US" sz="3600" dirty="0"/>
              <a:t> </a:t>
            </a:r>
          </a:p>
        </p:txBody>
      </p:sp>
      <p:sp>
        <p:nvSpPr>
          <p:cNvPr id="36868" name="Rectangle 3"/>
          <p:cNvSpPr>
            <a:spLocks noGrp="1"/>
          </p:cNvSpPr>
          <p:nvPr>
            <p:ph idx="1"/>
          </p:nvPr>
        </p:nvSpPr>
        <p:spPr>
          <a:xfrm>
            <a:off x="184150" y="765175"/>
            <a:ext cx="7772400" cy="5562600"/>
          </a:xfrm>
          <a:ln/>
        </p:spPr>
        <p:txBody>
          <a:bodyPr vert="horz" wrap="square" lIns="91440" tIns="45720" rIns="91440" bIns="45720" anchor="t" anchorCtr="0"/>
          <a:lstStyle/>
          <a:p>
            <a:pPr marL="609600" indent="-609600" eaLnBrk="1" hangingPunct="1">
              <a:spcBef>
                <a:spcPct val="50000"/>
              </a:spcBef>
              <a:buClr>
                <a:schemeClr val="tx1"/>
              </a:buClr>
              <a:buFontTx/>
              <a:buNone/>
            </a:pPr>
            <a:r>
              <a:rPr lang="en-US" altLang="zh-CN" b="1" dirty="0">
                <a:latin typeface="Times New Roman" panose="02020603050405020304" pitchFamily="18" charset="0"/>
              </a:rPr>
              <a:t>  2. </a:t>
            </a:r>
            <a:r>
              <a:rPr lang="zh-CN" altLang="en-US" b="1" dirty="0">
                <a:latin typeface="Times New Roman" panose="02020603050405020304" pitchFamily="18" charset="0"/>
              </a:rPr>
              <a:t>选择个体方法</a:t>
            </a:r>
          </a:p>
          <a:p>
            <a:pPr marL="609600" indent="-609600" eaLnBrk="1" hangingPunct="1">
              <a:spcBef>
                <a:spcPct val="50000"/>
              </a:spcBef>
              <a:buClr>
                <a:schemeClr val="tx1"/>
              </a:buClr>
              <a:buFontTx/>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zh-CN" altLang="en-US" sz="2800" b="1" dirty="0">
                <a:solidFill>
                  <a:srgbClr val="0000FF"/>
                </a:solidFill>
                <a:latin typeface="Times New Roman" panose="02020603050405020304" pitchFamily="18" charset="0"/>
              </a:rPr>
              <a:t>轮盘赌选择</a:t>
            </a:r>
            <a:endParaRPr lang="zh-CN" altLang="en-US" sz="2800" dirty="0">
              <a:solidFill>
                <a:srgbClr val="0000FF"/>
              </a:solidFill>
              <a:latin typeface="宋体" panose="02010600030101010101" pitchFamily="2" charset="-122"/>
            </a:endParaRPr>
          </a:p>
        </p:txBody>
      </p:sp>
      <p:graphicFrame>
        <p:nvGraphicFramePr>
          <p:cNvPr id="9" name="Object 159"/>
          <p:cNvGraphicFramePr>
            <a:graphicFrameLocks noChangeAspect="1"/>
          </p:cNvGraphicFramePr>
          <p:nvPr/>
        </p:nvGraphicFramePr>
        <p:xfrm>
          <a:off x="381000" y="4229100"/>
          <a:ext cx="8458200" cy="1647825"/>
        </p:xfrm>
        <a:graphic>
          <a:graphicData uri="http://schemas.openxmlformats.org/presentationml/2006/ole">
            <mc:AlternateContent xmlns:mc="http://schemas.openxmlformats.org/markup-compatibility/2006">
              <mc:Choice xmlns:v="urn:schemas-microsoft-com:vml" Requires="v">
                <p:oleObj r:id="rId2" imgW="4581525" imgH="942975" progId="Paint.Picture">
                  <p:embed/>
                </p:oleObj>
              </mc:Choice>
              <mc:Fallback>
                <p:oleObj r:id="rId2" imgW="4581525" imgH="942975" progId="Paint.Picture">
                  <p:embed/>
                  <p:pic>
                    <p:nvPicPr>
                      <p:cNvPr id="0" name="图片 3098"/>
                      <p:cNvPicPr/>
                      <p:nvPr/>
                    </p:nvPicPr>
                    <p:blipFill>
                      <a:blip r:embed="rId3"/>
                      <a:stretch>
                        <a:fillRect/>
                      </a:stretch>
                    </p:blipFill>
                    <p:spPr>
                      <a:xfrm>
                        <a:off x="381000" y="4229100"/>
                        <a:ext cx="8458200" cy="1647825"/>
                      </a:xfrm>
                      <a:prstGeom prst="rect">
                        <a:avLst/>
                      </a:prstGeom>
                      <a:noFill/>
                      <a:ln w="38100">
                        <a:noFill/>
                        <a:miter/>
                      </a:ln>
                    </p:spPr>
                  </p:pic>
                </p:oleObj>
              </mc:Fallback>
            </mc:AlternateContent>
          </a:graphicData>
        </a:graphic>
      </p:graphicFrame>
      <p:sp>
        <p:nvSpPr>
          <p:cNvPr id="10" name="Text Box 160"/>
          <p:cNvSpPr txBox="1"/>
          <p:nvPr/>
        </p:nvSpPr>
        <p:spPr>
          <a:xfrm>
            <a:off x="409575" y="5924550"/>
            <a:ext cx="4017963" cy="457200"/>
          </a:xfrm>
          <a:prstGeom prst="rect">
            <a:avLst/>
          </a:prstGeom>
          <a:noFill/>
          <a:ln w="9525">
            <a:noFill/>
          </a:ln>
        </p:spPr>
        <p:txBody>
          <a:bodyPr anchor="b" anchorCtr="0">
            <a:spAutoFit/>
          </a:bodyPr>
          <a:lstStyle/>
          <a:p>
            <a:pPr eaLnBrk="1" hangingPunct="1">
              <a:spcBef>
                <a:spcPct val="50000"/>
              </a:spcBef>
            </a:pPr>
            <a:r>
              <a:rPr lang="zh-CN" altLang="en-US" dirty="0">
                <a:solidFill>
                  <a:schemeClr val="tx1"/>
                </a:solidFill>
                <a:latin typeface="宋体" panose="02010600030101010101" pitchFamily="2" charset="-122"/>
              </a:rPr>
              <a:t>第</a:t>
            </a:r>
            <a:r>
              <a:rPr lang="en-US" altLang="zh-CN" dirty="0">
                <a:solidFill>
                  <a:schemeClr val="tx1"/>
                </a:solidFill>
                <a:latin typeface="Times New Roman" panose="02020603050405020304" pitchFamily="18" charset="0"/>
                <a:cs typeface="Times New Roman" panose="02020603050405020304" pitchFamily="18" charset="0"/>
              </a:rPr>
              <a:t>1</a:t>
            </a:r>
            <a:r>
              <a:rPr lang="zh-CN" altLang="en-US" dirty="0">
                <a:solidFill>
                  <a:schemeClr val="tx1"/>
                </a:solidFill>
                <a:latin typeface="宋体" panose="02010600030101010101" pitchFamily="2" charset="-122"/>
              </a:rPr>
              <a:t>轮产生一个随机数：</a:t>
            </a:r>
            <a:r>
              <a:rPr lang="en-US" altLang="zh-CN" b="1" dirty="0">
                <a:solidFill>
                  <a:schemeClr val="accent2"/>
                </a:solidFill>
                <a:latin typeface="Times New Roman" panose="02020603050405020304" pitchFamily="18" charset="0"/>
                <a:cs typeface="Times New Roman" panose="02020603050405020304" pitchFamily="18" charset="0"/>
              </a:rPr>
              <a:t>0.81</a:t>
            </a:r>
            <a:r>
              <a:rPr lang="en-US" altLang="zh-CN" dirty="0">
                <a:solidFill>
                  <a:schemeClr val="tx1"/>
                </a:solidFill>
                <a:latin typeface="宋体" panose="02010600030101010101" pitchFamily="2" charset="-122"/>
              </a:rPr>
              <a:t> </a:t>
            </a:r>
          </a:p>
        </p:txBody>
      </p:sp>
      <p:sp>
        <p:nvSpPr>
          <p:cNvPr id="11" name="Oval 162"/>
          <p:cNvSpPr/>
          <p:nvPr/>
        </p:nvSpPr>
        <p:spPr>
          <a:xfrm>
            <a:off x="4876800" y="5181600"/>
            <a:ext cx="609600" cy="457200"/>
          </a:xfrm>
          <a:prstGeom prst="ellipse">
            <a:avLst/>
          </a:prstGeom>
          <a:noFill/>
          <a:ln w="25400" cap="flat" cmpd="sng">
            <a:solidFill>
              <a:schemeClr val="accent2"/>
            </a:solidFill>
            <a:prstDash val="solid"/>
            <a:headEnd type="none" w="med" len="med"/>
            <a:tailEnd type="none" w="med" len="med"/>
          </a:ln>
        </p:spPr>
        <p:txBody>
          <a:bodyPr wrap="none" anchor="ctr" anchorCtr="0"/>
          <a:lstStyle/>
          <a:p>
            <a:pPr eaLnBrk="1" hangingPunct="1"/>
            <a:endParaRPr lang="zh-CN" altLang="en-US" dirty="0">
              <a:latin typeface="宋体" panose="02010600030101010101" pitchFamily="2" charset="-122"/>
            </a:endParaRPr>
          </a:p>
        </p:txBody>
      </p:sp>
      <p:sp>
        <p:nvSpPr>
          <p:cNvPr id="12" name="Text Box 161"/>
          <p:cNvSpPr txBox="1"/>
          <p:nvPr/>
        </p:nvSpPr>
        <p:spPr>
          <a:xfrm>
            <a:off x="4802188" y="5924550"/>
            <a:ext cx="4090987" cy="457200"/>
          </a:xfrm>
          <a:prstGeom prst="rect">
            <a:avLst/>
          </a:prstGeom>
          <a:noFill/>
          <a:ln w="9525">
            <a:noFill/>
          </a:ln>
        </p:spPr>
        <p:txBody>
          <a:bodyPr anchor="b" anchorCtr="0">
            <a:spAutoFit/>
          </a:bodyPr>
          <a:lstStyle/>
          <a:p>
            <a:pPr eaLnBrk="1" hangingPunct="1">
              <a:spcBef>
                <a:spcPct val="50000"/>
              </a:spcBef>
            </a:pPr>
            <a:r>
              <a:rPr lang="zh-CN" altLang="en-US" dirty="0">
                <a:solidFill>
                  <a:schemeClr val="tx1"/>
                </a:solidFill>
                <a:latin typeface="宋体" panose="02010600030101010101" pitchFamily="2" charset="-122"/>
              </a:rPr>
              <a:t>第</a:t>
            </a:r>
            <a:r>
              <a:rPr lang="en-US" altLang="zh-CN" dirty="0">
                <a:solidFill>
                  <a:schemeClr val="tx1"/>
                </a:solidFill>
                <a:latin typeface="Times New Roman" panose="02020603050405020304" pitchFamily="18" charset="0"/>
                <a:cs typeface="Times New Roman" panose="02020603050405020304" pitchFamily="18" charset="0"/>
              </a:rPr>
              <a:t>2</a:t>
            </a:r>
            <a:r>
              <a:rPr lang="zh-CN" altLang="en-US" dirty="0">
                <a:solidFill>
                  <a:schemeClr val="tx1"/>
                </a:solidFill>
                <a:latin typeface="宋体" panose="02010600030101010101" pitchFamily="2" charset="-122"/>
              </a:rPr>
              <a:t>轮产生一个随机数：</a:t>
            </a:r>
            <a:r>
              <a:rPr lang="en-US" altLang="zh-CN" b="1" dirty="0">
                <a:solidFill>
                  <a:srgbClr val="0000FF"/>
                </a:solidFill>
                <a:latin typeface="Times New Roman" panose="02020603050405020304" pitchFamily="18" charset="0"/>
                <a:cs typeface="Times New Roman" panose="02020603050405020304" pitchFamily="18" charset="0"/>
              </a:rPr>
              <a:t>0.32</a:t>
            </a:r>
            <a:r>
              <a:rPr lang="en-US" altLang="zh-CN" dirty="0">
                <a:solidFill>
                  <a:schemeClr val="tx1"/>
                </a:solidFill>
                <a:latin typeface="宋体" panose="02010600030101010101" pitchFamily="2" charset="-122"/>
              </a:rPr>
              <a:t> </a:t>
            </a:r>
          </a:p>
        </p:txBody>
      </p:sp>
      <p:sp>
        <p:nvSpPr>
          <p:cNvPr id="13" name="Oval 163"/>
          <p:cNvSpPr/>
          <p:nvPr/>
        </p:nvSpPr>
        <p:spPr>
          <a:xfrm>
            <a:off x="2286000" y="5181600"/>
            <a:ext cx="609600" cy="457200"/>
          </a:xfrm>
          <a:prstGeom prst="ellipse">
            <a:avLst/>
          </a:prstGeom>
          <a:noFill/>
          <a:ln w="25400" cap="flat" cmpd="sng">
            <a:solidFill>
              <a:srgbClr val="0000FF"/>
            </a:solidFill>
            <a:prstDash val="solid"/>
            <a:headEnd type="none" w="med" len="med"/>
            <a:tailEnd type="none" w="med" len="med"/>
          </a:ln>
        </p:spPr>
        <p:txBody>
          <a:bodyPr wrap="none" anchor="ctr" anchorCtr="0"/>
          <a:lstStyle/>
          <a:p>
            <a:pPr eaLnBrk="1" hangingPunct="1"/>
            <a:endParaRPr lang="zh-CN" altLang="en-US" dirty="0">
              <a:latin typeface="宋体" panose="02010600030101010101" pitchFamily="2" charset="-122"/>
            </a:endParaRPr>
          </a:p>
        </p:txBody>
      </p:sp>
      <p:pic>
        <p:nvPicPr>
          <p:cNvPr id="36874" name="Picture 14"/>
          <p:cNvPicPr>
            <a:picLocks noChangeAspect="1"/>
          </p:cNvPicPr>
          <p:nvPr/>
        </p:nvPicPr>
        <p:blipFill>
          <a:blip r:embed="rId4"/>
          <a:stretch>
            <a:fillRect/>
          </a:stretch>
        </p:blipFill>
        <p:spPr>
          <a:xfrm>
            <a:off x="3851275" y="1341438"/>
            <a:ext cx="2736850" cy="2625725"/>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9" presetClass="entr" presetSubtype="1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fmla="#ppt_w*sin(2.5*pi*$)">
                                          <p:val>
                                            <p:fltVal val="0"/>
                                          </p:val>
                                        </p:tav>
                                        <p:tav tm="100000">
                                          <p:val>
                                            <p:fltVal val="1"/>
                                          </p:val>
                                        </p:tav>
                                      </p:tavLst>
                                    </p:anim>
                                    <p:anim calcmode="lin" valueType="num">
                                      <p:cBhvr>
                                        <p:cTn id="17" dur="1000" fill="hold"/>
                                        <p:tgtEl>
                                          <p:spTgt spid="1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par>
                          <p:cTn id="18" fill="hold">
                            <p:stCondLst>
                              <p:cond delay="2000"/>
                            </p:stCondLst>
                            <p:childTnLst>
                              <p:par>
                                <p:cTn id="19" presetID="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par>
                          <p:cTn id="23" fill="hold">
                            <p:stCondLst>
                              <p:cond delay="2500"/>
                            </p:stCondLst>
                            <p:childTnLst>
                              <p:par>
                                <p:cTn id="24" presetID="19" presetClass="entr" presetSubtype="1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fmla="#ppt_w*sin(2.5*pi*$)">
                                          <p:val>
                                            <p:fltVal val="0"/>
                                          </p:val>
                                        </p:tav>
                                        <p:tav tm="100000">
                                          <p:val>
                                            <p:fltVal val="1"/>
                                          </p:val>
                                        </p:tav>
                                      </p:tavLst>
                                    </p:anim>
                                    <p:anim calcmode="lin" valueType="num">
                                      <p:cBhvr>
                                        <p:cTn id="27" dur="1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7891"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5.2.6  </a:t>
            </a:r>
            <a:r>
              <a:rPr lang="zh-CN" altLang="en-US" sz="3600" b="0" dirty="0">
                <a:latin typeface="Times New Roman" panose="02020603050405020304" pitchFamily="18" charset="0"/>
                <a:ea typeface="黑体" panose="02010609060101010101" pitchFamily="49" charset="-122"/>
              </a:rPr>
              <a:t>选择</a:t>
            </a:r>
            <a:r>
              <a:rPr lang="zh-CN" altLang="en-US" sz="3600" dirty="0"/>
              <a:t> </a:t>
            </a:r>
          </a:p>
        </p:txBody>
      </p:sp>
      <p:sp>
        <p:nvSpPr>
          <p:cNvPr id="37892" name="Rectangle 3"/>
          <p:cNvSpPr>
            <a:spLocks noGrp="1"/>
          </p:cNvSpPr>
          <p:nvPr>
            <p:ph idx="1"/>
          </p:nvPr>
        </p:nvSpPr>
        <p:spPr>
          <a:xfrm>
            <a:off x="179388" y="819150"/>
            <a:ext cx="8588375" cy="5562600"/>
          </a:xfrm>
          <a:ln/>
        </p:spPr>
        <p:txBody>
          <a:bodyPr vert="horz" wrap="square" lIns="91440" tIns="45720" rIns="91440" bIns="45720" anchor="t" anchorCtr="0"/>
          <a:lstStyle/>
          <a:p>
            <a:pPr marL="609600" indent="-609600" eaLnBrk="1" hangingPunct="1">
              <a:spcBef>
                <a:spcPct val="50000"/>
              </a:spcBef>
              <a:buClr>
                <a:schemeClr val="tx1"/>
              </a:buClr>
              <a:buFontTx/>
              <a:buNone/>
            </a:pPr>
            <a:r>
              <a:rPr lang="en-US" altLang="zh-CN" b="1" dirty="0">
                <a:latin typeface="Times New Roman" panose="02020603050405020304" pitchFamily="18" charset="0"/>
              </a:rPr>
              <a:t>  2. </a:t>
            </a:r>
            <a:r>
              <a:rPr lang="zh-CN" altLang="en-US" b="1" dirty="0">
                <a:latin typeface="Times New Roman" panose="02020603050405020304" pitchFamily="18" charset="0"/>
              </a:rPr>
              <a:t>选择个体方法</a:t>
            </a:r>
          </a:p>
          <a:p>
            <a:pPr marL="609600" indent="-609600" eaLnBrk="1" hangingPunct="1">
              <a:spcBef>
                <a:spcPct val="50000"/>
              </a:spcBef>
              <a:buClr>
                <a:schemeClr val="tx1"/>
              </a:buClr>
              <a:buFontTx/>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2</a:t>
            </a:r>
            <a:r>
              <a:rPr lang="zh-CN" altLang="en-US" sz="2800" dirty="0">
                <a:latin typeface="Times New Roman" panose="02020603050405020304" pitchFamily="18" charset="0"/>
              </a:rPr>
              <a:t>）</a:t>
            </a:r>
            <a:r>
              <a:rPr lang="zh-CN" altLang="en-US" sz="2800" b="1" dirty="0">
                <a:solidFill>
                  <a:srgbClr val="0000FF"/>
                </a:solidFill>
                <a:latin typeface="Times New Roman" panose="02020603050405020304" pitchFamily="18" charset="0"/>
              </a:rPr>
              <a:t>锦标赛选择方法</a:t>
            </a:r>
            <a:r>
              <a:rPr lang="zh-CN" altLang="en-US" sz="2800" b="1" dirty="0">
                <a:latin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tournament selection model</a:t>
            </a:r>
            <a:r>
              <a:rPr lang="zh-CN" altLang="en-US" sz="2800" b="1" dirty="0">
                <a:latin typeface="Times New Roman" panose="02020603050405020304" pitchFamily="18" charset="0"/>
              </a:rPr>
              <a:t>）</a:t>
            </a:r>
            <a:r>
              <a:rPr lang="zh-CN" altLang="en-US" sz="2800" b="1" dirty="0">
                <a:solidFill>
                  <a:schemeClr val="folHlink"/>
                </a:solidFill>
                <a:latin typeface="宋体" panose="02010600030101010101" pitchFamily="2" charset="-122"/>
              </a:rPr>
              <a:t> </a:t>
            </a:r>
            <a:r>
              <a:rPr lang="zh-CN" altLang="en-US" sz="2800" dirty="0"/>
              <a:t> </a:t>
            </a:r>
          </a:p>
        </p:txBody>
      </p:sp>
      <p:sp>
        <p:nvSpPr>
          <p:cNvPr id="37893" name="Rectangle 4"/>
          <p:cNvSpPr/>
          <p:nvPr/>
        </p:nvSpPr>
        <p:spPr>
          <a:xfrm>
            <a:off x="4181475" y="3095625"/>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37894" name="Rectangle 6"/>
          <p:cNvSpPr/>
          <p:nvPr/>
        </p:nvSpPr>
        <p:spPr>
          <a:xfrm>
            <a:off x="4367213" y="33289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37895" name="Rectangle 8"/>
          <p:cNvSpPr/>
          <p:nvPr/>
        </p:nvSpPr>
        <p:spPr>
          <a:xfrm>
            <a:off x="4376738" y="33289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182282" name="Text Box 10"/>
          <p:cNvSpPr txBox="1"/>
          <p:nvPr/>
        </p:nvSpPr>
        <p:spPr>
          <a:xfrm>
            <a:off x="381000" y="2286598"/>
            <a:ext cx="8305800" cy="1363065"/>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eaLnBrk="1" hangingPunct="1">
              <a:lnSpc>
                <a:spcPct val="120000"/>
              </a:lnSpc>
              <a:spcBef>
                <a:spcPct val="50000"/>
              </a:spcBef>
              <a:buClr>
                <a:srgbClr val="0000FF"/>
              </a:buClr>
            </a:pPr>
            <a:r>
              <a:rPr lang="en-US" altLang="zh-CN" b="1" dirty="0">
                <a:solidFill>
                  <a:srgbClr val="FF3300"/>
                </a:solidFill>
                <a:latin typeface="Arial" panose="020B0604020202020204" pitchFamily="34" charset="0"/>
              </a:rPr>
              <a:t>●</a:t>
            </a:r>
            <a:r>
              <a:rPr lang="en-US" altLang="zh-CN" dirty="0">
                <a:solidFill>
                  <a:schemeClr val="tx1"/>
                </a:solidFill>
                <a:latin typeface="宋体" panose="02010600030101010101" pitchFamily="2" charset="-122"/>
              </a:rPr>
              <a:t> </a:t>
            </a:r>
            <a:r>
              <a:rPr lang="zh-CN" altLang="en-US" b="1" dirty="0">
                <a:solidFill>
                  <a:schemeClr val="tx1"/>
                </a:solidFill>
                <a:latin typeface="宋体" panose="02010600030101010101" pitchFamily="2" charset="-122"/>
              </a:rPr>
              <a:t>锦标赛选择方法</a:t>
            </a:r>
            <a:r>
              <a:rPr lang="zh-CN" altLang="en-US"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宋体" panose="02010600030101010101" pitchFamily="2" charset="-122"/>
              </a:rPr>
              <a:t>从群体中随机选择</a:t>
            </a:r>
            <a:r>
              <a:rPr lang="en-US" altLang="zh-CN" i="1" dirty="0">
                <a:solidFill>
                  <a:schemeClr val="tx1"/>
                </a:solidFill>
                <a:latin typeface="Times New Roman" panose="02020603050405020304" pitchFamily="18" charset="0"/>
                <a:cs typeface="Times New Roman" panose="02020603050405020304" pitchFamily="18" charset="0"/>
              </a:rPr>
              <a:t>k</a:t>
            </a:r>
            <a:r>
              <a:rPr lang="zh-CN" altLang="en-US" dirty="0">
                <a:solidFill>
                  <a:schemeClr val="tx1"/>
                </a:solidFill>
                <a:latin typeface="宋体" panose="02010600030101010101" pitchFamily="2" charset="-122"/>
              </a:rPr>
              <a:t>个个体，将其中</a:t>
            </a:r>
            <a:r>
              <a:rPr lang="zh-CN" altLang="en-US" dirty="0">
                <a:solidFill>
                  <a:srgbClr val="FF0000"/>
                </a:solidFill>
                <a:latin typeface="宋体" panose="02010600030101010101" pitchFamily="2" charset="-122"/>
              </a:rPr>
              <a:t>适应度最高的个体</a:t>
            </a:r>
            <a:r>
              <a:rPr lang="zh-CN" altLang="en-US" dirty="0">
                <a:solidFill>
                  <a:schemeClr val="tx1"/>
                </a:solidFill>
                <a:latin typeface="宋体" panose="02010600030101010101" pitchFamily="2" charset="-122"/>
              </a:rPr>
              <a:t>保存到下一代。这一过程反复执行，直到保存到下一代的</a:t>
            </a:r>
            <a:r>
              <a:rPr lang="zh-CN" altLang="en-US" dirty="0">
                <a:solidFill>
                  <a:srgbClr val="FF0000"/>
                </a:solidFill>
                <a:latin typeface="宋体" panose="02010600030101010101" pitchFamily="2" charset="-122"/>
              </a:rPr>
              <a:t>个体数</a:t>
            </a:r>
            <a:r>
              <a:rPr lang="zh-CN" altLang="en-US" dirty="0">
                <a:solidFill>
                  <a:schemeClr val="tx1"/>
                </a:solidFill>
                <a:latin typeface="宋体" panose="02010600030101010101" pitchFamily="2" charset="-122"/>
              </a:rPr>
              <a:t>达到</a:t>
            </a:r>
            <a:r>
              <a:rPr lang="zh-CN" altLang="en-US" dirty="0">
                <a:solidFill>
                  <a:srgbClr val="FF0000"/>
                </a:solidFill>
                <a:latin typeface="宋体" panose="02010600030101010101" pitchFamily="2" charset="-122"/>
              </a:rPr>
              <a:t>预先设定的数量</a:t>
            </a:r>
            <a:r>
              <a:rPr lang="zh-CN" altLang="en-US" dirty="0">
                <a:solidFill>
                  <a:schemeClr val="tx1"/>
                </a:solidFill>
                <a:latin typeface="宋体" panose="02010600030101010101" pitchFamily="2" charset="-122"/>
              </a:rPr>
              <a:t>为止。 </a:t>
            </a:r>
          </a:p>
        </p:txBody>
      </p:sp>
      <p:sp>
        <p:nvSpPr>
          <p:cNvPr id="182283" name="Text Box 11"/>
          <p:cNvSpPr txBox="1"/>
          <p:nvPr/>
        </p:nvSpPr>
        <p:spPr>
          <a:xfrm>
            <a:off x="395288" y="4149725"/>
            <a:ext cx="8305800" cy="1547813"/>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eaLnBrk="1" hangingPunct="1">
              <a:lnSpc>
                <a:spcPct val="120000"/>
              </a:lnSpc>
              <a:spcBef>
                <a:spcPct val="50000"/>
              </a:spcBef>
              <a:buClr>
                <a:srgbClr val="0000FF"/>
              </a:buClr>
            </a:pPr>
            <a:r>
              <a:rPr lang="zh-CN" altLang="en-US" b="1" dirty="0">
                <a:solidFill>
                  <a:schemeClr val="tx1"/>
                </a:solidFill>
                <a:latin typeface="Arial" panose="020B0604020202020204" pitchFamily="34" charset="0"/>
              </a:rPr>
              <a:t>（</a:t>
            </a:r>
            <a:r>
              <a:rPr lang="en-US" altLang="zh-CN" b="1" dirty="0">
                <a:solidFill>
                  <a:schemeClr val="tx1"/>
                </a:solidFill>
                <a:latin typeface="Arial" panose="020B0604020202020204" pitchFamily="34" charset="0"/>
              </a:rPr>
              <a:t>3</a:t>
            </a:r>
            <a:r>
              <a:rPr lang="zh-CN" altLang="en-US" b="1" dirty="0">
                <a:solidFill>
                  <a:schemeClr val="tx1"/>
                </a:solidFill>
                <a:latin typeface="Arial" panose="020B0604020202020204" pitchFamily="34" charset="0"/>
              </a:rPr>
              <a:t>）</a:t>
            </a:r>
            <a:r>
              <a:rPr lang="zh-CN" altLang="en-US" b="1" dirty="0">
                <a:solidFill>
                  <a:srgbClr val="0000FF"/>
                </a:solidFill>
                <a:latin typeface="Times New Roman" panose="02020603050405020304" pitchFamily="18" charset="0"/>
              </a:rPr>
              <a:t>随机竞争方法</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stochastic tournament</a:t>
            </a:r>
            <a:r>
              <a:rPr lang="zh-CN" altLang="en-US" dirty="0">
                <a:solidFill>
                  <a:schemeClr val="tx1"/>
                </a:solidFill>
                <a:latin typeface="Times New Roman" panose="02020603050405020304" pitchFamily="18" charset="0"/>
              </a:rPr>
              <a:t>）</a:t>
            </a:r>
            <a:endParaRPr lang="en-US" altLang="zh-CN" dirty="0">
              <a:solidFill>
                <a:schemeClr val="tx1"/>
              </a:solidFill>
              <a:latin typeface="Times New Roman" panose="02020603050405020304" pitchFamily="18" charset="0"/>
            </a:endParaRPr>
          </a:p>
          <a:p>
            <a:pPr algn="just" eaLnBrk="1" hangingPunct="1">
              <a:lnSpc>
                <a:spcPct val="120000"/>
              </a:lnSpc>
              <a:spcBef>
                <a:spcPct val="50000"/>
              </a:spcBef>
              <a:buClr>
                <a:srgbClr val="0000FF"/>
              </a:buClr>
            </a:pPr>
            <a:r>
              <a:rPr lang="zh-CN" altLang="en-US" dirty="0">
                <a:solidFill>
                  <a:schemeClr val="tx1"/>
                </a:solidFill>
                <a:latin typeface="Times New Roman" panose="02020603050405020304" pitchFamily="18" charset="0"/>
              </a:rPr>
              <a:t>每次按赌轮选择方法选取</a:t>
            </a:r>
            <a:r>
              <a:rPr lang="zh-CN" altLang="en-US" dirty="0">
                <a:solidFill>
                  <a:srgbClr val="FF0000"/>
                </a:solidFill>
                <a:latin typeface="Times New Roman" panose="02020603050405020304" pitchFamily="18" charset="0"/>
              </a:rPr>
              <a:t>一对个体</a:t>
            </a:r>
            <a:r>
              <a:rPr lang="zh-CN" altLang="en-US" dirty="0">
                <a:solidFill>
                  <a:schemeClr val="tx1"/>
                </a:solidFill>
                <a:latin typeface="Times New Roman" panose="02020603050405020304" pitchFamily="18" charset="0"/>
              </a:rPr>
              <a:t>，然后让这两个个体进行</a:t>
            </a:r>
            <a:r>
              <a:rPr lang="zh-CN" altLang="en-US" dirty="0">
                <a:solidFill>
                  <a:srgbClr val="FF0000"/>
                </a:solidFill>
                <a:latin typeface="Times New Roman" panose="02020603050405020304" pitchFamily="18" charset="0"/>
              </a:rPr>
              <a:t>竞争</a:t>
            </a:r>
            <a:r>
              <a:rPr lang="zh-CN" altLang="en-US" dirty="0">
                <a:solidFill>
                  <a:schemeClr val="tx1"/>
                </a:solidFill>
                <a:latin typeface="Times New Roman" panose="02020603050405020304" pitchFamily="18" charset="0"/>
              </a:rPr>
              <a:t>，</a:t>
            </a:r>
            <a:r>
              <a:rPr lang="zh-CN" altLang="en-US" dirty="0">
                <a:solidFill>
                  <a:srgbClr val="FF0000"/>
                </a:solidFill>
                <a:latin typeface="Times New Roman" panose="02020603050405020304" pitchFamily="18" charset="0"/>
              </a:rPr>
              <a:t>适应度高者</a:t>
            </a:r>
            <a:r>
              <a:rPr lang="zh-CN" altLang="en-US" dirty="0">
                <a:solidFill>
                  <a:schemeClr val="tx1"/>
                </a:solidFill>
                <a:latin typeface="Times New Roman" panose="02020603050405020304" pitchFamily="18" charset="0"/>
              </a:rPr>
              <a:t>获胜。如此反复，直到选满为止。</a:t>
            </a:r>
            <a:r>
              <a:rPr lang="zh-CN" altLang="en-US" dirty="0">
                <a:solidFill>
                  <a:schemeClr val="tx1"/>
                </a:solidFill>
                <a:latin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82282"/>
                                        </p:tgtEl>
                                        <p:attrNameLst>
                                          <p:attrName>style.visibility</p:attrName>
                                        </p:attrNameLst>
                                      </p:cBhvr>
                                      <p:to>
                                        <p:strVal val="visible"/>
                                      </p:to>
                                    </p:set>
                                    <p:animEffect transition="in" filter="checkerboard(across)">
                                      <p:cBhvr>
                                        <p:cTn id="7" dur="500"/>
                                        <p:tgtEl>
                                          <p:spTgt spid="18228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2283"/>
                                        </p:tgtEl>
                                        <p:attrNameLst>
                                          <p:attrName>style.visibility</p:attrName>
                                        </p:attrNameLst>
                                      </p:cBhvr>
                                      <p:to>
                                        <p:strVal val="visible"/>
                                      </p:to>
                                    </p:set>
                                    <p:animEffect transition="in" filter="dissolve">
                                      <p:cBhvr>
                                        <p:cTn id="12" dur="500"/>
                                        <p:tgtEl>
                                          <p:spTgt spid="182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2" grpId="0" animBg="1"/>
      <p:bldP spid="18228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8915" name="Rectangle 1026"/>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5.2.6  </a:t>
            </a:r>
            <a:r>
              <a:rPr lang="zh-CN" altLang="en-US" sz="3600" b="0" dirty="0">
                <a:latin typeface="Times New Roman" panose="02020603050405020304" pitchFamily="18" charset="0"/>
                <a:ea typeface="黑体" panose="02010609060101010101" pitchFamily="49" charset="-122"/>
              </a:rPr>
              <a:t>选择</a:t>
            </a:r>
            <a:r>
              <a:rPr lang="zh-CN" altLang="en-US" sz="3600" dirty="0"/>
              <a:t> </a:t>
            </a:r>
          </a:p>
        </p:txBody>
      </p:sp>
      <p:sp>
        <p:nvSpPr>
          <p:cNvPr id="38916" name="Rectangle 1027"/>
          <p:cNvSpPr>
            <a:spLocks noGrp="1"/>
          </p:cNvSpPr>
          <p:nvPr>
            <p:ph idx="1"/>
          </p:nvPr>
        </p:nvSpPr>
        <p:spPr>
          <a:xfrm>
            <a:off x="179388" y="836613"/>
            <a:ext cx="7772400" cy="5411787"/>
          </a:xfrm>
          <a:ln/>
        </p:spPr>
        <p:txBody>
          <a:bodyPr vert="horz" wrap="square" lIns="91440" tIns="45720" rIns="91440" bIns="45720" anchor="t" anchorCtr="0"/>
          <a:lstStyle/>
          <a:p>
            <a:pPr marL="609600" indent="-609600" eaLnBrk="1" hangingPunct="1">
              <a:spcBef>
                <a:spcPct val="50000"/>
              </a:spcBef>
              <a:buClr>
                <a:schemeClr val="tx1"/>
              </a:buClr>
              <a:buFontTx/>
              <a:buNone/>
            </a:pPr>
            <a:r>
              <a:rPr lang="en-US" altLang="zh-CN" b="1" dirty="0">
                <a:latin typeface="Times New Roman" panose="02020603050405020304" pitchFamily="18" charset="0"/>
              </a:rPr>
              <a:t>  2. </a:t>
            </a:r>
            <a:r>
              <a:rPr lang="zh-CN" altLang="en-US" b="1" dirty="0">
                <a:latin typeface="Times New Roman" panose="02020603050405020304" pitchFamily="18" charset="0"/>
              </a:rPr>
              <a:t>选择个体方法</a:t>
            </a:r>
          </a:p>
          <a:p>
            <a:pPr marL="609600" indent="-609600" eaLnBrk="1" hangingPunct="1">
              <a:spcBef>
                <a:spcPct val="50000"/>
              </a:spcBef>
              <a:buClr>
                <a:schemeClr val="tx1"/>
              </a:buClr>
              <a:buFontTx/>
              <a:buNone/>
            </a:pPr>
            <a:endParaRPr lang="en-US" altLang="zh-CN" sz="2800" dirty="0">
              <a:latin typeface="Times New Roman" panose="02020603050405020304" pitchFamily="18" charset="0"/>
            </a:endParaRPr>
          </a:p>
        </p:txBody>
      </p:sp>
      <p:sp>
        <p:nvSpPr>
          <p:cNvPr id="38917" name="Rectangle 1028"/>
          <p:cNvSpPr/>
          <p:nvPr/>
        </p:nvSpPr>
        <p:spPr>
          <a:xfrm>
            <a:off x="4181475" y="3095625"/>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38918" name="Rectangle 1029"/>
          <p:cNvSpPr/>
          <p:nvPr/>
        </p:nvSpPr>
        <p:spPr>
          <a:xfrm>
            <a:off x="4367213" y="33289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38919" name="Rectangle 1031"/>
          <p:cNvSpPr/>
          <p:nvPr/>
        </p:nvSpPr>
        <p:spPr>
          <a:xfrm>
            <a:off x="4376738" y="33289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184330" name="Text Box 1034"/>
          <p:cNvSpPr txBox="1"/>
          <p:nvPr/>
        </p:nvSpPr>
        <p:spPr>
          <a:xfrm>
            <a:off x="468313" y="2565400"/>
            <a:ext cx="8164512" cy="1865313"/>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eaLnBrk="1" hangingPunct="1">
              <a:lnSpc>
                <a:spcPct val="120000"/>
              </a:lnSpc>
              <a:spcBef>
                <a:spcPct val="50000"/>
              </a:spcBef>
              <a:buClr>
                <a:srgbClr val="0000FF"/>
              </a:buClr>
            </a:pPr>
            <a:r>
              <a:rPr lang="en-US" altLang="zh-CN" b="1" dirty="0">
                <a:solidFill>
                  <a:srgbClr val="FF3300"/>
                </a:solidFill>
                <a:latin typeface="Arial" panose="020B0604020202020204" pitchFamily="34" charset="0"/>
              </a:rPr>
              <a:t>●</a:t>
            </a:r>
            <a:r>
              <a:rPr lang="en-US" altLang="zh-CN" b="1" dirty="0">
                <a:solidFill>
                  <a:schemeClr val="tx1"/>
                </a:solidFill>
                <a:latin typeface="宋体" panose="02010600030101010101" pitchFamily="2" charset="-122"/>
              </a:rPr>
              <a:t> </a:t>
            </a:r>
            <a:r>
              <a:rPr lang="zh-CN" altLang="en-US" b="1" dirty="0">
                <a:solidFill>
                  <a:schemeClr val="tx1"/>
                </a:solidFill>
                <a:latin typeface="宋体" panose="02010600030101010101" pitchFamily="2" charset="-122"/>
              </a:rPr>
              <a:t>最佳个体（</a:t>
            </a:r>
            <a:r>
              <a:rPr lang="en-US" altLang="zh-CN" b="1" dirty="0">
                <a:solidFill>
                  <a:schemeClr val="tx1"/>
                </a:solidFill>
                <a:latin typeface="Times New Roman" panose="02020603050405020304" pitchFamily="18" charset="0"/>
                <a:cs typeface="Times New Roman" panose="02020603050405020304" pitchFamily="18" charset="0"/>
              </a:rPr>
              <a:t>elitist model</a:t>
            </a:r>
            <a:r>
              <a:rPr lang="zh-CN" altLang="en-US" b="1" dirty="0">
                <a:solidFill>
                  <a:schemeClr val="tx1"/>
                </a:solidFill>
                <a:latin typeface="宋体" panose="02010600030101010101" pitchFamily="2" charset="-122"/>
              </a:rPr>
              <a:t>）保存方法</a:t>
            </a:r>
            <a:r>
              <a:rPr lang="zh-CN" altLang="en-US" dirty="0">
                <a:solidFill>
                  <a:schemeClr val="tx1"/>
                </a:solidFill>
                <a:latin typeface="宋体" panose="02010600030101010101" pitchFamily="2" charset="-122"/>
              </a:rPr>
              <a:t>：把群体中</a:t>
            </a:r>
            <a:r>
              <a:rPr lang="zh-CN" altLang="en-US" dirty="0">
                <a:solidFill>
                  <a:srgbClr val="0000FF"/>
                </a:solidFill>
                <a:latin typeface="宋体" panose="02010600030101010101" pitchFamily="2" charset="-122"/>
              </a:rPr>
              <a:t>适应度最高</a:t>
            </a:r>
            <a:r>
              <a:rPr lang="zh-CN" altLang="en-US" dirty="0">
                <a:solidFill>
                  <a:schemeClr val="tx1"/>
                </a:solidFill>
                <a:latin typeface="宋体" panose="02010600030101010101" pitchFamily="2" charset="-122"/>
              </a:rPr>
              <a:t>的个体不进行交叉而</a:t>
            </a:r>
            <a:r>
              <a:rPr lang="zh-CN" altLang="en-US" dirty="0">
                <a:solidFill>
                  <a:srgbClr val="0000FF"/>
                </a:solidFill>
                <a:latin typeface="宋体" panose="02010600030101010101" pitchFamily="2" charset="-122"/>
              </a:rPr>
              <a:t>直接复制</a:t>
            </a:r>
            <a:r>
              <a:rPr lang="zh-CN" altLang="en-US" dirty="0">
                <a:solidFill>
                  <a:schemeClr val="tx1"/>
                </a:solidFill>
                <a:latin typeface="宋体" panose="02010600030101010101" pitchFamily="2" charset="-122"/>
              </a:rPr>
              <a:t>到下一代中，保证遗传算法终止时得到的最后结果一定是历代出现过的最高适应度的个体。 </a:t>
            </a:r>
          </a:p>
        </p:txBody>
      </p:sp>
      <p:sp>
        <p:nvSpPr>
          <p:cNvPr id="184331" name="Rectangle 1035"/>
          <p:cNvSpPr/>
          <p:nvPr/>
        </p:nvSpPr>
        <p:spPr>
          <a:xfrm>
            <a:off x="323850" y="1673225"/>
            <a:ext cx="4070350" cy="560388"/>
          </a:xfrm>
          <a:prstGeom prst="rect">
            <a:avLst/>
          </a:prstGeom>
          <a:noFill/>
          <a:ln w="9525">
            <a:noFill/>
          </a:ln>
        </p:spPr>
        <p:txBody>
          <a:bodyPr wrap="none" anchor="b" anchorCtr="0">
            <a:spAutoFit/>
          </a:bodyPr>
          <a:lstStyle/>
          <a:p>
            <a:pPr marL="457200" indent="-457200" eaLnBrk="1" hangingPunct="1">
              <a:lnSpc>
                <a:spcPct val="120000"/>
              </a:lnSpc>
              <a:spcBef>
                <a:spcPct val="50000"/>
              </a:spcBef>
              <a:buClr>
                <a:schemeClr val="tx1"/>
              </a:buClr>
            </a:pPr>
            <a:r>
              <a:rPr lang="zh-CN" altLang="en-US" sz="2800" b="1" dirty="0">
                <a:solidFill>
                  <a:schemeClr val="tx1"/>
                </a:solidFill>
                <a:latin typeface="Times New Roman" panose="02020603050405020304" pitchFamily="18" charset="0"/>
              </a:rPr>
              <a:t>（</a:t>
            </a:r>
            <a:r>
              <a:rPr lang="en-US" altLang="zh-CN" sz="2800" b="1" dirty="0">
                <a:solidFill>
                  <a:schemeClr val="tx1"/>
                </a:solidFill>
                <a:latin typeface="Times New Roman" panose="02020603050405020304" pitchFamily="18" charset="0"/>
              </a:rPr>
              <a:t>4</a:t>
            </a:r>
            <a:r>
              <a:rPr lang="zh-CN" altLang="en-US" sz="2800" b="1" dirty="0">
                <a:solidFill>
                  <a:schemeClr val="tx1"/>
                </a:solidFill>
                <a:latin typeface="Times New Roman" panose="02020603050405020304" pitchFamily="18" charset="0"/>
              </a:rPr>
              <a:t>）</a:t>
            </a:r>
            <a:r>
              <a:rPr lang="zh-CN" altLang="en-US" sz="2800" b="1" dirty="0">
                <a:solidFill>
                  <a:srgbClr val="0000FF"/>
                </a:solidFill>
                <a:latin typeface="Times New Roman" panose="02020603050405020304" pitchFamily="18" charset="0"/>
              </a:rPr>
              <a:t>最佳个体保存方法</a:t>
            </a:r>
            <a:r>
              <a:rPr lang="zh-CN" altLang="en-US" sz="2800" b="1" dirty="0">
                <a:solidFill>
                  <a:srgbClr val="0000FF"/>
                </a:solidFill>
                <a:latin typeface="Arial" panose="020B0604020202020204" pitchFamily="34" charset="0"/>
              </a:rPr>
              <a:t> </a:t>
            </a:r>
          </a:p>
        </p:txBody>
      </p:sp>
      <p:sp>
        <p:nvSpPr>
          <p:cNvPr id="38922" name="Rectangle 1037"/>
          <p:cNvSpPr/>
          <p:nvPr/>
        </p:nvSpPr>
        <p:spPr>
          <a:xfrm>
            <a:off x="4395788" y="3319463"/>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38923" name="Rectangle 1039"/>
          <p:cNvSpPr/>
          <p:nvPr/>
        </p:nvSpPr>
        <p:spPr>
          <a:xfrm>
            <a:off x="3981450" y="3319463"/>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38924" name="Rectangle 1041"/>
          <p:cNvSpPr/>
          <p:nvPr/>
        </p:nvSpPr>
        <p:spPr>
          <a:xfrm>
            <a:off x="3662363" y="3319463"/>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38925" name="Rectangle 1043"/>
          <p:cNvSpPr/>
          <p:nvPr/>
        </p:nvSpPr>
        <p:spPr>
          <a:xfrm>
            <a:off x="4052888" y="33289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31"/>
                                        </p:tgtEl>
                                        <p:attrNameLst>
                                          <p:attrName>style.visibility</p:attrName>
                                        </p:attrNameLst>
                                      </p:cBhvr>
                                      <p:to>
                                        <p:strVal val="visible"/>
                                      </p:to>
                                    </p:set>
                                    <p:anim calcmode="lin" valueType="num">
                                      <p:cBhvr additive="base">
                                        <p:cTn id="7" dur="500" fill="hold"/>
                                        <p:tgtEl>
                                          <p:spTgt spid="184331"/>
                                        </p:tgtEl>
                                        <p:attrNameLst>
                                          <p:attrName>ppt_x</p:attrName>
                                        </p:attrNameLst>
                                      </p:cBhvr>
                                      <p:tavLst>
                                        <p:tav tm="0">
                                          <p:val>
                                            <p:strVal val="0-#ppt_w/2"/>
                                          </p:val>
                                        </p:tav>
                                        <p:tav tm="100000">
                                          <p:val>
                                            <p:strVal val="#ppt_x"/>
                                          </p:val>
                                        </p:tav>
                                      </p:tavLst>
                                    </p:anim>
                                    <p:anim calcmode="lin" valueType="num">
                                      <p:cBhvr additive="base">
                                        <p:cTn id="8" dur="500" fill="hold"/>
                                        <p:tgtEl>
                                          <p:spTgt spid="1843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84330"/>
                                        </p:tgtEl>
                                        <p:attrNameLst>
                                          <p:attrName>style.visibility</p:attrName>
                                        </p:attrNameLst>
                                      </p:cBhvr>
                                      <p:to>
                                        <p:strVal val="visible"/>
                                      </p:to>
                                    </p:set>
                                    <p:animEffect transition="in" filter="dissolve">
                                      <p:cBhvr>
                                        <p:cTn id="12" dur="500"/>
                                        <p:tgtEl>
                                          <p:spTgt spid="18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0" grpId="0" animBg="1"/>
      <p:bldP spid="1843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39939"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5.2.7  </a:t>
            </a:r>
            <a:r>
              <a:rPr lang="zh-CN" altLang="en-US" sz="3600" b="0" dirty="0">
                <a:latin typeface="Times New Roman" panose="02020603050405020304" pitchFamily="18" charset="0"/>
                <a:ea typeface="黑体" panose="02010609060101010101" pitchFamily="49" charset="-122"/>
              </a:rPr>
              <a:t>交叉</a:t>
            </a:r>
            <a:r>
              <a:rPr lang="zh-CN" altLang="en-US" sz="3600" dirty="0"/>
              <a:t> </a:t>
            </a:r>
          </a:p>
        </p:txBody>
      </p:sp>
      <p:sp>
        <p:nvSpPr>
          <p:cNvPr id="39940" name="Rectangle 3"/>
          <p:cNvSpPr>
            <a:spLocks noGrp="1"/>
          </p:cNvSpPr>
          <p:nvPr>
            <p:ph idx="1"/>
          </p:nvPr>
        </p:nvSpPr>
        <p:spPr>
          <a:xfrm>
            <a:off x="233363" y="836613"/>
            <a:ext cx="8712200" cy="576262"/>
          </a:xfrm>
          <a:ln/>
        </p:spPr>
        <p:txBody>
          <a:bodyPr vert="horz" wrap="square" lIns="91440" tIns="45720" rIns="91440" bIns="45720" anchor="t" anchorCtr="0"/>
          <a:lstStyle/>
          <a:p>
            <a:pPr marL="0" indent="0" eaLnBrk="1" hangingPunct="1">
              <a:buClr>
                <a:schemeClr val="tx1"/>
              </a:buClr>
              <a:buFontTx/>
              <a:buNone/>
            </a:pPr>
            <a:r>
              <a:rPr lang="zh-CN" altLang="en-US" b="1" dirty="0">
                <a:latin typeface="Times New Roman" panose="02020603050405020304" pitchFamily="18" charset="0"/>
              </a:rPr>
              <a:t> 交叉算子</a:t>
            </a:r>
            <a:endParaRPr lang="zh-CN" altLang="en-US" sz="2800" dirty="0">
              <a:latin typeface="Times New Roman" panose="02020603050405020304" pitchFamily="18" charset="0"/>
            </a:endParaRPr>
          </a:p>
          <a:p>
            <a:pPr marL="0" indent="0" eaLnBrk="1" hangingPunct="1">
              <a:buClr>
                <a:schemeClr val="tx1"/>
              </a:buClr>
              <a:buFontTx/>
              <a:buNone/>
            </a:pPr>
            <a:endParaRPr lang="en-US" altLang="zh-CN" sz="2800" dirty="0">
              <a:latin typeface="Times New Roman" panose="02020603050405020304" pitchFamily="18" charset="0"/>
            </a:endParaRPr>
          </a:p>
        </p:txBody>
      </p:sp>
      <p:sp>
        <p:nvSpPr>
          <p:cNvPr id="9220" name="Text Box 4"/>
          <p:cNvSpPr txBox="1"/>
          <p:nvPr/>
        </p:nvSpPr>
        <p:spPr>
          <a:xfrm>
            <a:off x="377825" y="1604963"/>
            <a:ext cx="8567738" cy="1643062"/>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eaLnBrk="1" hangingPunct="1">
              <a:lnSpc>
                <a:spcPct val="120000"/>
              </a:lnSpc>
              <a:spcBef>
                <a:spcPct val="50000"/>
              </a:spcBef>
              <a:buClr>
                <a:srgbClr val="0000FF"/>
              </a:buClr>
            </a:pPr>
            <a:r>
              <a:rPr lang="zh-CN" altLang="en-US" sz="2800" dirty="0">
                <a:solidFill>
                  <a:schemeClr val="tx1"/>
                </a:solidFill>
                <a:latin typeface="Arial" panose="020B0604020202020204" pitchFamily="34" charset="0"/>
              </a:rPr>
              <a:t>遗传算法中起</a:t>
            </a:r>
            <a:r>
              <a:rPr lang="zh-CN" altLang="en-US" sz="2800" b="1" dirty="0">
                <a:solidFill>
                  <a:schemeClr val="tx1"/>
                </a:solidFill>
                <a:latin typeface="Arial" panose="020B0604020202020204" pitchFamily="34" charset="0"/>
              </a:rPr>
              <a:t>核心作用</a:t>
            </a:r>
            <a:r>
              <a:rPr lang="zh-CN" altLang="en-US" sz="2800" dirty="0">
                <a:solidFill>
                  <a:schemeClr val="tx1"/>
                </a:solidFill>
                <a:latin typeface="Arial" panose="020B0604020202020204" pitchFamily="34" charset="0"/>
              </a:rPr>
              <a:t>的是</a:t>
            </a:r>
            <a:r>
              <a:rPr lang="zh-CN" altLang="en-US" sz="2800" b="1" dirty="0">
                <a:solidFill>
                  <a:srgbClr val="FF0000"/>
                </a:solidFill>
                <a:latin typeface="Arial" panose="020B0604020202020204" pitchFamily="34" charset="0"/>
              </a:rPr>
              <a:t>交叉算子</a:t>
            </a:r>
            <a:r>
              <a:rPr lang="zh-CN" altLang="en-US" sz="2800" dirty="0">
                <a:solidFill>
                  <a:schemeClr val="tx1"/>
                </a:solidFill>
                <a:latin typeface="Arial" panose="020B0604020202020204" pitchFamily="34" charset="0"/>
              </a:rPr>
              <a:t>。交叉也称为</a:t>
            </a:r>
            <a:r>
              <a:rPr lang="zh-CN" altLang="en-US" sz="2800" b="1" dirty="0">
                <a:solidFill>
                  <a:srgbClr val="FF0000"/>
                </a:solidFill>
                <a:latin typeface="Arial" panose="020B0604020202020204" pitchFamily="34" charset="0"/>
              </a:rPr>
              <a:t>重组</a:t>
            </a:r>
            <a:r>
              <a:rPr lang="zh-CN" altLang="en-US" sz="2800" dirty="0">
                <a:solidFill>
                  <a:schemeClr val="tx1"/>
                </a:solidFill>
                <a:latin typeface="Arial" panose="020B0604020202020204" pitchFamily="34" charset="0"/>
              </a:rPr>
              <a:t>。通过交叉能够使父代将特征遗传给子代。子代应能够部分或者全部地继承父代的结构特征和有效基因。</a:t>
            </a:r>
            <a:endParaRPr lang="zh-CN" altLang="en-US" sz="2800" dirty="0">
              <a:solidFill>
                <a:schemeClr val="tx1"/>
              </a:solidFill>
              <a:latin typeface="宋体" panose="02010600030101010101" pitchFamily="2" charset="-122"/>
            </a:endParaRPr>
          </a:p>
        </p:txBody>
      </p:sp>
      <p:sp>
        <p:nvSpPr>
          <p:cNvPr id="39942" name="Rectangle 3"/>
          <p:cNvSpPr txBox="1"/>
          <p:nvPr/>
        </p:nvSpPr>
        <p:spPr>
          <a:xfrm>
            <a:off x="428625" y="4510088"/>
            <a:ext cx="1952625" cy="576262"/>
          </a:xfrm>
          <a:prstGeom prst="rect">
            <a:avLst/>
          </a:prstGeom>
          <a:noFill/>
          <a:ln w="9525">
            <a:noFill/>
          </a:ln>
        </p:spPr>
        <p:txBody>
          <a:bodyPr/>
          <a:lstStyle/>
          <a:p>
            <a:pPr algn="just" eaLnBrk="1" hangingPunct="1">
              <a:lnSpc>
                <a:spcPct val="120000"/>
              </a:lnSpc>
              <a:spcBef>
                <a:spcPct val="20000"/>
              </a:spcBef>
              <a:buClr>
                <a:schemeClr val="tx1"/>
              </a:buClr>
            </a:pPr>
            <a:r>
              <a:rPr lang="zh-CN" altLang="en-US" sz="3000" b="1" dirty="0">
                <a:solidFill>
                  <a:schemeClr val="tx1"/>
                </a:solidFill>
                <a:latin typeface="Times New Roman" panose="02020603050405020304" pitchFamily="18" charset="0"/>
              </a:rPr>
              <a:t> 交叉算子</a:t>
            </a:r>
            <a:endParaRPr lang="zh-CN" altLang="en-US" sz="2800" dirty="0">
              <a:solidFill>
                <a:schemeClr val="tx1"/>
              </a:solidFill>
              <a:latin typeface="Times New Roman" panose="02020603050405020304" pitchFamily="18" charset="0"/>
            </a:endParaRPr>
          </a:p>
          <a:p>
            <a:pPr algn="just" eaLnBrk="1" hangingPunct="1">
              <a:lnSpc>
                <a:spcPct val="120000"/>
              </a:lnSpc>
              <a:spcBef>
                <a:spcPct val="20000"/>
              </a:spcBef>
              <a:buClr>
                <a:schemeClr val="tx1"/>
              </a:buClr>
            </a:pPr>
            <a:endParaRPr lang="en-US" altLang="zh-CN" sz="2800" dirty="0">
              <a:solidFill>
                <a:schemeClr val="tx1"/>
              </a:solidFill>
              <a:latin typeface="Times New Roman" panose="02020603050405020304" pitchFamily="18" charset="0"/>
            </a:endParaRPr>
          </a:p>
        </p:txBody>
      </p:sp>
      <p:sp>
        <p:nvSpPr>
          <p:cNvPr id="39943" name="Rectangle 3"/>
          <p:cNvSpPr txBox="1"/>
          <p:nvPr/>
        </p:nvSpPr>
        <p:spPr>
          <a:xfrm>
            <a:off x="2716213" y="4089400"/>
            <a:ext cx="3598862" cy="576263"/>
          </a:xfrm>
          <a:prstGeom prst="rect">
            <a:avLst/>
          </a:prstGeom>
          <a:noFill/>
          <a:ln w="9525">
            <a:noFill/>
          </a:ln>
        </p:spPr>
        <p:txBody>
          <a:bodyPr/>
          <a:lstStyle/>
          <a:p>
            <a:pPr algn="just" eaLnBrk="1" hangingPunct="1">
              <a:lnSpc>
                <a:spcPct val="120000"/>
              </a:lnSpc>
              <a:spcBef>
                <a:spcPct val="20000"/>
              </a:spcBef>
              <a:buClr>
                <a:schemeClr val="tx1"/>
              </a:buClr>
            </a:pPr>
            <a:r>
              <a:rPr lang="zh-CN" altLang="en-US" sz="3000" dirty="0">
                <a:solidFill>
                  <a:schemeClr val="tx1"/>
                </a:solidFill>
                <a:latin typeface="Times New Roman" panose="02020603050405020304" pitchFamily="18" charset="0"/>
              </a:rPr>
              <a:t> </a:t>
            </a:r>
            <a:r>
              <a:rPr lang="en-US" altLang="zh-CN" sz="3000" dirty="0">
                <a:solidFill>
                  <a:schemeClr val="tx1"/>
                </a:solidFill>
                <a:latin typeface="Times New Roman" panose="02020603050405020304" pitchFamily="18" charset="0"/>
              </a:rPr>
              <a:t>1. </a:t>
            </a:r>
            <a:r>
              <a:rPr lang="zh-CN" altLang="en-US" sz="3000" dirty="0">
                <a:solidFill>
                  <a:schemeClr val="tx1"/>
                </a:solidFill>
                <a:latin typeface="Times New Roman" panose="02020603050405020304" pitchFamily="18" charset="0"/>
              </a:rPr>
              <a:t>基本的交叉算子</a:t>
            </a:r>
            <a:endParaRPr lang="zh-CN" altLang="en-US" sz="2800" dirty="0">
              <a:solidFill>
                <a:schemeClr val="tx1"/>
              </a:solidFill>
              <a:latin typeface="Times New Roman" panose="02020603050405020304" pitchFamily="18" charset="0"/>
            </a:endParaRPr>
          </a:p>
          <a:p>
            <a:pPr algn="just" eaLnBrk="1" hangingPunct="1">
              <a:lnSpc>
                <a:spcPct val="120000"/>
              </a:lnSpc>
              <a:spcBef>
                <a:spcPct val="20000"/>
              </a:spcBef>
              <a:buClr>
                <a:schemeClr val="tx1"/>
              </a:buClr>
            </a:pPr>
            <a:endParaRPr lang="en-US" altLang="zh-CN" sz="2800" dirty="0">
              <a:solidFill>
                <a:schemeClr val="tx1"/>
              </a:solidFill>
              <a:latin typeface="Times New Roman" panose="02020603050405020304" pitchFamily="18" charset="0"/>
            </a:endParaRPr>
          </a:p>
        </p:txBody>
      </p:sp>
      <p:sp>
        <p:nvSpPr>
          <p:cNvPr id="39944" name="Rectangle 3"/>
          <p:cNvSpPr txBox="1"/>
          <p:nvPr/>
        </p:nvSpPr>
        <p:spPr>
          <a:xfrm>
            <a:off x="2716213" y="4943475"/>
            <a:ext cx="3598862" cy="576263"/>
          </a:xfrm>
          <a:prstGeom prst="rect">
            <a:avLst/>
          </a:prstGeom>
          <a:noFill/>
          <a:ln w="9525">
            <a:noFill/>
          </a:ln>
        </p:spPr>
        <p:txBody>
          <a:bodyPr/>
          <a:lstStyle/>
          <a:p>
            <a:pPr algn="just" eaLnBrk="1" hangingPunct="1">
              <a:lnSpc>
                <a:spcPct val="120000"/>
              </a:lnSpc>
              <a:spcBef>
                <a:spcPct val="20000"/>
              </a:spcBef>
              <a:buClr>
                <a:schemeClr val="tx1"/>
              </a:buClr>
            </a:pPr>
            <a:r>
              <a:rPr lang="zh-CN" altLang="en-US" sz="3000" dirty="0">
                <a:solidFill>
                  <a:schemeClr val="tx1"/>
                </a:solidFill>
                <a:latin typeface="Times New Roman" panose="02020603050405020304" pitchFamily="18" charset="0"/>
              </a:rPr>
              <a:t> </a:t>
            </a:r>
            <a:r>
              <a:rPr lang="en-US" altLang="zh-CN" sz="3000" dirty="0">
                <a:solidFill>
                  <a:schemeClr val="tx1"/>
                </a:solidFill>
                <a:latin typeface="Times New Roman" panose="02020603050405020304" pitchFamily="18" charset="0"/>
              </a:rPr>
              <a:t>2. </a:t>
            </a:r>
            <a:r>
              <a:rPr lang="zh-CN" altLang="en-US" sz="3000" dirty="0">
                <a:solidFill>
                  <a:schemeClr val="tx1"/>
                </a:solidFill>
                <a:latin typeface="Times New Roman" panose="02020603050405020304" pitchFamily="18" charset="0"/>
              </a:rPr>
              <a:t>修正的交叉方法</a:t>
            </a:r>
            <a:endParaRPr lang="zh-CN" altLang="en-US" sz="2800" dirty="0">
              <a:solidFill>
                <a:schemeClr val="tx1"/>
              </a:solidFill>
              <a:latin typeface="Times New Roman" panose="02020603050405020304" pitchFamily="18" charset="0"/>
            </a:endParaRPr>
          </a:p>
          <a:p>
            <a:pPr algn="just" eaLnBrk="1" hangingPunct="1">
              <a:lnSpc>
                <a:spcPct val="120000"/>
              </a:lnSpc>
              <a:spcBef>
                <a:spcPct val="20000"/>
              </a:spcBef>
              <a:buClr>
                <a:schemeClr val="tx1"/>
              </a:buClr>
            </a:pPr>
            <a:endParaRPr lang="en-US" altLang="zh-CN" sz="2800" dirty="0">
              <a:solidFill>
                <a:schemeClr val="tx1"/>
              </a:solidFill>
              <a:latin typeface="Times New Roman" panose="02020603050405020304" pitchFamily="18" charset="0"/>
            </a:endParaRPr>
          </a:p>
        </p:txBody>
      </p:sp>
      <p:sp>
        <p:nvSpPr>
          <p:cNvPr id="39945" name="Rectangle 3"/>
          <p:cNvSpPr txBox="1"/>
          <p:nvPr/>
        </p:nvSpPr>
        <p:spPr>
          <a:xfrm>
            <a:off x="6262688" y="3802063"/>
            <a:ext cx="2519362" cy="576262"/>
          </a:xfrm>
          <a:prstGeom prst="rect">
            <a:avLst/>
          </a:prstGeom>
          <a:noFill/>
          <a:ln w="9525">
            <a:noFill/>
          </a:ln>
        </p:spPr>
        <p:txBody>
          <a:bodyPr/>
          <a:lstStyle/>
          <a:p>
            <a:pPr algn="just" eaLnBrk="1" hangingPunct="1">
              <a:lnSpc>
                <a:spcPct val="120000"/>
              </a:lnSpc>
              <a:spcBef>
                <a:spcPct val="20000"/>
              </a:spcBef>
              <a:buClr>
                <a:schemeClr val="tx1"/>
              </a:buClr>
            </a:pPr>
            <a:r>
              <a:rPr lang="zh-CN" altLang="en-US" sz="3000" dirty="0">
                <a:solidFill>
                  <a:schemeClr val="tx1"/>
                </a:solidFill>
                <a:latin typeface="Times New Roman" panose="02020603050405020304" pitchFamily="18" charset="0"/>
              </a:rPr>
              <a:t> </a:t>
            </a:r>
            <a:r>
              <a:rPr lang="en-US" altLang="zh-CN" sz="2600" dirty="0">
                <a:solidFill>
                  <a:schemeClr val="tx1"/>
                </a:solidFill>
                <a:latin typeface="Times New Roman" panose="02020603050405020304" pitchFamily="18" charset="0"/>
              </a:rPr>
              <a:t>1</a:t>
            </a:r>
            <a:r>
              <a:rPr lang="zh-CN" altLang="en-US" sz="2600" dirty="0">
                <a:solidFill>
                  <a:schemeClr val="tx1"/>
                </a:solidFill>
                <a:latin typeface="Times New Roman" panose="02020603050405020304" pitchFamily="18" charset="0"/>
              </a:rPr>
              <a:t>）一点交叉</a:t>
            </a:r>
            <a:endParaRPr lang="en-US" altLang="zh-CN" sz="2600" dirty="0">
              <a:solidFill>
                <a:schemeClr val="tx1"/>
              </a:solidFill>
              <a:latin typeface="Times New Roman" panose="02020603050405020304" pitchFamily="18" charset="0"/>
            </a:endParaRPr>
          </a:p>
        </p:txBody>
      </p:sp>
      <p:sp>
        <p:nvSpPr>
          <p:cNvPr id="39946" name="Rectangle 3"/>
          <p:cNvSpPr txBox="1"/>
          <p:nvPr/>
        </p:nvSpPr>
        <p:spPr>
          <a:xfrm>
            <a:off x="6249988" y="4295775"/>
            <a:ext cx="2520950" cy="576263"/>
          </a:xfrm>
          <a:prstGeom prst="rect">
            <a:avLst/>
          </a:prstGeom>
          <a:noFill/>
          <a:ln w="9525">
            <a:noFill/>
          </a:ln>
        </p:spPr>
        <p:txBody>
          <a:bodyPr/>
          <a:lstStyle/>
          <a:p>
            <a:pPr algn="just" eaLnBrk="1" hangingPunct="1">
              <a:lnSpc>
                <a:spcPct val="120000"/>
              </a:lnSpc>
              <a:spcBef>
                <a:spcPct val="20000"/>
              </a:spcBef>
              <a:buClr>
                <a:schemeClr val="tx1"/>
              </a:buClr>
            </a:pPr>
            <a:r>
              <a:rPr lang="zh-CN" altLang="en-US" sz="3000" dirty="0">
                <a:solidFill>
                  <a:schemeClr val="tx1"/>
                </a:solidFill>
                <a:latin typeface="Times New Roman" panose="02020603050405020304" pitchFamily="18" charset="0"/>
              </a:rPr>
              <a:t> </a:t>
            </a:r>
            <a:r>
              <a:rPr lang="en-US" altLang="zh-CN" sz="2600" dirty="0">
                <a:solidFill>
                  <a:schemeClr val="tx1"/>
                </a:solidFill>
                <a:latin typeface="Times New Roman" panose="02020603050405020304" pitchFamily="18" charset="0"/>
              </a:rPr>
              <a:t>2</a:t>
            </a:r>
            <a:r>
              <a:rPr lang="zh-CN" altLang="en-US" sz="2600" dirty="0">
                <a:solidFill>
                  <a:schemeClr val="tx1"/>
                </a:solidFill>
                <a:latin typeface="Times New Roman" panose="02020603050405020304" pitchFamily="18" charset="0"/>
              </a:rPr>
              <a:t>）两点交叉</a:t>
            </a:r>
            <a:endParaRPr lang="en-US" altLang="zh-CN" sz="2600" dirty="0">
              <a:solidFill>
                <a:schemeClr val="tx1"/>
              </a:solidFill>
              <a:latin typeface="Times New Roman" panose="02020603050405020304" pitchFamily="18" charset="0"/>
            </a:endParaRPr>
          </a:p>
        </p:txBody>
      </p:sp>
      <p:sp>
        <p:nvSpPr>
          <p:cNvPr id="39947" name="左大括号 1"/>
          <p:cNvSpPr/>
          <p:nvPr/>
        </p:nvSpPr>
        <p:spPr>
          <a:xfrm>
            <a:off x="2255838" y="4295775"/>
            <a:ext cx="431800" cy="1004888"/>
          </a:xfrm>
          <a:prstGeom prst="leftBrace">
            <a:avLst>
              <a:gd name="adj1" fmla="val 8328"/>
              <a:gd name="adj2" fmla="val 50000"/>
            </a:avLst>
          </a:prstGeom>
          <a:noFill/>
          <a:ln w="9525" cap="flat" cmpd="sng">
            <a:solidFill>
              <a:schemeClr val="tx1"/>
            </a:solidFill>
            <a:prstDash val="solid"/>
            <a:headEnd type="none" w="med" len="med"/>
            <a:tailEnd type="none" w="med" len="med"/>
          </a:ln>
        </p:spPr>
        <p:txBody>
          <a:bodyPr anchor="b" anchorCtr="0"/>
          <a:lstStyle/>
          <a:p>
            <a:pPr indent="176530" eaLnBrk="1" hangingPunct="1"/>
            <a:endParaRPr lang="zh-CN" altLang="en-US" dirty="0">
              <a:latin typeface="宋体" panose="02010600030101010101" pitchFamily="2" charset="-122"/>
            </a:endParaRPr>
          </a:p>
        </p:txBody>
      </p:sp>
      <p:sp>
        <p:nvSpPr>
          <p:cNvPr id="39948" name="左大括号 12"/>
          <p:cNvSpPr/>
          <p:nvPr/>
        </p:nvSpPr>
        <p:spPr>
          <a:xfrm>
            <a:off x="6081713" y="4171950"/>
            <a:ext cx="179387" cy="411163"/>
          </a:xfrm>
          <a:prstGeom prst="leftBrace">
            <a:avLst>
              <a:gd name="adj1" fmla="val 8351"/>
              <a:gd name="adj2" fmla="val 47116"/>
            </a:avLst>
          </a:prstGeom>
          <a:noFill/>
          <a:ln w="9525" cap="flat" cmpd="sng">
            <a:solidFill>
              <a:schemeClr val="tx1"/>
            </a:solidFill>
            <a:prstDash val="solid"/>
            <a:headEnd type="none" w="med" len="med"/>
            <a:tailEnd type="none" w="med" len="med"/>
          </a:ln>
        </p:spPr>
        <p:txBody>
          <a:bodyPr anchor="b" anchorCtr="0"/>
          <a:lstStyle/>
          <a:p>
            <a:pPr indent="176530" eaLnBrk="1" hangingPunct="1"/>
            <a:endParaRPr lang="zh-CN" altLang="en-US" dirty="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arn(outHorizontal)">
                                      <p:cBhvr>
                                        <p:cTn id="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0963"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5.2.7  </a:t>
            </a:r>
            <a:r>
              <a:rPr lang="zh-CN" altLang="en-US" sz="3600" b="0" dirty="0">
                <a:latin typeface="Times New Roman" panose="02020603050405020304" pitchFamily="18" charset="0"/>
                <a:ea typeface="黑体" panose="02010609060101010101" pitchFamily="49" charset="-122"/>
              </a:rPr>
              <a:t>交叉</a:t>
            </a:r>
            <a:r>
              <a:rPr lang="zh-CN" altLang="en-US" sz="3600" dirty="0"/>
              <a:t> </a:t>
            </a:r>
          </a:p>
        </p:txBody>
      </p:sp>
      <p:sp>
        <p:nvSpPr>
          <p:cNvPr id="40964" name="Rectangle 3"/>
          <p:cNvSpPr>
            <a:spLocks noGrp="1"/>
          </p:cNvSpPr>
          <p:nvPr>
            <p:ph idx="1"/>
          </p:nvPr>
        </p:nvSpPr>
        <p:spPr>
          <a:xfrm>
            <a:off x="179388" y="836613"/>
            <a:ext cx="7772400" cy="4724400"/>
          </a:xfrm>
          <a:ln/>
        </p:spPr>
        <p:txBody>
          <a:bodyPr vert="horz" wrap="square" lIns="91440" tIns="45720" rIns="91440" bIns="45720" anchor="t" anchorCtr="0"/>
          <a:lstStyle/>
          <a:p>
            <a:pPr marL="0" indent="0" eaLnBrk="1" hangingPunct="1">
              <a:buClr>
                <a:schemeClr val="tx1"/>
              </a:buClr>
              <a:buFontTx/>
              <a:buNone/>
            </a:pPr>
            <a:r>
              <a:rPr lang="en-US" altLang="zh-CN" b="1" dirty="0">
                <a:latin typeface="Times New Roman" panose="02020603050405020304" pitchFamily="18" charset="0"/>
              </a:rPr>
              <a:t>  1. </a:t>
            </a:r>
            <a:r>
              <a:rPr lang="zh-CN" altLang="en-US" b="1" dirty="0">
                <a:latin typeface="Times New Roman" panose="02020603050405020304" pitchFamily="18" charset="0"/>
              </a:rPr>
              <a:t>基本的交叉算子</a:t>
            </a:r>
          </a:p>
          <a:p>
            <a:pPr marL="0" indent="0" eaLnBrk="1" hangingPunct="1">
              <a:buClr>
                <a:schemeClr val="tx1"/>
              </a:buClr>
              <a:buFontTx/>
              <a:buNone/>
            </a:pPr>
            <a:r>
              <a:rPr lang="zh-CN" altLang="en-US" sz="2800" dirty="0">
                <a:latin typeface="Times New Roman" panose="02020603050405020304" pitchFamily="18" charset="0"/>
              </a:rPr>
              <a:t>（</a:t>
            </a:r>
            <a:r>
              <a:rPr lang="en-US" altLang="zh-CN" sz="2800" dirty="0">
                <a:latin typeface="Times New Roman" panose="02020603050405020304" pitchFamily="18" charset="0"/>
              </a:rPr>
              <a:t>1</a:t>
            </a:r>
            <a:r>
              <a:rPr lang="zh-CN" altLang="en-US" sz="2800" dirty="0">
                <a:latin typeface="Times New Roman" panose="02020603050405020304" pitchFamily="18" charset="0"/>
              </a:rPr>
              <a:t>）</a:t>
            </a:r>
            <a:r>
              <a:rPr lang="zh-CN" altLang="en-US" sz="2800" b="1" dirty="0">
                <a:latin typeface="Times New Roman" panose="02020603050405020304" pitchFamily="18" charset="0"/>
              </a:rPr>
              <a:t>一点交叉</a:t>
            </a:r>
            <a:r>
              <a:rPr lang="zh-CN" altLang="en-US" sz="2800" dirty="0">
                <a:latin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single-point crossover</a:t>
            </a:r>
            <a:r>
              <a:rPr lang="zh-CN" altLang="en-US" sz="2800" dirty="0">
                <a:latin typeface="Times New Roman" panose="02020603050405020304" pitchFamily="18" charset="0"/>
              </a:rPr>
              <a:t>）</a:t>
            </a:r>
          </a:p>
          <a:p>
            <a:pPr marL="0" indent="0" eaLnBrk="1" hangingPunct="1">
              <a:buClr>
                <a:schemeClr val="tx1"/>
              </a:buClr>
              <a:buFontTx/>
              <a:buNone/>
            </a:pPr>
            <a:endParaRPr lang="en-US" altLang="zh-CN" sz="2800" dirty="0">
              <a:latin typeface="Times New Roman" panose="02020603050405020304" pitchFamily="18" charset="0"/>
            </a:endParaRPr>
          </a:p>
        </p:txBody>
      </p:sp>
      <p:sp>
        <p:nvSpPr>
          <p:cNvPr id="9220" name="Text Box 4"/>
          <p:cNvSpPr txBox="1"/>
          <p:nvPr/>
        </p:nvSpPr>
        <p:spPr>
          <a:xfrm>
            <a:off x="395288" y="2276475"/>
            <a:ext cx="8382000" cy="1574800"/>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eaLnBrk="1" hangingPunct="1">
              <a:lnSpc>
                <a:spcPct val="120000"/>
              </a:lnSpc>
              <a:spcBef>
                <a:spcPct val="50000"/>
              </a:spcBef>
              <a:buClr>
                <a:srgbClr val="0000FF"/>
              </a:buClr>
            </a:pPr>
            <a:r>
              <a:rPr lang="en-US" altLang="zh-CN" sz="2800" b="1" dirty="0">
                <a:solidFill>
                  <a:srgbClr val="FF3300"/>
                </a:solidFill>
                <a:latin typeface="Arial" panose="020B0604020202020204" pitchFamily="34" charset="0"/>
              </a:rPr>
              <a:t>●</a:t>
            </a:r>
            <a:r>
              <a:rPr lang="en-US" altLang="zh-CN" sz="2800" dirty="0">
                <a:solidFill>
                  <a:schemeClr val="tx1"/>
                </a:solidFill>
                <a:latin typeface="宋体" panose="02010600030101010101" pitchFamily="2" charset="-122"/>
              </a:rPr>
              <a:t> </a:t>
            </a:r>
            <a:r>
              <a:rPr lang="zh-CN" altLang="en-US" sz="2800" dirty="0">
                <a:solidFill>
                  <a:schemeClr val="tx1"/>
                </a:solidFill>
                <a:latin typeface="宋体" panose="02010600030101010101" pitchFamily="2" charset="-122"/>
              </a:rPr>
              <a:t>一点交叉：在个体串中随机设定一个交叉点，实行交叉时，该点前或后的两个个体的部分结构进行互换，并生成两个新的个体。 </a:t>
            </a:r>
          </a:p>
        </p:txBody>
      </p:sp>
      <p:pic>
        <p:nvPicPr>
          <p:cNvPr id="40966" name="图片 5" descr="C:\Users\Administrator\Desktop\3.jpg"/>
          <p:cNvPicPr>
            <a:picLocks noChangeAspect="1"/>
          </p:cNvPicPr>
          <p:nvPr/>
        </p:nvPicPr>
        <p:blipFill>
          <a:blip r:embed="rId2"/>
          <a:stretch>
            <a:fillRect/>
          </a:stretch>
        </p:blipFill>
        <p:spPr>
          <a:xfrm>
            <a:off x="1258888" y="3933825"/>
            <a:ext cx="6326187" cy="2779713"/>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arn(outHorizontal)">
                                      <p:cBhvr>
                                        <p:cTn id="7"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1987"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5.2.7  </a:t>
            </a:r>
            <a:r>
              <a:rPr lang="zh-CN" altLang="en-US" sz="3600" b="0" dirty="0">
                <a:latin typeface="Times New Roman" panose="02020603050405020304" pitchFamily="18" charset="0"/>
                <a:ea typeface="黑体" panose="02010609060101010101" pitchFamily="49" charset="-122"/>
              </a:rPr>
              <a:t>交叉</a:t>
            </a:r>
            <a:r>
              <a:rPr lang="zh-CN" altLang="en-US" sz="3600" dirty="0"/>
              <a:t> </a:t>
            </a:r>
          </a:p>
        </p:txBody>
      </p:sp>
      <p:sp>
        <p:nvSpPr>
          <p:cNvPr id="41988" name="Rectangle 3"/>
          <p:cNvSpPr>
            <a:spLocks noGrp="1"/>
          </p:cNvSpPr>
          <p:nvPr>
            <p:ph idx="1"/>
          </p:nvPr>
        </p:nvSpPr>
        <p:spPr>
          <a:xfrm>
            <a:off x="179388" y="836613"/>
            <a:ext cx="7772400" cy="4724400"/>
          </a:xfrm>
          <a:ln/>
        </p:spPr>
        <p:txBody>
          <a:bodyPr vert="horz" wrap="square" lIns="91440" tIns="45720" rIns="91440" bIns="45720" anchor="t" anchorCtr="0"/>
          <a:lstStyle/>
          <a:p>
            <a:pPr marL="0" indent="0" eaLnBrk="1" hangingPunct="1">
              <a:buClr>
                <a:schemeClr val="tx1"/>
              </a:buClr>
              <a:buFontTx/>
              <a:buNone/>
            </a:pPr>
            <a:r>
              <a:rPr lang="en-US" altLang="zh-CN" b="1" dirty="0">
                <a:latin typeface="Times New Roman" panose="02020603050405020304" pitchFamily="18" charset="0"/>
              </a:rPr>
              <a:t>  1. </a:t>
            </a:r>
            <a:r>
              <a:rPr lang="zh-CN" altLang="en-US" b="1" dirty="0">
                <a:latin typeface="Times New Roman" panose="02020603050405020304" pitchFamily="18" charset="0"/>
              </a:rPr>
              <a:t>基本的交叉算子</a:t>
            </a:r>
          </a:p>
          <a:p>
            <a:pPr marL="0" indent="0" eaLnBrk="1" hangingPunct="1">
              <a:buClr>
                <a:schemeClr val="tx1"/>
              </a:buClr>
              <a:buFontTx/>
              <a:buNone/>
            </a:pPr>
            <a:endParaRPr lang="zh-CN" altLang="en-US" sz="2800" dirty="0">
              <a:latin typeface="Times New Roman" panose="02020603050405020304" pitchFamily="18" charset="0"/>
            </a:endParaRPr>
          </a:p>
          <a:p>
            <a:pPr marL="0" indent="0" eaLnBrk="1" hangingPunct="1">
              <a:buClr>
                <a:schemeClr val="tx1"/>
              </a:buClr>
              <a:buFontTx/>
              <a:buNone/>
            </a:pPr>
            <a:endParaRPr lang="en-US" altLang="zh-CN" sz="2800" dirty="0">
              <a:latin typeface="Times New Roman" panose="02020603050405020304" pitchFamily="18" charset="0"/>
            </a:endParaRPr>
          </a:p>
        </p:txBody>
      </p:sp>
      <p:sp>
        <p:nvSpPr>
          <p:cNvPr id="9221" name="Text Box 5"/>
          <p:cNvSpPr txBox="1"/>
          <p:nvPr/>
        </p:nvSpPr>
        <p:spPr>
          <a:xfrm>
            <a:off x="506413" y="2349500"/>
            <a:ext cx="8382000" cy="1057275"/>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eaLnBrk="1" hangingPunct="1">
              <a:lnSpc>
                <a:spcPct val="120000"/>
              </a:lnSpc>
              <a:spcBef>
                <a:spcPct val="50000"/>
              </a:spcBef>
              <a:buClr>
                <a:srgbClr val="0000FF"/>
              </a:buClr>
            </a:pPr>
            <a:r>
              <a:rPr lang="en-US" altLang="zh-CN" sz="2800" b="1" dirty="0">
                <a:solidFill>
                  <a:srgbClr val="FF3300"/>
                </a:solidFill>
                <a:latin typeface="Arial" panose="020B0604020202020204" pitchFamily="34" charset="0"/>
              </a:rPr>
              <a:t>●</a:t>
            </a:r>
            <a:r>
              <a:rPr lang="en-US" altLang="zh-CN" sz="2800" dirty="0">
                <a:solidFill>
                  <a:schemeClr val="tx1"/>
                </a:solidFill>
                <a:latin typeface="宋体" panose="02010600030101010101" pitchFamily="2" charset="-122"/>
              </a:rPr>
              <a:t> </a:t>
            </a:r>
            <a:r>
              <a:rPr lang="zh-CN" altLang="en-US" sz="2800" dirty="0">
                <a:solidFill>
                  <a:schemeClr val="tx1"/>
                </a:solidFill>
                <a:latin typeface="宋体" panose="02010600030101010101" pitchFamily="2" charset="-122"/>
              </a:rPr>
              <a:t>二点交叉：随机设置</a:t>
            </a:r>
            <a:r>
              <a:rPr lang="zh-CN" altLang="en-US" sz="2800" dirty="0">
                <a:solidFill>
                  <a:srgbClr val="0000FF"/>
                </a:solidFill>
                <a:latin typeface="宋体" panose="02010600030101010101" pitchFamily="2" charset="-122"/>
              </a:rPr>
              <a:t>两个交叉点</a:t>
            </a:r>
            <a:r>
              <a:rPr lang="zh-CN" altLang="en-US" sz="2800" dirty="0">
                <a:solidFill>
                  <a:schemeClr val="tx1"/>
                </a:solidFill>
                <a:latin typeface="宋体" panose="02010600030101010101" pitchFamily="2" charset="-122"/>
              </a:rPr>
              <a:t>，将两个交叉点之间的码串相互交换。 </a:t>
            </a:r>
          </a:p>
        </p:txBody>
      </p:sp>
      <p:sp>
        <p:nvSpPr>
          <p:cNvPr id="9222" name="Rectangle 6"/>
          <p:cNvSpPr/>
          <p:nvPr/>
        </p:nvSpPr>
        <p:spPr>
          <a:xfrm>
            <a:off x="395288" y="1584325"/>
            <a:ext cx="6129337" cy="519113"/>
          </a:xfrm>
          <a:prstGeom prst="rect">
            <a:avLst/>
          </a:prstGeom>
          <a:noFill/>
          <a:ln w="9525">
            <a:noFill/>
          </a:ln>
        </p:spPr>
        <p:txBody>
          <a:bodyPr wrap="none" anchor="b" anchorCtr="0">
            <a:spAutoFit/>
          </a:bodyPr>
          <a:lstStyle/>
          <a:p>
            <a:pPr eaLnBrk="1" hangingPunct="1"/>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rPr>
              <a:t>2</a:t>
            </a:r>
            <a:r>
              <a:rPr lang="zh-CN" altLang="en-US" sz="2800" dirty="0">
                <a:solidFill>
                  <a:schemeClr val="tx1"/>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二点交叉</a:t>
            </a: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cs typeface="Times New Roman" panose="02020603050405020304" pitchFamily="18" charset="0"/>
              </a:rPr>
              <a:t>two-point crossover</a:t>
            </a:r>
            <a:r>
              <a:rPr lang="zh-CN" altLang="en-US" sz="2800" dirty="0">
                <a:solidFill>
                  <a:schemeClr val="tx1"/>
                </a:solidFill>
                <a:latin typeface="Times New Roman" panose="02020603050405020304" pitchFamily="18" charset="0"/>
              </a:rPr>
              <a:t>）</a:t>
            </a:r>
          </a:p>
        </p:txBody>
      </p:sp>
      <p:grpSp>
        <p:nvGrpSpPr>
          <p:cNvPr id="7" name="Group 1043"/>
          <p:cNvGrpSpPr/>
          <p:nvPr/>
        </p:nvGrpSpPr>
        <p:grpSpPr>
          <a:xfrm>
            <a:off x="1763713" y="3716338"/>
            <a:ext cx="5105400" cy="1112837"/>
            <a:chOff x="1200" y="1776"/>
            <a:chExt cx="3216" cy="701"/>
          </a:xfrm>
        </p:grpSpPr>
        <p:graphicFrame>
          <p:nvGraphicFramePr>
            <p:cNvPr id="41996" name="Object 1026"/>
            <p:cNvGraphicFramePr>
              <a:graphicFrameLocks noChangeAspect="1"/>
            </p:cNvGraphicFramePr>
            <p:nvPr/>
          </p:nvGraphicFramePr>
          <p:xfrm>
            <a:off x="1200" y="1776"/>
            <a:ext cx="3168" cy="356"/>
          </p:xfrm>
          <a:graphic>
            <a:graphicData uri="http://schemas.openxmlformats.org/presentationml/2006/ole">
              <mc:AlternateContent xmlns:mc="http://schemas.openxmlformats.org/markup-compatibility/2006">
                <mc:Choice xmlns:v="urn:schemas-microsoft-com:vml" Requires="v">
                  <p:oleObj r:id="rId2" imgW="2540000" imgH="254000" progId="Equation.3">
                    <p:embed/>
                  </p:oleObj>
                </mc:Choice>
                <mc:Fallback>
                  <p:oleObj r:id="rId2" imgW="2540000" imgH="254000" progId="Equation.3">
                    <p:embed/>
                    <p:pic>
                      <p:nvPicPr>
                        <p:cNvPr id="0" name="图片 3105"/>
                        <p:cNvPicPr/>
                        <p:nvPr/>
                      </p:nvPicPr>
                      <p:blipFill>
                        <a:blip r:embed="rId3"/>
                        <a:stretch>
                          <a:fillRect/>
                        </a:stretch>
                      </p:blipFill>
                      <p:spPr>
                        <a:xfrm>
                          <a:off x="1200" y="1776"/>
                          <a:ext cx="3168" cy="356"/>
                        </a:xfrm>
                        <a:prstGeom prst="rect">
                          <a:avLst/>
                        </a:prstGeom>
                        <a:noFill/>
                        <a:ln w="38100">
                          <a:noFill/>
                          <a:miter/>
                        </a:ln>
                      </p:spPr>
                    </p:pic>
                  </p:oleObj>
                </mc:Fallback>
              </mc:AlternateContent>
            </a:graphicData>
          </a:graphic>
        </p:graphicFrame>
        <p:graphicFrame>
          <p:nvGraphicFramePr>
            <p:cNvPr id="41997" name="Object 1027"/>
            <p:cNvGraphicFramePr>
              <a:graphicFrameLocks noChangeAspect="1"/>
            </p:cNvGraphicFramePr>
            <p:nvPr/>
          </p:nvGraphicFramePr>
          <p:xfrm>
            <a:off x="1200" y="2130"/>
            <a:ext cx="3216" cy="347"/>
          </p:xfrm>
          <a:graphic>
            <a:graphicData uri="http://schemas.openxmlformats.org/presentationml/2006/ole">
              <mc:AlternateContent xmlns:mc="http://schemas.openxmlformats.org/markup-compatibility/2006">
                <mc:Choice xmlns:v="urn:schemas-microsoft-com:vml" Requires="v">
                  <p:oleObj r:id="rId4" imgW="2540000" imgH="254000" progId="Equation.3">
                    <p:embed/>
                  </p:oleObj>
                </mc:Choice>
                <mc:Fallback>
                  <p:oleObj r:id="rId4" imgW="2540000" imgH="254000" progId="Equation.3">
                    <p:embed/>
                    <p:pic>
                      <p:nvPicPr>
                        <p:cNvPr id="0" name="图片 3106"/>
                        <p:cNvPicPr/>
                        <p:nvPr/>
                      </p:nvPicPr>
                      <p:blipFill>
                        <a:blip r:embed="rId5"/>
                        <a:stretch>
                          <a:fillRect/>
                        </a:stretch>
                      </p:blipFill>
                      <p:spPr>
                        <a:xfrm>
                          <a:off x="1200" y="2130"/>
                          <a:ext cx="3216" cy="347"/>
                        </a:xfrm>
                        <a:prstGeom prst="rect">
                          <a:avLst/>
                        </a:prstGeom>
                        <a:noFill/>
                        <a:ln w="38100">
                          <a:noFill/>
                          <a:miter/>
                        </a:ln>
                      </p:spPr>
                    </p:pic>
                  </p:oleObj>
                </mc:Fallback>
              </mc:AlternateContent>
            </a:graphicData>
          </a:graphic>
        </p:graphicFrame>
      </p:grpSp>
      <p:grpSp>
        <p:nvGrpSpPr>
          <p:cNvPr id="10" name="Group 1042"/>
          <p:cNvGrpSpPr/>
          <p:nvPr/>
        </p:nvGrpSpPr>
        <p:grpSpPr>
          <a:xfrm>
            <a:off x="1692275" y="5157788"/>
            <a:ext cx="5230813" cy="1168400"/>
            <a:chOff x="1111" y="2832"/>
            <a:chExt cx="3295" cy="736"/>
          </a:xfrm>
        </p:grpSpPr>
        <p:sp>
          <p:nvSpPr>
            <p:cNvPr id="41993" name="Rectangle 1041"/>
            <p:cNvSpPr/>
            <p:nvPr/>
          </p:nvSpPr>
          <p:spPr>
            <a:xfrm>
              <a:off x="2496" y="2832"/>
              <a:ext cx="912" cy="672"/>
            </a:xfrm>
            <a:prstGeom prst="rect">
              <a:avLst/>
            </a:prstGeom>
            <a:solidFill>
              <a:srgbClr val="CCFFFF"/>
            </a:solidFill>
            <a:ln w="9525">
              <a:noFill/>
            </a:ln>
          </p:spPr>
          <p:txBody>
            <a:bodyPr wrap="none" anchor="ctr" anchorCtr="0"/>
            <a:lstStyle/>
            <a:p>
              <a:pPr eaLnBrk="1" hangingPunct="1"/>
              <a:endParaRPr lang="zh-CN" altLang="en-US" dirty="0">
                <a:latin typeface="宋体" panose="02010600030101010101" pitchFamily="2" charset="-122"/>
              </a:endParaRPr>
            </a:p>
          </p:txBody>
        </p:sp>
        <p:graphicFrame>
          <p:nvGraphicFramePr>
            <p:cNvPr id="41994" name="Object 1024"/>
            <p:cNvGraphicFramePr>
              <a:graphicFrameLocks noChangeAspect="1"/>
            </p:cNvGraphicFramePr>
            <p:nvPr/>
          </p:nvGraphicFramePr>
          <p:xfrm>
            <a:off x="1156" y="2832"/>
            <a:ext cx="3168" cy="331"/>
          </p:xfrm>
          <a:graphic>
            <a:graphicData uri="http://schemas.openxmlformats.org/presentationml/2006/ole">
              <mc:AlternateContent xmlns:mc="http://schemas.openxmlformats.org/markup-compatibility/2006">
                <mc:Choice xmlns:v="urn:schemas-microsoft-com:vml" Requires="v">
                  <p:oleObj r:id="rId6" imgW="2578100" imgH="254000" progId="Equation.3">
                    <p:embed/>
                  </p:oleObj>
                </mc:Choice>
                <mc:Fallback>
                  <p:oleObj r:id="rId6" imgW="2578100" imgH="254000" progId="Equation.3">
                    <p:embed/>
                    <p:pic>
                      <p:nvPicPr>
                        <p:cNvPr id="0" name="图片 3107"/>
                        <p:cNvPicPr/>
                        <p:nvPr/>
                      </p:nvPicPr>
                      <p:blipFill>
                        <a:blip r:embed="rId7"/>
                        <a:stretch>
                          <a:fillRect/>
                        </a:stretch>
                      </p:blipFill>
                      <p:spPr>
                        <a:xfrm>
                          <a:off x="1156" y="2832"/>
                          <a:ext cx="3168" cy="331"/>
                        </a:xfrm>
                        <a:prstGeom prst="rect">
                          <a:avLst/>
                        </a:prstGeom>
                        <a:noFill/>
                        <a:ln w="38100">
                          <a:noFill/>
                          <a:miter/>
                        </a:ln>
                      </p:spPr>
                    </p:pic>
                  </p:oleObj>
                </mc:Fallback>
              </mc:AlternateContent>
            </a:graphicData>
          </a:graphic>
        </p:graphicFrame>
        <p:graphicFrame>
          <p:nvGraphicFramePr>
            <p:cNvPr id="41995" name="Object 1025"/>
            <p:cNvGraphicFramePr>
              <a:graphicFrameLocks noChangeAspect="1"/>
            </p:cNvGraphicFramePr>
            <p:nvPr/>
          </p:nvGraphicFramePr>
          <p:xfrm>
            <a:off x="1111" y="3216"/>
            <a:ext cx="3295" cy="352"/>
          </p:xfrm>
          <a:graphic>
            <a:graphicData uri="http://schemas.openxmlformats.org/presentationml/2006/ole">
              <mc:AlternateContent xmlns:mc="http://schemas.openxmlformats.org/markup-compatibility/2006">
                <mc:Choice xmlns:v="urn:schemas-microsoft-com:vml" Requires="v">
                  <p:oleObj r:id="rId8" imgW="2654300" imgH="279400" progId="Equation.3">
                    <p:embed/>
                  </p:oleObj>
                </mc:Choice>
                <mc:Fallback>
                  <p:oleObj r:id="rId8" imgW="2654300" imgH="279400" progId="Equation.3">
                    <p:embed/>
                    <p:pic>
                      <p:nvPicPr>
                        <p:cNvPr id="0" name="图片 3108"/>
                        <p:cNvPicPr/>
                        <p:nvPr/>
                      </p:nvPicPr>
                      <p:blipFill>
                        <a:blip r:embed="rId9"/>
                        <a:stretch>
                          <a:fillRect/>
                        </a:stretch>
                      </p:blipFill>
                      <p:spPr>
                        <a:xfrm>
                          <a:off x="1111" y="3216"/>
                          <a:ext cx="3295" cy="352"/>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9222"/>
                                        </p:tgtEl>
                                        <p:attrNameLst>
                                          <p:attrName>style.visibility</p:attrName>
                                        </p:attrNameLst>
                                      </p:cBhvr>
                                      <p:to>
                                        <p:strVal val="visible"/>
                                      </p:to>
                                    </p:set>
                                    <p:animEffect transition="in" filter="barn(inHorizontal)">
                                      <p:cBhvr>
                                        <p:cTn id="7" dur="500"/>
                                        <p:tgtEl>
                                          <p:spTgt spid="922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9221"/>
                                        </p:tgtEl>
                                        <p:attrNameLst>
                                          <p:attrName>style.visibility</p:attrName>
                                        </p:attrNameLst>
                                      </p:cBhvr>
                                      <p:to>
                                        <p:strVal val="visible"/>
                                      </p:to>
                                    </p:set>
                                    <p:anim calcmode="lin" valueType="num">
                                      <p:cBhvr additive="base">
                                        <p:cTn id="11" dur="500" fill="hold"/>
                                        <p:tgtEl>
                                          <p:spTgt spid="9221"/>
                                        </p:tgtEl>
                                        <p:attrNameLst>
                                          <p:attrName>ppt_x</p:attrName>
                                        </p:attrNameLst>
                                      </p:cBhvr>
                                      <p:tavLst>
                                        <p:tav tm="0">
                                          <p:val>
                                            <p:strVal val="0-#ppt_w/2"/>
                                          </p:val>
                                        </p:tav>
                                        <p:tav tm="100000">
                                          <p:val>
                                            <p:strVal val="#ppt_x"/>
                                          </p:val>
                                        </p:tav>
                                      </p:tavLst>
                                    </p:anim>
                                    <p:anim calcmode="lin" valueType="num">
                                      <p:cBhvr additive="base">
                                        <p:cTn id="12"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0-#ppt_w/2"/>
                                          </p:val>
                                        </p:tav>
                                        <p:tav tm="100000">
                                          <p:val>
                                            <p:strVal val="#ppt_x"/>
                                          </p:val>
                                        </p:tav>
                                      </p:tavLst>
                                    </p:anim>
                                    <p:anim calcmode="lin" valueType="num">
                                      <p:cBhvr additive="base">
                                        <p:cTn id="18" dur="500" fill="hold"/>
                                        <p:tgtEl>
                                          <p:spTgt spid="7"/>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nimBg="1"/>
      <p:bldP spid="92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87408" name="Rectangle 1040"/>
          <p:cNvSpPr/>
          <p:nvPr/>
        </p:nvSpPr>
        <p:spPr>
          <a:xfrm>
            <a:off x="3962400" y="2794248"/>
            <a:ext cx="1447800" cy="1066800"/>
          </a:xfrm>
          <a:prstGeom prst="rect">
            <a:avLst/>
          </a:prstGeom>
          <a:solidFill>
            <a:srgbClr val="CCFFFF"/>
          </a:solidFill>
          <a:ln w="9525">
            <a:noFill/>
          </a:ln>
        </p:spPr>
        <p:txBody>
          <a:bodyPr wrap="none" anchor="ctr" anchorCtr="0"/>
          <a:lstStyle/>
          <a:p>
            <a:pPr eaLnBrk="1" hangingPunct="1"/>
            <a:endParaRPr lang="zh-CN" altLang="en-US" dirty="0">
              <a:latin typeface="宋体" panose="02010600030101010101" pitchFamily="2" charset="-122"/>
            </a:endParaRPr>
          </a:p>
        </p:txBody>
      </p:sp>
      <p:sp>
        <p:nvSpPr>
          <p:cNvPr id="43012" name="Rectangle 1026"/>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5.2.7  </a:t>
            </a:r>
            <a:r>
              <a:rPr lang="zh-CN" altLang="en-US" sz="3600" b="0" dirty="0">
                <a:latin typeface="Times New Roman" panose="02020603050405020304" pitchFamily="18" charset="0"/>
                <a:ea typeface="黑体" panose="02010609060101010101" pitchFamily="49" charset="-122"/>
              </a:rPr>
              <a:t>交叉</a:t>
            </a:r>
            <a:r>
              <a:rPr lang="zh-CN" altLang="en-US" sz="3600" dirty="0"/>
              <a:t> </a:t>
            </a:r>
          </a:p>
        </p:txBody>
      </p:sp>
      <p:sp>
        <p:nvSpPr>
          <p:cNvPr id="43013" name="Rectangle 1027"/>
          <p:cNvSpPr>
            <a:spLocks noGrp="1"/>
          </p:cNvSpPr>
          <p:nvPr>
            <p:ph idx="1"/>
          </p:nvPr>
        </p:nvSpPr>
        <p:spPr>
          <a:xfrm>
            <a:off x="304800" y="908050"/>
            <a:ext cx="8839200" cy="5834063"/>
          </a:xfrm>
          <a:ln/>
        </p:spPr>
        <p:txBody>
          <a:bodyPr vert="horz" wrap="square" lIns="91440" tIns="45720" rIns="91440" bIns="45720" anchor="t" anchorCtr="0"/>
          <a:lstStyle/>
          <a:p>
            <a:pPr marL="609600" indent="-609600" eaLnBrk="1" hangingPunct="1">
              <a:buClr>
                <a:schemeClr val="tx1"/>
              </a:buClr>
              <a:buFontTx/>
              <a:buNone/>
            </a:pPr>
            <a:r>
              <a:rPr lang="en-US" altLang="zh-CN" b="1" dirty="0">
                <a:latin typeface="Times New Roman" panose="02020603050405020304" pitchFamily="18" charset="0"/>
              </a:rPr>
              <a:t>  2. </a:t>
            </a:r>
            <a:r>
              <a:rPr lang="zh-CN" altLang="en-US" b="1" dirty="0">
                <a:latin typeface="Times New Roman" panose="02020603050405020304" pitchFamily="18" charset="0"/>
              </a:rPr>
              <a:t>修正的交叉方法</a:t>
            </a:r>
          </a:p>
          <a:p>
            <a:pPr marL="609600" indent="-609600" eaLnBrk="1" hangingPunct="1">
              <a:buClr>
                <a:schemeClr val="tx1"/>
              </a:buClr>
              <a:buFontTx/>
              <a:buNone/>
            </a:pPr>
            <a:r>
              <a:rPr lang="zh-CN" altLang="en-US" sz="2800" b="1" dirty="0">
                <a:latin typeface="Times New Roman" panose="02020603050405020304" pitchFamily="18" charset="0"/>
              </a:rPr>
              <a:t>部分匹配交叉 </a:t>
            </a:r>
            <a:r>
              <a:rPr lang="en-US" altLang="zh-CN" sz="2800" dirty="0">
                <a:latin typeface="Times New Roman" panose="02020603050405020304" pitchFamily="18" charset="0"/>
              </a:rPr>
              <a:t>PMX</a:t>
            </a:r>
            <a:r>
              <a:rPr lang="zh-CN" altLang="en-US" sz="2800" dirty="0">
                <a:latin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Goldberg D. E.</a:t>
            </a:r>
            <a:r>
              <a:rPr lang="zh-CN" altLang="en-US" sz="2800" dirty="0">
                <a:latin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R.  Lingle(1985)</a:t>
            </a:r>
            <a:r>
              <a:rPr lang="en-US" altLang="zh-CN" sz="2800" dirty="0">
                <a:latin typeface="Times New Roman" panose="02020603050405020304" pitchFamily="18" charset="0"/>
              </a:rPr>
              <a:t> </a:t>
            </a:r>
          </a:p>
          <a:p>
            <a:pPr marL="0" indent="0" eaLnBrk="1" hangingPunct="1">
              <a:buClr>
                <a:schemeClr val="tx1"/>
              </a:buClr>
              <a:buNone/>
            </a:pPr>
            <a:r>
              <a:rPr lang="en-US" altLang="zh-CN" sz="2200" dirty="0">
                <a:latin typeface="Times New Roman" panose="02020603050405020304" pitchFamily="18" charset="0"/>
              </a:rPr>
              <a:t>(1) </a:t>
            </a:r>
            <a:r>
              <a:rPr lang="zh-CN" altLang="en-US" sz="2200" dirty="0">
                <a:latin typeface="Times New Roman" panose="02020603050405020304" pitchFamily="18" charset="0"/>
              </a:rPr>
              <a:t>按照一定方法生成匹配区域，使用位置交换操作交换两个父串的匹配区域。</a:t>
            </a:r>
            <a:endParaRPr lang="en-US" altLang="zh-CN" sz="2200" dirty="0">
              <a:latin typeface="Times New Roman" panose="02020603050405020304" pitchFamily="18" charset="0"/>
            </a:endParaRPr>
          </a:p>
          <a:p>
            <a:pPr marL="609600" indent="-609600" eaLnBrk="1" hangingPunct="1">
              <a:buClr>
                <a:schemeClr val="tx1"/>
              </a:buClr>
              <a:buFontTx/>
              <a:buNone/>
            </a:pPr>
            <a:endParaRPr lang="en-US" altLang="zh-CN" sz="2800" dirty="0">
              <a:latin typeface="Times New Roman" panose="02020603050405020304" pitchFamily="18" charset="0"/>
            </a:endParaRPr>
          </a:p>
          <a:p>
            <a:pPr marL="609600" indent="-609600" eaLnBrk="1" hangingPunct="1">
              <a:buClr>
                <a:schemeClr val="tx1"/>
              </a:buClr>
              <a:buFontTx/>
              <a:buNone/>
            </a:pPr>
            <a:endParaRPr lang="en-US" altLang="zh-CN" sz="2800" dirty="0">
              <a:latin typeface="Times New Roman" panose="02020603050405020304" pitchFamily="18" charset="0"/>
            </a:endParaRPr>
          </a:p>
          <a:p>
            <a:pPr marL="609600" indent="-609600" eaLnBrk="1" hangingPunct="1">
              <a:buClr>
                <a:schemeClr val="tx1"/>
              </a:buClr>
              <a:buFontTx/>
              <a:buNone/>
            </a:pPr>
            <a:endParaRPr lang="en-US" altLang="zh-CN" sz="2800" dirty="0">
              <a:latin typeface="Times New Roman" panose="02020603050405020304" pitchFamily="18" charset="0"/>
            </a:endParaRPr>
          </a:p>
          <a:p>
            <a:pPr marL="609600" indent="-609600" eaLnBrk="1" hangingPunct="1">
              <a:buClr>
                <a:schemeClr val="tx1"/>
              </a:buClr>
              <a:buFontTx/>
              <a:buNone/>
            </a:pPr>
            <a:endParaRPr lang="en-US" altLang="zh-CN" sz="2800" dirty="0">
              <a:latin typeface="Times New Roman" panose="02020603050405020304" pitchFamily="18" charset="0"/>
            </a:endParaRPr>
          </a:p>
          <a:p>
            <a:pPr marL="609600" indent="-609600" eaLnBrk="1" hangingPunct="1">
              <a:buClr>
                <a:schemeClr val="tx1"/>
              </a:buClr>
              <a:buFontTx/>
              <a:buNone/>
            </a:pPr>
            <a:endParaRPr lang="en-US" altLang="zh-CN" sz="800" dirty="0">
              <a:latin typeface="Times New Roman" panose="02020603050405020304" pitchFamily="18" charset="0"/>
            </a:endParaRPr>
          </a:p>
        </p:txBody>
      </p:sp>
      <p:sp>
        <p:nvSpPr>
          <p:cNvPr id="43014" name="Rectangle 1032"/>
          <p:cNvSpPr/>
          <p:nvPr/>
        </p:nvSpPr>
        <p:spPr>
          <a:xfrm>
            <a:off x="3405188" y="330993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grpSp>
        <p:nvGrpSpPr>
          <p:cNvPr id="2" name="Group 1043"/>
          <p:cNvGrpSpPr/>
          <p:nvPr/>
        </p:nvGrpSpPr>
        <p:grpSpPr>
          <a:xfrm>
            <a:off x="1908175" y="2754313"/>
            <a:ext cx="5105400" cy="1112837"/>
            <a:chOff x="1200" y="1776"/>
            <a:chExt cx="3216" cy="701"/>
          </a:xfrm>
        </p:grpSpPr>
        <p:graphicFrame>
          <p:nvGraphicFramePr>
            <p:cNvPr id="43026" name="Object 1026"/>
            <p:cNvGraphicFramePr>
              <a:graphicFrameLocks noChangeAspect="1"/>
            </p:cNvGraphicFramePr>
            <p:nvPr/>
          </p:nvGraphicFramePr>
          <p:xfrm>
            <a:off x="1200" y="1776"/>
            <a:ext cx="3168" cy="356"/>
          </p:xfrm>
          <a:graphic>
            <a:graphicData uri="http://schemas.openxmlformats.org/presentationml/2006/ole">
              <mc:AlternateContent xmlns:mc="http://schemas.openxmlformats.org/markup-compatibility/2006">
                <mc:Choice xmlns:v="urn:schemas-microsoft-com:vml" Requires="v">
                  <p:oleObj r:id="rId2" imgW="2540000" imgH="254000" progId="Equation.3">
                    <p:embed/>
                  </p:oleObj>
                </mc:Choice>
                <mc:Fallback>
                  <p:oleObj r:id="rId2" imgW="2540000" imgH="254000" progId="Equation.3">
                    <p:embed/>
                    <p:pic>
                      <p:nvPicPr>
                        <p:cNvPr id="0" name="图片 3113"/>
                        <p:cNvPicPr/>
                        <p:nvPr/>
                      </p:nvPicPr>
                      <p:blipFill>
                        <a:blip r:embed="rId3"/>
                        <a:stretch>
                          <a:fillRect/>
                        </a:stretch>
                      </p:blipFill>
                      <p:spPr>
                        <a:xfrm>
                          <a:off x="1200" y="1776"/>
                          <a:ext cx="3168" cy="356"/>
                        </a:xfrm>
                        <a:prstGeom prst="rect">
                          <a:avLst/>
                        </a:prstGeom>
                        <a:noFill/>
                        <a:ln w="38100">
                          <a:noFill/>
                          <a:miter/>
                        </a:ln>
                      </p:spPr>
                    </p:pic>
                  </p:oleObj>
                </mc:Fallback>
              </mc:AlternateContent>
            </a:graphicData>
          </a:graphic>
        </p:graphicFrame>
        <p:graphicFrame>
          <p:nvGraphicFramePr>
            <p:cNvPr id="43027" name="Object 1027"/>
            <p:cNvGraphicFramePr>
              <a:graphicFrameLocks noChangeAspect="1"/>
            </p:cNvGraphicFramePr>
            <p:nvPr/>
          </p:nvGraphicFramePr>
          <p:xfrm>
            <a:off x="1200" y="2130"/>
            <a:ext cx="3216" cy="347"/>
          </p:xfrm>
          <a:graphic>
            <a:graphicData uri="http://schemas.openxmlformats.org/presentationml/2006/ole">
              <mc:AlternateContent xmlns:mc="http://schemas.openxmlformats.org/markup-compatibility/2006">
                <mc:Choice xmlns:v="urn:schemas-microsoft-com:vml" Requires="v">
                  <p:oleObj r:id="rId4" imgW="2540000" imgH="254000" progId="Equation.3">
                    <p:embed/>
                  </p:oleObj>
                </mc:Choice>
                <mc:Fallback>
                  <p:oleObj r:id="rId4" imgW="2540000" imgH="254000" progId="Equation.3">
                    <p:embed/>
                    <p:pic>
                      <p:nvPicPr>
                        <p:cNvPr id="0" name="图片 3109"/>
                        <p:cNvPicPr/>
                        <p:nvPr/>
                      </p:nvPicPr>
                      <p:blipFill>
                        <a:blip r:embed="rId5"/>
                        <a:stretch>
                          <a:fillRect/>
                        </a:stretch>
                      </p:blipFill>
                      <p:spPr>
                        <a:xfrm>
                          <a:off x="1200" y="2130"/>
                          <a:ext cx="3216" cy="347"/>
                        </a:xfrm>
                        <a:prstGeom prst="rect">
                          <a:avLst/>
                        </a:prstGeom>
                        <a:noFill/>
                        <a:ln w="38100">
                          <a:noFill/>
                          <a:miter/>
                        </a:ln>
                      </p:spPr>
                    </p:pic>
                  </p:oleObj>
                </mc:Fallback>
              </mc:AlternateContent>
            </a:graphicData>
          </a:graphic>
        </p:graphicFrame>
      </p:grpSp>
      <p:sp>
        <p:nvSpPr>
          <p:cNvPr id="43016" name="Rectangle 1035"/>
          <p:cNvSpPr/>
          <p:nvPr/>
        </p:nvSpPr>
        <p:spPr>
          <a:xfrm>
            <a:off x="3371850" y="330993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grpSp>
        <p:nvGrpSpPr>
          <p:cNvPr id="3" name="Group 1042"/>
          <p:cNvGrpSpPr/>
          <p:nvPr/>
        </p:nvGrpSpPr>
        <p:grpSpPr>
          <a:xfrm>
            <a:off x="1766888" y="4420840"/>
            <a:ext cx="5230812" cy="1168400"/>
            <a:chOff x="1111" y="2832"/>
            <a:chExt cx="3295" cy="736"/>
          </a:xfrm>
        </p:grpSpPr>
        <p:sp>
          <p:nvSpPr>
            <p:cNvPr id="43023" name="Rectangle 1041"/>
            <p:cNvSpPr/>
            <p:nvPr/>
          </p:nvSpPr>
          <p:spPr>
            <a:xfrm>
              <a:off x="2496" y="2832"/>
              <a:ext cx="912" cy="672"/>
            </a:xfrm>
            <a:prstGeom prst="rect">
              <a:avLst/>
            </a:prstGeom>
            <a:solidFill>
              <a:srgbClr val="CCFFFF"/>
            </a:solidFill>
            <a:ln w="9525">
              <a:noFill/>
            </a:ln>
          </p:spPr>
          <p:txBody>
            <a:bodyPr wrap="none" anchor="ctr" anchorCtr="0"/>
            <a:lstStyle/>
            <a:p>
              <a:pPr eaLnBrk="1" hangingPunct="1"/>
              <a:endParaRPr lang="zh-CN" altLang="en-US" dirty="0">
                <a:latin typeface="宋体" panose="02010600030101010101" pitchFamily="2" charset="-122"/>
              </a:endParaRPr>
            </a:p>
          </p:txBody>
        </p:sp>
        <p:graphicFrame>
          <p:nvGraphicFramePr>
            <p:cNvPr id="43024" name="Object 1024"/>
            <p:cNvGraphicFramePr>
              <a:graphicFrameLocks noChangeAspect="1"/>
            </p:cNvGraphicFramePr>
            <p:nvPr/>
          </p:nvGraphicFramePr>
          <p:xfrm>
            <a:off x="1156" y="2832"/>
            <a:ext cx="3168" cy="331"/>
          </p:xfrm>
          <a:graphic>
            <a:graphicData uri="http://schemas.openxmlformats.org/presentationml/2006/ole">
              <mc:AlternateContent xmlns:mc="http://schemas.openxmlformats.org/markup-compatibility/2006">
                <mc:Choice xmlns:v="urn:schemas-microsoft-com:vml" Requires="v">
                  <p:oleObj r:id="rId6" imgW="2578100" imgH="254000" progId="Equation.3">
                    <p:embed/>
                  </p:oleObj>
                </mc:Choice>
                <mc:Fallback>
                  <p:oleObj r:id="rId6" imgW="2578100" imgH="254000" progId="Equation.3">
                    <p:embed/>
                    <p:pic>
                      <p:nvPicPr>
                        <p:cNvPr id="0" name="图片 3112"/>
                        <p:cNvPicPr/>
                        <p:nvPr/>
                      </p:nvPicPr>
                      <p:blipFill>
                        <a:blip r:embed="rId7"/>
                        <a:stretch>
                          <a:fillRect/>
                        </a:stretch>
                      </p:blipFill>
                      <p:spPr>
                        <a:xfrm>
                          <a:off x="1156" y="2832"/>
                          <a:ext cx="3168" cy="331"/>
                        </a:xfrm>
                        <a:prstGeom prst="rect">
                          <a:avLst/>
                        </a:prstGeom>
                        <a:noFill/>
                        <a:ln w="38100">
                          <a:noFill/>
                          <a:miter/>
                        </a:ln>
                      </p:spPr>
                    </p:pic>
                  </p:oleObj>
                </mc:Fallback>
              </mc:AlternateContent>
            </a:graphicData>
          </a:graphic>
        </p:graphicFrame>
        <p:graphicFrame>
          <p:nvGraphicFramePr>
            <p:cNvPr id="43025" name="Object 1025"/>
            <p:cNvGraphicFramePr>
              <a:graphicFrameLocks noChangeAspect="1"/>
            </p:cNvGraphicFramePr>
            <p:nvPr/>
          </p:nvGraphicFramePr>
          <p:xfrm>
            <a:off x="1111" y="3216"/>
            <a:ext cx="3295" cy="352"/>
          </p:xfrm>
          <a:graphic>
            <a:graphicData uri="http://schemas.openxmlformats.org/presentationml/2006/ole">
              <mc:AlternateContent xmlns:mc="http://schemas.openxmlformats.org/markup-compatibility/2006">
                <mc:Choice xmlns:v="urn:schemas-microsoft-com:vml" Requires="v">
                  <p:oleObj r:id="rId8" imgW="2654300" imgH="279400" progId="Equation.3">
                    <p:embed/>
                  </p:oleObj>
                </mc:Choice>
                <mc:Fallback>
                  <p:oleObj r:id="rId8" imgW="2654300" imgH="279400" progId="Equation.3">
                    <p:embed/>
                    <p:pic>
                      <p:nvPicPr>
                        <p:cNvPr id="0" name="图片 3110"/>
                        <p:cNvPicPr/>
                        <p:nvPr/>
                      </p:nvPicPr>
                      <p:blipFill>
                        <a:blip r:embed="rId9"/>
                        <a:stretch>
                          <a:fillRect/>
                        </a:stretch>
                      </p:blipFill>
                      <p:spPr>
                        <a:xfrm>
                          <a:off x="1111" y="3216"/>
                          <a:ext cx="3295" cy="352"/>
                        </a:xfrm>
                        <a:prstGeom prst="rect">
                          <a:avLst/>
                        </a:prstGeom>
                        <a:noFill/>
                        <a:ln w="38100">
                          <a:noFill/>
                          <a:miter/>
                        </a:ln>
                      </p:spPr>
                    </p:pic>
                  </p:oleObj>
                </mc:Fallback>
              </mc:AlternateContent>
            </a:graphicData>
          </a:graphic>
        </p:graphicFrame>
      </p:grpSp>
      <p:sp>
        <p:nvSpPr>
          <p:cNvPr id="43018" name="Rectangle 1038"/>
          <p:cNvSpPr/>
          <p:nvPr/>
        </p:nvSpPr>
        <p:spPr>
          <a:xfrm>
            <a:off x="3338513" y="3305175"/>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187407" name="AutoShape 1039"/>
          <p:cNvSpPr/>
          <p:nvPr/>
        </p:nvSpPr>
        <p:spPr>
          <a:xfrm>
            <a:off x="1091198" y="3135313"/>
            <a:ext cx="533400" cy="1828800"/>
          </a:xfrm>
          <a:prstGeom prst="curvedRightArrow">
            <a:avLst>
              <a:gd name="adj1" fmla="val 68571"/>
              <a:gd name="adj2" fmla="val 137142"/>
              <a:gd name="adj3" fmla="val 33333"/>
            </a:avLst>
          </a:prstGeom>
          <a:gradFill rotWithShape="0">
            <a:gsLst>
              <a:gs pos="0">
                <a:srgbClr val="A50021"/>
              </a:gs>
              <a:gs pos="100000">
                <a:srgbClr val="FFFFFF"/>
              </a:gs>
            </a:gsLst>
            <a:path path="rect">
              <a:fillToRect l="50000" t="50000" r="50000" b="50000"/>
            </a:path>
            <a:tileRect/>
          </a:gradFill>
          <a:ln w="9525" cap="flat" cmpd="sng">
            <a:solidFill>
              <a:srgbClr val="A50021"/>
            </a:solidFill>
            <a:prstDash val="solid"/>
            <a:miter/>
            <a:headEnd type="none" w="med" len="med"/>
            <a:tailEnd type="none" w="med" len="med"/>
          </a:ln>
        </p:spPr>
        <p:txBody>
          <a:bodyPr wrap="none" anchor="ctr" anchorCtr="0"/>
          <a:lstStyle/>
          <a:p>
            <a:pPr eaLnBrk="1" hangingPunct="1"/>
            <a:endParaRPr lang="zh-CN" altLang="en-US" dirty="0">
              <a:latin typeface="宋体" panose="02010600030101010101" pitchFamily="2" charset="-122"/>
            </a:endParaRPr>
          </a:p>
        </p:txBody>
      </p:sp>
      <p:sp>
        <p:nvSpPr>
          <p:cNvPr id="43021" name="矩形 3"/>
          <p:cNvSpPr/>
          <p:nvPr/>
        </p:nvSpPr>
        <p:spPr>
          <a:xfrm>
            <a:off x="2846388" y="4986338"/>
            <a:ext cx="495300" cy="533400"/>
          </a:xfrm>
          <a:prstGeom prst="rect">
            <a:avLst/>
          </a:prstGeom>
          <a:noFill/>
          <a:ln w="12700" cap="flat" cmpd="sng">
            <a:solidFill>
              <a:srgbClr val="0000FF"/>
            </a:solidFill>
            <a:prstDash val="solid"/>
            <a:round/>
            <a:headEnd type="none" w="med" len="med"/>
            <a:tailEnd type="none" w="med" len="med"/>
          </a:ln>
        </p:spPr>
        <p:txBody>
          <a:bodyPr anchor="b" anchorCtr="0"/>
          <a:lstStyle/>
          <a:p>
            <a:pPr indent="176530" eaLnBrk="1" hangingPunct="1"/>
            <a:endParaRPr lang="zh-CN" altLang="en-US" dirty="0">
              <a:latin typeface="宋体" panose="02010600030101010101" pitchFamily="2" charset="-122"/>
            </a:endParaRPr>
          </a:p>
        </p:txBody>
      </p:sp>
      <p:sp>
        <p:nvSpPr>
          <p:cNvPr id="43022" name="矩形 18"/>
          <p:cNvSpPr/>
          <p:nvPr/>
        </p:nvSpPr>
        <p:spPr>
          <a:xfrm>
            <a:off x="4918075" y="4430713"/>
            <a:ext cx="495300" cy="1143000"/>
          </a:xfrm>
          <a:prstGeom prst="rect">
            <a:avLst/>
          </a:prstGeom>
          <a:noFill/>
          <a:ln w="12700" cap="flat" cmpd="sng">
            <a:solidFill>
              <a:srgbClr val="0000FF"/>
            </a:solidFill>
            <a:prstDash val="solid"/>
            <a:round/>
            <a:headEnd type="none" w="med" len="med"/>
            <a:tailEnd type="none" w="med" len="med"/>
          </a:ln>
        </p:spPr>
        <p:txBody>
          <a:bodyPr anchor="b" anchorCtr="0"/>
          <a:lstStyle/>
          <a:p>
            <a:pPr indent="176530" eaLnBrk="1" hangingPunct="1"/>
            <a:endParaRPr lang="zh-CN" altLang="en-US" dirty="0">
              <a:latin typeface="宋体" panose="02010600030101010101" pitchFamily="2" charset="-122"/>
            </a:endParaRPr>
          </a:p>
        </p:txBody>
      </p:sp>
      <p:sp>
        <p:nvSpPr>
          <p:cNvPr id="4" name="AutoShape 4">
            <a:extLst>
              <a:ext uri="{FF2B5EF4-FFF2-40B4-BE49-F238E27FC236}">
                <a16:creationId xmlns:a16="http://schemas.microsoft.com/office/drawing/2014/main" id="{C17AE26A-8891-04E4-7141-F59C5813F2BE}"/>
              </a:ext>
            </a:extLst>
          </p:cNvPr>
          <p:cNvSpPr/>
          <p:nvPr/>
        </p:nvSpPr>
        <p:spPr>
          <a:xfrm>
            <a:off x="4788024" y="5683187"/>
            <a:ext cx="4051176" cy="698563"/>
          </a:xfrm>
          <a:prstGeom prst="accentBorderCallout2">
            <a:avLst>
              <a:gd name="adj1" fmla="val 49651"/>
              <a:gd name="adj2" fmla="val -2348"/>
              <a:gd name="adj3" fmla="val 52683"/>
              <a:gd name="adj4" fmla="val -23969"/>
              <a:gd name="adj5" fmla="val -27"/>
              <a:gd name="adj6" fmla="val -58705"/>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zh-CN" altLang="en-US" sz="2000" dirty="0">
                <a:solidFill>
                  <a:schemeClr val="tx1"/>
                </a:solidFill>
              </a:rPr>
              <a:t>对于排序任务，出现重复任务，属于非法调度。</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0419" name="Rectangle 1027"/>
          <p:cNvSpPr>
            <a:spLocks noGrp="1"/>
          </p:cNvSpPr>
          <p:nvPr>
            <p:ph idx="1"/>
          </p:nvPr>
        </p:nvSpPr>
        <p:spPr>
          <a:xfrm>
            <a:off x="611188" y="981075"/>
            <a:ext cx="8281987" cy="5400675"/>
          </a:xfrm>
          <a:ln/>
        </p:spPr>
        <p:txBody>
          <a:bodyPr vert="horz" wrap="square" lIns="91440" tIns="45720" rIns="91440" bIns="45720" anchor="t" anchorCtr="0"/>
          <a:lstStyle/>
          <a:p>
            <a:r>
              <a:rPr lang="en-US" altLang="zh-CN" b="1" dirty="0">
                <a:latin typeface="Times New Roman" panose="02020603050405020304" pitchFamily="18" charset="0"/>
              </a:rPr>
              <a:t>5.1 </a:t>
            </a:r>
            <a:r>
              <a:rPr lang="zh-CN" altLang="zh-CN" b="1" dirty="0">
                <a:latin typeface="Times New Roman" panose="02020603050405020304" pitchFamily="18" charset="0"/>
              </a:rPr>
              <a:t>进化算法的生物学背景</a:t>
            </a:r>
          </a:p>
          <a:p>
            <a:r>
              <a:rPr lang="en-US" altLang="zh-CN" b="1" dirty="0">
                <a:latin typeface="Times New Roman" panose="02020603050405020304" pitchFamily="18" charset="0"/>
              </a:rPr>
              <a:t>5.2  </a:t>
            </a:r>
            <a:r>
              <a:rPr lang="zh-CN" altLang="zh-CN" b="1" dirty="0">
                <a:latin typeface="Times New Roman" panose="02020603050405020304" pitchFamily="18" charset="0"/>
              </a:rPr>
              <a:t>遗传算法</a:t>
            </a:r>
            <a:endParaRPr lang="en-US" altLang="zh-CN" b="1" dirty="0">
              <a:latin typeface="Times New Roman" panose="02020603050405020304" pitchFamily="18" charset="0"/>
            </a:endParaRPr>
          </a:p>
          <a:p>
            <a:r>
              <a:rPr lang="en-US" altLang="zh-CN" b="1" dirty="0">
                <a:latin typeface="Times New Roman" panose="02020603050405020304" pitchFamily="18" charset="0"/>
              </a:rPr>
              <a:t>5.3 </a:t>
            </a:r>
            <a:r>
              <a:rPr lang="zh-CN" altLang="zh-CN" b="1" dirty="0">
                <a:latin typeface="Times New Roman" panose="02020603050405020304" pitchFamily="18" charset="0"/>
              </a:rPr>
              <a:t>遗传算法的主要改进算法</a:t>
            </a:r>
          </a:p>
          <a:p>
            <a:r>
              <a:rPr lang="en-US" altLang="zh-CN" b="1" dirty="0">
                <a:latin typeface="Times New Roman" panose="02020603050405020304" pitchFamily="18" charset="0"/>
              </a:rPr>
              <a:t>5.4 </a:t>
            </a:r>
            <a:r>
              <a:rPr lang="zh-CN" altLang="zh-CN" b="1" dirty="0">
                <a:latin typeface="Times New Roman" panose="02020603050405020304" pitchFamily="18" charset="0"/>
              </a:rPr>
              <a:t>基于遗传算法的生产调度方法</a:t>
            </a:r>
          </a:p>
          <a:p>
            <a:endParaRPr lang="zh-CN" altLang="zh-CN" dirty="0"/>
          </a:p>
          <a:p>
            <a:pPr eaLnBrk="1" hangingPunct="1">
              <a:lnSpc>
                <a:spcPct val="160000"/>
              </a:lnSpc>
            </a:pPr>
            <a:endParaRPr lang="en-US" altLang="zh-CN" b="1" dirty="0">
              <a:latin typeface="Times New Roman" panose="02020603050405020304" pitchFamily="18" charset="0"/>
            </a:endParaRPr>
          </a:p>
        </p:txBody>
      </p:sp>
      <p:sp>
        <p:nvSpPr>
          <p:cNvPr id="7172"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600" dirty="0">
                <a:latin typeface="Times New Roman" panose="02020603050405020304" pitchFamily="18" charset="0"/>
                <a:ea typeface="黑体" panose="02010609060101010101" pitchFamily="49" charset="-122"/>
              </a:rPr>
              <a:t>第 </a:t>
            </a:r>
            <a:r>
              <a:rPr lang="en-US" altLang="zh-CN" sz="3600" dirty="0">
                <a:latin typeface="Times New Roman" panose="02020603050405020304" pitchFamily="18" charset="0"/>
                <a:ea typeface="黑体" panose="02010609060101010101" pitchFamily="49" charset="-122"/>
              </a:rPr>
              <a:t>5 </a:t>
            </a:r>
            <a:r>
              <a:rPr lang="zh-CN" altLang="en-US" sz="3600" dirty="0">
                <a:latin typeface="Times New Roman" panose="02020603050405020304" pitchFamily="18" charset="0"/>
                <a:ea typeface="黑体" panose="02010609060101010101" pitchFamily="49" charset="-122"/>
              </a:rPr>
              <a:t>章 智能计算及应用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 calcmode="lin" valueType="num">
                                      <p:cBhvr additive="base">
                                        <p:cTn id="12"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 calcmode="lin" valueType="num">
                                      <p:cBhvr additive="base">
                                        <p:cTn id="17"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0419">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 calcmode="lin" valueType="num">
                                      <p:cBhvr additive="base">
                                        <p:cTn id="22"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dvAuto="100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a:ln/>
        </p:spPr>
        <p:txBody>
          <a:bodyPr vert="horz" wrap="square" lIns="91440" tIns="45720" rIns="91440" bIns="45720" anchor="b" anchorCtr="0"/>
          <a:lstStyle/>
          <a:p>
            <a:r>
              <a:rPr lang="en-US" altLang="zh-CN" sz="4000" b="0" dirty="0">
                <a:latin typeface="Times New Roman" panose="02020603050405020304" pitchFamily="18" charset="0"/>
                <a:ea typeface="黑体" panose="02010609060101010101" pitchFamily="49" charset="-122"/>
              </a:rPr>
              <a:t>5.2.7  </a:t>
            </a:r>
            <a:r>
              <a:rPr lang="zh-CN" altLang="en-US" sz="4000" b="0" dirty="0">
                <a:latin typeface="Times New Roman" panose="02020603050405020304" pitchFamily="18" charset="0"/>
                <a:ea typeface="黑体" panose="02010609060101010101" pitchFamily="49" charset="-122"/>
              </a:rPr>
              <a:t>交叉</a:t>
            </a:r>
            <a:r>
              <a:rPr lang="zh-CN" altLang="en-US" sz="4000" dirty="0"/>
              <a:t> </a:t>
            </a:r>
            <a:endParaRPr lang="zh-CN" altLang="en-US" dirty="0"/>
          </a:p>
        </p:txBody>
      </p:sp>
      <p:sp>
        <p:nvSpPr>
          <p:cNvPr id="4403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 name="Rectangle 1040"/>
          <p:cNvSpPr/>
          <p:nvPr/>
        </p:nvSpPr>
        <p:spPr>
          <a:xfrm>
            <a:off x="3892550" y="4808538"/>
            <a:ext cx="1447800" cy="1066800"/>
          </a:xfrm>
          <a:prstGeom prst="rect">
            <a:avLst/>
          </a:prstGeom>
          <a:solidFill>
            <a:srgbClr val="CCFFFF"/>
          </a:solidFill>
          <a:ln w="9525">
            <a:noFill/>
          </a:ln>
        </p:spPr>
        <p:txBody>
          <a:bodyPr wrap="none" anchor="ctr" anchorCtr="0"/>
          <a:lstStyle/>
          <a:p>
            <a:endParaRPr lang="zh-CN" altLang="en-US" dirty="0">
              <a:latin typeface="宋体" panose="02010600030101010101" pitchFamily="2" charset="-122"/>
            </a:endParaRPr>
          </a:p>
        </p:txBody>
      </p:sp>
      <p:grpSp>
        <p:nvGrpSpPr>
          <p:cNvPr id="6" name="Group 1043"/>
          <p:cNvGrpSpPr/>
          <p:nvPr/>
        </p:nvGrpSpPr>
        <p:grpSpPr>
          <a:xfrm>
            <a:off x="1720850" y="4781550"/>
            <a:ext cx="5335588" cy="1168400"/>
            <a:chOff x="1128" y="1759"/>
            <a:chExt cx="3361" cy="736"/>
          </a:xfrm>
        </p:grpSpPr>
        <p:graphicFrame>
          <p:nvGraphicFramePr>
            <p:cNvPr id="44051" name="Object 1026"/>
            <p:cNvGraphicFramePr>
              <a:graphicFrameLocks noChangeAspect="1"/>
            </p:cNvGraphicFramePr>
            <p:nvPr/>
          </p:nvGraphicFramePr>
          <p:xfrm>
            <a:off x="1137" y="1759"/>
            <a:ext cx="3295" cy="391"/>
          </p:xfrm>
          <a:graphic>
            <a:graphicData uri="http://schemas.openxmlformats.org/presentationml/2006/ole">
              <mc:AlternateContent xmlns:mc="http://schemas.openxmlformats.org/markup-compatibility/2006">
                <mc:Choice xmlns:v="urn:schemas-microsoft-com:vml" Requires="v">
                  <p:oleObj r:id="rId2" imgW="2641600" imgH="279400" progId="Equation.3">
                    <p:embed/>
                  </p:oleObj>
                </mc:Choice>
                <mc:Fallback>
                  <p:oleObj r:id="rId2" imgW="2641600" imgH="279400" progId="Equation.3">
                    <p:embed/>
                    <p:pic>
                      <p:nvPicPr>
                        <p:cNvPr id="0" name="图片 3115"/>
                        <p:cNvPicPr/>
                        <p:nvPr/>
                      </p:nvPicPr>
                      <p:blipFill>
                        <a:blip r:embed="rId3"/>
                        <a:stretch>
                          <a:fillRect/>
                        </a:stretch>
                      </p:blipFill>
                      <p:spPr>
                        <a:xfrm>
                          <a:off x="1137" y="1759"/>
                          <a:ext cx="3295" cy="391"/>
                        </a:xfrm>
                        <a:prstGeom prst="rect">
                          <a:avLst/>
                        </a:prstGeom>
                        <a:noFill/>
                        <a:ln w="38100">
                          <a:noFill/>
                          <a:miter/>
                        </a:ln>
                      </p:spPr>
                    </p:pic>
                  </p:oleObj>
                </mc:Fallback>
              </mc:AlternateContent>
            </a:graphicData>
          </a:graphic>
        </p:graphicFrame>
        <p:graphicFrame>
          <p:nvGraphicFramePr>
            <p:cNvPr id="44052" name="Object 1027"/>
            <p:cNvGraphicFramePr>
              <a:graphicFrameLocks noChangeAspect="1"/>
            </p:cNvGraphicFramePr>
            <p:nvPr>
              <p:extLst>
                <p:ext uri="{D42A27DB-BD31-4B8C-83A1-F6EECF244321}">
                  <p14:modId xmlns:p14="http://schemas.microsoft.com/office/powerpoint/2010/main" val="1610198501"/>
                </p:ext>
              </p:extLst>
            </p:nvPr>
          </p:nvGraphicFramePr>
          <p:xfrm>
            <a:off x="1128" y="2113"/>
            <a:ext cx="3361" cy="382"/>
          </p:xfrm>
          <a:graphic>
            <a:graphicData uri="http://schemas.openxmlformats.org/presentationml/2006/ole">
              <mc:AlternateContent xmlns:mc="http://schemas.openxmlformats.org/markup-compatibility/2006">
                <mc:Choice xmlns:v="urn:schemas-microsoft-com:vml" Requires="v">
                  <p:oleObj r:id="rId4" imgW="2654300" imgH="279400" progId="Equation.3">
                    <p:embed/>
                  </p:oleObj>
                </mc:Choice>
                <mc:Fallback>
                  <p:oleObj r:id="rId4" imgW="2654300" imgH="279400" progId="Equation.3">
                    <p:embed/>
                    <p:pic>
                      <p:nvPicPr>
                        <p:cNvPr id="0" name="图片 3114"/>
                        <p:cNvPicPr/>
                        <p:nvPr/>
                      </p:nvPicPr>
                      <p:blipFill>
                        <a:blip r:embed="rId5"/>
                        <a:stretch>
                          <a:fillRect/>
                        </a:stretch>
                      </p:blipFill>
                      <p:spPr>
                        <a:xfrm>
                          <a:off x="1128" y="2113"/>
                          <a:ext cx="3361" cy="382"/>
                        </a:xfrm>
                        <a:prstGeom prst="rect">
                          <a:avLst/>
                        </a:prstGeom>
                        <a:noFill/>
                        <a:ln w="38100">
                          <a:noFill/>
                          <a:miter/>
                        </a:ln>
                      </p:spPr>
                    </p:pic>
                  </p:oleObj>
                </mc:Fallback>
              </mc:AlternateContent>
            </a:graphicData>
          </a:graphic>
        </p:graphicFrame>
      </p:grpSp>
      <p:grpSp>
        <p:nvGrpSpPr>
          <p:cNvPr id="9" name="Group 1042"/>
          <p:cNvGrpSpPr/>
          <p:nvPr/>
        </p:nvGrpSpPr>
        <p:grpSpPr>
          <a:xfrm>
            <a:off x="1835150" y="2935288"/>
            <a:ext cx="5105400" cy="1187450"/>
            <a:chOff x="1200" y="2804"/>
            <a:chExt cx="3216" cy="748"/>
          </a:xfrm>
        </p:grpSpPr>
        <p:sp>
          <p:nvSpPr>
            <p:cNvPr id="44048" name="Rectangle 1041"/>
            <p:cNvSpPr/>
            <p:nvPr/>
          </p:nvSpPr>
          <p:spPr>
            <a:xfrm>
              <a:off x="2496" y="2832"/>
              <a:ext cx="912" cy="672"/>
            </a:xfrm>
            <a:prstGeom prst="rect">
              <a:avLst/>
            </a:prstGeom>
            <a:solidFill>
              <a:srgbClr val="CCFFFF"/>
            </a:solidFill>
            <a:ln w="9525">
              <a:noFill/>
            </a:ln>
          </p:spPr>
          <p:txBody>
            <a:bodyPr wrap="none" anchor="ctr" anchorCtr="0"/>
            <a:lstStyle/>
            <a:p>
              <a:endParaRPr lang="zh-CN" altLang="en-US" dirty="0">
                <a:latin typeface="宋体" panose="02010600030101010101" pitchFamily="2" charset="-122"/>
              </a:endParaRPr>
            </a:p>
          </p:txBody>
        </p:sp>
        <p:graphicFrame>
          <p:nvGraphicFramePr>
            <p:cNvPr id="44049" name="Object 1024"/>
            <p:cNvGraphicFramePr>
              <a:graphicFrameLocks noChangeAspect="1"/>
            </p:cNvGraphicFramePr>
            <p:nvPr/>
          </p:nvGraphicFramePr>
          <p:xfrm>
            <a:off x="1200" y="2804"/>
            <a:ext cx="3168" cy="331"/>
          </p:xfrm>
          <a:graphic>
            <a:graphicData uri="http://schemas.openxmlformats.org/presentationml/2006/ole">
              <mc:AlternateContent xmlns:mc="http://schemas.openxmlformats.org/markup-compatibility/2006">
                <mc:Choice xmlns:v="urn:schemas-microsoft-com:vml" Requires="v">
                  <p:oleObj r:id="rId6" imgW="2578100" imgH="254000" progId="Equation.3">
                    <p:embed/>
                  </p:oleObj>
                </mc:Choice>
                <mc:Fallback>
                  <p:oleObj r:id="rId6" imgW="2578100" imgH="254000" progId="Equation.3">
                    <p:embed/>
                    <p:pic>
                      <p:nvPicPr>
                        <p:cNvPr id="0" name="图片 3118"/>
                        <p:cNvPicPr/>
                        <p:nvPr/>
                      </p:nvPicPr>
                      <p:blipFill>
                        <a:blip r:embed="rId7"/>
                        <a:stretch>
                          <a:fillRect/>
                        </a:stretch>
                      </p:blipFill>
                      <p:spPr>
                        <a:xfrm>
                          <a:off x="1200" y="2804"/>
                          <a:ext cx="3168" cy="331"/>
                        </a:xfrm>
                        <a:prstGeom prst="rect">
                          <a:avLst/>
                        </a:prstGeom>
                        <a:noFill/>
                        <a:ln w="38100">
                          <a:noFill/>
                          <a:miter/>
                        </a:ln>
                      </p:spPr>
                    </p:pic>
                  </p:oleObj>
                </mc:Fallback>
              </mc:AlternateContent>
            </a:graphicData>
          </a:graphic>
        </p:graphicFrame>
        <p:graphicFrame>
          <p:nvGraphicFramePr>
            <p:cNvPr id="44050" name="Object 1025"/>
            <p:cNvGraphicFramePr>
              <a:graphicFrameLocks noChangeAspect="1"/>
            </p:cNvGraphicFramePr>
            <p:nvPr/>
          </p:nvGraphicFramePr>
          <p:xfrm>
            <a:off x="1200" y="3232"/>
            <a:ext cx="3216" cy="320"/>
          </p:xfrm>
          <a:graphic>
            <a:graphicData uri="http://schemas.openxmlformats.org/presentationml/2006/ole">
              <mc:AlternateContent xmlns:mc="http://schemas.openxmlformats.org/markup-compatibility/2006">
                <mc:Choice xmlns:v="urn:schemas-microsoft-com:vml" Requires="v">
                  <p:oleObj r:id="rId8" imgW="2590800" imgH="254000" progId="Equation.3">
                    <p:embed/>
                  </p:oleObj>
                </mc:Choice>
                <mc:Fallback>
                  <p:oleObj r:id="rId8" imgW="2590800" imgH="254000" progId="Equation.3">
                    <p:embed/>
                    <p:pic>
                      <p:nvPicPr>
                        <p:cNvPr id="0" name="图片 3117"/>
                        <p:cNvPicPr/>
                        <p:nvPr/>
                      </p:nvPicPr>
                      <p:blipFill>
                        <a:blip r:embed="rId9"/>
                        <a:stretch>
                          <a:fillRect/>
                        </a:stretch>
                      </p:blipFill>
                      <p:spPr>
                        <a:xfrm>
                          <a:off x="1200" y="3232"/>
                          <a:ext cx="3216" cy="320"/>
                        </a:xfrm>
                        <a:prstGeom prst="rect">
                          <a:avLst/>
                        </a:prstGeom>
                        <a:noFill/>
                        <a:ln w="38100">
                          <a:noFill/>
                          <a:miter/>
                        </a:ln>
                      </p:spPr>
                    </p:pic>
                  </p:oleObj>
                </mc:Fallback>
              </mc:AlternateContent>
            </a:graphicData>
          </a:graphic>
        </p:graphicFrame>
      </p:grpSp>
      <p:sp>
        <p:nvSpPr>
          <p:cNvPr id="13" name="AutoShape 1039"/>
          <p:cNvSpPr/>
          <p:nvPr/>
        </p:nvSpPr>
        <p:spPr>
          <a:xfrm>
            <a:off x="1009650" y="3752850"/>
            <a:ext cx="533400" cy="1828800"/>
          </a:xfrm>
          <a:prstGeom prst="curvedRightArrow">
            <a:avLst>
              <a:gd name="adj1" fmla="val 68571"/>
              <a:gd name="adj2" fmla="val 137142"/>
              <a:gd name="adj3" fmla="val 33333"/>
            </a:avLst>
          </a:prstGeom>
          <a:gradFill rotWithShape="0">
            <a:gsLst>
              <a:gs pos="0">
                <a:srgbClr val="A50021"/>
              </a:gs>
              <a:gs pos="100000">
                <a:srgbClr val="FFFFFF"/>
              </a:gs>
            </a:gsLst>
            <a:path path="rect">
              <a:fillToRect l="50000" t="50000" r="50000" b="50000"/>
            </a:path>
            <a:tileRect/>
          </a:gradFill>
          <a:ln w="9525" cap="flat" cmpd="sng">
            <a:solidFill>
              <a:srgbClr val="A50021"/>
            </a:solidFill>
            <a:prstDash val="solid"/>
            <a:miter/>
            <a:headEnd type="none" w="med" len="med"/>
            <a:tailEnd type="none" w="med" len="med"/>
          </a:ln>
        </p:spPr>
        <p:txBody>
          <a:bodyPr wrap="none" anchor="ctr" anchorCtr="0"/>
          <a:lstStyle/>
          <a:p>
            <a:endParaRPr lang="zh-CN" altLang="en-US" dirty="0">
              <a:latin typeface="宋体" panose="02010600030101010101" pitchFamily="2" charset="-122"/>
            </a:endParaRPr>
          </a:p>
        </p:txBody>
      </p:sp>
      <p:sp>
        <p:nvSpPr>
          <p:cNvPr id="44042" name="矩形 14"/>
          <p:cNvSpPr/>
          <p:nvPr/>
        </p:nvSpPr>
        <p:spPr>
          <a:xfrm>
            <a:off x="2308225" y="2868613"/>
            <a:ext cx="493713" cy="533400"/>
          </a:xfrm>
          <a:prstGeom prst="rect">
            <a:avLst/>
          </a:prstGeom>
          <a:noFill/>
          <a:ln w="12700" cap="flat" cmpd="sng">
            <a:solidFill>
              <a:srgbClr val="0000FF"/>
            </a:solidFill>
            <a:prstDash val="solid"/>
            <a:round/>
            <a:headEnd type="none" w="med" len="med"/>
            <a:tailEnd type="none" w="med" len="med"/>
          </a:ln>
        </p:spPr>
        <p:txBody>
          <a:bodyPr anchor="b" anchorCtr="0"/>
          <a:lstStyle/>
          <a:p>
            <a:pPr indent="176530" eaLnBrk="1" hangingPunct="1"/>
            <a:endParaRPr lang="zh-CN" altLang="en-US" dirty="0">
              <a:latin typeface="宋体" panose="02010600030101010101" pitchFamily="2" charset="-122"/>
            </a:endParaRPr>
          </a:p>
        </p:txBody>
      </p:sp>
      <p:sp>
        <p:nvSpPr>
          <p:cNvPr id="44043" name="矩形 15"/>
          <p:cNvSpPr/>
          <p:nvPr/>
        </p:nvSpPr>
        <p:spPr>
          <a:xfrm>
            <a:off x="6084888" y="2938463"/>
            <a:ext cx="493712" cy="533400"/>
          </a:xfrm>
          <a:prstGeom prst="rect">
            <a:avLst/>
          </a:prstGeom>
          <a:noFill/>
          <a:ln w="12700" cap="flat" cmpd="sng">
            <a:solidFill>
              <a:srgbClr val="0000FF"/>
            </a:solidFill>
            <a:prstDash val="solid"/>
            <a:round/>
            <a:headEnd type="none" w="med" len="med"/>
            <a:tailEnd type="none" w="med" len="med"/>
          </a:ln>
        </p:spPr>
        <p:txBody>
          <a:bodyPr anchor="b" anchorCtr="0"/>
          <a:lstStyle/>
          <a:p>
            <a:pPr indent="176530" eaLnBrk="1" hangingPunct="1"/>
            <a:endParaRPr lang="zh-CN" altLang="en-US" dirty="0">
              <a:latin typeface="宋体" panose="02010600030101010101" pitchFamily="2" charset="-122"/>
            </a:endParaRPr>
          </a:p>
        </p:txBody>
      </p:sp>
      <p:sp>
        <p:nvSpPr>
          <p:cNvPr id="44044" name="矩形 16"/>
          <p:cNvSpPr/>
          <p:nvPr/>
        </p:nvSpPr>
        <p:spPr>
          <a:xfrm>
            <a:off x="6577013" y="2938463"/>
            <a:ext cx="493712" cy="533400"/>
          </a:xfrm>
          <a:prstGeom prst="rect">
            <a:avLst/>
          </a:prstGeom>
          <a:noFill/>
          <a:ln w="12700" cap="flat" cmpd="sng">
            <a:solidFill>
              <a:srgbClr val="0000FF"/>
            </a:solidFill>
            <a:prstDash val="solid"/>
            <a:round/>
            <a:headEnd type="none" w="med" len="med"/>
            <a:tailEnd type="none" w="med" len="med"/>
          </a:ln>
        </p:spPr>
        <p:txBody>
          <a:bodyPr anchor="b" anchorCtr="0"/>
          <a:lstStyle/>
          <a:p>
            <a:pPr indent="176530" eaLnBrk="1" hangingPunct="1"/>
            <a:endParaRPr lang="zh-CN" altLang="en-US" dirty="0">
              <a:latin typeface="宋体" panose="02010600030101010101" pitchFamily="2" charset="-122"/>
            </a:endParaRPr>
          </a:p>
        </p:txBody>
      </p:sp>
      <p:sp>
        <p:nvSpPr>
          <p:cNvPr id="44045" name="矩形 17"/>
          <p:cNvSpPr/>
          <p:nvPr/>
        </p:nvSpPr>
        <p:spPr>
          <a:xfrm>
            <a:off x="2673350" y="3557588"/>
            <a:ext cx="495300" cy="533400"/>
          </a:xfrm>
          <a:prstGeom prst="rect">
            <a:avLst/>
          </a:prstGeom>
          <a:noFill/>
          <a:ln w="12700" cap="flat" cmpd="sng">
            <a:solidFill>
              <a:srgbClr val="0000FF"/>
            </a:solidFill>
            <a:prstDash val="solid"/>
            <a:round/>
            <a:headEnd type="none" w="med" len="med"/>
            <a:tailEnd type="none" w="med" len="med"/>
          </a:ln>
        </p:spPr>
        <p:txBody>
          <a:bodyPr anchor="b" anchorCtr="0"/>
          <a:lstStyle/>
          <a:p>
            <a:pPr indent="176530" eaLnBrk="1" hangingPunct="1"/>
            <a:endParaRPr lang="zh-CN" altLang="en-US" dirty="0">
              <a:latin typeface="宋体" panose="02010600030101010101" pitchFamily="2" charset="-122"/>
            </a:endParaRPr>
          </a:p>
        </p:txBody>
      </p:sp>
      <p:sp>
        <p:nvSpPr>
          <p:cNvPr id="44046" name="矩形 18"/>
          <p:cNvSpPr/>
          <p:nvPr/>
        </p:nvSpPr>
        <p:spPr>
          <a:xfrm>
            <a:off x="5700713" y="3573463"/>
            <a:ext cx="495300" cy="533400"/>
          </a:xfrm>
          <a:prstGeom prst="rect">
            <a:avLst/>
          </a:prstGeom>
          <a:noFill/>
          <a:ln w="12700" cap="flat" cmpd="sng">
            <a:solidFill>
              <a:srgbClr val="0000FF"/>
            </a:solidFill>
            <a:prstDash val="solid"/>
            <a:round/>
            <a:headEnd type="none" w="med" len="med"/>
            <a:tailEnd type="none" w="med" len="med"/>
          </a:ln>
        </p:spPr>
        <p:txBody>
          <a:bodyPr anchor="b" anchorCtr="0"/>
          <a:lstStyle/>
          <a:p>
            <a:pPr indent="176530" eaLnBrk="1" hangingPunct="1"/>
            <a:endParaRPr lang="zh-CN" altLang="en-US" dirty="0">
              <a:latin typeface="宋体" panose="02010600030101010101" pitchFamily="2" charset="-122"/>
            </a:endParaRPr>
          </a:p>
        </p:txBody>
      </p:sp>
      <p:sp>
        <p:nvSpPr>
          <p:cNvPr id="44047" name="矩形 19"/>
          <p:cNvSpPr/>
          <p:nvPr/>
        </p:nvSpPr>
        <p:spPr>
          <a:xfrm>
            <a:off x="6577013" y="3573463"/>
            <a:ext cx="493712" cy="533400"/>
          </a:xfrm>
          <a:prstGeom prst="rect">
            <a:avLst/>
          </a:prstGeom>
          <a:noFill/>
          <a:ln w="12700" cap="flat" cmpd="sng">
            <a:solidFill>
              <a:srgbClr val="0000FF"/>
            </a:solidFill>
            <a:prstDash val="solid"/>
            <a:round/>
            <a:headEnd type="none" w="med" len="med"/>
            <a:tailEnd type="none" w="med" len="med"/>
          </a:ln>
        </p:spPr>
        <p:txBody>
          <a:bodyPr anchor="b" anchorCtr="0"/>
          <a:lstStyle/>
          <a:p>
            <a:pPr indent="176530" eaLnBrk="1" hangingPunct="1"/>
            <a:endParaRPr lang="zh-CN" altLang="en-US" dirty="0">
              <a:latin typeface="宋体" panose="02010600030101010101" pitchFamily="2" charset="-122"/>
            </a:endParaRPr>
          </a:p>
        </p:txBody>
      </p:sp>
      <p:sp>
        <p:nvSpPr>
          <p:cNvPr id="2" name="Rectangle 1027">
            <a:extLst>
              <a:ext uri="{FF2B5EF4-FFF2-40B4-BE49-F238E27FC236}">
                <a16:creationId xmlns:a16="http://schemas.microsoft.com/office/drawing/2014/main" id="{EF7B2E07-9C3B-0598-E743-4DEFA2607785}"/>
              </a:ext>
            </a:extLst>
          </p:cNvPr>
          <p:cNvSpPr>
            <a:spLocks noGrp="1"/>
          </p:cNvSpPr>
          <p:nvPr>
            <p:ph idx="1"/>
          </p:nvPr>
        </p:nvSpPr>
        <p:spPr>
          <a:xfrm>
            <a:off x="304800" y="908050"/>
            <a:ext cx="8839200" cy="5834063"/>
          </a:xfrm>
          <a:ln/>
        </p:spPr>
        <p:txBody>
          <a:bodyPr vert="horz" wrap="square" lIns="91440" tIns="45720" rIns="91440" bIns="45720" anchor="t" anchorCtr="0"/>
          <a:lstStyle/>
          <a:p>
            <a:pPr marL="609600" indent="-609600" eaLnBrk="1" hangingPunct="1">
              <a:buClr>
                <a:schemeClr val="tx1"/>
              </a:buClr>
              <a:buFontTx/>
              <a:buNone/>
            </a:pPr>
            <a:r>
              <a:rPr lang="en-US" altLang="zh-CN" b="1" dirty="0">
                <a:latin typeface="Times New Roman" panose="02020603050405020304" pitchFamily="18" charset="0"/>
              </a:rPr>
              <a:t>  2. </a:t>
            </a:r>
            <a:r>
              <a:rPr lang="zh-CN" altLang="en-US" b="1" dirty="0">
                <a:latin typeface="Times New Roman" panose="02020603050405020304" pitchFamily="18" charset="0"/>
              </a:rPr>
              <a:t>修正的交叉方法</a:t>
            </a:r>
          </a:p>
          <a:p>
            <a:pPr marL="609600" indent="-609600" eaLnBrk="1" hangingPunct="1">
              <a:buClr>
                <a:schemeClr val="tx1"/>
              </a:buClr>
              <a:buFontTx/>
              <a:buNone/>
            </a:pPr>
            <a:r>
              <a:rPr lang="zh-CN" altLang="en-US" sz="2800" b="1" dirty="0">
                <a:latin typeface="Times New Roman" panose="02020603050405020304" pitchFamily="18" charset="0"/>
              </a:rPr>
              <a:t>部分匹配交叉</a:t>
            </a:r>
            <a:r>
              <a:rPr lang="en-US" altLang="zh-CN" sz="2800" dirty="0">
                <a:latin typeface="Times New Roman" panose="02020603050405020304" pitchFamily="18" charset="0"/>
              </a:rPr>
              <a:t>PMX</a:t>
            </a:r>
            <a:r>
              <a:rPr lang="zh-CN" altLang="en-US" sz="2800" dirty="0">
                <a:latin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Goldberg D. E.</a:t>
            </a:r>
            <a:r>
              <a:rPr lang="zh-CN" altLang="en-US" sz="2800" dirty="0">
                <a:latin typeface="Times New Roman" panose="02020603050405020304" pitchFamily="18" charset="0"/>
              </a:rPr>
              <a:t>和</a:t>
            </a:r>
            <a:r>
              <a:rPr lang="en-US" altLang="zh-CN" sz="2800" dirty="0">
                <a:latin typeface="Times New Roman" panose="02020603050405020304" pitchFamily="18" charset="0"/>
                <a:cs typeface="Times New Roman" panose="02020603050405020304" pitchFamily="18" charset="0"/>
              </a:rPr>
              <a:t>R.  Lingle(1985)</a:t>
            </a:r>
            <a:r>
              <a:rPr lang="en-US" altLang="zh-CN" sz="2800" dirty="0">
                <a:latin typeface="Times New Roman" panose="02020603050405020304" pitchFamily="18" charset="0"/>
              </a:rPr>
              <a:t> </a:t>
            </a:r>
          </a:p>
          <a:p>
            <a:pPr marL="0" indent="0" eaLnBrk="1" hangingPunct="1">
              <a:buClr>
                <a:schemeClr val="tx1"/>
              </a:buClr>
              <a:buNone/>
            </a:pPr>
            <a:r>
              <a:rPr lang="en-US" altLang="zh-CN" sz="2200" dirty="0">
                <a:latin typeface="Times New Roman" panose="02020603050405020304" pitchFamily="18" charset="0"/>
              </a:rPr>
              <a:t>(2) </a:t>
            </a:r>
            <a:r>
              <a:rPr lang="zh-CN" altLang="en-US" sz="2200" dirty="0">
                <a:latin typeface="Times New Roman" panose="02020603050405020304" pitchFamily="18" charset="0"/>
              </a:rPr>
              <a:t>将匹配区域外出现的重复任务按照匹配区域内的位置映射关系交换</a:t>
            </a:r>
            <a:endParaRPr lang="en-US" altLang="zh-CN" sz="2200" dirty="0">
              <a:latin typeface="Times New Roman" panose="02020603050405020304" pitchFamily="18" charset="0"/>
            </a:endParaRPr>
          </a:p>
          <a:p>
            <a:pPr marL="609600" indent="-609600" eaLnBrk="1" hangingPunct="1">
              <a:buClr>
                <a:schemeClr val="tx1"/>
              </a:buClr>
              <a:buFontTx/>
              <a:buNone/>
            </a:pPr>
            <a:endParaRPr lang="en-US" altLang="zh-CN" sz="2800" dirty="0">
              <a:latin typeface="Times New Roman" panose="02020603050405020304" pitchFamily="18" charset="0"/>
            </a:endParaRPr>
          </a:p>
          <a:p>
            <a:pPr marL="609600" indent="-609600" eaLnBrk="1" hangingPunct="1">
              <a:buClr>
                <a:schemeClr val="tx1"/>
              </a:buClr>
              <a:buFontTx/>
              <a:buNone/>
            </a:pPr>
            <a:endParaRPr lang="en-US" altLang="zh-CN" sz="2800" dirty="0">
              <a:latin typeface="Times New Roman" panose="02020603050405020304" pitchFamily="18" charset="0"/>
            </a:endParaRPr>
          </a:p>
          <a:p>
            <a:pPr marL="609600" indent="-609600" eaLnBrk="1" hangingPunct="1">
              <a:buClr>
                <a:schemeClr val="tx1"/>
              </a:buClr>
              <a:buFontTx/>
              <a:buNone/>
            </a:pPr>
            <a:endParaRPr lang="en-US" altLang="zh-CN" sz="2800" dirty="0">
              <a:latin typeface="Times New Roman" panose="02020603050405020304" pitchFamily="18" charset="0"/>
            </a:endParaRPr>
          </a:p>
          <a:p>
            <a:pPr marL="609600" indent="-609600" eaLnBrk="1" hangingPunct="1">
              <a:buClr>
                <a:schemeClr val="tx1"/>
              </a:buClr>
              <a:buFontTx/>
              <a:buNone/>
            </a:pPr>
            <a:endParaRPr lang="en-US" altLang="zh-CN" sz="2800" dirty="0">
              <a:latin typeface="Times New Roman" panose="02020603050405020304" pitchFamily="18" charset="0"/>
            </a:endParaRPr>
          </a:p>
          <a:p>
            <a:pPr marL="609600" indent="-609600" eaLnBrk="1" hangingPunct="1">
              <a:buClr>
                <a:schemeClr val="tx1"/>
              </a:buClr>
              <a:buFontTx/>
              <a:buNone/>
            </a:pPr>
            <a:endParaRPr lang="en-US" altLang="zh-CN" sz="2800" dirty="0">
              <a:latin typeface="Times New Roman" panose="02020603050405020304" pitchFamily="18" charset="0"/>
            </a:endParaRPr>
          </a:p>
          <a:p>
            <a:pPr marL="609600" indent="-609600" eaLnBrk="1" hangingPunct="1">
              <a:buClr>
                <a:schemeClr val="tx1"/>
              </a:buClr>
              <a:buFontTx/>
              <a:buNone/>
            </a:pPr>
            <a:endParaRPr lang="en-US" altLang="zh-CN" sz="1400" dirty="0">
              <a:latin typeface="Times New Roman" panose="02020603050405020304" pitchFamily="18" charset="0"/>
            </a:endParaRPr>
          </a:p>
          <a:p>
            <a:pPr marL="0" indent="-609600" eaLnBrk="1" hangingPunct="1">
              <a:buClr>
                <a:schemeClr val="tx1"/>
              </a:buClr>
              <a:buNone/>
            </a:pPr>
            <a:r>
              <a:rPr lang="zh-CN" altLang="en-US" sz="2200" dirty="0">
                <a:latin typeface="Times New Roman" panose="02020603050405020304" pitchFamily="18" charset="0"/>
              </a:rPr>
              <a:t>区域外出现的重复任务，例如     里面</a:t>
            </a:r>
            <a:r>
              <a:rPr lang="en-US" altLang="zh-CN" sz="2200" dirty="0">
                <a:latin typeface="Times New Roman" panose="02020603050405020304" pitchFamily="18" charset="0"/>
              </a:rPr>
              <a:t>8 7 1</a:t>
            </a:r>
            <a:r>
              <a:rPr lang="zh-CN" altLang="en-US" sz="2200" dirty="0">
                <a:latin typeface="Times New Roman" panose="02020603050405020304" pitchFamily="18" charset="0"/>
              </a:rPr>
              <a:t>部分的</a:t>
            </a:r>
            <a:r>
              <a:rPr lang="en-US" altLang="zh-CN" sz="2200" dirty="0">
                <a:latin typeface="Times New Roman" panose="02020603050405020304" pitchFamily="18" charset="0"/>
              </a:rPr>
              <a:t>7</a:t>
            </a:r>
            <a:r>
              <a:rPr lang="zh-CN" altLang="en-US" sz="2200" dirty="0">
                <a:latin typeface="Times New Roman" panose="02020603050405020304" pitchFamily="18" charset="0"/>
              </a:rPr>
              <a:t>，用蓝色框，即区域内，上面的</a:t>
            </a:r>
            <a:r>
              <a:rPr lang="en-US" altLang="zh-CN" sz="2200" dirty="0">
                <a:latin typeface="Times New Roman" panose="02020603050405020304" pitchFamily="18" charset="0"/>
              </a:rPr>
              <a:t>9</a:t>
            </a:r>
            <a:r>
              <a:rPr lang="zh-CN" altLang="en-US" sz="2200" dirty="0">
                <a:latin typeface="Times New Roman" panose="02020603050405020304" pitchFamily="18" charset="0"/>
              </a:rPr>
              <a:t>代替</a:t>
            </a:r>
            <a:endParaRPr lang="en-US" altLang="zh-CN" sz="2200" dirty="0">
              <a:latin typeface="Times New Roman" panose="02020603050405020304" pitchFamily="18" charset="0"/>
            </a:endParaRPr>
          </a:p>
          <a:p>
            <a:pPr marL="609600" indent="-609600" eaLnBrk="1" hangingPunct="1">
              <a:buClr>
                <a:schemeClr val="tx1"/>
              </a:buClr>
              <a:buFontTx/>
              <a:buNone/>
            </a:pPr>
            <a:endParaRPr lang="en-US" altLang="zh-CN" sz="2800" dirty="0">
              <a:latin typeface="Times New Roman" panose="02020603050405020304" pitchFamily="18" charset="0"/>
            </a:endParaRPr>
          </a:p>
        </p:txBody>
      </p:sp>
      <p:graphicFrame>
        <p:nvGraphicFramePr>
          <p:cNvPr id="3" name="对象 3">
            <a:extLst>
              <a:ext uri="{FF2B5EF4-FFF2-40B4-BE49-F238E27FC236}">
                <a16:creationId xmlns:a16="http://schemas.microsoft.com/office/drawing/2014/main" id="{002EA102-383C-A115-7898-441EA86ACDC8}"/>
              </a:ext>
            </a:extLst>
          </p:cNvPr>
          <p:cNvGraphicFramePr>
            <a:graphicFrameLocks noChangeAspect="1"/>
          </p:cNvGraphicFramePr>
          <p:nvPr>
            <p:extLst>
              <p:ext uri="{D42A27DB-BD31-4B8C-83A1-F6EECF244321}">
                <p14:modId xmlns:p14="http://schemas.microsoft.com/office/powerpoint/2010/main" val="3211189277"/>
              </p:ext>
            </p:extLst>
          </p:nvPr>
        </p:nvGraphicFramePr>
        <p:xfrm>
          <a:off x="4026540" y="5937250"/>
          <a:ext cx="387350" cy="361950"/>
        </p:xfrm>
        <a:graphic>
          <a:graphicData uri="http://schemas.openxmlformats.org/presentationml/2006/ole">
            <mc:AlternateContent xmlns:mc="http://schemas.openxmlformats.org/markup-compatibility/2006">
              <mc:Choice xmlns:v="urn:schemas-microsoft-com:vml" Requires="v">
                <p:oleObj r:id="rId10" imgW="177800" imgH="165100" progId="Equation.3">
                  <p:embed/>
                </p:oleObj>
              </mc:Choice>
              <mc:Fallback>
                <p:oleObj r:id="rId10" imgW="177800" imgH="165100" progId="Equation.3">
                  <p:embed/>
                  <p:pic>
                    <p:nvPicPr>
                      <p:cNvPr id="43020" name="对象 3"/>
                      <p:cNvPicPr/>
                      <p:nvPr/>
                    </p:nvPicPr>
                    <p:blipFill>
                      <a:blip r:embed="rId11"/>
                      <a:stretch>
                        <a:fillRect/>
                      </a:stretch>
                    </p:blipFill>
                    <p:spPr>
                      <a:xfrm>
                        <a:off x="4026540" y="5937250"/>
                        <a:ext cx="387350" cy="36195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5059" name="Rectangle 3"/>
          <p:cNvSpPr>
            <a:spLocks noGrp="1"/>
          </p:cNvSpPr>
          <p:nvPr>
            <p:ph idx="1"/>
          </p:nvPr>
        </p:nvSpPr>
        <p:spPr>
          <a:xfrm>
            <a:off x="233363" y="836613"/>
            <a:ext cx="8712200" cy="576262"/>
          </a:xfrm>
          <a:ln/>
        </p:spPr>
        <p:txBody>
          <a:bodyPr vert="horz" wrap="square" lIns="91440" tIns="45720" rIns="91440" bIns="45720" anchor="t" anchorCtr="0"/>
          <a:lstStyle/>
          <a:p>
            <a:pPr marL="0" indent="0" eaLnBrk="1" hangingPunct="1">
              <a:buClr>
                <a:schemeClr val="tx1"/>
              </a:buClr>
              <a:buFontTx/>
              <a:buNone/>
            </a:pPr>
            <a:r>
              <a:rPr lang="zh-CN" altLang="en-US" b="1" dirty="0">
                <a:latin typeface="Times New Roman" panose="02020603050405020304" pitchFamily="18" charset="0"/>
              </a:rPr>
              <a:t> 变异算子</a:t>
            </a:r>
            <a:endParaRPr lang="zh-CN" altLang="en-US" sz="2800" dirty="0">
              <a:latin typeface="Times New Roman" panose="02020603050405020304" pitchFamily="18" charset="0"/>
            </a:endParaRPr>
          </a:p>
          <a:p>
            <a:pPr marL="0" indent="0" eaLnBrk="1" hangingPunct="1">
              <a:buClr>
                <a:schemeClr val="tx1"/>
              </a:buClr>
              <a:buFontTx/>
              <a:buNone/>
            </a:pPr>
            <a:endParaRPr lang="en-US" altLang="zh-CN" sz="2800" dirty="0">
              <a:latin typeface="Times New Roman" panose="02020603050405020304" pitchFamily="18" charset="0"/>
            </a:endParaRPr>
          </a:p>
        </p:txBody>
      </p:sp>
      <p:sp>
        <p:nvSpPr>
          <p:cNvPr id="9220" name="Text Box 4"/>
          <p:cNvSpPr txBox="1"/>
          <p:nvPr/>
        </p:nvSpPr>
        <p:spPr>
          <a:xfrm>
            <a:off x="428625" y="1582738"/>
            <a:ext cx="8569325" cy="1939925"/>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eaLnBrk="1" hangingPunct="1">
              <a:lnSpc>
                <a:spcPct val="120000"/>
              </a:lnSpc>
              <a:spcBef>
                <a:spcPct val="50000"/>
              </a:spcBef>
              <a:buClr>
                <a:srgbClr val="0000FF"/>
              </a:buClr>
            </a:pPr>
            <a:r>
              <a:rPr lang="zh-CN" altLang="en-US" dirty="0">
                <a:solidFill>
                  <a:schemeClr val="tx1"/>
                </a:solidFill>
                <a:latin typeface="Arial" panose="020B0604020202020204" pitchFamily="34" charset="0"/>
              </a:rPr>
              <a:t>变异的主要</a:t>
            </a:r>
            <a:r>
              <a:rPr lang="zh-CN" altLang="en-US" dirty="0">
                <a:solidFill>
                  <a:srgbClr val="0000FF"/>
                </a:solidFill>
                <a:latin typeface="Arial" panose="020B0604020202020204" pitchFamily="34" charset="0"/>
              </a:rPr>
              <a:t>目的</a:t>
            </a:r>
            <a:r>
              <a:rPr lang="zh-CN" altLang="en-US" dirty="0">
                <a:solidFill>
                  <a:schemeClr val="tx1"/>
                </a:solidFill>
                <a:latin typeface="Arial" panose="020B0604020202020204" pitchFamily="34" charset="0"/>
              </a:rPr>
              <a:t>是维持群体的多样性，对选择、交叉过程中可能丢失的某些遗传基因进行修复和补充。变异算子的基本内容是对</a:t>
            </a:r>
            <a:r>
              <a:rPr lang="zh-CN" altLang="en-US" b="1" dirty="0">
                <a:solidFill>
                  <a:srgbClr val="FF0000"/>
                </a:solidFill>
                <a:latin typeface="Arial" panose="020B0604020202020204" pitchFamily="34" charset="0"/>
              </a:rPr>
              <a:t>群体中的个体串的某些基因座上的基因值进行变动</a:t>
            </a:r>
            <a:r>
              <a:rPr lang="zh-CN" altLang="en-US" dirty="0">
                <a:solidFill>
                  <a:schemeClr val="tx1"/>
                </a:solidFill>
                <a:latin typeface="Arial" panose="020B0604020202020204" pitchFamily="34" charset="0"/>
              </a:rPr>
              <a:t>。变异操作是</a:t>
            </a:r>
            <a:r>
              <a:rPr lang="zh-CN" altLang="en-US" dirty="0">
                <a:solidFill>
                  <a:srgbClr val="0000FF"/>
                </a:solidFill>
                <a:latin typeface="Arial" panose="020B0604020202020204" pitchFamily="34" charset="0"/>
              </a:rPr>
              <a:t>按位</a:t>
            </a:r>
            <a:r>
              <a:rPr lang="zh-CN" altLang="en-US" dirty="0">
                <a:solidFill>
                  <a:schemeClr val="tx1"/>
                </a:solidFill>
                <a:latin typeface="Arial" panose="020B0604020202020204" pitchFamily="34" charset="0"/>
              </a:rPr>
              <a:t>进行的，即对某一位的内容进行变异</a:t>
            </a:r>
            <a:r>
              <a:rPr lang="zh-CN" altLang="en-US" sz="2800" dirty="0">
                <a:solidFill>
                  <a:schemeClr val="tx1"/>
                </a:solidFill>
                <a:latin typeface="Arial" panose="020B0604020202020204" pitchFamily="34" charset="0"/>
              </a:rPr>
              <a:t>。</a:t>
            </a:r>
            <a:endParaRPr lang="zh-CN" altLang="en-US" sz="2800" dirty="0">
              <a:solidFill>
                <a:schemeClr val="tx1"/>
              </a:solidFill>
              <a:latin typeface="宋体" panose="02010600030101010101" pitchFamily="2" charset="-122"/>
            </a:endParaRPr>
          </a:p>
        </p:txBody>
      </p:sp>
      <p:sp>
        <p:nvSpPr>
          <p:cNvPr id="45061" name="Rectangle 3"/>
          <p:cNvSpPr txBox="1"/>
          <p:nvPr/>
        </p:nvSpPr>
        <p:spPr>
          <a:xfrm>
            <a:off x="657225" y="4797425"/>
            <a:ext cx="1951038" cy="576263"/>
          </a:xfrm>
          <a:prstGeom prst="rect">
            <a:avLst/>
          </a:prstGeom>
          <a:noFill/>
          <a:ln w="9525">
            <a:noFill/>
          </a:ln>
        </p:spPr>
        <p:txBody>
          <a:bodyPr/>
          <a:lstStyle/>
          <a:p>
            <a:pPr algn="just" eaLnBrk="1" hangingPunct="1">
              <a:lnSpc>
                <a:spcPct val="120000"/>
              </a:lnSpc>
              <a:spcBef>
                <a:spcPct val="20000"/>
              </a:spcBef>
              <a:buClr>
                <a:schemeClr val="tx1"/>
              </a:buClr>
            </a:pPr>
            <a:r>
              <a:rPr lang="zh-CN" altLang="en-US" sz="3000" b="1" dirty="0">
                <a:solidFill>
                  <a:schemeClr val="tx1"/>
                </a:solidFill>
                <a:latin typeface="Times New Roman" panose="02020603050405020304" pitchFamily="18" charset="0"/>
              </a:rPr>
              <a:t> 变异算子</a:t>
            </a:r>
            <a:endParaRPr lang="zh-CN" altLang="en-US" sz="2800" dirty="0">
              <a:solidFill>
                <a:schemeClr val="tx1"/>
              </a:solidFill>
              <a:latin typeface="Times New Roman" panose="02020603050405020304" pitchFamily="18" charset="0"/>
            </a:endParaRPr>
          </a:p>
        </p:txBody>
      </p:sp>
      <p:sp>
        <p:nvSpPr>
          <p:cNvPr id="45062" name="Rectangle 3"/>
          <p:cNvSpPr txBox="1"/>
          <p:nvPr/>
        </p:nvSpPr>
        <p:spPr>
          <a:xfrm>
            <a:off x="3203575" y="3687763"/>
            <a:ext cx="2576513" cy="2981325"/>
          </a:xfrm>
          <a:prstGeom prst="rect">
            <a:avLst/>
          </a:prstGeom>
          <a:noFill/>
          <a:ln w="9525">
            <a:noFill/>
          </a:ln>
        </p:spPr>
        <p:txBody>
          <a:bodyPr/>
          <a:lstStyle/>
          <a:p>
            <a:pPr algn="just" eaLnBrk="1" hangingPunct="1">
              <a:lnSpc>
                <a:spcPct val="120000"/>
              </a:lnSpc>
              <a:spcBef>
                <a:spcPct val="20000"/>
              </a:spcBef>
              <a:buClr>
                <a:schemeClr val="tx1"/>
              </a:buClr>
            </a:pPr>
            <a:r>
              <a:rPr lang="en-US" altLang="zh-CN" sz="2800" dirty="0">
                <a:solidFill>
                  <a:schemeClr val="tx1"/>
                </a:solidFill>
                <a:latin typeface="Times New Roman" panose="02020603050405020304" pitchFamily="18" charset="0"/>
              </a:rPr>
              <a:t>1. </a:t>
            </a:r>
            <a:r>
              <a:rPr lang="zh-CN" altLang="en-US" sz="2800" dirty="0">
                <a:solidFill>
                  <a:schemeClr val="tx1"/>
                </a:solidFill>
                <a:latin typeface="Times New Roman" panose="02020603050405020304" pitchFamily="18" charset="0"/>
              </a:rPr>
              <a:t>位点变异</a:t>
            </a:r>
            <a:endParaRPr lang="en-US" altLang="zh-CN" sz="2800" dirty="0">
              <a:solidFill>
                <a:schemeClr val="tx1"/>
              </a:solidFill>
              <a:latin typeface="Times New Roman" panose="02020603050405020304" pitchFamily="18" charset="0"/>
            </a:endParaRPr>
          </a:p>
          <a:p>
            <a:pPr algn="just" eaLnBrk="1" hangingPunct="1">
              <a:lnSpc>
                <a:spcPct val="120000"/>
              </a:lnSpc>
              <a:spcBef>
                <a:spcPct val="20000"/>
              </a:spcBef>
              <a:buClr>
                <a:schemeClr val="tx1"/>
              </a:buClr>
            </a:pPr>
            <a:r>
              <a:rPr lang="en-US" altLang="zh-CN" sz="2800" dirty="0">
                <a:solidFill>
                  <a:schemeClr val="tx1"/>
                </a:solidFill>
                <a:latin typeface="Times New Roman" panose="02020603050405020304" pitchFamily="18" charset="0"/>
              </a:rPr>
              <a:t>2. </a:t>
            </a:r>
            <a:r>
              <a:rPr lang="zh-CN" altLang="en-US" sz="2800" dirty="0">
                <a:solidFill>
                  <a:schemeClr val="tx1"/>
                </a:solidFill>
                <a:latin typeface="Times New Roman" panose="02020603050405020304" pitchFamily="18" charset="0"/>
              </a:rPr>
              <a:t>逆序变异</a:t>
            </a:r>
            <a:endParaRPr lang="en-US" altLang="zh-CN" sz="2800" dirty="0">
              <a:solidFill>
                <a:schemeClr val="tx1"/>
              </a:solidFill>
              <a:latin typeface="Times New Roman" panose="02020603050405020304" pitchFamily="18" charset="0"/>
            </a:endParaRPr>
          </a:p>
          <a:p>
            <a:pPr algn="just" eaLnBrk="1" hangingPunct="1">
              <a:lnSpc>
                <a:spcPct val="120000"/>
              </a:lnSpc>
              <a:spcBef>
                <a:spcPct val="20000"/>
              </a:spcBef>
              <a:buClr>
                <a:schemeClr val="tx1"/>
              </a:buClr>
            </a:pPr>
            <a:r>
              <a:rPr lang="en-US" altLang="zh-CN" sz="2800" dirty="0">
                <a:solidFill>
                  <a:schemeClr val="tx1"/>
                </a:solidFill>
                <a:latin typeface="Times New Roman" panose="02020603050405020304" pitchFamily="18" charset="0"/>
              </a:rPr>
              <a:t>3. </a:t>
            </a:r>
            <a:r>
              <a:rPr lang="zh-CN" altLang="en-US" sz="2800" dirty="0">
                <a:solidFill>
                  <a:schemeClr val="tx1"/>
                </a:solidFill>
                <a:latin typeface="Times New Roman" panose="02020603050405020304" pitchFamily="18" charset="0"/>
              </a:rPr>
              <a:t>插入变异</a:t>
            </a:r>
            <a:endParaRPr lang="en-US" altLang="zh-CN" sz="2800" dirty="0">
              <a:solidFill>
                <a:schemeClr val="tx1"/>
              </a:solidFill>
              <a:latin typeface="Times New Roman" panose="02020603050405020304" pitchFamily="18" charset="0"/>
            </a:endParaRPr>
          </a:p>
          <a:p>
            <a:pPr algn="just" eaLnBrk="1" hangingPunct="1">
              <a:lnSpc>
                <a:spcPct val="120000"/>
              </a:lnSpc>
              <a:spcBef>
                <a:spcPct val="20000"/>
              </a:spcBef>
              <a:buClr>
                <a:schemeClr val="tx1"/>
              </a:buClr>
            </a:pPr>
            <a:r>
              <a:rPr lang="en-US" altLang="zh-CN" sz="2800" dirty="0">
                <a:solidFill>
                  <a:schemeClr val="tx1"/>
                </a:solidFill>
                <a:latin typeface="Times New Roman" panose="02020603050405020304" pitchFamily="18" charset="0"/>
              </a:rPr>
              <a:t>4. </a:t>
            </a:r>
            <a:r>
              <a:rPr lang="zh-CN" altLang="en-US" sz="2800" dirty="0">
                <a:solidFill>
                  <a:schemeClr val="tx1"/>
                </a:solidFill>
                <a:latin typeface="Times New Roman" panose="02020603050405020304" pitchFamily="18" charset="0"/>
              </a:rPr>
              <a:t>互换变异</a:t>
            </a:r>
            <a:endParaRPr lang="en-US" altLang="zh-CN" sz="2800" dirty="0">
              <a:solidFill>
                <a:schemeClr val="tx1"/>
              </a:solidFill>
              <a:latin typeface="Times New Roman" panose="02020603050405020304" pitchFamily="18" charset="0"/>
            </a:endParaRPr>
          </a:p>
          <a:p>
            <a:pPr algn="just" eaLnBrk="1" hangingPunct="1">
              <a:lnSpc>
                <a:spcPct val="120000"/>
              </a:lnSpc>
              <a:spcBef>
                <a:spcPct val="20000"/>
              </a:spcBef>
              <a:buClr>
                <a:schemeClr val="tx1"/>
              </a:buClr>
            </a:pPr>
            <a:r>
              <a:rPr lang="en-US" altLang="zh-CN" sz="2800" dirty="0">
                <a:solidFill>
                  <a:schemeClr val="tx1"/>
                </a:solidFill>
                <a:latin typeface="Times New Roman" panose="02020603050405020304" pitchFamily="18" charset="0"/>
              </a:rPr>
              <a:t>5. </a:t>
            </a:r>
            <a:r>
              <a:rPr lang="zh-CN" altLang="en-US" sz="2800" dirty="0">
                <a:solidFill>
                  <a:schemeClr val="tx1"/>
                </a:solidFill>
                <a:latin typeface="Times New Roman" panose="02020603050405020304" pitchFamily="18" charset="0"/>
              </a:rPr>
              <a:t>移动变异</a:t>
            </a:r>
            <a:endParaRPr lang="en-US" altLang="zh-CN" sz="2800" dirty="0">
              <a:solidFill>
                <a:schemeClr val="tx1"/>
              </a:solidFill>
              <a:latin typeface="Times New Roman" panose="02020603050405020304" pitchFamily="18" charset="0"/>
            </a:endParaRPr>
          </a:p>
        </p:txBody>
      </p:sp>
      <p:sp>
        <p:nvSpPr>
          <p:cNvPr id="45063" name="左大括号 1"/>
          <p:cNvSpPr/>
          <p:nvPr/>
        </p:nvSpPr>
        <p:spPr>
          <a:xfrm>
            <a:off x="2476500" y="3917950"/>
            <a:ext cx="588963" cy="2520950"/>
          </a:xfrm>
          <a:prstGeom prst="leftBrace">
            <a:avLst>
              <a:gd name="adj1" fmla="val 0"/>
              <a:gd name="adj2" fmla="val 50000"/>
            </a:avLst>
          </a:prstGeom>
          <a:noFill/>
          <a:ln w="9525" cap="flat" cmpd="sng">
            <a:solidFill>
              <a:schemeClr val="tx1"/>
            </a:solidFill>
            <a:prstDash val="solid"/>
            <a:headEnd type="none" w="med" len="med"/>
            <a:tailEnd type="none" w="med" len="med"/>
          </a:ln>
        </p:spPr>
        <p:txBody>
          <a:bodyPr anchor="b" anchorCtr="0"/>
          <a:lstStyle/>
          <a:p>
            <a:pPr indent="176530" eaLnBrk="1" hangingPunct="1"/>
            <a:endParaRPr lang="zh-CN" altLang="en-US" dirty="0">
              <a:latin typeface="宋体" panose="02010600030101010101" pitchFamily="2" charset="-122"/>
            </a:endParaRPr>
          </a:p>
        </p:txBody>
      </p:sp>
      <p:sp>
        <p:nvSpPr>
          <p:cNvPr id="45064"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5.2.8  </a:t>
            </a:r>
            <a:r>
              <a:rPr lang="zh-CN" altLang="en-US" sz="3600" b="0" dirty="0">
                <a:latin typeface="Times New Roman" panose="02020603050405020304" pitchFamily="18" charset="0"/>
                <a:ea typeface="黑体" panose="02010609060101010101" pitchFamily="49" charset="-122"/>
              </a:rPr>
              <a:t>变异</a:t>
            </a:r>
            <a:r>
              <a:rPr lang="zh-CN" altLang="en-US" sz="3600" dirty="0"/>
              <a:t> </a:t>
            </a:r>
          </a:p>
        </p:txBody>
      </p:sp>
      <p:sp>
        <p:nvSpPr>
          <p:cNvPr id="2" name="AutoShape 4">
            <a:extLst>
              <a:ext uri="{FF2B5EF4-FFF2-40B4-BE49-F238E27FC236}">
                <a16:creationId xmlns:a16="http://schemas.microsoft.com/office/drawing/2014/main" id="{FD8F604D-E5AA-1F26-B19F-B8A50734AC83}"/>
              </a:ext>
            </a:extLst>
          </p:cNvPr>
          <p:cNvSpPr/>
          <p:nvPr/>
        </p:nvSpPr>
        <p:spPr>
          <a:xfrm>
            <a:off x="4139952" y="954024"/>
            <a:ext cx="4248472" cy="458852"/>
          </a:xfrm>
          <a:prstGeom prst="accentBorderCallout2">
            <a:avLst>
              <a:gd name="adj1" fmla="val 49651"/>
              <a:gd name="adj2" fmla="val -2348"/>
              <a:gd name="adj3" fmla="val 52683"/>
              <a:gd name="adj4" fmla="val -23969"/>
              <a:gd name="adj5" fmla="val 50900"/>
              <a:gd name="adj6" fmla="val -41008"/>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zh-CN" altLang="en-US" sz="2000" dirty="0">
                <a:solidFill>
                  <a:schemeClr val="tx1"/>
                </a:solidFill>
              </a:rPr>
              <a:t>将个体编码中的一些位进行随机变化</a:t>
            </a: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6083"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5.2.8  </a:t>
            </a:r>
            <a:r>
              <a:rPr lang="zh-CN" altLang="en-US" sz="3600" b="0" dirty="0">
                <a:latin typeface="Times New Roman" panose="02020603050405020304" pitchFamily="18" charset="0"/>
                <a:ea typeface="黑体" panose="02010609060101010101" pitchFamily="49" charset="-122"/>
              </a:rPr>
              <a:t>变异</a:t>
            </a:r>
            <a:r>
              <a:rPr lang="zh-CN" altLang="en-US" sz="3600" dirty="0"/>
              <a:t> </a:t>
            </a:r>
          </a:p>
        </p:txBody>
      </p:sp>
      <p:pic>
        <p:nvPicPr>
          <p:cNvPr id="46084" name="图片 5" descr="C:\Users\Administrator\Desktop\3.jpg"/>
          <p:cNvPicPr>
            <a:picLocks noChangeAspect="1"/>
          </p:cNvPicPr>
          <p:nvPr/>
        </p:nvPicPr>
        <p:blipFill>
          <a:blip r:embed="rId2"/>
          <a:stretch>
            <a:fillRect/>
          </a:stretch>
        </p:blipFill>
        <p:spPr>
          <a:xfrm>
            <a:off x="1116013" y="2781300"/>
            <a:ext cx="6324600" cy="2781300"/>
          </a:xfrm>
          <a:prstGeom prst="rect">
            <a:avLst/>
          </a:prstGeom>
          <a:noFill/>
          <a:ln w="9525">
            <a:noFill/>
          </a:ln>
        </p:spPr>
      </p:pic>
      <p:sp>
        <p:nvSpPr>
          <p:cNvPr id="46085" name="Rectangle 3"/>
          <p:cNvSpPr>
            <a:spLocks noGrp="1"/>
          </p:cNvSpPr>
          <p:nvPr>
            <p:ph idx="1"/>
          </p:nvPr>
        </p:nvSpPr>
        <p:spPr>
          <a:xfrm>
            <a:off x="228600" y="838200"/>
            <a:ext cx="8583613" cy="1077913"/>
          </a:xfrm>
          <a:ln/>
        </p:spPr>
        <p:txBody>
          <a:bodyPr vert="horz" wrap="square" lIns="91440" tIns="45720" rIns="91440" bIns="45720" anchor="t" anchorCtr="0"/>
          <a:lstStyle/>
          <a:p>
            <a:pPr marL="374650" indent="-374650" defTabSz="914400" eaLnBrk="1" hangingPunct="1">
              <a:spcBef>
                <a:spcPct val="50000"/>
              </a:spcBef>
              <a:buClr>
                <a:schemeClr val="tx1"/>
              </a:buClr>
              <a:buFontTx/>
              <a:buNone/>
              <a:tabLst>
                <a:tab pos="374650" algn="l"/>
              </a:tabLst>
            </a:pPr>
            <a:r>
              <a:rPr lang="en-US" altLang="zh-CN" sz="2400" b="1" dirty="0">
                <a:solidFill>
                  <a:srgbClr val="FF3300"/>
                </a:solidFill>
              </a:rPr>
              <a:t>●</a:t>
            </a:r>
            <a:r>
              <a:rPr lang="zh-CN" altLang="en-US" sz="2600" b="1" dirty="0">
                <a:solidFill>
                  <a:srgbClr val="0000FF"/>
                </a:solidFill>
                <a:latin typeface="Times New Roman" panose="02020603050405020304" pitchFamily="18" charset="0"/>
              </a:rPr>
              <a:t>位点变异</a:t>
            </a:r>
            <a:r>
              <a:rPr lang="zh-CN" altLang="en-US" sz="2600" dirty="0">
                <a:latin typeface="Times New Roman" panose="02020603050405020304" pitchFamily="18" charset="0"/>
              </a:rPr>
              <a:t>：群体中的个体码串，随机挑选一个或多个</a:t>
            </a:r>
            <a:r>
              <a:rPr lang="zh-CN" altLang="en-US" sz="2600" dirty="0">
                <a:solidFill>
                  <a:srgbClr val="FF0000"/>
                </a:solidFill>
                <a:latin typeface="Times New Roman" panose="02020603050405020304" pitchFamily="18" charset="0"/>
              </a:rPr>
              <a:t>基因座</a:t>
            </a:r>
            <a:r>
              <a:rPr lang="zh-CN" altLang="en-US" sz="2600" dirty="0">
                <a:latin typeface="Times New Roman" panose="02020603050405020304" pitchFamily="18" charset="0"/>
              </a:rPr>
              <a:t>，并对这些基因座的基因值以</a:t>
            </a:r>
            <a:r>
              <a:rPr lang="zh-CN" altLang="en-US" sz="2600" dirty="0">
                <a:solidFill>
                  <a:srgbClr val="FF0000"/>
                </a:solidFill>
                <a:latin typeface="Times New Roman" panose="02020603050405020304" pitchFamily="18" charset="0"/>
              </a:rPr>
              <a:t>变异概率</a:t>
            </a:r>
            <a:r>
              <a:rPr lang="zh-CN" altLang="en-US" sz="2600" dirty="0">
                <a:latin typeface="Times New Roman" panose="02020603050405020304" pitchFamily="18" charset="0"/>
              </a:rPr>
              <a:t>作变动。</a:t>
            </a:r>
            <a:endParaRPr lang="zh-CN" altLang="en-US" sz="2800" dirty="0"/>
          </a:p>
        </p:txBody>
      </p:sp>
      <p:sp>
        <p:nvSpPr>
          <p:cNvPr id="2" name="AutoShape 4">
            <a:extLst>
              <a:ext uri="{FF2B5EF4-FFF2-40B4-BE49-F238E27FC236}">
                <a16:creationId xmlns:a16="http://schemas.microsoft.com/office/drawing/2014/main" id="{3254EDC9-D93D-E265-AE10-2C34795E0AC3}"/>
              </a:ext>
            </a:extLst>
          </p:cNvPr>
          <p:cNvSpPr/>
          <p:nvPr/>
        </p:nvSpPr>
        <p:spPr>
          <a:xfrm>
            <a:off x="6736668" y="5781843"/>
            <a:ext cx="2376264" cy="925821"/>
          </a:xfrm>
          <a:prstGeom prst="accentBorderCallout2">
            <a:avLst>
              <a:gd name="adj1" fmla="val 49651"/>
              <a:gd name="adj2" fmla="val -2348"/>
              <a:gd name="adj3" fmla="val 1304"/>
              <a:gd name="adj4" fmla="val -1970"/>
              <a:gd name="adj5" fmla="val -54623"/>
              <a:gd name="adj6" fmla="val -1298"/>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en-US" altLang="zh-CN" sz="2000" dirty="0">
                <a:solidFill>
                  <a:schemeClr val="tx1"/>
                </a:solidFill>
              </a:rPr>
              <a:t>p:</a:t>
            </a:r>
            <a:r>
              <a:rPr lang="zh-CN" altLang="en-US" sz="2000" dirty="0">
                <a:solidFill>
                  <a:schemeClr val="tx1"/>
                </a:solidFill>
              </a:rPr>
              <a:t>变异概率</a:t>
            </a:r>
            <a:r>
              <a:rPr lang="en-US" altLang="zh-CN" sz="2000" dirty="0">
                <a:solidFill>
                  <a:schemeClr val="tx1"/>
                </a:solidFill>
              </a:rPr>
              <a:t>(0.001)</a:t>
            </a:r>
          </a:p>
          <a:p>
            <a:pPr lvl="0" eaLnBrk="0" hangingPunct="0">
              <a:spcBef>
                <a:spcPct val="30000"/>
              </a:spcBef>
              <a:defRPr/>
            </a:pPr>
            <a:r>
              <a:rPr lang="en-US" altLang="zh-CN" sz="2000" dirty="0">
                <a:solidFill>
                  <a:schemeClr val="tx1"/>
                </a:solidFill>
              </a:rPr>
              <a:t>0-&gt;1; 1-&gt;0</a:t>
            </a:r>
            <a:endParaRPr lang="zh-CN" altLang="en-US" sz="2000" dirty="0">
              <a:solidFill>
                <a:schemeClr val="tx1"/>
              </a:solidFill>
            </a:endParaRP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7107"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5.2.8  </a:t>
            </a:r>
            <a:r>
              <a:rPr lang="zh-CN" altLang="en-US" sz="3600" b="0" dirty="0">
                <a:latin typeface="Times New Roman" panose="02020603050405020304" pitchFamily="18" charset="0"/>
                <a:ea typeface="黑体" panose="02010609060101010101" pitchFamily="49" charset="-122"/>
              </a:rPr>
              <a:t>变异</a:t>
            </a:r>
            <a:r>
              <a:rPr lang="zh-CN" altLang="en-US" sz="3600" dirty="0"/>
              <a:t> </a:t>
            </a:r>
          </a:p>
        </p:txBody>
      </p:sp>
      <p:sp>
        <p:nvSpPr>
          <p:cNvPr id="47108" name="Rectangle 4"/>
          <p:cNvSpPr/>
          <p:nvPr/>
        </p:nvSpPr>
        <p:spPr>
          <a:xfrm>
            <a:off x="323850" y="1196975"/>
            <a:ext cx="8458200" cy="1074738"/>
          </a:xfrm>
          <a:prstGeom prst="rect">
            <a:avLst/>
          </a:prstGeom>
          <a:noFill/>
          <a:ln w="9525">
            <a:noFill/>
          </a:ln>
        </p:spPr>
        <p:txBody>
          <a:bodyPr anchor="b" anchorCtr="0">
            <a:spAutoFit/>
          </a:bodyPr>
          <a:lstStyle/>
          <a:p>
            <a:pPr marL="288925" indent="-288925" algn="just" eaLnBrk="1" hangingPunct="1">
              <a:lnSpc>
                <a:spcPct val="120000"/>
              </a:lnSpc>
              <a:spcBef>
                <a:spcPct val="50000"/>
              </a:spcBef>
              <a:buClr>
                <a:schemeClr val="tx1"/>
              </a:buClr>
            </a:pPr>
            <a:r>
              <a:rPr lang="en-US" altLang="zh-CN" sz="2800" b="1" dirty="0">
                <a:solidFill>
                  <a:srgbClr val="FF3300"/>
                </a:solidFill>
                <a:latin typeface="Arial" panose="020B0604020202020204" pitchFamily="34" charset="0"/>
              </a:rPr>
              <a:t>● </a:t>
            </a:r>
            <a:r>
              <a:rPr lang="zh-CN" altLang="en-US" sz="2600" b="1" dirty="0">
                <a:solidFill>
                  <a:srgbClr val="0000FF"/>
                </a:solidFill>
                <a:latin typeface="Times New Roman" panose="02020603050405020304" pitchFamily="18" charset="0"/>
              </a:rPr>
              <a:t>逆转变异</a:t>
            </a:r>
            <a:r>
              <a:rPr lang="zh-CN" altLang="en-US" sz="2600" dirty="0">
                <a:solidFill>
                  <a:schemeClr val="tx1"/>
                </a:solidFill>
                <a:latin typeface="Times New Roman" panose="02020603050405020304" pitchFamily="18" charset="0"/>
              </a:rPr>
              <a:t>：在个体码串中随机选择两点（</a:t>
            </a:r>
            <a:r>
              <a:rPr lang="zh-CN" altLang="en-US" sz="2600" dirty="0">
                <a:solidFill>
                  <a:srgbClr val="FF0000"/>
                </a:solidFill>
                <a:latin typeface="Times New Roman" panose="02020603050405020304" pitchFamily="18" charset="0"/>
              </a:rPr>
              <a:t>逆转点</a:t>
            </a:r>
            <a:r>
              <a:rPr lang="zh-CN" altLang="en-US" sz="2600" dirty="0">
                <a:solidFill>
                  <a:schemeClr val="tx1"/>
                </a:solidFill>
                <a:latin typeface="Times New Roman" panose="02020603050405020304" pitchFamily="18" charset="0"/>
              </a:rPr>
              <a:t>），然后将两点之间的基因值以</a:t>
            </a:r>
            <a:r>
              <a:rPr lang="zh-CN" altLang="en-US" sz="2600" dirty="0">
                <a:solidFill>
                  <a:srgbClr val="FF0000"/>
                </a:solidFill>
                <a:latin typeface="Times New Roman" panose="02020603050405020304" pitchFamily="18" charset="0"/>
              </a:rPr>
              <a:t>逆向排序</a:t>
            </a:r>
            <a:r>
              <a:rPr lang="zh-CN" altLang="en-US" sz="2600" dirty="0">
                <a:solidFill>
                  <a:schemeClr val="tx1"/>
                </a:solidFill>
                <a:latin typeface="Times New Roman" panose="02020603050405020304" pitchFamily="18" charset="0"/>
              </a:rPr>
              <a:t>插入到原位置中</a:t>
            </a:r>
            <a:r>
              <a:rPr lang="zh-CN" altLang="en-US" sz="2800" dirty="0">
                <a:solidFill>
                  <a:schemeClr val="tx1"/>
                </a:solidFill>
                <a:latin typeface="Times New Roman" panose="02020603050405020304" pitchFamily="18" charset="0"/>
              </a:rPr>
              <a:t>。</a:t>
            </a:r>
            <a:r>
              <a:rPr lang="zh-CN" altLang="en-US" sz="2800" dirty="0">
                <a:solidFill>
                  <a:schemeClr val="tx1"/>
                </a:solidFill>
                <a:latin typeface="宋体" panose="02010600030101010101" pitchFamily="2" charset="-122"/>
              </a:rPr>
              <a:t> </a:t>
            </a:r>
            <a:r>
              <a:rPr lang="zh-CN" altLang="en-US" sz="2800" dirty="0">
                <a:solidFill>
                  <a:schemeClr val="tx1"/>
                </a:solidFill>
                <a:latin typeface="Arial" panose="020B0604020202020204" pitchFamily="34" charset="0"/>
              </a:rPr>
              <a:t>       </a:t>
            </a:r>
          </a:p>
        </p:txBody>
      </p:sp>
      <p:sp>
        <p:nvSpPr>
          <p:cNvPr id="47109" name="Rectangle 5"/>
          <p:cNvSpPr/>
          <p:nvPr/>
        </p:nvSpPr>
        <p:spPr>
          <a:xfrm>
            <a:off x="323850" y="2339975"/>
            <a:ext cx="8424863" cy="1044575"/>
          </a:xfrm>
          <a:prstGeom prst="rect">
            <a:avLst/>
          </a:prstGeom>
          <a:noFill/>
          <a:ln w="9525">
            <a:noFill/>
          </a:ln>
        </p:spPr>
        <p:txBody>
          <a:bodyPr anchor="b" anchorCtr="0">
            <a:spAutoFit/>
          </a:bodyPr>
          <a:lstStyle/>
          <a:p>
            <a:pPr marL="288925" indent="-288925" algn="just" eaLnBrk="1" hangingPunct="1">
              <a:lnSpc>
                <a:spcPct val="120000"/>
              </a:lnSpc>
              <a:spcBef>
                <a:spcPct val="50000"/>
              </a:spcBef>
              <a:buClr>
                <a:schemeClr val="tx1"/>
              </a:buClr>
            </a:pPr>
            <a:r>
              <a:rPr lang="en-US" altLang="zh-CN" sz="2800" b="1" dirty="0">
                <a:solidFill>
                  <a:srgbClr val="FF3300"/>
                </a:solidFill>
                <a:latin typeface="Arial" panose="020B0604020202020204" pitchFamily="34" charset="0"/>
              </a:rPr>
              <a:t>● </a:t>
            </a:r>
            <a:r>
              <a:rPr lang="zh-CN" altLang="en-US" sz="2600" b="1" dirty="0">
                <a:solidFill>
                  <a:srgbClr val="0000FF"/>
                </a:solidFill>
                <a:latin typeface="Times New Roman" panose="02020603050405020304" pitchFamily="18" charset="0"/>
              </a:rPr>
              <a:t>插入变异</a:t>
            </a:r>
            <a:r>
              <a:rPr lang="zh-CN" altLang="en-US" sz="2600" dirty="0">
                <a:solidFill>
                  <a:schemeClr val="tx1"/>
                </a:solidFill>
                <a:latin typeface="Times New Roman" panose="02020603050405020304" pitchFamily="18" charset="0"/>
              </a:rPr>
              <a:t>：在个体码串中随机选择一个码，然后将此码插入随机选择的插入点中间。 </a:t>
            </a:r>
          </a:p>
        </p:txBody>
      </p:sp>
      <p:sp>
        <p:nvSpPr>
          <p:cNvPr id="47110" name="Rectangle 6"/>
          <p:cNvSpPr/>
          <p:nvPr/>
        </p:nvSpPr>
        <p:spPr>
          <a:xfrm>
            <a:off x="395288" y="3644900"/>
            <a:ext cx="8497887" cy="2266950"/>
          </a:xfrm>
          <a:prstGeom prst="rect">
            <a:avLst/>
          </a:prstGeom>
          <a:noFill/>
          <a:ln w="9525">
            <a:noFill/>
          </a:ln>
        </p:spPr>
        <p:txBody>
          <a:bodyPr/>
          <a:lstStyle/>
          <a:p>
            <a:pPr marL="374650" indent="-374650" algn="just" eaLnBrk="1" hangingPunct="1">
              <a:lnSpc>
                <a:spcPct val="120000"/>
              </a:lnSpc>
              <a:spcBef>
                <a:spcPct val="50000"/>
              </a:spcBef>
              <a:buClr>
                <a:schemeClr val="tx1"/>
              </a:buClr>
            </a:pPr>
            <a:r>
              <a:rPr lang="en-US" altLang="zh-CN" sz="2800" b="1" dirty="0">
                <a:solidFill>
                  <a:srgbClr val="FF3300"/>
                </a:solidFill>
                <a:latin typeface="Arial" panose="020B0604020202020204" pitchFamily="34" charset="0"/>
              </a:rPr>
              <a:t>● </a:t>
            </a:r>
            <a:r>
              <a:rPr lang="zh-CN" altLang="en-US" sz="2600" b="1" dirty="0">
                <a:solidFill>
                  <a:srgbClr val="0000FF"/>
                </a:solidFill>
                <a:latin typeface="Times New Roman" panose="02020603050405020304" pitchFamily="18" charset="0"/>
              </a:rPr>
              <a:t>互换变异</a:t>
            </a:r>
            <a:r>
              <a:rPr lang="zh-CN" altLang="en-US" sz="2600" dirty="0">
                <a:solidFill>
                  <a:schemeClr val="tx1"/>
                </a:solidFill>
                <a:latin typeface="Times New Roman" panose="02020603050405020304" pitchFamily="18" charset="0"/>
              </a:rPr>
              <a:t>：随机选取染色体的两个基因进行简单互换。</a:t>
            </a:r>
          </a:p>
          <a:p>
            <a:pPr marL="374650" indent="-374650" algn="just" eaLnBrk="1" hangingPunct="1">
              <a:lnSpc>
                <a:spcPct val="120000"/>
              </a:lnSpc>
              <a:spcBef>
                <a:spcPct val="50000"/>
              </a:spcBef>
              <a:buClr>
                <a:schemeClr val="tx1"/>
              </a:buClr>
            </a:pPr>
            <a:r>
              <a:rPr lang="en-US" altLang="zh-CN" sz="2800" b="1" dirty="0">
                <a:solidFill>
                  <a:srgbClr val="FF3300"/>
                </a:solidFill>
                <a:latin typeface="Arial" panose="020B0604020202020204" pitchFamily="34" charset="0"/>
              </a:rPr>
              <a:t>● </a:t>
            </a:r>
            <a:r>
              <a:rPr lang="zh-CN" altLang="en-US" sz="2600" b="1" dirty="0">
                <a:solidFill>
                  <a:srgbClr val="0000FF"/>
                </a:solidFill>
                <a:latin typeface="Times New Roman" panose="02020603050405020304" pitchFamily="18" charset="0"/>
              </a:rPr>
              <a:t>移动变异</a:t>
            </a:r>
            <a:r>
              <a:rPr lang="zh-CN" altLang="en-US" sz="2600" dirty="0">
                <a:solidFill>
                  <a:schemeClr val="tx1"/>
                </a:solidFill>
                <a:latin typeface="Times New Roman" panose="02020603050405020304" pitchFamily="18" charset="0"/>
              </a:rPr>
              <a:t>：随机选取一个基因，向左或者向右移动一个随机位数。</a:t>
            </a:r>
          </a:p>
        </p:txBody>
      </p:sp>
      <p:sp>
        <p:nvSpPr>
          <p:cNvPr id="2" name="AutoShape 4">
            <a:extLst>
              <a:ext uri="{FF2B5EF4-FFF2-40B4-BE49-F238E27FC236}">
                <a16:creationId xmlns:a16="http://schemas.microsoft.com/office/drawing/2014/main" id="{31B3A34C-3F60-7116-840F-7688369B4BFA}"/>
              </a:ext>
            </a:extLst>
          </p:cNvPr>
          <p:cNvSpPr/>
          <p:nvPr/>
        </p:nvSpPr>
        <p:spPr>
          <a:xfrm>
            <a:off x="1907704" y="5731515"/>
            <a:ext cx="6192689" cy="925821"/>
          </a:xfrm>
          <a:prstGeom prst="accentBorderCallout2">
            <a:avLst>
              <a:gd name="adj1" fmla="val 49651"/>
              <a:gd name="adj2" fmla="val -2348"/>
              <a:gd name="adj3" fmla="val 41908"/>
              <a:gd name="adj4" fmla="val -1905"/>
              <a:gd name="adj5" fmla="val 40851"/>
              <a:gd name="adj6" fmla="val -2332"/>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zh-CN" altLang="en-US" sz="2000" dirty="0">
                <a:solidFill>
                  <a:schemeClr val="tx1"/>
                </a:solidFill>
              </a:rPr>
              <a:t>变异概率不能太大，以防止群体中重要的、单一的基因被丢失。（变异概率太大使遗传算法倾向于随机搜索）</a:t>
            </a:r>
          </a:p>
        </p:txBody>
      </p:sp>
    </p:spTree>
  </p:cSld>
  <p:clrMapOvr>
    <a:masterClrMapping/>
  </p:clrMapOvr>
  <p:transition>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48131" name="Rectangle 2"/>
          <p:cNvSpPr>
            <a:spLocks noGrp="1"/>
          </p:cNvSpPr>
          <p:nvPr>
            <p:ph type="title" idx="4294967295"/>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5.2.9 </a:t>
            </a:r>
            <a:r>
              <a:rPr lang="zh-CN" altLang="en-US" sz="3600" b="0" dirty="0">
                <a:latin typeface="Times New Roman" panose="02020603050405020304" pitchFamily="18" charset="0"/>
                <a:ea typeface="黑体" panose="02010609060101010101" pitchFamily="49" charset="-122"/>
              </a:rPr>
              <a:t>遗传算法的一般步骤</a:t>
            </a:r>
          </a:p>
        </p:txBody>
      </p:sp>
      <p:sp>
        <p:nvSpPr>
          <p:cNvPr id="48132" name="Rectangle 4"/>
          <p:cNvSpPr/>
          <p:nvPr/>
        </p:nvSpPr>
        <p:spPr>
          <a:xfrm>
            <a:off x="3033713" y="15001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pic>
        <p:nvPicPr>
          <p:cNvPr id="48133" name="Picture 3"/>
          <p:cNvPicPr>
            <a:picLocks noChangeAspect="1"/>
          </p:cNvPicPr>
          <p:nvPr/>
        </p:nvPicPr>
        <p:blipFill>
          <a:blip r:embed="rId2"/>
          <a:stretch>
            <a:fillRect/>
          </a:stretch>
        </p:blipFill>
        <p:spPr>
          <a:xfrm>
            <a:off x="1371600" y="798513"/>
            <a:ext cx="6324600" cy="5943600"/>
          </a:xfrm>
          <a:prstGeom prst="rect">
            <a:avLst/>
          </a:prstGeom>
          <a:noFill/>
          <a:ln w="9525">
            <a:noFill/>
          </a:ln>
        </p:spPr>
      </p:pic>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0419" name="Rectangle 1027"/>
          <p:cNvSpPr>
            <a:spLocks noGrp="1"/>
          </p:cNvSpPr>
          <p:nvPr>
            <p:ph idx="1"/>
          </p:nvPr>
        </p:nvSpPr>
        <p:spPr>
          <a:xfrm>
            <a:off x="611188" y="981075"/>
            <a:ext cx="8281987" cy="5400675"/>
          </a:xfrm>
          <a:ln/>
        </p:spPr>
        <p:txBody>
          <a:bodyPr vert="horz" wrap="square" lIns="91440" tIns="45720" rIns="91440" bIns="45720" anchor="t" anchorCtr="0"/>
          <a:lstStyle/>
          <a:p>
            <a:r>
              <a:rPr lang="en-US" altLang="zh-CN" b="1" dirty="0">
                <a:latin typeface="Times New Roman" panose="02020603050405020304" pitchFamily="18" charset="0"/>
              </a:rPr>
              <a:t>5.1</a:t>
            </a:r>
            <a:r>
              <a:rPr lang="zh-CN" altLang="zh-CN" b="1" dirty="0">
                <a:latin typeface="Times New Roman" panose="02020603050405020304" pitchFamily="18" charset="0"/>
              </a:rPr>
              <a:t>进化算法的生物学背景</a:t>
            </a:r>
          </a:p>
          <a:p>
            <a:r>
              <a:rPr lang="en-US" altLang="zh-CN" b="1" dirty="0">
                <a:latin typeface="Times New Roman" panose="02020603050405020304" pitchFamily="18" charset="0"/>
              </a:rPr>
              <a:t>5.2  </a:t>
            </a:r>
            <a:r>
              <a:rPr lang="zh-CN" altLang="zh-CN" b="1" dirty="0">
                <a:latin typeface="Times New Roman" panose="02020603050405020304" pitchFamily="18" charset="0"/>
              </a:rPr>
              <a:t>遗传算法</a:t>
            </a:r>
            <a:endParaRPr lang="en-US" altLang="zh-CN" b="1" dirty="0">
              <a:latin typeface="Times New Roman" panose="02020603050405020304" pitchFamily="18" charset="0"/>
            </a:endParaRPr>
          </a:p>
          <a:p>
            <a:r>
              <a:rPr lang="en-US" altLang="zh-CN" b="1" dirty="0">
                <a:solidFill>
                  <a:srgbClr val="0000FF"/>
                </a:solidFill>
                <a:latin typeface="Times New Roman" panose="02020603050405020304" pitchFamily="18" charset="0"/>
              </a:rPr>
              <a:t>5.3</a:t>
            </a:r>
            <a:r>
              <a:rPr lang="zh-CN" altLang="zh-CN" b="1" dirty="0">
                <a:solidFill>
                  <a:srgbClr val="0000FF"/>
                </a:solidFill>
                <a:latin typeface="Times New Roman" panose="02020603050405020304" pitchFamily="18" charset="0"/>
              </a:rPr>
              <a:t>遗传算法的主要改进算法</a:t>
            </a:r>
          </a:p>
          <a:p>
            <a:r>
              <a:rPr lang="en-US" altLang="zh-CN" b="1" dirty="0">
                <a:latin typeface="Times New Roman" panose="02020603050405020304" pitchFamily="18" charset="0"/>
              </a:rPr>
              <a:t>5.4 </a:t>
            </a:r>
            <a:r>
              <a:rPr lang="zh-CN" altLang="zh-CN" b="1" dirty="0">
                <a:latin typeface="Times New Roman" panose="02020603050405020304" pitchFamily="18" charset="0"/>
              </a:rPr>
              <a:t>基于遗传算法的生产调度方法</a:t>
            </a:r>
          </a:p>
          <a:p>
            <a:endParaRPr lang="zh-CN" altLang="zh-CN" dirty="0"/>
          </a:p>
          <a:p>
            <a:pPr eaLnBrk="1" hangingPunct="1">
              <a:lnSpc>
                <a:spcPct val="160000"/>
              </a:lnSpc>
            </a:pPr>
            <a:endParaRPr lang="en-US" altLang="zh-CN" b="1" dirty="0">
              <a:latin typeface="Times New Roman" panose="02020603050405020304" pitchFamily="18" charset="0"/>
            </a:endParaRPr>
          </a:p>
        </p:txBody>
      </p:sp>
      <p:sp>
        <p:nvSpPr>
          <p:cNvPr id="49156"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600" dirty="0">
                <a:latin typeface="Times New Roman" panose="02020603050405020304" pitchFamily="18" charset="0"/>
                <a:ea typeface="黑体" panose="02010609060101010101" pitchFamily="49" charset="-122"/>
              </a:rPr>
              <a:t>第 </a:t>
            </a:r>
            <a:r>
              <a:rPr lang="en-US" altLang="zh-CN" sz="3600" dirty="0">
                <a:latin typeface="Times New Roman" panose="02020603050405020304" pitchFamily="18" charset="0"/>
                <a:ea typeface="黑体" panose="02010609060101010101" pitchFamily="49" charset="-122"/>
              </a:rPr>
              <a:t>5 </a:t>
            </a:r>
            <a:r>
              <a:rPr lang="zh-CN" altLang="en-US" sz="3600" dirty="0">
                <a:latin typeface="Times New Roman" panose="02020603050405020304" pitchFamily="18" charset="0"/>
                <a:ea typeface="黑体" panose="02010609060101010101" pitchFamily="49" charset="-122"/>
              </a:rPr>
              <a:t>章   智能计算及应用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 calcmode="lin" valueType="num">
                                      <p:cBhvr additive="base">
                                        <p:cTn id="12"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 calcmode="lin" valueType="num">
                                      <p:cBhvr additive="base">
                                        <p:cTn id="17"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0419">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 calcmode="lin" valueType="num">
                                      <p:cBhvr additive="base">
                                        <p:cTn id="22"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dvAuto="100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0179"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  </a:t>
            </a:r>
            <a:r>
              <a:rPr lang="zh-CN" altLang="en-US" sz="3600" b="0" dirty="0">
                <a:latin typeface="Times New Roman" panose="02020603050405020304" pitchFamily="18" charset="0"/>
                <a:ea typeface="黑体" panose="02010609060101010101" pitchFamily="49" charset="-122"/>
              </a:rPr>
              <a:t>遗传算法的主要改进算法</a:t>
            </a:r>
            <a:r>
              <a:rPr lang="zh-CN" altLang="en-US" sz="3600" dirty="0"/>
              <a:t> </a:t>
            </a:r>
          </a:p>
        </p:txBody>
      </p:sp>
      <p:sp>
        <p:nvSpPr>
          <p:cNvPr id="143363" name="Rectangle 3"/>
          <p:cNvSpPr>
            <a:spLocks noGrp="1"/>
          </p:cNvSpPr>
          <p:nvPr>
            <p:ph idx="1"/>
          </p:nvPr>
        </p:nvSpPr>
        <p:spPr>
          <a:xfrm>
            <a:off x="717550" y="1123950"/>
            <a:ext cx="5870575" cy="2881313"/>
          </a:xfrm>
          <a:ln/>
        </p:spPr>
        <p:txBody>
          <a:bodyPr vert="horz" wrap="square" lIns="91440" tIns="45720" rIns="91440" bIns="45720" anchor="t" anchorCtr="0"/>
          <a:lstStyle/>
          <a:p>
            <a:pPr eaLnBrk="1" hangingPunct="1">
              <a:spcBef>
                <a:spcPct val="50000"/>
              </a:spcBef>
              <a:buSzPct val="60000"/>
              <a:buFontTx/>
              <a:buBlip>
                <a:blip r:embed="rId3"/>
              </a:buBlip>
            </a:pPr>
            <a:r>
              <a:rPr lang="en-US" altLang="zh-CN" sz="3200" b="1" dirty="0">
                <a:latin typeface="Times New Roman" panose="02020603050405020304" pitchFamily="18" charset="0"/>
              </a:rPr>
              <a:t>5.3.1  </a:t>
            </a:r>
            <a:r>
              <a:rPr lang="zh-CN" altLang="en-US" sz="3200" b="1" dirty="0">
                <a:latin typeface="Times New Roman" panose="02020603050405020304" pitchFamily="18" charset="0"/>
              </a:rPr>
              <a:t>双倍体遗传算法</a:t>
            </a:r>
          </a:p>
          <a:p>
            <a:pPr eaLnBrk="1" hangingPunct="1">
              <a:spcBef>
                <a:spcPct val="50000"/>
              </a:spcBef>
              <a:buSzPct val="60000"/>
              <a:buFontTx/>
              <a:buBlip>
                <a:blip r:embed="rId3"/>
              </a:buBlip>
            </a:pPr>
            <a:r>
              <a:rPr lang="en-US" altLang="zh-CN" sz="3200" b="1" dirty="0">
                <a:latin typeface="Times New Roman" panose="02020603050405020304" pitchFamily="18" charset="0"/>
              </a:rPr>
              <a:t>5.3.2  </a:t>
            </a:r>
            <a:r>
              <a:rPr lang="zh-CN" altLang="en-US" sz="3200" b="1" dirty="0">
                <a:latin typeface="Times New Roman" panose="02020603050405020304" pitchFamily="18" charset="0"/>
              </a:rPr>
              <a:t>双种群遗传算法</a:t>
            </a:r>
          </a:p>
          <a:p>
            <a:pPr eaLnBrk="1" hangingPunct="1">
              <a:spcBef>
                <a:spcPct val="50000"/>
              </a:spcBef>
              <a:buSzPct val="60000"/>
              <a:buFontTx/>
              <a:buBlip>
                <a:blip r:embed="rId3"/>
              </a:buBlip>
            </a:pPr>
            <a:r>
              <a:rPr lang="en-US" altLang="zh-CN" sz="3200" b="1" dirty="0">
                <a:latin typeface="Times New Roman" panose="02020603050405020304" pitchFamily="18" charset="0"/>
              </a:rPr>
              <a:t>5.3.3  </a:t>
            </a:r>
            <a:r>
              <a:rPr lang="zh-CN" altLang="en-US" sz="3200" b="1" dirty="0">
                <a:latin typeface="Times New Roman" panose="02020603050405020304" pitchFamily="18" charset="0"/>
              </a:rPr>
              <a:t>自适应遗传算法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 calcmode="lin" valueType="num">
                                      <p:cBhvr additive="base">
                                        <p:cTn id="12" dur="500" fill="hold"/>
                                        <p:tgtEl>
                                          <p:spTgt spid="14336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336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 calcmode="lin" valueType="num">
                                      <p:cBhvr additive="base">
                                        <p:cTn id="17" dur="500" fill="hold"/>
                                        <p:tgtEl>
                                          <p:spTgt spid="1433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33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dvAuto="100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1203" name="Rectangle 2"/>
          <p:cNvSpPr>
            <a:spLocks noGrp="1"/>
          </p:cNvSpPr>
          <p:nvPr>
            <p:ph type="title"/>
          </p:nvPr>
        </p:nvSpPr>
        <p:spPr>
          <a:xfrm>
            <a:off x="0" y="0"/>
            <a:ext cx="9144000" cy="76200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 5.3.1  </a:t>
            </a:r>
            <a:r>
              <a:rPr lang="zh-CN" altLang="en-US" sz="3600" b="0" dirty="0">
                <a:latin typeface="Times New Roman" panose="02020603050405020304" pitchFamily="18" charset="0"/>
                <a:ea typeface="黑体" panose="02010609060101010101" pitchFamily="49" charset="-122"/>
              </a:rPr>
              <a:t>双倍体遗传算法</a:t>
            </a:r>
          </a:p>
        </p:txBody>
      </p:sp>
      <p:sp>
        <p:nvSpPr>
          <p:cNvPr id="13315" name="Rectangle 3"/>
          <p:cNvSpPr>
            <a:spLocks noGrp="1"/>
          </p:cNvSpPr>
          <p:nvPr>
            <p:ph idx="1"/>
          </p:nvPr>
        </p:nvSpPr>
        <p:spPr>
          <a:xfrm>
            <a:off x="304800" y="838200"/>
            <a:ext cx="8458200" cy="4419600"/>
          </a:xfrm>
          <a:ln/>
        </p:spPr>
        <p:txBody>
          <a:bodyPr vert="horz" wrap="square" lIns="91440" tIns="45720" rIns="91440" bIns="45720" anchor="t" anchorCtr="0"/>
          <a:lstStyle/>
          <a:p>
            <a:pPr marL="0" indent="0" eaLnBrk="1" hangingPunct="1">
              <a:buNone/>
            </a:pPr>
            <a:r>
              <a:rPr lang="en-US" altLang="zh-CN" b="1" dirty="0">
                <a:latin typeface="Times New Roman" panose="02020603050405020304" pitchFamily="18" charset="0"/>
                <a:cs typeface="Times New Roman" panose="02020603050405020304" pitchFamily="18" charset="0"/>
              </a:rPr>
              <a:t>1. </a:t>
            </a:r>
            <a:r>
              <a:rPr lang="zh-CN" altLang="en-US" b="1" dirty="0">
                <a:latin typeface="Times New Roman" panose="02020603050405020304" pitchFamily="18" charset="0"/>
                <a:cs typeface="Times New Roman" panose="02020603050405020304" pitchFamily="18" charset="0"/>
              </a:rPr>
              <a:t>基本思想</a:t>
            </a:r>
          </a:p>
          <a:p>
            <a:pPr marL="0" indent="0" eaLnBrk="1" hangingPunct="1">
              <a:buClr>
                <a:schemeClr val="tx1"/>
              </a:buClr>
              <a:buFontTx/>
              <a:buBlip>
                <a:blip r:embed="rId2"/>
              </a:buBlip>
            </a:pPr>
            <a:r>
              <a:rPr lang="zh-CN" altLang="en-US" sz="2600" dirty="0">
                <a:latin typeface="宋体" panose="02010600030101010101" pitchFamily="2" charset="-122"/>
              </a:rPr>
              <a:t>  双倍体遗传算法采用</a:t>
            </a:r>
            <a:r>
              <a:rPr lang="zh-CN" altLang="en-US" sz="2600" b="1" dirty="0">
                <a:solidFill>
                  <a:schemeClr val="folHlink"/>
                </a:solidFill>
                <a:latin typeface="宋体" panose="02010600030101010101" pitchFamily="2" charset="-122"/>
              </a:rPr>
              <a:t>显性</a:t>
            </a:r>
            <a:r>
              <a:rPr lang="zh-CN" altLang="en-US" sz="2600" dirty="0">
                <a:latin typeface="宋体" panose="02010600030101010101" pitchFamily="2" charset="-122"/>
              </a:rPr>
              <a:t>和</a:t>
            </a:r>
            <a:r>
              <a:rPr lang="zh-CN" altLang="en-US" sz="2600" b="1" dirty="0">
                <a:solidFill>
                  <a:schemeClr val="folHlink"/>
                </a:solidFill>
                <a:latin typeface="宋体" panose="02010600030101010101" pitchFamily="2" charset="-122"/>
              </a:rPr>
              <a:t>隐性</a:t>
            </a:r>
            <a:r>
              <a:rPr lang="zh-CN" altLang="en-US" sz="2600" dirty="0">
                <a:latin typeface="宋体" panose="02010600030101010101" pitchFamily="2" charset="-122"/>
              </a:rPr>
              <a:t>两个染色体同时进行进化，提供了一种记忆以前有用的基因块的功能。</a:t>
            </a:r>
          </a:p>
          <a:p>
            <a:pPr marL="0" indent="0" eaLnBrk="1" hangingPunct="1">
              <a:buClr>
                <a:schemeClr val="tx1"/>
              </a:buClr>
              <a:buFontTx/>
              <a:buBlip>
                <a:blip r:embed="rId2"/>
              </a:buBlip>
            </a:pPr>
            <a:r>
              <a:rPr lang="zh-CN" altLang="en-US" sz="2600" dirty="0">
                <a:latin typeface="宋体" panose="02010600030101010101" pitchFamily="2" charset="-122"/>
              </a:rPr>
              <a:t>  双倍体遗传算法采用</a:t>
            </a:r>
            <a:r>
              <a:rPr lang="zh-CN" altLang="en-US" sz="2600" b="1" dirty="0">
                <a:solidFill>
                  <a:schemeClr val="folHlink"/>
                </a:solidFill>
                <a:latin typeface="宋体" panose="02010600030101010101" pitchFamily="2" charset="-122"/>
              </a:rPr>
              <a:t>显性遗传</a:t>
            </a:r>
            <a:r>
              <a:rPr lang="zh-CN" altLang="en-US" sz="2600" dirty="0">
                <a:latin typeface="宋体" panose="02010600030101010101" pitchFamily="2" charset="-122"/>
              </a:rPr>
              <a:t>。</a:t>
            </a:r>
          </a:p>
        </p:txBody>
      </p:sp>
      <p:graphicFrame>
        <p:nvGraphicFramePr>
          <p:cNvPr id="13317" name="Object 5"/>
          <p:cNvGraphicFramePr>
            <a:graphicFrameLocks noChangeAspect="1"/>
          </p:cNvGraphicFramePr>
          <p:nvPr/>
        </p:nvGraphicFramePr>
        <p:xfrm>
          <a:off x="2057400" y="3294063"/>
          <a:ext cx="4572000" cy="1506537"/>
        </p:xfrm>
        <a:graphic>
          <a:graphicData uri="http://schemas.openxmlformats.org/presentationml/2006/ole">
            <mc:AlternateContent xmlns:mc="http://schemas.openxmlformats.org/markup-compatibility/2006">
              <mc:Choice xmlns:v="urn:schemas-microsoft-com:vml" Requires="v">
                <p:oleObj r:id="rId3" imgW="3466465" imgH="1091565" progId="图像.文件">
                  <p:embed/>
                </p:oleObj>
              </mc:Choice>
              <mc:Fallback>
                <p:oleObj r:id="rId3" imgW="3466465" imgH="1091565" progId="图像.文件">
                  <p:embed/>
                  <p:pic>
                    <p:nvPicPr>
                      <p:cNvPr id="0" name="图片 3119"/>
                      <p:cNvPicPr/>
                      <p:nvPr/>
                    </p:nvPicPr>
                    <p:blipFill>
                      <a:blip r:embed="rId4"/>
                      <a:stretch>
                        <a:fillRect/>
                      </a:stretch>
                    </p:blipFill>
                    <p:spPr>
                      <a:xfrm>
                        <a:off x="2057400" y="3294063"/>
                        <a:ext cx="4572000" cy="1506537"/>
                      </a:xfrm>
                      <a:prstGeom prst="rect">
                        <a:avLst/>
                      </a:prstGeom>
                      <a:noFill/>
                      <a:ln w="9525" cap="flat" cmpd="sng">
                        <a:solidFill>
                          <a:srgbClr val="808080"/>
                        </a:solidFill>
                        <a:prstDash val="solid"/>
                        <a:miter/>
                        <a:headEnd type="none" w="med" len="med"/>
                        <a:tailEnd type="none" w="med" len="med"/>
                      </a:ln>
                    </p:spPr>
                  </p:pic>
                </p:oleObj>
              </mc:Fallback>
            </mc:AlternateContent>
          </a:graphicData>
        </a:graphic>
      </p:graphicFrame>
      <p:sp>
        <p:nvSpPr>
          <p:cNvPr id="13318" name="Text Box 6"/>
          <p:cNvSpPr txBox="1"/>
          <p:nvPr/>
        </p:nvSpPr>
        <p:spPr>
          <a:xfrm>
            <a:off x="381000" y="4899025"/>
            <a:ext cx="8534400" cy="968375"/>
          </a:xfrm>
          <a:prstGeom prst="rect">
            <a:avLst/>
          </a:prstGeom>
          <a:noFill/>
          <a:ln w="9525">
            <a:noFill/>
          </a:ln>
        </p:spPr>
        <p:txBody>
          <a:bodyPr anchor="b" anchorCtr="0">
            <a:spAutoFit/>
          </a:bodyPr>
          <a:lstStyle/>
          <a:p>
            <a:pPr eaLnBrk="1" hangingPunct="1">
              <a:lnSpc>
                <a:spcPct val="120000"/>
              </a:lnSpc>
              <a:spcBef>
                <a:spcPct val="50000"/>
              </a:spcBef>
              <a:buBlip>
                <a:blip r:embed="rId2"/>
              </a:buBlip>
            </a:pPr>
            <a:r>
              <a:rPr lang="en-US" altLang="zh-CN" dirty="0">
                <a:solidFill>
                  <a:schemeClr val="tx1"/>
                </a:solidFill>
                <a:latin typeface="宋体" panose="02010600030101010101" pitchFamily="2" charset="-122"/>
              </a:rPr>
              <a:t>  </a:t>
            </a:r>
            <a:r>
              <a:rPr lang="zh-CN" altLang="en-US" dirty="0">
                <a:solidFill>
                  <a:schemeClr val="tx1"/>
                </a:solidFill>
                <a:latin typeface="宋体" panose="02010600030101010101" pitchFamily="2" charset="-122"/>
              </a:rPr>
              <a:t>双倍体遗传延长了有用基因块的寿命，提高了算法的收敛能力，在变异概率低的情况下能保持一定水平的多样性。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arn(inHorizontal)">
                                      <p:cBhvr>
                                        <p:cTn id="7" dur="500"/>
                                        <p:tgtEl>
                                          <p:spTgt spid="13315"/>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3317"/>
                                        </p:tgtEl>
                                        <p:attrNameLst>
                                          <p:attrName>style.visibility</p:attrName>
                                        </p:attrNameLst>
                                      </p:cBhvr>
                                      <p:to>
                                        <p:strVal val="visible"/>
                                      </p:to>
                                    </p:set>
                                    <p:animEffect transition="in" filter="dissolve">
                                      <p:cBhvr>
                                        <p:cTn id="11" dur="500"/>
                                        <p:tgtEl>
                                          <p:spTgt spid="1331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3318"/>
                                        </p:tgtEl>
                                        <p:attrNameLst>
                                          <p:attrName>style.visibility</p:attrName>
                                        </p:attrNameLst>
                                      </p:cBhvr>
                                      <p:to>
                                        <p:strVal val="visible"/>
                                      </p:to>
                                    </p:set>
                                    <p:anim calcmode="lin" valueType="num">
                                      <p:cBhvr additive="base">
                                        <p:cTn id="16" dur="500" fill="hold"/>
                                        <p:tgtEl>
                                          <p:spTgt spid="13318"/>
                                        </p:tgtEl>
                                        <p:attrNameLst>
                                          <p:attrName>ppt_x</p:attrName>
                                        </p:attrNameLst>
                                      </p:cBhvr>
                                      <p:tavLst>
                                        <p:tav tm="0">
                                          <p:val>
                                            <p:strVal val="#ppt_x"/>
                                          </p:val>
                                        </p:tav>
                                        <p:tav tm="100000">
                                          <p:val>
                                            <p:strVal val="#ppt_x"/>
                                          </p:val>
                                        </p:tav>
                                      </p:tavLst>
                                    </p:anim>
                                    <p:anim calcmode="lin" valueType="num">
                                      <p:cBhvr additive="base">
                                        <p:cTn id="17"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2227" name="Rectangle 1026"/>
          <p:cNvSpPr>
            <a:spLocks noGrp="1"/>
          </p:cNvSpPr>
          <p:nvPr>
            <p:ph type="title"/>
          </p:nvPr>
        </p:nvSpPr>
        <p:spPr>
          <a:xfrm>
            <a:off x="0" y="0"/>
            <a:ext cx="9144000" cy="762000"/>
          </a:xfrm>
          <a:ln/>
        </p:spPr>
        <p:txBody>
          <a:bodyPr vert="horz" wrap="square" lIns="91440" tIns="45720" rIns="91440" bIns="45720" anchor="b" anchorCtr="0"/>
          <a:lstStyle/>
          <a:p>
            <a:pPr eaLnBrk="1" hangingPunct="1"/>
            <a:r>
              <a:rPr lang="en-US" altLang="zh-CN" sz="3200" dirty="0">
                <a:latin typeface="Times New Roman" panose="02020603050405020304" pitchFamily="18" charset="0"/>
              </a:rPr>
              <a:t> </a:t>
            </a:r>
            <a:r>
              <a:rPr lang="en-US" altLang="zh-CN" sz="3600" b="0" dirty="0">
                <a:latin typeface="Times New Roman" panose="02020603050405020304" pitchFamily="18" charset="0"/>
                <a:ea typeface="黑体" panose="02010609060101010101" pitchFamily="49" charset="-122"/>
              </a:rPr>
              <a:t>5.3.1  </a:t>
            </a:r>
            <a:r>
              <a:rPr lang="zh-CN" altLang="en-US" sz="3600" b="0" dirty="0">
                <a:latin typeface="Times New Roman" panose="02020603050405020304" pitchFamily="18" charset="0"/>
                <a:ea typeface="黑体" panose="02010609060101010101" pitchFamily="49" charset="-122"/>
              </a:rPr>
              <a:t>双倍体遗传算法</a:t>
            </a:r>
          </a:p>
        </p:txBody>
      </p:sp>
      <p:sp>
        <p:nvSpPr>
          <p:cNvPr id="52228" name="Rectangle 1027"/>
          <p:cNvSpPr>
            <a:spLocks noGrp="1"/>
          </p:cNvSpPr>
          <p:nvPr>
            <p:ph idx="1"/>
          </p:nvPr>
        </p:nvSpPr>
        <p:spPr>
          <a:xfrm>
            <a:off x="304800" y="838200"/>
            <a:ext cx="8458200" cy="4419600"/>
          </a:xfrm>
          <a:ln/>
        </p:spPr>
        <p:txBody>
          <a:bodyPr vert="horz" wrap="square" lIns="91440" tIns="45720" rIns="91440" bIns="45720" anchor="t" anchorCtr="0"/>
          <a:lstStyle/>
          <a:p>
            <a:pPr marL="609600" indent="-609600" eaLnBrk="1" hangingPunct="1">
              <a:buClr>
                <a:schemeClr val="tx1"/>
              </a:buClr>
              <a:buFontTx/>
              <a:buNone/>
            </a:pPr>
            <a:r>
              <a:rPr lang="en-US" altLang="zh-CN" b="1" dirty="0">
                <a:latin typeface="Times New Roman" panose="02020603050405020304" pitchFamily="18" charset="0"/>
                <a:cs typeface="Times New Roman" panose="02020603050405020304" pitchFamily="18" charset="0"/>
              </a:rPr>
              <a:t> 2. </a:t>
            </a:r>
            <a:r>
              <a:rPr lang="zh-CN" altLang="en-US" b="1" dirty="0">
                <a:latin typeface="Times New Roman" panose="02020603050405020304" pitchFamily="18" charset="0"/>
                <a:cs typeface="Times New Roman" panose="02020603050405020304" pitchFamily="18" charset="0"/>
              </a:rPr>
              <a:t>双倍体遗传算法的设计</a:t>
            </a:r>
            <a:endParaRPr lang="zh-CN" altLang="en-US" sz="2600" dirty="0">
              <a:latin typeface="Times New Roman" panose="02020603050405020304" pitchFamily="18" charset="0"/>
            </a:endParaRPr>
          </a:p>
        </p:txBody>
      </p:sp>
      <p:sp>
        <p:nvSpPr>
          <p:cNvPr id="165892" name="Text Box 1028"/>
          <p:cNvSpPr txBox="1"/>
          <p:nvPr/>
        </p:nvSpPr>
        <p:spPr>
          <a:xfrm>
            <a:off x="304800" y="1447800"/>
            <a:ext cx="8534400" cy="4765675"/>
          </a:xfrm>
          <a:prstGeom prst="rect">
            <a:avLst/>
          </a:prstGeom>
          <a:noFill/>
          <a:ln w="9525">
            <a:noFill/>
          </a:ln>
        </p:spPr>
        <p:txBody>
          <a:bodyPr anchor="b" anchorCtr="0">
            <a:spAutoFit/>
          </a:bodyPr>
          <a:lstStyle/>
          <a:p>
            <a:pPr marL="457200" indent="-457200" algn="just" eaLnBrk="1" hangingPunct="1">
              <a:lnSpc>
                <a:spcPct val="120000"/>
              </a:lnSpc>
              <a:spcBef>
                <a:spcPct val="20000"/>
              </a:spcBef>
              <a:buClr>
                <a:schemeClr val="tx1"/>
              </a:buClr>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1</a:t>
            </a:r>
            <a:r>
              <a:rPr lang="zh-CN" altLang="en-US" b="1" dirty="0">
                <a:solidFill>
                  <a:srgbClr val="0000FF"/>
                </a:solidFill>
                <a:latin typeface="Times New Roman" panose="02020603050405020304" pitchFamily="18" charset="0"/>
              </a:rPr>
              <a:t>）编码</a:t>
            </a:r>
            <a:r>
              <a:rPr lang="en-US" altLang="zh-CN" b="1" dirty="0">
                <a:solidFill>
                  <a:srgbClr val="0000FF"/>
                </a:solidFill>
                <a:latin typeface="Times New Roman" panose="02020603050405020304" pitchFamily="18" charset="0"/>
              </a:rPr>
              <a:t>/</a:t>
            </a:r>
            <a:r>
              <a:rPr lang="zh-CN" altLang="en-US" b="1" dirty="0">
                <a:solidFill>
                  <a:srgbClr val="0000FF"/>
                </a:solidFill>
                <a:latin typeface="Times New Roman" panose="02020603050405020304" pitchFamily="18" charset="0"/>
              </a:rPr>
              <a:t>解码</a:t>
            </a:r>
            <a:r>
              <a:rPr lang="zh-CN" altLang="en-US" dirty="0">
                <a:solidFill>
                  <a:srgbClr val="0000FF"/>
                </a:solidFill>
                <a:latin typeface="Times New Roman" panose="02020603050405020304" pitchFamily="18" charset="0"/>
              </a:rPr>
              <a:t>：</a:t>
            </a:r>
            <a:r>
              <a:rPr lang="zh-CN" altLang="en-US" dirty="0">
                <a:solidFill>
                  <a:schemeClr val="tx1"/>
                </a:solidFill>
                <a:latin typeface="Times New Roman" panose="02020603050405020304" pitchFamily="18" charset="0"/>
              </a:rPr>
              <a:t>两个染色体（显性、隐性）   </a:t>
            </a:r>
          </a:p>
          <a:p>
            <a:pPr marL="457200" indent="-457200" algn="just" eaLnBrk="1" hangingPunct="1">
              <a:lnSpc>
                <a:spcPct val="120000"/>
              </a:lnSpc>
              <a:spcBef>
                <a:spcPct val="20000"/>
              </a:spcBef>
              <a:buClr>
                <a:schemeClr val="tx1"/>
              </a:buClr>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2</a:t>
            </a:r>
            <a:r>
              <a:rPr lang="zh-CN" altLang="en-US" b="1" dirty="0">
                <a:solidFill>
                  <a:srgbClr val="0000FF"/>
                </a:solidFill>
                <a:latin typeface="Times New Roman" panose="02020603050405020304" pitchFamily="18" charset="0"/>
              </a:rPr>
              <a:t>）复制算子</a:t>
            </a:r>
            <a:r>
              <a:rPr lang="zh-CN" altLang="en-US" dirty="0">
                <a:solidFill>
                  <a:srgbClr val="0000FF"/>
                </a:solidFill>
                <a:latin typeface="Times New Roman" panose="02020603050405020304" pitchFamily="18" charset="0"/>
              </a:rPr>
              <a:t>：</a:t>
            </a:r>
            <a:r>
              <a:rPr lang="zh-CN" altLang="en-US" dirty="0">
                <a:solidFill>
                  <a:schemeClr val="tx1"/>
                </a:solidFill>
                <a:latin typeface="Times New Roman" panose="02020603050405020304" pitchFamily="18" charset="0"/>
              </a:rPr>
              <a:t>计算显性染色体的适应度，按照显性染色体   的复制概率将个体复制到下一代群体中（</a:t>
            </a:r>
            <a:r>
              <a:rPr lang="zh-CN" altLang="en-US" b="1" dirty="0">
                <a:solidFill>
                  <a:srgbClr val="FF0000"/>
                </a:solidFill>
                <a:latin typeface="Times New Roman" panose="02020603050405020304" pitchFamily="18" charset="0"/>
              </a:rPr>
              <a:t>选择</a:t>
            </a:r>
            <a:r>
              <a:rPr lang="zh-CN" altLang="en-US" dirty="0">
                <a:solidFill>
                  <a:schemeClr val="tx1"/>
                </a:solidFill>
                <a:latin typeface="Times New Roman" panose="02020603050405020304" pitchFamily="18" charset="0"/>
              </a:rPr>
              <a:t>）。  </a:t>
            </a:r>
          </a:p>
          <a:p>
            <a:pPr marL="457200" indent="-457200" algn="just" eaLnBrk="1" hangingPunct="1">
              <a:lnSpc>
                <a:spcPct val="120000"/>
              </a:lnSpc>
              <a:spcBef>
                <a:spcPct val="20000"/>
              </a:spcBef>
              <a:buClr>
                <a:schemeClr val="tx1"/>
              </a:buClr>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3</a:t>
            </a:r>
            <a:r>
              <a:rPr lang="zh-CN" altLang="en-US" b="1" dirty="0">
                <a:solidFill>
                  <a:srgbClr val="0000FF"/>
                </a:solidFill>
                <a:latin typeface="Times New Roman" panose="02020603050405020304" pitchFamily="18" charset="0"/>
              </a:rPr>
              <a:t>）交叉算子</a:t>
            </a:r>
            <a:r>
              <a:rPr lang="zh-CN" altLang="en-US" dirty="0">
                <a:solidFill>
                  <a:srgbClr val="0000FF"/>
                </a:solidFill>
                <a:latin typeface="Times New Roman" panose="02020603050405020304" pitchFamily="18" charset="0"/>
              </a:rPr>
              <a:t>：</a:t>
            </a:r>
            <a:r>
              <a:rPr lang="zh-CN" altLang="en-US" dirty="0">
                <a:solidFill>
                  <a:schemeClr val="tx1"/>
                </a:solidFill>
                <a:latin typeface="Times New Roman" panose="02020603050405020304" pitchFamily="18" charset="0"/>
              </a:rPr>
              <a:t>两个个体的显性染色体交叉、隐性染色体也同时交叉。             </a:t>
            </a:r>
          </a:p>
          <a:p>
            <a:pPr marL="457200" indent="-457200" algn="just" eaLnBrk="1" hangingPunct="1">
              <a:lnSpc>
                <a:spcPct val="120000"/>
              </a:lnSpc>
              <a:spcBef>
                <a:spcPct val="20000"/>
              </a:spcBef>
              <a:buClr>
                <a:schemeClr val="tx1"/>
              </a:buClr>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4</a:t>
            </a:r>
            <a:r>
              <a:rPr lang="zh-CN" altLang="en-US" b="1" dirty="0">
                <a:solidFill>
                  <a:srgbClr val="0000FF"/>
                </a:solidFill>
                <a:latin typeface="Times New Roman" panose="02020603050405020304" pitchFamily="18" charset="0"/>
              </a:rPr>
              <a:t>）变异算子：</a:t>
            </a:r>
            <a:r>
              <a:rPr lang="zh-CN" altLang="en-US" dirty="0">
                <a:solidFill>
                  <a:schemeClr val="tx1"/>
                </a:solidFill>
                <a:latin typeface="Times New Roman" panose="02020603050405020304" pitchFamily="18" charset="0"/>
              </a:rPr>
              <a:t>个体的显性染色体按正常的变异概率变异；隐性染色体按较大的变异概率变异。    </a:t>
            </a:r>
          </a:p>
          <a:p>
            <a:pPr marL="457200" indent="-457200" algn="just" eaLnBrk="1" hangingPunct="1">
              <a:lnSpc>
                <a:spcPct val="120000"/>
              </a:lnSpc>
              <a:spcBef>
                <a:spcPct val="20000"/>
              </a:spcBef>
              <a:buClr>
                <a:schemeClr val="tx1"/>
              </a:buClr>
            </a:pPr>
            <a:r>
              <a:rPr lang="zh-CN" altLang="en-US" b="1" dirty="0">
                <a:solidFill>
                  <a:srgbClr val="0000FF"/>
                </a:solidFill>
                <a:latin typeface="Times New Roman" panose="02020603050405020304" pitchFamily="18" charset="0"/>
              </a:rPr>
              <a:t>（</a:t>
            </a:r>
            <a:r>
              <a:rPr lang="en-US" altLang="zh-CN" b="1" dirty="0">
                <a:solidFill>
                  <a:srgbClr val="0000FF"/>
                </a:solidFill>
                <a:latin typeface="Times New Roman" panose="02020603050405020304" pitchFamily="18" charset="0"/>
              </a:rPr>
              <a:t>5</a:t>
            </a:r>
            <a:r>
              <a:rPr lang="zh-CN" altLang="en-US" b="1" dirty="0">
                <a:solidFill>
                  <a:srgbClr val="0000FF"/>
                </a:solidFill>
                <a:latin typeface="Times New Roman" panose="02020603050405020304" pitchFamily="18" charset="0"/>
              </a:rPr>
              <a:t>）双倍体遗传算法显隐性重排算子：</a:t>
            </a:r>
            <a:r>
              <a:rPr lang="zh-CN" altLang="en-US" dirty="0">
                <a:solidFill>
                  <a:schemeClr val="tx1"/>
                </a:solidFill>
                <a:latin typeface="Times New Roman" panose="02020603050405020304" pitchFamily="18" charset="0"/>
              </a:rPr>
              <a:t>个体中适应值较大的染色体设为显性染色体，适应值较小的染色体设为隐性染色体。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barn(inHorizontal)">
                                      <p:cBhvr>
                                        <p:cTn id="7" dur="10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4275"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5.3.2  </a:t>
            </a:r>
            <a:r>
              <a:rPr lang="zh-CN" altLang="en-US" sz="3600" b="0" dirty="0">
                <a:latin typeface="Times New Roman" panose="02020603050405020304" pitchFamily="18" charset="0"/>
                <a:ea typeface="黑体" panose="02010609060101010101" pitchFamily="49" charset="-122"/>
              </a:rPr>
              <a:t>双种群遗传算法</a:t>
            </a:r>
            <a:r>
              <a:rPr lang="zh-CN" altLang="en-US" sz="3600" dirty="0"/>
              <a:t> </a:t>
            </a:r>
          </a:p>
        </p:txBody>
      </p:sp>
      <p:sp>
        <p:nvSpPr>
          <p:cNvPr id="14339" name="Rectangle 3"/>
          <p:cNvSpPr>
            <a:spLocks noGrp="1"/>
          </p:cNvSpPr>
          <p:nvPr>
            <p:ph idx="1"/>
          </p:nvPr>
        </p:nvSpPr>
        <p:spPr>
          <a:xfrm>
            <a:off x="381000" y="1004888"/>
            <a:ext cx="8382000" cy="5088408"/>
          </a:xfrm>
          <a:ln/>
        </p:spPr>
        <p:txBody>
          <a:bodyPr vert="horz" wrap="square" lIns="91440" tIns="45720" rIns="91440" bIns="45720" anchor="t" anchorCtr="0"/>
          <a:lstStyle/>
          <a:p>
            <a:pPr marL="0" indent="0" eaLnBrk="1" hangingPunct="1">
              <a:buClr>
                <a:schemeClr val="tx1"/>
              </a:buClr>
              <a:buFontTx/>
              <a:buAutoNum type="arabicPeriod"/>
            </a:pPr>
            <a:r>
              <a:rPr lang="en-US" altLang="zh-CN" b="1" dirty="0">
                <a:latin typeface="宋体" panose="02010600030101010101" pitchFamily="2" charset="-122"/>
              </a:rPr>
              <a:t> </a:t>
            </a:r>
            <a:r>
              <a:rPr lang="zh-CN" altLang="en-US" b="1" dirty="0">
                <a:latin typeface="宋体" panose="02010600030101010101" pitchFamily="2" charset="-122"/>
              </a:rPr>
              <a:t>基本思想</a:t>
            </a:r>
          </a:p>
          <a:p>
            <a:pPr marL="0" indent="0" eaLnBrk="1" hangingPunct="1">
              <a:spcBef>
                <a:spcPct val="50000"/>
              </a:spcBef>
              <a:buClr>
                <a:schemeClr val="tx1"/>
              </a:buClr>
              <a:buFontTx/>
              <a:buBlip>
                <a:blip r:embed="rId2"/>
              </a:buBlip>
            </a:pPr>
            <a:r>
              <a:rPr lang="zh-CN" altLang="en-US" sz="2600" dirty="0">
                <a:latin typeface="宋体" panose="02010600030101010101" pitchFamily="2" charset="-122"/>
              </a:rPr>
              <a:t> </a:t>
            </a:r>
            <a:r>
              <a:rPr lang="zh-CN" altLang="en-US" sz="2600" dirty="0">
                <a:solidFill>
                  <a:srgbClr val="FF0000"/>
                </a:solidFill>
                <a:latin typeface="宋体" panose="02010600030101010101" pitchFamily="2" charset="-122"/>
              </a:rPr>
              <a:t>平衡态</a:t>
            </a:r>
            <a:r>
              <a:rPr lang="zh-CN" altLang="en-US" sz="2600" dirty="0">
                <a:latin typeface="宋体" panose="02010600030101010101" pitchFamily="2" charset="-122"/>
              </a:rPr>
              <a:t>：随着时间的推移，逐渐进化到某些特征相对优势的状态，此后这个种群的特性就不会再有很大变化。</a:t>
            </a:r>
            <a:endParaRPr lang="en-US" altLang="zh-CN" sz="2600" dirty="0">
              <a:latin typeface="宋体" panose="02010600030101010101" pitchFamily="2" charset="-122"/>
            </a:endParaRPr>
          </a:p>
          <a:p>
            <a:pPr marL="0" indent="0" eaLnBrk="1" hangingPunct="1">
              <a:spcBef>
                <a:spcPct val="50000"/>
              </a:spcBef>
              <a:buClr>
                <a:schemeClr val="tx1"/>
              </a:buClr>
              <a:buFontTx/>
              <a:buBlip>
                <a:blip r:embed="rId2"/>
              </a:buBlip>
            </a:pPr>
            <a:r>
              <a:rPr lang="zh-CN" altLang="en-US" sz="2600" dirty="0">
                <a:latin typeface="宋体" panose="02010600030101010101" pitchFamily="2" charset="-122"/>
              </a:rPr>
              <a:t>在遗传算法中使用多种群同时进化，并交换种群之间优秀个体所携带的遗传信息，以打破种群内的</a:t>
            </a:r>
            <a:r>
              <a:rPr lang="zh-CN" altLang="en-US" sz="2600" dirty="0">
                <a:solidFill>
                  <a:srgbClr val="FF0000"/>
                </a:solidFill>
                <a:latin typeface="宋体" panose="02010600030101010101" pitchFamily="2" charset="-122"/>
              </a:rPr>
              <a:t>平衡态</a:t>
            </a:r>
            <a:r>
              <a:rPr lang="zh-CN" altLang="en-US" sz="2600" dirty="0">
                <a:latin typeface="宋体" panose="02010600030101010101" pitchFamily="2" charset="-122"/>
              </a:rPr>
              <a:t>达到更高的平衡态，有利于算法跳出局部最优。</a:t>
            </a:r>
          </a:p>
          <a:p>
            <a:pPr marL="0" indent="0" eaLnBrk="1" hangingPunct="1">
              <a:spcBef>
                <a:spcPct val="50000"/>
              </a:spcBef>
              <a:buClr>
                <a:schemeClr val="tx1"/>
              </a:buClr>
              <a:buFontTx/>
              <a:buBlip>
                <a:blip r:embed="rId2"/>
              </a:buBlip>
            </a:pPr>
            <a:r>
              <a:rPr lang="zh-CN" altLang="en-US" sz="2600" dirty="0">
                <a:latin typeface="宋体" panose="02010600030101010101" pitchFamily="2" charset="-122"/>
              </a:rPr>
              <a:t> </a:t>
            </a:r>
            <a:r>
              <a:rPr lang="zh-CN" altLang="en-US" sz="2600" b="1" dirty="0">
                <a:solidFill>
                  <a:schemeClr val="accent2"/>
                </a:solidFill>
                <a:latin typeface="宋体" panose="02010600030101010101" pitchFamily="2" charset="-122"/>
              </a:rPr>
              <a:t>双种群遗传算法</a:t>
            </a:r>
            <a:r>
              <a:rPr lang="zh-CN" altLang="en-US" sz="2600" dirty="0">
                <a:latin typeface="宋体" panose="02010600030101010101" pitchFamily="2" charset="-122"/>
              </a:rPr>
              <a:t>：建立两个遗传算法群体，分别</a:t>
            </a:r>
            <a:r>
              <a:rPr lang="zh-CN" altLang="en-US" sz="2600" dirty="0">
                <a:solidFill>
                  <a:srgbClr val="FF0000"/>
                </a:solidFill>
                <a:latin typeface="宋体" panose="02010600030101010101" pitchFamily="2" charset="-122"/>
              </a:rPr>
              <a:t>独立</a:t>
            </a:r>
            <a:r>
              <a:rPr lang="zh-CN" altLang="en-US" sz="2600" dirty="0">
                <a:latin typeface="宋体" panose="02010600030101010101" pitchFamily="2" charset="-122"/>
              </a:rPr>
              <a:t>地运行复制、交叉、变异操作，同时当每一代运行结束以后，选择两个种群中的</a:t>
            </a:r>
            <a:r>
              <a:rPr lang="zh-CN" altLang="en-US" sz="2600" dirty="0">
                <a:solidFill>
                  <a:srgbClr val="FF0000"/>
                </a:solidFill>
                <a:latin typeface="宋体" panose="02010600030101010101" pitchFamily="2" charset="-122"/>
              </a:rPr>
              <a:t>随机个体</a:t>
            </a:r>
            <a:r>
              <a:rPr lang="zh-CN" altLang="en-US" sz="2600" dirty="0">
                <a:latin typeface="宋体" panose="02010600030101010101" pitchFamily="2" charset="-122"/>
              </a:rPr>
              <a:t>及</a:t>
            </a:r>
            <a:r>
              <a:rPr lang="zh-CN" altLang="en-US" sz="2600" dirty="0">
                <a:solidFill>
                  <a:srgbClr val="FF0000"/>
                </a:solidFill>
                <a:latin typeface="宋体" panose="02010600030101010101" pitchFamily="2" charset="-122"/>
              </a:rPr>
              <a:t>最优个体</a:t>
            </a:r>
            <a:r>
              <a:rPr lang="zh-CN" altLang="en-US" sz="2600" dirty="0">
                <a:latin typeface="宋体" panose="02010600030101010101" pitchFamily="2" charset="-122"/>
              </a:rPr>
              <a:t>分别交换。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slide(fromLeft)">
                                      <p:cBhvr>
                                        <p:cTn id="7" dur="10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219" name="Rectangle 2"/>
          <p:cNvSpPr>
            <a:spLocks noGrp="1"/>
          </p:cNvSpPr>
          <p:nvPr>
            <p:ph type="title"/>
          </p:nvPr>
        </p:nvSpPr>
        <p:spPr>
          <a:xfrm>
            <a:off x="0" y="0"/>
            <a:ext cx="9144000" cy="76200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 </a:t>
            </a:r>
            <a:r>
              <a:rPr lang="en-US" altLang="zh-CN" sz="3600" dirty="0">
                <a:latin typeface="Times New Roman" panose="02020603050405020304" pitchFamily="18" charset="0"/>
              </a:rPr>
              <a:t> 5.1  </a:t>
            </a:r>
            <a:r>
              <a:rPr lang="zh-CN" altLang="en-US" sz="3600" dirty="0">
                <a:latin typeface="Times New Roman" panose="02020603050405020304" pitchFamily="18" charset="0"/>
              </a:rPr>
              <a:t>进化算法的生物学背景</a:t>
            </a:r>
            <a:endParaRPr lang="zh-CN" altLang="en-US" sz="3600" dirty="0"/>
          </a:p>
        </p:txBody>
      </p:sp>
      <p:sp>
        <p:nvSpPr>
          <p:cNvPr id="9220" name="Rectangle 5"/>
          <p:cNvSpPr/>
          <p:nvPr/>
        </p:nvSpPr>
        <p:spPr>
          <a:xfrm>
            <a:off x="3490913" y="27574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3078" name="Rectangle 6"/>
          <p:cNvSpPr/>
          <p:nvPr/>
        </p:nvSpPr>
        <p:spPr>
          <a:xfrm>
            <a:off x="468313" y="1219200"/>
            <a:ext cx="8294687" cy="4186238"/>
          </a:xfrm>
          <a:prstGeom prst="rect">
            <a:avLst/>
          </a:prstGeom>
          <a:noFill/>
          <a:ln w="9525">
            <a:noFill/>
          </a:ln>
        </p:spPr>
        <p:txBody>
          <a:bodyPr>
            <a:spAutoFit/>
          </a:bodyPr>
          <a:lstStyle/>
          <a:p>
            <a:pPr algn="just" eaLnBrk="1" hangingPunct="1">
              <a:spcBef>
                <a:spcPct val="50000"/>
              </a:spcBef>
              <a:buClr>
                <a:schemeClr val="accent2"/>
              </a:buClr>
              <a:buFont typeface="Wingdings" panose="05000000000000000000" pitchFamily="2" charset="2"/>
              <a:buBlip>
                <a:blip r:embed="rId2"/>
              </a:buBlip>
            </a:pPr>
            <a:r>
              <a:rPr lang="zh-CN" altLang="en-US" sz="2800" b="1" dirty="0">
                <a:solidFill>
                  <a:srgbClr val="0000FF"/>
                </a:solidFill>
                <a:latin typeface="Times New Roman" panose="02020603050405020304" pitchFamily="18" charset="0"/>
              </a:rPr>
              <a:t>进化算法</a:t>
            </a:r>
            <a:r>
              <a:rPr lang="en-US" altLang="en-US" sz="2800" b="1" dirty="0">
                <a:solidFill>
                  <a:srgbClr val="0000FF"/>
                </a:solidFill>
                <a:latin typeface="Times New Roman" panose="02020603050405020304" pitchFamily="18" charset="0"/>
              </a:rPr>
              <a:t>(evolutionary algorithms</a:t>
            </a:r>
            <a:r>
              <a:rPr lang="zh-CN" altLang="en-US" sz="2800" b="1" dirty="0">
                <a:solidFill>
                  <a:srgbClr val="0000FF"/>
                </a:solidFill>
                <a:latin typeface="Times New Roman" panose="02020603050405020304" pitchFamily="18" charset="0"/>
              </a:rPr>
              <a:t>，</a:t>
            </a:r>
            <a:r>
              <a:rPr lang="en-US" altLang="en-US" sz="2800" b="1" dirty="0">
                <a:solidFill>
                  <a:srgbClr val="0000FF"/>
                </a:solidFill>
                <a:latin typeface="Times New Roman" panose="02020603050405020304" pitchFamily="18" charset="0"/>
              </a:rPr>
              <a:t>EA)</a:t>
            </a:r>
            <a:r>
              <a:rPr lang="zh-CN" altLang="en-US" sz="2800" b="1" dirty="0">
                <a:solidFill>
                  <a:srgbClr val="0000FF"/>
                </a:solidFill>
                <a:latin typeface="Times New Roman" panose="02020603050405020304" pitchFamily="18" charset="0"/>
              </a:rPr>
              <a:t>是基于自然选择和自然遗传等</a:t>
            </a:r>
            <a:r>
              <a:rPr lang="zh-CN" altLang="en-US" sz="2800" b="1" dirty="0">
                <a:solidFill>
                  <a:srgbClr val="FF0000"/>
                </a:solidFill>
                <a:latin typeface="Times New Roman" panose="02020603050405020304" pitchFamily="18" charset="0"/>
              </a:rPr>
              <a:t>生物进化</a:t>
            </a:r>
            <a:r>
              <a:rPr lang="zh-CN" altLang="en-US" sz="2800" b="1" dirty="0">
                <a:solidFill>
                  <a:srgbClr val="0000FF"/>
                </a:solidFill>
                <a:latin typeface="Times New Roman" panose="02020603050405020304" pitchFamily="18" charset="0"/>
              </a:rPr>
              <a:t>机制的一种搜索算法。</a:t>
            </a:r>
            <a:endParaRPr lang="en-US" altLang="zh-CN" sz="2800" b="1" dirty="0">
              <a:solidFill>
                <a:srgbClr val="0000FF"/>
              </a:solidFill>
              <a:latin typeface="Times New Roman" panose="02020603050405020304" pitchFamily="18" charset="0"/>
            </a:endParaRPr>
          </a:p>
          <a:p>
            <a:pPr algn="just" eaLnBrk="1" hangingPunct="1">
              <a:spcBef>
                <a:spcPct val="50000"/>
              </a:spcBef>
              <a:buClr>
                <a:schemeClr val="accent2"/>
              </a:buClr>
              <a:buFont typeface="Wingdings" panose="05000000000000000000" pitchFamily="2" charset="2"/>
              <a:buBlip>
                <a:blip r:embed="rId2"/>
              </a:buBlip>
            </a:pPr>
            <a:r>
              <a:rPr lang="zh-CN" altLang="en-US" sz="2800" b="1" dirty="0">
                <a:solidFill>
                  <a:srgbClr val="FF0000"/>
                </a:solidFill>
                <a:latin typeface="Times New Roman" panose="02020603050405020304" pitchFamily="18" charset="0"/>
              </a:rPr>
              <a:t>生物进化</a:t>
            </a:r>
            <a:r>
              <a:rPr lang="zh-CN" altLang="en-US" sz="2800" b="1" dirty="0">
                <a:solidFill>
                  <a:schemeClr val="tx1"/>
                </a:solidFill>
                <a:latin typeface="Times New Roman" panose="02020603050405020304" pitchFamily="18" charset="0"/>
              </a:rPr>
              <a:t>是通过繁殖、</a:t>
            </a:r>
            <a:r>
              <a:rPr lang="en-US" altLang="en-US" sz="2800" b="1" dirty="0">
                <a:solidFill>
                  <a:schemeClr val="tx1"/>
                </a:solidFill>
                <a:latin typeface="Times New Roman" panose="02020603050405020304" pitchFamily="18" charset="0"/>
              </a:rPr>
              <a:t>变异</a:t>
            </a:r>
            <a:r>
              <a:rPr lang="zh-CN" altLang="en-US" sz="2800" b="1" dirty="0">
                <a:solidFill>
                  <a:schemeClr val="tx1"/>
                </a:solidFill>
                <a:latin typeface="Times New Roman" panose="02020603050405020304" pitchFamily="18" charset="0"/>
              </a:rPr>
              <a:t>、竞争和选择实现的；而</a:t>
            </a:r>
            <a:r>
              <a:rPr lang="zh-CN" altLang="en-US" sz="2800" b="1" dirty="0">
                <a:solidFill>
                  <a:srgbClr val="FF0000"/>
                </a:solidFill>
                <a:latin typeface="Times New Roman" panose="02020603050405020304" pitchFamily="18" charset="0"/>
              </a:rPr>
              <a:t>进化算法</a:t>
            </a:r>
            <a:r>
              <a:rPr lang="zh-CN" altLang="en-US" sz="2800" b="1" dirty="0">
                <a:solidFill>
                  <a:schemeClr val="tx1"/>
                </a:solidFill>
                <a:latin typeface="Times New Roman" panose="02020603050405020304" pitchFamily="18" charset="0"/>
              </a:rPr>
              <a:t>则主要通过选择、重组和变异这三种操作实现优化问题的求解。</a:t>
            </a:r>
          </a:p>
          <a:p>
            <a:pPr algn="just" eaLnBrk="1" hangingPunct="1">
              <a:spcBef>
                <a:spcPct val="50000"/>
              </a:spcBef>
              <a:buClr>
                <a:schemeClr val="accent2"/>
              </a:buClr>
              <a:buFont typeface="Wingdings" panose="05000000000000000000" pitchFamily="2" charset="2"/>
              <a:buBlip>
                <a:blip r:embed="rId2"/>
              </a:buBlip>
            </a:pPr>
            <a:r>
              <a:rPr lang="zh-CN" altLang="en-US" sz="2800" b="1" dirty="0">
                <a:solidFill>
                  <a:schemeClr val="tx1"/>
                </a:solidFill>
                <a:latin typeface="Times New Roman" panose="02020603050405020304" pitchFamily="18" charset="0"/>
              </a:rPr>
              <a:t>进化算法是一个</a:t>
            </a:r>
            <a:r>
              <a:rPr lang="en-US" altLang="en-US" sz="2800" b="1" dirty="0">
                <a:solidFill>
                  <a:schemeClr val="tx1"/>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算法簇</a:t>
            </a:r>
            <a:r>
              <a:rPr lang="en-US" altLang="en-US" sz="2800" b="1" dirty="0">
                <a:solidFill>
                  <a:schemeClr val="tx1"/>
                </a:solidFill>
                <a:latin typeface="Times New Roman" panose="02020603050405020304" pitchFamily="18" charset="0"/>
              </a:rPr>
              <a:t>”</a:t>
            </a:r>
            <a:r>
              <a:rPr lang="zh-CN" altLang="en-US" sz="2800" b="1" dirty="0">
                <a:solidFill>
                  <a:schemeClr val="tx1"/>
                </a:solidFill>
                <a:latin typeface="Times New Roman" panose="02020603050405020304" pitchFamily="18" charset="0"/>
              </a:rPr>
              <a:t>，包括遗传算法</a:t>
            </a:r>
            <a:r>
              <a:rPr lang="en-US" altLang="en-US" sz="2800" b="1" dirty="0">
                <a:solidFill>
                  <a:schemeClr val="tx1"/>
                </a:solidFill>
                <a:latin typeface="Times New Roman" panose="02020603050405020304" pitchFamily="18" charset="0"/>
              </a:rPr>
              <a:t>(GA)</a:t>
            </a:r>
            <a:r>
              <a:rPr lang="zh-CN" altLang="en-US" sz="2800" b="1" dirty="0">
                <a:solidFill>
                  <a:schemeClr val="tx1"/>
                </a:solidFill>
                <a:latin typeface="Times New Roman" panose="02020603050405020304" pitchFamily="18" charset="0"/>
              </a:rPr>
              <a:t>、遗传规划、</a:t>
            </a:r>
            <a:r>
              <a:rPr lang="en-US" altLang="en-US" sz="2800" b="1" dirty="0">
                <a:solidFill>
                  <a:schemeClr val="tx1"/>
                </a:solidFill>
                <a:latin typeface="Times New Roman" panose="02020603050405020304" pitchFamily="18" charset="0"/>
              </a:rPr>
              <a:t>进化策略</a:t>
            </a:r>
            <a:r>
              <a:rPr lang="zh-CN" altLang="en-US" sz="2800" b="1" dirty="0">
                <a:solidFill>
                  <a:schemeClr val="tx1"/>
                </a:solidFill>
                <a:latin typeface="Times New Roman" panose="02020603050405020304" pitchFamily="18" charset="0"/>
              </a:rPr>
              <a:t>和进化规划等。</a:t>
            </a:r>
            <a:endParaRPr lang="en-US" altLang="zh-CN" sz="2800" b="1" dirty="0">
              <a:solidFill>
                <a:schemeClr val="tx1"/>
              </a:solidFill>
              <a:latin typeface="Times New Roman" panose="02020603050405020304" pitchFamily="18" charset="0"/>
            </a:endParaRPr>
          </a:p>
          <a:p>
            <a:pPr algn="just" eaLnBrk="1" hangingPunct="1">
              <a:spcBef>
                <a:spcPct val="50000"/>
              </a:spcBef>
              <a:buClr>
                <a:schemeClr val="accent2"/>
              </a:buClr>
              <a:buFont typeface="Wingdings" panose="05000000000000000000" pitchFamily="2" charset="2"/>
              <a:buBlip>
                <a:blip r:embed="rId2"/>
              </a:buBlip>
            </a:pPr>
            <a:r>
              <a:rPr lang="zh-CN" altLang="en-US" sz="2800" b="1" dirty="0">
                <a:solidFill>
                  <a:schemeClr val="tx1"/>
                </a:solidFill>
                <a:latin typeface="Times New Roman" panose="02020603050405020304" pitchFamily="18" charset="0"/>
              </a:rPr>
              <a:t>进化算法的基本框架是遗传算法所描述的框架。</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5299" name="Rectangle 1026"/>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5.3.2  </a:t>
            </a:r>
            <a:r>
              <a:rPr lang="zh-CN" altLang="en-US" sz="3600" b="0" dirty="0">
                <a:latin typeface="Times New Roman" panose="02020603050405020304" pitchFamily="18" charset="0"/>
                <a:ea typeface="黑体" panose="02010609060101010101" pitchFamily="49" charset="-122"/>
              </a:rPr>
              <a:t>双种群遗传算法 </a:t>
            </a:r>
          </a:p>
        </p:txBody>
      </p:sp>
      <p:sp>
        <p:nvSpPr>
          <p:cNvPr id="55300" name="Rectangle 1027"/>
          <p:cNvSpPr>
            <a:spLocks noGrp="1"/>
          </p:cNvSpPr>
          <p:nvPr>
            <p:ph idx="1"/>
          </p:nvPr>
        </p:nvSpPr>
        <p:spPr>
          <a:xfrm>
            <a:off x="395288" y="765175"/>
            <a:ext cx="8382000" cy="4800600"/>
          </a:xfrm>
          <a:ln/>
        </p:spPr>
        <p:txBody>
          <a:bodyPr vert="horz" wrap="square" lIns="91440" tIns="45720" rIns="91440" bIns="45720" anchor="t" anchorCtr="0"/>
          <a:lstStyle/>
          <a:p>
            <a:pPr marL="0" indent="0" eaLnBrk="1" hangingPunct="1">
              <a:buClr>
                <a:schemeClr val="tx1"/>
              </a:buClr>
              <a:buFontTx/>
              <a:buNone/>
            </a:pPr>
            <a:r>
              <a:rPr lang="en-US" altLang="zh-CN" b="1" dirty="0">
                <a:latin typeface="Times New Roman" panose="02020603050405020304" pitchFamily="18" charset="0"/>
              </a:rPr>
              <a:t> 2. </a:t>
            </a:r>
            <a:r>
              <a:rPr lang="zh-CN" altLang="en-US" b="1" dirty="0">
                <a:latin typeface="Times New Roman" panose="02020603050405020304" pitchFamily="18" charset="0"/>
              </a:rPr>
              <a:t>双种群</a:t>
            </a:r>
            <a:r>
              <a:rPr lang="zh-CN" altLang="en-US" b="1" dirty="0">
                <a:latin typeface="宋体" panose="02010600030101010101" pitchFamily="2" charset="-122"/>
              </a:rPr>
              <a:t>遗传算法的设计</a:t>
            </a:r>
            <a:endParaRPr lang="zh-CN" altLang="en-US" b="1" dirty="0"/>
          </a:p>
          <a:p>
            <a:pPr marL="0" indent="0" eaLnBrk="1" hangingPunct="1">
              <a:spcBef>
                <a:spcPct val="50000"/>
              </a:spcBef>
              <a:buClr>
                <a:schemeClr val="tx1"/>
              </a:buClr>
              <a:buFontTx/>
              <a:buNone/>
            </a:pPr>
            <a:r>
              <a:rPr lang="en-US" altLang="zh-CN" sz="2800" b="1" dirty="0">
                <a:solidFill>
                  <a:srgbClr val="FF3300"/>
                </a:solidFill>
              </a:rPr>
              <a:t>● </a:t>
            </a:r>
            <a:r>
              <a:rPr lang="zh-CN" altLang="en-US" sz="2800" dirty="0">
                <a:latin typeface="Times New Roman" panose="02020603050405020304" pitchFamily="18" charset="0"/>
              </a:rPr>
              <a:t>编码</a:t>
            </a:r>
            <a:r>
              <a:rPr lang="en-US" altLang="zh-CN" sz="2800" dirty="0">
                <a:latin typeface="Times New Roman" panose="02020603050405020304" pitchFamily="18" charset="0"/>
              </a:rPr>
              <a:t>/</a:t>
            </a:r>
            <a:r>
              <a:rPr lang="zh-CN" altLang="en-US" sz="2800" dirty="0">
                <a:latin typeface="Times New Roman" panose="02020603050405020304" pitchFamily="18" charset="0"/>
              </a:rPr>
              <a:t>解码设计</a:t>
            </a:r>
          </a:p>
          <a:p>
            <a:pPr marL="0" indent="0" eaLnBrk="1" hangingPunct="1">
              <a:buClr>
                <a:schemeClr val="tx1"/>
              </a:buClr>
              <a:buFontTx/>
              <a:buNone/>
            </a:pPr>
            <a:r>
              <a:rPr lang="en-US" altLang="zh-CN" sz="2800" b="1" dirty="0">
                <a:solidFill>
                  <a:srgbClr val="FF3300"/>
                </a:solidFill>
              </a:rPr>
              <a:t>● </a:t>
            </a:r>
            <a:r>
              <a:rPr lang="zh-CN" altLang="en-US" sz="2800" dirty="0">
                <a:latin typeface="Times New Roman" panose="02020603050405020304" pitchFamily="18" charset="0"/>
              </a:rPr>
              <a:t>交叉算子、变异算子</a:t>
            </a:r>
          </a:p>
          <a:p>
            <a:pPr marL="0" indent="0" eaLnBrk="1" hangingPunct="1">
              <a:buClr>
                <a:schemeClr val="tx1"/>
              </a:buClr>
              <a:buFontTx/>
              <a:buNone/>
            </a:pPr>
            <a:r>
              <a:rPr lang="en-US" altLang="zh-CN" sz="2800" b="1" dirty="0">
                <a:solidFill>
                  <a:srgbClr val="FF3300"/>
                </a:solidFill>
              </a:rPr>
              <a:t>● </a:t>
            </a:r>
            <a:r>
              <a:rPr lang="zh-CN" altLang="en-US" sz="2800" b="1" dirty="0">
                <a:solidFill>
                  <a:schemeClr val="accent2"/>
                </a:solidFill>
                <a:latin typeface="Times New Roman" panose="02020603050405020304" pitchFamily="18" charset="0"/>
              </a:rPr>
              <a:t>杂交算子</a:t>
            </a:r>
            <a:endParaRPr lang="zh-CN" altLang="en-US" sz="2800" dirty="0">
              <a:latin typeface="Times New Roman" panose="02020603050405020304" pitchFamily="18" charset="0"/>
            </a:endParaRPr>
          </a:p>
        </p:txBody>
      </p:sp>
      <p:sp>
        <p:nvSpPr>
          <p:cNvPr id="167940" name="Rectangle 1028"/>
          <p:cNvSpPr/>
          <p:nvPr/>
        </p:nvSpPr>
        <p:spPr>
          <a:xfrm>
            <a:off x="539750" y="4221163"/>
            <a:ext cx="8229600" cy="2165350"/>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eaLnBrk="1" hangingPunct="1">
              <a:lnSpc>
                <a:spcPct val="130000"/>
              </a:lnSpc>
            </a:pPr>
            <a:r>
              <a:rPr lang="zh-CN" altLang="en-US" sz="2600" dirty="0">
                <a:solidFill>
                  <a:schemeClr val="tx1"/>
                </a:solidFill>
                <a:latin typeface="宋体" panose="02010600030101010101" pitchFamily="2" charset="-122"/>
              </a:rPr>
              <a:t>设种群</a:t>
            </a:r>
            <a:r>
              <a:rPr lang="en-US" altLang="zh-CN" sz="2600" i="1" dirty="0">
                <a:solidFill>
                  <a:schemeClr val="tx1"/>
                </a:solidFill>
                <a:latin typeface="Times New Roman" panose="02020603050405020304" pitchFamily="18" charset="0"/>
                <a:cs typeface="Times New Roman" panose="02020603050405020304" pitchFamily="18" charset="0"/>
              </a:rPr>
              <a:t>A</a:t>
            </a:r>
            <a:r>
              <a:rPr lang="zh-CN" altLang="en-US" sz="2600" dirty="0">
                <a:solidFill>
                  <a:schemeClr val="tx1"/>
                </a:solidFill>
                <a:latin typeface="宋体" panose="02010600030101010101" pitchFamily="2" charset="-122"/>
              </a:rPr>
              <a:t>与种群</a:t>
            </a:r>
            <a:r>
              <a:rPr lang="en-US" altLang="zh-CN" sz="2600" i="1" dirty="0">
                <a:solidFill>
                  <a:schemeClr val="tx1"/>
                </a:solidFill>
                <a:latin typeface="Times New Roman" panose="02020603050405020304" pitchFamily="18" charset="0"/>
                <a:cs typeface="Times New Roman" panose="02020603050405020304" pitchFamily="18" charset="0"/>
              </a:rPr>
              <a:t>B</a:t>
            </a:r>
            <a:r>
              <a:rPr lang="zh-CN" altLang="en-US" sz="2600" dirty="0">
                <a:solidFill>
                  <a:schemeClr val="tx1"/>
                </a:solidFill>
                <a:latin typeface="宋体" panose="02010600030101010101" pitchFamily="2" charset="-122"/>
              </a:rPr>
              <a:t>，当</a:t>
            </a:r>
            <a:r>
              <a:rPr lang="en-US" altLang="zh-CN" sz="2600" i="1" dirty="0">
                <a:solidFill>
                  <a:schemeClr val="tx1"/>
                </a:solidFill>
                <a:latin typeface="Times New Roman" panose="02020603050405020304" pitchFamily="18" charset="0"/>
                <a:cs typeface="Times New Roman" panose="02020603050405020304" pitchFamily="18" charset="0"/>
              </a:rPr>
              <a:t>A</a:t>
            </a:r>
            <a:r>
              <a:rPr lang="zh-CN" altLang="en-US" sz="2600" dirty="0">
                <a:solidFill>
                  <a:schemeClr val="tx1"/>
                </a:solidFill>
                <a:latin typeface="宋体" panose="02010600030101010101" pitchFamily="2" charset="-122"/>
              </a:rPr>
              <a:t>与</a:t>
            </a:r>
            <a:r>
              <a:rPr lang="en-US" altLang="zh-CN" sz="2600" i="1" dirty="0">
                <a:solidFill>
                  <a:schemeClr val="tx1"/>
                </a:solidFill>
                <a:latin typeface="Times New Roman" panose="02020603050405020304" pitchFamily="18" charset="0"/>
                <a:cs typeface="Times New Roman" panose="02020603050405020304" pitchFamily="18" charset="0"/>
              </a:rPr>
              <a:t>B</a:t>
            </a:r>
            <a:r>
              <a:rPr lang="zh-CN" altLang="en-US" sz="2600" dirty="0">
                <a:solidFill>
                  <a:schemeClr val="tx1"/>
                </a:solidFill>
                <a:latin typeface="宋体" panose="02010600030101010101" pitchFamily="2" charset="-122"/>
              </a:rPr>
              <a:t>种群都完成了选择、交叉、变异算子后，产生一个随机数</a:t>
            </a:r>
            <a:r>
              <a:rPr lang="en-US" altLang="zh-CN" sz="2600" i="1" dirty="0">
                <a:solidFill>
                  <a:schemeClr val="tx1"/>
                </a:solidFill>
                <a:latin typeface="Times New Roman" panose="02020603050405020304" pitchFamily="18" charset="0"/>
                <a:cs typeface="Times New Roman" panose="02020603050405020304" pitchFamily="18" charset="0"/>
              </a:rPr>
              <a:t>num</a:t>
            </a:r>
            <a:r>
              <a:rPr lang="zh-CN" altLang="en-US" sz="2600" dirty="0">
                <a:solidFill>
                  <a:schemeClr val="tx1"/>
                </a:solidFill>
                <a:latin typeface="宋体" panose="02010600030101010101" pitchFamily="2" charset="-122"/>
              </a:rPr>
              <a:t>，随机选择</a:t>
            </a:r>
            <a:r>
              <a:rPr lang="en-US" altLang="zh-CN" sz="2600" i="1" dirty="0">
                <a:solidFill>
                  <a:schemeClr val="tx1"/>
                </a:solidFill>
                <a:latin typeface="Times New Roman" panose="02020603050405020304" pitchFamily="18" charset="0"/>
                <a:cs typeface="Times New Roman" panose="02020603050405020304" pitchFamily="18" charset="0"/>
              </a:rPr>
              <a:t>A</a:t>
            </a:r>
            <a:r>
              <a:rPr lang="zh-CN" altLang="en-US" sz="2600" dirty="0">
                <a:solidFill>
                  <a:schemeClr val="tx1"/>
                </a:solidFill>
                <a:latin typeface="宋体" panose="02010600030101010101" pitchFamily="2" charset="-122"/>
              </a:rPr>
              <a:t>中</a:t>
            </a:r>
            <a:r>
              <a:rPr lang="en-US" altLang="zh-CN" sz="2600" i="1" dirty="0">
                <a:solidFill>
                  <a:schemeClr val="tx1"/>
                </a:solidFill>
                <a:latin typeface="Times New Roman" panose="02020603050405020304" pitchFamily="18" charset="0"/>
                <a:cs typeface="Times New Roman" panose="02020603050405020304" pitchFamily="18" charset="0"/>
              </a:rPr>
              <a:t>num</a:t>
            </a:r>
            <a:r>
              <a:rPr lang="zh-CN" altLang="en-US" sz="2600" dirty="0">
                <a:solidFill>
                  <a:schemeClr val="tx1"/>
                </a:solidFill>
                <a:latin typeface="宋体" panose="02010600030101010101" pitchFamily="2" charset="-122"/>
              </a:rPr>
              <a:t>个个体与</a:t>
            </a:r>
            <a:r>
              <a:rPr lang="en-US" altLang="zh-CN" sz="2600" i="1" dirty="0">
                <a:solidFill>
                  <a:schemeClr val="tx1"/>
                </a:solidFill>
                <a:latin typeface="Times New Roman" panose="02020603050405020304" pitchFamily="18" charset="0"/>
                <a:cs typeface="Times New Roman" panose="02020603050405020304" pitchFamily="18" charset="0"/>
              </a:rPr>
              <a:t>A</a:t>
            </a:r>
            <a:r>
              <a:rPr lang="zh-CN" altLang="en-US" sz="2600" dirty="0">
                <a:solidFill>
                  <a:schemeClr val="tx1"/>
                </a:solidFill>
                <a:latin typeface="宋体" panose="02010600030101010101" pitchFamily="2" charset="-122"/>
              </a:rPr>
              <a:t>中最优个体</a:t>
            </a:r>
            <a:r>
              <a:rPr lang="zh-CN" altLang="en-US" sz="2600" dirty="0">
                <a:solidFill>
                  <a:schemeClr val="tx1"/>
                </a:solidFill>
                <a:latin typeface="Times New Roman" panose="02020603050405020304" pitchFamily="18" charset="0"/>
                <a:cs typeface="Times New Roman" panose="02020603050405020304" pitchFamily="18" charset="0"/>
              </a:rPr>
              <a:t>，</a:t>
            </a:r>
            <a:r>
              <a:rPr lang="zh-CN" altLang="en-US" sz="2600" dirty="0">
                <a:solidFill>
                  <a:schemeClr val="tx1"/>
                </a:solidFill>
                <a:latin typeface="宋体" panose="02010600030101010101" pitchFamily="2" charset="-122"/>
              </a:rPr>
              <a:t>随机选择</a:t>
            </a:r>
            <a:r>
              <a:rPr lang="en-US" altLang="zh-CN" sz="2600" i="1" dirty="0">
                <a:solidFill>
                  <a:schemeClr val="tx1"/>
                </a:solidFill>
                <a:latin typeface="Times New Roman" panose="02020603050405020304" pitchFamily="18" charset="0"/>
                <a:cs typeface="Times New Roman" panose="02020603050405020304" pitchFamily="18" charset="0"/>
              </a:rPr>
              <a:t>B</a:t>
            </a:r>
            <a:r>
              <a:rPr lang="zh-CN" altLang="en-US" sz="2600" dirty="0">
                <a:solidFill>
                  <a:schemeClr val="tx1"/>
                </a:solidFill>
                <a:latin typeface="宋体" panose="02010600030101010101" pitchFamily="2" charset="-122"/>
              </a:rPr>
              <a:t>中</a:t>
            </a:r>
            <a:r>
              <a:rPr lang="en-US" altLang="zh-CN" sz="2600" i="1" dirty="0">
                <a:solidFill>
                  <a:schemeClr val="tx1"/>
                </a:solidFill>
                <a:latin typeface="Times New Roman" panose="02020603050405020304" pitchFamily="18" charset="0"/>
                <a:cs typeface="Times New Roman" panose="02020603050405020304" pitchFamily="18" charset="0"/>
              </a:rPr>
              <a:t>num</a:t>
            </a:r>
            <a:r>
              <a:rPr lang="zh-CN" altLang="en-US" sz="2600" dirty="0">
                <a:solidFill>
                  <a:schemeClr val="tx1"/>
                </a:solidFill>
                <a:latin typeface="宋体" panose="02010600030101010101" pitchFamily="2" charset="-122"/>
              </a:rPr>
              <a:t>个个体与</a:t>
            </a:r>
            <a:r>
              <a:rPr lang="en-US" altLang="zh-CN" sz="2600" i="1" dirty="0">
                <a:solidFill>
                  <a:schemeClr val="tx1"/>
                </a:solidFill>
                <a:latin typeface="Times New Roman" panose="02020603050405020304" pitchFamily="18" charset="0"/>
                <a:cs typeface="Times New Roman" panose="02020603050405020304" pitchFamily="18" charset="0"/>
              </a:rPr>
              <a:t>B</a:t>
            </a:r>
            <a:r>
              <a:rPr lang="zh-CN" altLang="en-US" sz="2600" dirty="0">
                <a:solidFill>
                  <a:schemeClr val="tx1"/>
                </a:solidFill>
                <a:latin typeface="宋体" panose="02010600030101010101" pitchFamily="2" charset="-122"/>
              </a:rPr>
              <a:t>中最优个体</a:t>
            </a:r>
            <a:r>
              <a:rPr lang="zh-CN" altLang="en-US" sz="2600" dirty="0">
                <a:solidFill>
                  <a:schemeClr val="tx1"/>
                </a:solidFill>
                <a:latin typeface="Times New Roman" panose="02020603050405020304" pitchFamily="18" charset="0"/>
                <a:cs typeface="Times New Roman" panose="02020603050405020304" pitchFamily="18" charset="0"/>
              </a:rPr>
              <a:t>，</a:t>
            </a:r>
            <a:r>
              <a:rPr lang="zh-CN" altLang="en-US" sz="2600" dirty="0">
                <a:solidFill>
                  <a:schemeClr val="tx1"/>
                </a:solidFill>
                <a:latin typeface="宋体" panose="02010600030101010101" pitchFamily="2" charset="-122"/>
              </a:rPr>
              <a:t>交换两者，以打破平衡态。</a:t>
            </a:r>
          </a:p>
        </p:txBody>
      </p:sp>
      <p:sp>
        <p:nvSpPr>
          <p:cNvPr id="6" name="Oval 4"/>
          <p:cNvSpPr/>
          <p:nvPr/>
        </p:nvSpPr>
        <p:spPr>
          <a:xfrm>
            <a:off x="4140200" y="2636838"/>
            <a:ext cx="1979613" cy="1423987"/>
          </a:xfrm>
          <a:prstGeom prst="ellipse">
            <a:avLst/>
          </a:prstGeom>
          <a:solidFill>
            <a:srgbClr val="A50021"/>
          </a:solidFill>
          <a:ln w="9525">
            <a:noFill/>
          </a:ln>
        </p:spPr>
        <p:txBody>
          <a:bodyPr wrap="none" anchor="ctr" anchorCtr="0"/>
          <a:lstStyle/>
          <a:p>
            <a:pPr indent="176530" algn="ctr" eaLnBrk="1" hangingPunct="1"/>
            <a:r>
              <a:rPr lang="en-US" altLang="zh-CN" b="1" i="1" dirty="0"/>
              <a:t>num</a:t>
            </a:r>
            <a:r>
              <a:rPr lang="zh-CN" altLang="en-US" b="1" dirty="0">
                <a:latin typeface="宋体" panose="02010600030101010101" pitchFamily="2" charset="-122"/>
              </a:rPr>
              <a:t>个随机个体</a:t>
            </a:r>
          </a:p>
          <a:p>
            <a:pPr indent="176530" algn="ctr" eaLnBrk="1" hangingPunct="1"/>
            <a:r>
              <a:rPr lang="zh-CN" altLang="en-US" b="1" dirty="0">
                <a:latin typeface="宋体" panose="02010600030101010101" pitchFamily="2" charset="-122"/>
              </a:rPr>
              <a:t>最优个体</a:t>
            </a:r>
          </a:p>
        </p:txBody>
      </p:sp>
      <p:sp>
        <p:nvSpPr>
          <p:cNvPr id="7" name="Oval 5"/>
          <p:cNvSpPr/>
          <p:nvPr/>
        </p:nvSpPr>
        <p:spPr>
          <a:xfrm>
            <a:off x="7096125" y="2763838"/>
            <a:ext cx="1908175" cy="1223962"/>
          </a:xfrm>
          <a:prstGeom prst="ellipse">
            <a:avLst/>
          </a:prstGeom>
          <a:solidFill>
            <a:srgbClr val="006600"/>
          </a:solidFill>
          <a:ln w="9525">
            <a:noFill/>
          </a:ln>
        </p:spPr>
        <p:txBody>
          <a:bodyPr wrap="none" anchor="ctr" anchorCtr="0"/>
          <a:lstStyle/>
          <a:p>
            <a:pPr indent="176530" algn="ctr" eaLnBrk="1" hangingPunct="1"/>
            <a:r>
              <a:rPr lang="en-US" altLang="zh-CN" b="1" i="1" dirty="0"/>
              <a:t>num</a:t>
            </a:r>
            <a:r>
              <a:rPr lang="zh-CN" altLang="en-US" b="1" dirty="0">
                <a:latin typeface="宋体" panose="02010600030101010101" pitchFamily="2" charset="-122"/>
              </a:rPr>
              <a:t>个随机个体</a:t>
            </a:r>
          </a:p>
          <a:p>
            <a:pPr indent="176530" algn="ctr" eaLnBrk="1" hangingPunct="1"/>
            <a:r>
              <a:rPr lang="zh-CN" altLang="en-US" b="1" dirty="0">
                <a:latin typeface="宋体" panose="02010600030101010101" pitchFamily="2" charset="-122"/>
              </a:rPr>
              <a:t>最优个体</a:t>
            </a:r>
          </a:p>
        </p:txBody>
      </p:sp>
      <p:sp>
        <p:nvSpPr>
          <p:cNvPr id="8" name="Rectangle 6"/>
          <p:cNvSpPr/>
          <p:nvPr/>
        </p:nvSpPr>
        <p:spPr>
          <a:xfrm>
            <a:off x="4643438" y="2205038"/>
            <a:ext cx="1244600" cy="488950"/>
          </a:xfrm>
          <a:prstGeom prst="rect">
            <a:avLst/>
          </a:prstGeom>
          <a:noFill/>
          <a:ln w="9525">
            <a:noFill/>
          </a:ln>
        </p:spPr>
        <p:txBody>
          <a:bodyPr wrap="none" anchor="b" anchorCtr="0">
            <a:spAutoFit/>
          </a:bodyPr>
          <a:lstStyle/>
          <a:p>
            <a:pPr indent="176530" eaLnBrk="1" hangingPunct="1"/>
            <a:r>
              <a:rPr lang="zh-CN" altLang="en-US" sz="2600" b="1" dirty="0">
                <a:solidFill>
                  <a:srgbClr val="0000FF"/>
                </a:solidFill>
                <a:latin typeface="宋体" panose="02010600030101010101" pitchFamily="2" charset="-122"/>
              </a:rPr>
              <a:t>种群</a:t>
            </a:r>
            <a:r>
              <a:rPr lang="en-US" altLang="zh-CN" sz="2600" b="1" i="1" dirty="0">
                <a:solidFill>
                  <a:srgbClr val="0000FF"/>
                </a:solidFill>
                <a:latin typeface="宋体" panose="02010600030101010101" pitchFamily="2" charset="-122"/>
              </a:rPr>
              <a:t>A</a:t>
            </a:r>
          </a:p>
        </p:txBody>
      </p:sp>
      <p:sp>
        <p:nvSpPr>
          <p:cNvPr id="9" name="Rectangle 7"/>
          <p:cNvSpPr/>
          <p:nvPr/>
        </p:nvSpPr>
        <p:spPr>
          <a:xfrm>
            <a:off x="7524750" y="2276475"/>
            <a:ext cx="1244600" cy="488950"/>
          </a:xfrm>
          <a:prstGeom prst="rect">
            <a:avLst/>
          </a:prstGeom>
          <a:noFill/>
          <a:ln w="9525">
            <a:noFill/>
          </a:ln>
        </p:spPr>
        <p:txBody>
          <a:bodyPr wrap="none" anchor="b" anchorCtr="0">
            <a:spAutoFit/>
          </a:bodyPr>
          <a:lstStyle/>
          <a:p>
            <a:pPr indent="176530" eaLnBrk="1" hangingPunct="1"/>
            <a:r>
              <a:rPr lang="zh-CN" altLang="en-US" sz="2600" b="1" dirty="0">
                <a:solidFill>
                  <a:srgbClr val="0000FF"/>
                </a:solidFill>
                <a:latin typeface="宋体" panose="02010600030101010101" pitchFamily="2" charset="-122"/>
              </a:rPr>
              <a:t>种群</a:t>
            </a:r>
            <a:r>
              <a:rPr lang="en-US" altLang="zh-CN" sz="2600" b="1" i="1" dirty="0">
                <a:solidFill>
                  <a:srgbClr val="0000FF"/>
                </a:solidFill>
                <a:latin typeface="宋体" panose="02010600030101010101" pitchFamily="2" charset="-122"/>
              </a:rPr>
              <a:t>B</a:t>
            </a:r>
          </a:p>
        </p:txBody>
      </p:sp>
      <p:sp>
        <p:nvSpPr>
          <p:cNvPr id="10" name="AutoShape 8"/>
          <p:cNvSpPr/>
          <p:nvPr/>
        </p:nvSpPr>
        <p:spPr>
          <a:xfrm>
            <a:off x="6084888" y="3068638"/>
            <a:ext cx="1150937" cy="576262"/>
          </a:xfrm>
          <a:prstGeom prst="leftRightArrow">
            <a:avLst>
              <a:gd name="adj1" fmla="val 50000"/>
              <a:gd name="adj2" fmla="val 54138"/>
            </a:avLst>
          </a:prstGeom>
          <a:solidFill>
            <a:srgbClr val="0000FF"/>
          </a:solidFill>
          <a:ln w="9525">
            <a:noFill/>
          </a:ln>
        </p:spPr>
        <p:txBody>
          <a:bodyPr wrap="none" anchor="ctr" anchorCtr="0"/>
          <a:lstStyle/>
          <a:p>
            <a:pPr eaLnBrk="1" hangingPunct="1"/>
            <a:endParaRPr lang="zh-CN" altLang="en-US" dirty="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animEffect transition="in" filter="barn(outHorizontal)">
                                      <p:cBhvr>
                                        <p:cTn id="7" dur="500"/>
                                        <p:tgtEl>
                                          <p:spTgt spid="1679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animBg="1"/>
      <p:bldP spid="6" grpId="0" animBg="1"/>
      <p:bldP spid="7" grpId="0" animBg="1"/>
      <p:bldP spid="8" grpId="0"/>
      <p:bldP spid="9" grpId="0"/>
      <p:bldP spid="1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6323" name="Rectangle 5"/>
          <p:cNvSpPr/>
          <p:nvPr/>
        </p:nvSpPr>
        <p:spPr>
          <a:xfrm>
            <a:off x="2676525" y="647700"/>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pic>
        <p:nvPicPr>
          <p:cNvPr id="56324" name="Picture 4" descr="双种群流程图"/>
          <p:cNvPicPr>
            <a:picLocks noChangeAspect="1"/>
          </p:cNvPicPr>
          <p:nvPr/>
        </p:nvPicPr>
        <p:blipFill>
          <a:blip r:embed="rId2"/>
          <a:stretch>
            <a:fillRect/>
          </a:stretch>
        </p:blipFill>
        <p:spPr>
          <a:xfrm>
            <a:off x="533400" y="-27384"/>
            <a:ext cx="5262736" cy="6936756"/>
          </a:xfrm>
          <a:prstGeom prst="rect">
            <a:avLst/>
          </a:prstGeom>
          <a:noFill/>
          <a:ln w="9525">
            <a:noFill/>
          </a:ln>
        </p:spPr>
      </p:pic>
      <p:sp>
        <p:nvSpPr>
          <p:cNvPr id="56325" name="Rectangle 7"/>
          <p:cNvSpPr/>
          <p:nvPr/>
        </p:nvSpPr>
        <p:spPr>
          <a:xfrm>
            <a:off x="4876800" y="6172200"/>
            <a:ext cx="3962400" cy="396875"/>
          </a:xfrm>
          <a:prstGeom prst="rect">
            <a:avLst/>
          </a:prstGeom>
          <a:noFill/>
          <a:ln w="9525">
            <a:noFill/>
          </a:ln>
        </p:spPr>
        <p:txBody>
          <a:bodyPr>
            <a:spAutoFit/>
          </a:bodyPr>
          <a:lstStyle/>
          <a:p>
            <a:pPr eaLnBrk="1" hangingPunct="1"/>
            <a:r>
              <a:rPr lang="en-US" altLang="zh-CN" sz="2000" b="1" dirty="0">
                <a:solidFill>
                  <a:schemeClr val="tx1"/>
                </a:solidFill>
                <a:latin typeface="宋体" panose="02010600030101010101" pitchFamily="2" charset="-122"/>
              </a:rPr>
              <a:t>   </a:t>
            </a:r>
            <a:r>
              <a:rPr lang="zh-CN" altLang="en-US" sz="2000" b="1" dirty="0">
                <a:solidFill>
                  <a:schemeClr val="tx1"/>
                </a:solidFill>
                <a:latin typeface="宋体" panose="02010600030101010101" pitchFamily="2" charset="-122"/>
              </a:rPr>
              <a:t>双种群遗传算法程序流程图 </a:t>
            </a:r>
            <a:endParaRPr lang="zh-CN" altLang="en-US" sz="2000" b="1" dirty="0">
              <a:solidFill>
                <a:schemeClr val="tx1"/>
              </a:solidFill>
              <a:latin typeface="Times New Roman" panose="02020603050405020304" pitchFamily="18" charset="0"/>
            </a:endParaRP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7347" name="Rectangle 16"/>
          <p:cNvSpPr/>
          <p:nvPr/>
        </p:nvSpPr>
        <p:spPr>
          <a:xfrm>
            <a:off x="381000" y="3048000"/>
            <a:ext cx="8548688" cy="3124200"/>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nchorCtr="0"/>
          <a:lstStyle/>
          <a:p>
            <a:pPr algn="just" eaLnBrk="1" hangingPunct="1"/>
            <a:endParaRPr lang="zh-CN" altLang="en-US" dirty="0">
              <a:latin typeface="宋体" panose="02010600030101010101" pitchFamily="2" charset="-122"/>
            </a:endParaRPr>
          </a:p>
        </p:txBody>
      </p:sp>
      <p:sp>
        <p:nvSpPr>
          <p:cNvPr id="57348"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5.3.3  </a:t>
            </a:r>
            <a:r>
              <a:rPr lang="zh-CN" altLang="en-US" sz="3600" b="0" dirty="0">
                <a:latin typeface="Times New Roman" panose="02020603050405020304" pitchFamily="18" charset="0"/>
                <a:ea typeface="黑体" panose="02010609060101010101" pitchFamily="49" charset="-122"/>
              </a:rPr>
              <a:t>自适应遗传算法</a:t>
            </a:r>
            <a:r>
              <a:rPr lang="zh-CN" altLang="en-US" sz="3200" dirty="0"/>
              <a:t> </a:t>
            </a:r>
          </a:p>
        </p:txBody>
      </p:sp>
      <p:sp>
        <p:nvSpPr>
          <p:cNvPr id="57349" name="Rectangle 12"/>
          <p:cNvSpPr/>
          <p:nvPr/>
        </p:nvSpPr>
        <p:spPr>
          <a:xfrm>
            <a:off x="395288" y="1448810"/>
            <a:ext cx="8534400" cy="1323975"/>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eaLnBrk="1" hangingPunct="1">
              <a:spcBef>
                <a:spcPct val="50000"/>
              </a:spcBef>
              <a:buClr>
                <a:schemeClr val="tx1"/>
              </a:buClr>
            </a:pPr>
            <a:r>
              <a:rPr lang="en-US" altLang="zh-CN" sz="2800" b="1" dirty="0">
                <a:solidFill>
                  <a:srgbClr val="FF3300"/>
                </a:solidFill>
                <a:latin typeface="Arial" panose="020B0604020202020204" pitchFamily="34" charset="0"/>
              </a:rPr>
              <a:t>●</a:t>
            </a:r>
            <a:r>
              <a:rPr lang="en-US" altLang="zh-CN" sz="2600" dirty="0">
                <a:solidFill>
                  <a:schemeClr val="tx1"/>
                </a:solidFill>
                <a:latin typeface="Times New Roman" panose="02020603050405020304" pitchFamily="18" charset="0"/>
              </a:rPr>
              <a:t> Srinvivas M.</a:t>
            </a:r>
            <a:r>
              <a:rPr lang="zh-CN" altLang="en-US" sz="2600" dirty="0">
                <a:solidFill>
                  <a:schemeClr val="tx1"/>
                </a:solidFill>
                <a:latin typeface="Times New Roman" panose="02020603050405020304" pitchFamily="18" charset="0"/>
              </a:rPr>
              <a:t>，</a:t>
            </a:r>
            <a:r>
              <a:rPr lang="en-US" altLang="zh-CN" sz="2600" dirty="0">
                <a:solidFill>
                  <a:schemeClr val="tx1"/>
                </a:solidFill>
                <a:latin typeface="Times New Roman" panose="02020603050405020304" pitchFamily="18" charset="0"/>
              </a:rPr>
              <a:t>Patnaik L. M.</a:t>
            </a:r>
            <a:r>
              <a:rPr lang="zh-CN" altLang="en-US" sz="2600" dirty="0">
                <a:solidFill>
                  <a:schemeClr val="tx1"/>
                </a:solidFill>
                <a:latin typeface="Times New Roman" panose="02020603050405020304" pitchFamily="18" charset="0"/>
              </a:rPr>
              <a:t>等在</a:t>
            </a:r>
            <a:r>
              <a:rPr lang="en-US" altLang="zh-CN" sz="2600" dirty="0">
                <a:solidFill>
                  <a:schemeClr val="tx1"/>
                </a:solidFill>
                <a:latin typeface="Times New Roman" panose="02020603050405020304" pitchFamily="18" charset="0"/>
              </a:rPr>
              <a:t>1994</a:t>
            </a:r>
            <a:r>
              <a:rPr lang="zh-CN" altLang="en-US" sz="2600" dirty="0">
                <a:solidFill>
                  <a:schemeClr val="tx1"/>
                </a:solidFill>
                <a:latin typeface="Times New Roman" panose="02020603050405020304" pitchFamily="18" charset="0"/>
              </a:rPr>
              <a:t>年提出一种</a:t>
            </a:r>
            <a:r>
              <a:rPr lang="zh-CN" altLang="en-US" sz="2600" dirty="0">
                <a:solidFill>
                  <a:srgbClr val="0000FF"/>
                </a:solidFill>
                <a:latin typeface="Times New Roman" panose="02020603050405020304" pitchFamily="18" charset="0"/>
              </a:rPr>
              <a:t>自适应遗传算法</a:t>
            </a:r>
            <a:r>
              <a:rPr lang="en-US" altLang="zh-CN" sz="2600" dirty="0">
                <a:solidFill>
                  <a:schemeClr val="tx1"/>
                </a:solidFill>
                <a:latin typeface="Times New Roman" panose="02020603050405020304" pitchFamily="18" charset="0"/>
              </a:rPr>
              <a:t>(adaptive genetic algorithms</a:t>
            </a:r>
            <a:r>
              <a:rPr lang="zh-CN" altLang="en-US" sz="2600" dirty="0">
                <a:solidFill>
                  <a:schemeClr val="tx1"/>
                </a:solidFill>
                <a:latin typeface="Times New Roman" panose="02020603050405020304" pitchFamily="18" charset="0"/>
              </a:rPr>
              <a:t>，</a:t>
            </a:r>
            <a:r>
              <a:rPr lang="en-US" altLang="zh-CN" sz="2600" dirty="0">
                <a:solidFill>
                  <a:srgbClr val="0000FF"/>
                </a:solidFill>
                <a:latin typeface="Times New Roman" panose="02020603050405020304" pitchFamily="18" charset="0"/>
              </a:rPr>
              <a:t>AGA</a:t>
            </a:r>
            <a:r>
              <a:rPr lang="en-US" altLang="zh-CN" sz="2600" dirty="0">
                <a:solidFill>
                  <a:schemeClr val="tx1"/>
                </a:solidFill>
                <a:latin typeface="Times New Roman" panose="02020603050405020304" pitchFamily="18" charset="0"/>
              </a:rPr>
              <a:t>)</a:t>
            </a:r>
            <a:r>
              <a:rPr lang="zh-CN" altLang="en-US" sz="2600" dirty="0">
                <a:solidFill>
                  <a:schemeClr val="tx1"/>
                </a:solidFill>
                <a:latin typeface="Times New Roman" panose="02020603050405020304" pitchFamily="18" charset="0"/>
              </a:rPr>
              <a:t>：         能随适应度变化自动改变。</a:t>
            </a:r>
          </a:p>
        </p:txBody>
      </p:sp>
      <p:graphicFrame>
        <p:nvGraphicFramePr>
          <p:cNvPr id="57350" name="Object 6"/>
          <p:cNvGraphicFramePr>
            <a:graphicFrameLocks noChangeAspect="1"/>
          </p:cNvGraphicFramePr>
          <p:nvPr>
            <p:extLst>
              <p:ext uri="{D42A27DB-BD31-4B8C-83A1-F6EECF244321}">
                <p14:modId xmlns:p14="http://schemas.microsoft.com/office/powerpoint/2010/main" val="277074597"/>
              </p:ext>
            </p:extLst>
          </p:nvPr>
        </p:nvGraphicFramePr>
        <p:xfrm>
          <a:off x="6875463" y="1901825"/>
          <a:ext cx="936625" cy="519113"/>
        </p:xfrm>
        <a:graphic>
          <a:graphicData uri="http://schemas.openxmlformats.org/presentationml/2006/ole">
            <mc:AlternateContent xmlns:mc="http://schemas.openxmlformats.org/markup-compatibility/2006">
              <mc:Choice xmlns:v="urn:schemas-microsoft-com:vml" Requires="v">
                <p:oleObj r:id="rId2" imgW="342900" imgH="190500" progId="Equation.DSMT4">
                  <p:embed/>
                </p:oleObj>
              </mc:Choice>
              <mc:Fallback>
                <p:oleObj r:id="rId2" imgW="342900" imgH="190500" progId="Equation.DSMT4">
                  <p:embed/>
                  <p:pic>
                    <p:nvPicPr>
                      <p:cNvPr id="0" name="图片 3100"/>
                      <p:cNvPicPr/>
                      <p:nvPr/>
                    </p:nvPicPr>
                    <p:blipFill>
                      <a:blip r:embed="rId3"/>
                      <a:stretch>
                        <a:fillRect/>
                      </a:stretch>
                    </p:blipFill>
                    <p:spPr>
                      <a:xfrm>
                        <a:off x="6875463" y="1901825"/>
                        <a:ext cx="936625" cy="519113"/>
                      </a:xfrm>
                      <a:prstGeom prst="rect">
                        <a:avLst/>
                      </a:prstGeom>
                      <a:noFill/>
                      <a:ln w="38100">
                        <a:noFill/>
                        <a:miter/>
                      </a:ln>
                    </p:spPr>
                  </p:pic>
                </p:oleObj>
              </mc:Fallback>
            </mc:AlternateContent>
          </a:graphicData>
        </a:graphic>
      </p:graphicFrame>
      <p:sp>
        <p:nvSpPr>
          <p:cNvPr id="57351" name="Rectangle 4"/>
          <p:cNvSpPr/>
          <p:nvPr/>
        </p:nvSpPr>
        <p:spPr>
          <a:xfrm>
            <a:off x="381000" y="3074988"/>
            <a:ext cx="8305800" cy="1323975"/>
          </a:xfrm>
          <a:prstGeom prst="rect">
            <a:avLst/>
          </a:prstGeom>
          <a:noFill/>
          <a:ln w="9525">
            <a:noFill/>
          </a:ln>
        </p:spPr>
        <p:txBody>
          <a:bodyPr>
            <a:spAutoFit/>
          </a:bodyPr>
          <a:lstStyle/>
          <a:p>
            <a:pPr algn="just" eaLnBrk="1" hangingPunct="1">
              <a:spcBef>
                <a:spcPct val="50000"/>
              </a:spcBef>
              <a:buClr>
                <a:schemeClr val="tx1"/>
              </a:buClr>
            </a:pPr>
            <a:r>
              <a:rPr lang="en-US" altLang="zh-CN" sz="2800" b="1" dirty="0">
                <a:solidFill>
                  <a:srgbClr val="FF3300"/>
                </a:solidFill>
                <a:latin typeface="Arial" panose="020B0604020202020204" pitchFamily="34" charset="0"/>
              </a:rPr>
              <a:t>●</a:t>
            </a:r>
            <a:r>
              <a:rPr lang="en-US" altLang="zh-CN" sz="2600" dirty="0">
                <a:solidFill>
                  <a:schemeClr val="tx1"/>
                </a:solidFill>
                <a:latin typeface="Times New Roman" panose="02020603050405020304" pitchFamily="18" charset="0"/>
              </a:rPr>
              <a:t> AGA</a:t>
            </a:r>
            <a:r>
              <a:rPr lang="zh-CN" altLang="en-US" sz="2600" dirty="0">
                <a:solidFill>
                  <a:schemeClr val="tx1"/>
                </a:solidFill>
                <a:latin typeface="Times New Roman" panose="02020603050405020304" pitchFamily="18" charset="0"/>
              </a:rPr>
              <a:t>：当种群各个体适应度趋于一致或者趋于局部最优时，使          增加，以跳出局部最优；而当群体适应度比较分散时，使          减少，以利于优良个体的生存。</a:t>
            </a:r>
          </a:p>
        </p:txBody>
      </p:sp>
      <p:graphicFrame>
        <p:nvGraphicFramePr>
          <p:cNvPr id="57352" name="Object 5"/>
          <p:cNvGraphicFramePr>
            <a:graphicFrameLocks noChangeAspect="1"/>
          </p:cNvGraphicFramePr>
          <p:nvPr>
            <p:extLst>
              <p:ext uri="{D42A27DB-BD31-4B8C-83A1-F6EECF244321}">
                <p14:modId xmlns:p14="http://schemas.microsoft.com/office/powerpoint/2010/main" val="153155303"/>
              </p:ext>
            </p:extLst>
          </p:nvPr>
        </p:nvGraphicFramePr>
        <p:xfrm>
          <a:off x="1800225" y="3527797"/>
          <a:ext cx="990600" cy="549275"/>
        </p:xfrm>
        <a:graphic>
          <a:graphicData uri="http://schemas.openxmlformats.org/presentationml/2006/ole">
            <mc:AlternateContent xmlns:mc="http://schemas.openxmlformats.org/markup-compatibility/2006">
              <mc:Choice xmlns:v="urn:schemas-microsoft-com:vml" Requires="v">
                <p:oleObj r:id="rId4" imgW="342900" imgH="190500" progId="Equation.DSMT4">
                  <p:embed/>
                </p:oleObj>
              </mc:Choice>
              <mc:Fallback>
                <p:oleObj r:id="rId4" imgW="342900" imgH="190500" progId="Equation.DSMT4">
                  <p:embed/>
                  <p:pic>
                    <p:nvPicPr>
                      <p:cNvPr id="0" name="图片 3099"/>
                      <p:cNvPicPr/>
                      <p:nvPr/>
                    </p:nvPicPr>
                    <p:blipFill>
                      <a:blip r:embed="rId5"/>
                      <a:stretch>
                        <a:fillRect/>
                      </a:stretch>
                    </p:blipFill>
                    <p:spPr>
                      <a:xfrm>
                        <a:off x="1800225" y="3527797"/>
                        <a:ext cx="990600" cy="549275"/>
                      </a:xfrm>
                      <a:prstGeom prst="rect">
                        <a:avLst/>
                      </a:prstGeom>
                      <a:noFill/>
                      <a:ln w="38100">
                        <a:noFill/>
                        <a:miter/>
                      </a:ln>
                    </p:spPr>
                  </p:pic>
                </p:oleObj>
              </mc:Fallback>
            </mc:AlternateContent>
          </a:graphicData>
        </a:graphic>
      </p:graphicFrame>
      <p:graphicFrame>
        <p:nvGraphicFramePr>
          <p:cNvPr id="57353" name="Object 7"/>
          <p:cNvGraphicFramePr>
            <a:graphicFrameLocks noChangeAspect="1"/>
          </p:cNvGraphicFramePr>
          <p:nvPr/>
        </p:nvGraphicFramePr>
        <p:xfrm>
          <a:off x="2757488" y="3886200"/>
          <a:ext cx="936625" cy="519113"/>
        </p:xfrm>
        <a:graphic>
          <a:graphicData uri="http://schemas.openxmlformats.org/presentationml/2006/ole">
            <mc:AlternateContent xmlns:mc="http://schemas.openxmlformats.org/markup-compatibility/2006">
              <mc:Choice xmlns:v="urn:schemas-microsoft-com:vml" Requires="v">
                <p:oleObj r:id="rId6" imgW="342900" imgH="190500" progId="Equation.DSMT4">
                  <p:embed/>
                </p:oleObj>
              </mc:Choice>
              <mc:Fallback>
                <p:oleObj r:id="rId6" imgW="342900" imgH="190500" progId="Equation.DSMT4">
                  <p:embed/>
                  <p:pic>
                    <p:nvPicPr>
                      <p:cNvPr id="0" name="图片 3104"/>
                      <p:cNvPicPr/>
                      <p:nvPr/>
                    </p:nvPicPr>
                    <p:blipFill>
                      <a:blip r:embed="rId3"/>
                      <a:stretch>
                        <a:fillRect/>
                      </a:stretch>
                    </p:blipFill>
                    <p:spPr>
                      <a:xfrm>
                        <a:off x="2757488" y="3886200"/>
                        <a:ext cx="936625" cy="519113"/>
                      </a:xfrm>
                      <a:prstGeom prst="rect">
                        <a:avLst/>
                      </a:prstGeom>
                      <a:noFill/>
                      <a:ln w="38100">
                        <a:noFill/>
                        <a:miter/>
                      </a:ln>
                    </p:spPr>
                  </p:pic>
                </p:oleObj>
              </mc:Fallback>
            </mc:AlternateContent>
          </a:graphicData>
        </a:graphic>
      </p:graphicFrame>
      <p:sp>
        <p:nvSpPr>
          <p:cNvPr id="57354" name="Rectangle 10"/>
          <p:cNvSpPr/>
          <p:nvPr/>
        </p:nvSpPr>
        <p:spPr>
          <a:xfrm>
            <a:off x="381000" y="4492625"/>
            <a:ext cx="8305800" cy="1724025"/>
          </a:xfrm>
          <a:prstGeom prst="rect">
            <a:avLst/>
          </a:prstGeom>
          <a:noFill/>
          <a:ln w="9525">
            <a:noFill/>
          </a:ln>
        </p:spPr>
        <p:txBody>
          <a:bodyPr anchor="b" anchorCtr="0">
            <a:spAutoFit/>
          </a:bodyPr>
          <a:lstStyle/>
          <a:p>
            <a:pPr algn="just" eaLnBrk="1" hangingPunct="1"/>
            <a:r>
              <a:rPr lang="en-US" altLang="zh-CN" sz="2800" b="1" dirty="0">
                <a:solidFill>
                  <a:srgbClr val="FF3300"/>
                </a:solidFill>
                <a:latin typeface="Arial" panose="020B0604020202020204" pitchFamily="34" charset="0"/>
              </a:rPr>
              <a:t>●</a:t>
            </a:r>
            <a:r>
              <a:rPr lang="en-US" altLang="zh-CN" sz="2600" dirty="0">
                <a:solidFill>
                  <a:schemeClr val="tx1"/>
                </a:solidFill>
                <a:latin typeface="宋体" panose="02010600030101010101" pitchFamily="2" charset="-122"/>
              </a:rPr>
              <a:t> </a:t>
            </a:r>
            <a:r>
              <a:rPr lang="zh-CN" altLang="en-US" sz="2600" dirty="0">
                <a:solidFill>
                  <a:schemeClr val="tx1"/>
                </a:solidFill>
                <a:latin typeface="宋体" panose="02010600030101010101" pitchFamily="2" charset="-122"/>
              </a:rPr>
              <a:t>同时，对于适应度高于群体平均适应值的个体，选择较低的      ，使得该解得以保护进入下一代；对低于平均适应值的个体，选择较高的      值，使该解被淘汰。 </a:t>
            </a:r>
          </a:p>
        </p:txBody>
      </p:sp>
      <p:graphicFrame>
        <p:nvGraphicFramePr>
          <p:cNvPr id="57355" name="Object 8"/>
          <p:cNvGraphicFramePr>
            <a:graphicFrameLocks noChangeAspect="1"/>
          </p:cNvGraphicFramePr>
          <p:nvPr>
            <p:extLst>
              <p:ext uri="{D42A27DB-BD31-4B8C-83A1-F6EECF244321}">
                <p14:modId xmlns:p14="http://schemas.microsoft.com/office/powerpoint/2010/main" val="299311271"/>
              </p:ext>
            </p:extLst>
          </p:nvPr>
        </p:nvGraphicFramePr>
        <p:xfrm>
          <a:off x="1547813" y="5009232"/>
          <a:ext cx="914400" cy="508000"/>
        </p:xfrm>
        <a:graphic>
          <a:graphicData uri="http://schemas.openxmlformats.org/presentationml/2006/ole">
            <mc:AlternateContent xmlns:mc="http://schemas.openxmlformats.org/markup-compatibility/2006">
              <mc:Choice xmlns:v="urn:schemas-microsoft-com:vml" Requires="v">
                <p:oleObj r:id="rId7" imgW="342900" imgH="190500" progId="Equation.DSMT4">
                  <p:embed/>
                </p:oleObj>
              </mc:Choice>
              <mc:Fallback>
                <p:oleObj r:id="rId7" imgW="342900" imgH="190500" progId="Equation.DSMT4">
                  <p:embed/>
                  <p:pic>
                    <p:nvPicPr>
                      <p:cNvPr id="0" name="图片 3101"/>
                      <p:cNvPicPr/>
                      <p:nvPr/>
                    </p:nvPicPr>
                    <p:blipFill>
                      <a:blip r:embed="rId3"/>
                      <a:stretch>
                        <a:fillRect/>
                      </a:stretch>
                    </p:blipFill>
                    <p:spPr>
                      <a:xfrm>
                        <a:off x="1547813" y="5009232"/>
                        <a:ext cx="914400" cy="508000"/>
                      </a:xfrm>
                      <a:prstGeom prst="rect">
                        <a:avLst/>
                      </a:prstGeom>
                      <a:noFill/>
                      <a:ln w="38100">
                        <a:noFill/>
                        <a:miter/>
                      </a:ln>
                    </p:spPr>
                  </p:pic>
                </p:oleObj>
              </mc:Fallback>
            </mc:AlternateContent>
          </a:graphicData>
        </a:graphic>
      </p:graphicFrame>
      <p:graphicFrame>
        <p:nvGraphicFramePr>
          <p:cNvPr id="57356" name="Object 9"/>
          <p:cNvGraphicFramePr>
            <a:graphicFrameLocks noChangeAspect="1"/>
          </p:cNvGraphicFramePr>
          <p:nvPr>
            <p:extLst>
              <p:ext uri="{D42A27DB-BD31-4B8C-83A1-F6EECF244321}">
                <p14:modId xmlns:p14="http://schemas.microsoft.com/office/powerpoint/2010/main" val="4013866945"/>
              </p:ext>
            </p:extLst>
          </p:nvPr>
        </p:nvGraphicFramePr>
        <p:xfrm>
          <a:off x="5219700" y="5375622"/>
          <a:ext cx="903288" cy="501650"/>
        </p:xfrm>
        <a:graphic>
          <a:graphicData uri="http://schemas.openxmlformats.org/presentationml/2006/ole">
            <mc:AlternateContent xmlns:mc="http://schemas.openxmlformats.org/markup-compatibility/2006">
              <mc:Choice xmlns:v="urn:schemas-microsoft-com:vml" Requires="v">
                <p:oleObj r:id="rId8" imgW="342900" imgH="190500" progId="Equation.DSMT4">
                  <p:embed/>
                </p:oleObj>
              </mc:Choice>
              <mc:Fallback>
                <p:oleObj r:id="rId8" imgW="342900" imgH="190500" progId="Equation.DSMT4">
                  <p:embed/>
                  <p:pic>
                    <p:nvPicPr>
                      <p:cNvPr id="0" name="图片 3103"/>
                      <p:cNvPicPr/>
                      <p:nvPr/>
                    </p:nvPicPr>
                    <p:blipFill>
                      <a:blip r:embed="rId3"/>
                      <a:stretch>
                        <a:fillRect/>
                      </a:stretch>
                    </p:blipFill>
                    <p:spPr>
                      <a:xfrm>
                        <a:off x="5219700" y="5375622"/>
                        <a:ext cx="903288" cy="501650"/>
                      </a:xfrm>
                      <a:prstGeom prst="rect">
                        <a:avLst/>
                      </a:prstGeom>
                      <a:noFill/>
                      <a:ln w="38100">
                        <a:noFill/>
                        <a:miter/>
                      </a:ln>
                    </p:spPr>
                  </p:pic>
                </p:oleObj>
              </mc:Fallback>
            </mc:AlternateContent>
          </a:graphicData>
        </a:graphic>
      </p:graphicFrame>
      <p:sp>
        <p:nvSpPr>
          <p:cNvPr id="2" name="Rectangle 3">
            <a:extLst>
              <a:ext uri="{FF2B5EF4-FFF2-40B4-BE49-F238E27FC236}">
                <a16:creationId xmlns:a16="http://schemas.microsoft.com/office/drawing/2014/main" id="{D355F34B-823F-C5AC-B884-ECF723E58D2D}"/>
              </a:ext>
            </a:extLst>
          </p:cNvPr>
          <p:cNvSpPr>
            <a:spLocks noGrp="1"/>
          </p:cNvSpPr>
          <p:nvPr/>
        </p:nvSpPr>
        <p:spPr>
          <a:xfrm>
            <a:off x="369303" y="709781"/>
            <a:ext cx="3200400" cy="609600"/>
          </a:xfrm>
          <a:prstGeom prst="rect">
            <a:avLst/>
          </a:prstGeom>
          <a:noFill/>
          <a:ln w="9525">
            <a:noFill/>
          </a:ln>
        </p:spPr>
        <p:txBody>
          <a:bodyPr vert="horz" wrap="square" lIns="91440" tIns="45720" rIns="91440" bIns="45720" anchor="t" anchorCtr="0"/>
          <a:lst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a:lstStyle>
          <a:p>
            <a:pPr marL="609600" indent="-609600" eaLnBrk="1" hangingPunct="1">
              <a:buClr>
                <a:schemeClr val="tx1"/>
              </a:buClr>
              <a:buFontTx/>
              <a:buNone/>
            </a:pPr>
            <a:r>
              <a:rPr lang="zh-CN" altLang="en-US" b="1" dirty="0">
                <a:latin typeface="Times New Roman" panose="02020603050405020304" pitchFamily="18" charset="0"/>
              </a:rPr>
              <a:t>基本思想</a:t>
            </a:r>
          </a:p>
        </p:txBody>
      </p:sp>
      <p:sp>
        <p:nvSpPr>
          <p:cNvPr id="3" name="AutoShape 4">
            <a:extLst>
              <a:ext uri="{FF2B5EF4-FFF2-40B4-BE49-F238E27FC236}">
                <a16:creationId xmlns:a16="http://schemas.microsoft.com/office/drawing/2014/main" id="{CEA4D428-723C-8589-7019-F06B5EEC6EBE}"/>
              </a:ext>
            </a:extLst>
          </p:cNvPr>
          <p:cNvSpPr/>
          <p:nvPr/>
        </p:nvSpPr>
        <p:spPr>
          <a:xfrm>
            <a:off x="6045404" y="2420938"/>
            <a:ext cx="2664296" cy="467673"/>
          </a:xfrm>
          <a:prstGeom prst="accentBorderCallout2">
            <a:avLst>
              <a:gd name="adj1" fmla="val 49651"/>
              <a:gd name="adj2" fmla="val -2348"/>
              <a:gd name="adj3" fmla="val 41908"/>
              <a:gd name="adj4" fmla="val -1905"/>
              <a:gd name="adj5" fmla="val 40851"/>
              <a:gd name="adj6" fmla="val -2332"/>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zh-CN" altLang="en-US" sz="2000" dirty="0">
                <a:solidFill>
                  <a:schemeClr val="tx1"/>
                </a:solidFill>
              </a:rPr>
              <a:t>交叉概率和变异概率</a:t>
            </a:r>
          </a:p>
        </p:txBody>
      </p:sp>
    </p:spTree>
  </p:cSld>
  <p:clrMapOvr>
    <a:masterClrMapping/>
  </p:clrMapOvr>
  <p:transition>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0419" name="Rectangle 1027"/>
          <p:cNvSpPr>
            <a:spLocks noGrp="1"/>
          </p:cNvSpPr>
          <p:nvPr>
            <p:ph idx="1"/>
          </p:nvPr>
        </p:nvSpPr>
        <p:spPr>
          <a:xfrm>
            <a:off x="611188" y="981075"/>
            <a:ext cx="8281987" cy="5400675"/>
          </a:xfrm>
          <a:ln/>
        </p:spPr>
        <p:txBody>
          <a:bodyPr vert="horz" wrap="square" lIns="91440" tIns="45720" rIns="91440" bIns="45720" anchor="t" anchorCtr="0"/>
          <a:lstStyle/>
          <a:p>
            <a:r>
              <a:rPr lang="en-US" altLang="zh-CN" b="1" dirty="0">
                <a:latin typeface="Times New Roman" panose="02020603050405020304" pitchFamily="18" charset="0"/>
              </a:rPr>
              <a:t>5.1</a:t>
            </a:r>
            <a:r>
              <a:rPr lang="zh-CN" altLang="zh-CN" b="1" dirty="0">
                <a:latin typeface="Times New Roman" panose="02020603050405020304" pitchFamily="18" charset="0"/>
              </a:rPr>
              <a:t>进化算法的生物学背景</a:t>
            </a:r>
          </a:p>
          <a:p>
            <a:r>
              <a:rPr lang="en-US" altLang="zh-CN" b="1" dirty="0">
                <a:latin typeface="Times New Roman" panose="02020603050405020304" pitchFamily="18" charset="0"/>
              </a:rPr>
              <a:t>5.2  </a:t>
            </a:r>
            <a:r>
              <a:rPr lang="zh-CN" altLang="zh-CN" b="1" dirty="0">
                <a:latin typeface="Times New Roman" panose="02020603050405020304" pitchFamily="18" charset="0"/>
              </a:rPr>
              <a:t>遗传算法</a:t>
            </a:r>
            <a:endParaRPr lang="en-US" altLang="zh-CN" b="1" dirty="0">
              <a:latin typeface="Times New Roman" panose="02020603050405020304" pitchFamily="18" charset="0"/>
            </a:endParaRPr>
          </a:p>
          <a:p>
            <a:r>
              <a:rPr lang="en-US" altLang="zh-CN" b="1" dirty="0">
                <a:latin typeface="Times New Roman" panose="02020603050405020304" pitchFamily="18" charset="0"/>
              </a:rPr>
              <a:t>5.3</a:t>
            </a:r>
            <a:r>
              <a:rPr lang="zh-CN" altLang="zh-CN" b="1" dirty="0">
                <a:latin typeface="Times New Roman" panose="02020603050405020304" pitchFamily="18" charset="0"/>
              </a:rPr>
              <a:t>遗传算法的主要改进算法</a:t>
            </a:r>
          </a:p>
          <a:p>
            <a:r>
              <a:rPr lang="en-US" altLang="zh-CN" b="1" dirty="0">
                <a:solidFill>
                  <a:srgbClr val="0000FF"/>
                </a:solidFill>
                <a:latin typeface="Times New Roman" panose="02020603050405020304" pitchFamily="18" charset="0"/>
              </a:rPr>
              <a:t>5.4 </a:t>
            </a:r>
            <a:r>
              <a:rPr lang="zh-CN" altLang="zh-CN" b="1" dirty="0">
                <a:solidFill>
                  <a:srgbClr val="0000FF"/>
                </a:solidFill>
                <a:latin typeface="Times New Roman" panose="02020603050405020304" pitchFamily="18" charset="0"/>
              </a:rPr>
              <a:t>基于遗传算法的生产调度方法</a:t>
            </a:r>
          </a:p>
          <a:p>
            <a:endParaRPr lang="zh-CN" altLang="zh-CN" dirty="0"/>
          </a:p>
          <a:p>
            <a:pPr eaLnBrk="1" hangingPunct="1">
              <a:lnSpc>
                <a:spcPct val="160000"/>
              </a:lnSpc>
            </a:pPr>
            <a:endParaRPr lang="en-US" altLang="zh-CN" b="1" dirty="0">
              <a:latin typeface="Times New Roman" panose="02020603050405020304" pitchFamily="18" charset="0"/>
            </a:endParaRPr>
          </a:p>
        </p:txBody>
      </p:sp>
      <p:sp>
        <p:nvSpPr>
          <p:cNvPr id="58372"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600" dirty="0">
                <a:latin typeface="Times New Roman" panose="02020603050405020304" pitchFamily="18" charset="0"/>
                <a:ea typeface="黑体" panose="02010609060101010101" pitchFamily="49" charset="-122"/>
              </a:rPr>
              <a:t>第 </a:t>
            </a:r>
            <a:r>
              <a:rPr lang="en-US" altLang="zh-CN" sz="3600" dirty="0">
                <a:latin typeface="Times New Roman" panose="02020603050405020304" pitchFamily="18" charset="0"/>
                <a:ea typeface="黑体" panose="02010609060101010101" pitchFamily="49" charset="-122"/>
              </a:rPr>
              <a:t>5 </a:t>
            </a:r>
            <a:r>
              <a:rPr lang="zh-CN" altLang="en-US" sz="3600" dirty="0">
                <a:latin typeface="Times New Roman" panose="02020603050405020304" pitchFamily="18" charset="0"/>
                <a:ea typeface="黑体" panose="02010609060101010101" pitchFamily="49" charset="-122"/>
              </a:rPr>
              <a:t>章   模拟生物进化的遗传算法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 calcmode="lin" valueType="num">
                                      <p:cBhvr additive="base">
                                        <p:cTn id="12"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 calcmode="lin" valueType="num">
                                      <p:cBhvr additive="base">
                                        <p:cTn id="17"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0419">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 calcmode="lin" valueType="num">
                                      <p:cBhvr additive="base">
                                        <p:cTn id="22"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dvAuto="100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59395" name="Rectangle 3"/>
          <p:cNvSpPr>
            <a:spLocks noGrp="1"/>
          </p:cNvSpPr>
          <p:nvPr>
            <p:ph idx="1"/>
          </p:nvPr>
        </p:nvSpPr>
        <p:spPr>
          <a:xfrm>
            <a:off x="381000" y="950913"/>
            <a:ext cx="7772400" cy="533400"/>
          </a:xfrm>
          <a:ln/>
        </p:spPr>
        <p:txBody>
          <a:bodyPr vert="horz" wrap="square" lIns="91440" tIns="45720" rIns="91440" bIns="45720" anchor="t" anchorCtr="0"/>
          <a:lstStyle/>
          <a:p>
            <a:pPr marL="609600" indent="-609600" eaLnBrk="1" hangingPunct="1">
              <a:buNone/>
            </a:pPr>
            <a:r>
              <a:rPr lang="en-US" altLang="zh-CN" b="1" dirty="0">
                <a:latin typeface="Times New Roman" panose="02020603050405020304" pitchFamily="18" charset="0"/>
              </a:rPr>
              <a:t>1. </a:t>
            </a:r>
            <a:r>
              <a:rPr lang="zh-CN" altLang="en-US" b="1" dirty="0">
                <a:latin typeface="Times New Roman" panose="02020603050405020304" pitchFamily="18" charset="0"/>
              </a:rPr>
              <a:t>流水车间调度问题</a:t>
            </a:r>
          </a:p>
        </p:txBody>
      </p:sp>
      <p:sp>
        <p:nvSpPr>
          <p:cNvPr id="59396" name="Rectangle 5"/>
          <p:cNvSpPr/>
          <p:nvPr/>
        </p:nvSpPr>
        <p:spPr>
          <a:xfrm>
            <a:off x="3795713" y="3324225"/>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graphicFrame>
        <p:nvGraphicFramePr>
          <p:cNvPr id="19460" name="Object 4"/>
          <p:cNvGraphicFramePr>
            <a:graphicFrameLocks noChangeAspect="1"/>
          </p:cNvGraphicFramePr>
          <p:nvPr/>
        </p:nvGraphicFramePr>
        <p:xfrm>
          <a:off x="2667000" y="3657600"/>
          <a:ext cx="3581400" cy="546100"/>
        </p:xfrm>
        <a:graphic>
          <a:graphicData uri="http://schemas.openxmlformats.org/presentationml/2006/ole">
            <mc:AlternateContent xmlns:mc="http://schemas.openxmlformats.org/markup-compatibility/2006">
              <mc:Choice xmlns:v="urn:schemas-microsoft-com:vml" Requires="v">
                <p:oleObj r:id="rId2" imgW="1536700" imgH="241300" progId="Equation.3">
                  <p:embed/>
                </p:oleObj>
              </mc:Choice>
              <mc:Fallback>
                <p:oleObj r:id="rId2" imgW="1536700" imgH="241300" progId="Equation.3">
                  <p:embed/>
                  <p:pic>
                    <p:nvPicPr>
                      <p:cNvPr id="0" name="图片 3102"/>
                      <p:cNvPicPr/>
                      <p:nvPr/>
                    </p:nvPicPr>
                    <p:blipFill>
                      <a:blip r:embed="rId3"/>
                      <a:stretch>
                        <a:fillRect/>
                      </a:stretch>
                    </p:blipFill>
                    <p:spPr>
                      <a:xfrm>
                        <a:off x="2667000" y="3657600"/>
                        <a:ext cx="3581400" cy="546100"/>
                      </a:xfrm>
                      <a:prstGeom prst="rect">
                        <a:avLst/>
                      </a:prstGeom>
                      <a:noFill/>
                      <a:ln w="38100">
                        <a:noFill/>
                        <a:miter/>
                      </a:ln>
                    </p:spPr>
                  </p:pic>
                </p:oleObj>
              </mc:Fallback>
            </mc:AlternateContent>
          </a:graphicData>
        </a:graphic>
      </p:graphicFrame>
      <p:sp>
        <p:nvSpPr>
          <p:cNvPr id="19462" name="Rectangle 6"/>
          <p:cNvSpPr/>
          <p:nvPr/>
        </p:nvSpPr>
        <p:spPr>
          <a:xfrm>
            <a:off x="381000" y="1752600"/>
            <a:ext cx="8382000" cy="1800225"/>
          </a:xfrm>
          <a:prstGeom prst="rect">
            <a:avLst/>
          </a:prstGeom>
          <a:noFill/>
          <a:ln w="9525">
            <a:noFill/>
          </a:ln>
        </p:spPr>
        <p:txBody>
          <a:bodyPr>
            <a:spAutoFit/>
          </a:bodyPr>
          <a:lstStyle/>
          <a:p>
            <a:pPr algn="just" eaLnBrk="1" hangingPunct="1">
              <a:spcBef>
                <a:spcPct val="50000"/>
              </a:spcBef>
              <a:buBlip>
                <a:blip r:embed="rId4"/>
              </a:buBlip>
            </a:pPr>
            <a:r>
              <a:rPr lang="en-US" altLang="zh-CN" sz="2800" dirty="0">
                <a:solidFill>
                  <a:schemeClr val="tx1"/>
                </a:solidFill>
                <a:latin typeface="Times New Roman" panose="02020603050405020304" pitchFamily="18" charset="0"/>
              </a:rPr>
              <a:t>  </a:t>
            </a:r>
            <a:r>
              <a:rPr lang="zh-CN" altLang="en-US" sz="2800" dirty="0">
                <a:solidFill>
                  <a:srgbClr val="0000FF"/>
                </a:solidFill>
                <a:latin typeface="Times New Roman" panose="02020603050405020304" pitchFamily="18" charset="0"/>
              </a:rPr>
              <a:t>问题描述：</a:t>
            </a:r>
            <a:r>
              <a:rPr lang="en-US" altLang="zh-CN" sz="2800" i="1" dirty="0">
                <a:solidFill>
                  <a:schemeClr val="tx1"/>
                </a:solidFill>
                <a:latin typeface="Times New Roman" panose="02020603050405020304" pitchFamily="18" charset="0"/>
              </a:rPr>
              <a:t>n </a:t>
            </a:r>
            <a:r>
              <a:rPr lang="zh-CN" altLang="en-US" sz="2800" dirty="0">
                <a:solidFill>
                  <a:schemeClr val="tx1"/>
                </a:solidFill>
                <a:latin typeface="Times New Roman" panose="02020603050405020304" pitchFamily="18" charset="0"/>
              </a:rPr>
              <a:t>个工件要在 </a:t>
            </a:r>
            <a:r>
              <a:rPr lang="en-US" altLang="zh-CN" sz="2800" i="1" dirty="0">
                <a:solidFill>
                  <a:schemeClr val="tx1"/>
                </a:solidFill>
                <a:latin typeface="Times New Roman" panose="02020603050405020304" pitchFamily="18" charset="0"/>
              </a:rPr>
              <a:t>m </a:t>
            </a:r>
            <a:r>
              <a:rPr lang="zh-CN" altLang="en-US" sz="2800" dirty="0">
                <a:solidFill>
                  <a:schemeClr val="tx1"/>
                </a:solidFill>
                <a:latin typeface="Times New Roman" panose="02020603050405020304" pitchFamily="18" charset="0"/>
              </a:rPr>
              <a:t>台机器上加工，每个工件需要经过 </a:t>
            </a:r>
            <a:r>
              <a:rPr lang="en-US" altLang="zh-CN" sz="2800" i="1" dirty="0">
                <a:solidFill>
                  <a:schemeClr val="tx1"/>
                </a:solidFill>
                <a:latin typeface="Times New Roman" panose="02020603050405020304" pitchFamily="18" charset="0"/>
              </a:rPr>
              <a:t>m </a:t>
            </a:r>
            <a:r>
              <a:rPr lang="zh-CN" altLang="en-US" sz="2800" dirty="0">
                <a:solidFill>
                  <a:schemeClr val="tx1"/>
                </a:solidFill>
                <a:latin typeface="Times New Roman" panose="02020603050405020304" pitchFamily="18" charset="0"/>
              </a:rPr>
              <a:t>道工序，每道工序要求不同的机器，</a:t>
            </a:r>
            <a:r>
              <a:rPr lang="en-US" altLang="zh-CN" sz="2800" i="1" dirty="0">
                <a:solidFill>
                  <a:schemeClr val="tx1"/>
                </a:solidFill>
                <a:latin typeface="Times New Roman" panose="02020603050405020304" pitchFamily="18" charset="0"/>
              </a:rPr>
              <a:t>n </a:t>
            </a:r>
            <a:r>
              <a:rPr lang="zh-CN" altLang="en-US" sz="2800" dirty="0">
                <a:solidFill>
                  <a:schemeClr val="tx1"/>
                </a:solidFill>
                <a:latin typeface="Times New Roman" panose="02020603050405020304" pitchFamily="18" charset="0"/>
              </a:rPr>
              <a:t>个工件在 </a:t>
            </a:r>
            <a:r>
              <a:rPr lang="en-US" altLang="zh-CN" sz="2800" i="1" dirty="0">
                <a:solidFill>
                  <a:schemeClr val="tx1"/>
                </a:solidFill>
                <a:latin typeface="Times New Roman" panose="02020603050405020304" pitchFamily="18" charset="0"/>
              </a:rPr>
              <a:t>m </a:t>
            </a:r>
            <a:r>
              <a:rPr lang="zh-CN" altLang="en-US" sz="2800" dirty="0">
                <a:solidFill>
                  <a:schemeClr val="tx1"/>
                </a:solidFill>
                <a:latin typeface="Times New Roman" panose="02020603050405020304" pitchFamily="18" charset="0"/>
              </a:rPr>
              <a:t>台机器上的加工顺序相同。工件在机器上的加工时间是给定的，设为      </a:t>
            </a:r>
          </a:p>
        </p:txBody>
      </p:sp>
      <p:sp>
        <p:nvSpPr>
          <p:cNvPr id="19464" name="Rectangle 8"/>
          <p:cNvSpPr/>
          <p:nvPr/>
        </p:nvSpPr>
        <p:spPr>
          <a:xfrm>
            <a:off x="381000" y="4419600"/>
            <a:ext cx="8458200" cy="946150"/>
          </a:xfrm>
          <a:prstGeom prst="rect">
            <a:avLst/>
          </a:prstGeom>
          <a:noFill/>
          <a:ln w="9525">
            <a:noFill/>
          </a:ln>
        </p:spPr>
        <p:txBody>
          <a:bodyPr anchor="b" anchorCtr="0">
            <a:spAutoFit/>
          </a:bodyPr>
          <a:lstStyle/>
          <a:p>
            <a:pPr algn="just" eaLnBrk="1" hangingPunct="1">
              <a:buBlip>
                <a:blip r:embed="rId4"/>
              </a:buBlip>
            </a:pPr>
            <a:r>
              <a:rPr lang="en-US" altLang="zh-CN" sz="2800" dirty="0">
                <a:solidFill>
                  <a:srgbClr val="0000FF"/>
                </a:solidFill>
                <a:latin typeface="Times New Roman" panose="02020603050405020304" pitchFamily="18" charset="0"/>
              </a:rPr>
              <a:t>  </a:t>
            </a:r>
            <a:r>
              <a:rPr lang="zh-CN" altLang="en-US" sz="2800" dirty="0">
                <a:solidFill>
                  <a:srgbClr val="0000FF"/>
                </a:solidFill>
                <a:latin typeface="Times New Roman" panose="02020603050405020304" pitchFamily="18" charset="0"/>
              </a:rPr>
              <a:t>问题的目标：</a:t>
            </a:r>
            <a:r>
              <a:rPr lang="zh-CN" altLang="en-US" sz="2800" dirty="0">
                <a:solidFill>
                  <a:schemeClr val="tx1"/>
                </a:solidFill>
                <a:latin typeface="Times New Roman" panose="02020603050405020304" pitchFamily="18" charset="0"/>
              </a:rPr>
              <a:t>确定 </a:t>
            </a:r>
            <a:r>
              <a:rPr lang="en-US" altLang="zh-CN" sz="2800" i="1" dirty="0">
                <a:solidFill>
                  <a:schemeClr val="tx1"/>
                </a:solidFill>
                <a:latin typeface="Times New Roman" panose="02020603050405020304" pitchFamily="18" charset="0"/>
              </a:rPr>
              <a:t>n </a:t>
            </a:r>
            <a:r>
              <a:rPr lang="zh-CN" altLang="en-US" sz="2800" dirty="0">
                <a:solidFill>
                  <a:schemeClr val="tx1"/>
                </a:solidFill>
                <a:latin typeface="Times New Roman" panose="02020603050405020304" pitchFamily="18" charset="0"/>
              </a:rPr>
              <a:t>个工件在每台机器上的最优加工顺序，使最大流程时间达到最小。</a:t>
            </a:r>
          </a:p>
        </p:txBody>
      </p:sp>
      <p:sp>
        <p:nvSpPr>
          <p:cNvPr id="59400" name="Rectangle 10"/>
          <p:cNvSpPr>
            <a:spLocks noGrp="1"/>
          </p:cNvSpPr>
          <p:nvPr>
            <p:ph type="title"/>
          </p:nvPr>
        </p:nvSpPr>
        <p:spPr>
          <a:xfrm>
            <a:off x="0" y="-76200"/>
            <a:ext cx="9144000" cy="841375"/>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5.4.1 </a:t>
            </a:r>
            <a:r>
              <a:rPr lang="zh-CN" altLang="zh-CN" sz="3600" b="0" dirty="0">
                <a:latin typeface="Times New Roman" panose="02020603050405020304" pitchFamily="18" charset="0"/>
                <a:ea typeface="黑体" panose="02010609060101010101" pitchFamily="49" charset="-122"/>
              </a:rPr>
              <a:t>基于遗传算法的</a:t>
            </a:r>
            <a:r>
              <a:rPr lang="zh-CN" altLang="en-US" sz="3600" b="0" dirty="0">
                <a:latin typeface="Times New Roman" panose="02020603050405020304" pitchFamily="18" charset="0"/>
                <a:ea typeface="黑体" panose="02010609060101010101" pitchFamily="49" charset="-122"/>
              </a:rPr>
              <a:t>流水车间</a:t>
            </a:r>
            <a:r>
              <a:rPr lang="zh-CN" altLang="zh-CN" sz="3600" b="0" dirty="0">
                <a:latin typeface="Times New Roman" panose="02020603050405020304" pitchFamily="18" charset="0"/>
                <a:ea typeface="黑体" panose="02010609060101010101" pitchFamily="49" charset="-122"/>
              </a:rPr>
              <a:t>调度方法</a:t>
            </a:r>
            <a:endParaRPr lang="zh-CN" altLang="en-US" sz="3600" b="0" dirty="0">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dissolve">
                                      <p:cBhvr>
                                        <p:cTn id="7" dur="500"/>
                                        <p:tgtEl>
                                          <p:spTgt spid="19462"/>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9460"/>
                                        </p:tgtEl>
                                        <p:attrNameLst>
                                          <p:attrName>style.visibility</p:attrName>
                                        </p:attrNameLst>
                                      </p:cBhvr>
                                      <p:to>
                                        <p:strVal val="visible"/>
                                      </p:to>
                                    </p:set>
                                    <p:anim calcmode="lin" valueType="num">
                                      <p:cBhvr additive="base">
                                        <p:cTn id="11" dur="500" fill="hold"/>
                                        <p:tgtEl>
                                          <p:spTgt spid="19460"/>
                                        </p:tgtEl>
                                        <p:attrNameLst>
                                          <p:attrName>ppt_x</p:attrName>
                                        </p:attrNameLst>
                                      </p:cBhvr>
                                      <p:tavLst>
                                        <p:tav tm="0">
                                          <p:val>
                                            <p:strVal val="0-#ppt_w/2"/>
                                          </p:val>
                                        </p:tav>
                                        <p:tav tm="100000">
                                          <p:val>
                                            <p:strVal val="#ppt_x"/>
                                          </p:val>
                                        </p:tav>
                                      </p:tavLst>
                                    </p:anim>
                                    <p:anim calcmode="lin" valueType="num">
                                      <p:cBhvr additive="base">
                                        <p:cTn id="12"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9464"/>
                                        </p:tgtEl>
                                        <p:attrNameLst>
                                          <p:attrName>style.visibility</p:attrName>
                                        </p:attrNameLst>
                                      </p:cBhvr>
                                      <p:to>
                                        <p:strVal val="visible"/>
                                      </p:to>
                                    </p:set>
                                    <p:animEffect transition="in" filter="barn(outHorizontal)">
                                      <p:cBhvr>
                                        <p:cTn id="17"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p:bldP spid="19464"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0419" name="Rectangle 2"/>
          <p:cNvSpPr>
            <a:spLocks noGrp="1"/>
          </p:cNvSpPr>
          <p:nvPr>
            <p:ph idx="1"/>
          </p:nvPr>
        </p:nvSpPr>
        <p:spPr>
          <a:xfrm>
            <a:off x="250825" y="838200"/>
            <a:ext cx="7772400" cy="533400"/>
          </a:xfrm>
          <a:ln/>
        </p:spPr>
        <p:txBody>
          <a:bodyPr vert="horz" wrap="square" lIns="91440" tIns="45720" rIns="91440" bIns="45720" anchor="t" anchorCtr="0"/>
          <a:lstStyle/>
          <a:p>
            <a:pPr marL="609600" indent="-609600" eaLnBrk="1" hangingPunct="1">
              <a:buNone/>
            </a:pPr>
            <a:r>
              <a:rPr lang="en-US" altLang="zh-CN" b="1" dirty="0">
                <a:latin typeface="Times New Roman" panose="02020603050405020304" pitchFamily="18" charset="0"/>
              </a:rPr>
              <a:t>1. </a:t>
            </a:r>
            <a:r>
              <a:rPr lang="zh-CN" altLang="en-US" b="1" dirty="0">
                <a:latin typeface="Times New Roman" panose="02020603050405020304" pitchFamily="18" charset="0"/>
              </a:rPr>
              <a:t>流水车间</a:t>
            </a:r>
            <a:r>
              <a:rPr lang="zh-CN" altLang="en-US" b="1" dirty="0">
                <a:latin typeface="宋体" panose="02010600030101010101" pitchFamily="2" charset="-122"/>
              </a:rPr>
              <a:t>调度问题</a:t>
            </a:r>
            <a:endParaRPr lang="zh-CN" altLang="en-US" b="1" dirty="0"/>
          </a:p>
        </p:txBody>
      </p:sp>
      <p:sp>
        <p:nvSpPr>
          <p:cNvPr id="60420" name="Rectangle 3"/>
          <p:cNvSpPr/>
          <p:nvPr/>
        </p:nvSpPr>
        <p:spPr>
          <a:xfrm>
            <a:off x="3795713" y="3324225"/>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152581" name="Rectangle 5"/>
          <p:cNvSpPr/>
          <p:nvPr/>
        </p:nvSpPr>
        <p:spPr>
          <a:xfrm>
            <a:off x="260350" y="1654175"/>
            <a:ext cx="8991600" cy="4367213"/>
          </a:xfrm>
          <a:prstGeom prst="rect">
            <a:avLst/>
          </a:prstGeom>
          <a:noFill/>
          <a:ln w="9525">
            <a:noFill/>
          </a:ln>
        </p:spPr>
        <p:txBody>
          <a:bodyPr>
            <a:spAutoFit/>
          </a:bodyPr>
          <a:lstStyle/>
          <a:p>
            <a:pPr algn="just" eaLnBrk="1" hangingPunct="1">
              <a:spcBef>
                <a:spcPct val="50000"/>
              </a:spcBef>
              <a:buBlip>
                <a:blip r:embed="rId2"/>
              </a:buBlip>
            </a:pPr>
            <a:r>
              <a:rPr lang="en-US" altLang="zh-CN" sz="2800" b="1" dirty="0">
                <a:solidFill>
                  <a:schemeClr val="tx1"/>
                </a:solidFill>
                <a:latin typeface="宋体" panose="02010600030101010101" pitchFamily="2" charset="-122"/>
              </a:rPr>
              <a:t> </a:t>
            </a:r>
            <a:r>
              <a:rPr lang="zh-CN" altLang="en-US" sz="2800" b="1" dirty="0">
                <a:solidFill>
                  <a:schemeClr val="tx1"/>
                </a:solidFill>
                <a:latin typeface="宋体" panose="02010600030101010101" pitchFamily="2" charset="-122"/>
              </a:rPr>
              <a:t>假设</a:t>
            </a:r>
            <a:r>
              <a:rPr lang="zh-CN" altLang="en-US" sz="2800" dirty="0">
                <a:solidFill>
                  <a:schemeClr val="tx1"/>
                </a:solidFill>
                <a:latin typeface="宋体" panose="02010600030101010101" pitchFamily="2" charset="-122"/>
              </a:rPr>
              <a:t>：</a:t>
            </a:r>
            <a:r>
              <a:rPr lang="zh-CN" altLang="en-US" sz="2800" dirty="0">
                <a:solidFill>
                  <a:schemeClr val="tx1"/>
                </a:solidFill>
                <a:latin typeface="Times New Roman" panose="02020603050405020304" pitchFamily="18" charset="0"/>
              </a:rPr>
              <a:t> </a:t>
            </a:r>
          </a:p>
          <a:p>
            <a:pPr algn="just" eaLnBrk="1" hangingPunct="1">
              <a:spcBef>
                <a:spcPct val="50000"/>
              </a:spcBef>
              <a:buNone/>
            </a:pP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(1)</a:t>
            </a:r>
            <a:r>
              <a:rPr lang="en-US" altLang="zh-CN" sz="2800" dirty="0">
                <a:solidFill>
                  <a:schemeClr val="tx1"/>
                </a:solidFill>
                <a:latin typeface="Times New Roman" panose="02020603050405020304" pitchFamily="18" charset="0"/>
                <a:cs typeface="Times New Roman" panose="02020603050405020304" pitchFamily="18" charset="0"/>
              </a:rPr>
              <a:t> </a:t>
            </a:r>
            <a:r>
              <a:rPr lang="zh-CN" altLang="en-US" sz="2800" dirty="0">
                <a:solidFill>
                  <a:schemeClr val="tx1"/>
                </a:solidFill>
                <a:latin typeface="Times New Roman" panose="02020603050405020304" pitchFamily="18" charset="0"/>
              </a:rPr>
              <a:t>每个工件在机器上的加工顺序是给定的。</a:t>
            </a:r>
          </a:p>
          <a:p>
            <a:pPr algn="just" eaLnBrk="1" hangingPunct="1">
              <a:spcBef>
                <a:spcPct val="50000"/>
              </a:spcBef>
              <a:buNone/>
            </a:pP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(2)</a:t>
            </a:r>
            <a:r>
              <a:rPr lang="en-US" altLang="zh-CN" sz="2800" dirty="0">
                <a:solidFill>
                  <a:schemeClr val="tx1"/>
                </a:solidFill>
                <a:latin typeface="Times New Roman" panose="02020603050405020304" pitchFamily="18" charset="0"/>
                <a:cs typeface="Times New Roman" panose="02020603050405020304" pitchFamily="18" charset="0"/>
              </a:rPr>
              <a:t> </a:t>
            </a:r>
            <a:r>
              <a:rPr lang="zh-CN" altLang="en-US" sz="2800" dirty="0">
                <a:solidFill>
                  <a:schemeClr val="tx1"/>
                </a:solidFill>
                <a:latin typeface="Times New Roman" panose="02020603050405020304" pitchFamily="18" charset="0"/>
              </a:rPr>
              <a:t>每台机器同时只能加工一个工件。</a:t>
            </a:r>
          </a:p>
          <a:p>
            <a:pPr algn="just" eaLnBrk="1" hangingPunct="1">
              <a:spcBef>
                <a:spcPct val="50000"/>
              </a:spcBef>
              <a:buNone/>
            </a:pP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(3)</a:t>
            </a:r>
            <a:r>
              <a:rPr lang="en-US" altLang="zh-CN" sz="2800" dirty="0">
                <a:solidFill>
                  <a:schemeClr val="tx1"/>
                </a:solidFill>
                <a:latin typeface="Times New Roman" panose="02020603050405020304" pitchFamily="18" charset="0"/>
                <a:cs typeface="Times New Roman" panose="02020603050405020304" pitchFamily="18" charset="0"/>
              </a:rPr>
              <a:t> </a:t>
            </a:r>
            <a:r>
              <a:rPr lang="zh-CN" altLang="en-US" sz="2800" dirty="0">
                <a:solidFill>
                  <a:schemeClr val="tx1"/>
                </a:solidFill>
                <a:latin typeface="Times New Roman" panose="02020603050405020304" pitchFamily="18" charset="0"/>
              </a:rPr>
              <a:t>一个工件不能同时在不同的机器上加工。</a:t>
            </a:r>
          </a:p>
          <a:p>
            <a:pPr algn="just" eaLnBrk="1" hangingPunct="1">
              <a:spcBef>
                <a:spcPct val="50000"/>
              </a:spcBef>
              <a:buNone/>
            </a:pP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(4)</a:t>
            </a:r>
            <a:r>
              <a:rPr lang="en-US" altLang="zh-CN" sz="2800" dirty="0">
                <a:solidFill>
                  <a:schemeClr val="tx1"/>
                </a:solidFill>
                <a:latin typeface="Times New Roman" panose="02020603050405020304" pitchFamily="18" charset="0"/>
                <a:cs typeface="Times New Roman" panose="02020603050405020304" pitchFamily="18" charset="0"/>
              </a:rPr>
              <a:t> </a:t>
            </a:r>
            <a:r>
              <a:rPr lang="zh-CN" altLang="en-US" sz="2800" dirty="0">
                <a:solidFill>
                  <a:schemeClr val="tx1"/>
                </a:solidFill>
                <a:latin typeface="Times New Roman" panose="02020603050405020304" pitchFamily="18" charset="0"/>
              </a:rPr>
              <a:t>工序不能预定。</a:t>
            </a:r>
          </a:p>
          <a:p>
            <a:pPr algn="just" eaLnBrk="1" hangingPunct="1">
              <a:spcBef>
                <a:spcPct val="50000"/>
              </a:spcBef>
              <a:buNone/>
            </a:pP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(5)</a:t>
            </a:r>
            <a:r>
              <a:rPr lang="en-US" altLang="zh-CN" sz="2800" dirty="0">
                <a:solidFill>
                  <a:schemeClr val="tx1"/>
                </a:solidFill>
                <a:latin typeface="Times New Roman" panose="02020603050405020304" pitchFamily="18" charset="0"/>
                <a:cs typeface="Times New Roman" panose="02020603050405020304" pitchFamily="18" charset="0"/>
              </a:rPr>
              <a:t> </a:t>
            </a:r>
            <a:r>
              <a:rPr lang="zh-CN" altLang="en-US" sz="2800" dirty="0">
                <a:solidFill>
                  <a:schemeClr val="tx1"/>
                </a:solidFill>
                <a:latin typeface="Times New Roman" panose="02020603050405020304" pitchFamily="18" charset="0"/>
              </a:rPr>
              <a:t>工序的准备时间与顺序无关，且包含在加工时间中。</a:t>
            </a:r>
          </a:p>
          <a:p>
            <a:pPr algn="just" eaLnBrk="1" hangingPunct="1">
              <a:spcBef>
                <a:spcPct val="50000"/>
              </a:spcBef>
              <a:buNone/>
            </a:pPr>
            <a:r>
              <a:rPr lang="zh-CN" altLang="en-US" sz="2800" dirty="0">
                <a:solidFill>
                  <a:schemeClr val="tx1"/>
                </a:solidFill>
                <a:latin typeface="Times New Roman" panose="02020603050405020304" pitchFamily="18" charset="0"/>
              </a:rPr>
              <a:t> </a:t>
            </a:r>
            <a:r>
              <a:rPr lang="en-US" altLang="zh-CN" sz="2800" dirty="0">
                <a:solidFill>
                  <a:schemeClr val="tx1"/>
                </a:solidFill>
                <a:latin typeface="Times New Roman" panose="02020603050405020304" pitchFamily="18" charset="0"/>
              </a:rPr>
              <a:t>(6) </a:t>
            </a:r>
            <a:r>
              <a:rPr lang="zh-CN" altLang="en-US" sz="2800" dirty="0">
                <a:solidFill>
                  <a:schemeClr val="tx1"/>
                </a:solidFill>
                <a:latin typeface="宋体" panose="02010600030101010101" pitchFamily="2" charset="-122"/>
              </a:rPr>
              <a:t>工件在每台机器上的加工顺序相同，且是确定的。</a:t>
            </a:r>
            <a:r>
              <a:rPr lang="zh-CN" altLang="en-US" sz="2800" dirty="0">
                <a:solidFill>
                  <a:schemeClr val="tx1"/>
                </a:solidFill>
                <a:latin typeface="Times New Roman" panose="02020603050405020304" pitchFamily="18" charset="0"/>
              </a:rPr>
              <a:t> </a:t>
            </a:r>
          </a:p>
        </p:txBody>
      </p:sp>
      <p:sp>
        <p:nvSpPr>
          <p:cNvPr id="60422" name="Rectangle 7"/>
          <p:cNvSpPr>
            <a:spLocks noGrp="1"/>
          </p:cNvSpPr>
          <p:nvPr>
            <p:ph type="title"/>
          </p:nvPr>
        </p:nvSpPr>
        <p:spPr>
          <a:xfrm>
            <a:off x="0" y="-76200"/>
            <a:ext cx="9144000" cy="841375"/>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5.4.1 </a:t>
            </a:r>
            <a:r>
              <a:rPr lang="zh-CN" altLang="zh-CN" sz="3600" b="0" dirty="0">
                <a:latin typeface="Times New Roman" panose="02020603050405020304" pitchFamily="18" charset="0"/>
                <a:ea typeface="黑体" panose="02010609060101010101" pitchFamily="49" charset="-122"/>
              </a:rPr>
              <a:t>基于遗传算法的</a:t>
            </a:r>
            <a:r>
              <a:rPr lang="zh-CN" altLang="en-US" sz="3600" b="0" dirty="0">
                <a:latin typeface="Times New Roman" panose="02020603050405020304" pitchFamily="18" charset="0"/>
                <a:ea typeface="黑体" panose="02010609060101010101" pitchFamily="49" charset="-122"/>
              </a:rPr>
              <a:t>流水车间</a:t>
            </a:r>
            <a:r>
              <a:rPr lang="zh-CN" altLang="zh-CN" sz="3600" b="0" dirty="0">
                <a:latin typeface="Times New Roman" panose="02020603050405020304" pitchFamily="18" charset="0"/>
                <a:ea typeface="黑体" panose="02010609060101010101" pitchFamily="49" charset="-122"/>
              </a:rPr>
              <a:t>调度方法</a:t>
            </a:r>
            <a:endParaRPr lang="zh-CN" altLang="en-US" sz="3600" b="0" dirty="0">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581"/>
                                        </p:tgtEl>
                                        <p:attrNameLst>
                                          <p:attrName>style.visibility</p:attrName>
                                        </p:attrNameLst>
                                      </p:cBhvr>
                                      <p:to>
                                        <p:strVal val="visible"/>
                                      </p:to>
                                    </p:set>
                                    <p:animEffect transition="in" filter="dissolve">
                                      <p:cBhvr>
                                        <p:cTn id="7" dur="500"/>
                                        <p:tgtEl>
                                          <p:spTgt spid="152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1443" name="Rectangle 2"/>
          <p:cNvSpPr/>
          <p:nvPr/>
        </p:nvSpPr>
        <p:spPr>
          <a:xfrm>
            <a:off x="381000" y="990600"/>
            <a:ext cx="7543800" cy="549275"/>
          </a:xfrm>
          <a:prstGeom prst="rect">
            <a:avLst/>
          </a:prstGeom>
          <a:noFill/>
          <a:ln w="9525">
            <a:noFill/>
          </a:ln>
        </p:spPr>
        <p:txBody>
          <a:bodyPr>
            <a:spAutoFit/>
          </a:bodyPr>
          <a:lstStyle/>
          <a:p>
            <a:pPr marL="457200" indent="-457200" eaLnBrk="1" hangingPunct="1"/>
            <a:r>
              <a:rPr lang="en-US" altLang="zh-CN" sz="3000" b="1" dirty="0">
                <a:solidFill>
                  <a:schemeClr val="tx1"/>
                </a:solidFill>
                <a:latin typeface="Times New Roman" panose="02020603050405020304" pitchFamily="18" charset="0"/>
              </a:rPr>
              <a:t> 2. </a:t>
            </a:r>
            <a:r>
              <a:rPr lang="zh-CN" altLang="en-US" sz="3000" b="1" dirty="0">
                <a:solidFill>
                  <a:schemeClr val="tx1"/>
                </a:solidFill>
                <a:latin typeface="Times New Roman" panose="02020603050405020304" pitchFamily="18" charset="0"/>
              </a:rPr>
              <a:t>求解流水车间调度</a:t>
            </a:r>
            <a:r>
              <a:rPr lang="zh-CN" altLang="en-US" sz="3000" b="1" dirty="0">
                <a:solidFill>
                  <a:schemeClr val="tx1"/>
                </a:solidFill>
                <a:latin typeface="宋体" panose="02010600030101010101" pitchFamily="2" charset="-122"/>
              </a:rPr>
              <a:t>问题的遗传算法设计</a:t>
            </a:r>
            <a:r>
              <a:rPr lang="zh-CN" altLang="en-US" sz="3000" b="1" dirty="0">
                <a:solidFill>
                  <a:schemeClr val="tx1"/>
                </a:solidFill>
                <a:latin typeface="Times New Roman" panose="02020603050405020304" pitchFamily="18" charset="0"/>
              </a:rPr>
              <a:t> </a:t>
            </a:r>
          </a:p>
        </p:txBody>
      </p:sp>
      <p:sp>
        <p:nvSpPr>
          <p:cNvPr id="20483" name="Rectangle 3"/>
          <p:cNvSpPr/>
          <p:nvPr/>
        </p:nvSpPr>
        <p:spPr>
          <a:xfrm>
            <a:off x="304800" y="1674813"/>
            <a:ext cx="8458200" cy="1123950"/>
          </a:xfrm>
          <a:prstGeom prst="rect">
            <a:avLst/>
          </a:prstGeom>
          <a:noFill/>
          <a:ln w="9525">
            <a:noFill/>
          </a:ln>
        </p:spPr>
        <p:txBody>
          <a:bodyPr>
            <a:spAutoFit/>
          </a:bodyPr>
          <a:lstStyle/>
          <a:p>
            <a:pPr eaLnBrk="1" hangingPunct="1">
              <a:spcBef>
                <a:spcPct val="50000"/>
              </a:spcBef>
            </a:pPr>
            <a:r>
              <a:rPr lang="zh-CN" altLang="en-US" sz="2800" b="1" dirty="0">
                <a:solidFill>
                  <a:schemeClr val="tx1"/>
                </a:solidFill>
                <a:latin typeface="Times New Roman" panose="02020603050405020304" pitchFamily="18" charset="0"/>
              </a:rPr>
              <a:t>（</a:t>
            </a:r>
            <a:r>
              <a:rPr lang="en-US" altLang="zh-CN" sz="2800" b="1" dirty="0">
                <a:solidFill>
                  <a:schemeClr val="tx1"/>
                </a:solidFill>
                <a:latin typeface="Times New Roman" panose="02020603050405020304" pitchFamily="18" charset="0"/>
              </a:rPr>
              <a:t>1</a:t>
            </a:r>
            <a:r>
              <a:rPr lang="zh-CN" altLang="en-US" sz="2800" b="1" dirty="0">
                <a:solidFill>
                  <a:schemeClr val="tx1"/>
                </a:solidFill>
                <a:latin typeface="Times New Roman" panose="02020603050405020304" pitchFamily="18" charset="0"/>
              </a:rPr>
              <a:t>） </a:t>
            </a:r>
            <a:r>
              <a:rPr lang="en-US" altLang="zh-CN" sz="2800" b="1" dirty="0">
                <a:solidFill>
                  <a:schemeClr val="tx1"/>
                </a:solidFill>
                <a:latin typeface="Times New Roman" panose="02020603050405020304" pitchFamily="18" charset="0"/>
              </a:rPr>
              <a:t>FSP</a:t>
            </a:r>
            <a:r>
              <a:rPr lang="zh-CN" altLang="en-US" sz="2800" b="1" dirty="0">
                <a:solidFill>
                  <a:schemeClr val="tx1"/>
                </a:solidFill>
                <a:latin typeface="宋体" panose="02010600030101010101" pitchFamily="2" charset="-122"/>
              </a:rPr>
              <a:t>的编码方法</a:t>
            </a:r>
            <a:endParaRPr lang="zh-CN" altLang="en-US" sz="2800" b="1" dirty="0">
              <a:solidFill>
                <a:schemeClr val="tx1"/>
              </a:solidFill>
              <a:latin typeface="Times New Roman" panose="02020603050405020304" pitchFamily="18" charset="0"/>
            </a:endParaRPr>
          </a:p>
          <a:p>
            <a:pPr algn="just" eaLnBrk="1" hangingPunct="1">
              <a:spcBef>
                <a:spcPct val="50000"/>
              </a:spcBef>
            </a:pPr>
            <a:r>
              <a:rPr lang="zh-CN" altLang="en-US" sz="2600" dirty="0">
                <a:solidFill>
                  <a:schemeClr val="tx1"/>
                </a:solidFill>
                <a:latin typeface="宋体" panose="02010600030101010101" pitchFamily="2" charset="-122"/>
              </a:rPr>
              <a:t>对于</a:t>
            </a:r>
            <a:r>
              <a:rPr lang="en-US" altLang="zh-CN" sz="2600" dirty="0">
                <a:solidFill>
                  <a:schemeClr val="tx1"/>
                </a:solidFill>
                <a:latin typeface="Times New Roman" panose="02020603050405020304" pitchFamily="18" charset="0"/>
              </a:rPr>
              <a:t>FSP</a:t>
            </a:r>
            <a:r>
              <a:rPr lang="zh-CN" altLang="en-US" sz="2600" dirty="0">
                <a:solidFill>
                  <a:schemeClr val="tx1"/>
                </a:solidFill>
                <a:latin typeface="宋体" panose="02010600030101010101" pitchFamily="2" charset="-122"/>
              </a:rPr>
              <a:t>，最自然的编码方式是用染色体表示工件的顺序</a:t>
            </a:r>
            <a:r>
              <a:rPr lang="zh-CN" altLang="en-US" sz="2600" dirty="0">
                <a:solidFill>
                  <a:schemeClr val="tx1"/>
                </a:solidFill>
                <a:latin typeface="Times New Roman" panose="02020603050405020304" pitchFamily="18" charset="0"/>
              </a:rPr>
              <a:t>。</a:t>
            </a:r>
          </a:p>
        </p:txBody>
      </p:sp>
      <p:sp>
        <p:nvSpPr>
          <p:cNvPr id="61445" name="Rectangle 10"/>
          <p:cNvSpPr/>
          <p:nvPr/>
        </p:nvSpPr>
        <p:spPr>
          <a:xfrm>
            <a:off x="4076700" y="32146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61446" name="Rectangle 15"/>
          <p:cNvSpPr>
            <a:spLocks noGrp="1"/>
          </p:cNvSpPr>
          <p:nvPr>
            <p:ph type="title"/>
          </p:nvPr>
        </p:nvSpPr>
        <p:spPr>
          <a:ln/>
        </p:spPr>
        <p:txBody>
          <a:bodyPr vert="horz" wrap="square" lIns="91440" tIns="45720" rIns="91440" bIns="45720" anchor="b" anchorCtr="0"/>
          <a:lstStyle/>
          <a:p>
            <a:pPr eaLnBrk="1" hangingPunct="1"/>
            <a:endParaRPr lang="zh-CN" altLang="zh-CN" dirty="0"/>
          </a:p>
        </p:txBody>
      </p:sp>
      <p:sp>
        <p:nvSpPr>
          <p:cNvPr id="61447" name="Rectangle 17"/>
          <p:cNvSpPr/>
          <p:nvPr/>
        </p:nvSpPr>
        <p:spPr>
          <a:xfrm>
            <a:off x="0" y="76200"/>
            <a:ext cx="9144000" cy="765175"/>
          </a:xfrm>
          <a:prstGeom prst="rect">
            <a:avLst/>
          </a:prstGeom>
          <a:solidFill>
            <a:srgbClr val="A50021"/>
          </a:solidFill>
          <a:ln w="9525">
            <a:noFill/>
          </a:ln>
        </p:spPr>
        <p:txBody>
          <a:bodyPr anchor="b" anchorCtr="0"/>
          <a:lstStyle/>
          <a:p>
            <a:pPr indent="176530" eaLnBrk="1" hangingPunct="1"/>
            <a:r>
              <a:rPr lang="en-US" altLang="zh-CN" sz="3600" dirty="0">
                <a:latin typeface="Times New Roman" panose="02020603050405020304" pitchFamily="18" charset="0"/>
                <a:ea typeface="黑体" panose="02010609060101010101" pitchFamily="49" charset="-122"/>
              </a:rPr>
              <a:t>5.4.1 </a:t>
            </a:r>
            <a:r>
              <a:rPr lang="zh-CN" altLang="zh-CN" sz="3600" dirty="0">
                <a:latin typeface="Times New Roman" panose="02020603050405020304" pitchFamily="18" charset="0"/>
                <a:ea typeface="黑体" panose="02010609060101010101" pitchFamily="49" charset="-122"/>
              </a:rPr>
              <a:t>基于遗传算法的</a:t>
            </a:r>
            <a:r>
              <a:rPr lang="zh-CN" altLang="en-US" sz="3600" dirty="0">
                <a:latin typeface="Times New Roman" panose="02020603050405020304" pitchFamily="18" charset="0"/>
                <a:ea typeface="黑体" panose="02010609060101010101" pitchFamily="49" charset="-122"/>
              </a:rPr>
              <a:t>流水车间</a:t>
            </a:r>
            <a:r>
              <a:rPr lang="zh-CN" altLang="zh-CN" sz="3600" dirty="0">
                <a:latin typeface="Times New Roman" panose="02020603050405020304" pitchFamily="18" charset="0"/>
                <a:ea typeface="黑体" panose="02010609060101010101" pitchFamily="49" charset="-122"/>
              </a:rPr>
              <a:t>调度方法</a:t>
            </a:r>
            <a:endParaRPr lang="zh-CN" altLang="en-US" sz="3600" dirty="0">
              <a:latin typeface="Times New Roman" panose="02020603050405020304" pitchFamily="18" charset="0"/>
              <a:ea typeface="黑体" panose="02010609060101010101" pitchFamily="49" charset="-122"/>
            </a:endParaRPr>
          </a:p>
        </p:txBody>
      </p:sp>
      <p:grpSp>
        <p:nvGrpSpPr>
          <p:cNvPr id="2" name="Group 22"/>
          <p:cNvGrpSpPr/>
          <p:nvPr/>
        </p:nvGrpSpPr>
        <p:grpSpPr>
          <a:xfrm>
            <a:off x="457200" y="3352800"/>
            <a:ext cx="8305800" cy="1127125"/>
            <a:chOff x="288" y="2112"/>
            <a:chExt cx="5232" cy="710"/>
          </a:xfrm>
        </p:grpSpPr>
        <p:sp>
          <p:nvSpPr>
            <p:cNvPr id="61449" name="Rectangle 21"/>
            <p:cNvSpPr/>
            <p:nvPr/>
          </p:nvSpPr>
          <p:spPr>
            <a:xfrm>
              <a:off x="288" y="2112"/>
              <a:ext cx="5232" cy="708"/>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lnSpc>
                  <a:spcPct val="140000"/>
                </a:lnSpc>
                <a:spcBef>
                  <a:spcPct val="50000"/>
                </a:spcBef>
              </a:pPr>
              <a:r>
                <a:rPr lang="zh-CN" altLang="en-US" dirty="0">
                  <a:solidFill>
                    <a:schemeClr val="tx1"/>
                  </a:solidFill>
                  <a:latin typeface="宋体" panose="02010600030101010101" pitchFamily="2" charset="-122"/>
                </a:rPr>
                <a:t>对于有四个工件的</a:t>
              </a:r>
              <a:r>
                <a:rPr lang="en-US" altLang="zh-CN" dirty="0">
                  <a:solidFill>
                    <a:schemeClr val="tx1"/>
                  </a:solidFill>
                  <a:latin typeface="Times New Roman" panose="02020603050405020304" pitchFamily="18" charset="0"/>
                  <a:cs typeface="Times New Roman" panose="02020603050405020304" pitchFamily="18" charset="0"/>
                </a:rPr>
                <a:t>FSP</a:t>
              </a:r>
              <a:r>
                <a:rPr lang="zh-CN" altLang="en-US" dirty="0">
                  <a:solidFill>
                    <a:schemeClr val="tx1"/>
                  </a:solidFill>
                  <a:latin typeface="宋体" panose="02010600030101010101" pitchFamily="2" charset="-122"/>
                </a:rPr>
                <a:t>，第  个染色体           ，表示工件的加工顺序为：            。</a:t>
              </a:r>
              <a:r>
                <a:rPr lang="zh-CN" altLang="en-US" sz="1100" dirty="0">
                  <a:solidFill>
                    <a:schemeClr val="tx1"/>
                  </a:solidFill>
                  <a:latin typeface="宋体" panose="02010600030101010101" pitchFamily="2" charset="-122"/>
                </a:rPr>
                <a:t> </a:t>
              </a:r>
              <a:endParaRPr lang="zh-CN" altLang="en-US" dirty="0">
                <a:solidFill>
                  <a:schemeClr val="tx1"/>
                </a:solidFill>
                <a:latin typeface="Times New Roman" panose="02020603050405020304" pitchFamily="18" charset="0"/>
              </a:endParaRPr>
            </a:p>
          </p:txBody>
        </p:sp>
        <p:graphicFrame>
          <p:nvGraphicFramePr>
            <p:cNvPr id="61450" name="Object 0"/>
            <p:cNvGraphicFramePr>
              <a:graphicFrameLocks noChangeAspect="1"/>
            </p:cNvGraphicFramePr>
            <p:nvPr/>
          </p:nvGraphicFramePr>
          <p:xfrm>
            <a:off x="2620" y="2208"/>
            <a:ext cx="164" cy="240"/>
          </p:xfrm>
          <a:graphic>
            <a:graphicData uri="http://schemas.openxmlformats.org/presentationml/2006/ole">
              <mc:AlternateContent xmlns:mc="http://schemas.openxmlformats.org/markup-compatibility/2006">
                <mc:Choice xmlns:v="urn:schemas-microsoft-com:vml" Requires="v">
                  <p:oleObj r:id="rId2" imgW="127000" imgH="177165" progId="Equation.3">
                    <p:embed/>
                  </p:oleObj>
                </mc:Choice>
                <mc:Fallback>
                  <p:oleObj r:id="rId2" imgW="127000" imgH="177165" progId="Equation.3">
                    <p:embed/>
                    <p:pic>
                      <p:nvPicPr>
                        <p:cNvPr id="0" name="图片 3121"/>
                        <p:cNvPicPr/>
                        <p:nvPr/>
                      </p:nvPicPr>
                      <p:blipFill>
                        <a:blip r:embed="rId3"/>
                        <a:stretch>
                          <a:fillRect/>
                        </a:stretch>
                      </p:blipFill>
                      <p:spPr>
                        <a:xfrm>
                          <a:off x="2620" y="2208"/>
                          <a:ext cx="164" cy="240"/>
                        </a:xfrm>
                        <a:prstGeom prst="rect">
                          <a:avLst/>
                        </a:prstGeom>
                        <a:noFill/>
                        <a:ln w="38100">
                          <a:noFill/>
                          <a:miter/>
                        </a:ln>
                      </p:spPr>
                    </p:pic>
                  </p:oleObj>
                </mc:Fallback>
              </mc:AlternateContent>
            </a:graphicData>
          </a:graphic>
        </p:graphicFrame>
        <p:graphicFrame>
          <p:nvGraphicFramePr>
            <p:cNvPr id="61451" name="Object 1"/>
            <p:cNvGraphicFramePr>
              <a:graphicFrameLocks noChangeAspect="1"/>
            </p:cNvGraphicFramePr>
            <p:nvPr/>
          </p:nvGraphicFramePr>
          <p:xfrm>
            <a:off x="3600" y="2208"/>
            <a:ext cx="1008" cy="285"/>
          </p:xfrm>
          <a:graphic>
            <a:graphicData uri="http://schemas.openxmlformats.org/presentationml/2006/ole">
              <mc:AlternateContent xmlns:mc="http://schemas.openxmlformats.org/markup-compatibility/2006">
                <mc:Choice xmlns:v="urn:schemas-microsoft-com:vml" Requires="v">
                  <p:oleObj r:id="rId4" imgW="812165" imgH="228600" progId="Equation.3">
                    <p:embed/>
                  </p:oleObj>
                </mc:Choice>
                <mc:Fallback>
                  <p:oleObj r:id="rId4" imgW="812165" imgH="228600" progId="Equation.3">
                    <p:embed/>
                    <p:pic>
                      <p:nvPicPr>
                        <p:cNvPr id="0" name="图片 3122"/>
                        <p:cNvPicPr/>
                        <p:nvPr/>
                      </p:nvPicPr>
                      <p:blipFill>
                        <a:blip r:embed="rId5"/>
                        <a:stretch>
                          <a:fillRect/>
                        </a:stretch>
                      </p:blipFill>
                      <p:spPr>
                        <a:xfrm>
                          <a:off x="3600" y="2208"/>
                          <a:ext cx="1008" cy="285"/>
                        </a:xfrm>
                        <a:prstGeom prst="rect">
                          <a:avLst/>
                        </a:prstGeom>
                        <a:noFill/>
                        <a:ln w="38100">
                          <a:noFill/>
                          <a:miter/>
                        </a:ln>
                      </p:spPr>
                    </p:pic>
                  </p:oleObj>
                </mc:Fallback>
              </mc:AlternateContent>
            </a:graphicData>
          </a:graphic>
        </p:graphicFrame>
        <p:graphicFrame>
          <p:nvGraphicFramePr>
            <p:cNvPr id="61452" name="Object 2"/>
            <p:cNvGraphicFramePr>
              <a:graphicFrameLocks noChangeAspect="1"/>
            </p:cNvGraphicFramePr>
            <p:nvPr/>
          </p:nvGraphicFramePr>
          <p:xfrm>
            <a:off x="1920" y="2496"/>
            <a:ext cx="1008" cy="326"/>
          </p:xfrm>
          <a:graphic>
            <a:graphicData uri="http://schemas.openxmlformats.org/presentationml/2006/ole">
              <mc:AlternateContent xmlns:mc="http://schemas.openxmlformats.org/markup-compatibility/2006">
                <mc:Choice xmlns:v="urn:schemas-microsoft-com:vml" Requires="v">
                  <p:oleObj r:id="rId6" imgW="736600" imgH="241300" progId="Equation.3">
                    <p:embed/>
                  </p:oleObj>
                </mc:Choice>
                <mc:Fallback>
                  <p:oleObj r:id="rId6" imgW="736600" imgH="241300" progId="Equation.3">
                    <p:embed/>
                    <p:pic>
                      <p:nvPicPr>
                        <p:cNvPr id="0" name="图片 3120"/>
                        <p:cNvPicPr/>
                        <p:nvPr/>
                      </p:nvPicPr>
                      <p:blipFill>
                        <a:blip r:embed="rId7"/>
                        <a:stretch>
                          <a:fillRect/>
                        </a:stretch>
                      </p:blipFill>
                      <p:spPr>
                        <a:xfrm>
                          <a:off x="1920" y="2496"/>
                          <a:ext cx="1008" cy="326"/>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0-#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2467" name="Rectangle 2"/>
          <p:cNvSpPr/>
          <p:nvPr/>
        </p:nvSpPr>
        <p:spPr>
          <a:xfrm>
            <a:off x="565150" y="1050925"/>
            <a:ext cx="7391400" cy="549275"/>
          </a:xfrm>
          <a:prstGeom prst="rect">
            <a:avLst/>
          </a:prstGeom>
          <a:noFill/>
          <a:ln w="9525">
            <a:noFill/>
          </a:ln>
        </p:spPr>
        <p:txBody>
          <a:bodyPr>
            <a:spAutoFit/>
          </a:bodyPr>
          <a:lstStyle/>
          <a:p>
            <a:pPr marL="457200" indent="-457200" eaLnBrk="1" hangingPunct="1"/>
            <a:r>
              <a:rPr lang="en-US" altLang="zh-CN" sz="3000" b="1" dirty="0">
                <a:solidFill>
                  <a:schemeClr val="tx1"/>
                </a:solidFill>
                <a:latin typeface="Times New Roman" panose="02020603050405020304" pitchFamily="18" charset="0"/>
              </a:rPr>
              <a:t> 2. </a:t>
            </a:r>
            <a:r>
              <a:rPr lang="zh-CN" altLang="en-US" sz="3000" b="1" dirty="0">
                <a:solidFill>
                  <a:schemeClr val="tx1"/>
                </a:solidFill>
                <a:latin typeface="Times New Roman" panose="02020603050405020304" pitchFamily="18" charset="0"/>
              </a:rPr>
              <a:t>求解流水车间调度问题</a:t>
            </a:r>
            <a:r>
              <a:rPr lang="zh-CN" altLang="en-US" sz="3000" b="1" dirty="0">
                <a:solidFill>
                  <a:schemeClr val="tx1"/>
                </a:solidFill>
                <a:latin typeface="宋体" panose="02010600030101010101" pitchFamily="2" charset="-122"/>
              </a:rPr>
              <a:t>的遗传算法设计</a:t>
            </a:r>
            <a:r>
              <a:rPr lang="zh-CN" altLang="en-US" sz="3000" dirty="0">
                <a:solidFill>
                  <a:schemeClr val="tx1"/>
                </a:solidFill>
                <a:latin typeface="Times New Roman" panose="02020603050405020304" pitchFamily="18" charset="0"/>
              </a:rPr>
              <a:t> </a:t>
            </a:r>
          </a:p>
        </p:txBody>
      </p:sp>
      <p:sp>
        <p:nvSpPr>
          <p:cNvPr id="154628" name="Rectangle 4"/>
          <p:cNvSpPr/>
          <p:nvPr/>
        </p:nvSpPr>
        <p:spPr>
          <a:xfrm>
            <a:off x="457200" y="1752600"/>
            <a:ext cx="7848600" cy="519113"/>
          </a:xfrm>
          <a:prstGeom prst="rect">
            <a:avLst/>
          </a:prstGeom>
          <a:noFill/>
          <a:ln w="9525">
            <a:noFill/>
          </a:ln>
        </p:spPr>
        <p:txBody>
          <a:bodyPr>
            <a:spAutoFit/>
          </a:bodyPr>
          <a:lstStyle/>
          <a:p>
            <a:pPr marL="457200" indent="-457200" eaLnBrk="1" hangingPunct="1"/>
            <a:r>
              <a:rPr lang="zh-CN" altLang="en-US" sz="2800" b="1" dirty="0">
                <a:solidFill>
                  <a:schemeClr val="tx1"/>
                </a:solidFill>
                <a:latin typeface="Times New Roman" panose="02020603050405020304" pitchFamily="18" charset="0"/>
              </a:rPr>
              <a:t>（</a:t>
            </a:r>
            <a:r>
              <a:rPr lang="en-US" altLang="zh-CN" sz="2800" b="1" dirty="0">
                <a:solidFill>
                  <a:schemeClr val="tx1"/>
                </a:solidFill>
                <a:latin typeface="Times New Roman" panose="02020603050405020304" pitchFamily="18" charset="0"/>
              </a:rPr>
              <a:t>2</a:t>
            </a:r>
            <a:r>
              <a:rPr lang="zh-CN" altLang="en-US" sz="2800" b="1" dirty="0">
                <a:solidFill>
                  <a:schemeClr val="tx1"/>
                </a:solidFill>
                <a:latin typeface="Times New Roman" panose="02020603050405020304" pitchFamily="18" charset="0"/>
              </a:rPr>
              <a:t>）</a:t>
            </a:r>
            <a:r>
              <a:rPr lang="en-US" altLang="zh-CN" sz="2800" b="1" dirty="0">
                <a:solidFill>
                  <a:schemeClr val="tx1"/>
                </a:solidFill>
                <a:latin typeface="Times New Roman" panose="02020603050405020304" pitchFamily="18" charset="0"/>
              </a:rPr>
              <a:t>FSP</a:t>
            </a:r>
            <a:r>
              <a:rPr lang="zh-CN" altLang="en-US" sz="2800" b="1" dirty="0">
                <a:solidFill>
                  <a:schemeClr val="tx1"/>
                </a:solidFill>
                <a:latin typeface="宋体" panose="02010600030101010101" pitchFamily="2" charset="-122"/>
              </a:rPr>
              <a:t>的适应度函数</a:t>
            </a:r>
            <a:r>
              <a:rPr lang="zh-CN" altLang="en-US" sz="2800" dirty="0">
                <a:solidFill>
                  <a:schemeClr val="tx1"/>
                </a:solidFill>
                <a:latin typeface="Times New Roman" panose="02020603050405020304" pitchFamily="18" charset="0"/>
              </a:rPr>
              <a:t> </a:t>
            </a:r>
          </a:p>
        </p:txBody>
      </p:sp>
      <p:sp>
        <p:nvSpPr>
          <p:cNvPr id="62469" name="Rectangle 9"/>
          <p:cNvSpPr/>
          <p:nvPr/>
        </p:nvSpPr>
        <p:spPr>
          <a:xfrm>
            <a:off x="4076700" y="32146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grpSp>
        <p:nvGrpSpPr>
          <p:cNvPr id="2" name="Group 13"/>
          <p:cNvGrpSpPr/>
          <p:nvPr/>
        </p:nvGrpSpPr>
        <p:grpSpPr>
          <a:xfrm>
            <a:off x="838200" y="2514600"/>
            <a:ext cx="6629400" cy="2495550"/>
            <a:chOff x="336" y="1536"/>
            <a:chExt cx="4176" cy="1572"/>
          </a:xfrm>
        </p:grpSpPr>
        <p:sp>
          <p:nvSpPr>
            <p:cNvPr id="62473" name="Rectangle 5"/>
            <p:cNvSpPr/>
            <p:nvPr/>
          </p:nvSpPr>
          <p:spPr>
            <a:xfrm>
              <a:off x="336" y="1536"/>
              <a:ext cx="4176" cy="1572"/>
            </a:xfrm>
            <a:prstGeom prst="rect">
              <a:avLst/>
            </a:prstGeom>
            <a:gradFill rotWithShape="0">
              <a:gsLst>
                <a:gs pos="0">
                  <a:srgbClr val="CCFFCC"/>
                </a:gs>
                <a:gs pos="100000">
                  <a:schemeClr val="bg1"/>
                </a:gs>
              </a:gsLst>
              <a:path path="shape">
                <a:fillToRect l="50000" t="50000" r="50000" b="50000"/>
              </a:path>
              <a:tileRect/>
            </a:gradFill>
            <a:ln w="9525" cap="flat" cmpd="sng">
              <a:solidFill>
                <a:srgbClr val="008000"/>
              </a:solidFill>
              <a:prstDash val="solid"/>
              <a:miter/>
              <a:headEnd type="none" w="med" len="med"/>
              <a:tailEnd type="none" w="med" len="med"/>
            </a:ln>
          </p:spPr>
          <p:txBody>
            <a:bodyPr>
              <a:spAutoFit/>
            </a:bodyPr>
            <a:lstStyle/>
            <a:p>
              <a:pPr eaLnBrk="1" hangingPunct="1">
                <a:lnSpc>
                  <a:spcPct val="140000"/>
                </a:lnSpc>
              </a:pPr>
              <a:r>
                <a:rPr lang="en-US" altLang="zh-CN" sz="2800" dirty="0">
                  <a:solidFill>
                    <a:schemeClr val="tx1"/>
                  </a:solidFill>
                  <a:latin typeface="宋体" panose="02010600030101010101" pitchFamily="2" charset="-122"/>
                </a:rPr>
                <a:t>   :</a:t>
              </a:r>
              <a:r>
                <a:rPr lang="zh-CN" altLang="en-US" sz="2800" dirty="0">
                  <a:solidFill>
                    <a:schemeClr val="tx1"/>
                  </a:solidFill>
                  <a:latin typeface="宋体" panose="02010600030101010101" pitchFamily="2" charset="-122"/>
                </a:rPr>
                <a:t>第</a:t>
              </a:r>
              <a:r>
                <a:rPr lang="en-US" altLang="zh-CN" sz="2800" dirty="0">
                  <a:solidFill>
                    <a:schemeClr val="tx1"/>
                  </a:solidFill>
                  <a:latin typeface="宋体" panose="02010600030101010101" pitchFamily="2" charset="-122"/>
                </a:rPr>
                <a:t>  </a:t>
              </a:r>
              <a:r>
                <a:rPr lang="zh-CN" altLang="en-US" sz="2800" dirty="0">
                  <a:solidFill>
                    <a:schemeClr val="tx1"/>
                  </a:solidFill>
                  <a:latin typeface="宋体" panose="02010600030101010101" pitchFamily="2" charset="-122"/>
                </a:rPr>
                <a:t>个染色体   的最大流程时间，</a:t>
              </a:r>
            </a:p>
            <a:p>
              <a:pPr eaLnBrk="1" hangingPunct="1">
                <a:lnSpc>
                  <a:spcPct val="140000"/>
                </a:lnSpc>
              </a:pPr>
              <a:r>
                <a:rPr lang="en-US" altLang="zh-CN" sz="2800" dirty="0">
                  <a:solidFill>
                    <a:schemeClr val="tx1"/>
                  </a:solidFill>
                  <a:latin typeface="Times New Roman" panose="02020603050405020304" pitchFamily="18" charset="0"/>
                </a:rPr>
                <a:t>FSP</a:t>
              </a:r>
              <a:r>
                <a:rPr lang="zh-CN" altLang="en-US" sz="2800" dirty="0">
                  <a:solidFill>
                    <a:schemeClr val="tx1"/>
                  </a:solidFill>
                  <a:latin typeface="宋体" panose="02010600030101010101" pitchFamily="2" charset="-122"/>
                </a:rPr>
                <a:t>的适应度函数：</a:t>
              </a:r>
            </a:p>
            <a:p>
              <a:pPr eaLnBrk="1" hangingPunct="1">
                <a:lnSpc>
                  <a:spcPct val="140000"/>
                </a:lnSpc>
              </a:pPr>
              <a:endParaRPr lang="zh-CN" altLang="en-US" sz="2800" dirty="0">
                <a:solidFill>
                  <a:schemeClr val="tx1"/>
                </a:solidFill>
                <a:latin typeface="宋体" panose="02010600030101010101" pitchFamily="2" charset="-122"/>
              </a:endParaRPr>
            </a:p>
            <a:p>
              <a:pPr eaLnBrk="1" hangingPunct="1">
                <a:lnSpc>
                  <a:spcPct val="140000"/>
                </a:lnSpc>
              </a:pPr>
              <a:r>
                <a:rPr lang="zh-CN" altLang="en-US" sz="2800" dirty="0">
                  <a:solidFill>
                    <a:schemeClr val="tx1"/>
                  </a:solidFill>
                  <a:latin typeface="Times New Roman" panose="02020603050405020304" pitchFamily="18" charset="0"/>
                </a:rPr>
                <a:t> </a:t>
              </a:r>
            </a:p>
          </p:txBody>
        </p:sp>
        <p:graphicFrame>
          <p:nvGraphicFramePr>
            <p:cNvPr id="62474" name="Object 0"/>
            <p:cNvGraphicFramePr>
              <a:graphicFrameLocks noChangeAspect="1"/>
            </p:cNvGraphicFramePr>
            <p:nvPr/>
          </p:nvGraphicFramePr>
          <p:xfrm>
            <a:off x="384" y="1632"/>
            <a:ext cx="336" cy="290"/>
          </p:xfrm>
          <a:graphic>
            <a:graphicData uri="http://schemas.openxmlformats.org/presentationml/2006/ole">
              <mc:AlternateContent xmlns:mc="http://schemas.openxmlformats.org/markup-compatibility/2006">
                <mc:Choice xmlns:v="urn:schemas-microsoft-com:vml" Requires="v">
                  <p:oleObj r:id="rId2" imgW="279400" imgH="241300" progId="Equation.3">
                    <p:embed/>
                  </p:oleObj>
                </mc:Choice>
                <mc:Fallback>
                  <p:oleObj r:id="rId2" imgW="279400" imgH="241300" progId="Equation.3">
                    <p:embed/>
                    <p:pic>
                      <p:nvPicPr>
                        <p:cNvPr id="0" name="图片 3129"/>
                        <p:cNvPicPr/>
                        <p:nvPr/>
                      </p:nvPicPr>
                      <p:blipFill>
                        <a:blip r:embed="rId3"/>
                        <a:stretch>
                          <a:fillRect/>
                        </a:stretch>
                      </p:blipFill>
                      <p:spPr>
                        <a:xfrm>
                          <a:off x="384" y="1632"/>
                          <a:ext cx="336" cy="290"/>
                        </a:xfrm>
                        <a:prstGeom prst="rect">
                          <a:avLst/>
                        </a:prstGeom>
                        <a:noFill/>
                        <a:ln w="38100">
                          <a:noFill/>
                          <a:miter/>
                        </a:ln>
                      </p:spPr>
                    </p:pic>
                  </p:oleObj>
                </mc:Fallback>
              </mc:AlternateContent>
            </a:graphicData>
          </a:graphic>
        </p:graphicFrame>
        <p:graphicFrame>
          <p:nvGraphicFramePr>
            <p:cNvPr id="62475" name="Object 1"/>
            <p:cNvGraphicFramePr>
              <a:graphicFrameLocks noChangeAspect="1"/>
            </p:cNvGraphicFramePr>
            <p:nvPr/>
          </p:nvGraphicFramePr>
          <p:xfrm>
            <a:off x="1055" y="1613"/>
            <a:ext cx="197" cy="288"/>
          </p:xfrm>
          <a:graphic>
            <a:graphicData uri="http://schemas.openxmlformats.org/presentationml/2006/ole">
              <mc:AlternateContent xmlns:mc="http://schemas.openxmlformats.org/markup-compatibility/2006">
                <mc:Choice xmlns:v="urn:schemas-microsoft-com:vml" Requires="v">
                  <p:oleObj r:id="rId4" imgW="127000" imgH="177165" progId="Equation.3">
                    <p:embed/>
                  </p:oleObj>
                </mc:Choice>
                <mc:Fallback>
                  <p:oleObj r:id="rId4" imgW="127000" imgH="177165" progId="Equation.3">
                    <p:embed/>
                    <p:pic>
                      <p:nvPicPr>
                        <p:cNvPr id="0" name="图片 3124"/>
                        <p:cNvPicPr/>
                        <p:nvPr/>
                      </p:nvPicPr>
                      <p:blipFill>
                        <a:blip r:embed="rId5"/>
                        <a:stretch>
                          <a:fillRect/>
                        </a:stretch>
                      </p:blipFill>
                      <p:spPr>
                        <a:xfrm>
                          <a:off x="1055" y="1613"/>
                          <a:ext cx="197" cy="288"/>
                        </a:xfrm>
                        <a:prstGeom prst="rect">
                          <a:avLst/>
                        </a:prstGeom>
                        <a:noFill/>
                        <a:ln w="38100">
                          <a:noFill/>
                          <a:miter/>
                        </a:ln>
                      </p:spPr>
                    </p:pic>
                  </p:oleObj>
                </mc:Fallback>
              </mc:AlternateContent>
            </a:graphicData>
          </a:graphic>
        </p:graphicFrame>
        <p:graphicFrame>
          <p:nvGraphicFramePr>
            <p:cNvPr id="62476" name="Object 2"/>
            <p:cNvGraphicFramePr>
              <a:graphicFrameLocks noChangeAspect="1"/>
            </p:cNvGraphicFramePr>
            <p:nvPr/>
          </p:nvGraphicFramePr>
          <p:xfrm>
            <a:off x="2220" y="1546"/>
            <a:ext cx="272" cy="384"/>
          </p:xfrm>
          <a:graphic>
            <a:graphicData uri="http://schemas.openxmlformats.org/presentationml/2006/ole">
              <mc:AlternateContent xmlns:mc="http://schemas.openxmlformats.org/markup-compatibility/2006">
                <mc:Choice xmlns:v="urn:schemas-microsoft-com:vml" Requires="v">
                  <p:oleObj r:id="rId6" imgW="165100" imgH="228600" progId="Equation.3">
                    <p:embed/>
                  </p:oleObj>
                </mc:Choice>
                <mc:Fallback>
                  <p:oleObj r:id="rId6" imgW="165100" imgH="228600" progId="Equation.3">
                    <p:embed/>
                    <p:pic>
                      <p:nvPicPr>
                        <p:cNvPr id="0" name="图片 3125"/>
                        <p:cNvPicPr/>
                        <p:nvPr/>
                      </p:nvPicPr>
                      <p:blipFill>
                        <a:blip r:embed="rId7"/>
                        <a:stretch>
                          <a:fillRect/>
                        </a:stretch>
                      </p:blipFill>
                      <p:spPr>
                        <a:xfrm>
                          <a:off x="2220" y="1546"/>
                          <a:ext cx="272" cy="384"/>
                        </a:xfrm>
                        <a:prstGeom prst="rect">
                          <a:avLst/>
                        </a:prstGeom>
                        <a:noFill/>
                        <a:ln w="38100">
                          <a:noFill/>
                          <a:miter/>
                        </a:ln>
                      </p:spPr>
                    </p:pic>
                  </p:oleObj>
                </mc:Fallback>
              </mc:AlternateContent>
            </a:graphicData>
          </a:graphic>
        </p:graphicFrame>
        <p:graphicFrame>
          <p:nvGraphicFramePr>
            <p:cNvPr id="62477" name="Object 3"/>
            <p:cNvGraphicFramePr>
              <a:graphicFrameLocks noChangeAspect="1"/>
            </p:cNvGraphicFramePr>
            <p:nvPr/>
          </p:nvGraphicFramePr>
          <p:xfrm>
            <a:off x="1632" y="2304"/>
            <a:ext cx="1584" cy="685"/>
          </p:xfrm>
          <a:graphic>
            <a:graphicData uri="http://schemas.openxmlformats.org/presentationml/2006/ole">
              <mc:AlternateContent xmlns:mc="http://schemas.openxmlformats.org/markup-compatibility/2006">
                <mc:Choice xmlns:v="urn:schemas-microsoft-com:vml" Requires="v">
                  <p:oleObj r:id="rId8" imgW="989965" imgH="431800" progId="Equation.3">
                    <p:embed/>
                  </p:oleObj>
                </mc:Choice>
                <mc:Fallback>
                  <p:oleObj r:id="rId8" imgW="989965" imgH="431800" progId="Equation.3">
                    <p:embed/>
                    <p:pic>
                      <p:nvPicPr>
                        <p:cNvPr id="0" name="图片 3123"/>
                        <p:cNvPicPr/>
                        <p:nvPr/>
                      </p:nvPicPr>
                      <p:blipFill>
                        <a:blip r:embed="rId9"/>
                        <a:stretch>
                          <a:fillRect/>
                        </a:stretch>
                      </p:blipFill>
                      <p:spPr>
                        <a:xfrm>
                          <a:off x="1632" y="2304"/>
                          <a:ext cx="1584" cy="685"/>
                        </a:xfrm>
                        <a:prstGeom prst="rect">
                          <a:avLst/>
                        </a:prstGeom>
                        <a:noFill/>
                        <a:ln w="38100">
                          <a:noFill/>
                          <a:miter/>
                        </a:ln>
                      </p:spPr>
                    </p:pic>
                  </p:oleObj>
                </mc:Fallback>
              </mc:AlternateContent>
            </a:graphicData>
          </a:graphic>
        </p:graphicFrame>
      </p:grpSp>
      <p:sp>
        <p:nvSpPr>
          <p:cNvPr id="62471" name="Rectangle 11"/>
          <p:cNvSpPr>
            <a:spLocks noGrp="1"/>
          </p:cNvSpPr>
          <p:nvPr>
            <p:ph type="title"/>
          </p:nvPr>
        </p:nvSpPr>
        <p:spPr>
          <a:ln/>
        </p:spPr>
        <p:txBody>
          <a:bodyPr vert="horz" wrap="square" lIns="91440" tIns="45720" rIns="91440" bIns="45720" anchor="b" anchorCtr="0"/>
          <a:lstStyle/>
          <a:p>
            <a:pPr eaLnBrk="1" hangingPunct="1"/>
            <a:endParaRPr lang="zh-CN" altLang="zh-CN" dirty="0"/>
          </a:p>
        </p:txBody>
      </p:sp>
      <p:sp>
        <p:nvSpPr>
          <p:cNvPr id="62472" name="Rectangle 12"/>
          <p:cNvSpPr/>
          <p:nvPr/>
        </p:nvSpPr>
        <p:spPr>
          <a:xfrm>
            <a:off x="0" y="76200"/>
            <a:ext cx="9144000" cy="765175"/>
          </a:xfrm>
          <a:prstGeom prst="rect">
            <a:avLst/>
          </a:prstGeom>
          <a:solidFill>
            <a:srgbClr val="A50021"/>
          </a:solidFill>
          <a:ln w="9525">
            <a:noFill/>
          </a:ln>
        </p:spPr>
        <p:txBody>
          <a:bodyPr anchor="b" anchorCtr="0"/>
          <a:lstStyle/>
          <a:p>
            <a:pPr indent="176530" eaLnBrk="1" hangingPunct="1"/>
            <a:r>
              <a:rPr lang="en-US" altLang="zh-CN" sz="3600" dirty="0">
                <a:latin typeface="Times New Roman" panose="02020603050405020304" pitchFamily="18" charset="0"/>
                <a:ea typeface="黑体" panose="02010609060101010101" pitchFamily="49" charset="-122"/>
              </a:rPr>
              <a:t>5.4.1 </a:t>
            </a:r>
            <a:r>
              <a:rPr lang="zh-CN" altLang="zh-CN" sz="3600" dirty="0">
                <a:latin typeface="Times New Roman" panose="02020603050405020304" pitchFamily="18" charset="0"/>
                <a:ea typeface="黑体" panose="02010609060101010101" pitchFamily="49" charset="-122"/>
              </a:rPr>
              <a:t>基于遗传算法的</a:t>
            </a:r>
            <a:r>
              <a:rPr lang="zh-CN" altLang="en-US" sz="3600" dirty="0">
                <a:latin typeface="Times New Roman" panose="02020603050405020304" pitchFamily="18" charset="0"/>
                <a:ea typeface="黑体" panose="02010609060101010101" pitchFamily="49" charset="-122"/>
              </a:rPr>
              <a:t>流水车间</a:t>
            </a:r>
            <a:r>
              <a:rPr lang="zh-CN" altLang="zh-CN" sz="3600" dirty="0">
                <a:latin typeface="Times New Roman" panose="02020603050405020304" pitchFamily="18" charset="0"/>
                <a:ea typeface="黑体" panose="02010609060101010101" pitchFamily="49" charset="-122"/>
              </a:rPr>
              <a:t>调度方法</a:t>
            </a:r>
            <a:endParaRPr lang="zh-CN" altLang="en-US" sz="3600" dirty="0">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4628"/>
                                        </p:tgtEl>
                                        <p:attrNameLst>
                                          <p:attrName>style.visibility</p:attrName>
                                        </p:attrNameLst>
                                      </p:cBhvr>
                                      <p:to>
                                        <p:strVal val="visible"/>
                                      </p:to>
                                    </p:set>
                                    <p:anim calcmode="lin" valueType="num">
                                      <p:cBhvr additive="base">
                                        <p:cTn id="7" dur="500" fill="hold"/>
                                        <p:tgtEl>
                                          <p:spTgt spid="154628"/>
                                        </p:tgtEl>
                                        <p:attrNameLst>
                                          <p:attrName>ppt_x</p:attrName>
                                        </p:attrNameLst>
                                      </p:cBhvr>
                                      <p:tavLst>
                                        <p:tav tm="0">
                                          <p:val>
                                            <p:strVal val="0-#ppt_w/2"/>
                                          </p:val>
                                        </p:tav>
                                        <p:tav tm="100000">
                                          <p:val>
                                            <p:strVal val="#ppt_x"/>
                                          </p:val>
                                        </p:tav>
                                      </p:tavLst>
                                    </p:anim>
                                    <p:anim calcmode="lin" valueType="num">
                                      <p:cBhvr additive="base">
                                        <p:cTn id="8" dur="500" fill="hold"/>
                                        <p:tgtEl>
                                          <p:spTgt spid="15462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2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3491" name="Rectangle 2"/>
          <p:cNvSpPr/>
          <p:nvPr/>
        </p:nvSpPr>
        <p:spPr>
          <a:xfrm>
            <a:off x="381000" y="928688"/>
            <a:ext cx="7239000" cy="549275"/>
          </a:xfrm>
          <a:prstGeom prst="rect">
            <a:avLst/>
          </a:prstGeom>
          <a:noFill/>
          <a:ln w="9525">
            <a:noFill/>
          </a:ln>
        </p:spPr>
        <p:txBody>
          <a:bodyPr>
            <a:spAutoFit/>
          </a:bodyPr>
          <a:lstStyle/>
          <a:p>
            <a:pPr marL="457200" indent="-457200" eaLnBrk="1" hangingPunct="1">
              <a:buAutoNum type="arabicPeriod" startAt="3"/>
            </a:pPr>
            <a:r>
              <a:rPr lang="zh-CN" altLang="en-US" sz="3000" b="1" dirty="0">
                <a:solidFill>
                  <a:schemeClr val="tx1"/>
                </a:solidFill>
                <a:latin typeface="Times New Roman" panose="02020603050405020304" pitchFamily="18" charset="0"/>
              </a:rPr>
              <a:t>求解</a:t>
            </a:r>
            <a:r>
              <a:rPr lang="en-US" altLang="zh-CN" sz="3000" b="1" dirty="0">
                <a:solidFill>
                  <a:schemeClr val="tx1"/>
                </a:solidFill>
                <a:latin typeface="Times New Roman" panose="02020603050405020304" pitchFamily="18" charset="0"/>
              </a:rPr>
              <a:t>FSP</a:t>
            </a:r>
            <a:r>
              <a:rPr lang="zh-CN" altLang="en-US" sz="3000" b="1" dirty="0">
                <a:solidFill>
                  <a:schemeClr val="tx1"/>
                </a:solidFill>
                <a:latin typeface="Times New Roman" panose="02020603050405020304" pitchFamily="18" charset="0"/>
              </a:rPr>
              <a:t>的遗传算法实例</a:t>
            </a:r>
            <a:r>
              <a:rPr lang="zh-CN" altLang="en-US" sz="2800" dirty="0">
                <a:solidFill>
                  <a:schemeClr val="tx1"/>
                </a:solidFill>
                <a:latin typeface="Times New Roman" panose="02020603050405020304" pitchFamily="18" charset="0"/>
              </a:rPr>
              <a:t> </a:t>
            </a:r>
          </a:p>
        </p:txBody>
      </p:sp>
      <p:sp>
        <p:nvSpPr>
          <p:cNvPr id="21507" name="Rectangle 3"/>
          <p:cNvSpPr/>
          <p:nvPr/>
        </p:nvSpPr>
        <p:spPr>
          <a:xfrm>
            <a:off x="304800" y="1644650"/>
            <a:ext cx="8588375" cy="946150"/>
          </a:xfrm>
          <a:prstGeom prst="rect">
            <a:avLst/>
          </a:prstGeom>
          <a:noFill/>
          <a:ln w="9525">
            <a:noFill/>
          </a:ln>
        </p:spPr>
        <p:txBody>
          <a:bodyPr>
            <a:spAutoFit/>
          </a:bodyPr>
          <a:lstStyle/>
          <a:p>
            <a:pPr eaLnBrk="1" hangingPunct="1"/>
            <a:r>
              <a:rPr lang="zh-CN" altLang="en-US" sz="2800" b="1" dirty="0">
                <a:solidFill>
                  <a:schemeClr val="tx1"/>
                </a:solidFill>
                <a:latin typeface="宋体" panose="02010600030101010101" pitchFamily="2" charset="-122"/>
              </a:rPr>
              <a:t>例</a:t>
            </a:r>
            <a:r>
              <a:rPr lang="en-US" altLang="zh-CN" sz="2800" b="1" dirty="0">
                <a:solidFill>
                  <a:schemeClr val="tx1"/>
                </a:solidFill>
                <a:latin typeface="宋体" panose="02010600030101010101" pitchFamily="2" charset="-122"/>
              </a:rPr>
              <a:t>5.1  </a:t>
            </a:r>
            <a:r>
              <a:rPr lang="en-US" altLang="zh-CN" sz="2800" dirty="0">
                <a:solidFill>
                  <a:schemeClr val="tx1"/>
                </a:solidFill>
                <a:latin typeface="Times New Roman" panose="02020603050405020304" pitchFamily="18" charset="0"/>
              </a:rPr>
              <a:t>Ho </a:t>
            </a:r>
            <a:r>
              <a:rPr lang="zh-CN" altLang="en-US" sz="2800" dirty="0">
                <a:solidFill>
                  <a:schemeClr val="tx1"/>
                </a:solidFill>
                <a:latin typeface="Times New Roman" panose="02020603050405020304" pitchFamily="18" charset="0"/>
              </a:rPr>
              <a:t>和 </a:t>
            </a:r>
            <a:r>
              <a:rPr lang="en-US" altLang="zh-CN" sz="2800" dirty="0">
                <a:solidFill>
                  <a:schemeClr val="tx1"/>
                </a:solidFill>
                <a:latin typeface="Times New Roman" panose="02020603050405020304" pitchFamily="18" charset="0"/>
              </a:rPr>
              <a:t>Chang(1991) </a:t>
            </a:r>
            <a:r>
              <a:rPr lang="zh-CN" altLang="en-US" sz="2800" dirty="0">
                <a:solidFill>
                  <a:schemeClr val="tx1"/>
                </a:solidFill>
                <a:latin typeface="Times New Roman" panose="02020603050405020304" pitchFamily="18" charset="0"/>
              </a:rPr>
              <a:t>给出</a:t>
            </a:r>
            <a:r>
              <a:rPr lang="zh-CN" altLang="en-US" sz="2800" dirty="0">
                <a:solidFill>
                  <a:schemeClr val="tx1"/>
                </a:solidFill>
                <a:latin typeface="宋体" panose="02010600030101010101" pitchFamily="2" charset="-122"/>
              </a:rPr>
              <a:t>的</a:t>
            </a:r>
            <a:r>
              <a:rPr lang="en-US" altLang="zh-CN" sz="2800" dirty="0">
                <a:solidFill>
                  <a:schemeClr val="tx1"/>
                </a:solidFill>
                <a:latin typeface="Times New Roman" panose="02020603050405020304" pitchFamily="18" charset="0"/>
              </a:rPr>
              <a:t>5</a:t>
            </a:r>
            <a:r>
              <a:rPr lang="zh-CN" altLang="en-US" sz="2800" dirty="0">
                <a:solidFill>
                  <a:schemeClr val="tx1"/>
                </a:solidFill>
                <a:latin typeface="宋体" panose="02010600030101010101" pitchFamily="2" charset="-122"/>
              </a:rPr>
              <a:t>个工件、</a:t>
            </a:r>
            <a:r>
              <a:rPr lang="en-US" altLang="zh-CN" sz="2800" dirty="0">
                <a:solidFill>
                  <a:schemeClr val="tx1"/>
                </a:solidFill>
                <a:latin typeface="Times New Roman" panose="02020603050405020304" pitchFamily="18" charset="0"/>
              </a:rPr>
              <a:t>4</a:t>
            </a:r>
            <a:r>
              <a:rPr lang="zh-CN" altLang="en-US" sz="2800" dirty="0">
                <a:solidFill>
                  <a:schemeClr val="tx1"/>
                </a:solidFill>
                <a:latin typeface="宋体" panose="02010600030101010101" pitchFamily="2" charset="-122"/>
              </a:rPr>
              <a:t>台机器问题。</a:t>
            </a:r>
            <a:r>
              <a:rPr lang="zh-CN" altLang="en-US" sz="2800" dirty="0">
                <a:solidFill>
                  <a:schemeClr val="tx1"/>
                </a:solidFill>
                <a:latin typeface="Times New Roman" panose="02020603050405020304" pitchFamily="18" charset="0"/>
              </a:rPr>
              <a:t> </a:t>
            </a:r>
          </a:p>
        </p:txBody>
      </p:sp>
      <p:grpSp>
        <p:nvGrpSpPr>
          <p:cNvPr id="2" name="Group 112"/>
          <p:cNvGrpSpPr/>
          <p:nvPr/>
        </p:nvGrpSpPr>
        <p:grpSpPr>
          <a:xfrm>
            <a:off x="1828800" y="2362200"/>
            <a:ext cx="5562600" cy="3810000"/>
            <a:chOff x="1152" y="1488"/>
            <a:chExt cx="3504" cy="2400"/>
          </a:xfrm>
        </p:grpSpPr>
        <p:graphicFrame>
          <p:nvGraphicFramePr>
            <p:cNvPr id="63496" name="Object 0"/>
            <p:cNvGraphicFramePr>
              <a:graphicFrameLocks noChangeAspect="1"/>
            </p:cNvGraphicFramePr>
            <p:nvPr/>
          </p:nvGraphicFramePr>
          <p:xfrm>
            <a:off x="1680" y="1920"/>
            <a:ext cx="156" cy="240"/>
          </p:xfrm>
          <a:graphic>
            <a:graphicData uri="http://schemas.openxmlformats.org/presentationml/2006/ole">
              <mc:AlternateContent xmlns:mc="http://schemas.openxmlformats.org/markup-compatibility/2006">
                <mc:Choice xmlns:v="urn:schemas-microsoft-com:vml" Requires="v">
                  <p:oleObj r:id="rId2" imgW="127000" imgH="190500" progId="Equation.3">
                    <p:embed/>
                  </p:oleObj>
                </mc:Choice>
                <mc:Fallback>
                  <p:oleObj r:id="rId2" imgW="127000" imgH="190500" progId="Equation.3">
                    <p:embed/>
                    <p:pic>
                      <p:nvPicPr>
                        <p:cNvPr id="0" name="图片 3131"/>
                        <p:cNvPicPr/>
                        <p:nvPr/>
                      </p:nvPicPr>
                      <p:blipFill>
                        <a:blip r:embed="rId3"/>
                        <a:stretch>
                          <a:fillRect/>
                        </a:stretch>
                      </p:blipFill>
                      <p:spPr>
                        <a:xfrm>
                          <a:off x="1680" y="1920"/>
                          <a:ext cx="156" cy="240"/>
                        </a:xfrm>
                        <a:prstGeom prst="rect">
                          <a:avLst/>
                        </a:prstGeom>
                        <a:noFill/>
                        <a:ln w="38100">
                          <a:noFill/>
                          <a:miter/>
                        </a:ln>
                      </p:spPr>
                    </p:pic>
                  </p:oleObj>
                </mc:Fallback>
              </mc:AlternateContent>
            </a:graphicData>
          </a:graphic>
        </p:graphicFrame>
        <p:grpSp>
          <p:nvGrpSpPr>
            <p:cNvPr id="63497" name="Group 111"/>
            <p:cNvGrpSpPr/>
            <p:nvPr/>
          </p:nvGrpSpPr>
          <p:grpSpPr>
            <a:xfrm>
              <a:off x="1152" y="1488"/>
              <a:ext cx="3504" cy="2400"/>
              <a:chOff x="1152" y="1488"/>
              <a:chExt cx="3504" cy="2400"/>
            </a:xfrm>
          </p:grpSpPr>
          <p:graphicFrame>
            <p:nvGraphicFramePr>
              <p:cNvPr id="63498" name="Object 1"/>
              <p:cNvGraphicFramePr>
                <a:graphicFrameLocks noChangeAspect="1"/>
              </p:cNvGraphicFramePr>
              <p:nvPr/>
            </p:nvGraphicFramePr>
            <p:xfrm>
              <a:off x="2112" y="1872"/>
              <a:ext cx="255" cy="336"/>
            </p:xfrm>
            <a:graphic>
              <a:graphicData uri="http://schemas.openxmlformats.org/presentationml/2006/ole">
                <mc:AlternateContent xmlns:mc="http://schemas.openxmlformats.org/markup-compatibility/2006">
                  <mc:Choice xmlns:v="urn:schemas-microsoft-com:vml" Requires="v">
                    <p:oleObj r:id="rId4" imgW="177800" imgH="241300" progId="Equation.3">
                      <p:embed/>
                    </p:oleObj>
                  </mc:Choice>
                  <mc:Fallback>
                    <p:oleObj r:id="rId4" imgW="177800" imgH="241300" progId="Equation.3">
                      <p:embed/>
                      <p:pic>
                        <p:nvPicPr>
                          <p:cNvPr id="0" name="图片 3126"/>
                          <p:cNvPicPr/>
                          <p:nvPr/>
                        </p:nvPicPr>
                        <p:blipFill>
                          <a:blip r:embed="rId5"/>
                          <a:stretch>
                            <a:fillRect/>
                          </a:stretch>
                        </p:blipFill>
                        <p:spPr>
                          <a:xfrm>
                            <a:off x="2112" y="1872"/>
                            <a:ext cx="255" cy="336"/>
                          </a:xfrm>
                          <a:prstGeom prst="rect">
                            <a:avLst/>
                          </a:prstGeom>
                          <a:noFill/>
                          <a:ln w="38100">
                            <a:noFill/>
                            <a:miter/>
                          </a:ln>
                        </p:spPr>
                      </p:pic>
                    </p:oleObj>
                  </mc:Fallback>
                </mc:AlternateContent>
              </a:graphicData>
            </a:graphic>
          </p:graphicFrame>
          <p:graphicFrame>
            <p:nvGraphicFramePr>
              <p:cNvPr id="63499" name="Object 2"/>
              <p:cNvGraphicFramePr>
                <a:graphicFrameLocks noChangeAspect="1"/>
              </p:cNvGraphicFramePr>
              <p:nvPr/>
            </p:nvGraphicFramePr>
            <p:xfrm>
              <a:off x="2832" y="1872"/>
              <a:ext cx="268" cy="336"/>
            </p:xfrm>
            <a:graphic>
              <a:graphicData uri="http://schemas.openxmlformats.org/presentationml/2006/ole">
                <mc:AlternateContent xmlns:mc="http://schemas.openxmlformats.org/markup-compatibility/2006">
                  <mc:Choice xmlns:v="urn:schemas-microsoft-com:vml" Requires="v">
                    <p:oleObj r:id="rId6" imgW="190500" imgH="241300" progId="Equation.3">
                      <p:embed/>
                    </p:oleObj>
                  </mc:Choice>
                  <mc:Fallback>
                    <p:oleObj r:id="rId6" imgW="190500" imgH="241300" progId="Equation.3">
                      <p:embed/>
                      <p:pic>
                        <p:nvPicPr>
                          <p:cNvPr id="0" name="图片 3127"/>
                          <p:cNvPicPr/>
                          <p:nvPr/>
                        </p:nvPicPr>
                        <p:blipFill>
                          <a:blip r:embed="rId7"/>
                          <a:stretch>
                            <a:fillRect/>
                          </a:stretch>
                        </p:blipFill>
                        <p:spPr>
                          <a:xfrm>
                            <a:off x="2832" y="1872"/>
                            <a:ext cx="268" cy="336"/>
                          </a:xfrm>
                          <a:prstGeom prst="rect">
                            <a:avLst/>
                          </a:prstGeom>
                          <a:noFill/>
                          <a:ln w="38100">
                            <a:noFill/>
                            <a:miter/>
                          </a:ln>
                        </p:spPr>
                      </p:pic>
                    </p:oleObj>
                  </mc:Fallback>
                </mc:AlternateContent>
              </a:graphicData>
            </a:graphic>
          </p:graphicFrame>
          <p:graphicFrame>
            <p:nvGraphicFramePr>
              <p:cNvPr id="63500" name="Object 3"/>
              <p:cNvGraphicFramePr>
                <a:graphicFrameLocks noChangeAspect="1"/>
              </p:cNvGraphicFramePr>
              <p:nvPr/>
            </p:nvGraphicFramePr>
            <p:xfrm>
              <a:off x="3504" y="1872"/>
              <a:ext cx="269" cy="336"/>
            </p:xfrm>
            <a:graphic>
              <a:graphicData uri="http://schemas.openxmlformats.org/presentationml/2006/ole">
                <mc:AlternateContent xmlns:mc="http://schemas.openxmlformats.org/markup-compatibility/2006">
                  <mc:Choice xmlns:v="urn:schemas-microsoft-com:vml" Requires="v">
                    <p:oleObj r:id="rId8" imgW="190500" imgH="241300" progId="Equation.3">
                      <p:embed/>
                    </p:oleObj>
                  </mc:Choice>
                  <mc:Fallback>
                    <p:oleObj r:id="rId8" imgW="190500" imgH="241300" progId="Equation.3">
                      <p:embed/>
                      <p:pic>
                        <p:nvPicPr>
                          <p:cNvPr id="0" name="图片 3130"/>
                          <p:cNvPicPr/>
                          <p:nvPr/>
                        </p:nvPicPr>
                        <p:blipFill>
                          <a:blip r:embed="rId9"/>
                          <a:stretch>
                            <a:fillRect/>
                          </a:stretch>
                        </p:blipFill>
                        <p:spPr>
                          <a:xfrm>
                            <a:off x="3504" y="1872"/>
                            <a:ext cx="269" cy="336"/>
                          </a:xfrm>
                          <a:prstGeom prst="rect">
                            <a:avLst/>
                          </a:prstGeom>
                          <a:noFill/>
                          <a:ln w="38100">
                            <a:noFill/>
                            <a:miter/>
                          </a:ln>
                        </p:spPr>
                      </p:pic>
                    </p:oleObj>
                  </mc:Fallback>
                </mc:AlternateContent>
              </a:graphicData>
            </a:graphic>
          </p:graphicFrame>
          <p:graphicFrame>
            <p:nvGraphicFramePr>
              <p:cNvPr id="63501" name="Object 4"/>
              <p:cNvGraphicFramePr>
                <a:graphicFrameLocks noChangeAspect="1"/>
              </p:cNvGraphicFramePr>
              <p:nvPr/>
            </p:nvGraphicFramePr>
            <p:xfrm>
              <a:off x="4224" y="1872"/>
              <a:ext cx="269" cy="336"/>
            </p:xfrm>
            <a:graphic>
              <a:graphicData uri="http://schemas.openxmlformats.org/presentationml/2006/ole">
                <mc:AlternateContent xmlns:mc="http://schemas.openxmlformats.org/markup-compatibility/2006">
                  <mc:Choice xmlns:v="urn:schemas-microsoft-com:vml" Requires="v">
                    <p:oleObj r:id="rId10" imgW="190500" imgH="241300" progId="Equation.3">
                      <p:embed/>
                    </p:oleObj>
                  </mc:Choice>
                  <mc:Fallback>
                    <p:oleObj r:id="rId10" imgW="190500" imgH="241300" progId="Equation.3">
                      <p:embed/>
                      <p:pic>
                        <p:nvPicPr>
                          <p:cNvPr id="0" name="图片 3128"/>
                          <p:cNvPicPr/>
                          <p:nvPr/>
                        </p:nvPicPr>
                        <p:blipFill>
                          <a:blip r:embed="rId11"/>
                          <a:stretch>
                            <a:fillRect/>
                          </a:stretch>
                        </p:blipFill>
                        <p:spPr>
                          <a:xfrm>
                            <a:off x="4224" y="1872"/>
                            <a:ext cx="269" cy="336"/>
                          </a:xfrm>
                          <a:prstGeom prst="rect">
                            <a:avLst/>
                          </a:prstGeom>
                          <a:noFill/>
                          <a:ln w="38100">
                            <a:noFill/>
                            <a:miter/>
                          </a:ln>
                        </p:spPr>
                      </p:pic>
                    </p:oleObj>
                  </mc:Fallback>
                </mc:AlternateContent>
              </a:graphicData>
            </a:graphic>
          </p:graphicFrame>
          <p:grpSp>
            <p:nvGrpSpPr>
              <p:cNvPr id="63502" name="Group 110"/>
              <p:cNvGrpSpPr/>
              <p:nvPr/>
            </p:nvGrpSpPr>
            <p:grpSpPr>
              <a:xfrm>
                <a:off x="1152" y="1488"/>
                <a:ext cx="3504" cy="2400"/>
                <a:chOff x="1200" y="1488"/>
                <a:chExt cx="3504" cy="2400"/>
              </a:xfrm>
            </p:grpSpPr>
            <p:grpSp>
              <p:nvGrpSpPr>
                <p:cNvPr id="63503" name="Group 101"/>
                <p:cNvGrpSpPr/>
                <p:nvPr/>
              </p:nvGrpSpPr>
              <p:grpSpPr>
                <a:xfrm>
                  <a:off x="1200" y="1872"/>
                  <a:ext cx="3504" cy="2016"/>
                  <a:chOff x="-3" y="-3"/>
                  <a:chExt cx="2578" cy="2310"/>
                </a:xfrm>
              </p:grpSpPr>
              <p:grpSp>
                <p:nvGrpSpPr>
                  <p:cNvPr id="63505" name="Group 99"/>
                  <p:cNvGrpSpPr/>
                  <p:nvPr/>
                </p:nvGrpSpPr>
                <p:grpSpPr>
                  <a:xfrm>
                    <a:off x="0" y="0"/>
                    <a:ext cx="2572" cy="2304"/>
                    <a:chOff x="0" y="0"/>
                    <a:chExt cx="2572" cy="2304"/>
                  </a:xfrm>
                </p:grpSpPr>
                <p:grpSp>
                  <p:nvGrpSpPr>
                    <p:cNvPr id="63507" name="Group 40"/>
                    <p:cNvGrpSpPr/>
                    <p:nvPr/>
                  </p:nvGrpSpPr>
                  <p:grpSpPr>
                    <a:xfrm>
                      <a:off x="0" y="0"/>
                      <a:ext cx="478" cy="384"/>
                      <a:chOff x="0" y="0"/>
                      <a:chExt cx="478" cy="384"/>
                    </a:xfrm>
                  </p:grpSpPr>
                  <p:sp>
                    <p:nvSpPr>
                      <p:cNvPr id="63595" name="Rectangle 9"/>
                      <p:cNvSpPr/>
                      <p:nvPr/>
                    </p:nvSpPr>
                    <p:spPr>
                      <a:xfrm>
                        <a:off x="43" y="0"/>
                        <a:ext cx="39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r>
                          <a:rPr lang="zh-CN" altLang="en-US" dirty="0">
                            <a:solidFill>
                              <a:schemeClr val="tx1"/>
                            </a:solidFill>
                            <a:latin typeface="Times New Roman" panose="02020603050405020304" pitchFamily="18" charset="0"/>
                          </a:rPr>
                          <a:t>工件</a:t>
                        </a:r>
                      </a:p>
                      <a:p>
                        <a:pPr algn="ctr"/>
                        <a:endParaRPr lang="en-US" altLang="zh-CN" dirty="0">
                          <a:solidFill>
                            <a:schemeClr val="tx1"/>
                          </a:solidFill>
                          <a:latin typeface="Times New Roman" panose="02020603050405020304" pitchFamily="18" charset="0"/>
                        </a:endParaRPr>
                      </a:p>
                    </p:txBody>
                  </p:sp>
                  <p:sp>
                    <p:nvSpPr>
                      <p:cNvPr id="63596" name="Rectangle 39"/>
                      <p:cNvSpPr/>
                      <p:nvPr/>
                    </p:nvSpPr>
                    <p:spPr>
                      <a:xfrm>
                        <a:off x="0" y="0"/>
                        <a:ext cx="47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08" name="Group 42"/>
                    <p:cNvGrpSpPr/>
                    <p:nvPr/>
                  </p:nvGrpSpPr>
                  <p:grpSpPr>
                    <a:xfrm>
                      <a:off x="478" y="0"/>
                      <a:ext cx="540" cy="384"/>
                      <a:chOff x="478" y="0"/>
                      <a:chExt cx="540" cy="384"/>
                    </a:xfrm>
                  </p:grpSpPr>
                  <p:sp>
                    <p:nvSpPr>
                      <p:cNvPr id="63593" name="Rectangle 10"/>
                      <p:cNvSpPr>
                        <a:spLocks noTextEdit="1"/>
                      </p:cNvSpPr>
                      <p:nvPr/>
                    </p:nvSpPr>
                    <p:spPr>
                      <a:xfrm>
                        <a:off x="521" y="0"/>
                        <a:ext cx="454" cy="384"/>
                      </a:xfrm>
                      <a:prstGeom prst="rect">
                        <a:avLst/>
                      </a:prstGeom>
                      <a:noFill/>
                      <a:ln w="9525">
                        <a:noFill/>
                      </a:ln>
                    </p:spPr>
                    <p:txBody>
                      <a:bodyPr/>
                      <a:lstStyle/>
                      <a:p>
                        <a:endParaRPr lang="zh-CN" altLang="en-US"/>
                      </a:p>
                    </p:txBody>
                  </p:sp>
                  <p:sp>
                    <p:nvSpPr>
                      <p:cNvPr id="63594" name="Rectangle 41"/>
                      <p:cNvSpPr/>
                      <p:nvPr/>
                    </p:nvSpPr>
                    <p:spPr>
                      <a:xfrm>
                        <a:off x="478" y="0"/>
                        <a:ext cx="540"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09" name="Group 44"/>
                    <p:cNvGrpSpPr/>
                    <p:nvPr/>
                  </p:nvGrpSpPr>
                  <p:grpSpPr>
                    <a:xfrm>
                      <a:off x="1018" y="0"/>
                      <a:ext cx="518" cy="384"/>
                      <a:chOff x="1018" y="0"/>
                      <a:chExt cx="518" cy="384"/>
                    </a:xfrm>
                  </p:grpSpPr>
                  <p:sp>
                    <p:nvSpPr>
                      <p:cNvPr id="63591" name="Rectangle 11"/>
                      <p:cNvSpPr>
                        <a:spLocks noTextEdit="1"/>
                      </p:cNvSpPr>
                      <p:nvPr/>
                    </p:nvSpPr>
                    <p:spPr>
                      <a:xfrm>
                        <a:off x="1061" y="0"/>
                        <a:ext cx="432" cy="384"/>
                      </a:xfrm>
                      <a:prstGeom prst="rect">
                        <a:avLst/>
                      </a:prstGeom>
                      <a:noFill/>
                      <a:ln w="9525">
                        <a:noFill/>
                      </a:ln>
                    </p:spPr>
                    <p:txBody>
                      <a:bodyPr/>
                      <a:lstStyle/>
                      <a:p>
                        <a:endParaRPr lang="zh-CN" altLang="en-US"/>
                      </a:p>
                    </p:txBody>
                  </p:sp>
                  <p:sp>
                    <p:nvSpPr>
                      <p:cNvPr id="63592" name="Rectangle 43"/>
                      <p:cNvSpPr/>
                      <p:nvPr/>
                    </p:nvSpPr>
                    <p:spPr>
                      <a:xfrm>
                        <a:off x="1018" y="0"/>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10" name="Group 46"/>
                    <p:cNvGrpSpPr/>
                    <p:nvPr/>
                  </p:nvGrpSpPr>
                  <p:grpSpPr>
                    <a:xfrm>
                      <a:off x="1536" y="0"/>
                      <a:ext cx="518" cy="384"/>
                      <a:chOff x="1536" y="0"/>
                      <a:chExt cx="518" cy="384"/>
                    </a:xfrm>
                  </p:grpSpPr>
                  <p:sp>
                    <p:nvSpPr>
                      <p:cNvPr id="63589" name="Rectangle 12"/>
                      <p:cNvSpPr>
                        <a:spLocks noTextEdit="1"/>
                      </p:cNvSpPr>
                      <p:nvPr/>
                    </p:nvSpPr>
                    <p:spPr>
                      <a:xfrm>
                        <a:off x="1579" y="0"/>
                        <a:ext cx="432" cy="384"/>
                      </a:xfrm>
                      <a:prstGeom prst="rect">
                        <a:avLst/>
                      </a:prstGeom>
                      <a:noFill/>
                      <a:ln w="9525">
                        <a:noFill/>
                      </a:ln>
                    </p:spPr>
                    <p:txBody>
                      <a:bodyPr/>
                      <a:lstStyle/>
                      <a:p>
                        <a:endParaRPr lang="zh-CN" altLang="en-US"/>
                      </a:p>
                    </p:txBody>
                  </p:sp>
                  <p:sp>
                    <p:nvSpPr>
                      <p:cNvPr id="63590" name="Rectangle 45"/>
                      <p:cNvSpPr/>
                      <p:nvPr/>
                    </p:nvSpPr>
                    <p:spPr>
                      <a:xfrm>
                        <a:off x="1536" y="0"/>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11" name="Group 48"/>
                    <p:cNvGrpSpPr/>
                    <p:nvPr/>
                  </p:nvGrpSpPr>
                  <p:grpSpPr>
                    <a:xfrm>
                      <a:off x="2054" y="0"/>
                      <a:ext cx="518" cy="384"/>
                      <a:chOff x="2054" y="0"/>
                      <a:chExt cx="518" cy="384"/>
                    </a:xfrm>
                  </p:grpSpPr>
                  <p:sp>
                    <p:nvSpPr>
                      <p:cNvPr id="63587" name="Rectangle 13"/>
                      <p:cNvSpPr>
                        <a:spLocks noTextEdit="1"/>
                      </p:cNvSpPr>
                      <p:nvPr/>
                    </p:nvSpPr>
                    <p:spPr>
                      <a:xfrm>
                        <a:off x="2097" y="0"/>
                        <a:ext cx="432" cy="384"/>
                      </a:xfrm>
                      <a:prstGeom prst="rect">
                        <a:avLst/>
                      </a:prstGeom>
                      <a:noFill/>
                      <a:ln w="9525">
                        <a:noFill/>
                      </a:ln>
                    </p:spPr>
                    <p:txBody>
                      <a:bodyPr/>
                      <a:lstStyle/>
                      <a:p>
                        <a:endParaRPr lang="zh-CN" altLang="en-US"/>
                      </a:p>
                    </p:txBody>
                  </p:sp>
                  <p:sp>
                    <p:nvSpPr>
                      <p:cNvPr id="63588" name="Rectangle 47"/>
                      <p:cNvSpPr/>
                      <p:nvPr/>
                    </p:nvSpPr>
                    <p:spPr>
                      <a:xfrm>
                        <a:off x="2054" y="0"/>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12" name="Group 50"/>
                    <p:cNvGrpSpPr/>
                    <p:nvPr/>
                  </p:nvGrpSpPr>
                  <p:grpSpPr>
                    <a:xfrm>
                      <a:off x="0" y="384"/>
                      <a:ext cx="478" cy="384"/>
                      <a:chOff x="0" y="384"/>
                      <a:chExt cx="478" cy="384"/>
                    </a:xfrm>
                  </p:grpSpPr>
                  <p:sp>
                    <p:nvSpPr>
                      <p:cNvPr id="63585" name="Rectangle 14"/>
                      <p:cNvSpPr/>
                      <p:nvPr/>
                    </p:nvSpPr>
                    <p:spPr>
                      <a:xfrm>
                        <a:off x="43" y="384"/>
                        <a:ext cx="39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1</a:t>
                        </a:r>
                      </a:p>
                      <a:p>
                        <a:pPr algn="ctr"/>
                        <a:endParaRPr lang="en-US" altLang="zh-CN" sz="2800" dirty="0">
                          <a:solidFill>
                            <a:schemeClr val="tx1"/>
                          </a:solidFill>
                          <a:latin typeface="Times New Roman" panose="02020603050405020304" pitchFamily="18" charset="0"/>
                        </a:endParaRPr>
                      </a:p>
                    </p:txBody>
                  </p:sp>
                  <p:sp>
                    <p:nvSpPr>
                      <p:cNvPr id="63586" name="Rectangle 49"/>
                      <p:cNvSpPr/>
                      <p:nvPr/>
                    </p:nvSpPr>
                    <p:spPr>
                      <a:xfrm>
                        <a:off x="0" y="384"/>
                        <a:ext cx="47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13" name="Group 52"/>
                    <p:cNvGrpSpPr/>
                    <p:nvPr/>
                  </p:nvGrpSpPr>
                  <p:grpSpPr>
                    <a:xfrm>
                      <a:off x="478" y="384"/>
                      <a:ext cx="540" cy="384"/>
                      <a:chOff x="478" y="384"/>
                      <a:chExt cx="540" cy="384"/>
                    </a:xfrm>
                  </p:grpSpPr>
                  <p:sp>
                    <p:nvSpPr>
                      <p:cNvPr id="63583" name="Rectangle 15"/>
                      <p:cNvSpPr/>
                      <p:nvPr/>
                    </p:nvSpPr>
                    <p:spPr>
                      <a:xfrm>
                        <a:off x="521" y="384"/>
                        <a:ext cx="454" cy="384"/>
                      </a:xfrm>
                      <a:prstGeom prst="rect">
                        <a:avLst/>
                      </a:prstGeom>
                      <a:noFill/>
                      <a:ln w="9525">
                        <a:noFill/>
                      </a:ln>
                    </p:spPr>
                    <p:txBody>
                      <a:bodyPr anchor="ctr" anchorCtr="0"/>
                      <a:lstStyle/>
                      <a:p>
                        <a:pPr algn="ctr" eaLnBrk="1" hangingPunct="1"/>
                        <a:endParaRPr lang="en-US" altLang="zh-CN" sz="28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31</a:t>
                        </a:r>
                      </a:p>
                      <a:p>
                        <a:pPr algn="ctr"/>
                        <a:endParaRPr lang="en-US" altLang="zh-CN" sz="2800" dirty="0">
                          <a:solidFill>
                            <a:schemeClr val="tx1"/>
                          </a:solidFill>
                          <a:latin typeface="Times New Roman" panose="02020603050405020304" pitchFamily="18" charset="0"/>
                        </a:endParaRPr>
                      </a:p>
                    </p:txBody>
                  </p:sp>
                  <p:sp>
                    <p:nvSpPr>
                      <p:cNvPr id="63584" name="Rectangle 51"/>
                      <p:cNvSpPr/>
                      <p:nvPr/>
                    </p:nvSpPr>
                    <p:spPr>
                      <a:xfrm>
                        <a:off x="478" y="384"/>
                        <a:ext cx="540"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14" name="Group 54"/>
                    <p:cNvGrpSpPr/>
                    <p:nvPr/>
                  </p:nvGrpSpPr>
                  <p:grpSpPr>
                    <a:xfrm>
                      <a:off x="1018" y="384"/>
                      <a:ext cx="518" cy="384"/>
                      <a:chOff x="1018" y="384"/>
                      <a:chExt cx="518" cy="384"/>
                    </a:xfrm>
                  </p:grpSpPr>
                  <p:sp>
                    <p:nvSpPr>
                      <p:cNvPr id="63581" name="Rectangle 16"/>
                      <p:cNvSpPr/>
                      <p:nvPr/>
                    </p:nvSpPr>
                    <p:spPr>
                      <a:xfrm>
                        <a:off x="1061" y="384"/>
                        <a:ext cx="43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41</a:t>
                        </a:r>
                      </a:p>
                      <a:p>
                        <a:pPr algn="ctr"/>
                        <a:endParaRPr lang="en-US" altLang="zh-CN" sz="2800" dirty="0">
                          <a:solidFill>
                            <a:schemeClr val="tx1"/>
                          </a:solidFill>
                          <a:latin typeface="Times New Roman" panose="02020603050405020304" pitchFamily="18" charset="0"/>
                        </a:endParaRPr>
                      </a:p>
                    </p:txBody>
                  </p:sp>
                  <p:sp>
                    <p:nvSpPr>
                      <p:cNvPr id="63582" name="Rectangle 53"/>
                      <p:cNvSpPr/>
                      <p:nvPr/>
                    </p:nvSpPr>
                    <p:spPr>
                      <a:xfrm>
                        <a:off x="1018" y="384"/>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15" name="Group 56"/>
                    <p:cNvGrpSpPr/>
                    <p:nvPr/>
                  </p:nvGrpSpPr>
                  <p:grpSpPr>
                    <a:xfrm>
                      <a:off x="1536" y="384"/>
                      <a:ext cx="518" cy="384"/>
                      <a:chOff x="1536" y="384"/>
                      <a:chExt cx="518" cy="384"/>
                    </a:xfrm>
                  </p:grpSpPr>
                  <p:sp>
                    <p:nvSpPr>
                      <p:cNvPr id="63579" name="Rectangle 17"/>
                      <p:cNvSpPr/>
                      <p:nvPr/>
                    </p:nvSpPr>
                    <p:spPr>
                      <a:xfrm>
                        <a:off x="1579" y="384"/>
                        <a:ext cx="43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25</a:t>
                        </a:r>
                      </a:p>
                      <a:p>
                        <a:pPr algn="ctr"/>
                        <a:endParaRPr lang="en-US" altLang="zh-CN" dirty="0">
                          <a:solidFill>
                            <a:schemeClr val="tx1"/>
                          </a:solidFill>
                          <a:latin typeface="Times New Roman" panose="02020603050405020304" pitchFamily="18" charset="0"/>
                        </a:endParaRPr>
                      </a:p>
                    </p:txBody>
                  </p:sp>
                  <p:sp>
                    <p:nvSpPr>
                      <p:cNvPr id="63580" name="Rectangle 55"/>
                      <p:cNvSpPr/>
                      <p:nvPr/>
                    </p:nvSpPr>
                    <p:spPr>
                      <a:xfrm>
                        <a:off x="1536" y="384"/>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16" name="Group 58"/>
                    <p:cNvGrpSpPr/>
                    <p:nvPr/>
                  </p:nvGrpSpPr>
                  <p:grpSpPr>
                    <a:xfrm>
                      <a:off x="2054" y="384"/>
                      <a:ext cx="518" cy="384"/>
                      <a:chOff x="2054" y="384"/>
                      <a:chExt cx="518" cy="384"/>
                    </a:xfrm>
                  </p:grpSpPr>
                  <p:sp>
                    <p:nvSpPr>
                      <p:cNvPr id="63577" name="Rectangle 18"/>
                      <p:cNvSpPr/>
                      <p:nvPr/>
                    </p:nvSpPr>
                    <p:spPr>
                      <a:xfrm>
                        <a:off x="2097" y="384"/>
                        <a:ext cx="43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30</a:t>
                        </a:r>
                      </a:p>
                      <a:p>
                        <a:pPr algn="ctr"/>
                        <a:endParaRPr lang="en-US" altLang="zh-CN" dirty="0">
                          <a:solidFill>
                            <a:schemeClr val="tx1"/>
                          </a:solidFill>
                          <a:latin typeface="Times New Roman" panose="02020603050405020304" pitchFamily="18" charset="0"/>
                        </a:endParaRPr>
                      </a:p>
                    </p:txBody>
                  </p:sp>
                  <p:sp>
                    <p:nvSpPr>
                      <p:cNvPr id="63578" name="Rectangle 57"/>
                      <p:cNvSpPr/>
                      <p:nvPr/>
                    </p:nvSpPr>
                    <p:spPr>
                      <a:xfrm>
                        <a:off x="2054" y="384"/>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17" name="Group 60"/>
                    <p:cNvGrpSpPr/>
                    <p:nvPr/>
                  </p:nvGrpSpPr>
                  <p:grpSpPr>
                    <a:xfrm>
                      <a:off x="0" y="768"/>
                      <a:ext cx="478" cy="384"/>
                      <a:chOff x="0" y="768"/>
                      <a:chExt cx="478" cy="384"/>
                    </a:xfrm>
                  </p:grpSpPr>
                  <p:sp>
                    <p:nvSpPr>
                      <p:cNvPr id="63575" name="Rectangle 19"/>
                      <p:cNvSpPr/>
                      <p:nvPr/>
                    </p:nvSpPr>
                    <p:spPr>
                      <a:xfrm>
                        <a:off x="43" y="768"/>
                        <a:ext cx="39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2</a:t>
                        </a:r>
                      </a:p>
                      <a:p>
                        <a:pPr algn="ctr"/>
                        <a:endParaRPr lang="en-US" altLang="zh-CN" sz="2800" dirty="0">
                          <a:solidFill>
                            <a:schemeClr val="tx1"/>
                          </a:solidFill>
                          <a:latin typeface="Times New Roman" panose="02020603050405020304" pitchFamily="18" charset="0"/>
                        </a:endParaRPr>
                      </a:p>
                    </p:txBody>
                  </p:sp>
                  <p:sp>
                    <p:nvSpPr>
                      <p:cNvPr id="63576" name="Rectangle 59"/>
                      <p:cNvSpPr/>
                      <p:nvPr/>
                    </p:nvSpPr>
                    <p:spPr>
                      <a:xfrm>
                        <a:off x="0" y="768"/>
                        <a:ext cx="47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18" name="Group 62"/>
                    <p:cNvGrpSpPr/>
                    <p:nvPr/>
                  </p:nvGrpSpPr>
                  <p:grpSpPr>
                    <a:xfrm>
                      <a:off x="478" y="768"/>
                      <a:ext cx="540" cy="384"/>
                      <a:chOff x="478" y="768"/>
                      <a:chExt cx="540" cy="384"/>
                    </a:xfrm>
                  </p:grpSpPr>
                  <p:sp>
                    <p:nvSpPr>
                      <p:cNvPr id="63573" name="Rectangle 20"/>
                      <p:cNvSpPr/>
                      <p:nvPr/>
                    </p:nvSpPr>
                    <p:spPr>
                      <a:xfrm>
                        <a:off x="521" y="768"/>
                        <a:ext cx="454"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19</a:t>
                        </a:r>
                      </a:p>
                      <a:p>
                        <a:pPr algn="ctr"/>
                        <a:endParaRPr lang="en-US" altLang="zh-CN" dirty="0">
                          <a:solidFill>
                            <a:schemeClr val="tx1"/>
                          </a:solidFill>
                          <a:latin typeface="Times New Roman" panose="02020603050405020304" pitchFamily="18" charset="0"/>
                        </a:endParaRPr>
                      </a:p>
                    </p:txBody>
                  </p:sp>
                  <p:sp>
                    <p:nvSpPr>
                      <p:cNvPr id="63574" name="Rectangle 61"/>
                      <p:cNvSpPr/>
                      <p:nvPr/>
                    </p:nvSpPr>
                    <p:spPr>
                      <a:xfrm>
                        <a:off x="478" y="768"/>
                        <a:ext cx="540"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19" name="Group 64"/>
                    <p:cNvGrpSpPr/>
                    <p:nvPr/>
                  </p:nvGrpSpPr>
                  <p:grpSpPr>
                    <a:xfrm>
                      <a:off x="1018" y="768"/>
                      <a:ext cx="518" cy="384"/>
                      <a:chOff x="1018" y="768"/>
                      <a:chExt cx="518" cy="384"/>
                    </a:xfrm>
                  </p:grpSpPr>
                  <p:sp>
                    <p:nvSpPr>
                      <p:cNvPr id="63571" name="Rectangle 21"/>
                      <p:cNvSpPr/>
                      <p:nvPr/>
                    </p:nvSpPr>
                    <p:spPr>
                      <a:xfrm>
                        <a:off x="1061" y="768"/>
                        <a:ext cx="43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55</a:t>
                        </a:r>
                      </a:p>
                      <a:p>
                        <a:pPr algn="ctr"/>
                        <a:endParaRPr lang="en-US" altLang="zh-CN" dirty="0">
                          <a:solidFill>
                            <a:schemeClr val="tx1"/>
                          </a:solidFill>
                          <a:latin typeface="Times New Roman" panose="02020603050405020304" pitchFamily="18" charset="0"/>
                        </a:endParaRPr>
                      </a:p>
                    </p:txBody>
                  </p:sp>
                  <p:sp>
                    <p:nvSpPr>
                      <p:cNvPr id="63572" name="Rectangle 63"/>
                      <p:cNvSpPr/>
                      <p:nvPr/>
                    </p:nvSpPr>
                    <p:spPr>
                      <a:xfrm>
                        <a:off x="1018" y="768"/>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20" name="Group 66"/>
                    <p:cNvGrpSpPr/>
                    <p:nvPr/>
                  </p:nvGrpSpPr>
                  <p:grpSpPr>
                    <a:xfrm>
                      <a:off x="1536" y="768"/>
                      <a:ext cx="518" cy="384"/>
                      <a:chOff x="1536" y="768"/>
                      <a:chExt cx="518" cy="384"/>
                    </a:xfrm>
                  </p:grpSpPr>
                  <p:sp>
                    <p:nvSpPr>
                      <p:cNvPr id="63569" name="Rectangle 22"/>
                      <p:cNvSpPr/>
                      <p:nvPr/>
                    </p:nvSpPr>
                    <p:spPr>
                      <a:xfrm>
                        <a:off x="1579" y="768"/>
                        <a:ext cx="43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63570" name="Rectangle 65"/>
                      <p:cNvSpPr/>
                      <p:nvPr/>
                    </p:nvSpPr>
                    <p:spPr>
                      <a:xfrm>
                        <a:off x="1536" y="768"/>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21" name="Group 68"/>
                    <p:cNvGrpSpPr/>
                    <p:nvPr/>
                  </p:nvGrpSpPr>
                  <p:grpSpPr>
                    <a:xfrm>
                      <a:off x="2054" y="768"/>
                      <a:ext cx="518" cy="384"/>
                      <a:chOff x="2054" y="768"/>
                      <a:chExt cx="518" cy="384"/>
                    </a:xfrm>
                  </p:grpSpPr>
                  <p:sp>
                    <p:nvSpPr>
                      <p:cNvPr id="63567" name="Rectangle 23"/>
                      <p:cNvSpPr/>
                      <p:nvPr/>
                    </p:nvSpPr>
                    <p:spPr>
                      <a:xfrm>
                        <a:off x="2097" y="768"/>
                        <a:ext cx="43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34</a:t>
                        </a:r>
                      </a:p>
                      <a:p>
                        <a:pPr algn="ctr"/>
                        <a:endParaRPr lang="en-US" altLang="zh-CN" dirty="0">
                          <a:solidFill>
                            <a:schemeClr val="tx1"/>
                          </a:solidFill>
                          <a:latin typeface="Times New Roman" panose="02020603050405020304" pitchFamily="18" charset="0"/>
                        </a:endParaRPr>
                      </a:p>
                    </p:txBody>
                  </p:sp>
                  <p:sp>
                    <p:nvSpPr>
                      <p:cNvPr id="63568" name="Rectangle 67"/>
                      <p:cNvSpPr/>
                      <p:nvPr/>
                    </p:nvSpPr>
                    <p:spPr>
                      <a:xfrm>
                        <a:off x="2054" y="768"/>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22" name="Group 70"/>
                    <p:cNvGrpSpPr/>
                    <p:nvPr/>
                  </p:nvGrpSpPr>
                  <p:grpSpPr>
                    <a:xfrm>
                      <a:off x="0" y="1152"/>
                      <a:ext cx="478" cy="384"/>
                      <a:chOff x="0" y="1152"/>
                      <a:chExt cx="478" cy="384"/>
                    </a:xfrm>
                  </p:grpSpPr>
                  <p:sp>
                    <p:nvSpPr>
                      <p:cNvPr id="63565" name="Rectangle 24"/>
                      <p:cNvSpPr/>
                      <p:nvPr/>
                    </p:nvSpPr>
                    <p:spPr>
                      <a:xfrm>
                        <a:off x="43" y="1152"/>
                        <a:ext cx="39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63566" name="Rectangle 69"/>
                      <p:cNvSpPr/>
                      <p:nvPr/>
                    </p:nvSpPr>
                    <p:spPr>
                      <a:xfrm>
                        <a:off x="0" y="1152"/>
                        <a:ext cx="47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23" name="Group 72"/>
                    <p:cNvGrpSpPr/>
                    <p:nvPr/>
                  </p:nvGrpSpPr>
                  <p:grpSpPr>
                    <a:xfrm>
                      <a:off x="478" y="1152"/>
                      <a:ext cx="540" cy="384"/>
                      <a:chOff x="478" y="1152"/>
                      <a:chExt cx="540" cy="384"/>
                    </a:xfrm>
                  </p:grpSpPr>
                  <p:sp>
                    <p:nvSpPr>
                      <p:cNvPr id="63563" name="Rectangle 25"/>
                      <p:cNvSpPr/>
                      <p:nvPr/>
                    </p:nvSpPr>
                    <p:spPr>
                      <a:xfrm>
                        <a:off x="521" y="1152"/>
                        <a:ext cx="454"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23</a:t>
                        </a:r>
                      </a:p>
                      <a:p>
                        <a:pPr algn="ctr"/>
                        <a:endParaRPr lang="en-US" altLang="zh-CN" dirty="0">
                          <a:solidFill>
                            <a:schemeClr val="tx1"/>
                          </a:solidFill>
                          <a:latin typeface="Times New Roman" panose="02020603050405020304" pitchFamily="18" charset="0"/>
                        </a:endParaRPr>
                      </a:p>
                    </p:txBody>
                  </p:sp>
                  <p:sp>
                    <p:nvSpPr>
                      <p:cNvPr id="63564" name="Rectangle 71"/>
                      <p:cNvSpPr/>
                      <p:nvPr/>
                    </p:nvSpPr>
                    <p:spPr>
                      <a:xfrm>
                        <a:off x="478" y="1152"/>
                        <a:ext cx="540"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24" name="Group 74"/>
                    <p:cNvGrpSpPr/>
                    <p:nvPr/>
                  </p:nvGrpSpPr>
                  <p:grpSpPr>
                    <a:xfrm>
                      <a:off x="1018" y="1152"/>
                      <a:ext cx="518" cy="384"/>
                      <a:chOff x="1018" y="1152"/>
                      <a:chExt cx="518" cy="384"/>
                    </a:xfrm>
                  </p:grpSpPr>
                  <p:sp>
                    <p:nvSpPr>
                      <p:cNvPr id="63561" name="Rectangle 26"/>
                      <p:cNvSpPr/>
                      <p:nvPr/>
                    </p:nvSpPr>
                    <p:spPr>
                      <a:xfrm>
                        <a:off x="1061" y="1152"/>
                        <a:ext cx="43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42</a:t>
                        </a:r>
                      </a:p>
                      <a:p>
                        <a:pPr algn="ctr"/>
                        <a:endParaRPr lang="en-US" altLang="zh-CN" dirty="0">
                          <a:solidFill>
                            <a:schemeClr val="tx1"/>
                          </a:solidFill>
                          <a:latin typeface="Times New Roman" panose="02020603050405020304" pitchFamily="18" charset="0"/>
                        </a:endParaRPr>
                      </a:p>
                    </p:txBody>
                  </p:sp>
                  <p:sp>
                    <p:nvSpPr>
                      <p:cNvPr id="63562" name="Rectangle 73"/>
                      <p:cNvSpPr/>
                      <p:nvPr/>
                    </p:nvSpPr>
                    <p:spPr>
                      <a:xfrm>
                        <a:off x="1018" y="1152"/>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25" name="Group 76"/>
                    <p:cNvGrpSpPr/>
                    <p:nvPr/>
                  </p:nvGrpSpPr>
                  <p:grpSpPr>
                    <a:xfrm>
                      <a:off x="1536" y="1152"/>
                      <a:ext cx="518" cy="384"/>
                      <a:chOff x="1536" y="1152"/>
                      <a:chExt cx="518" cy="384"/>
                    </a:xfrm>
                  </p:grpSpPr>
                  <p:sp>
                    <p:nvSpPr>
                      <p:cNvPr id="63559" name="Rectangle 27"/>
                      <p:cNvSpPr/>
                      <p:nvPr/>
                    </p:nvSpPr>
                    <p:spPr>
                      <a:xfrm>
                        <a:off x="1579" y="1152"/>
                        <a:ext cx="43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27</a:t>
                        </a:r>
                      </a:p>
                      <a:p>
                        <a:pPr algn="ctr"/>
                        <a:endParaRPr lang="en-US" altLang="zh-CN" dirty="0">
                          <a:solidFill>
                            <a:schemeClr val="tx1"/>
                          </a:solidFill>
                          <a:latin typeface="Times New Roman" panose="02020603050405020304" pitchFamily="18" charset="0"/>
                        </a:endParaRPr>
                      </a:p>
                    </p:txBody>
                  </p:sp>
                  <p:sp>
                    <p:nvSpPr>
                      <p:cNvPr id="63560" name="Rectangle 75"/>
                      <p:cNvSpPr/>
                      <p:nvPr/>
                    </p:nvSpPr>
                    <p:spPr>
                      <a:xfrm>
                        <a:off x="1536" y="1152"/>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26" name="Group 78"/>
                    <p:cNvGrpSpPr/>
                    <p:nvPr/>
                  </p:nvGrpSpPr>
                  <p:grpSpPr>
                    <a:xfrm>
                      <a:off x="2054" y="1152"/>
                      <a:ext cx="518" cy="384"/>
                      <a:chOff x="2054" y="1152"/>
                      <a:chExt cx="518" cy="384"/>
                    </a:xfrm>
                  </p:grpSpPr>
                  <p:sp>
                    <p:nvSpPr>
                      <p:cNvPr id="63557" name="Rectangle 28"/>
                      <p:cNvSpPr/>
                      <p:nvPr/>
                    </p:nvSpPr>
                    <p:spPr>
                      <a:xfrm>
                        <a:off x="2097" y="1152"/>
                        <a:ext cx="43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6</a:t>
                        </a:r>
                      </a:p>
                      <a:p>
                        <a:pPr algn="ctr"/>
                        <a:endParaRPr lang="en-US" altLang="zh-CN" dirty="0">
                          <a:solidFill>
                            <a:schemeClr val="tx1"/>
                          </a:solidFill>
                          <a:latin typeface="Times New Roman" panose="02020603050405020304" pitchFamily="18" charset="0"/>
                        </a:endParaRPr>
                      </a:p>
                    </p:txBody>
                  </p:sp>
                  <p:sp>
                    <p:nvSpPr>
                      <p:cNvPr id="63558" name="Rectangle 77"/>
                      <p:cNvSpPr/>
                      <p:nvPr/>
                    </p:nvSpPr>
                    <p:spPr>
                      <a:xfrm>
                        <a:off x="2054" y="1152"/>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27" name="Group 80"/>
                    <p:cNvGrpSpPr/>
                    <p:nvPr/>
                  </p:nvGrpSpPr>
                  <p:grpSpPr>
                    <a:xfrm>
                      <a:off x="0" y="1536"/>
                      <a:ext cx="478" cy="384"/>
                      <a:chOff x="0" y="1536"/>
                      <a:chExt cx="478" cy="384"/>
                    </a:xfrm>
                  </p:grpSpPr>
                  <p:sp>
                    <p:nvSpPr>
                      <p:cNvPr id="63555" name="Rectangle 29"/>
                      <p:cNvSpPr/>
                      <p:nvPr/>
                    </p:nvSpPr>
                    <p:spPr>
                      <a:xfrm>
                        <a:off x="43" y="1536"/>
                        <a:ext cx="39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63556" name="Rectangle 79"/>
                      <p:cNvSpPr/>
                      <p:nvPr/>
                    </p:nvSpPr>
                    <p:spPr>
                      <a:xfrm>
                        <a:off x="0" y="1536"/>
                        <a:ext cx="47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28" name="Group 82"/>
                    <p:cNvGrpSpPr/>
                    <p:nvPr/>
                  </p:nvGrpSpPr>
                  <p:grpSpPr>
                    <a:xfrm>
                      <a:off x="478" y="1536"/>
                      <a:ext cx="540" cy="384"/>
                      <a:chOff x="478" y="1536"/>
                      <a:chExt cx="540" cy="384"/>
                    </a:xfrm>
                  </p:grpSpPr>
                  <p:sp>
                    <p:nvSpPr>
                      <p:cNvPr id="63553" name="Rectangle 30"/>
                      <p:cNvSpPr/>
                      <p:nvPr/>
                    </p:nvSpPr>
                    <p:spPr>
                      <a:xfrm>
                        <a:off x="521" y="1536"/>
                        <a:ext cx="454"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13</a:t>
                        </a:r>
                      </a:p>
                      <a:p>
                        <a:pPr algn="ctr"/>
                        <a:endParaRPr lang="en-US" altLang="zh-CN" dirty="0">
                          <a:solidFill>
                            <a:schemeClr val="tx1"/>
                          </a:solidFill>
                          <a:latin typeface="Times New Roman" panose="02020603050405020304" pitchFamily="18" charset="0"/>
                        </a:endParaRPr>
                      </a:p>
                    </p:txBody>
                  </p:sp>
                  <p:sp>
                    <p:nvSpPr>
                      <p:cNvPr id="63554" name="Rectangle 81"/>
                      <p:cNvSpPr/>
                      <p:nvPr/>
                    </p:nvSpPr>
                    <p:spPr>
                      <a:xfrm>
                        <a:off x="478" y="1536"/>
                        <a:ext cx="540"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29" name="Group 84"/>
                    <p:cNvGrpSpPr/>
                    <p:nvPr/>
                  </p:nvGrpSpPr>
                  <p:grpSpPr>
                    <a:xfrm>
                      <a:off x="1018" y="1536"/>
                      <a:ext cx="518" cy="384"/>
                      <a:chOff x="1018" y="1536"/>
                      <a:chExt cx="518" cy="384"/>
                    </a:xfrm>
                  </p:grpSpPr>
                  <p:sp>
                    <p:nvSpPr>
                      <p:cNvPr id="63551" name="Rectangle 31"/>
                      <p:cNvSpPr/>
                      <p:nvPr/>
                    </p:nvSpPr>
                    <p:spPr>
                      <a:xfrm>
                        <a:off x="1061" y="1536"/>
                        <a:ext cx="43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22</a:t>
                        </a:r>
                      </a:p>
                      <a:p>
                        <a:pPr algn="ctr"/>
                        <a:endParaRPr lang="en-US" altLang="zh-CN" dirty="0">
                          <a:solidFill>
                            <a:schemeClr val="tx1"/>
                          </a:solidFill>
                          <a:latin typeface="Times New Roman" panose="02020603050405020304" pitchFamily="18" charset="0"/>
                        </a:endParaRPr>
                      </a:p>
                    </p:txBody>
                  </p:sp>
                  <p:sp>
                    <p:nvSpPr>
                      <p:cNvPr id="63552" name="Rectangle 83"/>
                      <p:cNvSpPr/>
                      <p:nvPr/>
                    </p:nvSpPr>
                    <p:spPr>
                      <a:xfrm>
                        <a:off x="1018" y="1536"/>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30" name="Group 86"/>
                    <p:cNvGrpSpPr/>
                    <p:nvPr/>
                  </p:nvGrpSpPr>
                  <p:grpSpPr>
                    <a:xfrm>
                      <a:off x="1536" y="1536"/>
                      <a:ext cx="518" cy="384"/>
                      <a:chOff x="1536" y="1536"/>
                      <a:chExt cx="518" cy="384"/>
                    </a:xfrm>
                  </p:grpSpPr>
                  <p:sp>
                    <p:nvSpPr>
                      <p:cNvPr id="63549" name="Rectangle 32"/>
                      <p:cNvSpPr/>
                      <p:nvPr/>
                    </p:nvSpPr>
                    <p:spPr>
                      <a:xfrm>
                        <a:off x="1579" y="1536"/>
                        <a:ext cx="43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14</a:t>
                        </a:r>
                      </a:p>
                      <a:p>
                        <a:pPr algn="ctr"/>
                        <a:endParaRPr lang="en-US" altLang="zh-CN" dirty="0">
                          <a:solidFill>
                            <a:schemeClr val="tx1"/>
                          </a:solidFill>
                          <a:latin typeface="Times New Roman" panose="02020603050405020304" pitchFamily="18" charset="0"/>
                        </a:endParaRPr>
                      </a:p>
                    </p:txBody>
                  </p:sp>
                  <p:sp>
                    <p:nvSpPr>
                      <p:cNvPr id="63550" name="Rectangle 85"/>
                      <p:cNvSpPr/>
                      <p:nvPr/>
                    </p:nvSpPr>
                    <p:spPr>
                      <a:xfrm>
                        <a:off x="1536" y="1536"/>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31" name="Group 88"/>
                    <p:cNvGrpSpPr/>
                    <p:nvPr/>
                  </p:nvGrpSpPr>
                  <p:grpSpPr>
                    <a:xfrm>
                      <a:off x="2054" y="1536"/>
                      <a:ext cx="518" cy="384"/>
                      <a:chOff x="2054" y="1536"/>
                      <a:chExt cx="518" cy="384"/>
                    </a:xfrm>
                  </p:grpSpPr>
                  <p:sp>
                    <p:nvSpPr>
                      <p:cNvPr id="63547" name="Rectangle 33"/>
                      <p:cNvSpPr/>
                      <p:nvPr/>
                    </p:nvSpPr>
                    <p:spPr>
                      <a:xfrm>
                        <a:off x="2097" y="1536"/>
                        <a:ext cx="43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13</a:t>
                        </a:r>
                      </a:p>
                      <a:p>
                        <a:pPr algn="ctr"/>
                        <a:endParaRPr lang="en-US" altLang="zh-CN" dirty="0">
                          <a:solidFill>
                            <a:schemeClr val="tx1"/>
                          </a:solidFill>
                          <a:latin typeface="Times New Roman" panose="02020603050405020304" pitchFamily="18" charset="0"/>
                        </a:endParaRPr>
                      </a:p>
                    </p:txBody>
                  </p:sp>
                  <p:sp>
                    <p:nvSpPr>
                      <p:cNvPr id="63548" name="Rectangle 87"/>
                      <p:cNvSpPr/>
                      <p:nvPr/>
                    </p:nvSpPr>
                    <p:spPr>
                      <a:xfrm>
                        <a:off x="2054" y="1536"/>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32" name="Group 90"/>
                    <p:cNvGrpSpPr/>
                    <p:nvPr/>
                  </p:nvGrpSpPr>
                  <p:grpSpPr>
                    <a:xfrm>
                      <a:off x="0" y="1920"/>
                      <a:ext cx="478" cy="384"/>
                      <a:chOff x="0" y="1920"/>
                      <a:chExt cx="478" cy="384"/>
                    </a:xfrm>
                  </p:grpSpPr>
                  <p:sp>
                    <p:nvSpPr>
                      <p:cNvPr id="63545" name="Rectangle 34"/>
                      <p:cNvSpPr/>
                      <p:nvPr/>
                    </p:nvSpPr>
                    <p:spPr>
                      <a:xfrm>
                        <a:off x="43" y="1920"/>
                        <a:ext cx="39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63546" name="Rectangle 89"/>
                      <p:cNvSpPr/>
                      <p:nvPr/>
                    </p:nvSpPr>
                    <p:spPr>
                      <a:xfrm>
                        <a:off x="0" y="1920"/>
                        <a:ext cx="47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33" name="Group 92"/>
                    <p:cNvGrpSpPr/>
                    <p:nvPr/>
                  </p:nvGrpSpPr>
                  <p:grpSpPr>
                    <a:xfrm>
                      <a:off x="478" y="1920"/>
                      <a:ext cx="540" cy="384"/>
                      <a:chOff x="478" y="1920"/>
                      <a:chExt cx="540" cy="384"/>
                    </a:xfrm>
                  </p:grpSpPr>
                  <p:sp>
                    <p:nvSpPr>
                      <p:cNvPr id="63543" name="Rectangle 35"/>
                      <p:cNvSpPr/>
                      <p:nvPr/>
                    </p:nvSpPr>
                    <p:spPr>
                      <a:xfrm>
                        <a:off x="521" y="1920"/>
                        <a:ext cx="454"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33</a:t>
                        </a:r>
                      </a:p>
                      <a:p>
                        <a:pPr algn="ctr"/>
                        <a:endParaRPr lang="en-US" altLang="zh-CN" dirty="0">
                          <a:solidFill>
                            <a:schemeClr val="tx1"/>
                          </a:solidFill>
                          <a:latin typeface="Times New Roman" panose="02020603050405020304" pitchFamily="18" charset="0"/>
                        </a:endParaRPr>
                      </a:p>
                    </p:txBody>
                  </p:sp>
                  <p:sp>
                    <p:nvSpPr>
                      <p:cNvPr id="63544" name="Rectangle 91"/>
                      <p:cNvSpPr/>
                      <p:nvPr/>
                    </p:nvSpPr>
                    <p:spPr>
                      <a:xfrm>
                        <a:off x="478" y="1920"/>
                        <a:ext cx="540"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34" name="Group 94"/>
                    <p:cNvGrpSpPr/>
                    <p:nvPr/>
                  </p:nvGrpSpPr>
                  <p:grpSpPr>
                    <a:xfrm>
                      <a:off x="1018" y="1920"/>
                      <a:ext cx="518" cy="384"/>
                      <a:chOff x="1018" y="1920"/>
                      <a:chExt cx="518" cy="384"/>
                    </a:xfrm>
                  </p:grpSpPr>
                  <p:sp>
                    <p:nvSpPr>
                      <p:cNvPr id="63541" name="Rectangle 36"/>
                      <p:cNvSpPr/>
                      <p:nvPr/>
                    </p:nvSpPr>
                    <p:spPr>
                      <a:xfrm>
                        <a:off x="1061" y="1920"/>
                        <a:ext cx="43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63542" name="Rectangle 93"/>
                      <p:cNvSpPr/>
                      <p:nvPr/>
                    </p:nvSpPr>
                    <p:spPr>
                      <a:xfrm>
                        <a:off x="1018" y="1920"/>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35" name="Group 96"/>
                    <p:cNvGrpSpPr/>
                    <p:nvPr/>
                  </p:nvGrpSpPr>
                  <p:grpSpPr>
                    <a:xfrm>
                      <a:off x="1536" y="1920"/>
                      <a:ext cx="518" cy="384"/>
                      <a:chOff x="1536" y="1920"/>
                      <a:chExt cx="518" cy="384"/>
                    </a:xfrm>
                  </p:grpSpPr>
                  <p:sp>
                    <p:nvSpPr>
                      <p:cNvPr id="63539" name="Rectangle 37"/>
                      <p:cNvSpPr/>
                      <p:nvPr/>
                    </p:nvSpPr>
                    <p:spPr>
                      <a:xfrm>
                        <a:off x="1579" y="1920"/>
                        <a:ext cx="43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57</a:t>
                        </a:r>
                      </a:p>
                      <a:p>
                        <a:pPr algn="ctr"/>
                        <a:endParaRPr lang="en-US" altLang="zh-CN" dirty="0">
                          <a:solidFill>
                            <a:schemeClr val="tx1"/>
                          </a:solidFill>
                          <a:latin typeface="Times New Roman" panose="02020603050405020304" pitchFamily="18" charset="0"/>
                        </a:endParaRPr>
                      </a:p>
                    </p:txBody>
                  </p:sp>
                  <p:sp>
                    <p:nvSpPr>
                      <p:cNvPr id="63540" name="Rectangle 95"/>
                      <p:cNvSpPr/>
                      <p:nvPr/>
                    </p:nvSpPr>
                    <p:spPr>
                      <a:xfrm>
                        <a:off x="1536" y="1920"/>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3536" name="Group 98"/>
                    <p:cNvGrpSpPr/>
                    <p:nvPr/>
                  </p:nvGrpSpPr>
                  <p:grpSpPr>
                    <a:xfrm>
                      <a:off x="2054" y="1920"/>
                      <a:ext cx="518" cy="384"/>
                      <a:chOff x="2054" y="1920"/>
                      <a:chExt cx="518" cy="384"/>
                    </a:xfrm>
                  </p:grpSpPr>
                  <p:sp>
                    <p:nvSpPr>
                      <p:cNvPr id="63537" name="Rectangle 38"/>
                      <p:cNvSpPr/>
                      <p:nvPr/>
                    </p:nvSpPr>
                    <p:spPr>
                      <a:xfrm>
                        <a:off x="2097" y="1920"/>
                        <a:ext cx="43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800" dirty="0">
                            <a:solidFill>
                              <a:schemeClr val="tx1"/>
                            </a:solidFill>
                            <a:latin typeface="Times New Roman" panose="02020603050405020304" pitchFamily="18" charset="0"/>
                          </a:rPr>
                          <a:t>19</a:t>
                        </a:r>
                      </a:p>
                      <a:p>
                        <a:pPr algn="ctr"/>
                        <a:endParaRPr lang="en-US" altLang="zh-CN" dirty="0">
                          <a:solidFill>
                            <a:schemeClr val="tx1"/>
                          </a:solidFill>
                          <a:latin typeface="Times New Roman" panose="02020603050405020304" pitchFamily="18" charset="0"/>
                        </a:endParaRPr>
                      </a:p>
                    </p:txBody>
                  </p:sp>
                  <p:sp>
                    <p:nvSpPr>
                      <p:cNvPr id="63538" name="Rectangle 97"/>
                      <p:cNvSpPr/>
                      <p:nvPr/>
                    </p:nvSpPr>
                    <p:spPr>
                      <a:xfrm>
                        <a:off x="2054" y="1920"/>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sp>
                <p:nvSpPr>
                  <p:cNvPr id="63506" name="Rectangle 100"/>
                  <p:cNvSpPr/>
                  <p:nvPr/>
                </p:nvSpPr>
                <p:spPr>
                  <a:xfrm>
                    <a:off x="-3" y="-3"/>
                    <a:ext cx="2578" cy="2310"/>
                  </a:xfrm>
                  <a:prstGeom prst="rect">
                    <a:avLst/>
                  </a:prstGeom>
                  <a:noFill/>
                  <a:ln w="9525"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sp>
              <p:nvSpPr>
                <p:cNvPr id="63504" name="Rectangle 102"/>
                <p:cNvSpPr/>
                <p:nvPr/>
              </p:nvSpPr>
              <p:spPr>
                <a:xfrm>
                  <a:off x="2016" y="1488"/>
                  <a:ext cx="1872" cy="327"/>
                </a:xfrm>
                <a:prstGeom prst="rect">
                  <a:avLst/>
                </a:prstGeom>
                <a:noFill/>
                <a:ln w="9525">
                  <a:noFill/>
                </a:ln>
              </p:spPr>
              <p:txBody>
                <a:bodyPr>
                  <a:spAutoFit/>
                </a:bodyPr>
                <a:lstStyle/>
                <a:p>
                  <a:pPr eaLnBrk="1" hangingPunct="1"/>
                  <a:r>
                    <a:rPr lang="en-US" altLang="zh-CN" dirty="0">
                      <a:solidFill>
                        <a:schemeClr val="tx1"/>
                      </a:solidFill>
                      <a:latin typeface="宋体" panose="02010600030101010101" pitchFamily="2" charset="-122"/>
                    </a:rPr>
                    <a:t>   </a:t>
                  </a:r>
                  <a:r>
                    <a:rPr lang="zh-CN" altLang="en-US" b="1" dirty="0">
                      <a:solidFill>
                        <a:schemeClr val="tx1"/>
                      </a:solidFill>
                      <a:latin typeface="宋体" panose="02010600030101010101" pitchFamily="2" charset="-122"/>
                    </a:rPr>
                    <a:t>加工时间表</a:t>
                  </a:r>
                  <a:r>
                    <a:rPr lang="zh-CN" altLang="en-US" sz="2800" dirty="0">
                      <a:solidFill>
                        <a:schemeClr val="tx1"/>
                      </a:solidFill>
                      <a:latin typeface="Times New Roman" panose="02020603050405020304" pitchFamily="18" charset="0"/>
                    </a:rPr>
                    <a:t> </a:t>
                  </a:r>
                </a:p>
              </p:txBody>
            </p:sp>
          </p:grpSp>
        </p:grpSp>
      </p:grpSp>
      <p:sp>
        <p:nvSpPr>
          <p:cNvPr id="63494" name="Rectangle 107"/>
          <p:cNvSpPr>
            <a:spLocks noGrp="1"/>
          </p:cNvSpPr>
          <p:nvPr>
            <p:ph type="title"/>
          </p:nvPr>
        </p:nvSpPr>
        <p:spPr>
          <a:ln/>
        </p:spPr>
        <p:txBody>
          <a:bodyPr vert="horz" wrap="square" lIns="91440" tIns="45720" rIns="91440" bIns="45720" anchor="b" anchorCtr="0"/>
          <a:lstStyle/>
          <a:p>
            <a:pPr eaLnBrk="1" hangingPunct="1"/>
            <a:endParaRPr lang="zh-CN" altLang="zh-CN" dirty="0"/>
          </a:p>
        </p:txBody>
      </p:sp>
      <p:sp>
        <p:nvSpPr>
          <p:cNvPr id="63495" name="Rectangle 109"/>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latin typeface="Times New Roman" panose="02020603050405020304" pitchFamily="18" charset="0"/>
                <a:ea typeface="黑体" panose="02010609060101010101" pitchFamily="49" charset="-122"/>
              </a:rPr>
              <a:t>5.4.1 </a:t>
            </a:r>
            <a:r>
              <a:rPr lang="zh-CN" altLang="zh-CN" sz="3600" dirty="0">
                <a:latin typeface="Times New Roman" panose="02020603050405020304" pitchFamily="18" charset="0"/>
                <a:ea typeface="黑体" panose="02010609060101010101" pitchFamily="49" charset="-122"/>
              </a:rPr>
              <a:t>基于遗传算法的</a:t>
            </a:r>
            <a:r>
              <a:rPr lang="zh-CN" altLang="en-US" sz="3600" dirty="0">
                <a:latin typeface="Times New Roman" panose="02020603050405020304" pitchFamily="18" charset="0"/>
                <a:ea typeface="黑体" panose="02010609060101010101" pitchFamily="49" charset="-122"/>
              </a:rPr>
              <a:t>流水车间</a:t>
            </a:r>
            <a:r>
              <a:rPr lang="zh-CN" altLang="zh-CN" sz="3600" dirty="0">
                <a:latin typeface="Times New Roman" panose="02020603050405020304" pitchFamily="18" charset="0"/>
                <a:ea typeface="黑体" panose="02010609060101010101" pitchFamily="49" charset="-122"/>
              </a:rPr>
              <a:t>调度方法</a:t>
            </a:r>
            <a:endParaRPr lang="zh-CN" altLang="en-US" sz="3600" dirty="0">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additive="base">
                                        <p:cTn id="7" dur="500" fill="hold"/>
                                        <p:tgtEl>
                                          <p:spTgt spid="21507"/>
                                        </p:tgtEl>
                                        <p:attrNameLst>
                                          <p:attrName>ppt_x</p:attrName>
                                        </p:attrNameLst>
                                      </p:cBhvr>
                                      <p:tavLst>
                                        <p:tav tm="0">
                                          <p:val>
                                            <p:strVal val="0-#ppt_w/2"/>
                                          </p:val>
                                        </p:tav>
                                        <p:tav tm="100000">
                                          <p:val>
                                            <p:strVal val="#ppt_x"/>
                                          </p:val>
                                        </p:tav>
                                      </p:tavLst>
                                    </p:anim>
                                    <p:anim calcmode="lin" valueType="num">
                                      <p:cBhvr additive="base">
                                        <p:cTn id="8" dur="500" fill="hold"/>
                                        <p:tgtEl>
                                          <p:spTgt spid="2150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4515" name="Rectangle 56"/>
          <p:cNvSpPr/>
          <p:nvPr/>
        </p:nvSpPr>
        <p:spPr>
          <a:xfrm>
            <a:off x="250825" y="2781300"/>
            <a:ext cx="8686800" cy="3168650"/>
          </a:xfrm>
          <a:prstGeom prst="rect">
            <a:avLst/>
          </a:prstGeom>
          <a:gradFill rotWithShape="0">
            <a:gsLst>
              <a:gs pos="0">
                <a:srgbClr val="CCECFF"/>
              </a:gs>
              <a:gs pos="100000">
                <a:srgbClr val="FFFFFF"/>
              </a:gs>
            </a:gsLst>
            <a:path path="shape">
              <a:fillToRect l="50000" t="50000" r="50000" b="50000"/>
            </a:path>
            <a:tileRect/>
          </a:gradFill>
          <a:ln w="9525" cap="flat" cmpd="sng">
            <a:solidFill>
              <a:srgbClr val="3366FF"/>
            </a:solidFill>
            <a:prstDash val="solid"/>
            <a:miter/>
            <a:headEnd type="none" w="med" len="med"/>
            <a:tailEnd type="none" w="med" len="med"/>
          </a:ln>
        </p:spPr>
        <p:txBody>
          <a:bodyPr>
            <a:spAutoFit/>
          </a:bodyPr>
          <a:lstStyle/>
          <a:p>
            <a:pPr eaLnBrk="1" hangingPunct="1">
              <a:lnSpc>
                <a:spcPct val="140000"/>
              </a:lnSpc>
            </a:pPr>
            <a:r>
              <a:rPr lang="zh-CN" altLang="en-US" dirty="0">
                <a:solidFill>
                  <a:schemeClr val="tx1"/>
                </a:solidFill>
                <a:latin typeface="宋体" panose="02010600030101010101" pitchFamily="2" charset="-122"/>
              </a:rPr>
              <a:t>用遗传算法求解。选择交叉概率       ，变异概率       </a:t>
            </a:r>
            <a:r>
              <a:rPr lang="en-US" altLang="zh-CN" dirty="0">
                <a:solidFill>
                  <a:schemeClr val="tx1"/>
                </a:solidFill>
                <a:latin typeface="宋体" panose="02010600030101010101" pitchFamily="2" charset="-122"/>
              </a:rPr>
              <a:t>,</a:t>
            </a:r>
            <a:r>
              <a:rPr lang="zh-CN" altLang="en-US" dirty="0">
                <a:solidFill>
                  <a:schemeClr val="tx1"/>
                </a:solidFill>
                <a:latin typeface="宋体" panose="02010600030101010101" pitchFamily="2" charset="-122"/>
              </a:rPr>
              <a:t>种群规模为</a:t>
            </a:r>
            <a:r>
              <a:rPr lang="en-US" altLang="zh-CN" dirty="0">
                <a:solidFill>
                  <a:schemeClr val="tx1"/>
                </a:solidFill>
                <a:latin typeface="Times New Roman" panose="02020603050405020304" pitchFamily="18" charset="0"/>
                <a:cs typeface="Times New Roman" panose="02020603050405020304" pitchFamily="18" charset="0"/>
              </a:rPr>
              <a:t>20</a:t>
            </a:r>
            <a:r>
              <a:rPr lang="zh-CN" altLang="en-US" dirty="0">
                <a:solidFill>
                  <a:schemeClr val="tx1"/>
                </a:solidFill>
                <a:latin typeface="宋体" panose="02010600030101010101" pitchFamily="2" charset="-122"/>
              </a:rPr>
              <a:t>，迭代次数       。</a:t>
            </a:r>
          </a:p>
          <a:p>
            <a:pPr eaLnBrk="1" hangingPunct="1">
              <a:lnSpc>
                <a:spcPct val="140000"/>
              </a:lnSpc>
            </a:pPr>
            <a:endParaRPr lang="zh-CN" altLang="en-US" dirty="0">
              <a:solidFill>
                <a:schemeClr val="tx1"/>
              </a:solidFill>
              <a:latin typeface="宋体" panose="02010600030101010101" pitchFamily="2" charset="-122"/>
            </a:endParaRPr>
          </a:p>
          <a:p>
            <a:pPr eaLnBrk="1" hangingPunct="1">
              <a:lnSpc>
                <a:spcPct val="140000"/>
              </a:lnSpc>
            </a:pPr>
            <a:endParaRPr lang="zh-CN" altLang="en-US" dirty="0">
              <a:solidFill>
                <a:schemeClr val="tx1"/>
              </a:solidFill>
              <a:latin typeface="宋体" panose="02010600030101010101" pitchFamily="2" charset="-122"/>
            </a:endParaRPr>
          </a:p>
          <a:p>
            <a:pPr eaLnBrk="1" hangingPunct="1">
              <a:lnSpc>
                <a:spcPct val="140000"/>
              </a:lnSpc>
            </a:pPr>
            <a:endParaRPr lang="zh-CN" altLang="en-US" dirty="0">
              <a:solidFill>
                <a:schemeClr val="tx1"/>
              </a:solidFill>
              <a:latin typeface="宋体" panose="02010600030101010101" pitchFamily="2" charset="-122"/>
            </a:endParaRPr>
          </a:p>
          <a:p>
            <a:pPr eaLnBrk="1" hangingPunct="1">
              <a:lnSpc>
                <a:spcPct val="140000"/>
              </a:lnSpc>
            </a:pPr>
            <a:r>
              <a:rPr lang="zh-CN" altLang="en-US" dirty="0">
                <a:solidFill>
                  <a:schemeClr val="tx1"/>
                </a:solidFill>
                <a:latin typeface="宋体" panose="02010600030101010101" pitchFamily="2" charset="-122"/>
              </a:rPr>
              <a:t> </a:t>
            </a:r>
            <a:endParaRPr lang="zh-CN" altLang="en-US" dirty="0">
              <a:solidFill>
                <a:schemeClr val="tx1"/>
              </a:solidFill>
              <a:latin typeface="Times New Roman" panose="02020603050405020304" pitchFamily="18" charset="0"/>
            </a:endParaRPr>
          </a:p>
        </p:txBody>
      </p:sp>
      <p:graphicFrame>
        <p:nvGraphicFramePr>
          <p:cNvPr id="64516" name="Object 0"/>
          <p:cNvGraphicFramePr>
            <a:graphicFrameLocks noChangeAspect="1"/>
          </p:cNvGraphicFramePr>
          <p:nvPr/>
        </p:nvGraphicFramePr>
        <p:xfrm>
          <a:off x="4643438" y="2924175"/>
          <a:ext cx="1009650" cy="388938"/>
        </p:xfrm>
        <a:graphic>
          <a:graphicData uri="http://schemas.openxmlformats.org/presentationml/2006/ole">
            <mc:AlternateContent xmlns:mc="http://schemas.openxmlformats.org/markup-compatibility/2006">
              <mc:Choice xmlns:v="urn:schemas-microsoft-com:vml" Requires="v">
                <p:oleObj r:id="rId2" imgW="685800" imgH="254000" progId="Equation.3">
                  <p:embed/>
                </p:oleObj>
              </mc:Choice>
              <mc:Fallback>
                <p:oleObj r:id="rId2" imgW="685800" imgH="254000" progId="Equation.3">
                  <p:embed/>
                  <p:pic>
                    <p:nvPicPr>
                      <p:cNvPr id="0" name="图片 3134"/>
                      <p:cNvPicPr/>
                      <p:nvPr/>
                    </p:nvPicPr>
                    <p:blipFill>
                      <a:blip r:embed="rId3"/>
                      <a:stretch>
                        <a:fillRect/>
                      </a:stretch>
                    </p:blipFill>
                    <p:spPr>
                      <a:xfrm>
                        <a:off x="4643438" y="2924175"/>
                        <a:ext cx="1009650" cy="388938"/>
                      </a:xfrm>
                      <a:prstGeom prst="rect">
                        <a:avLst/>
                      </a:prstGeom>
                      <a:noFill/>
                      <a:ln w="38100">
                        <a:noFill/>
                        <a:miter/>
                      </a:ln>
                    </p:spPr>
                  </p:pic>
                </p:oleObj>
              </mc:Fallback>
            </mc:AlternateContent>
          </a:graphicData>
        </a:graphic>
      </p:graphicFrame>
      <p:graphicFrame>
        <p:nvGraphicFramePr>
          <p:cNvPr id="64517" name="Object 1"/>
          <p:cNvGraphicFramePr>
            <a:graphicFrameLocks noChangeAspect="1"/>
          </p:cNvGraphicFramePr>
          <p:nvPr>
            <p:extLst>
              <p:ext uri="{D42A27DB-BD31-4B8C-83A1-F6EECF244321}">
                <p14:modId xmlns:p14="http://schemas.microsoft.com/office/powerpoint/2010/main" val="2974617797"/>
              </p:ext>
            </p:extLst>
          </p:nvPr>
        </p:nvGraphicFramePr>
        <p:xfrm>
          <a:off x="7236346" y="2937669"/>
          <a:ext cx="1008062" cy="361950"/>
        </p:xfrm>
        <a:graphic>
          <a:graphicData uri="http://schemas.openxmlformats.org/presentationml/2006/ole">
            <mc:AlternateContent xmlns:mc="http://schemas.openxmlformats.org/markup-compatibility/2006">
              <mc:Choice xmlns:v="urn:schemas-microsoft-com:vml" Requires="v">
                <p:oleObj r:id="rId4" imgW="698500" imgH="254000" progId="Equation.3">
                  <p:embed/>
                </p:oleObj>
              </mc:Choice>
              <mc:Fallback>
                <p:oleObj r:id="rId4" imgW="698500" imgH="254000" progId="Equation.3">
                  <p:embed/>
                  <p:pic>
                    <p:nvPicPr>
                      <p:cNvPr id="0" name="图片 3132"/>
                      <p:cNvPicPr/>
                      <p:nvPr/>
                    </p:nvPicPr>
                    <p:blipFill>
                      <a:blip r:embed="rId5"/>
                      <a:stretch>
                        <a:fillRect/>
                      </a:stretch>
                    </p:blipFill>
                    <p:spPr>
                      <a:xfrm>
                        <a:off x="7236346" y="2937669"/>
                        <a:ext cx="1008062" cy="361950"/>
                      </a:xfrm>
                      <a:prstGeom prst="rect">
                        <a:avLst/>
                      </a:prstGeom>
                      <a:noFill/>
                      <a:ln w="38100">
                        <a:noFill/>
                        <a:miter/>
                      </a:ln>
                    </p:spPr>
                  </p:pic>
                </p:oleObj>
              </mc:Fallback>
            </mc:AlternateContent>
          </a:graphicData>
        </a:graphic>
      </p:graphicFrame>
      <p:graphicFrame>
        <p:nvGraphicFramePr>
          <p:cNvPr id="64518" name="Object 2"/>
          <p:cNvGraphicFramePr>
            <a:graphicFrameLocks noChangeAspect="1"/>
          </p:cNvGraphicFramePr>
          <p:nvPr>
            <p:extLst>
              <p:ext uri="{D42A27DB-BD31-4B8C-83A1-F6EECF244321}">
                <p14:modId xmlns:p14="http://schemas.microsoft.com/office/powerpoint/2010/main" val="101989832"/>
              </p:ext>
            </p:extLst>
          </p:nvPr>
        </p:nvGraphicFramePr>
        <p:xfrm>
          <a:off x="3373438" y="3429000"/>
          <a:ext cx="1008062" cy="358775"/>
        </p:xfrm>
        <a:graphic>
          <a:graphicData uri="http://schemas.openxmlformats.org/presentationml/2006/ole">
            <mc:AlternateContent xmlns:mc="http://schemas.openxmlformats.org/markup-compatibility/2006">
              <mc:Choice xmlns:v="urn:schemas-microsoft-com:vml" Requires="v">
                <p:oleObj r:id="rId6" imgW="571500" imgH="203200" progId="Equation.3">
                  <p:embed/>
                </p:oleObj>
              </mc:Choice>
              <mc:Fallback>
                <p:oleObj r:id="rId6" imgW="571500" imgH="203200" progId="Equation.3">
                  <p:embed/>
                  <p:pic>
                    <p:nvPicPr>
                      <p:cNvPr id="0" name="图片 3133"/>
                      <p:cNvPicPr/>
                      <p:nvPr/>
                    </p:nvPicPr>
                    <p:blipFill>
                      <a:blip r:embed="rId7"/>
                      <a:stretch>
                        <a:fillRect/>
                      </a:stretch>
                    </p:blipFill>
                    <p:spPr>
                      <a:xfrm>
                        <a:off x="3373438" y="3429000"/>
                        <a:ext cx="1008062" cy="358775"/>
                      </a:xfrm>
                      <a:prstGeom prst="rect">
                        <a:avLst/>
                      </a:prstGeom>
                      <a:noFill/>
                      <a:ln w="38100">
                        <a:noFill/>
                        <a:miter/>
                      </a:ln>
                    </p:spPr>
                  </p:pic>
                </p:oleObj>
              </mc:Fallback>
            </mc:AlternateContent>
          </a:graphicData>
        </a:graphic>
      </p:graphicFrame>
      <p:sp>
        <p:nvSpPr>
          <p:cNvPr id="64519" name="Rectangle 2"/>
          <p:cNvSpPr/>
          <p:nvPr/>
        </p:nvSpPr>
        <p:spPr>
          <a:xfrm>
            <a:off x="2209800" y="304800"/>
            <a:ext cx="4419600" cy="519113"/>
          </a:xfrm>
          <a:prstGeom prst="rect">
            <a:avLst/>
          </a:prstGeom>
          <a:noFill/>
          <a:ln w="9525">
            <a:noFill/>
          </a:ln>
        </p:spPr>
        <p:txBody>
          <a:bodyPr>
            <a:spAutoFit/>
          </a:bodyPr>
          <a:lstStyle/>
          <a:p>
            <a:pPr eaLnBrk="1" hangingPunct="1"/>
            <a:r>
              <a:rPr lang="zh-CN" altLang="en-US" sz="2800" dirty="0">
                <a:solidFill>
                  <a:schemeClr val="tx1"/>
                </a:solidFill>
                <a:latin typeface="宋体" panose="02010600030101010101" pitchFamily="2" charset="-122"/>
              </a:rPr>
              <a:t>表</a:t>
            </a:r>
            <a:r>
              <a:rPr lang="en-US" altLang="zh-CN" sz="2800" dirty="0">
                <a:solidFill>
                  <a:schemeClr val="tx1"/>
                </a:solidFill>
                <a:latin typeface="Times New Roman" panose="02020603050405020304" pitchFamily="18" charset="0"/>
              </a:rPr>
              <a:t>9.3  </a:t>
            </a:r>
            <a:r>
              <a:rPr lang="zh-CN" altLang="en-US" sz="2800" dirty="0">
                <a:solidFill>
                  <a:schemeClr val="tx1"/>
                </a:solidFill>
                <a:latin typeface="宋体" panose="02010600030101010101" pitchFamily="2" charset="-122"/>
              </a:rPr>
              <a:t>遗传算法运行的结果</a:t>
            </a:r>
            <a:r>
              <a:rPr lang="zh-CN" altLang="en-US" sz="2800" dirty="0">
                <a:solidFill>
                  <a:schemeClr val="tx1"/>
                </a:solidFill>
                <a:latin typeface="Times New Roman" panose="02020603050405020304" pitchFamily="18" charset="0"/>
              </a:rPr>
              <a:t> </a:t>
            </a:r>
          </a:p>
        </p:txBody>
      </p:sp>
      <p:grpSp>
        <p:nvGrpSpPr>
          <p:cNvPr id="64520" name="Group 39"/>
          <p:cNvGrpSpPr/>
          <p:nvPr/>
        </p:nvGrpSpPr>
        <p:grpSpPr>
          <a:xfrm>
            <a:off x="387350" y="4500563"/>
            <a:ext cx="8426450" cy="1285875"/>
            <a:chOff x="0" y="0"/>
            <a:chExt cx="3690" cy="768"/>
          </a:xfrm>
        </p:grpSpPr>
        <p:grpSp>
          <p:nvGrpSpPr>
            <p:cNvPr id="64527" name="Group 16"/>
            <p:cNvGrpSpPr/>
            <p:nvPr/>
          </p:nvGrpSpPr>
          <p:grpSpPr>
            <a:xfrm>
              <a:off x="0" y="0"/>
              <a:ext cx="620" cy="384"/>
              <a:chOff x="0" y="0"/>
              <a:chExt cx="620" cy="384"/>
            </a:xfrm>
          </p:grpSpPr>
          <p:sp>
            <p:nvSpPr>
              <p:cNvPr id="64561" name="Rectangle 3"/>
              <p:cNvSpPr/>
              <p:nvPr/>
            </p:nvSpPr>
            <p:spPr>
              <a:xfrm>
                <a:off x="43" y="0"/>
                <a:ext cx="534"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zh-CN" altLang="en-US" sz="2000" dirty="0">
                    <a:solidFill>
                      <a:schemeClr val="tx1"/>
                    </a:solidFill>
                    <a:latin typeface="Times New Roman" panose="02020603050405020304" pitchFamily="18" charset="0"/>
                  </a:rPr>
                  <a:t>总运行</a:t>
                </a:r>
              </a:p>
              <a:p>
                <a:pPr algn="ctr" eaLnBrk="1" hangingPunct="1"/>
                <a:r>
                  <a:rPr lang="zh-CN" altLang="en-US" sz="2000" dirty="0">
                    <a:solidFill>
                      <a:schemeClr val="tx1"/>
                    </a:solidFill>
                    <a:latin typeface="Times New Roman" panose="02020603050405020304" pitchFamily="18" charset="0"/>
                  </a:rPr>
                  <a:t>次数</a:t>
                </a:r>
              </a:p>
              <a:p>
                <a:pPr algn="ctr"/>
                <a:endParaRPr lang="en-US" altLang="zh-CN" sz="2000" dirty="0">
                  <a:solidFill>
                    <a:schemeClr val="tx1"/>
                  </a:solidFill>
                  <a:latin typeface="Times New Roman" panose="02020603050405020304" pitchFamily="18" charset="0"/>
                </a:endParaRPr>
              </a:p>
            </p:txBody>
          </p:sp>
          <p:sp>
            <p:nvSpPr>
              <p:cNvPr id="64562" name="Rectangle 15"/>
              <p:cNvSpPr/>
              <p:nvPr/>
            </p:nvSpPr>
            <p:spPr>
              <a:xfrm>
                <a:off x="0" y="0"/>
                <a:ext cx="620"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4528" name="Group 18"/>
            <p:cNvGrpSpPr/>
            <p:nvPr/>
          </p:nvGrpSpPr>
          <p:grpSpPr>
            <a:xfrm>
              <a:off x="620" y="0"/>
              <a:ext cx="476" cy="384"/>
              <a:chOff x="620" y="0"/>
              <a:chExt cx="476" cy="384"/>
            </a:xfrm>
          </p:grpSpPr>
          <p:sp>
            <p:nvSpPr>
              <p:cNvPr id="64559" name="Rectangle 4"/>
              <p:cNvSpPr/>
              <p:nvPr/>
            </p:nvSpPr>
            <p:spPr>
              <a:xfrm>
                <a:off x="663" y="0"/>
                <a:ext cx="390"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800" dirty="0">
                  <a:solidFill>
                    <a:schemeClr val="tx1"/>
                  </a:solidFill>
                  <a:latin typeface="Times New Roman" panose="02020603050405020304" pitchFamily="18" charset="0"/>
                </a:endParaRPr>
              </a:p>
              <a:p>
                <a:pPr algn="just" eaLnBrk="1" hangingPunct="1"/>
                <a:r>
                  <a:rPr lang="zh-CN" altLang="en-US" sz="1800" dirty="0">
                    <a:solidFill>
                      <a:schemeClr val="tx1"/>
                    </a:solidFill>
                    <a:latin typeface="Times New Roman" panose="02020603050405020304" pitchFamily="18" charset="0"/>
                  </a:rPr>
                  <a:t>最好解</a:t>
                </a:r>
              </a:p>
              <a:p>
                <a:pPr algn="ctr"/>
                <a:endParaRPr lang="en-US" altLang="zh-CN" sz="2000" dirty="0">
                  <a:solidFill>
                    <a:schemeClr val="tx1"/>
                  </a:solidFill>
                  <a:latin typeface="Times New Roman" panose="02020603050405020304" pitchFamily="18" charset="0"/>
                </a:endParaRPr>
              </a:p>
            </p:txBody>
          </p:sp>
          <p:sp>
            <p:nvSpPr>
              <p:cNvPr id="64560" name="Rectangle 17"/>
              <p:cNvSpPr/>
              <p:nvPr/>
            </p:nvSpPr>
            <p:spPr>
              <a:xfrm>
                <a:off x="620" y="0"/>
                <a:ext cx="476"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4529" name="Group 20"/>
            <p:cNvGrpSpPr/>
            <p:nvPr/>
          </p:nvGrpSpPr>
          <p:grpSpPr>
            <a:xfrm>
              <a:off x="1096" y="0"/>
              <a:ext cx="506" cy="384"/>
              <a:chOff x="1096" y="0"/>
              <a:chExt cx="506" cy="384"/>
            </a:xfrm>
          </p:grpSpPr>
          <p:sp>
            <p:nvSpPr>
              <p:cNvPr id="64557" name="Rectangle 5"/>
              <p:cNvSpPr/>
              <p:nvPr/>
            </p:nvSpPr>
            <p:spPr>
              <a:xfrm>
                <a:off x="1139" y="0"/>
                <a:ext cx="420" cy="384"/>
              </a:xfrm>
              <a:prstGeom prst="rect">
                <a:avLst/>
              </a:prstGeom>
              <a:noFill/>
              <a:ln w="9525">
                <a:noFill/>
              </a:ln>
            </p:spPr>
            <p:txBody>
              <a:bodyPr anchor="ctr" anchorCtr="0"/>
              <a:lstStyle/>
              <a:p>
                <a:pPr algn="just" eaLnBrk="1" hangingPunct="1"/>
                <a:endParaRPr lang="en-US" altLang="zh-CN" sz="1000" dirty="0">
                  <a:solidFill>
                    <a:schemeClr val="tx1"/>
                  </a:solidFill>
                  <a:latin typeface="Times New Roman" panose="02020603050405020304" pitchFamily="18" charset="0"/>
                </a:endParaRPr>
              </a:p>
              <a:p>
                <a:pPr algn="just" eaLnBrk="1" hangingPunct="1"/>
                <a:endParaRPr lang="en-US" altLang="zh-CN" sz="1000" dirty="0">
                  <a:solidFill>
                    <a:schemeClr val="tx1"/>
                  </a:solidFill>
                  <a:latin typeface="Times New Roman" panose="02020603050405020304" pitchFamily="18" charset="0"/>
                </a:endParaRPr>
              </a:p>
              <a:p>
                <a:pPr algn="just" eaLnBrk="1" hangingPunct="1"/>
                <a:r>
                  <a:rPr lang="zh-CN" altLang="en-US" sz="1800" dirty="0">
                    <a:solidFill>
                      <a:schemeClr val="tx1"/>
                    </a:solidFill>
                    <a:latin typeface="Times New Roman" panose="02020603050405020304" pitchFamily="18" charset="0"/>
                  </a:rPr>
                  <a:t>最坏解</a:t>
                </a:r>
              </a:p>
              <a:p>
                <a:pPr algn="just"/>
                <a:endParaRPr lang="en-US" altLang="zh-CN" dirty="0">
                  <a:solidFill>
                    <a:schemeClr val="tx1"/>
                  </a:solidFill>
                  <a:latin typeface="Times New Roman" panose="02020603050405020304" pitchFamily="18" charset="0"/>
                </a:endParaRPr>
              </a:p>
            </p:txBody>
          </p:sp>
          <p:sp>
            <p:nvSpPr>
              <p:cNvPr id="64558" name="Rectangle 19"/>
              <p:cNvSpPr/>
              <p:nvPr/>
            </p:nvSpPr>
            <p:spPr>
              <a:xfrm>
                <a:off x="1096" y="0"/>
                <a:ext cx="506"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4530" name="Group 22"/>
            <p:cNvGrpSpPr/>
            <p:nvPr/>
          </p:nvGrpSpPr>
          <p:grpSpPr>
            <a:xfrm>
              <a:off x="1602" y="0"/>
              <a:ext cx="506" cy="384"/>
              <a:chOff x="1602" y="0"/>
              <a:chExt cx="506" cy="384"/>
            </a:xfrm>
          </p:grpSpPr>
          <p:sp>
            <p:nvSpPr>
              <p:cNvPr id="64555" name="Rectangle 6"/>
              <p:cNvSpPr/>
              <p:nvPr/>
            </p:nvSpPr>
            <p:spPr>
              <a:xfrm>
                <a:off x="1645" y="0"/>
                <a:ext cx="420"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zh-CN" altLang="en-US" sz="2000" dirty="0">
                    <a:solidFill>
                      <a:schemeClr val="tx1"/>
                    </a:solidFill>
                    <a:latin typeface="Times New Roman" panose="02020603050405020304" pitchFamily="18" charset="0"/>
                  </a:rPr>
                  <a:t>平均</a:t>
                </a:r>
              </a:p>
              <a:p>
                <a:pPr algn="ctr"/>
                <a:endParaRPr lang="en-US" altLang="zh-CN" dirty="0">
                  <a:solidFill>
                    <a:schemeClr val="tx1"/>
                  </a:solidFill>
                  <a:latin typeface="Times New Roman" panose="02020603050405020304" pitchFamily="18" charset="0"/>
                </a:endParaRPr>
              </a:p>
            </p:txBody>
          </p:sp>
          <p:sp>
            <p:nvSpPr>
              <p:cNvPr id="64556" name="Rectangle 21"/>
              <p:cNvSpPr/>
              <p:nvPr/>
            </p:nvSpPr>
            <p:spPr>
              <a:xfrm>
                <a:off x="1602" y="0"/>
                <a:ext cx="506"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4531" name="Group 24"/>
            <p:cNvGrpSpPr/>
            <p:nvPr/>
          </p:nvGrpSpPr>
          <p:grpSpPr>
            <a:xfrm>
              <a:off x="2108" y="0"/>
              <a:ext cx="728" cy="384"/>
              <a:chOff x="2108" y="0"/>
              <a:chExt cx="728" cy="384"/>
            </a:xfrm>
          </p:grpSpPr>
          <p:sp>
            <p:nvSpPr>
              <p:cNvPr id="64553" name="Rectangle 7"/>
              <p:cNvSpPr/>
              <p:nvPr/>
            </p:nvSpPr>
            <p:spPr>
              <a:xfrm>
                <a:off x="2151" y="0"/>
                <a:ext cx="642" cy="384"/>
              </a:xfrm>
              <a:prstGeom prst="rect">
                <a:avLst/>
              </a:prstGeom>
              <a:noFill/>
              <a:ln w="9525">
                <a:noFill/>
              </a:ln>
            </p:spPr>
            <p:txBody>
              <a:bodyPr anchor="ctr" anchorCtr="0"/>
              <a:lstStyle/>
              <a:p>
                <a:pPr algn="just" eaLnBrk="1" hangingPunct="1"/>
                <a:endParaRPr lang="en-US" altLang="zh-CN" sz="1000" dirty="0">
                  <a:solidFill>
                    <a:schemeClr val="tx1"/>
                  </a:solidFill>
                  <a:latin typeface="Times New Roman" panose="02020603050405020304" pitchFamily="18" charset="0"/>
                </a:endParaRPr>
              </a:p>
              <a:p>
                <a:pPr algn="just" eaLnBrk="1" hangingPunct="1"/>
                <a:endParaRPr lang="en-US" altLang="zh-CN" sz="1000" dirty="0">
                  <a:solidFill>
                    <a:schemeClr val="tx1"/>
                  </a:solidFill>
                  <a:latin typeface="Times New Roman" panose="02020603050405020304" pitchFamily="18" charset="0"/>
                </a:endParaRPr>
              </a:p>
              <a:p>
                <a:pPr algn="ctr" eaLnBrk="1" hangingPunct="1"/>
                <a:r>
                  <a:rPr lang="zh-CN" altLang="en-US" sz="2000" dirty="0">
                    <a:solidFill>
                      <a:schemeClr val="tx1"/>
                    </a:solidFill>
                    <a:latin typeface="Times New Roman" panose="02020603050405020304" pitchFamily="18" charset="0"/>
                  </a:rPr>
                  <a:t>最好解</a:t>
                </a:r>
              </a:p>
              <a:p>
                <a:pPr algn="ctr" eaLnBrk="1" hangingPunct="1"/>
                <a:r>
                  <a:rPr lang="zh-CN" altLang="en-US" sz="2000" dirty="0">
                    <a:solidFill>
                      <a:schemeClr val="tx1"/>
                    </a:solidFill>
                    <a:latin typeface="Times New Roman" panose="02020603050405020304" pitchFamily="18" charset="0"/>
                  </a:rPr>
                  <a:t>的频率</a:t>
                </a:r>
              </a:p>
              <a:p>
                <a:pPr algn="just"/>
                <a:endParaRPr lang="en-US" altLang="zh-CN" dirty="0">
                  <a:solidFill>
                    <a:schemeClr val="tx1"/>
                  </a:solidFill>
                  <a:latin typeface="Times New Roman" panose="02020603050405020304" pitchFamily="18" charset="0"/>
                </a:endParaRPr>
              </a:p>
            </p:txBody>
          </p:sp>
          <p:sp>
            <p:nvSpPr>
              <p:cNvPr id="64554" name="Rectangle 23"/>
              <p:cNvSpPr/>
              <p:nvPr/>
            </p:nvSpPr>
            <p:spPr>
              <a:xfrm>
                <a:off x="2108" y="0"/>
                <a:ext cx="72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4532" name="Group 26"/>
            <p:cNvGrpSpPr/>
            <p:nvPr/>
          </p:nvGrpSpPr>
          <p:grpSpPr>
            <a:xfrm>
              <a:off x="2836" y="0"/>
              <a:ext cx="854" cy="384"/>
              <a:chOff x="2836" y="0"/>
              <a:chExt cx="854" cy="384"/>
            </a:xfrm>
          </p:grpSpPr>
          <p:sp>
            <p:nvSpPr>
              <p:cNvPr id="64551" name="Rectangle 8"/>
              <p:cNvSpPr/>
              <p:nvPr/>
            </p:nvSpPr>
            <p:spPr>
              <a:xfrm>
                <a:off x="2879" y="0"/>
                <a:ext cx="768"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zh-CN" altLang="en-US" sz="2000" dirty="0">
                    <a:solidFill>
                      <a:schemeClr val="tx1"/>
                    </a:solidFill>
                    <a:latin typeface="Times New Roman" panose="02020603050405020304" pitchFamily="18" charset="0"/>
                  </a:rPr>
                  <a:t>最好解的</a:t>
                </a:r>
              </a:p>
              <a:p>
                <a:pPr algn="ctr" eaLnBrk="1" hangingPunct="1"/>
                <a:r>
                  <a:rPr lang="zh-CN" altLang="en-US" sz="2000" dirty="0">
                    <a:solidFill>
                      <a:schemeClr val="tx1"/>
                    </a:solidFill>
                    <a:latin typeface="Times New Roman" panose="02020603050405020304" pitchFamily="18" charset="0"/>
                  </a:rPr>
                  <a:t>平均代数</a:t>
                </a:r>
              </a:p>
              <a:p>
                <a:pPr algn="ctr"/>
                <a:endParaRPr lang="en-US" altLang="zh-CN" dirty="0">
                  <a:solidFill>
                    <a:schemeClr val="tx1"/>
                  </a:solidFill>
                  <a:latin typeface="Times New Roman" panose="02020603050405020304" pitchFamily="18" charset="0"/>
                </a:endParaRPr>
              </a:p>
            </p:txBody>
          </p:sp>
          <p:sp>
            <p:nvSpPr>
              <p:cNvPr id="64552" name="Rectangle 25"/>
              <p:cNvSpPr/>
              <p:nvPr/>
            </p:nvSpPr>
            <p:spPr>
              <a:xfrm>
                <a:off x="2836" y="0"/>
                <a:ext cx="854"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4533" name="Group 28"/>
            <p:cNvGrpSpPr/>
            <p:nvPr/>
          </p:nvGrpSpPr>
          <p:grpSpPr>
            <a:xfrm>
              <a:off x="0" y="384"/>
              <a:ext cx="620" cy="384"/>
              <a:chOff x="0" y="384"/>
              <a:chExt cx="620" cy="384"/>
            </a:xfrm>
          </p:grpSpPr>
          <p:sp>
            <p:nvSpPr>
              <p:cNvPr id="64549" name="Rectangle 9"/>
              <p:cNvSpPr/>
              <p:nvPr/>
            </p:nvSpPr>
            <p:spPr>
              <a:xfrm>
                <a:off x="43" y="384"/>
                <a:ext cx="534"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200" dirty="0">
                    <a:solidFill>
                      <a:schemeClr val="tx1"/>
                    </a:solidFill>
                    <a:latin typeface="Times New Roman" panose="02020603050405020304" pitchFamily="18" charset="0"/>
                  </a:rPr>
                  <a:t>20</a:t>
                </a:r>
              </a:p>
              <a:p>
                <a:pPr algn="ctr"/>
                <a:endParaRPr lang="en-US" altLang="zh-CN" dirty="0">
                  <a:solidFill>
                    <a:schemeClr val="tx1"/>
                  </a:solidFill>
                  <a:latin typeface="Times New Roman" panose="02020603050405020304" pitchFamily="18" charset="0"/>
                </a:endParaRPr>
              </a:p>
            </p:txBody>
          </p:sp>
          <p:sp>
            <p:nvSpPr>
              <p:cNvPr id="64550" name="Rectangle 27"/>
              <p:cNvSpPr/>
              <p:nvPr/>
            </p:nvSpPr>
            <p:spPr>
              <a:xfrm>
                <a:off x="0" y="384"/>
                <a:ext cx="620"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4534" name="Group 30"/>
            <p:cNvGrpSpPr/>
            <p:nvPr/>
          </p:nvGrpSpPr>
          <p:grpSpPr>
            <a:xfrm>
              <a:off x="620" y="384"/>
              <a:ext cx="476" cy="384"/>
              <a:chOff x="620" y="384"/>
              <a:chExt cx="476" cy="384"/>
            </a:xfrm>
          </p:grpSpPr>
          <p:sp>
            <p:nvSpPr>
              <p:cNvPr id="64547" name="Rectangle 10"/>
              <p:cNvSpPr/>
              <p:nvPr/>
            </p:nvSpPr>
            <p:spPr>
              <a:xfrm>
                <a:off x="663" y="384"/>
                <a:ext cx="390"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200" dirty="0">
                    <a:solidFill>
                      <a:schemeClr val="tx1"/>
                    </a:solidFill>
                    <a:latin typeface="Times New Roman" panose="02020603050405020304" pitchFamily="18" charset="0"/>
                  </a:rPr>
                  <a:t>213</a:t>
                </a:r>
              </a:p>
              <a:p>
                <a:pPr algn="ctr"/>
                <a:endParaRPr lang="en-US" altLang="zh-CN" dirty="0">
                  <a:solidFill>
                    <a:schemeClr val="tx1"/>
                  </a:solidFill>
                  <a:latin typeface="Times New Roman" panose="02020603050405020304" pitchFamily="18" charset="0"/>
                </a:endParaRPr>
              </a:p>
            </p:txBody>
          </p:sp>
          <p:sp>
            <p:nvSpPr>
              <p:cNvPr id="64548" name="Rectangle 29"/>
              <p:cNvSpPr/>
              <p:nvPr/>
            </p:nvSpPr>
            <p:spPr>
              <a:xfrm>
                <a:off x="620" y="384"/>
                <a:ext cx="476"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4535" name="Group 32"/>
            <p:cNvGrpSpPr/>
            <p:nvPr/>
          </p:nvGrpSpPr>
          <p:grpSpPr>
            <a:xfrm>
              <a:off x="1096" y="384"/>
              <a:ext cx="506" cy="384"/>
              <a:chOff x="1096" y="384"/>
              <a:chExt cx="506" cy="384"/>
            </a:xfrm>
          </p:grpSpPr>
          <p:sp>
            <p:nvSpPr>
              <p:cNvPr id="64545" name="Rectangle 11"/>
              <p:cNvSpPr/>
              <p:nvPr/>
            </p:nvSpPr>
            <p:spPr>
              <a:xfrm>
                <a:off x="1139" y="384"/>
                <a:ext cx="420"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200" dirty="0">
                    <a:solidFill>
                      <a:schemeClr val="tx1"/>
                    </a:solidFill>
                    <a:latin typeface="Times New Roman" panose="02020603050405020304" pitchFamily="18" charset="0"/>
                  </a:rPr>
                  <a:t>221</a:t>
                </a:r>
              </a:p>
              <a:p>
                <a:pPr algn="ctr"/>
                <a:endParaRPr lang="en-US" altLang="zh-CN" dirty="0">
                  <a:solidFill>
                    <a:schemeClr val="tx1"/>
                  </a:solidFill>
                  <a:latin typeface="Times New Roman" panose="02020603050405020304" pitchFamily="18" charset="0"/>
                </a:endParaRPr>
              </a:p>
            </p:txBody>
          </p:sp>
          <p:sp>
            <p:nvSpPr>
              <p:cNvPr id="64546" name="Rectangle 31"/>
              <p:cNvSpPr/>
              <p:nvPr/>
            </p:nvSpPr>
            <p:spPr>
              <a:xfrm>
                <a:off x="1096" y="384"/>
                <a:ext cx="506"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4536" name="Group 34"/>
            <p:cNvGrpSpPr/>
            <p:nvPr/>
          </p:nvGrpSpPr>
          <p:grpSpPr>
            <a:xfrm>
              <a:off x="1602" y="384"/>
              <a:ext cx="506" cy="384"/>
              <a:chOff x="1602" y="384"/>
              <a:chExt cx="506" cy="384"/>
            </a:xfrm>
          </p:grpSpPr>
          <p:sp>
            <p:nvSpPr>
              <p:cNvPr id="64543" name="Rectangle 12"/>
              <p:cNvSpPr/>
              <p:nvPr/>
            </p:nvSpPr>
            <p:spPr>
              <a:xfrm>
                <a:off x="1645" y="384"/>
                <a:ext cx="420"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200" dirty="0">
                    <a:solidFill>
                      <a:schemeClr val="tx1"/>
                    </a:solidFill>
                    <a:latin typeface="Times New Roman" panose="02020603050405020304" pitchFamily="18" charset="0"/>
                  </a:rPr>
                  <a:t>213.95</a:t>
                </a:r>
              </a:p>
              <a:p>
                <a:pPr algn="ctr"/>
                <a:endParaRPr lang="en-US" altLang="zh-CN" sz="2000" dirty="0">
                  <a:solidFill>
                    <a:schemeClr val="tx1"/>
                  </a:solidFill>
                  <a:latin typeface="Times New Roman" panose="02020603050405020304" pitchFamily="18" charset="0"/>
                </a:endParaRPr>
              </a:p>
            </p:txBody>
          </p:sp>
          <p:sp>
            <p:nvSpPr>
              <p:cNvPr id="64544" name="Rectangle 33"/>
              <p:cNvSpPr/>
              <p:nvPr/>
            </p:nvSpPr>
            <p:spPr>
              <a:xfrm>
                <a:off x="1602" y="384"/>
                <a:ext cx="506"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4537" name="Group 36"/>
            <p:cNvGrpSpPr/>
            <p:nvPr/>
          </p:nvGrpSpPr>
          <p:grpSpPr>
            <a:xfrm>
              <a:off x="2108" y="384"/>
              <a:ext cx="728" cy="384"/>
              <a:chOff x="2108" y="384"/>
              <a:chExt cx="728" cy="384"/>
            </a:xfrm>
          </p:grpSpPr>
          <p:sp>
            <p:nvSpPr>
              <p:cNvPr id="64541" name="Rectangle 13"/>
              <p:cNvSpPr/>
              <p:nvPr/>
            </p:nvSpPr>
            <p:spPr>
              <a:xfrm>
                <a:off x="2151" y="384"/>
                <a:ext cx="642"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200" dirty="0">
                    <a:solidFill>
                      <a:schemeClr val="tx1"/>
                    </a:solidFill>
                    <a:latin typeface="Times New Roman" panose="02020603050405020304" pitchFamily="18" charset="0"/>
                  </a:rPr>
                  <a:t>0.85</a:t>
                </a:r>
              </a:p>
              <a:p>
                <a:pPr algn="ctr"/>
                <a:endParaRPr lang="en-US" altLang="zh-CN" sz="2200" dirty="0">
                  <a:solidFill>
                    <a:schemeClr val="tx1"/>
                  </a:solidFill>
                  <a:latin typeface="Times New Roman" panose="02020603050405020304" pitchFamily="18" charset="0"/>
                </a:endParaRPr>
              </a:p>
            </p:txBody>
          </p:sp>
          <p:sp>
            <p:nvSpPr>
              <p:cNvPr id="64542" name="Rectangle 35"/>
              <p:cNvSpPr/>
              <p:nvPr/>
            </p:nvSpPr>
            <p:spPr>
              <a:xfrm>
                <a:off x="2108" y="384"/>
                <a:ext cx="72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nvGrpSpPr>
            <p:cNvPr id="64538" name="Group 38"/>
            <p:cNvGrpSpPr/>
            <p:nvPr/>
          </p:nvGrpSpPr>
          <p:grpSpPr>
            <a:xfrm>
              <a:off x="2836" y="384"/>
              <a:ext cx="854" cy="384"/>
              <a:chOff x="2836" y="384"/>
              <a:chExt cx="854" cy="384"/>
            </a:xfrm>
          </p:grpSpPr>
          <p:sp>
            <p:nvSpPr>
              <p:cNvPr id="64539" name="Rectangle 14"/>
              <p:cNvSpPr/>
              <p:nvPr/>
            </p:nvSpPr>
            <p:spPr>
              <a:xfrm>
                <a:off x="2879" y="384"/>
                <a:ext cx="768" cy="384"/>
              </a:xfrm>
              <a:prstGeom prst="rect">
                <a:avLst/>
              </a:prstGeom>
              <a:noFill/>
              <a:ln w="9525">
                <a:noFill/>
              </a:ln>
            </p:spPr>
            <p:txBody>
              <a:bodyPr anchor="ctr" anchorCtr="0"/>
              <a:lstStyle/>
              <a:p>
                <a:pPr algn="ctr" eaLnBrk="1" hangingPunct="1"/>
                <a:endParaRPr lang="en-US" altLang="zh-CN" sz="1000" dirty="0">
                  <a:solidFill>
                    <a:schemeClr val="tx1"/>
                  </a:solidFill>
                  <a:latin typeface="Times New Roman" panose="02020603050405020304" pitchFamily="18" charset="0"/>
                </a:endParaRPr>
              </a:p>
              <a:p>
                <a:pPr algn="ctr" eaLnBrk="1" hangingPunct="1"/>
                <a:endParaRPr lang="en-US" altLang="zh-CN" sz="1000" dirty="0">
                  <a:solidFill>
                    <a:schemeClr val="tx1"/>
                  </a:solidFill>
                  <a:latin typeface="Times New Roman" panose="02020603050405020304" pitchFamily="18" charset="0"/>
                </a:endParaRPr>
              </a:p>
              <a:p>
                <a:pPr algn="ctr" eaLnBrk="1" hangingPunct="1"/>
                <a:r>
                  <a:rPr lang="en-US" altLang="zh-CN" sz="2200" dirty="0">
                    <a:solidFill>
                      <a:schemeClr val="tx1"/>
                    </a:solidFill>
                    <a:latin typeface="Times New Roman" panose="02020603050405020304" pitchFamily="18" charset="0"/>
                  </a:rPr>
                  <a:t>12</a:t>
                </a:r>
              </a:p>
              <a:p>
                <a:pPr algn="ctr"/>
                <a:endParaRPr lang="en-US" altLang="zh-CN" sz="2200" dirty="0">
                  <a:solidFill>
                    <a:schemeClr val="tx1"/>
                  </a:solidFill>
                  <a:latin typeface="Times New Roman" panose="02020603050405020304" pitchFamily="18" charset="0"/>
                </a:endParaRPr>
              </a:p>
            </p:txBody>
          </p:sp>
          <p:sp>
            <p:nvSpPr>
              <p:cNvPr id="64540" name="Rectangle 37"/>
              <p:cNvSpPr/>
              <p:nvPr/>
            </p:nvSpPr>
            <p:spPr>
              <a:xfrm>
                <a:off x="2836" y="384"/>
                <a:ext cx="854"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grpSp>
      </p:grpSp>
      <p:sp>
        <p:nvSpPr>
          <p:cNvPr id="64521" name="Rectangle 40"/>
          <p:cNvSpPr/>
          <p:nvPr/>
        </p:nvSpPr>
        <p:spPr>
          <a:xfrm>
            <a:off x="381000" y="4495800"/>
            <a:ext cx="8439150" cy="1295400"/>
          </a:xfrm>
          <a:prstGeom prst="rect">
            <a:avLst/>
          </a:prstGeom>
          <a:noFill/>
          <a:ln w="9525" cap="flat" cmpd="sng">
            <a:solidFill>
              <a:srgbClr val="A0A0A0"/>
            </a:solidFill>
            <a:prstDash val="solid"/>
            <a:miter/>
            <a:headEnd type="none" w="med" len="med"/>
            <a:tailEnd type="none" w="med" len="med"/>
          </a:ln>
        </p:spPr>
        <p:txBody>
          <a:bodyPr/>
          <a:lstStyle/>
          <a:p>
            <a:pPr eaLnBrk="1" hangingPunct="1"/>
            <a:endParaRPr lang="zh-CN" altLang="en-US" dirty="0">
              <a:latin typeface="宋体" panose="02010600030101010101" pitchFamily="2" charset="-122"/>
            </a:endParaRPr>
          </a:p>
        </p:txBody>
      </p:sp>
      <p:sp>
        <p:nvSpPr>
          <p:cNvPr id="64522" name="Rectangle 44"/>
          <p:cNvSpPr/>
          <p:nvPr/>
        </p:nvSpPr>
        <p:spPr>
          <a:xfrm>
            <a:off x="2747963" y="224313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64523" name="Rectangle 49"/>
          <p:cNvSpPr>
            <a:spLocks noGrp="1"/>
          </p:cNvSpPr>
          <p:nvPr>
            <p:ph type="title"/>
          </p:nvPr>
        </p:nvSpPr>
        <p:spPr>
          <a:ln/>
        </p:spPr>
        <p:txBody>
          <a:bodyPr vert="horz" wrap="square" lIns="91440" tIns="45720" rIns="91440" bIns="45720" anchor="b" anchorCtr="0"/>
          <a:lstStyle/>
          <a:p>
            <a:pPr eaLnBrk="1" hangingPunct="1"/>
            <a:endParaRPr lang="zh-CN" altLang="zh-CN" dirty="0"/>
          </a:p>
        </p:txBody>
      </p:sp>
      <p:sp>
        <p:nvSpPr>
          <p:cNvPr id="64524" name="Rectangle 51"/>
          <p:cNvSpPr/>
          <p:nvPr/>
        </p:nvSpPr>
        <p:spPr>
          <a:xfrm>
            <a:off x="0" y="0"/>
            <a:ext cx="9144000" cy="836613"/>
          </a:xfrm>
          <a:prstGeom prst="rect">
            <a:avLst/>
          </a:prstGeom>
          <a:solidFill>
            <a:srgbClr val="A50021"/>
          </a:solidFill>
          <a:ln w="9525">
            <a:noFill/>
          </a:ln>
        </p:spPr>
        <p:txBody>
          <a:bodyPr anchor="b" anchorCtr="0"/>
          <a:lstStyle/>
          <a:p>
            <a:pPr indent="176530" eaLnBrk="1" hangingPunct="1"/>
            <a:r>
              <a:rPr lang="en-US" altLang="zh-CN" sz="3600" dirty="0">
                <a:latin typeface="Times New Roman" panose="02020603050405020304" pitchFamily="18" charset="0"/>
                <a:ea typeface="黑体" panose="02010609060101010101" pitchFamily="49" charset="-122"/>
              </a:rPr>
              <a:t>5.4.1 </a:t>
            </a:r>
            <a:r>
              <a:rPr lang="zh-CN" altLang="zh-CN" sz="3600" dirty="0">
                <a:latin typeface="Times New Roman" panose="02020603050405020304" pitchFamily="18" charset="0"/>
                <a:ea typeface="黑体" panose="02010609060101010101" pitchFamily="49" charset="-122"/>
              </a:rPr>
              <a:t>基于遗传算法的</a:t>
            </a:r>
            <a:r>
              <a:rPr lang="zh-CN" altLang="en-US" sz="3600" dirty="0">
                <a:latin typeface="Times New Roman" panose="02020603050405020304" pitchFamily="18" charset="0"/>
                <a:ea typeface="黑体" panose="02010609060101010101" pitchFamily="49" charset="-122"/>
              </a:rPr>
              <a:t>流水车间</a:t>
            </a:r>
            <a:r>
              <a:rPr lang="zh-CN" altLang="zh-CN" sz="3600" dirty="0">
                <a:latin typeface="Times New Roman" panose="02020603050405020304" pitchFamily="18" charset="0"/>
                <a:ea typeface="黑体" panose="02010609060101010101" pitchFamily="49" charset="-122"/>
              </a:rPr>
              <a:t>调度方法</a:t>
            </a:r>
            <a:endParaRPr lang="zh-CN" altLang="en-US" sz="3600" dirty="0">
              <a:latin typeface="Times New Roman" panose="02020603050405020304" pitchFamily="18" charset="0"/>
              <a:ea typeface="黑体" panose="02010609060101010101" pitchFamily="49" charset="-122"/>
            </a:endParaRPr>
          </a:p>
        </p:txBody>
      </p:sp>
      <p:sp>
        <p:nvSpPr>
          <p:cNvPr id="64525" name="Rectangle 52"/>
          <p:cNvSpPr/>
          <p:nvPr/>
        </p:nvSpPr>
        <p:spPr>
          <a:xfrm>
            <a:off x="228600" y="1162050"/>
            <a:ext cx="8736013" cy="112395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eaLnBrk="1" hangingPunct="1">
              <a:lnSpc>
                <a:spcPct val="140000"/>
              </a:lnSpc>
            </a:pPr>
            <a:r>
              <a:rPr lang="zh-CN" altLang="en-US" dirty="0">
                <a:solidFill>
                  <a:schemeClr val="tx1"/>
                </a:solidFill>
                <a:latin typeface="宋体" panose="02010600030101010101" pitchFamily="2" charset="-122"/>
              </a:rPr>
              <a:t>用穷举法求得最优解：</a:t>
            </a:r>
            <a:r>
              <a:rPr lang="en-US" altLang="zh-CN" dirty="0">
                <a:solidFill>
                  <a:schemeClr val="tx1"/>
                </a:solidFill>
                <a:latin typeface="Times New Roman" panose="02020603050405020304" pitchFamily="18" charset="0"/>
                <a:cs typeface="Times New Roman" panose="02020603050405020304" pitchFamily="18" charset="0"/>
              </a:rPr>
              <a:t>4-2-5-1-3</a:t>
            </a:r>
            <a:r>
              <a:rPr lang="zh-CN" altLang="en-US" dirty="0">
                <a:solidFill>
                  <a:schemeClr val="tx1"/>
                </a:solidFill>
                <a:latin typeface="宋体" panose="02010600030101010101" pitchFamily="2" charset="-122"/>
              </a:rPr>
              <a:t>，加工时间：</a:t>
            </a:r>
            <a:r>
              <a:rPr lang="en-US" altLang="zh-CN" dirty="0">
                <a:solidFill>
                  <a:schemeClr val="tx1"/>
                </a:solidFill>
                <a:latin typeface="Times New Roman" panose="02020603050405020304" pitchFamily="18" charset="0"/>
                <a:cs typeface="Times New Roman" panose="02020603050405020304" pitchFamily="18" charset="0"/>
              </a:rPr>
              <a:t>213</a:t>
            </a:r>
            <a:r>
              <a:rPr lang="zh-CN" altLang="en-US" dirty="0">
                <a:solidFill>
                  <a:schemeClr val="tx1"/>
                </a:solidFill>
                <a:latin typeface="宋体" panose="02010600030101010101" pitchFamily="2" charset="-122"/>
              </a:rPr>
              <a:t>；</a:t>
            </a:r>
          </a:p>
          <a:p>
            <a:pPr eaLnBrk="1" hangingPunct="1">
              <a:lnSpc>
                <a:spcPct val="140000"/>
              </a:lnSpc>
            </a:pPr>
            <a:r>
              <a:rPr lang="zh-CN" altLang="en-US" dirty="0">
                <a:solidFill>
                  <a:schemeClr val="tx1"/>
                </a:solidFill>
                <a:latin typeface="宋体" panose="02010600030101010101" pitchFamily="2" charset="-122"/>
              </a:rPr>
              <a:t>最劣解：</a:t>
            </a:r>
            <a:r>
              <a:rPr lang="en-US" altLang="zh-CN" dirty="0">
                <a:solidFill>
                  <a:schemeClr val="tx1"/>
                </a:solidFill>
                <a:latin typeface="Times New Roman" panose="02020603050405020304" pitchFamily="18" charset="0"/>
                <a:cs typeface="Times New Roman" panose="02020603050405020304" pitchFamily="18" charset="0"/>
              </a:rPr>
              <a:t>1-4-2-3-5</a:t>
            </a:r>
            <a:r>
              <a:rPr lang="zh-CN" altLang="en-US" dirty="0">
                <a:solidFill>
                  <a:schemeClr val="tx1"/>
                </a:solidFill>
                <a:latin typeface="宋体" panose="02010600030101010101" pitchFamily="2" charset="-122"/>
              </a:rPr>
              <a:t>，加工时间：</a:t>
            </a:r>
            <a:r>
              <a:rPr lang="en-US" altLang="zh-CN" dirty="0">
                <a:solidFill>
                  <a:schemeClr val="tx1"/>
                </a:solidFill>
                <a:latin typeface="Times New Roman" panose="02020603050405020304" pitchFamily="18" charset="0"/>
                <a:cs typeface="Times New Roman" panose="02020603050405020304" pitchFamily="18" charset="0"/>
              </a:rPr>
              <a:t>294</a:t>
            </a:r>
            <a:r>
              <a:rPr lang="zh-CN" altLang="en-US" dirty="0">
                <a:solidFill>
                  <a:schemeClr val="tx1"/>
                </a:solidFill>
                <a:latin typeface="宋体" panose="02010600030101010101" pitchFamily="2" charset="-122"/>
              </a:rPr>
              <a:t>；平均解的加工时间：</a:t>
            </a:r>
            <a:r>
              <a:rPr lang="en-US" altLang="zh-CN" dirty="0">
                <a:solidFill>
                  <a:schemeClr val="tx1"/>
                </a:solidFill>
                <a:latin typeface="Times New Roman" panose="02020603050405020304" pitchFamily="18" charset="0"/>
                <a:cs typeface="Times New Roman" panose="02020603050405020304" pitchFamily="18" charset="0"/>
              </a:rPr>
              <a:t>265</a:t>
            </a:r>
            <a:r>
              <a:rPr lang="zh-CN" altLang="en-US" dirty="0">
                <a:solidFill>
                  <a:schemeClr val="tx1"/>
                </a:solidFill>
                <a:latin typeface="宋体" panose="02010600030101010101" pitchFamily="2" charset="-122"/>
              </a:rPr>
              <a:t>。</a:t>
            </a:r>
            <a:r>
              <a:rPr lang="zh-CN" altLang="en-US" sz="1100" dirty="0">
                <a:solidFill>
                  <a:schemeClr val="tx1"/>
                </a:solidFill>
                <a:latin typeface="宋体" panose="02010600030101010101" pitchFamily="2" charset="-122"/>
              </a:rPr>
              <a:t> </a:t>
            </a:r>
            <a:endParaRPr lang="zh-CN" altLang="en-US" dirty="0">
              <a:solidFill>
                <a:schemeClr val="tx1"/>
              </a:solidFill>
              <a:latin typeface="Times New Roman" panose="02020603050405020304" pitchFamily="18" charset="0"/>
            </a:endParaRPr>
          </a:p>
        </p:txBody>
      </p:sp>
      <p:sp>
        <p:nvSpPr>
          <p:cNvPr id="64526" name="Text Box 58"/>
          <p:cNvSpPr txBox="1"/>
          <p:nvPr/>
        </p:nvSpPr>
        <p:spPr>
          <a:xfrm>
            <a:off x="2286000" y="4022725"/>
            <a:ext cx="4191000" cy="396875"/>
          </a:xfrm>
          <a:prstGeom prst="rect">
            <a:avLst/>
          </a:prstGeom>
          <a:noFill/>
          <a:ln w="9525">
            <a:noFill/>
          </a:ln>
        </p:spPr>
        <p:txBody>
          <a:bodyPr anchor="b" anchorCtr="0">
            <a:spAutoFit/>
          </a:bodyPr>
          <a:lstStyle/>
          <a:p>
            <a:pPr eaLnBrk="1" hangingPunct="1">
              <a:spcBef>
                <a:spcPct val="50000"/>
              </a:spcBef>
            </a:pPr>
            <a:r>
              <a:rPr lang="en-US" altLang="zh-CN" sz="2000" b="1" dirty="0">
                <a:solidFill>
                  <a:schemeClr val="tx1"/>
                </a:solidFill>
                <a:latin typeface="宋体" panose="02010600030101010101" pitchFamily="2" charset="-122"/>
              </a:rPr>
              <a:t>      </a:t>
            </a:r>
            <a:r>
              <a:rPr lang="en-US" altLang="zh-CN" sz="2000" b="1" dirty="0">
                <a:solidFill>
                  <a:schemeClr val="tx1"/>
                </a:solidFill>
                <a:latin typeface="Times New Roman" panose="02020603050405020304" pitchFamily="18" charset="0"/>
                <a:cs typeface="Times New Roman" panose="02020603050405020304" pitchFamily="18" charset="0"/>
              </a:rPr>
              <a:t>  </a:t>
            </a:r>
            <a:r>
              <a:rPr lang="zh-CN" altLang="en-US" sz="2000" b="1" dirty="0">
                <a:solidFill>
                  <a:schemeClr val="tx1"/>
                </a:solidFill>
                <a:latin typeface="宋体" panose="02010600030101010101" pitchFamily="2" charset="-122"/>
              </a:rPr>
              <a:t>遗传算法运行的结果 </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243" name="Rectangle 2"/>
          <p:cNvSpPr>
            <a:spLocks noGrp="1"/>
          </p:cNvSpPr>
          <p:nvPr>
            <p:ph type="title"/>
          </p:nvPr>
        </p:nvSpPr>
        <p:spPr>
          <a:ln/>
        </p:spPr>
        <p:txBody>
          <a:bodyPr vert="horz" wrap="square" lIns="91440" tIns="45720" rIns="91440" bIns="45720" anchor="b" anchorCtr="0"/>
          <a:lstStyle/>
          <a:p>
            <a:pPr eaLnBrk="1" hangingPunct="1"/>
            <a:r>
              <a:rPr lang="en-US" altLang="zh-CN" sz="3600" dirty="0">
                <a:latin typeface="Times New Roman" panose="02020603050405020304" pitchFamily="18" charset="0"/>
              </a:rPr>
              <a:t> 5.1  </a:t>
            </a:r>
            <a:r>
              <a:rPr lang="zh-CN" altLang="en-US" sz="3600" dirty="0">
                <a:latin typeface="Times New Roman" panose="02020603050405020304" pitchFamily="18" charset="0"/>
              </a:rPr>
              <a:t>进化算法的生物学背景</a:t>
            </a:r>
            <a:endParaRPr lang="zh-CN" altLang="en-US" sz="3600" b="0" dirty="0">
              <a:latin typeface="Times New Roman" panose="02020603050405020304" pitchFamily="18" charset="0"/>
              <a:ea typeface="黑体" panose="02010609060101010101" pitchFamily="49" charset="-122"/>
            </a:endParaRPr>
          </a:p>
        </p:txBody>
      </p:sp>
      <p:sp>
        <p:nvSpPr>
          <p:cNvPr id="71683" name="Rectangle 3"/>
          <p:cNvSpPr>
            <a:spLocks noGrp="1"/>
          </p:cNvSpPr>
          <p:nvPr>
            <p:ph idx="1"/>
          </p:nvPr>
        </p:nvSpPr>
        <p:spPr>
          <a:ln/>
        </p:spPr>
        <p:txBody>
          <a:bodyPr vert="horz" wrap="square" lIns="91440" tIns="45720" rIns="91440" bIns="45720" anchor="t" anchorCtr="0"/>
          <a:lstStyle/>
          <a:p>
            <a:pPr eaLnBrk="1" hangingPunct="1"/>
            <a:r>
              <a:rPr lang="zh-CN" altLang="en-US" sz="2400" b="1" dirty="0">
                <a:latin typeface="宋体" panose="02010600030101010101" pitchFamily="2" charset="-122"/>
              </a:rPr>
              <a:t>进化算法类似于</a:t>
            </a:r>
            <a:r>
              <a:rPr lang="zh-CN" altLang="en-US" sz="2400" b="1" dirty="0">
                <a:solidFill>
                  <a:srgbClr val="0000FF"/>
                </a:solidFill>
                <a:latin typeface="宋体" panose="02010600030101010101" pitchFamily="2" charset="-122"/>
              </a:rPr>
              <a:t>生物进化</a:t>
            </a:r>
            <a:r>
              <a:rPr lang="zh-CN" altLang="en-US" sz="2400" b="1" dirty="0">
                <a:latin typeface="宋体" panose="02010600030101010101" pitchFamily="2" charset="-122"/>
              </a:rPr>
              <a:t>。</a:t>
            </a:r>
            <a:endParaRPr lang="en-US" altLang="zh-CN" sz="2400" b="1" dirty="0">
              <a:latin typeface="宋体" panose="02010600030101010101" pitchFamily="2" charset="-122"/>
            </a:endParaRPr>
          </a:p>
          <a:p>
            <a:pPr eaLnBrk="1" hangingPunct="1"/>
            <a:r>
              <a:rPr lang="zh-CN" altLang="en-US" sz="2400" b="1" dirty="0">
                <a:solidFill>
                  <a:srgbClr val="0000FF"/>
                </a:solidFill>
                <a:latin typeface="宋体" panose="02010600030101010101" pitchFamily="2" charset="-122"/>
              </a:rPr>
              <a:t>适者生存（</a:t>
            </a:r>
            <a:r>
              <a:rPr lang="zh-CN" altLang="en-US" sz="2400" b="1" dirty="0">
                <a:latin typeface="宋体" panose="02010600030101010101" pitchFamily="2" charset="-122"/>
              </a:rPr>
              <a:t>生物进化的规律</a:t>
            </a:r>
            <a:r>
              <a:rPr lang="zh-CN" altLang="en-US" sz="2400" b="1" dirty="0">
                <a:solidFill>
                  <a:srgbClr val="0000FF"/>
                </a:solidFill>
                <a:latin typeface="宋体" panose="02010600030101010101" pitchFamily="2" charset="-122"/>
              </a:rPr>
              <a:t>）</a:t>
            </a:r>
            <a:r>
              <a:rPr lang="zh-CN" altLang="en-US" sz="2400" b="1" dirty="0"/>
              <a:t>：</a:t>
            </a:r>
            <a:r>
              <a:rPr lang="zh-CN" altLang="en-US" sz="2400" b="1" dirty="0">
                <a:latin typeface="宋体" panose="02010600030101010101" pitchFamily="2" charset="-122"/>
              </a:rPr>
              <a:t>最适合自然环境的群体往往产生更大的后代群体。</a:t>
            </a:r>
            <a:r>
              <a:rPr lang="zh-CN" altLang="en-US" sz="2400" b="1" dirty="0"/>
              <a:t> </a:t>
            </a:r>
          </a:p>
          <a:p>
            <a:pPr eaLnBrk="1" hangingPunct="1">
              <a:spcBef>
                <a:spcPct val="50000"/>
              </a:spcBef>
            </a:pPr>
            <a:r>
              <a:rPr lang="zh-CN" altLang="en-US" sz="2400" b="1" dirty="0">
                <a:latin typeface="宋体" panose="02010600030101010101" pitchFamily="2" charset="-122"/>
              </a:rPr>
              <a:t>生物进化的基本过程：</a:t>
            </a:r>
          </a:p>
        </p:txBody>
      </p:sp>
      <p:sp>
        <p:nvSpPr>
          <p:cNvPr id="71688" name="Rectangle 8"/>
          <p:cNvSpPr/>
          <p:nvPr/>
        </p:nvSpPr>
        <p:spPr>
          <a:xfrm>
            <a:off x="457200" y="3091135"/>
            <a:ext cx="3276600" cy="3578225"/>
          </a:xfrm>
          <a:prstGeom prst="rect">
            <a:avLst/>
          </a:prstGeom>
          <a:gradFill rotWithShape="0">
            <a:gsLst>
              <a:gs pos="0">
                <a:srgbClr val="FFFFFF"/>
              </a:gs>
              <a:gs pos="100000">
                <a:srgbClr val="CCFFFF"/>
              </a:gs>
            </a:gsLst>
            <a:path path="shape">
              <a:fillToRect l="50000" t="50000" r="50000" b="50000"/>
            </a:path>
            <a:tileRect/>
          </a:gradFill>
          <a:ln w="9525" cap="flat" cmpd="sng">
            <a:solidFill>
              <a:srgbClr val="00FFFF"/>
            </a:solidFill>
            <a:prstDash val="solid"/>
            <a:miter/>
            <a:headEnd type="none" w="med" len="med"/>
            <a:tailEnd type="none" w="med" len="med"/>
          </a:ln>
        </p:spPr>
        <p:txBody>
          <a:bodyPr>
            <a:spAutoFit/>
          </a:bodyPr>
          <a:lstStyle/>
          <a:p>
            <a:pPr algn="just" eaLnBrk="1" hangingPunct="1">
              <a:spcBef>
                <a:spcPct val="80000"/>
              </a:spcBef>
            </a:pPr>
            <a:r>
              <a:rPr lang="zh-CN" altLang="en-US" sz="2000" b="1" dirty="0">
                <a:solidFill>
                  <a:srgbClr val="FF0000"/>
                </a:solidFill>
                <a:latin typeface="宋体" panose="02010600030101010101" pitchFamily="2" charset="-122"/>
              </a:rPr>
              <a:t>染色体</a:t>
            </a:r>
            <a:r>
              <a:rPr lang="en-US" altLang="zh-CN" sz="2000" b="1" dirty="0">
                <a:solidFill>
                  <a:srgbClr val="FF0000"/>
                </a:solidFill>
                <a:latin typeface="Times New Roman" panose="02020603050405020304" pitchFamily="18" charset="0"/>
                <a:cs typeface="Times New Roman" panose="02020603050405020304" pitchFamily="18" charset="0"/>
              </a:rPr>
              <a:t>(chromosome)</a:t>
            </a:r>
            <a:r>
              <a:rPr lang="zh-CN" altLang="en-US" sz="2000" b="1" dirty="0">
                <a:solidFill>
                  <a:schemeClr val="tx1"/>
                </a:solidFill>
                <a:latin typeface="Times New Roman" panose="02020603050405020304" pitchFamily="18" charset="0"/>
              </a:rPr>
              <a:t>：</a:t>
            </a:r>
            <a:r>
              <a:rPr lang="zh-CN" altLang="en-US" sz="2000" b="1" dirty="0">
                <a:solidFill>
                  <a:schemeClr val="tx1"/>
                </a:solidFill>
                <a:latin typeface="宋体" panose="02010600030101010101" pitchFamily="2" charset="-122"/>
              </a:rPr>
              <a:t>生物的遗传物质的主要载体。</a:t>
            </a:r>
          </a:p>
          <a:p>
            <a:pPr algn="just" eaLnBrk="1" hangingPunct="1">
              <a:spcBef>
                <a:spcPct val="80000"/>
              </a:spcBef>
            </a:pPr>
            <a:r>
              <a:rPr lang="zh-CN" altLang="en-US" sz="2000" b="1" dirty="0">
                <a:solidFill>
                  <a:srgbClr val="FF0000"/>
                </a:solidFill>
                <a:latin typeface="宋体" panose="02010600030101010101" pitchFamily="2" charset="-122"/>
              </a:rPr>
              <a:t>基因</a:t>
            </a:r>
            <a:r>
              <a:rPr lang="en-US" altLang="zh-CN" sz="2000" b="1" dirty="0">
                <a:solidFill>
                  <a:srgbClr val="FF0000"/>
                </a:solidFill>
                <a:latin typeface="Times New Roman" panose="02020603050405020304" pitchFamily="18" charset="0"/>
                <a:cs typeface="Times New Roman" panose="02020603050405020304" pitchFamily="18" charset="0"/>
              </a:rPr>
              <a:t>(gene)</a:t>
            </a:r>
            <a:r>
              <a:rPr lang="zh-CN" altLang="en-US" sz="2000" b="1" dirty="0">
                <a:solidFill>
                  <a:schemeClr val="tx1"/>
                </a:solidFill>
                <a:latin typeface="Times New Roman" panose="02020603050405020304" pitchFamily="18" charset="0"/>
              </a:rPr>
              <a:t>：</a:t>
            </a:r>
            <a:r>
              <a:rPr lang="zh-CN" altLang="en-US" sz="2000" b="1" dirty="0">
                <a:solidFill>
                  <a:schemeClr val="tx1"/>
                </a:solidFill>
                <a:latin typeface="宋体" panose="02010600030101010101" pitchFamily="2" charset="-122"/>
              </a:rPr>
              <a:t>扩展生物性状的遗传物质的功能单元和结构单位。</a:t>
            </a:r>
          </a:p>
          <a:p>
            <a:pPr algn="just" eaLnBrk="1" hangingPunct="1">
              <a:spcBef>
                <a:spcPct val="80000"/>
              </a:spcBef>
            </a:pPr>
            <a:r>
              <a:rPr lang="zh-CN" altLang="en-US" sz="2000" b="1" dirty="0">
                <a:solidFill>
                  <a:srgbClr val="FF0000"/>
                </a:solidFill>
                <a:latin typeface="宋体" panose="02010600030101010101" pitchFamily="2" charset="-122"/>
              </a:rPr>
              <a:t>基因座（</a:t>
            </a:r>
            <a:r>
              <a:rPr lang="en-US" altLang="zh-CN" sz="2000" b="1" dirty="0">
                <a:solidFill>
                  <a:srgbClr val="FF0000"/>
                </a:solidFill>
                <a:latin typeface="Times New Roman" panose="02020603050405020304" pitchFamily="18" charset="0"/>
                <a:cs typeface="Times New Roman" panose="02020603050405020304" pitchFamily="18" charset="0"/>
              </a:rPr>
              <a:t>locus</a:t>
            </a:r>
            <a:r>
              <a:rPr lang="zh-CN" altLang="en-US" sz="2000" b="1" dirty="0">
                <a:solidFill>
                  <a:srgbClr val="FF0000"/>
                </a:solidFill>
                <a:latin typeface="宋体" panose="02010600030101010101" pitchFamily="2" charset="-122"/>
              </a:rPr>
              <a:t>）</a:t>
            </a:r>
            <a:r>
              <a:rPr lang="zh-CN" altLang="en-US" sz="2000" b="1" dirty="0">
                <a:solidFill>
                  <a:schemeClr val="tx1"/>
                </a:solidFill>
                <a:latin typeface="宋体" panose="02010600030101010101" pitchFamily="2" charset="-122"/>
              </a:rPr>
              <a:t>：染色体中基因的位置。</a:t>
            </a:r>
          </a:p>
          <a:p>
            <a:pPr algn="just" eaLnBrk="1" hangingPunct="1">
              <a:spcBef>
                <a:spcPct val="80000"/>
              </a:spcBef>
            </a:pPr>
            <a:r>
              <a:rPr lang="zh-CN" altLang="en-US" sz="2000" b="1" dirty="0">
                <a:solidFill>
                  <a:srgbClr val="FF0000"/>
                </a:solidFill>
                <a:latin typeface="宋体" panose="02010600030101010101" pitchFamily="2" charset="-122"/>
              </a:rPr>
              <a:t>等位基因（</a:t>
            </a:r>
            <a:r>
              <a:rPr lang="en-US" altLang="zh-CN" sz="2000" b="1" dirty="0">
                <a:solidFill>
                  <a:srgbClr val="FF0000"/>
                </a:solidFill>
                <a:latin typeface="Times New Roman" panose="02020603050405020304" pitchFamily="18" charset="0"/>
                <a:cs typeface="Times New Roman" panose="02020603050405020304" pitchFamily="18" charset="0"/>
              </a:rPr>
              <a:t>alleles</a:t>
            </a:r>
            <a:r>
              <a:rPr lang="zh-CN" altLang="en-US" sz="2000" b="1" dirty="0">
                <a:solidFill>
                  <a:srgbClr val="FF0000"/>
                </a:solidFill>
                <a:latin typeface="宋体" panose="02010600030101010101" pitchFamily="2" charset="-122"/>
              </a:rPr>
              <a:t>）</a:t>
            </a:r>
            <a:r>
              <a:rPr lang="zh-CN" altLang="en-US" sz="2000" b="1" dirty="0">
                <a:solidFill>
                  <a:schemeClr val="tx1"/>
                </a:solidFill>
                <a:latin typeface="宋体" panose="02010600030101010101" pitchFamily="2" charset="-122"/>
              </a:rPr>
              <a:t>：基因所取的值。</a:t>
            </a:r>
          </a:p>
        </p:txBody>
      </p:sp>
      <p:pic>
        <p:nvPicPr>
          <p:cNvPr id="71693" name="Picture 13"/>
          <p:cNvPicPr>
            <a:picLocks noChangeAspect="1"/>
          </p:cNvPicPr>
          <p:nvPr/>
        </p:nvPicPr>
        <p:blipFill>
          <a:blip r:embed="rId3"/>
          <a:stretch>
            <a:fillRect/>
          </a:stretch>
        </p:blipFill>
        <p:spPr>
          <a:xfrm>
            <a:off x="4067175" y="3056210"/>
            <a:ext cx="4924425" cy="3362325"/>
          </a:xfrm>
          <a:prstGeom prst="rect">
            <a:avLst/>
          </a:prstGeom>
          <a:noFill/>
          <a:ln w="9525">
            <a:noFill/>
          </a:ln>
        </p:spPr>
      </p:pic>
      <p:sp>
        <p:nvSpPr>
          <p:cNvPr id="2" name="AutoShape 4">
            <a:extLst>
              <a:ext uri="{FF2B5EF4-FFF2-40B4-BE49-F238E27FC236}">
                <a16:creationId xmlns:a16="http://schemas.microsoft.com/office/drawing/2014/main" id="{14DC2792-6AF8-4A4A-C99A-E2C89812BF10}"/>
              </a:ext>
            </a:extLst>
          </p:cNvPr>
          <p:cNvSpPr/>
          <p:nvPr/>
        </p:nvSpPr>
        <p:spPr>
          <a:xfrm>
            <a:off x="5785893" y="823640"/>
            <a:ext cx="3241402" cy="659560"/>
          </a:xfrm>
          <a:prstGeom prst="accentBorderCallout2">
            <a:avLst>
              <a:gd name="adj1" fmla="val 13634"/>
              <a:gd name="adj2" fmla="val -1449"/>
              <a:gd name="adj3" fmla="val 3244"/>
              <a:gd name="adj4" fmla="val -56055"/>
              <a:gd name="adj5" fmla="val 25469"/>
              <a:gd name="adj6" fmla="val -124865"/>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zh-CN" altLang="en-US" sz="1800" dirty="0">
                <a:solidFill>
                  <a:schemeClr val="tx1"/>
                </a:solidFill>
              </a:rPr>
              <a:t>经过长时间成长演化，收敛到最优化问题的一个或多个解</a:t>
            </a:r>
          </a:p>
        </p:txBody>
      </p:sp>
    </p:spTree>
  </p:cSld>
  <p:clrMapOvr>
    <a:masterClrMapping/>
  </p:clrMapOvr>
  <p:transition>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5539" name="Rectangle 2"/>
          <p:cNvSpPr/>
          <p:nvPr/>
        </p:nvSpPr>
        <p:spPr>
          <a:xfrm>
            <a:off x="2209800" y="304800"/>
            <a:ext cx="4419600" cy="519113"/>
          </a:xfrm>
          <a:prstGeom prst="rect">
            <a:avLst/>
          </a:prstGeom>
          <a:noFill/>
          <a:ln w="9525">
            <a:noFill/>
          </a:ln>
        </p:spPr>
        <p:txBody>
          <a:bodyPr>
            <a:spAutoFit/>
          </a:bodyPr>
          <a:lstStyle/>
          <a:p>
            <a:pPr eaLnBrk="1" hangingPunct="1"/>
            <a:r>
              <a:rPr lang="zh-CN" altLang="en-US" sz="2800" dirty="0">
                <a:solidFill>
                  <a:schemeClr val="tx1"/>
                </a:solidFill>
                <a:latin typeface="宋体" panose="02010600030101010101" pitchFamily="2" charset="-122"/>
              </a:rPr>
              <a:t>表</a:t>
            </a:r>
            <a:r>
              <a:rPr lang="en-US" altLang="zh-CN" sz="2800" dirty="0">
                <a:solidFill>
                  <a:schemeClr val="tx1"/>
                </a:solidFill>
                <a:latin typeface="Times New Roman" panose="02020603050405020304" pitchFamily="18" charset="0"/>
              </a:rPr>
              <a:t>9.3  </a:t>
            </a:r>
            <a:r>
              <a:rPr lang="zh-CN" altLang="en-US" sz="2800" dirty="0">
                <a:solidFill>
                  <a:schemeClr val="tx1"/>
                </a:solidFill>
                <a:latin typeface="宋体" panose="02010600030101010101" pitchFamily="2" charset="-122"/>
              </a:rPr>
              <a:t>遗传算法运行的结果</a:t>
            </a:r>
            <a:r>
              <a:rPr lang="zh-CN" altLang="en-US" sz="2800" dirty="0">
                <a:solidFill>
                  <a:schemeClr val="tx1"/>
                </a:solidFill>
                <a:latin typeface="Times New Roman" panose="02020603050405020304" pitchFamily="18" charset="0"/>
              </a:rPr>
              <a:t> </a:t>
            </a:r>
          </a:p>
        </p:txBody>
      </p:sp>
      <p:sp>
        <p:nvSpPr>
          <p:cNvPr id="65540" name="Rectangle 42"/>
          <p:cNvSpPr/>
          <p:nvPr/>
        </p:nvSpPr>
        <p:spPr>
          <a:xfrm>
            <a:off x="2895600" y="5957888"/>
            <a:ext cx="3581400" cy="519112"/>
          </a:xfrm>
          <a:prstGeom prst="rect">
            <a:avLst/>
          </a:prstGeom>
          <a:noFill/>
          <a:ln w="9525">
            <a:noFill/>
          </a:ln>
        </p:spPr>
        <p:txBody>
          <a:bodyPr>
            <a:spAutoFit/>
          </a:bodyPr>
          <a:lstStyle/>
          <a:p>
            <a:pPr algn="ctr" eaLnBrk="1" hangingPunct="1"/>
            <a:r>
              <a:rPr lang="zh-CN" altLang="en-US" sz="2000" b="1" dirty="0">
                <a:solidFill>
                  <a:schemeClr val="tx1"/>
                </a:solidFill>
                <a:latin typeface="宋体" panose="02010600030101010101" pitchFamily="2" charset="-122"/>
              </a:rPr>
              <a:t>最优解收敛图</a:t>
            </a:r>
            <a:r>
              <a:rPr lang="zh-CN" altLang="en-US" sz="2800" dirty="0">
                <a:solidFill>
                  <a:schemeClr val="tx1"/>
                </a:solidFill>
                <a:latin typeface="Times New Roman" panose="02020603050405020304" pitchFamily="18" charset="0"/>
              </a:rPr>
              <a:t> </a:t>
            </a:r>
          </a:p>
        </p:txBody>
      </p:sp>
      <p:sp>
        <p:nvSpPr>
          <p:cNvPr id="65541" name="Rectangle 43"/>
          <p:cNvSpPr/>
          <p:nvPr/>
        </p:nvSpPr>
        <p:spPr>
          <a:xfrm>
            <a:off x="2747963" y="224313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pic>
        <p:nvPicPr>
          <p:cNvPr id="155692" name="Picture 44" descr="F2"/>
          <p:cNvPicPr>
            <a:picLocks noChangeAspect="1"/>
          </p:cNvPicPr>
          <p:nvPr/>
        </p:nvPicPr>
        <p:blipFill>
          <a:blip r:embed="rId2"/>
          <a:stretch>
            <a:fillRect/>
          </a:stretch>
        </p:blipFill>
        <p:spPr>
          <a:xfrm>
            <a:off x="609600" y="990600"/>
            <a:ext cx="8001000" cy="4953000"/>
          </a:xfrm>
          <a:prstGeom prst="rect">
            <a:avLst/>
          </a:prstGeom>
          <a:noFill/>
          <a:ln w="9525">
            <a:noFill/>
          </a:ln>
        </p:spPr>
      </p:pic>
      <p:sp>
        <p:nvSpPr>
          <p:cNvPr id="65543" name="Rectangle 45"/>
          <p:cNvSpPr>
            <a:spLocks noGrp="1"/>
          </p:cNvSpPr>
          <p:nvPr>
            <p:ph type="title"/>
          </p:nvPr>
        </p:nvSpPr>
        <p:spPr>
          <a:ln/>
        </p:spPr>
        <p:txBody>
          <a:bodyPr vert="horz" wrap="square" lIns="91440" tIns="45720" rIns="91440" bIns="45720" anchor="b" anchorCtr="0"/>
          <a:lstStyle/>
          <a:p>
            <a:pPr eaLnBrk="1" hangingPunct="1"/>
            <a:endParaRPr lang="zh-CN" altLang="zh-CN" dirty="0"/>
          </a:p>
        </p:txBody>
      </p:sp>
      <p:sp>
        <p:nvSpPr>
          <p:cNvPr id="65544" name="Rectangle 46"/>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latin typeface="Times New Roman" panose="02020603050405020304" pitchFamily="18" charset="0"/>
                <a:ea typeface="黑体" panose="02010609060101010101" pitchFamily="49" charset="-122"/>
              </a:rPr>
              <a:t>5.4.1 </a:t>
            </a:r>
            <a:r>
              <a:rPr lang="zh-CN" altLang="zh-CN" sz="3600" dirty="0">
                <a:latin typeface="Times New Roman" panose="02020603050405020304" pitchFamily="18" charset="0"/>
                <a:ea typeface="黑体" panose="02010609060101010101" pitchFamily="49" charset="-122"/>
              </a:rPr>
              <a:t>基于遗传算法的</a:t>
            </a:r>
            <a:r>
              <a:rPr lang="zh-CN" altLang="en-US" sz="3600" dirty="0">
                <a:latin typeface="Times New Roman" panose="02020603050405020304" pitchFamily="18" charset="0"/>
                <a:ea typeface="黑体" panose="02010609060101010101" pitchFamily="49" charset="-122"/>
              </a:rPr>
              <a:t>流水车间</a:t>
            </a:r>
            <a:r>
              <a:rPr lang="zh-CN" altLang="zh-CN" sz="3600" dirty="0">
                <a:latin typeface="Times New Roman" panose="02020603050405020304" pitchFamily="18" charset="0"/>
                <a:ea typeface="黑体" panose="02010609060101010101" pitchFamily="49" charset="-122"/>
              </a:rPr>
              <a:t>调度方法</a:t>
            </a:r>
            <a:endParaRPr lang="zh-CN" altLang="en-US" sz="3600" dirty="0">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55692"/>
                                        </p:tgtEl>
                                        <p:attrNameLst>
                                          <p:attrName>style.visibility</p:attrName>
                                        </p:attrNameLst>
                                      </p:cBhvr>
                                      <p:to>
                                        <p:strVal val="visible"/>
                                      </p:to>
                                    </p:set>
                                    <p:animEffect transition="in" filter="checkerboard(across)">
                                      <p:cBhvr>
                                        <p:cTn id="7" dur="500"/>
                                        <p:tgtEl>
                                          <p:spTgt spid="155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6563" name="Rectangle 3"/>
          <p:cNvSpPr/>
          <p:nvPr/>
        </p:nvSpPr>
        <p:spPr>
          <a:xfrm>
            <a:off x="2933700" y="5957888"/>
            <a:ext cx="3276600" cy="519112"/>
          </a:xfrm>
          <a:prstGeom prst="rect">
            <a:avLst/>
          </a:prstGeom>
          <a:noFill/>
          <a:ln w="9525">
            <a:noFill/>
          </a:ln>
        </p:spPr>
        <p:txBody>
          <a:bodyPr>
            <a:spAutoFit/>
          </a:bodyPr>
          <a:lstStyle/>
          <a:p>
            <a:pPr algn="ctr" eaLnBrk="1" hangingPunct="1"/>
            <a:r>
              <a:rPr lang="zh-CN" altLang="en-US" sz="2000" b="1" dirty="0">
                <a:solidFill>
                  <a:schemeClr val="tx1"/>
                </a:solidFill>
                <a:latin typeface="宋体" panose="02010600030101010101" pitchFamily="2" charset="-122"/>
              </a:rPr>
              <a:t>平均值收敛图</a:t>
            </a:r>
            <a:r>
              <a:rPr lang="zh-CN" altLang="en-US" sz="2800" dirty="0">
                <a:solidFill>
                  <a:schemeClr val="tx1"/>
                </a:solidFill>
                <a:latin typeface="Times New Roman" panose="02020603050405020304" pitchFamily="18" charset="0"/>
              </a:rPr>
              <a:t> </a:t>
            </a:r>
          </a:p>
        </p:txBody>
      </p:sp>
      <p:sp>
        <p:nvSpPr>
          <p:cNvPr id="66564" name="Rectangle 5"/>
          <p:cNvSpPr/>
          <p:nvPr/>
        </p:nvSpPr>
        <p:spPr>
          <a:xfrm>
            <a:off x="2747963" y="2252663"/>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pic>
        <p:nvPicPr>
          <p:cNvPr id="49156" name="Picture 4" descr="F1"/>
          <p:cNvPicPr>
            <a:picLocks noChangeAspect="1"/>
          </p:cNvPicPr>
          <p:nvPr/>
        </p:nvPicPr>
        <p:blipFill>
          <a:blip r:embed="rId2"/>
          <a:stretch>
            <a:fillRect/>
          </a:stretch>
        </p:blipFill>
        <p:spPr>
          <a:xfrm>
            <a:off x="533400" y="990600"/>
            <a:ext cx="8077200" cy="4876800"/>
          </a:xfrm>
          <a:prstGeom prst="rect">
            <a:avLst/>
          </a:prstGeom>
          <a:noFill/>
          <a:ln w="9525">
            <a:noFill/>
          </a:ln>
        </p:spPr>
      </p:pic>
      <p:sp>
        <p:nvSpPr>
          <p:cNvPr id="66566" name="Rectangle 7"/>
          <p:cNvSpPr/>
          <p:nvPr/>
        </p:nvSpPr>
        <p:spPr>
          <a:xfrm>
            <a:off x="2005013" y="2290763"/>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66567" name="Rectangle 13"/>
          <p:cNvSpPr>
            <a:spLocks noGrp="1"/>
          </p:cNvSpPr>
          <p:nvPr>
            <p:ph type="title"/>
          </p:nvPr>
        </p:nvSpPr>
        <p:spPr>
          <a:ln/>
        </p:spPr>
        <p:txBody>
          <a:bodyPr vert="horz" wrap="square" lIns="91440" tIns="45720" rIns="91440" bIns="45720" anchor="b" anchorCtr="0"/>
          <a:lstStyle/>
          <a:p>
            <a:pPr eaLnBrk="1" hangingPunct="1"/>
            <a:endParaRPr lang="zh-CN" altLang="zh-CN" dirty="0"/>
          </a:p>
        </p:txBody>
      </p:sp>
      <p:sp>
        <p:nvSpPr>
          <p:cNvPr id="66568" name="Rectangle 15"/>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latin typeface="Times New Roman" panose="02020603050405020304" pitchFamily="18" charset="0"/>
                <a:ea typeface="黑体" panose="02010609060101010101" pitchFamily="49" charset="-122"/>
              </a:rPr>
              <a:t>5.4.1 </a:t>
            </a:r>
            <a:r>
              <a:rPr lang="zh-CN" altLang="zh-CN" sz="3600" dirty="0">
                <a:latin typeface="Times New Roman" panose="02020603050405020304" pitchFamily="18" charset="0"/>
                <a:ea typeface="黑体" panose="02010609060101010101" pitchFamily="49" charset="-122"/>
              </a:rPr>
              <a:t>基于遗传算法的</a:t>
            </a:r>
            <a:r>
              <a:rPr lang="zh-CN" altLang="en-US" sz="3600" dirty="0">
                <a:latin typeface="Times New Roman" panose="02020603050405020304" pitchFamily="18" charset="0"/>
                <a:ea typeface="黑体" panose="02010609060101010101" pitchFamily="49" charset="-122"/>
              </a:rPr>
              <a:t>流水车间</a:t>
            </a:r>
            <a:r>
              <a:rPr lang="zh-CN" altLang="zh-CN" sz="3600" dirty="0">
                <a:latin typeface="Times New Roman" panose="02020603050405020304" pitchFamily="18" charset="0"/>
                <a:ea typeface="黑体" panose="02010609060101010101" pitchFamily="49" charset="-122"/>
              </a:rPr>
              <a:t>调度方法</a:t>
            </a:r>
            <a:endParaRPr lang="zh-CN" altLang="en-US" sz="3600" dirty="0">
              <a:latin typeface="Times New Roman" panose="02020603050405020304" pitchFamily="18" charset="0"/>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barn(outHorizontal)">
                                      <p:cBhvr>
                                        <p:cTn id="7"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7587" name="Rectangle 3"/>
          <p:cNvSpPr/>
          <p:nvPr/>
        </p:nvSpPr>
        <p:spPr>
          <a:xfrm>
            <a:off x="2747963" y="2252663"/>
            <a:ext cx="9144000" cy="276225"/>
          </a:xfrm>
          <a:prstGeom prst="rect">
            <a:avLst/>
          </a:prstGeom>
          <a:noFill/>
          <a:ln w="9525">
            <a:noFill/>
          </a:ln>
        </p:spPr>
        <p:txBody>
          <a:bodyPr>
            <a:spAutoFit/>
          </a:bodyPr>
          <a:lstStyle/>
          <a:p>
            <a:pPr eaLnBrk="1" hangingPunct="1"/>
            <a:endParaRPr lang="zh-CN" altLang="en-US" sz="1200" dirty="0">
              <a:latin typeface="宋体" panose="02010600030101010101" pitchFamily="2" charset="-122"/>
            </a:endParaRPr>
          </a:p>
        </p:txBody>
      </p:sp>
      <p:pic>
        <p:nvPicPr>
          <p:cNvPr id="156678" name="Picture 6" descr="f1_1"/>
          <p:cNvPicPr>
            <a:picLocks noChangeAspect="1"/>
          </p:cNvPicPr>
          <p:nvPr/>
        </p:nvPicPr>
        <p:blipFill>
          <a:blip r:embed="rId2"/>
          <a:srcRect t="10934" b="24814"/>
          <a:stretch>
            <a:fillRect/>
          </a:stretch>
        </p:blipFill>
        <p:spPr>
          <a:xfrm>
            <a:off x="114300" y="1368599"/>
            <a:ext cx="8915400" cy="3284537"/>
          </a:xfrm>
          <a:prstGeom prst="rect">
            <a:avLst/>
          </a:prstGeom>
          <a:noFill/>
          <a:ln w="9525">
            <a:noFill/>
          </a:ln>
        </p:spPr>
      </p:pic>
      <p:sp>
        <p:nvSpPr>
          <p:cNvPr id="67589" name="Rectangle 7"/>
          <p:cNvSpPr/>
          <p:nvPr/>
        </p:nvSpPr>
        <p:spPr>
          <a:xfrm>
            <a:off x="2705100" y="3817938"/>
            <a:ext cx="3429000" cy="519112"/>
          </a:xfrm>
          <a:prstGeom prst="rect">
            <a:avLst/>
          </a:prstGeom>
          <a:noFill/>
          <a:ln w="9525">
            <a:noFill/>
          </a:ln>
        </p:spPr>
        <p:txBody>
          <a:bodyPr>
            <a:spAutoFit/>
          </a:bodyPr>
          <a:lstStyle/>
          <a:p>
            <a:pPr algn="ctr" eaLnBrk="1" hangingPunct="1"/>
            <a:r>
              <a:rPr lang="zh-CN" altLang="en-US" sz="2000" b="1" dirty="0">
                <a:solidFill>
                  <a:schemeClr val="tx1"/>
                </a:solidFill>
                <a:latin typeface="宋体" panose="02010600030101010101" pitchFamily="2" charset="-122"/>
              </a:rPr>
              <a:t>机器甘特图</a:t>
            </a:r>
            <a:r>
              <a:rPr lang="zh-CN" altLang="en-US" sz="2800" dirty="0">
                <a:solidFill>
                  <a:schemeClr val="tx1"/>
                </a:solidFill>
                <a:latin typeface="Times New Roman" panose="02020603050405020304" pitchFamily="18" charset="0"/>
              </a:rPr>
              <a:t> </a:t>
            </a:r>
          </a:p>
        </p:txBody>
      </p:sp>
      <p:sp>
        <p:nvSpPr>
          <p:cNvPr id="67590" name="Rectangle 8"/>
          <p:cNvSpPr>
            <a:spLocks noGrp="1"/>
          </p:cNvSpPr>
          <p:nvPr>
            <p:ph type="title"/>
          </p:nvPr>
        </p:nvSpPr>
        <p:spPr>
          <a:ln/>
        </p:spPr>
        <p:txBody>
          <a:bodyPr vert="horz" wrap="square" lIns="91440" tIns="45720" rIns="91440" bIns="45720" anchor="b" anchorCtr="0"/>
          <a:lstStyle/>
          <a:p>
            <a:pPr eaLnBrk="1" hangingPunct="1"/>
            <a:endParaRPr lang="zh-CN" altLang="zh-CN" dirty="0"/>
          </a:p>
        </p:txBody>
      </p:sp>
      <p:sp>
        <p:nvSpPr>
          <p:cNvPr id="67591" name="Rectangle 9"/>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en-US" altLang="zh-CN" sz="3600" dirty="0">
                <a:latin typeface="Times New Roman" panose="02020603050405020304" pitchFamily="18" charset="0"/>
                <a:ea typeface="黑体" panose="02010609060101010101" pitchFamily="49" charset="-122"/>
              </a:rPr>
              <a:t>5.4.1 </a:t>
            </a:r>
            <a:r>
              <a:rPr lang="zh-CN" altLang="zh-CN" sz="3600" dirty="0">
                <a:latin typeface="Times New Roman" panose="02020603050405020304" pitchFamily="18" charset="0"/>
                <a:ea typeface="黑体" panose="02010609060101010101" pitchFamily="49" charset="-122"/>
              </a:rPr>
              <a:t>基于遗传算法的</a:t>
            </a:r>
            <a:r>
              <a:rPr lang="zh-CN" altLang="en-US" sz="3600" dirty="0">
                <a:latin typeface="Times New Roman" panose="02020603050405020304" pitchFamily="18" charset="0"/>
                <a:ea typeface="黑体" panose="02010609060101010101" pitchFamily="49" charset="-122"/>
              </a:rPr>
              <a:t>流水车间</a:t>
            </a:r>
            <a:r>
              <a:rPr lang="zh-CN" altLang="zh-CN" sz="3600" dirty="0">
                <a:latin typeface="Times New Roman" panose="02020603050405020304" pitchFamily="18" charset="0"/>
                <a:ea typeface="黑体" panose="02010609060101010101" pitchFamily="49" charset="-122"/>
              </a:rPr>
              <a:t>调度方法</a:t>
            </a:r>
            <a:endParaRPr lang="zh-CN" altLang="en-US" sz="3600" dirty="0">
              <a:latin typeface="Times New Roman" panose="02020603050405020304" pitchFamily="18" charset="0"/>
              <a:ea typeface="黑体" panose="02010609060101010101" pitchFamily="49" charset="-122"/>
            </a:endParaRPr>
          </a:p>
        </p:txBody>
      </p:sp>
      <p:grpSp>
        <p:nvGrpSpPr>
          <p:cNvPr id="9" name="Group 112"/>
          <p:cNvGrpSpPr/>
          <p:nvPr/>
        </p:nvGrpSpPr>
        <p:grpSpPr>
          <a:xfrm>
            <a:off x="4000500" y="4639518"/>
            <a:ext cx="4027488" cy="2101850"/>
            <a:chOff x="1152" y="1577"/>
            <a:chExt cx="3504" cy="2311"/>
          </a:xfrm>
        </p:grpSpPr>
        <p:graphicFrame>
          <p:nvGraphicFramePr>
            <p:cNvPr id="67594" name="Object 0"/>
            <p:cNvGraphicFramePr>
              <a:graphicFrameLocks noChangeAspect="1"/>
            </p:cNvGraphicFramePr>
            <p:nvPr/>
          </p:nvGraphicFramePr>
          <p:xfrm>
            <a:off x="1607" y="1922"/>
            <a:ext cx="156" cy="240"/>
          </p:xfrm>
          <a:graphic>
            <a:graphicData uri="http://schemas.openxmlformats.org/presentationml/2006/ole">
              <mc:AlternateContent xmlns:mc="http://schemas.openxmlformats.org/markup-compatibility/2006">
                <mc:Choice xmlns:v="urn:schemas-microsoft-com:vml" Requires="v">
                  <p:oleObj r:id="rId3" imgW="127000" imgH="190500" progId="Equation.3">
                    <p:embed/>
                  </p:oleObj>
                </mc:Choice>
                <mc:Fallback>
                  <p:oleObj r:id="rId3" imgW="127000" imgH="190500" progId="Equation.3">
                    <p:embed/>
                    <p:pic>
                      <p:nvPicPr>
                        <p:cNvPr id="0" name="图片 3135"/>
                        <p:cNvPicPr/>
                        <p:nvPr/>
                      </p:nvPicPr>
                      <p:blipFill>
                        <a:blip r:embed="rId4"/>
                        <a:stretch>
                          <a:fillRect/>
                        </a:stretch>
                      </p:blipFill>
                      <p:spPr>
                        <a:xfrm>
                          <a:off x="1607" y="1922"/>
                          <a:ext cx="156" cy="240"/>
                        </a:xfrm>
                        <a:prstGeom prst="rect">
                          <a:avLst/>
                        </a:prstGeom>
                        <a:noFill/>
                        <a:ln w="38100">
                          <a:noFill/>
                          <a:miter/>
                        </a:ln>
                      </p:spPr>
                    </p:pic>
                  </p:oleObj>
                </mc:Fallback>
              </mc:AlternateContent>
            </a:graphicData>
          </a:graphic>
        </p:graphicFrame>
        <p:grpSp>
          <p:nvGrpSpPr>
            <p:cNvPr id="67595" name="Group 111"/>
            <p:cNvGrpSpPr/>
            <p:nvPr/>
          </p:nvGrpSpPr>
          <p:grpSpPr>
            <a:xfrm>
              <a:off x="1152" y="1577"/>
              <a:ext cx="3504" cy="2311"/>
              <a:chOff x="1152" y="1577"/>
              <a:chExt cx="3504" cy="2311"/>
            </a:xfrm>
          </p:grpSpPr>
          <p:graphicFrame>
            <p:nvGraphicFramePr>
              <p:cNvPr id="67596" name="Object 1"/>
              <p:cNvGraphicFramePr>
                <a:graphicFrameLocks noChangeAspect="1"/>
              </p:cNvGraphicFramePr>
              <p:nvPr/>
            </p:nvGraphicFramePr>
            <p:xfrm>
              <a:off x="1921" y="1872"/>
              <a:ext cx="255" cy="336"/>
            </p:xfrm>
            <a:graphic>
              <a:graphicData uri="http://schemas.openxmlformats.org/presentationml/2006/ole">
                <mc:AlternateContent xmlns:mc="http://schemas.openxmlformats.org/markup-compatibility/2006">
                  <mc:Choice xmlns:v="urn:schemas-microsoft-com:vml" Requires="v">
                    <p:oleObj r:id="rId5" imgW="177800" imgH="241300" progId="Equation.3">
                      <p:embed/>
                    </p:oleObj>
                  </mc:Choice>
                  <mc:Fallback>
                    <p:oleObj r:id="rId5" imgW="177800" imgH="241300" progId="Equation.3">
                      <p:embed/>
                      <p:pic>
                        <p:nvPicPr>
                          <p:cNvPr id="0" name="图片 3136"/>
                          <p:cNvPicPr/>
                          <p:nvPr/>
                        </p:nvPicPr>
                        <p:blipFill>
                          <a:blip r:embed="rId6"/>
                          <a:stretch>
                            <a:fillRect/>
                          </a:stretch>
                        </p:blipFill>
                        <p:spPr>
                          <a:xfrm>
                            <a:off x="1921" y="1872"/>
                            <a:ext cx="255" cy="336"/>
                          </a:xfrm>
                          <a:prstGeom prst="rect">
                            <a:avLst/>
                          </a:prstGeom>
                          <a:noFill/>
                          <a:ln w="38100">
                            <a:noFill/>
                            <a:miter/>
                          </a:ln>
                        </p:spPr>
                      </p:pic>
                    </p:oleObj>
                  </mc:Fallback>
                </mc:AlternateContent>
              </a:graphicData>
            </a:graphic>
          </p:graphicFrame>
          <p:graphicFrame>
            <p:nvGraphicFramePr>
              <p:cNvPr id="67597" name="Object 2"/>
              <p:cNvGraphicFramePr>
                <a:graphicFrameLocks noChangeAspect="1"/>
              </p:cNvGraphicFramePr>
              <p:nvPr/>
            </p:nvGraphicFramePr>
            <p:xfrm>
              <a:off x="2832" y="1872"/>
              <a:ext cx="268" cy="336"/>
            </p:xfrm>
            <a:graphic>
              <a:graphicData uri="http://schemas.openxmlformats.org/presentationml/2006/ole">
                <mc:AlternateContent xmlns:mc="http://schemas.openxmlformats.org/markup-compatibility/2006">
                  <mc:Choice xmlns:v="urn:schemas-microsoft-com:vml" Requires="v">
                    <p:oleObj r:id="rId7" imgW="190500" imgH="241300" progId="Equation.3">
                      <p:embed/>
                    </p:oleObj>
                  </mc:Choice>
                  <mc:Fallback>
                    <p:oleObj r:id="rId7" imgW="190500" imgH="241300" progId="Equation.3">
                      <p:embed/>
                      <p:pic>
                        <p:nvPicPr>
                          <p:cNvPr id="0" name="图片 3137"/>
                          <p:cNvPicPr/>
                          <p:nvPr/>
                        </p:nvPicPr>
                        <p:blipFill>
                          <a:blip r:embed="rId8"/>
                          <a:stretch>
                            <a:fillRect/>
                          </a:stretch>
                        </p:blipFill>
                        <p:spPr>
                          <a:xfrm>
                            <a:off x="2832" y="1872"/>
                            <a:ext cx="268" cy="336"/>
                          </a:xfrm>
                          <a:prstGeom prst="rect">
                            <a:avLst/>
                          </a:prstGeom>
                          <a:noFill/>
                          <a:ln w="38100">
                            <a:noFill/>
                            <a:miter/>
                          </a:ln>
                        </p:spPr>
                      </p:pic>
                    </p:oleObj>
                  </mc:Fallback>
                </mc:AlternateContent>
              </a:graphicData>
            </a:graphic>
          </p:graphicFrame>
          <p:graphicFrame>
            <p:nvGraphicFramePr>
              <p:cNvPr id="67598" name="Object 3"/>
              <p:cNvGraphicFramePr>
                <a:graphicFrameLocks noChangeAspect="1"/>
              </p:cNvGraphicFramePr>
              <p:nvPr/>
            </p:nvGraphicFramePr>
            <p:xfrm>
              <a:off x="3504" y="1872"/>
              <a:ext cx="269" cy="336"/>
            </p:xfrm>
            <a:graphic>
              <a:graphicData uri="http://schemas.openxmlformats.org/presentationml/2006/ole">
                <mc:AlternateContent xmlns:mc="http://schemas.openxmlformats.org/markup-compatibility/2006">
                  <mc:Choice xmlns:v="urn:schemas-microsoft-com:vml" Requires="v">
                    <p:oleObj r:id="rId9" imgW="190500" imgH="241300" progId="Equation.3">
                      <p:embed/>
                    </p:oleObj>
                  </mc:Choice>
                  <mc:Fallback>
                    <p:oleObj r:id="rId9" imgW="190500" imgH="241300" progId="Equation.3">
                      <p:embed/>
                      <p:pic>
                        <p:nvPicPr>
                          <p:cNvPr id="0" name="图片 3138"/>
                          <p:cNvPicPr/>
                          <p:nvPr/>
                        </p:nvPicPr>
                        <p:blipFill>
                          <a:blip r:embed="rId10"/>
                          <a:stretch>
                            <a:fillRect/>
                          </a:stretch>
                        </p:blipFill>
                        <p:spPr>
                          <a:xfrm>
                            <a:off x="3504" y="1872"/>
                            <a:ext cx="269" cy="336"/>
                          </a:xfrm>
                          <a:prstGeom prst="rect">
                            <a:avLst/>
                          </a:prstGeom>
                          <a:noFill/>
                          <a:ln w="38100">
                            <a:noFill/>
                            <a:miter/>
                          </a:ln>
                        </p:spPr>
                      </p:pic>
                    </p:oleObj>
                  </mc:Fallback>
                </mc:AlternateContent>
              </a:graphicData>
            </a:graphic>
          </p:graphicFrame>
          <p:graphicFrame>
            <p:nvGraphicFramePr>
              <p:cNvPr id="67599" name="Object 4"/>
              <p:cNvGraphicFramePr>
                <a:graphicFrameLocks noChangeAspect="1"/>
              </p:cNvGraphicFramePr>
              <p:nvPr/>
            </p:nvGraphicFramePr>
            <p:xfrm>
              <a:off x="4224" y="1872"/>
              <a:ext cx="269" cy="336"/>
            </p:xfrm>
            <a:graphic>
              <a:graphicData uri="http://schemas.openxmlformats.org/presentationml/2006/ole">
                <mc:AlternateContent xmlns:mc="http://schemas.openxmlformats.org/markup-compatibility/2006">
                  <mc:Choice xmlns:v="urn:schemas-microsoft-com:vml" Requires="v">
                    <p:oleObj r:id="rId11" imgW="190500" imgH="241300" progId="Equation.3">
                      <p:embed/>
                    </p:oleObj>
                  </mc:Choice>
                  <mc:Fallback>
                    <p:oleObj r:id="rId11" imgW="190500" imgH="241300" progId="Equation.3">
                      <p:embed/>
                      <p:pic>
                        <p:nvPicPr>
                          <p:cNvPr id="0" name="图片 3139"/>
                          <p:cNvPicPr/>
                          <p:nvPr/>
                        </p:nvPicPr>
                        <p:blipFill>
                          <a:blip r:embed="rId12"/>
                          <a:stretch>
                            <a:fillRect/>
                          </a:stretch>
                        </p:blipFill>
                        <p:spPr>
                          <a:xfrm>
                            <a:off x="4224" y="1872"/>
                            <a:ext cx="269" cy="336"/>
                          </a:xfrm>
                          <a:prstGeom prst="rect">
                            <a:avLst/>
                          </a:prstGeom>
                          <a:noFill/>
                          <a:ln w="38100">
                            <a:noFill/>
                            <a:miter/>
                          </a:ln>
                        </p:spPr>
                      </p:pic>
                    </p:oleObj>
                  </mc:Fallback>
                </mc:AlternateContent>
              </a:graphicData>
            </a:graphic>
          </p:graphicFrame>
          <p:grpSp>
            <p:nvGrpSpPr>
              <p:cNvPr id="67600" name="Group 110"/>
              <p:cNvGrpSpPr/>
              <p:nvPr/>
            </p:nvGrpSpPr>
            <p:grpSpPr>
              <a:xfrm>
                <a:off x="1152" y="1577"/>
                <a:ext cx="3504" cy="2311"/>
                <a:chOff x="1200" y="1577"/>
                <a:chExt cx="3504" cy="2311"/>
              </a:xfrm>
            </p:grpSpPr>
            <p:grpSp>
              <p:nvGrpSpPr>
                <p:cNvPr id="67601" name="Group 101"/>
                <p:cNvGrpSpPr/>
                <p:nvPr/>
              </p:nvGrpSpPr>
              <p:grpSpPr>
                <a:xfrm>
                  <a:off x="1200" y="1872"/>
                  <a:ext cx="3504" cy="2016"/>
                  <a:chOff x="-3" y="-3"/>
                  <a:chExt cx="2578" cy="2310"/>
                </a:xfrm>
              </p:grpSpPr>
              <p:grpSp>
                <p:nvGrpSpPr>
                  <p:cNvPr id="67603" name="Group 99"/>
                  <p:cNvGrpSpPr/>
                  <p:nvPr/>
                </p:nvGrpSpPr>
                <p:grpSpPr>
                  <a:xfrm>
                    <a:off x="0" y="0"/>
                    <a:ext cx="2572" cy="2304"/>
                    <a:chOff x="0" y="0"/>
                    <a:chExt cx="2572" cy="2304"/>
                  </a:xfrm>
                </p:grpSpPr>
                <p:grpSp>
                  <p:nvGrpSpPr>
                    <p:cNvPr id="67605" name="Group 40"/>
                    <p:cNvGrpSpPr/>
                    <p:nvPr/>
                  </p:nvGrpSpPr>
                  <p:grpSpPr>
                    <a:xfrm>
                      <a:off x="0" y="0"/>
                      <a:ext cx="478" cy="384"/>
                      <a:chOff x="0" y="0"/>
                      <a:chExt cx="478" cy="384"/>
                    </a:xfrm>
                  </p:grpSpPr>
                  <p:sp>
                    <p:nvSpPr>
                      <p:cNvPr id="67693" name="Rectangle 9"/>
                      <p:cNvSpPr/>
                      <p:nvPr/>
                    </p:nvSpPr>
                    <p:spPr>
                      <a:xfrm>
                        <a:off x="43" y="0"/>
                        <a:ext cx="39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r>
                          <a:rPr lang="zh-CN" altLang="en-US" sz="1200" dirty="0">
                            <a:solidFill>
                              <a:schemeClr val="tx1"/>
                            </a:solidFill>
                            <a:latin typeface="Times New Roman" panose="02020603050405020304" pitchFamily="18" charset="0"/>
                          </a:rPr>
                          <a:t>工件</a:t>
                        </a:r>
                      </a:p>
                      <a:p>
                        <a:pPr algn="ctr"/>
                        <a:endParaRPr lang="en-US" altLang="zh-CN" sz="1200" dirty="0">
                          <a:solidFill>
                            <a:schemeClr val="tx1"/>
                          </a:solidFill>
                          <a:latin typeface="Times New Roman" panose="02020603050405020304" pitchFamily="18" charset="0"/>
                        </a:endParaRPr>
                      </a:p>
                    </p:txBody>
                  </p:sp>
                  <p:sp>
                    <p:nvSpPr>
                      <p:cNvPr id="67694" name="Rectangle 39"/>
                      <p:cNvSpPr/>
                      <p:nvPr/>
                    </p:nvSpPr>
                    <p:spPr>
                      <a:xfrm>
                        <a:off x="0" y="0"/>
                        <a:ext cx="47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06" name="Group 42"/>
                    <p:cNvGrpSpPr/>
                    <p:nvPr/>
                  </p:nvGrpSpPr>
                  <p:grpSpPr>
                    <a:xfrm>
                      <a:off x="478" y="0"/>
                      <a:ext cx="540" cy="384"/>
                      <a:chOff x="478" y="0"/>
                      <a:chExt cx="540" cy="384"/>
                    </a:xfrm>
                  </p:grpSpPr>
                  <p:sp>
                    <p:nvSpPr>
                      <p:cNvPr id="67691" name="Rectangle 10"/>
                      <p:cNvSpPr>
                        <a:spLocks noTextEdit="1"/>
                      </p:cNvSpPr>
                      <p:nvPr/>
                    </p:nvSpPr>
                    <p:spPr>
                      <a:xfrm>
                        <a:off x="521" y="0"/>
                        <a:ext cx="454" cy="323"/>
                      </a:xfrm>
                      <a:prstGeom prst="rect">
                        <a:avLst/>
                      </a:prstGeom>
                      <a:noFill/>
                      <a:ln w="9525">
                        <a:noFill/>
                      </a:ln>
                    </p:spPr>
                    <p:txBody>
                      <a:bodyPr/>
                      <a:lstStyle/>
                      <a:p>
                        <a:endParaRPr lang="zh-CN" altLang="en-US"/>
                      </a:p>
                    </p:txBody>
                  </p:sp>
                  <p:sp>
                    <p:nvSpPr>
                      <p:cNvPr id="67692" name="Rectangle 41"/>
                      <p:cNvSpPr/>
                      <p:nvPr/>
                    </p:nvSpPr>
                    <p:spPr>
                      <a:xfrm>
                        <a:off x="478" y="0"/>
                        <a:ext cx="540"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07" name="Group 44"/>
                    <p:cNvGrpSpPr/>
                    <p:nvPr/>
                  </p:nvGrpSpPr>
                  <p:grpSpPr>
                    <a:xfrm>
                      <a:off x="1018" y="0"/>
                      <a:ext cx="518" cy="384"/>
                      <a:chOff x="1018" y="0"/>
                      <a:chExt cx="518" cy="384"/>
                    </a:xfrm>
                  </p:grpSpPr>
                  <p:sp>
                    <p:nvSpPr>
                      <p:cNvPr id="67689" name="Rectangle 11"/>
                      <p:cNvSpPr>
                        <a:spLocks noTextEdit="1"/>
                      </p:cNvSpPr>
                      <p:nvPr/>
                    </p:nvSpPr>
                    <p:spPr>
                      <a:xfrm>
                        <a:off x="1061" y="0"/>
                        <a:ext cx="432" cy="323"/>
                      </a:xfrm>
                      <a:prstGeom prst="rect">
                        <a:avLst/>
                      </a:prstGeom>
                      <a:noFill/>
                      <a:ln w="9525">
                        <a:noFill/>
                      </a:ln>
                    </p:spPr>
                    <p:txBody>
                      <a:bodyPr/>
                      <a:lstStyle/>
                      <a:p>
                        <a:endParaRPr lang="zh-CN" altLang="en-US"/>
                      </a:p>
                    </p:txBody>
                  </p:sp>
                  <p:sp>
                    <p:nvSpPr>
                      <p:cNvPr id="67690" name="Rectangle 43"/>
                      <p:cNvSpPr/>
                      <p:nvPr/>
                    </p:nvSpPr>
                    <p:spPr>
                      <a:xfrm>
                        <a:off x="1018" y="0"/>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08" name="Group 46"/>
                    <p:cNvGrpSpPr/>
                    <p:nvPr/>
                  </p:nvGrpSpPr>
                  <p:grpSpPr>
                    <a:xfrm>
                      <a:off x="1536" y="0"/>
                      <a:ext cx="518" cy="384"/>
                      <a:chOff x="1536" y="0"/>
                      <a:chExt cx="518" cy="384"/>
                    </a:xfrm>
                  </p:grpSpPr>
                  <p:sp>
                    <p:nvSpPr>
                      <p:cNvPr id="67687" name="Rectangle 12"/>
                      <p:cNvSpPr>
                        <a:spLocks noTextEdit="1"/>
                      </p:cNvSpPr>
                      <p:nvPr/>
                    </p:nvSpPr>
                    <p:spPr>
                      <a:xfrm>
                        <a:off x="1579" y="0"/>
                        <a:ext cx="432" cy="323"/>
                      </a:xfrm>
                      <a:prstGeom prst="rect">
                        <a:avLst/>
                      </a:prstGeom>
                      <a:noFill/>
                      <a:ln w="9525">
                        <a:noFill/>
                      </a:ln>
                    </p:spPr>
                    <p:txBody>
                      <a:bodyPr/>
                      <a:lstStyle/>
                      <a:p>
                        <a:endParaRPr lang="zh-CN" altLang="en-US"/>
                      </a:p>
                    </p:txBody>
                  </p:sp>
                  <p:sp>
                    <p:nvSpPr>
                      <p:cNvPr id="67688" name="Rectangle 45"/>
                      <p:cNvSpPr/>
                      <p:nvPr/>
                    </p:nvSpPr>
                    <p:spPr>
                      <a:xfrm>
                        <a:off x="1536" y="0"/>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09" name="Group 48"/>
                    <p:cNvGrpSpPr/>
                    <p:nvPr/>
                  </p:nvGrpSpPr>
                  <p:grpSpPr>
                    <a:xfrm>
                      <a:off x="2054" y="0"/>
                      <a:ext cx="518" cy="384"/>
                      <a:chOff x="2054" y="0"/>
                      <a:chExt cx="518" cy="384"/>
                    </a:xfrm>
                  </p:grpSpPr>
                  <p:sp>
                    <p:nvSpPr>
                      <p:cNvPr id="67685" name="Rectangle 13"/>
                      <p:cNvSpPr>
                        <a:spLocks noTextEdit="1"/>
                      </p:cNvSpPr>
                      <p:nvPr/>
                    </p:nvSpPr>
                    <p:spPr>
                      <a:xfrm>
                        <a:off x="2097" y="0"/>
                        <a:ext cx="432" cy="323"/>
                      </a:xfrm>
                      <a:prstGeom prst="rect">
                        <a:avLst/>
                      </a:prstGeom>
                      <a:noFill/>
                      <a:ln w="9525">
                        <a:noFill/>
                      </a:ln>
                    </p:spPr>
                    <p:txBody>
                      <a:bodyPr/>
                      <a:lstStyle/>
                      <a:p>
                        <a:endParaRPr lang="zh-CN" altLang="en-US"/>
                      </a:p>
                    </p:txBody>
                  </p:sp>
                  <p:sp>
                    <p:nvSpPr>
                      <p:cNvPr id="67686" name="Rectangle 47"/>
                      <p:cNvSpPr/>
                      <p:nvPr/>
                    </p:nvSpPr>
                    <p:spPr>
                      <a:xfrm>
                        <a:off x="2054" y="0"/>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10" name="Group 50"/>
                    <p:cNvGrpSpPr/>
                    <p:nvPr/>
                  </p:nvGrpSpPr>
                  <p:grpSpPr>
                    <a:xfrm>
                      <a:off x="0" y="384"/>
                      <a:ext cx="478" cy="384"/>
                      <a:chOff x="0" y="384"/>
                      <a:chExt cx="478" cy="384"/>
                    </a:xfrm>
                  </p:grpSpPr>
                  <p:sp>
                    <p:nvSpPr>
                      <p:cNvPr id="67683" name="Rectangle 14"/>
                      <p:cNvSpPr/>
                      <p:nvPr/>
                    </p:nvSpPr>
                    <p:spPr>
                      <a:xfrm>
                        <a:off x="43" y="384"/>
                        <a:ext cx="39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1</a:t>
                        </a:r>
                      </a:p>
                      <a:p>
                        <a:pPr algn="ctr"/>
                        <a:endParaRPr lang="en-US" altLang="zh-CN" sz="1200" dirty="0">
                          <a:solidFill>
                            <a:schemeClr val="tx1"/>
                          </a:solidFill>
                          <a:latin typeface="Times New Roman" panose="02020603050405020304" pitchFamily="18" charset="0"/>
                        </a:endParaRPr>
                      </a:p>
                    </p:txBody>
                  </p:sp>
                  <p:sp>
                    <p:nvSpPr>
                      <p:cNvPr id="67684" name="Rectangle 49"/>
                      <p:cNvSpPr/>
                      <p:nvPr/>
                    </p:nvSpPr>
                    <p:spPr>
                      <a:xfrm>
                        <a:off x="0" y="384"/>
                        <a:ext cx="47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11" name="Group 52"/>
                    <p:cNvGrpSpPr/>
                    <p:nvPr/>
                  </p:nvGrpSpPr>
                  <p:grpSpPr>
                    <a:xfrm>
                      <a:off x="478" y="384"/>
                      <a:ext cx="540" cy="489"/>
                      <a:chOff x="478" y="384"/>
                      <a:chExt cx="540" cy="489"/>
                    </a:xfrm>
                  </p:grpSpPr>
                  <p:sp>
                    <p:nvSpPr>
                      <p:cNvPr id="67681" name="Rectangle 15"/>
                      <p:cNvSpPr/>
                      <p:nvPr/>
                    </p:nvSpPr>
                    <p:spPr>
                      <a:xfrm>
                        <a:off x="521" y="489"/>
                        <a:ext cx="454"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31</a:t>
                        </a:r>
                      </a:p>
                      <a:p>
                        <a:pPr algn="ctr"/>
                        <a:endParaRPr lang="en-US" altLang="zh-CN" sz="1200" dirty="0">
                          <a:solidFill>
                            <a:schemeClr val="tx1"/>
                          </a:solidFill>
                          <a:latin typeface="Times New Roman" panose="02020603050405020304" pitchFamily="18" charset="0"/>
                        </a:endParaRPr>
                      </a:p>
                    </p:txBody>
                  </p:sp>
                  <p:sp>
                    <p:nvSpPr>
                      <p:cNvPr id="67682" name="Rectangle 51"/>
                      <p:cNvSpPr/>
                      <p:nvPr/>
                    </p:nvSpPr>
                    <p:spPr>
                      <a:xfrm>
                        <a:off x="478" y="384"/>
                        <a:ext cx="540"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12" name="Group 54"/>
                    <p:cNvGrpSpPr/>
                    <p:nvPr/>
                  </p:nvGrpSpPr>
                  <p:grpSpPr>
                    <a:xfrm>
                      <a:off x="1018" y="384"/>
                      <a:ext cx="518" cy="384"/>
                      <a:chOff x="1018" y="384"/>
                      <a:chExt cx="518" cy="384"/>
                    </a:xfrm>
                  </p:grpSpPr>
                  <p:sp>
                    <p:nvSpPr>
                      <p:cNvPr id="67679" name="Rectangle 16"/>
                      <p:cNvSpPr/>
                      <p:nvPr/>
                    </p:nvSpPr>
                    <p:spPr>
                      <a:xfrm>
                        <a:off x="1061" y="384"/>
                        <a:ext cx="43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41</a:t>
                        </a:r>
                      </a:p>
                      <a:p>
                        <a:pPr algn="ctr"/>
                        <a:endParaRPr lang="en-US" altLang="zh-CN" sz="1200" dirty="0">
                          <a:solidFill>
                            <a:schemeClr val="tx1"/>
                          </a:solidFill>
                          <a:latin typeface="Times New Roman" panose="02020603050405020304" pitchFamily="18" charset="0"/>
                        </a:endParaRPr>
                      </a:p>
                    </p:txBody>
                  </p:sp>
                  <p:sp>
                    <p:nvSpPr>
                      <p:cNvPr id="67680" name="Rectangle 53"/>
                      <p:cNvSpPr/>
                      <p:nvPr/>
                    </p:nvSpPr>
                    <p:spPr>
                      <a:xfrm>
                        <a:off x="1018" y="384"/>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13" name="Group 56"/>
                    <p:cNvGrpSpPr/>
                    <p:nvPr/>
                  </p:nvGrpSpPr>
                  <p:grpSpPr>
                    <a:xfrm>
                      <a:off x="1536" y="384"/>
                      <a:ext cx="518" cy="384"/>
                      <a:chOff x="1536" y="384"/>
                      <a:chExt cx="518" cy="384"/>
                    </a:xfrm>
                  </p:grpSpPr>
                  <p:sp>
                    <p:nvSpPr>
                      <p:cNvPr id="67677" name="Rectangle 17"/>
                      <p:cNvSpPr/>
                      <p:nvPr/>
                    </p:nvSpPr>
                    <p:spPr>
                      <a:xfrm>
                        <a:off x="1579" y="384"/>
                        <a:ext cx="43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25</a:t>
                        </a:r>
                      </a:p>
                      <a:p>
                        <a:pPr algn="ctr"/>
                        <a:endParaRPr lang="en-US" altLang="zh-CN" sz="1200" dirty="0">
                          <a:solidFill>
                            <a:schemeClr val="tx1"/>
                          </a:solidFill>
                          <a:latin typeface="Times New Roman" panose="02020603050405020304" pitchFamily="18" charset="0"/>
                        </a:endParaRPr>
                      </a:p>
                    </p:txBody>
                  </p:sp>
                  <p:sp>
                    <p:nvSpPr>
                      <p:cNvPr id="67678" name="Rectangle 55"/>
                      <p:cNvSpPr/>
                      <p:nvPr/>
                    </p:nvSpPr>
                    <p:spPr>
                      <a:xfrm>
                        <a:off x="1536" y="384"/>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14" name="Group 58"/>
                    <p:cNvGrpSpPr/>
                    <p:nvPr/>
                  </p:nvGrpSpPr>
                  <p:grpSpPr>
                    <a:xfrm>
                      <a:off x="2054" y="384"/>
                      <a:ext cx="518" cy="384"/>
                      <a:chOff x="2054" y="384"/>
                      <a:chExt cx="518" cy="384"/>
                    </a:xfrm>
                  </p:grpSpPr>
                  <p:sp>
                    <p:nvSpPr>
                      <p:cNvPr id="67675" name="Rectangle 18"/>
                      <p:cNvSpPr/>
                      <p:nvPr/>
                    </p:nvSpPr>
                    <p:spPr>
                      <a:xfrm>
                        <a:off x="2097" y="384"/>
                        <a:ext cx="43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30</a:t>
                        </a:r>
                      </a:p>
                      <a:p>
                        <a:pPr algn="ctr"/>
                        <a:endParaRPr lang="en-US" altLang="zh-CN" sz="1200" dirty="0">
                          <a:solidFill>
                            <a:schemeClr val="tx1"/>
                          </a:solidFill>
                          <a:latin typeface="Times New Roman" panose="02020603050405020304" pitchFamily="18" charset="0"/>
                        </a:endParaRPr>
                      </a:p>
                    </p:txBody>
                  </p:sp>
                  <p:sp>
                    <p:nvSpPr>
                      <p:cNvPr id="67676" name="Rectangle 57"/>
                      <p:cNvSpPr/>
                      <p:nvPr/>
                    </p:nvSpPr>
                    <p:spPr>
                      <a:xfrm>
                        <a:off x="2054" y="384"/>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15" name="Group 60"/>
                    <p:cNvGrpSpPr/>
                    <p:nvPr/>
                  </p:nvGrpSpPr>
                  <p:grpSpPr>
                    <a:xfrm>
                      <a:off x="0" y="768"/>
                      <a:ext cx="478" cy="384"/>
                      <a:chOff x="0" y="768"/>
                      <a:chExt cx="478" cy="384"/>
                    </a:xfrm>
                  </p:grpSpPr>
                  <p:sp>
                    <p:nvSpPr>
                      <p:cNvPr id="67673" name="Rectangle 19"/>
                      <p:cNvSpPr/>
                      <p:nvPr/>
                    </p:nvSpPr>
                    <p:spPr>
                      <a:xfrm>
                        <a:off x="43" y="768"/>
                        <a:ext cx="39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2</a:t>
                        </a:r>
                      </a:p>
                      <a:p>
                        <a:pPr algn="ctr"/>
                        <a:endParaRPr lang="en-US" altLang="zh-CN" sz="1200" dirty="0">
                          <a:solidFill>
                            <a:schemeClr val="tx1"/>
                          </a:solidFill>
                          <a:latin typeface="Times New Roman" panose="02020603050405020304" pitchFamily="18" charset="0"/>
                        </a:endParaRPr>
                      </a:p>
                    </p:txBody>
                  </p:sp>
                  <p:sp>
                    <p:nvSpPr>
                      <p:cNvPr id="67674" name="Rectangle 59"/>
                      <p:cNvSpPr/>
                      <p:nvPr/>
                    </p:nvSpPr>
                    <p:spPr>
                      <a:xfrm>
                        <a:off x="0" y="768"/>
                        <a:ext cx="47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16" name="Group 62"/>
                    <p:cNvGrpSpPr/>
                    <p:nvPr/>
                  </p:nvGrpSpPr>
                  <p:grpSpPr>
                    <a:xfrm>
                      <a:off x="478" y="622"/>
                      <a:ext cx="540" cy="530"/>
                      <a:chOff x="478" y="622"/>
                      <a:chExt cx="540" cy="530"/>
                    </a:xfrm>
                  </p:grpSpPr>
                  <p:sp>
                    <p:nvSpPr>
                      <p:cNvPr id="67671" name="Rectangle 20"/>
                      <p:cNvSpPr/>
                      <p:nvPr/>
                    </p:nvSpPr>
                    <p:spPr>
                      <a:xfrm>
                        <a:off x="521" y="622"/>
                        <a:ext cx="454"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19</a:t>
                        </a:r>
                      </a:p>
                      <a:p>
                        <a:pPr algn="ctr"/>
                        <a:endParaRPr lang="en-US" altLang="zh-CN" sz="1200" dirty="0">
                          <a:solidFill>
                            <a:schemeClr val="tx1"/>
                          </a:solidFill>
                          <a:latin typeface="Times New Roman" panose="02020603050405020304" pitchFamily="18" charset="0"/>
                        </a:endParaRPr>
                      </a:p>
                    </p:txBody>
                  </p:sp>
                  <p:sp>
                    <p:nvSpPr>
                      <p:cNvPr id="67672" name="Rectangle 61"/>
                      <p:cNvSpPr/>
                      <p:nvPr/>
                    </p:nvSpPr>
                    <p:spPr>
                      <a:xfrm>
                        <a:off x="478" y="768"/>
                        <a:ext cx="540"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17" name="Group 64"/>
                    <p:cNvGrpSpPr/>
                    <p:nvPr/>
                  </p:nvGrpSpPr>
                  <p:grpSpPr>
                    <a:xfrm>
                      <a:off x="1018" y="768"/>
                      <a:ext cx="518" cy="384"/>
                      <a:chOff x="1018" y="768"/>
                      <a:chExt cx="518" cy="384"/>
                    </a:xfrm>
                  </p:grpSpPr>
                  <p:sp>
                    <p:nvSpPr>
                      <p:cNvPr id="67669" name="Rectangle 21"/>
                      <p:cNvSpPr/>
                      <p:nvPr/>
                    </p:nvSpPr>
                    <p:spPr>
                      <a:xfrm>
                        <a:off x="1061" y="768"/>
                        <a:ext cx="43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55</a:t>
                        </a:r>
                      </a:p>
                      <a:p>
                        <a:pPr algn="ctr"/>
                        <a:endParaRPr lang="en-US" altLang="zh-CN" sz="1200" dirty="0">
                          <a:solidFill>
                            <a:schemeClr val="tx1"/>
                          </a:solidFill>
                          <a:latin typeface="Times New Roman" panose="02020603050405020304" pitchFamily="18" charset="0"/>
                        </a:endParaRPr>
                      </a:p>
                    </p:txBody>
                  </p:sp>
                  <p:sp>
                    <p:nvSpPr>
                      <p:cNvPr id="67670" name="Rectangle 63"/>
                      <p:cNvSpPr/>
                      <p:nvPr/>
                    </p:nvSpPr>
                    <p:spPr>
                      <a:xfrm>
                        <a:off x="1018" y="768"/>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18" name="Group 66"/>
                    <p:cNvGrpSpPr/>
                    <p:nvPr/>
                  </p:nvGrpSpPr>
                  <p:grpSpPr>
                    <a:xfrm>
                      <a:off x="1536" y="768"/>
                      <a:ext cx="518" cy="384"/>
                      <a:chOff x="1536" y="768"/>
                      <a:chExt cx="518" cy="384"/>
                    </a:xfrm>
                  </p:grpSpPr>
                  <p:sp>
                    <p:nvSpPr>
                      <p:cNvPr id="67667" name="Rectangle 22"/>
                      <p:cNvSpPr/>
                      <p:nvPr/>
                    </p:nvSpPr>
                    <p:spPr>
                      <a:xfrm>
                        <a:off x="1579" y="768"/>
                        <a:ext cx="43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3</a:t>
                        </a:r>
                      </a:p>
                      <a:p>
                        <a:pPr algn="ctr"/>
                        <a:endParaRPr lang="en-US" altLang="zh-CN" sz="1200" dirty="0">
                          <a:solidFill>
                            <a:schemeClr val="tx1"/>
                          </a:solidFill>
                          <a:latin typeface="Times New Roman" panose="02020603050405020304" pitchFamily="18" charset="0"/>
                        </a:endParaRPr>
                      </a:p>
                    </p:txBody>
                  </p:sp>
                  <p:sp>
                    <p:nvSpPr>
                      <p:cNvPr id="67668" name="Rectangle 65"/>
                      <p:cNvSpPr/>
                      <p:nvPr/>
                    </p:nvSpPr>
                    <p:spPr>
                      <a:xfrm>
                        <a:off x="1536" y="768"/>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19" name="Group 68"/>
                    <p:cNvGrpSpPr/>
                    <p:nvPr/>
                  </p:nvGrpSpPr>
                  <p:grpSpPr>
                    <a:xfrm>
                      <a:off x="2054" y="768"/>
                      <a:ext cx="518" cy="384"/>
                      <a:chOff x="2054" y="768"/>
                      <a:chExt cx="518" cy="384"/>
                    </a:xfrm>
                  </p:grpSpPr>
                  <p:sp>
                    <p:nvSpPr>
                      <p:cNvPr id="67665" name="Rectangle 23"/>
                      <p:cNvSpPr/>
                      <p:nvPr/>
                    </p:nvSpPr>
                    <p:spPr>
                      <a:xfrm>
                        <a:off x="2097" y="768"/>
                        <a:ext cx="43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34</a:t>
                        </a:r>
                      </a:p>
                      <a:p>
                        <a:pPr algn="ctr"/>
                        <a:endParaRPr lang="en-US" altLang="zh-CN" sz="1200" dirty="0">
                          <a:solidFill>
                            <a:schemeClr val="tx1"/>
                          </a:solidFill>
                          <a:latin typeface="Times New Roman" panose="02020603050405020304" pitchFamily="18" charset="0"/>
                        </a:endParaRPr>
                      </a:p>
                    </p:txBody>
                  </p:sp>
                  <p:sp>
                    <p:nvSpPr>
                      <p:cNvPr id="67666" name="Rectangle 67"/>
                      <p:cNvSpPr/>
                      <p:nvPr/>
                    </p:nvSpPr>
                    <p:spPr>
                      <a:xfrm>
                        <a:off x="2054" y="768"/>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20" name="Group 70"/>
                    <p:cNvGrpSpPr/>
                    <p:nvPr/>
                  </p:nvGrpSpPr>
                  <p:grpSpPr>
                    <a:xfrm>
                      <a:off x="0" y="1152"/>
                      <a:ext cx="478" cy="384"/>
                      <a:chOff x="0" y="1152"/>
                      <a:chExt cx="478" cy="384"/>
                    </a:xfrm>
                  </p:grpSpPr>
                  <p:sp>
                    <p:nvSpPr>
                      <p:cNvPr id="67663" name="Rectangle 24"/>
                      <p:cNvSpPr/>
                      <p:nvPr/>
                    </p:nvSpPr>
                    <p:spPr>
                      <a:xfrm>
                        <a:off x="43" y="1152"/>
                        <a:ext cx="39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3</a:t>
                        </a:r>
                      </a:p>
                      <a:p>
                        <a:pPr algn="ctr"/>
                        <a:endParaRPr lang="en-US" altLang="zh-CN" sz="1200" dirty="0">
                          <a:solidFill>
                            <a:schemeClr val="tx1"/>
                          </a:solidFill>
                          <a:latin typeface="Times New Roman" panose="02020603050405020304" pitchFamily="18" charset="0"/>
                        </a:endParaRPr>
                      </a:p>
                    </p:txBody>
                  </p:sp>
                  <p:sp>
                    <p:nvSpPr>
                      <p:cNvPr id="67664" name="Rectangle 69"/>
                      <p:cNvSpPr/>
                      <p:nvPr/>
                    </p:nvSpPr>
                    <p:spPr>
                      <a:xfrm>
                        <a:off x="0" y="1152"/>
                        <a:ext cx="47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21" name="Group 72"/>
                    <p:cNvGrpSpPr/>
                    <p:nvPr/>
                  </p:nvGrpSpPr>
                  <p:grpSpPr>
                    <a:xfrm>
                      <a:off x="478" y="1152"/>
                      <a:ext cx="540" cy="384"/>
                      <a:chOff x="478" y="1152"/>
                      <a:chExt cx="540" cy="384"/>
                    </a:xfrm>
                  </p:grpSpPr>
                  <p:sp>
                    <p:nvSpPr>
                      <p:cNvPr id="67661" name="Rectangle 25"/>
                      <p:cNvSpPr/>
                      <p:nvPr/>
                    </p:nvSpPr>
                    <p:spPr>
                      <a:xfrm>
                        <a:off x="521" y="1152"/>
                        <a:ext cx="454"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23</a:t>
                        </a:r>
                      </a:p>
                      <a:p>
                        <a:pPr algn="ctr"/>
                        <a:endParaRPr lang="en-US" altLang="zh-CN" sz="1200" dirty="0">
                          <a:solidFill>
                            <a:schemeClr val="tx1"/>
                          </a:solidFill>
                          <a:latin typeface="Times New Roman" panose="02020603050405020304" pitchFamily="18" charset="0"/>
                        </a:endParaRPr>
                      </a:p>
                    </p:txBody>
                  </p:sp>
                  <p:sp>
                    <p:nvSpPr>
                      <p:cNvPr id="67662" name="Rectangle 71"/>
                      <p:cNvSpPr/>
                      <p:nvPr/>
                    </p:nvSpPr>
                    <p:spPr>
                      <a:xfrm>
                        <a:off x="478" y="1152"/>
                        <a:ext cx="540"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22" name="Group 74"/>
                    <p:cNvGrpSpPr/>
                    <p:nvPr/>
                  </p:nvGrpSpPr>
                  <p:grpSpPr>
                    <a:xfrm>
                      <a:off x="1018" y="1152"/>
                      <a:ext cx="518" cy="384"/>
                      <a:chOff x="1018" y="1152"/>
                      <a:chExt cx="518" cy="384"/>
                    </a:xfrm>
                  </p:grpSpPr>
                  <p:sp>
                    <p:nvSpPr>
                      <p:cNvPr id="67659" name="Rectangle 26"/>
                      <p:cNvSpPr/>
                      <p:nvPr/>
                    </p:nvSpPr>
                    <p:spPr>
                      <a:xfrm>
                        <a:off x="1061" y="1152"/>
                        <a:ext cx="43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42</a:t>
                        </a:r>
                      </a:p>
                      <a:p>
                        <a:pPr algn="ctr"/>
                        <a:endParaRPr lang="en-US" altLang="zh-CN" sz="1200" dirty="0">
                          <a:solidFill>
                            <a:schemeClr val="tx1"/>
                          </a:solidFill>
                          <a:latin typeface="Times New Roman" panose="02020603050405020304" pitchFamily="18" charset="0"/>
                        </a:endParaRPr>
                      </a:p>
                    </p:txBody>
                  </p:sp>
                  <p:sp>
                    <p:nvSpPr>
                      <p:cNvPr id="67660" name="Rectangle 73"/>
                      <p:cNvSpPr/>
                      <p:nvPr/>
                    </p:nvSpPr>
                    <p:spPr>
                      <a:xfrm>
                        <a:off x="1018" y="1152"/>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23" name="Group 76"/>
                    <p:cNvGrpSpPr/>
                    <p:nvPr/>
                  </p:nvGrpSpPr>
                  <p:grpSpPr>
                    <a:xfrm>
                      <a:off x="1536" y="1152"/>
                      <a:ext cx="518" cy="384"/>
                      <a:chOff x="1536" y="1152"/>
                      <a:chExt cx="518" cy="384"/>
                    </a:xfrm>
                  </p:grpSpPr>
                  <p:sp>
                    <p:nvSpPr>
                      <p:cNvPr id="67657" name="Rectangle 27"/>
                      <p:cNvSpPr/>
                      <p:nvPr/>
                    </p:nvSpPr>
                    <p:spPr>
                      <a:xfrm>
                        <a:off x="1579" y="1152"/>
                        <a:ext cx="43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27</a:t>
                        </a:r>
                      </a:p>
                      <a:p>
                        <a:pPr algn="ctr"/>
                        <a:endParaRPr lang="en-US" altLang="zh-CN" sz="1200" dirty="0">
                          <a:solidFill>
                            <a:schemeClr val="tx1"/>
                          </a:solidFill>
                          <a:latin typeface="Times New Roman" panose="02020603050405020304" pitchFamily="18" charset="0"/>
                        </a:endParaRPr>
                      </a:p>
                    </p:txBody>
                  </p:sp>
                  <p:sp>
                    <p:nvSpPr>
                      <p:cNvPr id="67658" name="Rectangle 75"/>
                      <p:cNvSpPr/>
                      <p:nvPr/>
                    </p:nvSpPr>
                    <p:spPr>
                      <a:xfrm>
                        <a:off x="1536" y="1152"/>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24" name="Group 78"/>
                    <p:cNvGrpSpPr/>
                    <p:nvPr/>
                  </p:nvGrpSpPr>
                  <p:grpSpPr>
                    <a:xfrm>
                      <a:off x="2054" y="1152"/>
                      <a:ext cx="518" cy="384"/>
                      <a:chOff x="2054" y="1152"/>
                      <a:chExt cx="518" cy="384"/>
                    </a:xfrm>
                  </p:grpSpPr>
                  <p:sp>
                    <p:nvSpPr>
                      <p:cNvPr id="67655" name="Rectangle 28"/>
                      <p:cNvSpPr/>
                      <p:nvPr/>
                    </p:nvSpPr>
                    <p:spPr>
                      <a:xfrm>
                        <a:off x="2097" y="1152"/>
                        <a:ext cx="43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6</a:t>
                        </a:r>
                      </a:p>
                      <a:p>
                        <a:pPr algn="ctr"/>
                        <a:endParaRPr lang="en-US" altLang="zh-CN" sz="1200" dirty="0">
                          <a:solidFill>
                            <a:schemeClr val="tx1"/>
                          </a:solidFill>
                          <a:latin typeface="Times New Roman" panose="02020603050405020304" pitchFamily="18" charset="0"/>
                        </a:endParaRPr>
                      </a:p>
                    </p:txBody>
                  </p:sp>
                  <p:sp>
                    <p:nvSpPr>
                      <p:cNvPr id="67656" name="Rectangle 77"/>
                      <p:cNvSpPr/>
                      <p:nvPr/>
                    </p:nvSpPr>
                    <p:spPr>
                      <a:xfrm>
                        <a:off x="2054" y="1152"/>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25" name="Group 80"/>
                    <p:cNvGrpSpPr/>
                    <p:nvPr/>
                  </p:nvGrpSpPr>
                  <p:grpSpPr>
                    <a:xfrm>
                      <a:off x="0" y="1536"/>
                      <a:ext cx="478" cy="384"/>
                      <a:chOff x="0" y="1536"/>
                      <a:chExt cx="478" cy="384"/>
                    </a:xfrm>
                  </p:grpSpPr>
                  <p:sp>
                    <p:nvSpPr>
                      <p:cNvPr id="67653" name="Rectangle 29"/>
                      <p:cNvSpPr/>
                      <p:nvPr/>
                    </p:nvSpPr>
                    <p:spPr>
                      <a:xfrm>
                        <a:off x="43" y="1536"/>
                        <a:ext cx="39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4</a:t>
                        </a:r>
                      </a:p>
                      <a:p>
                        <a:pPr algn="ctr"/>
                        <a:endParaRPr lang="en-US" altLang="zh-CN" sz="1200" dirty="0">
                          <a:solidFill>
                            <a:schemeClr val="tx1"/>
                          </a:solidFill>
                          <a:latin typeface="Times New Roman" panose="02020603050405020304" pitchFamily="18" charset="0"/>
                        </a:endParaRPr>
                      </a:p>
                    </p:txBody>
                  </p:sp>
                  <p:sp>
                    <p:nvSpPr>
                      <p:cNvPr id="67654" name="Rectangle 79"/>
                      <p:cNvSpPr/>
                      <p:nvPr/>
                    </p:nvSpPr>
                    <p:spPr>
                      <a:xfrm>
                        <a:off x="0" y="1536"/>
                        <a:ext cx="47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26" name="Group 82"/>
                    <p:cNvGrpSpPr/>
                    <p:nvPr/>
                  </p:nvGrpSpPr>
                  <p:grpSpPr>
                    <a:xfrm>
                      <a:off x="478" y="1536"/>
                      <a:ext cx="540" cy="384"/>
                      <a:chOff x="478" y="1536"/>
                      <a:chExt cx="540" cy="384"/>
                    </a:xfrm>
                  </p:grpSpPr>
                  <p:sp>
                    <p:nvSpPr>
                      <p:cNvPr id="67651" name="Rectangle 30"/>
                      <p:cNvSpPr/>
                      <p:nvPr/>
                    </p:nvSpPr>
                    <p:spPr>
                      <a:xfrm>
                        <a:off x="521" y="1536"/>
                        <a:ext cx="454"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13</a:t>
                        </a:r>
                      </a:p>
                      <a:p>
                        <a:pPr algn="ctr"/>
                        <a:endParaRPr lang="en-US" altLang="zh-CN" sz="1200" dirty="0">
                          <a:solidFill>
                            <a:schemeClr val="tx1"/>
                          </a:solidFill>
                          <a:latin typeface="Times New Roman" panose="02020603050405020304" pitchFamily="18" charset="0"/>
                        </a:endParaRPr>
                      </a:p>
                    </p:txBody>
                  </p:sp>
                  <p:sp>
                    <p:nvSpPr>
                      <p:cNvPr id="67652" name="Rectangle 81"/>
                      <p:cNvSpPr/>
                      <p:nvPr/>
                    </p:nvSpPr>
                    <p:spPr>
                      <a:xfrm>
                        <a:off x="478" y="1536"/>
                        <a:ext cx="540"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27" name="Group 84"/>
                    <p:cNvGrpSpPr/>
                    <p:nvPr/>
                  </p:nvGrpSpPr>
                  <p:grpSpPr>
                    <a:xfrm>
                      <a:off x="1018" y="1536"/>
                      <a:ext cx="518" cy="384"/>
                      <a:chOff x="1018" y="1536"/>
                      <a:chExt cx="518" cy="384"/>
                    </a:xfrm>
                  </p:grpSpPr>
                  <p:sp>
                    <p:nvSpPr>
                      <p:cNvPr id="67649" name="Rectangle 31"/>
                      <p:cNvSpPr/>
                      <p:nvPr/>
                    </p:nvSpPr>
                    <p:spPr>
                      <a:xfrm>
                        <a:off x="1061" y="1536"/>
                        <a:ext cx="43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22</a:t>
                        </a:r>
                      </a:p>
                      <a:p>
                        <a:pPr algn="ctr"/>
                        <a:endParaRPr lang="en-US" altLang="zh-CN" sz="1200" dirty="0">
                          <a:solidFill>
                            <a:schemeClr val="tx1"/>
                          </a:solidFill>
                          <a:latin typeface="Times New Roman" panose="02020603050405020304" pitchFamily="18" charset="0"/>
                        </a:endParaRPr>
                      </a:p>
                    </p:txBody>
                  </p:sp>
                  <p:sp>
                    <p:nvSpPr>
                      <p:cNvPr id="67650" name="Rectangle 83"/>
                      <p:cNvSpPr/>
                      <p:nvPr/>
                    </p:nvSpPr>
                    <p:spPr>
                      <a:xfrm>
                        <a:off x="1018" y="1536"/>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28" name="Group 86"/>
                    <p:cNvGrpSpPr/>
                    <p:nvPr/>
                  </p:nvGrpSpPr>
                  <p:grpSpPr>
                    <a:xfrm>
                      <a:off x="1536" y="1536"/>
                      <a:ext cx="518" cy="384"/>
                      <a:chOff x="1536" y="1536"/>
                      <a:chExt cx="518" cy="384"/>
                    </a:xfrm>
                  </p:grpSpPr>
                  <p:sp>
                    <p:nvSpPr>
                      <p:cNvPr id="67647" name="Rectangle 32"/>
                      <p:cNvSpPr/>
                      <p:nvPr/>
                    </p:nvSpPr>
                    <p:spPr>
                      <a:xfrm>
                        <a:off x="1579" y="1536"/>
                        <a:ext cx="43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14</a:t>
                        </a:r>
                      </a:p>
                      <a:p>
                        <a:pPr algn="ctr"/>
                        <a:endParaRPr lang="en-US" altLang="zh-CN" sz="1200" dirty="0">
                          <a:solidFill>
                            <a:schemeClr val="tx1"/>
                          </a:solidFill>
                          <a:latin typeface="Times New Roman" panose="02020603050405020304" pitchFamily="18" charset="0"/>
                        </a:endParaRPr>
                      </a:p>
                    </p:txBody>
                  </p:sp>
                  <p:sp>
                    <p:nvSpPr>
                      <p:cNvPr id="67648" name="Rectangle 85"/>
                      <p:cNvSpPr/>
                      <p:nvPr/>
                    </p:nvSpPr>
                    <p:spPr>
                      <a:xfrm>
                        <a:off x="1536" y="1536"/>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29" name="Group 88"/>
                    <p:cNvGrpSpPr/>
                    <p:nvPr/>
                  </p:nvGrpSpPr>
                  <p:grpSpPr>
                    <a:xfrm>
                      <a:off x="2054" y="1536"/>
                      <a:ext cx="518" cy="384"/>
                      <a:chOff x="2054" y="1536"/>
                      <a:chExt cx="518" cy="384"/>
                    </a:xfrm>
                  </p:grpSpPr>
                  <p:sp>
                    <p:nvSpPr>
                      <p:cNvPr id="67645" name="Rectangle 33"/>
                      <p:cNvSpPr/>
                      <p:nvPr/>
                    </p:nvSpPr>
                    <p:spPr>
                      <a:xfrm>
                        <a:off x="2097" y="1536"/>
                        <a:ext cx="43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13</a:t>
                        </a:r>
                      </a:p>
                      <a:p>
                        <a:pPr algn="ctr"/>
                        <a:endParaRPr lang="en-US" altLang="zh-CN" sz="1200" dirty="0">
                          <a:solidFill>
                            <a:schemeClr val="tx1"/>
                          </a:solidFill>
                          <a:latin typeface="Times New Roman" panose="02020603050405020304" pitchFamily="18" charset="0"/>
                        </a:endParaRPr>
                      </a:p>
                    </p:txBody>
                  </p:sp>
                  <p:sp>
                    <p:nvSpPr>
                      <p:cNvPr id="67646" name="Rectangle 87"/>
                      <p:cNvSpPr/>
                      <p:nvPr/>
                    </p:nvSpPr>
                    <p:spPr>
                      <a:xfrm>
                        <a:off x="2054" y="1536"/>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30" name="Group 90"/>
                    <p:cNvGrpSpPr/>
                    <p:nvPr/>
                  </p:nvGrpSpPr>
                  <p:grpSpPr>
                    <a:xfrm>
                      <a:off x="0" y="1920"/>
                      <a:ext cx="478" cy="384"/>
                      <a:chOff x="0" y="1920"/>
                      <a:chExt cx="478" cy="384"/>
                    </a:xfrm>
                  </p:grpSpPr>
                  <p:sp>
                    <p:nvSpPr>
                      <p:cNvPr id="67643" name="Rectangle 34"/>
                      <p:cNvSpPr/>
                      <p:nvPr/>
                    </p:nvSpPr>
                    <p:spPr>
                      <a:xfrm>
                        <a:off x="43" y="1920"/>
                        <a:ext cx="39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5</a:t>
                        </a:r>
                      </a:p>
                      <a:p>
                        <a:pPr algn="ctr"/>
                        <a:endParaRPr lang="en-US" altLang="zh-CN" sz="1200" dirty="0">
                          <a:solidFill>
                            <a:schemeClr val="tx1"/>
                          </a:solidFill>
                          <a:latin typeface="Times New Roman" panose="02020603050405020304" pitchFamily="18" charset="0"/>
                        </a:endParaRPr>
                      </a:p>
                    </p:txBody>
                  </p:sp>
                  <p:sp>
                    <p:nvSpPr>
                      <p:cNvPr id="67644" name="Rectangle 89"/>
                      <p:cNvSpPr/>
                      <p:nvPr/>
                    </p:nvSpPr>
                    <p:spPr>
                      <a:xfrm>
                        <a:off x="0" y="1920"/>
                        <a:ext cx="47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31" name="Group 92"/>
                    <p:cNvGrpSpPr/>
                    <p:nvPr/>
                  </p:nvGrpSpPr>
                  <p:grpSpPr>
                    <a:xfrm>
                      <a:off x="478" y="1920"/>
                      <a:ext cx="540" cy="384"/>
                      <a:chOff x="478" y="1920"/>
                      <a:chExt cx="540" cy="384"/>
                    </a:xfrm>
                  </p:grpSpPr>
                  <p:sp>
                    <p:nvSpPr>
                      <p:cNvPr id="67641" name="Rectangle 35"/>
                      <p:cNvSpPr/>
                      <p:nvPr/>
                    </p:nvSpPr>
                    <p:spPr>
                      <a:xfrm>
                        <a:off x="521" y="1920"/>
                        <a:ext cx="454"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33</a:t>
                        </a:r>
                      </a:p>
                      <a:p>
                        <a:pPr algn="ctr"/>
                        <a:endParaRPr lang="en-US" altLang="zh-CN" sz="1200" dirty="0">
                          <a:solidFill>
                            <a:schemeClr val="tx1"/>
                          </a:solidFill>
                          <a:latin typeface="Times New Roman" panose="02020603050405020304" pitchFamily="18" charset="0"/>
                        </a:endParaRPr>
                      </a:p>
                    </p:txBody>
                  </p:sp>
                  <p:sp>
                    <p:nvSpPr>
                      <p:cNvPr id="67642" name="Rectangle 91"/>
                      <p:cNvSpPr/>
                      <p:nvPr/>
                    </p:nvSpPr>
                    <p:spPr>
                      <a:xfrm>
                        <a:off x="478" y="1920"/>
                        <a:ext cx="540"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32" name="Group 94"/>
                    <p:cNvGrpSpPr/>
                    <p:nvPr/>
                  </p:nvGrpSpPr>
                  <p:grpSpPr>
                    <a:xfrm>
                      <a:off x="1018" y="1920"/>
                      <a:ext cx="518" cy="384"/>
                      <a:chOff x="1018" y="1920"/>
                      <a:chExt cx="518" cy="384"/>
                    </a:xfrm>
                  </p:grpSpPr>
                  <p:sp>
                    <p:nvSpPr>
                      <p:cNvPr id="67639" name="Rectangle 36"/>
                      <p:cNvSpPr/>
                      <p:nvPr/>
                    </p:nvSpPr>
                    <p:spPr>
                      <a:xfrm>
                        <a:off x="1061" y="1920"/>
                        <a:ext cx="43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5</a:t>
                        </a:r>
                      </a:p>
                      <a:p>
                        <a:pPr algn="ctr"/>
                        <a:endParaRPr lang="en-US" altLang="zh-CN" sz="1200" dirty="0">
                          <a:solidFill>
                            <a:schemeClr val="tx1"/>
                          </a:solidFill>
                          <a:latin typeface="Times New Roman" panose="02020603050405020304" pitchFamily="18" charset="0"/>
                        </a:endParaRPr>
                      </a:p>
                    </p:txBody>
                  </p:sp>
                  <p:sp>
                    <p:nvSpPr>
                      <p:cNvPr id="67640" name="Rectangle 93"/>
                      <p:cNvSpPr/>
                      <p:nvPr/>
                    </p:nvSpPr>
                    <p:spPr>
                      <a:xfrm>
                        <a:off x="1018" y="1920"/>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33" name="Group 96"/>
                    <p:cNvGrpSpPr/>
                    <p:nvPr/>
                  </p:nvGrpSpPr>
                  <p:grpSpPr>
                    <a:xfrm>
                      <a:off x="1536" y="1920"/>
                      <a:ext cx="518" cy="384"/>
                      <a:chOff x="1536" y="1920"/>
                      <a:chExt cx="518" cy="384"/>
                    </a:xfrm>
                  </p:grpSpPr>
                  <p:sp>
                    <p:nvSpPr>
                      <p:cNvPr id="67637" name="Rectangle 37"/>
                      <p:cNvSpPr/>
                      <p:nvPr/>
                    </p:nvSpPr>
                    <p:spPr>
                      <a:xfrm>
                        <a:off x="1579" y="1920"/>
                        <a:ext cx="43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57</a:t>
                        </a:r>
                      </a:p>
                      <a:p>
                        <a:pPr algn="ctr"/>
                        <a:endParaRPr lang="en-US" altLang="zh-CN" sz="1200" dirty="0">
                          <a:solidFill>
                            <a:schemeClr val="tx1"/>
                          </a:solidFill>
                          <a:latin typeface="Times New Roman" panose="02020603050405020304" pitchFamily="18" charset="0"/>
                        </a:endParaRPr>
                      </a:p>
                    </p:txBody>
                  </p:sp>
                  <p:sp>
                    <p:nvSpPr>
                      <p:cNvPr id="67638" name="Rectangle 95"/>
                      <p:cNvSpPr/>
                      <p:nvPr/>
                    </p:nvSpPr>
                    <p:spPr>
                      <a:xfrm>
                        <a:off x="1536" y="1920"/>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nvGrpSpPr>
                    <p:cNvPr id="67634" name="Group 98"/>
                    <p:cNvGrpSpPr/>
                    <p:nvPr/>
                  </p:nvGrpSpPr>
                  <p:grpSpPr>
                    <a:xfrm>
                      <a:off x="2054" y="1920"/>
                      <a:ext cx="518" cy="384"/>
                      <a:chOff x="2054" y="1920"/>
                      <a:chExt cx="518" cy="384"/>
                    </a:xfrm>
                  </p:grpSpPr>
                  <p:sp>
                    <p:nvSpPr>
                      <p:cNvPr id="67635" name="Rectangle 38"/>
                      <p:cNvSpPr/>
                      <p:nvPr/>
                    </p:nvSpPr>
                    <p:spPr>
                      <a:xfrm>
                        <a:off x="2097" y="1920"/>
                        <a:ext cx="432" cy="384"/>
                      </a:xfrm>
                      <a:prstGeom prst="rect">
                        <a:avLst/>
                      </a:prstGeom>
                      <a:noFill/>
                      <a:ln w="9525">
                        <a:noFill/>
                      </a:ln>
                    </p:spPr>
                    <p:txBody>
                      <a:bodyPr anchor="ctr" anchorCtr="0"/>
                      <a:lstStyle/>
                      <a:p>
                        <a:pPr algn="ctr" eaLnBrk="1" hangingPunct="1"/>
                        <a:endParaRPr lang="en-US" altLang="zh-CN" sz="1200" dirty="0">
                          <a:solidFill>
                            <a:schemeClr val="tx1"/>
                          </a:solidFill>
                          <a:latin typeface="Times New Roman" panose="02020603050405020304" pitchFamily="18" charset="0"/>
                        </a:endParaRPr>
                      </a:p>
                      <a:p>
                        <a:pPr algn="ctr" eaLnBrk="1" hangingPunct="1"/>
                        <a:endParaRPr lang="en-US" altLang="zh-CN" sz="1200" dirty="0">
                          <a:solidFill>
                            <a:schemeClr val="tx1"/>
                          </a:solidFill>
                          <a:latin typeface="Times New Roman" panose="02020603050405020304" pitchFamily="18" charset="0"/>
                        </a:endParaRPr>
                      </a:p>
                      <a:p>
                        <a:pPr algn="ctr" eaLnBrk="1" hangingPunct="1"/>
                        <a:r>
                          <a:rPr lang="en-US" altLang="zh-CN" sz="1200" dirty="0">
                            <a:solidFill>
                              <a:schemeClr val="tx1"/>
                            </a:solidFill>
                            <a:latin typeface="Times New Roman" panose="02020603050405020304" pitchFamily="18" charset="0"/>
                          </a:rPr>
                          <a:t>19</a:t>
                        </a:r>
                      </a:p>
                      <a:p>
                        <a:pPr algn="ctr"/>
                        <a:endParaRPr lang="en-US" altLang="zh-CN" sz="1200" dirty="0">
                          <a:solidFill>
                            <a:schemeClr val="tx1"/>
                          </a:solidFill>
                          <a:latin typeface="Times New Roman" panose="02020603050405020304" pitchFamily="18" charset="0"/>
                        </a:endParaRPr>
                      </a:p>
                    </p:txBody>
                  </p:sp>
                  <p:sp>
                    <p:nvSpPr>
                      <p:cNvPr id="67636" name="Rectangle 97"/>
                      <p:cNvSpPr/>
                      <p:nvPr/>
                    </p:nvSpPr>
                    <p:spPr>
                      <a:xfrm>
                        <a:off x="2054" y="1920"/>
                        <a:ext cx="518" cy="384"/>
                      </a:xfrm>
                      <a:prstGeom prst="rect">
                        <a:avLst/>
                      </a:prstGeom>
                      <a:noFill/>
                      <a:ln w="7"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grpSp>
              <p:sp>
                <p:nvSpPr>
                  <p:cNvPr id="67604" name="Rectangle 100"/>
                  <p:cNvSpPr/>
                  <p:nvPr/>
                </p:nvSpPr>
                <p:spPr>
                  <a:xfrm>
                    <a:off x="-3" y="-3"/>
                    <a:ext cx="2578" cy="2310"/>
                  </a:xfrm>
                  <a:prstGeom prst="rect">
                    <a:avLst/>
                  </a:prstGeom>
                  <a:noFill/>
                  <a:ln w="9525" cap="flat" cmpd="sng">
                    <a:solidFill>
                      <a:srgbClr val="A0A0A0"/>
                    </a:solidFill>
                    <a:prstDash val="solid"/>
                    <a:miter/>
                    <a:headEnd type="none" w="med" len="med"/>
                    <a:tailEnd type="none" w="med" len="med"/>
                  </a:ln>
                </p:spPr>
                <p:txBody>
                  <a:bodyPr/>
                  <a:lstStyle/>
                  <a:p>
                    <a:pPr eaLnBrk="1" hangingPunct="1"/>
                    <a:endParaRPr lang="zh-CN" altLang="en-US" sz="1200" dirty="0">
                      <a:latin typeface="宋体" panose="02010600030101010101" pitchFamily="2" charset="-122"/>
                    </a:endParaRPr>
                  </a:p>
                </p:txBody>
              </p:sp>
            </p:grpSp>
            <p:sp>
              <p:nvSpPr>
                <p:cNvPr id="67602" name="Rectangle 102"/>
                <p:cNvSpPr/>
                <p:nvPr/>
              </p:nvSpPr>
              <p:spPr>
                <a:xfrm>
                  <a:off x="2182" y="1577"/>
                  <a:ext cx="1872" cy="282"/>
                </a:xfrm>
                <a:prstGeom prst="rect">
                  <a:avLst/>
                </a:prstGeom>
                <a:noFill/>
                <a:ln w="9525">
                  <a:noFill/>
                </a:ln>
              </p:spPr>
              <p:txBody>
                <a:bodyPr>
                  <a:spAutoFit/>
                </a:bodyPr>
                <a:lstStyle/>
                <a:p>
                  <a:pPr eaLnBrk="1" hangingPunct="1"/>
                  <a:r>
                    <a:rPr lang="en-US" altLang="zh-CN" sz="1200" dirty="0">
                      <a:solidFill>
                        <a:schemeClr val="tx1"/>
                      </a:solidFill>
                      <a:latin typeface="宋体" panose="02010600030101010101" pitchFamily="2" charset="-122"/>
                    </a:rPr>
                    <a:t>   </a:t>
                  </a:r>
                  <a:r>
                    <a:rPr lang="zh-CN" altLang="en-US" sz="1200" b="1" dirty="0">
                      <a:solidFill>
                        <a:schemeClr val="tx1"/>
                      </a:solidFill>
                      <a:latin typeface="宋体" panose="02010600030101010101" pitchFamily="2" charset="-122"/>
                    </a:rPr>
                    <a:t>加工时间表</a:t>
                  </a:r>
                  <a:r>
                    <a:rPr lang="zh-CN" altLang="en-US" sz="1200" dirty="0">
                      <a:solidFill>
                        <a:schemeClr val="tx1"/>
                      </a:solidFill>
                      <a:latin typeface="Times New Roman" panose="02020603050405020304" pitchFamily="18" charset="0"/>
                    </a:rPr>
                    <a:t> </a:t>
                  </a:r>
                </a:p>
              </p:txBody>
            </p:sp>
          </p:grpSp>
        </p:grpSp>
      </p:grpSp>
      <p:sp>
        <p:nvSpPr>
          <p:cNvPr id="67593" name="矩形 1"/>
          <p:cNvSpPr/>
          <p:nvPr/>
        </p:nvSpPr>
        <p:spPr>
          <a:xfrm>
            <a:off x="684213" y="5407049"/>
            <a:ext cx="2595562" cy="830263"/>
          </a:xfrm>
          <a:prstGeom prst="rect">
            <a:avLst/>
          </a:prstGeom>
          <a:noFill/>
          <a:ln w="9525">
            <a:noFill/>
          </a:ln>
        </p:spPr>
        <p:txBody>
          <a:bodyPr wrap="none">
            <a:spAutoFit/>
          </a:bodyPr>
          <a:lstStyle/>
          <a:p>
            <a:r>
              <a:rPr lang="zh-CN" altLang="en-US" dirty="0">
                <a:solidFill>
                  <a:schemeClr val="tx1"/>
                </a:solidFill>
                <a:latin typeface="Times New Roman" panose="02020603050405020304" pitchFamily="18" charset="0"/>
                <a:cs typeface="Times New Roman" panose="02020603050405020304" pitchFamily="18" charset="0"/>
              </a:rPr>
              <a:t>最优解：</a:t>
            </a:r>
            <a:r>
              <a:rPr lang="en-US" altLang="zh-CN" dirty="0">
                <a:solidFill>
                  <a:schemeClr val="tx1"/>
                </a:solidFill>
                <a:latin typeface="Times New Roman" panose="02020603050405020304" pitchFamily="18" charset="0"/>
                <a:cs typeface="Times New Roman" panose="02020603050405020304" pitchFamily="18" charset="0"/>
              </a:rPr>
              <a:t>4-2-5-1-3</a:t>
            </a:r>
            <a:endParaRPr lang="en-US" altLang="zh-CN" dirty="0">
              <a:solidFill>
                <a:schemeClr val="tx1"/>
              </a:solidFill>
              <a:latin typeface="宋体" panose="02010600030101010101" pitchFamily="2" charset="-122"/>
            </a:endParaRPr>
          </a:p>
          <a:p>
            <a:r>
              <a:rPr lang="zh-CN" altLang="en-US" dirty="0">
                <a:solidFill>
                  <a:schemeClr val="tx1"/>
                </a:solidFill>
                <a:latin typeface="宋体" panose="02010600030101010101" pitchFamily="2" charset="-122"/>
              </a:rPr>
              <a:t>加工时间：</a:t>
            </a:r>
            <a:r>
              <a:rPr lang="en-US" altLang="zh-CN" dirty="0">
                <a:solidFill>
                  <a:schemeClr val="tx1"/>
                </a:solidFill>
                <a:latin typeface="Times New Roman" panose="02020603050405020304" pitchFamily="18" charset="0"/>
                <a:cs typeface="Times New Roman" panose="02020603050405020304" pitchFamily="18" charset="0"/>
              </a:rPr>
              <a:t>213</a:t>
            </a:r>
            <a:endParaRPr lang="zh-CN" altLang="en-US" dirty="0">
              <a:latin typeface="宋体" panose="02010600030101010101" pitchFamily="2" charset="-122"/>
            </a:endParaRPr>
          </a:p>
        </p:txBody>
      </p:sp>
      <p:sp>
        <p:nvSpPr>
          <p:cNvPr id="2" name="文本框 1">
            <a:extLst>
              <a:ext uri="{FF2B5EF4-FFF2-40B4-BE49-F238E27FC236}">
                <a16:creationId xmlns:a16="http://schemas.microsoft.com/office/drawing/2014/main" id="{98702B3C-9F46-EFED-F387-B0E840BAAC58}"/>
              </a:ext>
            </a:extLst>
          </p:cNvPr>
          <p:cNvSpPr txBox="1"/>
          <p:nvPr/>
        </p:nvSpPr>
        <p:spPr>
          <a:xfrm>
            <a:off x="1807459" y="5000808"/>
            <a:ext cx="1712473" cy="461665"/>
          </a:xfrm>
          <a:prstGeom prst="rect">
            <a:avLst/>
          </a:prstGeom>
          <a:solidFill>
            <a:srgbClr val="CCECFF"/>
          </a:solidFill>
        </p:spPr>
        <p:txBody>
          <a:bodyPr wrap="square" rtlCol="0">
            <a:spAutoFit/>
          </a:bodyPr>
          <a:lstStyle/>
          <a:p>
            <a:r>
              <a:rPr lang="en-US" altLang="zh-CN" dirty="0">
                <a:solidFill>
                  <a:schemeClr val="tx1"/>
                </a:solidFill>
              </a:rPr>
              <a:t>3-1-4-0-2</a:t>
            </a:r>
            <a:endParaRPr lang="zh-CN" altLang="en-US" dirty="0">
              <a:solidFill>
                <a:schemeClr val="tx1"/>
              </a:solidFill>
            </a:endParaRPr>
          </a:p>
        </p:txBody>
      </p:sp>
      <p:sp>
        <p:nvSpPr>
          <p:cNvPr id="4" name="AutoShape 4">
            <a:extLst>
              <a:ext uri="{FF2B5EF4-FFF2-40B4-BE49-F238E27FC236}">
                <a16:creationId xmlns:a16="http://schemas.microsoft.com/office/drawing/2014/main" id="{563D10E5-D43B-F200-CB7F-4EF9882A34B1}"/>
              </a:ext>
            </a:extLst>
          </p:cNvPr>
          <p:cNvSpPr/>
          <p:nvPr/>
        </p:nvSpPr>
        <p:spPr>
          <a:xfrm>
            <a:off x="4781228" y="791617"/>
            <a:ext cx="4248472" cy="765175"/>
          </a:xfrm>
          <a:prstGeom prst="accentBorderCallout2">
            <a:avLst>
              <a:gd name="adj1" fmla="val 49651"/>
              <a:gd name="adj2" fmla="val -2348"/>
              <a:gd name="adj3" fmla="val 68347"/>
              <a:gd name="adj4" fmla="val -16407"/>
              <a:gd name="adj5" fmla="val 109640"/>
              <a:gd name="adj6" fmla="val -27919"/>
            </a:avLst>
          </a:prstGeom>
          <a:solidFill>
            <a:srgbClr val="FFFF99"/>
          </a:solidFill>
          <a:ln w="15875" cap="flat" cmpd="sng">
            <a:solidFill>
              <a:srgbClr val="993300"/>
            </a:solidFill>
            <a:prstDash val="solid"/>
            <a:miter/>
            <a:headEnd type="none" w="med" len="med"/>
            <a:tailEnd type="none" w="med" len="med"/>
          </a:ln>
        </p:spPr>
        <p:txBody>
          <a:bodyPr anchor="t" anchorCtr="0"/>
          <a:lstStyle/>
          <a:p>
            <a:pPr lvl="0" eaLnBrk="0" hangingPunct="0">
              <a:spcBef>
                <a:spcPct val="30000"/>
              </a:spcBef>
              <a:defRPr/>
            </a:pPr>
            <a:r>
              <a:rPr lang="zh-CN" altLang="en-US" sz="2000" dirty="0">
                <a:solidFill>
                  <a:schemeClr val="tx1"/>
                </a:solidFill>
              </a:rPr>
              <a:t>三元组（</a:t>
            </a:r>
            <a:r>
              <a:rPr lang="en-US" altLang="zh-CN" sz="2000" dirty="0" err="1">
                <a:solidFill>
                  <a:schemeClr val="tx1"/>
                </a:solidFill>
              </a:rPr>
              <a:t>i,j,k</a:t>
            </a:r>
            <a:r>
              <a:rPr lang="zh-CN" altLang="en-US" sz="2000" dirty="0">
                <a:solidFill>
                  <a:schemeClr val="tx1"/>
                </a:solidFill>
              </a:rPr>
              <a:t>）：表示第</a:t>
            </a:r>
            <a:r>
              <a:rPr lang="en-US" altLang="zh-CN" sz="2000" dirty="0" err="1">
                <a:solidFill>
                  <a:schemeClr val="tx1"/>
                </a:solidFill>
              </a:rPr>
              <a:t>i</a:t>
            </a:r>
            <a:r>
              <a:rPr lang="zh-CN" altLang="en-US" sz="2000" dirty="0">
                <a:solidFill>
                  <a:schemeClr val="tx1"/>
                </a:solidFill>
              </a:rPr>
              <a:t>个工作的第</a:t>
            </a:r>
            <a:r>
              <a:rPr lang="en-US" altLang="zh-CN" sz="2000" dirty="0">
                <a:solidFill>
                  <a:schemeClr val="tx1"/>
                </a:solidFill>
              </a:rPr>
              <a:t>j</a:t>
            </a:r>
            <a:r>
              <a:rPr lang="zh-CN" altLang="en-US" sz="2000" dirty="0">
                <a:solidFill>
                  <a:schemeClr val="tx1"/>
                </a:solidFill>
              </a:rPr>
              <a:t>道工序在第</a:t>
            </a:r>
            <a:r>
              <a:rPr lang="en-US" altLang="zh-CN" sz="2000" dirty="0">
                <a:solidFill>
                  <a:schemeClr val="tx1"/>
                </a:solidFill>
              </a:rPr>
              <a:t>k</a:t>
            </a:r>
            <a:r>
              <a:rPr lang="zh-CN" altLang="en-US" sz="2000" dirty="0">
                <a:solidFill>
                  <a:schemeClr val="tx1"/>
                </a:solidFill>
              </a:rPr>
              <a:t>台机器上加工。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156678"/>
                                        </p:tgtEl>
                                        <p:attrNameLst>
                                          <p:attrName>style.visibility</p:attrName>
                                        </p:attrNameLst>
                                      </p:cBhvr>
                                      <p:to>
                                        <p:strVal val="visible"/>
                                      </p:to>
                                    </p:set>
                                    <p:animEffect transition="in" filter="barn(inHorizontal)">
                                      <p:cBhvr>
                                        <p:cTn id="7" dur="500"/>
                                        <p:tgtEl>
                                          <p:spTgt spid="15667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8611" name="Rectangle 2"/>
          <p:cNvSpPr>
            <a:spLocks noGrp="1"/>
          </p:cNvSpPr>
          <p:nvPr>
            <p:ph type="title"/>
          </p:nvPr>
        </p:nvSpPr>
        <p:spPr>
          <a:ln/>
        </p:spPr>
        <p:txBody>
          <a:bodyPr vert="horz" wrap="square" lIns="91440" tIns="45720" rIns="91440" bIns="45720" anchor="b" anchorCtr="0"/>
          <a:lstStyle/>
          <a:p>
            <a:pPr eaLnBrk="1" hangingPunct="1"/>
            <a:r>
              <a:rPr lang="en-US" altLang="zh-CN" sz="3100" b="0" dirty="0">
                <a:latin typeface="Times New Roman" panose="02020603050405020304" pitchFamily="18" charset="0"/>
                <a:ea typeface="黑体" panose="02010609060101010101" pitchFamily="49" charset="-122"/>
              </a:rPr>
              <a:t>5.4.2  </a:t>
            </a:r>
            <a:r>
              <a:rPr lang="zh-CN" altLang="en-US" sz="3100" b="0" dirty="0">
                <a:latin typeface="Times New Roman" panose="02020603050405020304" pitchFamily="18" charset="0"/>
                <a:ea typeface="黑体" panose="02010609060101010101" pitchFamily="49" charset="-122"/>
              </a:rPr>
              <a:t>基于遗传算法的混合流水车间调度方法</a:t>
            </a:r>
            <a:r>
              <a:rPr lang="en-US" altLang="zh-CN" sz="3100" b="0" dirty="0">
                <a:latin typeface="Times New Roman" panose="02020603050405020304" pitchFamily="18" charset="0"/>
                <a:ea typeface="黑体" panose="02010609060101010101" pitchFamily="49" charset="-122"/>
              </a:rPr>
              <a:t>-</a:t>
            </a:r>
            <a:r>
              <a:rPr lang="zh-CN" altLang="en-US" sz="3100" b="0" dirty="0">
                <a:latin typeface="Times New Roman" panose="02020603050405020304" pitchFamily="18" charset="0"/>
                <a:ea typeface="黑体" panose="02010609060101010101" pitchFamily="49" charset="-122"/>
              </a:rPr>
              <a:t>自学</a:t>
            </a:r>
          </a:p>
        </p:txBody>
      </p:sp>
      <p:sp>
        <p:nvSpPr>
          <p:cNvPr id="68612" name="Rectangle 3"/>
          <p:cNvSpPr>
            <a:spLocks noGrp="1"/>
          </p:cNvSpPr>
          <p:nvPr>
            <p:ph idx="1"/>
          </p:nvPr>
        </p:nvSpPr>
        <p:spPr>
          <a:ln/>
        </p:spPr>
        <p:txBody>
          <a:bodyPr vert="horz" wrap="square" lIns="91440" tIns="45720" rIns="91440" bIns="45720" anchor="t" anchorCtr="0"/>
          <a:lstStyle/>
          <a:p>
            <a:pPr eaLnBrk="1" hangingPunct="1">
              <a:buNone/>
            </a:pPr>
            <a:r>
              <a:rPr lang="en-US" altLang="zh-CN" b="1" dirty="0">
                <a:latin typeface="Times New Roman" panose="02020603050405020304" pitchFamily="18" charset="0"/>
              </a:rPr>
              <a:t>1. </a:t>
            </a:r>
            <a:r>
              <a:rPr lang="zh-CN" altLang="en-US" b="1" dirty="0">
                <a:latin typeface="Times New Roman" panose="02020603050405020304" pitchFamily="18" charset="0"/>
              </a:rPr>
              <a:t>混合流水</a:t>
            </a:r>
            <a:r>
              <a:rPr lang="zh-CN" altLang="en-US" b="1" dirty="0">
                <a:latin typeface="宋体" panose="02010600030101010101" pitchFamily="2" charset="-122"/>
              </a:rPr>
              <a:t>车间调度问题</a:t>
            </a:r>
          </a:p>
        </p:txBody>
      </p:sp>
      <p:sp>
        <p:nvSpPr>
          <p:cNvPr id="24580" name="Rectangle 4"/>
          <p:cNvSpPr/>
          <p:nvPr/>
        </p:nvSpPr>
        <p:spPr>
          <a:xfrm>
            <a:off x="381000" y="1676400"/>
            <a:ext cx="8534400" cy="4324350"/>
          </a:xfrm>
          <a:prstGeom prst="rect">
            <a:avLst/>
          </a:prstGeom>
          <a:noFill/>
          <a:ln w="9525">
            <a:noFill/>
          </a:ln>
        </p:spPr>
        <p:txBody>
          <a:bodyPr>
            <a:spAutoFit/>
          </a:bodyPr>
          <a:lstStyle/>
          <a:p>
            <a:pPr algn="just">
              <a:lnSpc>
                <a:spcPct val="120000"/>
              </a:lnSpc>
              <a:spcBef>
                <a:spcPct val="50000"/>
              </a:spcBef>
              <a:buBlip>
                <a:blip r:embed="rId2"/>
              </a:buBlip>
            </a:pPr>
            <a:r>
              <a:rPr lang="en-US" altLang="zh-CN" sz="2800" dirty="0">
                <a:solidFill>
                  <a:schemeClr val="tx1"/>
                </a:solidFill>
                <a:latin typeface="宋体" panose="02010600030101010101" pitchFamily="2" charset="-122"/>
              </a:rPr>
              <a:t> </a:t>
            </a:r>
            <a:r>
              <a:rPr lang="zh-CN" altLang="en-US" sz="2800" b="1" dirty="0">
                <a:solidFill>
                  <a:schemeClr val="tx1"/>
                </a:solidFill>
                <a:latin typeface="宋体" panose="02010600030101010101" pitchFamily="2" charset="-122"/>
              </a:rPr>
              <a:t>问题的特征</a:t>
            </a:r>
            <a:r>
              <a:rPr lang="zh-CN" altLang="en-US" sz="2800" dirty="0">
                <a:solidFill>
                  <a:schemeClr val="tx1"/>
                </a:solidFill>
                <a:latin typeface="宋体" panose="02010600030101010101" pitchFamily="2" charset="-122"/>
              </a:rPr>
              <a:t>：在某些工序上存在</a:t>
            </a:r>
            <a:r>
              <a:rPr lang="zh-CN" altLang="en-US" sz="2800" b="1" dirty="0">
                <a:solidFill>
                  <a:schemeClr val="tx1"/>
                </a:solidFill>
                <a:latin typeface="宋体" panose="02010600030101010101" pitchFamily="2" charset="-122"/>
              </a:rPr>
              <a:t>并行机器</a:t>
            </a:r>
            <a:r>
              <a:rPr lang="zh-CN" altLang="en-US" sz="2800" dirty="0">
                <a:solidFill>
                  <a:schemeClr val="tx1"/>
                </a:solidFill>
                <a:latin typeface="宋体" panose="02010600030101010101" pitchFamily="2" charset="-122"/>
              </a:rPr>
              <a:t>。</a:t>
            </a:r>
          </a:p>
          <a:p>
            <a:pPr algn="just">
              <a:lnSpc>
                <a:spcPct val="120000"/>
              </a:lnSpc>
              <a:spcBef>
                <a:spcPct val="50000"/>
              </a:spcBef>
              <a:buBlip>
                <a:blip r:embed="rId2"/>
              </a:buBlip>
            </a:pPr>
            <a:r>
              <a:rPr lang="zh-CN" altLang="en-US" sz="2800" dirty="0">
                <a:solidFill>
                  <a:schemeClr val="tx1"/>
                </a:solidFill>
                <a:latin typeface="宋体" panose="02010600030101010101" pitchFamily="2" charset="-122"/>
              </a:rPr>
              <a:t> </a:t>
            </a:r>
            <a:r>
              <a:rPr lang="zh-CN" altLang="en-US" sz="2800" b="1" dirty="0">
                <a:solidFill>
                  <a:schemeClr val="accent2"/>
                </a:solidFill>
                <a:latin typeface="宋体" panose="02010600030101010101" pitchFamily="2" charset="-122"/>
              </a:rPr>
              <a:t>问题的描述</a:t>
            </a:r>
            <a:r>
              <a:rPr lang="zh-CN" altLang="en-US" sz="2800" dirty="0">
                <a:solidFill>
                  <a:schemeClr val="tx1"/>
                </a:solidFill>
                <a:latin typeface="宋体" panose="02010600030101010101" pitchFamily="2" charset="-122"/>
              </a:rPr>
              <a:t>：需要加工多个工件，所有工件的加工路线都相同，都需要依次通过几道工序，在所有工序中至少有一个工序存在着多台并行机器。</a:t>
            </a:r>
          </a:p>
          <a:p>
            <a:pPr algn="just">
              <a:lnSpc>
                <a:spcPct val="120000"/>
              </a:lnSpc>
              <a:spcBef>
                <a:spcPct val="50000"/>
              </a:spcBef>
              <a:buBlip>
                <a:blip r:embed="rId2"/>
              </a:buBlip>
            </a:pPr>
            <a:r>
              <a:rPr lang="zh-CN" altLang="en-US" sz="2800" dirty="0">
                <a:solidFill>
                  <a:schemeClr val="tx1"/>
                </a:solidFill>
                <a:latin typeface="宋体" panose="02010600030101010101" pitchFamily="2" charset="-122"/>
              </a:rPr>
              <a:t> </a:t>
            </a:r>
            <a:r>
              <a:rPr lang="zh-CN" altLang="en-US" sz="2800" b="1" dirty="0">
                <a:solidFill>
                  <a:schemeClr val="tx1"/>
                </a:solidFill>
                <a:latin typeface="宋体" panose="02010600030101010101" pitchFamily="2" charset="-122"/>
              </a:rPr>
              <a:t>需要解决的问题</a:t>
            </a:r>
            <a:r>
              <a:rPr lang="zh-CN" altLang="en-US" sz="2800" dirty="0">
                <a:solidFill>
                  <a:schemeClr val="tx1"/>
                </a:solidFill>
                <a:latin typeface="宋体" panose="02010600030101010101" pitchFamily="2" charset="-122"/>
              </a:rPr>
              <a:t>：</a:t>
            </a:r>
            <a:r>
              <a:rPr lang="zh-CN" altLang="en-US" sz="2800" b="1" dirty="0">
                <a:solidFill>
                  <a:schemeClr val="tx1"/>
                </a:solidFill>
                <a:latin typeface="宋体" panose="02010600030101010101" pitchFamily="2" charset="-122"/>
              </a:rPr>
              <a:t>确定并行机器的分配情况</a:t>
            </a:r>
            <a:r>
              <a:rPr lang="zh-CN" altLang="en-US" sz="2800" dirty="0">
                <a:solidFill>
                  <a:schemeClr val="tx1"/>
                </a:solidFill>
                <a:latin typeface="宋体" panose="02010600030101010101" pitchFamily="2" charset="-122"/>
              </a:rPr>
              <a:t>以及</a:t>
            </a:r>
            <a:r>
              <a:rPr lang="zh-CN" altLang="en-US" sz="2800" b="1" dirty="0">
                <a:solidFill>
                  <a:schemeClr val="tx1"/>
                </a:solidFill>
                <a:latin typeface="宋体" panose="02010600030101010101" pitchFamily="2" charset="-122"/>
              </a:rPr>
              <a:t>同一台机器上工件的加工排序</a:t>
            </a:r>
            <a:r>
              <a:rPr lang="zh-CN" altLang="en-US" sz="2800" dirty="0">
                <a:solidFill>
                  <a:schemeClr val="tx1"/>
                </a:solidFill>
                <a:latin typeface="宋体" panose="02010600030101010101" pitchFamily="2" charset="-122"/>
              </a:rPr>
              <a:t>。</a:t>
            </a:r>
          </a:p>
          <a:p>
            <a:pPr algn="just">
              <a:lnSpc>
                <a:spcPct val="120000"/>
              </a:lnSpc>
              <a:spcBef>
                <a:spcPct val="50000"/>
              </a:spcBef>
              <a:buBlip>
                <a:blip r:embed="rId2"/>
              </a:buBlip>
            </a:pPr>
            <a:r>
              <a:rPr lang="zh-CN" altLang="en-US" sz="2800" dirty="0">
                <a:solidFill>
                  <a:schemeClr val="tx1"/>
                </a:solidFill>
                <a:latin typeface="宋体" panose="02010600030101010101" pitchFamily="2" charset="-122"/>
              </a:rPr>
              <a:t> </a:t>
            </a:r>
            <a:r>
              <a:rPr lang="zh-CN" altLang="en-US" sz="2800" b="1" dirty="0">
                <a:solidFill>
                  <a:schemeClr val="tx1"/>
                </a:solidFill>
                <a:latin typeface="宋体" panose="02010600030101010101" pitchFamily="2" charset="-122"/>
              </a:rPr>
              <a:t>目标</a:t>
            </a:r>
            <a:r>
              <a:rPr lang="zh-CN" altLang="en-US" sz="2800" dirty="0">
                <a:solidFill>
                  <a:schemeClr val="tx1"/>
                </a:solidFill>
                <a:latin typeface="宋体" panose="02010600030101010101" pitchFamily="2" charset="-122"/>
              </a:rPr>
              <a:t>：最小化最大流程时间。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slide(fromBottom)">
                                      <p:cBhvr>
                                        <p:cTn id="7" dur="500"/>
                                        <p:tgtEl>
                                          <p:spTgt spid="24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64</a:t>
            </a:fld>
            <a:endParaRPr lang="ja-JP" altLang="en-US" sz="1800" dirty="0">
              <a:solidFill>
                <a:srgbClr val="A50021"/>
              </a:solidFill>
              <a:latin typeface="Arial" panose="020B0604020202020204" pitchFamily="34" charset="0"/>
              <a:ea typeface="MS PGothic" panose="020B0600070205080204" pitchFamily="34" charset="-128"/>
            </a:endParaRPr>
          </a:p>
        </p:txBody>
      </p:sp>
      <p:grpSp>
        <p:nvGrpSpPr>
          <p:cNvPr id="69635" name="Group 34"/>
          <p:cNvGrpSpPr/>
          <p:nvPr/>
        </p:nvGrpSpPr>
        <p:grpSpPr>
          <a:xfrm>
            <a:off x="304800" y="1708150"/>
            <a:ext cx="8610600" cy="1416050"/>
            <a:chOff x="192" y="1076"/>
            <a:chExt cx="5424" cy="892"/>
          </a:xfrm>
        </p:grpSpPr>
        <p:sp>
          <p:nvSpPr>
            <p:cNvPr id="69649" name="Rectangle 10"/>
            <p:cNvSpPr/>
            <p:nvPr/>
          </p:nvSpPr>
          <p:spPr>
            <a:xfrm>
              <a:off x="192" y="1076"/>
              <a:ext cx="5424" cy="892"/>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nSpc>
                  <a:spcPct val="120000"/>
                </a:lnSpc>
                <a:buBlip>
                  <a:blip r:embed="rId2"/>
                </a:buBlip>
              </a:pPr>
              <a:r>
                <a:rPr lang="en-US" altLang="zh-CN" dirty="0">
                  <a:solidFill>
                    <a:schemeClr val="tx1"/>
                  </a:solidFill>
                  <a:latin typeface="宋体" panose="02010600030101010101" pitchFamily="2" charset="-122"/>
                </a:rPr>
                <a:t>  </a:t>
              </a:r>
              <a:r>
                <a:rPr lang="zh-CN" altLang="en-US" dirty="0">
                  <a:solidFill>
                    <a:schemeClr val="tx1"/>
                  </a:solidFill>
                  <a:latin typeface="宋体" panose="02010600030101010101" pitchFamily="2" charset="-122"/>
                </a:rPr>
                <a:t>假设加工  个工件，每个工件都要依次经过  个加工工序，每个工序的并行机器数为   ，        。所有工序中至少有一个工序存在并行机，即至少有一个   大于</a:t>
              </a:r>
              <a:r>
                <a:rPr lang="en-US" altLang="zh-CN" dirty="0">
                  <a:solidFill>
                    <a:schemeClr val="tx1"/>
                  </a:solidFill>
                  <a:latin typeface="Times New Roman" panose="02020603050405020304" pitchFamily="18" charset="0"/>
                </a:rPr>
                <a:t>1</a:t>
              </a:r>
              <a:r>
                <a:rPr lang="zh-CN" altLang="en-US" dirty="0">
                  <a:solidFill>
                    <a:schemeClr val="tx1"/>
                  </a:solidFill>
                  <a:latin typeface="宋体" panose="02010600030101010101" pitchFamily="2" charset="-122"/>
                </a:rPr>
                <a:t>。</a:t>
              </a:r>
              <a:endParaRPr lang="zh-CN" altLang="en-US" sz="2800" dirty="0">
                <a:solidFill>
                  <a:schemeClr val="tx1"/>
                </a:solidFill>
                <a:latin typeface="Times New Roman" panose="02020603050405020304" pitchFamily="18" charset="0"/>
              </a:endParaRPr>
            </a:p>
          </p:txBody>
        </p:sp>
        <p:graphicFrame>
          <p:nvGraphicFramePr>
            <p:cNvPr id="69650" name="Object 7"/>
            <p:cNvGraphicFramePr>
              <a:graphicFrameLocks noChangeAspect="1"/>
            </p:cNvGraphicFramePr>
            <p:nvPr/>
          </p:nvGraphicFramePr>
          <p:xfrm>
            <a:off x="1344" y="1161"/>
            <a:ext cx="240" cy="240"/>
          </p:xfrm>
          <a:graphic>
            <a:graphicData uri="http://schemas.openxmlformats.org/presentationml/2006/ole">
              <mc:AlternateContent xmlns:mc="http://schemas.openxmlformats.org/markup-compatibility/2006">
                <mc:Choice xmlns:v="urn:schemas-microsoft-com:vml" Requires="v">
                  <p:oleObj r:id="rId3" imgW="177800" imgH="177800" progId="Equation.3">
                    <p:embed/>
                  </p:oleObj>
                </mc:Choice>
                <mc:Fallback>
                  <p:oleObj r:id="rId3" imgW="177800" imgH="177800" progId="Equation.3">
                    <p:embed/>
                    <p:pic>
                      <p:nvPicPr>
                        <p:cNvPr id="0" name="图片 3146"/>
                        <p:cNvPicPr/>
                        <p:nvPr/>
                      </p:nvPicPr>
                      <p:blipFill>
                        <a:blip r:embed="rId4"/>
                        <a:stretch>
                          <a:fillRect/>
                        </a:stretch>
                      </p:blipFill>
                      <p:spPr>
                        <a:xfrm>
                          <a:off x="1344" y="1161"/>
                          <a:ext cx="240" cy="240"/>
                        </a:xfrm>
                        <a:prstGeom prst="rect">
                          <a:avLst/>
                        </a:prstGeom>
                        <a:noFill/>
                        <a:ln w="38100">
                          <a:noFill/>
                          <a:miter/>
                        </a:ln>
                      </p:spPr>
                    </p:pic>
                  </p:oleObj>
                </mc:Fallback>
              </mc:AlternateContent>
            </a:graphicData>
          </a:graphic>
        </p:graphicFrame>
        <p:graphicFrame>
          <p:nvGraphicFramePr>
            <p:cNvPr id="69651" name="Object 8"/>
            <p:cNvGraphicFramePr>
              <a:graphicFrameLocks noChangeAspect="1"/>
            </p:cNvGraphicFramePr>
            <p:nvPr/>
          </p:nvGraphicFramePr>
          <p:xfrm>
            <a:off x="4260" y="1152"/>
            <a:ext cx="202" cy="249"/>
          </p:xfrm>
          <a:graphic>
            <a:graphicData uri="http://schemas.openxmlformats.org/presentationml/2006/ole">
              <mc:AlternateContent xmlns:mc="http://schemas.openxmlformats.org/markup-compatibility/2006">
                <mc:Choice xmlns:v="urn:schemas-microsoft-com:vml" Requires="v">
                  <p:oleObj r:id="rId5" imgW="139700" imgH="177800" progId="Equation.3">
                    <p:embed/>
                  </p:oleObj>
                </mc:Choice>
                <mc:Fallback>
                  <p:oleObj r:id="rId5" imgW="139700" imgH="177800" progId="Equation.3">
                    <p:embed/>
                    <p:pic>
                      <p:nvPicPr>
                        <p:cNvPr id="0" name="图片 3143"/>
                        <p:cNvPicPr/>
                        <p:nvPr/>
                      </p:nvPicPr>
                      <p:blipFill>
                        <a:blip r:embed="rId6"/>
                        <a:stretch>
                          <a:fillRect/>
                        </a:stretch>
                      </p:blipFill>
                      <p:spPr>
                        <a:xfrm>
                          <a:off x="4260" y="1152"/>
                          <a:ext cx="202" cy="249"/>
                        </a:xfrm>
                        <a:prstGeom prst="rect">
                          <a:avLst/>
                        </a:prstGeom>
                        <a:noFill/>
                        <a:ln w="38100">
                          <a:noFill/>
                          <a:miter/>
                        </a:ln>
                      </p:spPr>
                    </p:pic>
                  </p:oleObj>
                </mc:Fallback>
              </mc:AlternateContent>
            </a:graphicData>
          </a:graphic>
        </p:graphicFrame>
        <p:graphicFrame>
          <p:nvGraphicFramePr>
            <p:cNvPr id="69652" name="Object 9"/>
            <p:cNvGraphicFramePr>
              <a:graphicFrameLocks noChangeAspect="1"/>
            </p:cNvGraphicFramePr>
            <p:nvPr/>
          </p:nvGraphicFramePr>
          <p:xfrm>
            <a:off x="3334" y="1679"/>
            <a:ext cx="288" cy="274"/>
          </p:xfrm>
          <a:graphic>
            <a:graphicData uri="http://schemas.openxmlformats.org/presentationml/2006/ole">
              <mc:AlternateContent xmlns:mc="http://schemas.openxmlformats.org/markup-compatibility/2006">
                <mc:Choice xmlns:v="urn:schemas-microsoft-com:vml" Requires="v">
                  <p:oleObj r:id="rId7" imgW="228600" imgH="228600" progId="Equation.3">
                    <p:embed/>
                  </p:oleObj>
                </mc:Choice>
                <mc:Fallback>
                  <p:oleObj r:id="rId7" imgW="228600" imgH="228600" progId="Equation.3">
                    <p:embed/>
                    <p:pic>
                      <p:nvPicPr>
                        <p:cNvPr id="0" name="图片 3144"/>
                        <p:cNvPicPr/>
                        <p:nvPr/>
                      </p:nvPicPr>
                      <p:blipFill>
                        <a:blip r:embed="rId8"/>
                        <a:stretch>
                          <a:fillRect/>
                        </a:stretch>
                      </p:blipFill>
                      <p:spPr>
                        <a:xfrm>
                          <a:off x="3334" y="1679"/>
                          <a:ext cx="288" cy="274"/>
                        </a:xfrm>
                        <a:prstGeom prst="rect">
                          <a:avLst/>
                        </a:prstGeom>
                        <a:noFill/>
                        <a:ln w="38100">
                          <a:noFill/>
                          <a:miter/>
                        </a:ln>
                      </p:spPr>
                    </p:pic>
                  </p:oleObj>
                </mc:Fallback>
              </mc:AlternateContent>
            </a:graphicData>
          </a:graphic>
        </p:graphicFrame>
        <p:graphicFrame>
          <p:nvGraphicFramePr>
            <p:cNvPr id="69653" name="Object 10"/>
            <p:cNvGraphicFramePr>
              <a:graphicFrameLocks noChangeAspect="1"/>
            </p:cNvGraphicFramePr>
            <p:nvPr/>
          </p:nvGraphicFramePr>
          <p:xfrm>
            <a:off x="2904" y="1434"/>
            <a:ext cx="883" cy="236"/>
          </p:xfrm>
          <a:graphic>
            <a:graphicData uri="http://schemas.openxmlformats.org/presentationml/2006/ole">
              <mc:AlternateContent xmlns:mc="http://schemas.openxmlformats.org/markup-compatibility/2006">
                <mc:Choice xmlns:v="urn:schemas-microsoft-com:vml" Requires="v">
                  <p:oleObj r:id="rId9" imgW="736600" imgH="203200" progId="Equation.3">
                    <p:embed/>
                  </p:oleObj>
                </mc:Choice>
                <mc:Fallback>
                  <p:oleObj r:id="rId9" imgW="736600" imgH="203200" progId="Equation.3">
                    <p:embed/>
                    <p:pic>
                      <p:nvPicPr>
                        <p:cNvPr id="0" name="图片 3149"/>
                        <p:cNvPicPr/>
                        <p:nvPr/>
                      </p:nvPicPr>
                      <p:blipFill>
                        <a:blip r:embed="rId10"/>
                        <a:stretch>
                          <a:fillRect/>
                        </a:stretch>
                      </p:blipFill>
                      <p:spPr>
                        <a:xfrm>
                          <a:off x="2904" y="1434"/>
                          <a:ext cx="883" cy="236"/>
                        </a:xfrm>
                        <a:prstGeom prst="rect">
                          <a:avLst/>
                        </a:prstGeom>
                        <a:noFill/>
                        <a:ln w="38100">
                          <a:noFill/>
                          <a:miter/>
                        </a:ln>
                      </p:spPr>
                    </p:pic>
                  </p:oleObj>
                </mc:Fallback>
              </mc:AlternateContent>
            </a:graphicData>
          </a:graphic>
        </p:graphicFrame>
        <p:graphicFrame>
          <p:nvGraphicFramePr>
            <p:cNvPr id="69654" name="Object 11"/>
            <p:cNvGraphicFramePr>
              <a:graphicFrameLocks noChangeAspect="1"/>
            </p:cNvGraphicFramePr>
            <p:nvPr/>
          </p:nvGraphicFramePr>
          <p:xfrm>
            <a:off x="2586" y="1393"/>
            <a:ext cx="271" cy="258"/>
          </p:xfrm>
          <a:graphic>
            <a:graphicData uri="http://schemas.openxmlformats.org/presentationml/2006/ole">
              <mc:AlternateContent xmlns:mc="http://schemas.openxmlformats.org/markup-compatibility/2006">
                <mc:Choice xmlns:v="urn:schemas-microsoft-com:vml" Requires="v">
                  <p:oleObj r:id="rId11" imgW="228600" imgH="228600" progId="Equation.3">
                    <p:embed/>
                  </p:oleObj>
                </mc:Choice>
                <mc:Fallback>
                  <p:oleObj r:id="rId11" imgW="228600" imgH="228600" progId="Equation.3">
                    <p:embed/>
                    <p:pic>
                      <p:nvPicPr>
                        <p:cNvPr id="0" name="图片 3148"/>
                        <p:cNvPicPr/>
                        <p:nvPr/>
                      </p:nvPicPr>
                      <p:blipFill>
                        <a:blip r:embed="rId12"/>
                        <a:stretch>
                          <a:fillRect/>
                        </a:stretch>
                      </p:blipFill>
                      <p:spPr>
                        <a:xfrm>
                          <a:off x="2586" y="1393"/>
                          <a:ext cx="271" cy="258"/>
                        </a:xfrm>
                        <a:prstGeom prst="rect">
                          <a:avLst/>
                        </a:prstGeom>
                        <a:noFill/>
                        <a:ln w="38100">
                          <a:noFill/>
                          <a:miter/>
                        </a:ln>
                      </p:spPr>
                    </p:pic>
                  </p:oleObj>
                </mc:Fallback>
              </mc:AlternateContent>
            </a:graphicData>
          </a:graphic>
        </p:graphicFrame>
      </p:grpSp>
      <p:sp>
        <p:nvSpPr>
          <p:cNvPr id="69636" name="Rectangle 12"/>
          <p:cNvSpPr/>
          <p:nvPr/>
        </p:nvSpPr>
        <p:spPr>
          <a:xfrm>
            <a:off x="3997325" y="3028950"/>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graphicFrame>
        <p:nvGraphicFramePr>
          <p:cNvPr id="208896" name="Object 0"/>
          <p:cNvGraphicFramePr>
            <a:graphicFrameLocks noChangeAspect="1"/>
          </p:cNvGraphicFramePr>
          <p:nvPr/>
        </p:nvGraphicFramePr>
        <p:xfrm>
          <a:off x="152400" y="4065588"/>
          <a:ext cx="3429000" cy="1801812"/>
        </p:xfrm>
        <a:graphic>
          <a:graphicData uri="http://schemas.openxmlformats.org/presentationml/2006/ole">
            <mc:AlternateContent xmlns:mc="http://schemas.openxmlformats.org/markup-compatibility/2006">
              <mc:Choice xmlns:v="urn:schemas-microsoft-com:vml" Requires="v">
                <p:oleObj r:id="rId13" imgW="1778000" imgH="939800" progId="Equation.3">
                  <p:embed/>
                </p:oleObj>
              </mc:Choice>
              <mc:Fallback>
                <p:oleObj r:id="rId13" imgW="1778000" imgH="939800" progId="Equation.3">
                  <p:embed/>
                  <p:pic>
                    <p:nvPicPr>
                      <p:cNvPr id="0" name="图片 3147"/>
                      <p:cNvPicPr/>
                      <p:nvPr/>
                    </p:nvPicPr>
                    <p:blipFill>
                      <a:blip r:embed="rId14"/>
                      <a:stretch>
                        <a:fillRect/>
                      </a:stretch>
                    </p:blipFill>
                    <p:spPr>
                      <a:xfrm>
                        <a:off x="152400" y="4065588"/>
                        <a:ext cx="3429000" cy="1801812"/>
                      </a:xfrm>
                      <a:prstGeom prst="rect">
                        <a:avLst/>
                      </a:prstGeom>
                      <a:noFill/>
                      <a:ln w="38100">
                        <a:noFill/>
                        <a:miter/>
                      </a:ln>
                    </p:spPr>
                  </p:pic>
                </p:oleObj>
              </mc:Fallback>
            </mc:AlternateContent>
          </a:graphicData>
        </a:graphic>
      </p:graphicFrame>
      <p:sp>
        <p:nvSpPr>
          <p:cNvPr id="69638" name="Rectangle 26"/>
          <p:cNvSpPr>
            <a:spLocks noGrp="1"/>
          </p:cNvSpPr>
          <p:nvPr>
            <p:ph type="title"/>
          </p:nvPr>
        </p:nvSpPr>
        <p:spPr>
          <a:ln/>
        </p:spPr>
        <p:txBody>
          <a:bodyPr vert="horz" wrap="square" lIns="91440" tIns="45720" rIns="91440" bIns="45720" anchor="b" anchorCtr="0"/>
          <a:lstStyle/>
          <a:p>
            <a:pPr eaLnBrk="1" hangingPunct="1"/>
            <a:r>
              <a:rPr lang="en-US" altLang="zh-CN" sz="3400" b="0" dirty="0">
                <a:latin typeface="Times New Roman" panose="02020603050405020304" pitchFamily="18" charset="0"/>
                <a:ea typeface="黑体" panose="02010609060101010101" pitchFamily="49" charset="-122"/>
              </a:rPr>
              <a:t>5.4.2  </a:t>
            </a:r>
            <a:r>
              <a:rPr lang="zh-CN" altLang="en-US" sz="3400" b="0" dirty="0">
                <a:latin typeface="Times New Roman" panose="02020603050405020304" pitchFamily="18" charset="0"/>
                <a:ea typeface="黑体" panose="02010609060101010101" pitchFamily="49" charset="-122"/>
              </a:rPr>
              <a:t>基于遗传算法的混合流水车间调度方法</a:t>
            </a:r>
          </a:p>
        </p:txBody>
      </p:sp>
      <p:sp>
        <p:nvSpPr>
          <p:cNvPr id="69639" name="Rectangle 27"/>
          <p:cNvSpPr/>
          <p:nvPr/>
        </p:nvSpPr>
        <p:spPr>
          <a:xfrm>
            <a:off x="250825" y="838200"/>
            <a:ext cx="7834313" cy="641350"/>
          </a:xfrm>
          <a:prstGeom prst="rect">
            <a:avLst/>
          </a:prstGeom>
          <a:noFill/>
          <a:ln w="9525">
            <a:noFill/>
          </a:ln>
        </p:spPr>
        <p:txBody>
          <a:bodyPr wrap="none" anchor="b" anchorCtr="0">
            <a:spAutoFit/>
          </a:bodyPr>
          <a:lstStyle/>
          <a:p>
            <a:pPr>
              <a:lnSpc>
                <a:spcPct val="120000"/>
              </a:lnSpc>
              <a:spcBef>
                <a:spcPct val="20000"/>
              </a:spcBef>
              <a:buClr>
                <a:schemeClr val="accent2"/>
              </a:buClr>
              <a:buFont typeface="Wingdings" panose="05000000000000000000" pitchFamily="2" charset="2"/>
            </a:pPr>
            <a:r>
              <a:rPr lang="en-US" altLang="zh-CN" sz="3000" b="1" dirty="0">
                <a:solidFill>
                  <a:schemeClr val="tx1"/>
                </a:solidFill>
                <a:latin typeface="Times New Roman" panose="02020603050405020304" pitchFamily="18" charset="0"/>
              </a:rPr>
              <a:t>2. </a:t>
            </a:r>
            <a:r>
              <a:rPr lang="zh-CN" altLang="en-US" sz="3000" b="1" dirty="0">
                <a:solidFill>
                  <a:schemeClr val="tx1"/>
                </a:solidFill>
                <a:latin typeface="Times New Roman" panose="02020603050405020304" pitchFamily="18" charset="0"/>
              </a:rPr>
              <a:t>混合流</a:t>
            </a:r>
            <a:r>
              <a:rPr lang="zh-CN" altLang="en-US" sz="3000" b="1" dirty="0">
                <a:solidFill>
                  <a:schemeClr val="tx1"/>
                </a:solidFill>
                <a:latin typeface="宋体" panose="02010600030101010101" pitchFamily="2" charset="-122"/>
              </a:rPr>
              <a:t>水车间调度问题的遗传算法编码方法</a:t>
            </a:r>
          </a:p>
        </p:txBody>
      </p:sp>
      <p:sp>
        <p:nvSpPr>
          <p:cNvPr id="25628" name="Rectangle 28"/>
          <p:cNvSpPr/>
          <p:nvPr/>
        </p:nvSpPr>
        <p:spPr>
          <a:xfrm>
            <a:off x="204788" y="3397250"/>
            <a:ext cx="3248025" cy="519113"/>
          </a:xfrm>
          <a:prstGeom prst="rect">
            <a:avLst/>
          </a:prstGeom>
          <a:noFill/>
          <a:ln w="9525">
            <a:noFill/>
          </a:ln>
        </p:spPr>
        <p:txBody>
          <a:bodyPr wrap="none" anchor="b" anchorCtr="0">
            <a:spAutoFit/>
          </a:bodyPr>
          <a:lstStyle/>
          <a:p>
            <a:pPr>
              <a:buBlip>
                <a:blip r:embed="rId2"/>
              </a:buBlip>
            </a:pPr>
            <a:r>
              <a:rPr lang="en-US" altLang="zh-CN" b="1" dirty="0">
                <a:solidFill>
                  <a:schemeClr val="accent2"/>
                </a:solidFill>
                <a:latin typeface="Times New Roman" panose="02020603050405020304" pitchFamily="18" charset="0"/>
              </a:rPr>
              <a:t>  </a:t>
            </a:r>
            <a:r>
              <a:rPr lang="en-US" altLang="zh-CN" sz="2800" b="1" dirty="0">
                <a:solidFill>
                  <a:schemeClr val="accent2"/>
                </a:solidFill>
                <a:latin typeface="Times New Roman" panose="02020603050405020304" pitchFamily="18" charset="0"/>
              </a:rPr>
              <a:t>HFSP</a:t>
            </a:r>
            <a:r>
              <a:rPr lang="zh-CN" altLang="en-US" sz="2800" b="1" dirty="0">
                <a:solidFill>
                  <a:schemeClr val="accent2"/>
                </a:solidFill>
                <a:latin typeface="宋体" panose="02010600030101010101" pitchFamily="2" charset="-122"/>
              </a:rPr>
              <a:t>的编码矩阵</a:t>
            </a:r>
            <a:endParaRPr lang="zh-CN" altLang="en-US" dirty="0">
              <a:solidFill>
                <a:schemeClr val="tx1"/>
              </a:solidFill>
              <a:latin typeface="宋体" panose="02010600030101010101" pitchFamily="2" charset="-122"/>
            </a:endParaRPr>
          </a:p>
        </p:txBody>
      </p:sp>
      <p:grpSp>
        <p:nvGrpSpPr>
          <p:cNvPr id="3" name="Group 33"/>
          <p:cNvGrpSpPr/>
          <p:nvPr/>
        </p:nvGrpSpPr>
        <p:grpSpPr>
          <a:xfrm>
            <a:off x="4114800" y="3803650"/>
            <a:ext cx="4800600" cy="2292350"/>
            <a:chOff x="2592" y="2481"/>
            <a:chExt cx="3024" cy="1444"/>
          </a:xfrm>
        </p:grpSpPr>
        <p:sp>
          <p:nvSpPr>
            <p:cNvPr id="69642" name="Rectangle 20"/>
            <p:cNvSpPr/>
            <p:nvPr/>
          </p:nvSpPr>
          <p:spPr>
            <a:xfrm>
              <a:off x="2592" y="2481"/>
              <a:ext cx="3024" cy="1444"/>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nSpc>
                  <a:spcPct val="120000"/>
                </a:lnSpc>
              </a:pPr>
              <a:r>
                <a:rPr lang="en-US" altLang="zh-CN" dirty="0">
                  <a:solidFill>
                    <a:schemeClr val="tx1"/>
                  </a:solidFill>
                  <a:latin typeface="宋体" panose="02010600030101010101" pitchFamily="2" charset="-122"/>
                </a:rPr>
                <a:t>    </a:t>
              </a:r>
              <a:r>
                <a:rPr lang="zh-CN" altLang="en-US" dirty="0">
                  <a:solidFill>
                    <a:schemeClr val="tx1"/>
                  </a:solidFill>
                  <a:latin typeface="宋体" panose="02010600030101010101" pitchFamily="2" charset="-122"/>
                </a:rPr>
                <a:t>：        上的一个实数，表示  工件的第  个工序在第</a:t>
              </a:r>
            </a:p>
            <a:p>
              <a:pPr>
                <a:lnSpc>
                  <a:spcPct val="120000"/>
                </a:lnSpc>
              </a:pPr>
              <a:r>
                <a:rPr lang="zh-CN" altLang="en-US" dirty="0">
                  <a:solidFill>
                    <a:schemeClr val="tx1"/>
                  </a:solidFill>
                  <a:latin typeface="宋体" panose="02010600030101010101" pitchFamily="2" charset="-122"/>
                </a:rPr>
                <a:t>台并行机上加工。</a:t>
              </a:r>
            </a:p>
            <a:p>
              <a:pPr>
                <a:lnSpc>
                  <a:spcPct val="120000"/>
                </a:lnSpc>
              </a:pPr>
              <a:r>
                <a:rPr lang="zh-CN" altLang="en-US" dirty="0">
                  <a:solidFill>
                    <a:schemeClr val="tx1"/>
                  </a:solidFill>
                  <a:latin typeface="宋体" panose="02010600030101010101" pitchFamily="2" charset="-122"/>
                </a:rPr>
                <a:t>                   ：多个工件在同一台机器上加工同一个工序 </a:t>
              </a:r>
            </a:p>
          </p:txBody>
        </p:sp>
        <p:graphicFrame>
          <p:nvGraphicFramePr>
            <p:cNvPr id="69643" name="Object 1"/>
            <p:cNvGraphicFramePr>
              <a:graphicFrameLocks noChangeAspect="1"/>
            </p:cNvGraphicFramePr>
            <p:nvPr/>
          </p:nvGraphicFramePr>
          <p:xfrm>
            <a:off x="2736" y="2505"/>
            <a:ext cx="251" cy="336"/>
          </p:xfrm>
          <a:graphic>
            <a:graphicData uri="http://schemas.openxmlformats.org/presentationml/2006/ole">
              <mc:AlternateContent xmlns:mc="http://schemas.openxmlformats.org/markup-compatibility/2006">
                <mc:Choice xmlns:v="urn:schemas-microsoft-com:vml" Requires="v">
                  <p:oleObj r:id="rId15" imgW="177800" imgH="241300" progId="Equation.3">
                    <p:embed/>
                  </p:oleObj>
                </mc:Choice>
                <mc:Fallback>
                  <p:oleObj r:id="rId15" imgW="177800" imgH="241300" progId="Equation.3">
                    <p:embed/>
                    <p:pic>
                      <p:nvPicPr>
                        <p:cNvPr id="0" name="图片 3150"/>
                        <p:cNvPicPr/>
                        <p:nvPr/>
                      </p:nvPicPr>
                      <p:blipFill>
                        <a:blip r:embed="rId16"/>
                        <a:stretch>
                          <a:fillRect/>
                        </a:stretch>
                      </p:blipFill>
                      <p:spPr>
                        <a:xfrm>
                          <a:off x="2736" y="2505"/>
                          <a:ext cx="251" cy="336"/>
                        </a:xfrm>
                        <a:prstGeom prst="rect">
                          <a:avLst/>
                        </a:prstGeom>
                        <a:noFill/>
                        <a:ln w="38100">
                          <a:noFill/>
                          <a:miter/>
                        </a:ln>
                      </p:spPr>
                    </p:pic>
                  </p:oleObj>
                </mc:Fallback>
              </mc:AlternateContent>
            </a:graphicData>
          </a:graphic>
        </p:graphicFrame>
        <p:graphicFrame>
          <p:nvGraphicFramePr>
            <p:cNvPr id="69644" name="Object 2"/>
            <p:cNvGraphicFramePr>
              <a:graphicFrameLocks noChangeAspect="1"/>
            </p:cNvGraphicFramePr>
            <p:nvPr/>
          </p:nvGraphicFramePr>
          <p:xfrm>
            <a:off x="3198" y="2539"/>
            <a:ext cx="768" cy="265"/>
          </p:xfrm>
          <a:graphic>
            <a:graphicData uri="http://schemas.openxmlformats.org/presentationml/2006/ole">
              <mc:AlternateContent xmlns:mc="http://schemas.openxmlformats.org/markup-compatibility/2006">
                <mc:Choice xmlns:v="urn:schemas-microsoft-com:vml" Requires="v">
                  <p:oleObj r:id="rId17" imgW="635000" imgH="228600" progId="Equation.3">
                    <p:embed/>
                  </p:oleObj>
                </mc:Choice>
                <mc:Fallback>
                  <p:oleObj r:id="rId17" imgW="635000" imgH="228600" progId="Equation.3">
                    <p:embed/>
                    <p:pic>
                      <p:nvPicPr>
                        <p:cNvPr id="0" name="图片 3142"/>
                        <p:cNvPicPr/>
                        <p:nvPr/>
                      </p:nvPicPr>
                      <p:blipFill>
                        <a:blip r:embed="rId18"/>
                        <a:stretch>
                          <a:fillRect/>
                        </a:stretch>
                      </p:blipFill>
                      <p:spPr>
                        <a:xfrm>
                          <a:off x="3198" y="2539"/>
                          <a:ext cx="768" cy="265"/>
                        </a:xfrm>
                        <a:prstGeom prst="rect">
                          <a:avLst/>
                        </a:prstGeom>
                        <a:noFill/>
                        <a:ln w="38100">
                          <a:noFill/>
                          <a:miter/>
                        </a:ln>
                      </p:spPr>
                    </p:pic>
                  </p:oleObj>
                </mc:Fallback>
              </mc:AlternateContent>
            </a:graphicData>
          </a:graphic>
        </p:graphicFrame>
        <p:graphicFrame>
          <p:nvGraphicFramePr>
            <p:cNvPr id="69645" name="Object 3"/>
            <p:cNvGraphicFramePr>
              <a:graphicFrameLocks noChangeAspect="1"/>
            </p:cNvGraphicFramePr>
            <p:nvPr/>
          </p:nvGraphicFramePr>
          <p:xfrm>
            <a:off x="2853" y="2789"/>
            <a:ext cx="200" cy="240"/>
          </p:xfrm>
          <a:graphic>
            <a:graphicData uri="http://schemas.openxmlformats.org/presentationml/2006/ole">
              <mc:AlternateContent xmlns:mc="http://schemas.openxmlformats.org/markup-compatibility/2006">
                <mc:Choice xmlns:v="urn:schemas-microsoft-com:vml" Requires="v">
                  <p:oleObj r:id="rId19" imgW="127000" imgH="190500" progId="Equation.3">
                    <p:embed/>
                  </p:oleObj>
                </mc:Choice>
                <mc:Fallback>
                  <p:oleObj r:id="rId19" imgW="127000" imgH="190500" progId="Equation.3">
                    <p:embed/>
                    <p:pic>
                      <p:nvPicPr>
                        <p:cNvPr id="0" name="图片 3145"/>
                        <p:cNvPicPr/>
                        <p:nvPr/>
                      </p:nvPicPr>
                      <p:blipFill>
                        <a:blip r:embed="rId20"/>
                        <a:stretch>
                          <a:fillRect/>
                        </a:stretch>
                      </p:blipFill>
                      <p:spPr>
                        <a:xfrm>
                          <a:off x="2853" y="2789"/>
                          <a:ext cx="200" cy="240"/>
                        </a:xfrm>
                        <a:prstGeom prst="rect">
                          <a:avLst/>
                        </a:prstGeom>
                        <a:noFill/>
                        <a:ln w="38100">
                          <a:noFill/>
                          <a:miter/>
                        </a:ln>
                      </p:spPr>
                    </p:pic>
                  </p:oleObj>
                </mc:Fallback>
              </mc:AlternateContent>
            </a:graphicData>
          </a:graphic>
        </p:graphicFrame>
        <p:graphicFrame>
          <p:nvGraphicFramePr>
            <p:cNvPr id="69646" name="Object 4"/>
            <p:cNvGraphicFramePr>
              <a:graphicFrameLocks noChangeAspect="1"/>
            </p:cNvGraphicFramePr>
            <p:nvPr/>
          </p:nvGraphicFramePr>
          <p:xfrm>
            <a:off x="3840" y="2804"/>
            <a:ext cx="240" cy="240"/>
          </p:xfrm>
          <a:graphic>
            <a:graphicData uri="http://schemas.openxmlformats.org/presentationml/2006/ole">
              <mc:AlternateContent xmlns:mc="http://schemas.openxmlformats.org/markup-compatibility/2006">
                <mc:Choice xmlns:v="urn:schemas-microsoft-com:vml" Requires="v">
                  <p:oleObj r:id="rId21" imgW="88900" imgH="164465" progId="Equation.3">
                    <p:embed/>
                  </p:oleObj>
                </mc:Choice>
                <mc:Fallback>
                  <p:oleObj r:id="rId21" imgW="88900" imgH="164465" progId="Equation.3">
                    <p:embed/>
                    <p:pic>
                      <p:nvPicPr>
                        <p:cNvPr id="0" name="图片 3140"/>
                        <p:cNvPicPr/>
                        <p:nvPr/>
                      </p:nvPicPr>
                      <p:blipFill>
                        <a:blip r:embed="rId22"/>
                        <a:stretch>
                          <a:fillRect/>
                        </a:stretch>
                      </p:blipFill>
                      <p:spPr>
                        <a:xfrm>
                          <a:off x="3840" y="2804"/>
                          <a:ext cx="240" cy="240"/>
                        </a:xfrm>
                        <a:prstGeom prst="rect">
                          <a:avLst/>
                        </a:prstGeom>
                        <a:noFill/>
                        <a:ln w="38100">
                          <a:noFill/>
                          <a:miter/>
                        </a:ln>
                      </p:spPr>
                    </p:pic>
                  </p:oleObj>
                </mc:Fallback>
              </mc:AlternateContent>
            </a:graphicData>
          </a:graphic>
        </p:graphicFrame>
        <p:graphicFrame>
          <p:nvGraphicFramePr>
            <p:cNvPr id="69647" name="Object 5"/>
            <p:cNvGraphicFramePr>
              <a:graphicFrameLocks noChangeAspect="1"/>
            </p:cNvGraphicFramePr>
            <p:nvPr/>
          </p:nvGraphicFramePr>
          <p:xfrm>
            <a:off x="4944" y="2804"/>
            <a:ext cx="672" cy="336"/>
          </p:xfrm>
          <a:graphic>
            <a:graphicData uri="http://schemas.openxmlformats.org/presentationml/2006/ole">
              <mc:AlternateContent xmlns:mc="http://schemas.openxmlformats.org/markup-compatibility/2006">
                <mc:Choice xmlns:v="urn:schemas-microsoft-com:vml" Requires="v">
                  <p:oleObj r:id="rId23" imgW="495300" imgH="241300" progId="Equation.3">
                    <p:embed/>
                  </p:oleObj>
                </mc:Choice>
                <mc:Fallback>
                  <p:oleObj r:id="rId23" imgW="495300" imgH="241300" progId="Equation.3">
                    <p:embed/>
                    <p:pic>
                      <p:nvPicPr>
                        <p:cNvPr id="0" name="图片 3141"/>
                        <p:cNvPicPr/>
                        <p:nvPr/>
                      </p:nvPicPr>
                      <p:blipFill>
                        <a:blip r:embed="rId24"/>
                        <a:stretch>
                          <a:fillRect/>
                        </a:stretch>
                      </p:blipFill>
                      <p:spPr>
                        <a:xfrm>
                          <a:off x="4944" y="2804"/>
                          <a:ext cx="672" cy="336"/>
                        </a:xfrm>
                        <a:prstGeom prst="rect">
                          <a:avLst/>
                        </a:prstGeom>
                        <a:noFill/>
                        <a:ln w="38100">
                          <a:noFill/>
                          <a:miter/>
                        </a:ln>
                      </p:spPr>
                    </p:pic>
                  </p:oleObj>
                </mc:Fallback>
              </mc:AlternateContent>
            </a:graphicData>
          </a:graphic>
        </p:graphicFrame>
        <p:graphicFrame>
          <p:nvGraphicFramePr>
            <p:cNvPr id="69648" name="Object 6"/>
            <p:cNvGraphicFramePr>
              <a:graphicFrameLocks noChangeAspect="1"/>
            </p:cNvGraphicFramePr>
            <p:nvPr/>
          </p:nvGraphicFramePr>
          <p:xfrm>
            <a:off x="2626" y="3415"/>
            <a:ext cx="1838" cy="272"/>
          </p:xfrm>
          <a:graphic>
            <a:graphicData uri="http://schemas.openxmlformats.org/presentationml/2006/ole">
              <mc:AlternateContent xmlns:mc="http://schemas.openxmlformats.org/markup-compatibility/2006">
                <mc:Choice xmlns:v="urn:schemas-microsoft-com:vml" Requires="v">
                  <p:oleObj r:id="rId25" imgW="1600200" imgH="241300" progId="Equation.3">
                    <p:embed/>
                  </p:oleObj>
                </mc:Choice>
                <mc:Fallback>
                  <p:oleObj r:id="rId25" imgW="1600200" imgH="241300" progId="Equation.3">
                    <p:embed/>
                    <p:pic>
                      <p:nvPicPr>
                        <p:cNvPr id="0" name="图片 3151"/>
                        <p:cNvPicPr/>
                        <p:nvPr/>
                      </p:nvPicPr>
                      <p:blipFill>
                        <a:blip r:embed="rId26"/>
                        <a:stretch>
                          <a:fillRect/>
                        </a:stretch>
                      </p:blipFill>
                      <p:spPr>
                        <a:xfrm>
                          <a:off x="2626" y="3415"/>
                          <a:ext cx="1838" cy="272"/>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5628"/>
                                        </p:tgtEl>
                                        <p:attrNameLst>
                                          <p:attrName>style.visibility</p:attrName>
                                        </p:attrNameLst>
                                      </p:cBhvr>
                                      <p:to>
                                        <p:strVal val="visible"/>
                                      </p:to>
                                    </p:set>
                                    <p:animEffect transition="in" filter="slide(fromBottom)">
                                      <p:cBhvr>
                                        <p:cTn id="7" dur="500"/>
                                        <p:tgtEl>
                                          <p:spTgt spid="25628"/>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208896"/>
                                        </p:tgtEl>
                                        <p:attrNameLst>
                                          <p:attrName>style.visibility</p:attrName>
                                        </p:attrNameLst>
                                      </p:cBhvr>
                                      <p:to>
                                        <p:strVal val="visible"/>
                                      </p:to>
                                    </p:set>
                                    <p:anim calcmode="lin" valueType="num">
                                      <p:cBhvr additive="base">
                                        <p:cTn id="11" dur="500" fill="hold"/>
                                        <p:tgtEl>
                                          <p:spTgt spid="208896"/>
                                        </p:tgtEl>
                                        <p:attrNameLst>
                                          <p:attrName>ppt_x</p:attrName>
                                        </p:attrNameLst>
                                      </p:cBhvr>
                                      <p:tavLst>
                                        <p:tav tm="0">
                                          <p:val>
                                            <p:strVal val="0-#ppt_w/2"/>
                                          </p:val>
                                        </p:tav>
                                        <p:tav tm="100000">
                                          <p:val>
                                            <p:strVal val="#ppt_x"/>
                                          </p:val>
                                        </p:tav>
                                      </p:tavLst>
                                    </p:anim>
                                    <p:anim calcmode="lin" valueType="num">
                                      <p:cBhvr additive="base">
                                        <p:cTn id="12" dur="500" fill="hold"/>
                                        <p:tgtEl>
                                          <p:spTgt spid="20889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 presetClass="entr" presetSubtype="16"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ox(in)">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0659" name="Rectangle 4"/>
          <p:cNvSpPr/>
          <p:nvPr/>
        </p:nvSpPr>
        <p:spPr>
          <a:xfrm>
            <a:off x="381000" y="1244600"/>
            <a:ext cx="8382000" cy="185420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nSpc>
                <a:spcPct val="120000"/>
              </a:lnSpc>
              <a:buClr>
                <a:schemeClr val="accent2"/>
              </a:buClr>
              <a:buFont typeface="Wingdings" panose="05000000000000000000" pitchFamily="2" charset="2"/>
              <a:buChar char="§"/>
            </a:pPr>
            <a:r>
              <a:rPr lang="en-US" altLang="zh-CN" dirty="0">
                <a:solidFill>
                  <a:schemeClr val="tx1"/>
                </a:solidFill>
                <a:latin typeface="宋体" panose="02010600030101010101" pitchFamily="2" charset="-122"/>
              </a:rPr>
              <a:t>       </a:t>
            </a:r>
            <a:r>
              <a:rPr lang="zh-CN" altLang="en-US" dirty="0">
                <a:solidFill>
                  <a:schemeClr val="tx1"/>
                </a:solidFill>
                <a:latin typeface="宋体" panose="02010600030101010101" pitchFamily="2" charset="-122"/>
              </a:rPr>
              <a:t>，按    的升序来加工工件。</a:t>
            </a:r>
          </a:p>
          <a:p>
            <a:pPr>
              <a:lnSpc>
                <a:spcPct val="120000"/>
              </a:lnSpc>
              <a:buClr>
                <a:schemeClr val="accent2"/>
              </a:buClr>
              <a:buFont typeface="Wingdings" panose="05000000000000000000" pitchFamily="2" charset="2"/>
              <a:buChar char="§"/>
            </a:pPr>
            <a:r>
              <a:rPr lang="zh-CN" altLang="en-US" dirty="0">
                <a:solidFill>
                  <a:schemeClr val="tx1"/>
                </a:solidFill>
                <a:latin typeface="宋体" panose="02010600030101010101" pitchFamily="2" charset="-122"/>
              </a:rPr>
              <a:t>       ，根据每个工件的前一个工序的完成时间来确定其加工顺序，前一个工序先完成的先加工。</a:t>
            </a:r>
          </a:p>
          <a:p>
            <a:pPr>
              <a:lnSpc>
                <a:spcPct val="120000"/>
              </a:lnSpc>
              <a:buClr>
                <a:schemeClr val="accent2"/>
              </a:buClr>
              <a:buFont typeface="Wingdings" panose="05000000000000000000" pitchFamily="2" charset="2"/>
              <a:buChar char="§"/>
            </a:pPr>
            <a:r>
              <a:rPr lang="zh-CN" altLang="en-US" dirty="0">
                <a:solidFill>
                  <a:schemeClr val="tx1"/>
                </a:solidFill>
                <a:latin typeface="宋体" panose="02010600030101010101" pitchFamily="2" charset="-122"/>
              </a:rPr>
              <a:t> 假如完成时间相同，也按   的升序来加工。 </a:t>
            </a:r>
            <a:r>
              <a:rPr lang="zh-CN" altLang="en-US" dirty="0">
                <a:solidFill>
                  <a:schemeClr val="tx1"/>
                </a:solidFill>
                <a:latin typeface="Times New Roman" panose="02020603050405020304" pitchFamily="18" charset="0"/>
              </a:rPr>
              <a:t> </a:t>
            </a:r>
          </a:p>
        </p:txBody>
      </p:sp>
      <p:graphicFrame>
        <p:nvGraphicFramePr>
          <p:cNvPr id="70660" name="Object 5"/>
          <p:cNvGraphicFramePr>
            <a:graphicFrameLocks noChangeAspect="1"/>
          </p:cNvGraphicFramePr>
          <p:nvPr/>
        </p:nvGraphicFramePr>
        <p:xfrm>
          <a:off x="914400" y="1374775"/>
          <a:ext cx="685800" cy="420688"/>
        </p:xfrm>
        <a:graphic>
          <a:graphicData uri="http://schemas.openxmlformats.org/presentationml/2006/ole">
            <mc:AlternateContent xmlns:mc="http://schemas.openxmlformats.org/markup-compatibility/2006">
              <mc:Choice xmlns:v="urn:schemas-microsoft-com:vml" Requires="v">
                <p:oleObj r:id="rId2" imgW="292100" imgH="177800" progId="Equation.3">
                  <p:embed/>
                </p:oleObj>
              </mc:Choice>
              <mc:Fallback>
                <p:oleObj r:id="rId2" imgW="292100" imgH="177800" progId="Equation.3">
                  <p:embed/>
                  <p:pic>
                    <p:nvPicPr>
                      <p:cNvPr id="0" name="图片 3152"/>
                      <p:cNvPicPr/>
                      <p:nvPr/>
                    </p:nvPicPr>
                    <p:blipFill>
                      <a:blip r:embed="rId3"/>
                      <a:stretch>
                        <a:fillRect/>
                      </a:stretch>
                    </p:blipFill>
                    <p:spPr>
                      <a:xfrm>
                        <a:off x="914400" y="1374775"/>
                        <a:ext cx="685800" cy="420688"/>
                      </a:xfrm>
                      <a:prstGeom prst="rect">
                        <a:avLst/>
                      </a:prstGeom>
                      <a:noFill/>
                      <a:ln w="38100">
                        <a:noFill/>
                        <a:miter/>
                      </a:ln>
                    </p:spPr>
                  </p:pic>
                </p:oleObj>
              </mc:Fallback>
            </mc:AlternateContent>
          </a:graphicData>
        </a:graphic>
      </p:graphicFrame>
      <p:graphicFrame>
        <p:nvGraphicFramePr>
          <p:cNvPr id="70661" name="Object 7"/>
          <p:cNvGraphicFramePr>
            <a:graphicFrameLocks noChangeAspect="1"/>
          </p:cNvGraphicFramePr>
          <p:nvPr/>
        </p:nvGraphicFramePr>
        <p:xfrm>
          <a:off x="914400" y="1795463"/>
          <a:ext cx="685800" cy="406400"/>
        </p:xfrm>
        <a:graphic>
          <a:graphicData uri="http://schemas.openxmlformats.org/presentationml/2006/ole">
            <mc:AlternateContent xmlns:mc="http://schemas.openxmlformats.org/markup-compatibility/2006">
              <mc:Choice xmlns:v="urn:schemas-microsoft-com:vml" Requires="v">
                <p:oleObj r:id="rId4" imgW="292100" imgH="177800" progId="Equation.3">
                  <p:embed/>
                </p:oleObj>
              </mc:Choice>
              <mc:Fallback>
                <p:oleObj r:id="rId4" imgW="292100" imgH="177800" progId="Equation.3">
                  <p:embed/>
                  <p:pic>
                    <p:nvPicPr>
                      <p:cNvPr id="0" name="图片 3158"/>
                      <p:cNvPicPr/>
                      <p:nvPr/>
                    </p:nvPicPr>
                    <p:blipFill>
                      <a:blip r:embed="rId5"/>
                      <a:stretch>
                        <a:fillRect/>
                      </a:stretch>
                    </p:blipFill>
                    <p:spPr>
                      <a:xfrm>
                        <a:off x="914400" y="1795463"/>
                        <a:ext cx="685800" cy="406400"/>
                      </a:xfrm>
                      <a:prstGeom prst="rect">
                        <a:avLst/>
                      </a:prstGeom>
                      <a:noFill/>
                      <a:ln w="38100">
                        <a:noFill/>
                        <a:miter/>
                      </a:ln>
                    </p:spPr>
                  </p:pic>
                </p:oleObj>
              </mc:Fallback>
            </mc:AlternateContent>
          </a:graphicData>
        </a:graphic>
      </p:graphicFrame>
      <p:sp>
        <p:nvSpPr>
          <p:cNvPr id="70662" name="Rectangle 10"/>
          <p:cNvSpPr/>
          <p:nvPr/>
        </p:nvSpPr>
        <p:spPr>
          <a:xfrm>
            <a:off x="4467225" y="3733800"/>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graphicFrame>
        <p:nvGraphicFramePr>
          <p:cNvPr id="70663" name="Object 9"/>
          <p:cNvGraphicFramePr>
            <a:graphicFrameLocks noChangeAspect="1"/>
          </p:cNvGraphicFramePr>
          <p:nvPr/>
        </p:nvGraphicFramePr>
        <p:xfrm>
          <a:off x="2438400" y="1338263"/>
          <a:ext cx="468313" cy="533400"/>
        </p:xfrm>
        <a:graphic>
          <a:graphicData uri="http://schemas.openxmlformats.org/presentationml/2006/ole">
            <mc:AlternateContent xmlns:mc="http://schemas.openxmlformats.org/markup-compatibility/2006">
              <mc:Choice xmlns:v="urn:schemas-microsoft-com:vml" Requires="v">
                <p:oleObj r:id="rId6" imgW="215900" imgH="241300" progId="Equation.3">
                  <p:embed/>
                </p:oleObj>
              </mc:Choice>
              <mc:Fallback>
                <p:oleObj r:id="rId6" imgW="215900" imgH="241300" progId="Equation.3">
                  <p:embed/>
                  <p:pic>
                    <p:nvPicPr>
                      <p:cNvPr id="0" name="图片 3157"/>
                      <p:cNvPicPr/>
                      <p:nvPr/>
                    </p:nvPicPr>
                    <p:blipFill>
                      <a:blip r:embed="rId7"/>
                      <a:stretch>
                        <a:fillRect/>
                      </a:stretch>
                    </p:blipFill>
                    <p:spPr>
                      <a:xfrm>
                        <a:off x="2438400" y="1338263"/>
                        <a:ext cx="468313" cy="533400"/>
                      </a:xfrm>
                      <a:prstGeom prst="rect">
                        <a:avLst/>
                      </a:prstGeom>
                      <a:noFill/>
                      <a:ln w="38100">
                        <a:noFill/>
                        <a:miter/>
                      </a:ln>
                    </p:spPr>
                  </p:pic>
                </p:oleObj>
              </mc:Fallback>
            </mc:AlternateContent>
          </a:graphicData>
        </a:graphic>
      </p:graphicFrame>
      <p:graphicFrame>
        <p:nvGraphicFramePr>
          <p:cNvPr id="70664" name="Object 11"/>
          <p:cNvGraphicFramePr>
            <a:graphicFrameLocks noChangeAspect="1"/>
          </p:cNvGraphicFramePr>
          <p:nvPr/>
        </p:nvGraphicFramePr>
        <p:xfrm>
          <a:off x="4211638" y="2641600"/>
          <a:ext cx="379412" cy="500063"/>
        </p:xfrm>
        <a:graphic>
          <a:graphicData uri="http://schemas.openxmlformats.org/presentationml/2006/ole">
            <mc:AlternateContent xmlns:mc="http://schemas.openxmlformats.org/markup-compatibility/2006">
              <mc:Choice xmlns:v="urn:schemas-microsoft-com:vml" Requires="v">
                <p:oleObj r:id="rId8" imgW="177800" imgH="241300" progId="Equation.3">
                  <p:embed/>
                </p:oleObj>
              </mc:Choice>
              <mc:Fallback>
                <p:oleObj r:id="rId8" imgW="177800" imgH="241300" progId="Equation.3">
                  <p:embed/>
                  <p:pic>
                    <p:nvPicPr>
                      <p:cNvPr id="0" name="图片 3156"/>
                      <p:cNvPicPr/>
                      <p:nvPr/>
                    </p:nvPicPr>
                    <p:blipFill>
                      <a:blip r:embed="rId9"/>
                      <a:stretch>
                        <a:fillRect/>
                      </a:stretch>
                    </p:blipFill>
                    <p:spPr>
                      <a:xfrm>
                        <a:off x="4211638" y="2641600"/>
                        <a:ext cx="379412" cy="500063"/>
                      </a:xfrm>
                      <a:prstGeom prst="rect">
                        <a:avLst/>
                      </a:prstGeom>
                      <a:noFill/>
                      <a:ln w="38100">
                        <a:noFill/>
                        <a:miter/>
                      </a:ln>
                    </p:spPr>
                  </p:pic>
                </p:oleObj>
              </mc:Fallback>
            </mc:AlternateContent>
          </a:graphicData>
        </a:graphic>
      </p:graphicFrame>
      <p:sp>
        <p:nvSpPr>
          <p:cNvPr id="70665" name="Rectangle 23"/>
          <p:cNvSpPr/>
          <p:nvPr/>
        </p:nvSpPr>
        <p:spPr>
          <a:xfrm>
            <a:off x="0" y="0"/>
            <a:ext cx="9144000" cy="765175"/>
          </a:xfrm>
          <a:prstGeom prst="rect">
            <a:avLst/>
          </a:prstGeom>
          <a:solidFill>
            <a:srgbClr val="A50021"/>
          </a:solidFill>
          <a:ln w="9525">
            <a:noFill/>
          </a:ln>
        </p:spPr>
        <p:txBody>
          <a:bodyPr anchor="b" anchorCtr="0"/>
          <a:lstStyle/>
          <a:p>
            <a:pPr indent="176530"/>
            <a:r>
              <a:rPr lang="en-US" altLang="zh-CN" sz="3400" dirty="0">
                <a:latin typeface="Times New Roman" panose="02020603050405020304" pitchFamily="18" charset="0"/>
                <a:ea typeface="黑体" panose="02010609060101010101" pitchFamily="49" charset="-122"/>
              </a:rPr>
              <a:t>5.4.2  </a:t>
            </a:r>
            <a:r>
              <a:rPr lang="zh-CN" altLang="en-US" sz="3400" dirty="0">
                <a:latin typeface="Times New Roman" panose="02020603050405020304" pitchFamily="18" charset="0"/>
                <a:ea typeface="黑体" panose="02010609060101010101" pitchFamily="49" charset="-122"/>
              </a:rPr>
              <a:t>基于遗传算法的混合流水车间调度方法</a:t>
            </a:r>
          </a:p>
        </p:txBody>
      </p:sp>
      <p:grpSp>
        <p:nvGrpSpPr>
          <p:cNvPr id="2" name="Group 26"/>
          <p:cNvGrpSpPr/>
          <p:nvPr/>
        </p:nvGrpSpPr>
        <p:grpSpPr>
          <a:xfrm>
            <a:off x="381000" y="3538538"/>
            <a:ext cx="8458200" cy="1719262"/>
            <a:chOff x="240" y="1968"/>
            <a:chExt cx="5328" cy="1083"/>
          </a:xfrm>
        </p:grpSpPr>
        <p:sp>
          <p:nvSpPr>
            <p:cNvPr id="70667" name="Rectangle 16"/>
            <p:cNvSpPr/>
            <p:nvPr/>
          </p:nvSpPr>
          <p:spPr>
            <a:xfrm>
              <a:off x="240" y="1968"/>
              <a:ext cx="5328" cy="1083"/>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endParaRPr lang="en-US" altLang="zh-CN" sz="2600" dirty="0">
                <a:solidFill>
                  <a:schemeClr val="tx1"/>
                </a:solidFill>
                <a:latin typeface="宋体" panose="02010600030101010101" pitchFamily="2" charset="-122"/>
              </a:endParaRPr>
            </a:p>
            <a:p>
              <a:endParaRPr lang="en-US" altLang="zh-CN" sz="2600" dirty="0">
                <a:solidFill>
                  <a:schemeClr val="tx1"/>
                </a:solidFill>
                <a:latin typeface="宋体" panose="02010600030101010101" pitchFamily="2" charset="-122"/>
              </a:endParaRPr>
            </a:p>
            <a:p>
              <a:endParaRPr lang="en-US" altLang="zh-CN" sz="2600" dirty="0">
                <a:solidFill>
                  <a:schemeClr val="tx1"/>
                </a:solidFill>
                <a:latin typeface="宋体" panose="02010600030101010101" pitchFamily="2" charset="-122"/>
              </a:endParaRPr>
            </a:p>
            <a:p>
              <a:r>
                <a:rPr lang="zh-CN" altLang="en-US" sz="2600" dirty="0">
                  <a:solidFill>
                    <a:schemeClr val="tx1"/>
                  </a:solidFill>
                  <a:latin typeface="宋体" panose="02010600030101010101" pitchFamily="2" charset="-122"/>
                </a:rPr>
                <a:t>染色体的长度：</a:t>
              </a:r>
              <a:r>
                <a:rPr lang="zh-CN" altLang="en-US" sz="2800" dirty="0">
                  <a:solidFill>
                    <a:schemeClr val="tx1"/>
                  </a:solidFill>
                  <a:latin typeface="宋体" panose="02010600030101010101" pitchFamily="2" charset="-122"/>
                </a:rPr>
                <a:t>             。</a:t>
              </a:r>
              <a:r>
                <a:rPr lang="zh-CN" altLang="en-US" sz="2800" dirty="0">
                  <a:solidFill>
                    <a:schemeClr val="tx1"/>
                  </a:solidFill>
                  <a:latin typeface="Times New Roman" panose="02020603050405020304" pitchFamily="18" charset="0"/>
                </a:rPr>
                <a:t> </a:t>
              </a:r>
            </a:p>
          </p:txBody>
        </p:sp>
        <p:graphicFrame>
          <p:nvGraphicFramePr>
            <p:cNvPr id="70668" name="Object 13"/>
            <p:cNvGraphicFramePr>
              <a:graphicFrameLocks noChangeAspect="1"/>
            </p:cNvGraphicFramePr>
            <p:nvPr/>
          </p:nvGraphicFramePr>
          <p:xfrm>
            <a:off x="1872" y="2784"/>
            <a:ext cx="1200" cy="249"/>
          </p:xfrm>
          <a:graphic>
            <a:graphicData uri="http://schemas.openxmlformats.org/presentationml/2006/ole">
              <mc:AlternateContent xmlns:mc="http://schemas.openxmlformats.org/markup-compatibility/2006">
                <mc:Choice xmlns:v="urn:schemas-microsoft-com:vml" Requires="v">
                  <p:oleObj r:id="rId10" imgW="850265" imgH="177800" progId="Equation.3">
                    <p:embed/>
                  </p:oleObj>
                </mc:Choice>
                <mc:Fallback>
                  <p:oleObj r:id="rId10" imgW="850265" imgH="177800" progId="Equation.3">
                    <p:embed/>
                    <p:pic>
                      <p:nvPicPr>
                        <p:cNvPr id="0" name="图片 3154"/>
                        <p:cNvPicPr/>
                        <p:nvPr/>
                      </p:nvPicPr>
                      <p:blipFill>
                        <a:blip r:embed="rId11"/>
                        <a:stretch>
                          <a:fillRect/>
                        </a:stretch>
                      </p:blipFill>
                      <p:spPr>
                        <a:xfrm>
                          <a:off x="1872" y="2784"/>
                          <a:ext cx="1200" cy="249"/>
                        </a:xfrm>
                        <a:prstGeom prst="rect">
                          <a:avLst/>
                        </a:prstGeom>
                        <a:noFill/>
                        <a:ln w="38100">
                          <a:noFill/>
                          <a:miter/>
                        </a:ln>
                      </p:spPr>
                    </p:pic>
                  </p:oleObj>
                </mc:Fallback>
              </mc:AlternateContent>
            </a:graphicData>
          </a:graphic>
        </p:graphicFrame>
        <p:graphicFrame>
          <p:nvGraphicFramePr>
            <p:cNvPr id="70669" name="Object 17"/>
            <p:cNvGraphicFramePr>
              <a:graphicFrameLocks noChangeAspect="1"/>
            </p:cNvGraphicFramePr>
            <p:nvPr/>
          </p:nvGraphicFramePr>
          <p:xfrm>
            <a:off x="384" y="2375"/>
            <a:ext cx="5088" cy="313"/>
          </p:xfrm>
          <a:graphic>
            <a:graphicData uri="http://schemas.openxmlformats.org/presentationml/2006/ole">
              <mc:AlternateContent xmlns:mc="http://schemas.openxmlformats.org/markup-compatibility/2006">
                <mc:Choice xmlns:v="urn:schemas-microsoft-com:vml" Requires="v">
                  <p:oleObj r:id="rId12" imgW="3543300" imgH="228600" progId="Equation.3">
                    <p:embed/>
                  </p:oleObj>
                </mc:Choice>
                <mc:Fallback>
                  <p:oleObj r:id="rId12" imgW="3543300" imgH="228600" progId="Equation.3">
                    <p:embed/>
                    <p:pic>
                      <p:nvPicPr>
                        <p:cNvPr id="0" name="图片 3155"/>
                        <p:cNvPicPr/>
                        <p:nvPr/>
                      </p:nvPicPr>
                      <p:blipFill>
                        <a:blip r:embed="rId13"/>
                        <a:stretch>
                          <a:fillRect/>
                        </a:stretch>
                      </p:blipFill>
                      <p:spPr>
                        <a:xfrm>
                          <a:off x="384" y="2375"/>
                          <a:ext cx="5088" cy="313"/>
                        </a:xfrm>
                        <a:prstGeom prst="rect">
                          <a:avLst/>
                        </a:prstGeom>
                        <a:noFill/>
                        <a:ln w="38100">
                          <a:noFill/>
                          <a:miter/>
                        </a:ln>
                      </p:spPr>
                    </p:pic>
                  </p:oleObj>
                </mc:Fallback>
              </mc:AlternateContent>
            </a:graphicData>
          </a:graphic>
        </p:graphicFrame>
        <p:sp>
          <p:nvSpPr>
            <p:cNvPr id="70670" name="Rectangle 25"/>
            <p:cNvSpPr/>
            <p:nvPr/>
          </p:nvSpPr>
          <p:spPr>
            <a:xfrm>
              <a:off x="240" y="1977"/>
              <a:ext cx="1335" cy="327"/>
            </a:xfrm>
            <a:prstGeom prst="rect">
              <a:avLst/>
            </a:prstGeom>
            <a:noFill/>
            <a:ln w="9525">
              <a:noFill/>
            </a:ln>
          </p:spPr>
          <p:txBody>
            <a:bodyPr anchor="b" anchorCtr="0">
              <a:spAutoFit/>
            </a:bodyPr>
            <a:lstStyle/>
            <a:p>
              <a:pPr>
                <a:buBlip>
                  <a:blip r:embed="rId14"/>
                </a:buBlip>
              </a:pPr>
              <a:r>
                <a:rPr lang="en-US" altLang="zh-CN" sz="2800" dirty="0">
                  <a:solidFill>
                    <a:schemeClr val="tx1"/>
                  </a:solidFill>
                  <a:latin typeface="宋体" panose="02010600030101010101" pitchFamily="2" charset="-122"/>
                </a:rPr>
                <a:t> </a:t>
              </a:r>
              <a:r>
                <a:rPr lang="zh-CN" altLang="en-US" sz="2600" b="1" dirty="0">
                  <a:solidFill>
                    <a:schemeClr val="tx1"/>
                  </a:solidFill>
                  <a:latin typeface="宋体" panose="02010600030101010101" pitchFamily="2" charset="-122"/>
                </a:rPr>
                <a:t>染色体：</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1683" name="Rectangle 2"/>
          <p:cNvSpPr>
            <a:spLocks noGrp="1"/>
          </p:cNvSpPr>
          <p:nvPr>
            <p:ph idx="1"/>
          </p:nvPr>
        </p:nvSpPr>
        <p:spPr>
          <a:ln/>
        </p:spPr>
        <p:txBody>
          <a:bodyPr vert="horz" wrap="square" lIns="91440" tIns="45720" rIns="91440" bIns="45720" anchor="t" anchorCtr="0"/>
          <a:lstStyle/>
          <a:p>
            <a:pPr eaLnBrk="1" hangingPunct="1"/>
            <a:r>
              <a:rPr lang="zh-CN" altLang="en-US" sz="2600" dirty="0">
                <a:latin typeface="宋体" panose="02010600030101010101" pitchFamily="2" charset="-122"/>
              </a:rPr>
              <a:t>例如，对于有</a:t>
            </a:r>
            <a:r>
              <a:rPr lang="en-US" altLang="zh-CN" sz="2600" b="1" dirty="0">
                <a:latin typeface="Times New Roman" panose="02020603050405020304" pitchFamily="18" charset="0"/>
                <a:cs typeface="Times New Roman" panose="02020603050405020304" pitchFamily="18" charset="0"/>
              </a:rPr>
              <a:t>3</a:t>
            </a:r>
            <a:r>
              <a:rPr lang="zh-CN" altLang="en-US" sz="2600" b="1" dirty="0">
                <a:latin typeface="宋体" panose="02010600030101010101" pitchFamily="2" charset="-122"/>
              </a:rPr>
              <a:t>个工件</a:t>
            </a:r>
            <a:r>
              <a:rPr lang="zh-CN" altLang="en-US" sz="2600" dirty="0">
                <a:latin typeface="宋体" panose="02010600030101010101" pitchFamily="2" charset="-122"/>
              </a:rPr>
              <a:t>、</a:t>
            </a:r>
            <a:r>
              <a:rPr lang="en-US" altLang="zh-CN" sz="2600" b="1" dirty="0">
                <a:latin typeface="Times New Roman" panose="02020603050405020304" pitchFamily="18" charset="0"/>
                <a:cs typeface="Times New Roman" panose="02020603050405020304" pitchFamily="18" charset="0"/>
              </a:rPr>
              <a:t>3</a:t>
            </a:r>
            <a:r>
              <a:rPr lang="zh-CN" altLang="en-US" sz="2600" b="1" dirty="0">
                <a:latin typeface="宋体" panose="02010600030101010101" pitchFamily="2" charset="-122"/>
              </a:rPr>
              <a:t>道工序</a:t>
            </a:r>
            <a:r>
              <a:rPr lang="zh-CN" altLang="en-US" sz="2600" dirty="0">
                <a:latin typeface="宋体" panose="02010600030101010101" pitchFamily="2" charset="-122"/>
              </a:rPr>
              <a:t>、各工序的</a:t>
            </a:r>
            <a:r>
              <a:rPr lang="zh-CN" altLang="en-US" sz="2600" b="1" dirty="0">
                <a:latin typeface="宋体" panose="02010600030101010101" pitchFamily="2" charset="-122"/>
              </a:rPr>
              <a:t>并行机器数</a:t>
            </a:r>
            <a:r>
              <a:rPr lang="zh-CN" altLang="en-US" sz="2600" dirty="0">
                <a:latin typeface="宋体" panose="02010600030101010101" pitchFamily="2" charset="-122"/>
              </a:rPr>
              <a:t>分别为</a:t>
            </a:r>
            <a:r>
              <a:rPr lang="en-US" altLang="zh-CN" sz="2600" b="1" dirty="0">
                <a:latin typeface="Times New Roman" panose="02020603050405020304" pitchFamily="18" charset="0"/>
                <a:cs typeface="Times New Roman" panose="02020603050405020304" pitchFamily="18" charset="0"/>
              </a:rPr>
              <a:t>3</a:t>
            </a:r>
            <a:r>
              <a:rPr lang="zh-CN" altLang="en-US" sz="2600" b="1" dirty="0">
                <a:latin typeface="宋体" panose="02010600030101010101" pitchFamily="2" charset="-122"/>
              </a:rPr>
              <a:t>，</a:t>
            </a:r>
            <a:r>
              <a:rPr lang="en-US" altLang="zh-CN" sz="2600" b="1" dirty="0">
                <a:latin typeface="Times New Roman" panose="02020603050405020304" pitchFamily="18" charset="0"/>
                <a:cs typeface="Times New Roman" panose="02020603050405020304" pitchFamily="18" charset="0"/>
              </a:rPr>
              <a:t>2</a:t>
            </a:r>
            <a:r>
              <a:rPr lang="zh-CN" altLang="en-US" sz="2600" b="1" dirty="0">
                <a:latin typeface="宋体" panose="02010600030101010101" pitchFamily="2" charset="-122"/>
              </a:rPr>
              <a:t>，</a:t>
            </a:r>
            <a:r>
              <a:rPr lang="en-US" altLang="zh-CN" sz="2600" b="1" dirty="0">
                <a:latin typeface="Times New Roman" panose="02020603050405020304" pitchFamily="18" charset="0"/>
                <a:cs typeface="Times New Roman" panose="02020603050405020304" pitchFamily="18" charset="0"/>
              </a:rPr>
              <a:t>2</a:t>
            </a:r>
            <a:r>
              <a:rPr lang="zh-CN" altLang="en-US" sz="2600" dirty="0">
                <a:latin typeface="宋体" panose="02010600030101010101" pitchFamily="2" charset="-122"/>
              </a:rPr>
              <a:t>的混合流水车间调度问题。</a:t>
            </a:r>
            <a:r>
              <a:rPr lang="zh-CN" altLang="en-US" dirty="0"/>
              <a:t> </a:t>
            </a:r>
          </a:p>
        </p:txBody>
      </p:sp>
      <p:sp>
        <p:nvSpPr>
          <p:cNvPr id="71684" name="Rectangle 3"/>
          <p:cNvSpPr>
            <a:spLocks noGrp="1"/>
          </p:cNvSpPr>
          <p:nvPr>
            <p:ph type="title"/>
          </p:nvPr>
        </p:nvSpPr>
        <p:spPr>
          <a:ln/>
        </p:spPr>
        <p:txBody>
          <a:bodyPr vert="horz" wrap="square" lIns="91440" tIns="45720" rIns="91440" bIns="45720" anchor="b" anchorCtr="0"/>
          <a:lstStyle/>
          <a:p>
            <a:pPr eaLnBrk="1" hangingPunct="1"/>
            <a:r>
              <a:rPr lang="en-US" altLang="zh-CN" sz="3400" b="0" dirty="0">
                <a:latin typeface="Times New Roman" panose="02020603050405020304" pitchFamily="18" charset="0"/>
                <a:ea typeface="黑体" panose="02010609060101010101" pitchFamily="49" charset="-122"/>
              </a:rPr>
              <a:t>5.4.2  </a:t>
            </a:r>
            <a:r>
              <a:rPr lang="zh-CN" altLang="en-US" sz="3400" b="0" dirty="0">
                <a:latin typeface="Times New Roman" panose="02020603050405020304" pitchFamily="18" charset="0"/>
                <a:ea typeface="黑体" panose="02010609060101010101" pitchFamily="49" charset="-122"/>
              </a:rPr>
              <a:t>基于遗传算法的混合流水车间调度方法</a:t>
            </a:r>
          </a:p>
        </p:txBody>
      </p:sp>
      <p:sp>
        <p:nvSpPr>
          <p:cNvPr id="71685" name="Rectangle 4"/>
          <p:cNvSpPr/>
          <p:nvPr/>
        </p:nvSpPr>
        <p:spPr>
          <a:xfrm>
            <a:off x="3124200" y="2743200"/>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sp>
        <p:nvSpPr>
          <p:cNvPr id="71686" name="Rectangle 5"/>
          <p:cNvSpPr/>
          <p:nvPr/>
        </p:nvSpPr>
        <p:spPr>
          <a:xfrm>
            <a:off x="4048125" y="3138488"/>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graphicFrame>
        <p:nvGraphicFramePr>
          <p:cNvPr id="164870" name="Object 6"/>
          <p:cNvGraphicFramePr>
            <a:graphicFrameLocks noChangeAspect="1"/>
          </p:cNvGraphicFramePr>
          <p:nvPr/>
        </p:nvGraphicFramePr>
        <p:xfrm>
          <a:off x="381000" y="3200400"/>
          <a:ext cx="2514600" cy="1393825"/>
        </p:xfrm>
        <a:graphic>
          <a:graphicData uri="http://schemas.openxmlformats.org/presentationml/2006/ole">
            <mc:AlternateContent xmlns:mc="http://schemas.openxmlformats.org/markup-compatibility/2006">
              <mc:Choice xmlns:v="urn:schemas-microsoft-com:vml" Requires="v">
                <p:oleObj r:id="rId2" imgW="1282700" imgH="711200" progId="Equation.3">
                  <p:embed/>
                </p:oleObj>
              </mc:Choice>
              <mc:Fallback>
                <p:oleObj r:id="rId2" imgW="1282700" imgH="711200" progId="Equation.3">
                  <p:embed/>
                  <p:pic>
                    <p:nvPicPr>
                      <p:cNvPr id="0" name="图片 3153"/>
                      <p:cNvPicPr/>
                      <p:nvPr/>
                    </p:nvPicPr>
                    <p:blipFill>
                      <a:blip r:embed="rId3"/>
                      <a:stretch>
                        <a:fillRect/>
                      </a:stretch>
                    </p:blipFill>
                    <p:spPr>
                      <a:xfrm>
                        <a:off x="381000" y="3200400"/>
                        <a:ext cx="2514600" cy="1393825"/>
                      </a:xfrm>
                      <a:prstGeom prst="rect">
                        <a:avLst/>
                      </a:prstGeom>
                      <a:noFill/>
                      <a:ln w="38100">
                        <a:noFill/>
                        <a:miter/>
                      </a:ln>
                    </p:spPr>
                  </p:pic>
                </p:oleObj>
              </mc:Fallback>
            </mc:AlternateContent>
          </a:graphicData>
        </a:graphic>
      </p:graphicFrame>
      <p:sp>
        <p:nvSpPr>
          <p:cNvPr id="164871" name="Text Box 7"/>
          <p:cNvSpPr txBox="1"/>
          <p:nvPr/>
        </p:nvSpPr>
        <p:spPr>
          <a:xfrm>
            <a:off x="304800" y="5105400"/>
            <a:ext cx="7467600" cy="895350"/>
          </a:xfrm>
          <a:prstGeom prst="rect">
            <a:avLst/>
          </a:prstGeom>
          <a:noFill/>
          <a:ln w="9525">
            <a:noFill/>
          </a:ln>
        </p:spPr>
        <p:txBody>
          <a:bodyPr anchor="b" anchorCtr="0">
            <a:spAutoFit/>
          </a:bodyPr>
          <a:lstStyle/>
          <a:p>
            <a:pPr algn="just">
              <a:spcBef>
                <a:spcPct val="20000"/>
              </a:spcBef>
              <a:buBlip>
                <a:blip r:embed="rId4"/>
              </a:buBlip>
            </a:pPr>
            <a:r>
              <a:rPr lang="en-US" altLang="zh-CN" b="1" dirty="0">
                <a:solidFill>
                  <a:schemeClr val="folHlink"/>
                </a:solidFill>
                <a:latin typeface="宋体" panose="02010600030101010101" pitchFamily="2" charset="-122"/>
              </a:rPr>
              <a:t> </a:t>
            </a:r>
            <a:r>
              <a:rPr lang="zh-CN" altLang="en-US" b="1" dirty="0">
                <a:solidFill>
                  <a:schemeClr val="folHlink"/>
                </a:solidFill>
                <a:latin typeface="宋体" panose="02010600030101010101" pitchFamily="2" charset="-122"/>
              </a:rPr>
              <a:t>染色体</a:t>
            </a:r>
            <a:r>
              <a:rPr lang="zh-CN" altLang="en-US" dirty="0">
                <a:solidFill>
                  <a:schemeClr val="tx1"/>
                </a:solidFill>
                <a:latin typeface="宋体" panose="02010600030101010101" pitchFamily="2" charset="-122"/>
              </a:rPr>
              <a:t>：</a:t>
            </a:r>
          </a:p>
          <a:p>
            <a:pPr algn="just">
              <a:spcBef>
                <a:spcPct val="20000"/>
              </a:spcBef>
              <a:buNone/>
            </a:pPr>
            <a:r>
              <a:rPr lang="en-US" altLang="zh-CN" dirty="0">
                <a:solidFill>
                  <a:schemeClr val="tx1"/>
                </a:solidFill>
                <a:latin typeface="Times New Roman" panose="02020603050405020304" pitchFamily="18" charset="0"/>
                <a:cs typeface="Times New Roman" panose="02020603050405020304" pitchFamily="18" charset="0"/>
              </a:rPr>
              <a:t>[2.1</a:t>
            </a:r>
            <a:r>
              <a:rPr lang="zh-CN" altLang="en-US" dirty="0">
                <a:solidFill>
                  <a:schemeClr val="tx1"/>
                </a:solidFill>
                <a:latin typeface="宋体" panose="02010600030101010101" pitchFamily="2" charset="-122"/>
              </a:rPr>
              <a:t>，</a:t>
            </a:r>
            <a:r>
              <a:rPr lang="en-US" altLang="zh-CN" dirty="0">
                <a:solidFill>
                  <a:schemeClr val="tx1"/>
                </a:solidFill>
                <a:latin typeface="Times New Roman" panose="02020603050405020304" pitchFamily="18" charset="0"/>
                <a:cs typeface="Times New Roman" panose="02020603050405020304" pitchFamily="18" charset="0"/>
              </a:rPr>
              <a:t>2.4</a:t>
            </a:r>
            <a:r>
              <a:rPr lang="zh-CN" altLang="en-US" dirty="0">
                <a:solidFill>
                  <a:schemeClr val="tx1"/>
                </a:solidFill>
                <a:latin typeface="宋体" panose="02010600030101010101" pitchFamily="2" charset="-122"/>
              </a:rPr>
              <a:t>，</a:t>
            </a:r>
            <a:r>
              <a:rPr lang="en-US" altLang="zh-CN" dirty="0">
                <a:solidFill>
                  <a:schemeClr val="tx1"/>
                </a:solidFill>
                <a:latin typeface="Times New Roman" panose="02020603050405020304" pitchFamily="18" charset="0"/>
                <a:cs typeface="Times New Roman" panose="02020603050405020304" pitchFamily="18" charset="0"/>
              </a:rPr>
              <a:t>1.9</a:t>
            </a:r>
            <a:r>
              <a:rPr lang="zh-CN" altLang="en-US" dirty="0">
                <a:solidFill>
                  <a:schemeClr val="tx1"/>
                </a:solidFill>
                <a:latin typeface="宋体" panose="02010600030101010101" pitchFamily="2" charset="-122"/>
              </a:rPr>
              <a:t>，</a:t>
            </a:r>
            <a:r>
              <a:rPr lang="en-US" altLang="zh-CN" dirty="0">
                <a:solidFill>
                  <a:schemeClr val="tx1"/>
                </a:solidFill>
                <a:latin typeface="Times New Roman" panose="02020603050405020304" pitchFamily="18" charset="0"/>
                <a:cs typeface="Times New Roman" panose="02020603050405020304" pitchFamily="18" charset="0"/>
              </a:rPr>
              <a:t>0</a:t>
            </a:r>
            <a:r>
              <a:rPr lang="zh-CN" altLang="en-US" dirty="0">
                <a:solidFill>
                  <a:schemeClr val="tx1"/>
                </a:solidFill>
                <a:latin typeface="宋体" panose="02010600030101010101" pitchFamily="2" charset="-122"/>
              </a:rPr>
              <a:t>，</a:t>
            </a:r>
            <a:r>
              <a:rPr lang="en-US" altLang="zh-CN" dirty="0">
                <a:solidFill>
                  <a:schemeClr val="tx1"/>
                </a:solidFill>
                <a:latin typeface="Times New Roman" panose="02020603050405020304" pitchFamily="18" charset="0"/>
                <a:cs typeface="Times New Roman" panose="02020603050405020304" pitchFamily="18" charset="0"/>
              </a:rPr>
              <a:t>1.6</a:t>
            </a:r>
            <a:r>
              <a:rPr lang="zh-CN" altLang="en-US" dirty="0">
                <a:solidFill>
                  <a:schemeClr val="tx1"/>
                </a:solidFill>
                <a:latin typeface="宋体" panose="02010600030101010101" pitchFamily="2" charset="-122"/>
              </a:rPr>
              <a:t>，</a:t>
            </a:r>
            <a:r>
              <a:rPr lang="en-US" altLang="zh-CN" dirty="0">
                <a:solidFill>
                  <a:schemeClr val="tx1"/>
                </a:solidFill>
                <a:latin typeface="Times New Roman" panose="02020603050405020304" pitchFamily="18" charset="0"/>
                <a:cs typeface="Times New Roman" panose="02020603050405020304" pitchFamily="18" charset="0"/>
              </a:rPr>
              <a:t>2.1</a:t>
            </a:r>
            <a:r>
              <a:rPr lang="zh-CN" altLang="en-US" dirty="0">
                <a:solidFill>
                  <a:schemeClr val="tx1"/>
                </a:solidFill>
                <a:latin typeface="宋体" panose="02010600030101010101" pitchFamily="2" charset="-122"/>
              </a:rPr>
              <a:t>，</a:t>
            </a:r>
            <a:r>
              <a:rPr lang="en-US" altLang="zh-CN" dirty="0">
                <a:solidFill>
                  <a:schemeClr val="tx1"/>
                </a:solidFill>
                <a:latin typeface="Times New Roman" panose="02020603050405020304" pitchFamily="18" charset="0"/>
                <a:cs typeface="Times New Roman" panose="02020603050405020304" pitchFamily="18" charset="0"/>
              </a:rPr>
              <a:t>2.3</a:t>
            </a:r>
            <a:r>
              <a:rPr lang="zh-CN" altLang="en-US" dirty="0">
                <a:solidFill>
                  <a:schemeClr val="tx1"/>
                </a:solidFill>
                <a:latin typeface="宋体" panose="02010600030101010101" pitchFamily="2" charset="-122"/>
              </a:rPr>
              <a:t>，</a:t>
            </a:r>
            <a:r>
              <a:rPr lang="en-US" altLang="zh-CN" dirty="0">
                <a:solidFill>
                  <a:schemeClr val="tx1"/>
                </a:solidFill>
                <a:latin typeface="Times New Roman" panose="02020603050405020304" pitchFamily="18" charset="0"/>
                <a:cs typeface="Times New Roman" panose="02020603050405020304" pitchFamily="18" charset="0"/>
              </a:rPr>
              <a:t>0</a:t>
            </a:r>
            <a:r>
              <a:rPr lang="zh-CN" altLang="en-US" dirty="0">
                <a:solidFill>
                  <a:schemeClr val="tx1"/>
                </a:solidFill>
                <a:latin typeface="宋体" panose="02010600030101010101" pitchFamily="2" charset="-122"/>
              </a:rPr>
              <a:t>，</a:t>
            </a:r>
            <a:r>
              <a:rPr lang="en-US" altLang="zh-CN" dirty="0">
                <a:solidFill>
                  <a:schemeClr val="tx1"/>
                </a:solidFill>
                <a:latin typeface="Times New Roman" panose="02020603050405020304" pitchFamily="18" charset="0"/>
                <a:cs typeface="Times New Roman" panose="02020603050405020304" pitchFamily="18" charset="0"/>
              </a:rPr>
              <a:t>1.1</a:t>
            </a:r>
            <a:r>
              <a:rPr lang="zh-CN" altLang="en-US" dirty="0">
                <a:solidFill>
                  <a:schemeClr val="tx1"/>
                </a:solidFill>
                <a:latin typeface="宋体" panose="02010600030101010101" pitchFamily="2" charset="-122"/>
              </a:rPr>
              <a:t>，</a:t>
            </a:r>
            <a:r>
              <a:rPr lang="en-US" altLang="zh-CN" dirty="0">
                <a:solidFill>
                  <a:schemeClr val="tx1"/>
                </a:solidFill>
                <a:latin typeface="Times New Roman" panose="02020603050405020304" pitchFamily="18" charset="0"/>
                <a:cs typeface="Times New Roman" panose="02020603050405020304" pitchFamily="18" charset="0"/>
              </a:rPr>
              <a:t>2.4</a:t>
            </a:r>
            <a:r>
              <a:rPr lang="zh-CN" altLang="en-US" dirty="0">
                <a:solidFill>
                  <a:schemeClr val="tx1"/>
                </a:solidFill>
                <a:latin typeface="宋体" panose="02010600030101010101" pitchFamily="2" charset="-122"/>
              </a:rPr>
              <a:t>，</a:t>
            </a:r>
            <a:r>
              <a:rPr lang="en-US" altLang="zh-CN" dirty="0">
                <a:solidFill>
                  <a:schemeClr val="tx1"/>
                </a:solidFill>
                <a:latin typeface="Times New Roman" panose="02020603050405020304" pitchFamily="18" charset="0"/>
                <a:cs typeface="Times New Roman" panose="02020603050405020304" pitchFamily="18" charset="0"/>
              </a:rPr>
              <a:t>1.2]</a:t>
            </a:r>
            <a:r>
              <a:rPr lang="en-US" altLang="zh-CN" dirty="0">
                <a:solidFill>
                  <a:schemeClr val="tx1"/>
                </a:solidFill>
                <a:latin typeface="宋体" panose="02010600030101010101" pitchFamily="2" charset="-122"/>
              </a:rPr>
              <a:t> </a:t>
            </a:r>
          </a:p>
        </p:txBody>
      </p:sp>
      <p:sp>
        <p:nvSpPr>
          <p:cNvPr id="164872" name="Rectangle 8"/>
          <p:cNvSpPr/>
          <p:nvPr/>
        </p:nvSpPr>
        <p:spPr>
          <a:xfrm>
            <a:off x="304800" y="2438400"/>
            <a:ext cx="2514600" cy="457200"/>
          </a:xfrm>
          <a:prstGeom prst="rect">
            <a:avLst/>
          </a:prstGeom>
          <a:noFill/>
          <a:ln w="9525">
            <a:noFill/>
          </a:ln>
        </p:spPr>
        <p:txBody>
          <a:bodyPr>
            <a:spAutoFit/>
          </a:bodyPr>
          <a:lstStyle/>
          <a:p>
            <a:pPr>
              <a:buBlip>
                <a:blip r:embed="rId4"/>
              </a:buBlip>
            </a:pPr>
            <a:r>
              <a:rPr lang="en-US" altLang="zh-CN" dirty="0">
                <a:solidFill>
                  <a:schemeClr val="tx1"/>
                </a:solidFill>
                <a:latin typeface="宋体" panose="02010600030101010101" pitchFamily="2" charset="-122"/>
              </a:rPr>
              <a:t> </a:t>
            </a:r>
            <a:r>
              <a:rPr lang="zh-CN" altLang="en-US" b="1" dirty="0">
                <a:solidFill>
                  <a:schemeClr val="folHlink"/>
                </a:solidFill>
                <a:latin typeface="宋体" panose="02010600030101010101" pitchFamily="2" charset="-122"/>
              </a:rPr>
              <a:t>编码矩阵</a:t>
            </a:r>
            <a:r>
              <a:rPr lang="zh-CN" altLang="en-US" dirty="0">
                <a:solidFill>
                  <a:schemeClr val="tx1"/>
                </a:solidFill>
                <a:latin typeface="宋体" panose="02010600030101010101" pitchFamily="2" charset="-122"/>
              </a:rPr>
              <a:t>：</a:t>
            </a:r>
            <a:r>
              <a:rPr lang="zh-CN" altLang="en-US" sz="1100" dirty="0">
                <a:solidFill>
                  <a:schemeClr val="tx1"/>
                </a:solidFill>
                <a:latin typeface="宋体" panose="02010600030101010101" pitchFamily="2" charset="-122"/>
              </a:rPr>
              <a:t> </a:t>
            </a:r>
            <a:endParaRPr lang="zh-CN" altLang="en-US" dirty="0">
              <a:solidFill>
                <a:schemeClr val="tx1"/>
              </a:solidFill>
              <a:latin typeface="Times New Roman" panose="02020603050405020304" pitchFamily="18" charset="0"/>
            </a:endParaRPr>
          </a:p>
        </p:txBody>
      </p:sp>
      <p:grpSp>
        <p:nvGrpSpPr>
          <p:cNvPr id="2" name="Group 9"/>
          <p:cNvGrpSpPr/>
          <p:nvPr/>
        </p:nvGrpSpPr>
        <p:grpSpPr>
          <a:xfrm>
            <a:off x="3505200" y="2209800"/>
            <a:ext cx="5410200" cy="3124200"/>
            <a:chOff x="2208" y="1392"/>
            <a:chExt cx="3408" cy="1968"/>
          </a:xfrm>
        </p:grpSpPr>
        <p:sp>
          <p:nvSpPr>
            <p:cNvPr id="71691" name="Rectangle 10"/>
            <p:cNvSpPr/>
            <p:nvPr/>
          </p:nvSpPr>
          <p:spPr>
            <a:xfrm>
              <a:off x="2208" y="1392"/>
              <a:ext cx="3408" cy="1968"/>
            </a:xfrm>
            <a:prstGeom prst="rect">
              <a:avLst/>
            </a:prstGeom>
            <a:gradFill rotWithShape="0">
              <a:gsLst>
                <a:gs pos="0">
                  <a:srgbClr val="CCECFF"/>
                </a:gs>
                <a:gs pos="100000">
                  <a:srgbClr val="FFFFFF"/>
                </a:gs>
              </a:gsLst>
              <a:path path="shape">
                <a:fillToRect l="50000" t="50000" r="50000" b="50000"/>
              </a:path>
              <a:tileRect/>
            </a:gradFill>
            <a:ln w="9525" cap="flat" cmpd="sng">
              <a:solidFill>
                <a:srgbClr val="3366FF"/>
              </a:solidFill>
              <a:prstDash val="solid"/>
              <a:miter/>
              <a:headEnd type="none" w="med" len="med"/>
              <a:tailEnd type="none" w="med" len="med"/>
            </a:ln>
          </p:spPr>
          <p:txBody>
            <a:bodyPr wrap="none" anchor="ctr" anchorCtr="0"/>
            <a:lstStyle/>
            <a:p>
              <a:endParaRPr lang="zh-CN" altLang="en-US" dirty="0">
                <a:latin typeface="宋体" panose="02010600030101010101" pitchFamily="2" charset="-122"/>
              </a:endParaRPr>
            </a:p>
          </p:txBody>
        </p:sp>
        <p:grpSp>
          <p:nvGrpSpPr>
            <p:cNvPr id="71692" name="Group 11"/>
            <p:cNvGrpSpPr/>
            <p:nvPr/>
          </p:nvGrpSpPr>
          <p:grpSpPr>
            <a:xfrm>
              <a:off x="2304" y="1440"/>
              <a:ext cx="3264" cy="1834"/>
              <a:chOff x="2304" y="1440"/>
              <a:chExt cx="3264" cy="1834"/>
            </a:xfrm>
          </p:grpSpPr>
          <p:pic>
            <p:nvPicPr>
              <p:cNvPr id="71693" name="Picture 12"/>
              <p:cNvPicPr>
                <a:picLocks noChangeAspect="1"/>
              </p:cNvPicPr>
              <p:nvPr/>
            </p:nvPicPr>
            <p:blipFill>
              <a:blip r:embed="rId5"/>
              <a:stretch>
                <a:fillRect/>
              </a:stretch>
            </p:blipFill>
            <p:spPr>
              <a:xfrm>
                <a:off x="2304" y="1440"/>
                <a:ext cx="3264" cy="1520"/>
              </a:xfrm>
              <a:prstGeom prst="rect">
                <a:avLst/>
              </a:prstGeom>
              <a:noFill/>
              <a:ln w="9525">
                <a:noFill/>
              </a:ln>
            </p:spPr>
          </p:pic>
          <p:sp>
            <p:nvSpPr>
              <p:cNvPr id="71694" name="Rectangle 13"/>
              <p:cNvSpPr/>
              <p:nvPr/>
            </p:nvSpPr>
            <p:spPr>
              <a:xfrm>
                <a:off x="2592" y="3024"/>
                <a:ext cx="2976" cy="250"/>
              </a:xfrm>
              <a:prstGeom prst="rect">
                <a:avLst/>
              </a:prstGeom>
              <a:noFill/>
              <a:ln w="9525">
                <a:noFill/>
              </a:ln>
            </p:spPr>
            <p:txBody>
              <a:bodyPr>
                <a:spAutoFit/>
              </a:bodyPr>
              <a:lstStyle/>
              <a:p>
                <a:r>
                  <a:rPr lang="en-US" altLang="zh-CN" sz="2000" dirty="0">
                    <a:solidFill>
                      <a:schemeClr val="tx1"/>
                    </a:solidFill>
                    <a:latin typeface="宋体" panose="02010600030101010101" pitchFamily="2" charset="-122"/>
                  </a:rPr>
                  <a:t>   </a:t>
                </a:r>
                <a:r>
                  <a:rPr lang="en-US" altLang="zh-CN" sz="2000" dirty="0">
                    <a:solidFill>
                      <a:schemeClr val="tx1"/>
                    </a:solidFill>
                    <a:latin typeface="Times New Roman" panose="02020603050405020304" pitchFamily="18" charset="0"/>
                    <a:cs typeface="Times New Roman" panose="02020603050405020304" pitchFamily="18" charset="0"/>
                  </a:rPr>
                  <a:t>  </a:t>
                </a:r>
                <a:r>
                  <a:rPr lang="zh-CN" altLang="en-US" sz="2000" dirty="0">
                    <a:solidFill>
                      <a:schemeClr val="tx1"/>
                    </a:solidFill>
                    <a:latin typeface="宋体" panose="02010600030101010101" pitchFamily="2" charset="-122"/>
                  </a:rPr>
                  <a:t>混合流水车间调度的机器编号 </a:t>
                </a: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4872"/>
                                        </p:tgtEl>
                                        <p:attrNameLst>
                                          <p:attrName>style.visibility</p:attrName>
                                        </p:attrNameLst>
                                      </p:cBhvr>
                                      <p:to>
                                        <p:strVal val="visible"/>
                                      </p:to>
                                    </p:set>
                                    <p:anim calcmode="lin" valueType="num">
                                      <p:cBhvr additive="base">
                                        <p:cTn id="13" dur="500" fill="hold"/>
                                        <p:tgtEl>
                                          <p:spTgt spid="164872"/>
                                        </p:tgtEl>
                                        <p:attrNameLst>
                                          <p:attrName>ppt_x</p:attrName>
                                        </p:attrNameLst>
                                      </p:cBhvr>
                                      <p:tavLst>
                                        <p:tav tm="0">
                                          <p:val>
                                            <p:strVal val="0-#ppt_w/2"/>
                                          </p:val>
                                        </p:tav>
                                        <p:tav tm="100000">
                                          <p:val>
                                            <p:strVal val="#ppt_x"/>
                                          </p:val>
                                        </p:tav>
                                      </p:tavLst>
                                    </p:anim>
                                    <p:anim calcmode="lin" valueType="num">
                                      <p:cBhvr additive="base">
                                        <p:cTn id="14" dur="500" fill="hold"/>
                                        <p:tgtEl>
                                          <p:spTgt spid="164872"/>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164870"/>
                                        </p:tgtEl>
                                        <p:attrNameLst>
                                          <p:attrName>style.visibility</p:attrName>
                                        </p:attrNameLst>
                                      </p:cBhvr>
                                      <p:to>
                                        <p:strVal val="visible"/>
                                      </p:to>
                                    </p:set>
                                    <p:animEffect transition="in" filter="dissolve">
                                      <p:cBhvr>
                                        <p:cTn id="18" dur="500"/>
                                        <p:tgtEl>
                                          <p:spTgt spid="164870"/>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4871"/>
                                        </p:tgtEl>
                                        <p:attrNameLst>
                                          <p:attrName>style.visibility</p:attrName>
                                        </p:attrNameLst>
                                      </p:cBhvr>
                                      <p:to>
                                        <p:strVal val="visible"/>
                                      </p:to>
                                    </p:set>
                                    <p:anim calcmode="lin" valueType="num">
                                      <p:cBhvr additive="base">
                                        <p:cTn id="23" dur="500" fill="hold"/>
                                        <p:tgtEl>
                                          <p:spTgt spid="164871"/>
                                        </p:tgtEl>
                                        <p:attrNameLst>
                                          <p:attrName>ppt_x</p:attrName>
                                        </p:attrNameLst>
                                      </p:cBhvr>
                                      <p:tavLst>
                                        <p:tav tm="0">
                                          <p:val>
                                            <p:strVal val="0-#ppt_w/2"/>
                                          </p:val>
                                        </p:tav>
                                        <p:tav tm="100000">
                                          <p:val>
                                            <p:strVal val="#ppt_x"/>
                                          </p:val>
                                        </p:tav>
                                      </p:tavLst>
                                    </p:anim>
                                    <p:anim calcmode="lin" valueType="num">
                                      <p:cBhvr additive="base">
                                        <p:cTn id="24" dur="500" fill="hold"/>
                                        <p:tgtEl>
                                          <p:spTgt spid="1648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71" grpId="0"/>
      <p:bldP spid="16487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2707" name="Rectangle 3"/>
          <p:cNvSpPr>
            <a:spLocks noGrp="1"/>
          </p:cNvSpPr>
          <p:nvPr>
            <p:ph idx="1"/>
          </p:nvPr>
        </p:nvSpPr>
        <p:spPr>
          <a:xfrm>
            <a:off x="533400" y="1008063"/>
            <a:ext cx="7804150" cy="692150"/>
          </a:xfrm>
          <a:ln/>
        </p:spPr>
        <p:txBody>
          <a:bodyPr vert="horz" wrap="square" lIns="91440" tIns="45720" rIns="91440" bIns="45720" anchor="t" anchorCtr="0"/>
          <a:lstStyle/>
          <a:p>
            <a:pPr eaLnBrk="1" hangingPunct="1">
              <a:buNone/>
            </a:pPr>
            <a:r>
              <a:rPr lang="en-US" altLang="zh-CN" sz="2800" b="1" dirty="0">
                <a:latin typeface="Times New Roman" panose="02020603050405020304" pitchFamily="18" charset="0"/>
              </a:rPr>
              <a:t>3.  </a:t>
            </a:r>
            <a:r>
              <a:rPr lang="zh-CN" altLang="en-US" sz="2800" b="1" dirty="0">
                <a:latin typeface="Times New Roman" panose="02020603050405020304" pitchFamily="18" charset="0"/>
              </a:rPr>
              <a:t>调度实例</a:t>
            </a:r>
          </a:p>
        </p:txBody>
      </p:sp>
      <p:sp>
        <p:nvSpPr>
          <p:cNvPr id="28059" name="Rectangle 411"/>
          <p:cNvSpPr/>
          <p:nvPr/>
        </p:nvSpPr>
        <p:spPr>
          <a:xfrm>
            <a:off x="533400" y="1617663"/>
            <a:ext cx="8153400" cy="1887537"/>
          </a:xfrm>
          <a:prstGeom prst="rect">
            <a:avLst/>
          </a:prstGeom>
          <a:noFill/>
          <a:ln w="9525">
            <a:noFill/>
          </a:ln>
        </p:spPr>
        <p:txBody>
          <a:bodyPr>
            <a:spAutoFit/>
          </a:bodyPr>
          <a:lstStyle/>
          <a:p>
            <a:pPr>
              <a:lnSpc>
                <a:spcPct val="140000"/>
              </a:lnSpc>
              <a:spcBef>
                <a:spcPct val="50000"/>
              </a:spcBef>
              <a:buBlip>
                <a:blip r:embed="rId2"/>
              </a:buBlip>
            </a:pPr>
            <a:r>
              <a:rPr lang="en-US" altLang="zh-CN" sz="2800" dirty="0">
                <a:solidFill>
                  <a:schemeClr val="tx1"/>
                </a:solidFill>
                <a:latin typeface="宋体" panose="02010600030101010101" pitchFamily="2" charset="-122"/>
              </a:rPr>
              <a:t> </a:t>
            </a:r>
            <a:r>
              <a:rPr lang="zh-CN" altLang="en-US" sz="2800" dirty="0">
                <a:solidFill>
                  <a:schemeClr val="tx1"/>
                </a:solidFill>
                <a:latin typeface="Times New Roman" panose="02020603050405020304" pitchFamily="18" charset="0"/>
              </a:rPr>
              <a:t>某汽车发动机厂金加工车间要加工</a:t>
            </a:r>
            <a:r>
              <a:rPr lang="en-US" altLang="zh-CN" sz="2800" dirty="0">
                <a:solidFill>
                  <a:schemeClr val="tx1"/>
                </a:solidFill>
                <a:latin typeface="Times New Roman" panose="02020603050405020304" pitchFamily="18" charset="0"/>
              </a:rPr>
              <a:t>12</a:t>
            </a:r>
            <a:r>
              <a:rPr lang="zh-CN" altLang="en-US" sz="2800" dirty="0">
                <a:solidFill>
                  <a:schemeClr val="tx1"/>
                </a:solidFill>
                <a:latin typeface="Times New Roman" panose="02020603050405020304" pitchFamily="18" charset="0"/>
              </a:rPr>
              <a:t>个工件，每个工件都有车、刨、磨 </a:t>
            </a:r>
            <a:r>
              <a:rPr lang="en-US" altLang="zh-CN" sz="2800" dirty="0">
                <a:solidFill>
                  <a:schemeClr val="tx1"/>
                </a:solidFill>
                <a:latin typeface="Times New Roman" panose="02020603050405020304" pitchFamily="18" charset="0"/>
              </a:rPr>
              <a:t>3</a:t>
            </a:r>
            <a:r>
              <a:rPr lang="zh-CN" altLang="en-US" sz="2800" dirty="0">
                <a:solidFill>
                  <a:schemeClr val="tx1"/>
                </a:solidFill>
                <a:latin typeface="Times New Roman" panose="02020603050405020304" pitchFamily="18" charset="0"/>
              </a:rPr>
              <a:t>个工序，现有</a:t>
            </a:r>
            <a:r>
              <a:rPr lang="en-US" altLang="zh-CN" sz="2800" dirty="0">
                <a:solidFill>
                  <a:schemeClr val="tx1"/>
                </a:solidFill>
                <a:latin typeface="Times New Roman" panose="02020603050405020304" pitchFamily="18" charset="0"/>
              </a:rPr>
              <a:t>3</a:t>
            </a:r>
            <a:r>
              <a:rPr lang="zh-CN" altLang="en-US" sz="2800" dirty="0">
                <a:solidFill>
                  <a:schemeClr val="tx1"/>
                </a:solidFill>
                <a:latin typeface="Times New Roman" panose="02020603050405020304" pitchFamily="18" charset="0"/>
              </a:rPr>
              <a:t>台车床，</a:t>
            </a:r>
            <a:r>
              <a:rPr lang="en-US" altLang="zh-CN" sz="2800" dirty="0">
                <a:solidFill>
                  <a:schemeClr val="tx1"/>
                </a:solidFill>
                <a:latin typeface="Times New Roman" panose="02020603050405020304" pitchFamily="18" charset="0"/>
              </a:rPr>
              <a:t>2</a:t>
            </a:r>
            <a:r>
              <a:rPr lang="zh-CN" altLang="en-US" sz="2800" dirty="0">
                <a:solidFill>
                  <a:schemeClr val="tx1"/>
                </a:solidFill>
                <a:latin typeface="Times New Roman" panose="02020603050405020304" pitchFamily="18" charset="0"/>
              </a:rPr>
              <a:t>台刨床，</a:t>
            </a:r>
            <a:r>
              <a:rPr lang="en-US" altLang="zh-CN" sz="2800" dirty="0">
                <a:solidFill>
                  <a:schemeClr val="tx1"/>
                </a:solidFill>
                <a:latin typeface="Times New Roman" panose="02020603050405020304" pitchFamily="18" charset="0"/>
              </a:rPr>
              <a:t>4</a:t>
            </a:r>
            <a:r>
              <a:rPr lang="zh-CN" altLang="en-US" sz="2800" dirty="0">
                <a:solidFill>
                  <a:schemeClr val="tx1"/>
                </a:solidFill>
                <a:latin typeface="Times New Roman" panose="02020603050405020304" pitchFamily="18" charset="0"/>
              </a:rPr>
              <a:t>台磨床，每台机床的加工能力不同。</a:t>
            </a:r>
          </a:p>
        </p:txBody>
      </p:sp>
      <p:sp>
        <p:nvSpPr>
          <p:cNvPr id="72709" name="Rectangle 417"/>
          <p:cNvSpPr>
            <a:spLocks noGrp="1"/>
          </p:cNvSpPr>
          <p:nvPr>
            <p:ph type="title"/>
          </p:nvPr>
        </p:nvSpPr>
        <p:spPr>
          <a:ln/>
        </p:spPr>
        <p:txBody>
          <a:bodyPr vert="horz" wrap="square" lIns="91440" tIns="45720" rIns="91440" bIns="45720" anchor="b" anchorCtr="0"/>
          <a:lstStyle/>
          <a:p>
            <a:pPr eaLnBrk="1" hangingPunct="1"/>
            <a:r>
              <a:rPr lang="en-US" altLang="zh-CN" sz="3400" b="0" dirty="0">
                <a:latin typeface="Times New Roman" panose="02020603050405020304" pitchFamily="18" charset="0"/>
                <a:ea typeface="黑体" panose="02010609060101010101" pitchFamily="49" charset="-122"/>
              </a:rPr>
              <a:t>5.4.2  </a:t>
            </a:r>
            <a:r>
              <a:rPr lang="zh-CN" altLang="en-US" sz="3400" b="0" dirty="0">
                <a:latin typeface="Times New Roman" panose="02020603050405020304" pitchFamily="18" charset="0"/>
                <a:ea typeface="黑体" panose="02010609060101010101" pitchFamily="49" charset="-122"/>
              </a:rPr>
              <a:t>基于遗传算法的混合流水车间调度方法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8059"/>
                                        </p:tgtEl>
                                        <p:attrNameLst>
                                          <p:attrName>style.visibility</p:attrName>
                                        </p:attrNameLst>
                                      </p:cBhvr>
                                      <p:to>
                                        <p:strVal val="visible"/>
                                      </p:to>
                                    </p:set>
                                    <p:animEffect transition="in" filter="slide(fromBottom)">
                                      <p:cBhvr>
                                        <p:cTn id="7" dur="500"/>
                                        <p:tgtEl>
                                          <p:spTgt spid="280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059"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68</a:t>
            </a:fld>
            <a:endParaRPr lang="ja-JP" altLang="en-US" sz="1800" dirty="0">
              <a:solidFill>
                <a:srgbClr val="A50021"/>
              </a:solidFill>
              <a:latin typeface="Arial" panose="020B0604020202020204" pitchFamily="34" charset="0"/>
              <a:ea typeface="MS PGothic" panose="020B0600070205080204" pitchFamily="34" charset="-128"/>
            </a:endParaRPr>
          </a:p>
        </p:txBody>
      </p:sp>
      <p:grpSp>
        <p:nvGrpSpPr>
          <p:cNvPr id="2" name="Group 2"/>
          <p:cNvGrpSpPr/>
          <p:nvPr/>
        </p:nvGrpSpPr>
        <p:grpSpPr>
          <a:xfrm>
            <a:off x="228600" y="1447800"/>
            <a:ext cx="8686800" cy="5029200"/>
            <a:chOff x="-3" y="-3"/>
            <a:chExt cx="3986" cy="5382"/>
          </a:xfrm>
        </p:grpSpPr>
        <p:grpSp>
          <p:nvGrpSpPr>
            <p:cNvPr id="73734" name="Group 3"/>
            <p:cNvGrpSpPr/>
            <p:nvPr/>
          </p:nvGrpSpPr>
          <p:grpSpPr>
            <a:xfrm>
              <a:off x="0" y="0"/>
              <a:ext cx="3980" cy="5376"/>
              <a:chOff x="0" y="0"/>
              <a:chExt cx="3980" cy="5376"/>
            </a:xfrm>
          </p:grpSpPr>
          <p:grpSp>
            <p:nvGrpSpPr>
              <p:cNvPr id="73736" name="Group 4"/>
              <p:cNvGrpSpPr/>
              <p:nvPr/>
            </p:nvGrpSpPr>
            <p:grpSpPr>
              <a:xfrm>
                <a:off x="0" y="0"/>
                <a:ext cx="362" cy="768"/>
                <a:chOff x="0" y="0"/>
                <a:chExt cx="362" cy="768"/>
              </a:xfrm>
            </p:grpSpPr>
            <p:sp>
              <p:nvSpPr>
                <p:cNvPr id="74133" name="Rectangle 5"/>
                <p:cNvSpPr/>
                <p:nvPr/>
              </p:nvSpPr>
              <p:spPr>
                <a:xfrm>
                  <a:off x="43" y="0"/>
                  <a:ext cx="276" cy="768"/>
                </a:xfrm>
                <a:prstGeom prst="rect">
                  <a:avLst/>
                </a:prstGeom>
                <a:noFill/>
                <a:ln w="9525">
                  <a:noFill/>
                </a:ln>
              </p:spPr>
              <p:txBody>
                <a:bodyPr/>
                <a:lstStyle/>
                <a:p>
                  <a:pPr algn="just"/>
                  <a:r>
                    <a:rPr lang="en-US" altLang="zh-CN" sz="1000" b="1" dirty="0">
                      <a:solidFill>
                        <a:schemeClr val="tx1"/>
                      </a:solidFill>
                      <a:latin typeface="Times New Roman" panose="02020603050405020304" pitchFamily="18" charset="0"/>
                    </a:rPr>
                    <a:t> </a:t>
                  </a:r>
                  <a:endParaRPr lang="en-US" altLang="zh-CN" sz="1000" dirty="0">
                    <a:solidFill>
                      <a:schemeClr val="tx1"/>
                    </a:solidFill>
                    <a:latin typeface="Times New Roman" panose="02020603050405020304" pitchFamily="18" charset="0"/>
                  </a:endParaRPr>
                </a:p>
                <a:p>
                  <a:pPr algn="just"/>
                  <a:r>
                    <a:rPr lang="zh-CN" altLang="en-US" sz="1400" b="1" dirty="0">
                      <a:solidFill>
                        <a:schemeClr val="tx1"/>
                      </a:solidFill>
                      <a:latin typeface="Times New Roman" panose="02020603050405020304" pitchFamily="18" charset="0"/>
                    </a:rPr>
                    <a:t>工件</a:t>
                  </a:r>
                  <a:endParaRPr lang="zh-CN" altLang="en-US" sz="1400" dirty="0">
                    <a:solidFill>
                      <a:schemeClr val="tx1"/>
                    </a:solidFill>
                    <a:latin typeface="Times New Roman" panose="02020603050405020304" pitchFamily="18" charset="0"/>
                  </a:endParaRPr>
                </a:p>
                <a:p>
                  <a:pPr algn="just"/>
                  <a:endParaRPr lang="en-US" altLang="zh-CN" dirty="0">
                    <a:solidFill>
                      <a:schemeClr val="tx1"/>
                    </a:solidFill>
                    <a:latin typeface="Times New Roman" panose="02020603050405020304" pitchFamily="18" charset="0"/>
                  </a:endParaRPr>
                </a:p>
              </p:txBody>
            </p:sp>
            <p:sp>
              <p:nvSpPr>
                <p:cNvPr id="74134" name="Rectangle 6"/>
                <p:cNvSpPr/>
                <p:nvPr/>
              </p:nvSpPr>
              <p:spPr>
                <a:xfrm>
                  <a:off x="0" y="0"/>
                  <a:ext cx="362" cy="768"/>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37" name="Group 7"/>
              <p:cNvGrpSpPr/>
              <p:nvPr/>
            </p:nvGrpSpPr>
            <p:grpSpPr>
              <a:xfrm>
                <a:off x="362" y="0"/>
                <a:ext cx="1206" cy="384"/>
                <a:chOff x="362" y="0"/>
                <a:chExt cx="1206" cy="384"/>
              </a:xfrm>
            </p:grpSpPr>
            <p:sp>
              <p:nvSpPr>
                <p:cNvPr id="74131" name="Rectangle 8"/>
                <p:cNvSpPr/>
                <p:nvPr/>
              </p:nvSpPr>
              <p:spPr>
                <a:xfrm>
                  <a:off x="405" y="0"/>
                  <a:ext cx="1120" cy="384"/>
                </a:xfrm>
                <a:prstGeom prst="rect">
                  <a:avLst/>
                </a:prstGeom>
                <a:noFill/>
                <a:ln w="9525">
                  <a:noFill/>
                </a:ln>
              </p:spPr>
              <p:txBody>
                <a:bodyPr/>
                <a:lstStyle/>
                <a:p>
                  <a:pPr algn="ctr"/>
                  <a:r>
                    <a:rPr lang="zh-CN" altLang="en-US" sz="1600" b="1" dirty="0">
                      <a:solidFill>
                        <a:schemeClr val="tx1"/>
                      </a:solidFill>
                      <a:latin typeface="Times New Roman" panose="02020603050405020304" pitchFamily="18" charset="0"/>
                    </a:rPr>
                    <a:t>工序</a:t>
                  </a:r>
                  <a:r>
                    <a:rPr lang="en-US" altLang="zh-CN" sz="1600" b="1" dirty="0">
                      <a:solidFill>
                        <a:schemeClr val="tx1"/>
                      </a:solidFill>
                      <a:latin typeface="Times New Roman" panose="02020603050405020304" pitchFamily="18" charset="0"/>
                    </a:rPr>
                    <a:t>1</a:t>
                  </a:r>
                  <a:endParaRPr lang="en-US" altLang="zh-CN" sz="1600" dirty="0">
                    <a:solidFill>
                      <a:schemeClr val="tx1"/>
                    </a:solidFill>
                    <a:latin typeface="Times New Roman" panose="02020603050405020304" pitchFamily="18" charset="0"/>
                  </a:endParaRPr>
                </a:p>
                <a:p>
                  <a:pPr algn="ctr"/>
                  <a:endParaRPr lang="en-US" altLang="zh-CN" dirty="0">
                    <a:solidFill>
                      <a:schemeClr val="tx1"/>
                    </a:solidFill>
                    <a:latin typeface="Times New Roman" panose="02020603050405020304" pitchFamily="18" charset="0"/>
                  </a:endParaRPr>
                </a:p>
              </p:txBody>
            </p:sp>
            <p:sp>
              <p:nvSpPr>
                <p:cNvPr id="74132" name="Rectangle 9"/>
                <p:cNvSpPr/>
                <p:nvPr/>
              </p:nvSpPr>
              <p:spPr>
                <a:xfrm>
                  <a:off x="362" y="0"/>
                  <a:ext cx="1206"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38" name="Group 10"/>
              <p:cNvGrpSpPr/>
              <p:nvPr/>
            </p:nvGrpSpPr>
            <p:grpSpPr>
              <a:xfrm>
                <a:off x="1568" y="0"/>
                <a:ext cx="804" cy="384"/>
                <a:chOff x="1568" y="0"/>
                <a:chExt cx="804" cy="384"/>
              </a:xfrm>
            </p:grpSpPr>
            <p:sp>
              <p:nvSpPr>
                <p:cNvPr id="74129" name="Rectangle 11"/>
                <p:cNvSpPr/>
                <p:nvPr/>
              </p:nvSpPr>
              <p:spPr>
                <a:xfrm>
                  <a:off x="1611" y="0"/>
                  <a:ext cx="718" cy="384"/>
                </a:xfrm>
                <a:prstGeom prst="rect">
                  <a:avLst/>
                </a:prstGeom>
                <a:noFill/>
                <a:ln w="9525">
                  <a:noFill/>
                </a:ln>
              </p:spPr>
              <p:txBody>
                <a:bodyPr/>
                <a:lstStyle/>
                <a:p>
                  <a:pPr algn="ctr"/>
                  <a:r>
                    <a:rPr lang="zh-CN" altLang="en-US" sz="1600" b="1" dirty="0">
                      <a:solidFill>
                        <a:schemeClr val="tx1"/>
                      </a:solidFill>
                      <a:latin typeface="Times New Roman" panose="02020603050405020304" pitchFamily="18" charset="0"/>
                    </a:rPr>
                    <a:t>工序</a:t>
                  </a:r>
                  <a:r>
                    <a:rPr lang="en-US" altLang="zh-CN" sz="1600" b="1" dirty="0">
                      <a:solidFill>
                        <a:schemeClr val="tx1"/>
                      </a:solidFill>
                      <a:latin typeface="Times New Roman" panose="02020603050405020304" pitchFamily="18" charset="0"/>
                    </a:rPr>
                    <a:t>2</a:t>
                  </a:r>
                  <a:endParaRPr lang="en-US" altLang="zh-CN" sz="1600" dirty="0">
                    <a:solidFill>
                      <a:schemeClr val="tx1"/>
                    </a:solidFill>
                    <a:latin typeface="Times New Roman" panose="02020603050405020304" pitchFamily="18" charset="0"/>
                  </a:endParaRPr>
                </a:p>
                <a:p>
                  <a:pPr algn="ctr"/>
                  <a:endParaRPr lang="en-US" altLang="zh-CN" sz="1600" dirty="0">
                    <a:solidFill>
                      <a:schemeClr val="tx1"/>
                    </a:solidFill>
                    <a:latin typeface="Times New Roman" panose="02020603050405020304" pitchFamily="18" charset="0"/>
                  </a:endParaRPr>
                </a:p>
              </p:txBody>
            </p:sp>
            <p:sp>
              <p:nvSpPr>
                <p:cNvPr id="74130" name="Rectangle 12"/>
                <p:cNvSpPr/>
                <p:nvPr/>
              </p:nvSpPr>
              <p:spPr>
                <a:xfrm>
                  <a:off x="1568" y="0"/>
                  <a:ext cx="804"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39" name="Group 13"/>
              <p:cNvGrpSpPr/>
              <p:nvPr/>
            </p:nvGrpSpPr>
            <p:grpSpPr>
              <a:xfrm>
                <a:off x="2372" y="0"/>
                <a:ext cx="1608" cy="384"/>
                <a:chOff x="2372" y="0"/>
                <a:chExt cx="1608" cy="384"/>
              </a:xfrm>
            </p:grpSpPr>
            <p:sp>
              <p:nvSpPr>
                <p:cNvPr id="74127" name="Rectangle 14"/>
                <p:cNvSpPr/>
                <p:nvPr/>
              </p:nvSpPr>
              <p:spPr>
                <a:xfrm>
                  <a:off x="2415" y="0"/>
                  <a:ext cx="1522" cy="384"/>
                </a:xfrm>
                <a:prstGeom prst="rect">
                  <a:avLst/>
                </a:prstGeom>
                <a:noFill/>
                <a:ln w="9525">
                  <a:noFill/>
                </a:ln>
              </p:spPr>
              <p:txBody>
                <a:bodyPr/>
                <a:lstStyle/>
                <a:p>
                  <a:pPr algn="ctr"/>
                  <a:r>
                    <a:rPr lang="zh-CN" altLang="en-US" sz="1600" b="1" dirty="0">
                      <a:solidFill>
                        <a:schemeClr val="tx1"/>
                      </a:solidFill>
                      <a:latin typeface="Times New Roman" panose="02020603050405020304" pitchFamily="18" charset="0"/>
                    </a:rPr>
                    <a:t>工序</a:t>
                  </a:r>
                  <a:r>
                    <a:rPr lang="en-US" altLang="zh-CN" sz="1600" b="1" dirty="0">
                      <a:solidFill>
                        <a:schemeClr val="tx1"/>
                      </a:solidFill>
                      <a:latin typeface="Times New Roman" panose="02020603050405020304" pitchFamily="18" charset="0"/>
                    </a:rPr>
                    <a:t>3</a:t>
                  </a:r>
                  <a:endParaRPr lang="en-US" altLang="zh-CN" sz="1600" dirty="0">
                    <a:solidFill>
                      <a:schemeClr val="tx1"/>
                    </a:solidFill>
                    <a:latin typeface="Times New Roman" panose="02020603050405020304" pitchFamily="18" charset="0"/>
                  </a:endParaRPr>
                </a:p>
                <a:p>
                  <a:pPr algn="ctr"/>
                  <a:endParaRPr lang="en-US" altLang="zh-CN" dirty="0">
                    <a:solidFill>
                      <a:schemeClr val="tx1"/>
                    </a:solidFill>
                    <a:latin typeface="Times New Roman" panose="02020603050405020304" pitchFamily="18" charset="0"/>
                  </a:endParaRPr>
                </a:p>
              </p:txBody>
            </p:sp>
            <p:sp>
              <p:nvSpPr>
                <p:cNvPr id="74128" name="Rectangle 15"/>
                <p:cNvSpPr/>
                <p:nvPr/>
              </p:nvSpPr>
              <p:spPr>
                <a:xfrm>
                  <a:off x="2372" y="0"/>
                  <a:ext cx="1608"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40" name="Group 16"/>
              <p:cNvGrpSpPr/>
              <p:nvPr/>
            </p:nvGrpSpPr>
            <p:grpSpPr>
              <a:xfrm>
                <a:off x="362" y="384"/>
                <a:ext cx="402" cy="384"/>
                <a:chOff x="362" y="384"/>
                <a:chExt cx="402" cy="384"/>
              </a:xfrm>
            </p:grpSpPr>
            <p:sp>
              <p:nvSpPr>
                <p:cNvPr id="74125" name="Rectangle 17"/>
                <p:cNvSpPr/>
                <p:nvPr/>
              </p:nvSpPr>
              <p:spPr>
                <a:xfrm>
                  <a:off x="405" y="384"/>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400" b="1" dirty="0">
                    <a:solidFill>
                      <a:schemeClr val="tx1"/>
                    </a:solidFill>
                    <a:latin typeface="Times New Roman" panose="02020603050405020304" pitchFamily="18" charset="0"/>
                  </a:endParaRPr>
                </a:p>
                <a:p>
                  <a:pPr algn="ctr"/>
                  <a:r>
                    <a:rPr lang="zh-CN" altLang="en-US" sz="1400" b="1" dirty="0">
                      <a:solidFill>
                        <a:schemeClr val="tx1"/>
                      </a:solidFill>
                      <a:latin typeface="Times New Roman" panose="02020603050405020304" pitchFamily="18" charset="0"/>
                    </a:rPr>
                    <a:t>机器</a:t>
                  </a:r>
                  <a:r>
                    <a:rPr lang="en-US" altLang="zh-CN" sz="1400" b="1" dirty="0">
                      <a:solidFill>
                        <a:schemeClr val="tx1"/>
                      </a:solidFill>
                      <a:latin typeface="Times New Roman" panose="02020603050405020304" pitchFamily="18" charset="0"/>
                    </a:rPr>
                    <a:t>1</a:t>
                  </a:r>
                </a:p>
                <a:p>
                  <a:pPr algn="ctr"/>
                  <a:endParaRPr lang="en-US" altLang="zh-CN" dirty="0">
                    <a:solidFill>
                      <a:schemeClr val="tx1"/>
                    </a:solidFill>
                    <a:latin typeface="Times New Roman" panose="02020603050405020304" pitchFamily="18" charset="0"/>
                  </a:endParaRPr>
                </a:p>
              </p:txBody>
            </p:sp>
            <p:sp>
              <p:nvSpPr>
                <p:cNvPr id="74126" name="Rectangle 18"/>
                <p:cNvSpPr/>
                <p:nvPr/>
              </p:nvSpPr>
              <p:spPr>
                <a:xfrm>
                  <a:off x="362" y="38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41" name="Group 19"/>
              <p:cNvGrpSpPr/>
              <p:nvPr/>
            </p:nvGrpSpPr>
            <p:grpSpPr>
              <a:xfrm>
                <a:off x="764" y="384"/>
                <a:ext cx="402" cy="384"/>
                <a:chOff x="764" y="384"/>
                <a:chExt cx="402" cy="384"/>
              </a:xfrm>
            </p:grpSpPr>
            <p:sp>
              <p:nvSpPr>
                <p:cNvPr id="74123" name="Rectangle 20"/>
                <p:cNvSpPr/>
                <p:nvPr/>
              </p:nvSpPr>
              <p:spPr>
                <a:xfrm>
                  <a:off x="807" y="384"/>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400" b="1" dirty="0">
                    <a:solidFill>
                      <a:schemeClr val="tx1"/>
                    </a:solidFill>
                    <a:latin typeface="Times New Roman" panose="02020603050405020304" pitchFamily="18" charset="0"/>
                  </a:endParaRPr>
                </a:p>
                <a:p>
                  <a:pPr algn="ctr"/>
                  <a:r>
                    <a:rPr lang="zh-CN" altLang="en-US" sz="1400" b="1" dirty="0">
                      <a:solidFill>
                        <a:schemeClr val="tx1"/>
                      </a:solidFill>
                      <a:latin typeface="Times New Roman" panose="02020603050405020304" pitchFamily="18" charset="0"/>
                    </a:rPr>
                    <a:t>机器</a:t>
                  </a:r>
                  <a:r>
                    <a:rPr lang="en-US" altLang="zh-CN" sz="1400" b="1" dirty="0">
                      <a:solidFill>
                        <a:schemeClr val="tx1"/>
                      </a:solidFill>
                      <a:latin typeface="Times New Roman" panose="02020603050405020304" pitchFamily="18" charset="0"/>
                    </a:rPr>
                    <a:t>2</a:t>
                  </a:r>
                </a:p>
                <a:p>
                  <a:pPr algn="ctr"/>
                  <a:endParaRPr lang="en-US" altLang="zh-CN" dirty="0">
                    <a:solidFill>
                      <a:schemeClr val="tx1"/>
                    </a:solidFill>
                    <a:latin typeface="Times New Roman" panose="02020603050405020304" pitchFamily="18" charset="0"/>
                  </a:endParaRPr>
                </a:p>
              </p:txBody>
            </p:sp>
            <p:sp>
              <p:nvSpPr>
                <p:cNvPr id="74124" name="Rectangle 21"/>
                <p:cNvSpPr/>
                <p:nvPr/>
              </p:nvSpPr>
              <p:spPr>
                <a:xfrm>
                  <a:off x="764" y="38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42" name="Group 22"/>
              <p:cNvGrpSpPr/>
              <p:nvPr/>
            </p:nvGrpSpPr>
            <p:grpSpPr>
              <a:xfrm>
                <a:off x="1166" y="384"/>
                <a:ext cx="402" cy="384"/>
                <a:chOff x="1166" y="384"/>
                <a:chExt cx="402" cy="384"/>
              </a:xfrm>
            </p:grpSpPr>
            <p:sp>
              <p:nvSpPr>
                <p:cNvPr id="74121" name="Rectangle 23"/>
                <p:cNvSpPr/>
                <p:nvPr/>
              </p:nvSpPr>
              <p:spPr>
                <a:xfrm>
                  <a:off x="1209" y="384"/>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400" b="1" dirty="0">
                    <a:solidFill>
                      <a:schemeClr val="tx1"/>
                    </a:solidFill>
                    <a:latin typeface="Times New Roman" panose="02020603050405020304" pitchFamily="18" charset="0"/>
                  </a:endParaRPr>
                </a:p>
                <a:p>
                  <a:pPr algn="ctr"/>
                  <a:r>
                    <a:rPr lang="zh-CN" altLang="en-US" sz="1400" b="1" dirty="0">
                      <a:solidFill>
                        <a:schemeClr val="tx1"/>
                      </a:solidFill>
                      <a:latin typeface="Times New Roman" panose="02020603050405020304" pitchFamily="18" charset="0"/>
                    </a:rPr>
                    <a:t>机器</a:t>
                  </a:r>
                  <a:r>
                    <a:rPr lang="en-US" altLang="zh-CN" sz="14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4122" name="Rectangle 24"/>
                <p:cNvSpPr/>
                <p:nvPr/>
              </p:nvSpPr>
              <p:spPr>
                <a:xfrm>
                  <a:off x="1166" y="38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43" name="Group 25"/>
              <p:cNvGrpSpPr/>
              <p:nvPr/>
            </p:nvGrpSpPr>
            <p:grpSpPr>
              <a:xfrm>
                <a:off x="1568" y="384"/>
                <a:ext cx="402" cy="384"/>
                <a:chOff x="1568" y="384"/>
                <a:chExt cx="402" cy="384"/>
              </a:xfrm>
            </p:grpSpPr>
            <p:sp>
              <p:nvSpPr>
                <p:cNvPr id="74119" name="Rectangle 26"/>
                <p:cNvSpPr/>
                <p:nvPr/>
              </p:nvSpPr>
              <p:spPr>
                <a:xfrm>
                  <a:off x="1611" y="384"/>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400" b="1" dirty="0">
                    <a:solidFill>
                      <a:schemeClr val="tx1"/>
                    </a:solidFill>
                    <a:latin typeface="Times New Roman" panose="02020603050405020304" pitchFamily="18" charset="0"/>
                  </a:endParaRPr>
                </a:p>
                <a:p>
                  <a:pPr algn="ctr"/>
                  <a:r>
                    <a:rPr lang="zh-CN" altLang="en-US" sz="1400" b="1" dirty="0">
                      <a:solidFill>
                        <a:schemeClr val="tx1"/>
                      </a:solidFill>
                      <a:latin typeface="Times New Roman" panose="02020603050405020304" pitchFamily="18" charset="0"/>
                    </a:rPr>
                    <a:t>机器</a:t>
                  </a:r>
                  <a:r>
                    <a:rPr lang="en-US" altLang="zh-CN" sz="14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4120" name="Rectangle 27"/>
                <p:cNvSpPr/>
                <p:nvPr/>
              </p:nvSpPr>
              <p:spPr>
                <a:xfrm>
                  <a:off x="1568" y="38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44" name="Group 28"/>
              <p:cNvGrpSpPr/>
              <p:nvPr/>
            </p:nvGrpSpPr>
            <p:grpSpPr>
              <a:xfrm>
                <a:off x="1970" y="384"/>
                <a:ext cx="402" cy="384"/>
                <a:chOff x="1970" y="384"/>
                <a:chExt cx="402" cy="384"/>
              </a:xfrm>
            </p:grpSpPr>
            <p:sp>
              <p:nvSpPr>
                <p:cNvPr id="74117" name="Rectangle 29"/>
                <p:cNvSpPr/>
                <p:nvPr/>
              </p:nvSpPr>
              <p:spPr>
                <a:xfrm>
                  <a:off x="2013" y="384"/>
                  <a:ext cx="316" cy="384"/>
                </a:xfrm>
                <a:prstGeom prst="rect">
                  <a:avLst/>
                </a:prstGeom>
                <a:noFill/>
                <a:ln w="9525">
                  <a:noFill/>
                </a:ln>
              </p:spPr>
              <p:txBody>
                <a:bodyPr anchor="ctr" anchorCtr="0"/>
                <a:lstStyle/>
                <a:p>
                  <a:pPr algn="ctr"/>
                  <a:endParaRPr lang="en-US" altLang="zh-CN" sz="1400" b="1" dirty="0">
                    <a:solidFill>
                      <a:schemeClr val="tx1"/>
                    </a:solidFill>
                    <a:latin typeface="Times New Roman" panose="02020603050405020304" pitchFamily="18" charset="0"/>
                  </a:endParaRPr>
                </a:p>
                <a:p>
                  <a:pPr algn="ctr"/>
                  <a:r>
                    <a:rPr lang="zh-CN" altLang="en-US" sz="1400" b="1" dirty="0">
                      <a:solidFill>
                        <a:schemeClr val="tx1"/>
                      </a:solidFill>
                      <a:latin typeface="Times New Roman" panose="02020603050405020304" pitchFamily="18" charset="0"/>
                    </a:rPr>
                    <a:t>机器</a:t>
                  </a:r>
                  <a:r>
                    <a:rPr lang="en-US" altLang="zh-CN" sz="1400" b="1" dirty="0">
                      <a:solidFill>
                        <a:schemeClr val="tx1"/>
                      </a:solidFill>
                      <a:latin typeface="Times New Roman" panose="02020603050405020304" pitchFamily="18" charset="0"/>
                    </a:rPr>
                    <a:t>5</a:t>
                  </a:r>
                </a:p>
                <a:p>
                  <a:pPr algn="ctr"/>
                  <a:endParaRPr lang="en-US" altLang="zh-CN" sz="1400" b="1" dirty="0">
                    <a:solidFill>
                      <a:schemeClr val="tx1"/>
                    </a:solidFill>
                    <a:latin typeface="Times New Roman" panose="02020603050405020304" pitchFamily="18" charset="0"/>
                  </a:endParaRPr>
                </a:p>
              </p:txBody>
            </p:sp>
            <p:sp>
              <p:nvSpPr>
                <p:cNvPr id="74118" name="Rectangle 30"/>
                <p:cNvSpPr/>
                <p:nvPr/>
              </p:nvSpPr>
              <p:spPr>
                <a:xfrm>
                  <a:off x="1970" y="38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45" name="Group 31"/>
              <p:cNvGrpSpPr/>
              <p:nvPr/>
            </p:nvGrpSpPr>
            <p:grpSpPr>
              <a:xfrm>
                <a:off x="2372" y="384"/>
                <a:ext cx="402" cy="384"/>
                <a:chOff x="2372" y="384"/>
                <a:chExt cx="402" cy="384"/>
              </a:xfrm>
            </p:grpSpPr>
            <p:sp>
              <p:nvSpPr>
                <p:cNvPr id="74115" name="Rectangle 32"/>
                <p:cNvSpPr/>
                <p:nvPr/>
              </p:nvSpPr>
              <p:spPr>
                <a:xfrm>
                  <a:off x="2415" y="384"/>
                  <a:ext cx="316" cy="384"/>
                </a:xfrm>
                <a:prstGeom prst="rect">
                  <a:avLst/>
                </a:prstGeom>
                <a:noFill/>
                <a:ln w="9525">
                  <a:noFill/>
                </a:ln>
              </p:spPr>
              <p:txBody>
                <a:bodyPr anchor="ctr" anchorCtr="0"/>
                <a:lstStyle/>
                <a:p>
                  <a:pPr algn="ctr"/>
                  <a:endParaRPr lang="en-US" altLang="zh-CN" sz="1400" b="1" dirty="0">
                    <a:solidFill>
                      <a:schemeClr val="tx1"/>
                    </a:solidFill>
                    <a:latin typeface="Times New Roman" panose="02020603050405020304" pitchFamily="18" charset="0"/>
                  </a:endParaRPr>
                </a:p>
                <a:p>
                  <a:pPr algn="ctr"/>
                  <a:endParaRPr lang="en-US" altLang="zh-CN" sz="1400" b="1" dirty="0">
                    <a:solidFill>
                      <a:schemeClr val="tx1"/>
                    </a:solidFill>
                    <a:latin typeface="Times New Roman" panose="02020603050405020304" pitchFamily="18" charset="0"/>
                  </a:endParaRPr>
                </a:p>
                <a:p>
                  <a:pPr algn="ctr"/>
                  <a:r>
                    <a:rPr lang="zh-CN" altLang="en-US" sz="1400" b="1" dirty="0">
                      <a:solidFill>
                        <a:schemeClr val="tx1"/>
                      </a:solidFill>
                      <a:latin typeface="Times New Roman" panose="02020603050405020304" pitchFamily="18" charset="0"/>
                    </a:rPr>
                    <a:t>机器</a:t>
                  </a:r>
                  <a:r>
                    <a:rPr lang="en-US" altLang="zh-CN" sz="1400" b="1" dirty="0">
                      <a:solidFill>
                        <a:schemeClr val="tx1"/>
                      </a:solidFill>
                      <a:latin typeface="Times New Roman" panose="02020603050405020304" pitchFamily="18" charset="0"/>
                    </a:rPr>
                    <a:t>6</a:t>
                  </a:r>
                </a:p>
                <a:p>
                  <a:pPr algn="ctr"/>
                  <a:endParaRPr lang="en-US" altLang="zh-CN" dirty="0">
                    <a:solidFill>
                      <a:schemeClr val="tx1"/>
                    </a:solidFill>
                    <a:latin typeface="Times New Roman" panose="02020603050405020304" pitchFamily="18" charset="0"/>
                  </a:endParaRPr>
                </a:p>
              </p:txBody>
            </p:sp>
            <p:sp>
              <p:nvSpPr>
                <p:cNvPr id="74116" name="Rectangle 33"/>
                <p:cNvSpPr/>
                <p:nvPr/>
              </p:nvSpPr>
              <p:spPr>
                <a:xfrm>
                  <a:off x="2372" y="38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46" name="Group 34"/>
              <p:cNvGrpSpPr/>
              <p:nvPr/>
            </p:nvGrpSpPr>
            <p:grpSpPr>
              <a:xfrm>
                <a:off x="2774" y="384"/>
                <a:ext cx="402" cy="384"/>
                <a:chOff x="2774" y="384"/>
                <a:chExt cx="402" cy="384"/>
              </a:xfrm>
            </p:grpSpPr>
            <p:sp>
              <p:nvSpPr>
                <p:cNvPr id="74113" name="Rectangle 35"/>
                <p:cNvSpPr/>
                <p:nvPr/>
              </p:nvSpPr>
              <p:spPr>
                <a:xfrm>
                  <a:off x="2817" y="384"/>
                  <a:ext cx="316" cy="384"/>
                </a:xfrm>
                <a:prstGeom prst="rect">
                  <a:avLst/>
                </a:prstGeom>
                <a:noFill/>
                <a:ln w="9525">
                  <a:noFill/>
                </a:ln>
              </p:spPr>
              <p:txBody>
                <a:bodyPr anchor="ctr" anchorCtr="0"/>
                <a:lstStyle/>
                <a:p>
                  <a:pPr algn="ctr"/>
                  <a:endParaRPr lang="en-US" altLang="zh-CN" sz="1400" b="1" dirty="0">
                    <a:solidFill>
                      <a:schemeClr val="tx1"/>
                    </a:solidFill>
                    <a:latin typeface="Times New Roman" panose="02020603050405020304" pitchFamily="18" charset="0"/>
                  </a:endParaRPr>
                </a:p>
                <a:p>
                  <a:pPr algn="ctr"/>
                  <a:endParaRPr lang="en-US" altLang="zh-CN" sz="1400" b="1" dirty="0">
                    <a:solidFill>
                      <a:schemeClr val="tx1"/>
                    </a:solidFill>
                    <a:latin typeface="Times New Roman" panose="02020603050405020304" pitchFamily="18" charset="0"/>
                  </a:endParaRPr>
                </a:p>
                <a:p>
                  <a:pPr algn="ctr"/>
                  <a:r>
                    <a:rPr lang="zh-CN" altLang="en-US" sz="1400" b="1" dirty="0">
                      <a:solidFill>
                        <a:schemeClr val="tx1"/>
                      </a:solidFill>
                      <a:latin typeface="Times New Roman" panose="02020603050405020304" pitchFamily="18" charset="0"/>
                    </a:rPr>
                    <a:t>机器</a:t>
                  </a:r>
                  <a:r>
                    <a:rPr lang="en-US" altLang="zh-CN" sz="1400" b="1" dirty="0">
                      <a:solidFill>
                        <a:schemeClr val="tx1"/>
                      </a:solidFill>
                      <a:latin typeface="Times New Roman" panose="02020603050405020304" pitchFamily="18" charset="0"/>
                    </a:rPr>
                    <a:t>7</a:t>
                  </a:r>
                </a:p>
                <a:p>
                  <a:pPr algn="ctr"/>
                  <a:endParaRPr lang="en-US" altLang="zh-CN" dirty="0">
                    <a:solidFill>
                      <a:schemeClr val="tx1"/>
                    </a:solidFill>
                    <a:latin typeface="Times New Roman" panose="02020603050405020304" pitchFamily="18" charset="0"/>
                  </a:endParaRPr>
                </a:p>
              </p:txBody>
            </p:sp>
            <p:sp>
              <p:nvSpPr>
                <p:cNvPr id="74114" name="Rectangle 36"/>
                <p:cNvSpPr/>
                <p:nvPr/>
              </p:nvSpPr>
              <p:spPr>
                <a:xfrm>
                  <a:off x="2774" y="38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47" name="Group 37"/>
              <p:cNvGrpSpPr/>
              <p:nvPr/>
            </p:nvGrpSpPr>
            <p:grpSpPr>
              <a:xfrm>
                <a:off x="3176" y="384"/>
                <a:ext cx="402" cy="384"/>
                <a:chOff x="3176" y="384"/>
                <a:chExt cx="402" cy="384"/>
              </a:xfrm>
            </p:grpSpPr>
            <p:sp>
              <p:nvSpPr>
                <p:cNvPr id="74111" name="Rectangle 38"/>
                <p:cNvSpPr/>
                <p:nvPr/>
              </p:nvSpPr>
              <p:spPr>
                <a:xfrm>
                  <a:off x="3219" y="384"/>
                  <a:ext cx="316" cy="384"/>
                </a:xfrm>
                <a:prstGeom prst="rect">
                  <a:avLst/>
                </a:prstGeom>
                <a:noFill/>
                <a:ln w="9525">
                  <a:noFill/>
                </a:ln>
              </p:spPr>
              <p:txBody>
                <a:bodyPr anchor="ctr" anchorCtr="0"/>
                <a:lstStyle/>
                <a:p>
                  <a:pPr algn="ctr"/>
                  <a:endParaRPr lang="en-US" altLang="zh-CN" sz="1400" b="1" dirty="0">
                    <a:solidFill>
                      <a:schemeClr val="tx1"/>
                    </a:solidFill>
                    <a:latin typeface="宋体" panose="02010600030101010101" pitchFamily="2" charset="-122"/>
                  </a:endParaRPr>
                </a:p>
                <a:p>
                  <a:pPr algn="ctr"/>
                  <a:endParaRPr lang="en-US" altLang="zh-CN" sz="1400" b="1" dirty="0">
                    <a:solidFill>
                      <a:schemeClr val="tx1"/>
                    </a:solidFill>
                    <a:latin typeface="宋体" panose="02010600030101010101" pitchFamily="2" charset="-122"/>
                  </a:endParaRPr>
                </a:p>
                <a:p>
                  <a:pPr algn="ctr"/>
                  <a:r>
                    <a:rPr lang="zh-CN" altLang="en-US" sz="1400" b="1" dirty="0">
                      <a:solidFill>
                        <a:schemeClr val="tx1"/>
                      </a:solidFill>
                      <a:latin typeface="宋体" panose="02010600030101010101" pitchFamily="2" charset="-122"/>
                    </a:rPr>
                    <a:t>机器</a:t>
                  </a:r>
                  <a:r>
                    <a:rPr lang="en-US" altLang="zh-CN" sz="1400" b="1" dirty="0">
                      <a:solidFill>
                        <a:schemeClr val="tx1"/>
                      </a:solidFill>
                      <a:latin typeface="宋体" panose="02010600030101010101" pitchFamily="2" charset="-122"/>
                    </a:rPr>
                    <a:t>8</a:t>
                  </a:r>
                </a:p>
                <a:p>
                  <a:pPr algn="ctr"/>
                  <a:endParaRPr lang="en-US" altLang="zh-CN" dirty="0">
                    <a:solidFill>
                      <a:schemeClr val="tx1"/>
                    </a:solidFill>
                    <a:latin typeface="Times New Roman" panose="02020603050405020304" pitchFamily="18" charset="0"/>
                  </a:endParaRPr>
                </a:p>
              </p:txBody>
            </p:sp>
            <p:sp>
              <p:nvSpPr>
                <p:cNvPr id="74112" name="Rectangle 39"/>
                <p:cNvSpPr/>
                <p:nvPr/>
              </p:nvSpPr>
              <p:spPr>
                <a:xfrm>
                  <a:off x="3176" y="38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48" name="Group 40"/>
              <p:cNvGrpSpPr/>
              <p:nvPr/>
            </p:nvGrpSpPr>
            <p:grpSpPr>
              <a:xfrm>
                <a:off x="3578" y="384"/>
                <a:ext cx="402" cy="384"/>
                <a:chOff x="3578" y="384"/>
                <a:chExt cx="402" cy="384"/>
              </a:xfrm>
            </p:grpSpPr>
            <p:sp>
              <p:nvSpPr>
                <p:cNvPr id="74109" name="Rectangle 41"/>
                <p:cNvSpPr/>
                <p:nvPr/>
              </p:nvSpPr>
              <p:spPr>
                <a:xfrm>
                  <a:off x="3621" y="384"/>
                  <a:ext cx="316" cy="384"/>
                </a:xfrm>
                <a:prstGeom prst="rect">
                  <a:avLst/>
                </a:prstGeom>
                <a:noFill/>
                <a:ln w="9525">
                  <a:noFill/>
                </a:ln>
              </p:spPr>
              <p:txBody>
                <a:bodyPr anchor="ctr" anchorCtr="0"/>
                <a:lstStyle/>
                <a:p>
                  <a:pPr algn="ctr"/>
                  <a:endParaRPr lang="en-US" altLang="zh-CN" sz="1400" b="1" dirty="0">
                    <a:solidFill>
                      <a:schemeClr val="tx1"/>
                    </a:solidFill>
                    <a:latin typeface="宋体" panose="02010600030101010101" pitchFamily="2" charset="-122"/>
                  </a:endParaRPr>
                </a:p>
                <a:p>
                  <a:pPr algn="ctr"/>
                  <a:endParaRPr lang="en-US" altLang="zh-CN" sz="1400" b="1" dirty="0">
                    <a:solidFill>
                      <a:schemeClr val="tx1"/>
                    </a:solidFill>
                    <a:latin typeface="宋体" panose="02010600030101010101" pitchFamily="2" charset="-122"/>
                  </a:endParaRPr>
                </a:p>
                <a:p>
                  <a:pPr algn="ctr"/>
                  <a:r>
                    <a:rPr lang="zh-CN" altLang="en-US" sz="1400" b="1" dirty="0">
                      <a:solidFill>
                        <a:schemeClr val="tx1"/>
                      </a:solidFill>
                      <a:latin typeface="宋体" panose="02010600030101010101" pitchFamily="2" charset="-122"/>
                    </a:rPr>
                    <a:t>机器</a:t>
                  </a:r>
                  <a:r>
                    <a:rPr lang="en-US" altLang="zh-CN" sz="1400" b="1" dirty="0">
                      <a:solidFill>
                        <a:schemeClr val="tx1"/>
                      </a:solidFill>
                      <a:latin typeface="宋体" panose="02010600030101010101" pitchFamily="2" charset="-122"/>
                    </a:rPr>
                    <a:t>9</a:t>
                  </a:r>
                </a:p>
                <a:p>
                  <a:pPr algn="ctr"/>
                  <a:endParaRPr lang="en-US" altLang="zh-CN" dirty="0">
                    <a:solidFill>
                      <a:schemeClr val="tx1"/>
                    </a:solidFill>
                    <a:latin typeface="Times New Roman" panose="02020603050405020304" pitchFamily="18" charset="0"/>
                  </a:endParaRPr>
                </a:p>
              </p:txBody>
            </p:sp>
            <p:sp>
              <p:nvSpPr>
                <p:cNvPr id="74110" name="Rectangle 42"/>
                <p:cNvSpPr/>
                <p:nvPr/>
              </p:nvSpPr>
              <p:spPr>
                <a:xfrm>
                  <a:off x="3578" y="38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49" name="Group 43"/>
              <p:cNvGrpSpPr/>
              <p:nvPr/>
            </p:nvGrpSpPr>
            <p:grpSpPr>
              <a:xfrm>
                <a:off x="0" y="768"/>
                <a:ext cx="362" cy="384"/>
                <a:chOff x="0" y="768"/>
                <a:chExt cx="362" cy="384"/>
              </a:xfrm>
            </p:grpSpPr>
            <p:sp>
              <p:nvSpPr>
                <p:cNvPr id="74107" name="Rectangle 44"/>
                <p:cNvSpPr/>
                <p:nvPr/>
              </p:nvSpPr>
              <p:spPr>
                <a:xfrm>
                  <a:off x="43" y="768"/>
                  <a:ext cx="276" cy="384"/>
                </a:xfrm>
                <a:prstGeom prst="rect">
                  <a:avLst/>
                </a:prstGeom>
                <a:noFill/>
                <a:ln w="9525">
                  <a:noFill/>
                </a:ln>
              </p:spPr>
              <p:txBody>
                <a:bodyPr anchor="ctr" anchorCtr="0"/>
                <a:lstStyle/>
                <a:p>
                  <a:pPr algn="ctr"/>
                  <a:endParaRPr lang="en-US" altLang="zh-CN" sz="1000" b="1" dirty="0">
                    <a:solidFill>
                      <a:schemeClr val="tx1"/>
                    </a:solidFill>
                    <a:latin typeface="Times New Roman" panose="02020603050405020304" pitchFamily="18" charset="0"/>
                  </a:endParaRPr>
                </a:p>
                <a:p>
                  <a:pPr algn="ctr"/>
                  <a:endParaRPr lang="en-US" altLang="zh-CN" sz="1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1</a:t>
                  </a:r>
                  <a:endParaRPr lang="en-US" altLang="zh-CN" sz="2000" dirty="0">
                    <a:solidFill>
                      <a:schemeClr val="tx1"/>
                    </a:solidFill>
                    <a:latin typeface="Times New Roman" panose="02020603050405020304" pitchFamily="18" charset="0"/>
                  </a:endParaRPr>
                </a:p>
                <a:p>
                  <a:pPr algn="ctr"/>
                  <a:endParaRPr lang="en-US" altLang="zh-CN" dirty="0">
                    <a:solidFill>
                      <a:schemeClr val="tx1"/>
                    </a:solidFill>
                    <a:latin typeface="Times New Roman" panose="02020603050405020304" pitchFamily="18" charset="0"/>
                  </a:endParaRPr>
                </a:p>
              </p:txBody>
            </p:sp>
            <p:sp>
              <p:nvSpPr>
                <p:cNvPr id="74108" name="Rectangle 45"/>
                <p:cNvSpPr/>
                <p:nvPr/>
              </p:nvSpPr>
              <p:spPr>
                <a:xfrm>
                  <a:off x="0" y="768"/>
                  <a:ext cx="36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50" name="Group 46"/>
              <p:cNvGrpSpPr/>
              <p:nvPr/>
            </p:nvGrpSpPr>
            <p:grpSpPr>
              <a:xfrm>
                <a:off x="362" y="768"/>
                <a:ext cx="402" cy="384"/>
                <a:chOff x="362" y="768"/>
                <a:chExt cx="402" cy="384"/>
              </a:xfrm>
            </p:grpSpPr>
            <p:sp>
              <p:nvSpPr>
                <p:cNvPr id="74105" name="Rectangle 47"/>
                <p:cNvSpPr/>
                <p:nvPr/>
              </p:nvSpPr>
              <p:spPr>
                <a:xfrm>
                  <a:off x="405" y="768"/>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2</a:t>
                  </a:r>
                </a:p>
                <a:p>
                  <a:pPr algn="ctr"/>
                  <a:endParaRPr lang="en-US" altLang="zh-CN" dirty="0">
                    <a:solidFill>
                      <a:schemeClr val="tx1"/>
                    </a:solidFill>
                    <a:latin typeface="Times New Roman" panose="02020603050405020304" pitchFamily="18" charset="0"/>
                  </a:endParaRPr>
                </a:p>
              </p:txBody>
            </p:sp>
            <p:sp>
              <p:nvSpPr>
                <p:cNvPr id="74106" name="Rectangle 48"/>
                <p:cNvSpPr/>
                <p:nvPr/>
              </p:nvSpPr>
              <p:spPr>
                <a:xfrm>
                  <a:off x="362" y="76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51" name="Group 49"/>
              <p:cNvGrpSpPr/>
              <p:nvPr/>
            </p:nvGrpSpPr>
            <p:grpSpPr>
              <a:xfrm>
                <a:off x="764" y="768"/>
                <a:ext cx="402" cy="384"/>
                <a:chOff x="764" y="768"/>
                <a:chExt cx="402" cy="384"/>
              </a:xfrm>
            </p:grpSpPr>
            <p:sp>
              <p:nvSpPr>
                <p:cNvPr id="74103" name="Rectangle 50"/>
                <p:cNvSpPr/>
                <p:nvPr/>
              </p:nvSpPr>
              <p:spPr>
                <a:xfrm>
                  <a:off x="807" y="768"/>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2</a:t>
                  </a:r>
                </a:p>
                <a:p>
                  <a:pPr algn="ctr"/>
                  <a:endParaRPr lang="en-US" altLang="zh-CN" sz="2000" b="1" dirty="0">
                    <a:solidFill>
                      <a:schemeClr val="tx1"/>
                    </a:solidFill>
                    <a:latin typeface="Times New Roman" panose="02020603050405020304" pitchFamily="18" charset="0"/>
                  </a:endParaRPr>
                </a:p>
              </p:txBody>
            </p:sp>
            <p:sp>
              <p:nvSpPr>
                <p:cNvPr id="74104" name="Rectangle 51"/>
                <p:cNvSpPr/>
                <p:nvPr/>
              </p:nvSpPr>
              <p:spPr>
                <a:xfrm>
                  <a:off x="764" y="76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52" name="Group 52"/>
              <p:cNvGrpSpPr/>
              <p:nvPr/>
            </p:nvGrpSpPr>
            <p:grpSpPr>
              <a:xfrm>
                <a:off x="1166" y="768"/>
                <a:ext cx="402" cy="384"/>
                <a:chOff x="1166" y="768"/>
                <a:chExt cx="402" cy="384"/>
              </a:xfrm>
            </p:grpSpPr>
            <p:sp>
              <p:nvSpPr>
                <p:cNvPr id="74101" name="Rectangle 53"/>
                <p:cNvSpPr/>
                <p:nvPr/>
              </p:nvSpPr>
              <p:spPr>
                <a:xfrm>
                  <a:off x="1209" y="76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4102" name="Rectangle 54"/>
                <p:cNvSpPr/>
                <p:nvPr/>
              </p:nvSpPr>
              <p:spPr>
                <a:xfrm>
                  <a:off x="1166" y="76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53" name="Group 55"/>
              <p:cNvGrpSpPr/>
              <p:nvPr/>
            </p:nvGrpSpPr>
            <p:grpSpPr>
              <a:xfrm>
                <a:off x="1568" y="768"/>
                <a:ext cx="402" cy="384"/>
                <a:chOff x="1568" y="768"/>
                <a:chExt cx="402" cy="384"/>
              </a:xfrm>
            </p:grpSpPr>
            <p:sp>
              <p:nvSpPr>
                <p:cNvPr id="74099" name="Rectangle 56"/>
                <p:cNvSpPr/>
                <p:nvPr/>
              </p:nvSpPr>
              <p:spPr>
                <a:xfrm>
                  <a:off x="1611" y="76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sz="2000" b="1" dirty="0">
                    <a:solidFill>
                      <a:schemeClr val="tx1"/>
                    </a:solidFill>
                    <a:latin typeface="Times New Roman" panose="02020603050405020304" pitchFamily="18" charset="0"/>
                  </a:endParaRPr>
                </a:p>
              </p:txBody>
            </p:sp>
            <p:sp>
              <p:nvSpPr>
                <p:cNvPr id="74100" name="Rectangle 57"/>
                <p:cNvSpPr/>
                <p:nvPr/>
              </p:nvSpPr>
              <p:spPr>
                <a:xfrm>
                  <a:off x="1568" y="76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54" name="Group 58"/>
              <p:cNvGrpSpPr/>
              <p:nvPr/>
            </p:nvGrpSpPr>
            <p:grpSpPr>
              <a:xfrm>
                <a:off x="1970" y="768"/>
                <a:ext cx="402" cy="384"/>
                <a:chOff x="1970" y="768"/>
                <a:chExt cx="402" cy="384"/>
              </a:xfrm>
            </p:grpSpPr>
            <p:sp>
              <p:nvSpPr>
                <p:cNvPr id="74097" name="Rectangle 59"/>
                <p:cNvSpPr/>
                <p:nvPr/>
              </p:nvSpPr>
              <p:spPr>
                <a:xfrm>
                  <a:off x="2013" y="76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4098" name="Rectangle 60"/>
                <p:cNvSpPr/>
                <p:nvPr/>
              </p:nvSpPr>
              <p:spPr>
                <a:xfrm>
                  <a:off x="1970" y="76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55" name="Group 61"/>
              <p:cNvGrpSpPr/>
              <p:nvPr/>
            </p:nvGrpSpPr>
            <p:grpSpPr>
              <a:xfrm>
                <a:off x="2372" y="768"/>
                <a:ext cx="402" cy="384"/>
                <a:chOff x="2372" y="768"/>
                <a:chExt cx="402" cy="384"/>
              </a:xfrm>
            </p:grpSpPr>
            <p:sp>
              <p:nvSpPr>
                <p:cNvPr id="74095" name="Rectangle 62"/>
                <p:cNvSpPr/>
                <p:nvPr/>
              </p:nvSpPr>
              <p:spPr>
                <a:xfrm>
                  <a:off x="2415" y="76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2</a:t>
                  </a:r>
                </a:p>
                <a:p>
                  <a:pPr algn="ctr"/>
                  <a:endParaRPr lang="en-US" altLang="zh-CN" dirty="0">
                    <a:solidFill>
                      <a:schemeClr val="tx1"/>
                    </a:solidFill>
                    <a:latin typeface="Times New Roman" panose="02020603050405020304" pitchFamily="18" charset="0"/>
                  </a:endParaRPr>
                </a:p>
              </p:txBody>
            </p:sp>
            <p:sp>
              <p:nvSpPr>
                <p:cNvPr id="74096" name="Rectangle 63"/>
                <p:cNvSpPr/>
                <p:nvPr/>
              </p:nvSpPr>
              <p:spPr>
                <a:xfrm>
                  <a:off x="2372" y="76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56" name="Group 64"/>
              <p:cNvGrpSpPr/>
              <p:nvPr/>
            </p:nvGrpSpPr>
            <p:grpSpPr>
              <a:xfrm>
                <a:off x="2774" y="768"/>
                <a:ext cx="402" cy="384"/>
                <a:chOff x="2774" y="768"/>
                <a:chExt cx="402" cy="384"/>
              </a:xfrm>
            </p:grpSpPr>
            <p:sp>
              <p:nvSpPr>
                <p:cNvPr id="74093" name="Rectangle 65"/>
                <p:cNvSpPr/>
                <p:nvPr/>
              </p:nvSpPr>
              <p:spPr>
                <a:xfrm>
                  <a:off x="2817" y="76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4094" name="Rectangle 66"/>
                <p:cNvSpPr/>
                <p:nvPr/>
              </p:nvSpPr>
              <p:spPr>
                <a:xfrm>
                  <a:off x="2774" y="76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57" name="Group 67"/>
              <p:cNvGrpSpPr/>
              <p:nvPr/>
            </p:nvGrpSpPr>
            <p:grpSpPr>
              <a:xfrm>
                <a:off x="3176" y="768"/>
                <a:ext cx="402" cy="384"/>
                <a:chOff x="3176" y="768"/>
                <a:chExt cx="402" cy="384"/>
              </a:xfrm>
            </p:grpSpPr>
            <p:sp>
              <p:nvSpPr>
                <p:cNvPr id="74091" name="Rectangle 68"/>
                <p:cNvSpPr/>
                <p:nvPr/>
              </p:nvSpPr>
              <p:spPr>
                <a:xfrm>
                  <a:off x="3219" y="76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2</a:t>
                  </a:r>
                </a:p>
                <a:p>
                  <a:pPr algn="ctr"/>
                  <a:endParaRPr lang="en-US" altLang="zh-CN" dirty="0">
                    <a:solidFill>
                      <a:schemeClr val="tx1"/>
                    </a:solidFill>
                    <a:latin typeface="Times New Roman" panose="02020603050405020304" pitchFamily="18" charset="0"/>
                  </a:endParaRPr>
                </a:p>
              </p:txBody>
            </p:sp>
            <p:sp>
              <p:nvSpPr>
                <p:cNvPr id="74092" name="Rectangle 69"/>
                <p:cNvSpPr/>
                <p:nvPr/>
              </p:nvSpPr>
              <p:spPr>
                <a:xfrm>
                  <a:off x="3176" y="76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58" name="Group 70"/>
              <p:cNvGrpSpPr/>
              <p:nvPr/>
            </p:nvGrpSpPr>
            <p:grpSpPr>
              <a:xfrm>
                <a:off x="3578" y="768"/>
                <a:ext cx="402" cy="384"/>
                <a:chOff x="3578" y="768"/>
                <a:chExt cx="402" cy="384"/>
              </a:xfrm>
            </p:grpSpPr>
            <p:sp>
              <p:nvSpPr>
                <p:cNvPr id="74089" name="Rectangle 71"/>
                <p:cNvSpPr/>
                <p:nvPr/>
              </p:nvSpPr>
              <p:spPr>
                <a:xfrm>
                  <a:off x="3621" y="76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4090" name="Rectangle 72"/>
                <p:cNvSpPr/>
                <p:nvPr/>
              </p:nvSpPr>
              <p:spPr>
                <a:xfrm>
                  <a:off x="3578" y="76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59" name="Group 73"/>
              <p:cNvGrpSpPr/>
              <p:nvPr/>
            </p:nvGrpSpPr>
            <p:grpSpPr>
              <a:xfrm>
                <a:off x="0" y="1152"/>
                <a:ext cx="362" cy="384"/>
                <a:chOff x="0" y="1152"/>
                <a:chExt cx="362" cy="384"/>
              </a:xfrm>
            </p:grpSpPr>
            <p:sp>
              <p:nvSpPr>
                <p:cNvPr id="74087" name="Rectangle 74"/>
                <p:cNvSpPr/>
                <p:nvPr/>
              </p:nvSpPr>
              <p:spPr>
                <a:xfrm>
                  <a:off x="43" y="1152"/>
                  <a:ext cx="276" cy="384"/>
                </a:xfrm>
                <a:prstGeom prst="rect">
                  <a:avLst/>
                </a:prstGeom>
                <a:noFill/>
                <a:ln w="9525">
                  <a:noFill/>
                </a:ln>
              </p:spPr>
              <p:txBody>
                <a:bodyPr anchor="ctr" anchorCtr="0"/>
                <a:lstStyle/>
                <a:p>
                  <a:pPr algn="ctr"/>
                  <a:endParaRPr lang="en-US" altLang="zh-CN" sz="1000" b="1" dirty="0">
                    <a:solidFill>
                      <a:schemeClr val="tx1"/>
                    </a:solidFill>
                    <a:latin typeface="Times New Roman" panose="02020603050405020304" pitchFamily="18" charset="0"/>
                  </a:endParaRPr>
                </a:p>
                <a:p>
                  <a:pPr algn="ctr"/>
                  <a:endParaRPr lang="en-US" altLang="zh-CN" sz="1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2</a:t>
                  </a:r>
                  <a:endParaRPr lang="en-US" altLang="zh-CN" sz="2000" dirty="0">
                    <a:solidFill>
                      <a:schemeClr val="tx1"/>
                    </a:solidFill>
                    <a:latin typeface="Times New Roman" panose="02020603050405020304" pitchFamily="18" charset="0"/>
                  </a:endParaRPr>
                </a:p>
                <a:p>
                  <a:pPr algn="ctr"/>
                  <a:endParaRPr lang="en-US" altLang="zh-CN" sz="2000" dirty="0">
                    <a:solidFill>
                      <a:schemeClr val="tx1"/>
                    </a:solidFill>
                    <a:latin typeface="Times New Roman" panose="02020603050405020304" pitchFamily="18" charset="0"/>
                  </a:endParaRPr>
                </a:p>
              </p:txBody>
            </p:sp>
            <p:sp>
              <p:nvSpPr>
                <p:cNvPr id="74088" name="Rectangle 75"/>
                <p:cNvSpPr/>
                <p:nvPr/>
              </p:nvSpPr>
              <p:spPr>
                <a:xfrm>
                  <a:off x="0" y="1152"/>
                  <a:ext cx="36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60" name="Group 76"/>
              <p:cNvGrpSpPr/>
              <p:nvPr/>
            </p:nvGrpSpPr>
            <p:grpSpPr>
              <a:xfrm>
                <a:off x="362" y="1152"/>
                <a:ext cx="402" cy="384"/>
                <a:chOff x="362" y="1152"/>
                <a:chExt cx="402" cy="384"/>
              </a:xfrm>
            </p:grpSpPr>
            <p:sp>
              <p:nvSpPr>
                <p:cNvPr id="74085" name="Rectangle 77"/>
                <p:cNvSpPr/>
                <p:nvPr/>
              </p:nvSpPr>
              <p:spPr>
                <a:xfrm>
                  <a:off x="405" y="1152"/>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4086" name="Rectangle 78"/>
                <p:cNvSpPr/>
                <p:nvPr/>
              </p:nvSpPr>
              <p:spPr>
                <a:xfrm>
                  <a:off x="362" y="115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61" name="Group 79"/>
              <p:cNvGrpSpPr/>
              <p:nvPr/>
            </p:nvGrpSpPr>
            <p:grpSpPr>
              <a:xfrm>
                <a:off x="764" y="1152"/>
                <a:ext cx="402" cy="384"/>
                <a:chOff x="764" y="1152"/>
                <a:chExt cx="402" cy="384"/>
              </a:xfrm>
            </p:grpSpPr>
            <p:sp>
              <p:nvSpPr>
                <p:cNvPr id="74083" name="Rectangle 80"/>
                <p:cNvSpPr/>
                <p:nvPr/>
              </p:nvSpPr>
              <p:spPr>
                <a:xfrm>
                  <a:off x="807" y="1152"/>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4084" name="Rectangle 81"/>
                <p:cNvSpPr/>
                <p:nvPr/>
              </p:nvSpPr>
              <p:spPr>
                <a:xfrm>
                  <a:off x="764" y="115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62" name="Group 82"/>
              <p:cNvGrpSpPr/>
              <p:nvPr/>
            </p:nvGrpSpPr>
            <p:grpSpPr>
              <a:xfrm>
                <a:off x="1166" y="1152"/>
                <a:ext cx="402" cy="384"/>
                <a:chOff x="1166" y="1152"/>
                <a:chExt cx="402" cy="384"/>
              </a:xfrm>
            </p:grpSpPr>
            <p:sp>
              <p:nvSpPr>
                <p:cNvPr id="74081" name="Rectangle 83"/>
                <p:cNvSpPr/>
                <p:nvPr/>
              </p:nvSpPr>
              <p:spPr>
                <a:xfrm>
                  <a:off x="1209" y="115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4082" name="Rectangle 84"/>
                <p:cNvSpPr/>
                <p:nvPr/>
              </p:nvSpPr>
              <p:spPr>
                <a:xfrm>
                  <a:off x="1166" y="115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63" name="Group 85"/>
              <p:cNvGrpSpPr/>
              <p:nvPr/>
            </p:nvGrpSpPr>
            <p:grpSpPr>
              <a:xfrm>
                <a:off x="1568" y="1152"/>
                <a:ext cx="402" cy="384"/>
                <a:chOff x="1568" y="1152"/>
                <a:chExt cx="402" cy="384"/>
              </a:xfrm>
            </p:grpSpPr>
            <p:sp>
              <p:nvSpPr>
                <p:cNvPr id="74079" name="Rectangle 86"/>
                <p:cNvSpPr/>
                <p:nvPr/>
              </p:nvSpPr>
              <p:spPr>
                <a:xfrm>
                  <a:off x="1611" y="115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4080" name="Rectangle 87"/>
                <p:cNvSpPr/>
                <p:nvPr/>
              </p:nvSpPr>
              <p:spPr>
                <a:xfrm>
                  <a:off x="1568" y="115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64" name="Group 88"/>
              <p:cNvGrpSpPr/>
              <p:nvPr/>
            </p:nvGrpSpPr>
            <p:grpSpPr>
              <a:xfrm>
                <a:off x="1970" y="1152"/>
                <a:ext cx="402" cy="384"/>
                <a:chOff x="1970" y="1152"/>
                <a:chExt cx="402" cy="384"/>
              </a:xfrm>
            </p:grpSpPr>
            <p:sp>
              <p:nvSpPr>
                <p:cNvPr id="74077" name="Rectangle 89"/>
                <p:cNvSpPr/>
                <p:nvPr/>
              </p:nvSpPr>
              <p:spPr>
                <a:xfrm>
                  <a:off x="2013" y="115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4078" name="Rectangle 90"/>
                <p:cNvSpPr/>
                <p:nvPr/>
              </p:nvSpPr>
              <p:spPr>
                <a:xfrm>
                  <a:off x="1970" y="115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65" name="Group 91"/>
              <p:cNvGrpSpPr/>
              <p:nvPr/>
            </p:nvGrpSpPr>
            <p:grpSpPr>
              <a:xfrm>
                <a:off x="2372" y="1152"/>
                <a:ext cx="402" cy="384"/>
                <a:chOff x="2372" y="1152"/>
                <a:chExt cx="402" cy="384"/>
              </a:xfrm>
            </p:grpSpPr>
            <p:sp>
              <p:nvSpPr>
                <p:cNvPr id="74075" name="Rectangle 92"/>
                <p:cNvSpPr/>
                <p:nvPr/>
              </p:nvSpPr>
              <p:spPr>
                <a:xfrm>
                  <a:off x="2415" y="115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4076" name="Rectangle 93"/>
                <p:cNvSpPr/>
                <p:nvPr/>
              </p:nvSpPr>
              <p:spPr>
                <a:xfrm>
                  <a:off x="2372" y="115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66" name="Group 94"/>
              <p:cNvGrpSpPr/>
              <p:nvPr/>
            </p:nvGrpSpPr>
            <p:grpSpPr>
              <a:xfrm>
                <a:off x="2774" y="1152"/>
                <a:ext cx="402" cy="384"/>
                <a:chOff x="2774" y="1152"/>
                <a:chExt cx="402" cy="384"/>
              </a:xfrm>
            </p:grpSpPr>
            <p:sp>
              <p:nvSpPr>
                <p:cNvPr id="74073" name="Rectangle 95"/>
                <p:cNvSpPr/>
                <p:nvPr/>
              </p:nvSpPr>
              <p:spPr>
                <a:xfrm>
                  <a:off x="2817" y="115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4074" name="Rectangle 96"/>
                <p:cNvSpPr/>
                <p:nvPr/>
              </p:nvSpPr>
              <p:spPr>
                <a:xfrm>
                  <a:off x="2774" y="115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67" name="Group 97"/>
              <p:cNvGrpSpPr/>
              <p:nvPr/>
            </p:nvGrpSpPr>
            <p:grpSpPr>
              <a:xfrm>
                <a:off x="3176" y="1152"/>
                <a:ext cx="402" cy="384"/>
                <a:chOff x="3176" y="1152"/>
                <a:chExt cx="402" cy="384"/>
              </a:xfrm>
            </p:grpSpPr>
            <p:sp>
              <p:nvSpPr>
                <p:cNvPr id="74071" name="Rectangle 98"/>
                <p:cNvSpPr/>
                <p:nvPr/>
              </p:nvSpPr>
              <p:spPr>
                <a:xfrm>
                  <a:off x="3219" y="115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sz="2000" b="1" dirty="0">
                    <a:solidFill>
                      <a:schemeClr val="tx1"/>
                    </a:solidFill>
                    <a:latin typeface="Times New Roman" panose="02020603050405020304" pitchFamily="18" charset="0"/>
                  </a:endParaRPr>
                </a:p>
              </p:txBody>
            </p:sp>
            <p:sp>
              <p:nvSpPr>
                <p:cNvPr id="74072" name="Rectangle 99"/>
                <p:cNvSpPr/>
                <p:nvPr/>
              </p:nvSpPr>
              <p:spPr>
                <a:xfrm>
                  <a:off x="3176" y="115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68" name="Group 100"/>
              <p:cNvGrpSpPr/>
              <p:nvPr/>
            </p:nvGrpSpPr>
            <p:grpSpPr>
              <a:xfrm>
                <a:off x="3578" y="1152"/>
                <a:ext cx="402" cy="384"/>
                <a:chOff x="3578" y="1152"/>
                <a:chExt cx="402" cy="384"/>
              </a:xfrm>
            </p:grpSpPr>
            <p:sp>
              <p:nvSpPr>
                <p:cNvPr id="74069" name="Rectangle 101"/>
                <p:cNvSpPr/>
                <p:nvPr/>
              </p:nvSpPr>
              <p:spPr>
                <a:xfrm>
                  <a:off x="3621" y="115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4070" name="Rectangle 102"/>
                <p:cNvSpPr/>
                <p:nvPr/>
              </p:nvSpPr>
              <p:spPr>
                <a:xfrm>
                  <a:off x="3578" y="115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69" name="Group 103"/>
              <p:cNvGrpSpPr/>
              <p:nvPr/>
            </p:nvGrpSpPr>
            <p:grpSpPr>
              <a:xfrm>
                <a:off x="0" y="1536"/>
                <a:ext cx="362" cy="384"/>
                <a:chOff x="0" y="1536"/>
                <a:chExt cx="362" cy="384"/>
              </a:xfrm>
            </p:grpSpPr>
            <p:sp>
              <p:nvSpPr>
                <p:cNvPr id="74067" name="Rectangle 104"/>
                <p:cNvSpPr/>
                <p:nvPr/>
              </p:nvSpPr>
              <p:spPr>
                <a:xfrm>
                  <a:off x="43" y="1536"/>
                  <a:ext cx="276" cy="384"/>
                </a:xfrm>
                <a:prstGeom prst="rect">
                  <a:avLst/>
                </a:prstGeom>
                <a:noFill/>
                <a:ln w="9525">
                  <a:noFill/>
                </a:ln>
              </p:spPr>
              <p:txBody>
                <a:bodyPr anchor="ctr" anchorCtr="0"/>
                <a:lstStyle/>
                <a:p>
                  <a:pPr algn="ctr"/>
                  <a:endParaRPr lang="en-US" altLang="zh-CN" sz="1000" b="1" dirty="0">
                    <a:solidFill>
                      <a:schemeClr val="tx1"/>
                    </a:solidFill>
                    <a:latin typeface="Times New Roman" panose="02020603050405020304" pitchFamily="18" charset="0"/>
                  </a:endParaRPr>
                </a:p>
                <a:p>
                  <a:pPr algn="ctr"/>
                  <a:endParaRPr lang="en-US" altLang="zh-CN" sz="1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endParaRPr lang="en-US" altLang="zh-CN" sz="2000" dirty="0">
                    <a:solidFill>
                      <a:schemeClr val="tx1"/>
                    </a:solidFill>
                    <a:latin typeface="Times New Roman" panose="02020603050405020304" pitchFamily="18" charset="0"/>
                  </a:endParaRPr>
                </a:p>
                <a:p>
                  <a:pPr algn="ctr"/>
                  <a:endParaRPr lang="en-US" altLang="zh-CN" dirty="0">
                    <a:solidFill>
                      <a:schemeClr val="tx1"/>
                    </a:solidFill>
                    <a:latin typeface="Times New Roman" panose="02020603050405020304" pitchFamily="18" charset="0"/>
                  </a:endParaRPr>
                </a:p>
              </p:txBody>
            </p:sp>
            <p:sp>
              <p:nvSpPr>
                <p:cNvPr id="74068" name="Rectangle 105"/>
                <p:cNvSpPr/>
                <p:nvPr/>
              </p:nvSpPr>
              <p:spPr>
                <a:xfrm>
                  <a:off x="0" y="1536"/>
                  <a:ext cx="36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70" name="Group 106"/>
              <p:cNvGrpSpPr/>
              <p:nvPr/>
            </p:nvGrpSpPr>
            <p:grpSpPr>
              <a:xfrm>
                <a:off x="362" y="1536"/>
                <a:ext cx="402" cy="384"/>
                <a:chOff x="362" y="1536"/>
                <a:chExt cx="402" cy="384"/>
              </a:xfrm>
            </p:grpSpPr>
            <p:sp>
              <p:nvSpPr>
                <p:cNvPr id="74065" name="Rectangle 107"/>
                <p:cNvSpPr/>
                <p:nvPr/>
              </p:nvSpPr>
              <p:spPr>
                <a:xfrm>
                  <a:off x="405" y="1536"/>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6</a:t>
                  </a:r>
                </a:p>
                <a:p>
                  <a:pPr algn="ctr"/>
                  <a:endParaRPr lang="en-US" altLang="zh-CN" dirty="0">
                    <a:solidFill>
                      <a:schemeClr val="tx1"/>
                    </a:solidFill>
                    <a:latin typeface="Times New Roman" panose="02020603050405020304" pitchFamily="18" charset="0"/>
                  </a:endParaRPr>
                </a:p>
              </p:txBody>
            </p:sp>
            <p:sp>
              <p:nvSpPr>
                <p:cNvPr id="74066" name="Rectangle 108"/>
                <p:cNvSpPr/>
                <p:nvPr/>
              </p:nvSpPr>
              <p:spPr>
                <a:xfrm>
                  <a:off x="362" y="153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71" name="Group 109"/>
              <p:cNvGrpSpPr/>
              <p:nvPr/>
            </p:nvGrpSpPr>
            <p:grpSpPr>
              <a:xfrm>
                <a:off x="764" y="1536"/>
                <a:ext cx="402" cy="384"/>
                <a:chOff x="764" y="1536"/>
                <a:chExt cx="402" cy="384"/>
              </a:xfrm>
            </p:grpSpPr>
            <p:sp>
              <p:nvSpPr>
                <p:cNvPr id="74063" name="Rectangle 110"/>
                <p:cNvSpPr/>
                <p:nvPr/>
              </p:nvSpPr>
              <p:spPr>
                <a:xfrm>
                  <a:off x="807" y="1536"/>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4064" name="Rectangle 111"/>
                <p:cNvSpPr/>
                <p:nvPr/>
              </p:nvSpPr>
              <p:spPr>
                <a:xfrm>
                  <a:off x="764" y="153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72" name="Group 112"/>
              <p:cNvGrpSpPr/>
              <p:nvPr/>
            </p:nvGrpSpPr>
            <p:grpSpPr>
              <a:xfrm>
                <a:off x="1166" y="1536"/>
                <a:ext cx="402" cy="384"/>
                <a:chOff x="1166" y="1536"/>
                <a:chExt cx="402" cy="384"/>
              </a:xfrm>
            </p:grpSpPr>
            <p:sp>
              <p:nvSpPr>
                <p:cNvPr id="74061" name="Rectangle 113"/>
                <p:cNvSpPr/>
                <p:nvPr/>
              </p:nvSpPr>
              <p:spPr>
                <a:xfrm>
                  <a:off x="1209" y="1536"/>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4062" name="Rectangle 114"/>
                <p:cNvSpPr/>
                <p:nvPr/>
              </p:nvSpPr>
              <p:spPr>
                <a:xfrm>
                  <a:off x="1166" y="153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73" name="Group 115"/>
              <p:cNvGrpSpPr/>
              <p:nvPr/>
            </p:nvGrpSpPr>
            <p:grpSpPr>
              <a:xfrm>
                <a:off x="1568" y="1536"/>
                <a:ext cx="402" cy="384"/>
                <a:chOff x="1568" y="1536"/>
                <a:chExt cx="402" cy="384"/>
              </a:xfrm>
            </p:grpSpPr>
            <p:sp>
              <p:nvSpPr>
                <p:cNvPr id="74059" name="Rectangle 116"/>
                <p:cNvSpPr/>
                <p:nvPr/>
              </p:nvSpPr>
              <p:spPr>
                <a:xfrm>
                  <a:off x="1611" y="1536"/>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sz="2000" b="1" dirty="0">
                    <a:solidFill>
                      <a:schemeClr val="tx1"/>
                    </a:solidFill>
                    <a:latin typeface="Times New Roman" panose="02020603050405020304" pitchFamily="18" charset="0"/>
                  </a:endParaRPr>
                </a:p>
              </p:txBody>
            </p:sp>
            <p:sp>
              <p:nvSpPr>
                <p:cNvPr id="74060" name="Rectangle 117"/>
                <p:cNvSpPr/>
                <p:nvPr/>
              </p:nvSpPr>
              <p:spPr>
                <a:xfrm>
                  <a:off x="1568" y="153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74" name="Group 118"/>
              <p:cNvGrpSpPr/>
              <p:nvPr/>
            </p:nvGrpSpPr>
            <p:grpSpPr>
              <a:xfrm>
                <a:off x="1970" y="1536"/>
                <a:ext cx="402" cy="384"/>
                <a:chOff x="1970" y="1536"/>
                <a:chExt cx="402" cy="384"/>
              </a:xfrm>
            </p:grpSpPr>
            <p:sp>
              <p:nvSpPr>
                <p:cNvPr id="74057" name="Rectangle 119"/>
                <p:cNvSpPr/>
                <p:nvPr/>
              </p:nvSpPr>
              <p:spPr>
                <a:xfrm>
                  <a:off x="2013" y="1536"/>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2</a:t>
                  </a:r>
                </a:p>
                <a:p>
                  <a:pPr algn="ctr"/>
                  <a:endParaRPr lang="en-US" altLang="zh-CN" dirty="0">
                    <a:solidFill>
                      <a:schemeClr val="tx1"/>
                    </a:solidFill>
                    <a:latin typeface="Times New Roman" panose="02020603050405020304" pitchFamily="18" charset="0"/>
                  </a:endParaRPr>
                </a:p>
              </p:txBody>
            </p:sp>
            <p:sp>
              <p:nvSpPr>
                <p:cNvPr id="74058" name="Rectangle 120"/>
                <p:cNvSpPr/>
                <p:nvPr/>
              </p:nvSpPr>
              <p:spPr>
                <a:xfrm>
                  <a:off x="1970" y="153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75" name="Group 121"/>
              <p:cNvGrpSpPr/>
              <p:nvPr/>
            </p:nvGrpSpPr>
            <p:grpSpPr>
              <a:xfrm>
                <a:off x="2372" y="1536"/>
                <a:ext cx="402" cy="384"/>
                <a:chOff x="2372" y="1536"/>
                <a:chExt cx="402" cy="384"/>
              </a:xfrm>
            </p:grpSpPr>
            <p:sp>
              <p:nvSpPr>
                <p:cNvPr id="74055" name="Rectangle 122"/>
                <p:cNvSpPr/>
                <p:nvPr/>
              </p:nvSpPr>
              <p:spPr>
                <a:xfrm>
                  <a:off x="2415" y="1536"/>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4056" name="Rectangle 123"/>
                <p:cNvSpPr/>
                <p:nvPr/>
              </p:nvSpPr>
              <p:spPr>
                <a:xfrm>
                  <a:off x="2372" y="153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76" name="Group 124"/>
              <p:cNvGrpSpPr/>
              <p:nvPr/>
            </p:nvGrpSpPr>
            <p:grpSpPr>
              <a:xfrm>
                <a:off x="2774" y="1536"/>
                <a:ext cx="402" cy="384"/>
                <a:chOff x="2774" y="1536"/>
                <a:chExt cx="402" cy="384"/>
              </a:xfrm>
            </p:grpSpPr>
            <p:sp>
              <p:nvSpPr>
                <p:cNvPr id="74053" name="Rectangle 125"/>
                <p:cNvSpPr/>
                <p:nvPr/>
              </p:nvSpPr>
              <p:spPr>
                <a:xfrm>
                  <a:off x="2817" y="1536"/>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sz="2000" b="1" dirty="0">
                    <a:solidFill>
                      <a:schemeClr val="tx1"/>
                    </a:solidFill>
                    <a:latin typeface="Times New Roman" panose="02020603050405020304" pitchFamily="18" charset="0"/>
                  </a:endParaRPr>
                </a:p>
              </p:txBody>
            </p:sp>
            <p:sp>
              <p:nvSpPr>
                <p:cNvPr id="74054" name="Rectangle 126"/>
                <p:cNvSpPr/>
                <p:nvPr/>
              </p:nvSpPr>
              <p:spPr>
                <a:xfrm>
                  <a:off x="2774" y="153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77" name="Group 127"/>
              <p:cNvGrpSpPr/>
              <p:nvPr/>
            </p:nvGrpSpPr>
            <p:grpSpPr>
              <a:xfrm>
                <a:off x="3176" y="1536"/>
                <a:ext cx="402" cy="384"/>
                <a:chOff x="3176" y="1536"/>
                <a:chExt cx="402" cy="384"/>
              </a:xfrm>
            </p:grpSpPr>
            <p:sp>
              <p:nvSpPr>
                <p:cNvPr id="74051" name="Rectangle 128"/>
                <p:cNvSpPr/>
                <p:nvPr/>
              </p:nvSpPr>
              <p:spPr>
                <a:xfrm>
                  <a:off x="3219" y="1536"/>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2</a:t>
                  </a:r>
                </a:p>
                <a:p>
                  <a:pPr algn="ctr"/>
                  <a:endParaRPr lang="en-US" altLang="zh-CN" dirty="0">
                    <a:solidFill>
                      <a:schemeClr val="tx1"/>
                    </a:solidFill>
                    <a:latin typeface="Times New Roman" panose="02020603050405020304" pitchFamily="18" charset="0"/>
                  </a:endParaRPr>
                </a:p>
              </p:txBody>
            </p:sp>
            <p:sp>
              <p:nvSpPr>
                <p:cNvPr id="74052" name="Rectangle 129"/>
                <p:cNvSpPr/>
                <p:nvPr/>
              </p:nvSpPr>
              <p:spPr>
                <a:xfrm>
                  <a:off x="3176" y="153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78" name="Group 130"/>
              <p:cNvGrpSpPr/>
              <p:nvPr/>
            </p:nvGrpSpPr>
            <p:grpSpPr>
              <a:xfrm>
                <a:off x="3578" y="1536"/>
                <a:ext cx="402" cy="384"/>
                <a:chOff x="3578" y="1536"/>
                <a:chExt cx="402" cy="384"/>
              </a:xfrm>
            </p:grpSpPr>
            <p:sp>
              <p:nvSpPr>
                <p:cNvPr id="74049" name="Rectangle 131"/>
                <p:cNvSpPr/>
                <p:nvPr/>
              </p:nvSpPr>
              <p:spPr>
                <a:xfrm>
                  <a:off x="3621" y="1536"/>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sz="2000" b="1" dirty="0">
                    <a:solidFill>
                      <a:schemeClr val="tx1"/>
                    </a:solidFill>
                    <a:latin typeface="Times New Roman" panose="02020603050405020304" pitchFamily="18" charset="0"/>
                  </a:endParaRPr>
                </a:p>
              </p:txBody>
            </p:sp>
            <p:sp>
              <p:nvSpPr>
                <p:cNvPr id="74050" name="Rectangle 132"/>
                <p:cNvSpPr/>
                <p:nvPr/>
              </p:nvSpPr>
              <p:spPr>
                <a:xfrm>
                  <a:off x="3578" y="153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79" name="Group 133"/>
              <p:cNvGrpSpPr/>
              <p:nvPr/>
            </p:nvGrpSpPr>
            <p:grpSpPr>
              <a:xfrm>
                <a:off x="0" y="1920"/>
                <a:ext cx="362" cy="384"/>
                <a:chOff x="0" y="1920"/>
                <a:chExt cx="362" cy="384"/>
              </a:xfrm>
            </p:grpSpPr>
            <p:sp>
              <p:nvSpPr>
                <p:cNvPr id="74047" name="Rectangle 134"/>
                <p:cNvSpPr/>
                <p:nvPr/>
              </p:nvSpPr>
              <p:spPr>
                <a:xfrm>
                  <a:off x="43" y="1920"/>
                  <a:ext cx="276" cy="384"/>
                </a:xfrm>
                <a:prstGeom prst="rect">
                  <a:avLst/>
                </a:prstGeom>
                <a:noFill/>
                <a:ln w="9525">
                  <a:noFill/>
                </a:ln>
              </p:spPr>
              <p:txBody>
                <a:bodyPr anchor="ctr" anchorCtr="0"/>
                <a:lstStyle/>
                <a:p>
                  <a:pPr algn="ctr"/>
                  <a:endParaRPr lang="en-US" altLang="zh-CN" sz="1000" b="1" dirty="0">
                    <a:solidFill>
                      <a:schemeClr val="tx1"/>
                    </a:solidFill>
                    <a:latin typeface="Times New Roman" panose="02020603050405020304" pitchFamily="18" charset="0"/>
                  </a:endParaRPr>
                </a:p>
                <a:p>
                  <a:pPr algn="ctr"/>
                  <a:endParaRPr lang="en-US" altLang="zh-CN" sz="1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endParaRPr lang="en-US" altLang="zh-CN" sz="2000" dirty="0">
                    <a:solidFill>
                      <a:schemeClr val="tx1"/>
                    </a:solidFill>
                    <a:latin typeface="Times New Roman" panose="02020603050405020304" pitchFamily="18" charset="0"/>
                  </a:endParaRPr>
                </a:p>
                <a:p>
                  <a:pPr algn="ctr"/>
                  <a:endParaRPr lang="en-US" altLang="zh-CN" dirty="0">
                    <a:solidFill>
                      <a:schemeClr val="tx1"/>
                    </a:solidFill>
                    <a:latin typeface="Times New Roman" panose="02020603050405020304" pitchFamily="18" charset="0"/>
                  </a:endParaRPr>
                </a:p>
              </p:txBody>
            </p:sp>
            <p:sp>
              <p:nvSpPr>
                <p:cNvPr id="74048" name="Rectangle 135"/>
                <p:cNvSpPr/>
                <p:nvPr/>
              </p:nvSpPr>
              <p:spPr>
                <a:xfrm>
                  <a:off x="0" y="1920"/>
                  <a:ext cx="36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80" name="Group 136"/>
              <p:cNvGrpSpPr/>
              <p:nvPr/>
            </p:nvGrpSpPr>
            <p:grpSpPr>
              <a:xfrm>
                <a:off x="362" y="1920"/>
                <a:ext cx="402" cy="384"/>
                <a:chOff x="362" y="1920"/>
                <a:chExt cx="402" cy="384"/>
              </a:xfrm>
            </p:grpSpPr>
            <p:sp>
              <p:nvSpPr>
                <p:cNvPr id="74045" name="Rectangle 137"/>
                <p:cNvSpPr/>
                <p:nvPr/>
              </p:nvSpPr>
              <p:spPr>
                <a:xfrm>
                  <a:off x="405" y="1920"/>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4046" name="Rectangle 138"/>
                <p:cNvSpPr/>
                <p:nvPr/>
              </p:nvSpPr>
              <p:spPr>
                <a:xfrm>
                  <a:off x="362" y="192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81" name="Group 139"/>
              <p:cNvGrpSpPr/>
              <p:nvPr/>
            </p:nvGrpSpPr>
            <p:grpSpPr>
              <a:xfrm>
                <a:off x="764" y="1920"/>
                <a:ext cx="402" cy="384"/>
                <a:chOff x="764" y="1920"/>
                <a:chExt cx="402" cy="384"/>
              </a:xfrm>
            </p:grpSpPr>
            <p:sp>
              <p:nvSpPr>
                <p:cNvPr id="74043" name="Rectangle 140"/>
                <p:cNvSpPr/>
                <p:nvPr/>
              </p:nvSpPr>
              <p:spPr>
                <a:xfrm>
                  <a:off x="807" y="1920"/>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4044" name="Rectangle 141"/>
                <p:cNvSpPr/>
                <p:nvPr/>
              </p:nvSpPr>
              <p:spPr>
                <a:xfrm>
                  <a:off x="764" y="192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82" name="Group 142"/>
              <p:cNvGrpSpPr/>
              <p:nvPr/>
            </p:nvGrpSpPr>
            <p:grpSpPr>
              <a:xfrm>
                <a:off x="1166" y="1920"/>
                <a:ext cx="402" cy="384"/>
                <a:chOff x="1166" y="1920"/>
                <a:chExt cx="402" cy="384"/>
              </a:xfrm>
            </p:grpSpPr>
            <p:sp>
              <p:nvSpPr>
                <p:cNvPr id="74041" name="Rectangle 143"/>
                <p:cNvSpPr/>
                <p:nvPr/>
              </p:nvSpPr>
              <p:spPr>
                <a:xfrm>
                  <a:off x="1209" y="1920"/>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4042" name="Rectangle 144"/>
                <p:cNvSpPr/>
                <p:nvPr/>
              </p:nvSpPr>
              <p:spPr>
                <a:xfrm>
                  <a:off x="1166" y="192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83" name="Group 145"/>
              <p:cNvGrpSpPr/>
              <p:nvPr/>
            </p:nvGrpSpPr>
            <p:grpSpPr>
              <a:xfrm>
                <a:off x="1568" y="1920"/>
                <a:ext cx="402" cy="384"/>
                <a:chOff x="1568" y="1920"/>
                <a:chExt cx="402" cy="384"/>
              </a:xfrm>
            </p:grpSpPr>
            <p:sp>
              <p:nvSpPr>
                <p:cNvPr id="74039" name="Rectangle 146"/>
                <p:cNvSpPr/>
                <p:nvPr/>
              </p:nvSpPr>
              <p:spPr>
                <a:xfrm>
                  <a:off x="1611" y="1920"/>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6</a:t>
                  </a:r>
                </a:p>
                <a:p>
                  <a:pPr algn="ctr"/>
                  <a:endParaRPr lang="en-US" altLang="zh-CN" dirty="0">
                    <a:solidFill>
                      <a:schemeClr val="tx1"/>
                    </a:solidFill>
                    <a:latin typeface="Times New Roman" panose="02020603050405020304" pitchFamily="18" charset="0"/>
                  </a:endParaRPr>
                </a:p>
              </p:txBody>
            </p:sp>
            <p:sp>
              <p:nvSpPr>
                <p:cNvPr id="74040" name="Rectangle 147"/>
                <p:cNvSpPr/>
                <p:nvPr/>
              </p:nvSpPr>
              <p:spPr>
                <a:xfrm>
                  <a:off x="1568" y="192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84" name="Group 148"/>
              <p:cNvGrpSpPr/>
              <p:nvPr/>
            </p:nvGrpSpPr>
            <p:grpSpPr>
              <a:xfrm>
                <a:off x="1970" y="1920"/>
                <a:ext cx="402" cy="384"/>
                <a:chOff x="1970" y="1920"/>
                <a:chExt cx="402" cy="384"/>
              </a:xfrm>
            </p:grpSpPr>
            <p:sp>
              <p:nvSpPr>
                <p:cNvPr id="74037" name="Rectangle 149"/>
                <p:cNvSpPr/>
                <p:nvPr/>
              </p:nvSpPr>
              <p:spPr>
                <a:xfrm>
                  <a:off x="2013" y="1920"/>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4038" name="Rectangle 150"/>
                <p:cNvSpPr/>
                <p:nvPr/>
              </p:nvSpPr>
              <p:spPr>
                <a:xfrm>
                  <a:off x="1970" y="192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85" name="Group 151"/>
              <p:cNvGrpSpPr/>
              <p:nvPr/>
            </p:nvGrpSpPr>
            <p:grpSpPr>
              <a:xfrm>
                <a:off x="2372" y="1920"/>
                <a:ext cx="402" cy="384"/>
                <a:chOff x="2372" y="1920"/>
                <a:chExt cx="402" cy="384"/>
              </a:xfrm>
            </p:grpSpPr>
            <p:sp>
              <p:nvSpPr>
                <p:cNvPr id="74035" name="Rectangle 152"/>
                <p:cNvSpPr/>
                <p:nvPr/>
              </p:nvSpPr>
              <p:spPr>
                <a:xfrm>
                  <a:off x="2415" y="1920"/>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4036" name="Rectangle 153"/>
                <p:cNvSpPr/>
                <p:nvPr/>
              </p:nvSpPr>
              <p:spPr>
                <a:xfrm>
                  <a:off x="2372" y="192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86" name="Group 154"/>
              <p:cNvGrpSpPr/>
              <p:nvPr/>
            </p:nvGrpSpPr>
            <p:grpSpPr>
              <a:xfrm>
                <a:off x="2774" y="1920"/>
                <a:ext cx="402" cy="384"/>
                <a:chOff x="2774" y="1920"/>
                <a:chExt cx="402" cy="384"/>
              </a:xfrm>
            </p:grpSpPr>
            <p:sp>
              <p:nvSpPr>
                <p:cNvPr id="74033" name="Rectangle 155"/>
                <p:cNvSpPr/>
                <p:nvPr/>
              </p:nvSpPr>
              <p:spPr>
                <a:xfrm>
                  <a:off x="2817" y="1920"/>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6</a:t>
                  </a:r>
                </a:p>
                <a:p>
                  <a:pPr algn="ctr"/>
                  <a:endParaRPr lang="en-US" altLang="zh-CN" dirty="0">
                    <a:solidFill>
                      <a:schemeClr val="tx1"/>
                    </a:solidFill>
                    <a:latin typeface="Times New Roman" panose="02020603050405020304" pitchFamily="18" charset="0"/>
                  </a:endParaRPr>
                </a:p>
              </p:txBody>
            </p:sp>
            <p:sp>
              <p:nvSpPr>
                <p:cNvPr id="74034" name="Rectangle 156"/>
                <p:cNvSpPr/>
                <p:nvPr/>
              </p:nvSpPr>
              <p:spPr>
                <a:xfrm>
                  <a:off x="2774" y="192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87" name="Group 157"/>
              <p:cNvGrpSpPr/>
              <p:nvPr/>
            </p:nvGrpSpPr>
            <p:grpSpPr>
              <a:xfrm>
                <a:off x="3176" y="1920"/>
                <a:ext cx="402" cy="384"/>
                <a:chOff x="3176" y="1920"/>
                <a:chExt cx="402" cy="384"/>
              </a:xfrm>
            </p:grpSpPr>
            <p:sp>
              <p:nvSpPr>
                <p:cNvPr id="74031" name="Rectangle 158"/>
                <p:cNvSpPr/>
                <p:nvPr/>
              </p:nvSpPr>
              <p:spPr>
                <a:xfrm>
                  <a:off x="3219" y="1920"/>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sz="2000" b="1" dirty="0">
                    <a:solidFill>
                      <a:schemeClr val="tx1"/>
                    </a:solidFill>
                    <a:latin typeface="Times New Roman" panose="02020603050405020304" pitchFamily="18" charset="0"/>
                  </a:endParaRPr>
                </a:p>
              </p:txBody>
            </p:sp>
            <p:sp>
              <p:nvSpPr>
                <p:cNvPr id="74032" name="Rectangle 159"/>
                <p:cNvSpPr/>
                <p:nvPr/>
              </p:nvSpPr>
              <p:spPr>
                <a:xfrm>
                  <a:off x="3176" y="192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88" name="Group 160"/>
              <p:cNvGrpSpPr/>
              <p:nvPr/>
            </p:nvGrpSpPr>
            <p:grpSpPr>
              <a:xfrm>
                <a:off x="3578" y="1920"/>
                <a:ext cx="402" cy="384"/>
                <a:chOff x="3578" y="1920"/>
                <a:chExt cx="402" cy="384"/>
              </a:xfrm>
            </p:grpSpPr>
            <p:sp>
              <p:nvSpPr>
                <p:cNvPr id="74029" name="Rectangle 161"/>
                <p:cNvSpPr/>
                <p:nvPr/>
              </p:nvSpPr>
              <p:spPr>
                <a:xfrm>
                  <a:off x="3621" y="1920"/>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8</a:t>
                  </a:r>
                </a:p>
                <a:p>
                  <a:pPr algn="ctr"/>
                  <a:endParaRPr lang="en-US" altLang="zh-CN" dirty="0">
                    <a:solidFill>
                      <a:schemeClr val="tx1"/>
                    </a:solidFill>
                    <a:latin typeface="Times New Roman" panose="02020603050405020304" pitchFamily="18" charset="0"/>
                  </a:endParaRPr>
                </a:p>
              </p:txBody>
            </p:sp>
            <p:sp>
              <p:nvSpPr>
                <p:cNvPr id="74030" name="Rectangle 162"/>
                <p:cNvSpPr/>
                <p:nvPr/>
              </p:nvSpPr>
              <p:spPr>
                <a:xfrm>
                  <a:off x="3578" y="192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89" name="Group 163"/>
              <p:cNvGrpSpPr/>
              <p:nvPr/>
            </p:nvGrpSpPr>
            <p:grpSpPr>
              <a:xfrm>
                <a:off x="0" y="2304"/>
                <a:ext cx="362" cy="384"/>
                <a:chOff x="0" y="2304"/>
                <a:chExt cx="362" cy="384"/>
              </a:xfrm>
            </p:grpSpPr>
            <p:sp>
              <p:nvSpPr>
                <p:cNvPr id="74027" name="Rectangle 164"/>
                <p:cNvSpPr/>
                <p:nvPr/>
              </p:nvSpPr>
              <p:spPr>
                <a:xfrm>
                  <a:off x="43" y="2304"/>
                  <a:ext cx="276" cy="384"/>
                </a:xfrm>
                <a:prstGeom prst="rect">
                  <a:avLst/>
                </a:prstGeom>
                <a:noFill/>
                <a:ln w="9525">
                  <a:noFill/>
                </a:ln>
              </p:spPr>
              <p:txBody>
                <a:bodyPr anchor="ctr" anchorCtr="0"/>
                <a:lstStyle/>
                <a:p>
                  <a:pPr algn="ctr"/>
                  <a:endParaRPr lang="en-US" altLang="zh-CN" sz="1000" b="1" dirty="0">
                    <a:solidFill>
                      <a:schemeClr val="tx1"/>
                    </a:solidFill>
                    <a:latin typeface="Times New Roman" panose="02020603050405020304" pitchFamily="18" charset="0"/>
                  </a:endParaRPr>
                </a:p>
                <a:p>
                  <a:pPr algn="ctr"/>
                  <a:endParaRPr lang="en-US" altLang="zh-CN" sz="1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endParaRPr lang="en-US" altLang="zh-CN" sz="2000" dirty="0">
                    <a:solidFill>
                      <a:schemeClr val="tx1"/>
                    </a:solidFill>
                    <a:latin typeface="Times New Roman" panose="02020603050405020304" pitchFamily="18" charset="0"/>
                  </a:endParaRPr>
                </a:p>
                <a:p>
                  <a:pPr algn="ctr"/>
                  <a:endParaRPr lang="en-US" altLang="zh-CN" dirty="0">
                    <a:solidFill>
                      <a:schemeClr val="tx1"/>
                    </a:solidFill>
                    <a:latin typeface="Times New Roman" panose="02020603050405020304" pitchFamily="18" charset="0"/>
                  </a:endParaRPr>
                </a:p>
              </p:txBody>
            </p:sp>
            <p:sp>
              <p:nvSpPr>
                <p:cNvPr id="74028" name="Rectangle 165"/>
                <p:cNvSpPr/>
                <p:nvPr/>
              </p:nvSpPr>
              <p:spPr>
                <a:xfrm>
                  <a:off x="0" y="2304"/>
                  <a:ext cx="36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90" name="Group 166"/>
              <p:cNvGrpSpPr/>
              <p:nvPr/>
            </p:nvGrpSpPr>
            <p:grpSpPr>
              <a:xfrm>
                <a:off x="362" y="2304"/>
                <a:ext cx="402" cy="384"/>
                <a:chOff x="362" y="2304"/>
                <a:chExt cx="402" cy="384"/>
              </a:xfrm>
            </p:grpSpPr>
            <p:sp>
              <p:nvSpPr>
                <p:cNvPr id="74025" name="Rectangle 167"/>
                <p:cNvSpPr/>
                <p:nvPr/>
              </p:nvSpPr>
              <p:spPr>
                <a:xfrm>
                  <a:off x="405" y="2304"/>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4026" name="Rectangle 168"/>
                <p:cNvSpPr/>
                <p:nvPr/>
              </p:nvSpPr>
              <p:spPr>
                <a:xfrm>
                  <a:off x="362" y="230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91" name="Group 169"/>
              <p:cNvGrpSpPr/>
              <p:nvPr/>
            </p:nvGrpSpPr>
            <p:grpSpPr>
              <a:xfrm>
                <a:off x="764" y="2304"/>
                <a:ext cx="402" cy="384"/>
                <a:chOff x="764" y="2304"/>
                <a:chExt cx="402" cy="384"/>
              </a:xfrm>
            </p:grpSpPr>
            <p:sp>
              <p:nvSpPr>
                <p:cNvPr id="74023" name="Rectangle 170"/>
                <p:cNvSpPr/>
                <p:nvPr/>
              </p:nvSpPr>
              <p:spPr>
                <a:xfrm>
                  <a:off x="807" y="2304"/>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4024" name="Rectangle 171"/>
                <p:cNvSpPr/>
                <p:nvPr/>
              </p:nvSpPr>
              <p:spPr>
                <a:xfrm>
                  <a:off x="764" y="230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92" name="Group 172"/>
              <p:cNvGrpSpPr/>
              <p:nvPr/>
            </p:nvGrpSpPr>
            <p:grpSpPr>
              <a:xfrm>
                <a:off x="1166" y="2304"/>
                <a:ext cx="402" cy="384"/>
                <a:chOff x="1166" y="2304"/>
                <a:chExt cx="402" cy="384"/>
              </a:xfrm>
            </p:grpSpPr>
            <p:sp>
              <p:nvSpPr>
                <p:cNvPr id="74021" name="Rectangle 173"/>
                <p:cNvSpPr/>
                <p:nvPr/>
              </p:nvSpPr>
              <p:spPr>
                <a:xfrm>
                  <a:off x="1209" y="2304"/>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sz="2000" b="1" dirty="0">
                    <a:solidFill>
                      <a:schemeClr val="tx1"/>
                    </a:solidFill>
                    <a:latin typeface="Times New Roman" panose="02020603050405020304" pitchFamily="18" charset="0"/>
                  </a:endParaRPr>
                </a:p>
              </p:txBody>
            </p:sp>
            <p:sp>
              <p:nvSpPr>
                <p:cNvPr id="74022" name="Rectangle 174"/>
                <p:cNvSpPr/>
                <p:nvPr/>
              </p:nvSpPr>
              <p:spPr>
                <a:xfrm>
                  <a:off x="1166" y="230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93" name="Group 175"/>
              <p:cNvGrpSpPr/>
              <p:nvPr/>
            </p:nvGrpSpPr>
            <p:grpSpPr>
              <a:xfrm>
                <a:off x="1568" y="2304"/>
                <a:ext cx="402" cy="384"/>
                <a:chOff x="1568" y="2304"/>
                <a:chExt cx="402" cy="384"/>
              </a:xfrm>
            </p:grpSpPr>
            <p:sp>
              <p:nvSpPr>
                <p:cNvPr id="74019" name="Rectangle 176"/>
                <p:cNvSpPr/>
                <p:nvPr/>
              </p:nvSpPr>
              <p:spPr>
                <a:xfrm>
                  <a:off x="1611" y="2304"/>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sz="2000" b="1" dirty="0">
                    <a:solidFill>
                      <a:schemeClr val="tx1"/>
                    </a:solidFill>
                    <a:latin typeface="Times New Roman" panose="02020603050405020304" pitchFamily="18" charset="0"/>
                  </a:endParaRPr>
                </a:p>
              </p:txBody>
            </p:sp>
            <p:sp>
              <p:nvSpPr>
                <p:cNvPr id="74020" name="Rectangle 177"/>
                <p:cNvSpPr/>
                <p:nvPr/>
              </p:nvSpPr>
              <p:spPr>
                <a:xfrm>
                  <a:off x="1568" y="230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94" name="Group 178"/>
              <p:cNvGrpSpPr/>
              <p:nvPr/>
            </p:nvGrpSpPr>
            <p:grpSpPr>
              <a:xfrm>
                <a:off x="1970" y="2304"/>
                <a:ext cx="402" cy="384"/>
                <a:chOff x="1970" y="2304"/>
                <a:chExt cx="402" cy="384"/>
              </a:xfrm>
            </p:grpSpPr>
            <p:sp>
              <p:nvSpPr>
                <p:cNvPr id="74017" name="Rectangle 179"/>
                <p:cNvSpPr/>
                <p:nvPr/>
              </p:nvSpPr>
              <p:spPr>
                <a:xfrm>
                  <a:off x="2013" y="2304"/>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1</a:t>
                  </a:r>
                </a:p>
                <a:p>
                  <a:pPr algn="ctr"/>
                  <a:endParaRPr lang="en-US" altLang="zh-CN" dirty="0">
                    <a:solidFill>
                      <a:schemeClr val="tx1"/>
                    </a:solidFill>
                    <a:latin typeface="Times New Roman" panose="02020603050405020304" pitchFamily="18" charset="0"/>
                  </a:endParaRPr>
                </a:p>
              </p:txBody>
            </p:sp>
            <p:sp>
              <p:nvSpPr>
                <p:cNvPr id="74018" name="Rectangle 180"/>
                <p:cNvSpPr/>
                <p:nvPr/>
              </p:nvSpPr>
              <p:spPr>
                <a:xfrm>
                  <a:off x="1970" y="230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95" name="Group 181"/>
              <p:cNvGrpSpPr/>
              <p:nvPr/>
            </p:nvGrpSpPr>
            <p:grpSpPr>
              <a:xfrm>
                <a:off x="2372" y="2304"/>
                <a:ext cx="402" cy="384"/>
                <a:chOff x="2372" y="2304"/>
                <a:chExt cx="402" cy="384"/>
              </a:xfrm>
            </p:grpSpPr>
            <p:sp>
              <p:nvSpPr>
                <p:cNvPr id="74015" name="Rectangle 182"/>
                <p:cNvSpPr/>
                <p:nvPr/>
              </p:nvSpPr>
              <p:spPr>
                <a:xfrm>
                  <a:off x="2415" y="2304"/>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sz="2000" b="1" dirty="0">
                    <a:solidFill>
                      <a:schemeClr val="tx1"/>
                    </a:solidFill>
                    <a:latin typeface="Times New Roman" panose="02020603050405020304" pitchFamily="18" charset="0"/>
                  </a:endParaRPr>
                </a:p>
              </p:txBody>
            </p:sp>
            <p:sp>
              <p:nvSpPr>
                <p:cNvPr id="74016" name="Rectangle 183"/>
                <p:cNvSpPr/>
                <p:nvPr/>
              </p:nvSpPr>
              <p:spPr>
                <a:xfrm>
                  <a:off x="2372" y="230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96" name="Group 184"/>
              <p:cNvGrpSpPr/>
              <p:nvPr/>
            </p:nvGrpSpPr>
            <p:grpSpPr>
              <a:xfrm>
                <a:off x="2774" y="2304"/>
                <a:ext cx="402" cy="384"/>
                <a:chOff x="2774" y="2304"/>
                <a:chExt cx="402" cy="384"/>
              </a:xfrm>
            </p:grpSpPr>
            <p:sp>
              <p:nvSpPr>
                <p:cNvPr id="74013" name="Rectangle 185"/>
                <p:cNvSpPr/>
                <p:nvPr/>
              </p:nvSpPr>
              <p:spPr>
                <a:xfrm>
                  <a:off x="2817" y="2304"/>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4014" name="Rectangle 186"/>
                <p:cNvSpPr/>
                <p:nvPr/>
              </p:nvSpPr>
              <p:spPr>
                <a:xfrm>
                  <a:off x="2774" y="230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97" name="Group 187"/>
              <p:cNvGrpSpPr/>
              <p:nvPr/>
            </p:nvGrpSpPr>
            <p:grpSpPr>
              <a:xfrm>
                <a:off x="3176" y="2304"/>
                <a:ext cx="402" cy="384"/>
                <a:chOff x="3176" y="2304"/>
                <a:chExt cx="402" cy="384"/>
              </a:xfrm>
            </p:grpSpPr>
            <p:sp>
              <p:nvSpPr>
                <p:cNvPr id="74011" name="Rectangle 188"/>
                <p:cNvSpPr/>
                <p:nvPr/>
              </p:nvSpPr>
              <p:spPr>
                <a:xfrm>
                  <a:off x="3219" y="2304"/>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6</a:t>
                  </a:r>
                </a:p>
                <a:p>
                  <a:pPr algn="ctr"/>
                  <a:endParaRPr lang="en-US" altLang="zh-CN" dirty="0">
                    <a:solidFill>
                      <a:schemeClr val="tx1"/>
                    </a:solidFill>
                    <a:latin typeface="Times New Roman" panose="02020603050405020304" pitchFamily="18" charset="0"/>
                  </a:endParaRPr>
                </a:p>
              </p:txBody>
            </p:sp>
            <p:sp>
              <p:nvSpPr>
                <p:cNvPr id="74012" name="Rectangle 189"/>
                <p:cNvSpPr/>
                <p:nvPr/>
              </p:nvSpPr>
              <p:spPr>
                <a:xfrm>
                  <a:off x="3176" y="230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98" name="Group 190"/>
              <p:cNvGrpSpPr/>
              <p:nvPr/>
            </p:nvGrpSpPr>
            <p:grpSpPr>
              <a:xfrm>
                <a:off x="3578" y="2304"/>
                <a:ext cx="402" cy="384"/>
                <a:chOff x="3578" y="2304"/>
                <a:chExt cx="402" cy="384"/>
              </a:xfrm>
            </p:grpSpPr>
            <p:sp>
              <p:nvSpPr>
                <p:cNvPr id="74009" name="Rectangle 191"/>
                <p:cNvSpPr/>
                <p:nvPr/>
              </p:nvSpPr>
              <p:spPr>
                <a:xfrm>
                  <a:off x="3621" y="2304"/>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sz="2000" b="1" dirty="0">
                    <a:solidFill>
                      <a:schemeClr val="tx1"/>
                    </a:solidFill>
                    <a:latin typeface="Times New Roman" panose="02020603050405020304" pitchFamily="18" charset="0"/>
                  </a:endParaRPr>
                </a:p>
              </p:txBody>
            </p:sp>
            <p:sp>
              <p:nvSpPr>
                <p:cNvPr id="74010" name="Rectangle 192"/>
                <p:cNvSpPr/>
                <p:nvPr/>
              </p:nvSpPr>
              <p:spPr>
                <a:xfrm>
                  <a:off x="3578" y="230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799" name="Group 193"/>
              <p:cNvGrpSpPr/>
              <p:nvPr/>
            </p:nvGrpSpPr>
            <p:grpSpPr>
              <a:xfrm>
                <a:off x="0" y="2688"/>
                <a:ext cx="362" cy="384"/>
                <a:chOff x="0" y="2688"/>
                <a:chExt cx="362" cy="384"/>
              </a:xfrm>
            </p:grpSpPr>
            <p:sp>
              <p:nvSpPr>
                <p:cNvPr id="74007" name="Rectangle 194"/>
                <p:cNvSpPr/>
                <p:nvPr/>
              </p:nvSpPr>
              <p:spPr>
                <a:xfrm>
                  <a:off x="43" y="2688"/>
                  <a:ext cx="276" cy="384"/>
                </a:xfrm>
                <a:prstGeom prst="rect">
                  <a:avLst/>
                </a:prstGeom>
                <a:noFill/>
                <a:ln w="9525">
                  <a:noFill/>
                </a:ln>
              </p:spPr>
              <p:txBody>
                <a:bodyPr anchor="ctr" anchorCtr="0"/>
                <a:lstStyle/>
                <a:p>
                  <a:pPr algn="ctr"/>
                  <a:endParaRPr lang="en-US" altLang="zh-CN" sz="1000" b="1" dirty="0">
                    <a:solidFill>
                      <a:schemeClr val="tx1"/>
                    </a:solidFill>
                    <a:latin typeface="Times New Roman" panose="02020603050405020304" pitchFamily="18" charset="0"/>
                  </a:endParaRPr>
                </a:p>
                <a:p>
                  <a:pPr algn="ctr"/>
                  <a:endParaRPr lang="en-US" altLang="zh-CN" sz="1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6</a:t>
                  </a:r>
                  <a:endParaRPr lang="en-US" altLang="zh-CN" sz="2000" dirty="0">
                    <a:solidFill>
                      <a:schemeClr val="tx1"/>
                    </a:solidFill>
                    <a:latin typeface="Times New Roman" panose="02020603050405020304" pitchFamily="18" charset="0"/>
                  </a:endParaRPr>
                </a:p>
                <a:p>
                  <a:pPr algn="ctr"/>
                  <a:endParaRPr lang="en-US" altLang="zh-CN" dirty="0">
                    <a:solidFill>
                      <a:schemeClr val="tx1"/>
                    </a:solidFill>
                    <a:latin typeface="Times New Roman" panose="02020603050405020304" pitchFamily="18" charset="0"/>
                  </a:endParaRPr>
                </a:p>
              </p:txBody>
            </p:sp>
            <p:sp>
              <p:nvSpPr>
                <p:cNvPr id="74008" name="Rectangle 195"/>
                <p:cNvSpPr/>
                <p:nvPr/>
              </p:nvSpPr>
              <p:spPr>
                <a:xfrm>
                  <a:off x="0" y="2688"/>
                  <a:ext cx="36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00" name="Group 196"/>
              <p:cNvGrpSpPr/>
              <p:nvPr/>
            </p:nvGrpSpPr>
            <p:grpSpPr>
              <a:xfrm>
                <a:off x="362" y="2688"/>
                <a:ext cx="402" cy="384"/>
                <a:chOff x="362" y="2688"/>
                <a:chExt cx="402" cy="384"/>
              </a:xfrm>
            </p:grpSpPr>
            <p:sp>
              <p:nvSpPr>
                <p:cNvPr id="74005" name="Rectangle 197"/>
                <p:cNvSpPr/>
                <p:nvPr/>
              </p:nvSpPr>
              <p:spPr>
                <a:xfrm>
                  <a:off x="405" y="2688"/>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6</a:t>
                  </a:r>
                </a:p>
                <a:p>
                  <a:pPr algn="ctr"/>
                  <a:endParaRPr lang="en-US" altLang="zh-CN" dirty="0">
                    <a:solidFill>
                      <a:schemeClr val="tx1"/>
                    </a:solidFill>
                    <a:latin typeface="Times New Roman" panose="02020603050405020304" pitchFamily="18" charset="0"/>
                  </a:endParaRPr>
                </a:p>
              </p:txBody>
            </p:sp>
            <p:sp>
              <p:nvSpPr>
                <p:cNvPr id="74006" name="Rectangle 198"/>
                <p:cNvSpPr/>
                <p:nvPr/>
              </p:nvSpPr>
              <p:spPr>
                <a:xfrm>
                  <a:off x="362" y="268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01" name="Group 199"/>
              <p:cNvGrpSpPr/>
              <p:nvPr/>
            </p:nvGrpSpPr>
            <p:grpSpPr>
              <a:xfrm>
                <a:off x="764" y="2688"/>
                <a:ext cx="402" cy="384"/>
                <a:chOff x="764" y="2688"/>
                <a:chExt cx="402" cy="384"/>
              </a:xfrm>
            </p:grpSpPr>
            <p:sp>
              <p:nvSpPr>
                <p:cNvPr id="74003" name="Rectangle 200"/>
                <p:cNvSpPr/>
                <p:nvPr/>
              </p:nvSpPr>
              <p:spPr>
                <a:xfrm>
                  <a:off x="807" y="2688"/>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4004" name="Rectangle 201"/>
                <p:cNvSpPr/>
                <p:nvPr/>
              </p:nvSpPr>
              <p:spPr>
                <a:xfrm>
                  <a:off x="764" y="268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02" name="Group 202"/>
              <p:cNvGrpSpPr/>
              <p:nvPr/>
            </p:nvGrpSpPr>
            <p:grpSpPr>
              <a:xfrm>
                <a:off x="1166" y="2688"/>
                <a:ext cx="402" cy="384"/>
                <a:chOff x="1166" y="2688"/>
                <a:chExt cx="402" cy="384"/>
              </a:xfrm>
            </p:grpSpPr>
            <p:sp>
              <p:nvSpPr>
                <p:cNvPr id="74001" name="Rectangle 203"/>
                <p:cNvSpPr/>
                <p:nvPr/>
              </p:nvSpPr>
              <p:spPr>
                <a:xfrm>
                  <a:off x="1209" y="268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4002" name="Rectangle 204"/>
                <p:cNvSpPr/>
                <p:nvPr/>
              </p:nvSpPr>
              <p:spPr>
                <a:xfrm>
                  <a:off x="1166" y="268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03" name="Group 205"/>
              <p:cNvGrpSpPr/>
              <p:nvPr/>
            </p:nvGrpSpPr>
            <p:grpSpPr>
              <a:xfrm>
                <a:off x="1568" y="2688"/>
                <a:ext cx="402" cy="384"/>
                <a:chOff x="1568" y="2688"/>
                <a:chExt cx="402" cy="384"/>
              </a:xfrm>
            </p:grpSpPr>
            <p:sp>
              <p:nvSpPr>
                <p:cNvPr id="73999" name="Rectangle 206"/>
                <p:cNvSpPr/>
                <p:nvPr/>
              </p:nvSpPr>
              <p:spPr>
                <a:xfrm>
                  <a:off x="1611" y="268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2</a:t>
                  </a:r>
                </a:p>
                <a:p>
                  <a:pPr algn="ctr"/>
                  <a:endParaRPr lang="en-US" altLang="zh-CN" dirty="0">
                    <a:solidFill>
                      <a:schemeClr val="tx1"/>
                    </a:solidFill>
                    <a:latin typeface="Times New Roman" panose="02020603050405020304" pitchFamily="18" charset="0"/>
                  </a:endParaRPr>
                </a:p>
              </p:txBody>
            </p:sp>
            <p:sp>
              <p:nvSpPr>
                <p:cNvPr id="74000" name="Rectangle 207"/>
                <p:cNvSpPr/>
                <p:nvPr/>
              </p:nvSpPr>
              <p:spPr>
                <a:xfrm>
                  <a:off x="1568" y="268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04" name="Group 208"/>
              <p:cNvGrpSpPr/>
              <p:nvPr/>
            </p:nvGrpSpPr>
            <p:grpSpPr>
              <a:xfrm>
                <a:off x="1970" y="2688"/>
                <a:ext cx="402" cy="384"/>
                <a:chOff x="1970" y="2688"/>
                <a:chExt cx="402" cy="384"/>
              </a:xfrm>
            </p:grpSpPr>
            <p:sp>
              <p:nvSpPr>
                <p:cNvPr id="73997" name="Rectangle 209"/>
                <p:cNvSpPr/>
                <p:nvPr/>
              </p:nvSpPr>
              <p:spPr>
                <a:xfrm>
                  <a:off x="2013" y="268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3998" name="Rectangle 210"/>
                <p:cNvSpPr/>
                <p:nvPr/>
              </p:nvSpPr>
              <p:spPr>
                <a:xfrm>
                  <a:off x="1970" y="268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05" name="Group 211"/>
              <p:cNvGrpSpPr/>
              <p:nvPr/>
            </p:nvGrpSpPr>
            <p:grpSpPr>
              <a:xfrm>
                <a:off x="2372" y="2688"/>
                <a:ext cx="402" cy="384"/>
                <a:chOff x="2372" y="2688"/>
                <a:chExt cx="402" cy="384"/>
              </a:xfrm>
            </p:grpSpPr>
            <p:sp>
              <p:nvSpPr>
                <p:cNvPr id="73995" name="Rectangle 212"/>
                <p:cNvSpPr/>
                <p:nvPr/>
              </p:nvSpPr>
              <p:spPr>
                <a:xfrm>
                  <a:off x="2415" y="268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3996" name="Rectangle 213"/>
                <p:cNvSpPr/>
                <p:nvPr/>
              </p:nvSpPr>
              <p:spPr>
                <a:xfrm>
                  <a:off x="2372" y="268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06" name="Group 214"/>
              <p:cNvGrpSpPr/>
              <p:nvPr/>
            </p:nvGrpSpPr>
            <p:grpSpPr>
              <a:xfrm>
                <a:off x="2774" y="2688"/>
                <a:ext cx="402" cy="384"/>
                <a:chOff x="2774" y="2688"/>
                <a:chExt cx="402" cy="384"/>
              </a:xfrm>
            </p:grpSpPr>
            <p:sp>
              <p:nvSpPr>
                <p:cNvPr id="73993" name="Rectangle 215"/>
                <p:cNvSpPr/>
                <p:nvPr/>
              </p:nvSpPr>
              <p:spPr>
                <a:xfrm>
                  <a:off x="2817" y="268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3994" name="Rectangle 216"/>
                <p:cNvSpPr/>
                <p:nvPr/>
              </p:nvSpPr>
              <p:spPr>
                <a:xfrm>
                  <a:off x="2774" y="268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07" name="Group 217"/>
              <p:cNvGrpSpPr/>
              <p:nvPr/>
            </p:nvGrpSpPr>
            <p:grpSpPr>
              <a:xfrm>
                <a:off x="3176" y="2688"/>
                <a:ext cx="402" cy="384"/>
                <a:chOff x="3176" y="2688"/>
                <a:chExt cx="402" cy="384"/>
              </a:xfrm>
            </p:grpSpPr>
            <p:sp>
              <p:nvSpPr>
                <p:cNvPr id="73991" name="Rectangle 218"/>
                <p:cNvSpPr/>
                <p:nvPr/>
              </p:nvSpPr>
              <p:spPr>
                <a:xfrm>
                  <a:off x="3219" y="268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9</a:t>
                  </a:r>
                </a:p>
                <a:p>
                  <a:pPr algn="ctr"/>
                  <a:endParaRPr lang="en-US" altLang="zh-CN" dirty="0">
                    <a:solidFill>
                      <a:schemeClr val="tx1"/>
                    </a:solidFill>
                    <a:latin typeface="Times New Roman" panose="02020603050405020304" pitchFamily="18" charset="0"/>
                  </a:endParaRPr>
                </a:p>
              </p:txBody>
            </p:sp>
            <p:sp>
              <p:nvSpPr>
                <p:cNvPr id="73992" name="Rectangle 219"/>
                <p:cNvSpPr/>
                <p:nvPr/>
              </p:nvSpPr>
              <p:spPr>
                <a:xfrm>
                  <a:off x="3176" y="268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08" name="Group 220"/>
              <p:cNvGrpSpPr/>
              <p:nvPr/>
            </p:nvGrpSpPr>
            <p:grpSpPr>
              <a:xfrm>
                <a:off x="3578" y="2688"/>
                <a:ext cx="402" cy="384"/>
                <a:chOff x="3578" y="2688"/>
                <a:chExt cx="402" cy="384"/>
              </a:xfrm>
            </p:grpSpPr>
            <p:sp>
              <p:nvSpPr>
                <p:cNvPr id="73989" name="Rectangle 221"/>
                <p:cNvSpPr/>
                <p:nvPr/>
              </p:nvSpPr>
              <p:spPr>
                <a:xfrm>
                  <a:off x="3621" y="268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3990" name="Rectangle 222"/>
                <p:cNvSpPr/>
                <p:nvPr/>
              </p:nvSpPr>
              <p:spPr>
                <a:xfrm>
                  <a:off x="3578" y="268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09" name="Group 223"/>
              <p:cNvGrpSpPr/>
              <p:nvPr/>
            </p:nvGrpSpPr>
            <p:grpSpPr>
              <a:xfrm>
                <a:off x="0" y="3072"/>
                <a:ext cx="362" cy="384"/>
                <a:chOff x="0" y="3072"/>
                <a:chExt cx="362" cy="384"/>
              </a:xfrm>
            </p:grpSpPr>
            <p:sp>
              <p:nvSpPr>
                <p:cNvPr id="73987" name="Rectangle 224"/>
                <p:cNvSpPr/>
                <p:nvPr/>
              </p:nvSpPr>
              <p:spPr>
                <a:xfrm>
                  <a:off x="43" y="3072"/>
                  <a:ext cx="276" cy="384"/>
                </a:xfrm>
                <a:prstGeom prst="rect">
                  <a:avLst/>
                </a:prstGeom>
                <a:noFill/>
                <a:ln w="9525">
                  <a:noFill/>
                </a:ln>
              </p:spPr>
              <p:txBody>
                <a:bodyPr anchor="ctr" anchorCtr="0"/>
                <a:lstStyle/>
                <a:p>
                  <a:pPr algn="ctr"/>
                  <a:endParaRPr lang="en-US" altLang="zh-CN" sz="1000" b="1" dirty="0">
                    <a:solidFill>
                      <a:schemeClr val="tx1"/>
                    </a:solidFill>
                    <a:latin typeface="Times New Roman" panose="02020603050405020304" pitchFamily="18" charset="0"/>
                  </a:endParaRPr>
                </a:p>
                <a:p>
                  <a:pPr algn="ctr"/>
                  <a:endParaRPr lang="en-US" altLang="zh-CN" sz="1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7</a:t>
                  </a:r>
                  <a:endParaRPr lang="en-US" altLang="zh-CN" sz="2000" dirty="0">
                    <a:solidFill>
                      <a:schemeClr val="tx1"/>
                    </a:solidFill>
                    <a:latin typeface="Times New Roman" panose="02020603050405020304" pitchFamily="18" charset="0"/>
                  </a:endParaRPr>
                </a:p>
                <a:p>
                  <a:pPr algn="ctr"/>
                  <a:endParaRPr lang="en-US" altLang="zh-CN" dirty="0">
                    <a:solidFill>
                      <a:schemeClr val="tx1"/>
                    </a:solidFill>
                    <a:latin typeface="Times New Roman" panose="02020603050405020304" pitchFamily="18" charset="0"/>
                  </a:endParaRPr>
                </a:p>
              </p:txBody>
            </p:sp>
            <p:sp>
              <p:nvSpPr>
                <p:cNvPr id="73988" name="Rectangle 225"/>
                <p:cNvSpPr/>
                <p:nvPr/>
              </p:nvSpPr>
              <p:spPr>
                <a:xfrm>
                  <a:off x="0" y="3072"/>
                  <a:ext cx="36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10" name="Group 226"/>
              <p:cNvGrpSpPr/>
              <p:nvPr/>
            </p:nvGrpSpPr>
            <p:grpSpPr>
              <a:xfrm>
                <a:off x="362" y="3072"/>
                <a:ext cx="402" cy="384"/>
                <a:chOff x="362" y="3072"/>
                <a:chExt cx="402" cy="384"/>
              </a:xfrm>
            </p:grpSpPr>
            <p:sp>
              <p:nvSpPr>
                <p:cNvPr id="73985" name="Rectangle 227"/>
                <p:cNvSpPr/>
                <p:nvPr/>
              </p:nvSpPr>
              <p:spPr>
                <a:xfrm>
                  <a:off x="405" y="3072"/>
                  <a:ext cx="316" cy="384"/>
                </a:xfrm>
                <a:prstGeom prst="rect">
                  <a:avLst/>
                </a:prstGeom>
                <a:noFill/>
                <a:ln w="9525">
                  <a:noFill/>
                </a:ln>
              </p:spPr>
              <p:txBody>
                <a:bodyPr anchor="ctr" anchorCtr="0"/>
                <a:lstStyle/>
                <a:p>
                  <a:pPr algn="ctr"/>
                  <a:endParaRPr lang="en-US" altLang="zh-CN" sz="1000" dirty="0">
                    <a:solidFill>
                      <a:schemeClr val="tx1"/>
                    </a:solidFill>
                    <a:latin typeface="Times New Roman" panose="02020603050405020304" pitchFamily="18" charset="0"/>
                  </a:endParaRPr>
                </a:p>
                <a:p>
                  <a:pPr algn="ctr"/>
                  <a:endParaRPr lang="en-US" altLang="zh-CN" sz="1000"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3986" name="Rectangle 228"/>
                <p:cNvSpPr/>
                <p:nvPr/>
              </p:nvSpPr>
              <p:spPr>
                <a:xfrm>
                  <a:off x="362" y="307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11" name="Group 229"/>
              <p:cNvGrpSpPr/>
              <p:nvPr/>
            </p:nvGrpSpPr>
            <p:grpSpPr>
              <a:xfrm>
                <a:off x="764" y="3072"/>
                <a:ext cx="402" cy="384"/>
                <a:chOff x="764" y="3072"/>
                <a:chExt cx="402" cy="384"/>
              </a:xfrm>
            </p:grpSpPr>
            <p:sp>
              <p:nvSpPr>
                <p:cNvPr id="73983" name="Rectangle 230"/>
                <p:cNvSpPr/>
                <p:nvPr/>
              </p:nvSpPr>
              <p:spPr>
                <a:xfrm>
                  <a:off x="807" y="307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2</a:t>
                  </a:r>
                </a:p>
                <a:p>
                  <a:pPr algn="ctr"/>
                  <a:endParaRPr lang="en-US" altLang="zh-CN" sz="2000" b="1" dirty="0">
                    <a:solidFill>
                      <a:schemeClr val="tx1"/>
                    </a:solidFill>
                    <a:latin typeface="Times New Roman" panose="02020603050405020304" pitchFamily="18" charset="0"/>
                  </a:endParaRPr>
                </a:p>
              </p:txBody>
            </p:sp>
            <p:sp>
              <p:nvSpPr>
                <p:cNvPr id="73984" name="Rectangle 231"/>
                <p:cNvSpPr/>
                <p:nvPr/>
              </p:nvSpPr>
              <p:spPr>
                <a:xfrm>
                  <a:off x="764" y="307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12" name="Group 232"/>
              <p:cNvGrpSpPr/>
              <p:nvPr/>
            </p:nvGrpSpPr>
            <p:grpSpPr>
              <a:xfrm>
                <a:off x="1166" y="3072"/>
                <a:ext cx="402" cy="384"/>
                <a:chOff x="1166" y="3072"/>
                <a:chExt cx="402" cy="384"/>
              </a:xfrm>
            </p:grpSpPr>
            <p:sp>
              <p:nvSpPr>
                <p:cNvPr id="73981" name="Rectangle 233"/>
                <p:cNvSpPr/>
                <p:nvPr/>
              </p:nvSpPr>
              <p:spPr>
                <a:xfrm>
                  <a:off x="1209" y="307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3982" name="Rectangle 234"/>
                <p:cNvSpPr/>
                <p:nvPr/>
              </p:nvSpPr>
              <p:spPr>
                <a:xfrm>
                  <a:off x="1166" y="307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13" name="Group 235"/>
              <p:cNvGrpSpPr/>
              <p:nvPr/>
            </p:nvGrpSpPr>
            <p:grpSpPr>
              <a:xfrm>
                <a:off x="1568" y="3072"/>
                <a:ext cx="402" cy="384"/>
                <a:chOff x="1568" y="3072"/>
                <a:chExt cx="402" cy="384"/>
              </a:xfrm>
            </p:grpSpPr>
            <p:sp>
              <p:nvSpPr>
                <p:cNvPr id="73979" name="Rectangle 236"/>
                <p:cNvSpPr/>
                <p:nvPr/>
              </p:nvSpPr>
              <p:spPr>
                <a:xfrm>
                  <a:off x="1611" y="307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3980" name="Rectangle 237"/>
                <p:cNvSpPr/>
                <p:nvPr/>
              </p:nvSpPr>
              <p:spPr>
                <a:xfrm>
                  <a:off x="1568" y="307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14" name="Group 238"/>
              <p:cNvGrpSpPr/>
              <p:nvPr/>
            </p:nvGrpSpPr>
            <p:grpSpPr>
              <a:xfrm>
                <a:off x="1970" y="3072"/>
                <a:ext cx="402" cy="384"/>
                <a:chOff x="1970" y="3072"/>
                <a:chExt cx="402" cy="384"/>
              </a:xfrm>
            </p:grpSpPr>
            <p:sp>
              <p:nvSpPr>
                <p:cNvPr id="73977" name="Rectangle 239"/>
                <p:cNvSpPr/>
                <p:nvPr/>
              </p:nvSpPr>
              <p:spPr>
                <a:xfrm>
                  <a:off x="2013" y="307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6</a:t>
                  </a:r>
                </a:p>
                <a:p>
                  <a:pPr algn="ctr"/>
                  <a:endParaRPr lang="en-US" altLang="zh-CN" dirty="0">
                    <a:solidFill>
                      <a:schemeClr val="tx1"/>
                    </a:solidFill>
                    <a:latin typeface="Times New Roman" panose="02020603050405020304" pitchFamily="18" charset="0"/>
                  </a:endParaRPr>
                </a:p>
              </p:txBody>
            </p:sp>
            <p:sp>
              <p:nvSpPr>
                <p:cNvPr id="73978" name="Rectangle 240"/>
                <p:cNvSpPr/>
                <p:nvPr/>
              </p:nvSpPr>
              <p:spPr>
                <a:xfrm>
                  <a:off x="1970" y="307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15" name="Group 241"/>
              <p:cNvGrpSpPr/>
              <p:nvPr/>
            </p:nvGrpSpPr>
            <p:grpSpPr>
              <a:xfrm>
                <a:off x="2372" y="3072"/>
                <a:ext cx="402" cy="384"/>
                <a:chOff x="2372" y="3072"/>
                <a:chExt cx="402" cy="384"/>
              </a:xfrm>
            </p:grpSpPr>
            <p:sp>
              <p:nvSpPr>
                <p:cNvPr id="73975" name="Rectangle 242"/>
                <p:cNvSpPr/>
                <p:nvPr/>
              </p:nvSpPr>
              <p:spPr>
                <a:xfrm>
                  <a:off x="2415" y="307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3976" name="Rectangle 243"/>
                <p:cNvSpPr/>
                <p:nvPr/>
              </p:nvSpPr>
              <p:spPr>
                <a:xfrm>
                  <a:off x="2372" y="307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16" name="Group 244"/>
              <p:cNvGrpSpPr/>
              <p:nvPr/>
            </p:nvGrpSpPr>
            <p:grpSpPr>
              <a:xfrm>
                <a:off x="2774" y="3072"/>
                <a:ext cx="402" cy="384"/>
                <a:chOff x="2774" y="3072"/>
                <a:chExt cx="402" cy="384"/>
              </a:xfrm>
            </p:grpSpPr>
            <p:sp>
              <p:nvSpPr>
                <p:cNvPr id="73973" name="Rectangle 245"/>
                <p:cNvSpPr/>
                <p:nvPr/>
              </p:nvSpPr>
              <p:spPr>
                <a:xfrm>
                  <a:off x="2817" y="307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3974" name="Rectangle 246"/>
                <p:cNvSpPr/>
                <p:nvPr/>
              </p:nvSpPr>
              <p:spPr>
                <a:xfrm>
                  <a:off x="2774" y="307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17" name="Group 247"/>
              <p:cNvGrpSpPr/>
              <p:nvPr/>
            </p:nvGrpSpPr>
            <p:grpSpPr>
              <a:xfrm>
                <a:off x="3176" y="3072"/>
                <a:ext cx="402" cy="384"/>
                <a:chOff x="3176" y="3072"/>
                <a:chExt cx="402" cy="384"/>
              </a:xfrm>
            </p:grpSpPr>
            <p:sp>
              <p:nvSpPr>
                <p:cNvPr id="73971" name="Rectangle 248"/>
                <p:cNvSpPr/>
                <p:nvPr/>
              </p:nvSpPr>
              <p:spPr>
                <a:xfrm>
                  <a:off x="3219" y="307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3972" name="Rectangle 249"/>
                <p:cNvSpPr/>
                <p:nvPr/>
              </p:nvSpPr>
              <p:spPr>
                <a:xfrm>
                  <a:off x="3176" y="307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18" name="Group 250"/>
              <p:cNvGrpSpPr/>
              <p:nvPr/>
            </p:nvGrpSpPr>
            <p:grpSpPr>
              <a:xfrm>
                <a:off x="3578" y="3072"/>
                <a:ext cx="402" cy="384"/>
                <a:chOff x="3578" y="3072"/>
                <a:chExt cx="402" cy="384"/>
              </a:xfrm>
            </p:grpSpPr>
            <p:sp>
              <p:nvSpPr>
                <p:cNvPr id="73969" name="Rectangle 251"/>
                <p:cNvSpPr/>
                <p:nvPr/>
              </p:nvSpPr>
              <p:spPr>
                <a:xfrm>
                  <a:off x="3621" y="307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sz="2000" b="1" dirty="0">
                    <a:solidFill>
                      <a:schemeClr val="tx1"/>
                    </a:solidFill>
                    <a:latin typeface="Times New Roman" panose="02020603050405020304" pitchFamily="18" charset="0"/>
                  </a:endParaRPr>
                </a:p>
              </p:txBody>
            </p:sp>
            <p:sp>
              <p:nvSpPr>
                <p:cNvPr id="73970" name="Rectangle 252"/>
                <p:cNvSpPr/>
                <p:nvPr/>
              </p:nvSpPr>
              <p:spPr>
                <a:xfrm>
                  <a:off x="3578" y="307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19" name="Group 253"/>
              <p:cNvGrpSpPr/>
              <p:nvPr/>
            </p:nvGrpSpPr>
            <p:grpSpPr>
              <a:xfrm>
                <a:off x="0" y="3456"/>
                <a:ext cx="362" cy="384"/>
                <a:chOff x="0" y="3456"/>
                <a:chExt cx="362" cy="384"/>
              </a:xfrm>
            </p:grpSpPr>
            <p:sp>
              <p:nvSpPr>
                <p:cNvPr id="73967" name="Rectangle 254"/>
                <p:cNvSpPr/>
                <p:nvPr/>
              </p:nvSpPr>
              <p:spPr>
                <a:xfrm>
                  <a:off x="43" y="3456"/>
                  <a:ext cx="276" cy="384"/>
                </a:xfrm>
                <a:prstGeom prst="rect">
                  <a:avLst/>
                </a:prstGeom>
                <a:noFill/>
                <a:ln w="9525">
                  <a:noFill/>
                </a:ln>
              </p:spPr>
              <p:txBody>
                <a:bodyPr anchor="ctr" anchorCtr="0"/>
                <a:lstStyle/>
                <a:p>
                  <a:pPr algn="ctr"/>
                  <a:endParaRPr lang="en-US" altLang="zh-CN" sz="1000" b="1" dirty="0">
                    <a:solidFill>
                      <a:schemeClr val="tx1"/>
                    </a:solidFill>
                    <a:latin typeface="Times New Roman" panose="02020603050405020304" pitchFamily="18" charset="0"/>
                  </a:endParaRPr>
                </a:p>
                <a:p>
                  <a:pPr algn="ctr"/>
                  <a:endParaRPr lang="en-US" altLang="zh-CN" sz="1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8</a:t>
                  </a:r>
                  <a:endParaRPr lang="en-US" altLang="zh-CN" sz="2000" dirty="0">
                    <a:solidFill>
                      <a:schemeClr val="tx1"/>
                    </a:solidFill>
                    <a:latin typeface="Times New Roman" panose="02020603050405020304" pitchFamily="18" charset="0"/>
                  </a:endParaRPr>
                </a:p>
                <a:p>
                  <a:pPr algn="ctr"/>
                  <a:endParaRPr lang="en-US" altLang="zh-CN" dirty="0">
                    <a:solidFill>
                      <a:schemeClr val="tx1"/>
                    </a:solidFill>
                    <a:latin typeface="Times New Roman" panose="02020603050405020304" pitchFamily="18" charset="0"/>
                  </a:endParaRPr>
                </a:p>
              </p:txBody>
            </p:sp>
            <p:sp>
              <p:nvSpPr>
                <p:cNvPr id="73968" name="Rectangle 255"/>
                <p:cNvSpPr/>
                <p:nvPr/>
              </p:nvSpPr>
              <p:spPr>
                <a:xfrm>
                  <a:off x="0" y="3456"/>
                  <a:ext cx="36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20" name="Group 256"/>
              <p:cNvGrpSpPr/>
              <p:nvPr/>
            </p:nvGrpSpPr>
            <p:grpSpPr>
              <a:xfrm>
                <a:off x="362" y="3456"/>
                <a:ext cx="402" cy="384"/>
                <a:chOff x="362" y="3456"/>
                <a:chExt cx="402" cy="384"/>
              </a:xfrm>
            </p:grpSpPr>
            <p:sp>
              <p:nvSpPr>
                <p:cNvPr id="73965" name="Rectangle 257"/>
                <p:cNvSpPr/>
                <p:nvPr/>
              </p:nvSpPr>
              <p:spPr>
                <a:xfrm>
                  <a:off x="405" y="3456"/>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sz="2000" b="1" dirty="0">
                    <a:solidFill>
                      <a:schemeClr val="tx1"/>
                    </a:solidFill>
                    <a:latin typeface="Times New Roman" panose="02020603050405020304" pitchFamily="18" charset="0"/>
                  </a:endParaRPr>
                </a:p>
              </p:txBody>
            </p:sp>
            <p:sp>
              <p:nvSpPr>
                <p:cNvPr id="73966" name="Rectangle 258"/>
                <p:cNvSpPr/>
                <p:nvPr/>
              </p:nvSpPr>
              <p:spPr>
                <a:xfrm>
                  <a:off x="362" y="345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21" name="Group 259"/>
              <p:cNvGrpSpPr/>
              <p:nvPr/>
            </p:nvGrpSpPr>
            <p:grpSpPr>
              <a:xfrm>
                <a:off x="764" y="3456"/>
                <a:ext cx="402" cy="384"/>
                <a:chOff x="764" y="3456"/>
                <a:chExt cx="402" cy="384"/>
              </a:xfrm>
            </p:grpSpPr>
            <p:sp>
              <p:nvSpPr>
                <p:cNvPr id="73963" name="Rectangle 260"/>
                <p:cNvSpPr/>
                <p:nvPr/>
              </p:nvSpPr>
              <p:spPr>
                <a:xfrm>
                  <a:off x="807" y="3456"/>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sz="2000" b="1" dirty="0">
                    <a:solidFill>
                      <a:schemeClr val="tx1"/>
                    </a:solidFill>
                    <a:latin typeface="Times New Roman" panose="02020603050405020304" pitchFamily="18" charset="0"/>
                  </a:endParaRPr>
                </a:p>
              </p:txBody>
            </p:sp>
            <p:sp>
              <p:nvSpPr>
                <p:cNvPr id="73964" name="Rectangle 261"/>
                <p:cNvSpPr/>
                <p:nvPr/>
              </p:nvSpPr>
              <p:spPr>
                <a:xfrm>
                  <a:off x="764" y="345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22" name="Group 262"/>
              <p:cNvGrpSpPr/>
              <p:nvPr/>
            </p:nvGrpSpPr>
            <p:grpSpPr>
              <a:xfrm>
                <a:off x="1166" y="3456"/>
                <a:ext cx="402" cy="384"/>
                <a:chOff x="1166" y="3456"/>
                <a:chExt cx="402" cy="384"/>
              </a:xfrm>
            </p:grpSpPr>
            <p:sp>
              <p:nvSpPr>
                <p:cNvPr id="73961" name="Rectangle 263"/>
                <p:cNvSpPr/>
                <p:nvPr/>
              </p:nvSpPr>
              <p:spPr>
                <a:xfrm>
                  <a:off x="1209" y="3456"/>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3962" name="Rectangle 264"/>
                <p:cNvSpPr/>
                <p:nvPr/>
              </p:nvSpPr>
              <p:spPr>
                <a:xfrm>
                  <a:off x="1166" y="345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23" name="Group 265"/>
              <p:cNvGrpSpPr/>
              <p:nvPr/>
            </p:nvGrpSpPr>
            <p:grpSpPr>
              <a:xfrm>
                <a:off x="1568" y="3456"/>
                <a:ext cx="402" cy="384"/>
                <a:chOff x="1568" y="3456"/>
                <a:chExt cx="402" cy="384"/>
              </a:xfrm>
            </p:grpSpPr>
            <p:sp>
              <p:nvSpPr>
                <p:cNvPr id="73959" name="Rectangle 266"/>
                <p:cNvSpPr/>
                <p:nvPr/>
              </p:nvSpPr>
              <p:spPr>
                <a:xfrm>
                  <a:off x="1611" y="3456"/>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7</a:t>
                  </a:r>
                </a:p>
                <a:p>
                  <a:pPr algn="ctr"/>
                  <a:endParaRPr lang="en-US" altLang="zh-CN" sz="2000" b="1" dirty="0">
                    <a:solidFill>
                      <a:schemeClr val="tx1"/>
                    </a:solidFill>
                    <a:latin typeface="Times New Roman" panose="02020603050405020304" pitchFamily="18" charset="0"/>
                  </a:endParaRPr>
                </a:p>
              </p:txBody>
            </p:sp>
            <p:sp>
              <p:nvSpPr>
                <p:cNvPr id="73960" name="Rectangle 267"/>
                <p:cNvSpPr/>
                <p:nvPr/>
              </p:nvSpPr>
              <p:spPr>
                <a:xfrm>
                  <a:off x="1568" y="345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24" name="Group 268"/>
              <p:cNvGrpSpPr/>
              <p:nvPr/>
            </p:nvGrpSpPr>
            <p:grpSpPr>
              <a:xfrm>
                <a:off x="1970" y="3456"/>
                <a:ext cx="402" cy="384"/>
                <a:chOff x="1970" y="3456"/>
                <a:chExt cx="402" cy="384"/>
              </a:xfrm>
            </p:grpSpPr>
            <p:sp>
              <p:nvSpPr>
                <p:cNvPr id="73957" name="Rectangle 269"/>
                <p:cNvSpPr/>
                <p:nvPr/>
              </p:nvSpPr>
              <p:spPr>
                <a:xfrm>
                  <a:off x="2013" y="3456"/>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3958" name="Rectangle 270"/>
                <p:cNvSpPr/>
                <p:nvPr/>
              </p:nvSpPr>
              <p:spPr>
                <a:xfrm>
                  <a:off x="1970" y="345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25" name="Group 271"/>
              <p:cNvGrpSpPr/>
              <p:nvPr/>
            </p:nvGrpSpPr>
            <p:grpSpPr>
              <a:xfrm>
                <a:off x="2372" y="3456"/>
                <a:ext cx="402" cy="384"/>
                <a:chOff x="2372" y="3456"/>
                <a:chExt cx="402" cy="384"/>
              </a:xfrm>
            </p:grpSpPr>
            <p:sp>
              <p:nvSpPr>
                <p:cNvPr id="73955" name="Rectangle 272"/>
                <p:cNvSpPr/>
                <p:nvPr/>
              </p:nvSpPr>
              <p:spPr>
                <a:xfrm>
                  <a:off x="2415" y="3456"/>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3956" name="Rectangle 273"/>
                <p:cNvSpPr/>
                <p:nvPr/>
              </p:nvSpPr>
              <p:spPr>
                <a:xfrm>
                  <a:off x="2372" y="345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26" name="Group 274"/>
              <p:cNvGrpSpPr/>
              <p:nvPr/>
            </p:nvGrpSpPr>
            <p:grpSpPr>
              <a:xfrm>
                <a:off x="2774" y="3456"/>
                <a:ext cx="402" cy="384"/>
                <a:chOff x="2774" y="3456"/>
                <a:chExt cx="402" cy="384"/>
              </a:xfrm>
            </p:grpSpPr>
            <p:sp>
              <p:nvSpPr>
                <p:cNvPr id="73953" name="Rectangle 275"/>
                <p:cNvSpPr/>
                <p:nvPr/>
              </p:nvSpPr>
              <p:spPr>
                <a:xfrm>
                  <a:off x="2817" y="3456"/>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3954" name="Rectangle 276"/>
                <p:cNvSpPr/>
                <p:nvPr/>
              </p:nvSpPr>
              <p:spPr>
                <a:xfrm>
                  <a:off x="2774" y="345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27" name="Group 277"/>
              <p:cNvGrpSpPr/>
              <p:nvPr/>
            </p:nvGrpSpPr>
            <p:grpSpPr>
              <a:xfrm>
                <a:off x="3176" y="3456"/>
                <a:ext cx="402" cy="384"/>
                <a:chOff x="3176" y="3456"/>
                <a:chExt cx="402" cy="384"/>
              </a:xfrm>
            </p:grpSpPr>
            <p:sp>
              <p:nvSpPr>
                <p:cNvPr id="73951" name="Rectangle 278"/>
                <p:cNvSpPr/>
                <p:nvPr/>
              </p:nvSpPr>
              <p:spPr>
                <a:xfrm>
                  <a:off x="3219" y="3456"/>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6</a:t>
                  </a:r>
                </a:p>
                <a:p>
                  <a:pPr algn="ctr"/>
                  <a:endParaRPr lang="en-US" altLang="zh-CN" dirty="0">
                    <a:solidFill>
                      <a:schemeClr val="tx1"/>
                    </a:solidFill>
                    <a:latin typeface="Times New Roman" panose="02020603050405020304" pitchFamily="18" charset="0"/>
                  </a:endParaRPr>
                </a:p>
              </p:txBody>
            </p:sp>
            <p:sp>
              <p:nvSpPr>
                <p:cNvPr id="73952" name="Rectangle 279"/>
                <p:cNvSpPr/>
                <p:nvPr/>
              </p:nvSpPr>
              <p:spPr>
                <a:xfrm>
                  <a:off x="3176" y="345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28" name="Group 280"/>
              <p:cNvGrpSpPr/>
              <p:nvPr/>
            </p:nvGrpSpPr>
            <p:grpSpPr>
              <a:xfrm>
                <a:off x="3578" y="3456"/>
                <a:ext cx="402" cy="384"/>
                <a:chOff x="3578" y="3456"/>
                <a:chExt cx="402" cy="384"/>
              </a:xfrm>
            </p:grpSpPr>
            <p:sp>
              <p:nvSpPr>
                <p:cNvPr id="73949" name="Rectangle 281"/>
                <p:cNvSpPr/>
                <p:nvPr/>
              </p:nvSpPr>
              <p:spPr>
                <a:xfrm>
                  <a:off x="3621" y="3456"/>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3950" name="Rectangle 282"/>
                <p:cNvSpPr/>
                <p:nvPr/>
              </p:nvSpPr>
              <p:spPr>
                <a:xfrm>
                  <a:off x="3578" y="3456"/>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29" name="Group 283"/>
              <p:cNvGrpSpPr/>
              <p:nvPr/>
            </p:nvGrpSpPr>
            <p:grpSpPr>
              <a:xfrm>
                <a:off x="0" y="3840"/>
                <a:ext cx="362" cy="384"/>
                <a:chOff x="0" y="3840"/>
                <a:chExt cx="362" cy="384"/>
              </a:xfrm>
            </p:grpSpPr>
            <p:sp>
              <p:nvSpPr>
                <p:cNvPr id="73947" name="Rectangle 284"/>
                <p:cNvSpPr/>
                <p:nvPr/>
              </p:nvSpPr>
              <p:spPr>
                <a:xfrm>
                  <a:off x="43" y="3840"/>
                  <a:ext cx="276" cy="384"/>
                </a:xfrm>
                <a:prstGeom prst="rect">
                  <a:avLst/>
                </a:prstGeom>
                <a:noFill/>
                <a:ln w="9525">
                  <a:noFill/>
                </a:ln>
              </p:spPr>
              <p:txBody>
                <a:bodyPr anchor="ctr" anchorCtr="0"/>
                <a:lstStyle/>
                <a:p>
                  <a:pPr algn="ctr"/>
                  <a:endParaRPr lang="en-US" altLang="zh-CN" sz="1000" b="1" dirty="0">
                    <a:solidFill>
                      <a:schemeClr val="tx1"/>
                    </a:solidFill>
                    <a:latin typeface="Times New Roman" panose="02020603050405020304" pitchFamily="18" charset="0"/>
                  </a:endParaRPr>
                </a:p>
                <a:p>
                  <a:pPr algn="ctr"/>
                  <a:endParaRPr lang="en-US" altLang="zh-CN" sz="1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9</a:t>
                  </a:r>
                  <a:endParaRPr lang="en-US" altLang="zh-CN" sz="2000" dirty="0">
                    <a:solidFill>
                      <a:schemeClr val="tx1"/>
                    </a:solidFill>
                    <a:latin typeface="Times New Roman" panose="02020603050405020304" pitchFamily="18" charset="0"/>
                  </a:endParaRPr>
                </a:p>
                <a:p>
                  <a:pPr algn="ctr"/>
                  <a:endParaRPr lang="en-US" altLang="zh-CN" dirty="0">
                    <a:solidFill>
                      <a:schemeClr val="tx1"/>
                    </a:solidFill>
                    <a:latin typeface="Times New Roman" panose="02020603050405020304" pitchFamily="18" charset="0"/>
                  </a:endParaRPr>
                </a:p>
              </p:txBody>
            </p:sp>
            <p:sp>
              <p:nvSpPr>
                <p:cNvPr id="73948" name="Rectangle 285"/>
                <p:cNvSpPr/>
                <p:nvPr/>
              </p:nvSpPr>
              <p:spPr>
                <a:xfrm>
                  <a:off x="0" y="3840"/>
                  <a:ext cx="36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30" name="Group 286"/>
              <p:cNvGrpSpPr/>
              <p:nvPr/>
            </p:nvGrpSpPr>
            <p:grpSpPr>
              <a:xfrm>
                <a:off x="362" y="3840"/>
                <a:ext cx="402" cy="384"/>
                <a:chOff x="362" y="3840"/>
                <a:chExt cx="402" cy="384"/>
              </a:xfrm>
            </p:grpSpPr>
            <p:sp>
              <p:nvSpPr>
                <p:cNvPr id="73945" name="Rectangle 287"/>
                <p:cNvSpPr/>
                <p:nvPr/>
              </p:nvSpPr>
              <p:spPr>
                <a:xfrm>
                  <a:off x="405" y="3840"/>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2</a:t>
                  </a:r>
                </a:p>
                <a:p>
                  <a:pPr algn="ctr"/>
                  <a:endParaRPr lang="en-US" altLang="zh-CN" dirty="0">
                    <a:solidFill>
                      <a:schemeClr val="tx1"/>
                    </a:solidFill>
                    <a:latin typeface="Times New Roman" panose="02020603050405020304" pitchFamily="18" charset="0"/>
                  </a:endParaRPr>
                </a:p>
              </p:txBody>
            </p:sp>
            <p:sp>
              <p:nvSpPr>
                <p:cNvPr id="73946" name="Rectangle 288"/>
                <p:cNvSpPr/>
                <p:nvPr/>
              </p:nvSpPr>
              <p:spPr>
                <a:xfrm>
                  <a:off x="362" y="384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31" name="Group 289"/>
              <p:cNvGrpSpPr/>
              <p:nvPr/>
            </p:nvGrpSpPr>
            <p:grpSpPr>
              <a:xfrm>
                <a:off x="764" y="3840"/>
                <a:ext cx="402" cy="384"/>
                <a:chOff x="764" y="3840"/>
                <a:chExt cx="402" cy="384"/>
              </a:xfrm>
            </p:grpSpPr>
            <p:sp>
              <p:nvSpPr>
                <p:cNvPr id="73943" name="Rectangle 290"/>
                <p:cNvSpPr/>
                <p:nvPr/>
              </p:nvSpPr>
              <p:spPr>
                <a:xfrm>
                  <a:off x="807" y="3840"/>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3944" name="Rectangle 291"/>
                <p:cNvSpPr/>
                <p:nvPr/>
              </p:nvSpPr>
              <p:spPr>
                <a:xfrm>
                  <a:off x="764" y="384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32" name="Group 292"/>
              <p:cNvGrpSpPr/>
              <p:nvPr/>
            </p:nvGrpSpPr>
            <p:grpSpPr>
              <a:xfrm>
                <a:off x="1166" y="3840"/>
                <a:ext cx="402" cy="384"/>
                <a:chOff x="1166" y="3840"/>
                <a:chExt cx="402" cy="384"/>
              </a:xfrm>
            </p:grpSpPr>
            <p:sp>
              <p:nvSpPr>
                <p:cNvPr id="73941" name="Rectangle 293"/>
                <p:cNvSpPr/>
                <p:nvPr/>
              </p:nvSpPr>
              <p:spPr>
                <a:xfrm>
                  <a:off x="1209" y="3840"/>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3942" name="Rectangle 294"/>
                <p:cNvSpPr/>
                <p:nvPr/>
              </p:nvSpPr>
              <p:spPr>
                <a:xfrm>
                  <a:off x="1166" y="384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33" name="Group 295"/>
              <p:cNvGrpSpPr/>
              <p:nvPr/>
            </p:nvGrpSpPr>
            <p:grpSpPr>
              <a:xfrm>
                <a:off x="1568" y="3840"/>
                <a:ext cx="402" cy="384"/>
                <a:chOff x="1568" y="3840"/>
                <a:chExt cx="402" cy="384"/>
              </a:xfrm>
            </p:grpSpPr>
            <p:sp>
              <p:nvSpPr>
                <p:cNvPr id="73939" name="Rectangle 296"/>
                <p:cNvSpPr/>
                <p:nvPr/>
              </p:nvSpPr>
              <p:spPr>
                <a:xfrm>
                  <a:off x="1611" y="3840"/>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1</a:t>
                  </a:r>
                </a:p>
                <a:p>
                  <a:pPr algn="ctr"/>
                  <a:endParaRPr lang="en-US" altLang="zh-CN" dirty="0">
                    <a:solidFill>
                      <a:schemeClr val="tx1"/>
                    </a:solidFill>
                    <a:latin typeface="Times New Roman" panose="02020603050405020304" pitchFamily="18" charset="0"/>
                  </a:endParaRPr>
                </a:p>
              </p:txBody>
            </p:sp>
            <p:sp>
              <p:nvSpPr>
                <p:cNvPr id="73940" name="Rectangle 297"/>
                <p:cNvSpPr/>
                <p:nvPr/>
              </p:nvSpPr>
              <p:spPr>
                <a:xfrm>
                  <a:off x="1568" y="384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34" name="Group 298"/>
              <p:cNvGrpSpPr/>
              <p:nvPr/>
            </p:nvGrpSpPr>
            <p:grpSpPr>
              <a:xfrm>
                <a:off x="1970" y="3840"/>
                <a:ext cx="402" cy="384"/>
                <a:chOff x="1970" y="3840"/>
                <a:chExt cx="402" cy="384"/>
              </a:xfrm>
            </p:grpSpPr>
            <p:sp>
              <p:nvSpPr>
                <p:cNvPr id="73937" name="Rectangle 299"/>
                <p:cNvSpPr/>
                <p:nvPr/>
              </p:nvSpPr>
              <p:spPr>
                <a:xfrm>
                  <a:off x="2013" y="3840"/>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2</a:t>
                  </a:r>
                </a:p>
                <a:p>
                  <a:pPr algn="ctr"/>
                  <a:endParaRPr lang="en-US" altLang="zh-CN" dirty="0">
                    <a:solidFill>
                      <a:schemeClr val="tx1"/>
                    </a:solidFill>
                    <a:latin typeface="Times New Roman" panose="02020603050405020304" pitchFamily="18" charset="0"/>
                  </a:endParaRPr>
                </a:p>
              </p:txBody>
            </p:sp>
            <p:sp>
              <p:nvSpPr>
                <p:cNvPr id="73938" name="Rectangle 300"/>
                <p:cNvSpPr/>
                <p:nvPr/>
              </p:nvSpPr>
              <p:spPr>
                <a:xfrm>
                  <a:off x="1970" y="384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35" name="Group 301"/>
              <p:cNvGrpSpPr/>
              <p:nvPr/>
            </p:nvGrpSpPr>
            <p:grpSpPr>
              <a:xfrm>
                <a:off x="2372" y="3840"/>
                <a:ext cx="402" cy="384"/>
                <a:chOff x="2372" y="3840"/>
                <a:chExt cx="402" cy="384"/>
              </a:xfrm>
            </p:grpSpPr>
            <p:sp>
              <p:nvSpPr>
                <p:cNvPr id="73935" name="Rectangle 302"/>
                <p:cNvSpPr/>
                <p:nvPr/>
              </p:nvSpPr>
              <p:spPr>
                <a:xfrm>
                  <a:off x="2415" y="3840"/>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7</a:t>
                  </a:r>
                </a:p>
                <a:p>
                  <a:pPr algn="ctr"/>
                  <a:endParaRPr lang="en-US" altLang="zh-CN" dirty="0">
                    <a:solidFill>
                      <a:schemeClr val="tx1"/>
                    </a:solidFill>
                    <a:latin typeface="Times New Roman" panose="02020603050405020304" pitchFamily="18" charset="0"/>
                  </a:endParaRPr>
                </a:p>
              </p:txBody>
            </p:sp>
            <p:sp>
              <p:nvSpPr>
                <p:cNvPr id="73936" name="Rectangle 303"/>
                <p:cNvSpPr/>
                <p:nvPr/>
              </p:nvSpPr>
              <p:spPr>
                <a:xfrm>
                  <a:off x="2372" y="384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36" name="Group 304"/>
              <p:cNvGrpSpPr/>
              <p:nvPr/>
            </p:nvGrpSpPr>
            <p:grpSpPr>
              <a:xfrm>
                <a:off x="2774" y="3840"/>
                <a:ext cx="402" cy="384"/>
                <a:chOff x="2774" y="3840"/>
                <a:chExt cx="402" cy="384"/>
              </a:xfrm>
            </p:grpSpPr>
            <p:sp>
              <p:nvSpPr>
                <p:cNvPr id="73933" name="Rectangle 305"/>
                <p:cNvSpPr/>
                <p:nvPr/>
              </p:nvSpPr>
              <p:spPr>
                <a:xfrm>
                  <a:off x="2817" y="3840"/>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8</a:t>
                  </a:r>
                </a:p>
                <a:p>
                  <a:pPr algn="ctr"/>
                  <a:endParaRPr lang="en-US" altLang="zh-CN" dirty="0">
                    <a:solidFill>
                      <a:schemeClr val="tx1"/>
                    </a:solidFill>
                    <a:latin typeface="Times New Roman" panose="02020603050405020304" pitchFamily="18" charset="0"/>
                  </a:endParaRPr>
                </a:p>
              </p:txBody>
            </p:sp>
            <p:sp>
              <p:nvSpPr>
                <p:cNvPr id="73934" name="Rectangle 306"/>
                <p:cNvSpPr/>
                <p:nvPr/>
              </p:nvSpPr>
              <p:spPr>
                <a:xfrm>
                  <a:off x="2774" y="384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37" name="Group 307"/>
              <p:cNvGrpSpPr/>
              <p:nvPr/>
            </p:nvGrpSpPr>
            <p:grpSpPr>
              <a:xfrm>
                <a:off x="3176" y="3840"/>
                <a:ext cx="402" cy="384"/>
                <a:chOff x="3176" y="3840"/>
                <a:chExt cx="402" cy="384"/>
              </a:xfrm>
            </p:grpSpPr>
            <p:sp>
              <p:nvSpPr>
                <p:cNvPr id="73931" name="Rectangle 308"/>
                <p:cNvSpPr/>
                <p:nvPr/>
              </p:nvSpPr>
              <p:spPr>
                <a:xfrm>
                  <a:off x="3219" y="3840"/>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6</a:t>
                  </a:r>
                </a:p>
                <a:p>
                  <a:pPr algn="ctr"/>
                  <a:endParaRPr lang="en-US" altLang="zh-CN" dirty="0">
                    <a:solidFill>
                      <a:schemeClr val="tx1"/>
                    </a:solidFill>
                    <a:latin typeface="Times New Roman" panose="02020603050405020304" pitchFamily="18" charset="0"/>
                  </a:endParaRPr>
                </a:p>
              </p:txBody>
            </p:sp>
            <p:sp>
              <p:nvSpPr>
                <p:cNvPr id="73932" name="Rectangle 309"/>
                <p:cNvSpPr/>
                <p:nvPr/>
              </p:nvSpPr>
              <p:spPr>
                <a:xfrm>
                  <a:off x="3176" y="384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38" name="Group 310"/>
              <p:cNvGrpSpPr/>
              <p:nvPr/>
            </p:nvGrpSpPr>
            <p:grpSpPr>
              <a:xfrm>
                <a:off x="3578" y="3840"/>
                <a:ext cx="402" cy="384"/>
                <a:chOff x="3578" y="3840"/>
                <a:chExt cx="402" cy="384"/>
              </a:xfrm>
            </p:grpSpPr>
            <p:sp>
              <p:nvSpPr>
                <p:cNvPr id="73929" name="Rectangle 311"/>
                <p:cNvSpPr/>
                <p:nvPr/>
              </p:nvSpPr>
              <p:spPr>
                <a:xfrm>
                  <a:off x="3621" y="3840"/>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3930" name="Rectangle 312"/>
                <p:cNvSpPr/>
                <p:nvPr/>
              </p:nvSpPr>
              <p:spPr>
                <a:xfrm>
                  <a:off x="3578" y="3840"/>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39" name="Group 313"/>
              <p:cNvGrpSpPr/>
              <p:nvPr/>
            </p:nvGrpSpPr>
            <p:grpSpPr>
              <a:xfrm>
                <a:off x="0" y="4224"/>
                <a:ext cx="362" cy="384"/>
                <a:chOff x="0" y="4224"/>
                <a:chExt cx="362" cy="384"/>
              </a:xfrm>
            </p:grpSpPr>
            <p:sp>
              <p:nvSpPr>
                <p:cNvPr id="73927" name="Rectangle 314"/>
                <p:cNvSpPr/>
                <p:nvPr/>
              </p:nvSpPr>
              <p:spPr>
                <a:xfrm>
                  <a:off x="43" y="4224"/>
                  <a:ext cx="276" cy="384"/>
                </a:xfrm>
                <a:prstGeom prst="rect">
                  <a:avLst/>
                </a:prstGeom>
                <a:noFill/>
                <a:ln w="9525">
                  <a:noFill/>
                </a:ln>
              </p:spPr>
              <p:txBody>
                <a:bodyPr anchor="ctr" anchorCtr="0"/>
                <a:lstStyle/>
                <a:p>
                  <a:pPr algn="ctr"/>
                  <a:endParaRPr lang="en-US" altLang="zh-CN" sz="1000" b="1" dirty="0">
                    <a:solidFill>
                      <a:schemeClr val="tx1"/>
                    </a:solidFill>
                    <a:latin typeface="Times New Roman" panose="02020603050405020304" pitchFamily="18" charset="0"/>
                  </a:endParaRPr>
                </a:p>
                <a:p>
                  <a:pPr algn="ctr"/>
                  <a:endParaRPr lang="en-US" altLang="zh-CN" sz="1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10</a:t>
                  </a:r>
                  <a:endParaRPr lang="en-US" altLang="zh-CN" sz="2000" dirty="0">
                    <a:solidFill>
                      <a:schemeClr val="tx1"/>
                    </a:solidFill>
                    <a:latin typeface="Times New Roman" panose="02020603050405020304" pitchFamily="18" charset="0"/>
                  </a:endParaRPr>
                </a:p>
                <a:p>
                  <a:pPr algn="ctr"/>
                  <a:endParaRPr lang="en-US" altLang="zh-CN" dirty="0">
                    <a:solidFill>
                      <a:schemeClr val="tx1"/>
                    </a:solidFill>
                    <a:latin typeface="Times New Roman" panose="02020603050405020304" pitchFamily="18" charset="0"/>
                  </a:endParaRPr>
                </a:p>
              </p:txBody>
            </p:sp>
            <p:sp>
              <p:nvSpPr>
                <p:cNvPr id="73928" name="Rectangle 315"/>
                <p:cNvSpPr/>
                <p:nvPr/>
              </p:nvSpPr>
              <p:spPr>
                <a:xfrm>
                  <a:off x="0" y="4224"/>
                  <a:ext cx="36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40" name="Group 316"/>
              <p:cNvGrpSpPr/>
              <p:nvPr/>
            </p:nvGrpSpPr>
            <p:grpSpPr>
              <a:xfrm>
                <a:off x="362" y="4224"/>
                <a:ext cx="402" cy="384"/>
                <a:chOff x="362" y="4224"/>
                <a:chExt cx="402" cy="384"/>
              </a:xfrm>
            </p:grpSpPr>
            <p:sp>
              <p:nvSpPr>
                <p:cNvPr id="73925" name="Rectangle 317"/>
                <p:cNvSpPr/>
                <p:nvPr/>
              </p:nvSpPr>
              <p:spPr>
                <a:xfrm>
                  <a:off x="405" y="4224"/>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3926" name="Rectangle 318"/>
                <p:cNvSpPr/>
                <p:nvPr/>
              </p:nvSpPr>
              <p:spPr>
                <a:xfrm>
                  <a:off x="362" y="422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41" name="Group 319"/>
              <p:cNvGrpSpPr/>
              <p:nvPr/>
            </p:nvGrpSpPr>
            <p:grpSpPr>
              <a:xfrm>
                <a:off x="764" y="4224"/>
                <a:ext cx="402" cy="384"/>
                <a:chOff x="764" y="4224"/>
                <a:chExt cx="402" cy="384"/>
              </a:xfrm>
            </p:grpSpPr>
            <p:sp>
              <p:nvSpPr>
                <p:cNvPr id="73923" name="Rectangle 320"/>
                <p:cNvSpPr/>
                <p:nvPr/>
              </p:nvSpPr>
              <p:spPr>
                <a:xfrm>
                  <a:off x="807" y="4224"/>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6</a:t>
                  </a:r>
                </a:p>
                <a:p>
                  <a:pPr algn="ctr"/>
                  <a:endParaRPr lang="en-US" altLang="zh-CN" dirty="0">
                    <a:solidFill>
                      <a:schemeClr val="tx1"/>
                    </a:solidFill>
                    <a:latin typeface="Times New Roman" panose="02020603050405020304" pitchFamily="18" charset="0"/>
                  </a:endParaRPr>
                </a:p>
              </p:txBody>
            </p:sp>
            <p:sp>
              <p:nvSpPr>
                <p:cNvPr id="73924" name="Rectangle 321"/>
                <p:cNvSpPr/>
                <p:nvPr/>
              </p:nvSpPr>
              <p:spPr>
                <a:xfrm>
                  <a:off x="764" y="422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42" name="Group 322"/>
              <p:cNvGrpSpPr/>
              <p:nvPr/>
            </p:nvGrpSpPr>
            <p:grpSpPr>
              <a:xfrm>
                <a:off x="1166" y="4224"/>
                <a:ext cx="402" cy="384"/>
                <a:chOff x="1166" y="4224"/>
                <a:chExt cx="402" cy="384"/>
              </a:xfrm>
            </p:grpSpPr>
            <p:sp>
              <p:nvSpPr>
                <p:cNvPr id="73921" name="Rectangle 323"/>
                <p:cNvSpPr/>
                <p:nvPr/>
              </p:nvSpPr>
              <p:spPr>
                <a:xfrm>
                  <a:off x="1209" y="4224"/>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sz="2000" b="1" dirty="0">
                    <a:solidFill>
                      <a:schemeClr val="tx1"/>
                    </a:solidFill>
                    <a:latin typeface="Times New Roman" panose="02020603050405020304" pitchFamily="18" charset="0"/>
                  </a:endParaRPr>
                </a:p>
              </p:txBody>
            </p:sp>
            <p:sp>
              <p:nvSpPr>
                <p:cNvPr id="73922" name="Rectangle 324"/>
                <p:cNvSpPr/>
                <p:nvPr/>
              </p:nvSpPr>
              <p:spPr>
                <a:xfrm>
                  <a:off x="1166" y="422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43" name="Group 325"/>
              <p:cNvGrpSpPr/>
              <p:nvPr/>
            </p:nvGrpSpPr>
            <p:grpSpPr>
              <a:xfrm>
                <a:off x="1568" y="4224"/>
                <a:ext cx="402" cy="384"/>
                <a:chOff x="1568" y="4224"/>
                <a:chExt cx="402" cy="384"/>
              </a:xfrm>
            </p:grpSpPr>
            <p:sp>
              <p:nvSpPr>
                <p:cNvPr id="73919" name="Rectangle 326"/>
                <p:cNvSpPr/>
                <p:nvPr/>
              </p:nvSpPr>
              <p:spPr>
                <a:xfrm>
                  <a:off x="1611" y="4224"/>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sz="2000" b="1" dirty="0">
                    <a:solidFill>
                      <a:schemeClr val="tx1"/>
                    </a:solidFill>
                    <a:latin typeface="Times New Roman" panose="02020603050405020304" pitchFamily="18" charset="0"/>
                  </a:endParaRPr>
                </a:p>
              </p:txBody>
            </p:sp>
            <p:sp>
              <p:nvSpPr>
                <p:cNvPr id="73920" name="Rectangle 327"/>
                <p:cNvSpPr/>
                <p:nvPr/>
              </p:nvSpPr>
              <p:spPr>
                <a:xfrm>
                  <a:off x="1568" y="422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44" name="Group 328"/>
              <p:cNvGrpSpPr/>
              <p:nvPr/>
            </p:nvGrpSpPr>
            <p:grpSpPr>
              <a:xfrm>
                <a:off x="1970" y="4224"/>
                <a:ext cx="402" cy="384"/>
                <a:chOff x="1970" y="4224"/>
                <a:chExt cx="402" cy="384"/>
              </a:xfrm>
            </p:grpSpPr>
            <p:sp>
              <p:nvSpPr>
                <p:cNvPr id="73917" name="Rectangle 329"/>
                <p:cNvSpPr/>
                <p:nvPr/>
              </p:nvSpPr>
              <p:spPr>
                <a:xfrm>
                  <a:off x="2013" y="4224"/>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3918" name="Rectangle 330"/>
                <p:cNvSpPr/>
                <p:nvPr/>
              </p:nvSpPr>
              <p:spPr>
                <a:xfrm>
                  <a:off x="1970" y="422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45" name="Group 331"/>
              <p:cNvGrpSpPr/>
              <p:nvPr/>
            </p:nvGrpSpPr>
            <p:grpSpPr>
              <a:xfrm>
                <a:off x="2372" y="4224"/>
                <a:ext cx="402" cy="384"/>
                <a:chOff x="2372" y="4224"/>
                <a:chExt cx="402" cy="384"/>
              </a:xfrm>
            </p:grpSpPr>
            <p:sp>
              <p:nvSpPr>
                <p:cNvPr id="73915" name="Rectangle 332"/>
                <p:cNvSpPr/>
                <p:nvPr/>
              </p:nvSpPr>
              <p:spPr>
                <a:xfrm>
                  <a:off x="2415" y="4224"/>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sz="2000" b="1" dirty="0">
                    <a:solidFill>
                      <a:schemeClr val="tx1"/>
                    </a:solidFill>
                    <a:latin typeface="Times New Roman" panose="02020603050405020304" pitchFamily="18" charset="0"/>
                  </a:endParaRPr>
                </a:p>
              </p:txBody>
            </p:sp>
            <p:sp>
              <p:nvSpPr>
                <p:cNvPr id="73916" name="Rectangle 333"/>
                <p:cNvSpPr/>
                <p:nvPr/>
              </p:nvSpPr>
              <p:spPr>
                <a:xfrm>
                  <a:off x="2372" y="422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46" name="Group 334"/>
              <p:cNvGrpSpPr/>
              <p:nvPr/>
            </p:nvGrpSpPr>
            <p:grpSpPr>
              <a:xfrm>
                <a:off x="2774" y="4224"/>
                <a:ext cx="402" cy="384"/>
                <a:chOff x="2774" y="4224"/>
                <a:chExt cx="402" cy="384"/>
              </a:xfrm>
            </p:grpSpPr>
            <p:sp>
              <p:nvSpPr>
                <p:cNvPr id="73913" name="Rectangle 335"/>
                <p:cNvSpPr/>
                <p:nvPr/>
              </p:nvSpPr>
              <p:spPr>
                <a:xfrm>
                  <a:off x="2817" y="4224"/>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8</a:t>
                  </a:r>
                </a:p>
                <a:p>
                  <a:pPr algn="ctr"/>
                  <a:endParaRPr lang="en-US" altLang="zh-CN" dirty="0">
                    <a:solidFill>
                      <a:schemeClr val="tx1"/>
                    </a:solidFill>
                    <a:latin typeface="Times New Roman" panose="02020603050405020304" pitchFamily="18" charset="0"/>
                  </a:endParaRPr>
                </a:p>
              </p:txBody>
            </p:sp>
            <p:sp>
              <p:nvSpPr>
                <p:cNvPr id="73914" name="Rectangle 336"/>
                <p:cNvSpPr/>
                <p:nvPr/>
              </p:nvSpPr>
              <p:spPr>
                <a:xfrm>
                  <a:off x="2774" y="422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47" name="Group 337"/>
              <p:cNvGrpSpPr/>
              <p:nvPr/>
            </p:nvGrpSpPr>
            <p:grpSpPr>
              <a:xfrm>
                <a:off x="3176" y="4224"/>
                <a:ext cx="402" cy="384"/>
                <a:chOff x="3176" y="4224"/>
                <a:chExt cx="402" cy="384"/>
              </a:xfrm>
            </p:grpSpPr>
            <p:sp>
              <p:nvSpPr>
                <p:cNvPr id="73911" name="Rectangle 338"/>
                <p:cNvSpPr/>
                <p:nvPr/>
              </p:nvSpPr>
              <p:spPr>
                <a:xfrm>
                  <a:off x="3219" y="4224"/>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6</a:t>
                  </a:r>
                </a:p>
                <a:p>
                  <a:pPr algn="ctr"/>
                  <a:endParaRPr lang="en-US" altLang="zh-CN" dirty="0">
                    <a:solidFill>
                      <a:schemeClr val="tx1"/>
                    </a:solidFill>
                    <a:latin typeface="Times New Roman" panose="02020603050405020304" pitchFamily="18" charset="0"/>
                  </a:endParaRPr>
                </a:p>
              </p:txBody>
            </p:sp>
            <p:sp>
              <p:nvSpPr>
                <p:cNvPr id="73912" name="Rectangle 339"/>
                <p:cNvSpPr/>
                <p:nvPr/>
              </p:nvSpPr>
              <p:spPr>
                <a:xfrm>
                  <a:off x="3176" y="422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48" name="Group 340"/>
              <p:cNvGrpSpPr/>
              <p:nvPr/>
            </p:nvGrpSpPr>
            <p:grpSpPr>
              <a:xfrm>
                <a:off x="3578" y="4224"/>
                <a:ext cx="402" cy="384"/>
                <a:chOff x="3578" y="4224"/>
                <a:chExt cx="402" cy="384"/>
              </a:xfrm>
            </p:grpSpPr>
            <p:sp>
              <p:nvSpPr>
                <p:cNvPr id="73909" name="Rectangle 341"/>
                <p:cNvSpPr/>
                <p:nvPr/>
              </p:nvSpPr>
              <p:spPr>
                <a:xfrm>
                  <a:off x="3621" y="4224"/>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7</a:t>
                  </a:r>
                </a:p>
                <a:p>
                  <a:pPr algn="ctr"/>
                  <a:endParaRPr lang="en-US" altLang="zh-CN" dirty="0">
                    <a:solidFill>
                      <a:schemeClr val="tx1"/>
                    </a:solidFill>
                    <a:latin typeface="Times New Roman" panose="02020603050405020304" pitchFamily="18" charset="0"/>
                  </a:endParaRPr>
                </a:p>
              </p:txBody>
            </p:sp>
            <p:sp>
              <p:nvSpPr>
                <p:cNvPr id="73910" name="Rectangle 342"/>
                <p:cNvSpPr/>
                <p:nvPr/>
              </p:nvSpPr>
              <p:spPr>
                <a:xfrm>
                  <a:off x="3578" y="4224"/>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49" name="Group 343"/>
              <p:cNvGrpSpPr/>
              <p:nvPr/>
            </p:nvGrpSpPr>
            <p:grpSpPr>
              <a:xfrm>
                <a:off x="0" y="4608"/>
                <a:ext cx="362" cy="384"/>
                <a:chOff x="0" y="4608"/>
                <a:chExt cx="362" cy="384"/>
              </a:xfrm>
            </p:grpSpPr>
            <p:sp>
              <p:nvSpPr>
                <p:cNvPr id="73907" name="Rectangle 344"/>
                <p:cNvSpPr/>
                <p:nvPr/>
              </p:nvSpPr>
              <p:spPr>
                <a:xfrm>
                  <a:off x="43" y="4608"/>
                  <a:ext cx="276" cy="384"/>
                </a:xfrm>
                <a:prstGeom prst="rect">
                  <a:avLst/>
                </a:prstGeom>
                <a:noFill/>
                <a:ln w="9525">
                  <a:noFill/>
                </a:ln>
              </p:spPr>
              <p:txBody>
                <a:bodyPr anchor="ctr" anchorCtr="0"/>
                <a:lstStyle/>
                <a:p>
                  <a:pPr algn="ctr"/>
                  <a:endParaRPr lang="en-US" altLang="zh-CN" sz="1000" b="1" dirty="0">
                    <a:solidFill>
                      <a:schemeClr val="tx1"/>
                    </a:solidFill>
                    <a:latin typeface="Times New Roman" panose="02020603050405020304" pitchFamily="18" charset="0"/>
                  </a:endParaRPr>
                </a:p>
                <a:p>
                  <a:pPr algn="ctr"/>
                  <a:endParaRPr lang="en-US" altLang="zh-CN" sz="1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11</a:t>
                  </a:r>
                  <a:endParaRPr lang="en-US" altLang="zh-CN" sz="2000" dirty="0">
                    <a:solidFill>
                      <a:schemeClr val="tx1"/>
                    </a:solidFill>
                    <a:latin typeface="Times New Roman" panose="02020603050405020304" pitchFamily="18" charset="0"/>
                  </a:endParaRPr>
                </a:p>
                <a:p>
                  <a:pPr algn="ctr"/>
                  <a:endParaRPr lang="en-US" altLang="zh-CN" dirty="0">
                    <a:solidFill>
                      <a:schemeClr val="tx1"/>
                    </a:solidFill>
                    <a:latin typeface="Times New Roman" panose="02020603050405020304" pitchFamily="18" charset="0"/>
                  </a:endParaRPr>
                </a:p>
              </p:txBody>
            </p:sp>
            <p:sp>
              <p:nvSpPr>
                <p:cNvPr id="73908" name="Rectangle 345"/>
                <p:cNvSpPr/>
                <p:nvPr/>
              </p:nvSpPr>
              <p:spPr>
                <a:xfrm>
                  <a:off x="0" y="4608"/>
                  <a:ext cx="36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50" name="Group 346"/>
              <p:cNvGrpSpPr/>
              <p:nvPr/>
            </p:nvGrpSpPr>
            <p:grpSpPr>
              <a:xfrm>
                <a:off x="362" y="4608"/>
                <a:ext cx="402" cy="384"/>
                <a:chOff x="362" y="4608"/>
                <a:chExt cx="402" cy="384"/>
              </a:xfrm>
            </p:grpSpPr>
            <p:sp>
              <p:nvSpPr>
                <p:cNvPr id="73905" name="Rectangle 347"/>
                <p:cNvSpPr/>
                <p:nvPr/>
              </p:nvSpPr>
              <p:spPr>
                <a:xfrm>
                  <a:off x="405" y="460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3906" name="Rectangle 348"/>
                <p:cNvSpPr/>
                <p:nvPr/>
              </p:nvSpPr>
              <p:spPr>
                <a:xfrm>
                  <a:off x="362" y="460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51" name="Group 349"/>
              <p:cNvGrpSpPr/>
              <p:nvPr/>
            </p:nvGrpSpPr>
            <p:grpSpPr>
              <a:xfrm>
                <a:off x="764" y="4608"/>
                <a:ext cx="402" cy="384"/>
                <a:chOff x="764" y="4608"/>
                <a:chExt cx="402" cy="384"/>
              </a:xfrm>
            </p:grpSpPr>
            <p:sp>
              <p:nvSpPr>
                <p:cNvPr id="73903" name="Rectangle 350"/>
                <p:cNvSpPr/>
                <p:nvPr/>
              </p:nvSpPr>
              <p:spPr>
                <a:xfrm>
                  <a:off x="807" y="460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2</a:t>
                  </a:r>
                </a:p>
                <a:p>
                  <a:pPr algn="ctr"/>
                  <a:endParaRPr lang="en-US" altLang="zh-CN" dirty="0">
                    <a:solidFill>
                      <a:schemeClr val="tx1"/>
                    </a:solidFill>
                    <a:latin typeface="Times New Roman" panose="02020603050405020304" pitchFamily="18" charset="0"/>
                  </a:endParaRPr>
                </a:p>
              </p:txBody>
            </p:sp>
            <p:sp>
              <p:nvSpPr>
                <p:cNvPr id="73904" name="Rectangle 351"/>
                <p:cNvSpPr/>
                <p:nvPr/>
              </p:nvSpPr>
              <p:spPr>
                <a:xfrm>
                  <a:off x="764" y="460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52" name="Group 352"/>
              <p:cNvGrpSpPr/>
              <p:nvPr/>
            </p:nvGrpSpPr>
            <p:grpSpPr>
              <a:xfrm>
                <a:off x="1166" y="4608"/>
                <a:ext cx="402" cy="384"/>
                <a:chOff x="1166" y="4608"/>
                <a:chExt cx="402" cy="384"/>
              </a:xfrm>
            </p:grpSpPr>
            <p:sp>
              <p:nvSpPr>
                <p:cNvPr id="73901" name="Rectangle 353"/>
                <p:cNvSpPr/>
                <p:nvPr/>
              </p:nvSpPr>
              <p:spPr>
                <a:xfrm>
                  <a:off x="1209" y="460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sz="2000" b="1" dirty="0">
                    <a:solidFill>
                      <a:schemeClr val="tx1"/>
                    </a:solidFill>
                    <a:latin typeface="Times New Roman" panose="02020603050405020304" pitchFamily="18" charset="0"/>
                  </a:endParaRPr>
                </a:p>
              </p:txBody>
            </p:sp>
            <p:sp>
              <p:nvSpPr>
                <p:cNvPr id="73902" name="Rectangle 354"/>
                <p:cNvSpPr/>
                <p:nvPr/>
              </p:nvSpPr>
              <p:spPr>
                <a:xfrm>
                  <a:off x="1166" y="460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53" name="Group 355"/>
              <p:cNvGrpSpPr/>
              <p:nvPr/>
            </p:nvGrpSpPr>
            <p:grpSpPr>
              <a:xfrm>
                <a:off x="1568" y="4608"/>
                <a:ext cx="402" cy="384"/>
                <a:chOff x="1568" y="4608"/>
                <a:chExt cx="402" cy="384"/>
              </a:xfrm>
            </p:grpSpPr>
            <p:sp>
              <p:nvSpPr>
                <p:cNvPr id="73899" name="Rectangle 356"/>
                <p:cNvSpPr/>
                <p:nvPr/>
              </p:nvSpPr>
              <p:spPr>
                <a:xfrm>
                  <a:off x="1611" y="460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3900" name="Rectangle 357"/>
                <p:cNvSpPr/>
                <p:nvPr/>
              </p:nvSpPr>
              <p:spPr>
                <a:xfrm>
                  <a:off x="1568" y="460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54" name="Group 358"/>
              <p:cNvGrpSpPr/>
              <p:nvPr/>
            </p:nvGrpSpPr>
            <p:grpSpPr>
              <a:xfrm>
                <a:off x="1970" y="4608"/>
                <a:ext cx="402" cy="384"/>
                <a:chOff x="1970" y="4608"/>
                <a:chExt cx="402" cy="384"/>
              </a:xfrm>
            </p:grpSpPr>
            <p:sp>
              <p:nvSpPr>
                <p:cNvPr id="73897" name="Rectangle 359"/>
                <p:cNvSpPr/>
                <p:nvPr/>
              </p:nvSpPr>
              <p:spPr>
                <a:xfrm>
                  <a:off x="2013" y="460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3898" name="Rectangle 360"/>
                <p:cNvSpPr/>
                <p:nvPr/>
              </p:nvSpPr>
              <p:spPr>
                <a:xfrm>
                  <a:off x="1970" y="460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55" name="Group 361"/>
              <p:cNvGrpSpPr/>
              <p:nvPr/>
            </p:nvGrpSpPr>
            <p:grpSpPr>
              <a:xfrm>
                <a:off x="2372" y="4608"/>
                <a:ext cx="402" cy="384"/>
                <a:chOff x="2372" y="4608"/>
                <a:chExt cx="402" cy="384"/>
              </a:xfrm>
            </p:grpSpPr>
            <p:sp>
              <p:nvSpPr>
                <p:cNvPr id="73895" name="Rectangle 362"/>
                <p:cNvSpPr/>
                <p:nvPr/>
              </p:nvSpPr>
              <p:spPr>
                <a:xfrm>
                  <a:off x="2415" y="460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6</a:t>
                  </a:r>
                </a:p>
                <a:p>
                  <a:pPr algn="ctr"/>
                  <a:endParaRPr lang="en-US" altLang="zh-CN" dirty="0">
                    <a:solidFill>
                      <a:schemeClr val="tx1"/>
                    </a:solidFill>
                    <a:latin typeface="Times New Roman" panose="02020603050405020304" pitchFamily="18" charset="0"/>
                  </a:endParaRPr>
                </a:p>
              </p:txBody>
            </p:sp>
            <p:sp>
              <p:nvSpPr>
                <p:cNvPr id="73896" name="Rectangle 363"/>
                <p:cNvSpPr/>
                <p:nvPr/>
              </p:nvSpPr>
              <p:spPr>
                <a:xfrm>
                  <a:off x="2372" y="460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56" name="Group 364"/>
              <p:cNvGrpSpPr/>
              <p:nvPr/>
            </p:nvGrpSpPr>
            <p:grpSpPr>
              <a:xfrm>
                <a:off x="2774" y="4608"/>
                <a:ext cx="402" cy="384"/>
                <a:chOff x="2774" y="4608"/>
                <a:chExt cx="402" cy="384"/>
              </a:xfrm>
            </p:grpSpPr>
            <p:sp>
              <p:nvSpPr>
                <p:cNvPr id="73893" name="Rectangle 365"/>
                <p:cNvSpPr/>
                <p:nvPr/>
              </p:nvSpPr>
              <p:spPr>
                <a:xfrm>
                  <a:off x="2817" y="460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7</a:t>
                  </a:r>
                </a:p>
                <a:p>
                  <a:pPr algn="ctr"/>
                  <a:endParaRPr lang="en-US" altLang="zh-CN" dirty="0">
                    <a:solidFill>
                      <a:schemeClr val="tx1"/>
                    </a:solidFill>
                    <a:latin typeface="Times New Roman" panose="02020603050405020304" pitchFamily="18" charset="0"/>
                  </a:endParaRPr>
                </a:p>
              </p:txBody>
            </p:sp>
            <p:sp>
              <p:nvSpPr>
                <p:cNvPr id="73894" name="Rectangle 366"/>
                <p:cNvSpPr/>
                <p:nvPr/>
              </p:nvSpPr>
              <p:spPr>
                <a:xfrm>
                  <a:off x="2774" y="460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57" name="Group 367"/>
              <p:cNvGrpSpPr/>
              <p:nvPr/>
            </p:nvGrpSpPr>
            <p:grpSpPr>
              <a:xfrm>
                <a:off x="3176" y="4608"/>
                <a:ext cx="402" cy="384"/>
                <a:chOff x="3176" y="4608"/>
                <a:chExt cx="402" cy="384"/>
              </a:xfrm>
            </p:grpSpPr>
            <p:sp>
              <p:nvSpPr>
                <p:cNvPr id="73891" name="Rectangle 368"/>
                <p:cNvSpPr/>
                <p:nvPr/>
              </p:nvSpPr>
              <p:spPr>
                <a:xfrm>
                  <a:off x="3219" y="460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6</a:t>
                  </a:r>
                </a:p>
                <a:p>
                  <a:pPr algn="ctr"/>
                  <a:endParaRPr lang="en-US" altLang="zh-CN" dirty="0">
                    <a:solidFill>
                      <a:schemeClr val="tx1"/>
                    </a:solidFill>
                    <a:latin typeface="Times New Roman" panose="02020603050405020304" pitchFamily="18" charset="0"/>
                  </a:endParaRPr>
                </a:p>
              </p:txBody>
            </p:sp>
            <p:sp>
              <p:nvSpPr>
                <p:cNvPr id="73892" name="Rectangle 369"/>
                <p:cNvSpPr/>
                <p:nvPr/>
              </p:nvSpPr>
              <p:spPr>
                <a:xfrm>
                  <a:off x="3176" y="460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58" name="Group 370"/>
              <p:cNvGrpSpPr/>
              <p:nvPr/>
            </p:nvGrpSpPr>
            <p:grpSpPr>
              <a:xfrm>
                <a:off x="3578" y="4608"/>
                <a:ext cx="402" cy="384"/>
                <a:chOff x="3578" y="4608"/>
                <a:chExt cx="402" cy="384"/>
              </a:xfrm>
            </p:grpSpPr>
            <p:sp>
              <p:nvSpPr>
                <p:cNvPr id="73889" name="Rectangle 371"/>
                <p:cNvSpPr/>
                <p:nvPr/>
              </p:nvSpPr>
              <p:spPr>
                <a:xfrm>
                  <a:off x="3621" y="4608"/>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3890" name="Rectangle 372"/>
                <p:cNvSpPr/>
                <p:nvPr/>
              </p:nvSpPr>
              <p:spPr>
                <a:xfrm>
                  <a:off x="3578" y="4608"/>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59" name="Group 373"/>
              <p:cNvGrpSpPr/>
              <p:nvPr/>
            </p:nvGrpSpPr>
            <p:grpSpPr>
              <a:xfrm>
                <a:off x="0" y="4992"/>
                <a:ext cx="362" cy="384"/>
                <a:chOff x="0" y="4992"/>
                <a:chExt cx="362" cy="384"/>
              </a:xfrm>
            </p:grpSpPr>
            <p:sp>
              <p:nvSpPr>
                <p:cNvPr id="73887" name="Rectangle 374"/>
                <p:cNvSpPr/>
                <p:nvPr/>
              </p:nvSpPr>
              <p:spPr>
                <a:xfrm>
                  <a:off x="43" y="4992"/>
                  <a:ext cx="276" cy="384"/>
                </a:xfrm>
                <a:prstGeom prst="rect">
                  <a:avLst/>
                </a:prstGeom>
                <a:noFill/>
                <a:ln w="9525">
                  <a:noFill/>
                </a:ln>
              </p:spPr>
              <p:txBody>
                <a:bodyPr anchor="ctr" anchorCtr="0"/>
                <a:lstStyle/>
                <a:p>
                  <a:pPr algn="ctr"/>
                  <a:endParaRPr lang="en-US" altLang="zh-CN" sz="1000" b="1" dirty="0">
                    <a:solidFill>
                      <a:schemeClr val="tx1"/>
                    </a:solidFill>
                    <a:latin typeface="Times New Roman" panose="02020603050405020304" pitchFamily="18" charset="0"/>
                  </a:endParaRPr>
                </a:p>
                <a:p>
                  <a:pPr algn="ctr"/>
                  <a:endParaRPr lang="en-US" altLang="zh-CN" sz="1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12</a:t>
                  </a:r>
                  <a:endParaRPr lang="en-US" altLang="zh-CN" sz="2000" dirty="0">
                    <a:solidFill>
                      <a:schemeClr val="tx1"/>
                    </a:solidFill>
                    <a:latin typeface="Times New Roman" panose="02020603050405020304" pitchFamily="18" charset="0"/>
                  </a:endParaRPr>
                </a:p>
                <a:p>
                  <a:pPr algn="ctr"/>
                  <a:endParaRPr lang="en-US" altLang="zh-CN" dirty="0">
                    <a:solidFill>
                      <a:schemeClr val="tx1"/>
                    </a:solidFill>
                    <a:latin typeface="Times New Roman" panose="02020603050405020304" pitchFamily="18" charset="0"/>
                  </a:endParaRPr>
                </a:p>
              </p:txBody>
            </p:sp>
            <p:sp>
              <p:nvSpPr>
                <p:cNvPr id="73888" name="Rectangle 375"/>
                <p:cNvSpPr/>
                <p:nvPr/>
              </p:nvSpPr>
              <p:spPr>
                <a:xfrm>
                  <a:off x="0" y="4992"/>
                  <a:ext cx="36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60" name="Group 376"/>
              <p:cNvGrpSpPr/>
              <p:nvPr/>
            </p:nvGrpSpPr>
            <p:grpSpPr>
              <a:xfrm>
                <a:off x="362" y="4992"/>
                <a:ext cx="402" cy="384"/>
                <a:chOff x="362" y="4992"/>
                <a:chExt cx="402" cy="384"/>
              </a:xfrm>
            </p:grpSpPr>
            <p:sp>
              <p:nvSpPr>
                <p:cNvPr id="73885" name="Rectangle 377"/>
                <p:cNvSpPr/>
                <p:nvPr/>
              </p:nvSpPr>
              <p:spPr>
                <a:xfrm>
                  <a:off x="405" y="499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6</a:t>
                  </a:r>
                </a:p>
                <a:p>
                  <a:pPr algn="ctr"/>
                  <a:endParaRPr lang="en-US" altLang="zh-CN" dirty="0">
                    <a:solidFill>
                      <a:schemeClr val="tx1"/>
                    </a:solidFill>
                    <a:latin typeface="Times New Roman" panose="02020603050405020304" pitchFamily="18" charset="0"/>
                  </a:endParaRPr>
                </a:p>
              </p:txBody>
            </p:sp>
            <p:sp>
              <p:nvSpPr>
                <p:cNvPr id="73886" name="Rectangle 378"/>
                <p:cNvSpPr/>
                <p:nvPr/>
              </p:nvSpPr>
              <p:spPr>
                <a:xfrm>
                  <a:off x="362" y="499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61" name="Group 379"/>
              <p:cNvGrpSpPr/>
              <p:nvPr/>
            </p:nvGrpSpPr>
            <p:grpSpPr>
              <a:xfrm>
                <a:off x="764" y="4992"/>
                <a:ext cx="402" cy="384"/>
                <a:chOff x="764" y="4992"/>
                <a:chExt cx="402" cy="384"/>
              </a:xfrm>
            </p:grpSpPr>
            <p:sp>
              <p:nvSpPr>
                <p:cNvPr id="73883" name="Rectangle 380"/>
                <p:cNvSpPr/>
                <p:nvPr/>
              </p:nvSpPr>
              <p:spPr>
                <a:xfrm>
                  <a:off x="807" y="499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3884" name="Rectangle 381"/>
                <p:cNvSpPr/>
                <p:nvPr/>
              </p:nvSpPr>
              <p:spPr>
                <a:xfrm>
                  <a:off x="764" y="499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62" name="Group 382"/>
              <p:cNvGrpSpPr/>
              <p:nvPr/>
            </p:nvGrpSpPr>
            <p:grpSpPr>
              <a:xfrm>
                <a:off x="1166" y="4992"/>
                <a:ext cx="402" cy="384"/>
                <a:chOff x="1166" y="4992"/>
                <a:chExt cx="402" cy="384"/>
              </a:xfrm>
            </p:grpSpPr>
            <p:sp>
              <p:nvSpPr>
                <p:cNvPr id="73881" name="Rectangle 383"/>
                <p:cNvSpPr/>
                <p:nvPr/>
              </p:nvSpPr>
              <p:spPr>
                <a:xfrm>
                  <a:off x="1209" y="499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3882" name="Rectangle 384"/>
                <p:cNvSpPr/>
                <p:nvPr/>
              </p:nvSpPr>
              <p:spPr>
                <a:xfrm>
                  <a:off x="1166" y="499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63" name="Group 385"/>
              <p:cNvGrpSpPr/>
              <p:nvPr/>
            </p:nvGrpSpPr>
            <p:grpSpPr>
              <a:xfrm>
                <a:off x="1568" y="4992"/>
                <a:ext cx="402" cy="384"/>
                <a:chOff x="1568" y="4992"/>
                <a:chExt cx="402" cy="384"/>
              </a:xfrm>
            </p:grpSpPr>
            <p:sp>
              <p:nvSpPr>
                <p:cNvPr id="73879" name="Rectangle 386"/>
                <p:cNvSpPr/>
                <p:nvPr/>
              </p:nvSpPr>
              <p:spPr>
                <a:xfrm>
                  <a:off x="1611" y="499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3880" name="Rectangle 387"/>
                <p:cNvSpPr/>
                <p:nvPr/>
              </p:nvSpPr>
              <p:spPr>
                <a:xfrm>
                  <a:off x="1568" y="499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64" name="Group 388"/>
              <p:cNvGrpSpPr/>
              <p:nvPr/>
            </p:nvGrpSpPr>
            <p:grpSpPr>
              <a:xfrm>
                <a:off x="1970" y="4992"/>
                <a:ext cx="402" cy="384"/>
                <a:chOff x="1970" y="4992"/>
                <a:chExt cx="402" cy="384"/>
              </a:xfrm>
            </p:grpSpPr>
            <p:sp>
              <p:nvSpPr>
                <p:cNvPr id="73877" name="Rectangle 389"/>
                <p:cNvSpPr/>
                <p:nvPr/>
              </p:nvSpPr>
              <p:spPr>
                <a:xfrm>
                  <a:off x="2013" y="499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3878" name="Rectangle 390"/>
                <p:cNvSpPr/>
                <p:nvPr/>
              </p:nvSpPr>
              <p:spPr>
                <a:xfrm>
                  <a:off x="1970" y="499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65" name="Group 391"/>
              <p:cNvGrpSpPr/>
              <p:nvPr/>
            </p:nvGrpSpPr>
            <p:grpSpPr>
              <a:xfrm>
                <a:off x="2372" y="4992"/>
                <a:ext cx="402" cy="384"/>
                <a:chOff x="2372" y="4992"/>
                <a:chExt cx="402" cy="384"/>
              </a:xfrm>
            </p:grpSpPr>
            <p:sp>
              <p:nvSpPr>
                <p:cNvPr id="73875" name="Rectangle 392"/>
                <p:cNvSpPr/>
                <p:nvPr/>
              </p:nvSpPr>
              <p:spPr>
                <a:xfrm>
                  <a:off x="2415" y="499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3</a:t>
                  </a:r>
                </a:p>
                <a:p>
                  <a:pPr algn="ctr"/>
                  <a:endParaRPr lang="en-US" altLang="zh-CN" dirty="0">
                    <a:solidFill>
                      <a:schemeClr val="tx1"/>
                    </a:solidFill>
                    <a:latin typeface="Times New Roman" panose="02020603050405020304" pitchFamily="18" charset="0"/>
                  </a:endParaRPr>
                </a:p>
              </p:txBody>
            </p:sp>
            <p:sp>
              <p:nvSpPr>
                <p:cNvPr id="73876" name="Rectangle 393"/>
                <p:cNvSpPr/>
                <p:nvPr/>
              </p:nvSpPr>
              <p:spPr>
                <a:xfrm>
                  <a:off x="2372" y="499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66" name="Group 394"/>
              <p:cNvGrpSpPr/>
              <p:nvPr/>
            </p:nvGrpSpPr>
            <p:grpSpPr>
              <a:xfrm>
                <a:off x="2774" y="4992"/>
                <a:ext cx="402" cy="384"/>
                <a:chOff x="2774" y="4992"/>
                <a:chExt cx="402" cy="384"/>
              </a:xfrm>
            </p:grpSpPr>
            <p:sp>
              <p:nvSpPr>
                <p:cNvPr id="73873" name="Rectangle 395"/>
                <p:cNvSpPr/>
                <p:nvPr/>
              </p:nvSpPr>
              <p:spPr>
                <a:xfrm>
                  <a:off x="2817" y="499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4</a:t>
                  </a:r>
                </a:p>
                <a:p>
                  <a:pPr algn="ctr"/>
                  <a:endParaRPr lang="en-US" altLang="zh-CN" dirty="0">
                    <a:solidFill>
                      <a:schemeClr val="tx1"/>
                    </a:solidFill>
                    <a:latin typeface="Times New Roman" panose="02020603050405020304" pitchFamily="18" charset="0"/>
                  </a:endParaRPr>
                </a:p>
              </p:txBody>
            </p:sp>
            <p:sp>
              <p:nvSpPr>
                <p:cNvPr id="73874" name="Rectangle 396"/>
                <p:cNvSpPr/>
                <p:nvPr/>
              </p:nvSpPr>
              <p:spPr>
                <a:xfrm>
                  <a:off x="2774" y="499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67" name="Group 397"/>
              <p:cNvGrpSpPr/>
              <p:nvPr/>
            </p:nvGrpSpPr>
            <p:grpSpPr>
              <a:xfrm>
                <a:off x="3176" y="4992"/>
                <a:ext cx="402" cy="384"/>
                <a:chOff x="3176" y="4992"/>
                <a:chExt cx="402" cy="384"/>
              </a:xfrm>
            </p:grpSpPr>
            <p:sp>
              <p:nvSpPr>
                <p:cNvPr id="73871" name="Rectangle 398"/>
                <p:cNvSpPr/>
                <p:nvPr/>
              </p:nvSpPr>
              <p:spPr>
                <a:xfrm>
                  <a:off x="3219" y="499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7</a:t>
                  </a:r>
                </a:p>
                <a:p>
                  <a:pPr algn="ctr"/>
                  <a:endParaRPr lang="en-US" altLang="zh-CN" dirty="0">
                    <a:solidFill>
                      <a:schemeClr val="tx1"/>
                    </a:solidFill>
                    <a:latin typeface="Times New Roman" panose="02020603050405020304" pitchFamily="18" charset="0"/>
                  </a:endParaRPr>
                </a:p>
              </p:txBody>
            </p:sp>
            <p:sp>
              <p:nvSpPr>
                <p:cNvPr id="73872" name="Rectangle 399"/>
                <p:cNvSpPr/>
                <p:nvPr/>
              </p:nvSpPr>
              <p:spPr>
                <a:xfrm>
                  <a:off x="3176" y="499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nvGrpSpPr>
              <p:cNvPr id="73868" name="Group 400"/>
              <p:cNvGrpSpPr/>
              <p:nvPr/>
            </p:nvGrpSpPr>
            <p:grpSpPr>
              <a:xfrm>
                <a:off x="3578" y="4992"/>
                <a:ext cx="402" cy="384"/>
                <a:chOff x="3578" y="4992"/>
                <a:chExt cx="402" cy="384"/>
              </a:xfrm>
            </p:grpSpPr>
            <p:sp>
              <p:nvSpPr>
                <p:cNvPr id="73869" name="Rectangle 401"/>
                <p:cNvSpPr/>
                <p:nvPr/>
              </p:nvSpPr>
              <p:spPr>
                <a:xfrm>
                  <a:off x="3621" y="4992"/>
                  <a:ext cx="316" cy="384"/>
                </a:xfrm>
                <a:prstGeom prst="rect">
                  <a:avLst/>
                </a:prstGeom>
                <a:noFill/>
                <a:ln w="9525">
                  <a:noFill/>
                </a:ln>
              </p:spPr>
              <p:txBody>
                <a:bodyPr anchor="ctr" anchorCtr="0"/>
                <a:lstStyle/>
                <a:p>
                  <a:pPr algn="ctr"/>
                  <a:endParaRPr lang="en-US" altLang="zh-CN" sz="2000" b="1" dirty="0">
                    <a:solidFill>
                      <a:schemeClr val="tx1"/>
                    </a:solidFill>
                    <a:latin typeface="Times New Roman" panose="02020603050405020304" pitchFamily="18" charset="0"/>
                  </a:endParaRPr>
                </a:p>
                <a:p>
                  <a:pPr algn="ctr"/>
                  <a:r>
                    <a:rPr lang="en-US" altLang="zh-CN" sz="2000" b="1" dirty="0">
                      <a:solidFill>
                        <a:schemeClr val="tx1"/>
                      </a:solidFill>
                      <a:latin typeface="Times New Roman" panose="02020603050405020304" pitchFamily="18" charset="0"/>
                    </a:rPr>
                    <a:t>5</a:t>
                  </a:r>
                </a:p>
                <a:p>
                  <a:pPr algn="ctr"/>
                  <a:endParaRPr lang="en-US" altLang="zh-CN" dirty="0">
                    <a:solidFill>
                      <a:schemeClr val="tx1"/>
                    </a:solidFill>
                    <a:latin typeface="Times New Roman" panose="02020603050405020304" pitchFamily="18" charset="0"/>
                  </a:endParaRPr>
                </a:p>
              </p:txBody>
            </p:sp>
            <p:sp>
              <p:nvSpPr>
                <p:cNvPr id="73870" name="Rectangle 402"/>
                <p:cNvSpPr/>
                <p:nvPr/>
              </p:nvSpPr>
              <p:spPr>
                <a:xfrm>
                  <a:off x="3578" y="4992"/>
                  <a:ext cx="402" cy="384"/>
                </a:xfrm>
                <a:prstGeom prst="rect">
                  <a:avLst/>
                </a:prstGeom>
                <a:noFill/>
                <a:ln w="7"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grpSp>
        <p:sp>
          <p:nvSpPr>
            <p:cNvPr id="73735" name="Rectangle 403"/>
            <p:cNvSpPr/>
            <p:nvPr/>
          </p:nvSpPr>
          <p:spPr>
            <a:xfrm>
              <a:off x="-3" y="-3"/>
              <a:ext cx="3986" cy="5382"/>
            </a:xfrm>
            <a:prstGeom prst="rect">
              <a:avLst/>
            </a:prstGeom>
            <a:noFill/>
            <a:ln w="9525" cap="flat" cmpd="sng">
              <a:solidFill>
                <a:srgbClr val="A0A0A0"/>
              </a:solidFill>
              <a:prstDash val="solid"/>
              <a:miter/>
              <a:headEnd type="none" w="med" len="med"/>
              <a:tailEnd type="none" w="med" len="med"/>
            </a:ln>
          </p:spPr>
          <p:txBody>
            <a:bodyPr/>
            <a:lstStyle/>
            <a:p>
              <a:endParaRPr lang="zh-CN" altLang="en-US" dirty="0">
                <a:latin typeface="宋体" panose="02010600030101010101" pitchFamily="2" charset="-122"/>
              </a:endParaRPr>
            </a:p>
          </p:txBody>
        </p:sp>
      </p:grpSp>
      <p:sp>
        <p:nvSpPr>
          <p:cNvPr id="73732" name="Rectangle 404"/>
          <p:cNvSpPr/>
          <p:nvPr/>
        </p:nvSpPr>
        <p:spPr>
          <a:xfrm>
            <a:off x="1600200" y="852488"/>
            <a:ext cx="5943600" cy="519112"/>
          </a:xfrm>
          <a:prstGeom prst="rect">
            <a:avLst/>
          </a:prstGeom>
          <a:noFill/>
          <a:ln w="9525">
            <a:noFill/>
          </a:ln>
        </p:spPr>
        <p:txBody>
          <a:bodyPr>
            <a:spAutoFit/>
          </a:bodyPr>
          <a:lstStyle/>
          <a:p>
            <a:pPr algn="ctr"/>
            <a:r>
              <a:rPr lang="zh-CN" altLang="en-US" sz="2000" b="1" dirty="0">
                <a:solidFill>
                  <a:schemeClr val="tx1"/>
                </a:solidFill>
                <a:latin typeface="宋体" panose="02010600030101010101" pitchFamily="2" charset="-122"/>
              </a:rPr>
              <a:t>工件在每个机器上的加工时间</a:t>
            </a:r>
            <a:r>
              <a:rPr lang="zh-CN" altLang="en-US" sz="2800" dirty="0">
                <a:solidFill>
                  <a:schemeClr val="tx1"/>
                </a:solidFill>
                <a:latin typeface="Times New Roman" panose="02020603050405020304" pitchFamily="18" charset="0"/>
              </a:rPr>
              <a:t> </a:t>
            </a:r>
          </a:p>
        </p:txBody>
      </p:sp>
      <p:sp>
        <p:nvSpPr>
          <p:cNvPr id="73733" name="Rectangle 409"/>
          <p:cNvSpPr/>
          <p:nvPr/>
        </p:nvSpPr>
        <p:spPr>
          <a:xfrm>
            <a:off x="0" y="0"/>
            <a:ext cx="9144000" cy="765175"/>
          </a:xfrm>
          <a:prstGeom prst="rect">
            <a:avLst/>
          </a:prstGeom>
          <a:solidFill>
            <a:srgbClr val="A50021"/>
          </a:solidFill>
          <a:ln w="9525">
            <a:noFill/>
          </a:ln>
        </p:spPr>
        <p:txBody>
          <a:bodyPr anchor="b" anchorCtr="0"/>
          <a:lstStyle/>
          <a:p>
            <a:pPr indent="176530"/>
            <a:r>
              <a:rPr lang="en-US" altLang="zh-CN" sz="3400" dirty="0">
                <a:latin typeface="Times New Roman" panose="02020603050405020304" pitchFamily="18" charset="0"/>
                <a:ea typeface="黑体" panose="02010609060101010101" pitchFamily="49" charset="-122"/>
              </a:rPr>
              <a:t>5.4.2  </a:t>
            </a:r>
            <a:r>
              <a:rPr lang="zh-CN" altLang="en-US" sz="3400" dirty="0">
                <a:latin typeface="Times New Roman" panose="02020603050405020304" pitchFamily="18" charset="0"/>
                <a:ea typeface="黑体" panose="02010609060101010101" pitchFamily="49" charset="-122"/>
              </a:rPr>
              <a:t>基于遗传算法的混合流水车间调度方法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4755" name="Rectangle 2"/>
          <p:cNvSpPr/>
          <p:nvPr/>
        </p:nvSpPr>
        <p:spPr>
          <a:xfrm>
            <a:off x="304800" y="304800"/>
            <a:ext cx="4267200" cy="519113"/>
          </a:xfrm>
          <a:prstGeom prst="rect">
            <a:avLst/>
          </a:prstGeom>
          <a:noFill/>
          <a:ln w="9525">
            <a:noFill/>
          </a:ln>
        </p:spPr>
        <p:txBody>
          <a:bodyPr>
            <a:spAutoFit/>
          </a:bodyPr>
          <a:lstStyle/>
          <a:p>
            <a:r>
              <a:rPr lang="zh-CN" altLang="en-US" sz="2800" dirty="0">
                <a:solidFill>
                  <a:schemeClr val="tx1"/>
                </a:solidFill>
                <a:latin typeface="宋体" panose="02010600030101010101" pitchFamily="2" charset="-122"/>
              </a:rPr>
              <a:t>得到的最好的染色体是： </a:t>
            </a:r>
          </a:p>
        </p:txBody>
      </p:sp>
      <p:sp>
        <p:nvSpPr>
          <p:cNvPr id="158723" name="Rectangle 3"/>
          <p:cNvSpPr/>
          <p:nvPr/>
        </p:nvSpPr>
        <p:spPr>
          <a:xfrm>
            <a:off x="381000" y="3352800"/>
            <a:ext cx="8382000" cy="2365375"/>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a:lnSpc>
                <a:spcPct val="140000"/>
              </a:lnSpc>
            </a:pPr>
            <a:r>
              <a:rPr lang="zh-CN" altLang="en-US" dirty="0">
                <a:solidFill>
                  <a:schemeClr val="tx1"/>
                </a:solidFill>
                <a:latin typeface="宋体" panose="02010600030101010101" pitchFamily="2" charset="-122"/>
              </a:rPr>
              <a:t>最好的染色体：</a:t>
            </a:r>
          </a:p>
          <a:p>
            <a:pPr algn="just">
              <a:lnSpc>
                <a:spcPct val="120000"/>
              </a:lnSpc>
            </a:pPr>
            <a:r>
              <a:rPr lang="en-US" altLang="zh-CN" dirty="0">
                <a:solidFill>
                  <a:schemeClr val="tx1"/>
                </a:solidFill>
                <a:latin typeface="Times New Roman" panose="02020603050405020304" pitchFamily="18" charset="0"/>
              </a:rPr>
              <a:t>[2.77</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3.51</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1.74</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3.52</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2.42</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1.36</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3.28</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3.94</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1.09</a:t>
            </a:r>
            <a:r>
              <a:rPr lang="zh-CN" altLang="en-US" dirty="0">
                <a:solidFill>
                  <a:schemeClr val="tx1"/>
                </a:solidFill>
                <a:latin typeface="Times New Roman" panose="02020603050405020304" pitchFamily="18" charset="0"/>
              </a:rPr>
              <a:t>，   </a:t>
            </a:r>
          </a:p>
          <a:p>
            <a:pPr algn="just">
              <a:lnSpc>
                <a:spcPct val="120000"/>
              </a:lnSpc>
            </a:pPr>
            <a:r>
              <a:rPr lang="en-US" altLang="zh-CN" dirty="0">
                <a:solidFill>
                  <a:schemeClr val="tx1"/>
                </a:solidFill>
                <a:latin typeface="Times New Roman" panose="02020603050405020304" pitchFamily="18" charset="0"/>
              </a:rPr>
              <a:t>1.22</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2.24</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3.64</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0</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1.60</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1.13</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1.24</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2.97</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1.73</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1.88</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1.08</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2.68</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1.16</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2.69</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2.51</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2.96</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0</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4.99</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3.29</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4.95</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2.35</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1.10</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1.01</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1.73</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1.35</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3.06</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1.20</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4.13</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3.67 ] </a:t>
            </a:r>
          </a:p>
        </p:txBody>
      </p:sp>
      <p:sp>
        <p:nvSpPr>
          <p:cNvPr id="74757" name="Rectangle 5"/>
          <p:cNvSpPr/>
          <p:nvPr/>
        </p:nvSpPr>
        <p:spPr>
          <a:xfrm>
            <a:off x="2038350" y="1985963"/>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sp>
        <p:nvSpPr>
          <p:cNvPr id="74758" name="Rectangle 6"/>
          <p:cNvSpPr/>
          <p:nvPr/>
        </p:nvSpPr>
        <p:spPr>
          <a:xfrm>
            <a:off x="2038350" y="1985963"/>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sp>
        <p:nvSpPr>
          <p:cNvPr id="74759" name="Rectangle 7"/>
          <p:cNvSpPr/>
          <p:nvPr/>
        </p:nvSpPr>
        <p:spPr>
          <a:xfrm>
            <a:off x="2043113" y="1990725"/>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sp>
        <p:nvSpPr>
          <p:cNvPr id="74760" name="Rectangle 10"/>
          <p:cNvSpPr/>
          <p:nvPr/>
        </p:nvSpPr>
        <p:spPr>
          <a:xfrm>
            <a:off x="0" y="0"/>
            <a:ext cx="9144000" cy="765175"/>
          </a:xfrm>
          <a:prstGeom prst="rect">
            <a:avLst/>
          </a:prstGeom>
          <a:solidFill>
            <a:srgbClr val="A50021"/>
          </a:solidFill>
          <a:ln w="9525">
            <a:noFill/>
          </a:ln>
        </p:spPr>
        <p:txBody>
          <a:bodyPr anchor="b" anchorCtr="0"/>
          <a:lstStyle/>
          <a:p>
            <a:pPr indent="176530"/>
            <a:r>
              <a:rPr lang="en-US" altLang="zh-CN" sz="3400" dirty="0">
                <a:latin typeface="Times New Roman" panose="02020603050405020304" pitchFamily="18" charset="0"/>
                <a:ea typeface="黑体" panose="02010609060101010101" pitchFamily="49" charset="-122"/>
              </a:rPr>
              <a:t>5.4.2  </a:t>
            </a:r>
            <a:r>
              <a:rPr lang="zh-CN" altLang="en-US" sz="3400" dirty="0">
                <a:latin typeface="Times New Roman" panose="02020603050405020304" pitchFamily="18" charset="0"/>
                <a:ea typeface="黑体" panose="02010609060101010101" pitchFamily="49" charset="-122"/>
              </a:rPr>
              <a:t>基于遗传算法的混合流水车间调度方法</a:t>
            </a:r>
          </a:p>
        </p:txBody>
      </p:sp>
      <p:grpSp>
        <p:nvGrpSpPr>
          <p:cNvPr id="74761" name="Group 15"/>
          <p:cNvGrpSpPr/>
          <p:nvPr/>
        </p:nvGrpSpPr>
        <p:grpSpPr>
          <a:xfrm>
            <a:off x="381000" y="1143000"/>
            <a:ext cx="8458200" cy="2000250"/>
            <a:chOff x="240" y="720"/>
            <a:chExt cx="5328" cy="1260"/>
          </a:xfrm>
        </p:grpSpPr>
        <p:sp>
          <p:nvSpPr>
            <p:cNvPr id="74762" name="Rectangle 4"/>
            <p:cNvSpPr/>
            <p:nvPr/>
          </p:nvSpPr>
          <p:spPr>
            <a:xfrm>
              <a:off x="240" y="1488"/>
              <a:ext cx="2928" cy="327"/>
            </a:xfrm>
            <a:prstGeom prst="rect">
              <a:avLst/>
            </a:prstGeom>
            <a:noFill/>
            <a:ln w="9525">
              <a:noFill/>
            </a:ln>
          </p:spPr>
          <p:txBody>
            <a:bodyPr>
              <a:spAutoFit/>
            </a:bodyPr>
            <a:lstStyle/>
            <a:p>
              <a:endParaRPr lang="zh-CN" altLang="zh-CN" sz="2800" dirty="0">
                <a:solidFill>
                  <a:schemeClr val="tx1"/>
                </a:solidFill>
                <a:latin typeface="宋体" panose="02010600030101010101" pitchFamily="2" charset="-122"/>
              </a:endParaRPr>
            </a:p>
          </p:txBody>
        </p:sp>
        <p:sp>
          <p:nvSpPr>
            <p:cNvPr id="74763" name="Rectangle 11"/>
            <p:cNvSpPr/>
            <p:nvPr/>
          </p:nvSpPr>
          <p:spPr>
            <a:xfrm>
              <a:off x="240" y="720"/>
              <a:ext cx="5328" cy="1260"/>
            </a:xfrm>
            <a:prstGeom prst="rect">
              <a:avLst/>
            </a:prstGeom>
            <a:solidFill>
              <a:srgbClr val="FFFFFF"/>
            </a:solidFill>
            <a:ln w="9525" cap="flat" cmpd="sng">
              <a:solidFill>
                <a:srgbClr val="808080"/>
              </a:solidFill>
              <a:prstDash val="solid"/>
              <a:miter/>
              <a:headEnd type="none" w="med" len="med"/>
              <a:tailEnd type="none" w="med" len="med"/>
            </a:ln>
          </p:spPr>
          <p:txBody>
            <a:bodyPr>
              <a:spAutoFit/>
            </a:bodyPr>
            <a:lstStyle/>
            <a:p>
              <a:pPr algn="just">
                <a:lnSpc>
                  <a:spcPct val="130000"/>
                </a:lnSpc>
              </a:pPr>
              <a:r>
                <a:rPr lang="zh-CN" altLang="en-US" dirty="0">
                  <a:solidFill>
                    <a:schemeClr val="tx1"/>
                  </a:solidFill>
                  <a:latin typeface="Times New Roman" panose="02020603050405020304" pitchFamily="18" charset="0"/>
                </a:rPr>
                <a:t>算法中使用的参数为   </a:t>
              </a:r>
              <a:r>
                <a:rPr lang="en-US" altLang="zh-CN" dirty="0">
                  <a:solidFill>
                    <a:schemeClr val="tx1"/>
                  </a:solidFill>
                  <a:latin typeface="Times New Roman" panose="02020603050405020304" pitchFamily="18" charset="0"/>
                </a:rPr>
                <a:t>=0.07</a:t>
              </a: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=0.80</a:t>
              </a: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=0.01</a:t>
              </a:r>
              <a:r>
                <a:rPr lang="zh-CN" altLang="en-US" dirty="0">
                  <a:solidFill>
                    <a:schemeClr val="tx1"/>
                  </a:solidFill>
                  <a:latin typeface="Times New Roman" panose="02020603050405020304" pitchFamily="18" charset="0"/>
                </a:rPr>
                <a:t>，种群规模为</a:t>
              </a:r>
              <a:r>
                <a:rPr lang="en-US" altLang="zh-CN" dirty="0">
                  <a:solidFill>
                    <a:schemeClr val="tx1"/>
                  </a:solidFill>
                  <a:latin typeface="Times New Roman" panose="02020603050405020304" pitchFamily="18" charset="0"/>
                </a:rPr>
                <a:t>30</a:t>
              </a:r>
              <a:r>
                <a:rPr lang="zh-CN" altLang="en-US" dirty="0">
                  <a:solidFill>
                    <a:schemeClr val="tx1"/>
                  </a:solidFill>
                  <a:latin typeface="Times New Roman" panose="02020603050405020304" pitchFamily="18" charset="0"/>
                </a:rPr>
                <a:t>，种群经过</a:t>
              </a:r>
              <a:r>
                <a:rPr lang="en-US" altLang="zh-CN" dirty="0">
                  <a:solidFill>
                    <a:schemeClr val="tx1"/>
                  </a:solidFill>
                  <a:latin typeface="Times New Roman" panose="02020603050405020304" pitchFamily="18" charset="0"/>
                </a:rPr>
                <a:t>100</a:t>
              </a:r>
              <a:r>
                <a:rPr lang="zh-CN" altLang="en-US" dirty="0">
                  <a:solidFill>
                    <a:schemeClr val="tx1"/>
                  </a:solidFill>
                  <a:latin typeface="Times New Roman" panose="02020603050405020304" pitchFamily="18" charset="0"/>
                </a:rPr>
                <a:t>代的进化，目标函数最小值随着种群的进化逐渐地减小，最后收敛于极值，目标函数平均值也随着群体的进化逐渐减少，最后趋近于最优值。</a:t>
              </a:r>
            </a:p>
          </p:txBody>
        </p:sp>
        <p:graphicFrame>
          <p:nvGraphicFramePr>
            <p:cNvPr id="74764" name="Object 12"/>
            <p:cNvGraphicFramePr>
              <a:graphicFrameLocks noChangeAspect="1"/>
            </p:cNvGraphicFramePr>
            <p:nvPr/>
          </p:nvGraphicFramePr>
          <p:xfrm>
            <a:off x="1968" y="816"/>
            <a:ext cx="224" cy="240"/>
          </p:xfrm>
          <a:graphic>
            <a:graphicData uri="http://schemas.openxmlformats.org/presentationml/2006/ole">
              <mc:AlternateContent xmlns:mc="http://schemas.openxmlformats.org/markup-compatibility/2006">
                <mc:Choice xmlns:v="urn:schemas-microsoft-com:vml" Requires="v">
                  <p:oleObj r:id="rId2" imgW="127000" imgH="139700" progId="Equation.3">
                    <p:embed/>
                  </p:oleObj>
                </mc:Choice>
                <mc:Fallback>
                  <p:oleObj r:id="rId2" imgW="127000" imgH="139700" progId="Equation.3">
                    <p:embed/>
                    <p:pic>
                      <p:nvPicPr>
                        <p:cNvPr id="0" name="图片 3160"/>
                        <p:cNvPicPr/>
                        <p:nvPr/>
                      </p:nvPicPr>
                      <p:blipFill>
                        <a:blip r:embed="rId3"/>
                        <a:stretch>
                          <a:fillRect/>
                        </a:stretch>
                      </p:blipFill>
                      <p:spPr>
                        <a:xfrm>
                          <a:off x="1968" y="816"/>
                          <a:ext cx="224" cy="240"/>
                        </a:xfrm>
                        <a:prstGeom prst="rect">
                          <a:avLst/>
                        </a:prstGeom>
                        <a:noFill/>
                        <a:ln w="38100">
                          <a:noFill/>
                          <a:miter/>
                        </a:ln>
                      </p:spPr>
                    </p:pic>
                  </p:oleObj>
                </mc:Fallback>
              </mc:AlternateContent>
            </a:graphicData>
          </a:graphic>
        </p:graphicFrame>
        <p:graphicFrame>
          <p:nvGraphicFramePr>
            <p:cNvPr id="74765" name="Object 13"/>
            <p:cNvGraphicFramePr>
              <a:graphicFrameLocks noChangeAspect="1"/>
            </p:cNvGraphicFramePr>
            <p:nvPr/>
          </p:nvGraphicFramePr>
          <p:xfrm>
            <a:off x="2736" y="816"/>
            <a:ext cx="216" cy="288"/>
          </p:xfrm>
          <a:graphic>
            <a:graphicData uri="http://schemas.openxmlformats.org/presentationml/2006/ole">
              <mc:AlternateContent xmlns:mc="http://schemas.openxmlformats.org/markup-compatibility/2006">
                <mc:Choice xmlns:v="urn:schemas-microsoft-com:vml" Requires="v">
                  <p:oleObj r:id="rId4" imgW="165100" imgH="228600" progId="Equation.3">
                    <p:embed/>
                  </p:oleObj>
                </mc:Choice>
                <mc:Fallback>
                  <p:oleObj r:id="rId4" imgW="165100" imgH="228600" progId="Equation.3">
                    <p:embed/>
                    <p:pic>
                      <p:nvPicPr>
                        <p:cNvPr id="0" name="图片 3162"/>
                        <p:cNvPicPr/>
                        <p:nvPr/>
                      </p:nvPicPr>
                      <p:blipFill>
                        <a:blip r:embed="rId5"/>
                        <a:stretch>
                          <a:fillRect/>
                        </a:stretch>
                      </p:blipFill>
                      <p:spPr>
                        <a:xfrm>
                          <a:off x="2736" y="816"/>
                          <a:ext cx="216" cy="288"/>
                        </a:xfrm>
                        <a:prstGeom prst="rect">
                          <a:avLst/>
                        </a:prstGeom>
                        <a:noFill/>
                        <a:ln w="38100">
                          <a:noFill/>
                          <a:miter/>
                        </a:ln>
                      </p:spPr>
                    </p:pic>
                  </p:oleObj>
                </mc:Fallback>
              </mc:AlternateContent>
            </a:graphicData>
          </a:graphic>
        </p:graphicFrame>
        <p:graphicFrame>
          <p:nvGraphicFramePr>
            <p:cNvPr id="74766" name="Object 14"/>
            <p:cNvGraphicFramePr>
              <a:graphicFrameLocks noChangeAspect="1"/>
            </p:cNvGraphicFramePr>
            <p:nvPr/>
          </p:nvGraphicFramePr>
          <p:xfrm>
            <a:off x="3472" y="807"/>
            <a:ext cx="256" cy="272"/>
          </p:xfrm>
          <a:graphic>
            <a:graphicData uri="http://schemas.openxmlformats.org/presentationml/2006/ole">
              <mc:AlternateContent xmlns:mc="http://schemas.openxmlformats.org/markup-compatibility/2006">
                <mc:Choice xmlns:v="urn:schemas-microsoft-com:vml" Requires="v">
                  <p:oleObj r:id="rId6" imgW="203200" imgH="215900" progId="Equation.3">
                    <p:embed/>
                  </p:oleObj>
                </mc:Choice>
                <mc:Fallback>
                  <p:oleObj r:id="rId6" imgW="203200" imgH="215900" progId="Equation.3">
                    <p:embed/>
                    <p:pic>
                      <p:nvPicPr>
                        <p:cNvPr id="0" name="图片 3161"/>
                        <p:cNvPicPr/>
                        <p:nvPr/>
                      </p:nvPicPr>
                      <p:blipFill>
                        <a:blip r:embed="rId7"/>
                        <a:stretch>
                          <a:fillRect/>
                        </a:stretch>
                      </p:blipFill>
                      <p:spPr>
                        <a:xfrm>
                          <a:off x="3472" y="807"/>
                          <a:ext cx="256" cy="272"/>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8723"/>
                                        </p:tgtEl>
                                        <p:attrNameLst>
                                          <p:attrName>style.visibility</p:attrName>
                                        </p:attrNameLst>
                                      </p:cBhvr>
                                      <p:to>
                                        <p:strVal val="visible"/>
                                      </p:to>
                                    </p:set>
                                    <p:animEffect transition="in" filter="dissolve">
                                      <p:cBhvr>
                                        <p:cTn id="7" dur="500"/>
                                        <p:tgtEl>
                                          <p:spTgt spid="158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0419" name="Rectangle 1027"/>
          <p:cNvSpPr>
            <a:spLocks noGrp="1"/>
          </p:cNvSpPr>
          <p:nvPr>
            <p:ph idx="1"/>
          </p:nvPr>
        </p:nvSpPr>
        <p:spPr>
          <a:xfrm>
            <a:off x="611188" y="981075"/>
            <a:ext cx="8281987" cy="5400675"/>
          </a:xfrm>
          <a:ln/>
        </p:spPr>
        <p:txBody>
          <a:bodyPr vert="horz" wrap="square" lIns="91440" tIns="45720" rIns="91440" bIns="45720" anchor="t" anchorCtr="0"/>
          <a:lstStyle/>
          <a:p>
            <a:r>
              <a:rPr lang="en-US" altLang="zh-CN" b="1" dirty="0">
                <a:latin typeface="Times New Roman" panose="02020603050405020304" pitchFamily="18" charset="0"/>
              </a:rPr>
              <a:t>5.1</a:t>
            </a:r>
            <a:r>
              <a:rPr lang="zh-CN" altLang="zh-CN" b="1" dirty="0">
                <a:latin typeface="Times New Roman" panose="02020603050405020304" pitchFamily="18" charset="0"/>
              </a:rPr>
              <a:t>进化算法的生物学背景</a:t>
            </a:r>
          </a:p>
          <a:p>
            <a:r>
              <a:rPr lang="en-US" altLang="zh-CN" b="1" dirty="0">
                <a:solidFill>
                  <a:srgbClr val="0000FF"/>
                </a:solidFill>
                <a:latin typeface="Times New Roman" panose="02020603050405020304" pitchFamily="18" charset="0"/>
              </a:rPr>
              <a:t>5.2  </a:t>
            </a:r>
            <a:r>
              <a:rPr lang="zh-CN" altLang="zh-CN" b="1" dirty="0">
                <a:solidFill>
                  <a:srgbClr val="0000FF"/>
                </a:solidFill>
                <a:latin typeface="Times New Roman" panose="02020603050405020304" pitchFamily="18" charset="0"/>
              </a:rPr>
              <a:t>遗传算法</a:t>
            </a:r>
            <a:endParaRPr lang="en-US" altLang="zh-CN" b="1" dirty="0">
              <a:solidFill>
                <a:srgbClr val="0000FF"/>
              </a:solidFill>
              <a:latin typeface="Times New Roman" panose="02020603050405020304" pitchFamily="18" charset="0"/>
            </a:endParaRPr>
          </a:p>
          <a:p>
            <a:r>
              <a:rPr lang="en-US" altLang="zh-CN" b="1" dirty="0">
                <a:latin typeface="Times New Roman" panose="02020603050405020304" pitchFamily="18" charset="0"/>
              </a:rPr>
              <a:t>5.3</a:t>
            </a:r>
            <a:r>
              <a:rPr lang="zh-CN" altLang="zh-CN" b="1" dirty="0">
                <a:latin typeface="Times New Roman" panose="02020603050405020304" pitchFamily="18" charset="0"/>
              </a:rPr>
              <a:t>遗传算法的主要改进算法</a:t>
            </a:r>
          </a:p>
          <a:p>
            <a:r>
              <a:rPr lang="en-US" altLang="zh-CN" b="1" dirty="0">
                <a:latin typeface="Times New Roman" panose="02020603050405020304" pitchFamily="18" charset="0"/>
              </a:rPr>
              <a:t>5.4 </a:t>
            </a:r>
            <a:r>
              <a:rPr lang="zh-CN" altLang="zh-CN" b="1" dirty="0">
                <a:latin typeface="Times New Roman" panose="02020603050405020304" pitchFamily="18" charset="0"/>
              </a:rPr>
              <a:t>基于遗传算法的生产调度方法</a:t>
            </a:r>
          </a:p>
          <a:p>
            <a:endParaRPr lang="zh-CN" altLang="zh-CN" dirty="0"/>
          </a:p>
          <a:p>
            <a:pPr eaLnBrk="1" hangingPunct="1">
              <a:lnSpc>
                <a:spcPct val="160000"/>
              </a:lnSpc>
            </a:pPr>
            <a:endParaRPr lang="en-US" altLang="zh-CN" b="1" dirty="0">
              <a:latin typeface="Times New Roman" panose="02020603050405020304" pitchFamily="18" charset="0"/>
            </a:endParaRPr>
          </a:p>
        </p:txBody>
      </p:sp>
      <p:sp>
        <p:nvSpPr>
          <p:cNvPr id="11268" name="Rectangle 4"/>
          <p:cNvSpPr/>
          <p:nvPr/>
        </p:nvSpPr>
        <p:spPr>
          <a:xfrm>
            <a:off x="0" y="0"/>
            <a:ext cx="9144000" cy="765175"/>
          </a:xfrm>
          <a:prstGeom prst="rect">
            <a:avLst/>
          </a:prstGeom>
          <a:solidFill>
            <a:srgbClr val="A50021"/>
          </a:solidFill>
          <a:ln w="9525">
            <a:noFill/>
          </a:ln>
        </p:spPr>
        <p:txBody>
          <a:bodyPr anchor="b" anchorCtr="0"/>
          <a:lstStyle/>
          <a:p>
            <a:pPr indent="176530" eaLnBrk="1" hangingPunct="1"/>
            <a:r>
              <a:rPr lang="zh-CN" altLang="en-US" sz="3600" dirty="0">
                <a:latin typeface="Times New Roman" panose="02020603050405020304" pitchFamily="18" charset="0"/>
                <a:ea typeface="黑体" panose="02010609060101010101" pitchFamily="49" charset="-122"/>
              </a:rPr>
              <a:t>第 </a:t>
            </a:r>
            <a:r>
              <a:rPr lang="en-US" altLang="zh-CN" sz="3600" dirty="0">
                <a:latin typeface="Times New Roman" panose="02020603050405020304" pitchFamily="18" charset="0"/>
                <a:ea typeface="黑体" panose="02010609060101010101" pitchFamily="49" charset="-122"/>
              </a:rPr>
              <a:t>5 </a:t>
            </a:r>
            <a:r>
              <a:rPr lang="zh-CN" altLang="en-US" sz="3600" dirty="0">
                <a:latin typeface="Times New Roman" panose="02020603050405020304" pitchFamily="18" charset="0"/>
                <a:ea typeface="黑体" panose="02010609060101010101" pitchFamily="49" charset="-122"/>
              </a:rPr>
              <a:t>章 智能计算及应用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 calcmode="lin" valueType="num">
                                      <p:cBhvr additive="base">
                                        <p:cTn id="12"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 calcmode="lin" valueType="num">
                                      <p:cBhvr additive="base">
                                        <p:cTn id="17"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0419">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 calcmode="lin" valueType="num">
                                      <p:cBhvr additive="base">
                                        <p:cTn id="22"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dvAuto="100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1"/>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5779" name="Rectangle 2"/>
          <p:cNvSpPr/>
          <p:nvPr/>
        </p:nvSpPr>
        <p:spPr>
          <a:xfrm>
            <a:off x="304800" y="304800"/>
            <a:ext cx="4267200" cy="519113"/>
          </a:xfrm>
          <a:prstGeom prst="rect">
            <a:avLst/>
          </a:prstGeom>
          <a:noFill/>
          <a:ln w="9525">
            <a:noFill/>
          </a:ln>
        </p:spPr>
        <p:txBody>
          <a:bodyPr>
            <a:spAutoFit/>
          </a:bodyPr>
          <a:lstStyle/>
          <a:p>
            <a:r>
              <a:rPr lang="zh-CN" altLang="en-US" sz="2800" dirty="0">
                <a:solidFill>
                  <a:schemeClr val="tx1"/>
                </a:solidFill>
                <a:latin typeface="宋体" panose="02010600030101010101" pitchFamily="2" charset="-122"/>
              </a:rPr>
              <a:t>得到的最好的染色体是： </a:t>
            </a:r>
          </a:p>
        </p:txBody>
      </p:sp>
      <p:sp>
        <p:nvSpPr>
          <p:cNvPr id="75780" name="Rectangle 4"/>
          <p:cNvSpPr/>
          <p:nvPr/>
        </p:nvSpPr>
        <p:spPr>
          <a:xfrm>
            <a:off x="381000" y="2362200"/>
            <a:ext cx="4648200" cy="519113"/>
          </a:xfrm>
          <a:prstGeom prst="rect">
            <a:avLst/>
          </a:prstGeom>
          <a:noFill/>
          <a:ln w="9525">
            <a:noFill/>
          </a:ln>
        </p:spPr>
        <p:txBody>
          <a:bodyPr>
            <a:spAutoFit/>
          </a:bodyPr>
          <a:lstStyle/>
          <a:p>
            <a:endParaRPr lang="zh-CN" altLang="zh-CN" sz="2800" dirty="0">
              <a:solidFill>
                <a:schemeClr val="tx1"/>
              </a:solidFill>
              <a:latin typeface="宋体" panose="02010600030101010101" pitchFamily="2" charset="-122"/>
            </a:endParaRPr>
          </a:p>
        </p:txBody>
      </p:sp>
      <p:sp>
        <p:nvSpPr>
          <p:cNvPr id="75781" name="Rectangle 5"/>
          <p:cNvSpPr/>
          <p:nvPr/>
        </p:nvSpPr>
        <p:spPr>
          <a:xfrm>
            <a:off x="2038350" y="1985963"/>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sp>
        <p:nvSpPr>
          <p:cNvPr id="75782" name="Rectangle 6"/>
          <p:cNvSpPr/>
          <p:nvPr/>
        </p:nvSpPr>
        <p:spPr>
          <a:xfrm>
            <a:off x="2038350" y="1985963"/>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sp>
        <p:nvSpPr>
          <p:cNvPr id="75783" name="Rectangle 7"/>
          <p:cNvSpPr/>
          <p:nvPr/>
        </p:nvSpPr>
        <p:spPr>
          <a:xfrm>
            <a:off x="2043113" y="1990725"/>
            <a:ext cx="9144000" cy="0"/>
          </a:xfrm>
          <a:prstGeom prst="rect">
            <a:avLst/>
          </a:prstGeom>
          <a:noFill/>
          <a:ln w="9525">
            <a:noFill/>
          </a:ln>
        </p:spPr>
        <p:txBody>
          <a:bodyPr>
            <a:spAutoFit/>
          </a:bodyPr>
          <a:lstStyle/>
          <a:p>
            <a:endParaRPr lang="zh-CN" altLang="en-US" dirty="0">
              <a:latin typeface="宋体" panose="02010600030101010101" pitchFamily="2" charset="-122"/>
            </a:endParaRPr>
          </a:p>
        </p:txBody>
      </p:sp>
      <p:graphicFrame>
        <p:nvGraphicFramePr>
          <p:cNvPr id="159752" name="Object 8"/>
          <p:cNvGraphicFramePr>
            <a:graphicFrameLocks noChangeAspect="1"/>
          </p:cNvGraphicFramePr>
          <p:nvPr/>
        </p:nvGraphicFramePr>
        <p:xfrm>
          <a:off x="152400" y="914400"/>
          <a:ext cx="8991600" cy="5410200"/>
        </p:xfrm>
        <a:graphic>
          <a:graphicData uri="http://schemas.openxmlformats.org/presentationml/2006/ole">
            <mc:AlternateContent xmlns:mc="http://schemas.openxmlformats.org/markup-compatibility/2006">
              <mc:Choice xmlns:v="urn:schemas-microsoft-com:vml" Requires="v">
                <p:oleObj r:id="rId2" imgW="5057775" imgH="2876550" progId="Word.Picture.8">
                  <p:embed/>
                </p:oleObj>
              </mc:Choice>
              <mc:Fallback>
                <p:oleObj r:id="rId2" imgW="5057775" imgH="2876550" progId="Word.Picture.8">
                  <p:embed/>
                  <p:pic>
                    <p:nvPicPr>
                      <p:cNvPr id="0" name="图片 3159"/>
                      <p:cNvPicPr/>
                      <p:nvPr/>
                    </p:nvPicPr>
                    <p:blipFill>
                      <a:blip r:embed="rId3"/>
                      <a:stretch>
                        <a:fillRect/>
                      </a:stretch>
                    </p:blipFill>
                    <p:spPr>
                      <a:xfrm>
                        <a:off x="152400" y="914400"/>
                        <a:ext cx="8991600" cy="5410200"/>
                      </a:xfrm>
                      <a:prstGeom prst="rect">
                        <a:avLst/>
                      </a:prstGeom>
                      <a:noFill/>
                      <a:ln w="38100">
                        <a:noFill/>
                        <a:miter/>
                      </a:ln>
                    </p:spPr>
                  </p:pic>
                </p:oleObj>
              </mc:Fallback>
            </mc:AlternateContent>
          </a:graphicData>
        </a:graphic>
      </p:graphicFrame>
      <p:sp>
        <p:nvSpPr>
          <p:cNvPr id="75785" name="Rectangle 9"/>
          <p:cNvSpPr/>
          <p:nvPr/>
        </p:nvSpPr>
        <p:spPr>
          <a:xfrm>
            <a:off x="1600200" y="6019800"/>
            <a:ext cx="5943600" cy="457200"/>
          </a:xfrm>
          <a:prstGeom prst="rect">
            <a:avLst/>
          </a:prstGeom>
          <a:noFill/>
          <a:ln w="9525">
            <a:noFill/>
          </a:ln>
        </p:spPr>
        <p:txBody>
          <a:bodyPr>
            <a:spAutoFit/>
          </a:bodyPr>
          <a:lstStyle/>
          <a:p>
            <a:r>
              <a:rPr lang="en-US" altLang="zh-CN" sz="2000" b="1" dirty="0">
                <a:solidFill>
                  <a:schemeClr val="tx1"/>
                </a:solidFill>
                <a:latin typeface="宋体" panose="02010600030101010101" pitchFamily="2" charset="-122"/>
              </a:rPr>
              <a:t>        </a:t>
            </a:r>
            <a:r>
              <a:rPr lang="zh-CN" altLang="en-US" sz="2000" b="1" dirty="0">
                <a:solidFill>
                  <a:schemeClr val="tx1"/>
                </a:solidFill>
                <a:latin typeface="宋体" panose="02010600030101010101" pitchFamily="2" charset="-122"/>
              </a:rPr>
              <a:t>混合流水车间调度结果甘特图</a:t>
            </a:r>
            <a:r>
              <a:rPr lang="zh-CN" altLang="en-US" dirty="0">
                <a:solidFill>
                  <a:schemeClr val="tx1"/>
                </a:solidFill>
                <a:latin typeface="宋体" panose="02010600030101010101" pitchFamily="2" charset="-122"/>
              </a:rPr>
              <a:t> </a:t>
            </a:r>
          </a:p>
        </p:txBody>
      </p:sp>
      <p:sp>
        <p:nvSpPr>
          <p:cNvPr id="75786" name="Rectangle 10"/>
          <p:cNvSpPr/>
          <p:nvPr/>
        </p:nvSpPr>
        <p:spPr>
          <a:xfrm>
            <a:off x="0" y="0"/>
            <a:ext cx="9144000" cy="765175"/>
          </a:xfrm>
          <a:prstGeom prst="rect">
            <a:avLst/>
          </a:prstGeom>
          <a:solidFill>
            <a:srgbClr val="A50021"/>
          </a:solidFill>
          <a:ln w="9525">
            <a:noFill/>
          </a:ln>
        </p:spPr>
        <p:txBody>
          <a:bodyPr anchor="b" anchorCtr="0"/>
          <a:lstStyle/>
          <a:p>
            <a:pPr indent="176530"/>
            <a:r>
              <a:rPr lang="en-US" altLang="zh-CN" sz="3400" dirty="0">
                <a:latin typeface="Times New Roman" panose="02020603050405020304" pitchFamily="18" charset="0"/>
                <a:ea typeface="黑体" panose="02010609060101010101" pitchFamily="49" charset="-122"/>
              </a:rPr>
              <a:t>5.4.2  </a:t>
            </a:r>
            <a:r>
              <a:rPr lang="zh-CN" altLang="en-US" sz="3400" dirty="0">
                <a:latin typeface="Times New Roman" panose="02020603050405020304" pitchFamily="18" charset="0"/>
                <a:ea typeface="黑体" panose="02010609060101010101" pitchFamily="49" charset="-122"/>
              </a:rPr>
              <a:t>基于遗传算法的混合流水车间调度方法</a:t>
            </a:r>
          </a:p>
        </p:txBody>
      </p:sp>
      <p:grpSp>
        <p:nvGrpSpPr>
          <p:cNvPr id="2" name="Group 15"/>
          <p:cNvGrpSpPr/>
          <p:nvPr/>
        </p:nvGrpSpPr>
        <p:grpSpPr>
          <a:xfrm>
            <a:off x="7772400" y="4038600"/>
            <a:ext cx="381000" cy="1981200"/>
            <a:chOff x="4896" y="2544"/>
            <a:chExt cx="240" cy="1248"/>
          </a:xfrm>
        </p:grpSpPr>
        <p:sp>
          <p:nvSpPr>
            <p:cNvPr id="75788" name="Oval 13"/>
            <p:cNvSpPr/>
            <p:nvPr/>
          </p:nvSpPr>
          <p:spPr>
            <a:xfrm>
              <a:off x="4896" y="2544"/>
              <a:ext cx="240" cy="240"/>
            </a:xfrm>
            <a:prstGeom prst="ellipse">
              <a:avLst/>
            </a:prstGeom>
            <a:noFill/>
            <a:ln w="25400" cap="flat" cmpd="sng">
              <a:solidFill>
                <a:schemeClr val="accent2"/>
              </a:solidFill>
              <a:prstDash val="solid"/>
              <a:headEnd type="none" w="med" len="med"/>
              <a:tailEnd type="none" w="med" len="med"/>
            </a:ln>
          </p:spPr>
          <p:txBody>
            <a:bodyPr wrap="none" anchor="ctr" anchorCtr="0"/>
            <a:lstStyle/>
            <a:p>
              <a:endParaRPr lang="zh-CN" altLang="en-US" dirty="0">
                <a:latin typeface="宋体" panose="02010600030101010101" pitchFamily="2" charset="-122"/>
              </a:endParaRPr>
            </a:p>
          </p:txBody>
        </p:sp>
        <p:sp>
          <p:nvSpPr>
            <p:cNvPr id="75789" name="Oval 14"/>
            <p:cNvSpPr/>
            <p:nvPr/>
          </p:nvSpPr>
          <p:spPr>
            <a:xfrm>
              <a:off x="4896" y="3552"/>
              <a:ext cx="240" cy="240"/>
            </a:xfrm>
            <a:prstGeom prst="ellipse">
              <a:avLst/>
            </a:prstGeom>
            <a:noFill/>
            <a:ln w="25400" cap="flat" cmpd="sng">
              <a:solidFill>
                <a:schemeClr val="accent2"/>
              </a:solidFill>
              <a:prstDash val="solid"/>
              <a:headEnd type="none" w="med" len="med"/>
              <a:tailEnd type="none" w="med" len="med"/>
            </a:ln>
          </p:spPr>
          <p:txBody>
            <a:bodyPr wrap="none" anchor="ctr" anchorCtr="0"/>
            <a:lstStyle/>
            <a:p>
              <a:endParaRPr lang="zh-CN" altLang="en-US" dirty="0">
                <a:latin typeface="宋体" panose="02010600030101010101" pitchFamily="2" charset="-122"/>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159752"/>
                                        </p:tgtEl>
                                        <p:attrNameLst>
                                          <p:attrName>style.visibility</p:attrName>
                                        </p:attrNameLst>
                                      </p:cBhvr>
                                      <p:to>
                                        <p:strVal val="visible"/>
                                      </p:to>
                                    </p:set>
                                    <p:anim calcmode="lin" valueType="num">
                                      <p:cBhvr>
                                        <p:cTn id="7" dur="500" fill="hold"/>
                                        <p:tgtEl>
                                          <p:spTgt spid="159752"/>
                                        </p:tgtEl>
                                        <p:attrNameLst>
                                          <p:attrName>ppt_w</p:attrName>
                                        </p:attrNameLst>
                                      </p:cBhvr>
                                      <p:tavLst>
                                        <p:tav tm="0">
                                          <p:val>
                                            <p:fltVal val="0"/>
                                          </p:val>
                                        </p:tav>
                                        <p:tav tm="100000">
                                          <p:val>
                                            <p:strVal val="#ppt_w"/>
                                          </p:val>
                                        </p:tav>
                                      </p:tavLst>
                                    </p:anim>
                                    <p:anim calcmode="lin" valueType="num">
                                      <p:cBhvr>
                                        <p:cTn id="8" dur="500" fill="hold"/>
                                        <p:tgtEl>
                                          <p:spTgt spid="15975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2000" fill="hold"/>
                                        <p:tgtEl>
                                          <p:spTgt spid="2"/>
                                        </p:tgtEl>
                                        <p:attrNameLst>
                                          <p:attrName>ppt_w</p:attrName>
                                        </p:attrNameLst>
                                      </p:cBhvr>
                                      <p:tavLst>
                                        <p:tav tm="0" fmla="#ppt_w*sin(2.5*pi*$)">
                                          <p:val>
                                            <p:fltVal val="0"/>
                                          </p:val>
                                        </p:tav>
                                        <p:tav tm="100000">
                                          <p:val>
                                            <p:fltVal val="1"/>
                                          </p:val>
                                        </p:tav>
                                      </p:tavLst>
                                    </p:anim>
                                    <p:anim calcmode="lin" valueType="num">
                                      <p:cBhvr>
                                        <p:cTn id="14"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71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76803" name="Text Box 2"/>
          <p:cNvSpPr txBox="1"/>
          <p:nvPr/>
        </p:nvSpPr>
        <p:spPr>
          <a:xfrm>
            <a:off x="0" y="76200"/>
            <a:ext cx="9144000" cy="396875"/>
          </a:xfrm>
          <a:prstGeom prst="rect">
            <a:avLst/>
          </a:prstGeom>
          <a:noFill/>
          <a:ln w="38100">
            <a:noFill/>
          </a:ln>
        </p:spPr>
        <p:txBody>
          <a:bodyPr>
            <a:spAutoFit/>
          </a:bodyPr>
          <a:lstStyle/>
          <a:p>
            <a:pPr algn="ctr" eaLnBrk="1" hangingPunct="1">
              <a:spcBef>
                <a:spcPct val="50000"/>
              </a:spcBef>
            </a:pPr>
            <a:r>
              <a:rPr lang="en-US" altLang="zh-CN" sz="2000" dirty="0">
                <a:solidFill>
                  <a:schemeClr val="accent2"/>
                </a:solidFill>
                <a:latin typeface="Arial" panose="020B0604020202020204" pitchFamily="34" charset="0"/>
              </a:rPr>
              <a:t>Introduction of Artificial Intelligence</a:t>
            </a:r>
          </a:p>
        </p:txBody>
      </p:sp>
      <p:pic>
        <p:nvPicPr>
          <p:cNvPr id="76804" name="Picture 3" descr="waseda_mark"/>
          <p:cNvPicPr>
            <a:picLocks noChangeAspect="1"/>
          </p:cNvPicPr>
          <p:nvPr/>
        </p:nvPicPr>
        <p:blipFill>
          <a:blip r:embed="rId2">
            <a:grayscl/>
            <a:lum bright="79999" contrast="-89999"/>
          </a:blip>
          <a:stretch>
            <a:fillRect/>
          </a:stretch>
        </p:blipFill>
        <p:spPr>
          <a:xfrm>
            <a:off x="1116013" y="930275"/>
            <a:ext cx="6840537" cy="5307013"/>
          </a:xfrm>
          <a:prstGeom prst="rect">
            <a:avLst/>
          </a:prstGeom>
          <a:noFill/>
          <a:ln w="9525">
            <a:noFill/>
          </a:ln>
        </p:spPr>
      </p:pic>
      <p:sp>
        <p:nvSpPr>
          <p:cNvPr id="76805" name="Rectangle 4"/>
          <p:cNvSpPr>
            <a:spLocks noGrp="1"/>
          </p:cNvSpPr>
          <p:nvPr>
            <p:ph idx="1"/>
          </p:nvPr>
        </p:nvSpPr>
        <p:spPr>
          <a:xfrm>
            <a:off x="179388" y="765175"/>
            <a:ext cx="8642350" cy="5400675"/>
          </a:xfrm>
          <a:ln/>
        </p:spPr>
        <p:txBody>
          <a:bodyPr vert="horz" wrap="square" lIns="91440" tIns="45720" rIns="91440" bIns="45720" anchor="t" anchorCtr="0"/>
          <a:lstStyle/>
          <a:p>
            <a:pPr eaLnBrk="1" hangingPunct="1"/>
            <a:endParaRPr lang="en-US" altLang="zh-CN" b="1" dirty="0"/>
          </a:p>
          <a:p>
            <a:pPr eaLnBrk="1" hangingPunct="1">
              <a:buNone/>
            </a:pPr>
            <a:endParaRPr lang="en-US" altLang="zh-CN" b="1" dirty="0"/>
          </a:p>
          <a:p>
            <a:pPr algn="ctr" eaLnBrk="1" hangingPunct="1">
              <a:buNone/>
            </a:pPr>
            <a:r>
              <a:rPr lang="en-US" altLang="zh-CN" sz="8000" b="1" dirty="0">
                <a:solidFill>
                  <a:schemeClr val="accent2"/>
                </a:solidFill>
                <a:latin typeface="Times New Roman" panose="02020603050405020304" pitchFamily="18" charset="0"/>
              </a:rPr>
              <a:t>THE END</a:t>
            </a:r>
          </a:p>
        </p:txBody>
      </p:sp>
      <p:pic>
        <p:nvPicPr>
          <p:cNvPr id="76806" name="Picture 5" descr="wsd1"/>
          <p:cNvPicPr>
            <a:picLocks noChangeAspect="1"/>
          </p:cNvPicPr>
          <p:nvPr/>
        </p:nvPicPr>
        <p:blipFill>
          <a:blip r:embed="rId3"/>
          <a:stretch>
            <a:fillRect/>
          </a:stretch>
        </p:blipFill>
        <p:spPr>
          <a:xfrm>
            <a:off x="0" y="5661025"/>
            <a:ext cx="9144000" cy="1196975"/>
          </a:xfrm>
          <a:prstGeom prst="rect">
            <a:avLst/>
          </a:prstGeom>
          <a:noFill/>
          <a:ln w="9525">
            <a:noFill/>
          </a:ln>
        </p:spPr>
      </p:pic>
      <p:sp>
        <p:nvSpPr>
          <p:cNvPr id="76807" name="Line 6"/>
          <p:cNvSpPr/>
          <p:nvPr/>
        </p:nvSpPr>
        <p:spPr>
          <a:xfrm>
            <a:off x="228600" y="457200"/>
            <a:ext cx="8686800" cy="0"/>
          </a:xfrm>
          <a:prstGeom prst="line">
            <a:avLst/>
          </a:prstGeom>
          <a:ln w="57150" cap="flat" cmpd="thinThick">
            <a:solidFill>
              <a:schemeClr val="accent2"/>
            </a:solidFill>
            <a:prstDash val="solid"/>
            <a:headEnd type="none" w="med" len="med"/>
            <a:tailEnd type="none" w="med" len="med"/>
          </a:ln>
        </p:spPr>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2291" name="Rectangle 2"/>
          <p:cNvSpPr>
            <a:spLocks noGrp="1"/>
          </p:cNvSpPr>
          <p:nvPr>
            <p:ph type="title"/>
          </p:nvPr>
        </p:nvSpPr>
        <p:spPr>
          <a:xfrm>
            <a:off x="0" y="0"/>
            <a:ext cx="9144000" cy="76200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 5.2  </a:t>
            </a:r>
            <a:r>
              <a:rPr lang="zh-CN" altLang="en-US" sz="3600" b="0" dirty="0">
                <a:latin typeface="Times New Roman" panose="02020603050405020304" pitchFamily="18" charset="0"/>
                <a:ea typeface="黑体" panose="02010609060101010101" pitchFamily="49" charset="-122"/>
              </a:rPr>
              <a:t>遗传算法</a:t>
            </a:r>
            <a:r>
              <a:rPr lang="zh-CN" altLang="en-US" sz="3600" dirty="0"/>
              <a:t> </a:t>
            </a:r>
          </a:p>
        </p:txBody>
      </p:sp>
      <p:sp>
        <p:nvSpPr>
          <p:cNvPr id="12292" name="Rectangle 5"/>
          <p:cNvSpPr/>
          <p:nvPr/>
        </p:nvSpPr>
        <p:spPr>
          <a:xfrm>
            <a:off x="3490913" y="2757488"/>
            <a:ext cx="9144000" cy="0"/>
          </a:xfrm>
          <a:prstGeom prst="rect">
            <a:avLst/>
          </a:prstGeom>
          <a:noFill/>
          <a:ln w="9525">
            <a:noFill/>
          </a:ln>
        </p:spPr>
        <p:txBody>
          <a:bodyPr>
            <a:spAutoFit/>
          </a:bodyPr>
          <a:lstStyle/>
          <a:p>
            <a:pPr eaLnBrk="1" hangingPunct="1"/>
            <a:endParaRPr lang="zh-CN" altLang="en-US" dirty="0">
              <a:latin typeface="宋体" panose="02010600030101010101" pitchFamily="2" charset="-122"/>
            </a:endParaRPr>
          </a:p>
        </p:txBody>
      </p:sp>
      <p:sp>
        <p:nvSpPr>
          <p:cNvPr id="3078" name="Rectangle 6"/>
          <p:cNvSpPr/>
          <p:nvPr/>
        </p:nvSpPr>
        <p:spPr>
          <a:xfrm>
            <a:off x="468313" y="1219200"/>
            <a:ext cx="8294687" cy="2868613"/>
          </a:xfrm>
          <a:prstGeom prst="rect">
            <a:avLst/>
          </a:prstGeom>
          <a:noFill/>
          <a:ln w="9525">
            <a:noFill/>
          </a:ln>
        </p:spPr>
        <p:txBody>
          <a:bodyPr>
            <a:spAutoFit/>
          </a:bodyPr>
          <a:lstStyle/>
          <a:p>
            <a:pPr algn="just" eaLnBrk="1" hangingPunct="1">
              <a:spcBef>
                <a:spcPct val="50000"/>
              </a:spcBef>
              <a:buClr>
                <a:schemeClr val="accent2"/>
              </a:buClr>
              <a:buFont typeface="Wingdings" panose="05000000000000000000" pitchFamily="2" charset="2"/>
              <a:buBlip>
                <a:blip r:embed="rId2"/>
              </a:buBlip>
            </a:pPr>
            <a:r>
              <a:rPr lang="en-US" altLang="zh-CN" sz="2800" dirty="0">
                <a:solidFill>
                  <a:srgbClr val="FF0000"/>
                </a:solidFill>
                <a:latin typeface="Times New Roman" panose="02020603050405020304" pitchFamily="18" charset="0"/>
              </a:rPr>
              <a:t>  </a:t>
            </a:r>
            <a:r>
              <a:rPr lang="zh-CN" altLang="en-US" sz="2800" b="1" dirty="0">
                <a:solidFill>
                  <a:srgbClr val="0000FF"/>
                </a:solidFill>
                <a:latin typeface="Times New Roman" panose="02020603050405020304" pitchFamily="18" charset="0"/>
              </a:rPr>
              <a:t>遗传算法</a:t>
            </a:r>
            <a:r>
              <a:rPr lang="zh-CN" altLang="en-US" sz="2800" dirty="0">
                <a:solidFill>
                  <a:schemeClr val="tx1"/>
                </a:solidFill>
                <a:latin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genetic algorithms</a:t>
            </a:r>
            <a:r>
              <a:rPr lang="zh-CN" altLang="en-US" sz="2800" dirty="0">
                <a:solidFill>
                  <a:schemeClr val="tx1"/>
                </a:solidFill>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rPr>
              <a:t>GA</a:t>
            </a:r>
            <a:r>
              <a:rPr lang="zh-CN" altLang="en-US" sz="2800" dirty="0">
                <a:solidFill>
                  <a:schemeClr val="tx1"/>
                </a:solidFill>
                <a:latin typeface="Times New Roman" panose="02020603050405020304" pitchFamily="18" charset="0"/>
              </a:rPr>
              <a:t>）：一类借鉴生物界</a:t>
            </a:r>
            <a:r>
              <a:rPr lang="zh-CN" altLang="en-US" sz="2800" dirty="0">
                <a:solidFill>
                  <a:srgbClr val="FF0000"/>
                </a:solidFill>
                <a:latin typeface="Times New Roman" panose="02020603050405020304" pitchFamily="18" charset="0"/>
              </a:rPr>
              <a:t>自然选择</a:t>
            </a:r>
            <a:r>
              <a:rPr lang="zh-CN" altLang="en-US" sz="2800" dirty="0">
                <a:solidFill>
                  <a:schemeClr val="tx1"/>
                </a:solidFill>
                <a:latin typeface="Times New Roman" panose="02020603050405020304" pitchFamily="18" charset="0"/>
              </a:rPr>
              <a:t>和</a:t>
            </a:r>
            <a:r>
              <a:rPr lang="zh-CN" altLang="en-US" sz="2800" dirty="0">
                <a:solidFill>
                  <a:srgbClr val="FF0000"/>
                </a:solidFill>
                <a:latin typeface="Times New Roman" panose="02020603050405020304" pitchFamily="18" charset="0"/>
              </a:rPr>
              <a:t>自然遗传</a:t>
            </a:r>
            <a:r>
              <a:rPr lang="zh-CN" altLang="en-US" sz="2800" dirty="0">
                <a:solidFill>
                  <a:schemeClr val="tx1"/>
                </a:solidFill>
                <a:latin typeface="Times New Roman" panose="02020603050405020304" pitchFamily="18" charset="0"/>
              </a:rPr>
              <a:t>机制的随机搜索算法</a:t>
            </a:r>
            <a:r>
              <a:rPr lang="en-US" altLang="zh-CN" sz="2800" dirty="0">
                <a:solidFill>
                  <a:schemeClr val="tx1"/>
                </a:solidFill>
                <a:latin typeface="Times New Roman" panose="02020603050405020304" pitchFamily="18" charset="0"/>
              </a:rPr>
              <a:t>,</a:t>
            </a:r>
            <a:r>
              <a:rPr lang="zh-CN" altLang="en-US" sz="2800" dirty="0">
                <a:solidFill>
                  <a:schemeClr val="tx1"/>
                </a:solidFill>
                <a:latin typeface="Times New Roman" panose="02020603050405020304" pitchFamily="18" charset="0"/>
              </a:rPr>
              <a:t>非常适用于处理传统搜索方法难以解决的</a:t>
            </a:r>
            <a:r>
              <a:rPr lang="zh-CN" altLang="en-US" sz="2800" dirty="0">
                <a:solidFill>
                  <a:srgbClr val="FF0000"/>
                </a:solidFill>
                <a:latin typeface="Times New Roman" panose="02020603050405020304" pitchFamily="18" charset="0"/>
              </a:rPr>
              <a:t>复杂</a:t>
            </a:r>
            <a:r>
              <a:rPr lang="zh-CN" altLang="en-US" sz="2800" dirty="0">
                <a:solidFill>
                  <a:schemeClr val="tx1"/>
                </a:solidFill>
                <a:latin typeface="Times New Roman" panose="02020603050405020304" pitchFamily="18" charset="0"/>
              </a:rPr>
              <a:t>和</a:t>
            </a:r>
            <a:r>
              <a:rPr lang="zh-CN" altLang="en-US" sz="2800" dirty="0">
                <a:solidFill>
                  <a:srgbClr val="FF0000"/>
                </a:solidFill>
                <a:latin typeface="Times New Roman" panose="02020603050405020304" pitchFamily="18" charset="0"/>
              </a:rPr>
              <a:t>非线性优化问题</a:t>
            </a:r>
            <a:r>
              <a:rPr lang="zh-CN" altLang="en-US" sz="2800" dirty="0">
                <a:solidFill>
                  <a:schemeClr val="tx1"/>
                </a:solidFill>
                <a:latin typeface="Times New Roman" panose="02020603050405020304" pitchFamily="18" charset="0"/>
              </a:rPr>
              <a:t>。</a:t>
            </a:r>
          </a:p>
          <a:p>
            <a:pPr algn="just" eaLnBrk="1" hangingPunct="1">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rPr>
              <a:t>  遗传算法可广泛应用于组合优化、机器学习、自适应控制、规划设计和人工生命等领域。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txBox="1">
            <a:spLocks noGrp="1"/>
          </p:cNvSpPr>
          <p:nvPr>
            <p:ph type="sldNum" sz="quarter" idx="10"/>
          </p:nvPr>
        </p:nvSpPr>
        <p:spPr>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3315" name="Rectangle 4"/>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5.2.1  </a:t>
            </a:r>
            <a:r>
              <a:rPr lang="zh-CN" altLang="en-US" sz="3600" b="0" dirty="0">
                <a:latin typeface="Times New Roman" panose="02020603050405020304" pitchFamily="18" charset="0"/>
                <a:ea typeface="黑体" panose="02010609060101010101" pitchFamily="49" charset="-122"/>
              </a:rPr>
              <a:t>遗传算法的发展历史</a:t>
            </a:r>
          </a:p>
        </p:txBody>
      </p:sp>
      <p:sp>
        <p:nvSpPr>
          <p:cNvPr id="72709" name="Rectangle 5"/>
          <p:cNvSpPr>
            <a:spLocks noGrp="1"/>
          </p:cNvSpPr>
          <p:nvPr>
            <p:ph idx="1"/>
          </p:nvPr>
        </p:nvSpPr>
        <p:spPr>
          <a:xfrm>
            <a:off x="304800" y="1000125"/>
            <a:ext cx="8512175" cy="5400675"/>
          </a:xfrm>
          <a:solidFill>
            <a:srgbClr val="FFFFFF">
              <a:alpha val="100000"/>
            </a:srgbClr>
          </a:solidFill>
          <a:ln>
            <a:solidFill>
              <a:srgbClr val="808080">
                <a:alpha val="100000"/>
              </a:srgbClr>
            </a:solidFill>
            <a:miter lim="800000"/>
          </a:ln>
        </p:spPr>
        <p:txBody>
          <a:bodyPr vert="horz" wrap="square" lIns="91440" tIns="45720" rIns="91440" bIns="45720" anchor="t" anchorCtr="0"/>
          <a:lstStyle/>
          <a:p>
            <a:pPr eaLnBrk="1" hangingPunct="1">
              <a:lnSpc>
                <a:spcPct val="110000"/>
              </a:lnSpc>
            </a:pPr>
            <a:r>
              <a:rPr lang="en-US" altLang="zh-CN" sz="2600" dirty="0">
                <a:latin typeface="Times New Roman" panose="02020603050405020304" pitchFamily="18" charset="0"/>
              </a:rPr>
              <a:t>1962</a:t>
            </a:r>
            <a:r>
              <a:rPr lang="zh-CN" altLang="en-US" sz="2600" dirty="0">
                <a:latin typeface="Times New Roman" panose="02020603050405020304" pitchFamily="18" charset="0"/>
              </a:rPr>
              <a:t>年，</a:t>
            </a:r>
            <a:r>
              <a:rPr lang="en-US" altLang="zh-CN" sz="2600" dirty="0">
                <a:latin typeface="Times New Roman" panose="02020603050405020304" pitchFamily="18" charset="0"/>
              </a:rPr>
              <a:t>Fraser</a:t>
            </a:r>
            <a:r>
              <a:rPr lang="zh-CN" altLang="en-US" sz="2600" dirty="0">
                <a:latin typeface="Times New Roman" panose="02020603050405020304" pitchFamily="18" charset="0"/>
              </a:rPr>
              <a:t>提出了自然遗传算法。</a:t>
            </a:r>
          </a:p>
          <a:p>
            <a:pPr eaLnBrk="1" hangingPunct="1">
              <a:lnSpc>
                <a:spcPct val="110000"/>
              </a:lnSpc>
            </a:pPr>
            <a:r>
              <a:rPr lang="en-US" altLang="zh-CN" sz="2600" dirty="0">
                <a:latin typeface="Times New Roman" panose="02020603050405020304" pitchFamily="18" charset="0"/>
              </a:rPr>
              <a:t>1965</a:t>
            </a:r>
            <a:r>
              <a:rPr lang="zh-CN" altLang="en-US" sz="2600" dirty="0">
                <a:latin typeface="Times New Roman" panose="02020603050405020304" pitchFamily="18" charset="0"/>
              </a:rPr>
              <a:t>年，</a:t>
            </a:r>
            <a:r>
              <a:rPr lang="en-US" altLang="zh-CN" sz="2600" dirty="0">
                <a:latin typeface="Times New Roman" panose="02020603050405020304" pitchFamily="18" charset="0"/>
              </a:rPr>
              <a:t>Holland</a:t>
            </a:r>
            <a:r>
              <a:rPr lang="zh-CN" altLang="en-US" sz="2600" dirty="0">
                <a:latin typeface="Times New Roman" panose="02020603050405020304" pitchFamily="18" charset="0"/>
              </a:rPr>
              <a:t>首次提出了人工遗传操作的重要性。  </a:t>
            </a:r>
          </a:p>
          <a:p>
            <a:pPr eaLnBrk="1" hangingPunct="1">
              <a:lnSpc>
                <a:spcPct val="110000"/>
              </a:lnSpc>
            </a:pPr>
            <a:r>
              <a:rPr lang="en-US" altLang="zh-CN" sz="2600" dirty="0">
                <a:latin typeface="Times New Roman" panose="02020603050405020304" pitchFamily="18" charset="0"/>
              </a:rPr>
              <a:t>1967</a:t>
            </a:r>
            <a:r>
              <a:rPr lang="zh-CN" altLang="en-US" sz="2600" dirty="0">
                <a:latin typeface="Times New Roman" panose="02020603050405020304" pitchFamily="18" charset="0"/>
              </a:rPr>
              <a:t>年，</a:t>
            </a:r>
            <a:r>
              <a:rPr lang="en-US" altLang="zh-CN" sz="2600" dirty="0">
                <a:latin typeface="Times New Roman" panose="02020603050405020304" pitchFamily="18" charset="0"/>
              </a:rPr>
              <a:t>Bagley</a:t>
            </a:r>
            <a:r>
              <a:rPr lang="zh-CN" altLang="en-US" sz="2600" dirty="0">
                <a:latin typeface="Times New Roman" panose="02020603050405020304" pitchFamily="18" charset="0"/>
              </a:rPr>
              <a:t>首次提出了</a:t>
            </a:r>
            <a:r>
              <a:rPr lang="zh-CN" altLang="en-US" sz="2600" dirty="0">
                <a:solidFill>
                  <a:srgbClr val="FF0000"/>
                </a:solidFill>
                <a:latin typeface="Times New Roman" panose="02020603050405020304" pitchFamily="18" charset="0"/>
              </a:rPr>
              <a:t>遗传算法</a:t>
            </a:r>
            <a:r>
              <a:rPr lang="zh-CN" altLang="en-US" sz="2600" dirty="0">
                <a:latin typeface="Times New Roman" panose="02020603050405020304" pitchFamily="18" charset="0"/>
              </a:rPr>
              <a:t>这一术语。</a:t>
            </a:r>
          </a:p>
          <a:p>
            <a:pPr eaLnBrk="1" hangingPunct="1">
              <a:lnSpc>
                <a:spcPct val="110000"/>
              </a:lnSpc>
            </a:pPr>
            <a:r>
              <a:rPr lang="en-US" altLang="zh-CN" sz="2600" dirty="0">
                <a:latin typeface="Times New Roman" panose="02020603050405020304" pitchFamily="18" charset="0"/>
              </a:rPr>
              <a:t>1970</a:t>
            </a:r>
            <a:r>
              <a:rPr lang="zh-CN" altLang="en-US" sz="2600" dirty="0">
                <a:latin typeface="Times New Roman" panose="02020603050405020304" pitchFamily="18" charset="0"/>
              </a:rPr>
              <a:t>年，</a:t>
            </a:r>
            <a:r>
              <a:rPr lang="en-US" altLang="zh-CN" sz="2600" dirty="0">
                <a:latin typeface="Times New Roman" panose="02020603050405020304" pitchFamily="18" charset="0"/>
              </a:rPr>
              <a:t>Cavicchio</a:t>
            </a:r>
            <a:r>
              <a:rPr lang="zh-CN" altLang="en-US" sz="2600" dirty="0">
                <a:latin typeface="Times New Roman" panose="02020603050405020304" pitchFamily="18" charset="0"/>
              </a:rPr>
              <a:t>把遗传算法应用于</a:t>
            </a:r>
            <a:r>
              <a:rPr lang="zh-CN" altLang="en-US" sz="2600" dirty="0">
                <a:solidFill>
                  <a:srgbClr val="FF0000"/>
                </a:solidFill>
                <a:latin typeface="Times New Roman" panose="02020603050405020304" pitchFamily="18" charset="0"/>
              </a:rPr>
              <a:t>模式识别</a:t>
            </a:r>
            <a:r>
              <a:rPr lang="zh-CN" altLang="en-US" sz="2600" dirty="0">
                <a:latin typeface="Times New Roman" panose="02020603050405020304" pitchFamily="18" charset="0"/>
              </a:rPr>
              <a:t>中。 </a:t>
            </a:r>
          </a:p>
          <a:p>
            <a:pPr eaLnBrk="1" hangingPunct="1">
              <a:lnSpc>
                <a:spcPct val="110000"/>
              </a:lnSpc>
            </a:pPr>
            <a:r>
              <a:rPr lang="en-US" altLang="zh-CN" sz="2600" dirty="0">
                <a:latin typeface="Times New Roman" panose="02020603050405020304" pitchFamily="18" charset="0"/>
              </a:rPr>
              <a:t>1971</a:t>
            </a:r>
            <a:r>
              <a:rPr lang="zh-CN" altLang="en-US" sz="2600" dirty="0">
                <a:latin typeface="Times New Roman" panose="02020603050405020304" pitchFamily="18" charset="0"/>
              </a:rPr>
              <a:t>年，</a:t>
            </a:r>
            <a:r>
              <a:rPr lang="en-US" altLang="zh-CN" sz="2600" dirty="0">
                <a:latin typeface="Times New Roman" panose="02020603050405020304" pitchFamily="18" charset="0"/>
              </a:rPr>
              <a:t>Hollstien</a:t>
            </a:r>
            <a:r>
              <a:rPr lang="zh-CN" altLang="en-US" sz="2600" dirty="0">
                <a:latin typeface="Times New Roman" panose="02020603050405020304" pitchFamily="18" charset="0"/>
              </a:rPr>
              <a:t>在论文</a:t>
            </a:r>
            <a:r>
              <a:rPr lang="en-US" altLang="zh-CN" sz="2600" dirty="0">
                <a:latin typeface="Times New Roman" panose="02020603050405020304" pitchFamily="18" charset="0"/>
              </a:rPr>
              <a:t>《</a:t>
            </a:r>
            <a:r>
              <a:rPr lang="zh-CN" altLang="en-US" sz="2600" dirty="0">
                <a:latin typeface="Times New Roman" panose="02020603050405020304" pitchFamily="18" charset="0"/>
              </a:rPr>
              <a:t>计算机控制系统中人工遗传自适应方法</a:t>
            </a:r>
            <a:r>
              <a:rPr lang="en-US" altLang="zh-CN" sz="2600" dirty="0">
                <a:latin typeface="Times New Roman" panose="02020603050405020304" pitchFamily="18" charset="0"/>
              </a:rPr>
              <a:t>》</a:t>
            </a:r>
            <a:r>
              <a:rPr lang="zh-CN" altLang="en-US" sz="2600" dirty="0">
                <a:latin typeface="Times New Roman" panose="02020603050405020304" pitchFamily="18" charset="0"/>
              </a:rPr>
              <a:t>中阐述了遗传算法用于数字反馈控制的方法。 </a:t>
            </a:r>
          </a:p>
          <a:p>
            <a:pPr eaLnBrk="1" hangingPunct="1">
              <a:lnSpc>
                <a:spcPct val="110000"/>
              </a:lnSpc>
            </a:pPr>
            <a:r>
              <a:rPr lang="en-US" altLang="zh-CN" sz="2600" dirty="0">
                <a:solidFill>
                  <a:srgbClr val="0000FF"/>
                </a:solidFill>
                <a:latin typeface="Times New Roman" panose="02020603050405020304" pitchFamily="18" charset="0"/>
              </a:rPr>
              <a:t>1975</a:t>
            </a:r>
            <a:r>
              <a:rPr lang="zh-CN" altLang="en-US" sz="2600" dirty="0">
                <a:solidFill>
                  <a:srgbClr val="0000FF"/>
                </a:solidFill>
                <a:latin typeface="Times New Roman" panose="02020603050405020304" pitchFamily="18" charset="0"/>
              </a:rPr>
              <a:t>年，美国</a:t>
            </a:r>
            <a:r>
              <a:rPr lang="en-US" altLang="zh-CN" sz="2600" dirty="0">
                <a:solidFill>
                  <a:srgbClr val="0000FF"/>
                </a:solidFill>
                <a:latin typeface="Times New Roman" panose="02020603050405020304" pitchFamily="18" charset="0"/>
              </a:rPr>
              <a:t>J. Holland</a:t>
            </a:r>
            <a:r>
              <a:rPr lang="zh-CN" altLang="en-US" sz="2600" dirty="0">
                <a:solidFill>
                  <a:srgbClr val="0000FF"/>
                </a:solidFill>
                <a:latin typeface="Times New Roman" panose="02020603050405020304" pitchFamily="18" charset="0"/>
              </a:rPr>
              <a:t>出版了</a:t>
            </a:r>
            <a:r>
              <a:rPr lang="en-US" altLang="zh-CN" sz="2600" dirty="0">
                <a:solidFill>
                  <a:srgbClr val="0000FF"/>
                </a:solidFill>
                <a:latin typeface="Times New Roman" panose="02020603050405020304" pitchFamily="18" charset="0"/>
              </a:rPr>
              <a:t>《</a:t>
            </a:r>
            <a:r>
              <a:rPr lang="zh-CN" altLang="en-US" sz="2600" dirty="0">
                <a:solidFill>
                  <a:srgbClr val="0000FF"/>
                </a:solidFill>
                <a:latin typeface="Times New Roman" panose="02020603050405020304" pitchFamily="18" charset="0"/>
              </a:rPr>
              <a:t>自然系统和人工系统的适配</a:t>
            </a:r>
            <a:r>
              <a:rPr lang="en-US" altLang="zh-CN" sz="2600" dirty="0">
                <a:solidFill>
                  <a:srgbClr val="0000FF"/>
                </a:solidFill>
                <a:latin typeface="Times New Roman" panose="02020603050405020304" pitchFamily="18" charset="0"/>
              </a:rPr>
              <a:t>》</a:t>
            </a:r>
            <a:r>
              <a:rPr lang="zh-CN" altLang="en-US" sz="2600" dirty="0">
                <a:solidFill>
                  <a:srgbClr val="0000FF"/>
                </a:solidFill>
                <a:latin typeface="Times New Roman" panose="02020603050405020304" pitchFamily="18" charset="0"/>
              </a:rPr>
              <a:t>；</a:t>
            </a:r>
            <a:r>
              <a:rPr lang="en-US" altLang="zh-CN" sz="2600" dirty="0">
                <a:solidFill>
                  <a:srgbClr val="0000FF"/>
                </a:solidFill>
                <a:latin typeface="Times New Roman" panose="02020603050405020304" pitchFamily="18" charset="0"/>
              </a:rPr>
              <a:t>DeJong</a:t>
            </a:r>
            <a:r>
              <a:rPr lang="zh-CN" altLang="en-US" sz="2600" dirty="0">
                <a:solidFill>
                  <a:srgbClr val="0000FF"/>
                </a:solidFill>
                <a:latin typeface="Times New Roman" panose="02020603050405020304" pitchFamily="18" charset="0"/>
              </a:rPr>
              <a:t>完成了重要论文</a:t>
            </a:r>
            <a:r>
              <a:rPr lang="en-US" altLang="zh-CN" sz="2600" dirty="0">
                <a:solidFill>
                  <a:srgbClr val="0000FF"/>
                </a:solidFill>
                <a:latin typeface="Times New Roman" panose="02020603050405020304" pitchFamily="18" charset="0"/>
              </a:rPr>
              <a:t>《</a:t>
            </a:r>
            <a:r>
              <a:rPr lang="zh-CN" altLang="en-US" sz="2600" dirty="0">
                <a:solidFill>
                  <a:srgbClr val="0000FF"/>
                </a:solidFill>
                <a:latin typeface="Times New Roman" panose="02020603050405020304" pitchFamily="18" charset="0"/>
              </a:rPr>
              <a:t>遗传自适应系统的行为分析</a:t>
            </a:r>
            <a:r>
              <a:rPr lang="en-US" altLang="zh-CN" sz="2600" dirty="0">
                <a:solidFill>
                  <a:srgbClr val="0000FF"/>
                </a:solidFill>
                <a:latin typeface="Times New Roman" panose="02020603050405020304" pitchFamily="18" charset="0"/>
              </a:rPr>
              <a:t>》</a:t>
            </a:r>
            <a:r>
              <a:rPr lang="zh-CN" altLang="en-US" sz="2600" dirty="0">
                <a:solidFill>
                  <a:srgbClr val="0000FF"/>
                </a:solidFill>
                <a:latin typeface="Times New Roman" panose="02020603050405020304" pitchFamily="18" charset="0"/>
              </a:rPr>
              <a:t>。</a:t>
            </a:r>
            <a:r>
              <a:rPr lang="zh-CN" altLang="en-US" sz="2600" dirty="0">
                <a:latin typeface="Times New Roman" panose="02020603050405020304" pitchFamily="18" charset="0"/>
              </a:rPr>
              <a:t> </a:t>
            </a:r>
          </a:p>
          <a:p>
            <a:pPr eaLnBrk="1" hangingPunct="1">
              <a:lnSpc>
                <a:spcPct val="110000"/>
              </a:lnSpc>
            </a:pPr>
            <a:r>
              <a:rPr lang="en-US" altLang="zh-CN" sz="2600" dirty="0">
                <a:latin typeface="Times New Roman" panose="02020603050405020304" pitchFamily="18" charset="0"/>
              </a:rPr>
              <a:t>20</a:t>
            </a:r>
            <a:r>
              <a:rPr lang="zh-CN" altLang="en-US" sz="2600" dirty="0">
                <a:latin typeface="Times New Roman" panose="02020603050405020304" pitchFamily="18" charset="0"/>
              </a:rPr>
              <a:t>世纪</a:t>
            </a:r>
            <a:r>
              <a:rPr lang="en-US" altLang="zh-CN" sz="2600" dirty="0">
                <a:latin typeface="Times New Roman" panose="02020603050405020304" pitchFamily="18" charset="0"/>
              </a:rPr>
              <a:t>80</a:t>
            </a:r>
            <a:r>
              <a:rPr lang="zh-CN" altLang="en-US" sz="2600" dirty="0">
                <a:latin typeface="Times New Roman" panose="02020603050405020304" pitchFamily="18" charset="0"/>
              </a:rPr>
              <a:t>年代以后，遗传算法进入兴盛</a:t>
            </a:r>
            <a:r>
              <a:rPr lang="zh-CN" altLang="en-US" sz="2600" dirty="0"/>
              <a:t>发展时期。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dissolve">
                                      <p:cBhvr>
                                        <p:cTn id="7"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p:bldLst>
  </p:timing>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50021"/>
        </a:solidFill>
        <a:ln w="9525" cap="flat" cmpd="sng" algn="ctr">
          <a:noFill/>
          <a:prstDash val="solid"/>
          <a:round/>
          <a:headEnd type="none" w="med" len="med"/>
          <a:tailEnd type="none" w="med" len="med"/>
        </a:ln>
      </a:spPr>
      <a:bodyPr vert="horz" wrap="square" lIns="91440" tIns="45720" rIns="91440" bIns="45720" numCol="1" anchor="b" anchorCtr="0" compatLnSpc="1"/>
      <a:lstStyle>
        <a:defPPr marL="0" marR="0" indent="17653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bg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rgbClr val="A50021"/>
        </a:solidFill>
        <a:ln w="9525" cap="flat" cmpd="sng" algn="ctr">
          <a:noFill/>
          <a:prstDash val="solid"/>
          <a:round/>
          <a:headEnd type="none" w="med" len="med"/>
          <a:tailEnd type="none" w="med" len="med"/>
        </a:ln>
      </a:spPr>
      <a:bodyPr vert="horz" wrap="square" lIns="91440" tIns="45720" rIns="91440" bIns="45720" numCol="1" anchor="b" anchorCtr="0" compatLnSpc="1"/>
      <a:lstStyle>
        <a:defPPr marL="0" marR="0" indent="17653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bg1"/>
            </a:solidFill>
            <a:effectLst/>
            <a:latin typeface="宋体" panose="02010600030101010101" pitchFamily="2" charset="-122"/>
            <a:ea typeface="宋体" panose="02010600030101010101"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TotalTime>
  <Words>5177</Words>
  <Application>Microsoft Office PowerPoint</Application>
  <PresentationFormat>全屏显示(4:3)</PresentationFormat>
  <Paragraphs>982</Paragraphs>
  <Slides>71</Slides>
  <Notes>7</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6</vt:i4>
      </vt:variant>
      <vt:variant>
        <vt:lpstr>幻灯片标题</vt:lpstr>
      </vt:variant>
      <vt:variant>
        <vt:i4>71</vt:i4>
      </vt:variant>
    </vt:vector>
  </HeadingPairs>
  <TitlesOfParts>
    <vt:vector size="83" baseType="lpstr">
      <vt:lpstr>楷体</vt:lpstr>
      <vt:lpstr>宋体</vt:lpstr>
      <vt:lpstr>Arial</vt:lpstr>
      <vt:lpstr>Times New Roman</vt:lpstr>
      <vt:lpstr>Wingdings</vt:lpstr>
      <vt:lpstr>wasedaSample5</vt:lpstr>
      <vt:lpstr>SmartDraw.2</vt:lpstr>
      <vt:lpstr>Equation.DSMT4</vt:lpstr>
      <vt:lpstr>Equation.3</vt:lpstr>
      <vt:lpstr>Bitmap Image</vt:lpstr>
      <vt:lpstr>图像.文件</vt:lpstr>
      <vt:lpstr>Microsoft Word Picture</vt:lpstr>
      <vt:lpstr>第 5 章 智能计算及应用</vt:lpstr>
      <vt:lpstr>PowerPoint 演示文稿</vt:lpstr>
      <vt:lpstr>PowerPoint 演示文稿</vt:lpstr>
      <vt:lpstr>PowerPoint 演示文稿</vt:lpstr>
      <vt:lpstr>  5.1  进化算法的生物学背景</vt:lpstr>
      <vt:lpstr> 5.1  进化算法的生物学背景</vt:lpstr>
      <vt:lpstr>PowerPoint 演示文稿</vt:lpstr>
      <vt:lpstr> 5.2  遗传算法 </vt:lpstr>
      <vt:lpstr>5.2.1  遗传算法的发展历史</vt:lpstr>
      <vt:lpstr>5.2.2  遗传算法的基本思想</vt:lpstr>
      <vt:lpstr>5.2.2  遗传算法的基本思想</vt:lpstr>
      <vt:lpstr>5.2  遗传算法</vt:lpstr>
      <vt:lpstr>遗传算法搜索过程演示</vt:lpstr>
      <vt:lpstr>遗传算法搜索过程演示</vt:lpstr>
      <vt:lpstr>遗传算法搜索过程演示</vt:lpstr>
      <vt:lpstr>PowerPoint 演示文稿</vt:lpstr>
      <vt:lpstr>5.2.3  编码 </vt:lpstr>
      <vt:lpstr>5.2.3  编码 </vt:lpstr>
      <vt:lpstr>5.2.3  编码 </vt:lpstr>
      <vt:lpstr> 5.2.3  编码 </vt:lpstr>
      <vt:lpstr> 5.2.4  群体设定 </vt:lpstr>
      <vt:lpstr> 5.2.4  群体设定 </vt:lpstr>
      <vt:lpstr>5.2.5  适应度函数 </vt:lpstr>
      <vt:lpstr>5.2.5  适应度函数 </vt:lpstr>
      <vt:lpstr>5.2.5  适应度函数 </vt:lpstr>
      <vt:lpstr>PowerPoint 演示文稿</vt:lpstr>
      <vt:lpstr>5.2.6  选择 </vt:lpstr>
      <vt:lpstr>5.2.6  选择 </vt:lpstr>
      <vt:lpstr>5.2.6  选择 </vt:lpstr>
      <vt:lpstr>5.2.6  选择 </vt:lpstr>
      <vt:lpstr>PowerPoint 演示文稿</vt:lpstr>
      <vt:lpstr>5.2.6  选择 </vt:lpstr>
      <vt:lpstr>5.2.6  选择 </vt:lpstr>
      <vt:lpstr>5.2.6  选择 </vt:lpstr>
      <vt:lpstr>5.2.6  选择 </vt:lpstr>
      <vt:lpstr>5.2.7  交叉 </vt:lpstr>
      <vt:lpstr>5.2.7  交叉 </vt:lpstr>
      <vt:lpstr>5.2.7  交叉 </vt:lpstr>
      <vt:lpstr>5.2.7  交叉 </vt:lpstr>
      <vt:lpstr>5.2.7  交叉 </vt:lpstr>
      <vt:lpstr>5.2.8  变异 </vt:lpstr>
      <vt:lpstr>5.2.8  变异 </vt:lpstr>
      <vt:lpstr>5.2.8  变异 </vt:lpstr>
      <vt:lpstr>5.2.9 遗传算法的一般步骤</vt:lpstr>
      <vt:lpstr>PowerPoint 演示文稿</vt:lpstr>
      <vt:lpstr>5.3  遗传算法的主要改进算法 </vt:lpstr>
      <vt:lpstr> 5.3.1  双倍体遗传算法</vt:lpstr>
      <vt:lpstr> 5.3.1  双倍体遗传算法</vt:lpstr>
      <vt:lpstr>5.3.2  双种群遗传算法 </vt:lpstr>
      <vt:lpstr>5.3.2  双种群遗传算法 </vt:lpstr>
      <vt:lpstr>PowerPoint 演示文稿</vt:lpstr>
      <vt:lpstr>5.3.3  自适应遗传算法 </vt:lpstr>
      <vt:lpstr>PowerPoint 演示文稿</vt:lpstr>
      <vt:lpstr>5.4.1 基于遗传算法的流水车间调度方法</vt:lpstr>
      <vt:lpstr>5.4.1 基于遗传算法的流水车间调度方法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5.4.2  基于遗传算法的混合流水车间调度方法-自学</vt:lpstr>
      <vt:lpstr>5.4.2  基于遗传算法的混合流水车间调度方法</vt:lpstr>
      <vt:lpstr>PowerPoint 演示文稿</vt:lpstr>
      <vt:lpstr>5.4.2  基于遗传算法的混合流水车间调度方法</vt:lpstr>
      <vt:lpstr>5.4.2  基于遗传算法的混合流水车间调度方法</vt:lpstr>
      <vt:lpstr>PowerPoint 演示文稿</vt:lpstr>
      <vt:lpstr>PowerPoint 演示文稿</vt:lpstr>
      <vt:lpstr>PowerPoint 演示文稿</vt:lpstr>
      <vt:lpstr>PowerPoint 演示文稿</vt:lpstr>
    </vt:vector>
  </TitlesOfParts>
  <Company>ZJUT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第9章遗传算法及其应用</dc:title>
  <dc:creator>Tomcat</dc:creator>
  <cp:lastModifiedBy>林 雪</cp:lastModifiedBy>
  <cp:revision>544</cp:revision>
  <dcterms:created xsi:type="dcterms:W3CDTF">2005-06-30T15:52:47Z</dcterms:created>
  <dcterms:modified xsi:type="dcterms:W3CDTF">2023-05-05T07:29:33Z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992CD90670EF43E99715F924BB556DBB_13</vt:lpwstr>
  </property>
  <property fmtid="{D5CDD505-2E9C-101B-9397-08002B2CF9AE}" pid="3" name="KSOProductBuildVer">
    <vt:lpwstr>2052-11.1.0.14036</vt:lpwstr>
  </property>
</Properties>
</file>