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6"/>
  </p:notesMasterIdLst>
  <p:sldIdLst>
    <p:sldId id="396" r:id="rId2"/>
    <p:sldId id="257" r:id="rId3"/>
    <p:sldId id="808" r:id="rId4"/>
    <p:sldId id="342" r:id="rId5"/>
    <p:sldId id="450" r:id="rId6"/>
    <p:sldId id="332" r:id="rId7"/>
    <p:sldId id="334" r:id="rId8"/>
    <p:sldId id="345" r:id="rId9"/>
    <p:sldId id="415" r:id="rId10"/>
    <p:sldId id="336" r:id="rId11"/>
    <p:sldId id="264" r:id="rId12"/>
    <p:sldId id="405" r:id="rId13"/>
    <p:sldId id="473" r:id="rId14"/>
    <p:sldId id="349" r:id="rId15"/>
    <p:sldId id="350" r:id="rId16"/>
    <p:sldId id="437" r:id="rId17"/>
    <p:sldId id="439" r:id="rId18"/>
    <p:sldId id="795" r:id="rId19"/>
    <p:sldId id="796" r:id="rId20"/>
    <p:sldId id="797" r:id="rId21"/>
    <p:sldId id="800" r:id="rId22"/>
    <p:sldId id="798" r:id="rId23"/>
    <p:sldId id="799" r:id="rId24"/>
    <p:sldId id="807" r:id="rId25"/>
    <p:sldId id="337" r:id="rId26"/>
    <p:sldId id="805" r:id="rId27"/>
    <p:sldId id="287" r:id="rId28"/>
    <p:sldId id="388" r:id="rId29"/>
    <p:sldId id="806" r:id="rId30"/>
    <p:sldId id="801" r:id="rId31"/>
    <p:sldId id="460" r:id="rId32"/>
    <p:sldId id="802" r:id="rId33"/>
    <p:sldId id="463" r:id="rId34"/>
    <p:sldId id="803" r:id="rId35"/>
    <p:sldId id="298" r:id="rId36"/>
    <p:sldId id="362" r:id="rId37"/>
    <p:sldId id="610" r:id="rId38"/>
    <p:sldId id="363" r:id="rId39"/>
    <p:sldId id="372" r:id="rId40"/>
    <p:sldId id="613" r:id="rId41"/>
    <p:sldId id="435" r:id="rId42"/>
    <p:sldId id="436" r:id="rId43"/>
    <p:sldId id="804" r:id="rId44"/>
    <p:sldId id="471" r:id="rId45"/>
    <p:sldId id="479" r:id="rId46"/>
    <p:sldId id="480" r:id="rId47"/>
    <p:sldId id="481" r:id="rId48"/>
    <p:sldId id="472" r:id="rId49"/>
    <p:sldId id="440" r:id="rId50"/>
    <p:sldId id="438" r:id="rId51"/>
    <p:sldId id="441" r:id="rId52"/>
    <p:sldId id="819" r:id="rId53"/>
    <p:sldId id="626" r:id="rId54"/>
    <p:sldId id="784" r:id="rId55"/>
    <p:sldId id="627" r:id="rId56"/>
    <p:sldId id="628" r:id="rId57"/>
    <p:sldId id="629" r:id="rId58"/>
    <p:sldId id="631" r:id="rId59"/>
    <p:sldId id="632" r:id="rId60"/>
    <p:sldId id="635" r:id="rId61"/>
    <p:sldId id="636" r:id="rId62"/>
    <p:sldId id="809" r:id="rId63"/>
    <p:sldId id="787" r:id="rId64"/>
    <p:sldId id="810" r:id="rId65"/>
    <p:sldId id="786" r:id="rId66"/>
    <p:sldId id="638" r:id="rId67"/>
    <p:sldId id="811" r:id="rId68"/>
    <p:sldId id="639" r:id="rId69"/>
    <p:sldId id="813" r:id="rId70"/>
    <p:sldId id="814" r:id="rId71"/>
    <p:sldId id="815" r:id="rId72"/>
    <p:sldId id="812" r:id="rId73"/>
    <p:sldId id="640" r:id="rId74"/>
    <p:sldId id="816" r:id="rId75"/>
    <p:sldId id="788" r:id="rId76"/>
    <p:sldId id="794" r:id="rId77"/>
    <p:sldId id="790" r:id="rId78"/>
    <p:sldId id="792" r:id="rId79"/>
    <p:sldId id="817" r:id="rId80"/>
    <p:sldId id="642" r:id="rId81"/>
    <p:sldId id="688" r:id="rId82"/>
    <p:sldId id="689" r:id="rId83"/>
    <p:sldId id="691" r:id="rId84"/>
    <p:sldId id="692" r:id="rId85"/>
    <p:sldId id="693" r:id="rId86"/>
    <p:sldId id="694" r:id="rId87"/>
    <p:sldId id="697" r:id="rId88"/>
    <p:sldId id="698" r:id="rId89"/>
    <p:sldId id="699" r:id="rId90"/>
    <p:sldId id="339" r:id="rId91"/>
    <p:sldId id="420" r:id="rId92"/>
    <p:sldId id="423" r:id="rId93"/>
    <p:sldId id="275" r:id="rId94"/>
    <p:sldId id="276" r:id="rId95"/>
    <p:sldId id="277" r:id="rId96"/>
    <p:sldId id="421" r:id="rId97"/>
    <p:sldId id="327" r:id="rId98"/>
    <p:sldId id="278" r:id="rId99"/>
    <p:sldId id="422" r:id="rId100"/>
    <p:sldId id="280" r:id="rId101"/>
    <p:sldId id="424" r:id="rId102"/>
    <p:sldId id="380" r:id="rId103"/>
    <p:sldId id="818" r:id="rId104"/>
    <p:sldId id="344" r:id="rId105"/>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84" autoAdjust="0"/>
    <p:restoredTop sz="85235" autoAdjust="0"/>
  </p:normalViewPr>
  <p:slideViewPr>
    <p:cSldViewPr showGuides="1">
      <p:cViewPr varScale="1">
        <p:scale>
          <a:sx n="57" d="100"/>
          <a:sy n="57" d="100"/>
        </p:scale>
        <p:origin x="528"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263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469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499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469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11469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469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7</a:t>
            </a:fld>
            <a:endParaRPr lang="en-US" altLang="zh-CN" sz="1200" dirty="0"/>
          </a:p>
        </p:txBody>
      </p:sp>
      <p:sp>
        <p:nvSpPr>
          <p:cNvPr id="86019" name="Rectangle 2"/>
          <p:cNvSpPr>
            <a:spLocks noGrp="1" noRot="1" noChangeAspect="1" noTextEdit="1"/>
          </p:cNvSpPr>
          <p:nvPr>
            <p:ph type="sldImg"/>
          </p:nvPr>
        </p:nvSpPr>
        <p:spPr>
          <a:solidFill>
            <a:srgbClr val="FFFFFF">
              <a:alpha val="100000"/>
            </a:srgbClr>
          </a:solidFill>
          <a:ln/>
        </p:spPr>
      </p:sp>
      <p:sp>
        <p:nvSpPr>
          <p:cNvPr id="86020"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4D4D4D"/>
                </a:solidFill>
                <a:effectLst/>
                <a:latin typeface="-apple-system"/>
              </a:rPr>
              <a:t>就好比你有一只还没有训练好的小狗</a:t>
            </a:r>
            <a:r>
              <a:rPr lang="zh-CN" altLang="en-US" b="0" i="0" dirty="0">
                <a:solidFill>
                  <a:srgbClr val="4D4D4D"/>
                </a:solidFill>
                <a:effectLst/>
                <a:latin typeface="-apple-system"/>
              </a:rPr>
              <a:t>，每当它把屋子弄乱后，就减少美味食物的数量（惩罚），每次表现不错时，就加倍美味食物的数量（奖励），那么小狗最终会学到一个知识，就是把客厅弄乱是不好的行为。</a:t>
            </a:r>
            <a:endParaRPr lang="zh-CN" altLang="en-US" dirty="0"/>
          </a:p>
        </p:txBody>
      </p:sp>
    </p:spTree>
    <p:extLst>
      <p:ext uri="{BB962C8B-B14F-4D97-AF65-F5344CB8AC3E}">
        <p14:creationId xmlns:p14="http://schemas.microsoft.com/office/powerpoint/2010/main" val="2944269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Arial" panose="020B0604020202020204" pitchFamily="34" charset="0"/>
              </a:rPr>
              <a:t>当前这个棋面下，下的“好”，这是一步好棋。下的“坏”，这是一步臭棋。强化学习在</a:t>
            </a:r>
            <a:r>
              <a:rPr lang="en-US" altLang="zh-CN" sz="1200" b="1" dirty="0">
                <a:latin typeface="Arial" panose="020B0604020202020204" pitchFamily="34" charset="0"/>
              </a:rPr>
              <a:t>AlphaGo</a:t>
            </a:r>
            <a:r>
              <a:rPr lang="zh-CN" altLang="en-US" sz="1200" b="1" dirty="0">
                <a:latin typeface="Arial" panose="020B0604020202020204" pitchFamily="34" charset="0"/>
              </a:rPr>
              <a:t>这个场景中最终训练目的就是让棋子占领棋面上更多的区域，赢得最后的胜利。</a:t>
            </a:r>
            <a:endParaRPr lang="en-US" altLang="zh-CN" b="1" i="0" dirty="0">
              <a:solidFill>
                <a:srgbClr val="4D4D4D"/>
              </a:solidFill>
              <a:effectLst/>
              <a:latin typeface="-apple-system"/>
            </a:endParaRPr>
          </a:p>
          <a:p>
            <a:r>
              <a:rPr lang="zh-CN" altLang="en-US" b="1" i="0" dirty="0">
                <a:solidFill>
                  <a:srgbClr val="4D4D4D"/>
                </a:solidFill>
                <a:effectLst/>
                <a:latin typeface="-apple-system"/>
              </a:rPr>
              <a:t>就好比你有一只还没有训练好的小狗</a:t>
            </a:r>
            <a:r>
              <a:rPr lang="zh-CN" altLang="en-US" b="0" i="0" dirty="0">
                <a:solidFill>
                  <a:srgbClr val="4D4D4D"/>
                </a:solidFill>
                <a:effectLst/>
                <a:latin typeface="-apple-system"/>
              </a:rPr>
              <a:t>，每当它把屋子弄乱后，就减少美味食物的数量（惩罚），每次表现不错时，就加倍美味食物的数量（奖励），那么小狗最终会学到一个知识，就是把客厅弄乱是不好的行为。</a:t>
            </a:r>
            <a:endParaRPr lang="zh-CN" altLang="en-US" dirty="0"/>
          </a:p>
        </p:txBody>
      </p:sp>
    </p:spTree>
    <p:extLst>
      <p:ext uri="{BB962C8B-B14F-4D97-AF65-F5344CB8AC3E}">
        <p14:creationId xmlns:p14="http://schemas.microsoft.com/office/powerpoint/2010/main" val="3817083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73584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8</a:t>
            </a:fld>
            <a:endParaRPr lang="en-US" altLang="zh-CN" sz="1200" dirty="0"/>
          </a:p>
        </p:txBody>
      </p:sp>
      <p:sp>
        <p:nvSpPr>
          <p:cNvPr id="87043" name="Rectangle 2"/>
          <p:cNvSpPr>
            <a:spLocks noGrp="1" noRot="1" noChangeAspect="1" noTextEdit="1"/>
          </p:cNvSpPr>
          <p:nvPr>
            <p:ph type="sldImg"/>
          </p:nvPr>
        </p:nvSpPr>
        <p:spPr>
          <a:solidFill>
            <a:srgbClr val="FFFFFF">
              <a:alpha val="100000"/>
            </a:srgbClr>
          </a:solidFill>
          <a:ln/>
        </p:spPr>
      </p:sp>
      <p:sp>
        <p:nvSpPr>
          <p:cNvPr id="87044"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9</a:t>
            </a:fld>
            <a:endParaRPr lang="en-US" altLang="zh-CN" sz="1200" dirty="0"/>
          </a:p>
        </p:txBody>
      </p:sp>
      <p:sp>
        <p:nvSpPr>
          <p:cNvPr id="90115" name="Rectangle 2"/>
          <p:cNvSpPr>
            <a:spLocks noGrp="1" noRot="1" noChangeAspect="1" noTextEdit="1"/>
          </p:cNvSpPr>
          <p:nvPr>
            <p:ph type="sldImg"/>
          </p:nvPr>
        </p:nvSpPr>
        <p:spPr>
          <a:ln/>
        </p:spPr>
      </p:sp>
      <p:sp>
        <p:nvSpPr>
          <p:cNvPr id="90116" name="Rectangle 3"/>
          <p:cNvSpPr>
            <a:spLocks noGrp="1"/>
          </p:cNvSpPr>
          <p:nvPr>
            <p:ph type="body" idx="1"/>
          </p:nvPr>
        </p:nvSpPr>
        <p:spPr>
          <a:ln/>
        </p:spPr>
        <p:txBody>
          <a:bodyPr wrap="square" lIns="91440" tIns="45720" rIns="91440" bIns="45720" anchor="t" anchorCtr="0"/>
          <a:lstStyle/>
          <a:p>
            <a:pPr lvl="0" eaLnBrk="1" hangingPunct="1"/>
            <a:r>
              <a:rPr lang="zh-CN" altLang="en-US" dirty="0"/>
              <a:t>趋于商业化，服务于企业，产生明显的经济效益。</a:t>
            </a:r>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53</a:t>
            </a:fld>
            <a:endParaRPr lang="en-US" altLang="zh-CN" sz="1200" dirty="0"/>
          </a:p>
        </p:txBody>
      </p:sp>
      <p:sp>
        <p:nvSpPr>
          <p:cNvPr id="87043" name="Rectangle 2"/>
          <p:cNvSpPr>
            <a:spLocks noGrp="1" noRot="1" noChangeAspect="1" noTextEdit="1"/>
          </p:cNvSpPr>
          <p:nvPr>
            <p:ph type="sldImg"/>
          </p:nvPr>
        </p:nvSpPr>
        <p:spPr>
          <a:solidFill>
            <a:srgbClr val="FFFFFF">
              <a:alpha val="100000"/>
            </a:srgbClr>
          </a:solidFill>
          <a:ln/>
        </p:spPr>
      </p:sp>
      <p:sp>
        <p:nvSpPr>
          <p:cNvPr id="87044"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模式识别钟，环境是要识别的图形或者图像；在医疗系统中，环境就是患者当前的症状、检验数据和病例。</a:t>
            </a:r>
            <a:endParaRPr lang="en-US" altLang="zh-CN" dirty="0"/>
          </a:p>
          <a:p>
            <a:r>
              <a:rPr lang="zh-CN" altLang="en-US" dirty="0"/>
              <a:t>针对符号学习系统的，不能完全概括所有的机器学习系统，例如遗传系统、神经网络系统等。</a:t>
            </a:r>
          </a:p>
        </p:txBody>
      </p:sp>
    </p:spTree>
    <p:extLst>
      <p:ext uri="{BB962C8B-B14F-4D97-AF65-F5344CB8AC3E}">
        <p14:creationId xmlns:p14="http://schemas.microsoft.com/office/powerpoint/2010/main" val="2124425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数据标注成本高，在很多任务中难以获取全部真值标签。</a:t>
            </a:r>
          </a:p>
        </p:txBody>
      </p:sp>
    </p:spTree>
    <p:extLst>
      <p:ext uri="{BB962C8B-B14F-4D97-AF65-F5344CB8AC3E}">
        <p14:creationId xmlns:p14="http://schemas.microsoft.com/office/powerpoint/2010/main" val="3126027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无监督学习缺乏标签，在实际应用中的性能往往存在很大的局限。目前处于研究阶段，是未来机器学习的发展方向，也引起了越来越多的关注。</a:t>
            </a:r>
          </a:p>
        </p:txBody>
      </p:sp>
    </p:spTree>
    <p:extLst>
      <p:ext uri="{BB962C8B-B14F-4D97-AF65-F5344CB8AC3E}">
        <p14:creationId xmlns:p14="http://schemas.microsoft.com/office/powerpoint/2010/main" val="4103753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小孩的学习方式更加接近于弱监督的学习模式</a:t>
            </a:r>
          </a:p>
        </p:txBody>
      </p:sp>
    </p:spTree>
    <p:extLst>
      <p:ext uri="{BB962C8B-B14F-4D97-AF65-F5344CB8AC3E}">
        <p14:creationId xmlns:p14="http://schemas.microsoft.com/office/powerpoint/2010/main" val="342739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33333"/>
                </a:solidFill>
                <a:effectLst/>
                <a:latin typeface="Arial" panose="020B0604020202020204" pitchFamily="34" charset="0"/>
              </a:rPr>
              <a:t>推荐系统中，在没有大量用户数据的情况下</a:t>
            </a:r>
            <a:r>
              <a:rPr lang="zh-CN" altLang="en-US" b="0" i="0" dirty="0">
                <a:solidFill>
                  <a:srgbClr val="4D4D4D"/>
                </a:solidFill>
                <a:effectLst/>
                <a:latin typeface="-apple-system"/>
              </a:rPr>
              <a:t>进行有效的推荐</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就是冷启动的问题。缺乏有价值数据</a:t>
            </a:r>
            <a:endParaRPr lang="zh-CN" altLang="en-US" dirty="0"/>
          </a:p>
        </p:txBody>
      </p:sp>
    </p:spTree>
    <p:extLst>
      <p:ext uri="{BB962C8B-B14F-4D97-AF65-F5344CB8AC3E}">
        <p14:creationId xmlns:p14="http://schemas.microsoft.com/office/powerpoint/2010/main" val="40651508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blipFill>
        <a:effectLst/>
      </p:bgPr>
    </p:bg>
    <p:spTree>
      <p:nvGrpSpPr>
        <p:cNvPr id="1" name=""/>
        <p:cNvGrpSpPr/>
        <p:nvPr/>
      </p:nvGrpSpPr>
      <p:grpSpPr>
        <a:xfrm>
          <a:off x="0" y="0"/>
          <a:ext cx="0" cy="0"/>
          <a:chOff x="0" y="0"/>
          <a:chExt cx="0" cy="0"/>
        </a:xfrm>
      </p:grpSpPr>
      <p:pic>
        <p:nvPicPr>
          <p:cNvPr id="2050" name="Picture 2" descr="waseda_mark"/>
          <p:cNvPicPr>
            <a:picLocks noChangeAspect="1"/>
          </p:cNvPicPr>
          <p:nvPr/>
        </p:nvPicPr>
        <p:blipFill>
          <a:blip r:embed="rId3">
            <a:grayscl/>
            <a:lum bright="79999" contrast="-89999"/>
          </a:blip>
          <a:stretch>
            <a:fillRect/>
          </a:stretch>
        </p:blipFill>
        <p:spPr>
          <a:xfrm>
            <a:off x="1116013" y="930275"/>
            <a:ext cx="6840537" cy="5307013"/>
          </a:xfrm>
          <a:prstGeom prst="rect">
            <a:avLst/>
          </a:prstGeom>
          <a:noFill/>
          <a:ln w="9525">
            <a:noFill/>
          </a:ln>
        </p:spPr>
      </p:pic>
      <p:pic>
        <p:nvPicPr>
          <p:cNvPr id="2051" name="Picture 3" descr="wsd1"/>
          <p:cNvPicPr>
            <a:picLocks noChangeAspect="1"/>
          </p:cNvPicPr>
          <p:nvPr/>
        </p:nvPicPr>
        <p:blipFill>
          <a:blip r:embed="rId4"/>
          <a:stretch>
            <a:fillRect/>
          </a:stretch>
        </p:blipFill>
        <p:spPr>
          <a:xfrm>
            <a:off x="0" y="5661025"/>
            <a:ext cx="9144000" cy="1196975"/>
          </a:xfrm>
          <a:prstGeom prst="rect">
            <a:avLst/>
          </a:prstGeom>
          <a:noFill/>
          <a:ln w="9525">
            <a:noFill/>
          </a:ln>
        </p:spPr>
      </p:pic>
      <p:sp>
        <p:nvSpPr>
          <p:cNvPr id="2052" name="AutoShape 7"/>
          <p:cNvSpPr/>
          <p:nvPr/>
        </p:nvSpPr>
        <p:spPr>
          <a:xfrm>
            <a:off x="685800" y="3395663"/>
            <a:ext cx="7772400" cy="109537"/>
          </a:xfrm>
          <a:custGeom>
            <a:avLst/>
            <a:gdLst/>
            <a:ahLst/>
            <a:cxnLst>
              <a:cxn ang="0">
                <a:pos x="0" y="0"/>
              </a:cxn>
              <a:cxn ang="0">
                <a:pos x="2147483647" y="0"/>
              </a:cxn>
              <a:cxn ang="0">
                <a:pos x="2147483647" y="11998354"/>
              </a:cxn>
              <a:cxn ang="0">
                <a:pos x="0" y="11998354"/>
              </a:cxn>
              <a:cxn ang="0">
                <a:pos x="0" y="0"/>
              </a:cxn>
              <a:cxn ang="0">
                <a:pos x="2147483647"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alpha val="100000"/>
            </a:srgb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8" name="Text Box 10"/>
          <p:cNvSpPr txBox="1">
            <a:spLocks noChangeArrowheads="1"/>
          </p:cNvSpPr>
          <p:nvPr/>
        </p:nvSpPr>
        <p:spPr bwMode="auto">
          <a:xfrm>
            <a:off x="0" y="76200"/>
            <a:ext cx="9144000" cy="396875"/>
          </a:xfrm>
          <a:prstGeom prst="rect">
            <a:avLst/>
          </a:prstGeom>
          <a:noFill/>
          <a:ln>
            <a:noFill/>
          </a:ln>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p>
        </p:txBody>
      </p:sp>
      <p:sp>
        <p:nvSpPr>
          <p:cNvPr id="2054" name="Line 11"/>
          <p:cNvSpPr/>
          <p:nvPr userDrawn="1"/>
        </p:nvSpPr>
        <p:spPr>
          <a:xfrm>
            <a:off x="228600" y="457200"/>
            <a:ext cx="8686800" cy="0"/>
          </a:xfrm>
          <a:prstGeom prst="line">
            <a:avLst/>
          </a:prstGeom>
          <a:ln w="57150" cap="flat" cmpd="thinThick">
            <a:solidFill>
              <a:schemeClr val="accent2"/>
            </a:solidFill>
            <a:prstDash val="solid"/>
            <a:headEnd type="none" w="med" len="med"/>
            <a:tailEnd type="none" w="med" len="med"/>
          </a:ln>
        </p:spPr>
      </p:sp>
      <p:sp>
        <p:nvSpPr>
          <p:cNvPr id="111620" name="Rectangle 4"/>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p>
        </p:txBody>
      </p:sp>
      <p:sp>
        <p:nvSpPr>
          <p:cNvPr id="111621" name="Rectangle 5"/>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p>
        </p:txBody>
      </p:sp>
      <p:sp>
        <p:nvSpPr>
          <p:cNvPr id="2" name="灯片编号占位符 1"/>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308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ja-JP" altLang="en-US" dirty="0">
                <a:latin typeface="Arial" panose="020B0604020202020204" pitchFamily="34" charset="0"/>
              </a:rPr>
              <a:t>‹#›</a:t>
            </a:fld>
            <a:endParaRPr lang="ja-JP" altLang="en-US" dirty="0">
              <a:latin typeface="Arial" panose="020B0604020202020204" pitchFamily="34" charset="0"/>
            </a:endParaRPr>
          </a:p>
        </p:txBody>
      </p:sp>
    </p:spTree>
    <p:extLst>
      <p:ext uri="{BB962C8B-B14F-4D97-AF65-F5344CB8AC3E}">
        <p14:creationId xmlns:p14="http://schemas.microsoft.com/office/powerpoint/2010/main" val="3705610349"/>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4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9144000" cy="765175"/>
          </a:xfrm>
          <a:prstGeom prst="rect">
            <a:avLst/>
          </a:prstGeom>
          <a:solidFill>
            <a:srgbClr val="A50021"/>
          </a:solidFill>
          <a:ln w="9525">
            <a:noFill/>
          </a:ln>
        </p:spPr>
        <p:txBody>
          <a:bodyPr anchor="b" anchorCtr="0"/>
          <a:lstStyle/>
          <a:p>
            <a:pPr lvl="0"/>
            <a:r>
              <a:rPr lang="ja-JP" altLang="en-US" dirty="0"/>
              <a:t>マスタ タイトルの書式設定</a:t>
            </a:r>
          </a:p>
        </p:txBody>
      </p:sp>
      <p:sp>
        <p:nvSpPr>
          <p:cNvPr id="1027" name="Rectangle 3"/>
          <p:cNvSpPr>
            <a:spLocks noGrp="1"/>
          </p:cNvSpPr>
          <p:nvPr>
            <p:ph type="body" idx="1"/>
          </p:nvPr>
        </p:nvSpPr>
        <p:spPr>
          <a:xfrm>
            <a:off x="250825" y="908050"/>
            <a:ext cx="8642350" cy="5400675"/>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10601" name="Rectangle 9"/>
          <p:cNvSpPr>
            <a:spLocks noGrp="1" noChangeArrowheads="1"/>
          </p:cNvSpPr>
          <p:nvPr>
            <p:ph type="sldNum" sz="quarter" idx="4"/>
          </p:nvPr>
        </p:nvSpPr>
        <p:spPr bwMode="auto">
          <a:xfrm>
            <a:off x="6934200" y="6477000"/>
            <a:ext cx="1981200" cy="360363"/>
          </a:xfrm>
          <a:prstGeom prst="rect">
            <a:avLst/>
          </a:prstGeom>
          <a:noFill/>
          <a:ln w="9525">
            <a:noFill/>
            <a:miter lim="800000"/>
          </a:ln>
          <a:effectLst/>
        </p:spPr>
        <p:txBody>
          <a:bodyPr vert="horz" wrap="square" lIns="91440" tIns="45720" rIns="91440" bIns="45720" numCol="1" anchor="t" anchorCtr="0" compatLnSpc="1"/>
          <a:lstStyle>
            <a:lvl1pPr algn="r">
              <a:defRPr>
                <a:solidFill>
                  <a:srgbClr val="A50021"/>
                </a:solidFill>
                <a:latin typeface="Arial" panose="020B0604020202020204" pitchFamily="34" charset="0"/>
                <a:ea typeface="MS PGothic" panose="020B0600070205080204" pitchFamily="34" charset="-128"/>
              </a:defRPr>
            </a:lvl1pPr>
          </a:lstStyle>
          <a:p>
            <a:pPr lvl="0" eaLnBrk="1" hangingPunct="1"/>
            <a:fld id="{9A0DB2DC-4C9A-4742-B13C-FB6460FD3503}" type="slidenum">
              <a:rPr lang="ja-JP" altLang="en-US" dirty="0"/>
              <a:t>‹#›</a:t>
            </a:fld>
            <a:endParaRPr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random/>
  </p:transition>
  <p:hf sldNum="0" hdr="0" ftr="0" dt="0"/>
  <p:txStyles>
    <p:titleStyle>
      <a:lvl1pPr indent="176530" algn="l" rtl="0" eaLnBrk="0" fontAlgn="base" hangingPunct="0">
        <a:spcBef>
          <a:spcPct val="0"/>
        </a:spcBef>
        <a:spcAft>
          <a:spcPct val="0"/>
        </a:spcAft>
        <a:defRPr sz="3200" b="1">
          <a:solidFill>
            <a:schemeClr val="bg1"/>
          </a:solidFill>
          <a:latin typeface="+mj-lt"/>
          <a:ea typeface="+mj-ea"/>
          <a:cs typeface="+mj-cs"/>
        </a:defRPr>
      </a:lvl1pPr>
      <a:lvl2pPr indent="176530" algn="l" rtl="0" eaLnBrk="0" fontAlgn="base" hangingPunct="0">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indent="176530" algn="l" rtl="0" eaLnBrk="0" fontAlgn="base" hangingPunct="0">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indent="176530" algn="l" rtl="0" eaLnBrk="0" fontAlgn="base" hangingPunct="0">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indent="176530" algn="l" rtl="0" eaLnBrk="0" fontAlgn="base" hangingPunct="0">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indent="176530" algn="l" rtl="0" fontAlgn="base">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0.wm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1.wmf"/><Relationship Id="rId12" Type="http://schemas.openxmlformats.org/officeDocument/2006/relationships/oleObject" Target="../embeddings/oleObject16.bin"/><Relationship Id="rId17" Type="http://schemas.openxmlformats.org/officeDocument/2006/relationships/image" Target="../media/image26.wmf"/><Relationship Id="rId2" Type="http://schemas.openxmlformats.org/officeDocument/2006/relationships/oleObject" Target="../embeddings/oleObject11.bin"/><Relationship Id="rId16"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image" Target="../media/image25.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22.wmf"/><Relationship Id="rId14" Type="http://schemas.openxmlformats.org/officeDocument/2006/relationships/oleObject" Target="../embeddings/oleObject17.bin"/></Relationships>
</file>

<file path=ppt/slides/_rels/slide36.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oleObject" Target="../embeddings/oleObject21.bin"/><Relationship Id="rId5" Type="http://schemas.openxmlformats.org/officeDocument/2006/relationships/image" Target="../media/image28.wmf"/><Relationship Id="rId4" Type="http://schemas.openxmlformats.org/officeDocument/2006/relationships/oleObject" Target="../embeddings/oleObject20.bin"/></Relationships>
</file>

<file path=ppt/slides/_rels/slide3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31.wmf"/><Relationship Id="rId7" Type="http://schemas.openxmlformats.org/officeDocument/2006/relationships/image" Target="../media/image33.wmf"/><Relationship Id="rId2" Type="http://schemas.openxmlformats.org/officeDocument/2006/relationships/oleObject" Target="../embeddings/oleObject23.bin"/><Relationship Id="rId1" Type="http://schemas.openxmlformats.org/officeDocument/2006/relationships/slideLayout" Target="../slideLayouts/slideLayout2.xml"/><Relationship Id="rId6" Type="http://schemas.openxmlformats.org/officeDocument/2006/relationships/oleObject" Target="../embeddings/oleObject25.bin"/><Relationship Id="rId5" Type="http://schemas.openxmlformats.org/officeDocument/2006/relationships/image" Target="../media/image32.wmf"/><Relationship Id="rId4" Type="http://schemas.openxmlformats.org/officeDocument/2006/relationships/oleObject" Target="../embeddings/oleObject24.bin"/><Relationship Id="rId9" Type="http://schemas.openxmlformats.org/officeDocument/2006/relationships/image" Target="../media/image34.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5.wmf"/><Relationship Id="rId7" Type="http://schemas.openxmlformats.org/officeDocument/2006/relationships/image" Target="../media/image37.wmf"/><Relationship Id="rId2" Type="http://schemas.openxmlformats.org/officeDocument/2006/relationships/oleObject" Target="../embeddings/oleObject27.bin"/><Relationship Id="rId1" Type="http://schemas.openxmlformats.org/officeDocument/2006/relationships/slideLayout" Target="../slideLayouts/slideLayout2.xml"/><Relationship Id="rId6" Type="http://schemas.openxmlformats.org/officeDocument/2006/relationships/oleObject" Target="../embeddings/oleObject29.bin"/><Relationship Id="rId5" Type="http://schemas.openxmlformats.org/officeDocument/2006/relationships/image" Target="../media/image36.wmf"/><Relationship Id="rId4" Type="http://schemas.openxmlformats.org/officeDocument/2006/relationships/oleObject" Target="../embeddings/oleObject28.bin"/></Relationships>
</file>

<file path=ppt/slides/_rels/slide4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30.bin"/><Relationship Id="rId1" Type="http://schemas.openxmlformats.org/officeDocument/2006/relationships/slideLayout" Target="../slideLayouts/slideLayout7.xml"/><Relationship Id="rId6" Type="http://schemas.openxmlformats.org/officeDocument/2006/relationships/image" Target="../media/image83.png"/><Relationship Id="rId5" Type="http://schemas.openxmlformats.org/officeDocument/2006/relationships/image" Target="../media/image39.wmf"/><Relationship Id="rId4" Type="http://schemas.openxmlformats.org/officeDocument/2006/relationships/oleObject" Target="../embeddings/oleObject3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image" Target="../media/image54.jpeg"/><Relationship Id="rId3" Type="http://schemas.openxmlformats.org/officeDocument/2006/relationships/image" Target="../media/image49.jpeg"/><Relationship Id="rId7" Type="http://schemas.openxmlformats.org/officeDocument/2006/relationships/image" Target="../media/image53.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2.jpeg"/><Relationship Id="rId5" Type="http://schemas.openxmlformats.org/officeDocument/2006/relationships/image" Target="../media/image51.jpeg"/><Relationship Id="rId4" Type="http://schemas.openxmlformats.org/officeDocument/2006/relationships/image" Target="../media/image50.jpeg"/><Relationship Id="rId9" Type="http://schemas.openxmlformats.org/officeDocument/2006/relationships/image" Target="../media/image5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7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63.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a:t>
            </a:fld>
            <a:endParaRPr lang="ja-JP" altLang="en-US" sz="1800" dirty="0">
              <a:solidFill>
                <a:srgbClr val="A50021"/>
              </a:solidFill>
              <a:latin typeface="Arial" panose="020B0604020202020204" pitchFamily="34" charset="0"/>
              <a:ea typeface="MS PGothic" panose="020B0600070205080204" pitchFamily="34" charset="-128"/>
            </a:endParaRPr>
          </a:p>
        </p:txBody>
      </p:sp>
      <p:pic>
        <p:nvPicPr>
          <p:cNvPr id="81922" name="Picture 2"/>
          <p:cNvPicPr>
            <a:picLocks noChangeAspect="1"/>
          </p:cNvPicPr>
          <p:nvPr/>
        </p:nvPicPr>
        <p:blipFill>
          <a:blip r:embed="rId2"/>
          <a:stretch>
            <a:fillRect/>
          </a:stretch>
        </p:blipFill>
        <p:spPr>
          <a:xfrm>
            <a:off x="857250" y="1423988"/>
            <a:ext cx="7472363" cy="5114925"/>
          </a:xfrm>
          <a:prstGeom prst="rect">
            <a:avLst/>
          </a:prstGeom>
          <a:noFill/>
          <a:ln w="9525">
            <a:noFill/>
          </a:ln>
        </p:spPr>
      </p:pic>
      <p:sp>
        <p:nvSpPr>
          <p:cNvPr id="81923" name="Rectangle 2"/>
          <p:cNvSpPr>
            <a:spLocks noGrp="1"/>
          </p:cNvSpPr>
          <p:nvPr>
            <p:ph type="title"/>
          </p:nvPr>
        </p:nvSpPr>
        <p:spPr>
          <a:xfrm>
            <a:off x="0" y="0"/>
            <a:ext cx="9144000" cy="762000"/>
          </a:xfrm>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知识回顾</a:t>
            </a:r>
            <a:endParaRPr lang="zh-CN" altLang="en-US" sz="3600" dirty="0"/>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21862" name="Rectangle 1030"/>
          <p:cNvSpPr/>
          <p:nvPr/>
        </p:nvSpPr>
        <p:spPr>
          <a:xfrm>
            <a:off x="381000" y="990600"/>
            <a:ext cx="8283575" cy="5400675"/>
          </a:xfrm>
          <a:prstGeom prst="rect">
            <a:avLst/>
          </a:prstGeom>
          <a:noFill/>
          <a:ln w="9525">
            <a:noFill/>
          </a:ln>
        </p:spPr>
        <p:txBody>
          <a:bodyPr/>
          <a:lstStyle/>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7.1  </a:t>
            </a:r>
            <a:r>
              <a:rPr lang="zh-CN" altLang="en-US" sz="2800" b="1" dirty="0">
                <a:latin typeface="Times New Roman" panose="02020603050405020304" pitchFamily="18" charset="0"/>
              </a:rPr>
              <a:t>专家系统的产生和发展 </a:t>
            </a:r>
          </a:p>
          <a:p>
            <a:pPr marL="469900" indent="-469900" eaLnBrk="1" hangingPunct="1">
              <a:lnSpc>
                <a:spcPct val="120000"/>
              </a:lnSpc>
              <a:spcBef>
                <a:spcPct val="30000"/>
              </a:spcBef>
              <a:buClr>
                <a:srgbClr val="0000FF"/>
              </a:buClr>
              <a:buSzPct val="150000"/>
              <a:buFont typeface="Wingdings" panose="05000000000000000000" pitchFamily="2" charset="2"/>
              <a:buChar char="ü"/>
            </a:pPr>
            <a:r>
              <a:rPr lang="en-US" altLang="zh-CN" sz="2800" b="1" dirty="0">
                <a:solidFill>
                  <a:srgbClr val="0000FF"/>
                </a:solidFill>
                <a:latin typeface="Times New Roman" panose="02020603050405020304" pitchFamily="18" charset="0"/>
              </a:rPr>
              <a:t>7.2  </a:t>
            </a:r>
            <a:r>
              <a:rPr lang="zh-CN" altLang="en-US" sz="2800" b="1" dirty="0">
                <a:solidFill>
                  <a:srgbClr val="0000FF"/>
                </a:solidFill>
                <a:latin typeface="Times New Roman" panose="02020603050405020304" pitchFamily="18" charset="0"/>
              </a:rPr>
              <a:t>专家系统的概念</a:t>
            </a:r>
          </a:p>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7.3  </a:t>
            </a:r>
            <a:r>
              <a:rPr lang="zh-CN" altLang="en-US" sz="2800" b="1" dirty="0">
                <a:latin typeface="Times New Roman" panose="02020603050405020304" pitchFamily="18" charset="0"/>
              </a:rPr>
              <a:t>专家系统的工作原理</a:t>
            </a:r>
          </a:p>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7.4  </a:t>
            </a:r>
            <a:r>
              <a:rPr lang="zh-CN" altLang="en-US" sz="2800" b="1" dirty="0">
                <a:latin typeface="Times New Roman" panose="02020603050405020304" pitchFamily="18" charset="0"/>
              </a:rPr>
              <a:t>知识获取的主要过程与模式</a:t>
            </a:r>
          </a:p>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7.5  </a:t>
            </a:r>
            <a:r>
              <a:rPr lang="zh-CN" altLang="en-US" sz="2800" b="1" dirty="0">
                <a:latin typeface="Times New Roman" panose="02020603050405020304" pitchFamily="18" charset="0"/>
              </a:rPr>
              <a:t>机器学习</a:t>
            </a:r>
          </a:p>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7.6  </a:t>
            </a:r>
            <a:r>
              <a:rPr lang="zh-CN" altLang="en-US" sz="2800" b="1" dirty="0">
                <a:latin typeface="Times New Roman" panose="02020603050405020304" pitchFamily="18" charset="0"/>
              </a:rPr>
              <a:t>知识发现与数据挖掘</a:t>
            </a:r>
          </a:p>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7.7  </a:t>
            </a:r>
            <a:r>
              <a:rPr lang="zh-CN" altLang="en-US" sz="2800" b="1" dirty="0">
                <a:latin typeface="Times New Roman" panose="02020603050405020304" pitchFamily="18" charset="0"/>
              </a:rPr>
              <a:t>专家系统的建立</a:t>
            </a:r>
          </a:p>
        </p:txBody>
      </p:sp>
      <p:sp>
        <p:nvSpPr>
          <p:cNvPr id="12292" name="Rectangle 1031"/>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7</a:t>
            </a:r>
            <a:r>
              <a:rPr lang="zh-CN" altLang="en-US" sz="3600" b="0" dirty="0">
                <a:latin typeface="Times New Roman" panose="02020603050405020304" pitchFamily="18" charset="0"/>
                <a:ea typeface="黑体" panose="02010609060101010101" pitchFamily="49" charset="-122"/>
              </a:rPr>
              <a:t>章  专家系统与机器学习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1862">
                                            <p:txEl>
                                              <p:pRg st="0" end="0"/>
                                            </p:txEl>
                                          </p:spTgt>
                                        </p:tgtEl>
                                        <p:attrNameLst>
                                          <p:attrName>style.visibility</p:attrName>
                                        </p:attrNameLst>
                                      </p:cBhvr>
                                      <p:to>
                                        <p:strVal val="visible"/>
                                      </p:to>
                                    </p:set>
                                    <p:anim calcmode="lin" valueType="num">
                                      <p:cBhvr additive="base">
                                        <p:cTn id="7" dur="500" fill="hold"/>
                                        <p:tgtEl>
                                          <p:spTgt spid="1218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862">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1862">
                                            <p:txEl>
                                              <p:pRg st="1" end="1"/>
                                            </p:txEl>
                                          </p:spTgt>
                                        </p:tgtEl>
                                        <p:attrNameLst>
                                          <p:attrName>style.visibility</p:attrName>
                                        </p:attrNameLst>
                                      </p:cBhvr>
                                      <p:to>
                                        <p:strVal val="visible"/>
                                      </p:to>
                                    </p:set>
                                    <p:anim calcmode="lin" valueType="num">
                                      <p:cBhvr additive="base">
                                        <p:cTn id="12" dur="500" fill="hold"/>
                                        <p:tgtEl>
                                          <p:spTgt spid="121862">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21862">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21862">
                                            <p:txEl>
                                              <p:pRg st="2" end="2"/>
                                            </p:txEl>
                                          </p:spTgt>
                                        </p:tgtEl>
                                        <p:attrNameLst>
                                          <p:attrName>style.visibility</p:attrName>
                                        </p:attrNameLst>
                                      </p:cBhvr>
                                      <p:to>
                                        <p:strVal val="visible"/>
                                      </p:to>
                                    </p:set>
                                    <p:anim calcmode="lin" valueType="num">
                                      <p:cBhvr additive="base">
                                        <p:cTn id="17" dur="500" fill="hold"/>
                                        <p:tgtEl>
                                          <p:spTgt spid="12186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1862">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21862">
                                            <p:txEl>
                                              <p:pRg st="3" end="3"/>
                                            </p:txEl>
                                          </p:spTgt>
                                        </p:tgtEl>
                                        <p:attrNameLst>
                                          <p:attrName>style.visibility</p:attrName>
                                        </p:attrNameLst>
                                      </p:cBhvr>
                                      <p:to>
                                        <p:strVal val="visible"/>
                                      </p:to>
                                    </p:set>
                                    <p:anim calcmode="lin" valueType="num">
                                      <p:cBhvr additive="base">
                                        <p:cTn id="22" dur="500" fill="hold"/>
                                        <p:tgtEl>
                                          <p:spTgt spid="121862">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21862">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21862">
                                            <p:txEl>
                                              <p:pRg st="4" end="4"/>
                                            </p:txEl>
                                          </p:spTgt>
                                        </p:tgtEl>
                                        <p:attrNameLst>
                                          <p:attrName>style.visibility</p:attrName>
                                        </p:attrNameLst>
                                      </p:cBhvr>
                                      <p:to>
                                        <p:strVal val="visible"/>
                                      </p:to>
                                    </p:set>
                                    <p:anim calcmode="lin" valueType="num">
                                      <p:cBhvr additive="base">
                                        <p:cTn id="27" dur="500" fill="hold"/>
                                        <p:tgtEl>
                                          <p:spTgt spid="121862">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21862">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21862">
                                            <p:txEl>
                                              <p:pRg st="5" end="5"/>
                                            </p:txEl>
                                          </p:spTgt>
                                        </p:tgtEl>
                                        <p:attrNameLst>
                                          <p:attrName>style.visibility</p:attrName>
                                        </p:attrNameLst>
                                      </p:cBhvr>
                                      <p:to>
                                        <p:strVal val="visible"/>
                                      </p:to>
                                    </p:set>
                                    <p:anim calcmode="lin" valueType="num">
                                      <p:cBhvr additive="base">
                                        <p:cTn id="32" dur="500" fill="hold"/>
                                        <p:tgtEl>
                                          <p:spTgt spid="121862">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21862">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21862">
                                            <p:txEl>
                                              <p:pRg st="6" end="6"/>
                                            </p:txEl>
                                          </p:spTgt>
                                        </p:tgtEl>
                                        <p:attrNameLst>
                                          <p:attrName>style.visibility</p:attrName>
                                        </p:attrNameLst>
                                      </p:cBhvr>
                                      <p:to>
                                        <p:strVal val="visible"/>
                                      </p:to>
                                    </p:set>
                                    <p:anim calcmode="lin" valueType="num">
                                      <p:cBhvr additive="base">
                                        <p:cTn id="37" dur="500" fill="hold"/>
                                        <p:tgtEl>
                                          <p:spTgt spid="121862">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186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2" grpId="0" build="p" advAuto="100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8611" name="Rectangle 4"/>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7.7.3  </a:t>
            </a:r>
            <a:r>
              <a:rPr lang="zh-CN" altLang="en-US" sz="3600" b="0" dirty="0">
                <a:latin typeface="Times New Roman" panose="02020603050405020304" pitchFamily="18" charset="0"/>
                <a:ea typeface="黑体" panose="02010609060101010101" pitchFamily="49" charset="-122"/>
              </a:rPr>
              <a:t>专家系统的评价</a:t>
            </a:r>
          </a:p>
        </p:txBody>
      </p:sp>
      <p:sp>
        <p:nvSpPr>
          <p:cNvPr id="68612" name="Rectangle 5"/>
          <p:cNvSpPr>
            <a:spLocks noGrp="1"/>
          </p:cNvSpPr>
          <p:nvPr>
            <p:ph idx="1"/>
          </p:nvPr>
        </p:nvSpPr>
        <p:spPr>
          <a:xfrm>
            <a:off x="501650" y="914400"/>
            <a:ext cx="8642350" cy="5400675"/>
          </a:xfrm>
          <a:ln/>
        </p:spPr>
        <p:txBody>
          <a:bodyPr vert="horz" wrap="square" lIns="91440" tIns="45720" rIns="91440" bIns="45720" anchor="t" anchorCtr="0"/>
          <a:lstStyle/>
          <a:p>
            <a:pPr eaLnBrk="1" hangingPunct="1">
              <a:buNone/>
            </a:pPr>
            <a:r>
              <a:rPr lang="en-US" altLang="zh-CN" b="1" dirty="0">
                <a:solidFill>
                  <a:srgbClr val="000000"/>
                </a:solidFill>
                <a:latin typeface="Times New Roman" panose="02020603050405020304" pitchFamily="18" charset="0"/>
              </a:rPr>
              <a:t>1.  </a:t>
            </a:r>
            <a:r>
              <a:rPr lang="zh-CN" altLang="en-US" b="1" dirty="0">
                <a:solidFill>
                  <a:srgbClr val="0000FF"/>
                </a:solidFill>
                <a:latin typeface="Times New Roman" panose="02020603050405020304" pitchFamily="18" charset="0"/>
              </a:rPr>
              <a:t>正确性</a:t>
            </a:r>
            <a:r>
              <a:rPr lang="zh-CN" altLang="en-US" dirty="0">
                <a:latin typeface="Times New Roman" panose="02020603050405020304" pitchFamily="18" charset="0"/>
              </a:rPr>
              <a:t> </a:t>
            </a:r>
          </a:p>
        </p:txBody>
      </p:sp>
      <p:sp>
        <p:nvSpPr>
          <p:cNvPr id="49158" name="Text Box 6"/>
          <p:cNvSpPr txBox="1"/>
          <p:nvPr/>
        </p:nvSpPr>
        <p:spPr>
          <a:xfrm>
            <a:off x="609600" y="1627188"/>
            <a:ext cx="7772400" cy="2182812"/>
          </a:xfrm>
          <a:prstGeom prst="rect">
            <a:avLst/>
          </a:prstGeom>
          <a:gradFill rotWithShape="0">
            <a:gsLst>
              <a:gs pos="0">
                <a:srgbClr val="99CCFF"/>
              </a:gs>
              <a:gs pos="100000">
                <a:schemeClr val="bg1"/>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30000"/>
              </a:spcBef>
              <a:buClr>
                <a:schemeClr val="accent2"/>
              </a:buClr>
            </a:pP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1</a:t>
            </a:r>
            <a:r>
              <a:rPr lang="zh-CN" altLang="en-US" sz="2400" b="1"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000000"/>
                </a:solidFill>
                <a:latin typeface="宋体" panose="02010600030101010101" pitchFamily="2" charset="-122"/>
              </a:rPr>
              <a:t>系统设计的正确性</a:t>
            </a:r>
            <a:r>
              <a:rPr lang="en-US" altLang="zh-CN" sz="2400" b="1" dirty="0">
                <a:solidFill>
                  <a:srgbClr val="000000"/>
                </a:solidFill>
                <a:latin typeface="宋体" panose="02010600030101010101" pitchFamily="2" charset="-122"/>
              </a:rPr>
              <a:t>:</a:t>
            </a:r>
            <a:r>
              <a:rPr lang="en-US" altLang="zh-CN" sz="2400" b="1" dirty="0">
                <a:latin typeface="Verdana" panose="020B0604030504040204" pitchFamily="34" charset="0"/>
              </a:rPr>
              <a:t> </a:t>
            </a:r>
          </a:p>
          <a:p>
            <a:pPr eaLnBrk="1" hangingPunct="1">
              <a:lnSpc>
                <a:spcPct val="120000"/>
              </a:lnSpc>
              <a:spcBef>
                <a:spcPct val="30000"/>
              </a:spcBef>
              <a:buClr>
                <a:srgbClr val="0000FF"/>
              </a:buClr>
              <a:buSzPct val="50000"/>
              <a:buFont typeface="Wingdings" panose="05000000000000000000" pitchFamily="2" charset="2"/>
              <a:buChar char="l"/>
            </a:pPr>
            <a:r>
              <a:rPr lang="en-US" altLang="zh-CN" sz="2400" b="1" dirty="0">
                <a:latin typeface="Verdana" panose="020B0604030504040204" pitchFamily="34" charset="0"/>
              </a:rPr>
              <a:t>  </a:t>
            </a:r>
            <a:r>
              <a:rPr lang="zh-CN" altLang="en-US" sz="2400" b="1" dirty="0">
                <a:solidFill>
                  <a:srgbClr val="000000"/>
                </a:solidFill>
                <a:latin typeface="宋体" panose="02010600030101010101" pitchFamily="2" charset="-122"/>
              </a:rPr>
              <a:t>系统设计思想的正确性。</a:t>
            </a:r>
            <a:endParaRPr lang="zh-CN" altLang="en-US" sz="2400" b="1"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120000"/>
              </a:lnSpc>
              <a:spcBef>
                <a:spcPct val="3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宋体" panose="02010600030101010101" pitchFamily="2" charset="-122"/>
              </a:rPr>
              <a:t>系统设计方法的正确性。</a:t>
            </a:r>
            <a:endParaRPr lang="zh-CN" altLang="en-US" sz="2400" b="1" dirty="0">
              <a:solidFill>
                <a:srgbClr val="000000"/>
              </a:solidFill>
              <a:latin typeface="Times New Roman" panose="02020603050405020304" pitchFamily="18" charset="0"/>
              <a:cs typeface="Times New Roman" panose="02020603050405020304" pitchFamily="18" charset="0"/>
            </a:endParaRPr>
          </a:p>
          <a:p>
            <a:pPr eaLnBrk="1" hangingPunct="1">
              <a:lnSpc>
                <a:spcPct val="120000"/>
              </a:lnSpc>
              <a:spcBef>
                <a:spcPct val="3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宋体" panose="02010600030101010101" pitchFamily="2" charset="-122"/>
              </a:rPr>
              <a:t>设计开发工具的正确性。</a:t>
            </a:r>
            <a:r>
              <a:rPr lang="zh-CN" altLang="en-US" dirty="0">
                <a:latin typeface="Verdana" panose="020B0604030504040204" pitchFamily="34" charset="0"/>
              </a:rPr>
              <a:t> </a:t>
            </a:r>
          </a:p>
        </p:txBody>
      </p:sp>
      <p:sp>
        <p:nvSpPr>
          <p:cNvPr id="49159" name="Text Box 7"/>
          <p:cNvSpPr txBox="1"/>
          <p:nvPr/>
        </p:nvSpPr>
        <p:spPr>
          <a:xfrm>
            <a:off x="609600" y="4232275"/>
            <a:ext cx="7772400" cy="1635125"/>
          </a:xfrm>
          <a:prstGeom prst="rect">
            <a:avLst/>
          </a:prstGeom>
          <a:gradFill rotWithShape="0">
            <a:gsLst>
              <a:gs pos="0">
                <a:srgbClr val="99CCFF"/>
              </a:gs>
              <a:gs pos="100000">
                <a:schemeClr val="bg1"/>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30000"/>
              </a:spcBef>
              <a:buClr>
                <a:schemeClr val="accent2"/>
              </a:buClr>
            </a:pP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2</a:t>
            </a:r>
            <a:r>
              <a:rPr lang="zh-CN" altLang="en-US" sz="2400" b="1"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000000"/>
                </a:solidFill>
                <a:latin typeface="宋体" panose="02010600030101010101" pitchFamily="2" charset="-122"/>
              </a:rPr>
              <a:t>系统测试的正确性</a:t>
            </a:r>
            <a:r>
              <a:rPr lang="en-US" altLang="zh-CN" sz="2400" b="1" dirty="0">
                <a:solidFill>
                  <a:srgbClr val="000000"/>
                </a:solidFill>
                <a:latin typeface="宋体" panose="02010600030101010101" pitchFamily="2" charset="-122"/>
              </a:rPr>
              <a:t>:</a:t>
            </a:r>
            <a:endParaRPr lang="en-US" altLang="zh-CN" sz="2400" b="1"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120000"/>
              </a:lnSpc>
              <a:spcBef>
                <a:spcPct val="30000"/>
              </a:spcBef>
              <a:buClr>
                <a:srgbClr val="0000FF"/>
              </a:buClr>
              <a:buSzPct val="50000"/>
              <a:buFont typeface="Wingdings" panose="05000000000000000000" pitchFamily="2" charset="2"/>
              <a:buChar char="l"/>
            </a:pPr>
            <a:r>
              <a:rPr lang="en-US" altLang="zh-CN"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宋体" panose="02010600030101010101" pitchFamily="2" charset="-122"/>
              </a:rPr>
              <a:t>测试目的、方法、条件的正确性。</a:t>
            </a:r>
            <a:endParaRPr lang="zh-CN" altLang="en-US" sz="2400" b="1" dirty="0">
              <a:solidFill>
                <a:srgbClr val="000000"/>
              </a:solidFill>
              <a:latin typeface="Times New Roman" panose="02020603050405020304" pitchFamily="18" charset="0"/>
              <a:cs typeface="Times New Roman" panose="02020603050405020304" pitchFamily="18" charset="0"/>
            </a:endParaRPr>
          </a:p>
          <a:p>
            <a:pPr eaLnBrk="1" hangingPunct="1">
              <a:lnSpc>
                <a:spcPct val="120000"/>
              </a:lnSpc>
              <a:spcBef>
                <a:spcPct val="3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宋体" panose="02010600030101010101" pitchFamily="2" charset="-122"/>
              </a:rPr>
              <a:t>测试结果、数据、记录的正确性。</a:t>
            </a:r>
            <a:r>
              <a:rPr lang="zh-CN" altLang="en-US" sz="2400" dirty="0">
                <a:latin typeface="Verdana" panose="020B0604030504040204" pitchFamily="34"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9158"/>
                                        </p:tgtEl>
                                        <p:attrNameLst>
                                          <p:attrName>style.visibility</p:attrName>
                                        </p:attrNameLst>
                                      </p:cBhvr>
                                      <p:to>
                                        <p:strVal val="visible"/>
                                      </p:to>
                                    </p:set>
                                    <p:animEffect transition="in" filter="box(in)">
                                      <p:cBhvr>
                                        <p:cTn id="7" dur="500"/>
                                        <p:tgtEl>
                                          <p:spTgt spid="4915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9159"/>
                                        </p:tgtEl>
                                        <p:attrNameLst>
                                          <p:attrName>style.visibility</p:attrName>
                                        </p:attrNameLst>
                                      </p:cBhvr>
                                      <p:to>
                                        <p:strVal val="visible"/>
                                      </p:to>
                                    </p:set>
                                    <p:animEffect transition="in" filter="box(in)">
                                      <p:cBhvr>
                                        <p:cTn id="12" dur="500"/>
                                        <p:tgtEl>
                                          <p:spTgt spid="49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animBg="1"/>
      <p:bldP spid="49159"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963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7.7.3  </a:t>
            </a:r>
            <a:r>
              <a:rPr lang="zh-CN" altLang="en-US" sz="3600" b="0" dirty="0">
                <a:latin typeface="Times New Roman" panose="02020603050405020304" pitchFamily="18" charset="0"/>
                <a:ea typeface="黑体" panose="02010609060101010101" pitchFamily="49" charset="-122"/>
              </a:rPr>
              <a:t>专家系统的评价</a:t>
            </a:r>
          </a:p>
        </p:txBody>
      </p:sp>
      <p:sp>
        <p:nvSpPr>
          <p:cNvPr id="69636" name="Rectangle 3"/>
          <p:cNvSpPr>
            <a:spLocks noGrp="1"/>
          </p:cNvSpPr>
          <p:nvPr>
            <p:ph idx="1"/>
          </p:nvPr>
        </p:nvSpPr>
        <p:spPr>
          <a:xfrm>
            <a:off x="654050" y="1066800"/>
            <a:ext cx="8108950" cy="5400675"/>
          </a:xfrm>
          <a:ln/>
        </p:spPr>
        <p:txBody>
          <a:bodyPr vert="horz" wrap="square" lIns="91440" tIns="45720" rIns="91440" bIns="45720" anchor="t" anchorCtr="0"/>
          <a:lstStyle/>
          <a:p>
            <a:pPr eaLnBrk="1" hangingPunct="1">
              <a:buNone/>
            </a:pPr>
            <a:r>
              <a:rPr lang="en-US" altLang="zh-CN" b="1" dirty="0">
                <a:solidFill>
                  <a:srgbClr val="000000"/>
                </a:solidFill>
                <a:latin typeface="Times New Roman" panose="02020603050405020304" pitchFamily="18" charset="0"/>
              </a:rPr>
              <a:t>1.  </a:t>
            </a:r>
            <a:r>
              <a:rPr lang="zh-CN" altLang="en-US" b="1" dirty="0">
                <a:solidFill>
                  <a:srgbClr val="000000"/>
                </a:solidFill>
                <a:latin typeface="Times New Roman" panose="02020603050405020304" pitchFamily="18" charset="0"/>
              </a:rPr>
              <a:t>正确性</a:t>
            </a:r>
            <a:r>
              <a:rPr lang="zh-CN" altLang="en-US" dirty="0">
                <a:latin typeface="Times New Roman" panose="02020603050405020304" pitchFamily="18" charset="0"/>
              </a:rPr>
              <a:t> </a:t>
            </a:r>
          </a:p>
        </p:txBody>
      </p:sp>
      <p:sp>
        <p:nvSpPr>
          <p:cNvPr id="225286" name="Text Box 6"/>
          <p:cNvSpPr txBox="1"/>
          <p:nvPr/>
        </p:nvSpPr>
        <p:spPr>
          <a:xfrm>
            <a:off x="762000" y="1855788"/>
            <a:ext cx="7429500" cy="2182812"/>
          </a:xfrm>
          <a:prstGeom prst="rect">
            <a:avLst/>
          </a:prstGeom>
          <a:gradFill rotWithShape="0">
            <a:gsLst>
              <a:gs pos="0">
                <a:srgbClr val="99CCFF"/>
              </a:gs>
              <a:gs pos="100000">
                <a:schemeClr val="bg1"/>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30000"/>
              </a:spcBef>
              <a:buClr>
                <a:schemeClr val="accent2"/>
              </a:buClr>
            </a:pP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3</a:t>
            </a:r>
            <a:r>
              <a:rPr lang="zh-CN" altLang="en-US" sz="2400" b="1" dirty="0">
                <a:solidFill>
                  <a:srgbClr val="000000"/>
                </a:solidFill>
                <a:latin typeface="Times New Roman" panose="02020603050405020304" pitchFamily="18" charset="0"/>
              </a:rPr>
              <a:t>）系统运行的正确性：</a:t>
            </a:r>
          </a:p>
          <a:p>
            <a:pPr algn="just" eaLnBrk="1" hangingPunct="1">
              <a:lnSpc>
                <a:spcPct val="120000"/>
              </a:lnSpc>
              <a:spcBef>
                <a:spcPct val="3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推理结论、求解结果、咨询建议的正确性。</a:t>
            </a:r>
          </a:p>
          <a:p>
            <a:pPr algn="just" eaLnBrk="1" hangingPunct="1">
              <a:lnSpc>
                <a:spcPct val="120000"/>
              </a:lnSpc>
              <a:spcBef>
                <a:spcPct val="3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推理解释及可信度估算的正确性。</a:t>
            </a:r>
          </a:p>
          <a:p>
            <a:pPr algn="just" eaLnBrk="1" hangingPunct="1">
              <a:lnSpc>
                <a:spcPct val="120000"/>
              </a:lnSpc>
              <a:spcBef>
                <a:spcPct val="3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知识库知识的正确性。</a:t>
            </a:r>
            <a:endParaRPr lang="zh-CN" altLang="en-US" sz="2400" b="1" dirty="0">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286"/>
                                        </p:tgtEl>
                                        <p:attrNameLst>
                                          <p:attrName>style.visibility</p:attrName>
                                        </p:attrNameLst>
                                      </p:cBhvr>
                                      <p:to>
                                        <p:strVal val="visible"/>
                                      </p:to>
                                    </p:set>
                                    <p:animEffect transition="in" filter="box(in)">
                                      <p:cBhvr>
                                        <p:cTn id="7" dur="500"/>
                                        <p:tgtEl>
                                          <p:spTgt spid="225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065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7.7.3  </a:t>
            </a:r>
            <a:r>
              <a:rPr lang="zh-CN" altLang="en-US" sz="3600" b="0" dirty="0">
                <a:latin typeface="Times New Roman" panose="02020603050405020304" pitchFamily="18" charset="0"/>
                <a:ea typeface="黑体" panose="02010609060101010101" pitchFamily="49" charset="-122"/>
              </a:rPr>
              <a:t>专家系统的评价</a:t>
            </a:r>
          </a:p>
        </p:txBody>
      </p:sp>
      <p:sp>
        <p:nvSpPr>
          <p:cNvPr id="70660" name="Rectangle 3"/>
          <p:cNvSpPr>
            <a:spLocks noGrp="1"/>
          </p:cNvSpPr>
          <p:nvPr>
            <p:ph idx="1"/>
          </p:nvPr>
        </p:nvSpPr>
        <p:spPr>
          <a:xfrm>
            <a:off x="273050" y="1066800"/>
            <a:ext cx="8642350" cy="5400675"/>
          </a:xfrm>
          <a:ln/>
        </p:spPr>
        <p:txBody>
          <a:bodyPr vert="horz" wrap="square" lIns="91440" tIns="45720" rIns="91440" bIns="45720" anchor="t" anchorCtr="0"/>
          <a:lstStyle/>
          <a:p>
            <a:pPr eaLnBrk="1" hangingPunct="1">
              <a:buNone/>
            </a:pPr>
            <a:r>
              <a:rPr lang="en-US" altLang="zh-CN" b="1" dirty="0">
                <a:solidFill>
                  <a:srgbClr val="000000"/>
                </a:solidFill>
                <a:latin typeface="Times New Roman" panose="02020603050405020304" pitchFamily="18" charset="0"/>
              </a:rPr>
              <a:t> 2.  </a:t>
            </a:r>
            <a:r>
              <a:rPr lang="zh-CN" altLang="en-US" b="1" dirty="0">
                <a:solidFill>
                  <a:srgbClr val="0000FF"/>
                </a:solidFill>
                <a:latin typeface="Times New Roman" panose="02020603050405020304" pitchFamily="18" charset="0"/>
              </a:rPr>
              <a:t>有用性 </a:t>
            </a:r>
          </a:p>
        </p:txBody>
      </p:sp>
      <p:sp>
        <p:nvSpPr>
          <p:cNvPr id="172036" name="Text Box 4"/>
          <p:cNvSpPr txBox="1"/>
          <p:nvPr/>
        </p:nvSpPr>
        <p:spPr>
          <a:xfrm>
            <a:off x="381000" y="1854200"/>
            <a:ext cx="8305800" cy="3022600"/>
          </a:xfrm>
          <a:prstGeom prst="rect">
            <a:avLst/>
          </a:prstGeom>
          <a:gradFill rotWithShape="1">
            <a:gsLst>
              <a:gs pos="0">
                <a:srgbClr val="FF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spcBef>
                <a:spcPct val="40000"/>
              </a:spcBef>
              <a:buClr>
                <a:srgbClr val="0000FF"/>
              </a:buClr>
              <a:buSzPct val="50000"/>
            </a:pPr>
            <a:r>
              <a:rPr lang="en-US" altLang="zh-CN" sz="2400" b="1" dirty="0">
                <a:solidFill>
                  <a:srgbClr val="000000"/>
                </a:solidFill>
                <a:latin typeface="Times New Roman" panose="02020603050405020304" pitchFamily="18" charset="0"/>
                <a:cs typeface="Times New Roman" panose="02020603050405020304" pitchFamily="18" charset="0"/>
              </a:rPr>
              <a:t>  (1) </a:t>
            </a:r>
            <a:r>
              <a:rPr lang="zh-CN" altLang="en-US" sz="2400" b="1" dirty="0">
                <a:solidFill>
                  <a:srgbClr val="000000"/>
                </a:solidFill>
                <a:latin typeface="宋体" panose="02010600030101010101" pitchFamily="2" charset="-122"/>
              </a:rPr>
              <a:t>推理结论、求解结果、咨询建议的有用性。</a:t>
            </a:r>
            <a:endParaRPr lang="zh-CN" altLang="en-US" sz="24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40000"/>
              </a:spcBef>
              <a:buClr>
                <a:srgbClr val="0000FF"/>
              </a:buClr>
              <a:buSzPct val="50000"/>
            </a:pPr>
            <a:r>
              <a:rPr lang="zh-CN" altLang="en-US" sz="2400" b="1"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(2) </a:t>
            </a:r>
            <a:r>
              <a:rPr lang="zh-CN" altLang="en-US" sz="2400" b="1" dirty="0">
                <a:solidFill>
                  <a:srgbClr val="000000"/>
                </a:solidFill>
                <a:latin typeface="宋体" panose="02010600030101010101" pitchFamily="2" charset="-122"/>
              </a:rPr>
              <a:t>系统的知识水平、可用范围、易扩展性、易更新性等。</a:t>
            </a:r>
            <a:endParaRPr lang="zh-CN" altLang="en-US" sz="24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40000"/>
              </a:spcBef>
              <a:buClr>
                <a:srgbClr val="0000FF"/>
              </a:buClr>
              <a:buSzPct val="50000"/>
            </a:pPr>
            <a:r>
              <a:rPr lang="zh-CN" altLang="en-US" sz="2400" b="1"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(3) </a:t>
            </a:r>
            <a:r>
              <a:rPr lang="zh-CN" altLang="en-US" sz="2400" b="1" dirty="0">
                <a:solidFill>
                  <a:srgbClr val="000000"/>
                </a:solidFill>
                <a:latin typeface="宋体" panose="02010600030101010101" pitchFamily="2" charset="-122"/>
              </a:rPr>
              <a:t>问题的求解能力，可能场合和环境。</a:t>
            </a:r>
            <a:endParaRPr lang="zh-CN" altLang="en-US" sz="24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40000"/>
              </a:spcBef>
              <a:buClr>
                <a:srgbClr val="0000FF"/>
              </a:buClr>
              <a:buSzPct val="50000"/>
            </a:pPr>
            <a:r>
              <a:rPr lang="zh-CN" altLang="en-US" sz="2400" b="1"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(4)  </a:t>
            </a:r>
            <a:r>
              <a:rPr lang="zh-CN" altLang="en-US" sz="2400" b="1" dirty="0">
                <a:solidFill>
                  <a:srgbClr val="000000"/>
                </a:solidFill>
                <a:latin typeface="宋体" panose="02010600030101010101" pitchFamily="2" charset="-122"/>
              </a:rPr>
              <a:t>人机交互的友好性。</a:t>
            </a:r>
            <a:endParaRPr lang="zh-CN" altLang="en-US" sz="24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40000"/>
              </a:spcBef>
              <a:buClr>
                <a:srgbClr val="0000FF"/>
              </a:buClr>
              <a:buSzPct val="50000"/>
            </a:pPr>
            <a:r>
              <a:rPr lang="zh-CN" altLang="en-US" sz="2400" b="1"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(5)  </a:t>
            </a:r>
            <a:r>
              <a:rPr lang="zh-CN" altLang="en-US" sz="2400" b="1" dirty="0">
                <a:solidFill>
                  <a:srgbClr val="000000"/>
                </a:solidFill>
                <a:latin typeface="宋体" panose="02010600030101010101" pitchFamily="2" charset="-122"/>
              </a:rPr>
              <a:t>运行可靠性、易维护性、可移植性。</a:t>
            </a:r>
            <a:endParaRPr lang="zh-CN" altLang="en-US" sz="24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40000"/>
              </a:spcBef>
              <a:buClr>
                <a:srgbClr val="0000FF"/>
              </a:buClr>
              <a:buSzPct val="50000"/>
            </a:pPr>
            <a:r>
              <a:rPr lang="zh-CN" altLang="en-US" sz="2400" b="1"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(6) </a:t>
            </a:r>
            <a:r>
              <a:rPr lang="zh-CN" altLang="en-US" sz="2400" b="1" dirty="0">
                <a:solidFill>
                  <a:srgbClr val="000000"/>
                </a:solidFill>
                <a:latin typeface="宋体" panose="02010600030101010101" pitchFamily="2" charset="-122"/>
              </a:rPr>
              <a:t>系统的经济性。</a:t>
            </a:r>
            <a:endParaRPr lang="zh-CN" altLang="en-US" sz="2400" b="1" dirty="0">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2036"/>
                                        </p:tgtEl>
                                        <p:attrNameLst>
                                          <p:attrName>style.visibility</p:attrName>
                                        </p:attrNameLst>
                                      </p:cBhvr>
                                      <p:to>
                                        <p:strVal val="visible"/>
                                      </p:to>
                                    </p:set>
                                    <p:animEffect transition="in" filter="box(in)">
                                      <p:cBhvr>
                                        <p:cTn id="7" dur="500"/>
                                        <p:tgtEl>
                                          <p:spTgt spid="172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7587"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67588" name="Rectangle 3"/>
          <p:cNvSpPr>
            <a:spLocks noGrp="1"/>
          </p:cNvSpPr>
          <p:nvPr>
            <p:ph idx="1"/>
          </p:nvPr>
        </p:nvSpPr>
        <p:spPr>
          <a:xfrm>
            <a:off x="501650" y="1143000"/>
            <a:ext cx="8642350" cy="5400675"/>
          </a:xfrm>
          <a:ln/>
        </p:spPr>
        <p:txBody>
          <a:bodyPr vert="horz" wrap="square" lIns="91440" tIns="45720" rIns="91440" bIns="45720" anchor="t" anchorCtr="0"/>
          <a:lstStyle/>
          <a:p>
            <a:pPr eaLnBrk="1" hangingPunct="1">
              <a:spcBef>
                <a:spcPct val="30000"/>
              </a:spcBef>
              <a:buSzPct val="60000"/>
            </a:pPr>
            <a:r>
              <a:rPr lang="zh-CN" altLang="en-US" b="1" dirty="0">
                <a:latin typeface="Times New Roman" panose="02020603050405020304" pitchFamily="18" charset="0"/>
              </a:rPr>
              <a:t>专家系统</a:t>
            </a:r>
            <a:endParaRPr lang="en-US" altLang="zh-CN" b="1" dirty="0">
              <a:latin typeface="Times New Roman" panose="02020603050405020304" pitchFamily="18" charset="0"/>
            </a:endParaRPr>
          </a:p>
          <a:p>
            <a:pPr lvl="1" eaLnBrk="1" hangingPunct="1">
              <a:spcBef>
                <a:spcPct val="30000"/>
              </a:spcBef>
              <a:buSzPct val="60000"/>
              <a:buFont typeface="Wingdings" panose="05000000000000000000" pitchFamily="2" charset="2"/>
              <a:buChar char="ü"/>
            </a:pPr>
            <a:r>
              <a:rPr lang="zh-CN" altLang="en-US" b="1" dirty="0">
                <a:latin typeface="Times New Roman" panose="02020603050405020304" pitchFamily="18" charset="0"/>
              </a:rPr>
              <a:t>概念</a:t>
            </a:r>
            <a:endParaRPr lang="en-US" altLang="zh-CN" b="1" dirty="0">
              <a:latin typeface="Times New Roman" panose="02020603050405020304" pitchFamily="18" charset="0"/>
            </a:endParaRPr>
          </a:p>
          <a:p>
            <a:pPr lvl="1" eaLnBrk="1" hangingPunct="1">
              <a:spcBef>
                <a:spcPct val="30000"/>
              </a:spcBef>
              <a:buSzPct val="60000"/>
              <a:buFont typeface="Wingdings" panose="05000000000000000000" pitchFamily="2" charset="2"/>
              <a:buChar char="ü"/>
            </a:pPr>
            <a:r>
              <a:rPr lang="en-US" altLang="zh-CN" b="1" dirty="0">
                <a:latin typeface="Times New Roman" panose="02020603050405020304" pitchFamily="18" charset="0"/>
              </a:rPr>
              <a:t>6</a:t>
            </a:r>
            <a:r>
              <a:rPr lang="zh-CN" altLang="en-US" b="1" dirty="0">
                <a:latin typeface="Times New Roman" panose="02020603050405020304" pitchFamily="18" charset="0"/>
              </a:rPr>
              <a:t>大特点</a:t>
            </a:r>
            <a:endParaRPr lang="en-US" altLang="zh-CN" b="1" dirty="0">
              <a:latin typeface="Times New Roman" panose="02020603050405020304" pitchFamily="18" charset="0"/>
            </a:endParaRPr>
          </a:p>
          <a:p>
            <a:pPr lvl="1" eaLnBrk="1" hangingPunct="1">
              <a:spcBef>
                <a:spcPct val="30000"/>
              </a:spcBef>
              <a:buSzPct val="60000"/>
              <a:buFont typeface="Wingdings" panose="05000000000000000000" pitchFamily="2" charset="2"/>
              <a:buChar char="ü"/>
            </a:pPr>
            <a:r>
              <a:rPr lang="zh-CN" altLang="en-US" b="1" dirty="0">
                <a:latin typeface="Times New Roman" panose="02020603050405020304" pitchFamily="18" charset="0"/>
              </a:rPr>
              <a:t>一般结构和工作原理</a:t>
            </a:r>
            <a:endParaRPr lang="en-US" altLang="zh-CN" b="1" dirty="0">
              <a:latin typeface="Times New Roman" panose="02020603050405020304" pitchFamily="18" charset="0"/>
            </a:endParaRPr>
          </a:p>
          <a:p>
            <a:pPr lvl="1" eaLnBrk="1" hangingPunct="1">
              <a:spcBef>
                <a:spcPct val="30000"/>
              </a:spcBef>
              <a:buSzPct val="60000"/>
              <a:buFont typeface="Wingdings" panose="05000000000000000000" pitchFamily="2" charset="2"/>
              <a:buChar char="ü"/>
            </a:pPr>
            <a:r>
              <a:rPr lang="zh-CN" altLang="en-US" b="1" dirty="0">
                <a:latin typeface="Times New Roman" panose="02020603050405020304" pitchFamily="18" charset="0"/>
              </a:rPr>
              <a:t>与传统程序的区别</a:t>
            </a:r>
            <a:endParaRPr lang="en-US" altLang="zh-CN" b="1" dirty="0">
              <a:latin typeface="Times New Roman" panose="02020603050405020304" pitchFamily="18" charset="0"/>
            </a:endParaRPr>
          </a:p>
          <a:p>
            <a:pPr eaLnBrk="1" hangingPunct="1">
              <a:spcBef>
                <a:spcPct val="30000"/>
              </a:spcBef>
              <a:buSzPct val="60000"/>
            </a:pPr>
            <a:r>
              <a:rPr lang="zh-CN" altLang="en-US" b="1" dirty="0">
                <a:latin typeface="Times New Roman" panose="02020603050405020304" pitchFamily="18" charset="0"/>
              </a:rPr>
              <a:t>机器学习</a:t>
            </a:r>
            <a:endParaRPr lang="en-US" altLang="zh-CN" b="1" dirty="0">
              <a:latin typeface="Times New Roman" panose="02020603050405020304" pitchFamily="18" charset="0"/>
            </a:endParaRPr>
          </a:p>
          <a:p>
            <a:pPr lvl="1" eaLnBrk="1" hangingPunct="1">
              <a:spcBef>
                <a:spcPct val="30000"/>
              </a:spcBef>
              <a:buSzPct val="60000"/>
              <a:buFont typeface="Wingdings" panose="05000000000000000000" pitchFamily="2" charset="2"/>
              <a:buChar char="ü"/>
            </a:pPr>
            <a:r>
              <a:rPr lang="zh-CN" altLang="en-US" b="1" dirty="0">
                <a:latin typeface="Times New Roman" panose="02020603050405020304" pitchFamily="18" charset="0"/>
              </a:rPr>
              <a:t>学习系统的基本结构</a:t>
            </a:r>
            <a:endParaRPr lang="en-US" altLang="zh-CN" b="1" dirty="0">
              <a:latin typeface="Times New Roman" panose="02020603050405020304" pitchFamily="18" charset="0"/>
            </a:endParaRPr>
          </a:p>
          <a:p>
            <a:pPr lvl="1" eaLnBrk="1" hangingPunct="1">
              <a:spcBef>
                <a:spcPct val="30000"/>
              </a:spcBef>
              <a:buSzPct val="60000"/>
              <a:buFont typeface="Wingdings" panose="05000000000000000000" pitchFamily="2" charset="2"/>
              <a:buChar char="ü"/>
            </a:pPr>
            <a:r>
              <a:rPr lang="zh-CN" altLang="en-US" b="1" dirty="0">
                <a:latin typeface="Times New Roman" panose="02020603050405020304" pitchFamily="18" charset="0"/>
              </a:rPr>
              <a:t>机器学习的分类</a:t>
            </a:r>
            <a:endParaRPr lang="en-US" altLang="zh-CN" b="1" dirty="0">
              <a:latin typeface="Times New Roman" panose="02020603050405020304" pitchFamily="18" charset="0"/>
            </a:endParaRPr>
          </a:p>
          <a:p>
            <a:pPr lvl="1" eaLnBrk="1" hangingPunct="1">
              <a:spcBef>
                <a:spcPct val="30000"/>
              </a:spcBef>
              <a:buSzPct val="60000"/>
              <a:buFont typeface="Wingdings" panose="05000000000000000000" pitchFamily="2" charset="2"/>
              <a:buChar char="ü"/>
            </a:pPr>
            <a:r>
              <a:rPr lang="zh-CN" altLang="en-US" b="1" dirty="0">
                <a:latin typeface="Times New Roman" panose="02020603050405020304" pitchFamily="18" charset="0"/>
              </a:rPr>
              <a:t>有监督学习、无监督学习和弱监督学习</a:t>
            </a:r>
            <a:endParaRPr lang="en-US" altLang="zh-CN" b="1" dirty="0">
              <a:latin typeface="Times New Roman" panose="02020603050405020304" pitchFamily="18" charset="0"/>
            </a:endParaRPr>
          </a:p>
          <a:p>
            <a:pPr marL="0" indent="0" eaLnBrk="1" hangingPunct="1">
              <a:spcBef>
                <a:spcPct val="30000"/>
              </a:spcBef>
              <a:buSzPct val="60000"/>
              <a:buNone/>
            </a:pPr>
            <a:endParaRPr lang="zh-CN" altLang="en-US" b="1" dirty="0">
              <a:latin typeface="Times New Roman" panose="02020603050405020304" pitchFamily="18" charset="0"/>
            </a:endParaRPr>
          </a:p>
        </p:txBody>
      </p:sp>
      <p:sp>
        <p:nvSpPr>
          <p:cNvPr id="67589"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zh-CN" altLang="en-US" sz="3600" dirty="0">
                <a:solidFill>
                  <a:schemeClr val="bg1"/>
                </a:solidFill>
                <a:latin typeface="Times New Roman" panose="02020603050405020304" pitchFamily="18" charset="0"/>
                <a:ea typeface="黑体" panose="02010609060101010101" pitchFamily="49" charset="-122"/>
              </a:rPr>
              <a:t>总结</a:t>
            </a:r>
          </a:p>
        </p:txBody>
      </p:sp>
    </p:spTree>
    <p:extLst>
      <p:ext uri="{BB962C8B-B14F-4D97-AF65-F5344CB8AC3E}">
        <p14:creationId xmlns:p14="http://schemas.microsoft.com/office/powerpoint/2010/main" val="2893226690"/>
      </p:ext>
    </p:extLst>
  </p:cSld>
  <p:clrMapOvr>
    <a:masterClrMapping/>
  </p:clrMapOvr>
  <p:transition>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104</a:t>
            </a:fld>
            <a:endParaRPr lang="ja-JP" altLang="en-US" dirty="0">
              <a:solidFill>
                <a:srgbClr val="A50021"/>
              </a:solidFill>
              <a:latin typeface="Arial" panose="020B0604020202020204" pitchFamily="34" charset="0"/>
              <a:ea typeface="MS PGothic" panose="020B0600070205080204" pitchFamily="34" charset="-128"/>
            </a:endParaRPr>
          </a:p>
        </p:txBody>
      </p:sp>
      <p:pic>
        <p:nvPicPr>
          <p:cNvPr id="83971" name="Picture 2" descr="waseda_mark"/>
          <p:cNvPicPr>
            <a:picLocks noChangeAspect="1"/>
          </p:cNvPicPr>
          <p:nvPr/>
        </p:nvPicPr>
        <p:blipFill>
          <a:blip r:embed="rId2">
            <a:grayscl/>
            <a:lum bright="79999" contrast="-89999"/>
          </a:blip>
          <a:stretch>
            <a:fillRect/>
          </a:stretch>
        </p:blipFill>
        <p:spPr>
          <a:xfrm>
            <a:off x="1116013" y="930275"/>
            <a:ext cx="6840537" cy="5307013"/>
          </a:xfrm>
          <a:prstGeom prst="rect">
            <a:avLst/>
          </a:prstGeom>
          <a:noFill/>
          <a:ln w="9525">
            <a:noFill/>
          </a:ln>
        </p:spPr>
      </p:pic>
      <p:sp>
        <p:nvSpPr>
          <p:cNvPr id="83972" name="Rectangle 3"/>
          <p:cNvSpPr>
            <a:spLocks noGrp="1"/>
          </p:cNvSpPr>
          <p:nvPr>
            <p:ph idx="1"/>
          </p:nvPr>
        </p:nvSpPr>
        <p:spPr>
          <a:xfrm>
            <a:off x="228600" y="466725"/>
            <a:ext cx="8642350" cy="5400675"/>
          </a:xfrm>
          <a:ln/>
        </p:spPr>
        <p:txBody>
          <a:bodyPr vert="horz" wrap="square" lIns="91440" tIns="45720" rIns="91440" bIns="45720" anchor="t" anchorCtr="0"/>
          <a:lstStyle/>
          <a:p>
            <a:pPr eaLnBrk="1" hangingPunct="1"/>
            <a:endParaRPr lang="en-US" altLang="zh-CN" b="1" dirty="0">
              <a:latin typeface="Times New Roman" panose="02020603050405020304" pitchFamily="18" charset="0"/>
            </a:endParaRPr>
          </a:p>
          <a:p>
            <a:pPr eaLnBrk="1" hangingPunct="1">
              <a:buNone/>
            </a:pPr>
            <a:endParaRPr lang="en-US" altLang="zh-CN" b="1" dirty="0">
              <a:latin typeface="Times New Roman" panose="02020603050405020304" pitchFamily="18" charset="0"/>
            </a:endParaRPr>
          </a:p>
          <a:p>
            <a:pPr algn="ctr" eaLnBrk="1" hangingPunct="1">
              <a:buNone/>
            </a:pPr>
            <a:r>
              <a:rPr lang="en-US" altLang="zh-CN" sz="8000" b="1" dirty="0">
                <a:solidFill>
                  <a:schemeClr val="accent2"/>
                </a:solidFill>
                <a:latin typeface="Times New Roman" panose="02020603050405020304" pitchFamily="18" charset="0"/>
              </a:rPr>
              <a:t>THE END</a:t>
            </a:r>
          </a:p>
        </p:txBody>
      </p:sp>
      <p:pic>
        <p:nvPicPr>
          <p:cNvPr id="83973" name="Picture 4" descr="wsd1"/>
          <p:cNvPicPr>
            <a:picLocks noChangeAspect="1"/>
          </p:cNvPicPr>
          <p:nvPr/>
        </p:nvPicPr>
        <p:blipFill>
          <a:blip r:embed="rId3"/>
          <a:stretch>
            <a:fillRect/>
          </a:stretch>
        </p:blipFill>
        <p:spPr>
          <a:xfrm>
            <a:off x="0" y="5661025"/>
            <a:ext cx="9144000" cy="1196975"/>
          </a:xfrm>
          <a:prstGeom prst="rect">
            <a:avLst/>
          </a:prstGeom>
          <a:noFill/>
          <a:ln w="9525">
            <a:noFill/>
          </a:ln>
        </p:spPr>
      </p:pic>
      <p:sp>
        <p:nvSpPr>
          <p:cNvPr id="83974" name="Line 5"/>
          <p:cNvSpPr/>
          <p:nvPr/>
        </p:nvSpPr>
        <p:spPr>
          <a:xfrm>
            <a:off x="228600" y="457200"/>
            <a:ext cx="8610600" cy="0"/>
          </a:xfrm>
          <a:prstGeom prst="line">
            <a:avLst/>
          </a:prstGeom>
          <a:ln w="57150" cap="flat" cmpd="thinThick">
            <a:solidFill>
              <a:schemeClr val="accent2"/>
            </a:solidFill>
            <a:prstDash val="solid"/>
            <a:headEnd type="none" w="med" len="med"/>
            <a:tailEnd type="none" w="med" len="med"/>
          </a:ln>
        </p:spPr>
      </p:sp>
      <p:sp>
        <p:nvSpPr>
          <p:cNvPr id="83975" name="Text Box 6"/>
          <p:cNvSpPr txBox="1"/>
          <p:nvPr/>
        </p:nvSpPr>
        <p:spPr>
          <a:xfrm>
            <a:off x="0" y="76200"/>
            <a:ext cx="9144000" cy="396875"/>
          </a:xfrm>
          <a:prstGeom prst="rect">
            <a:avLst/>
          </a:prstGeom>
          <a:noFill/>
          <a:ln w="38100">
            <a:noFill/>
          </a:ln>
        </p:spPr>
        <p:txBody>
          <a:bodyPr>
            <a:spAutoFit/>
          </a:bodyPr>
          <a:lstStyle/>
          <a:p>
            <a:pPr algn="ctr" eaLnBrk="1" hangingPunct="1">
              <a:spcBef>
                <a:spcPct val="50000"/>
              </a:spcBef>
            </a:pPr>
            <a:r>
              <a:rPr lang="en-US" altLang="zh-CN" sz="2000" dirty="0">
                <a:solidFill>
                  <a:schemeClr val="accent2"/>
                </a:solidFill>
                <a:latin typeface="Arial" panose="020B0604020202020204" pitchFamily="34" charset="0"/>
              </a:rPr>
              <a:t>Introduction of Artificial Intelligence</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5363"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7.2.1  </a:t>
            </a:r>
            <a:r>
              <a:rPr lang="zh-CN" altLang="en-US" sz="3600" b="0" dirty="0">
                <a:latin typeface="Times New Roman" panose="02020603050405020304" pitchFamily="18" charset="0"/>
                <a:ea typeface="黑体" panose="02010609060101010101" pitchFamily="49" charset="-122"/>
              </a:rPr>
              <a:t>专家系统的定义</a:t>
            </a:r>
            <a:endParaRPr lang="zh-CN" altLang="en-US" dirty="0">
              <a:latin typeface="Times New Roman" panose="02020603050405020304" pitchFamily="18" charset="0"/>
            </a:endParaRPr>
          </a:p>
        </p:txBody>
      </p:sp>
      <p:sp>
        <p:nvSpPr>
          <p:cNvPr id="15364" name="Rectangle 3"/>
          <p:cNvSpPr>
            <a:spLocks noGrp="1"/>
          </p:cNvSpPr>
          <p:nvPr>
            <p:ph idx="1"/>
          </p:nvPr>
        </p:nvSpPr>
        <p:spPr>
          <a:xfrm>
            <a:off x="304800" y="914400"/>
            <a:ext cx="8458200" cy="4038600"/>
          </a:xfrm>
          <a:ln/>
        </p:spPr>
        <p:txBody>
          <a:bodyPr vert="horz" wrap="square" lIns="91440" tIns="45720" rIns="91440" bIns="45720" anchor="t" anchorCtr="0"/>
          <a:lstStyle/>
          <a:p>
            <a:pPr marL="0" indent="0" algn="just" eaLnBrk="1" hangingPunct="1">
              <a:buNone/>
            </a:pPr>
            <a:r>
              <a:rPr lang="en-US" altLang="zh-CN" b="1" dirty="0">
                <a:solidFill>
                  <a:srgbClr val="0000FF"/>
                </a:solidFill>
                <a:latin typeface="Times New Roman" panose="02020603050405020304" pitchFamily="18" charset="0"/>
              </a:rPr>
              <a:t>1.  </a:t>
            </a:r>
            <a:r>
              <a:rPr lang="zh-CN" altLang="en-US" b="1" dirty="0">
                <a:solidFill>
                  <a:srgbClr val="0000FF"/>
                </a:solidFill>
                <a:latin typeface="Times New Roman" panose="02020603050405020304" pitchFamily="18" charset="0"/>
              </a:rPr>
              <a:t>定义</a:t>
            </a:r>
          </a:p>
          <a:p>
            <a:pPr marL="0" indent="0" algn="just" eaLnBrk="1" hangingPunct="1">
              <a:buNone/>
            </a:pPr>
            <a:endParaRPr lang="en-US" altLang="zh-CN" b="1" dirty="0">
              <a:solidFill>
                <a:srgbClr val="000000"/>
              </a:solidFill>
              <a:latin typeface="Times New Roman" panose="02020603050405020304" pitchFamily="18" charset="0"/>
            </a:endParaRPr>
          </a:p>
        </p:txBody>
      </p:sp>
      <p:sp>
        <p:nvSpPr>
          <p:cNvPr id="32773" name="Rectangle 5"/>
          <p:cNvSpPr/>
          <p:nvPr/>
        </p:nvSpPr>
        <p:spPr>
          <a:xfrm>
            <a:off x="342900" y="1676400"/>
            <a:ext cx="8458200" cy="1752600"/>
          </a:xfrm>
          <a:prstGeom prst="rect">
            <a:avLst/>
          </a:prstGeom>
          <a:gradFill rotWithShape="1">
            <a:gsLst>
              <a:gs pos="0">
                <a:srgbClr val="FFFF00"/>
              </a:gs>
              <a:gs pos="100000">
                <a:schemeClr val="bg1"/>
              </a:gs>
            </a:gsLst>
            <a:path path="shape">
              <a:fillToRect l="50000" t="50000" r="50000" b="50000"/>
            </a:path>
            <a:tileRect/>
          </a:gradFill>
          <a:ln w="9525" cap="flat" cmpd="sng">
            <a:solidFill>
              <a:srgbClr val="808080"/>
            </a:solidFill>
            <a:prstDash val="solid"/>
            <a:miter/>
            <a:headEnd type="none" w="med" len="med"/>
            <a:tailEnd type="none" w="med" len="med"/>
          </a:ln>
        </p:spPr>
        <p:txBody>
          <a:bodyPr/>
          <a:lstStyle/>
          <a:p>
            <a:pPr algn="just" eaLnBrk="1" hangingPunct="1">
              <a:lnSpc>
                <a:spcPct val="120000"/>
              </a:lnSpc>
              <a:spcBef>
                <a:spcPct val="40000"/>
              </a:spcBef>
              <a:buClr>
                <a:schemeClr val="accent2"/>
              </a:buClr>
              <a:buFont typeface="Wingdings" panose="05000000000000000000" pitchFamily="2" charset="2"/>
              <a:buBlip>
                <a:blip r:embed="rId2"/>
              </a:buBlip>
            </a:pPr>
            <a:r>
              <a:rPr lang="en-US" altLang="zh-CN" sz="2600" b="1" dirty="0">
                <a:solidFill>
                  <a:srgbClr val="000000"/>
                </a:solidFill>
                <a:latin typeface="Times New Roman" panose="02020603050405020304" pitchFamily="18" charset="0"/>
              </a:rPr>
              <a:t> </a:t>
            </a:r>
            <a:r>
              <a:rPr lang="zh-CN" altLang="en-US" sz="2600" b="1" dirty="0">
                <a:solidFill>
                  <a:srgbClr val="000000"/>
                </a:solidFill>
                <a:latin typeface="Times New Roman" panose="02020603050405020304" pitchFamily="18" charset="0"/>
              </a:rPr>
              <a:t>费根鲍姆（</a:t>
            </a:r>
            <a:r>
              <a:rPr lang="en-US" altLang="zh-CN" sz="2600" b="1" dirty="0">
                <a:solidFill>
                  <a:srgbClr val="000000"/>
                </a:solidFill>
                <a:latin typeface="Times New Roman" panose="02020603050405020304" pitchFamily="18" charset="0"/>
                <a:cs typeface="Times New Roman" panose="02020603050405020304" pitchFamily="18" charset="0"/>
              </a:rPr>
              <a:t>E. A. Feigenbaum</a:t>
            </a:r>
            <a:r>
              <a:rPr lang="zh-CN" altLang="en-US" sz="2600" b="1" dirty="0">
                <a:solidFill>
                  <a:srgbClr val="000000"/>
                </a:solidFill>
                <a:latin typeface="Times New Roman" panose="02020603050405020304" pitchFamily="18" charset="0"/>
              </a:rPr>
              <a:t>）： </a:t>
            </a:r>
          </a:p>
          <a:p>
            <a:pPr algn="just" eaLnBrk="1" hangingPunct="1">
              <a:lnSpc>
                <a:spcPct val="120000"/>
              </a:lnSpc>
              <a:spcBef>
                <a:spcPct val="40000"/>
              </a:spcBef>
              <a:buClr>
                <a:schemeClr val="accent2"/>
              </a:buClr>
              <a:buFont typeface="Wingdings" panose="05000000000000000000" pitchFamily="2" charset="2"/>
              <a:buNone/>
            </a:pPr>
            <a:r>
              <a:rPr lang="zh-CN" altLang="en-US" sz="2600" b="1" dirty="0">
                <a:solidFill>
                  <a:srgbClr val="000000"/>
                </a:solidFill>
                <a:latin typeface="Times New Roman" panose="02020603050405020304" pitchFamily="18" charset="0"/>
              </a:rPr>
              <a:t> “</a:t>
            </a:r>
            <a:r>
              <a:rPr lang="zh-CN" altLang="en-US" sz="2600" b="1" dirty="0">
                <a:solidFill>
                  <a:srgbClr val="0000FF"/>
                </a:solidFill>
                <a:latin typeface="Times New Roman" panose="02020603050405020304" pitchFamily="18" charset="0"/>
              </a:rPr>
              <a:t>专家系统</a:t>
            </a:r>
            <a:r>
              <a:rPr lang="zh-CN" altLang="en-US" sz="2600" b="1" dirty="0">
                <a:solidFill>
                  <a:srgbClr val="000000"/>
                </a:solidFill>
                <a:latin typeface="Times New Roman" panose="02020603050405020304" pitchFamily="18" charset="0"/>
              </a:rPr>
              <a:t>是一种</a:t>
            </a:r>
            <a:r>
              <a:rPr lang="zh-CN" altLang="en-US" sz="2600" b="1" dirty="0">
                <a:solidFill>
                  <a:schemeClr val="accent2"/>
                </a:solidFill>
                <a:latin typeface="Times New Roman" panose="02020603050405020304" pitchFamily="18" charset="0"/>
              </a:rPr>
              <a:t>智能的计算机程序</a:t>
            </a:r>
            <a:r>
              <a:rPr lang="zh-CN" altLang="en-US" sz="2600" b="1" dirty="0">
                <a:solidFill>
                  <a:srgbClr val="000000"/>
                </a:solidFill>
                <a:latin typeface="Times New Roman" panose="02020603050405020304" pitchFamily="18" charset="0"/>
              </a:rPr>
              <a:t>，它运用</a:t>
            </a:r>
            <a:r>
              <a:rPr lang="zh-CN" altLang="en-US" sz="2600" b="1" dirty="0">
                <a:solidFill>
                  <a:schemeClr val="accent2"/>
                </a:solidFill>
                <a:latin typeface="Times New Roman" panose="02020603050405020304" pitchFamily="18" charset="0"/>
              </a:rPr>
              <a:t>知识</a:t>
            </a:r>
            <a:r>
              <a:rPr lang="zh-CN" altLang="en-US" sz="2600" b="1" dirty="0">
                <a:solidFill>
                  <a:srgbClr val="000000"/>
                </a:solidFill>
                <a:latin typeface="Times New Roman" panose="02020603050405020304" pitchFamily="18" charset="0"/>
              </a:rPr>
              <a:t>和</a:t>
            </a:r>
            <a:r>
              <a:rPr lang="zh-CN" altLang="en-US" sz="2600" b="1" dirty="0">
                <a:solidFill>
                  <a:schemeClr val="accent2"/>
                </a:solidFill>
                <a:latin typeface="Times New Roman" panose="02020603050405020304" pitchFamily="18" charset="0"/>
              </a:rPr>
              <a:t>推理</a:t>
            </a:r>
            <a:r>
              <a:rPr lang="zh-CN" altLang="en-US" sz="2600" b="1" dirty="0">
                <a:solidFill>
                  <a:srgbClr val="000000"/>
                </a:solidFill>
                <a:latin typeface="Times New Roman" panose="02020603050405020304" pitchFamily="18" charset="0"/>
              </a:rPr>
              <a:t>来解决只有专家才能解决的复杂问题。”</a:t>
            </a:r>
            <a:r>
              <a:rPr lang="zh-CN" altLang="en-US" sz="2600" b="1" dirty="0">
                <a:latin typeface="Arial" panose="020B0604020202020204" pitchFamily="34" charset="0"/>
              </a:rPr>
              <a:t> </a:t>
            </a:r>
            <a:endParaRPr lang="zh-CN" altLang="en-US" sz="2600" b="1" dirty="0">
              <a:solidFill>
                <a:srgbClr val="000000"/>
              </a:solidFill>
              <a:latin typeface="Times New Roman" panose="02020603050405020304" pitchFamily="18" charset="0"/>
            </a:endParaRPr>
          </a:p>
        </p:txBody>
      </p:sp>
      <p:sp>
        <p:nvSpPr>
          <p:cNvPr id="32809" name="Rectangle 41"/>
          <p:cNvSpPr/>
          <p:nvPr/>
        </p:nvSpPr>
        <p:spPr>
          <a:xfrm>
            <a:off x="304800" y="3886200"/>
            <a:ext cx="8458200" cy="549275"/>
          </a:xfrm>
          <a:prstGeom prst="rect">
            <a:avLst/>
          </a:prstGeom>
          <a:gradFill rotWithShape="1">
            <a:gsLst>
              <a:gs pos="0">
                <a:srgbClr val="CCFFCC"/>
              </a:gs>
              <a:gs pos="100000">
                <a:schemeClr val="bg1"/>
              </a:gs>
            </a:gsLst>
            <a:path path="shape">
              <a:fillToRect l="50000" t="50000" r="50000" b="5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30000"/>
              </a:lnSpc>
              <a:buBlip>
                <a:blip r:embed="rId2"/>
              </a:buBlip>
            </a:pPr>
            <a:r>
              <a:rPr lang="en-US" altLang="zh-CN" sz="2600" dirty="0">
                <a:latin typeface="Verdana" panose="020B0604030504040204" pitchFamily="34" charset="0"/>
              </a:rPr>
              <a:t> </a:t>
            </a:r>
            <a:r>
              <a:rPr lang="zh-CN" altLang="en-US" sz="2600" b="1" dirty="0">
                <a:solidFill>
                  <a:srgbClr val="0000FF"/>
                </a:solidFill>
                <a:latin typeface="Verdana" panose="020B0604030504040204" pitchFamily="34" charset="0"/>
              </a:rPr>
              <a:t>专家系统：</a:t>
            </a:r>
            <a:r>
              <a:rPr lang="zh-CN" altLang="en-US" sz="2600" b="1" dirty="0">
                <a:latin typeface="Verdana" panose="020B0604030504040204" pitchFamily="34" charset="0"/>
              </a:rPr>
              <a:t>一类包含知识和推理的智能计算机程序</a:t>
            </a:r>
            <a:r>
              <a:rPr lang="zh-CN" altLang="en-US" sz="2600" dirty="0">
                <a:latin typeface="Verdana" panose="020B0604030504040204" pitchFamily="34" charset="0"/>
              </a:rPr>
              <a:t> </a:t>
            </a:r>
            <a:r>
              <a:rPr lang="zh-CN" altLang="en-US" sz="2600" b="1" dirty="0">
                <a:solidFill>
                  <a:srgbClr val="000000"/>
                </a:solidFill>
                <a:latin typeface="Verdana" panose="020B0604030504040204" pitchFamily="34" charset="0"/>
              </a:rPr>
              <a:t>。</a:t>
            </a: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638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7.2.1  </a:t>
            </a:r>
            <a:r>
              <a:rPr lang="zh-CN" altLang="en-US" sz="3600" b="0" dirty="0">
                <a:latin typeface="Times New Roman" panose="02020603050405020304" pitchFamily="18" charset="0"/>
                <a:ea typeface="黑体" panose="02010609060101010101" pitchFamily="49" charset="-122"/>
              </a:rPr>
              <a:t>专家系统的定义</a:t>
            </a:r>
            <a:endParaRPr lang="zh-CN" altLang="en-US" dirty="0">
              <a:latin typeface="Times New Roman" panose="02020603050405020304" pitchFamily="18" charset="0"/>
            </a:endParaRPr>
          </a:p>
        </p:txBody>
      </p:sp>
      <p:sp>
        <p:nvSpPr>
          <p:cNvPr id="16388" name="Rectangle 3"/>
          <p:cNvSpPr>
            <a:spLocks noGrp="1"/>
          </p:cNvSpPr>
          <p:nvPr>
            <p:ph idx="1"/>
          </p:nvPr>
        </p:nvSpPr>
        <p:spPr>
          <a:xfrm>
            <a:off x="228600" y="838200"/>
            <a:ext cx="8458200" cy="6324600"/>
          </a:xfrm>
          <a:ln/>
        </p:spPr>
        <p:txBody>
          <a:bodyPr vert="horz" wrap="square" lIns="91440" tIns="45720" rIns="91440" bIns="45720" anchor="t" anchorCtr="0"/>
          <a:lstStyle/>
          <a:p>
            <a:pPr marL="0" indent="0" algn="just" eaLnBrk="1" hangingPunct="1">
              <a:buNone/>
            </a:pPr>
            <a:r>
              <a:rPr lang="en-US" altLang="zh-CN" b="1" dirty="0">
                <a:solidFill>
                  <a:srgbClr val="000000"/>
                </a:solidFill>
                <a:latin typeface="Times New Roman" panose="02020603050405020304" pitchFamily="18" charset="0"/>
              </a:rPr>
              <a:t>    </a:t>
            </a:r>
            <a:r>
              <a:rPr lang="en-US" altLang="zh-CN" b="1" dirty="0">
                <a:solidFill>
                  <a:srgbClr val="0000FF"/>
                </a:solidFill>
                <a:latin typeface="Times New Roman" panose="02020603050405020304" pitchFamily="18" charset="0"/>
              </a:rPr>
              <a:t>2.  </a:t>
            </a:r>
            <a:r>
              <a:rPr lang="zh-CN" altLang="en-US" b="1" dirty="0">
                <a:solidFill>
                  <a:srgbClr val="0000FF"/>
                </a:solidFill>
                <a:latin typeface="Times New Roman" panose="02020603050405020304" pitchFamily="18" charset="0"/>
              </a:rPr>
              <a:t>专家系统的基本组成 </a:t>
            </a:r>
          </a:p>
        </p:txBody>
      </p:sp>
      <p:graphicFrame>
        <p:nvGraphicFramePr>
          <p:cNvPr id="202759" name="Object 7"/>
          <p:cNvGraphicFramePr>
            <a:graphicFrameLocks noGrp="1" noChangeAspect="1"/>
          </p:cNvGraphicFramePr>
          <p:nvPr>
            <p:ph idx="1"/>
          </p:nvPr>
        </p:nvGraphicFramePr>
        <p:xfrm>
          <a:off x="762000" y="1447800"/>
          <a:ext cx="8077200" cy="5029200"/>
        </p:xfrm>
        <a:graphic>
          <a:graphicData uri="http://schemas.openxmlformats.org/presentationml/2006/ole">
            <mc:AlternateContent xmlns:mc="http://schemas.openxmlformats.org/markup-compatibility/2006">
              <mc:Choice xmlns:v="urn:schemas-microsoft-com:vml" Requires="v">
                <p:oleObj r:id="rId2" imgW="4525010" imgH="4122420" progId="SmartDraw.2">
                  <p:embed/>
                </p:oleObj>
              </mc:Choice>
              <mc:Fallback>
                <p:oleObj r:id="rId2" imgW="4525010" imgH="4122420" progId="SmartDraw.2">
                  <p:embed/>
                  <p:pic>
                    <p:nvPicPr>
                      <p:cNvPr id="0" name="图片 3076"/>
                      <p:cNvPicPr/>
                      <p:nvPr/>
                    </p:nvPicPr>
                    <p:blipFill>
                      <a:blip r:embed="rId3"/>
                      <a:srcRect/>
                      <a:stretch>
                        <a:fillRect/>
                      </a:stretch>
                    </p:blipFill>
                    <p:spPr>
                      <a:xfrm>
                        <a:off x="762000" y="1447800"/>
                        <a:ext cx="8077200" cy="5029200"/>
                      </a:xfrm>
                      <a:prstGeom prst="rect">
                        <a:avLst/>
                      </a:prstGeom>
                      <a:noFill/>
                      <a:ln w="38100">
                        <a:miter/>
                      </a:ln>
                    </p:spPr>
                  </p:pic>
                </p:oleObj>
              </mc:Fallback>
            </mc:AlternateContent>
          </a:graphicData>
        </a:graphic>
      </p:graphicFrame>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8435"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8" name="Rectangle 3"/>
          <p:cNvSpPr txBox="1">
            <a:spLocks noChangeArrowheads="1"/>
          </p:cNvSpPr>
          <p:nvPr/>
        </p:nvSpPr>
        <p:spPr bwMode="auto">
          <a:xfrm>
            <a:off x="501650" y="1295400"/>
            <a:ext cx="6356350" cy="5172075"/>
          </a:xfrm>
          <a:prstGeom prst="rect">
            <a:avLst/>
          </a:prstGeom>
          <a:noFill/>
          <a:ln w="9525">
            <a:noFill/>
            <a:miter lim="800000"/>
          </a:ln>
        </p:spPr>
        <p:txBody>
          <a:bodyPr/>
          <a:lstStyle/>
          <a:p>
            <a:pPr marL="469900" marR="0" indent="-469900" defTabSz="914400" eaLnBrk="1" hangingPunct="1">
              <a:lnSpc>
                <a:spcPct val="120000"/>
              </a:lnSpc>
              <a:spcBef>
                <a:spcPct val="40000"/>
              </a:spcBef>
              <a:buClr>
                <a:schemeClr val="accent2"/>
              </a:buClr>
              <a:buSzTx/>
              <a:buFont typeface="Wingdings" panose="05000000000000000000" pitchFamily="2" charset="2"/>
              <a:buChar char="o"/>
              <a:defRPr/>
            </a:pPr>
            <a:r>
              <a:rPr kumimoji="0" lang="zh-CN" altLang="en-US" sz="2400" b="1" kern="0" cap="none" spc="0" normalizeH="0" baseline="0" noProof="0" dirty="0">
                <a:solidFill>
                  <a:srgbClr val="000000"/>
                </a:solidFill>
                <a:latin typeface="Times New Roman" panose="02020603050405020304" pitchFamily="18" charset="0"/>
                <a:ea typeface="+mn-ea"/>
                <a:cs typeface="+mn-cs"/>
              </a:rPr>
              <a:t>（</a:t>
            </a:r>
            <a:r>
              <a:rPr kumimoji="0" lang="en-US" altLang="en-US" sz="2400" b="1" kern="0" cap="none" spc="0" normalizeH="0" baseline="0" noProof="0" dirty="0">
                <a:solidFill>
                  <a:srgbClr val="000000"/>
                </a:solidFill>
                <a:latin typeface="Times New Roman" panose="02020603050405020304" pitchFamily="18" charset="0"/>
                <a:ea typeface="+mn-ea"/>
                <a:cs typeface="+mn-cs"/>
              </a:rPr>
              <a:t>1</a:t>
            </a:r>
            <a:r>
              <a:rPr kumimoji="0" lang="zh-CN" altLang="en-US" sz="2400" b="1" kern="0" cap="none" spc="0" normalizeH="0" baseline="0" noProof="0" dirty="0">
                <a:solidFill>
                  <a:srgbClr val="000000"/>
                </a:solidFill>
                <a:latin typeface="Times New Roman" panose="02020603050405020304" pitchFamily="18" charset="0"/>
                <a:ea typeface="+mn-ea"/>
                <a:cs typeface="+mn-cs"/>
              </a:rPr>
              <a:t>）具有专家水平的</a:t>
            </a:r>
            <a:r>
              <a:rPr kumimoji="0" lang="zh-CN" altLang="en-US" sz="2400" b="1" kern="0" cap="none" spc="0" normalizeH="0" baseline="0" noProof="0" dirty="0">
                <a:solidFill>
                  <a:srgbClr val="FF0000"/>
                </a:solidFill>
                <a:latin typeface="Times New Roman" panose="02020603050405020304" pitchFamily="18" charset="0"/>
                <a:ea typeface="+mn-ea"/>
                <a:cs typeface="+mn-cs"/>
              </a:rPr>
              <a:t>专业知识</a:t>
            </a:r>
            <a:endParaRPr kumimoji="0" lang="en-US" altLang="zh-CN" sz="2400" b="1" kern="0" cap="none" spc="0" normalizeH="0" baseline="0" noProof="0" dirty="0">
              <a:solidFill>
                <a:srgbClr val="FF0000"/>
              </a:solidFill>
              <a:latin typeface="Times New Roman" panose="02020603050405020304" pitchFamily="18" charset="0"/>
              <a:ea typeface="+mn-ea"/>
              <a:cs typeface="+mn-cs"/>
            </a:endParaRPr>
          </a:p>
          <a:p>
            <a:pPr marL="469900" marR="0" indent="-469900" defTabSz="914400" eaLnBrk="1" hangingPunct="1">
              <a:lnSpc>
                <a:spcPct val="120000"/>
              </a:lnSpc>
              <a:spcBef>
                <a:spcPct val="40000"/>
              </a:spcBef>
              <a:buClr>
                <a:schemeClr val="accent2"/>
              </a:buClr>
              <a:buSzTx/>
              <a:buFont typeface="Wingdings" panose="05000000000000000000" pitchFamily="2" charset="2"/>
              <a:buChar char="o"/>
              <a:defRPr/>
            </a:pPr>
            <a:r>
              <a:rPr kumimoji="0" lang="zh-CN" altLang="en-US" sz="2400" b="1" kern="0" cap="none" spc="0" normalizeH="0" baseline="0" noProof="0" dirty="0">
                <a:solidFill>
                  <a:srgbClr val="000000"/>
                </a:solidFill>
                <a:latin typeface="Times New Roman" panose="02020603050405020304" pitchFamily="18" charset="0"/>
                <a:ea typeface="+mn-ea"/>
                <a:cs typeface="+mn-cs"/>
              </a:rPr>
              <a:t>（</a:t>
            </a:r>
            <a:r>
              <a:rPr kumimoji="0" lang="en-US" altLang="en-US" sz="2400" b="1" kern="0" cap="none" spc="0" normalizeH="0" baseline="0" noProof="0" dirty="0">
                <a:solidFill>
                  <a:srgbClr val="000000"/>
                </a:solidFill>
                <a:latin typeface="Times New Roman" panose="02020603050405020304" pitchFamily="18" charset="0"/>
                <a:ea typeface="+mn-ea"/>
                <a:cs typeface="+mn-cs"/>
              </a:rPr>
              <a:t>2</a:t>
            </a:r>
            <a:r>
              <a:rPr kumimoji="0" lang="zh-CN" altLang="en-US" sz="2400" b="1" kern="0" cap="none" spc="0" normalizeH="0" baseline="0" noProof="0" dirty="0">
                <a:solidFill>
                  <a:srgbClr val="000000"/>
                </a:solidFill>
                <a:latin typeface="Times New Roman" panose="02020603050405020304" pitchFamily="18" charset="0"/>
                <a:ea typeface="+mn-ea"/>
                <a:cs typeface="+mn-cs"/>
              </a:rPr>
              <a:t>）能进行有效的</a:t>
            </a:r>
            <a:r>
              <a:rPr kumimoji="0" lang="zh-CN" altLang="en-US" sz="2400" b="1" kern="0" cap="none" spc="0" normalizeH="0" baseline="0" noProof="0" dirty="0">
                <a:solidFill>
                  <a:srgbClr val="FF0000"/>
                </a:solidFill>
                <a:latin typeface="Times New Roman" panose="02020603050405020304" pitchFamily="18" charset="0"/>
                <a:ea typeface="+mn-ea"/>
                <a:cs typeface="+mn-cs"/>
              </a:rPr>
              <a:t>推理</a:t>
            </a:r>
            <a:endParaRPr kumimoji="0" lang="en-US" altLang="zh-CN" sz="2400" b="1" kern="0" cap="none" spc="0" normalizeH="0" baseline="0" noProof="0" dirty="0">
              <a:solidFill>
                <a:srgbClr val="FF0000"/>
              </a:solidFill>
              <a:latin typeface="Times New Roman" panose="02020603050405020304" pitchFamily="18" charset="0"/>
              <a:ea typeface="+mn-ea"/>
              <a:cs typeface="+mn-cs"/>
            </a:endParaRPr>
          </a:p>
          <a:p>
            <a:pPr marL="469900" marR="0" indent="-469900" defTabSz="914400" eaLnBrk="1" hangingPunct="1">
              <a:lnSpc>
                <a:spcPct val="120000"/>
              </a:lnSpc>
              <a:spcBef>
                <a:spcPct val="40000"/>
              </a:spcBef>
              <a:buClr>
                <a:schemeClr val="accent2"/>
              </a:buClr>
              <a:buSzTx/>
              <a:buFont typeface="Wingdings" panose="05000000000000000000" pitchFamily="2" charset="2"/>
              <a:buChar char="o"/>
              <a:defRPr/>
            </a:pPr>
            <a:r>
              <a:rPr kumimoji="0" lang="zh-CN" altLang="en-US" sz="2400" b="1" kern="0" cap="none" spc="0" normalizeH="0" baseline="0" noProof="0" dirty="0">
                <a:solidFill>
                  <a:srgbClr val="000000"/>
                </a:solidFill>
                <a:latin typeface="Times New Roman" panose="02020603050405020304" pitchFamily="18" charset="0"/>
                <a:ea typeface="+mn-ea"/>
                <a:cs typeface="+mn-cs"/>
              </a:rPr>
              <a:t>（</a:t>
            </a:r>
            <a:r>
              <a:rPr kumimoji="0" lang="en-US" altLang="en-US" sz="2400" b="1" kern="0" cap="none" spc="0" normalizeH="0" baseline="0" noProof="0" dirty="0">
                <a:solidFill>
                  <a:srgbClr val="000000"/>
                </a:solidFill>
                <a:latin typeface="Times New Roman" panose="02020603050405020304" pitchFamily="18" charset="0"/>
                <a:ea typeface="+mn-ea"/>
                <a:cs typeface="+mn-cs"/>
              </a:rPr>
              <a:t>3</a:t>
            </a:r>
            <a:r>
              <a:rPr kumimoji="0" lang="zh-CN" altLang="en-US" sz="2400" b="1" kern="0" cap="none" spc="0" normalizeH="0" baseline="0" noProof="0" dirty="0">
                <a:solidFill>
                  <a:srgbClr val="000000"/>
                </a:solidFill>
                <a:latin typeface="Times New Roman" panose="02020603050405020304" pitchFamily="18" charset="0"/>
                <a:ea typeface="+mn-ea"/>
                <a:cs typeface="+mn-cs"/>
              </a:rPr>
              <a:t>）具有启发性</a:t>
            </a:r>
          </a:p>
          <a:p>
            <a:pPr marL="469900" marR="0" indent="-469900" defTabSz="914400" eaLnBrk="1" hangingPunct="1">
              <a:lnSpc>
                <a:spcPct val="120000"/>
              </a:lnSpc>
              <a:spcBef>
                <a:spcPct val="40000"/>
              </a:spcBef>
              <a:buClr>
                <a:schemeClr val="accent2"/>
              </a:buClr>
              <a:buSzTx/>
              <a:buFont typeface="Wingdings" panose="05000000000000000000" pitchFamily="2" charset="2"/>
              <a:buChar char="o"/>
              <a:defRPr/>
            </a:pPr>
            <a:r>
              <a:rPr kumimoji="0" lang="zh-CN" altLang="en-US" sz="2400" b="1" kern="0" cap="none" spc="0" normalizeH="0" baseline="0" noProof="0" dirty="0">
                <a:solidFill>
                  <a:srgbClr val="000000"/>
                </a:solidFill>
                <a:latin typeface="Times New Roman" panose="02020603050405020304" pitchFamily="18" charset="0"/>
                <a:ea typeface="+mn-ea"/>
                <a:cs typeface="+mn-cs"/>
              </a:rPr>
              <a:t>（</a:t>
            </a:r>
            <a:r>
              <a:rPr kumimoji="0" lang="en-US" altLang="en-US" sz="2400" b="1" kern="0" cap="none" spc="0" normalizeH="0" baseline="0" noProof="0" dirty="0">
                <a:solidFill>
                  <a:srgbClr val="000000"/>
                </a:solidFill>
                <a:latin typeface="Times New Roman" panose="02020603050405020304" pitchFamily="18" charset="0"/>
                <a:ea typeface="+mn-ea"/>
                <a:cs typeface="+mn-cs"/>
              </a:rPr>
              <a:t>4</a:t>
            </a:r>
            <a:r>
              <a:rPr kumimoji="0" lang="zh-CN" altLang="en-US" sz="2400" b="1" kern="0" cap="none" spc="0" normalizeH="0" baseline="0" noProof="0" dirty="0">
                <a:solidFill>
                  <a:srgbClr val="000000"/>
                </a:solidFill>
                <a:latin typeface="Times New Roman" panose="02020603050405020304" pitchFamily="18" charset="0"/>
                <a:ea typeface="+mn-ea"/>
                <a:cs typeface="+mn-cs"/>
              </a:rPr>
              <a:t>）具有灵活性</a:t>
            </a:r>
            <a:endParaRPr kumimoji="0" lang="en-US" altLang="zh-CN" sz="2400" b="1" kern="0" cap="none" spc="0" normalizeH="0" baseline="0" noProof="0" dirty="0">
              <a:solidFill>
                <a:srgbClr val="000000"/>
              </a:solidFill>
              <a:latin typeface="Times New Roman" panose="02020603050405020304" pitchFamily="18" charset="0"/>
              <a:ea typeface="+mn-ea"/>
              <a:cs typeface="+mn-cs"/>
            </a:endParaRPr>
          </a:p>
          <a:p>
            <a:pPr marL="469900" marR="0" indent="-469900" defTabSz="914400" eaLnBrk="1" hangingPunct="1">
              <a:lnSpc>
                <a:spcPct val="120000"/>
              </a:lnSpc>
              <a:spcBef>
                <a:spcPct val="40000"/>
              </a:spcBef>
              <a:buClr>
                <a:schemeClr val="accent2"/>
              </a:buClr>
              <a:buSzTx/>
              <a:buFont typeface="Wingdings" panose="05000000000000000000" pitchFamily="2" charset="2"/>
              <a:buChar char="o"/>
              <a:defRPr/>
            </a:pPr>
            <a:r>
              <a:rPr kumimoji="0" lang="zh-CN" altLang="en-US" sz="2400" b="1" kern="0" cap="none" spc="0" normalizeH="0" baseline="0" noProof="0" dirty="0">
                <a:solidFill>
                  <a:srgbClr val="000000"/>
                </a:solidFill>
                <a:latin typeface="Times New Roman" panose="02020603050405020304" pitchFamily="18" charset="0"/>
                <a:ea typeface="+mn-ea"/>
                <a:cs typeface="+mn-cs"/>
              </a:rPr>
              <a:t>（</a:t>
            </a:r>
            <a:r>
              <a:rPr kumimoji="0" lang="en-US" altLang="en-US" sz="2400" b="1" kern="0" cap="none" spc="0" normalizeH="0" baseline="0" noProof="0" dirty="0">
                <a:solidFill>
                  <a:srgbClr val="000000"/>
                </a:solidFill>
                <a:latin typeface="Times New Roman" panose="02020603050405020304" pitchFamily="18" charset="0"/>
                <a:ea typeface="+mn-ea"/>
                <a:cs typeface="+mn-cs"/>
              </a:rPr>
              <a:t>5</a:t>
            </a:r>
            <a:r>
              <a:rPr kumimoji="0" lang="zh-CN" altLang="en-US" sz="2400" b="1" kern="0" cap="none" spc="0" normalizeH="0" baseline="0" noProof="0" dirty="0">
                <a:solidFill>
                  <a:srgbClr val="000000"/>
                </a:solidFill>
                <a:latin typeface="Times New Roman" panose="02020603050405020304" pitchFamily="18" charset="0"/>
                <a:ea typeface="+mn-ea"/>
                <a:cs typeface="+mn-cs"/>
              </a:rPr>
              <a:t>）具有透明性</a:t>
            </a:r>
          </a:p>
          <a:p>
            <a:pPr marL="469900" marR="0" indent="-469900" defTabSz="914400" eaLnBrk="1" hangingPunct="1">
              <a:lnSpc>
                <a:spcPct val="120000"/>
              </a:lnSpc>
              <a:spcBef>
                <a:spcPct val="40000"/>
              </a:spcBef>
              <a:buClr>
                <a:schemeClr val="accent2"/>
              </a:buClr>
              <a:buSzTx/>
              <a:buFont typeface="Wingdings" panose="05000000000000000000" pitchFamily="2" charset="2"/>
              <a:buChar char="o"/>
              <a:defRPr/>
            </a:pPr>
            <a:r>
              <a:rPr kumimoji="0" lang="zh-CN" altLang="en-US" sz="2400" b="1" kern="0" cap="none" spc="0" normalizeH="0" baseline="0" noProof="0" dirty="0">
                <a:solidFill>
                  <a:srgbClr val="000000"/>
                </a:solidFill>
                <a:latin typeface="Times New Roman" panose="02020603050405020304" pitchFamily="18" charset="0"/>
                <a:ea typeface="+mn-ea"/>
                <a:cs typeface="+mn-cs"/>
              </a:rPr>
              <a:t>（</a:t>
            </a:r>
            <a:r>
              <a:rPr kumimoji="0" lang="en-US" altLang="en-US" sz="2400" b="1" kern="0" cap="none" spc="0" normalizeH="0" baseline="0" noProof="0" dirty="0">
                <a:solidFill>
                  <a:srgbClr val="000000"/>
                </a:solidFill>
                <a:latin typeface="Times New Roman" panose="02020603050405020304" pitchFamily="18" charset="0"/>
                <a:ea typeface="+mn-ea"/>
                <a:cs typeface="+mn-cs"/>
              </a:rPr>
              <a:t>6</a:t>
            </a:r>
            <a:r>
              <a:rPr kumimoji="0" lang="zh-CN" altLang="en-US" sz="2400" b="1" kern="0" cap="none" spc="0" normalizeH="0" baseline="0" noProof="0" dirty="0">
                <a:solidFill>
                  <a:srgbClr val="000000"/>
                </a:solidFill>
                <a:latin typeface="Times New Roman" panose="02020603050405020304" pitchFamily="18" charset="0"/>
                <a:ea typeface="+mn-ea"/>
                <a:cs typeface="+mn-cs"/>
              </a:rPr>
              <a:t>）具有交互性</a:t>
            </a:r>
          </a:p>
        </p:txBody>
      </p:sp>
      <p:sp>
        <p:nvSpPr>
          <p:cNvPr id="18437" name="Rectangle 4"/>
          <p:cNvSpPr/>
          <p:nvPr/>
        </p:nvSpPr>
        <p:spPr>
          <a:xfrm>
            <a:off x="0" y="7620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7.2.2  </a:t>
            </a:r>
            <a:r>
              <a:rPr lang="zh-CN" altLang="en-US" sz="3600" dirty="0">
                <a:solidFill>
                  <a:schemeClr val="bg1"/>
                </a:solidFill>
                <a:latin typeface="Times New Roman" panose="02020603050405020304" pitchFamily="18" charset="0"/>
                <a:ea typeface="黑体" panose="02010609060101010101" pitchFamily="49" charset="-122"/>
              </a:rPr>
              <a:t>专家系统的特点</a:t>
            </a:r>
          </a:p>
        </p:txBody>
      </p:sp>
      <p:graphicFrame>
        <p:nvGraphicFramePr>
          <p:cNvPr id="2" name="Object 7">
            <a:extLst>
              <a:ext uri="{FF2B5EF4-FFF2-40B4-BE49-F238E27FC236}">
                <a16:creationId xmlns:a16="http://schemas.microsoft.com/office/drawing/2014/main" id="{A7EA124C-4528-96E2-8DC0-D2E15F555BB1}"/>
              </a:ext>
            </a:extLst>
          </p:cNvPr>
          <p:cNvGraphicFramePr>
            <a:graphicFrameLocks noGrp="1" noChangeAspect="1"/>
          </p:cNvGraphicFramePr>
          <p:nvPr>
            <p:ph idx="1"/>
            <p:extLst>
              <p:ext uri="{D42A27DB-BD31-4B8C-83A1-F6EECF244321}">
                <p14:modId xmlns:p14="http://schemas.microsoft.com/office/powerpoint/2010/main" val="630514386"/>
              </p:ext>
            </p:extLst>
          </p:nvPr>
        </p:nvGraphicFramePr>
        <p:xfrm>
          <a:off x="5086371" y="1988601"/>
          <a:ext cx="4057629" cy="3573999"/>
        </p:xfrm>
        <a:graphic>
          <a:graphicData uri="http://schemas.openxmlformats.org/presentationml/2006/ole">
            <mc:AlternateContent xmlns:mc="http://schemas.openxmlformats.org/markup-compatibility/2006">
              <mc:Choice xmlns:v="urn:schemas-microsoft-com:vml" Requires="v">
                <p:oleObj r:id="rId2" imgW="4525010" imgH="4122420" progId="SmartDraw.2">
                  <p:embed/>
                </p:oleObj>
              </mc:Choice>
              <mc:Fallback>
                <p:oleObj r:id="rId2" imgW="4525010" imgH="4122420" progId="SmartDraw.2">
                  <p:embed/>
                  <p:pic>
                    <p:nvPicPr>
                      <p:cNvPr id="202759" name="Object 7"/>
                      <p:cNvPicPr/>
                      <p:nvPr/>
                    </p:nvPicPr>
                    <p:blipFill>
                      <a:blip r:embed="rId3"/>
                      <a:srcRect/>
                      <a:stretch>
                        <a:fillRect/>
                      </a:stretch>
                    </p:blipFill>
                    <p:spPr>
                      <a:xfrm>
                        <a:off x="5086371" y="1988601"/>
                        <a:ext cx="4057629" cy="3573999"/>
                      </a:xfrm>
                      <a:prstGeom prst="rect">
                        <a:avLst/>
                      </a:prstGeom>
                      <a:noFill/>
                      <a:ln w="38100">
                        <a:miter/>
                      </a:ln>
                    </p:spPr>
                  </p:pic>
                </p:oleObj>
              </mc:Fallback>
            </mc:AlternateContent>
          </a:graphicData>
        </a:graphic>
      </p:graphicFrame>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9459" name="Rectangle 8"/>
          <p:cNvSpPr/>
          <p:nvPr/>
        </p:nvSpPr>
        <p:spPr>
          <a:xfrm>
            <a:off x="304800" y="1600200"/>
            <a:ext cx="8458200" cy="4876800"/>
          </a:xfrm>
          <a:prstGeom prst="rect">
            <a:avLst/>
          </a:prstGeom>
          <a:gradFill rotWithShape="1">
            <a:gsLst>
              <a:gs pos="0">
                <a:srgbClr val="00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19460"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19461" name="Rectangle 3"/>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FF"/>
                </a:solidFill>
                <a:latin typeface="Times New Roman" panose="02020603050405020304" pitchFamily="18" charset="0"/>
              </a:rPr>
              <a:t>专家系统与传统程序的比较</a:t>
            </a:r>
          </a:p>
          <a:p>
            <a:pPr eaLnBrk="1" hangingPunct="1">
              <a:buNone/>
            </a:pPr>
            <a:r>
              <a:rPr lang="zh-CN" altLang="en-US" sz="2500" b="1" dirty="0">
                <a:solidFill>
                  <a:srgbClr val="000000"/>
                </a:solidFill>
                <a:latin typeface="Times New Roman" panose="02020603050405020304" pitchFamily="18" charset="0"/>
              </a:rPr>
              <a:t>（</a:t>
            </a:r>
            <a:r>
              <a:rPr lang="en-US" altLang="zh-CN" sz="2500" b="1" dirty="0">
                <a:solidFill>
                  <a:srgbClr val="000000"/>
                </a:solidFill>
                <a:latin typeface="Times New Roman" panose="02020603050405020304" pitchFamily="18" charset="0"/>
              </a:rPr>
              <a:t>1</a:t>
            </a:r>
            <a:r>
              <a:rPr lang="zh-CN" altLang="en-US" sz="2500" b="1" dirty="0">
                <a:solidFill>
                  <a:srgbClr val="000000"/>
                </a:solidFill>
                <a:latin typeface="Times New Roman" panose="02020603050405020304" pitchFamily="18" charset="0"/>
              </a:rPr>
              <a:t>）编程思想</a:t>
            </a:r>
            <a:r>
              <a:rPr lang="zh-CN" altLang="en-US" sz="2500"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 </a:t>
            </a:r>
            <a:r>
              <a:rPr lang="zh-CN" altLang="en-US" dirty="0">
                <a:latin typeface="Times New Roman" panose="02020603050405020304" pitchFamily="18" charset="0"/>
              </a:rPr>
              <a:t> </a:t>
            </a:r>
          </a:p>
        </p:txBody>
      </p:sp>
      <p:sp>
        <p:nvSpPr>
          <p:cNvPr id="19462" name="Rectangle 4"/>
          <p:cNvSpPr/>
          <p:nvPr/>
        </p:nvSpPr>
        <p:spPr>
          <a:xfrm>
            <a:off x="0" y="7620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7.2.2  </a:t>
            </a:r>
            <a:r>
              <a:rPr lang="zh-CN" altLang="en-US" sz="3600" dirty="0">
                <a:solidFill>
                  <a:schemeClr val="bg1"/>
                </a:solidFill>
                <a:latin typeface="Times New Roman" panose="02020603050405020304" pitchFamily="18" charset="0"/>
                <a:ea typeface="黑体" panose="02010609060101010101" pitchFamily="49" charset="-122"/>
              </a:rPr>
              <a:t>专家系统的特点</a:t>
            </a:r>
          </a:p>
        </p:txBody>
      </p:sp>
      <p:sp>
        <p:nvSpPr>
          <p:cNvPr id="138245" name="Text Box 5"/>
          <p:cNvSpPr txBox="1"/>
          <p:nvPr/>
        </p:nvSpPr>
        <p:spPr>
          <a:xfrm>
            <a:off x="1676400" y="2232025"/>
            <a:ext cx="6781800" cy="1006475"/>
          </a:xfrm>
          <a:prstGeom prst="rect">
            <a:avLst/>
          </a:prstGeom>
          <a:noFill/>
          <a:ln w="9525">
            <a:noFill/>
          </a:ln>
        </p:spPr>
        <p:txBody>
          <a:bodyPr>
            <a:spAutoFit/>
          </a:bodyPr>
          <a:lstStyle/>
          <a:p>
            <a:pPr algn="just" eaLnBrk="1" hangingPunct="1">
              <a:spcBef>
                <a:spcPct val="40000"/>
              </a:spcBef>
            </a:pPr>
            <a:r>
              <a:rPr lang="zh-CN" altLang="en-US" sz="2500" b="1" dirty="0">
                <a:solidFill>
                  <a:srgbClr val="0000FF"/>
                </a:solidFill>
                <a:latin typeface="宋体" panose="02010600030101010101" pitchFamily="2" charset="-122"/>
              </a:rPr>
              <a:t>传统程序 </a:t>
            </a:r>
            <a:r>
              <a:rPr lang="en-US" altLang="zh-CN" sz="2500" b="1" dirty="0">
                <a:solidFill>
                  <a:srgbClr val="0000FF"/>
                </a:solidFill>
                <a:latin typeface="Times New Roman" panose="02020603050405020304" pitchFamily="18" charset="0"/>
                <a:cs typeface="Times New Roman" panose="02020603050405020304" pitchFamily="18" charset="0"/>
              </a:rPr>
              <a:t>= </a:t>
            </a:r>
            <a:r>
              <a:rPr lang="zh-CN" altLang="en-US" sz="2500" b="1" dirty="0">
                <a:solidFill>
                  <a:srgbClr val="0000FF"/>
                </a:solidFill>
                <a:latin typeface="宋体" panose="02010600030101010101" pitchFamily="2" charset="-122"/>
              </a:rPr>
              <a:t>数据结构</a:t>
            </a:r>
            <a:r>
              <a:rPr lang="en-US" altLang="zh-CN" sz="2500" b="1" dirty="0">
                <a:solidFill>
                  <a:srgbClr val="0000FF"/>
                </a:solidFill>
                <a:latin typeface="Times New Roman" panose="02020603050405020304" pitchFamily="18" charset="0"/>
                <a:cs typeface="Times New Roman" panose="02020603050405020304" pitchFamily="18" charset="0"/>
              </a:rPr>
              <a:t>+</a:t>
            </a:r>
            <a:r>
              <a:rPr lang="zh-CN" altLang="en-US" sz="2500" b="1" dirty="0">
                <a:solidFill>
                  <a:srgbClr val="0000FF"/>
                </a:solidFill>
                <a:latin typeface="宋体" panose="02010600030101010101" pitchFamily="2" charset="-122"/>
              </a:rPr>
              <a:t>算法</a:t>
            </a:r>
            <a:endParaRPr lang="zh-CN" altLang="en-US" sz="2500" b="1" dirty="0">
              <a:solidFill>
                <a:srgbClr val="0000FF"/>
              </a:solidFill>
              <a:latin typeface="Times New Roman" panose="02020603050405020304" pitchFamily="18" charset="0"/>
              <a:cs typeface="Times New Roman" panose="02020603050405020304" pitchFamily="18" charset="0"/>
            </a:endParaRPr>
          </a:p>
          <a:p>
            <a:pPr algn="just" eaLnBrk="1" hangingPunct="1">
              <a:spcBef>
                <a:spcPct val="40000"/>
              </a:spcBef>
            </a:pPr>
            <a:r>
              <a:rPr lang="zh-CN" altLang="en-US" sz="2500" b="1" dirty="0">
                <a:solidFill>
                  <a:srgbClr val="0000FF"/>
                </a:solidFill>
                <a:latin typeface="宋体" panose="02010600030101010101" pitchFamily="2" charset="-122"/>
              </a:rPr>
              <a:t>专家系统 </a:t>
            </a:r>
            <a:r>
              <a:rPr lang="en-US" altLang="zh-CN" sz="2500" b="1" dirty="0">
                <a:solidFill>
                  <a:srgbClr val="0000FF"/>
                </a:solidFill>
                <a:latin typeface="Times New Roman" panose="02020603050405020304" pitchFamily="18" charset="0"/>
                <a:cs typeface="Times New Roman" panose="02020603050405020304" pitchFamily="18" charset="0"/>
              </a:rPr>
              <a:t>= </a:t>
            </a:r>
            <a:r>
              <a:rPr lang="zh-CN" altLang="en-US" sz="2500" b="1" dirty="0">
                <a:solidFill>
                  <a:srgbClr val="0000FF"/>
                </a:solidFill>
                <a:latin typeface="宋体" panose="02010600030101010101" pitchFamily="2" charset="-122"/>
              </a:rPr>
              <a:t>知识</a:t>
            </a:r>
            <a:r>
              <a:rPr lang="en-US" altLang="zh-CN" sz="2500" b="1" dirty="0">
                <a:solidFill>
                  <a:srgbClr val="0000FF"/>
                </a:solidFill>
                <a:latin typeface="Times New Roman" panose="02020603050405020304" pitchFamily="18" charset="0"/>
                <a:cs typeface="Times New Roman" panose="02020603050405020304" pitchFamily="18" charset="0"/>
              </a:rPr>
              <a:t>+</a:t>
            </a:r>
            <a:r>
              <a:rPr lang="zh-CN" altLang="en-US" sz="2500" b="1" dirty="0">
                <a:solidFill>
                  <a:srgbClr val="0000FF"/>
                </a:solidFill>
                <a:latin typeface="宋体" panose="02010600030101010101" pitchFamily="2" charset="-122"/>
              </a:rPr>
              <a:t>推理</a:t>
            </a:r>
            <a:endParaRPr lang="zh-CN" altLang="en-US" sz="2500" b="1" dirty="0">
              <a:solidFill>
                <a:srgbClr val="0000FF"/>
              </a:solidFill>
              <a:latin typeface="Verdana" panose="020B0604030504040204" pitchFamily="34" charset="0"/>
            </a:endParaRPr>
          </a:p>
        </p:txBody>
      </p:sp>
      <p:sp>
        <p:nvSpPr>
          <p:cNvPr id="138246" name="Text Box 6"/>
          <p:cNvSpPr txBox="1"/>
          <p:nvPr/>
        </p:nvSpPr>
        <p:spPr>
          <a:xfrm>
            <a:off x="228600" y="3527425"/>
            <a:ext cx="8686800" cy="1006475"/>
          </a:xfrm>
          <a:prstGeom prst="rect">
            <a:avLst/>
          </a:prstGeom>
          <a:noFill/>
          <a:ln w="9525">
            <a:noFill/>
          </a:ln>
        </p:spPr>
        <p:txBody>
          <a:bodyPr>
            <a:spAutoFit/>
          </a:bodyPr>
          <a:lstStyle/>
          <a:p>
            <a:pPr eaLnBrk="1" hangingPunct="1">
              <a:spcBef>
                <a:spcPct val="40000"/>
              </a:spcBef>
            </a:pPr>
            <a:r>
              <a:rPr lang="zh-CN" altLang="en-US" sz="2500" b="1" dirty="0">
                <a:solidFill>
                  <a:srgbClr val="000000"/>
                </a:solidFill>
                <a:latin typeface="宋体" panose="02010600030101010101" pitchFamily="2" charset="-122"/>
              </a:rPr>
              <a:t>（</a:t>
            </a:r>
            <a:r>
              <a:rPr lang="en-US" altLang="zh-CN" sz="2500" b="1" dirty="0">
                <a:solidFill>
                  <a:srgbClr val="000000"/>
                </a:solidFill>
                <a:latin typeface="Times New Roman" panose="02020603050405020304" pitchFamily="18" charset="0"/>
                <a:cs typeface="Times New Roman" panose="02020603050405020304" pitchFamily="18" charset="0"/>
              </a:rPr>
              <a:t>2</a:t>
            </a:r>
            <a:r>
              <a:rPr lang="zh-CN" altLang="en-US" sz="2500" b="1" dirty="0">
                <a:solidFill>
                  <a:srgbClr val="000000"/>
                </a:solidFill>
                <a:latin typeface="宋体" panose="02010600030101010101" pitchFamily="2" charset="-122"/>
              </a:rPr>
              <a:t>）传统程序：关于问题求解的知识隐含于程序中。</a:t>
            </a:r>
          </a:p>
          <a:p>
            <a:pPr eaLnBrk="1" hangingPunct="1">
              <a:spcBef>
                <a:spcPct val="40000"/>
              </a:spcBef>
            </a:pPr>
            <a:r>
              <a:rPr lang="zh-CN" altLang="en-US" sz="2500" b="1" dirty="0">
                <a:solidFill>
                  <a:srgbClr val="000000"/>
                </a:solidFill>
                <a:latin typeface="宋体" panose="02010600030101010101" pitchFamily="2" charset="-122"/>
              </a:rPr>
              <a:t>     专家系统：知识单独组成知识库，与推理机分离。</a:t>
            </a:r>
            <a:r>
              <a:rPr lang="zh-CN" altLang="en-US" dirty="0">
                <a:latin typeface="Verdana" panose="020B0604030504040204" pitchFamily="34" charset="0"/>
              </a:rPr>
              <a:t> </a:t>
            </a:r>
          </a:p>
        </p:txBody>
      </p:sp>
      <p:sp>
        <p:nvSpPr>
          <p:cNvPr id="138247" name="Text Box 7"/>
          <p:cNvSpPr txBox="1"/>
          <p:nvPr/>
        </p:nvSpPr>
        <p:spPr>
          <a:xfrm>
            <a:off x="228600" y="4760913"/>
            <a:ext cx="7620000" cy="1562100"/>
          </a:xfrm>
          <a:prstGeom prst="rect">
            <a:avLst/>
          </a:prstGeom>
          <a:noFill/>
          <a:ln w="9525">
            <a:noFill/>
          </a:ln>
        </p:spPr>
        <p:txBody>
          <a:bodyPr>
            <a:spAutoFit/>
          </a:bodyPr>
          <a:lstStyle/>
          <a:p>
            <a:pPr eaLnBrk="1" hangingPunct="1">
              <a:spcBef>
                <a:spcPct val="40000"/>
              </a:spcBef>
            </a:pPr>
            <a:r>
              <a:rPr lang="zh-CN" altLang="en-US" sz="2500" b="1" dirty="0">
                <a:solidFill>
                  <a:srgbClr val="000000"/>
                </a:solidFill>
                <a:latin typeface="宋体" panose="02010600030101010101" pitchFamily="2" charset="-122"/>
              </a:rPr>
              <a:t>（</a:t>
            </a:r>
            <a:r>
              <a:rPr lang="en-US" altLang="zh-CN" sz="2500" b="1" dirty="0">
                <a:solidFill>
                  <a:srgbClr val="000000"/>
                </a:solidFill>
                <a:latin typeface="Times New Roman" panose="02020603050405020304" pitchFamily="18" charset="0"/>
                <a:cs typeface="Times New Roman" panose="02020603050405020304" pitchFamily="18" charset="0"/>
              </a:rPr>
              <a:t>3</a:t>
            </a:r>
            <a:r>
              <a:rPr lang="zh-CN" altLang="en-US" sz="2500" b="1" dirty="0">
                <a:solidFill>
                  <a:srgbClr val="000000"/>
                </a:solidFill>
                <a:latin typeface="宋体" panose="02010600030101010101" pitchFamily="2" charset="-122"/>
              </a:rPr>
              <a:t>）处理对象</a:t>
            </a:r>
            <a:r>
              <a:rPr lang="zh-CN" altLang="en-US" sz="2500" dirty="0">
                <a:solidFill>
                  <a:srgbClr val="000000"/>
                </a:solidFill>
                <a:latin typeface="宋体" panose="02010600030101010101" pitchFamily="2" charset="-122"/>
              </a:rPr>
              <a:t>：</a:t>
            </a:r>
          </a:p>
          <a:p>
            <a:pPr eaLnBrk="1" hangingPunct="1">
              <a:spcBef>
                <a:spcPct val="40000"/>
              </a:spcBef>
            </a:pPr>
            <a:r>
              <a:rPr lang="zh-CN" altLang="en-US" sz="2600" dirty="0">
                <a:solidFill>
                  <a:srgbClr val="000000"/>
                </a:solidFill>
                <a:latin typeface="宋体" panose="02010600030101010101" pitchFamily="2" charset="-122"/>
              </a:rPr>
              <a:t>         </a:t>
            </a:r>
            <a:r>
              <a:rPr lang="zh-CN" altLang="en-US" sz="2500" b="1" dirty="0">
                <a:solidFill>
                  <a:srgbClr val="000000"/>
                </a:solidFill>
                <a:latin typeface="宋体" panose="02010600030101010101" pitchFamily="2" charset="-122"/>
              </a:rPr>
              <a:t>传统程序：数值计算和数据处理。</a:t>
            </a:r>
          </a:p>
          <a:p>
            <a:pPr eaLnBrk="1" hangingPunct="1">
              <a:spcBef>
                <a:spcPct val="40000"/>
              </a:spcBef>
            </a:pPr>
            <a:r>
              <a:rPr lang="zh-CN" altLang="en-US" sz="2500" b="1" dirty="0">
                <a:solidFill>
                  <a:srgbClr val="000000"/>
                </a:solidFill>
                <a:latin typeface="宋体" panose="02010600030101010101" pitchFamily="2" charset="-122"/>
              </a:rPr>
              <a:t>         专家系统：符号处理。</a:t>
            </a:r>
            <a:r>
              <a:rPr lang="zh-CN" altLang="en-US" sz="2500" b="1" dirty="0">
                <a:latin typeface="Verdana" panose="020B0604030504040204" pitchFamily="34" charset="0"/>
              </a:rPr>
              <a:t> </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0483" name="Rectangle 8"/>
          <p:cNvSpPr/>
          <p:nvPr/>
        </p:nvSpPr>
        <p:spPr>
          <a:xfrm>
            <a:off x="304800" y="1676400"/>
            <a:ext cx="8610600" cy="3581400"/>
          </a:xfrm>
          <a:prstGeom prst="rect">
            <a:avLst/>
          </a:prstGeom>
          <a:gradFill rotWithShape="1">
            <a:gsLst>
              <a:gs pos="0">
                <a:srgbClr val="00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20484"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20485" name="Rectangle 3"/>
          <p:cNvSpPr>
            <a:spLocks noGrp="1"/>
          </p:cNvSpPr>
          <p:nvPr>
            <p:ph idx="1"/>
          </p:nvPr>
        </p:nvSpPr>
        <p:spPr>
          <a:xfrm>
            <a:off x="250825" y="908050"/>
            <a:ext cx="8664575" cy="5400675"/>
          </a:xfrm>
          <a:ln/>
        </p:spPr>
        <p:txBody>
          <a:bodyPr vert="horz" wrap="square" lIns="91440" tIns="45720" rIns="91440" bIns="45720" anchor="t" anchorCtr="0"/>
          <a:lstStyle/>
          <a:p>
            <a:pPr eaLnBrk="1" hangingPunct="1"/>
            <a:r>
              <a:rPr lang="zh-CN" altLang="en-US" b="1" dirty="0">
                <a:solidFill>
                  <a:srgbClr val="000000"/>
                </a:solidFill>
                <a:latin typeface="Times New Roman" panose="02020603050405020304" pitchFamily="18" charset="0"/>
              </a:rPr>
              <a:t>专家系统与传统程序的比较</a:t>
            </a:r>
          </a:p>
          <a:p>
            <a:pPr eaLnBrk="1" hangingPunct="1">
              <a:spcBef>
                <a:spcPct val="90000"/>
              </a:spcBef>
              <a:buNone/>
            </a:pPr>
            <a:r>
              <a:rPr lang="zh-CN" altLang="en-US" sz="2500" b="1" dirty="0">
                <a:solidFill>
                  <a:srgbClr val="000000"/>
                </a:solidFill>
                <a:latin typeface="Times New Roman" panose="02020603050405020304" pitchFamily="18" charset="0"/>
              </a:rPr>
              <a:t>（</a:t>
            </a:r>
            <a:r>
              <a:rPr lang="en-US" altLang="zh-CN" sz="2500" b="1" dirty="0">
                <a:solidFill>
                  <a:srgbClr val="000000"/>
                </a:solidFill>
                <a:latin typeface="Times New Roman" panose="02020603050405020304" pitchFamily="18" charset="0"/>
              </a:rPr>
              <a:t>4</a:t>
            </a:r>
            <a:r>
              <a:rPr lang="zh-CN" altLang="en-US" sz="2500" b="1" dirty="0">
                <a:solidFill>
                  <a:srgbClr val="000000"/>
                </a:solidFill>
                <a:latin typeface="Times New Roman" panose="02020603050405020304" pitchFamily="18" charset="0"/>
              </a:rPr>
              <a:t>）传统程序：不具有解释功能。</a:t>
            </a:r>
          </a:p>
          <a:p>
            <a:pPr eaLnBrk="1" hangingPunct="1">
              <a:buNone/>
            </a:pPr>
            <a:r>
              <a:rPr lang="zh-CN" altLang="en-US" sz="2500" b="1" dirty="0">
                <a:solidFill>
                  <a:srgbClr val="000000"/>
                </a:solidFill>
                <a:latin typeface="Times New Roman" panose="02020603050405020304" pitchFamily="18" charset="0"/>
              </a:rPr>
              <a:t>         专家系统：具有解释功能。</a:t>
            </a:r>
          </a:p>
        </p:txBody>
      </p:sp>
      <p:sp>
        <p:nvSpPr>
          <p:cNvPr id="20486" name="Rectangle 4"/>
          <p:cNvSpPr/>
          <p:nvPr/>
        </p:nvSpPr>
        <p:spPr>
          <a:xfrm>
            <a:off x="0" y="7620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7.2.2  </a:t>
            </a:r>
            <a:r>
              <a:rPr lang="zh-CN" altLang="en-US" sz="3600" dirty="0">
                <a:solidFill>
                  <a:schemeClr val="bg1"/>
                </a:solidFill>
                <a:latin typeface="Times New Roman" panose="02020603050405020304" pitchFamily="18" charset="0"/>
                <a:ea typeface="黑体" panose="02010609060101010101" pitchFamily="49" charset="-122"/>
              </a:rPr>
              <a:t>专家系统的特点</a:t>
            </a:r>
          </a:p>
        </p:txBody>
      </p:sp>
      <p:sp>
        <p:nvSpPr>
          <p:cNvPr id="139270" name="Text Box 6"/>
          <p:cNvSpPr txBox="1"/>
          <p:nvPr/>
        </p:nvSpPr>
        <p:spPr>
          <a:xfrm>
            <a:off x="228600" y="3222625"/>
            <a:ext cx="9144000" cy="1044575"/>
          </a:xfrm>
          <a:prstGeom prst="rect">
            <a:avLst/>
          </a:prstGeom>
          <a:noFill/>
          <a:ln w="9525">
            <a:noFill/>
          </a:ln>
        </p:spPr>
        <p:txBody>
          <a:bodyPr>
            <a:spAutoFit/>
          </a:bodyPr>
          <a:lstStyle/>
          <a:p>
            <a:pPr eaLnBrk="1" hangingPunct="1">
              <a:spcBef>
                <a:spcPct val="50000"/>
              </a:spcBef>
            </a:pPr>
            <a:r>
              <a:rPr lang="zh-CN" altLang="en-US" sz="2500" b="1" dirty="0">
                <a:solidFill>
                  <a:srgbClr val="000000"/>
                </a:solidFill>
                <a:latin typeface="宋体" panose="02010600030101010101" pitchFamily="2" charset="-122"/>
              </a:rPr>
              <a:t>（</a:t>
            </a:r>
            <a:r>
              <a:rPr lang="en-US" altLang="zh-CN" sz="2500" b="1" dirty="0">
                <a:solidFill>
                  <a:srgbClr val="000000"/>
                </a:solidFill>
                <a:latin typeface="Times New Roman" panose="02020603050405020304" pitchFamily="18" charset="0"/>
                <a:cs typeface="Times New Roman" panose="02020603050405020304" pitchFamily="18" charset="0"/>
              </a:rPr>
              <a:t>5</a:t>
            </a:r>
            <a:r>
              <a:rPr lang="zh-CN" altLang="en-US" sz="2500" b="1" dirty="0">
                <a:solidFill>
                  <a:srgbClr val="000000"/>
                </a:solidFill>
                <a:latin typeface="宋体" panose="02010600030101010101" pitchFamily="2" charset="-122"/>
              </a:rPr>
              <a:t>）传统程序：产生正确的答案。</a:t>
            </a:r>
          </a:p>
          <a:p>
            <a:pPr eaLnBrk="1" hangingPunct="1">
              <a:spcBef>
                <a:spcPct val="50000"/>
              </a:spcBef>
            </a:pPr>
            <a:r>
              <a:rPr lang="zh-CN" altLang="en-US" sz="2500" b="1" dirty="0">
                <a:solidFill>
                  <a:srgbClr val="000000"/>
                </a:solidFill>
                <a:latin typeface="宋体" panose="02010600030101010101" pitchFamily="2" charset="-122"/>
              </a:rPr>
              <a:t>     专家系统：通常产生正确的答案，有时产生错误的答案。 </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7651"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zh-CN" altLang="en-US" sz="3600" dirty="0">
                <a:solidFill>
                  <a:schemeClr val="bg1"/>
                </a:solidFill>
                <a:latin typeface="Times New Roman" panose="02020603050405020304" pitchFamily="18" charset="0"/>
                <a:ea typeface="黑体" panose="02010609060101010101" pitchFamily="49" charset="-122"/>
              </a:rPr>
              <a:t>第</a:t>
            </a:r>
            <a:r>
              <a:rPr lang="en-US" altLang="zh-CN" sz="3600" dirty="0">
                <a:solidFill>
                  <a:schemeClr val="bg1"/>
                </a:solidFill>
                <a:latin typeface="Times New Roman" panose="02020603050405020304" pitchFamily="18" charset="0"/>
                <a:ea typeface="黑体" panose="02010609060101010101" pitchFamily="49" charset="-122"/>
              </a:rPr>
              <a:t>7</a:t>
            </a:r>
            <a:r>
              <a:rPr lang="zh-CN" altLang="en-US" sz="3600" dirty="0">
                <a:solidFill>
                  <a:schemeClr val="bg1"/>
                </a:solidFill>
                <a:latin typeface="Times New Roman" panose="02020603050405020304" pitchFamily="18" charset="0"/>
                <a:ea typeface="黑体" panose="02010609060101010101" pitchFamily="49" charset="-122"/>
              </a:rPr>
              <a:t>章  专家系统与机器学习</a:t>
            </a:r>
          </a:p>
        </p:txBody>
      </p:sp>
      <p:sp>
        <p:nvSpPr>
          <p:cNvPr id="27652" name="Rectangle 5"/>
          <p:cNvSpPr/>
          <p:nvPr/>
        </p:nvSpPr>
        <p:spPr>
          <a:xfrm>
            <a:off x="501650" y="1066800"/>
            <a:ext cx="8642350" cy="5400675"/>
          </a:xfrm>
          <a:prstGeom prst="rect">
            <a:avLst/>
          </a:prstGeom>
          <a:noFill/>
          <a:ln w="9525">
            <a:noFill/>
          </a:ln>
        </p:spPr>
        <p:txBody>
          <a:bodyPr/>
          <a:lstStyle/>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7.1  </a:t>
            </a:r>
            <a:r>
              <a:rPr lang="zh-CN" altLang="en-US" sz="2800" b="1" dirty="0">
                <a:latin typeface="Times New Roman" panose="02020603050405020304" pitchFamily="18" charset="0"/>
              </a:rPr>
              <a:t>专家系统的产生和发展 </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7.2  </a:t>
            </a:r>
            <a:r>
              <a:rPr lang="zh-CN" altLang="en-US" sz="2800" b="1" dirty="0">
                <a:latin typeface="Times New Roman" panose="02020603050405020304" pitchFamily="18" charset="0"/>
              </a:rPr>
              <a:t>专家系统的概念 </a:t>
            </a:r>
          </a:p>
          <a:p>
            <a:pPr marL="469900" indent="-469900" eaLnBrk="1" hangingPunct="1">
              <a:lnSpc>
                <a:spcPct val="120000"/>
              </a:lnSpc>
              <a:spcBef>
                <a:spcPct val="30000"/>
              </a:spcBef>
              <a:buClr>
                <a:srgbClr val="0000FF"/>
              </a:buClr>
              <a:buSzPct val="150000"/>
              <a:buFont typeface="Wingdings" panose="05000000000000000000" pitchFamily="2" charset="2"/>
              <a:buChar char="ü"/>
            </a:pPr>
            <a:r>
              <a:rPr lang="en-US" altLang="zh-CN" sz="2800" b="1" dirty="0">
                <a:solidFill>
                  <a:srgbClr val="0000FF"/>
                </a:solidFill>
                <a:latin typeface="Times New Roman" panose="02020603050405020304" pitchFamily="18" charset="0"/>
              </a:rPr>
              <a:t>7.3  </a:t>
            </a:r>
            <a:r>
              <a:rPr lang="zh-CN" altLang="en-US" sz="2800" b="1" dirty="0">
                <a:solidFill>
                  <a:srgbClr val="0000FF"/>
                </a:solidFill>
                <a:latin typeface="Times New Roman" panose="02020603050405020304" pitchFamily="18" charset="0"/>
              </a:rPr>
              <a:t>专家系统的工作原理</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7.4  </a:t>
            </a:r>
            <a:r>
              <a:rPr lang="zh-CN" altLang="en-US" sz="2800" b="1" dirty="0">
                <a:latin typeface="Times New Roman" panose="02020603050405020304" pitchFamily="18" charset="0"/>
              </a:rPr>
              <a:t>知识获取的主要过程与模式</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7.5  </a:t>
            </a:r>
            <a:r>
              <a:rPr lang="zh-CN" altLang="en-US" sz="2800" b="1" dirty="0">
                <a:latin typeface="Times New Roman" panose="02020603050405020304" pitchFamily="18" charset="0"/>
              </a:rPr>
              <a:t>机器学习</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7.6  </a:t>
            </a:r>
            <a:r>
              <a:rPr lang="zh-CN" altLang="en-US" sz="2800" b="1" dirty="0">
                <a:latin typeface="Times New Roman" panose="02020603050405020304" pitchFamily="18" charset="0"/>
              </a:rPr>
              <a:t>知识发现与数据挖掘</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7.7  </a:t>
            </a:r>
            <a:r>
              <a:rPr lang="zh-CN" altLang="en-US" sz="2800" b="1" dirty="0">
                <a:latin typeface="Times New Roman" panose="02020603050405020304" pitchFamily="18" charset="0"/>
              </a:rPr>
              <a:t>专家系统的建立</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867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7.3  </a:t>
            </a:r>
            <a:r>
              <a:rPr lang="zh-CN" altLang="en-US" sz="3600" dirty="0">
                <a:solidFill>
                  <a:schemeClr val="bg1"/>
                </a:solidFill>
                <a:latin typeface="Times New Roman" panose="02020603050405020304" pitchFamily="18" charset="0"/>
                <a:ea typeface="黑体" panose="02010609060101010101" pitchFamily="49" charset="-122"/>
              </a:rPr>
              <a:t>专家系统的工作原理</a:t>
            </a:r>
          </a:p>
        </p:txBody>
      </p:sp>
      <p:sp>
        <p:nvSpPr>
          <p:cNvPr id="28676" name="AutoShape 8"/>
          <p:cNvSpPr>
            <a:spLocks noChangeAspect="1" noTextEdit="1"/>
          </p:cNvSpPr>
          <p:nvPr/>
        </p:nvSpPr>
        <p:spPr>
          <a:xfrm>
            <a:off x="457200" y="1143000"/>
            <a:ext cx="8077200" cy="5126038"/>
          </a:xfrm>
          <a:prstGeom prst="rect">
            <a:avLst/>
          </a:prstGeom>
          <a:noFill/>
          <a:ln w="9525">
            <a:noFill/>
          </a:ln>
        </p:spPr>
        <p:txBody>
          <a:bodyPr/>
          <a:lstStyle/>
          <a:p>
            <a:endParaRPr lang="zh-CN" altLang="en-US"/>
          </a:p>
        </p:txBody>
      </p:sp>
      <p:sp>
        <p:nvSpPr>
          <p:cNvPr id="28677" name="Rectangle 645"/>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28678" name="Rectangle 647"/>
          <p:cNvSpPr/>
          <p:nvPr/>
        </p:nvSpPr>
        <p:spPr>
          <a:xfrm>
            <a:off x="2800350" y="5857875"/>
            <a:ext cx="219075" cy="350838"/>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28679" name="Rectangle 648"/>
          <p:cNvSpPr/>
          <p:nvPr/>
        </p:nvSpPr>
        <p:spPr>
          <a:xfrm>
            <a:off x="3417888" y="5868988"/>
            <a:ext cx="2643187" cy="350837"/>
          </a:xfrm>
          <a:prstGeom prst="rect">
            <a:avLst/>
          </a:prstGeom>
          <a:noFill/>
          <a:ln w="9525">
            <a:noFill/>
          </a:ln>
        </p:spPr>
        <p:txBody>
          <a:bodyPr wrap="none" lIns="0" tIns="0" rIns="0" bIns="0">
            <a:spAutoFit/>
          </a:bodyPr>
          <a:lstStyle/>
          <a:p>
            <a:pPr eaLnBrk="1" hangingPunct="1"/>
            <a:r>
              <a:rPr lang="zh-CN" altLang="en-US" sz="2300" b="1" dirty="0">
                <a:solidFill>
                  <a:srgbClr val="000000"/>
                </a:solidFill>
                <a:latin typeface="宋体" panose="02010600030101010101" pitchFamily="2" charset="-122"/>
              </a:rPr>
              <a:t>专家系统的一般结构</a:t>
            </a:r>
            <a:endParaRPr lang="zh-CN" altLang="en-US" b="1" dirty="0">
              <a:latin typeface="Verdana" panose="020B0604030504040204" pitchFamily="34" charset="0"/>
            </a:endParaRPr>
          </a:p>
        </p:txBody>
      </p:sp>
      <p:sp>
        <p:nvSpPr>
          <p:cNvPr id="28680" name="Rectangle 1284"/>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28681" name="Rectangle 1285"/>
          <p:cNvSpPr/>
          <p:nvPr/>
        </p:nvSpPr>
        <p:spPr>
          <a:xfrm>
            <a:off x="2525713" y="5868988"/>
            <a:ext cx="1587" cy="274637"/>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pic>
        <p:nvPicPr>
          <p:cNvPr id="1277" name="Picture 6"/>
          <p:cNvPicPr>
            <a:picLocks noChangeAspect="1"/>
          </p:cNvPicPr>
          <p:nvPr/>
        </p:nvPicPr>
        <p:blipFill>
          <a:blip r:embed="rId2"/>
          <a:srcRect b="9642"/>
          <a:stretch>
            <a:fillRect/>
          </a:stretch>
        </p:blipFill>
        <p:spPr>
          <a:xfrm>
            <a:off x="685800" y="1143000"/>
            <a:ext cx="7977188" cy="4419600"/>
          </a:xfrm>
          <a:prstGeom prst="rect">
            <a:avLst/>
          </a:prstGeom>
          <a:noFill/>
          <a:ln w="9525">
            <a:noFill/>
          </a:ln>
        </p:spPr>
      </p:pic>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867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7.3  </a:t>
            </a:r>
            <a:r>
              <a:rPr lang="zh-CN" altLang="en-US" sz="3600" dirty="0">
                <a:solidFill>
                  <a:schemeClr val="bg1"/>
                </a:solidFill>
                <a:latin typeface="Times New Roman" panose="02020603050405020304" pitchFamily="18" charset="0"/>
                <a:ea typeface="黑体" panose="02010609060101010101" pitchFamily="49" charset="-122"/>
              </a:rPr>
              <a:t>专家系统的工作原理</a:t>
            </a:r>
          </a:p>
        </p:txBody>
      </p:sp>
      <p:sp>
        <p:nvSpPr>
          <p:cNvPr id="28676" name="AutoShape 8"/>
          <p:cNvSpPr>
            <a:spLocks noChangeAspect="1" noTextEdit="1"/>
          </p:cNvSpPr>
          <p:nvPr/>
        </p:nvSpPr>
        <p:spPr>
          <a:xfrm>
            <a:off x="457200" y="1143000"/>
            <a:ext cx="8077200" cy="5126038"/>
          </a:xfrm>
          <a:prstGeom prst="rect">
            <a:avLst/>
          </a:prstGeom>
          <a:noFill/>
          <a:ln w="9525">
            <a:noFill/>
          </a:ln>
        </p:spPr>
        <p:txBody>
          <a:bodyPr/>
          <a:lstStyle/>
          <a:p>
            <a:endParaRPr lang="zh-CN" altLang="en-US"/>
          </a:p>
        </p:txBody>
      </p:sp>
      <p:sp>
        <p:nvSpPr>
          <p:cNvPr id="28677" name="Rectangle 645"/>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28678" name="Rectangle 647"/>
          <p:cNvSpPr/>
          <p:nvPr/>
        </p:nvSpPr>
        <p:spPr>
          <a:xfrm>
            <a:off x="2800350" y="5857875"/>
            <a:ext cx="219075" cy="350838"/>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28679" name="Rectangle 648"/>
          <p:cNvSpPr/>
          <p:nvPr/>
        </p:nvSpPr>
        <p:spPr>
          <a:xfrm>
            <a:off x="533400" y="4555966"/>
            <a:ext cx="8077199" cy="1477328"/>
          </a:xfrm>
          <a:prstGeom prst="rect">
            <a:avLst/>
          </a:prstGeom>
          <a:noFill/>
          <a:ln w="9525">
            <a:noFill/>
          </a:ln>
        </p:spPr>
        <p:txBody>
          <a:bodyPr wrap="square" lIns="0" tIns="0" rIns="0" bIns="0">
            <a:spAutoFit/>
          </a:bodyPr>
          <a:lstStyle/>
          <a:p>
            <a:pPr marL="342900" indent="-342900" algn="just" eaLnBrk="1" hangingPunct="1">
              <a:buClr>
                <a:srgbClr val="0000FF"/>
              </a:buClr>
              <a:buFont typeface="Wingdings" panose="05000000000000000000" pitchFamily="2" charset="2"/>
              <a:buChar char="n"/>
            </a:pPr>
            <a:r>
              <a:rPr lang="zh-CN" altLang="en-US" sz="2400" b="0" i="0" dirty="0">
                <a:solidFill>
                  <a:srgbClr val="333333"/>
                </a:solidFill>
                <a:effectLst/>
                <a:latin typeface="Helvetica Neue"/>
              </a:rPr>
              <a:t>知识库：用来存放专家提供的</a:t>
            </a:r>
            <a:r>
              <a:rPr lang="zh-CN" altLang="en-US" sz="2400" dirty="0">
                <a:solidFill>
                  <a:srgbClr val="333333"/>
                </a:solidFill>
                <a:latin typeface="Helvetica Neue"/>
              </a:rPr>
              <a:t>有关问题求解的专门</a:t>
            </a:r>
            <a:r>
              <a:rPr lang="zh-CN" altLang="en-US" sz="2400" b="0" i="0" dirty="0">
                <a:solidFill>
                  <a:srgbClr val="333333"/>
                </a:solidFill>
                <a:effectLst/>
                <a:latin typeface="Helvetica Neue"/>
              </a:rPr>
              <a:t>知识。</a:t>
            </a:r>
            <a:endParaRPr lang="en-US" altLang="zh-CN" sz="2400" b="0" i="0" dirty="0">
              <a:solidFill>
                <a:srgbClr val="333333"/>
              </a:solidFill>
              <a:effectLst/>
              <a:latin typeface="Helvetica Neue"/>
            </a:endParaRPr>
          </a:p>
          <a:p>
            <a:pPr marL="342900" indent="-342900" algn="just" eaLnBrk="1" hangingPunct="1">
              <a:buClr>
                <a:srgbClr val="0000FF"/>
              </a:buClr>
              <a:buFont typeface="Wingdings" panose="05000000000000000000" pitchFamily="2" charset="2"/>
              <a:buChar char="n"/>
            </a:pPr>
            <a:r>
              <a:rPr lang="zh-CN" altLang="en-US" sz="2400" b="0" i="0" dirty="0">
                <a:solidFill>
                  <a:srgbClr val="333333"/>
                </a:solidFill>
                <a:effectLst/>
                <a:latin typeface="Helvetica Neue"/>
              </a:rPr>
              <a:t>知识表示方法：产生式、框架、一阶谓词逻辑、模糊逻辑、状态空间、遗传编码、神经网络等，而在专家系统中运用得较为普遍的知识是产生式规则。</a:t>
            </a:r>
            <a:endParaRPr lang="zh-CN" altLang="en-US" b="1" dirty="0">
              <a:latin typeface="Verdana" panose="020B0604030504040204" pitchFamily="34" charset="0"/>
            </a:endParaRPr>
          </a:p>
        </p:txBody>
      </p:sp>
      <p:sp>
        <p:nvSpPr>
          <p:cNvPr id="28680" name="Rectangle 1284"/>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28681" name="Rectangle 1285"/>
          <p:cNvSpPr/>
          <p:nvPr/>
        </p:nvSpPr>
        <p:spPr>
          <a:xfrm>
            <a:off x="2525713" y="5868988"/>
            <a:ext cx="1587" cy="274637"/>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pic>
        <p:nvPicPr>
          <p:cNvPr id="1277" name="Picture 6"/>
          <p:cNvPicPr>
            <a:picLocks noChangeAspect="1"/>
          </p:cNvPicPr>
          <p:nvPr/>
        </p:nvPicPr>
        <p:blipFill>
          <a:blip r:embed="rId2"/>
          <a:srcRect b="9642"/>
          <a:stretch>
            <a:fillRect/>
          </a:stretch>
        </p:blipFill>
        <p:spPr>
          <a:xfrm>
            <a:off x="1485900" y="819929"/>
            <a:ext cx="6400800" cy="3546234"/>
          </a:xfrm>
          <a:prstGeom prst="rect">
            <a:avLst/>
          </a:prstGeom>
          <a:noFill/>
          <a:ln w="9525">
            <a:noFill/>
          </a:ln>
        </p:spPr>
      </p:pic>
    </p:spTree>
    <p:extLst>
      <p:ext uri="{BB962C8B-B14F-4D97-AF65-F5344CB8AC3E}">
        <p14:creationId xmlns:p14="http://schemas.microsoft.com/office/powerpoint/2010/main" val="67153064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867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7.3  </a:t>
            </a:r>
            <a:r>
              <a:rPr lang="zh-CN" altLang="en-US" sz="3600" dirty="0">
                <a:solidFill>
                  <a:schemeClr val="bg1"/>
                </a:solidFill>
                <a:latin typeface="Times New Roman" panose="02020603050405020304" pitchFamily="18" charset="0"/>
                <a:ea typeface="黑体" panose="02010609060101010101" pitchFamily="49" charset="-122"/>
              </a:rPr>
              <a:t>专家系统的工作原理</a:t>
            </a:r>
          </a:p>
        </p:txBody>
      </p:sp>
      <p:sp>
        <p:nvSpPr>
          <p:cNvPr id="28676" name="AutoShape 8"/>
          <p:cNvSpPr>
            <a:spLocks noChangeAspect="1" noTextEdit="1"/>
          </p:cNvSpPr>
          <p:nvPr/>
        </p:nvSpPr>
        <p:spPr>
          <a:xfrm>
            <a:off x="457200" y="1143000"/>
            <a:ext cx="8077200" cy="5126038"/>
          </a:xfrm>
          <a:prstGeom prst="rect">
            <a:avLst/>
          </a:prstGeom>
          <a:noFill/>
          <a:ln w="9525">
            <a:noFill/>
          </a:ln>
        </p:spPr>
        <p:txBody>
          <a:bodyPr/>
          <a:lstStyle/>
          <a:p>
            <a:endParaRPr lang="zh-CN" altLang="en-US"/>
          </a:p>
        </p:txBody>
      </p:sp>
      <p:sp>
        <p:nvSpPr>
          <p:cNvPr id="28677" name="Rectangle 645"/>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28678" name="Rectangle 647"/>
          <p:cNvSpPr/>
          <p:nvPr/>
        </p:nvSpPr>
        <p:spPr>
          <a:xfrm>
            <a:off x="2800350" y="5857875"/>
            <a:ext cx="219075" cy="350838"/>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28679" name="Rectangle 648"/>
          <p:cNvSpPr/>
          <p:nvPr/>
        </p:nvSpPr>
        <p:spPr>
          <a:xfrm>
            <a:off x="533400" y="4555966"/>
            <a:ext cx="8077199" cy="2215991"/>
          </a:xfrm>
          <a:prstGeom prst="rect">
            <a:avLst/>
          </a:prstGeom>
          <a:noFill/>
          <a:ln w="9525">
            <a:noFill/>
          </a:ln>
        </p:spPr>
        <p:txBody>
          <a:bodyPr wrap="square" lIns="0" tIns="0" rIns="0" bIns="0">
            <a:spAutoFit/>
          </a:bodyPr>
          <a:lstStyle/>
          <a:p>
            <a:pPr algn="just" eaLnBrk="1" hangingPunct="1"/>
            <a:r>
              <a:rPr lang="zh-CN" altLang="en-US" sz="2400" b="0" i="0" dirty="0">
                <a:solidFill>
                  <a:srgbClr val="333333"/>
                </a:solidFill>
                <a:effectLst/>
                <a:latin typeface="Helvetica Neue"/>
              </a:rPr>
              <a:t>推理机：针对当前问题的条件或已知信息，反复</a:t>
            </a:r>
            <a:r>
              <a:rPr lang="zh-CN" altLang="en-US" sz="2400" b="0" i="0" dirty="0">
                <a:solidFill>
                  <a:srgbClr val="FF0000"/>
                </a:solidFill>
                <a:effectLst/>
                <a:latin typeface="Helvetica Neue"/>
              </a:rPr>
              <a:t>匹配</a:t>
            </a:r>
            <a:r>
              <a:rPr lang="zh-CN" altLang="en-US" sz="2400" b="0" i="0" dirty="0">
                <a:solidFill>
                  <a:srgbClr val="333333"/>
                </a:solidFill>
                <a:effectLst/>
                <a:latin typeface="Helvetica Neue"/>
              </a:rPr>
              <a:t>知识库中的规则，获得新的结论，以得到问题求解结果（模拟领域专家的思维过程）。</a:t>
            </a:r>
            <a:r>
              <a:rPr lang="zh-CN" altLang="en-US" sz="2400" dirty="0">
                <a:solidFill>
                  <a:srgbClr val="333333"/>
                </a:solidFill>
                <a:latin typeface="Helvetica Neue"/>
              </a:rPr>
              <a:t>包含了</a:t>
            </a:r>
            <a:r>
              <a:rPr lang="zh-CN" altLang="en-US" sz="2400" dirty="0">
                <a:solidFill>
                  <a:srgbClr val="FF0000"/>
                </a:solidFill>
                <a:latin typeface="Helvetica Neue"/>
              </a:rPr>
              <a:t>推理方法</a:t>
            </a:r>
            <a:r>
              <a:rPr lang="zh-CN" altLang="en-US" sz="2400" dirty="0">
                <a:solidFill>
                  <a:srgbClr val="333333"/>
                </a:solidFill>
                <a:latin typeface="Helvetica Neue"/>
              </a:rPr>
              <a:t>和控制策略两部分。</a:t>
            </a:r>
            <a:endParaRPr lang="en-US" altLang="zh-CN" sz="2400" dirty="0">
              <a:solidFill>
                <a:srgbClr val="333333"/>
              </a:solidFill>
              <a:latin typeface="Helvetica Neue"/>
            </a:endParaRPr>
          </a:p>
          <a:p>
            <a:pPr algn="just" eaLnBrk="1" hangingPunct="1"/>
            <a:r>
              <a:rPr lang="zh-CN" altLang="en-US" sz="2400" dirty="0">
                <a:solidFill>
                  <a:srgbClr val="333333"/>
                </a:solidFill>
                <a:latin typeface="Helvetica Neue"/>
              </a:rPr>
              <a:t>已知事实与知识库中多条知识匹配（产生了冲突）：</a:t>
            </a:r>
            <a:r>
              <a:rPr lang="zh-CN" altLang="en-US" sz="2400" dirty="0">
                <a:solidFill>
                  <a:srgbClr val="FF0000"/>
                </a:solidFill>
                <a:latin typeface="Helvetica Neue"/>
              </a:rPr>
              <a:t>冲突消解策略</a:t>
            </a:r>
            <a:r>
              <a:rPr lang="zh-CN" altLang="en-US" sz="2400" dirty="0">
                <a:solidFill>
                  <a:srgbClr val="333333"/>
                </a:solidFill>
                <a:latin typeface="Helvetica Neue"/>
              </a:rPr>
              <a:t>。</a:t>
            </a:r>
            <a:endParaRPr lang="en-US" altLang="zh-CN" sz="2400" b="0" i="0" dirty="0">
              <a:solidFill>
                <a:srgbClr val="333333"/>
              </a:solidFill>
              <a:effectLst/>
              <a:latin typeface="Helvetica Neue"/>
            </a:endParaRPr>
          </a:p>
          <a:p>
            <a:pPr algn="just" eaLnBrk="1" hangingPunct="1"/>
            <a:endParaRPr lang="en-US" altLang="zh-CN" sz="2400" b="0" i="0" dirty="0">
              <a:solidFill>
                <a:srgbClr val="333333"/>
              </a:solidFill>
              <a:effectLst/>
              <a:latin typeface="Helvetica Neue"/>
            </a:endParaRPr>
          </a:p>
        </p:txBody>
      </p:sp>
      <p:sp>
        <p:nvSpPr>
          <p:cNvPr id="28680" name="Rectangle 1284"/>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28681" name="Rectangle 1285"/>
          <p:cNvSpPr/>
          <p:nvPr/>
        </p:nvSpPr>
        <p:spPr>
          <a:xfrm>
            <a:off x="2525713" y="5868988"/>
            <a:ext cx="1587" cy="274637"/>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pic>
        <p:nvPicPr>
          <p:cNvPr id="1277" name="Picture 6"/>
          <p:cNvPicPr>
            <a:picLocks noChangeAspect="1"/>
          </p:cNvPicPr>
          <p:nvPr/>
        </p:nvPicPr>
        <p:blipFill>
          <a:blip r:embed="rId2"/>
          <a:srcRect b="9642"/>
          <a:stretch>
            <a:fillRect/>
          </a:stretch>
        </p:blipFill>
        <p:spPr>
          <a:xfrm>
            <a:off x="1485900" y="819929"/>
            <a:ext cx="6400800" cy="3546234"/>
          </a:xfrm>
          <a:prstGeom prst="rect">
            <a:avLst/>
          </a:prstGeom>
          <a:noFill/>
          <a:ln w="9525">
            <a:noFill/>
          </a:ln>
        </p:spPr>
      </p:pic>
    </p:spTree>
    <p:extLst>
      <p:ext uri="{BB962C8B-B14F-4D97-AF65-F5344CB8AC3E}">
        <p14:creationId xmlns:p14="http://schemas.microsoft.com/office/powerpoint/2010/main" val="1378158326"/>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2291" name="Rectangle 2"/>
          <p:cNvSpPr>
            <a:spLocks noGrp="1"/>
          </p:cNvSpPr>
          <p:nvPr>
            <p:ph type="title"/>
          </p:nvPr>
        </p:nvSpPr>
        <p:spPr>
          <a:xfrm>
            <a:off x="0" y="0"/>
            <a:ext cx="9144000" cy="762000"/>
          </a:xfrm>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知识回顾</a:t>
            </a:r>
            <a:endParaRPr lang="zh-CN" altLang="en-US" sz="3600" dirty="0"/>
          </a:p>
        </p:txBody>
      </p:sp>
      <p:sp>
        <p:nvSpPr>
          <p:cNvPr id="12292" name="Rectangle 5"/>
          <p:cNvSpPr/>
          <p:nvPr/>
        </p:nvSpPr>
        <p:spPr>
          <a:xfrm>
            <a:off x="3490913" y="275748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3078" name="Rectangle 6"/>
          <p:cNvSpPr/>
          <p:nvPr/>
        </p:nvSpPr>
        <p:spPr>
          <a:xfrm>
            <a:off x="468313" y="1219200"/>
            <a:ext cx="8294687" cy="1815882"/>
          </a:xfrm>
          <a:prstGeom prst="rect">
            <a:avLst/>
          </a:prstGeom>
          <a:noFill/>
          <a:ln w="9525">
            <a:noFill/>
          </a:ln>
        </p:spPr>
        <p:txBody>
          <a:bodyPr>
            <a:spAutoFit/>
          </a:bodyPr>
          <a:lstStyle/>
          <a:p>
            <a:pPr algn="just" eaLnBrk="1" hangingPunct="1">
              <a:spcBef>
                <a:spcPct val="50000"/>
              </a:spcBef>
              <a:buClr>
                <a:schemeClr val="accent2"/>
              </a:buClr>
              <a:buFont typeface="Wingdings" panose="05000000000000000000" pitchFamily="2" charset="2"/>
              <a:buBlip>
                <a:blip r:embed="rId2"/>
              </a:buBlip>
            </a:pPr>
            <a:r>
              <a:rPr lang="en-US" altLang="zh-CN" sz="2800" dirty="0">
                <a:solidFill>
                  <a:srgbClr val="FF0000"/>
                </a:solidFill>
                <a:latin typeface="Times New Roman" panose="02020603050405020304" pitchFamily="18" charset="0"/>
              </a:rPr>
              <a:t>  </a:t>
            </a:r>
            <a:r>
              <a:rPr lang="zh-CN" altLang="en-US" sz="2800" b="1" dirty="0">
                <a:solidFill>
                  <a:srgbClr val="0000FF"/>
                </a:solidFill>
                <a:latin typeface="Times New Roman" panose="02020603050405020304" pitchFamily="18" charset="0"/>
              </a:rPr>
              <a:t>遗传算法</a:t>
            </a: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genetic algorithms</a:t>
            </a:r>
            <a:r>
              <a:rPr lang="zh-CN" altLang="en-US" sz="2800" dirty="0">
                <a:solidFill>
                  <a:schemeClr val="tx1"/>
                </a:solidFill>
                <a:latin typeface="Times New Roman" panose="02020603050405020304" pitchFamily="18" charset="0"/>
                <a:cs typeface="Times New Roman" panose="02020603050405020304" pitchFamily="18" charset="0"/>
              </a:rPr>
              <a:t>，</a:t>
            </a:r>
            <a:r>
              <a:rPr lang="en-US" altLang="zh-CN" sz="2800" dirty="0">
                <a:solidFill>
                  <a:schemeClr val="tx1"/>
                </a:solidFill>
                <a:latin typeface="Times New Roman" panose="02020603050405020304" pitchFamily="18" charset="0"/>
              </a:rPr>
              <a:t>GA</a:t>
            </a:r>
            <a:r>
              <a:rPr lang="zh-CN" altLang="en-US" sz="2800" dirty="0">
                <a:solidFill>
                  <a:schemeClr val="tx1"/>
                </a:solidFill>
                <a:latin typeface="Times New Roman" panose="02020603050405020304" pitchFamily="18" charset="0"/>
              </a:rPr>
              <a:t>）：一类借鉴生物界</a:t>
            </a:r>
            <a:r>
              <a:rPr lang="zh-CN" altLang="en-US" sz="2800" dirty="0">
                <a:solidFill>
                  <a:srgbClr val="FF0000"/>
                </a:solidFill>
                <a:latin typeface="Times New Roman" panose="02020603050405020304" pitchFamily="18" charset="0"/>
              </a:rPr>
              <a:t>自然选择</a:t>
            </a:r>
            <a:r>
              <a:rPr lang="zh-CN" altLang="en-US" sz="2800" dirty="0">
                <a:solidFill>
                  <a:schemeClr val="tx1"/>
                </a:solidFill>
                <a:latin typeface="Times New Roman" panose="02020603050405020304" pitchFamily="18" charset="0"/>
              </a:rPr>
              <a:t>和</a:t>
            </a:r>
            <a:r>
              <a:rPr lang="zh-CN" altLang="en-US" sz="2800" dirty="0">
                <a:solidFill>
                  <a:srgbClr val="FF0000"/>
                </a:solidFill>
                <a:latin typeface="Times New Roman" panose="02020603050405020304" pitchFamily="18" charset="0"/>
              </a:rPr>
              <a:t>自然遗传</a:t>
            </a:r>
            <a:r>
              <a:rPr lang="zh-CN" altLang="en-US" sz="2800" dirty="0">
                <a:solidFill>
                  <a:schemeClr val="tx1"/>
                </a:solidFill>
                <a:latin typeface="Times New Roman" panose="02020603050405020304" pitchFamily="18" charset="0"/>
              </a:rPr>
              <a:t>机制的随机搜索算法</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非常适用于处理传统搜索方法难以解决的</a:t>
            </a:r>
            <a:r>
              <a:rPr lang="zh-CN" altLang="en-US" sz="2800" dirty="0">
                <a:solidFill>
                  <a:srgbClr val="FF0000"/>
                </a:solidFill>
                <a:latin typeface="Times New Roman" panose="02020603050405020304" pitchFamily="18" charset="0"/>
              </a:rPr>
              <a:t>复杂</a:t>
            </a:r>
            <a:r>
              <a:rPr lang="zh-CN" altLang="en-US" sz="2800" dirty="0">
                <a:solidFill>
                  <a:schemeClr val="tx1"/>
                </a:solidFill>
                <a:latin typeface="Times New Roman" panose="02020603050405020304" pitchFamily="18" charset="0"/>
              </a:rPr>
              <a:t>和</a:t>
            </a:r>
            <a:r>
              <a:rPr lang="zh-CN" altLang="en-US" sz="2800" dirty="0">
                <a:solidFill>
                  <a:srgbClr val="FF0000"/>
                </a:solidFill>
                <a:latin typeface="Times New Roman" panose="02020603050405020304" pitchFamily="18" charset="0"/>
              </a:rPr>
              <a:t>非线性优化问题</a:t>
            </a:r>
            <a:r>
              <a:rPr lang="zh-CN" altLang="en-US" sz="2800" dirty="0">
                <a:solidFill>
                  <a:schemeClr val="tx1"/>
                </a:solidFill>
                <a:latin typeface="Times New Roman" panose="02020603050405020304" pitchFamily="18" charset="0"/>
              </a:rPr>
              <a:t>。</a:t>
            </a:r>
          </a:p>
        </p:txBody>
      </p:sp>
      <p:sp>
        <p:nvSpPr>
          <p:cNvPr id="4" name="Text Box 9">
            <a:extLst>
              <a:ext uri="{FF2B5EF4-FFF2-40B4-BE49-F238E27FC236}">
                <a16:creationId xmlns:a16="http://schemas.microsoft.com/office/drawing/2014/main" id="{5823CD75-D060-32D9-2233-3999BD7C1B81}"/>
              </a:ext>
            </a:extLst>
          </p:cNvPr>
          <p:cNvSpPr txBox="1"/>
          <p:nvPr/>
        </p:nvSpPr>
        <p:spPr>
          <a:xfrm>
            <a:off x="755650" y="3383122"/>
            <a:ext cx="7632700" cy="3346450"/>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9pPr>
          </a:lstStyle>
          <a:p>
            <a:pPr algn="just" eaLnBrk="1" hangingPunct="1">
              <a:lnSpc>
                <a:spcPct val="140000"/>
              </a:lnSpc>
              <a:spcBef>
                <a:spcPct val="50000"/>
              </a:spcBef>
            </a:pPr>
            <a:r>
              <a:rPr lang="zh-CN" altLang="en-US" sz="2600" b="1" dirty="0">
                <a:solidFill>
                  <a:schemeClr val="folHlink"/>
                </a:solidFill>
                <a:latin typeface="宋体" panose="02010600030101010101" pitchFamily="2" charset="-122"/>
              </a:rPr>
              <a:t>基本要素</a:t>
            </a:r>
            <a:r>
              <a:rPr lang="zh-CN" altLang="en-US" sz="2600" dirty="0">
                <a:solidFill>
                  <a:schemeClr val="tx1"/>
                </a:solidFill>
                <a:latin typeface="宋体" panose="02010600030101010101" pitchFamily="2" charset="-122"/>
              </a:rPr>
              <a:t>：</a:t>
            </a:r>
            <a:endParaRPr lang="en-US" altLang="zh-CN" sz="2600" dirty="0">
              <a:solidFill>
                <a:schemeClr val="tx1"/>
              </a:solidFill>
              <a:latin typeface="宋体" panose="02010600030101010101" pitchFamily="2" charset="-122"/>
            </a:endParaRPr>
          </a:p>
          <a:p>
            <a:pPr algn="just" eaLnBrk="1" hangingPunct="1">
              <a:spcBef>
                <a:spcPts val="600"/>
              </a:spcBef>
              <a:spcAft>
                <a:spcPts val="600"/>
              </a:spcAft>
            </a:pPr>
            <a:r>
              <a:rPr lang="zh-CN" altLang="en-US" sz="2600" b="1" dirty="0">
                <a:solidFill>
                  <a:schemeClr val="tx1"/>
                </a:solidFill>
                <a:latin typeface="宋体" panose="02010600030101010101" pitchFamily="2" charset="-122"/>
              </a:rPr>
              <a:t>参数编码</a:t>
            </a:r>
            <a:r>
              <a:rPr lang="zh-CN" altLang="en-US" sz="2600" dirty="0">
                <a:solidFill>
                  <a:schemeClr val="tx1"/>
                </a:solidFill>
                <a:latin typeface="宋体" panose="02010600030101010101" pitchFamily="2" charset="-122"/>
              </a:rPr>
              <a:t>：编码表示方式</a:t>
            </a:r>
            <a:endParaRPr lang="en-US" altLang="zh-CN" sz="2600" dirty="0">
              <a:solidFill>
                <a:schemeClr val="tx1"/>
              </a:solidFill>
              <a:latin typeface="宋体" panose="02010600030101010101" pitchFamily="2" charset="-122"/>
            </a:endParaRPr>
          </a:p>
          <a:p>
            <a:pPr algn="just" eaLnBrk="1" hangingPunct="1">
              <a:spcBef>
                <a:spcPts val="600"/>
              </a:spcBef>
              <a:spcAft>
                <a:spcPts val="600"/>
              </a:spcAft>
            </a:pPr>
            <a:r>
              <a:rPr lang="zh-CN" altLang="en-US" sz="2600" b="1" dirty="0">
                <a:solidFill>
                  <a:schemeClr val="tx1"/>
                </a:solidFill>
                <a:latin typeface="宋体" panose="02010600030101010101" pitchFamily="2" charset="-122"/>
              </a:rPr>
              <a:t>初始群体的设定</a:t>
            </a:r>
            <a:r>
              <a:rPr lang="zh-CN" altLang="en-US" sz="2600" dirty="0">
                <a:solidFill>
                  <a:schemeClr val="tx1"/>
                </a:solidFill>
                <a:latin typeface="宋体" panose="02010600030101010101" pitchFamily="2" charset="-122"/>
              </a:rPr>
              <a:t>：初始群体的赋值</a:t>
            </a:r>
            <a:endParaRPr lang="en-US" altLang="zh-CN" sz="2600" dirty="0">
              <a:solidFill>
                <a:schemeClr val="tx1"/>
              </a:solidFill>
              <a:latin typeface="宋体" panose="02010600030101010101" pitchFamily="2" charset="-122"/>
            </a:endParaRPr>
          </a:p>
          <a:p>
            <a:pPr algn="just" eaLnBrk="1" hangingPunct="1">
              <a:spcBef>
                <a:spcPts val="600"/>
              </a:spcBef>
              <a:spcAft>
                <a:spcPts val="600"/>
              </a:spcAft>
            </a:pPr>
            <a:r>
              <a:rPr lang="zh-CN" altLang="en-US" sz="2600" b="1" dirty="0">
                <a:solidFill>
                  <a:schemeClr val="tx1"/>
                </a:solidFill>
                <a:latin typeface="宋体" panose="02010600030101010101" pitchFamily="2" charset="-122"/>
              </a:rPr>
              <a:t>适应度函数的设计</a:t>
            </a:r>
            <a:r>
              <a:rPr lang="zh-CN" altLang="en-US" sz="2600" dirty="0">
                <a:solidFill>
                  <a:schemeClr val="tx1"/>
                </a:solidFill>
                <a:latin typeface="宋体" panose="02010600030101010101" pitchFamily="2" charset="-122"/>
              </a:rPr>
              <a:t>：目标函数，用来评价个体</a:t>
            </a:r>
            <a:endParaRPr lang="en-US" altLang="zh-CN" sz="2600" dirty="0">
              <a:solidFill>
                <a:schemeClr val="tx1"/>
              </a:solidFill>
              <a:latin typeface="宋体" panose="02010600030101010101" pitchFamily="2" charset="-122"/>
            </a:endParaRPr>
          </a:p>
          <a:p>
            <a:pPr algn="just" eaLnBrk="1" hangingPunct="1">
              <a:spcBef>
                <a:spcPts val="600"/>
              </a:spcBef>
              <a:spcAft>
                <a:spcPts val="600"/>
              </a:spcAft>
            </a:pPr>
            <a:r>
              <a:rPr lang="zh-CN" altLang="en-US" sz="2600" b="1" dirty="0">
                <a:solidFill>
                  <a:schemeClr val="tx1"/>
                </a:solidFill>
                <a:latin typeface="宋体" panose="02010600030101010101" pitchFamily="2" charset="-122"/>
              </a:rPr>
              <a:t>遗传操作设计</a:t>
            </a:r>
            <a:r>
              <a:rPr lang="zh-CN" altLang="en-US" sz="2600" dirty="0">
                <a:solidFill>
                  <a:schemeClr val="tx1"/>
                </a:solidFill>
                <a:latin typeface="宋体" panose="02010600030101010101" pitchFamily="2" charset="-122"/>
              </a:rPr>
              <a:t>：选择、交叉、变异</a:t>
            </a:r>
            <a:endParaRPr lang="en-US" altLang="zh-CN" sz="2600" dirty="0">
              <a:solidFill>
                <a:schemeClr val="tx1"/>
              </a:solidFill>
              <a:latin typeface="宋体" panose="02010600030101010101" pitchFamily="2" charset="-122"/>
            </a:endParaRPr>
          </a:p>
          <a:p>
            <a:pPr algn="just" eaLnBrk="1" hangingPunct="1">
              <a:spcBef>
                <a:spcPts val="600"/>
              </a:spcBef>
              <a:spcAft>
                <a:spcPts val="600"/>
              </a:spcAft>
            </a:pPr>
            <a:r>
              <a:rPr lang="zh-CN" altLang="en-US" sz="2600" b="1" dirty="0">
                <a:solidFill>
                  <a:schemeClr val="tx1"/>
                </a:solidFill>
                <a:latin typeface="宋体" panose="02010600030101010101" pitchFamily="2" charset="-122"/>
              </a:rPr>
              <a:t>控制参数</a:t>
            </a:r>
            <a:r>
              <a:rPr lang="zh-CN" altLang="en-US" sz="2600" dirty="0">
                <a:solidFill>
                  <a:schemeClr val="tx1"/>
                </a:solidFill>
                <a:latin typeface="宋体" panose="02010600030101010101" pitchFamily="2" charset="-122"/>
              </a:rPr>
              <a:t>：种群规模、最大代数、选择概率等</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867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7.3  </a:t>
            </a:r>
            <a:r>
              <a:rPr lang="zh-CN" altLang="en-US" sz="3600" dirty="0">
                <a:solidFill>
                  <a:schemeClr val="bg1"/>
                </a:solidFill>
                <a:latin typeface="Times New Roman" panose="02020603050405020304" pitchFamily="18" charset="0"/>
                <a:ea typeface="黑体" panose="02010609060101010101" pitchFamily="49" charset="-122"/>
              </a:rPr>
              <a:t>专家系统的工作原理</a:t>
            </a:r>
          </a:p>
        </p:txBody>
      </p:sp>
      <p:sp>
        <p:nvSpPr>
          <p:cNvPr id="28676" name="AutoShape 8"/>
          <p:cNvSpPr>
            <a:spLocks noChangeAspect="1" noTextEdit="1"/>
          </p:cNvSpPr>
          <p:nvPr/>
        </p:nvSpPr>
        <p:spPr>
          <a:xfrm>
            <a:off x="457200" y="1143000"/>
            <a:ext cx="8077200" cy="5126038"/>
          </a:xfrm>
          <a:prstGeom prst="rect">
            <a:avLst/>
          </a:prstGeom>
          <a:noFill/>
          <a:ln w="9525">
            <a:noFill/>
          </a:ln>
        </p:spPr>
        <p:txBody>
          <a:bodyPr/>
          <a:lstStyle/>
          <a:p>
            <a:endParaRPr lang="zh-CN" altLang="en-US"/>
          </a:p>
        </p:txBody>
      </p:sp>
      <p:sp>
        <p:nvSpPr>
          <p:cNvPr id="28677" name="Rectangle 645"/>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28678" name="Rectangle 647"/>
          <p:cNvSpPr/>
          <p:nvPr/>
        </p:nvSpPr>
        <p:spPr>
          <a:xfrm>
            <a:off x="2800350" y="5857875"/>
            <a:ext cx="219075" cy="350838"/>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28679" name="Rectangle 648"/>
          <p:cNvSpPr/>
          <p:nvPr/>
        </p:nvSpPr>
        <p:spPr>
          <a:xfrm>
            <a:off x="533400" y="4555966"/>
            <a:ext cx="8077199" cy="738664"/>
          </a:xfrm>
          <a:prstGeom prst="rect">
            <a:avLst/>
          </a:prstGeom>
          <a:noFill/>
          <a:ln w="9525">
            <a:noFill/>
          </a:ln>
        </p:spPr>
        <p:txBody>
          <a:bodyPr wrap="square" lIns="0" tIns="0" rIns="0" bIns="0">
            <a:spAutoFit/>
          </a:bodyPr>
          <a:lstStyle/>
          <a:p>
            <a:pPr algn="just" eaLnBrk="1" hangingPunct="1"/>
            <a:r>
              <a:rPr lang="zh-CN" altLang="en-US" sz="2400" b="0" i="0" dirty="0">
                <a:solidFill>
                  <a:srgbClr val="333333"/>
                </a:solidFill>
                <a:effectLst/>
                <a:latin typeface="Helvetica Neue"/>
              </a:rPr>
              <a:t>综合数据库（黑板）：存放初始事实、问题描述、系统运行过程的中间结果、最终结果等。（动态变化的）</a:t>
            </a:r>
            <a:endParaRPr lang="en-US" altLang="zh-CN" sz="2400" b="0" i="0" dirty="0">
              <a:solidFill>
                <a:srgbClr val="333333"/>
              </a:solidFill>
              <a:effectLst/>
              <a:latin typeface="Helvetica Neue"/>
            </a:endParaRPr>
          </a:p>
        </p:txBody>
      </p:sp>
      <p:sp>
        <p:nvSpPr>
          <p:cNvPr id="28680" name="Rectangle 1284"/>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28681" name="Rectangle 1285"/>
          <p:cNvSpPr/>
          <p:nvPr/>
        </p:nvSpPr>
        <p:spPr>
          <a:xfrm>
            <a:off x="2525713" y="5868988"/>
            <a:ext cx="1587" cy="274637"/>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pic>
        <p:nvPicPr>
          <p:cNvPr id="1277" name="Picture 6"/>
          <p:cNvPicPr>
            <a:picLocks noChangeAspect="1"/>
          </p:cNvPicPr>
          <p:nvPr/>
        </p:nvPicPr>
        <p:blipFill>
          <a:blip r:embed="rId2"/>
          <a:srcRect b="9642"/>
          <a:stretch>
            <a:fillRect/>
          </a:stretch>
        </p:blipFill>
        <p:spPr>
          <a:xfrm>
            <a:off x="1485900" y="819929"/>
            <a:ext cx="6400800" cy="3546234"/>
          </a:xfrm>
          <a:prstGeom prst="rect">
            <a:avLst/>
          </a:prstGeom>
          <a:noFill/>
          <a:ln w="9525">
            <a:noFill/>
          </a:ln>
        </p:spPr>
      </p:pic>
    </p:spTree>
    <p:extLst>
      <p:ext uri="{BB962C8B-B14F-4D97-AF65-F5344CB8AC3E}">
        <p14:creationId xmlns:p14="http://schemas.microsoft.com/office/powerpoint/2010/main" val="1744972409"/>
      </p:ext>
    </p:extLst>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867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7.3  </a:t>
            </a:r>
            <a:r>
              <a:rPr lang="zh-CN" altLang="en-US" sz="3600" dirty="0">
                <a:solidFill>
                  <a:schemeClr val="bg1"/>
                </a:solidFill>
                <a:latin typeface="Times New Roman" panose="02020603050405020304" pitchFamily="18" charset="0"/>
                <a:ea typeface="黑体" panose="02010609060101010101" pitchFamily="49" charset="-122"/>
              </a:rPr>
              <a:t>专家系统的工作原理</a:t>
            </a:r>
          </a:p>
        </p:txBody>
      </p:sp>
      <p:sp>
        <p:nvSpPr>
          <p:cNvPr id="28676" name="AutoShape 8"/>
          <p:cNvSpPr>
            <a:spLocks noChangeAspect="1" noTextEdit="1"/>
          </p:cNvSpPr>
          <p:nvPr/>
        </p:nvSpPr>
        <p:spPr>
          <a:xfrm>
            <a:off x="457200" y="1143000"/>
            <a:ext cx="8077200" cy="5126038"/>
          </a:xfrm>
          <a:prstGeom prst="rect">
            <a:avLst/>
          </a:prstGeom>
          <a:noFill/>
          <a:ln w="9525">
            <a:noFill/>
          </a:ln>
        </p:spPr>
        <p:txBody>
          <a:bodyPr/>
          <a:lstStyle/>
          <a:p>
            <a:endParaRPr lang="zh-CN" altLang="en-US"/>
          </a:p>
        </p:txBody>
      </p:sp>
      <p:sp>
        <p:nvSpPr>
          <p:cNvPr id="28677" name="Rectangle 645"/>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28678" name="Rectangle 647"/>
          <p:cNvSpPr/>
          <p:nvPr/>
        </p:nvSpPr>
        <p:spPr>
          <a:xfrm>
            <a:off x="2800350" y="5857875"/>
            <a:ext cx="219075" cy="350838"/>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28679" name="Rectangle 648"/>
          <p:cNvSpPr/>
          <p:nvPr/>
        </p:nvSpPr>
        <p:spPr>
          <a:xfrm>
            <a:off x="533400" y="4555966"/>
            <a:ext cx="8077199" cy="369332"/>
          </a:xfrm>
          <a:prstGeom prst="rect">
            <a:avLst/>
          </a:prstGeom>
          <a:noFill/>
          <a:ln w="9525">
            <a:noFill/>
          </a:ln>
        </p:spPr>
        <p:txBody>
          <a:bodyPr wrap="square" lIns="0" tIns="0" rIns="0" bIns="0">
            <a:spAutoFit/>
          </a:bodyPr>
          <a:lstStyle/>
          <a:p>
            <a:pPr algn="just" eaLnBrk="1" hangingPunct="1"/>
            <a:r>
              <a:rPr lang="zh-CN" altLang="en-US" sz="2400" b="0" i="0" dirty="0">
                <a:solidFill>
                  <a:srgbClr val="333333"/>
                </a:solidFill>
                <a:effectLst/>
                <a:latin typeface="Helvetica Neue"/>
              </a:rPr>
              <a:t>解释机构：回答用户提出的问题，解释系统的推理过程。</a:t>
            </a:r>
            <a:endParaRPr lang="en-US" altLang="zh-CN" sz="2400" b="0" i="0" dirty="0">
              <a:solidFill>
                <a:srgbClr val="333333"/>
              </a:solidFill>
              <a:effectLst/>
              <a:latin typeface="Helvetica Neue"/>
            </a:endParaRPr>
          </a:p>
        </p:txBody>
      </p:sp>
      <p:sp>
        <p:nvSpPr>
          <p:cNvPr id="28680" name="Rectangle 1284"/>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pic>
        <p:nvPicPr>
          <p:cNvPr id="1277" name="Picture 6"/>
          <p:cNvPicPr>
            <a:picLocks noChangeAspect="1"/>
          </p:cNvPicPr>
          <p:nvPr/>
        </p:nvPicPr>
        <p:blipFill>
          <a:blip r:embed="rId2"/>
          <a:srcRect b="9642"/>
          <a:stretch>
            <a:fillRect/>
          </a:stretch>
        </p:blipFill>
        <p:spPr>
          <a:xfrm>
            <a:off x="1485900" y="819929"/>
            <a:ext cx="6400800" cy="3546234"/>
          </a:xfrm>
          <a:prstGeom prst="rect">
            <a:avLst/>
          </a:prstGeom>
          <a:noFill/>
          <a:ln w="9525">
            <a:noFill/>
          </a:ln>
        </p:spPr>
      </p:pic>
    </p:spTree>
    <p:extLst>
      <p:ext uri="{BB962C8B-B14F-4D97-AF65-F5344CB8AC3E}">
        <p14:creationId xmlns:p14="http://schemas.microsoft.com/office/powerpoint/2010/main" val="1106999258"/>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867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7.3  </a:t>
            </a:r>
            <a:r>
              <a:rPr lang="zh-CN" altLang="en-US" sz="3600" dirty="0">
                <a:solidFill>
                  <a:schemeClr val="bg1"/>
                </a:solidFill>
                <a:latin typeface="Times New Roman" panose="02020603050405020304" pitchFamily="18" charset="0"/>
                <a:ea typeface="黑体" panose="02010609060101010101" pitchFamily="49" charset="-122"/>
              </a:rPr>
              <a:t>专家系统的工作原理</a:t>
            </a:r>
          </a:p>
        </p:txBody>
      </p:sp>
      <p:sp>
        <p:nvSpPr>
          <p:cNvPr id="28676" name="AutoShape 8"/>
          <p:cNvSpPr>
            <a:spLocks noChangeAspect="1" noTextEdit="1"/>
          </p:cNvSpPr>
          <p:nvPr/>
        </p:nvSpPr>
        <p:spPr>
          <a:xfrm>
            <a:off x="457200" y="1143000"/>
            <a:ext cx="8077200" cy="5126038"/>
          </a:xfrm>
          <a:prstGeom prst="rect">
            <a:avLst/>
          </a:prstGeom>
          <a:noFill/>
          <a:ln w="9525">
            <a:noFill/>
          </a:ln>
        </p:spPr>
        <p:txBody>
          <a:bodyPr/>
          <a:lstStyle/>
          <a:p>
            <a:endParaRPr lang="zh-CN" altLang="en-US"/>
          </a:p>
        </p:txBody>
      </p:sp>
      <p:sp>
        <p:nvSpPr>
          <p:cNvPr id="28677" name="Rectangle 645"/>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28678" name="Rectangle 647"/>
          <p:cNvSpPr/>
          <p:nvPr/>
        </p:nvSpPr>
        <p:spPr>
          <a:xfrm>
            <a:off x="2800350" y="5857875"/>
            <a:ext cx="219075" cy="350838"/>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28679" name="Rectangle 648"/>
          <p:cNvSpPr/>
          <p:nvPr/>
        </p:nvSpPr>
        <p:spPr>
          <a:xfrm>
            <a:off x="533400" y="4555966"/>
            <a:ext cx="8077199" cy="738664"/>
          </a:xfrm>
          <a:prstGeom prst="rect">
            <a:avLst/>
          </a:prstGeom>
          <a:noFill/>
          <a:ln w="9525">
            <a:noFill/>
          </a:ln>
        </p:spPr>
        <p:txBody>
          <a:bodyPr wrap="square" lIns="0" tIns="0" rIns="0" bIns="0">
            <a:spAutoFit/>
          </a:bodyPr>
          <a:lstStyle/>
          <a:p>
            <a:pPr algn="just" eaLnBrk="1" hangingPunct="1"/>
            <a:r>
              <a:rPr lang="zh-CN" altLang="en-US" sz="2400" b="0" i="0" dirty="0">
                <a:solidFill>
                  <a:srgbClr val="333333"/>
                </a:solidFill>
                <a:effectLst/>
                <a:latin typeface="Helvetica Neue"/>
              </a:rPr>
              <a:t>知识获取机构：把知识转换为计算机可存储的内部形式，然后把它们存入知识库。</a:t>
            </a:r>
            <a:endParaRPr lang="en-US" altLang="zh-CN" sz="2400" b="0" i="0" dirty="0">
              <a:solidFill>
                <a:srgbClr val="333333"/>
              </a:solidFill>
              <a:effectLst/>
              <a:latin typeface="Helvetica Neue"/>
            </a:endParaRPr>
          </a:p>
        </p:txBody>
      </p:sp>
      <p:sp>
        <p:nvSpPr>
          <p:cNvPr id="28681" name="Rectangle 1285"/>
          <p:cNvSpPr/>
          <p:nvPr/>
        </p:nvSpPr>
        <p:spPr>
          <a:xfrm>
            <a:off x="2525713" y="5868988"/>
            <a:ext cx="1587" cy="274637"/>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pic>
        <p:nvPicPr>
          <p:cNvPr id="1277" name="Picture 6"/>
          <p:cNvPicPr>
            <a:picLocks noChangeAspect="1"/>
          </p:cNvPicPr>
          <p:nvPr/>
        </p:nvPicPr>
        <p:blipFill>
          <a:blip r:embed="rId2"/>
          <a:srcRect b="9642"/>
          <a:stretch>
            <a:fillRect/>
          </a:stretch>
        </p:blipFill>
        <p:spPr>
          <a:xfrm>
            <a:off x="1485900" y="819929"/>
            <a:ext cx="6400800" cy="3546234"/>
          </a:xfrm>
          <a:prstGeom prst="rect">
            <a:avLst/>
          </a:prstGeom>
          <a:noFill/>
          <a:ln w="9525">
            <a:noFill/>
          </a:ln>
        </p:spPr>
      </p:pic>
    </p:spTree>
    <p:extLst>
      <p:ext uri="{BB962C8B-B14F-4D97-AF65-F5344CB8AC3E}">
        <p14:creationId xmlns:p14="http://schemas.microsoft.com/office/powerpoint/2010/main" val="3513316062"/>
      </p:ext>
    </p:ext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867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7.3  </a:t>
            </a:r>
            <a:r>
              <a:rPr lang="zh-CN" altLang="en-US" sz="3600" dirty="0">
                <a:solidFill>
                  <a:schemeClr val="bg1"/>
                </a:solidFill>
                <a:latin typeface="Times New Roman" panose="02020603050405020304" pitchFamily="18" charset="0"/>
                <a:ea typeface="黑体" panose="02010609060101010101" pitchFamily="49" charset="-122"/>
              </a:rPr>
              <a:t>专家系统的工作原理</a:t>
            </a:r>
          </a:p>
        </p:txBody>
      </p:sp>
      <p:sp>
        <p:nvSpPr>
          <p:cNvPr id="28676" name="AutoShape 8"/>
          <p:cNvSpPr>
            <a:spLocks noChangeAspect="1" noTextEdit="1"/>
          </p:cNvSpPr>
          <p:nvPr/>
        </p:nvSpPr>
        <p:spPr>
          <a:xfrm>
            <a:off x="457200" y="1143000"/>
            <a:ext cx="8077200" cy="5126038"/>
          </a:xfrm>
          <a:prstGeom prst="rect">
            <a:avLst/>
          </a:prstGeom>
          <a:noFill/>
          <a:ln w="9525">
            <a:noFill/>
          </a:ln>
        </p:spPr>
        <p:txBody>
          <a:bodyPr/>
          <a:lstStyle/>
          <a:p>
            <a:endParaRPr lang="zh-CN" altLang="en-US"/>
          </a:p>
        </p:txBody>
      </p:sp>
      <p:sp>
        <p:nvSpPr>
          <p:cNvPr id="28677" name="Rectangle 645"/>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28678" name="Rectangle 647"/>
          <p:cNvSpPr/>
          <p:nvPr/>
        </p:nvSpPr>
        <p:spPr>
          <a:xfrm>
            <a:off x="2800350" y="5857875"/>
            <a:ext cx="219075" cy="350838"/>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28679" name="Rectangle 648"/>
          <p:cNvSpPr/>
          <p:nvPr/>
        </p:nvSpPr>
        <p:spPr>
          <a:xfrm>
            <a:off x="533400" y="4555966"/>
            <a:ext cx="8077199" cy="738664"/>
          </a:xfrm>
          <a:prstGeom prst="rect">
            <a:avLst/>
          </a:prstGeom>
          <a:noFill/>
          <a:ln w="9525">
            <a:noFill/>
          </a:ln>
        </p:spPr>
        <p:txBody>
          <a:bodyPr wrap="square" lIns="0" tIns="0" rIns="0" bIns="0">
            <a:spAutoFit/>
          </a:bodyPr>
          <a:lstStyle/>
          <a:p>
            <a:pPr algn="just" eaLnBrk="1" hangingPunct="1"/>
            <a:r>
              <a:rPr lang="zh-CN" altLang="en-US" sz="2400" b="0" i="0" dirty="0">
                <a:solidFill>
                  <a:srgbClr val="333333"/>
                </a:solidFill>
                <a:effectLst/>
                <a:latin typeface="Helvetica Neue"/>
              </a:rPr>
              <a:t>人机接口：专家系统与一般用户、领域专家、知识工程师进行交互的界面，由程序及硬件组成。</a:t>
            </a:r>
            <a:endParaRPr lang="en-US" altLang="zh-CN" sz="2400" b="0" i="0" dirty="0">
              <a:solidFill>
                <a:srgbClr val="333333"/>
              </a:solidFill>
              <a:effectLst/>
              <a:latin typeface="Helvetica Neue"/>
            </a:endParaRPr>
          </a:p>
        </p:txBody>
      </p:sp>
      <p:sp>
        <p:nvSpPr>
          <p:cNvPr id="28681" name="Rectangle 1285"/>
          <p:cNvSpPr/>
          <p:nvPr/>
        </p:nvSpPr>
        <p:spPr>
          <a:xfrm>
            <a:off x="2525713" y="5868988"/>
            <a:ext cx="1587" cy="274637"/>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pic>
        <p:nvPicPr>
          <p:cNvPr id="1277" name="Picture 6"/>
          <p:cNvPicPr>
            <a:picLocks noChangeAspect="1"/>
          </p:cNvPicPr>
          <p:nvPr/>
        </p:nvPicPr>
        <p:blipFill>
          <a:blip r:embed="rId2"/>
          <a:srcRect b="9642"/>
          <a:stretch>
            <a:fillRect/>
          </a:stretch>
        </p:blipFill>
        <p:spPr>
          <a:xfrm>
            <a:off x="1485900" y="819929"/>
            <a:ext cx="6400800" cy="3546234"/>
          </a:xfrm>
          <a:prstGeom prst="rect">
            <a:avLst/>
          </a:prstGeom>
          <a:noFill/>
          <a:ln w="9525">
            <a:noFill/>
          </a:ln>
        </p:spPr>
      </p:pic>
    </p:spTree>
    <p:extLst>
      <p:ext uri="{BB962C8B-B14F-4D97-AF65-F5344CB8AC3E}">
        <p14:creationId xmlns:p14="http://schemas.microsoft.com/office/powerpoint/2010/main" val="1320251923"/>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867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7.3  </a:t>
            </a:r>
            <a:r>
              <a:rPr lang="zh-CN" altLang="en-US" sz="3600" dirty="0">
                <a:solidFill>
                  <a:schemeClr val="bg1"/>
                </a:solidFill>
                <a:latin typeface="Times New Roman" panose="02020603050405020304" pitchFamily="18" charset="0"/>
                <a:ea typeface="黑体" panose="02010609060101010101" pitchFamily="49" charset="-122"/>
              </a:rPr>
              <a:t>专家系统的工作原理</a:t>
            </a:r>
          </a:p>
        </p:txBody>
      </p:sp>
      <p:sp>
        <p:nvSpPr>
          <p:cNvPr id="28676" name="AutoShape 8"/>
          <p:cNvSpPr>
            <a:spLocks noChangeAspect="1" noTextEdit="1"/>
          </p:cNvSpPr>
          <p:nvPr/>
        </p:nvSpPr>
        <p:spPr>
          <a:xfrm>
            <a:off x="457200" y="1143000"/>
            <a:ext cx="8077200" cy="5126038"/>
          </a:xfrm>
          <a:prstGeom prst="rect">
            <a:avLst/>
          </a:prstGeom>
          <a:noFill/>
          <a:ln w="9525">
            <a:noFill/>
          </a:ln>
        </p:spPr>
        <p:txBody>
          <a:bodyPr/>
          <a:lstStyle/>
          <a:p>
            <a:endParaRPr lang="zh-CN" altLang="en-US"/>
          </a:p>
        </p:txBody>
      </p:sp>
      <p:sp>
        <p:nvSpPr>
          <p:cNvPr id="28677" name="Rectangle 645"/>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28678" name="Rectangle 647"/>
          <p:cNvSpPr/>
          <p:nvPr/>
        </p:nvSpPr>
        <p:spPr>
          <a:xfrm>
            <a:off x="2800350" y="5857875"/>
            <a:ext cx="219075" cy="350838"/>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28681" name="Rectangle 1285"/>
          <p:cNvSpPr/>
          <p:nvPr/>
        </p:nvSpPr>
        <p:spPr>
          <a:xfrm>
            <a:off x="2525713" y="5868988"/>
            <a:ext cx="1587" cy="274637"/>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pic>
        <p:nvPicPr>
          <p:cNvPr id="1277" name="Picture 6"/>
          <p:cNvPicPr>
            <a:picLocks noChangeAspect="1"/>
          </p:cNvPicPr>
          <p:nvPr/>
        </p:nvPicPr>
        <p:blipFill>
          <a:blip r:embed="rId2"/>
          <a:srcRect b="9642"/>
          <a:stretch>
            <a:fillRect/>
          </a:stretch>
        </p:blipFill>
        <p:spPr>
          <a:xfrm>
            <a:off x="1485900" y="819929"/>
            <a:ext cx="6400800" cy="3546234"/>
          </a:xfrm>
          <a:prstGeom prst="rect">
            <a:avLst/>
          </a:prstGeom>
          <a:noFill/>
          <a:ln w="9525">
            <a:noFill/>
          </a:ln>
        </p:spPr>
      </p:pic>
      <p:sp>
        <p:nvSpPr>
          <p:cNvPr id="2" name="Rectangle 3">
            <a:extLst>
              <a:ext uri="{FF2B5EF4-FFF2-40B4-BE49-F238E27FC236}">
                <a16:creationId xmlns:a16="http://schemas.microsoft.com/office/drawing/2014/main" id="{3079FA5A-9E4E-361C-AC26-E2924402C3B1}"/>
              </a:ext>
            </a:extLst>
          </p:cNvPr>
          <p:cNvSpPr txBox="1">
            <a:spLocks noChangeArrowheads="1"/>
          </p:cNvSpPr>
          <p:nvPr/>
        </p:nvSpPr>
        <p:spPr bwMode="auto">
          <a:xfrm>
            <a:off x="0" y="4348643"/>
            <a:ext cx="5181600" cy="1628353"/>
          </a:xfrm>
          <a:prstGeom prst="rect">
            <a:avLst/>
          </a:prstGeom>
          <a:noFill/>
          <a:ln w="9525">
            <a:noFill/>
            <a:miter lim="800000"/>
          </a:ln>
        </p:spPr>
        <p:txBody>
          <a:bodyPr/>
          <a:lstStyle/>
          <a:p>
            <a:pPr marL="469900" marR="0" indent="-469900" defTabSz="914400" eaLnBrk="1" hangingPunct="1">
              <a:lnSpc>
                <a:spcPct val="120000"/>
              </a:lnSpc>
              <a:spcBef>
                <a:spcPct val="40000"/>
              </a:spcBef>
              <a:buClr>
                <a:schemeClr val="accent2"/>
              </a:buClr>
              <a:buSzTx/>
              <a:buFont typeface="Wingdings" panose="05000000000000000000" pitchFamily="2" charset="2"/>
              <a:buChar char="o"/>
              <a:defRPr/>
            </a:pPr>
            <a:r>
              <a:rPr kumimoji="0" lang="zh-CN" altLang="en-US" sz="2400" b="1" kern="0" cap="none" spc="0" normalizeH="0" baseline="0" noProof="0" dirty="0">
                <a:solidFill>
                  <a:srgbClr val="000000"/>
                </a:solidFill>
                <a:latin typeface="Times New Roman" panose="02020603050405020304" pitchFamily="18" charset="0"/>
                <a:ea typeface="+mn-ea"/>
                <a:cs typeface="+mn-cs"/>
              </a:rPr>
              <a:t>专家系统的特点</a:t>
            </a:r>
            <a:endParaRPr kumimoji="0" lang="en-US" altLang="zh-CN" sz="2400" b="1" kern="0" cap="none" spc="0" normalizeH="0" baseline="0" noProof="0" dirty="0">
              <a:solidFill>
                <a:srgbClr val="000000"/>
              </a:solidFill>
              <a:latin typeface="Times New Roman" panose="02020603050405020304" pitchFamily="18" charset="0"/>
              <a:ea typeface="+mn-ea"/>
              <a:cs typeface="+mn-cs"/>
            </a:endParaRPr>
          </a:p>
          <a:p>
            <a:pPr marR="0" defTabSz="914400" eaLnBrk="1" hangingPunct="1">
              <a:lnSpc>
                <a:spcPct val="120000"/>
              </a:lnSpc>
              <a:spcBef>
                <a:spcPct val="40000"/>
              </a:spcBef>
              <a:buClr>
                <a:schemeClr val="accent2"/>
              </a:buClr>
              <a:buSzTx/>
              <a:defRPr/>
            </a:pPr>
            <a:r>
              <a:rPr kumimoji="0" lang="zh-CN" altLang="en-US" sz="2400" b="1" kern="0" cap="none" spc="0" normalizeH="0" baseline="0" noProof="0" dirty="0">
                <a:solidFill>
                  <a:srgbClr val="000000"/>
                </a:solidFill>
                <a:latin typeface="Times New Roman" panose="02020603050405020304" pitchFamily="18" charset="0"/>
                <a:ea typeface="+mn-ea"/>
                <a:cs typeface="+mn-cs"/>
              </a:rPr>
              <a:t>（</a:t>
            </a:r>
            <a:r>
              <a:rPr kumimoji="0" lang="en-US" altLang="en-US" sz="2400" b="1" kern="0" cap="none" spc="0" normalizeH="0" baseline="0" noProof="0" dirty="0">
                <a:solidFill>
                  <a:srgbClr val="000000"/>
                </a:solidFill>
                <a:latin typeface="Times New Roman" panose="02020603050405020304" pitchFamily="18" charset="0"/>
                <a:ea typeface="+mn-ea"/>
                <a:cs typeface="+mn-cs"/>
              </a:rPr>
              <a:t>1</a:t>
            </a:r>
            <a:r>
              <a:rPr kumimoji="0" lang="zh-CN" altLang="en-US" sz="2400" b="1" kern="0" cap="none" spc="0" normalizeH="0" baseline="0" noProof="0" dirty="0">
                <a:solidFill>
                  <a:srgbClr val="000000"/>
                </a:solidFill>
                <a:latin typeface="Times New Roman" panose="02020603050405020304" pitchFamily="18" charset="0"/>
                <a:ea typeface="+mn-ea"/>
                <a:cs typeface="+mn-cs"/>
              </a:rPr>
              <a:t>）具有专家水平的</a:t>
            </a:r>
            <a:r>
              <a:rPr kumimoji="0" lang="zh-CN" altLang="en-US" sz="2400" b="1" kern="0" cap="none" spc="0" normalizeH="0" baseline="0" noProof="0" dirty="0">
                <a:solidFill>
                  <a:srgbClr val="FF0000"/>
                </a:solidFill>
                <a:latin typeface="Times New Roman" panose="02020603050405020304" pitchFamily="18" charset="0"/>
                <a:ea typeface="+mn-ea"/>
                <a:cs typeface="+mn-cs"/>
              </a:rPr>
              <a:t>专业知识</a:t>
            </a:r>
            <a:endParaRPr kumimoji="0" lang="en-US" altLang="zh-CN" sz="2400" b="1" kern="0" cap="none" spc="0" normalizeH="0" baseline="0" noProof="0" dirty="0">
              <a:solidFill>
                <a:srgbClr val="FF0000"/>
              </a:solidFill>
              <a:latin typeface="Times New Roman" panose="02020603050405020304" pitchFamily="18" charset="0"/>
              <a:ea typeface="+mn-ea"/>
              <a:cs typeface="+mn-cs"/>
            </a:endParaRPr>
          </a:p>
          <a:p>
            <a:pPr marR="0" defTabSz="914400" eaLnBrk="1" hangingPunct="1">
              <a:lnSpc>
                <a:spcPct val="120000"/>
              </a:lnSpc>
              <a:spcBef>
                <a:spcPct val="40000"/>
              </a:spcBef>
              <a:buClr>
                <a:schemeClr val="accent2"/>
              </a:buClr>
              <a:buSzTx/>
              <a:defRPr/>
            </a:pPr>
            <a:r>
              <a:rPr kumimoji="0" lang="zh-CN" altLang="en-US" sz="2400" b="1" kern="0" cap="none" spc="0" normalizeH="0" baseline="0" noProof="0" dirty="0">
                <a:solidFill>
                  <a:srgbClr val="000000"/>
                </a:solidFill>
                <a:latin typeface="Times New Roman" panose="02020603050405020304" pitchFamily="18" charset="0"/>
                <a:ea typeface="+mn-ea"/>
                <a:cs typeface="+mn-cs"/>
              </a:rPr>
              <a:t>（</a:t>
            </a:r>
            <a:r>
              <a:rPr kumimoji="0" lang="en-US" altLang="en-US" sz="2400" b="1" kern="0" cap="none" spc="0" normalizeH="0" baseline="0" noProof="0" dirty="0">
                <a:solidFill>
                  <a:srgbClr val="000000"/>
                </a:solidFill>
                <a:latin typeface="Times New Roman" panose="02020603050405020304" pitchFamily="18" charset="0"/>
                <a:ea typeface="+mn-ea"/>
                <a:cs typeface="+mn-cs"/>
              </a:rPr>
              <a:t>2</a:t>
            </a:r>
            <a:r>
              <a:rPr kumimoji="0" lang="zh-CN" altLang="en-US" sz="2400" b="1" kern="0" cap="none" spc="0" normalizeH="0" baseline="0" noProof="0" dirty="0">
                <a:solidFill>
                  <a:srgbClr val="000000"/>
                </a:solidFill>
                <a:latin typeface="Times New Roman" panose="02020603050405020304" pitchFamily="18" charset="0"/>
                <a:ea typeface="+mn-ea"/>
                <a:cs typeface="+mn-cs"/>
              </a:rPr>
              <a:t>）能进行有效的</a:t>
            </a:r>
            <a:r>
              <a:rPr kumimoji="0" lang="zh-CN" altLang="en-US" sz="2400" b="1" kern="0" cap="none" spc="0" normalizeH="0" baseline="0" noProof="0" dirty="0">
                <a:solidFill>
                  <a:srgbClr val="FF0000"/>
                </a:solidFill>
                <a:latin typeface="Times New Roman" panose="02020603050405020304" pitchFamily="18" charset="0"/>
                <a:ea typeface="+mn-ea"/>
                <a:cs typeface="+mn-cs"/>
              </a:rPr>
              <a:t>推理</a:t>
            </a:r>
            <a:endParaRPr kumimoji="0" lang="en-US" altLang="zh-CN" sz="2400" b="1" kern="0" cap="none" spc="0" normalizeH="0" baseline="0" noProof="0" dirty="0">
              <a:solidFill>
                <a:srgbClr val="FF0000"/>
              </a:solidFill>
              <a:latin typeface="Times New Roman" panose="02020603050405020304" pitchFamily="18" charset="0"/>
              <a:ea typeface="+mn-ea"/>
              <a:cs typeface="+mn-cs"/>
            </a:endParaRPr>
          </a:p>
          <a:p>
            <a:pPr marR="0" defTabSz="914400" eaLnBrk="1" hangingPunct="1">
              <a:lnSpc>
                <a:spcPct val="120000"/>
              </a:lnSpc>
              <a:spcBef>
                <a:spcPct val="40000"/>
              </a:spcBef>
              <a:buClr>
                <a:schemeClr val="accent2"/>
              </a:buClr>
              <a:buSzTx/>
              <a:defRPr/>
            </a:pPr>
            <a:r>
              <a:rPr kumimoji="0" lang="zh-CN" altLang="en-US" sz="2400" b="1" kern="0" cap="none" spc="0" normalizeH="0" baseline="0" noProof="0" dirty="0">
                <a:solidFill>
                  <a:srgbClr val="000000"/>
                </a:solidFill>
                <a:latin typeface="Times New Roman" panose="02020603050405020304" pitchFamily="18" charset="0"/>
                <a:ea typeface="+mn-ea"/>
                <a:cs typeface="+mn-cs"/>
              </a:rPr>
              <a:t>（</a:t>
            </a:r>
            <a:r>
              <a:rPr kumimoji="0" lang="en-US" altLang="en-US" sz="2400" b="1" kern="0" cap="none" spc="0" normalizeH="0" baseline="0" noProof="0" dirty="0">
                <a:solidFill>
                  <a:srgbClr val="000000"/>
                </a:solidFill>
                <a:latin typeface="Times New Roman" panose="02020603050405020304" pitchFamily="18" charset="0"/>
                <a:ea typeface="+mn-ea"/>
                <a:cs typeface="+mn-cs"/>
              </a:rPr>
              <a:t>3</a:t>
            </a:r>
            <a:r>
              <a:rPr kumimoji="0" lang="zh-CN" altLang="en-US" sz="2400" b="1" kern="0" cap="none" spc="0" normalizeH="0" baseline="0" noProof="0" dirty="0">
                <a:solidFill>
                  <a:srgbClr val="000000"/>
                </a:solidFill>
                <a:latin typeface="Times New Roman" panose="02020603050405020304" pitchFamily="18" charset="0"/>
                <a:ea typeface="+mn-ea"/>
                <a:cs typeface="+mn-cs"/>
              </a:rPr>
              <a:t>）具有启发性</a:t>
            </a:r>
          </a:p>
        </p:txBody>
      </p:sp>
      <p:sp>
        <p:nvSpPr>
          <p:cNvPr id="3" name="Rectangle 3">
            <a:extLst>
              <a:ext uri="{FF2B5EF4-FFF2-40B4-BE49-F238E27FC236}">
                <a16:creationId xmlns:a16="http://schemas.microsoft.com/office/drawing/2014/main" id="{7AF1DAC1-8F5A-1E8A-1EC9-DA2B5AA03B0E}"/>
              </a:ext>
            </a:extLst>
          </p:cNvPr>
          <p:cNvSpPr txBox="1">
            <a:spLocks noChangeArrowheads="1"/>
          </p:cNvSpPr>
          <p:nvPr/>
        </p:nvSpPr>
        <p:spPr bwMode="auto">
          <a:xfrm>
            <a:off x="5909600" y="4974983"/>
            <a:ext cx="3178175" cy="1788009"/>
          </a:xfrm>
          <a:prstGeom prst="rect">
            <a:avLst/>
          </a:prstGeom>
          <a:noFill/>
          <a:ln w="9525">
            <a:noFill/>
            <a:miter lim="800000"/>
          </a:ln>
        </p:spPr>
        <p:txBody>
          <a:bodyPr/>
          <a:lstStyle/>
          <a:p>
            <a:pPr marR="0" defTabSz="914400" eaLnBrk="1" hangingPunct="1">
              <a:lnSpc>
                <a:spcPct val="120000"/>
              </a:lnSpc>
              <a:spcBef>
                <a:spcPct val="40000"/>
              </a:spcBef>
              <a:buClr>
                <a:schemeClr val="accent2"/>
              </a:buClr>
              <a:buSzTx/>
              <a:defRPr/>
            </a:pPr>
            <a:r>
              <a:rPr kumimoji="0" lang="zh-CN" altLang="en-US" sz="2400" b="1" kern="0" cap="none" spc="0" normalizeH="0" baseline="0" noProof="0" dirty="0">
                <a:solidFill>
                  <a:srgbClr val="000000"/>
                </a:solidFill>
                <a:latin typeface="Times New Roman" panose="02020603050405020304" pitchFamily="18" charset="0"/>
                <a:ea typeface="+mn-ea"/>
                <a:cs typeface="+mn-cs"/>
              </a:rPr>
              <a:t>（</a:t>
            </a:r>
            <a:r>
              <a:rPr kumimoji="0" lang="en-US" altLang="en-US" sz="2400" b="1" kern="0" cap="none" spc="0" normalizeH="0" baseline="0" noProof="0" dirty="0">
                <a:solidFill>
                  <a:srgbClr val="000000"/>
                </a:solidFill>
                <a:latin typeface="Times New Roman" panose="02020603050405020304" pitchFamily="18" charset="0"/>
                <a:ea typeface="+mn-ea"/>
                <a:cs typeface="+mn-cs"/>
              </a:rPr>
              <a:t>4</a:t>
            </a:r>
            <a:r>
              <a:rPr kumimoji="0" lang="zh-CN" altLang="en-US" sz="2400" b="1" kern="0" cap="none" spc="0" normalizeH="0" baseline="0" noProof="0" dirty="0">
                <a:solidFill>
                  <a:srgbClr val="000000"/>
                </a:solidFill>
                <a:latin typeface="Times New Roman" panose="02020603050405020304" pitchFamily="18" charset="0"/>
                <a:ea typeface="+mn-ea"/>
                <a:cs typeface="+mn-cs"/>
              </a:rPr>
              <a:t>）具有灵活性</a:t>
            </a:r>
            <a:endParaRPr kumimoji="0" lang="en-US" altLang="zh-CN" sz="2400" b="1" kern="0" cap="none" spc="0" normalizeH="0" baseline="0" noProof="0" dirty="0">
              <a:solidFill>
                <a:srgbClr val="000000"/>
              </a:solidFill>
              <a:latin typeface="Times New Roman" panose="02020603050405020304" pitchFamily="18" charset="0"/>
              <a:ea typeface="+mn-ea"/>
              <a:cs typeface="+mn-cs"/>
            </a:endParaRPr>
          </a:p>
          <a:p>
            <a:pPr marR="0" defTabSz="914400" eaLnBrk="1" hangingPunct="1">
              <a:lnSpc>
                <a:spcPct val="120000"/>
              </a:lnSpc>
              <a:spcBef>
                <a:spcPct val="40000"/>
              </a:spcBef>
              <a:buClr>
                <a:schemeClr val="accent2"/>
              </a:buClr>
              <a:buSzTx/>
              <a:defRPr/>
            </a:pPr>
            <a:r>
              <a:rPr kumimoji="0" lang="zh-CN" altLang="en-US" sz="2400" b="1" kern="0" cap="none" spc="0" normalizeH="0" baseline="0" noProof="0" dirty="0">
                <a:solidFill>
                  <a:srgbClr val="000000"/>
                </a:solidFill>
                <a:latin typeface="Times New Roman" panose="02020603050405020304" pitchFamily="18" charset="0"/>
                <a:ea typeface="+mn-ea"/>
                <a:cs typeface="+mn-cs"/>
              </a:rPr>
              <a:t>（</a:t>
            </a:r>
            <a:r>
              <a:rPr kumimoji="0" lang="en-US" altLang="en-US" sz="2400" b="1" kern="0" cap="none" spc="0" normalizeH="0" baseline="0" noProof="0" dirty="0">
                <a:solidFill>
                  <a:srgbClr val="000000"/>
                </a:solidFill>
                <a:latin typeface="Times New Roman" panose="02020603050405020304" pitchFamily="18" charset="0"/>
                <a:ea typeface="+mn-ea"/>
                <a:cs typeface="+mn-cs"/>
              </a:rPr>
              <a:t>5</a:t>
            </a:r>
            <a:r>
              <a:rPr kumimoji="0" lang="zh-CN" altLang="en-US" sz="2400" b="1" kern="0" cap="none" spc="0" normalizeH="0" baseline="0" noProof="0" dirty="0">
                <a:solidFill>
                  <a:srgbClr val="000000"/>
                </a:solidFill>
                <a:latin typeface="Times New Roman" panose="02020603050405020304" pitchFamily="18" charset="0"/>
                <a:ea typeface="+mn-ea"/>
                <a:cs typeface="+mn-cs"/>
              </a:rPr>
              <a:t>）具有透明性</a:t>
            </a:r>
          </a:p>
          <a:p>
            <a:pPr marR="0" defTabSz="914400" eaLnBrk="1" hangingPunct="1">
              <a:lnSpc>
                <a:spcPct val="120000"/>
              </a:lnSpc>
              <a:spcBef>
                <a:spcPct val="40000"/>
              </a:spcBef>
              <a:buClr>
                <a:schemeClr val="accent2"/>
              </a:buClr>
              <a:buSzTx/>
              <a:defRPr/>
            </a:pPr>
            <a:r>
              <a:rPr kumimoji="0" lang="zh-CN" altLang="en-US" sz="2400" b="1" kern="0" cap="none" spc="0" normalizeH="0" baseline="0" noProof="0" dirty="0">
                <a:solidFill>
                  <a:srgbClr val="000000"/>
                </a:solidFill>
                <a:latin typeface="Times New Roman" panose="02020603050405020304" pitchFamily="18" charset="0"/>
                <a:ea typeface="+mn-ea"/>
                <a:cs typeface="+mn-cs"/>
              </a:rPr>
              <a:t>（</a:t>
            </a:r>
            <a:r>
              <a:rPr kumimoji="0" lang="en-US" altLang="en-US" sz="2400" b="1" kern="0" cap="none" spc="0" normalizeH="0" baseline="0" noProof="0" dirty="0">
                <a:solidFill>
                  <a:srgbClr val="000000"/>
                </a:solidFill>
                <a:latin typeface="Times New Roman" panose="02020603050405020304" pitchFamily="18" charset="0"/>
                <a:ea typeface="+mn-ea"/>
                <a:cs typeface="+mn-cs"/>
              </a:rPr>
              <a:t>6</a:t>
            </a:r>
            <a:r>
              <a:rPr kumimoji="0" lang="zh-CN" altLang="en-US" sz="2400" b="1" kern="0" cap="none" spc="0" normalizeH="0" baseline="0" noProof="0" dirty="0">
                <a:solidFill>
                  <a:srgbClr val="000000"/>
                </a:solidFill>
                <a:latin typeface="Times New Roman" panose="02020603050405020304" pitchFamily="18" charset="0"/>
                <a:ea typeface="+mn-ea"/>
                <a:cs typeface="+mn-cs"/>
              </a:rPr>
              <a:t>）具有交互性</a:t>
            </a:r>
          </a:p>
        </p:txBody>
      </p:sp>
    </p:spTree>
    <p:extLst>
      <p:ext uri="{BB962C8B-B14F-4D97-AF65-F5344CB8AC3E}">
        <p14:creationId xmlns:p14="http://schemas.microsoft.com/office/powerpoint/2010/main" val="3749364616"/>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t>25</a:t>
            </a:fld>
            <a:endParaRPr lang="ja-JP" altLang="en-US" sz="1800" dirty="0">
              <a:solidFill>
                <a:srgbClr val="A50021"/>
              </a:solidFill>
              <a:ea typeface="MS PGothic" panose="020B0600070205080204" pitchFamily="34" charset="-128"/>
            </a:endParaRPr>
          </a:p>
        </p:txBody>
      </p:sp>
      <p:sp>
        <p:nvSpPr>
          <p:cNvPr id="21506"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2.3.1  </a:t>
            </a:r>
            <a:r>
              <a:rPr lang="zh-CN" altLang="en-US" dirty="0">
                <a:latin typeface="Times New Roman" panose="02020603050405020304" pitchFamily="18" charset="0"/>
              </a:rPr>
              <a:t>产生式</a:t>
            </a:r>
          </a:p>
        </p:txBody>
      </p:sp>
      <p:sp>
        <p:nvSpPr>
          <p:cNvPr id="21507" name="Rectangle 5"/>
          <p:cNvSpPr/>
          <p:nvPr/>
        </p:nvSpPr>
        <p:spPr>
          <a:xfrm>
            <a:off x="295275" y="942975"/>
            <a:ext cx="5259388" cy="519113"/>
          </a:xfrm>
          <a:prstGeom prst="rect">
            <a:avLst/>
          </a:prstGeom>
          <a:noFill/>
          <a:ln w="9525">
            <a:noFill/>
          </a:ln>
        </p:spPr>
        <p:txBody>
          <a:bodyPr wrap="none" anchor="t" anchorCtr="0">
            <a:spAutoFit/>
          </a:bodyPr>
          <a:lstStyle/>
          <a:p>
            <a:pPr marL="342900" indent="-342900">
              <a:spcBef>
                <a:spcPct val="20000"/>
              </a:spcBef>
              <a:buClr>
                <a:schemeClr val="tx1"/>
              </a:buClr>
              <a:buFont typeface="Wingdings" panose="05000000000000000000" pitchFamily="2" charset="2"/>
              <a:buAutoNum type="arabicPeriod"/>
            </a:pPr>
            <a:r>
              <a:rPr lang="en-US" altLang="zh-CN" sz="2800" b="1" dirty="0">
                <a:latin typeface="Times New Roman" panose="02020603050405020304" pitchFamily="18"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确定性规则知识的产生式表示</a:t>
            </a:r>
          </a:p>
        </p:txBody>
      </p:sp>
      <p:sp>
        <p:nvSpPr>
          <p:cNvPr id="21508" name="Rectangle 6"/>
          <p:cNvSpPr/>
          <p:nvPr/>
        </p:nvSpPr>
        <p:spPr>
          <a:xfrm>
            <a:off x="315913" y="3871913"/>
            <a:ext cx="5648325" cy="561975"/>
          </a:xfrm>
          <a:prstGeom prst="rect">
            <a:avLst/>
          </a:prstGeom>
          <a:noFill/>
          <a:ln w="9525">
            <a:noFill/>
          </a:ln>
        </p:spPr>
        <p:txBody>
          <a:bodyPr wrap="none" anchor="t" anchorCtr="0">
            <a:spAutoFit/>
          </a:bodyPr>
          <a:lstStyle/>
          <a:p>
            <a:pPr marL="342900" indent="-342900">
              <a:lnSpc>
                <a:spcPct val="110000"/>
              </a:lnSpc>
              <a:spcBef>
                <a:spcPct val="20000"/>
              </a:spcBef>
              <a:buClr>
                <a:schemeClr val="tx1"/>
              </a:buClr>
              <a:buFont typeface="Wingdings" panose="05000000000000000000" pitchFamily="2" charset="2"/>
            </a:pPr>
            <a:r>
              <a:rPr lang="en-US" altLang="zh-CN" sz="2800" b="1" dirty="0">
                <a:latin typeface="Times New Roman" panose="02020603050405020304" pitchFamily="18" charset="0"/>
                <a:ea typeface="宋体" panose="02010600030101010101" pitchFamily="2" charset="-122"/>
              </a:rPr>
              <a:t>2.</a:t>
            </a: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不确定性规则知识的产生式表示</a:t>
            </a:r>
          </a:p>
        </p:txBody>
      </p:sp>
      <p:grpSp>
        <p:nvGrpSpPr>
          <p:cNvPr id="21509" name="Group 11"/>
          <p:cNvGrpSpPr/>
          <p:nvPr/>
        </p:nvGrpSpPr>
        <p:grpSpPr>
          <a:xfrm>
            <a:off x="280988" y="1585913"/>
            <a:ext cx="8561387" cy="2085975"/>
            <a:chOff x="177" y="999"/>
            <a:chExt cx="5393" cy="1314"/>
          </a:xfrm>
        </p:grpSpPr>
        <p:sp>
          <p:nvSpPr>
            <p:cNvPr id="21510" name="Rectangle 7"/>
            <p:cNvSpPr/>
            <p:nvPr/>
          </p:nvSpPr>
          <p:spPr>
            <a:xfrm>
              <a:off x="177" y="999"/>
              <a:ext cx="5393" cy="1314"/>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nchor="t" anchorCtr="0">
              <a:spAutoFit/>
            </a:bodyPr>
            <a:lstStyle/>
            <a:p>
              <a:pPr>
                <a:lnSpc>
                  <a:spcPct val="110000"/>
                </a:lnSpc>
                <a:spcBef>
                  <a:spcPct val="20000"/>
                </a:spcBef>
                <a:buClr>
                  <a:schemeClr val="accent2"/>
                </a:buClr>
                <a:buFont typeface="Wingdings" panose="05000000000000000000" pitchFamily="2" charset="2"/>
                <a:buChar char="§"/>
              </a:pPr>
              <a:r>
                <a:rPr lang="en-US" altLang="zh-CN" sz="2600" dirty="0">
                  <a:latin typeface="Arial" panose="020B0604020202020204" pitchFamily="34" charset="0"/>
                  <a:ea typeface="宋体" panose="02010600030101010101" pitchFamily="2" charset="-122"/>
                </a:rPr>
                <a:t> </a:t>
              </a:r>
              <a:r>
                <a:rPr lang="zh-CN" altLang="en-US" sz="2600" dirty="0">
                  <a:latin typeface="Arial" panose="020B0604020202020204" pitchFamily="34" charset="0"/>
                  <a:ea typeface="宋体" panose="02010600030101010101" pitchFamily="2" charset="-122"/>
                </a:rPr>
                <a:t>基本形式：  </a:t>
              </a:r>
              <a:r>
                <a:rPr lang="en-US" altLang="zh-CN" sz="2600" dirty="0">
                  <a:latin typeface="Times New Roman" panose="02020603050405020304" pitchFamily="18" charset="0"/>
                  <a:ea typeface="宋体" panose="02010600030101010101" pitchFamily="2" charset="-122"/>
                </a:rPr>
                <a:t>IF    </a:t>
              </a:r>
              <a:r>
                <a:rPr lang="en-US" altLang="zh-CN" sz="2600" i="1" dirty="0">
                  <a:latin typeface="Times New Roman" panose="02020603050405020304" pitchFamily="18" charset="0"/>
                  <a:ea typeface="宋体" panose="02010600030101010101" pitchFamily="2" charset="-122"/>
                </a:rPr>
                <a:t>P</a:t>
              </a:r>
              <a:r>
                <a:rPr lang="en-US" altLang="zh-CN" sz="2600" dirty="0">
                  <a:latin typeface="Times New Roman" panose="02020603050405020304" pitchFamily="18" charset="0"/>
                  <a:ea typeface="宋体" panose="02010600030101010101" pitchFamily="2" charset="-122"/>
                </a:rPr>
                <a:t>    THEN   </a:t>
              </a:r>
              <a:r>
                <a:rPr lang="en-US" altLang="zh-CN" sz="2600" i="1" dirty="0">
                  <a:latin typeface="Times New Roman" panose="02020603050405020304" pitchFamily="18" charset="0"/>
                  <a:ea typeface="宋体" panose="02010600030101010101" pitchFamily="2" charset="-122"/>
                </a:rPr>
                <a:t> Q</a:t>
              </a:r>
            </a:p>
            <a:p>
              <a:pPr algn="just">
                <a:lnSpc>
                  <a:spcPct val="110000"/>
                </a:lnSpc>
                <a:spcBef>
                  <a:spcPct val="20000"/>
                </a:spcBef>
                <a:buClr>
                  <a:schemeClr val="accent2"/>
                </a:buClr>
                <a:buFont typeface="Wingdings" panose="05000000000000000000" pitchFamily="2" charset="2"/>
              </a:pPr>
              <a:r>
                <a:rPr lang="en-US" altLang="zh-CN" sz="2600" dirty="0">
                  <a:latin typeface="Arial" panose="020B0604020202020204" pitchFamily="34" charset="0"/>
                  <a:ea typeface="宋体" panose="02010600030101010101" pitchFamily="2" charset="-122"/>
                </a:rPr>
                <a:t>         </a:t>
              </a:r>
              <a:r>
                <a:rPr lang="zh-CN" altLang="en-US" sz="2600" dirty="0">
                  <a:latin typeface="Arial" panose="020B0604020202020204" pitchFamily="34" charset="0"/>
                  <a:ea typeface="宋体" panose="02010600030101010101" pitchFamily="2" charset="-122"/>
                </a:rPr>
                <a:t>或者：</a:t>
              </a:r>
            </a:p>
            <a:p>
              <a:pPr algn="just">
                <a:lnSpc>
                  <a:spcPct val="110000"/>
                </a:lnSpc>
                <a:spcBef>
                  <a:spcPct val="20000"/>
                </a:spcBef>
                <a:buClr>
                  <a:schemeClr val="accent2"/>
                </a:buClr>
                <a:buFont typeface="Wingdings" panose="05000000000000000000" pitchFamily="2" charset="2"/>
                <a:buChar char="§"/>
              </a:pPr>
              <a:r>
                <a:rPr lang="zh-CN" altLang="en-US" sz="2600" dirty="0">
                  <a:latin typeface="宋体" panose="02010600030101010101" pitchFamily="2" charset="-122"/>
                  <a:ea typeface="宋体" panose="02010600030101010101" pitchFamily="2" charset="-122"/>
                </a:rPr>
                <a:t> 例如：</a:t>
              </a:r>
              <a:endParaRPr lang="zh-CN" altLang="en-US" sz="2600" dirty="0">
                <a:latin typeface="Times New Roman" panose="02020603050405020304" pitchFamily="18" charset="0"/>
                <a:ea typeface="宋体" panose="02010600030101010101" pitchFamily="2" charset="-122"/>
              </a:endParaRPr>
            </a:p>
            <a:p>
              <a:pPr algn="just">
                <a:lnSpc>
                  <a:spcPct val="110000"/>
                </a:lnSpc>
                <a:spcBef>
                  <a:spcPct val="20000"/>
                </a:spcBef>
                <a:buClr>
                  <a:schemeClr val="accent2"/>
                </a:buClr>
                <a:buFont typeface="Wingdings" panose="05000000000000000000" pitchFamily="2" charset="2"/>
              </a:pPr>
              <a:r>
                <a:rPr lang="zh-CN" altLang="en-US" sz="2600" dirty="0">
                  <a:latin typeface="Times New Roman" panose="02020603050405020304" pitchFamily="18" charset="0"/>
                  <a:ea typeface="宋体" panose="02010600030101010101" pitchFamily="2" charset="-122"/>
                </a:rPr>
                <a:t>     </a:t>
              </a:r>
              <a:r>
                <a:rPr lang="en-US" altLang="zh-CN" sz="2600" i="1" dirty="0">
                  <a:latin typeface="Times New Roman" panose="02020603050405020304" pitchFamily="18" charset="0"/>
                  <a:ea typeface="宋体" panose="02010600030101010101" pitchFamily="2" charset="-122"/>
                </a:rPr>
                <a:t>r</a:t>
              </a:r>
              <a:r>
                <a:rPr lang="en-US" altLang="zh-CN" sz="2600" baseline="-30000" dirty="0">
                  <a:latin typeface="Times New Roman" panose="02020603050405020304" pitchFamily="18" charset="0"/>
                  <a:ea typeface="宋体" panose="02010600030101010101" pitchFamily="2" charset="-122"/>
                </a:rPr>
                <a:t>4</a:t>
              </a:r>
              <a:r>
                <a:rPr lang="zh-CN" altLang="en-US" sz="2600" dirty="0">
                  <a:latin typeface="宋体" panose="02010600030101010101" pitchFamily="2" charset="-122"/>
                  <a:ea typeface="宋体" panose="02010600030101010101" pitchFamily="2" charset="-122"/>
                </a:rPr>
                <a:t>：</a:t>
              </a:r>
              <a:r>
                <a:rPr lang="en-US" altLang="zh-CN" sz="2600" dirty="0">
                  <a:latin typeface="Times New Roman" panose="02020603050405020304" pitchFamily="18" charset="0"/>
                  <a:ea typeface="宋体" panose="02010600030101010101" pitchFamily="2" charset="-122"/>
                </a:rPr>
                <a:t>IF   </a:t>
              </a:r>
              <a:r>
                <a:rPr lang="zh-CN" altLang="en-US" sz="2600" dirty="0">
                  <a:latin typeface="宋体" panose="02010600030101010101" pitchFamily="2" charset="-122"/>
                  <a:ea typeface="宋体" panose="02010600030101010101" pitchFamily="2" charset="-122"/>
                </a:rPr>
                <a:t>动物会飞</a:t>
              </a:r>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AND    </a:t>
              </a:r>
              <a:r>
                <a:rPr lang="zh-CN" altLang="en-US" sz="2600" dirty="0">
                  <a:latin typeface="宋体" panose="02010600030101010101" pitchFamily="2" charset="-122"/>
                  <a:ea typeface="宋体" panose="02010600030101010101" pitchFamily="2" charset="-122"/>
                </a:rPr>
                <a:t>会下蛋</a:t>
              </a:r>
              <a:r>
                <a:rPr lang="zh-CN" altLang="en-US" sz="2600" dirty="0">
                  <a:latin typeface="Times New Roman" panose="02020603050405020304" pitchFamily="18" charset="0"/>
                  <a:ea typeface="宋体" panose="02010600030101010101" pitchFamily="2" charset="-122"/>
                </a:rPr>
                <a:t>    </a:t>
              </a:r>
              <a:r>
                <a:rPr lang="en-US" altLang="zh-CN" sz="2600" dirty="0">
                  <a:latin typeface="Times New Roman" panose="02020603050405020304" pitchFamily="18" charset="0"/>
                  <a:ea typeface="宋体" panose="02010600030101010101" pitchFamily="2" charset="-122"/>
                </a:rPr>
                <a:t>THEN   </a:t>
              </a:r>
              <a:r>
                <a:rPr lang="zh-CN" altLang="en-US" sz="2600" dirty="0">
                  <a:latin typeface="宋体" panose="02010600030101010101" pitchFamily="2" charset="-122"/>
                  <a:ea typeface="宋体" panose="02010600030101010101" pitchFamily="2" charset="-122"/>
                </a:rPr>
                <a:t>该动物是鸟</a:t>
              </a:r>
            </a:p>
          </p:txBody>
        </p:sp>
        <p:graphicFrame>
          <p:nvGraphicFramePr>
            <p:cNvPr id="21511" name="Object 9"/>
            <p:cNvGraphicFramePr>
              <a:graphicFrameLocks noChangeAspect="1"/>
            </p:cNvGraphicFramePr>
            <p:nvPr/>
          </p:nvGraphicFramePr>
          <p:xfrm>
            <a:off x="1478" y="1379"/>
            <a:ext cx="850" cy="316"/>
          </p:xfrm>
          <a:graphic>
            <a:graphicData uri="http://schemas.openxmlformats.org/presentationml/2006/ole">
              <mc:AlternateContent xmlns:mc="http://schemas.openxmlformats.org/markup-compatibility/2006">
                <mc:Choice xmlns:v="urn:schemas-microsoft-com:vml" Requires="v">
                  <p:oleObj r:id="rId2" imgW="482600" imgH="203200" progId="Equation.3">
                    <p:embed/>
                  </p:oleObj>
                </mc:Choice>
                <mc:Fallback>
                  <p:oleObj r:id="rId2" imgW="482600" imgH="203200" progId="Equation.3">
                    <p:embed/>
                    <p:pic>
                      <p:nvPicPr>
                        <p:cNvPr id="21511" name="Object 9"/>
                        <p:cNvPicPr/>
                        <p:nvPr/>
                      </p:nvPicPr>
                      <p:blipFill>
                        <a:blip r:embed="rId3"/>
                        <a:stretch>
                          <a:fillRect/>
                        </a:stretch>
                      </p:blipFill>
                      <p:spPr>
                        <a:xfrm>
                          <a:off x="1478" y="1379"/>
                          <a:ext cx="850" cy="316"/>
                        </a:xfrm>
                        <a:prstGeom prst="rect">
                          <a:avLst/>
                        </a:prstGeom>
                        <a:noFill/>
                        <a:ln w="38100">
                          <a:noFill/>
                          <a:miter/>
                        </a:ln>
                      </p:spPr>
                    </p:pic>
                  </p:oleObj>
                </mc:Fallback>
              </mc:AlternateContent>
            </a:graphicData>
          </a:graphic>
        </p:graphicFrame>
      </p:grpSp>
      <p:sp>
        <p:nvSpPr>
          <p:cNvPr id="21512" name="Rectangle 13"/>
          <p:cNvSpPr>
            <a:spLocks noGrp="1"/>
          </p:cNvSpPr>
          <p:nvPr>
            <p:ph idx="1"/>
          </p:nvPr>
        </p:nvSpPr>
        <p:spPr>
          <a:xfrm>
            <a:off x="250825" y="4579938"/>
            <a:ext cx="8642350" cy="1979612"/>
          </a:xfrm>
          <a:gradFill rotWithShape="0">
            <a:gsLst>
              <a:gs pos="0">
                <a:srgbClr val="CCFFCC"/>
              </a:gs>
              <a:gs pos="100000">
                <a:schemeClr val="bg1"/>
              </a:gs>
            </a:gsLst>
            <a:path path="rect">
              <a:fillToRect l="100000" t="100000"/>
            </a:path>
            <a:tileRect/>
          </a:gradFill>
          <a:ln>
            <a:solidFill>
              <a:srgbClr val="808080"/>
            </a:solidFill>
            <a:miter/>
          </a:ln>
        </p:spPr>
        <p:txBody>
          <a:bodyPr vert="horz" wrap="square" lIns="91440" tIns="45720" rIns="91440" bIns="45720" anchor="t" anchorCtr="0"/>
          <a:lstStyle/>
          <a:p>
            <a:pPr marL="193675" indent="-193675" eaLnBrk="1" hangingPunct="1">
              <a:buFont typeface="Wingdings" panose="05000000000000000000" pitchFamily="2" charset="2"/>
              <a:buChar char="§"/>
            </a:pPr>
            <a:r>
              <a:rPr lang="en-US" altLang="zh-CN" sz="2600" dirty="0"/>
              <a:t> </a:t>
            </a:r>
            <a:r>
              <a:rPr lang="zh-CN" altLang="en-US" sz="2600" dirty="0"/>
              <a:t>基本形式：  </a:t>
            </a:r>
            <a:r>
              <a:rPr lang="en-US" altLang="zh-CN" sz="2600" dirty="0">
                <a:latin typeface="Times New Roman" panose="02020603050405020304" pitchFamily="18" charset="0"/>
              </a:rPr>
              <a:t>IF    </a:t>
            </a:r>
            <a:r>
              <a:rPr lang="en-US" altLang="zh-CN" sz="2600" i="1" dirty="0">
                <a:latin typeface="Times New Roman" panose="02020603050405020304" pitchFamily="18" charset="0"/>
              </a:rPr>
              <a:t>P</a:t>
            </a:r>
            <a:r>
              <a:rPr lang="en-US" altLang="zh-CN" sz="2600" dirty="0">
                <a:latin typeface="Times New Roman" panose="02020603050405020304" pitchFamily="18" charset="0"/>
              </a:rPr>
              <a:t>    THEN    </a:t>
            </a:r>
            <a:r>
              <a:rPr lang="en-US" altLang="zh-CN" sz="2600" i="1" dirty="0">
                <a:latin typeface="Times New Roman" panose="02020603050405020304" pitchFamily="18" charset="0"/>
              </a:rPr>
              <a:t>Q</a:t>
            </a:r>
            <a:r>
              <a:rPr lang="en-US" altLang="zh-CN" sz="2600" dirty="0"/>
              <a:t> </a:t>
            </a:r>
            <a:r>
              <a:rPr lang="zh-CN" altLang="en-US" sz="2600" dirty="0"/>
              <a:t>（置信度） </a:t>
            </a:r>
          </a:p>
          <a:p>
            <a:pPr marL="193675" indent="-193675" eaLnBrk="1" hangingPunct="1">
              <a:buNone/>
            </a:pPr>
            <a:r>
              <a:rPr lang="zh-CN" altLang="en-US" sz="2600" dirty="0"/>
              <a:t>          或者：                     （置信度</a:t>
            </a:r>
            <a:r>
              <a:rPr lang="zh-CN" altLang="en-US" b="1" dirty="0"/>
              <a:t>）</a:t>
            </a:r>
          </a:p>
          <a:p>
            <a:pPr marL="193675" indent="-193675" eaLnBrk="1" hangingPunct="1">
              <a:buNone/>
            </a:pPr>
            <a:r>
              <a:rPr lang="zh-CN" altLang="en-US" b="1" dirty="0"/>
              <a:t>   </a:t>
            </a:r>
            <a:r>
              <a:rPr lang="zh-CN" altLang="en-US" b="1" dirty="0">
                <a:latin typeface="Times New Roman" panose="02020603050405020304" pitchFamily="18" charset="0"/>
              </a:rPr>
              <a:t>例如： </a:t>
            </a:r>
            <a:r>
              <a:rPr lang="en-US" altLang="zh-CN" b="1" dirty="0">
                <a:latin typeface="Times New Roman" panose="02020603050405020304" pitchFamily="18" charset="0"/>
              </a:rPr>
              <a:t>IF   </a:t>
            </a:r>
            <a:r>
              <a:rPr lang="zh-CN" altLang="en-US" b="1" dirty="0">
                <a:latin typeface="Times New Roman" panose="02020603050405020304" pitchFamily="18" charset="0"/>
              </a:rPr>
              <a:t>发烧    </a:t>
            </a:r>
            <a:r>
              <a:rPr lang="en-US" altLang="zh-CN" b="1" dirty="0">
                <a:latin typeface="Times New Roman" panose="02020603050405020304" pitchFamily="18" charset="0"/>
              </a:rPr>
              <a:t>THEN    </a:t>
            </a:r>
            <a:r>
              <a:rPr lang="zh-CN" altLang="en-US" b="1" dirty="0">
                <a:latin typeface="Times New Roman" panose="02020603050405020304" pitchFamily="18" charset="0"/>
              </a:rPr>
              <a:t>感冒   （</a:t>
            </a:r>
            <a:r>
              <a:rPr lang="en-US" altLang="zh-CN" b="1" dirty="0">
                <a:latin typeface="Times New Roman" panose="02020603050405020304" pitchFamily="18" charset="0"/>
              </a:rPr>
              <a:t>0.6</a:t>
            </a:r>
            <a:r>
              <a:rPr lang="zh-CN" altLang="en-US" b="1" dirty="0">
                <a:latin typeface="Times New Roman" panose="02020603050405020304" pitchFamily="18" charset="0"/>
              </a:rPr>
              <a:t>）</a:t>
            </a:r>
          </a:p>
        </p:txBody>
      </p:sp>
      <p:graphicFrame>
        <p:nvGraphicFramePr>
          <p:cNvPr id="21513" name="Object 10"/>
          <p:cNvGraphicFramePr>
            <a:graphicFrameLocks noChangeAspect="1"/>
          </p:cNvGraphicFramePr>
          <p:nvPr/>
        </p:nvGraphicFramePr>
        <p:xfrm>
          <a:off x="2598738" y="5275263"/>
          <a:ext cx="1101725" cy="450850"/>
        </p:xfrm>
        <a:graphic>
          <a:graphicData uri="http://schemas.openxmlformats.org/presentationml/2006/ole">
            <mc:AlternateContent xmlns:mc="http://schemas.openxmlformats.org/markup-compatibility/2006">
              <mc:Choice xmlns:v="urn:schemas-microsoft-com:vml" Requires="v">
                <p:oleObj r:id="rId4" imgW="482600" imgH="203200" progId="Equation.3">
                  <p:embed/>
                </p:oleObj>
              </mc:Choice>
              <mc:Fallback>
                <p:oleObj r:id="rId4" imgW="482600" imgH="203200" progId="Equation.3">
                  <p:embed/>
                  <p:pic>
                    <p:nvPicPr>
                      <p:cNvPr id="21513" name="Object 10"/>
                      <p:cNvPicPr/>
                      <p:nvPr/>
                    </p:nvPicPr>
                    <p:blipFill>
                      <a:blip r:embed="rId5"/>
                      <a:stretch>
                        <a:fillRect/>
                      </a:stretch>
                    </p:blipFill>
                    <p:spPr>
                      <a:xfrm>
                        <a:off x="2598738" y="5275263"/>
                        <a:ext cx="1101725" cy="450850"/>
                      </a:xfrm>
                      <a:prstGeom prst="rect">
                        <a:avLst/>
                      </a:prstGeom>
                      <a:noFill/>
                      <a:ln w="38100">
                        <a:noFill/>
                        <a:miter/>
                      </a:ln>
                    </p:spPr>
                  </p:pic>
                </p:oleObj>
              </mc:Fallback>
            </mc:AlternateContent>
          </a:graphicData>
        </a:graphic>
      </p:graphicFrame>
      <p:sp>
        <p:nvSpPr>
          <p:cNvPr id="3" name="AutoShape 4">
            <a:extLst>
              <a:ext uri="{FF2B5EF4-FFF2-40B4-BE49-F238E27FC236}">
                <a16:creationId xmlns:a16="http://schemas.microsoft.com/office/drawing/2014/main" id="{094FC1FC-3791-6163-26B9-54DC7E14DC74}"/>
              </a:ext>
            </a:extLst>
          </p:cNvPr>
          <p:cNvSpPr/>
          <p:nvPr/>
        </p:nvSpPr>
        <p:spPr>
          <a:xfrm>
            <a:off x="3505200" y="317500"/>
            <a:ext cx="5638800" cy="720725"/>
          </a:xfrm>
          <a:prstGeom prst="accentBorderCallout2">
            <a:avLst>
              <a:gd name="adj1" fmla="val 70881"/>
              <a:gd name="adj2" fmla="val -856"/>
              <a:gd name="adj3" fmla="val 85725"/>
              <a:gd name="adj4" fmla="val -13583"/>
              <a:gd name="adj5" fmla="val 69882"/>
              <a:gd name="adj6" fmla="val -22819"/>
            </a:avLst>
          </a:prstGeom>
          <a:solidFill>
            <a:srgbClr val="FFFF99"/>
          </a:solidFill>
          <a:ln w="15875" cap="flat" cmpd="sng">
            <a:solidFill>
              <a:srgbClr val="993300"/>
            </a:solidFill>
            <a:prstDash val="solid"/>
            <a:miter/>
            <a:headEnd type="none" w="med" len="med"/>
            <a:tailEnd type="none" w="med" len="med"/>
          </a:ln>
        </p:spPr>
        <p:txBody>
          <a:bodyPr anchor="t" anchorCtr="0"/>
          <a:lstStyle/>
          <a:p>
            <a:pPr indent="-571500" algn="just" eaLnBrk="1" hangingPunct="1"/>
            <a:r>
              <a:rPr lang="zh-CN" altLang="en-US" sz="2000" b="1" dirty="0"/>
              <a:t>产生式通常用于表示事实、规则以及它们的不确定性度量，适合于表示事实性知识和规则性知识。</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t>26</a:t>
            </a:fld>
            <a:endParaRPr lang="ja-JP" altLang="en-US" sz="1800" dirty="0">
              <a:solidFill>
                <a:srgbClr val="A50021"/>
              </a:solidFill>
              <a:ea typeface="MS PGothic" panose="020B0600070205080204" pitchFamily="34" charset="-128"/>
            </a:endParaRPr>
          </a:p>
        </p:txBody>
      </p:sp>
      <p:sp>
        <p:nvSpPr>
          <p:cNvPr id="22530" name="Rectangle 2"/>
          <p:cNvSpPr>
            <a:spLocks noGrp="1"/>
          </p:cNvSpPr>
          <p:nvPr>
            <p:ph type="title"/>
          </p:nvPr>
        </p:nvSpPr>
        <p:spPr>
          <a:xfrm>
            <a:off x="0" y="0"/>
            <a:ext cx="9144000" cy="793750"/>
          </a:xfrm>
        </p:spPr>
        <p:txBody>
          <a:bodyPr vert="horz" wrap="square" lIns="91440" tIns="45720" rIns="91440" bIns="45720" anchor="b" anchorCtr="0"/>
          <a:lstStyle/>
          <a:p>
            <a:pPr eaLnBrk="1" hangingPunct="1"/>
            <a:r>
              <a:rPr lang="en-US" altLang="zh-CN" dirty="0">
                <a:latin typeface="Times New Roman" panose="02020603050405020304" pitchFamily="18" charset="0"/>
              </a:rPr>
              <a:t>2.3.1  </a:t>
            </a:r>
            <a:r>
              <a:rPr lang="zh-CN" altLang="en-US" dirty="0">
                <a:latin typeface="Times New Roman" panose="02020603050405020304" pitchFamily="18" charset="0"/>
              </a:rPr>
              <a:t>产生式</a:t>
            </a:r>
          </a:p>
        </p:txBody>
      </p:sp>
      <p:sp>
        <p:nvSpPr>
          <p:cNvPr id="22531" name="Rectangle 3"/>
          <p:cNvSpPr/>
          <p:nvPr/>
        </p:nvSpPr>
        <p:spPr>
          <a:xfrm>
            <a:off x="323850" y="955675"/>
            <a:ext cx="6469063" cy="519113"/>
          </a:xfrm>
          <a:prstGeom prst="rect">
            <a:avLst/>
          </a:prstGeom>
          <a:noFill/>
          <a:ln w="9525">
            <a:noFill/>
          </a:ln>
        </p:spPr>
        <p:txBody>
          <a:bodyPr anchor="t" anchorCtr="0">
            <a:spAutoFit/>
          </a:bodyPr>
          <a:lstStyle/>
          <a:p>
            <a:pPr marL="342900" indent="-342900">
              <a:spcBef>
                <a:spcPct val="20000"/>
              </a:spcBef>
              <a:buClr>
                <a:schemeClr val="tx1"/>
              </a:buClr>
              <a:buFont typeface="Wingdings" panose="05000000000000000000" pitchFamily="2" charset="2"/>
            </a:pPr>
            <a:r>
              <a:rPr lang="en-US" altLang="zh-CN" sz="2800" b="1" dirty="0">
                <a:latin typeface="Times New Roman" panose="02020603050405020304" pitchFamily="18" charset="0"/>
                <a:ea typeface="宋体" panose="02010600030101010101" pitchFamily="2" charset="-122"/>
              </a:rPr>
              <a:t>3.  </a:t>
            </a:r>
            <a:r>
              <a:rPr lang="zh-CN" altLang="en-US" sz="2800" b="1" dirty="0">
                <a:latin typeface="Times New Roman" panose="02020603050405020304" pitchFamily="18" charset="0"/>
                <a:ea typeface="宋体" panose="02010600030101010101" pitchFamily="2" charset="-122"/>
              </a:rPr>
              <a:t>确定性事实性知识的产生式表示</a:t>
            </a:r>
          </a:p>
        </p:txBody>
      </p:sp>
      <p:sp>
        <p:nvSpPr>
          <p:cNvPr id="22532" name="Rectangle 4"/>
          <p:cNvSpPr/>
          <p:nvPr/>
        </p:nvSpPr>
        <p:spPr>
          <a:xfrm>
            <a:off x="344488" y="3730625"/>
            <a:ext cx="6534150" cy="561975"/>
          </a:xfrm>
          <a:prstGeom prst="rect">
            <a:avLst/>
          </a:prstGeom>
          <a:noFill/>
          <a:ln w="9525">
            <a:noFill/>
          </a:ln>
        </p:spPr>
        <p:txBody>
          <a:bodyPr anchor="t" anchorCtr="0">
            <a:spAutoFit/>
          </a:bodyPr>
          <a:lstStyle/>
          <a:p>
            <a:pPr marL="342900" indent="-342900">
              <a:lnSpc>
                <a:spcPct val="110000"/>
              </a:lnSpc>
              <a:spcBef>
                <a:spcPct val="20000"/>
              </a:spcBef>
              <a:buClr>
                <a:schemeClr val="tx1"/>
              </a:buClr>
              <a:buFont typeface="Wingdings" panose="05000000000000000000" pitchFamily="2" charset="2"/>
            </a:pPr>
            <a:r>
              <a:rPr lang="en-US" altLang="zh-CN" sz="2800" b="1" dirty="0">
                <a:latin typeface="Times New Roman" panose="02020603050405020304" pitchFamily="18" charset="0"/>
                <a:ea typeface="宋体" panose="02010600030101010101" pitchFamily="2" charset="-122"/>
              </a:rPr>
              <a:t>4.  </a:t>
            </a:r>
            <a:r>
              <a:rPr lang="zh-CN" altLang="en-US" sz="2800" b="1" dirty="0">
                <a:latin typeface="Times New Roman" panose="02020603050405020304" pitchFamily="18" charset="0"/>
                <a:ea typeface="宋体" panose="02010600030101010101" pitchFamily="2" charset="-122"/>
              </a:rPr>
              <a:t>不确定性事实性知识的产生式表示</a:t>
            </a:r>
          </a:p>
        </p:txBody>
      </p:sp>
      <p:sp>
        <p:nvSpPr>
          <p:cNvPr id="22533" name="Rectangle 6"/>
          <p:cNvSpPr/>
          <p:nvPr/>
        </p:nvSpPr>
        <p:spPr>
          <a:xfrm>
            <a:off x="309563" y="1557338"/>
            <a:ext cx="8377237" cy="2165350"/>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nchor="t" anchorCtr="0">
            <a:spAutoFit/>
          </a:bodyPr>
          <a:lstStyle/>
          <a:p>
            <a:pPr>
              <a:lnSpc>
                <a:spcPct val="120000"/>
              </a:lnSpc>
              <a:spcBef>
                <a:spcPct val="20000"/>
              </a:spcBef>
              <a:buClr>
                <a:schemeClr val="accent2"/>
              </a:buClr>
              <a:buFont typeface="Wingdings" panose="05000000000000000000" pitchFamily="2" charset="2"/>
              <a:buChar char="§"/>
            </a:pPr>
            <a:r>
              <a:rPr lang="en-US" altLang="zh-CN" sz="2400" b="1" dirty="0">
                <a:latin typeface="Arial" panose="020B0604020202020204" pitchFamily="34" charset="0"/>
                <a:ea typeface="宋体" panose="02010600030101010101" pitchFamily="2" charset="-122"/>
              </a:rPr>
              <a:t>  </a:t>
            </a:r>
            <a:r>
              <a:rPr lang="zh-CN" altLang="en-US" sz="2600" dirty="0">
                <a:latin typeface="Times New Roman" panose="02020603050405020304" pitchFamily="18" charset="0"/>
                <a:ea typeface="宋体" panose="02010600030101010101" pitchFamily="2" charset="-122"/>
              </a:rPr>
              <a:t>三元组表示：</a:t>
            </a:r>
            <a:r>
              <a:rPr lang="zh-CN" altLang="en-US" sz="2600" b="1" dirty="0">
                <a:latin typeface="Times New Roman" panose="02020603050405020304" pitchFamily="18" charset="0"/>
                <a:ea typeface="宋体" panose="02010600030101010101" pitchFamily="2" charset="-122"/>
              </a:rPr>
              <a:t>（对象，属性，值）</a:t>
            </a:r>
          </a:p>
          <a:p>
            <a:pPr>
              <a:lnSpc>
                <a:spcPct val="120000"/>
              </a:lnSpc>
              <a:spcBef>
                <a:spcPct val="20000"/>
              </a:spcBef>
              <a:buClr>
                <a:schemeClr val="accent2"/>
              </a:buClr>
              <a:buFont typeface="Wingdings" panose="05000000000000000000" pitchFamily="2" charset="2"/>
            </a:pPr>
            <a:r>
              <a:rPr lang="zh-CN" altLang="en-US" sz="2600" b="1" dirty="0">
                <a:latin typeface="Times New Roman" panose="02020603050405020304" pitchFamily="18" charset="0"/>
                <a:ea typeface="宋体" panose="02010600030101010101" pitchFamily="2" charset="-122"/>
              </a:rPr>
              <a:t>                </a:t>
            </a:r>
            <a:r>
              <a:rPr lang="zh-CN" altLang="en-US" sz="2600" dirty="0">
                <a:latin typeface="Times New Roman" panose="02020603050405020304" pitchFamily="18" charset="0"/>
                <a:ea typeface="宋体" panose="02010600030101010101" pitchFamily="2" charset="-122"/>
              </a:rPr>
              <a:t>或者：</a:t>
            </a:r>
            <a:r>
              <a:rPr lang="zh-CN" altLang="en-US" sz="2600" b="1" dirty="0">
                <a:latin typeface="Times New Roman" panose="02020603050405020304" pitchFamily="18" charset="0"/>
                <a:ea typeface="宋体" panose="02010600030101010101" pitchFamily="2" charset="-122"/>
              </a:rPr>
              <a:t>（关系，对象</a:t>
            </a:r>
            <a:r>
              <a:rPr lang="en-US" altLang="zh-CN" sz="2600" b="1" dirty="0">
                <a:latin typeface="Times New Roman" panose="02020603050405020304" pitchFamily="18" charset="0"/>
                <a:ea typeface="宋体" panose="02010600030101010101" pitchFamily="2" charset="-122"/>
              </a:rPr>
              <a:t>1</a:t>
            </a:r>
            <a:r>
              <a:rPr lang="zh-CN" altLang="en-US" sz="2600" b="1" dirty="0">
                <a:latin typeface="Times New Roman" panose="02020603050405020304" pitchFamily="18" charset="0"/>
                <a:ea typeface="宋体" panose="02010600030101010101" pitchFamily="2" charset="-122"/>
              </a:rPr>
              <a:t>，对象</a:t>
            </a:r>
            <a:r>
              <a:rPr lang="en-US" altLang="zh-CN" sz="2600" b="1" dirty="0">
                <a:latin typeface="Times New Roman" panose="02020603050405020304" pitchFamily="18" charset="0"/>
                <a:ea typeface="宋体" panose="02010600030101010101" pitchFamily="2" charset="-122"/>
              </a:rPr>
              <a:t>2</a:t>
            </a:r>
            <a:r>
              <a:rPr lang="zh-CN" altLang="en-US" sz="2600" b="1" dirty="0">
                <a:latin typeface="Times New Roman" panose="02020603050405020304" pitchFamily="18" charset="0"/>
                <a:ea typeface="宋体" panose="02010600030101010101" pitchFamily="2" charset="-122"/>
              </a:rPr>
              <a:t>） </a:t>
            </a:r>
          </a:p>
          <a:p>
            <a:pPr algn="just">
              <a:lnSpc>
                <a:spcPct val="110000"/>
              </a:lnSpc>
              <a:spcBef>
                <a:spcPct val="20000"/>
              </a:spcBef>
              <a:buClr>
                <a:schemeClr val="accent2"/>
              </a:buClr>
              <a:buFont typeface="Wingdings" panose="05000000000000000000" pitchFamily="2" charset="2"/>
              <a:buChar char="§"/>
            </a:pPr>
            <a:r>
              <a:rPr lang="zh-CN" altLang="en-US" sz="2600" dirty="0">
                <a:latin typeface="Times New Roman" panose="02020603050405020304" pitchFamily="18" charset="0"/>
                <a:ea typeface="宋体" panose="02010600030101010101" pitchFamily="2" charset="-122"/>
              </a:rPr>
              <a:t> 例：  老李年龄是</a:t>
            </a:r>
            <a:r>
              <a:rPr lang="en-US" altLang="zh-CN" sz="2600" dirty="0">
                <a:latin typeface="Times New Roman" panose="02020603050405020304" pitchFamily="18" charset="0"/>
                <a:ea typeface="宋体" panose="02010600030101010101" pitchFamily="2" charset="-122"/>
              </a:rPr>
              <a:t>40</a:t>
            </a:r>
            <a:r>
              <a:rPr lang="zh-CN" altLang="en-US" sz="2600" dirty="0">
                <a:latin typeface="Times New Roman" panose="02020603050405020304" pitchFamily="18" charset="0"/>
                <a:ea typeface="宋体" panose="02010600030101010101" pitchFamily="2" charset="-122"/>
              </a:rPr>
              <a:t>岁：    （</a:t>
            </a:r>
            <a:r>
              <a:rPr lang="en-US" altLang="zh-CN" sz="2600" i="1" dirty="0">
                <a:latin typeface="Times New Roman" panose="02020603050405020304" pitchFamily="18" charset="0"/>
                <a:ea typeface="宋体" panose="02010600030101010101" pitchFamily="2" charset="-122"/>
              </a:rPr>
              <a:t>Li</a:t>
            </a:r>
            <a:r>
              <a:rPr lang="zh-CN" altLang="en-US" sz="2600" dirty="0">
                <a:latin typeface="Times New Roman" panose="02020603050405020304" pitchFamily="18" charset="0"/>
                <a:ea typeface="宋体" panose="02010600030101010101" pitchFamily="2" charset="-122"/>
              </a:rPr>
              <a:t>，</a:t>
            </a:r>
            <a:r>
              <a:rPr lang="en-US" altLang="zh-CN" sz="2600" i="1" dirty="0">
                <a:latin typeface="Times New Roman" panose="02020603050405020304" pitchFamily="18" charset="0"/>
                <a:ea typeface="宋体" panose="02010600030101010101" pitchFamily="2" charset="-122"/>
              </a:rPr>
              <a:t>age</a:t>
            </a:r>
            <a:r>
              <a:rPr lang="zh-CN" altLang="en-US" sz="2600" dirty="0">
                <a:latin typeface="Times New Roman" panose="02020603050405020304" pitchFamily="18" charset="0"/>
                <a:ea typeface="宋体" panose="02010600030101010101" pitchFamily="2" charset="-122"/>
              </a:rPr>
              <a:t>，</a:t>
            </a:r>
            <a:r>
              <a:rPr lang="en-US" altLang="zh-CN" sz="2600" dirty="0">
                <a:latin typeface="Times New Roman" panose="02020603050405020304" pitchFamily="18" charset="0"/>
                <a:ea typeface="宋体" panose="02010600030101010101" pitchFamily="2" charset="-122"/>
              </a:rPr>
              <a:t>40</a:t>
            </a:r>
            <a:r>
              <a:rPr lang="zh-CN" altLang="en-US" sz="2600" dirty="0">
                <a:latin typeface="Times New Roman" panose="02020603050405020304" pitchFamily="18" charset="0"/>
                <a:ea typeface="宋体" panose="02010600030101010101" pitchFamily="2" charset="-122"/>
              </a:rPr>
              <a:t>）      </a:t>
            </a:r>
          </a:p>
          <a:p>
            <a:pPr algn="just">
              <a:lnSpc>
                <a:spcPct val="110000"/>
              </a:lnSpc>
              <a:spcBef>
                <a:spcPct val="20000"/>
              </a:spcBef>
              <a:buClr>
                <a:schemeClr val="accent2"/>
              </a:buClr>
              <a:buFont typeface="Wingdings" panose="05000000000000000000" pitchFamily="2" charset="2"/>
            </a:pPr>
            <a:r>
              <a:rPr lang="zh-CN" altLang="en-US" sz="2600" dirty="0">
                <a:latin typeface="Times New Roman" panose="02020603050405020304" pitchFamily="18" charset="0"/>
                <a:ea typeface="宋体" panose="02010600030101010101" pitchFamily="2" charset="-122"/>
              </a:rPr>
              <a:t>             老李和老王是朋友：（</a:t>
            </a:r>
            <a:r>
              <a:rPr lang="en-US" altLang="zh-CN" sz="2600" i="1" dirty="0">
                <a:latin typeface="Times New Roman" panose="02020603050405020304" pitchFamily="18" charset="0"/>
                <a:ea typeface="宋体" panose="02010600030101010101" pitchFamily="2" charset="-122"/>
              </a:rPr>
              <a:t>friend</a:t>
            </a:r>
            <a:r>
              <a:rPr lang="zh-CN" altLang="en-US" sz="2600" dirty="0">
                <a:latin typeface="Times New Roman" panose="02020603050405020304" pitchFamily="18" charset="0"/>
                <a:ea typeface="宋体" panose="02010600030101010101" pitchFamily="2" charset="-122"/>
              </a:rPr>
              <a:t>，</a:t>
            </a:r>
            <a:r>
              <a:rPr lang="en-US" altLang="zh-CN" sz="2600" i="1" dirty="0">
                <a:latin typeface="Times New Roman" panose="02020603050405020304" pitchFamily="18" charset="0"/>
                <a:ea typeface="宋体" panose="02010600030101010101" pitchFamily="2" charset="-122"/>
              </a:rPr>
              <a:t>Li</a:t>
            </a:r>
            <a:r>
              <a:rPr lang="zh-CN" altLang="en-US" sz="2600" dirty="0">
                <a:latin typeface="Times New Roman" panose="02020603050405020304" pitchFamily="18" charset="0"/>
                <a:ea typeface="宋体" panose="02010600030101010101" pitchFamily="2" charset="-122"/>
              </a:rPr>
              <a:t>，</a:t>
            </a:r>
            <a:r>
              <a:rPr lang="en-US" altLang="zh-CN" sz="2600" i="1" dirty="0">
                <a:latin typeface="Times New Roman" panose="02020603050405020304" pitchFamily="18" charset="0"/>
                <a:ea typeface="宋体" panose="02010600030101010101" pitchFamily="2" charset="-122"/>
              </a:rPr>
              <a:t>Wang</a:t>
            </a:r>
            <a:r>
              <a:rPr lang="zh-CN" altLang="en-US" sz="2600" dirty="0">
                <a:latin typeface="Times New Roman" panose="02020603050405020304" pitchFamily="18" charset="0"/>
                <a:ea typeface="宋体" panose="02010600030101010101" pitchFamily="2" charset="-122"/>
              </a:rPr>
              <a:t>）</a:t>
            </a:r>
          </a:p>
        </p:txBody>
      </p:sp>
      <p:sp>
        <p:nvSpPr>
          <p:cNvPr id="22534" name="Rectangle 8"/>
          <p:cNvSpPr>
            <a:spLocks noGrp="1"/>
          </p:cNvSpPr>
          <p:nvPr>
            <p:ph idx="1"/>
          </p:nvPr>
        </p:nvSpPr>
        <p:spPr>
          <a:xfrm>
            <a:off x="279400" y="4365625"/>
            <a:ext cx="8836025" cy="2193925"/>
          </a:xfrm>
          <a:gradFill rotWithShape="0">
            <a:gsLst>
              <a:gs pos="0">
                <a:srgbClr val="CCFFCC"/>
              </a:gs>
              <a:gs pos="100000">
                <a:schemeClr val="bg1"/>
              </a:gs>
            </a:gsLst>
            <a:path path="rect">
              <a:fillToRect l="100000" t="100000"/>
            </a:path>
            <a:tileRect/>
          </a:gradFill>
          <a:ln>
            <a:solidFill>
              <a:srgbClr val="808080"/>
            </a:solidFill>
            <a:miter/>
          </a:ln>
        </p:spPr>
        <p:txBody>
          <a:bodyPr vert="horz" wrap="square" lIns="91440" tIns="45720" rIns="91440" bIns="45720" anchor="t" anchorCtr="0"/>
          <a:lstStyle/>
          <a:p>
            <a:pPr marL="0" indent="0" eaLnBrk="1" hangingPunct="1">
              <a:lnSpc>
                <a:spcPct val="110000"/>
              </a:lnSpc>
              <a:buFont typeface="Wingdings" panose="05000000000000000000" pitchFamily="2" charset="2"/>
              <a:buChar char="§"/>
            </a:pPr>
            <a:r>
              <a:rPr lang="en-US" altLang="zh-CN" sz="2600" dirty="0">
                <a:latin typeface="宋体" panose="02010600030101010101" pitchFamily="2" charset="-122"/>
              </a:rPr>
              <a:t> </a:t>
            </a:r>
            <a:r>
              <a:rPr lang="zh-CN" altLang="en-US" sz="2600" dirty="0">
                <a:latin typeface="Times New Roman" panose="02020603050405020304" pitchFamily="18" charset="0"/>
              </a:rPr>
              <a:t>四元组表示：</a:t>
            </a:r>
            <a:r>
              <a:rPr lang="zh-CN" altLang="en-US" sz="2600" b="1" dirty="0">
                <a:latin typeface="Times New Roman" panose="02020603050405020304" pitchFamily="18" charset="0"/>
              </a:rPr>
              <a:t>（对象，属性，值，置信度）</a:t>
            </a:r>
            <a:r>
              <a:rPr lang="zh-CN" altLang="en-US" sz="2600" dirty="0">
                <a:latin typeface="Times New Roman" panose="02020603050405020304" pitchFamily="18" charset="0"/>
              </a:rPr>
              <a:t> </a:t>
            </a:r>
          </a:p>
          <a:p>
            <a:pPr marL="0" indent="0" eaLnBrk="1" hangingPunct="1">
              <a:lnSpc>
                <a:spcPct val="110000"/>
              </a:lnSpc>
              <a:buNone/>
            </a:pPr>
            <a:r>
              <a:rPr lang="zh-CN" altLang="en-US" sz="2600" dirty="0">
                <a:latin typeface="Times New Roman" panose="02020603050405020304" pitchFamily="18" charset="0"/>
              </a:rPr>
              <a:t>               或者： </a:t>
            </a:r>
            <a:r>
              <a:rPr lang="zh-CN" altLang="en-US" sz="2600" b="1" dirty="0">
                <a:latin typeface="Times New Roman" panose="02020603050405020304" pitchFamily="18" charset="0"/>
              </a:rPr>
              <a:t>（关系，对象</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，对象</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，置信度）</a:t>
            </a:r>
          </a:p>
          <a:p>
            <a:pPr marL="0" indent="0" algn="just" eaLnBrk="1" hangingPunct="1">
              <a:lnSpc>
                <a:spcPct val="110000"/>
              </a:lnSpc>
              <a:buFont typeface="Wingdings" panose="05000000000000000000" pitchFamily="2" charset="2"/>
              <a:buChar char="§"/>
            </a:pPr>
            <a:r>
              <a:rPr lang="zh-CN" altLang="en-US" sz="2600" dirty="0">
                <a:latin typeface="Times New Roman" panose="02020603050405020304" pitchFamily="18" charset="0"/>
              </a:rPr>
              <a:t>例：老李年龄很可能是</a:t>
            </a:r>
            <a:r>
              <a:rPr lang="en-US" altLang="zh-CN" sz="2600" dirty="0">
                <a:latin typeface="Times New Roman" panose="02020603050405020304" pitchFamily="18" charset="0"/>
              </a:rPr>
              <a:t>40</a:t>
            </a:r>
            <a:r>
              <a:rPr lang="zh-CN" altLang="en-US" sz="2600" dirty="0">
                <a:latin typeface="Times New Roman" panose="02020603050405020304" pitchFamily="18" charset="0"/>
              </a:rPr>
              <a:t>岁：</a:t>
            </a:r>
            <a:r>
              <a:rPr lang="zh-CN" altLang="en-US" sz="2600" dirty="0">
                <a:latin typeface="Times New Roman" panose="02020603050405020304" pitchFamily="18" charset="0"/>
                <a:sym typeface="Wingdings" panose="05000000000000000000" pitchFamily="2" charset="2"/>
              </a:rPr>
              <a:t>（</a:t>
            </a:r>
            <a:r>
              <a:rPr lang="en-US" altLang="zh-CN" sz="2600" i="1" dirty="0">
                <a:latin typeface="Times New Roman" panose="02020603050405020304" pitchFamily="18" charset="0"/>
              </a:rPr>
              <a:t>Li</a:t>
            </a:r>
            <a:r>
              <a:rPr lang="zh-CN" altLang="en-US" sz="2600" dirty="0">
                <a:latin typeface="Times New Roman" panose="02020603050405020304" pitchFamily="18" charset="0"/>
              </a:rPr>
              <a:t>，</a:t>
            </a:r>
            <a:r>
              <a:rPr lang="en-US" altLang="zh-CN" sz="2600" i="1" dirty="0">
                <a:latin typeface="Times New Roman" panose="02020603050405020304" pitchFamily="18" charset="0"/>
              </a:rPr>
              <a:t>age</a:t>
            </a:r>
            <a:r>
              <a:rPr lang="zh-CN" altLang="en-US" sz="2600" dirty="0">
                <a:latin typeface="Times New Roman" panose="02020603050405020304" pitchFamily="18" charset="0"/>
              </a:rPr>
              <a:t>，</a:t>
            </a:r>
            <a:r>
              <a:rPr lang="en-US" altLang="zh-CN" sz="2600" dirty="0">
                <a:latin typeface="Times New Roman" panose="02020603050405020304" pitchFamily="18" charset="0"/>
              </a:rPr>
              <a:t>40</a:t>
            </a:r>
            <a:r>
              <a:rPr lang="zh-CN" altLang="en-US" sz="2600" dirty="0">
                <a:latin typeface="Times New Roman" panose="02020603050405020304" pitchFamily="18" charset="0"/>
              </a:rPr>
              <a:t>，</a:t>
            </a:r>
            <a:r>
              <a:rPr lang="en-US" altLang="zh-CN" sz="2600" dirty="0">
                <a:latin typeface="Times New Roman" panose="02020603050405020304" pitchFamily="18" charset="0"/>
              </a:rPr>
              <a:t>0.8</a:t>
            </a:r>
            <a:r>
              <a:rPr lang="zh-CN" altLang="en-US" sz="2600" dirty="0">
                <a:latin typeface="Times New Roman" panose="02020603050405020304" pitchFamily="18" charset="0"/>
              </a:rPr>
              <a:t>）</a:t>
            </a:r>
          </a:p>
          <a:p>
            <a:pPr marL="0" indent="0" algn="just" eaLnBrk="1" hangingPunct="1">
              <a:lnSpc>
                <a:spcPct val="110000"/>
              </a:lnSpc>
              <a:buNone/>
            </a:pPr>
            <a:r>
              <a:rPr lang="zh-CN" altLang="en-US" sz="2600" dirty="0">
                <a:latin typeface="Times New Roman" panose="02020603050405020304" pitchFamily="18" charset="0"/>
              </a:rPr>
              <a:t>  老李和老王不大可能是朋友：（</a:t>
            </a:r>
            <a:r>
              <a:rPr lang="en-US" altLang="zh-CN" sz="2600" i="1" dirty="0">
                <a:latin typeface="Times New Roman" panose="02020603050405020304" pitchFamily="18" charset="0"/>
              </a:rPr>
              <a:t>friend</a:t>
            </a:r>
            <a:r>
              <a:rPr lang="zh-CN" altLang="en-US" sz="2600" dirty="0">
                <a:latin typeface="Times New Roman" panose="02020603050405020304" pitchFamily="18" charset="0"/>
              </a:rPr>
              <a:t>，</a:t>
            </a:r>
            <a:r>
              <a:rPr lang="en-US" altLang="zh-CN" sz="2600" i="1" dirty="0">
                <a:latin typeface="Times New Roman" panose="02020603050405020304" pitchFamily="18" charset="0"/>
              </a:rPr>
              <a:t>Li</a:t>
            </a:r>
            <a:r>
              <a:rPr lang="zh-CN" altLang="en-US" sz="2600" dirty="0">
                <a:latin typeface="Times New Roman" panose="02020603050405020304" pitchFamily="18" charset="0"/>
              </a:rPr>
              <a:t>，</a:t>
            </a:r>
            <a:r>
              <a:rPr lang="en-US" altLang="zh-CN" sz="2600" i="1" dirty="0">
                <a:latin typeface="Times New Roman" panose="02020603050405020304" pitchFamily="18" charset="0"/>
              </a:rPr>
              <a:t>Wang</a:t>
            </a:r>
            <a:r>
              <a:rPr lang="zh-CN" altLang="en-US" sz="2600" dirty="0">
                <a:latin typeface="Times New Roman" panose="02020603050405020304" pitchFamily="18" charset="0"/>
              </a:rPr>
              <a:t>，</a:t>
            </a:r>
            <a:r>
              <a:rPr lang="en-US" altLang="zh-CN" sz="2600" dirty="0">
                <a:latin typeface="Times New Roman" panose="02020603050405020304" pitchFamily="18" charset="0"/>
              </a:rPr>
              <a:t>0.1</a:t>
            </a:r>
            <a:r>
              <a:rPr lang="zh-CN" altLang="en-US" sz="2600" dirty="0">
                <a:latin typeface="Times New Roman" panose="02020603050405020304" pitchFamily="18" charset="0"/>
              </a:rPr>
              <a:t>）</a:t>
            </a:r>
            <a:endParaRPr lang="zh-CN" altLang="en-US" sz="2600" b="1" dirty="0">
              <a:latin typeface="Times New Roman" panose="02020603050405020304" pitchFamily="18" charset="0"/>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1474" y="2426265"/>
            <a:ext cx="2302510" cy="2992577"/>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53"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t>27</a:t>
            </a:fld>
            <a:endParaRPr lang="ja-JP" altLang="en-US" sz="1800" dirty="0">
              <a:solidFill>
                <a:srgbClr val="A50021"/>
              </a:solidFill>
              <a:ea typeface="MS PGothic" panose="020B0600070205080204" pitchFamily="34" charset="-128"/>
            </a:endParaRPr>
          </a:p>
        </p:txBody>
      </p:sp>
      <p:sp>
        <p:nvSpPr>
          <p:cNvPr id="23554"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2.3.2  </a:t>
            </a:r>
            <a:r>
              <a:rPr lang="zh-CN" altLang="en-US" dirty="0">
                <a:latin typeface="Times New Roman" panose="02020603050405020304" pitchFamily="18" charset="0"/>
              </a:rPr>
              <a:t>产生式系统</a:t>
            </a:r>
          </a:p>
        </p:txBody>
      </p:sp>
      <p:sp>
        <p:nvSpPr>
          <p:cNvPr id="23556" name="Rectangle 8"/>
          <p:cNvSpPr/>
          <p:nvPr/>
        </p:nvSpPr>
        <p:spPr>
          <a:xfrm>
            <a:off x="3200400" y="3004185"/>
            <a:ext cx="1841500" cy="569913"/>
          </a:xfrm>
          <a:prstGeom prst="rect">
            <a:avLst/>
          </a:prstGeom>
          <a:noFill/>
          <a:ln w="22225" cap="flat" cmpd="sng">
            <a:solidFill>
              <a:srgbClr val="000000"/>
            </a:solidFill>
            <a:prstDash val="solid"/>
            <a:miter/>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57" name="Rectangle 9"/>
          <p:cNvSpPr/>
          <p:nvPr/>
        </p:nvSpPr>
        <p:spPr>
          <a:xfrm>
            <a:off x="3384550" y="3004185"/>
            <a:ext cx="1474788" cy="684213"/>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58" name="Rectangle 10"/>
          <p:cNvSpPr/>
          <p:nvPr/>
        </p:nvSpPr>
        <p:spPr>
          <a:xfrm>
            <a:off x="3606800" y="3054985"/>
            <a:ext cx="381000" cy="457200"/>
          </a:xfrm>
          <a:prstGeom prst="rect">
            <a:avLst/>
          </a:prstGeom>
          <a:noFill/>
          <a:ln w="9525">
            <a:noFill/>
          </a:ln>
        </p:spPr>
        <p:txBody>
          <a:bodyPr wrap="none" lIns="0" tIns="0" rIns="0" bIns="0" anchor="t" anchorCtr="0">
            <a:spAutoFit/>
          </a:bodyPr>
          <a:lstStyle/>
          <a:p>
            <a:r>
              <a:rPr lang="zh-CN" altLang="en-US" sz="3000" dirty="0">
                <a:solidFill>
                  <a:srgbClr val="000000"/>
                </a:solidFill>
                <a:latin typeface="宋体" panose="02010600030101010101" pitchFamily="2" charset="-122"/>
                <a:ea typeface="宋体" panose="02010600030101010101" pitchFamily="2" charset="-122"/>
              </a:rPr>
              <a:t>控</a:t>
            </a:r>
            <a:endParaRPr lang="zh-CN" altLang="en-US" dirty="0">
              <a:latin typeface="Arial" panose="020B0604020202020204" pitchFamily="34" charset="0"/>
              <a:ea typeface="宋体" panose="02010600030101010101" pitchFamily="2" charset="-122"/>
            </a:endParaRPr>
          </a:p>
        </p:txBody>
      </p:sp>
      <p:sp>
        <p:nvSpPr>
          <p:cNvPr id="23559" name="Rectangle 11"/>
          <p:cNvSpPr/>
          <p:nvPr/>
        </p:nvSpPr>
        <p:spPr>
          <a:xfrm>
            <a:off x="4249738" y="3040698"/>
            <a:ext cx="381000" cy="457200"/>
          </a:xfrm>
          <a:prstGeom prst="rect">
            <a:avLst/>
          </a:prstGeom>
          <a:noFill/>
          <a:ln w="9525">
            <a:noFill/>
          </a:ln>
        </p:spPr>
        <p:txBody>
          <a:bodyPr wrap="none" lIns="0" tIns="0" rIns="0" bIns="0" anchor="t" anchorCtr="0">
            <a:spAutoFit/>
          </a:bodyPr>
          <a:lstStyle/>
          <a:p>
            <a:r>
              <a:rPr lang="zh-CN" altLang="en-US" sz="3000" dirty="0">
                <a:solidFill>
                  <a:srgbClr val="000000"/>
                </a:solidFill>
                <a:latin typeface="宋体" panose="02010600030101010101" pitchFamily="2" charset="-122"/>
                <a:ea typeface="宋体" panose="02010600030101010101" pitchFamily="2" charset="-122"/>
              </a:rPr>
              <a:t>制</a:t>
            </a:r>
            <a:endParaRPr lang="zh-CN" altLang="en-US" dirty="0">
              <a:latin typeface="Arial" panose="020B0604020202020204" pitchFamily="34" charset="0"/>
              <a:ea typeface="宋体" panose="02010600030101010101" pitchFamily="2" charset="-122"/>
            </a:endParaRPr>
          </a:p>
        </p:txBody>
      </p:sp>
      <p:grpSp>
        <p:nvGrpSpPr>
          <p:cNvPr id="23560" name="Group 14"/>
          <p:cNvGrpSpPr/>
          <p:nvPr/>
        </p:nvGrpSpPr>
        <p:grpSpPr>
          <a:xfrm>
            <a:off x="4000500" y="3569335"/>
            <a:ext cx="241300" cy="942975"/>
            <a:chOff x="2520" y="1419"/>
            <a:chExt cx="152" cy="594"/>
          </a:xfrm>
        </p:grpSpPr>
        <p:sp>
          <p:nvSpPr>
            <p:cNvPr id="23561" name="Line 12"/>
            <p:cNvSpPr/>
            <p:nvPr/>
          </p:nvSpPr>
          <p:spPr>
            <a:xfrm>
              <a:off x="2595" y="1419"/>
              <a:ext cx="1" cy="445"/>
            </a:xfrm>
            <a:prstGeom prst="line">
              <a:avLst/>
            </a:prstGeom>
            <a:ln w="22225" cap="flat" cmpd="sng">
              <a:solidFill>
                <a:srgbClr val="000000"/>
              </a:solidFill>
              <a:prstDash val="solid"/>
              <a:round/>
              <a:headEnd type="none" w="med" len="med"/>
              <a:tailEnd type="none" w="med" len="med"/>
            </a:ln>
          </p:spPr>
        </p:sp>
        <p:sp>
          <p:nvSpPr>
            <p:cNvPr id="23562" name="Freeform 13"/>
            <p:cNvSpPr/>
            <p:nvPr/>
          </p:nvSpPr>
          <p:spPr>
            <a:xfrm>
              <a:off x="2520" y="1859"/>
              <a:ext cx="152" cy="154"/>
            </a:xfrm>
            <a:custGeom>
              <a:avLst/>
              <a:gdLst/>
              <a:ahLst/>
              <a:cxnLst>
                <a:cxn ang="0">
                  <a:pos x="0" y="0"/>
                </a:cxn>
                <a:cxn ang="0">
                  <a:pos x="75" y="154"/>
                </a:cxn>
                <a:cxn ang="0">
                  <a:pos x="152" y="0"/>
                </a:cxn>
                <a:cxn ang="0">
                  <a:pos x="0" y="0"/>
                </a:cxn>
              </a:cxnLst>
              <a:rect l="0" t="0" r="0" b="0"/>
              <a:pathLst>
                <a:path w="152" h="154">
                  <a:moveTo>
                    <a:pt x="0" y="0"/>
                  </a:moveTo>
                  <a:lnTo>
                    <a:pt x="75" y="154"/>
                  </a:lnTo>
                  <a:lnTo>
                    <a:pt x="152" y="0"/>
                  </a:lnTo>
                  <a:lnTo>
                    <a:pt x="0" y="0"/>
                  </a:lnTo>
                  <a:close/>
                </a:path>
              </a:pathLst>
            </a:custGeom>
            <a:solidFill>
              <a:srgbClr val="000000"/>
            </a:solidFill>
            <a:ln w="9525">
              <a:noFill/>
            </a:ln>
          </p:spPr>
          <p:txBody>
            <a:bodyPr/>
            <a:lstStyle/>
            <a:p>
              <a:endParaRPr lang="zh-CN" altLang="en-US"/>
            </a:p>
          </p:txBody>
        </p:sp>
      </p:grpSp>
      <p:grpSp>
        <p:nvGrpSpPr>
          <p:cNvPr id="23563" name="Group 17"/>
          <p:cNvGrpSpPr/>
          <p:nvPr/>
        </p:nvGrpSpPr>
        <p:grpSpPr>
          <a:xfrm>
            <a:off x="1547813" y="3382010"/>
            <a:ext cx="1652587" cy="1130300"/>
            <a:chOff x="975" y="1301"/>
            <a:chExt cx="1041" cy="712"/>
          </a:xfrm>
        </p:grpSpPr>
        <p:sp>
          <p:nvSpPr>
            <p:cNvPr id="23564" name="Line 15"/>
            <p:cNvSpPr/>
            <p:nvPr/>
          </p:nvSpPr>
          <p:spPr>
            <a:xfrm flipH="1">
              <a:off x="1095" y="1301"/>
              <a:ext cx="921" cy="633"/>
            </a:xfrm>
            <a:prstGeom prst="line">
              <a:avLst/>
            </a:prstGeom>
            <a:ln w="22225" cap="flat" cmpd="sng">
              <a:solidFill>
                <a:srgbClr val="000000"/>
              </a:solidFill>
              <a:prstDash val="solid"/>
              <a:round/>
              <a:headEnd type="none" w="med" len="med"/>
              <a:tailEnd type="none" w="med" len="med"/>
            </a:ln>
          </p:spPr>
        </p:sp>
        <p:sp>
          <p:nvSpPr>
            <p:cNvPr id="23565" name="Freeform 16"/>
            <p:cNvSpPr/>
            <p:nvPr/>
          </p:nvSpPr>
          <p:spPr>
            <a:xfrm>
              <a:off x="975" y="1864"/>
              <a:ext cx="169" cy="149"/>
            </a:xfrm>
            <a:custGeom>
              <a:avLst/>
              <a:gdLst/>
              <a:ahLst/>
              <a:cxnLst>
                <a:cxn ang="0">
                  <a:pos x="87" y="0"/>
                </a:cxn>
                <a:cxn ang="0">
                  <a:pos x="0" y="149"/>
                </a:cxn>
                <a:cxn ang="0">
                  <a:pos x="169" y="129"/>
                </a:cxn>
                <a:cxn ang="0">
                  <a:pos x="87" y="0"/>
                </a:cxn>
              </a:cxnLst>
              <a:rect l="0" t="0" r="0" b="0"/>
              <a:pathLst>
                <a:path w="169" h="149">
                  <a:moveTo>
                    <a:pt x="87" y="0"/>
                  </a:moveTo>
                  <a:lnTo>
                    <a:pt x="0" y="149"/>
                  </a:lnTo>
                  <a:lnTo>
                    <a:pt x="169" y="129"/>
                  </a:lnTo>
                  <a:lnTo>
                    <a:pt x="87" y="0"/>
                  </a:lnTo>
                  <a:close/>
                </a:path>
              </a:pathLst>
            </a:custGeom>
            <a:solidFill>
              <a:srgbClr val="000000"/>
            </a:solidFill>
            <a:ln w="9525">
              <a:noFill/>
            </a:ln>
          </p:spPr>
          <p:txBody>
            <a:bodyPr/>
            <a:lstStyle/>
            <a:p>
              <a:endParaRPr lang="zh-CN" altLang="en-US"/>
            </a:p>
          </p:txBody>
        </p:sp>
      </p:grpSp>
      <p:grpSp>
        <p:nvGrpSpPr>
          <p:cNvPr id="23566" name="Group 20"/>
          <p:cNvGrpSpPr/>
          <p:nvPr/>
        </p:nvGrpSpPr>
        <p:grpSpPr>
          <a:xfrm>
            <a:off x="5038725" y="3382010"/>
            <a:ext cx="2020888" cy="1130300"/>
            <a:chOff x="3174" y="1301"/>
            <a:chExt cx="1273" cy="712"/>
          </a:xfrm>
        </p:grpSpPr>
        <p:sp>
          <p:nvSpPr>
            <p:cNvPr id="23567" name="Line 18"/>
            <p:cNvSpPr/>
            <p:nvPr/>
          </p:nvSpPr>
          <p:spPr>
            <a:xfrm>
              <a:off x="3174" y="1301"/>
              <a:ext cx="1148" cy="642"/>
            </a:xfrm>
            <a:prstGeom prst="line">
              <a:avLst/>
            </a:prstGeom>
            <a:ln w="22225" cap="flat" cmpd="sng">
              <a:solidFill>
                <a:srgbClr val="000000"/>
              </a:solidFill>
              <a:prstDash val="solid"/>
              <a:round/>
              <a:headEnd type="none" w="med" len="med"/>
              <a:tailEnd type="none" w="med" len="med"/>
            </a:ln>
          </p:spPr>
        </p:sp>
        <p:sp>
          <p:nvSpPr>
            <p:cNvPr id="23568" name="Freeform 19"/>
            <p:cNvSpPr/>
            <p:nvPr/>
          </p:nvSpPr>
          <p:spPr>
            <a:xfrm>
              <a:off x="4278" y="1869"/>
              <a:ext cx="169" cy="144"/>
            </a:xfrm>
            <a:custGeom>
              <a:avLst/>
              <a:gdLst/>
              <a:ahLst/>
              <a:cxnLst>
                <a:cxn ang="0">
                  <a:pos x="0" y="136"/>
                </a:cxn>
                <a:cxn ang="0">
                  <a:pos x="169" y="144"/>
                </a:cxn>
                <a:cxn ang="0">
                  <a:pos x="75" y="0"/>
                </a:cxn>
                <a:cxn ang="0">
                  <a:pos x="0" y="136"/>
                </a:cxn>
              </a:cxnLst>
              <a:rect l="0" t="0" r="0" b="0"/>
              <a:pathLst>
                <a:path w="169" h="144">
                  <a:moveTo>
                    <a:pt x="0" y="136"/>
                  </a:moveTo>
                  <a:lnTo>
                    <a:pt x="169" y="144"/>
                  </a:lnTo>
                  <a:lnTo>
                    <a:pt x="75" y="0"/>
                  </a:lnTo>
                  <a:lnTo>
                    <a:pt x="0" y="136"/>
                  </a:lnTo>
                  <a:close/>
                </a:path>
              </a:pathLst>
            </a:custGeom>
            <a:solidFill>
              <a:srgbClr val="000000"/>
            </a:solidFill>
            <a:ln w="9525">
              <a:noFill/>
            </a:ln>
          </p:spPr>
          <p:txBody>
            <a:bodyPr/>
            <a:lstStyle/>
            <a:p>
              <a:endParaRPr lang="zh-CN" altLang="en-US"/>
            </a:p>
          </p:txBody>
        </p:sp>
      </p:grpSp>
      <p:sp>
        <p:nvSpPr>
          <p:cNvPr id="23569" name="Rectangle 21"/>
          <p:cNvSpPr/>
          <p:nvPr/>
        </p:nvSpPr>
        <p:spPr>
          <a:xfrm>
            <a:off x="666750" y="4517073"/>
            <a:ext cx="1657350" cy="757237"/>
          </a:xfrm>
          <a:prstGeom prst="rect">
            <a:avLst/>
          </a:prstGeom>
          <a:noFill/>
          <a:ln w="22225" cap="flat" cmpd="sng">
            <a:solidFill>
              <a:srgbClr val="000000"/>
            </a:solidFill>
            <a:prstDash val="solid"/>
            <a:miter/>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70" name="Rectangle 22"/>
          <p:cNvSpPr/>
          <p:nvPr/>
        </p:nvSpPr>
        <p:spPr>
          <a:xfrm>
            <a:off x="628650" y="4555173"/>
            <a:ext cx="1695450" cy="682625"/>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71" name="Rectangle 23"/>
          <p:cNvSpPr/>
          <p:nvPr/>
        </p:nvSpPr>
        <p:spPr>
          <a:xfrm>
            <a:off x="850900" y="4628198"/>
            <a:ext cx="1143000" cy="457200"/>
          </a:xfrm>
          <a:prstGeom prst="rect">
            <a:avLst/>
          </a:prstGeom>
          <a:noFill/>
          <a:ln w="9525">
            <a:noFill/>
          </a:ln>
        </p:spPr>
        <p:txBody>
          <a:bodyPr wrap="none" lIns="0" tIns="0" rIns="0" bIns="0" anchor="t" anchorCtr="0">
            <a:spAutoFit/>
          </a:bodyPr>
          <a:lstStyle/>
          <a:p>
            <a:r>
              <a:rPr lang="zh-CN" altLang="en-US" sz="3000" dirty="0">
                <a:solidFill>
                  <a:srgbClr val="0000FF"/>
                </a:solidFill>
                <a:latin typeface="宋体" panose="02010600030101010101" pitchFamily="2" charset="-122"/>
                <a:ea typeface="宋体" panose="02010600030101010101" pitchFamily="2" charset="-122"/>
              </a:rPr>
              <a:t>规则库</a:t>
            </a:r>
          </a:p>
        </p:txBody>
      </p:sp>
      <p:sp>
        <p:nvSpPr>
          <p:cNvPr id="23572" name="Rectangle 24"/>
          <p:cNvSpPr/>
          <p:nvPr/>
        </p:nvSpPr>
        <p:spPr>
          <a:xfrm>
            <a:off x="3240088" y="4502785"/>
            <a:ext cx="1657350" cy="757238"/>
          </a:xfrm>
          <a:prstGeom prst="rect">
            <a:avLst/>
          </a:prstGeom>
          <a:noFill/>
          <a:ln w="22225" cap="flat" cmpd="sng">
            <a:solidFill>
              <a:srgbClr val="000000"/>
            </a:solidFill>
            <a:prstDash val="solid"/>
            <a:miter/>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73" name="Rectangle 25"/>
          <p:cNvSpPr/>
          <p:nvPr/>
        </p:nvSpPr>
        <p:spPr>
          <a:xfrm>
            <a:off x="3200400" y="4569460"/>
            <a:ext cx="1697038" cy="682625"/>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74" name="Rectangle 26"/>
          <p:cNvSpPr/>
          <p:nvPr/>
        </p:nvSpPr>
        <p:spPr>
          <a:xfrm>
            <a:off x="3643176" y="4642485"/>
            <a:ext cx="769441" cy="461665"/>
          </a:xfrm>
          <a:prstGeom prst="rect">
            <a:avLst/>
          </a:prstGeom>
          <a:noFill/>
          <a:ln w="9525">
            <a:noFill/>
          </a:ln>
        </p:spPr>
        <p:txBody>
          <a:bodyPr wrap="none" lIns="0" tIns="0" rIns="0" bIns="0" anchor="t" anchorCtr="0">
            <a:spAutoFit/>
          </a:bodyPr>
          <a:lstStyle/>
          <a:p>
            <a:r>
              <a:rPr lang="zh-CN" altLang="en-US" sz="3000" dirty="0">
                <a:solidFill>
                  <a:srgbClr val="0000FF"/>
                </a:solidFill>
                <a:latin typeface="宋体" panose="02010600030101010101" pitchFamily="2" charset="-122"/>
                <a:ea typeface="宋体" panose="02010600030101010101" pitchFamily="2" charset="-122"/>
              </a:rPr>
              <a:t>推理</a:t>
            </a:r>
          </a:p>
        </p:txBody>
      </p:sp>
      <p:sp>
        <p:nvSpPr>
          <p:cNvPr id="23575" name="Rectangle 27"/>
          <p:cNvSpPr/>
          <p:nvPr/>
        </p:nvSpPr>
        <p:spPr>
          <a:xfrm>
            <a:off x="5773738" y="4512310"/>
            <a:ext cx="2024062" cy="757238"/>
          </a:xfrm>
          <a:prstGeom prst="rect">
            <a:avLst/>
          </a:prstGeom>
          <a:noFill/>
          <a:ln w="22225" cap="flat" cmpd="sng">
            <a:solidFill>
              <a:srgbClr val="000000"/>
            </a:solidFill>
            <a:prstDash val="solid"/>
            <a:miter/>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76" name="Rectangle 28"/>
          <p:cNvSpPr/>
          <p:nvPr/>
        </p:nvSpPr>
        <p:spPr>
          <a:xfrm>
            <a:off x="5589588" y="4512310"/>
            <a:ext cx="3127375" cy="682625"/>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77" name="Rectangle 29"/>
          <p:cNvSpPr/>
          <p:nvPr/>
        </p:nvSpPr>
        <p:spPr>
          <a:xfrm>
            <a:off x="5868988" y="4642485"/>
            <a:ext cx="1905000" cy="457200"/>
          </a:xfrm>
          <a:prstGeom prst="rect">
            <a:avLst/>
          </a:prstGeom>
          <a:noFill/>
          <a:ln w="9525">
            <a:noFill/>
          </a:ln>
        </p:spPr>
        <p:txBody>
          <a:bodyPr wrap="none" lIns="0" tIns="0" rIns="0" bIns="0" anchor="t" anchorCtr="0">
            <a:spAutoFit/>
          </a:bodyPr>
          <a:lstStyle/>
          <a:p>
            <a:r>
              <a:rPr lang="zh-CN" altLang="en-US" sz="3000" dirty="0">
                <a:solidFill>
                  <a:srgbClr val="0000FF"/>
                </a:solidFill>
                <a:latin typeface="宋体" panose="02010600030101010101" pitchFamily="2" charset="-122"/>
                <a:ea typeface="宋体" panose="02010600030101010101" pitchFamily="2" charset="-122"/>
              </a:rPr>
              <a:t>综合数据库</a:t>
            </a:r>
          </a:p>
        </p:txBody>
      </p:sp>
      <p:grpSp>
        <p:nvGrpSpPr>
          <p:cNvPr id="23578" name="Group 32"/>
          <p:cNvGrpSpPr/>
          <p:nvPr/>
        </p:nvGrpSpPr>
        <p:grpSpPr>
          <a:xfrm>
            <a:off x="2325688" y="4766310"/>
            <a:ext cx="917575" cy="247650"/>
            <a:chOff x="1438" y="2173"/>
            <a:chExt cx="578" cy="156"/>
          </a:xfrm>
        </p:grpSpPr>
        <p:sp>
          <p:nvSpPr>
            <p:cNvPr id="23579" name="Line 30"/>
            <p:cNvSpPr/>
            <p:nvPr/>
          </p:nvSpPr>
          <p:spPr>
            <a:xfrm>
              <a:off x="1438" y="2250"/>
              <a:ext cx="434" cy="1"/>
            </a:xfrm>
            <a:prstGeom prst="line">
              <a:avLst/>
            </a:prstGeom>
            <a:ln w="22225" cap="flat" cmpd="sng">
              <a:solidFill>
                <a:srgbClr val="000000"/>
              </a:solidFill>
              <a:prstDash val="solid"/>
              <a:round/>
              <a:headEnd type="none" w="med" len="med"/>
              <a:tailEnd type="none" w="med" len="med"/>
            </a:ln>
          </p:spPr>
        </p:sp>
        <p:sp>
          <p:nvSpPr>
            <p:cNvPr id="23580" name="Freeform 31"/>
            <p:cNvSpPr/>
            <p:nvPr/>
          </p:nvSpPr>
          <p:spPr>
            <a:xfrm>
              <a:off x="1867" y="2173"/>
              <a:ext cx="149" cy="156"/>
            </a:xfrm>
            <a:custGeom>
              <a:avLst/>
              <a:gdLst/>
              <a:ahLst/>
              <a:cxnLst>
                <a:cxn ang="0">
                  <a:pos x="0" y="156"/>
                </a:cxn>
                <a:cxn ang="0">
                  <a:pos x="149" y="77"/>
                </a:cxn>
                <a:cxn ang="0">
                  <a:pos x="0" y="0"/>
                </a:cxn>
                <a:cxn ang="0">
                  <a:pos x="0" y="156"/>
                </a:cxn>
              </a:cxnLst>
              <a:rect l="0" t="0" r="0" b="0"/>
              <a:pathLst>
                <a:path w="149" h="156">
                  <a:moveTo>
                    <a:pt x="0" y="156"/>
                  </a:moveTo>
                  <a:lnTo>
                    <a:pt x="149" y="77"/>
                  </a:lnTo>
                  <a:lnTo>
                    <a:pt x="0" y="0"/>
                  </a:lnTo>
                  <a:lnTo>
                    <a:pt x="0" y="156"/>
                  </a:lnTo>
                  <a:close/>
                </a:path>
              </a:pathLst>
            </a:custGeom>
            <a:solidFill>
              <a:srgbClr val="000000"/>
            </a:solidFill>
            <a:ln w="9525">
              <a:noFill/>
            </a:ln>
          </p:spPr>
          <p:txBody>
            <a:bodyPr/>
            <a:lstStyle/>
            <a:p>
              <a:endParaRPr lang="zh-CN" altLang="en-US"/>
            </a:p>
          </p:txBody>
        </p:sp>
      </p:grpSp>
      <p:sp>
        <p:nvSpPr>
          <p:cNvPr id="23581" name="Line 33"/>
          <p:cNvSpPr/>
          <p:nvPr/>
        </p:nvSpPr>
        <p:spPr>
          <a:xfrm>
            <a:off x="4119563" y="5264785"/>
            <a:ext cx="1587" cy="565150"/>
          </a:xfrm>
          <a:prstGeom prst="line">
            <a:avLst/>
          </a:prstGeom>
          <a:ln w="22225" cap="flat" cmpd="sng">
            <a:solidFill>
              <a:srgbClr val="000000"/>
            </a:solidFill>
            <a:prstDash val="solid"/>
            <a:round/>
            <a:headEnd type="none" w="med" len="med"/>
            <a:tailEnd type="none" w="med" len="med"/>
          </a:ln>
        </p:spPr>
      </p:sp>
      <p:sp>
        <p:nvSpPr>
          <p:cNvPr id="23582" name="Line 34"/>
          <p:cNvSpPr/>
          <p:nvPr/>
        </p:nvSpPr>
        <p:spPr>
          <a:xfrm>
            <a:off x="4119563" y="5829935"/>
            <a:ext cx="2573337" cy="1588"/>
          </a:xfrm>
          <a:prstGeom prst="line">
            <a:avLst/>
          </a:prstGeom>
          <a:ln w="22225" cap="flat" cmpd="sng">
            <a:solidFill>
              <a:srgbClr val="000000"/>
            </a:solidFill>
            <a:prstDash val="solid"/>
            <a:round/>
            <a:headEnd type="none" w="med" len="med"/>
            <a:tailEnd type="none" w="med" len="med"/>
          </a:ln>
        </p:spPr>
      </p:sp>
      <p:grpSp>
        <p:nvGrpSpPr>
          <p:cNvPr id="23583" name="Group 37"/>
          <p:cNvGrpSpPr/>
          <p:nvPr/>
        </p:nvGrpSpPr>
        <p:grpSpPr>
          <a:xfrm>
            <a:off x="6573838" y="5264785"/>
            <a:ext cx="241300" cy="565150"/>
            <a:chOff x="4141" y="2487"/>
            <a:chExt cx="152" cy="356"/>
          </a:xfrm>
        </p:grpSpPr>
        <p:sp>
          <p:nvSpPr>
            <p:cNvPr id="23584" name="Line 35"/>
            <p:cNvSpPr/>
            <p:nvPr/>
          </p:nvSpPr>
          <p:spPr>
            <a:xfrm flipV="1">
              <a:off x="4216" y="2636"/>
              <a:ext cx="1" cy="207"/>
            </a:xfrm>
            <a:prstGeom prst="line">
              <a:avLst/>
            </a:prstGeom>
            <a:ln w="22225" cap="flat" cmpd="sng">
              <a:solidFill>
                <a:srgbClr val="000000"/>
              </a:solidFill>
              <a:prstDash val="solid"/>
              <a:round/>
              <a:headEnd type="none" w="med" len="med"/>
              <a:tailEnd type="none" w="med" len="med"/>
            </a:ln>
          </p:spPr>
        </p:sp>
        <p:sp>
          <p:nvSpPr>
            <p:cNvPr id="23585" name="Freeform 36"/>
            <p:cNvSpPr/>
            <p:nvPr/>
          </p:nvSpPr>
          <p:spPr>
            <a:xfrm>
              <a:off x="4141" y="2487"/>
              <a:ext cx="152" cy="156"/>
            </a:xfrm>
            <a:custGeom>
              <a:avLst/>
              <a:gdLst/>
              <a:ahLst/>
              <a:cxnLst>
                <a:cxn ang="0">
                  <a:pos x="152" y="156"/>
                </a:cxn>
                <a:cxn ang="0">
                  <a:pos x="75" y="0"/>
                </a:cxn>
                <a:cxn ang="0">
                  <a:pos x="0" y="156"/>
                </a:cxn>
                <a:cxn ang="0">
                  <a:pos x="152" y="156"/>
                </a:cxn>
              </a:cxnLst>
              <a:rect l="0" t="0" r="0" b="0"/>
              <a:pathLst>
                <a:path w="152" h="156">
                  <a:moveTo>
                    <a:pt x="152" y="156"/>
                  </a:moveTo>
                  <a:lnTo>
                    <a:pt x="75" y="0"/>
                  </a:lnTo>
                  <a:lnTo>
                    <a:pt x="0" y="156"/>
                  </a:lnTo>
                  <a:lnTo>
                    <a:pt x="152" y="156"/>
                  </a:lnTo>
                  <a:close/>
                </a:path>
              </a:pathLst>
            </a:custGeom>
            <a:solidFill>
              <a:srgbClr val="000000"/>
            </a:solidFill>
            <a:ln w="9525">
              <a:noFill/>
            </a:ln>
          </p:spPr>
          <p:txBody>
            <a:bodyPr/>
            <a:lstStyle/>
            <a:p>
              <a:endParaRPr lang="zh-CN" altLang="en-US"/>
            </a:p>
          </p:txBody>
        </p:sp>
      </p:grpSp>
      <p:grpSp>
        <p:nvGrpSpPr>
          <p:cNvPr id="23586" name="Group 40"/>
          <p:cNvGrpSpPr/>
          <p:nvPr/>
        </p:nvGrpSpPr>
        <p:grpSpPr>
          <a:xfrm>
            <a:off x="4868863" y="4766310"/>
            <a:ext cx="919162" cy="247650"/>
            <a:chOff x="3058" y="2173"/>
            <a:chExt cx="579" cy="156"/>
          </a:xfrm>
        </p:grpSpPr>
        <p:sp>
          <p:nvSpPr>
            <p:cNvPr id="23587" name="Line 38"/>
            <p:cNvSpPr/>
            <p:nvPr/>
          </p:nvSpPr>
          <p:spPr>
            <a:xfrm flipH="1">
              <a:off x="3203" y="2250"/>
              <a:ext cx="434" cy="1"/>
            </a:xfrm>
            <a:prstGeom prst="line">
              <a:avLst/>
            </a:prstGeom>
            <a:ln w="22225" cap="flat" cmpd="sng">
              <a:solidFill>
                <a:srgbClr val="000000"/>
              </a:solidFill>
              <a:prstDash val="solid"/>
              <a:round/>
              <a:headEnd type="none" w="med" len="med"/>
              <a:tailEnd type="none" w="med" len="med"/>
            </a:ln>
          </p:spPr>
        </p:sp>
        <p:sp>
          <p:nvSpPr>
            <p:cNvPr id="23588" name="Freeform 39"/>
            <p:cNvSpPr/>
            <p:nvPr/>
          </p:nvSpPr>
          <p:spPr>
            <a:xfrm>
              <a:off x="3058" y="2173"/>
              <a:ext cx="152" cy="156"/>
            </a:xfrm>
            <a:custGeom>
              <a:avLst/>
              <a:gdLst/>
              <a:ahLst/>
              <a:cxnLst>
                <a:cxn ang="0">
                  <a:pos x="152" y="0"/>
                </a:cxn>
                <a:cxn ang="0">
                  <a:pos x="0" y="77"/>
                </a:cxn>
                <a:cxn ang="0">
                  <a:pos x="152" y="156"/>
                </a:cxn>
                <a:cxn ang="0">
                  <a:pos x="152" y="0"/>
                </a:cxn>
              </a:cxnLst>
              <a:rect l="0" t="0" r="0" b="0"/>
              <a:pathLst>
                <a:path w="152" h="156">
                  <a:moveTo>
                    <a:pt x="152" y="0"/>
                  </a:moveTo>
                  <a:lnTo>
                    <a:pt x="0" y="77"/>
                  </a:lnTo>
                  <a:lnTo>
                    <a:pt x="152" y="156"/>
                  </a:lnTo>
                  <a:lnTo>
                    <a:pt x="152" y="0"/>
                  </a:lnTo>
                  <a:close/>
                </a:path>
              </a:pathLst>
            </a:custGeom>
            <a:solidFill>
              <a:srgbClr val="000000"/>
            </a:solidFill>
            <a:ln w="9525">
              <a:noFill/>
            </a:ln>
          </p:spPr>
          <p:txBody>
            <a:bodyPr/>
            <a:lstStyle/>
            <a:p>
              <a:endParaRPr lang="zh-CN" altLang="en-US"/>
            </a:p>
          </p:txBody>
        </p:sp>
      </p:grpSp>
      <p:sp>
        <p:nvSpPr>
          <p:cNvPr id="23589" name="Rectangle 41"/>
          <p:cNvSpPr/>
          <p:nvPr/>
        </p:nvSpPr>
        <p:spPr>
          <a:xfrm>
            <a:off x="628650" y="6395085"/>
            <a:ext cx="447675" cy="1135063"/>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90" name="Rectangle 42"/>
          <p:cNvSpPr/>
          <p:nvPr/>
        </p:nvSpPr>
        <p:spPr>
          <a:xfrm>
            <a:off x="1730375" y="6772910"/>
            <a:ext cx="4981575" cy="682625"/>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3591" name="Rectangle 43"/>
          <p:cNvSpPr/>
          <p:nvPr/>
        </p:nvSpPr>
        <p:spPr>
          <a:xfrm>
            <a:off x="1952625" y="6922135"/>
            <a:ext cx="1588" cy="274638"/>
          </a:xfrm>
          <a:prstGeom prst="rect">
            <a:avLst/>
          </a:prstGeom>
          <a:noFill/>
          <a:ln w="9525">
            <a:noFill/>
          </a:ln>
        </p:spPr>
        <p:txBody>
          <a:bodyPr wrap="none" lIns="0" tIns="0" rIns="0" bIns="0" anchor="t" anchorCtr="0">
            <a:spAutoFit/>
          </a:bodyPr>
          <a:lstStyle/>
          <a:p>
            <a:endParaRPr lang="zh-CN" altLang="zh-CN" dirty="0">
              <a:latin typeface="Arial" panose="020B0604020202020204" pitchFamily="34" charset="0"/>
              <a:ea typeface="宋体" panose="02010600030101010101" pitchFamily="2" charset="-122"/>
            </a:endParaRPr>
          </a:p>
        </p:txBody>
      </p:sp>
      <p:sp>
        <p:nvSpPr>
          <p:cNvPr id="23592" name="Rectangle 44"/>
          <p:cNvSpPr/>
          <p:nvPr/>
        </p:nvSpPr>
        <p:spPr>
          <a:xfrm>
            <a:off x="2320925" y="6909435"/>
            <a:ext cx="1588" cy="274638"/>
          </a:xfrm>
          <a:prstGeom prst="rect">
            <a:avLst/>
          </a:prstGeom>
          <a:noFill/>
          <a:ln w="9525">
            <a:noFill/>
          </a:ln>
        </p:spPr>
        <p:txBody>
          <a:bodyPr wrap="none" lIns="0" tIns="0" rIns="0" bIns="0" anchor="t" anchorCtr="0">
            <a:spAutoFit/>
          </a:bodyPr>
          <a:lstStyle/>
          <a:p>
            <a:endParaRPr lang="zh-CN" altLang="zh-CN" dirty="0">
              <a:latin typeface="Arial" panose="020B0604020202020204" pitchFamily="34" charset="0"/>
              <a:ea typeface="宋体" panose="02010600030101010101" pitchFamily="2" charset="-122"/>
            </a:endParaRPr>
          </a:p>
        </p:txBody>
      </p:sp>
      <p:sp>
        <p:nvSpPr>
          <p:cNvPr id="23593" name="Rectangle 45"/>
          <p:cNvSpPr/>
          <p:nvPr/>
        </p:nvSpPr>
        <p:spPr>
          <a:xfrm>
            <a:off x="2505075" y="6909435"/>
            <a:ext cx="1588" cy="274638"/>
          </a:xfrm>
          <a:prstGeom prst="rect">
            <a:avLst/>
          </a:prstGeom>
          <a:noFill/>
          <a:ln w="9525">
            <a:noFill/>
          </a:ln>
        </p:spPr>
        <p:txBody>
          <a:bodyPr wrap="none" lIns="0" tIns="0" rIns="0" bIns="0" anchor="t" anchorCtr="0">
            <a:spAutoFit/>
          </a:bodyPr>
          <a:lstStyle/>
          <a:p>
            <a:endParaRPr lang="zh-CN" altLang="zh-CN" dirty="0">
              <a:latin typeface="Arial" panose="020B0604020202020204" pitchFamily="34" charset="0"/>
              <a:ea typeface="宋体" panose="02010600030101010101" pitchFamily="2" charset="-122"/>
            </a:endParaRPr>
          </a:p>
        </p:txBody>
      </p:sp>
      <p:sp>
        <p:nvSpPr>
          <p:cNvPr id="23594" name="Rectangle 46"/>
          <p:cNvSpPr/>
          <p:nvPr/>
        </p:nvSpPr>
        <p:spPr>
          <a:xfrm>
            <a:off x="2627313" y="6909435"/>
            <a:ext cx="1587" cy="274638"/>
          </a:xfrm>
          <a:prstGeom prst="rect">
            <a:avLst/>
          </a:prstGeom>
          <a:noFill/>
          <a:ln w="9525">
            <a:noFill/>
          </a:ln>
        </p:spPr>
        <p:txBody>
          <a:bodyPr wrap="none" lIns="0" tIns="0" rIns="0" bIns="0" anchor="t" anchorCtr="0">
            <a:spAutoFit/>
          </a:bodyPr>
          <a:lstStyle/>
          <a:p>
            <a:endParaRPr lang="zh-CN" altLang="zh-CN" dirty="0">
              <a:latin typeface="Arial" panose="020B0604020202020204" pitchFamily="34" charset="0"/>
              <a:ea typeface="宋体" panose="02010600030101010101" pitchFamily="2" charset="-122"/>
            </a:endParaRPr>
          </a:p>
        </p:txBody>
      </p:sp>
      <p:sp>
        <p:nvSpPr>
          <p:cNvPr id="23595" name="Rectangle 47"/>
          <p:cNvSpPr/>
          <p:nvPr/>
        </p:nvSpPr>
        <p:spPr>
          <a:xfrm>
            <a:off x="2581275" y="6364923"/>
            <a:ext cx="3810000" cy="457200"/>
          </a:xfrm>
          <a:prstGeom prst="rect">
            <a:avLst/>
          </a:prstGeom>
          <a:noFill/>
          <a:ln w="9525">
            <a:noFill/>
          </a:ln>
        </p:spPr>
        <p:txBody>
          <a:bodyPr wrap="none" lIns="0" tIns="0" rIns="0" bIns="0" anchor="t" anchorCtr="0">
            <a:spAutoFit/>
          </a:bodyPr>
          <a:lstStyle/>
          <a:p>
            <a:r>
              <a:rPr lang="zh-CN" altLang="en-US" sz="3000" dirty="0">
                <a:solidFill>
                  <a:srgbClr val="000000"/>
                </a:solidFill>
                <a:latin typeface="宋体" panose="02010600030101010101" pitchFamily="2" charset="-122"/>
                <a:ea typeface="宋体" panose="02010600030101010101" pitchFamily="2" charset="-122"/>
              </a:rPr>
              <a:t>产生式系统的基本结构</a:t>
            </a:r>
            <a:endParaRPr lang="zh-CN" altLang="en-US" dirty="0">
              <a:latin typeface="Arial" panose="020B0604020202020204" pitchFamily="34" charset="0"/>
              <a:ea typeface="宋体" panose="02010600030101010101" pitchFamily="2" charset="-122"/>
            </a:endParaRPr>
          </a:p>
        </p:txBody>
      </p:sp>
      <p:sp>
        <p:nvSpPr>
          <p:cNvPr id="2" name="Rectangle 5"/>
          <p:cNvSpPr/>
          <p:nvPr/>
        </p:nvSpPr>
        <p:spPr>
          <a:xfrm>
            <a:off x="173674" y="957263"/>
            <a:ext cx="8377237" cy="1377878"/>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nchor="t" anchorCtr="0">
            <a:spAutoFit/>
          </a:bodyPr>
          <a:lstStyle/>
          <a:p>
            <a:pPr>
              <a:lnSpc>
                <a:spcPct val="120000"/>
              </a:lnSpc>
              <a:spcBef>
                <a:spcPct val="20000"/>
              </a:spcBef>
              <a:buClr>
                <a:schemeClr val="accent2"/>
              </a:buClr>
            </a:pPr>
            <a:r>
              <a:rPr lang="zh-CN" altLang="en-US" sz="2400" dirty="0">
                <a:latin typeface="宋体" panose="02010600030101010101" pitchFamily="2" charset="-122"/>
                <a:ea typeface="宋体" panose="02010600030101010101" pitchFamily="2" charset="-122"/>
              </a:rPr>
              <a:t>把</a:t>
            </a:r>
            <a:r>
              <a:rPr lang="zh-CN" altLang="en-US" sz="2400" b="1" dirty="0">
                <a:latin typeface="宋体" panose="02010600030101010101" pitchFamily="2" charset="-122"/>
                <a:ea typeface="宋体" panose="02010600030101010101" pitchFamily="2" charset="-122"/>
              </a:rPr>
              <a:t>一组产生式</a:t>
            </a:r>
            <a:r>
              <a:rPr lang="zh-CN" altLang="en-US" sz="2400" dirty="0">
                <a:latin typeface="宋体" panose="02010600030101010101" pitchFamily="2" charset="-122"/>
                <a:ea typeface="宋体" panose="02010600030101010101" pitchFamily="2" charset="-122"/>
              </a:rPr>
              <a:t>放在一起，让他们相互配合，</a:t>
            </a:r>
            <a:r>
              <a:rPr lang="zh-CN" altLang="en-US" sz="2400" b="1" dirty="0">
                <a:latin typeface="宋体" panose="02010600030101010101" pitchFamily="2" charset="-122"/>
                <a:ea typeface="宋体" panose="02010600030101010101" pitchFamily="2" charset="-122"/>
              </a:rPr>
              <a:t>协同作用</a:t>
            </a:r>
            <a:r>
              <a:rPr lang="zh-CN" altLang="en-US" sz="2400" dirty="0">
                <a:latin typeface="宋体" panose="02010600030101010101" pitchFamily="2" charset="-122"/>
                <a:ea typeface="宋体" panose="02010600030101010101" pitchFamily="2" charset="-122"/>
              </a:rPr>
              <a:t>，一个产生式生成的</a:t>
            </a:r>
            <a:r>
              <a:rPr lang="zh-CN" altLang="en-US" sz="2400" b="1" dirty="0">
                <a:latin typeface="宋体" panose="02010600030101010101" pitchFamily="2" charset="-122"/>
                <a:ea typeface="宋体" panose="02010600030101010101" pitchFamily="2" charset="-122"/>
              </a:rPr>
              <a:t>结论</a:t>
            </a:r>
            <a:r>
              <a:rPr lang="zh-CN" altLang="en-US" sz="2400" dirty="0">
                <a:latin typeface="宋体" panose="02010600030101010101" pitchFamily="2" charset="-122"/>
                <a:ea typeface="宋体" panose="02010600030101010101" pitchFamily="2" charset="-122"/>
              </a:rPr>
              <a:t>可以供另一个产生式作为</a:t>
            </a:r>
            <a:r>
              <a:rPr lang="zh-CN" altLang="en-US" sz="2400" b="1" dirty="0">
                <a:latin typeface="宋体" panose="02010600030101010101" pitchFamily="2" charset="-122"/>
                <a:ea typeface="宋体" panose="02010600030101010101" pitchFamily="2" charset="-122"/>
              </a:rPr>
              <a:t>已知事实</a:t>
            </a:r>
            <a:r>
              <a:rPr lang="zh-CN" altLang="en-US" sz="2400" dirty="0">
                <a:latin typeface="宋体" panose="02010600030101010101" pitchFamily="2" charset="-122"/>
                <a:ea typeface="宋体" panose="02010600030101010101" pitchFamily="2" charset="-122"/>
              </a:rPr>
              <a:t>使用，以求得问题的解。</a:t>
            </a:r>
            <a:endParaRPr lang="zh-CN" altLang="en-US" sz="2400" dirty="0">
              <a:latin typeface="Arial" panose="020B0604020202020204" pitchFamily="34" charset="0"/>
              <a:ea typeface="宋体" panose="02010600030101010101" pitchFamily="2" charset="-122"/>
            </a:endParaRPr>
          </a:p>
        </p:txBody>
      </p:sp>
      <p:sp>
        <p:nvSpPr>
          <p:cNvPr id="6" name="文本框 5"/>
          <p:cNvSpPr txBox="1"/>
          <p:nvPr/>
        </p:nvSpPr>
        <p:spPr>
          <a:xfrm>
            <a:off x="3468452" y="2357535"/>
            <a:ext cx="1610835" cy="523220"/>
          </a:xfrm>
          <a:prstGeom prst="rect">
            <a:avLst/>
          </a:prstGeom>
          <a:noFill/>
        </p:spPr>
        <p:txBody>
          <a:bodyPr wrap="square" rtlCol="0">
            <a:spAutoFit/>
          </a:bodyPr>
          <a:lstStyle/>
          <a:p>
            <a:r>
              <a:rPr lang="zh-CN" altLang="en-US" sz="2800" dirty="0"/>
              <a:t>推理机</a:t>
            </a: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3"/>
          <p:cNvSpPr>
            <a:spLocks noGrp="1"/>
          </p:cNvSpPr>
          <p:nvPr>
            <p:ph type="sldNum" sz="quarter" idx="10"/>
          </p:nvPr>
        </p:nvSpPr>
        <p:spPr>
          <a:xfrm>
            <a:off x="6726238" y="6381750"/>
            <a:ext cx="2133600" cy="476250"/>
          </a:xfrm>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t>28</a:t>
            </a:fld>
            <a:endParaRPr lang="ja-JP" altLang="en-US" sz="1800" dirty="0">
              <a:solidFill>
                <a:srgbClr val="A50021"/>
              </a:solidFill>
              <a:ea typeface="MS PGothic" panose="020B0600070205080204" pitchFamily="34" charset="-128"/>
            </a:endParaRPr>
          </a:p>
        </p:txBody>
      </p:sp>
      <p:sp>
        <p:nvSpPr>
          <p:cNvPr id="24578"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2.3.2  </a:t>
            </a:r>
            <a:r>
              <a:rPr lang="zh-CN" altLang="en-US" dirty="0">
                <a:latin typeface="Times New Roman" panose="02020603050405020304" pitchFamily="18" charset="0"/>
              </a:rPr>
              <a:t>产生式系统</a:t>
            </a:r>
          </a:p>
        </p:txBody>
      </p:sp>
      <p:sp>
        <p:nvSpPr>
          <p:cNvPr id="24579" name="Rectangle 8"/>
          <p:cNvSpPr/>
          <p:nvPr/>
        </p:nvSpPr>
        <p:spPr>
          <a:xfrm>
            <a:off x="3200400" y="869950"/>
            <a:ext cx="1841500" cy="569913"/>
          </a:xfrm>
          <a:prstGeom prst="rect">
            <a:avLst/>
          </a:prstGeom>
          <a:noFill/>
          <a:ln w="22225" cap="flat" cmpd="sng">
            <a:solidFill>
              <a:srgbClr val="000000"/>
            </a:solidFill>
            <a:prstDash val="solid"/>
            <a:miter/>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580" name="Rectangle 9"/>
          <p:cNvSpPr/>
          <p:nvPr/>
        </p:nvSpPr>
        <p:spPr>
          <a:xfrm>
            <a:off x="3384550" y="869950"/>
            <a:ext cx="1474788" cy="684213"/>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581" name="Rectangle 10"/>
          <p:cNvSpPr/>
          <p:nvPr/>
        </p:nvSpPr>
        <p:spPr>
          <a:xfrm>
            <a:off x="3606800" y="920750"/>
            <a:ext cx="381000" cy="457200"/>
          </a:xfrm>
          <a:prstGeom prst="rect">
            <a:avLst/>
          </a:prstGeom>
          <a:noFill/>
          <a:ln w="9525">
            <a:noFill/>
          </a:ln>
        </p:spPr>
        <p:txBody>
          <a:bodyPr wrap="none" lIns="0" tIns="0" rIns="0" bIns="0" anchor="t" anchorCtr="0">
            <a:spAutoFit/>
          </a:bodyPr>
          <a:lstStyle/>
          <a:p>
            <a:r>
              <a:rPr lang="zh-CN" altLang="en-US" sz="3000" dirty="0">
                <a:solidFill>
                  <a:srgbClr val="000000"/>
                </a:solidFill>
                <a:latin typeface="宋体" panose="02010600030101010101" pitchFamily="2" charset="-122"/>
                <a:ea typeface="宋体" panose="02010600030101010101" pitchFamily="2" charset="-122"/>
              </a:rPr>
              <a:t>控</a:t>
            </a:r>
            <a:endParaRPr lang="zh-CN" altLang="en-US" dirty="0">
              <a:latin typeface="Arial" panose="020B0604020202020204" pitchFamily="34" charset="0"/>
              <a:ea typeface="宋体" panose="02010600030101010101" pitchFamily="2" charset="-122"/>
            </a:endParaRPr>
          </a:p>
        </p:txBody>
      </p:sp>
      <p:sp>
        <p:nvSpPr>
          <p:cNvPr id="24582" name="Rectangle 11"/>
          <p:cNvSpPr/>
          <p:nvPr/>
        </p:nvSpPr>
        <p:spPr>
          <a:xfrm>
            <a:off x="4249738" y="906463"/>
            <a:ext cx="381000" cy="457200"/>
          </a:xfrm>
          <a:prstGeom prst="rect">
            <a:avLst/>
          </a:prstGeom>
          <a:noFill/>
          <a:ln w="9525">
            <a:noFill/>
          </a:ln>
        </p:spPr>
        <p:txBody>
          <a:bodyPr wrap="none" lIns="0" tIns="0" rIns="0" bIns="0" anchor="t" anchorCtr="0">
            <a:spAutoFit/>
          </a:bodyPr>
          <a:lstStyle/>
          <a:p>
            <a:r>
              <a:rPr lang="zh-CN" altLang="en-US" sz="3000" dirty="0">
                <a:solidFill>
                  <a:srgbClr val="000000"/>
                </a:solidFill>
                <a:latin typeface="宋体" panose="02010600030101010101" pitchFamily="2" charset="-122"/>
                <a:ea typeface="宋体" panose="02010600030101010101" pitchFamily="2" charset="-122"/>
              </a:rPr>
              <a:t>制</a:t>
            </a:r>
            <a:endParaRPr lang="zh-CN" altLang="en-US" dirty="0">
              <a:latin typeface="Arial" panose="020B0604020202020204" pitchFamily="34" charset="0"/>
              <a:ea typeface="宋体" panose="02010600030101010101" pitchFamily="2" charset="-122"/>
            </a:endParaRPr>
          </a:p>
        </p:txBody>
      </p:sp>
      <p:grpSp>
        <p:nvGrpSpPr>
          <p:cNvPr id="24583" name="Group 14"/>
          <p:cNvGrpSpPr/>
          <p:nvPr/>
        </p:nvGrpSpPr>
        <p:grpSpPr>
          <a:xfrm>
            <a:off x="4000500" y="1435100"/>
            <a:ext cx="241300" cy="942975"/>
            <a:chOff x="2520" y="1419"/>
            <a:chExt cx="152" cy="594"/>
          </a:xfrm>
        </p:grpSpPr>
        <p:sp>
          <p:nvSpPr>
            <p:cNvPr id="24584" name="Line 12"/>
            <p:cNvSpPr/>
            <p:nvPr/>
          </p:nvSpPr>
          <p:spPr>
            <a:xfrm>
              <a:off x="2595" y="1419"/>
              <a:ext cx="1" cy="445"/>
            </a:xfrm>
            <a:prstGeom prst="line">
              <a:avLst/>
            </a:prstGeom>
            <a:ln w="22225" cap="flat" cmpd="sng">
              <a:solidFill>
                <a:srgbClr val="000000"/>
              </a:solidFill>
              <a:prstDash val="solid"/>
              <a:round/>
              <a:headEnd type="none" w="med" len="med"/>
              <a:tailEnd type="none" w="med" len="med"/>
            </a:ln>
          </p:spPr>
        </p:sp>
        <p:sp>
          <p:nvSpPr>
            <p:cNvPr id="24585" name="Freeform 13"/>
            <p:cNvSpPr/>
            <p:nvPr/>
          </p:nvSpPr>
          <p:spPr>
            <a:xfrm>
              <a:off x="2520" y="1859"/>
              <a:ext cx="152" cy="154"/>
            </a:xfrm>
            <a:custGeom>
              <a:avLst/>
              <a:gdLst/>
              <a:ahLst/>
              <a:cxnLst>
                <a:cxn ang="0">
                  <a:pos x="0" y="0"/>
                </a:cxn>
                <a:cxn ang="0">
                  <a:pos x="75" y="154"/>
                </a:cxn>
                <a:cxn ang="0">
                  <a:pos x="152" y="0"/>
                </a:cxn>
                <a:cxn ang="0">
                  <a:pos x="0" y="0"/>
                </a:cxn>
              </a:cxnLst>
              <a:rect l="0" t="0" r="0" b="0"/>
              <a:pathLst>
                <a:path w="152" h="154">
                  <a:moveTo>
                    <a:pt x="0" y="0"/>
                  </a:moveTo>
                  <a:lnTo>
                    <a:pt x="75" y="154"/>
                  </a:lnTo>
                  <a:lnTo>
                    <a:pt x="152" y="0"/>
                  </a:lnTo>
                  <a:lnTo>
                    <a:pt x="0" y="0"/>
                  </a:lnTo>
                  <a:close/>
                </a:path>
              </a:pathLst>
            </a:custGeom>
            <a:solidFill>
              <a:srgbClr val="000000"/>
            </a:solidFill>
            <a:ln w="9525">
              <a:noFill/>
            </a:ln>
          </p:spPr>
          <p:txBody>
            <a:bodyPr/>
            <a:lstStyle/>
            <a:p>
              <a:endParaRPr lang="zh-CN" altLang="en-US"/>
            </a:p>
          </p:txBody>
        </p:sp>
      </p:grpSp>
      <p:grpSp>
        <p:nvGrpSpPr>
          <p:cNvPr id="24586" name="Group 17"/>
          <p:cNvGrpSpPr/>
          <p:nvPr/>
        </p:nvGrpSpPr>
        <p:grpSpPr>
          <a:xfrm>
            <a:off x="1547813" y="1247775"/>
            <a:ext cx="1652587" cy="1130300"/>
            <a:chOff x="975" y="1301"/>
            <a:chExt cx="1041" cy="712"/>
          </a:xfrm>
        </p:grpSpPr>
        <p:sp>
          <p:nvSpPr>
            <p:cNvPr id="24587" name="Line 15"/>
            <p:cNvSpPr/>
            <p:nvPr/>
          </p:nvSpPr>
          <p:spPr>
            <a:xfrm flipH="1">
              <a:off x="1095" y="1301"/>
              <a:ext cx="921" cy="633"/>
            </a:xfrm>
            <a:prstGeom prst="line">
              <a:avLst/>
            </a:prstGeom>
            <a:ln w="22225" cap="flat" cmpd="sng">
              <a:solidFill>
                <a:srgbClr val="000000"/>
              </a:solidFill>
              <a:prstDash val="solid"/>
              <a:round/>
              <a:headEnd type="none" w="med" len="med"/>
              <a:tailEnd type="none" w="med" len="med"/>
            </a:ln>
          </p:spPr>
        </p:sp>
        <p:sp>
          <p:nvSpPr>
            <p:cNvPr id="24588" name="Freeform 16"/>
            <p:cNvSpPr/>
            <p:nvPr/>
          </p:nvSpPr>
          <p:spPr>
            <a:xfrm>
              <a:off x="975" y="1864"/>
              <a:ext cx="169" cy="149"/>
            </a:xfrm>
            <a:custGeom>
              <a:avLst/>
              <a:gdLst/>
              <a:ahLst/>
              <a:cxnLst>
                <a:cxn ang="0">
                  <a:pos x="87" y="0"/>
                </a:cxn>
                <a:cxn ang="0">
                  <a:pos x="0" y="149"/>
                </a:cxn>
                <a:cxn ang="0">
                  <a:pos x="169" y="129"/>
                </a:cxn>
                <a:cxn ang="0">
                  <a:pos x="87" y="0"/>
                </a:cxn>
              </a:cxnLst>
              <a:rect l="0" t="0" r="0" b="0"/>
              <a:pathLst>
                <a:path w="169" h="149">
                  <a:moveTo>
                    <a:pt x="87" y="0"/>
                  </a:moveTo>
                  <a:lnTo>
                    <a:pt x="0" y="149"/>
                  </a:lnTo>
                  <a:lnTo>
                    <a:pt x="169" y="129"/>
                  </a:lnTo>
                  <a:lnTo>
                    <a:pt x="87" y="0"/>
                  </a:lnTo>
                  <a:close/>
                </a:path>
              </a:pathLst>
            </a:custGeom>
            <a:solidFill>
              <a:srgbClr val="000000"/>
            </a:solidFill>
            <a:ln w="9525">
              <a:noFill/>
            </a:ln>
          </p:spPr>
          <p:txBody>
            <a:bodyPr/>
            <a:lstStyle/>
            <a:p>
              <a:endParaRPr lang="zh-CN" altLang="en-US"/>
            </a:p>
          </p:txBody>
        </p:sp>
      </p:grpSp>
      <p:grpSp>
        <p:nvGrpSpPr>
          <p:cNvPr id="24589" name="Group 20"/>
          <p:cNvGrpSpPr/>
          <p:nvPr/>
        </p:nvGrpSpPr>
        <p:grpSpPr>
          <a:xfrm>
            <a:off x="5038725" y="1247775"/>
            <a:ext cx="2020888" cy="1130300"/>
            <a:chOff x="3174" y="1301"/>
            <a:chExt cx="1273" cy="712"/>
          </a:xfrm>
        </p:grpSpPr>
        <p:sp>
          <p:nvSpPr>
            <p:cNvPr id="24590" name="Line 18"/>
            <p:cNvSpPr/>
            <p:nvPr/>
          </p:nvSpPr>
          <p:spPr>
            <a:xfrm>
              <a:off x="3174" y="1301"/>
              <a:ext cx="1148" cy="642"/>
            </a:xfrm>
            <a:prstGeom prst="line">
              <a:avLst/>
            </a:prstGeom>
            <a:ln w="22225" cap="flat" cmpd="sng">
              <a:solidFill>
                <a:srgbClr val="000000"/>
              </a:solidFill>
              <a:prstDash val="solid"/>
              <a:round/>
              <a:headEnd type="none" w="med" len="med"/>
              <a:tailEnd type="none" w="med" len="med"/>
            </a:ln>
          </p:spPr>
        </p:sp>
        <p:sp>
          <p:nvSpPr>
            <p:cNvPr id="24591" name="Freeform 19"/>
            <p:cNvSpPr/>
            <p:nvPr/>
          </p:nvSpPr>
          <p:spPr>
            <a:xfrm>
              <a:off x="4278" y="1869"/>
              <a:ext cx="169" cy="144"/>
            </a:xfrm>
            <a:custGeom>
              <a:avLst/>
              <a:gdLst/>
              <a:ahLst/>
              <a:cxnLst>
                <a:cxn ang="0">
                  <a:pos x="0" y="136"/>
                </a:cxn>
                <a:cxn ang="0">
                  <a:pos x="169" y="144"/>
                </a:cxn>
                <a:cxn ang="0">
                  <a:pos x="75" y="0"/>
                </a:cxn>
                <a:cxn ang="0">
                  <a:pos x="0" y="136"/>
                </a:cxn>
              </a:cxnLst>
              <a:rect l="0" t="0" r="0" b="0"/>
              <a:pathLst>
                <a:path w="169" h="144">
                  <a:moveTo>
                    <a:pt x="0" y="136"/>
                  </a:moveTo>
                  <a:lnTo>
                    <a:pt x="169" y="144"/>
                  </a:lnTo>
                  <a:lnTo>
                    <a:pt x="75" y="0"/>
                  </a:lnTo>
                  <a:lnTo>
                    <a:pt x="0" y="136"/>
                  </a:lnTo>
                  <a:close/>
                </a:path>
              </a:pathLst>
            </a:custGeom>
            <a:solidFill>
              <a:srgbClr val="000000"/>
            </a:solidFill>
            <a:ln w="9525">
              <a:noFill/>
            </a:ln>
          </p:spPr>
          <p:txBody>
            <a:bodyPr/>
            <a:lstStyle/>
            <a:p>
              <a:endParaRPr lang="zh-CN" altLang="en-US"/>
            </a:p>
          </p:txBody>
        </p:sp>
      </p:grpSp>
      <p:sp>
        <p:nvSpPr>
          <p:cNvPr id="24592" name="Rectangle 21"/>
          <p:cNvSpPr/>
          <p:nvPr/>
        </p:nvSpPr>
        <p:spPr>
          <a:xfrm>
            <a:off x="666750" y="2382838"/>
            <a:ext cx="1657350" cy="757237"/>
          </a:xfrm>
          <a:prstGeom prst="rect">
            <a:avLst/>
          </a:prstGeom>
          <a:noFill/>
          <a:ln w="22225" cap="flat" cmpd="sng">
            <a:solidFill>
              <a:srgbClr val="000000"/>
            </a:solidFill>
            <a:prstDash val="solid"/>
            <a:miter/>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593" name="Rectangle 22"/>
          <p:cNvSpPr/>
          <p:nvPr/>
        </p:nvSpPr>
        <p:spPr>
          <a:xfrm>
            <a:off x="628650" y="2420938"/>
            <a:ext cx="1695450" cy="682625"/>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594" name="Rectangle 23"/>
          <p:cNvSpPr/>
          <p:nvPr/>
        </p:nvSpPr>
        <p:spPr>
          <a:xfrm>
            <a:off x="850900" y="2493963"/>
            <a:ext cx="1143000" cy="457200"/>
          </a:xfrm>
          <a:prstGeom prst="rect">
            <a:avLst/>
          </a:prstGeom>
          <a:noFill/>
          <a:ln w="9525">
            <a:noFill/>
          </a:ln>
        </p:spPr>
        <p:txBody>
          <a:bodyPr wrap="none" lIns="0" tIns="0" rIns="0" bIns="0" anchor="t" anchorCtr="0">
            <a:spAutoFit/>
          </a:bodyPr>
          <a:lstStyle/>
          <a:p>
            <a:r>
              <a:rPr lang="zh-CN" altLang="en-US" sz="3000" dirty="0">
                <a:solidFill>
                  <a:srgbClr val="000000"/>
                </a:solidFill>
                <a:latin typeface="宋体" panose="02010600030101010101" pitchFamily="2" charset="-122"/>
                <a:ea typeface="宋体" panose="02010600030101010101" pitchFamily="2" charset="-122"/>
              </a:rPr>
              <a:t>规则库</a:t>
            </a:r>
            <a:endParaRPr lang="zh-CN" altLang="en-US" dirty="0">
              <a:latin typeface="Arial" panose="020B0604020202020204" pitchFamily="34" charset="0"/>
              <a:ea typeface="宋体" panose="02010600030101010101" pitchFamily="2" charset="-122"/>
            </a:endParaRPr>
          </a:p>
        </p:txBody>
      </p:sp>
      <p:sp>
        <p:nvSpPr>
          <p:cNvPr id="24595" name="Rectangle 24"/>
          <p:cNvSpPr/>
          <p:nvPr/>
        </p:nvSpPr>
        <p:spPr>
          <a:xfrm>
            <a:off x="3240088" y="2368550"/>
            <a:ext cx="1657350" cy="757238"/>
          </a:xfrm>
          <a:prstGeom prst="rect">
            <a:avLst/>
          </a:prstGeom>
          <a:noFill/>
          <a:ln w="22225" cap="flat" cmpd="sng">
            <a:solidFill>
              <a:srgbClr val="000000"/>
            </a:solidFill>
            <a:prstDash val="solid"/>
            <a:miter/>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596" name="Rectangle 25"/>
          <p:cNvSpPr/>
          <p:nvPr/>
        </p:nvSpPr>
        <p:spPr>
          <a:xfrm>
            <a:off x="3200400" y="2435225"/>
            <a:ext cx="1697038" cy="682625"/>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597" name="Rectangle 26"/>
          <p:cNvSpPr/>
          <p:nvPr/>
        </p:nvSpPr>
        <p:spPr>
          <a:xfrm>
            <a:off x="3657641" y="2508250"/>
            <a:ext cx="769441" cy="461665"/>
          </a:xfrm>
          <a:prstGeom prst="rect">
            <a:avLst/>
          </a:prstGeom>
          <a:noFill/>
          <a:ln w="9525">
            <a:noFill/>
          </a:ln>
        </p:spPr>
        <p:txBody>
          <a:bodyPr wrap="none" lIns="0" tIns="0" rIns="0" bIns="0" anchor="t" anchorCtr="0">
            <a:spAutoFit/>
          </a:bodyPr>
          <a:lstStyle/>
          <a:p>
            <a:r>
              <a:rPr lang="zh-CN" altLang="en-US" sz="3000" dirty="0">
                <a:solidFill>
                  <a:srgbClr val="000000"/>
                </a:solidFill>
                <a:latin typeface="宋体" panose="02010600030101010101" pitchFamily="2" charset="-122"/>
                <a:ea typeface="宋体" panose="02010600030101010101" pitchFamily="2" charset="-122"/>
              </a:rPr>
              <a:t>推理</a:t>
            </a:r>
            <a:endParaRPr lang="zh-CN" altLang="en-US" dirty="0">
              <a:latin typeface="Arial" panose="020B0604020202020204" pitchFamily="34" charset="0"/>
              <a:ea typeface="宋体" panose="02010600030101010101" pitchFamily="2" charset="-122"/>
            </a:endParaRPr>
          </a:p>
        </p:txBody>
      </p:sp>
      <p:sp>
        <p:nvSpPr>
          <p:cNvPr id="24598" name="Rectangle 27"/>
          <p:cNvSpPr/>
          <p:nvPr/>
        </p:nvSpPr>
        <p:spPr>
          <a:xfrm>
            <a:off x="5773738" y="2378075"/>
            <a:ext cx="2024062" cy="757238"/>
          </a:xfrm>
          <a:prstGeom prst="rect">
            <a:avLst/>
          </a:prstGeom>
          <a:noFill/>
          <a:ln w="22225" cap="flat" cmpd="sng">
            <a:solidFill>
              <a:srgbClr val="000000"/>
            </a:solidFill>
            <a:prstDash val="solid"/>
            <a:miter/>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599" name="Rectangle 28"/>
          <p:cNvSpPr/>
          <p:nvPr/>
        </p:nvSpPr>
        <p:spPr>
          <a:xfrm>
            <a:off x="5589588" y="2378075"/>
            <a:ext cx="3127375" cy="682625"/>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600" name="Rectangle 29"/>
          <p:cNvSpPr/>
          <p:nvPr/>
        </p:nvSpPr>
        <p:spPr>
          <a:xfrm>
            <a:off x="5868988" y="2508250"/>
            <a:ext cx="1905000" cy="457200"/>
          </a:xfrm>
          <a:prstGeom prst="rect">
            <a:avLst/>
          </a:prstGeom>
          <a:noFill/>
          <a:ln w="9525">
            <a:noFill/>
          </a:ln>
        </p:spPr>
        <p:txBody>
          <a:bodyPr wrap="none" lIns="0" tIns="0" rIns="0" bIns="0" anchor="t" anchorCtr="0">
            <a:spAutoFit/>
          </a:bodyPr>
          <a:lstStyle/>
          <a:p>
            <a:r>
              <a:rPr lang="zh-CN" altLang="en-US" sz="3000" dirty="0">
                <a:solidFill>
                  <a:srgbClr val="000000"/>
                </a:solidFill>
                <a:latin typeface="宋体" panose="02010600030101010101" pitchFamily="2" charset="-122"/>
                <a:ea typeface="宋体" panose="02010600030101010101" pitchFamily="2" charset="-122"/>
              </a:rPr>
              <a:t>综合数据库</a:t>
            </a:r>
            <a:endParaRPr lang="zh-CN" altLang="en-US" dirty="0">
              <a:latin typeface="Arial" panose="020B0604020202020204" pitchFamily="34" charset="0"/>
              <a:ea typeface="宋体" panose="02010600030101010101" pitchFamily="2" charset="-122"/>
            </a:endParaRPr>
          </a:p>
        </p:txBody>
      </p:sp>
      <p:grpSp>
        <p:nvGrpSpPr>
          <p:cNvPr id="24601" name="Group 32"/>
          <p:cNvGrpSpPr/>
          <p:nvPr/>
        </p:nvGrpSpPr>
        <p:grpSpPr>
          <a:xfrm>
            <a:off x="2325688" y="2632075"/>
            <a:ext cx="917575" cy="247650"/>
            <a:chOff x="1438" y="2173"/>
            <a:chExt cx="578" cy="156"/>
          </a:xfrm>
        </p:grpSpPr>
        <p:sp>
          <p:nvSpPr>
            <p:cNvPr id="24602" name="Line 30"/>
            <p:cNvSpPr/>
            <p:nvPr/>
          </p:nvSpPr>
          <p:spPr>
            <a:xfrm>
              <a:off x="1438" y="2250"/>
              <a:ext cx="434" cy="1"/>
            </a:xfrm>
            <a:prstGeom prst="line">
              <a:avLst/>
            </a:prstGeom>
            <a:ln w="22225" cap="flat" cmpd="sng">
              <a:solidFill>
                <a:srgbClr val="000000"/>
              </a:solidFill>
              <a:prstDash val="solid"/>
              <a:round/>
              <a:headEnd type="none" w="med" len="med"/>
              <a:tailEnd type="none" w="med" len="med"/>
            </a:ln>
          </p:spPr>
        </p:sp>
        <p:sp>
          <p:nvSpPr>
            <p:cNvPr id="24603" name="Freeform 31"/>
            <p:cNvSpPr/>
            <p:nvPr/>
          </p:nvSpPr>
          <p:spPr>
            <a:xfrm>
              <a:off x="1867" y="2173"/>
              <a:ext cx="149" cy="156"/>
            </a:xfrm>
            <a:custGeom>
              <a:avLst/>
              <a:gdLst/>
              <a:ahLst/>
              <a:cxnLst>
                <a:cxn ang="0">
                  <a:pos x="0" y="156"/>
                </a:cxn>
                <a:cxn ang="0">
                  <a:pos x="149" y="77"/>
                </a:cxn>
                <a:cxn ang="0">
                  <a:pos x="0" y="0"/>
                </a:cxn>
                <a:cxn ang="0">
                  <a:pos x="0" y="156"/>
                </a:cxn>
              </a:cxnLst>
              <a:rect l="0" t="0" r="0" b="0"/>
              <a:pathLst>
                <a:path w="149" h="156">
                  <a:moveTo>
                    <a:pt x="0" y="156"/>
                  </a:moveTo>
                  <a:lnTo>
                    <a:pt x="149" y="77"/>
                  </a:lnTo>
                  <a:lnTo>
                    <a:pt x="0" y="0"/>
                  </a:lnTo>
                  <a:lnTo>
                    <a:pt x="0" y="156"/>
                  </a:lnTo>
                  <a:close/>
                </a:path>
              </a:pathLst>
            </a:custGeom>
            <a:solidFill>
              <a:srgbClr val="000000"/>
            </a:solidFill>
            <a:ln w="9525">
              <a:noFill/>
            </a:ln>
          </p:spPr>
          <p:txBody>
            <a:bodyPr/>
            <a:lstStyle/>
            <a:p>
              <a:endParaRPr lang="zh-CN" altLang="en-US"/>
            </a:p>
          </p:txBody>
        </p:sp>
      </p:grpSp>
      <p:sp>
        <p:nvSpPr>
          <p:cNvPr id="24604" name="Line 33"/>
          <p:cNvSpPr/>
          <p:nvPr/>
        </p:nvSpPr>
        <p:spPr>
          <a:xfrm>
            <a:off x="4119563" y="3130550"/>
            <a:ext cx="1587" cy="565150"/>
          </a:xfrm>
          <a:prstGeom prst="line">
            <a:avLst/>
          </a:prstGeom>
          <a:ln w="22225" cap="flat" cmpd="sng">
            <a:solidFill>
              <a:srgbClr val="000000"/>
            </a:solidFill>
            <a:prstDash val="solid"/>
            <a:round/>
            <a:headEnd type="none" w="med" len="med"/>
            <a:tailEnd type="none" w="med" len="med"/>
          </a:ln>
        </p:spPr>
      </p:sp>
      <p:sp>
        <p:nvSpPr>
          <p:cNvPr id="24605" name="Line 34"/>
          <p:cNvSpPr/>
          <p:nvPr/>
        </p:nvSpPr>
        <p:spPr>
          <a:xfrm>
            <a:off x="4119563" y="3695700"/>
            <a:ext cx="2573337" cy="1588"/>
          </a:xfrm>
          <a:prstGeom prst="line">
            <a:avLst/>
          </a:prstGeom>
          <a:ln w="22225" cap="flat" cmpd="sng">
            <a:solidFill>
              <a:srgbClr val="000000"/>
            </a:solidFill>
            <a:prstDash val="solid"/>
            <a:round/>
            <a:headEnd type="none" w="med" len="med"/>
            <a:tailEnd type="none" w="med" len="med"/>
          </a:ln>
        </p:spPr>
      </p:sp>
      <p:grpSp>
        <p:nvGrpSpPr>
          <p:cNvPr id="24606" name="Group 37"/>
          <p:cNvGrpSpPr/>
          <p:nvPr/>
        </p:nvGrpSpPr>
        <p:grpSpPr>
          <a:xfrm>
            <a:off x="6573838" y="3130550"/>
            <a:ext cx="241300" cy="565150"/>
            <a:chOff x="4141" y="2487"/>
            <a:chExt cx="152" cy="356"/>
          </a:xfrm>
        </p:grpSpPr>
        <p:sp>
          <p:nvSpPr>
            <p:cNvPr id="24607" name="Line 35"/>
            <p:cNvSpPr/>
            <p:nvPr/>
          </p:nvSpPr>
          <p:spPr>
            <a:xfrm flipV="1">
              <a:off x="4216" y="2636"/>
              <a:ext cx="1" cy="207"/>
            </a:xfrm>
            <a:prstGeom prst="line">
              <a:avLst/>
            </a:prstGeom>
            <a:ln w="22225" cap="flat" cmpd="sng">
              <a:solidFill>
                <a:srgbClr val="000000"/>
              </a:solidFill>
              <a:prstDash val="solid"/>
              <a:round/>
              <a:headEnd type="none" w="med" len="med"/>
              <a:tailEnd type="none" w="med" len="med"/>
            </a:ln>
          </p:spPr>
        </p:sp>
        <p:sp>
          <p:nvSpPr>
            <p:cNvPr id="24608" name="Freeform 36"/>
            <p:cNvSpPr/>
            <p:nvPr/>
          </p:nvSpPr>
          <p:spPr>
            <a:xfrm>
              <a:off x="4141" y="2487"/>
              <a:ext cx="152" cy="156"/>
            </a:xfrm>
            <a:custGeom>
              <a:avLst/>
              <a:gdLst/>
              <a:ahLst/>
              <a:cxnLst>
                <a:cxn ang="0">
                  <a:pos x="152" y="156"/>
                </a:cxn>
                <a:cxn ang="0">
                  <a:pos x="75" y="0"/>
                </a:cxn>
                <a:cxn ang="0">
                  <a:pos x="0" y="156"/>
                </a:cxn>
                <a:cxn ang="0">
                  <a:pos x="152" y="156"/>
                </a:cxn>
              </a:cxnLst>
              <a:rect l="0" t="0" r="0" b="0"/>
              <a:pathLst>
                <a:path w="152" h="156">
                  <a:moveTo>
                    <a:pt x="152" y="156"/>
                  </a:moveTo>
                  <a:lnTo>
                    <a:pt x="75" y="0"/>
                  </a:lnTo>
                  <a:lnTo>
                    <a:pt x="0" y="156"/>
                  </a:lnTo>
                  <a:lnTo>
                    <a:pt x="152" y="156"/>
                  </a:lnTo>
                  <a:close/>
                </a:path>
              </a:pathLst>
            </a:custGeom>
            <a:solidFill>
              <a:srgbClr val="000000"/>
            </a:solidFill>
            <a:ln w="9525">
              <a:noFill/>
            </a:ln>
          </p:spPr>
          <p:txBody>
            <a:bodyPr/>
            <a:lstStyle/>
            <a:p>
              <a:endParaRPr lang="zh-CN" altLang="en-US"/>
            </a:p>
          </p:txBody>
        </p:sp>
      </p:grpSp>
      <p:grpSp>
        <p:nvGrpSpPr>
          <p:cNvPr id="24609" name="Group 40"/>
          <p:cNvGrpSpPr/>
          <p:nvPr/>
        </p:nvGrpSpPr>
        <p:grpSpPr>
          <a:xfrm>
            <a:off x="4868863" y="2632075"/>
            <a:ext cx="919162" cy="247650"/>
            <a:chOff x="3058" y="2173"/>
            <a:chExt cx="579" cy="156"/>
          </a:xfrm>
        </p:grpSpPr>
        <p:sp>
          <p:nvSpPr>
            <p:cNvPr id="24610" name="Line 38"/>
            <p:cNvSpPr/>
            <p:nvPr/>
          </p:nvSpPr>
          <p:spPr>
            <a:xfrm flipH="1">
              <a:off x="3203" y="2250"/>
              <a:ext cx="434" cy="1"/>
            </a:xfrm>
            <a:prstGeom prst="line">
              <a:avLst/>
            </a:prstGeom>
            <a:ln w="22225" cap="flat" cmpd="sng">
              <a:solidFill>
                <a:srgbClr val="000000"/>
              </a:solidFill>
              <a:prstDash val="solid"/>
              <a:round/>
              <a:headEnd type="none" w="med" len="med"/>
              <a:tailEnd type="none" w="med" len="med"/>
            </a:ln>
          </p:spPr>
        </p:sp>
        <p:sp>
          <p:nvSpPr>
            <p:cNvPr id="24611" name="Freeform 39"/>
            <p:cNvSpPr/>
            <p:nvPr/>
          </p:nvSpPr>
          <p:spPr>
            <a:xfrm>
              <a:off x="3058" y="2173"/>
              <a:ext cx="152" cy="156"/>
            </a:xfrm>
            <a:custGeom>
              <a:avLst/>
              <a:gdLst/>
              <a:ahLst/>
              <a:cxnLst>
                <a:cxn ang="0">
                  <a:pos x="152" y="0"/>
                </a:cxn>
                <a:cxn ang="0">
                  <a:pos x="0" y="77"/>
                </a:cxn>
                <a:cxn ang="0">
                  <a:pos x="152" y="156"/>
                </a:cxn>
                <a:cxn ang="0">
                  <a:pos x="152" y="0"/>
                </a:cxn>
              </a:cxnLst>
              <a:rect l="0" t="0" r="0" b="0"/>
              <a:pathLst>
                <a:path w="152" h="156">
                  <a:moveTo>
                    <a:pt x="152" y="0"/>
                  </a:moveTo>
                  <a:lnTo>
                    <a:pt x="0" y="77"/>
                  </a:lnTo>
                  <a:lnTo>
                    <a:pt x="152" y="156"/>
                  </a:lnTo>
                  <a:lnTo>
                    <a:pt x="152" y="0"/>
                  </a:lnTo>
                  <a:close/>
                </a:path>
              </a:pathLst>
            </a:custGeom>
            <a:solidFill>
              <a:srgbClr val="000000"/>
            </a:solidFill>
            <a:ln w="9525">
              <a:noFill/>
            </a:ln>
          </p:spPr>
          <p:txBody>
            <a:bodyPr/>
            <a:lstStyle/>
            <a:p>
              <a:endParaRPr lang="zh-CN" altLang="en-US"/>
            </a:p>
          </p:txBody>
        </p:sp>
      </p:grpSp>
      <p:sp>
        <p:nvSpPr>
          <p:cNvPr id="24612" name="Rectangle 41"/>
          <p:cNvSpPr/>
          <p:nvPr/>
        </p:nvSpPr>
        <p:spPr>
          <a:xfrm>
            <a:off x="587375" y="5029200"/>
            <a:ext cx="447675" cy="1135063"/>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613" name="Rectangle 42"/>
          <p:cNvSpPr/>
          <p:nvPr/>
        </p:nvSpPr>
        <p:spPr>
          <a:xfrm>
            <a:off x="1689100" y="5407025"/>
            <a:ext cx="4981575" cy="682625"/>
          </a:xfrm>
          <a:prstGeom prst="rect">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24614" name="Rectangle 43"/>
          <p:cNvSpPr/>
          <p:nvPr/>
        </p:nvSpPr>
        <p:spPr>
          <a:xfrm>
            <a:off x="1911350" y="5556250"/>
            <a:ext cx="1588" cy="274638"/>
          </a:xfrm>
          <a:prstGeom prst="rect">
            <a:avLst/>
          </a:prstGeom>
          <a:noFill/>
          <a:ln w="9525">
            <a:noFill/>
          </a:ln>
        </p:spPr>
        <p:txBody>
          <a:bodyPr wrap="none" lIns="0" tIns="0" rIns="0" bIns="0" anchor="t" anchorCtr="0">
            <a:spAutoFit/>
          </a:bodyPr>
          <a:lstStyle/>
          <a:p>
            <a:endParaRPr lang="zh-CN" altLang="zh-CN" dirty="0">
              <a:latin typeface="Arial" panose="020B0604020202020204" pitchFamily="34" charset="0"/>
              <a:ea typeface="宋体" panose="02010600030101010101" pitchFamily="2" charset="-122"/>
            </a:endParaRPr>
          </a:p>
        </p:txBody>
      </p:sp>
      <p:sp>
        <p:nvSpPr>
          <p:cNvPr id="24615" name="Rectangle 44"/>
          <p:cNvSpPr/>
          <p:nvPr/>
        </p:nvSpPr>
        <p:spPr>
          <a:xfrm>
            <a:off x="2279650" y="5543550"/>
            <a:ext cx="1588" cy="274638"/>
          </a:xfrm>
          <a:prstGeom prst="rect">
            <a:avLst/>
          </a:prstGeom>
          <a:noFill/>
          <a:ln w="9525">
            <a:noFill/>
          </a:ln>
        </p:spPr>
        <p:txBody>
          <a:bodyPr wrap="none" lIns="0" tIns="0" rIns="0" bIns="0" anchor="t" anchorCtr="0">
            <a:spAutoFit/>
          </a:bodyPr>
          <a:lstStyle/>
          <a:p>
            <a:endParaRPr lang="zh-CN" altLang="zh-CN" dirty="0">
              <a:latin typeface="Arial" panose="020B0604020202020204" pitchFamily="34" charset="0"/>
              <a:ea typeface="宋体" panose="02010600030101010101" pitchFamily="2" charset="-122"/>
            </a:endParaRPr>
          </a:p>
        </p:txBody>
      </p:sp>
      <p:sp>
        <p:nvSpPr>
          <p:cNvPr id="24616" name="Rectangle 45"/>
          <p:cNvSpPr/>
          <p:nvPr/>
        </p:nvSpPr>
        <p:spPr>
          <a:xfrm>
            <a:off x="2463800" y="5543550"/>
            <a:ext cx="1588" cy="274638"/>
          </a:xfrm>
          <a:prstGeom prst="rect">
            <a:avLst/>
          </a:prstGeom>
          <a:noFill/>
          <a:ln w="9525">
            <a:noFill/>
          </a:ln>
        </p:spPr>
        <p:txBody>
          <a:bodyPr wrap="none" lIns="0" tIns="0" rIns="0" bIns="0" anchor="t" anchorCtr="0">
            <a:spAutoFit/>
          </a:bodyPr>
          <a:lstStyle/>
          <a:p>
            <a:endParaRPr lang="zh-CN" altLang="zh-CN" dirty="0">
              <a:latin typeface="Arial" panose="020B0604020202020204" pitchFamily="34" charset="0"/>
              <a:ea typeface="宋体" panose="02010600030101010101" pitchFamily="2" charset="-122"/>
            </a:endParaRPr>
          </a:p>
        </p:txBody>
      </p:sp>
      <p:sp>
        <p:nvSpPr>
          <p:cNvPr id="24617" name="Rectangle 46"/>
          <p:cNvSpPr/>
          <p:nvPr/>
        </p:nvSpPr>
        <p:spPr>
          <a:xfrm>
            <a:off x="2586038" y="5543550"/>
            <a:ext cx="1587" cy="274638"/>
          </a:xfrm>
          <a:prstGeom prst="rect">
            <a:avLst/>
          </a:prstGeom>
          <a:noFill/>
          <a:ln w="9525">
            <a:noFill/>
          </a:ln>
        </p:spPr>
        <p:txBody>
          <a:bodyPr wrap="none" lIns="0" tIns="0" rIns="0" bIns="0" anchor="t" anchorCtr="0">
            <a:spAutoFit/>
          </a:bodyPr>
          <a:lstStyle/>
          <a:p>
            <a:endParaRPr lang="zh-CN" altLang="zh-CN" dirty="0">
              <a:latin typeface="Arial" panose="020B0604020202020204" pitchFamily="34" charset="0"/>
              <a:ea typeface="宋体" panose="02010600030101010101" pitchFamily="2" charset="-122"/>
            </a:endParaRPr>
          </a:p>
        </p:txBody>
      </p:sp>
      <p:sp>
        <p:nvSpPr>
          <p:cNvPr id="24618" name="Rectangle 5"/>
          <p:cNvSpPr/>
          <p:nvPr/>
        </p:nvSpPr>
        <p:spPr>
          <a:xfrm>
            <a:off x="350838" y="3898900"/>
            <a:ext cx="8377237" cy="577850"/>
          </a:xfrm>
          <a:prstGeom prst="rect">
            <a:avLst/>
          </a:prstGeom>
          <a:gradFill rotWithShape="0">
            <a:gsLst>
              <a:gs pos="0">
                <a:srgbClr val="CC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nchor="t" anchorCtr="0">
            <a:spAutoFit/>
          </a:bodyPr>
          <a:lstStyle/>
          <a:p>
            <a:pPr>
              <a:lnSpc>
                <a:spcPct val="120000"/>
              </a:lnSpc>
              <a:spcBef>
                <a:spcPct val="20000"/>
              </a:spcBef>
              <a:buClr>
                <a:schemeClr val="accent2"/>
              </a:buClr>
              <a:buFont typeface="Wingdings" panose="05000000000000000000" pitchFamily="2" charset="2"/>
              <a:buChar char="§"/>
            </a:pPr>
            <a:r>
              <a:rPr lang="en-US" altLang="zh-CN" sz="2600" b="1" dirty="0">
                <a:latin typeface="宋体" panose="02010600030101010101" pitchFamily="2" charset="-122"/>
                <a:ea typeface="宋体" panose="02010600030101010101" pitchFamily="2" charset="-122"/>
              </a:rPr>
              <a:t> </a:t>
            </a:r>
            <a:r>
              <a:rPr lang="zh-CN" altLang="en-US" sz="2600" b="1" dirty="0">
                <a:solidFill>
                  <a:srgbClr val="0000FF"/>
                </a:solidFill>
                <a:latin typeface="宋体" panose="02010600030101010101" pitchFamily="2" charset="-122"/>
                <a:ea typeface="宋体" panose="02010600030101010101" pitchFamily="2" charset="-122"/>
              </a:rPr>
              <a:t>规则库</a:t>
            </a:r>
            <a:r>
              <a:rPr lang="en-US" altLang="zh-CN" sz="2600" b="1" dirty="0">
                <a:latin typeface="宋体" panose="02010600030101010101" pitchFamily="2" charset="-122"/>
                <a:ea typeface="宋体" panose="02010600030101010101" pitchFamily="2" charset="-122"/>
              </a:rPr>
              <a:t>: </a:t>
            </a:r>
            <a:r>
              <a:rPr lang="zh-CN" altLang="en-US" sz="2600" dirty="0">
                <a:latin typeface="宋体" panose="02010600030101010101" pitchFamily="2" charset="-122"/>
                <a:ea typeface="宋体" panose="02010600030101010101" pitchFamily="2" charset="-122"/>
              </a:rPr>
              <a:t>用于描述相应领域内知识的产生式集合。</a:t>
            </a:r>
            <a:r>
              <a:rPr lang="zh-CN" altLang="en-US" sz="2600" b="1" dirty="0">
                <a:latin typeface="Arial" panose="020B0604020202020204" pitchFamily="34" charset="0"/>
                <a:ea typeface="宋体" panose="02010600030101010101" pitchFamily="2" charset="-122"/>
              </a:rPr>
              <a:t> </a:t>
            </a:r>
          </a:p>
        </p:txBody>
      </p:sp>
      <p:sp>
        <p:nvSpPr>
          <p:cNvPr id="24619" name="Rectangle 6"/>
          <p:cNvSpPr txBox="1"/>
          <p:nvPr/>
        </p:nvSpPr>
        <p:spPr>
          <a:xfrm>
            <a:off x="328613" y="4613275"/>
            <a:ext cx="8416925" cy="1060450"/>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nchor="t" anchorCtr="0"/>
          <a:lstStyle/>
          <a:p>
            <a:pPr>
              <a:lnSpc>
                <a:spcPct val="120000"/>
              </a:lnSpc>
              <a:spcBef>
                <a:spcPct val="20000"/>
              </a:spcBef>
              <a:buClr>
                <a:schemeClr val="accent2"/>
              </a:buClr>
              <a:buFont typeface="Wingdings" panose="05000000000000000000" pitchFamily="2" charset="2"/>
              <a:buChar char="§"/>
            </a:pPr>
            <a:r>
              <a:rPr lang="en-US" altLang="zh-CN" sz="2600" dirty="0">
                <a:latin typeface="宋体" panose="02010600030101010101" pitchFamily="2" charset="-122"/>
                <a:ea typeface="宋体" panose="02010600030101010101" pitchFamily="2" charset="-122"/>
              </a:rPr>
              <a:t> </a:t>
            </a:r>
            <a:r>
              <a:rPr lang="zh-CN" altLang="en-US" sz="2600" b="1" dirty="0">
                <a:solidFill>
                  <a:srgbClr val="0000FF"/>
                </a:solidFill>
                <a:latin typeface="宋体" panose="02010600030101010101" pitchFamily="2" charset="-122"/>
                <a:ea typeface="宋体" panose="02010600030101010101" pitchFamily="2" charset="-122"/>
              </a:rPr>
              <a:t>综合数据库</a:t>
            </a:r>
            <a:r>
              <a:rPr lang="en-US" altLang="zh-CN" sz="2600" dirty="0">
                <a:latin typeface="宋体" panose="02010600030101010101" pitchFamily="2" charset="-122"/>
                <a:ea typeface="宋体" panose="02010600030101010101" pitchFamily="2" charset="-122"/>
              </a:rPr>
              <a:t>(</a:t>
            </a:r>
            <a:r>
              <a:rPr lang="zh-CN" altLang="en-US" sz="2600" dirty="0">
                <a:latin typeface="宋体" panose="02010600030101010101" pitchFamily="2" charset="-122"/>
                <a:ea typeface="宋体" panose="02010600030101010101" pitchFamily="2" charset="-122"/>
              </a:rPr>
              <a:t>事实库、上下文、黑板等</a:t>
            </a:r>
            <a:r>
              <a:rPr lang="en-US" altLang="zh-CN" sz="2600" dirty="0">
                <a:latin typeface="宋体" panose="02010600030101010101" pitchFamily="2" charset="-122"/>
                <a:ea typeface="宋体" panose="02010600030101010101" pitchFamily="2" charset="-122"/>
              </a:rPr>
              <a:t>)</a:t>
            </a:r>
            <a:r>
              <a:rPr lang="zh-CN" altLang="en-US" sz="2600" dirty="0">
                <a:latin typeface="宋体" panose="02010600030101010101" pitchFamily="2" charset="-122"/>
                <a:ea typeface="宋体" panose="02010600030101010101" pitchFamily="2" charset="-122"/>
              </a:rPr>
              <a:t>：一个用于存放</a:t>
            </a:r>
            <a:r>
              <a:rPr lang="zh-CN" altLang="en-US" sz="2600" b="1" dirty="0">
                <a:latin typeface="宋体" panose="02010600030101010101" pitchFamily="2" charset="-122"/>
                <a:ea typeface="宋体" panose="02010600030101010101" pitchFamily="2" charset="-122"/>
              </a:rPr>
              <a:t>问题求解过程中各种当前信息</a:t>
            </a:r>
            <a:r>
              <a:rPr lang="zh-CN" altLang="en-US" sz="2600" dirty="0">
                <a:latin typeface="宋体" panose="02010600030101010101" pitchFamily="2" charset="-122"/>
                <a:ea typeface="宋体" panose="02010600030101010101" pitchFamily="2" charset="-122"/>
              </a:rPr>
              <a:t>的数据结构。</a:t>
            </a:r>
            <a:r>
              <a:rPr lang="zh-CN" altLang="en-US" sz="2600" dirty="0">
                <a:latin typeface="Arial" panose="020B0604020202020204" pitchFamily="34" charset="0"/>
                <a:ea typeface="宋体" panose="02010600030101010101" pitchFamily="2" charset="-122"/>
              </a:rPr>
              <a:t> </a:t>
            </a:r>
          </a:p>
        </p:txBody>
      </p:sp>
      <p:sp>
        <p:nvSpPr>
          <p:cNvPr id="24620" name="Rectangle 8"/>
          <p:cNvSpPr/>
          <p:nvPr/>
        </p:nvSpPr>
        <p:spPr>
          <a:xfrm>
            <a:off x="304800" y="5762625"/>
            <a:ext cx="8416925" cy="1060450"/>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nchor="t" anchorCtr="0"/>
          <a:lstStyle/>
          <a:p>
            <a:pPr>
              <a:lnSpc>
                <a:spcPct val="120000"/>
              </a:lnSpc>
              <a:spcBef>
                <a:spcPct val="20000"/>
              </a:spcBef>
              <a:buClr>
                <a:schemeClr val="accent2"/>
              </a:buClr>
              <a:buFont typeface="Wingdings" panose="05000000000000000000" pitchFamily="2" charset="2"/>
              <a:buChar char="§"/>
            </a:pPr>
            <a:r>
              <a:rPr lang="en-US" altLang="zh-CN" sz="2600" dirty="0">
                <a:latin typeface="宋体" panose="02010600030101010101" pitchFamily="2" charset="-122"/>
                <a:ea typeface="宋体" panose="02010600030101010101" pitchFamily="2" charset="-122"/>
              </a:rPr>
              <a:t> </a:t>
            </a:r>
            <a:r>
              <a:rPr lang="zh-CN" altLang="en-US" sz="2600" b="1" dirty="0">
                <a:solidFill>
                  <a:srgbClr val="0000FF"/>
                </a:solidFill>
                <a:latin typeface="宋体" panose="02010600030101010101" pitchFamily="2" charset="-122"/>
                <a:ea typeface="宋体" panose="02010600030101010101" pitchFamily="2" charset="-122"/>
              </a:rPr>
              <a:t>控制系统</a:t>
            </a:r>
            <a:r>
              <a:rPr lang="zh-CN" altLang="en-US" sz="2600" dirty="0">
                <a:latin typeface="宋体" panose="02010600030101010101" pitchFamily="2" charset="-122"/>
                <a:ea typeface="宋体" panose="02010600030101010101" pitchFamily="2" charset="-122"/>
              </a:rPr>
              <a:t>（推理机构）：由一组程序组成，负责整个产生式系统的运行，实现对问题的求解。 </a:t>
            </a:r>
          </a:p>
        </p:txBody>
      </p:sp>
      <p:sp>
        <p:nvSpPr>
          <p:cNvPr id="2" name="矩形 1"/>
          <p:cNvSpPr/>
          <p:nvPr/>
        </p:nvSpPr>
        <p:spPr>
          <a:xfrm>
            <a:off x="2925445" y="794562"/>
            <a:ext cx="2302510" cy="2761437"/>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903023" y="3182006"/>
            <a:ext cx="1610835" cy="461665"/>
          </a:xfrm>
          <a:prstGeom prst="rect">
            <a:avLst/>
          </a:prstGeom>
          <a:noFill/>
        </p:spPr>
        <p:txBody>
          <a:bodyPr wrap="square" rtlCol="0">
            <a:spAutoFit/>
          </a:bodyPr>
          <a:lstStyle/>
          <a:p>
            <a:r>
              <a:rPr lang="zh-CN" altLang="en-US" sz="2400" dirty="0"/>
              <a:t>推理机</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buSzTx/>
            </a:pPr>
            <a:fld id="{9A0DB2DC-4C9A-4742-B13C-FB6460FD3503}" type="slidenum">
              <a:rPr lang="ja-JP" altLang="en-US" sz="1800" dirty="0">
                <a:solidFill>
                  <a:srgbClr val="A50021"/>
                </a:solidFill>
                <a:ea typeface="MS PGothic" panose="020B0600070205080204" pitchFamily="34" charset="-128"/>
              </a:rPr>
              <a:t>29</a:t>
            </a:fld>
            <a:endParaRPr lang="ja-JP" altLang="en-US" sz="1800" dirty="0">
              <a:solidFill>
                <a:srgbClr val="A50021"/>
              </a:solidFill>
              <a:ea typeface="MS PGothic" panose="020B0600070205080204" pitchFamily="34" charset="-128"/>
            </a:endParaRPr>
          </a:p>
        </p:txBody>
      </p:sp>
      <p:sp>
        <p:nvSpPr>
          <p:cNvPr id="25602" name="Rectangle 2"/>
          <p:cNvSpPr>
            <a:spLocks noGrp="1"/>
          </p:cNvSpPr>
          <p:nvPr>
            <p:ph type="title"/>
          </p:nvPr>
        </p:nvSpPr>
        <p:spPr/>
        <p:txBody>
          <a:bodyPr vert="horz" wrap="square" lIns="91440" tIns="45720" rIns="91440" bIns="45720" anchor="b" anchorCtr="0"/>
          <a:lstStyle/>
          <a:p>
            <a:pPr eaLnBrk="1" hangingPunct="1"/>
            <a:r>
              <a:rPr lang="en-US" altLang="zh-CN" dirty="0">
                <a:latin typeface="Times New Roman" panose="02020603050405020304" pitchFamily="18" charset="0"/>
              </a:rPr>
              <a:t>2.3.2  </a:t>
            </a:r>
            <a:r>
              <a:rPr lang="zh-CN" altLang="en-US" dirty="0">
                <a:latin typeface="Times New Roman" panose="02020603050405020304" pitchFamily="18" charset="0"/>
              </a:rPr>
              <a:t>产生式系统</a:t>
            </a:r>
          </a:p>
        </p:txBody>
      </p:sp>
      <p:sp>
        <p:nvSpPr>
          <p:cNvPr id="25603" name="Rectangle 7"/>
          <p:cNvSpPr/>
          <p:nvPr/>
        </p:nvSpPr>
        <p:spPr>
          <a:xfrm>
            <a:off x="466725" y="1025525"/>
            <a:ext cx="5783956" cy="527580"/>
          </a:xfrm>
          <a:prstGeom prst="rect">
            <a:avLst/>
          </a:prstGeom>
          <a:noFill/>
          <a:ln w="9525">
            <a:noFill/>
          </a:ln>
        </p:spPr>
        <p:txBody>
          <a:bodyPr wrap="none" anchor="t" anchorCtr="0">
            <a:spAutoFit/>
          </a:bodyPr>
          <a:lstStyle/>
          <a:p>
            <a:pPr marL="342900" indent="-342900">
              <a:lnSpc>
                <a:spcPct val="110000"/>
              </a:lnSpc>
              <a:spcBef>
                <a:spcPct val="20000"/>
              </a:spcBef>
              <a:buClr>
                <a:schemeClr val="tx1"/>
              </a:buClr>
              <a:buFont typeface="Wingdings" panose="05000000000000000000" pitchFamily="2" charset="2"/>
            </a:pPr>
            <a:r>
              <a:rPr lang="zh-CN" altLang="en-US" sz="2800" b="1" dirty="0">
                <a:latin typeface="Times New Roman" panose="02020603050405020304" pitchFamily="18" charset="0"/>
                <a:ea typeface="宋体" panose="02010600030101010101" pitchFamily="2" charset="-122"/>
              </a:rPr>
              <a:t>控制系统</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推理机做以下几项工作： </a:t>
            </a:r>
            <a:endParaRPr lang="zh-CN" altLang="en-US" sz="2800" b="1" dirty="0">
              <a:latin typeface="Arial" panose="020B0604020202020204" pitchFamily="34" charset="0"/>
              <a:ea typeface="宋体" panose="02010600030101010101" pitchFamily="2" charset="-122"/>
            </a:endParaRPr>
          </a:p>
        </p:txBody>
      </p:sp>
      <p:sp>
        <p:nvSpPr>
          <p:cNvPr id="25604" name="Rectangle 8"/>
          <p:cNvSpPr/>
          <p:nvPr/>
        </p:nvSpPr>
        <p:spPr>
          <a:xfrm>
            <a:off x="466725" y="1682750"/>
            <a:ext cx="8302625" cy="4530725"/>
          </a:xfrm>
          <a:prstGeom prst="rect">
            <a:avLst/>
          </a:prstGeom>
          <a:gradFill rotWithShape="0">
            <a:gsLst>
              <a:gs pos="0">
                <a:srgbClr val="CCFFCC"/>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nchor="t" anchorCtr="0"/>
          <a:lstStyle/>
          <a:p>
            <a:pPr>
              <a:lnSpc>
                <a:spcPct val="120000"/>
              </a:lnSpc>
              <a:spcBef>
                <a:spcPct val="20000"/>
              </a:spcBef>
              <a:buClr>
                <a:schemeClr val="accent2"/>
              </a:buClr>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）从</a:t>
            </a:r>
            <a:r>
              <a:rPr lang="zh-CN" altLang="en-US" sz="2400" b="1" dirty="0">
                <a:latin typeface="Times New Roman" panose="02020603050405020304" pitchFamily="18" charset="0"/>
                <a:ea typeface="宋体" panose="02010600030101010101" pitchFamily="2" charset="-122"/>
              </a:rPr>
              <a:t>规则库</a:t>
            </a:r>
            <a:r>
              <a:rPr lang="zh-CN" altLang="en-US" sz="2400" dirty="0">
                <a:latin typeface="Times New Roman" panose="02020603050405020304" pitchFamily="18" charset="0"/>
                <a:ea typeface="宋体" panose="02010600030101010101" pitchFamily="2" charset="-122"/>
              </a:rPr>
              <a:t>中选择与</a:t>
            </a:r>
            <a:r>
              <a:rPr lang="zh-CN" altLang="en-US" sz="2400" b="1" dirty="0">
                <a:latin typeface="Times New Roman" panose="02020603050405020304" pitchFamily="18" charset="0"/>
                <a:ea typeface="宋体" panose="02010600030101010101" pitchFamily="2" charset="-122"/>
              </a:rPr>
              <a:t>综合数据库</a:t>
            </a:r>
            <a:r>
              <a:rPr lang="zh-CN" altLang="en-US" sz="2400" dirty="0">
                <a:latin typeface="Times New Roman" panose="02020603050405020304" pitchFamily="18" charset="0"/>
                <a:ea typeface="宋体" panose="02010600030101010101" pitchFamily="2" charset="-122"/>
              </a:rPr>
              <a:t>中的已知事实进行</a:t>
            </a:r>
            <a:r>
              <a:rPr lang="zh-CN" altLang="en-US" sz="2400" b="1" dirty="0">
                <a:latin typeface="Times New Roman" panose="02020603050405020304" pitchFamily="18" charset="0"/>
                <a:ea typeface="宋体" panose="02010600030101010101" pitchFamily="2" charset="-122"/>
              </a:rPr>
              <a:t>匹配</a:t>
            </a:r>
            <a:r>
              <a:rPr lang="zh-CN" altLang="en-US" sz="2400" dirty="0">
                <a:latin typeface="Times New Roman" panose="02020603050405020304" pitchFamily="18" charset="0"/>
                <a:ea typeface="宋体" panose="02010600030101010101" pitchFamily="2" charset="-122"/>
              </a:rPr>
              <a:t>。 </a:t>
            </a:r>
          </a:p>
          <a:p>
            <a:pPr>
              <a:lnSpc>
                <a:spcPct val="120000"/>
              </a:lnSpc>
              <a:spcBef>
                <a:spcPct val="20000"/>
              </a:spcBef>
              <a:buClr>
                <a:schemeClr val="accent2"/>
              </a:buClr>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）匹配成功的规则可能不止一条，进行</a:t>
            </a:r>
            <a:r>
              <a:rPr lang="zh-CN" altLang="en-US" sz="2400" b="1" dirty="0">
                <a:latin typeface="Times New Roman" panose="02020603050405020304" pitchFamily="18" charset="0"/>
                <a:ea typeface="宋体" panose="02010600030101010101" pitchFamily="2" charset="-122"/>
              </a:rPr>
              <a:t>冲突消解</a:t>
            </a:r>
            <a:r>
              <a:rPr lang="zh-CN" altLang="en-US" sz="2400" dirty="0">
                <a:latin typeface="Times New Roman" panose="02020603050405020304" pitchFamily="18" charset="0"/>
                <a:ea typeface="宋体" panose="02010600030101010101" pitchFamily="2" charset="-122"/>
              </a:rPr>
              <a:t>。</a:t>
            </a:r>
          </a:p>
          <a:p>
            <a:pPr>
              <a:lnSpc>
                <a:spcPct val="120000"/>
              </a:lnSpc>
              <a:spcBef>
                <a:spcPct val="20000"/>
              </a:spcBef>
              <a:buClr>
                <a:schemeClr val="accent2"/>
              </a:buClr>
              <a:buFont typeface="Wingdings" panose="05000000000000000000" pitchFamily="2" charset="2"/>
            </a:pPr>
            <a:r>
              <a:rPr lang="zh-CN" altLang="en-US" sz="2400" dirty="0">
                <a:latin typeface="Arial" panose="020B0604020202020204" pitchFamily="34"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）执行某一规则时，如果其右部是一个或多个结论，则把这些结论加入到综合数据库中：如果其右部是一个或多个操作，则执行这些操作。 </a:t>
            </a:r>
          </a:p>
          <a:p>
            <a:pPr algn="just">
              <a:lnSpc>
                <a:spcPct val="120000"/>
              </a:lnSpc>
              <a:spcBef>
                <a:spcPct val="20000"/>
              </a:spcBef>
              <a:buClr>
                <a:schemeClr val="accent2"/>
              </a:buClr>
              <a:buFont typeface="Wingdings" panose="05000000000000000000" pitchFamily="2" charset="2"/>
            </a:pPr>
            <a:r>
              <a:rPr lang="zh-CN" altLang="en-US" sz="2400" dirty="0">
                <a:latin typeface="Arial" panose="020B0604020202020204" pitchFamily="34"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4</a:t>
            </a:r>
            <a:r>
              <a:rPr lang="zh-CN" altLang="en-US" sz="2400" dirty="0">
                <a:latin typeface="Times New Roman" panose="02020603050405020304" pitchFamily="18" charset="0"/>
                <a:ea typeface="宋体" panose="02010600030101010101" pitchFamily="2" charset="-122"/>
              </a:rPr>
              <a:t>）对于</a:t>
            </a:r>
            <a:r>
              <a:rPr lang="zh-CN" altLang="en-US" sz="2400" b="1" dirty="0">
                <a:latin typeface="Times New Roman" panose="02020603050405020304" pitchFamily="18" charset="0"/>
                <a:ea typeface="宋体" panose="02010600030101010101" pitchFamily="2" charset="-122"/>
              </a:rPr>
              <a:t>不确定性知识</a:t>
            </a:r>
            <a:r>
              <a:rPr lang="zh-CN" altLang="en-US" sz="2400" dirty="0">
                <a:latin typeface="Times New Roman" panose="02020603050405020304" pitchFamily="18" charset="0"/>
                <a:ea typeface="宋体" panose="02010600030101010101" pitchFamily="2" charset="-122"/>
              </a:rPr>
              <a:t>，在执行每一条规则时还要按一定的算法计算结论的不确定性。</a:t>
            </a:r>
          </a:p>
          <a:p>
            <a:pPr algn="just">
              <a:lnSpc>
                <a:spcPct val="120000"/>
              </a:lnSpc>
              <a:spcBef>
                <a:spcPct val="20000"/>
              </a:spcBef>
              <a:buClr>
                <a:schemeClr val="accent2"/>
              </a:buClr>
              <a:buFont typeface="Wingdings" panose="05000000000000000000" pitchFamily="2" charset="2"/>
            </a:pPr>
            <a:r>
              <a:rPr lang="zh-CN" altLang="en-US" sz="2400" dirty="0">
                <a:latin typeface="Arial" panose="020B0604020202020204" pitchFamily="34"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5</a:t>
            </a:r>
            <a:r>
              <a:rPr lang="zh-CN" altLang="en-US" sz="2400" dirty="0">
                <a:latin typeface="Times New Roman" panose="02020603050405020304" pitchFamily="18" charset="0"/>
                <a:ea typeface="宋体" panose="02010600030101010101" pitchFamily="2" charset="-122"/>
              </a:rPr>
              <a:t>）检查综合数据库中是否包含了最终结论，决定是否停止系统的运行。</a:t>
            </a:r>
            <a:r>
              <a:rPr lang="zh-CN" altLang="en-US" sz="2400" dirty="0">
                <a:latin typeface="宋体" panose="02010600030101010101" pitchFamily="2" charset="-122"/>
                <a:ea typeface="宋体" panose="02010600030101010101" pitchFamily="2" charset="-122"/>
              </a:rPr>
              <a:t> </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2291" name="Rectangle 2"/>
          <p:cNvSpPr>
            <a:spLocks noGrp="1"/>
          </p:cNvSpPr>
          <p:nvPr>
            <p:ph type="title"/>
          </p:nvPr>
        </p:nvSpPr>
        <p:spPr>
          <a:xfrm>
            <a:off x="0" y="0"/>
            <a:ext cx="9144000" cy="762000"/>
          </a:xfrm>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知识回顾</a:t>
            </a:r>
            <a:endParaRPr lang="zh-CN" altLang="en-US" sz="3600" dirty="0"/>
          </a:p>
        </p:txBody>
      </p:sp>
      <p:sp>
        <p:nvSpPr>
          <p:cNvPr id="12292" name="Rectangle 5"/>
          <p:cNvSpPr/>
          <p:nvPr/>
        </p:nvSpPr>
        <p:spPr>
          <a:xfrm>
            <a:off x="3490913" y="275748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2" name="Rectangle 6">
            <a:extLst>
              <a:ext uri="{FF2B5EF4-FFF2-40B4-BE49-F238E27FC236}">
                <a16:creationId xmlns:a16="http://schemas.microsoft.com/office/drawing/2014/main" id="{17DDE2FA-3138-68D7-2E39-F050D44D4D16}"/>
              </a:ext>
            </a:extLst>
          </p:cNvPr>
          <p:cNvSpPr/>
          <p:nvPr/>
        </p:nvSpPr>
        <p:spPr>
          <a:xfrm>
            <a:off x="424656" y="990600"/>
            <a:ext cx="8294687" cy="4401205"/>
          </a:xfrm>
          <a:prstGeom prst="rect">
            <a:avLst/>
          </a:prstGeom>
          <a:noFill/>
          <a:ln w="9525">
            <a:noFill/>
          </a:ln>
        </p:spPr>
        <p:txBody>
          <a:bodyPr anchor="t" anchorCtr="0">
            <a:spAutoFit/>
          </a:bodyPr>
          <a:lstStyle/>
          <a:p>
            <a:pPr algn="just">
              <a:spcBef>
                <a:spcPct val="50000"/>
              </a:spcBef>
              <a:buClr>
                <a:schemeClr val="accent2"/>
              </a:buClr>
              <a:buFont typeface="Wingdings" panose="05000000000000000000" pitchFamily="2" charset="2"/>
              <a:buBlip>
                <a:blip r:embed="rId2"/>
              </a:buBlip>
            </a:pPr>
            <a:r>
              <a:rPr lang="en-US" altLang="zh-CN" sz="2800" dirty="0">
                <a:solidFill>
                  <a:srgbClr val="FF0000"/>
                </a:solidFill>
                <a:latin typeface="Times New Roman" panose="02020603050405020304" pitchFamily="18" charset="0"/>
                <a:ea typeface="宋体" panose="02010600030101010101" pitchFamily="2" charset="-122"/>
              </a:rPr>
              <a:t>  </a:t>
            </a:r>
            <a:r>
              <a:rPr lang="zh-CN" altLang="en-US" sz="2800" b="1" dirty="0">
                <a:solidFill>
                  <a:srgbClr val="FF0000"/>
                </a:solidFill>
                <a:latin typeface="Times New Roman" panose="02020603050405020304" pitchFamily="18" charset="0"/>
                <a:ea typeface="宋体" panose="02010600030101010101" pitchFamily="2" charset="-122"/>
              </a:rPr>
              <a:t>群智能算法</a:t>
            </a:r>
            <a:r>
              <a:rPr lang="zh-CN" altLang="en-US" sz="2800" dirty="0">
                <a:solidFill>
                  <a:schemeClr val="tx1"/>
                </a:solidFill>
                <a:latin typeface="Times New Roman" panose="02020603050405020304" pitchFamily="18" charset="0"/>
                <a:ea typeface="宋体" panose="02010600030101010101" pitchFamily="2" charset="-122"/>
              </a:rPr>
              <a:t>（</a:t>
            </a:r>
            <a:r>
              <a:rPr lang="en-US" altLang="zh-CN" sz="2800" dirty="0">
                <a:solidFill>
                  <a:schemeClr val="tx1"/>
                </a:solidFill>
                <a:latin typeface="Times New Roman" panose="02020603050405020304" pitchFamily="18" charset="0"/>
                <a:ea typeface="宋体" panose="02010600030101010101" pitchFamily="2" charset="-122"/>
              </a:rPr>
              <a:t>swarm algorithms</a:t>
            </a:r>
            <a:r>
              <a:rPr lang="zh-CN" altLang="en-US" sz="2800" dirty="0">
                <a:solidFill>
                  <a:schemeClr val="tx1"/>
                </a:solidFill>
                <a:latin typeface="Times New Roman" panose="02020603050405020304" pitchFamily="18" charset="0"/>
                <a:ea typeface="宋体" panose="02010600030101010101" pitchFamily="2" charset="-122"/>
              </a:rPr>
              <a:t>，</a:t>
            </a:r>
            <a:r>
              <a:rPr lang="en-US" altLang="zh-CN" sz="2800" dirty="0">
                <a:solidFill>
                  <a:schemeClr val="tx1"/>
                </a:solidFill>
                <a:latin typeface="Times New Roman" panose="02020603050405020304" pitchFamily="18" charset="0"/>
                <a:ea typeface="宋体" panose="02010600030101010101" pitchFamily="2" charset="-122"/>
              </a:rPr>
              <a:t>SI</a:t>
            </a:r>
            <a:r>
              <a:rPr lang="zh-CN" altLang="en-US" sz="2800" dirty="0">
                <a:solidFill>
                  <a:schemeClr val="tx1"/>
                </a:solidFill>
                <a:latin typeface="Times New Roman" panose="02020603050405020304" pitchFamily="18" charset="0"/>
                <a:ea typeface="宋体" panose="02010600030101010101" pitchFamily="2" charset="-122"/>
              </a:rPr>
              <a:t>）：受动物群体智能启发的算法。</a:t>
            </a:r>
            <a:r>
              <a:rPr lang="en-US" altLang="zh-CN" sz="2800" dirty="0">
                <a:solidFill>
                  <a:schemeClr val="tx1"/>
                </a:solidFill>
                <a:latin typeface="Times New Roman" panose="02020603050405020304" pitchFamily="18" charset="0"/>
                <a:ea typeface="宋体" panose="02010600030101010101" pitchFamily="2" charset="-122"/>
              </a:rPr>
              <a:t>  </a:t>
            </a:r>
          </a:p>
          <a:p>
            <a:pPr algn="just">
              <a:spcBef>
                <a:spcPct val="50000"/>
              </a:spcBef>
              <a:buClr>
                <a:schemeClr val="accent2"/>
              </a:buClr>
              <a:buBlip>
                <a:blip r:embed="rId2"/>
              </a:buBlip>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粒子群优化（</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PSO</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）算法的基本概念源于</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对鸟群觅食行为的研究</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algn="just">
              <a:spcBef>
                <a:spcPct val="50000"/>
              </a:spcBef>
              <a:buClr>
                <a:schemeClr val="accent2"/>
              </a:buClr>
              <a:buBlip>
                <a:blip r:embed="rId2"/>
              </a:buBlip>
            </a:pPr>
            <a:r>
              <a:rPr lang="zh-CN" altLang="en-US" sz="2000" dirty="0">
                <a:solidFill>
                  <a:schemeClr val="tx1"/>
                </a:solidFill>
                <a:latin typeface="宋体" panose="02010600030101010101" pitchFamily="2" charset="-122"/>
                <a:ea typeface="宋体" panose="02010600030101010101" pitchFamily="2" charset="-122"/>
              </a:rPr>
              <a:t>每个粒子经历过的最优位置（</a:t>
            </a:r>
            <a:r>
              <a:rPr lang="en-US" altLang="zh-CN" sz="2000" dirty="0" err="1">
                <a:solidFill>
                  <a:schemeClr val="tx1"/>
                </a:solidFill>
                <a:latin typeface="宋体" panose="02010600030101010101" pitchFamily="2" charset="-122"/>
                <a:ea typeface="宋体" panose="02010600030101010101" pitchFamily="2" charset="-122"/>
              </a:rPr>
              <a:t>pbest</a:t>
            </a:r>
            <a:r>
              <a:rPr lang="zh-CN" altLang="en-US" sz="2000" dirty="0">
                <a:solidFill>
                  <a:schemeClr val="tx1"/>
                </a:solidFill>
                <a:latin typeface="宋体" panose="02010600030101010101" pitchFamily="2" charset="-122"/>
                <a:ea typeface="宋体" panose="02010600030101010101" pitchFamily="2" charset="-122"/>
              </a:rPr>
              <a:t>）记为                      ，</a:t>
            </a:r>
            <a:r>
              <a:rPr lang="zh-CN" altLang="zh-CN" sz="2000" dirty="0">
                <a:solidFill>
                  <a:schemeClr val="tx1"/>
                </a:solidFill>
                <a:latin typeface="Arial" panose="020B0604020202020204" pitchFamily="34" charset="0"/>
                <a:ea typeface="宋体" panose="02010600030101010101" pitchFamily="2" charset="-122"/>
              </a:rPr>
              <a:t>群体经历过的最优位置</a:t>
            </a:r>
            <a:r>
              <a:rPr lang="en-US" altLang="zh-CN" sz="2000" dirty="0">
                <a:solidFill>
                  <a:schemeClr val="tx1"/>
                </a:solidFill>
                <a:latin typeface="宋体" panose="02010600030101010101" pitchFamily="2" charset="-122"/>
                <a:ea typeface="宋体" panose="02010600030101010101" pitchFamily="2" charset="-122"/>
              </a:rPr>
              <a:t>(</a:t>
            </a:r>
            <a:r>
              <a:rPr lang="en-US" altLang="zh-CN" sz="2000" dirty="0" err="1">
                <a:solidFill>
                  <a:schemeClr val="tx1"/>
                </a:solidFill>
                <a:latin typeface="宋体" panose="02010600030101010101" pitchFamily="2" charset="-122"/>
                <a:ea typeface="宋体" panose="02010600030101010101" pitchFamily="2" charset="-122"/>
              </a:rPr>
              <a:t>gbest</a:t>
            </a:r>
            <a:r>
              <a:rPr lang="en-US" altLang="zh-CN" sz="2000" dirty="0">
                <a:solidFill>
                  <a:schemeClr val="tx1"/>
                </a:solidFill>
                <a:latin typeface="宋体" panose="02010600030101010101" pitchFamily="2" charset="-122"/>
                <a:ea typeface="宋体" panose="02010600030101010101" pitchFamily="2" charset="-122"/>
              </a:rPr>
              <a:t>)</a:t>
            </a:r>
            <a:r>
              <a:rPr lang="zh-CN" altLang="zh-CN" sz="2000" dirty="0">
                <a:solidFill>
                  <a:schemeClr val="tx1"/>
                </a:solidFill>
                <a:latin typeface="Arial" panose="020B0604020202020204" pitchFamily="34" charset="0"/>
                <a:ea typeface="宋体" panose="02010600030101010101" pitchFamily="2" charset="-122"/>
              </a:rPr>
              <a:t>记为</a:t>
            </a:r>
            <a:r>
              <a:rPr lang="en-US" altLang="zh-CN" sz="2000" dirty="0">
                <a:solidFill>
                  <a:schemeClr val="tx1"/>
                </a:solidFill>
                <a:latin typeface="Arial" panose="020B0604020202020204" pitchFamily="34" charset="0"/>
                <a:ea typeface="宋体" panose="02010600030101010101" pitchFamily="2" charset="-122"/>
              </a:rPr>
              <a:t>                                                      </a:t>
            </a:r>
            <a:r>
              <a:rPr lang="zh-CN" altLang="en-US" sz="2000" dirty="0">
                <a:solidFill>
                  <a:schemeClr val="tx1"/>
                </a:solidFill>
                <a:latin typeface="Arial" panose="020B0604020202020204" pitchFamily="34" charset="0"/>
                <a:ea typeface="宋体" panose="02010600030101010101" pitchFamily="2" charset="-122"/>
              </a:rPr>
              <a:t>，则</a:t>
            </a:r>
            <a:r>
              <a:rPr lang="zh-CN" altLang="en-US" sz="2000" dirty="0">
                <a:solidFill>
                  <a:srgbClr val="0000FF"/>
                </a:solidFill>
                <a:latin typeface="Arial" panose="020B0604020202020204" pitchFamily="34" charset="0"/>
                <a:ea typeface="宋体" panose="02010600030101010101" pitchFamily="2" charset="-122"/>
              </a:rPr>
              <a:t>基本的</a:t>
            </a:r>
            <a:r>
              <a:rPr lang="en-US" altLang="zh-CN" sz="2000" dirty="0">
                <a:solidFill>
                  <a:srgbClr val="0000FF"/>
                </a:solidFill>
                <a:latin typeface="宋体" panose="02010600030101010101" pitchFamily="2" charset="-122"/>
                <a:ea typeface="宋体" panose="02010600030101010101" pitchFamily="2" charset="-122"/>
              </a:rPr>
              <a:t>PSO</a:t>
            </a:r>
            <a:r>
              <a:rPr lang="zh-CN" altLang="en-US" sz="2000" dirty="0">
                <a:solidFill>
                  <a:srgbClr val="0000FF"/>
                </a:solidFill>
                <a:latin typeface="Arial" panose="020B0604020202020204" pitchFamily="34" charset="0"/>
                <a:ea typeface="宋体" panose="02010600030101010101" pitchFamily="2" charset="-122"/>
              </a:rPr>
              <a:t>算法为：</a:t>
            </a:r>
            <a:endParaRPr lang="zh-CN" altLang="en-US" sz="2000" dirty="0">
              <a:solidFill>
                <a:srgbClr val="0000FF"/>
              </a:solidFill>
              <a:latin typeface="宋体" panose="02010600030101010101" pitchFamily="2" charset="-122"/>
              <a:ea typeface="宋体" panose="02010600030101010101" pitchFamily="2" charset="-122"/>
            </a:endParaRPr>
          </a:p>
          <a:p>
            <a:pPr algn="just">
              <a:spcBef>
                <a:spcPct val="50000"/>
              </a:spcBef>
              <a:buClr>
                <a:schemeClr val="accent2"/>
              </a:buClr>
              <a:buBlip>
                <a:blip r:embed="rId2"/>
              </a:buBlip>
            </a:pPr>
            <a:endPar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algn="just">
              <a:spcBef>
                <a:spcPct val="50000"/>
              </a:spcBef>
              <a:buClr>
                <a:schemeClr val="accent2"/>
              </a:buClr>
              <a:buFont typeface="Wingdings" panose="05000000000000000000" pitchFamily="2" charset="2"/>
              <a:buBlip>
                <a:blip r:embed="rId2"/>
              </a:buBlip>
            </a:pPr>
            <a:endParaRPr lang="zh-CN" altLang="en-US" sz="2800" dirty="0">
              <a:solidFill>
                <a:schemeClr val="tx1"/>
              </a:solidFill>
              <a:latin typeface="Times New Roman" panose="02020603050405020304" pitchFamily="18" charset="0"/>
              <a:ea typeface="宋体" panose="02010600030101010101" pitchFamily="2" charset="-122"/>
            </a:endParaRPr>
          </a:p>
        </p:txBody>
      </p:sp>
      <p:graphicFrame>
        <p:nvGraphicFramePr>
          <p:cNvPr id="3" name="对象 3">
            <a:extLst>
              <a:ext uri="{FF2B5EF4-FFF2-40B4-BE49-F238E27FC236}">
                <a16:creationId xmlns:a16="http://schemas.microsoft.com/office/drawing/2014/main" id="{35A59279-59AD-519E-E616-EF198A0A5C38}"/>
              </a:ext>
            </a:extLst>
          </p:cNvPr>
          <p:cNvGraphicFramePr>
            <a:graphicFrameLocks noChangeAspect="1"/>
          </p:cNvGraphicFramePr>
          <p:nvPr>
            <p:extLst>
              <p:ext uri="{D42A27DB-BD31-4B8C-83A1-F6EECF244321}">
                <p14:modId xmlns:p14="http://schemas.microsoft.com/office/powerpoint/2010/main" val="2092809323"/>
              </p:ext>
            </p:extLst>
          </p:nvPr>
        </p:nvGraphicFramePr>
        <p:xfrm>
          <a:off x="5462587" y="3005176"/>
          <a:ext cx="2943225" cy="506413"/>
        </p:xfrm>
        <a:graphic>
          <a:graphicData uri="http://schemas.openxmlformats.org/presentationml/2006/ole">
            <mc:AlternateContent xmlns:mc="http://schemas.openxmlformats.org/markup-compatibility/2006">
              <mc:Choice xmlns:v="urn:schemas-microsoft-com:vml" Requires="v">
                <p:oleObj r:id="rId3" imgW="1752600" imgH="304800" progId="Equation.DSMT4">
                  <p:embed/>
                </p:oleObj>
              </mc:Choice>
              <mc:Fallback>
                <p:oleObj r:id="rId3" imgW="1752600" imgH="304800" progId="Equation.DSMT4">
                  <p:embed/>
                  <p:pic>
                    <p:nvPicPr>
                      <p:cNvPr id="90120" name="对象 3"/>
                      <p:cNvPicPr/>
                      <p:nvPr/>
                    </p:nvPicPr>
                    <p:blipFill>
                      <a:blip r:embed="rId4"/>
                      <a:stretch>
                        <a:fillRect/>
                      </a:stretch>
                    </p:blipFill>
                    <p:spPr>
                      <a:xfrm>
                        <a:off x="5462587" y="3005176"/>
                        <a:ext cx="2943225" cy="506413"/>
                      </a:xfrm>
                      <a:prstGeom prst="rect">
                        <a:avLst/>
                      </a:prstGeom>
                      <a:noFill/>
                      <a:ln w="38100">
                        <a:noFill/>
                        <a:miter/>
                      </a:ln>
                    </p:spPr>
                  </p:pic>
                </p:oleObj>
              </mc:Fallback>
            </mc:AlternateContent>
          </a:graphicData>
        </a:graphic>
      </p:graphicFrame>
      <p:graphicFrame>
        <p:nvGraphicFramePr>
          <p:cNvPr id="4" name="对象 5">
            <a:extLst>
              <a:ext uri="{FF2B5EF4-FFF2-40B4-BE49-F238E27FC236}">
                <a16:creationId xmlns:a16="http://schemas.microsoft.com/office/drawing/2014/main" id="{EDA4D741-074E-EA01-6C56-42970750A378}"/>
              </a:ext>
            </a:extLst>
          </p:cNvPr>
          <p:cNvGraphicFramePr>
            <a:graphicFrameLocks noChangeAspect="1"/>
          </p:cNvGraphicFramePr>
          <p:nvPr>
            <p:extLst>
              <p:ext uri="{D42A27DB-BD31-4B8C-83A1-F6EECF244321}">
                <p14:modId xmlns:p14="http://schemas.microsoft.com/office/powerpoint/2010/main" val="3178745268"/>
              </p:ext>
            </p:extLst>
          </p:nvPr>
        </p:nvGraphicFramePr>
        <p:xfrm>
          <a:off x="4581098" y="3283605"/>
          <a:ext cx="3101975" cy="508000"/>
        </p:xfrm>
        <a:graphic>
          <a:graphicData uri="http://schemas.openxmlformats.org/presentationml/2006/ole">
            <mc:AlternateContent xmlns:mc="http://schemas.openxmlformats.org/markup-compatibility/2006">
              <mc:Choice xmlns:v="urn:schemas-microsoft-com:vml" Requires="v">
                <p:oleObj r:id="rId5" imgW="1841500" imgH="304800" progId="Equation.DSMT4">
                  <p:embed/>
                </p:oleObj>
              </mc:Choice>
              <mc:Fallback>
                <p:oleObj r:id="rId5" imgW="1841500" imgH="304800" progId="Equation.DSMT4">
                  <p:embed/>
                  <p:pic>
                    <p:nvPicPr>
                      <p:cNvPr id="90122" name="对象 5"/>
                      <p:cNvPicPr/>
                      <p:nvPr/>
                    </p:nvPicPr>
                    <p:blipFill>
                      <a:blip r:embed="rId6"/>
                      <a:stretch>
                        <a:fillRect/>
                      </a:stretch>
                    </p:blipFill>
                    <p:spPr>
                      <a:xfrm>
                        <a:off x="4581098" y="3283605"/>
                        <a:ext cx="3101975" cy="508000"/>
                      </a:xfrm>
                      <a:prstGeom prst="rect">
                        <a:avLst/>
                      </a:prstGeom>
                      <a:noFill/>
                      <a:ln w="38100">
                        <a:noFill/>
                        <a:miter/>
                      </a:ln>
                    </p:spPr>
                  </p:pic>
                </p:oleObj>
              </mc:Fallback>
            </mc:AlternateContent>
          </a:graphicData>
        </a:graphic>
      </p:graphicFrame>
      <p:graphicFrame>
        <p:nvGraphicFramePr>
          <p:cNvPr id="5" name="对象 7">
            <a:extLst>
              <a:ext uri="{FF2B5EF4-FFF2-40B4-BE49-F238E27FC236}">
                <a16:creationId xmlns:a16="http://schemas.microsoft.com/office/drawing/2014/main" id="{11C62330-9730-9F9B-EF89-0751EBAAEDD9}"/>
              </a:ext>
            </a:extLst>
          </p:cNvPr>
          <p:cNvGraphicFramePr>
            <a:graphicFrameLocks noChangeAspect="1"/>
          </p:cNvGraphicFramePr>
          <p:nvPr>
            <p:extLst>
              <p:ext uri="{D42A27DB-BD31-4B8C-83A1-F6EECF244321}">
                <p14:modId xmlns:p14="http://schemas.microsoft.com/office/powerpoint/2010/main" val="3973983120"/>
              </p:ext>
            </p:extLst>
          </p:nvPr>
        </p:nvGraphicFramePr>
        <p:xfrm>
          <a:off x="235424" y="4343400"/>
          <a:ext cx="8867775" cy="479425"/>
        </p:xfrm>
        <a:graphic>
          <a:graphicData uri="http://schemas.openxmlformats.org/presentationml/2006/ole">
            <mc:AlternateContent xmlns:mc="http://schemas.openxmlformats.org/markup-compatibility/2006">
              <mc:Choice xmlns:v="urn:schemas-microsoft-com:vml" Requires="v">
                <p:oleObj r:id="rId7" imgW="5067300" imgH="279400" progId="Equation.DSMT4">
                  <p:embed/>
                </p:oleObj>
              </mc:Choice>
              <mc:Fallback>
                <p:oleObj r:id="rId7" imgW="5067300" imgH="279400" progId="Equation.DSMT4">
                  <p:embed/>
                  <p:pic>
                    <p:nvPicPr>
                      <p:cNvPr id="90124" name="对象 7"/>
                      <p:cNvPicPr/>
                      <p:nvPr/>
                    </p:nvPicPr>
                    <p:blipFill>
                      <a:blip r:embed="rId8"/>
                      <a:stretch>
                        <a:fillRect/>
                      </a:stretch>
                    </p:blipFill>
                    <p:spPr>
                      <a:xfrm>
                        <a:off x="235424" y="4343400"/>
                        <a:ext cx="8867775" cy="479425"/>
                      </a:xfrm>
                      <a:prstGeom prst="rect">
                        <a:avLst/>
                      </a:prstGeom>
                      <a:noFill/>
                      <a:ln w="38100">
                        <a:noFill/>
                        <a:miter/>
                      </a:ln>
                    </p:spPr>
                  </p:pic>
                </p:oleObj>
              </mc:Fallback>
            </mc:AlternateContent>
          </a:graphicData>
        </a:graphic>
      </p:graphicFrame>
      <p:sp>
        <p:nvSpPr>
          <p:cNvPr id="6" name="TextBox 9">
            <a:extLst>
              <a:ext uri="{FF2B5EF4-FFF2-40B4-BE49-F238E27FC236}">
                <a16:creationId xmlns:a16="http://schemas.microsoft.com/office/drawing/2014/main" id="{6E34D228-D175-904A-6699-E1945F479E6B}"/>
              </a:ext>
            </a:extLst>
          </p:cNvPr>
          <p:cNvSpPr txBox="1"/>
          <p:nvPr/>
        </p:nvSpPr>
        <p:spPr>
          <a:xfrm>
            <a:off x="7031512" y="4781550"/>
            <a:ext cx="1885950" cy="400050"/>
          </a:xfrm>
          <a:prstGeom prst="rect">
            <a:avLst/>
          </a:prstGeom>
          <a:noFill/>
          <a:ln w="9525">
            <a:noFill/>
          </a:ln>
        </p:spPr>
        <p:txBody>
          <a:bodyPr anchor="t" anchorCtr="0">
            <a:spAutoFit/>
          </a:bodyPr>
          <a:lstStyle/>
          <a:p>
            <a:r>
              <a:rPr lang="en-US" altLang="zh-CN" sz="2000" dirty="0">
                <a:solidFill>
                  <a:schemeClr val="tx1"/>
                </a:solidFill>
                <a:latin typeface="宋体" panose="02010600030101010101" pitchFamily="2" charset="-122"/>
                <a:ea typeface="宋体" panose="02010600030101010101" pitchFamily="2" charset="-122"/>
              </a:rPr>
              <a:t>——</a:t>
            </a:r>
            <a:r>
              <a:rPr lang="zh-CN" altLang="zh-CN" sz="2000" dirty="0">
                <a:solidFill>
                  <a:schemeClr val="tx1"/>
                </a:solidFill>
                <a:latin typeface="宋体" panose="02010600030101010101" pitchFamily="2" charset="-122"/>
                <a:ea typeface="宋体" panose="02010600030101010101" pitchFamily="2" charset="-122"/>
              </a:rPr>
              <a:t>（</a:t>
            </a:r>
            <a:r>
              <a:rPr lang="en-US" altLang="zh-CN" sz="2000" dirty="0">
                <a:solidFill>
                  <a:schemeClr val="tx1"/>
                </a:solidFill>
                <a:latin typeface="宋体" panose="02010600030101010101" pitchFamily="2" charset="-122"/>
                <a:ea typeface="宋体" panose="02010600030101010101" pitchFamily="2" charset="-122"/>
              </a:rPr>
              <a:t>6.20a</a:t>
            </a:r>
            <a:r>
              <a:rPr lang="zh-CN" altLang="zh-CN" sz="2000" dirty="0">
                <a:solidFill>
                  <a:schemeClr val="tx1"/>
                </a:solidFill>
                <a:latin typeface="宋体" panose="02010600030101010101" pitchFamily="2" charset="-122"/>
                <a:ea typeface="宋体" panose="02010600030101010101" pitchFamily="2" charset="-122"/>
              </a:rPr>
              <a:t>）</a:t>
            </a:r>
            <a:endParaRPr lang="zh-CN" altLang="en-US" sz="2000" dirty="0">
              <a:solidFill>
                <a:schemeClr val="tx1"/>
              </a:solidFill>
              <a:latin typeface="宋体" panose="02010600030101010101" pitchFamily="2" charset="-122"/>
              <a:ea typeface="宋体" panose="02010600030101010101" pitchFamily="2" charset="-122"/>
            </a:endParaRPr>
          </a:p>
        </p:txBody>
      </p:sp>
      <p:graphicFrame>
        <p:nvGraphicFramePr>
          <p:cNvPr id="7" name="对象 12">
            <a:extLst>
              <a:ext uri="{FF2B5EF4-FFF2-40B4-BE49-F238E27FC236}">
                <a16:creationId xmlns:a16="http://schemas.microsoft.com/office/drawing/2014/main" id="{7563B901-3D0D-0F60-261C-50FF4557E3CC}"/>
              </a:ext>
            </a:extLst>
          </p:cNvPr>
          <p:cNvGraphicFramePr>
            <a:graphicFrameLocks noChangeAspect="1"/>
          </p:cNvGraphicFramePr>
          <p:nvPr>
            <p:extLst>
              <p:ext uri="{D42A27DB-BD31-4B8C-83A1-F6EECF244321}">
                <p14:modId xmlns:p14="http://schemas.microsoft.com/office/powerpoint/2010/main" val="1765186823"/>
              </p:ext>
            </p:extLst>
          </p:nvPr>
        </p:nvGraphicFramePr>
        <p:xfrm>
          <a:off x="564037" y="5254625"/>
          <a:ext cx="2984500" cy="461962"/>
        </p:xfrm>
        <a:graphic>
          <a:graphicData uri="http://schemas.openxmlformats.org/presentationml/2006/ole">
            <mc:AlternateContent xmlns:mc="http://schemas.openxmlformats.org/markup-compatibility/2006">
              <mc:Choice xmlns:v="urn:schemas-microsoft-com:vml" Requires="v">
                <p:oleObj r:id="rId9" imgW="1663700" imgH="254000" progId="Equation.DSMT4">
                  <p:embed/>
                </p:oleObj>
              </mc:Choice>
              <mc:Fallback>
                <p:oleObj r:id="rId9" imgW="1663700" imgH="254000" progId="Equation.DSMT4">
                  <p:embed/>
                  <p:pic>
                    <p:nvPicPr>
                      <p:cNvPr id="90127" name="对象 12"/>
                      <p:cNvPicPr/>
                      <p:nvPr/>
                    </p:nvPicPr>
                    <p:blipFill>
                      <a:blip r:embed="rId10"/>
                      <a:stretch>
                        <a:fillRect/>
                      </a:stretch>
                    </p:blipFill>
                    <p:spPr>
                      <a:xfrm>
                        <a:off x="564037" y="5254625"/>
                        <a:ext cx="2984500" cy="461962"/>
                      </a:xfrm>
                      <a:prstGeom prst="rect">
                        <a:avLst/>
                      </a:prstGeom>
                      <a:noFill/>
                      <a:ln w="38100">
                        <a:noFill/>
                        <a:miter/>
                      </a:ln>
                    </p:spPr>
                  </p:pic>
                </p:oleObj>
              </mc:Fallback>
            </mc:AlternateContent>
          </a:graphicData>
        </a:graphic>
      </p:graphicFrame>
      <p:graphicFrame>
        <p:nvGraphicFramePr>
          <p:cNvPr id="8" name="对象 14">
            <a:extLst>
              <a:ext uri="{FF2B5EF4-FFF2-40B4-BE49-F238E27FC236}">
                <a16:creationId xmlns:a16="http://schemas.microsoft.com/office/drawing/2014/main" id="{33EE4E8C-EA08-336A-CAC5-E372EE52B217}"/>
              </a:ext>
            </a:extLst>
          </p:cNvPr>
          <p:cNvGraphicFramePr>
            <a:graphicFrameLocks noChangeAspect="1"/>
          </p:cNvGraphicFramePr>
          <p:nvPr>
            <p:extLst>
              <p:ext uri="{D42A27DB-BD31-4B8C-83A1-F6EECF244321}">
                <p14:modId xmlns:p14="http://schemas.microsoft.com/office/powerpoint/2010/main" val="3254973855"/>
              </p:ext>
            </p:extLst>
          </p:nvPr>
        </p:nvGraphicFramePr>
        <p:xfrm>
          <a:off x="694212" y="5883275"/>
          <a:ext cx="2520950" cy="306387"/>
        </p:xfrm>
        <a:graphic>
          <a:graphicData uri="http://schemas.openxmlformats.org/presentationml/2006/ole">
            <mc:AlternateContent xmlns:mc="http://schemas.openxmlformats.org/markup-compatibility/2006">
              <mc:Choice xmlns:v="urn:schemas-microsoft-com:vml" Requires="v">
                <p:oleObj r:id="rId11" imgW="1790700" imgH="215900" progId="Equation.DSMT4">
                  <p:embed/>
                </p:oleObj>
              </mc:Choice>
              <mc:Fallback>
                <p:oleObj r:id="rId11" imgW="1790700" imgH="215900" progId="Equation.DSMT4">
                  <p:embed/>
                  <p:pic>
                    <p:nvPicPr>
                      <p:cNvPr id="90129" name="对象 14"/>
                      <p:cNvPicPr/>
                      <p:nvPr/>
                    </p:nvPicPr>
                    <p:blipFill>
                      <a:blip r:embed="rId12"/>
                      <a:stretch>
                        <a:fillRect/>
                      </a:stretch>
                    </p:blipFill>
                    <p:spPr>
                      <a:xfrm>
                        <a:off x="694212" y="5883275"/>
                        <a:ext cx="2520950" cy="306387"/>
                      </a:xfrm>
                      <a:prstGeom prst="rect">
                        <a:avLst/>
                      </a:prstGeom>
                      <a:noFill/>
                      <a:ln w="38100">
                        <a:noFill/>
                        <a:miter/>
                      </a:ln>
                    </p:spPr>
                  </p:pic>
                </p:oleObj>
              </mc:Fallback>
            </mc:AlternateContent>
          </a:graphicData>
        </a:graphic>
      </p:graphicFrame>
      <p:sp>
        <p:nvSpPr>
          <p:cNvPr id="9" name="TextBox 31">
            <a:extLst>
              <a:ext uri="{FF2B5EF4-FFF2-40B4-BE49-F238E27FC236}">
                <a16:creationId xmlns:a16="http://schemas.microsoft.com/office/drawing/2014/main" id="{124F58AC-D9BC-1A03-3CA4-4577957A1548}"/>
              </a:ext>
            </a:extLst>
          </p:cNvPr>
          <p:cNvSpPr txBox="1"/>
          <p:nvPr/>
        </p:nvSpPr>
        <p:spPr>
          <a:xfrm>
            <a:off x="3934299" y="5286375"/>
            <a:ext cx="1887538" cy="400050"/>
          </a:xfrm>
          <a:prstGeom prst="rect">
            <a:avLst/>
          </a:prstGeom>
          <a:noFill/>
          <a:ln w="9525">
            <a:noFill/>
          </a:ln>
        </p:spPr>
        <p:txBody>
          <a:bodyPr anchor="t" anchorCtr="0">
            <a:spAutoFit/>
          </a:bodyPr>
          <a:lstStyle/>
          <a:p>
            <a:r>
              <a:rPr lang="en-US" altLang="zh-CN" sz="2000" dirty="0">
                <a:solidFill>
                  <a:schemeClr val="tx1"/>
                </a:solidFill>
                <a:latin typeface="宋体" panose="02010600030101010101" pitchFamily="2" charset="-122"/>
                <a:ea typeface="宋体" panose="02010600030101010101" pitchFamily="2" charset="-122"/>
              </a:rPr>
              <a:t>——</a:t>
            </a:r>
            <a:r>
              <a:rPr lang="zh-CN" altLang="zh-CN" sz="2000" dirty="0">
                <a:solidFill>
                  <a:schemeClr val="tx1"/>
                </a:solidFill>
                <a:latin typeface="宋体" panose="02010600030101010101" pitchFamily="2" charset="-122"/>
                <a:ea typeface="宋体" panose="02010600030101010101" pitchFamily="2" charset="-122"/>
              </a:rPr>
              <a:t>（</a:t>
            </a:r>
            <a:r>
              <a:rPr lang="en-US" altLang="zh-CN" sz="2000" dirty="0">
                <a:solidFill>
                  <a:schemeClr val="tx1"/>
                </a:solidFill>
                <a:latin typeface="宋体" panose="02010600030101010101" pitchFamily="2" charset="-122"/>
                <a:ea typeface="宋体" panose="02010600030101010101" pitchFamily="2" charset="-122"/>
              </a:rPr>
              <a:t>6.20b</a:t>
            </a:r>
            <a:r>
              <a:rPr lang="zh-CN" altLang="zh-CN" sz="2000" dirty="0">
                <a:solidFill>
                  <a:schemeClr val="tx1"/>
                </a:solidFill>
                <a:latin typeface="宋体" panose="02010600030101010101" pitchFamily="2" charset="-122"/>
                <a:ea typeface="宋体" panose="02010600030101010101" pitchFamily="2" charset="-122"/>
              </a:rPr>
              <a:t>）</a:t>
            </a:r>
            <a:endParaRPr lang="zh-CN" altLang="en-US" sz="20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24662826"/>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867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3  </a:t>
            </a:r>
            <a:r>
              <a:rPr lang="zh-CN" altLang="en-US" sz="3600" dirty="0">
                <a:solidFill>
                  <a:schemeClr val="bg1"/>
                </a:solidFill>
                <a:latin typeface="Times New Roman" panose="02020603050405020304" pitchFamily="18" charset="0"/>
                <a:ea typeface="黑体" panose="02010609060101010101" pitchFamily="49" charset="-122"/>
              </a:rPr>
              <a:t>推理方法</a:t>
            </a:r>
          </a:p>
        </p:txBody>
      </p:sp>
      <p:sp>
        <p:nvSpPr>
          <p:cNvPr id="28676" name="AutoShape 8"/>
          <p:cNvSpPr>
            <a:spLocks noChangeAspect="1" noTextEdit="1"/>
          </p:cNvSpPr>
          <p:nvPr/>
        </p:nvSpPr>
        <p:spPr>
          <a:xfrm>
            <a:off x="457200" y="1143000"/>
            <a:ext cx="8077200" cy="5126038"/>
          </a:xfrm>
          <a:prstGeom prst="rect">
            <a:avLst/>
          </a:prstGeom>
          <a:noFill/>
          <a:ln w="9525">
            <a:noFill/>
          </a:ln>
        </p:spPr>
        <p:txBody>
          <a:bodyPr/>
          <a:lstStyle/>
          <a:p>
            <a:endParaRPr lang="zh-CN" altLang="en-US"/>
          </a:p>
        </p:txBody>
      </p:sp>
      <p:sp>
        <p:nvSpPr>
          <p:cNvPr id="28677" name="Rectangle 645"/>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28678" name="Rectangle 647"/>
          <p:cNvSpPr/>
          <p:nvPr/>
        </p:nvSpPr>
        <p:spPr>
          <a:xfrm>
            <a:off x="2800350" y="5857875"/>
            <a:ext cx="219075" cy="350838"/>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28680" name="Rectangle 1284"/>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28681" name="Rectangle 1285"/>
          <p:cNvSpPr/>
          <p:nvPr/>
        </p:nvSpPr>
        <p:spPr>
          <a:xfrm>
            <a:off x="2525713" y="5868988"/>
            <a:ext cx="1587" cy="274637"/>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graphicFrame>
        <p:nvGraphicFramePr>
          <p:cNvPr id="2" name="Object 4">
            <a:extLst>
              <a:ext uri="{FF2B5EF4-FFF2-40B4-BE49-F238E27FC236}">
                <a16:creationId xmlns:a16="http://schemas.microsoft.com/office/drawing/2014/main" id="{86BACEEB-EDE5-930D-C2D7-285B5309D70D}"/>
              </a:ext>
            </a:extLst>
          </p:cNvPr>
          <p:cNvGraphicFramePr>
            <a:graphicFrameLocks noChangeAspect="1"/>
          </p:cNvGraphicFramePr>
          <p:nvPr>
            <p:extLst>
              <p:ext uri="{D42A27DB-BD31-4B8C-83A1-F6EECF244321}">
                <p14:modId xmlns:p14="http://schemas.microsoft.com/office/powerpoint/2010/main" val="1048884829"/>
              </p:ext>
            </p:extLst>
          </p:nvPr>
        </p:nvGraphicFramePr>
        <p:xfrm>
          <a:off x="3019425" y="1160463"/>
          <a:ext cx="3263900" cy="4572000"/>
        </p:xfrm>
        <a:graphic>
          <a:graphicData uri="http://schemas.openxmlformats.org/presentationml/2006/ole">
            <mc:AlternateContent xmlns:mc="http://schemas.openxmlformats.org/markup-compatibility/2006">
              <mc:Choice xmlns:v="urn:schemas-microsoft-com:vml" Requires="v">
                <p:oleObj r:id="rId2" imgW="2193290" imgH="3072130" progId="SmartDraw.2">
                  <p:embed/>
                </p:oleObj>
              </mc:Choice>
              <mc:Fallback>
                <p:oleObj r:id="rId2" imgW="2193290" imgH="3072130" progId="SmartDraw.2">
                  <p:embed/>
                  <p:pic>
                    <p:nvPicPr>
                      <p:cNvPr id="23555" name="Object 4"/>
                      <p:cNvPicPr/>
                      <p:nvPr/>
                    </p:nvPicPr>
                    <p:blipFill>
                      <a:blip r:embed="rId3"/>
                      <a:stretch>
                        <a:fillRect/>
                      </a:stretch>
                    </p:blipFill>
                    <p:spPr>
                      <a:xfrm>
                        <a:off x="3019425" y="1160463"/>
                        <a:ext cx="3263900" cy="4572000"/>
                      </a:xfrm>
                      <a:prstGeom prst="rect">
                        <a:avLst/>
                      </a:prstGeom>
                      <a:noFill/>
                      <a:ln w="38100">
                        <a:miter/>
                      </a:ln>
                    </p:spPr>
                  </p:pic>
                </p:oleObj>
              </mc:Fallback>
            </mc:AlternateContent>
          </a:graphicData>
        </a:graphic>
      </p:graphicFrame>
      <p:sp>
        <p:nvSpPr>
          <p:cNvPr id="3" name="Rectangle 648">
            <a:extLst>
              <a:ext uri="{FF2B5EF4-FFF2-40B4-BE49-F238E27FC236}">
                <a16:creationId xmlns:a16="http://schemas.microsoft.com/office/drawing/2014/main" id="{526C0A53-C9A8-5201-71B5-D82B7A4D52F5}"/>
              </a:ext>
            </a:extLst>
          </p:cNvPr>
          <p:cNvSpPr/>
          <p:nvPr/>
        </p:nvSpPr>
        <p:spPr>
          <a:xfrm>
            <a:off x="762000" y="940871"/>
            <a:ext cx="8077199" cy="369332"/>
          </a:xfrm>
          <a:prstGeom prst="rect">
            <a:avLst/>
          </a:prstGeom>
          <a:noFill/>
          <a:ln w="9525">
            <a:noFill/>
          </a:ln>
        </p:spPr>
        <p:txBody>
          <a:bodyPr wrap="square" lIns="0" tIns="0" rIns="0" bIns="0">
            <a:spAutoFit/>
          </a:bodyPr>
          <a:lstStyle/>
          <a:p>
            <a:pPr algn="just" eaLnBrk="1" hangingPunct="1"/>
            <a:r>
              <a:rPr lang="zh-CN" altLang="en-US" sz="2400" b="0" i="0" dirty="0">
                <a:solidFill>
                  <a:srgbClr val="333333"/>
                </a:solidFill>
                <a:effectLst/>
                <a:latin typeface="Helvetica Neue"/>
              </a:rPr>
              <a:t>推理方法</a:t>
            </a:r>
            <a:endParaRPr lang="en-US" altLang="zh-CN" sz="2400" b="0" i="0" dirty="0">
              <a:solidFill>
                <a:srgbClr val="333333"/>
              </a:solidFill>
              <a:effectLst/>
              <a:latin typeface="Helvetica Neue"/>
            </a:endParaRPr>
          </a:p>
        </p:txBody>
      </p:sp>
    </p:spTree>
    <p:extLst>
      <p:ext uri="{BB962C8B-B14F-4D97-AF65-F5344CB8AC3E}">
        <p14:creationId xmlns:p14="http://schemas.microsoft.com/office/powerpoint/2010/main" val="3068569974"/>
      </p:ext>
    </p:extLst>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ja-JP" altLang="en-US" sz="1800" dirty="0">
                <a:solidFill>
                  <a:srgbClr val="A50021"/>
                </a:solidFill>
                <a:ea typeface="MS PGothic" panose="020B0600070205080204" pitchFamily="34" charset="-128"/>
              </a:rPr>
              <a:t>31</a:t>
            </a:fld>
            <a:endParaRPr lang="ja-JP" altLang="en-US" sz="1800" dirty="0">
              <a:solidFill>
                <a:srgbClr val="A50021"/>
              </a:solidFill>
              <a:ea typeface="MS PGothic" panose="020B0600070205080204" pitchFamily="34" charset="-128"/>
            </a:endParaRPr>
          </a:p>
        </p:txBody>
      </p:sp>
      <p:sp>
        <p:nvSpPr>
          <p:cNvPr id="24578"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3.3  </a:t>
            </a:r>
            <a:r>
              <a:rPr lang="zh-CN" altLang="en-US" b="0" dirty="0">
                <a:latin typeface="Times New Roman" panose="02020603050405020304" pitchFamily="18" charset="0"/>
              </a:rPr>
              <a:t>推理的方向</a:t>
            </a:r>
          </a:p>
        </p:txBody>
      </p:sp>
      <p:sp>
        <p:nvSpPr>
          <p:cNvPr id="24579" name="Rectangle 3"/>
          <p:cNvSpPr>
            <a:spLocks noGrp="1"/>
          </p:cNvSpPr>
          <p:nvPr>
            <p:ph idx="1"/>
          </p:nvPr>
        </p:nvSpPr>
        <p:spPr>
          <a:xfrm>
            <a:off x="381000" y="1524000"/>
            <a:ext cx="8523288" cy="4953000"/>
          </a:xfrm>
          <a:gradFill rotWithShape="1">
            <a:gsLst>
              <a:gs pos="0">
                <a:srgbClr val="00FFFF"/>
              </a:gs>
              <a:gs pos="100000">
                <a:schemeClr val="bg1"/>
              </a:gs>
            </a:gsLst>
            <a:path path="shape">
              <a:fillToRect l="50000" t="50000" r="50000" b="50000"/>
            </a:path>
            <a:tileRect/>
          </a:gradFill>
          <a:ln>
            <a:solidFill>
              <a:srgbClr val="000080"/>
            </a:solidFill>
            <a:miter/>
          </a:ln>
        </p:spPr>
        <p:txBody>
          <a:bodyPr vert="horz" wrap="square" lIns="91440" tIns="45720" rIns="91440" bIns="45720" anchor="t" anchorCtr="0"/>
          <a:lstStyle/>
          <a:p>
            <a:pPr marL="0" indent="0" eaLnBrk="1" hangingPunct="1">
              <a:buSzPct val="50000"/>
              <a:buFont typeface="Wingdings" panose="05000000000000000000" pitchFamily="2" charset="2"/>
              <a:buChar char="n"/>
            </a:pPr>
            <a:r>
              <a:rPr lang="en-US" altLang="zh-CN" sz="2600" b="1" dirty="0"/>
              <a:t>  </a:t>
            </a:r>
            <a:r>
              <a:rPr lang="zh-CN" altLang="en-US" sz="2600" b="1" dirty="0"/>
              <a:t>正向推理（事实驱动推理）</a:t>
            </a:r>
            <a:r>
              <a:rPr lang="en-US" altLang="zh-CN" sz="2600" b="1" dirty="0"/>
              <a:t>:  </a:t>
            </a:r>
            <a:r>
              <a:rPr lang="zh-CN" altLang="en-US" sz="2600" dirty="0">
                <a:solidFill>
                  <a:schemeClr val="accent2"/>
                </a:solidFill>
              </a:rPr>
              <a:t>已知事实  </a:t>
            </a:r>
            <a:r>
              <a:rPr lang="zh-CN" altLang="en-US" sz="2600" dirty="0"/>
              <a:t>→   结论</a:t>
            </a:r>
          </a:p>
          <a:p>
            <a:pPr marL="0" indent="0" eaLnBrk="1" hangingPunct="1">
              <a:buFont typeface="Wingdings" panose="05000000000000000000" pitchFamily="2" charset="2"/>
              <a:buChar char="§"/>
            </a:pPr>
            <a:r>
              <a:rPr lang="zh-CN" altLang="en-US" sz="2600" b="1" dirty="0"/>
              <a:t>  基本思想</a:t>
            </a:r>
          </a:p>
          <a:p>
            <a:pPr marL="0" indent="0" eaLnBrk="1" hangingPunct="1">
              <a:buNone/>
            </a:pPr>
            <a:r>
              <a:rPr lang="zh-CN" altLang="en-US" sz="2600" dirty="0">
                <a:latin typeface="Times New Roman" panose="02020603050405020304" pitchFamily="18" charset="0"/>
              </a:rPr>
              <a:t>（</a:t>
            </a:r>
            <a:r>
              <a:rPr lang="en-US" altLang="zh-CN" sz="2600" dirty="0">
                <a:latin typeface="Times New Roman" panose="02020603050405020304" pitchFamily="18" charset="0"/>
              </a:rPr>
              <a:t>1</a:t>
            </a:r>
            <a:r>
              <a:rPr lang="zh-CN" altLang="en-US" sz="2600" dirty="0">
                <a:latin typeface="Times New Roman" panose="02020603050405020304" pitchFamily="18" charset="0"/>
              </a:rPr>
              <a:t>）从初始已知事实出发，在</a:t>
            </a:r>
            <a:r>
              <a:rPr lang="zh-CN" altLang="en-US" sz="2600" b="1" dirty="0">
                <a:latin typeface="Times New Roman" panose="02020603050405020304" pitchFamily="18" charset="0"/>
              </a:rPr>
              <a:t>知识库</a:t>
            </a:r>
            <a:r>
              <a:rPr lang="en-US" altLang="zh-CN" sz="2600" b="1" i="1" dirty="0">
                <a:latin typeface="Times New Roman" panose="02020603050405020304" pitchFamily="18" charset="0"/>
              </a:rPr>
              <a:t>KB</a:t>
            </a:r>
            <a:r>
              <a:rPr lang="zh-CN" altLang="en-US" sz="2600" dirty="0">
                <a:latin typeface="Times New Roman" panose="02020603050405020304" pitchFamily="18" charset="0"/>
              </a:rPr>
              <a:t>中找出当前可适用的知识，构成可适用</a:t>
            </a:r>
            <a:r>
              <a:rPr lang="zh-CN" altLang="en-US" sz="2600" b="1" dirty="0">
                <a:latin typeface="Times New Roman" panose="02020603050405020304" pitchFamily="18" charset="0"/>
              </a:rPr>
              <a:t>知识集</a:t>
            </a:r>
            <a:r>
              <a:rPr lang="en-US" altLang="zh-CN" sz="2600" b="1" i="1" dirty="0">
                <a:latin typeface="Times New Roman" panose="02020603050405020304" pitchFamily="18" charset="0"/>
              </a:rPr>
              <a:t>KS</a:t>
            </a:r>
            <a:r>
              <a:rPr lang="zh-CN" altLang="en-US" sz="2600" dirty="0">
                <a:latin typeface="Times New Roman" panose="02020603050405020304" pitchFamily="18" charset="0"/>
              </a:rPr>
              <a:t>。</a:t>
            </a:r>
          </a:p>
          <a:p>
            <a:pPr marL="0" indent="0" eaLnBrk="1" hangingPunct="1">
              <a:buNone/>
            </a:pPr>
            <a:r>
              <a:rPr lang="zh-CN" altLang="en-US" sz="2600" dirty="0">
                <a:latin typeface="Times New Roman" panose="02020603050405020304" pitchFamily="18" charset="0"/>
              </a:rPr>
              <a:t>（</a:t>
            </a:r>
            <a:r>
              <a:rPr lang="en-US" altLang="zh-CN" sz="2600" dirty="0">
                <a:latin typeface="Times New Roman" panose="02020603050405020304" pitchFamily="18" charset="0"/>
              </a:rPr>
              <a:t>2</a:t>
            </a:r>
            <a:r>
              <a:rPr lang="zh-CN" altLang="en-US" sz="2600" dirty="0">
                <a:latin typeface="Times New Roman" panose="02020603050405020304" pitchFamily="18" charset="0"/>
              </a:rPr>
              <a:t>）按某种冲突消解策略从</a:t>
            </a:r>
            <a:r>
              <a:rPr lang="en-US" altLang="zh-CN" sz="2600" i="1" dirty="0">
                <a:latin typeface="Times New Roman" panose="02020603050405020304" pitchFamily="18" charset="0"/>
              </a:rPr>
              <a:t>KS</a:t>
            </a:r>
            <a:r>
              <a:rPr lang="zh-CN" altLang="en-US" sz="2600" dirty="0">
                <a:latin typeface="Times New Roman" panose="02020603050405020304" pitchFamily="18" charset="0"/>
              </a:rPr>
              <a:t>中选出一条知识进行推理，并将推出的新事实加入到</a:t>
            </a:r>
            <a:r>
              <a:rPr lang="zh-CN" altLang="en-US" sz="2600" b="1" dirty="0">
                <a:latin typeface="Times New Roman" panose="02020603050405020304" pitchFamily="18" charset="0"/>
              </a:rPr>
              <a:t>数据库</a:t>
            </a:r>
            <a:r>
              <a:rPr lang="en-US" altLang="zh-CN" sz="2600" b="1" i="1" dirty="0">
                <a:latin typeface="Times New Roman" panose="02020603050405020304" pitchFamily="18" charset="0"/>
              </a:rPr>
              <a:t>DB</a:t>
            </a:r>
            <a:r>
              <a:rPr lang="zh-CN" altLang="en-US" sz="2600" dirty="0">
                <a:latin typeface="Times New Roman" panose="02020603050405020304" pitchFamily="18" charset="0"/>
              </a:rPr>
              <a:t>中作为下一步推理的已知事实，再在</a:t>
            </a:r>
            <a:r>
              <a:rPr lang="en-US" altLang="zh-CN" sz="2600" i="1" dirty="0">
                <a:latin typeface="Times New Roman" panose="02020603050405020304" pitchFamily="18" charset="0"/>
              </a:rPr>
              <a:t>KB</a:t>
            </a:r>
            <a:r>
              <a:rPr lang="zh-CN" altLang="en-US" sz="2600" dirty="0">
                <a:latin typeface="Times New Roman" panose="02020603050405020304" pitchFamily="18" charset="0"/>
              </a:rPr>
              <a:t>中选取可适用知识构成</a:t>
            </a:r>
            <a:r>
              <a:rPr lang="en-US" altLang="zh-CN" sz="2600" i="1" dirty="0">
                <a:latin typeface="Times New Roman" panose="02020603050405020304" pitchFamily="18" charset="0"/>
              </a:rPr>
              <a:t>KS </a:t>
            </a:r>
            <a:r>
              <a:rPr lang="zh-CN" altLang="en-US" sz="2600" dirty="0">
                <a:latin typeface="Times New Roman" panose="02020603050405020304" pitchFamily="18" charset="0"/>
              </a:rPr>
              <a:t>。</a:t>
            </a:r>
          </a:p>
          <a:p>
            <a:pPr marL="0" indent="0" eaLnBrk="1" hangingPunct="1">
              <a:buNone/>
            </a:pPr>
            <a:r>
              <a:rPr lang="zh-CN" altLang="en-US" sz="2600" dirty="0">
                <a:latin typeface="Times New Roman" panose="02020603050405020304" pitchFamily="18" charset="0"/>
              </a:rPr>
              <a:t>（</a:t>
            </a:r>
            <a:r>
              <a:rPr lang="en-US" altLang="zh-CN" sz="2600" dirty="0">
                <a:latin typeface="Times New Roman" panose="02020603050405020304" pitchFamily="18" charset="0"/>
              </a:rPr>
              <a:t>3</a:t>
            </a:r>
            <a:r>
              <a:rPr lang="zh-CN" altLang="en-US" sz="2600" dirty="0">
                <a:latin typeface="Times New Roman" panose="02020603050405020304" pitchFamily="18" charset="0"/>
              </a:rPr>
              <a:t>）重复（</a:t>
            </a:r>
            <a:r>
              <a:rPr lang="en-US" altLang="zh-CN" sz="2600" dirty="0">
                <a:latin typeface="Times New Roman" panose="02020603050405020304" pitchFamily="18" charset="0"/>
              </a:rPr>
              <a:t>2</a:t>
            </a:r>
            <a:r>
              <a:rPr lang="zh-CN" altLang="en-US" sz="2600" dirty="0">
                <a:latin typeface="Times New Roman" panose="02020603050405020304" pitchFamily="18" charset="0"/>
              </a:rPr>
              <a:t>），直到求得问题的解或</a:t>
            </a:r>
            <a:r>
              <a:rPr lang="en-US" altLang="zh-CN" sz="2600" i="1" dirty="0">
                <a:latin typeface="Times New Roman" panose="02020603050405020304" pitchFamily="18" charset="0"/>
              </a:rPr>
              <a:t>KB</a:t>
            </a:r>
            <a:r>
              <a:rPr lang="zh-CN" altLang="en-US" sz="2600" dirty="0">
                <a:latin typeface="Times New Roman" panose="02020603050405020304" pitchFamily="18" charset="0"/>
              </a:rPr>
              <a:t>中再无可适用的知识。</a:t>
            </a:r>
          </a:p>
        </p:txBody>
      </p:sp>
      <p:sp>
        <p:nvSpPr>
          <p:cNvPr id="24580" name="Rectangle 5"/>
          <p:cNvSpPr/>
          <p:nvPr/>
        </p:nvSpPr>
        <p:spPr>
          <a:xfrm>
            <a:off x="457200" y="944563"/>
            <a:ext cx="2057400" cy="519112"/>
          </a:xfrm>
          <a:prstGeom prst="rect">
            <a:avLst/>
          </a:prstGeom>
          <a:noFill/>
          <a:ln w="9525">
            <a:noFill/>
          </a:ln>
        </p:spPr>
        <p:txBody>
          <a:bodyPr wrap="none" anchor="t" anchorCtr="0">
            <a:spAutoFit/>
          </a:bodyPr>
          <a:lstStyle/>
          <a:p>
            <a:r>
              <a:rPr lang="en-US" altLang="zh-CN" sz="2800" dirty="0">
                <a:latin typeface="Times New Roman" panose="02020603050405020304" pitchFamily="18" charset="0"/>
                <a:ea typeface="宋体" panose="02010600030101010101" pitchFamily="2" charset="-122"/>
              </a:rPr>
              <a:t>1.  </a:t>
            </a:r>
            <a:r>
              <a:rPr lang="zh-CN" altLang="en-US" sz="2800" dirty="0">
                <a:latin typeface="Times New Roman" panose="02020603050405020304" pitchFamily="18" charset="0"/>
                <a:ea typeface="宋体" panose="02010600030101010101" pitchFamily="2" charset="-122"/>
              </a:rPr>
              <a:t>正向推理</a:t>
            </a: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867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7.3  </a:t>
            </a:r>
            <a:r>
              <a:rPr lang="zh-CN" altLang="en-US" sz="3600" dirty="0">
                <a:solidFill>
                  <a:schemeClr val="bg1"/>
                </a:solidFill>
                <a:latin typeface="Times New Roman" panose="02020603050405020304" pitchFamily="18" charset="0"/>
                <a:ea typeface="黑体" panose="02010609060101010101" pitchFamily="49" charset="-122"/>
              </a:rPr>
              <a:t>专家系统的工作原理</a:t>
            </a:r>
          </a:p>
        </p:txBody>
      </p:sp>
      <p:sp>
        <p:nvSpPr>
          <p:cNvPr id="28676" name="AutoShape 8"/>
          <p:cNvSpPr>
            <a:spLocks noChangeAspect="1" noTextEdit="1"/>
          </p:cNvSpPr>
          <p:nvPr/>
        </p:nvSpPr>
        <p:spPr>
          <a:xfrm>
            <a:off x="457200" y="1143000"/>
            <a:ext cx="8077200" cy="5126038"/>
          </a:xfrm>
          <a:prstGeom prst="rect">
            <a:avLst/>
          </a:prstGeom>
          <a:noFill/>
          <a:ln w="9525">
            <a:noFill/>
          </a:ln>
        </p:spPr>
        <p:txBody>
          <a:bodyPr/>
          <a:lstStyle/>
          <a:p>
            <a:endParaRPr lang="zh-CN" altLang="en-US"/>
          </a:p>
        </p:txBody>
      </p:sp>
      <p:sp>
        <p:nvSpPr>
          <p:cNvPr id="28677" name="Rectangle 645"/>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28678" name="Rectangle 647"/>
          <p:cNvSpPr/>
          <p:nvPr/>
        </p:nvSpPr>
        <p:spPr>
          <a:xfrm>
            <a:off x="2800350" y="5857875"/>
            <a:ext cx="219075" cy="350838"/>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28680" name="Rectangle 1284"/>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28681" name="Rectangle 1285"/>
          <p:cNvSpPr/>
          <p:nvPr/>
        </p:nvSpPr>
        <p:spPr>
          <a:xfrm>
            <a:off x="2525713" y="5868988"/>
            <a:ext cx="1587" cy="274637"/>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graphicFrame>
        <p:nvGraphicFramePr>
          <p:cNvPr id="3" name="Object 9">
            <a:extLst>
              <a:ext uri="{FF2B5EF4-FFF2-40B4-BE49-F238E27FC236}">
                <a16:creationId xmlns:a16="http://schemas.microsoft.com/office/drawing/2014/main" id="{5959567C-3C3B-E81B-2363-012698EDABB0}"/>
              </a:ext>
            </a:extLst>
          </p:cNvPr>
          <p:cNvGraphicFramePr>
            <a:graphicFrameLocks noChangeAspect="1"/>
          </p:cNvGraphicFramePr>
          <p:nvPr>
            <p:extLst>
              <p:ext uri="{D42A27DB-BD31-4B8C-83A1-F6EECF244321}">
                <p14:modId xmlns:p14="http://schemas.microsoft.com/office/powerpoint/2010/main" val="222071528"/>
              </p:ext>
            </p:extLst>
          </p:nvPr>
        </p:nvGraphicFramePr>
        <p:xfrm>
          <a:off x="2286000" y="714375"/>
          <a:ext cx="5829300" cy="6228686"/>
        </p:xfrm>
        <a:graphic>
          <a:graphicData uri="http://schemas.openxmlformats.org/presentationml/2006/ole">
            <mc:AlternateContent xmlns:mc="http://schemas.openxmlformats.org/markup-compatibility/2006">
              <mc:Choice xmlns:v="urn:schemas-microsoft-com:vml" Requires="v">
                <p:oleObj r:id="rId2" imgW="4867910" imgH="5201285" progId="SmartDraw.2">
                  <p:embed/>
                </p:oleObj>
              </mc:Choice>
              <mc:Fallback>
                <p:oleObj r:id="rId2" imgW="4867910" imgH="5201285" progId="SmartDraw.2">
                  <p:embed/>
                  <p:pic>
                    <p:nvPicPr>
                      <p:cNvPr id="25602" name="Object 9"/>
                      <p:cNvPicPr/>
                      <p:nvPr/>
                    </p:nvPicPr>
                    <p:blipFill>
                      <a:blip r:embed="rId3"/>
                      <a:stretch>
                        <a:fillRect/>
                      </a:stretch>
                    </p:blipFill>
                    <p:spPr>
                      <a:xfrm>
                        <a:off x="2286000" y="714375"/>
                        <a:ext cx="5829300" cy="6228686"/>
                      </a:xfrm>
                      <a:prstGeom prst="rect">
                        <a:avLst/>
                      </a:prstGeom>
                      <a:noFill/>
                      <a:ln w="38100">
                        <a:noFill/>
                        <a:miter/>
                      </a:ln>
                    </p:spPr>
                  </p:pic>
                </p:oleObj>
              </mc:Fallback>
            </mc:AlternateContent>
          </a:graphicData>
        </a:graphic>
      </p:graphicFrame>
      <p:sp>
        <p:nvSpPr>
          <p:cNvPr id="4" name="Rectangle 648">
            <a:extLst>
              <a:ext uri="{FF2B5EF4-FFF2-40B4-BE49-F238E27FC236}">
                <a16:creationId xmlns:a16="http://schemas.microsoft.com/office/drawing/2014/main" id="{E3B082F2-DBE3-D2B6-206F-6CBEDB43589E}"/>
              </a:ext>
            </a:extLst>
          </p:cNvPr>
          <p:cNvSpPr/>
          <p:nvPr/>
        </p:nvSpPr>
        <p:spPr>
          <a:xfrm>
            <a:off x="762000" y="940871"/>
            <a:ext cx="8077199" cy="369332"/>
          </a:xfrm>
          <a:prstGeom prst="rect">
            <a:avLst/>
          </a:prstGeom>
          <a:noFill/>
          <a:ln w="9525">
            <a:noFill/>
          </a:ln>
        </p:spPr>
        <p:txBody>
          <a:bodyPr wrap="square" lIns="0" tIns="0" rIns="0" bIns="0">
            <a:spAutoFit/>
          </a:bodyPr>
          <a:lstStyle/>
          <a:p>
            <a:pPr algn="just" eaLnBrk="1" hangingPunct="1"/>
            <a:r>
              <a:rPr lang="zh-CN" altLang="en-US" sz="2400" b="0" i="0" dirty="0">
                <a:solidFill>
                  <a:srgbClr val="333333"/>
                </a:solidFill>
                <a:effectLst/>
                <a:latin typeface="Helvetica Neue"/>
              </a:rPr>
              <a:t>正向推理</a:t>
            </a:r>
            <a:endParaRPr lang="en-US" altLang="zh-CN" sz="2400" b="0" i="0" dirty="0">
              <a:solidFill>
                <a:srgbClr val="333333"/>
              </a:solidFill>
              <a:effectLst/>
              <a:latin typeface="Helvetica Neue"/>
            </a:endParaRPr>
          </a:p>
        </p:txBody>
      </p:sp>
    </p:spTree>
    <p:extLst>
      <p:ext uri="{BB962C8B-B14F-4D97-AF65-F5344CB8AC3E}">
        <p14:creationId xmlns:p14="http://schemas.microsoft.com/office/powerpoint/2010/main" val="3430874153"/>
      </p:ext>
    </p:extLst>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ja-JP" altLang="en-US" sz="1800" dirty="0">
                <a:solidFill>
                  <a:srgbClr val="A50021"/>
                </a:solidFill>
                <a:ea typeface="MS PGothic" panose="020B0600070205080204" pitchFamily="34" charset="-128"/>
              </a:rPr>
              <a:t>33</a:t>
            </a:fld>
            <a:endParaRPr lang="ja-JP" altLang="en-US" sz="1800" dirty="0">
              <a:solidFill>
                <a:srgbClr val="A50021"/>
              </a:solidFill>
              <a:ea typeface="MS PGothic" panose="020B0600070205080204" pitchFamily="34" charset="-128"/>
            </a:endParaRPr>
          </a:p>
        </p:txBody>
      </p:sp>
      <p:sp>
        <p:nvSpPr>
          <p:cNvPr id="27650"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3.3  </a:t>
            </a:r>
            <a:r>
              <a:rPr lang="zh-CN" altLang="en-US" b="0" dirty="0">
                <a:latin typeface="Times New Roman" panose="02020603050405020304" pitchFamily="18" charset="0"/>
              </a:rPr>
              <a:t>推理的方向</a:t>
            </a:r>
          </a:p>
        </p:txBody>
      </p:sp>
      <p:sp>
        <p:nvSpPr>
          <p:cNvPr id="27651" name="Rectangle 3"/>
          <p:cNvSpPr>
            <a:spLocks noGrp="1"/>
          </p:cNvSpPr>
          <p:nvPr>
            <p:ph idx="1"/>
          </p:nvPr>
        </p:nvSpPr>
        <p:spPr>
          <a:xfrm>
            <a:off x="381000" y="1609725"/>
            <a:ext cx="8382000" cy="4638675"/>
          </a:xfrm>
          <a:gradFill rotWithShape="1">
            <a:gsLst>
              <a:gs pos="0">
                <a:srgbClr val="00FFFF"/>
              </a:gs>
              <a:gs pos="100000">
                <a:schemeClr val="bg1"/>
              </a:gs>
            </a:gsLst>
            <a:path path="shape">
              <a:fillToRect l="50000" t="50000" r="50000" b="50000"/>
            </a:path>
            <a:tileRect/>
          </a:gradFill>
          <a:ln>
            <a:solidFill>
              <a:schemeClr val="folHlink"/>
            </a:solidFill>
            <a:miter/>
          </a:ln>
        </p:spPr>
        <p:txBody>
          <a:bodyPr vert="horz" wrap="square" lIns="91440" tIns="45720" rIns="91440" bIns="45720" anchor="t" anchorCtr="0"/>
          <a:lstStyle/>
          <a:p>
            <a:pPr marL="0" indent="0" eaLnBrk="1" hangingPunct="1">
              <a:lnSpc>
                <a:spcPct val="90000"/>
              </a:lnSpc>
              <a:buSzPct val="50000"/>
              <a:buFont typeface="Wingdings" panose="05000000000000000000" pitchFamily="2" charset="2"/>
              <a:buChar char="n"/>
            </a:pPr>
            <a:r>
              <a:rPr lang="en-US" altLang="zh-CN" sz="2600" b="1" dirty="0"/>
              <a:t>  </a:t>
            </a:r>
            <a:r>
              <a:rPr lang="zh-CN" altLang="en-US" sz="2600" b="1" dirty="0"/>
              <a:t>逆向推理（目标驱动推理）：</a:t>
            </a:r>
            <a:r>
              <a:rPr lang="zh-CN" altLang="en-US" sz="2600" dirty="0"/>
              <a:t>以</a:t>
            </a:r>
            <a:r>
              <a:rPr lang="zh-CN" altLang="en-US" sz="2600" dirty="0">
                <a:solidFill>
                  <a:schemeClr val="accent2"/>
                </a:solidFill>
              </a:rPr>
              <a:t>某个假设目标</a:t>
            </a:r>
            <a:r>
              <a:rPr lang="zh-CN" altLang="en-US" sz="2600" dirty="0"/>
              <a:t>作为出发点。</a:t>
            </a:r>
            <a:r>
              <a:rPr lang="zh-CN" altLang="en-US" sz="2600" b="1" dirty="0"/>
              <a:t> </a:t>
            </a:r>
          </a:p>
          <a:p>
            <a:pPr marL="0" indent="0" eaLnBrk="1" hangingPunct="1">
              <a:lnSpc>
                <a:spcPct val="90000"/>
              </a:lnSpc>
              <a:buFont typeface="Wingdings" panose="05000000000000000000" pitchFamily="2" charset="2"/>
              <a:buChar char="§"/>
            </a:pPr>
            <a:r>
              <a:rPr lang="zh-CN" altLang="en-US" sz="2600" b="1" dirty="0"/>
              <a:t>  基本思想：</a:t>
            </a:r>
          </a:p>
          <a:p>
            <a:pPr marL="0" indent="0" eaLnBrk="1" hangingPunct="1">
              <a:lnSpc>
                <a:spcPct val="90000"/>
              </a:lnSpc>
              <a:buClr>
                <a:srgbClr val="0000FF"/>
              </a:buClr>
              <a:buSzPct val="70000"/>
              <a:buFont typeface="Wingdings" panose="05000000000000000000" pitchFamily="2" charset="2"/>
              <a:buChar char="Ø"/>
            </a:pPr>
            <a:r>
              <a:rPr lang="zh-CN" altLang="en-US" sz="2600" dirty="0"/>
              <a:t> 选定一个假设目标。</a:t>
            </a:r>
          </a:p>
          <a:p>
            <a:pPr marL="0" indent="0" eaLnBrk="1" hangingPunct="1">
              <a:lnSpc>
                <a:spcPct val="90000"/>
              </a:lnSpc>
              <a:buClr>
                <a:srgbClr val="0000FF"/>
              </a:buClr>
              <a:buSzPct val="70000"/>
              <a:buFont typeface="Wingdings" panose="05000000000000000000" pitchFamily="2" charset="2"/>
              <a:buChar char="Ø"/>
            </a:pPr>
            <a:r>
              <a:rPr lang="zh-CN" altLang="en-US" sz="2600" dirty="0"/>
              <a:t> 寻找支持该假设的证据，若所需的证据都能找到，则原假设成立；若无论如何都找不到所需要的证据，说明原假设不成立的；为此需要另作新的假设。</a:t>
            </a:r>
          </a:p>
        </p:txBody>
      </p:sp>
      <p:sp>
        <p:nvSpPr>
          <p:cNvPr id="27652" name="Rectangle 5"/>
          <p:cNvSpPr/>
          <p:nvPr/>
        </p:nvSpPr>
        <p:spPr>
          <a:xfrm>
            <a:off x="381000" y="944563"/>
            <a:ext cx="2057400" cy="519112"/>
          </a:xfrm>
          <a:prstGeom prst="rect">
            <a:avLst/>
          </a:prstGeom>
          <a:noFill/>
          <a:ln w="9525">
            <a:noFill/>
          </a:ln>
        </p:spPr>
        <p:txBody>
          <a:bodyPr wrap="none" anchor="t" anchorCtr="0">
            <a:spAutoFit/>
          </a:bodyPr>
          <a:lstStyle/>
          <a:p>
            <a:r>
              <a:rPr lang="en-US" altLang="zh-CN" sz="2800" dirty="0">
                <a:latin typeface="Times New Roman" panose="02020603050405020304" pitchFamily="18" charset="0"/>
                <a:ea typeface="宋体" panose="02010600030101010101" pitchFamily="2" charset="-122"/>
              </a:rPr>
              <a:t>2.  </a:t>
            </a:r>
            <a:r>
              <a:rPr lang="zh-CN" altLang="en-US" sz="2800" dirty="0">
                <a:latin typeface="Times New Roman" panose="02020603050405020304" pitchFamily="18" charset="0"/>
                <a:ea typeface="宋体" panose="02010600030101010101" pitchFamily="2" charset="-122"/>
              </a:rPr>
              <a:t>逆向推理</a:t>
            </a: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867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7.3  </a:t>
            </a:r>
            <a:r>
              <a:rPr lang="zh-CN" altLang="en-US" sz="3600" dirty="0">
                <a:solidFill>
                  <a:schemeClr val="bg1"/>
                </a:solidFill>
                <a:latin typeface="Times New Roman" panose="02020603050405020304" pitchFamily="18" charset="0"/>
                <a:ea typeface="黑体" panose="02010609060101010101" pitchFamily="49" charset="-122"/>
              </a:rPr>
              <a:t>专家系统的工作原理</a:t>
            </a:r>
          </a:p>
        </p:txBody>
      </p:sp>
      <p:sp>
        <p:nvSpPr>
          <p:cNvPr id="28676" name="AutoShape 8"/>
          <p:cNvSpPr>
            <a:spLocks noChangeAspect="1" noTextEdit="1"/>
          </p:cNvSpPr>
          <p:nvPr/>
        </p:nvSpPr>
        <p:spPr>
          <a:xfrm>
            <a:off x="457200" y="1143000"/>
            <a:ext cx="8077200" cy="5126038"/>
          </a:xfrm>
          <a:prstGeom prst="rect">
            <a:avLst/>
          </a:prstGeom>
          <a:noFill/>
          <a:ln w="9525">
            <a:noFill/>
          </a:ln>
        </p:spPr>
        <p:txBody>
          <a:bodyPr/>
          <a:lstStyle/>
          <a:p>
            <a:endParaRPr lang="zh-CN" altLang="en-US"/>
          </a:p>
        </p:txBody>
      </p:sp>
      <p:sp>
        <p:nvSpPr>
          <p:cNvPr id="28677" name="Rectangle 645"/>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28678" name="Rectangle 647"/>
          <p:cNvSpPr/>
          <p:nvPr/>
        </p:nvSpPr>
        <p:spPr>
          <a:xfrm>
            <a:off x="2800350" y="5857875"/>
            <a:ext cx="219075" cy="350838"/>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28680" name="Rectangle 1284"/>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28681" name="Rectangle 1285"/>
          <p:cNvSpPr/>
          <p:nvPr/>
        </p:nvSpPr>
        <p:spPr>
          <a:xfrm>
            <a:off x="2525713" y="5868988"/>
            <a:ext cx="1587" cy="274637"/>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sp>
        <p:nvSpPr>
          <p:cNvPr id="4" name="Rectangle 648">
            <a:extLst>
              <a:ext uri="{FF2B5EF4-FFF2-40B4-BE49-F238E27FC236}">
                <a16:creationId xmlns:a16="http://schemas.microsoft.com/office/drawing/2014/main" id="{E3B082F2-DBE3-D2B6-206F-6CBEDB43589E}"/>
              </a:ext>
            </a:extLst>
          </p:cNvPr>
          <p:cNvSpPr/>
          <p:nvPr/>
        </p:nvSpPr>
        <p:spPr>
          <a:xfrm>
            <a:off x="762000" y="940871"/>
            <a:ext cx="8077199" cy="369332"/>
          </a:xfrm>
          <a:prstGeom prst="rect">
            <a:avLst/>
          </a:prstGeom>
          <a:noFill/>
          <a:ln w="9525">
            <a:noFill/>
          </a:ln>
        </p:spPr>
        <p:txBody>
          <a:bodyPr wrap="square" lIns="0" tIns="0" rIns="0" bIns="0">
            <a:spAutoFit/>
          </a:bodyPr>
          <a:lstStyle/>
          <a:p>
            <a:pPr algn="just" eaLnBrk="1" hangingPunct="1"/>
            <a:r>
              <a:rPr lang="zh-CN" altLang="en-US" sz="2400" dirty="0">
                <a:solidFill>
                  <a:srgbClr val="333333"/>
                </a:solidFill>
                <a:latin typeface="Helvetica Neue"/>
              </a:rPr>
              <a:t>逆向</a:t>
            </a:r>
            <a:r>
              <a:rPr lang="zh-CN" altLang="en-US" sz="2400" b="0" i="0" dirty="0">
                <a:solidFill>
                  <a:srgbClr val="333333"/>
                </a:solidFill>
                <a:effectLst/>
                <a:latin typeface="Helvetica Neue"/>
              </a:rPr>
              <a:t>推理</a:t>
            </a:r>
            <a:endParaRPr lang="en-US" altLang="zh-CN" sz="2400" b="0" i="0" dirty="0">
              <a:solidFill>
                <a:srgbClr val="333333"/>
              </a:solidFill>
              <a:effectLst/>
              <a:latin typeface="Helvetica Neue"/>
            </a:endParaRPr>
          </a:p>
        </p:txBody>
      </p:sp>
      <p:pic>
        <p:nvPicPr>
          <p:cNvPr id="2" name="Picture 7">
            <a:extLst>
              <a:ext uri="{FF2B5EF4-FFF2-40B4-BE49-F238E27FC236}">
                <a16:creationId xmlns:a16="http://schemas.microsoft.com/office/drawing/2014/main" id="{E782627E-480F-1C84-E631-7ACC18927C03}"/>
              </a:ext>
            </a:extLst>
          </p:cNvPr>
          <p:cNvPicPr>
            <a:picLocks noChangeAspect="1"/>
          </p:cNvPicPr>
          <p:nvPr/>
        </p:nvPicPr>
        <p:blipFill>
          <a:blip r:embed="rId2"/>
          <a:stretch>
            <a:fillRect/>
          </a:stretch>
        </p:blipFill>
        <p:spPr>
          <a:xfrm>
            <a:off x="2525713" y="731056"/>
            <a:ext cx="5867400" cy="6126944"/>
          </a:xfrm>
          <a:prstGeom prst="rect">
            <a:avLst/>
          </a:prstGeom>
          <a:noFill/>
          <a:ln w="9525">
            <a:noFill/>
          </a:ln>
        </p:spPr>
      </p:pic>
      <p:sp>
        <p:nvSpPr>
          <p:cNvPr id="5" name="椭圆形标注 1">
            <a:extLst>
              <a:ext uri="{FF2B5EF4-FFF2-40B4-BE49-F238E27FC236}">
                <a16:creationId xmlns:a16="http://schemas.microsoft.com/office/drawing/2014/main" id="{8DD96A20-3C27-FD48-31F4-C9B08D6272E3}"/>
              </a:ext>
            </a:extLst>
          </p:cNvPr>
          <p:cNvSpPr/>
          <p:nvPr/>
        </p:nvSpPr>
        <p:spPr>
          <a:xfrm>
            <a:off x="1405987" y="2802731"/>
            <a:ext cx="1425882" cy="908864"/>
          </a:xfrm>
          <a:prstGeom prst="wedgeEllipseCallout">
            <a:avLst>
              <a:gd name="adj1" fmla="val 87366"/>
              <a:gd name="adj2" fmla="val 31352"/>
            </a:avLst>
          </a:prstGeom>
          <a:noFill/>
          <a:ln w="9525" cap="flat" cmpd="sng">
            <a:solidFill>
              <a:srgbClr val="0000FF"/>
            </a:solidFill>
            <a:prstDash val="solid"/>
            <a:round/>
            <a:headEnd type="none" w="med" len="med"/>
            <a:tailEnd type="none" w="med" len="med"/>
          </a:ln>
        </p:spPr>
        <p:txBody>
          <a:bodyPr wrap="square" lIns="91440" tIns="45720" rIns="91440" bIns="45720" anchor="t" anchorCtr="0">
            <a:spAutoFit/>
          </a:bodyPr>
          <a:lstStyle/>
          <a:p>
            <a:pPr>
              <a:buClrTx/>
              <a:buFontTx/>
            </a:pPr>
            <a:r>
              <a:rPr lang="zh-CN" altLang="en-US" sz="1200" dirty="0">
                <a:latin typeface="Arial" panose="020B0604020202020204" pitchFamily="34" charset="0"/>
                <a:ea typeface="宋体" panose="02010600030101010101" pitchFamily="2" charset="-122"/>
              </a:rPr>
              <a:t>是否为应由</a:t>
            </a:r>
          </a:p>
          <a:p>
            <a:pPr>
              <a:buClrTx/>
              <a:buFontTx/>
            </a:pPr>
            <a:r>
              <a:rPr lang="zh-CN" altLang="en-US" sz="1200" dirty="0">
                <a:latin typeface="Arial" panose="020B0604020202020204" pitchFamily="34" charset="0"/>
                <a:ea typeface="宋体" panose="02010600030101010101" pitchFamily="2" charset="-122"/>
              </a:rPr>
              <a:t>用户证实的</a:t>
            </a:r>
          </a:p>
          <a:p>
            <a:pPr>
              <a:buClrTx/>
              <a:buFontTx/>
            </a:pPr>
            <a:r>
              <a:rPr lang="zh-CN" altLang="en-US" sz="1200" dirty="0">
                <a:latin typeface="Arial" panose="020B0604020202020204" pitchFamily="34" charset="0"/>
                <a:ea typeface="宋体" panose="02010600030101010101" pitchFamily="2" charset="-122"/>
              </a:rPr>
              <a:t>原始事实</a:t>
            </a:r>
          </a:p>
        </p:txBody>
      </p:sp>
    </p:spTree>
    <p:extLst>
      <p:ext uri="{BB962C8B-B14F-4D97-AF65-F5344CB8AC3E}">
        <p14:creationId xmlns:p14="http://schemas.microsoft.com/office/powerpoint/2010/main" val="540722262"/>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ja-JP" altLang="en-US" sz="1800" dirty="0">
                <a:solidFill>
                  <a:srgbClr val="A50021"/>
                </a:solidFill>
                <a:ea typeface="MS PGothic" panose="020B0600070205080204" pitchFamily="34" charset="-128"/>
              </a:rPr>
              <a:t>35</a:t>
            </a:fld>
            <a:endParaRPr lang="ja-JP" altLang="en-US" sz="1800" dirty="0">
              <a:solidFill>
                <a:srgbClr val="A50021"/>
              </a:solidFill>
              <a:ea typeface="MS PGothic" panose="020B0600070205080204" pitchFamily="34" charset="-128"/>
            </a:endParaRPr>
          </a:p>
        </p:txBody>
      </p:sp>
      <p:sp>
        <p:nvSpPr>
          <p:cNvPr id="51202" name="Text Box 24"/>
          <p:cNvSpPr>
            <a:spLocks noGrp="1"/>
          </p:cNvSpPr>
          <p:nvPr>
            <p:ph idx="1"/>
          </p:nvPr>
        </p:nvSpPr>
        <p:spPr>
          <a:xfrm>
            <a:off x="381000" y="1905000"/>
            <a:ext cx="8512175" cy="4403725"/>
          </a:xfrm>
          <a:solidFill>
            <a:srgbClr val="FFFFFF"/>
          </a:solidFill>
          <a:ln>
            <a:solidFill>
              <a:srgbClr val="808080"/>
            </a:solidFill>
            <a:miter/>
          </a:ln>
        </p:spPr>
        <p:txBody>
          <a:bodyPr vert="horz" wrap="square" lIns="91440" tIns="45720" rIns="91440" bIns="45720" anchor="t" anchorCtr="0"/>
          <a:lstStyle/>
          <a:p>
            <a:pPr eaLnBrk="1" hangingPunct="1">
              <a:spcBef>
                <a:spcPct val="40000"/>
              </a:spcBef>
              <a:buFont typeface="Wingdings" panose="05000000000000000000" pitchFamily="2" charset="2"/>
              <a:buChar char="§"/>
            </a:pPr>
            <a:r>
              <a:rPr lang="zh-CN" altLang="en-US" sz="2600" dirty="0">
                <a:latin typeface="Times New Roman" panose="02020603050405020304" pitchFamily="18" charset="0"/>
              </a:rPr>
              <a:t>当论域中元素数目有限时，模糊集合   的数学描述为</a:t>
            </a:r>
          </a:p>
          <a:p>
            <a:pPr eaLnBrk="1" hangingPunct="1">
              <a:spcBef>
                <a:spcPct val="40000"/>
              </a:spcBef>
              <a:buNone/>
            </a:pPr>
            <a:endParaRPr lang="zh-CN" altLang="en-US" sz="2600" dirty="0">
              <a:latin typeface="Times New Roman" panose="02020603050405020304" pitchFamily="18" charset="0"/>
            </a:endParaRPr>
          </a:p>
          <a:p>
            <a:pPr eaLnBrk="1" hangingPunct="1">
              <a:spcBef>
                <a:spcPct val="40000"/>
              </a:spcBef>
              <a:buNone/>
            </a:pPr>
            <a:r>
              <a:rPr lang="zh-CN" altLang="en-US" sz="2600" dirty="0">
                <a:latin typeface="Times New Roman" panose="02020603050405020304" pitchFamily="18" charset="0"/>
              </a:rPr>
              <a:t>                ：元素      属于模糊集     的</a:t>
            </a:r>
            <a:r>
              <a:rPr lang="zh-CN" altLang="en-US" sz="2600" b="1" dirty="0">
                <a:solidFill>
                  <a:srgbClr val="FF0000"/>
                </a:solidFill>
                <a:latin typeface="Times New Roman" panose="02020603050405020304" pitchFamily="18" charset="0"/>
              </a:rPr>
              <a:t>隶属度</a:t>
            </a:r>
            <a:r>
              <a:rPr lang="zh-CN" altLang="en-US" sz="2600" dirty="0">
                <a:latin typeface="Times New Roman" panose="02020603050405020304" pitchFamily="18" charset="0"/>
              </a:rPr>
              <a:t>，    是元素</a:t>
            </a:r>
          </a:p>
          <a:p>
            <a:pPr eaLnBrk="1" hangingPunct="1">
              <a:spcBef>
                <a:spcPct val="40000"/>
              </a:spcBef>
              <a:buNone/>
            </a:pPr>
            <a:r>
              <a:rPr lang="zh-CN" altLang="en-US" sz="2600" dirty="0">
                <a:latin typeface="Times New Roman" panose="02020603050405020304" pitchFamily="18" charset="0"/>
              </a:rPr>
              <a:t>      的论域。</a:t>
            </a:r>
            <a:endParaRPr lang="en-US" altLang="zh-CN" sz="2600" dirty="0">
              <a:latin typeface="Times New Roman" panose="02020603050405020304" pitchFamily="18" charset="0"/>
            </a:endParaRPr>
          </a:p>
          <a:p>
            <a:pPr eaLnBrk="1" hangingPunct="1">
              <a:spcBef>
                <a:spcPct val="40000"/>
              </a:spcBef>
              <a:buFont typeface="Wingdings" panose="05000000000000000000" pitchFamily="2" charset="2"/>
              <a:buChar char="§"/>
            </a:pPr>
            <a:r>
              <a:rPr lang="zh-CN" altLang="en-US" sz="2600" dirty="0">
                <a:latin typeface="Times New Roman" panose="02020603050405020304" pitchFamily="18" charset="0"/>
              </a:rPr>
              <a:t>例：论域</a:t>
            </a:r>
            <a:r>
              <a:rPr lang="en-US" altLang="zh-CN" sz="2600" dirty="0">
                <a:latin typeface="Times New Roman" panose="02020603050405020304" pitchFamily="18" charset="0"/>
              </a:rPr>
              <a:t>U={1,2,3,4,5}</a:t>
            </a:r>
            <a:r>
              <a:rPr lang="zh-CN" altLang="en-US" sz="2600" dirty="0">
                <a:latin typeface="Times New Roman" panose="02020603050405020304" pitchFamily="18" charset="0"/>
              </a:rPr>
              <a:t>，模糊集合</a:t>
            </a:r>
            <a:r>
              <a:rPr lang="en-US" altLang="zh-CN" sz="2600" dirty="0">
                <a:latin typeface="Times New Roman" panose="02020603050405020304" pitchFamily="18" charset="0"/>
              </a:rPr>
              <a:t>A: “</a:t>
            </a:r>
            <a:r>
              <a:rPr lang="zh-CN" altLang="en-US" sz="2600" dirty="0">
                <a:latin typeface="Times New Roman" panose="02020603050405020304" pitchFamily="18" charset="0"/>
              </a:rPr>
              <a:t>大</a:t>
            </a:r>
            <a:r>
              <a:rPr lang="en-US" altLang="zh-CN" sz="2600" dirty="0">
                <a:latin typeface="Times New Roman" panose="02020603050405020304" pitchFamily="18" charset="0"/>
              </a:rPr>
              <a:t>”</a:t>
            </a:r>
            <a:r>
              <a:rPr lang="zh-CN" altLang="en-US" sz="2600" dirty="0">
                <a:latin typeface="Times New Roman" panose="02020603050405020304" pitchFamily="18" charset="0"/>
              </a:rPr>
              <a:t>，则</a:t>
            </a:r>
          </a:p>
        </p:txBody>
      </p:sp>
      <p:graphicFrame>
        <p:nvGraphicFramePr>
          <p:cNvPr id="51203" name="Object 6"/>
          <p:cNvGraphicFramePr>
            <a:graphicFrameLocks noChangeAspect="1"/>
          </p:cNvGraphicFramePr>
          <p:nvPr/>
        </p:nvGraphicFramePr>
        <p:xfrm>
          <a:off x="1646238" y="2633663"/>
          <a:ext cx="4516437" cy="566737"/>
        </p:xfrm>
        <a:graphic>
          <a:graphicData uri="http://schemas.openxmlformats.org/presentationml/2006/ole">
            <mc:AlternateContent xmlns:mc="http://schemas.openxmlformats.org/markup-compatibility/2006">
              <mc:Choice xmlns:v="urn:schemas-microsoft-com:vml" Requires="v">
                <p:oleObj r:id="rId2" imgW="1663700" imgH="292100" progId="Equation.DSMT4">
                  <p:embed/>
                </p:oleObj>
              </mc:Choice>
              <mc:Fallback>
                <p:oleObj r:id="rId2" imgW="1663700" imgH="292100" progId="Equation.DSMT4">
                  <p:embed/>
                  <p:pic>
                    <p:nvPicPr>
                      <p:cNvPr id="51203" name="Object 6"/>
                      <p:cNvPicPr/>
                      <p:nvPr/>
                    </p:nvPicPr>
                    <p:blipFill>
                      <a:blip r:embed="rId3"/>
                      <a:stretch>
                        <a:fillRect/>
                      </a:stretch>
                    </p:blipFill>
                    <p:spPr>
                      <a:xfrm>
                        <a:off x="1646238" y="2633663"/>
                        <a:ext cx="4516437" cy="566737"/>
                      </a:xfrm>
                      <a:prstGeom prst="rect">
                        <a:avLst/>
                      </a:prstGeom>
                      <a:noFill/>
                      <a:ln w="38100">
                        <a:noFill/>
                        <a:miter/>
                      </a:ln>
                    </p:spPr>
                  </p:pic>
                </p:oleObj>
              </mc:Fallback>
            </mc:AlternateContent>
          </a:graphicData>
        </a:graphic>
      </p:graphicFrame>
      <p:graphicFrame>
        <p:nvGraphicFramePr>
          <p:cNvPr id="51204" name="Object 8"/>
          <p:cNvGraphicFramePr>
            <a:graphicFrameLocks noChangeAspect="1"/>
          </p:cNvGraphicFramePr>
          <p:nvPr/>
        </p:nvGraphicFramePr>
        <p:xfrm>
          <a:off x="844550" y="3244850"/>
          <a:ext cx="928688" cy="482600"/>
        </p:xfrm>
        <a:graphic>
          <a:graphicData uri="http://schemas.openxmlformats.org/presentationml/2006/ole">
            <mc:AlternateContent xmlns:mc="http://schemas.openxmlformats.org/markup-compatibility/2006">
              <mc:Choice xmlns:v="urn:schemas-microsoft-com:vml" Requires="v">
                <p:oleObj r:id="rId4" imgW="457200" imgH="241300" progId="Equation.DSMT4">
                  <p:embed/>
                </p:oleObj>
              </mc:Choice>
              <mc:Fallback>
                <p:oleObj r:id="rId4" imgW="457200" imgH="241300" progId="Equation.DSMT4">
                  <p:embed/>
                  <p:pic>
                    <p:nvPicPr>
                      <p:cNvPr id="51204" name="Object 8"/>
                      <p:cNvPicPr/>
                      <p:nvPr/>
                    </p:nvPicPr>
                    <p:blipFill>
                      <a:blip r:embed="rId5"/>
                      <a:stretch>
                        <a:fillRect/>
                      </a:stretch>
                    </p:blipFill>
                    <p:spPr>
                      <a:xfrm>
                        <a:off x="844550" y="3244850"/>
                        <a:ext cx="928688" cy="482600"/>
                      </a:xfrm>
                      <a:prstGeom prst="rect">
                        <a:avLst/>
                      </a:prstGeom>
                      <a:noFill/>
                      <a:ln w="38100">
                        <a:noFill/>
                        <a:miter/>
                      </a:ln>
                    </p:spPr>
                  </p:pic>
                </p:oleObj>
              </mc:Fallback>
            </mc:AlternateContent>
          </a:graphicData>
        </a:graphic>
      </p:graphicFrame>
      <p:graphicFrame>
        <p:nvGraphicFramePr>
          <p:cNvPr id="51205" name="Object 10"/>
          <p:cNvGraphicFramePr>
            <a:graphicFrameLocks noChangeAspect="1"/>
          </p:cNvGraphicFramePr>
          <p:nvPr/>
        </p:nvGraphicFramePr>
        <p:xfrm>
          <a:off x="2860675" y="3325813"/>
          <a:ext cx="342900" cy="365125"/>
        </p:xfrm>
        <a:graphic>
          <a:graphicData uri="http://schemas.openxmlformats.org/presentationml/2006/ole">
            <mc:AlternateContent xmlns:mc="http://schemas.openxmlformats.org/markup-compatibility/2006">
              <mc:Choice xmlns:v="urn:schemas-microsoft-com:vml" Requires="v">
                <p:oleObj r:id="rId6" imgW="114300" imgH="127000" progId="Equation.3">
                  <p:embed/>
                </p:oleObj>
              </mc:Choice>
              <mc:Fallback>
                <p:oleObj r:id="rId6" imgW="114300" imgH="127000" progId="Equation.3">
                  <p:embed/>
                  <p:pic>
                    <p:nvPicPr>
                      <p:cNvPr id="51205" name="Object 10"/>
                      <p:cNvPicPr/>
                      <p:nvPr/>
                    </p:nvPicPr>
                    <p:blipFill>
                      <a:blip r:embed="rId7"/>
                      <a:stretch>
                        <a:fillRect/>
                      </a:stretch>
                    </p:blipFill>
                    <p:spPr>
                      <a:xfrm>
                        <a:off x="2860675" y="3325813"/>
                        <a:ext cx="342900" cy="365125"/>
                      </a:xfrm>
                      <a:prstGeom prst="rect">
                        <a:avLst/>
                      </a:prstGeom>
                      <a:noFill/>
                      <a:ln w="38100">
                        <a:noFill/>
                        <a:miter/>
                      </a:ln>
                    </p:spPr>
                  </p:pic>
                </p:oleObj>
              </mc:Fallback>
            </mc:AlternateContent>
          </a:graphicData>
        </a:graphic>
      </p:graphicFrame>
      <p:graphicFrame>
        <p:nvGraphicFramePr>
          <p:cNvPr id="51206" name="Object 12"/>
          <p:cNvGraphicFramePr>
            <a:graphicFrameLocks noChangeAspect="1"/>
          </p:cNvGraphicFramePr>
          <p:nvPr/>
        </p:nvGraphicFramePr>
        <p:xfrm>
          <a:off x="4900613" y="3241675"/>
          <a:ext cx="463550" cy="457200"/>
        </p:xfrm>
        <a:graphic>
          <a:graphicData uri="http://schemas.openxmlformats.org/presentationml/2006/ole">
            <mc:AlternateContent xmlns:mc="http://schemas.openxmlformats.org/markup-compatibility/2006">
              <mc:Choice xmlns:v="urn:schemas-microsoft-com:vml" Requires="v">
                <p:oleObj r:id="rId8" imgW="139700" imgH="139700" progId="Equation.3">
                  <p:embed/>
                </p:oleObj>
              </mc:Choice>
              <mc:Fallback>
                <p:oleObj r:id="rId8" imgW="139700" imgH="139700" progId="Equation.3">
                  <p:embed/>
                  <p:pic>
                    <p:nvPicPr>
                      <p:cNvPr id="51206" name="Object 12"/>
                      <p:cNvPicPr/>
                      <p:nvPr/>
                    </p:nvPicPr>
                    <p:blipFill>
                      <a:blip r:embed="rId9"/>
                      <a:stretch>
                        <a:fillRect/>
                      </a:stretch>
                    </p:blipFill>
                    <p:spPr>
                      <a:xfrm>
                        <a:off x="4900613" y="3241675"/>
                        <a:ext cx="463550" cy="457200"/>
                      </a:xfrm>
                      <a:prstGeom prst="rect">
                        <a:avLst/>
                      </a:prstGeom>
                      <a:noFill/>
                      <a:ln w="38100">
                        <a:noFill/>
                        <a:miter/>
                      </a:ln>
                    </p:spPr>
                  </p:pic>
                </p:oleObj>
              </mc:Fallback>
            </mc:AlternateContent>
          </a:graphicData>
        </a:graphic>
      </p:graphicFrame>
      <p:graphicFrame>
        <p:nvGraphicFramePr>
          <p:cNvPr id="51207" name="Object 14"/>
          <p:cNvGraphicFramePr>
            <a:graphicFrameLocks noChangeAspect="1"/>
          </p:cNvGraphicFramePr>
          <p:nvPr/>
        </p:nvGraphicFramePr>
        <p:xfrm>
          <a:off x="6921500" y="3302000"/>
          <a:ext cx="387350" cy="357188"/>
        </p:xfrm>
        <a:graphic>
          <a:graphicData uri="http://schemas.openxmlformats.org/presentationml/2006/ole">
            <mc:AlternateContent xmlns:mc="http://schemas.openxmlformats.org/markup-compatibility/2006">
              <mc:Choice xmlns:v="urn:schemas-microsoft-com:vml" Requires="v">
                <p:oleObj r:id="rId10" imgW="152400" imgH="139700" progId="Equation.3">
                  <p:embed/>
                </p:oleObj>
              </mc:Choice>
              <mc:Fallback>
                <p:oleObj r:id="rId10" imgW="152400" imgH="139700" progId="Equation.3">
                  <p:embed/>
                  <p:pic>
                    <p:nvPicPr>
                      <p:cNvPr id="51207" name="Object 14"/>
                      <p:cNvPicPr/>
                      <p:nvPr/>
                    </p:nvPicPr>
                    <p:blipFill>
                      <a:blip r:embed="rId11"/>
                      <a:stretch>
                        <a:fillRect/>
                      </a:stretch>
                    </p:blipFill>
                    <p:spPr>
                      <a:xfrm>
                        <a:off x="6921500" y="3302000"/>
                        <a:ext cx="387350" cy="357188"/>
                      </a:xfrm>
                      <a:prstGeom prst="rect">
                        <a:avLst/>
                      </a:prstGeom>
                      <a:noFill/>
                      <a:ln w="38100">
                        <a:noFill/>
                        <a:miter/>
                      </a:ln>
                    </p:spPr>
                  </p:pic>
                </p:oleObj>
              </mc:Fallback>
            </mc:AlternateContent>
          </a:graphicData>
        </a:graphic>
      </p:graphicFrame>
      <p:graphicFrame>
        <p:nvGraphicFramePr>
          <p:cNvPr id="51208" name="Object 16"/>
          <p:cNvGraphicFramePr>
            <a:graphicFrameLocks noChangeAspect="1"/>
          </p:cNvGraphicFramePr>
          <p:nvPr/>
        </p:nvGraphicFramePr>
        <p:xfrm>
          <a:off x="8302625" y="3287713"/>
          <a:ext cx="407988" cy="433387"/>
        </p:xfrm>
        <a:graphic>
          <a:graphicData uri="http://schemas.openxmlformats.org/presentationml/2006/ole">
            <mc:AlternateContent xmlns:mc="http://schemas.openxmlformats.org/markup-compatibility/2006">
              <mc:Choice xmlns:v="urn:schemas-microsoft-com:vml" Requires="v">
                <p:oleObj r:id="rId12" imgW="114300" imgH="127000" progId="Equation.3">
                  <p:embed/>
                </p:oleObj>
              </mc:Choice>
              <mc:Fallback>
                <p:oleObj r:id="rId12" imgW="114300" imgH="127000" progId="Equation.3">
                  <p:embed/>
                  <p:pic>
                    <p:nvPicPr>
                      <p:cNvPr id="51208" name="Object 16"/>
                      <p:cNvPicPr/>
                      <p:nvPr/>
                    </p:nvPicPr>
                    <p:blipFill>
                      <a:blip r:embed="rId13"/>
                      <a:stretch>
                        <a:fillRect/>
                      </a:stretch>
                    </p:blipFill>
                    <p:spPr>
                      <a:xfrm>
                        <a:off x="8302625" y="3287713"/>
                        <a:ext cx="407988" cy="433387"/>
                      </a:xfrm>
                      <a:prstGeom prst="rect">
                        <a:avLst/>
                      </a:prstGeom>
                      <a:noFill/>
                      <a:ln w="38100">
                        <a:noFill/>
                        <a:miter/>
                      </a:ln>
                    </p:spPr>
                  </p:pic>
                </p:oleObj>
              </mc:Fallback>
            </mc:AlternateContent>
          </a:graphicData>
        </a:graphic>
      </p:graphicFrame>
      <p:graphicFrame>
        <p:nvGraphicFramePr>
          <p:cNvPr id="51209" name="Object 4"/>
          <p:cNvGraphicFramePr>
            <a:graphicFrameLocks noChangeAspect="1"/>
          </p:cNvGraphicFramePr>
          <p:nvPr/>
        </p:nvGraphicFramePr>
        <p:xfrm>
          <a:off x="6227763" y="1989138"/>
          <a:ext cx="296862" cy="355600"/>
        </p:xfrm>
        <a:graphic>
          <a:graphicData uri="http://schemas.openxmlformats.org/presentationml/2006/ole">
            <mc:AlternateContent xmlns:mc="http://schemas.openxmlformats.org/markup-compatibility/2006">
              <mc:Choice xmlns:v="urn:schemas-microsoft-com:vml" Requires="v">
                <p:oleObj r:id="rId14" imgW="139700" imgH="139700" progId="Equation.3">
                  <p:embed/>
                </p:oleObj>
              </mc:Choice>
              <mc:Fallback>
                <p:oleObj r:id="rId14" imgW="139700" imgH="139700" progId="Equation.3">
                  <p:embed/>
                  <p:pic>
                    <p:nvPicPr>
                      <p:cNvPr id="51209" name="Object 4"/>
                      <p:cNvPicPr/>
                      <p:nvPr/>
                    </p:nvPicPr>
                    <p:blipFill>
                      <a:blip r:embed="rId15"/>
                      <a:stretch>
                        <a:fillRect/>
                      </a:stretch>
                    </p:blipFill>
                    <p:spPr>
                      <a:xfrm>
                        <a:off x="6227763" y="1989138"/>
                        <a:ext cx="296862" cy="355600"/>
                      </a:xfrm>
                      <a:prstGeom prst="rect">
                        <a:avLst/>
                      </a:prstGeom>
                      <a:noFill/>
                      <a:ln w="38100">
                        <a:noFill/>
                        <a:miter/>
                      </a:ln>
                    </p:spPr>
                  </p:pic>
                </p:oleObj>
              </mc:Fallback>
            </mc:AlternateContent>
          </a:graphicData>
        </a:graphic>
      </p:graphicFrame>
      <p:sp>
        <p:nvSpPr>
          <p:cNvPr id="51210" name="Rectangle 21"/>
          <p:cNvSpPr/>
          <p:nvPr/>
        </p:nvSpPr>
        <p:spPr>
          <a:xfrm>
            <a:off x="395288" y="1138238"/>
            <a:ext cx="2167581" cy="527580"/>
          </a:xfrm>
          <a:prstGeom prst="rect">
            <a:avLst/>
          </a:prstGeom>
          <a:noFill/>
          <a:ln w="9525">
            <a:noFill/>
          </a:ln>
        </p:spPr>
        <p:txBody>
          <a:bodyPr wrap="none" anchor="t" anchorCtr="0">
            <a:spAutoFit/>
          </a:bodyPr>
          <a:lstStyle/>
          <a:p>
            <a:pPr>
              <a:lnSpc>
                <a:spcPct val="110000"/>
              </a:lnSpc>
              <a:spcBef>
                <a:spcPct val="30000"/>
              </a:spcBef>
              <a:buClr>
                <a:schemeClr val="accent2"/>
              </a:buClr>
              <a:buFont typeface="Wingdings" panose="05000000000000000000" pitchFamily="2" charset="2"/>
            </a:pPr>
            <a:r>
              <a:rPr lang="en-US" altLang="zh-CN" sz="2800" b="1" dirty="0">
                <a:latin typeface="Times New Roman" panose="02020603050405020304" pitchFamily="18" charset="0"/>
              </a:rPr>
              <a:t>1</a:t>
            </a:r>
            <a:r>
              <a:rPr lang="zh-CN" altLang="en-US" sz="2800" b="1" dirty="0">
                <a:latin typeface="Times New Roman" panose="02020603050405020304" pitchFamily="18" charset="0"/>
                <a:ea typeface="宋体" panose="02010600030101010101" pitchFamily="2" charset="-122"/>
              </a:rPr>
              <a:t>．模糊集合</a:t>
            </a:r>
          </a:p>
        </p:txBody>
      </p:sp>
      <p:sp>
        <p:nvSpPr>
          <p:cNvPr id="51211" name="Rectangle 4"/>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3.5.2  </a:t>
            </a:r>
            <a:r>
              <a:rPr lang="zh-CN" altLang="en-US" b="0" dirty="0">
                <a:latin typeface="Times New Roman" panose="02020603050405020304" pitchFamily="18" charset="0"/>
              </a:rPr>
              <a:t>模糊集合的定义与表示</a:t>
            </a:r>
          </a:p>
        </p:txBody>
      </p:sp>
      <p:graphicFrame>
        <p:nvGraphicFramePr>
          <p:cNvPr id="51212" name="对象 1"/>
          <p:cNvGraphicFramePr>
            <a:graphicFrameLocks noChangeAspect="1"/>
          </p:cNvGraphicFramePr>
          <p:nvPr/>
        </p:nvGraphicFramePr>
        <p:xfrm>
          <a:off x="684213" y="5157788"/>
          <a:ext cx="7713662" cy="482600"/>
        </p:xfrm>
        <a:graphic>
          <a:graphicData uri="http://schemas.openxmlformats.org/presentationml/2006/ole">
            <mc:AlternateContent xmlns:mc="http://schemas.openxmlformats.org/markup-compatibility/2006">
              <mc:Choice xmlns:v="urn:schemas-microsoft-com:vml" Requires="v">
                <p:oleObj r:id="rId16" imgW="3797300" imgH="241300" progId="Equation.DSMT4">
                  <p:embed/>
                </p:oleObj>
              </mc:Choice>
              <mc:Fallback>
                <p:oleObj r:id="rId16" imgW="3797300" imgH="241300" progId="Equation.DSMT4">
                  <p:embed/>
                  <p:pic>
                    <p:nvPicPr>
                      <p:cNvPr id="51212" name="对象 1"/>
                      <p:cNvPicPr/>
                      <p:nvPr/>
                    </p:nvPicPr>
                    <p:blipFill>
                      <a:blip r:embed="rId17"/>
                      <a:stretch>
                        <a:fillRect/>
                      </a:stretch>
                    </p:blipFill>
                    <p:spPr>
                      <a:xfrm>
                        <a:off x="684213" y="5157788"/>
                        <a:ext cx="7713662" cy="482600"/>
                      </a:xfrm>
                      <a:prstGeom prst="rect">
                        <a:avLst/>
                      </a:prstGeom>
                      <a:noFill/>
                      <a:ln w="38100">
                        <a:noFill/>
                        <a:miter/>
                      </a:ln>
                    </p:spPr>
                  </p:pic>
                </p:oleObj>
              </mc:Fallback>
            </mc:AlternateContent>
          </a:graphicData>
        </a:graphic>
      </p:graphicFrame>
      <p:sp>
        <p:nvSpPr>
          <p:cNvPr id="2" name="圆角矩形标注 1"/>
          <p:cNvSpPr/>
          <p:nvPr/>
        </p:nvSpPr>
        <p:spPr>
          <a:xfrm>
            <a:off x="5067300" y="908685"/>
            <a:ext cx="1854200" cy="339885"/>
          </a:xfrm>
          <a:prstGeom prst="wedgeRoundRectCallout">
            <a:avLst>
              <a:gd name="adj1" fmla="val -32876"/>
              <a:gd name="adj2" fmla="val 110287"/>
              <a:gd name="adj3" fmla="val 16667"/>
            </a:avLst>
          </a:prstGeom>
          <a:noFill/>
          <a:ln w="12700" cap="flat" cmpd="sng" algn="ctr">
            <a:solidFill>
              <a:srgbClr val="C00000"/>
            </a:solidFill>
            <a:prstDash val="solid"/>
            <a:round/>
            <a:headEnd type="none" w="med" len="med"/>
            <a:tailEnd type="none" w="med" len="med"/>
          </a:ln>
        </p:spPr>
        <p:txBody>
          <a:bodyPr vert="horz" wrap="square" lIns="91440" tIns="45720" rIns="91440" bIns="4572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与经典集合表示不同</a:t>
            </a: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ja-JP" altLang="en-US" sz="1800" dirty="0">
                <a:solidFill>
                  <a:srgbClr val="A50021"/>
                </a:solidFill>
                <a:ea typeface="MS PGothic" panose="020B0600070205080204" pitchFamily="34" charset="-128"/>
              </a:rPr>
              <a:t>36</a:t>
            </a:fld>
            <a:endParaRPr lang="ja-JP" altLang="en-US" sz="1800" dirty="0">
              <a:solidFill>
                <a:srgbClr val="A50021"/>
              </a:solidFill>
              <a:ea typeface="MS PGothic" panose="020B0600070205080204" pitchFamily="34" charset="-128"/>
            </a:endParaRPr>
          </a:p>
        </p:txBody>
      </p:sp>
      <p:sp>
        <p:nvSpPr>
          <p:cNvPr id="52226" name="Rectangle 20"/>
          <p:cNvSpPr/>
          <p:nvPr/>
        </p:nvSpPr>
        <p:spPr>
          <a:xfrm>
            <a:off x="350838" y="962025"/>
            <a:ext cx="3933825" cy="1160463"/>
          </a:xfrm>
          <a:prstGeom prst="rect">
            <a:avLst/>
          </a:prstGeom>
          <a:noFill/>
          <a:ln w="9525">
            <a:noFill/>
          </a:ln>
        </p:spPr>
        <p:txBody>
          <a:bodyPr wrap="none" anchor="t" anchorCtr="0">
            <a:spAutoFit/>
          </a:bodyPr>
          <a:lstStyle/>
          <a:p>
            <a:pPr>
              <a:lnSpc>
                <a:spcPct val="110000"/>
              </a:lnSpc>
              <a:spcBef>
                <a:spcPct val="30000"/>
              </a:spcBef>
              <a:buClr>
                <a:schemeClr val="accent2"/>
              </a:buClr>
              <a:buFont typeface="Wingdings" panose="05000000000000000000" pitchFamily="2" charset="2"/>
            </a:pP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．模糊集合的表示方法</a:t>
            </a:r>
          </a:p>
          <a:p>
            <a:pPr>
              <a:lnSpc>
                <a:spcPct val="110000"/>
              </a:lnSpc>
              <a:spcBef>
                <a:spcPct val="30000"/>
              </a:spcBef>
              <a:buClr>
                <a:schemeClr val="accent2"/>
              </a:buClr>
              <a:buFont typeface="Wingdings" panose="05000000000000000000" pitchFamily="2" charset="2"/>
            </a:pPr>
            <a:r>
              <a:rPr lang="zh-CN" altLang="en-US" sz="2800" b="1" dirty="0">
                <a:solidFill>
                  <a:schemeClr val="accent2"/>
                </a:solidFill>
                <a:latin typeface="Times New Roman" panose="02020603050405020304" pitchFamily="18" charset="0"/>
                <a:ea typeface="宋体" panose="02010600030101010101" pitchFamily="2" charset="-122"/>
              </a:rPr>
              <a:t>（</a:t>
            </a:r>
            <a:r>
              <a:rPr lang="en-US" altLang="zh-CN" sz="2800" b="1" dirty="0">
                <a:solidFill>
                  <a:schemeClr val="accent2"/>
                </a:solidFill>
                <a:latin typeface="Times New Roman" panose="02020603050405020304" pitchFamily="18" charset="0"/>
                <a:ea typeface="宋体" panose="02010600030101010101" pitchFamily="2" charset="-122"/>
              </a:rPr>
              <a:t>1</a:t>
            </a:r>
            <a:r>
              <a:rPr lang="zh-CN" altLang="en-US" sz="2800" b="1" dirty="0">
                <a:solidFill>
                  <a:schemeClr val="accent2"/>
                </a:solidFill>
                <a:latin typeface="Times New Roman" panose="02020603050405020304" pitchFamily="18" charset="0"/>
                <a:ea typeface="宋体" panose="02010600030101010101" pitchFamily="2" charset="-122"/>
              </a:rPr>
              <a:t>）</a:t>
            </a:r>
            <a:r>
              <a:rPr lang="en-US" altLang="zh-CN" sz="2800" b="1" dirty="0">
                <a:solidFill>
                  <a:schemeClr val="accent2"/>
                </a:solidFill>
                <a:latin typeface="Times New Roman" panose="02020603050405020304" pitchFamily="18" charset="0"/>
                <a:ea typeface="宋体" panose="02010600030101010101" pitchFamily="2" charset="-122"/>
              </a:rPr>
              <a:t>Zadeh</a:t>
            </a:r>
            <a:r>
              <a:rPr lang="zh-CN" altLang="en-US" sz="2800" b="1" dirty="0">
                <a:solidFill>
                  <a:schemeClr val="accent2"/>
                </a:solidFill>
                <a:latin typeface="Times New Roman" panose="02020603050405020304" pitchFamily="18" charset="0"/>
                <a:ea typeface="宋体" panose="02010600030101010101" pitchFamily="2" charset="-122"/>
              </a:rPr>
              <a:t>表示法</a:t>
            </a:r>
          </a:p>
        </p:txBody>
      </p:sp>
      <p:sp>
        <p:nvSpPr>
          <p:cNvPr id="52227" name="Rectangle 22"/>
          <p:cNvSpPr/>
          <p:nvPr/>
        </p:nvSpPr>
        <p:spPr>
          <a:xfrm>
            <a:off x="2838450" y="3228975"/>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sp>
        <p:nvSpPr>
          <p:cNvPr id="52228" name="Rectangle 24"/>
          <p:cNvSpPr/>
          <p:nvPr/>
        </p:nvSpPr>
        <p:spPr>
          <a:xfrm>
            <a:off x="3505200" y="3419475"/>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grpSp>
        <p:nvGrpSpPr>
          <p:cNvPr id="2" name="Group 30"/>
          <p:cNvGrpSpPr/>
          <p:nvPr/>
        </p:nvGrpSpPr>
        <p:grpSpPr>
          <a:xfrm>
            <a:off x="381000" y="2286000"/>
            <a:ext cx="8382000" cy="2209800"/>
            <a:chOff x="240" y="1392"/>
            <a:chExt cx="5280" cy="1392"/>
          </a:xfrm>
        </p:grpSpPr>
        <p:sp>
          <p:nvSpPr>
            <p:cNvPr id="52230" name="Text Box 10"/>
            <p:cNvSpPr txBox="1"/>
            <p:nvPr/>
          </p:nvSpPr>
          <p:spPr>
            <a:xfrm>
              <a:off x="240" y="1392"/>
              <a:ext cx="5280" cy="1392"/>
            </a:xfrm>
            <a:prstGeom prst="rect">
              <a:avLst/>
            </a:prstGeom>
            <a:solidFill>
              <a:srgbClr val="FFFFFF"/>
            </a:solidFill>
            <a:ln w="9525" cap="flat" cmpd="sng">
              <a:solidFill>
                <a:srgbClr val="808080"/>
              </a:solidFill>
              <a:prstDash val="solid"/>
              <a:miter/>
              <a:headEnd type="none" w="med" len="med"/>
              <a:tailEnd type="none" w="med" len="med"/>
            </a:ln>
          </p:spPr>
          <p:txBody>
            <a:bodyPr anchor="t" anchorCtr="0"/>
            <a:lstStyle/>
            <a:p>
              <a:pPr marL="469900" indent="-469900" eaLnBrk="0" hangingPunct="0"/>
              <a:r>
                <a:rPr lang="en-US" altLang="zh-CN" sz="2600" b="1" dirty="0">
                  <a:latin typeface="宋体" panose="02010600030101010101" pitchFamily="2" charset="-122"/>
                  <a:ea typeface="宋体" panose="02010600030101010101" pitchFamily="2" charset="-122"/>
                </a:rPr>
                <a:t>1</a:t>
              </a:r>
              <a:r>
                <a:rPr lang="zh-CN" altLang="en-US" sz="2600" b="1" dirty="0">
                  <a:latin typeface="宋体" panose="02010600030101010101" pitchFamily="2" charset="-122"/>
                  <a:ea typeface="宋体" panose="02010600030101010101" pitchFamily="2" charset="-122"/>
                </a:rPr>
                <a:t>）论域是离散且元素数目有限</a:t>
              </a:r>
              <a:r>
                <a:rPr lang="en-US" altLang="zh-CN" sz="2600" b="1" dirty="0">
                  <a:latin typeface="宋体" panose="02010600030101010101" pitchFamily="2" charset="-122"/>
                  <a:ea typeface="宋体" panose="02010600030101010101" pitchFamily="2" charset="-122"/>
                </a:rPr>
                <a:t>:</a:t>
              </a:r>
            </a:p>
            <a:p>
              <a:pPr marL="469900" indent="-469900" eaLnBrk="0" hangingPunct="0"/>
              <a:endParaRPr lang="en-US" altLang="zh-CN" sz="2600" b="1" dirty="0">
                <a:latin typeface="宋体" panose="02010600030101010101" pitchFamily="2" charset="-122"/>
                <a:ea typeface="宋体" panose="02010600030101010101" pitchFamily="2" charset="-122"/>
              </a:endParaRPr>
            </a:p>
            <a:p>
              <a:pPr marL="469900" indent="-469900" eaLnBrk="0" hangingPunct="0"/>
              <a:endParaRPr lang="en-US" altLang="zh-CN" sz="2600" b="1" dirty="0">
                <a:latin typeface="宋体" panose="02010600030101010101" pitchFamily="2" charset="-122"/>
                <a:ea typeface="宋体" panose="02010600030101010101" pitchFamily="2" charset="-122"/>
              </a:endParaRPr>
            </a:p>
            <a:p>
              <a:pPr marL="469900" indent="-469900" eaLnBrk="0" hangingPunct="0"/>
              <a:r>
                <a:rPr lang="zh-CN" altLang="en-US" sz="2600" b="1" dirty="0">
                  <a:latin typeface="宋体" panose="02010600030101010101" pitchFamily="2" charset="-122"/>
                  <a:ea typeface="宋体" panose="02010600030101010101" pitchFamily="2" charset="-122"/>
                </a:rPr>
                <a:t>或</a:t>
              </a:r>
              <a:endParaRPr lang="zh-CN" altLang="en-US" sz="2600" b="1" dirty="0">
                <a:solidFill>
                  <a:schemeClr val="accent2"/>
                </a:solidFill>
                <a:latin typeface="Times New Roman" panose="02020603050405020304" pitchFamily="18" charset="0"/>
                <a:ea typeface="宋体" panose="02010600030101010101" pitchFamily="2" charset="-122"/>
              </a:endParaRPr>
            </a:p>
          </p:txBody>
        </p:sp>
        <p:graphicFrame>
          <p:nvGraphicFramePr>
            <p:cNvPr id="52231" name="Object 21"/>
            <p:cNvGraphicFramePr>
              <a:graphicFrameLocks noChangeAspect="1"/>
            </p:cNvGraphicFramePr>
            <p:nvPr/>
          </p:nvGraphicFramePr>
          <p:xfrm>
            <a:off x="840" y="1719"/>
            <a:ext cx="4608" cy="533"/>
          </p:xfrm>
          <a:graphic>
            <a:graphicData uri="http://schemas.openxmlformats.org/presentationml/2006/ole">
              <mc:AlternateContent xmlns:mc="http://schemas.openxmlformats.org/markup-compatibility/2006">
                <mc:Choice xmlns:v="urn:schemas-microsoft-com:vml" Requires="v">
                  <p:oleObj r:id="rId2" imgW="3695700" imgH="431800" progId="Equation.DSMT4">
                    <p:embed/>
                  </p:oleObj>
                </mc:Choice>
                <mc:Fallback>
                  <p:oleObj r:id="rId2" imgW="3695700" imgH="431800" progId="Equation.DSMT4">
                    <p:embed/>
                    <p:pic>
                      <p:nvPicPr>
                        <p:cNvPr id="52231" name="Object 21"/>
                        <p:cNvPicPr/>
                        <p:nvPr/>
                      </p:nvPicPr>
                      <p:blipFill>
                        <a:blip r:embed="rId3"/>
                        <a:stretch>
                          <a:fillRect/>
                        </a:stretch>
                      </p:blipFill>
                      <p:spPr>
                        <a:xfrm>
                          <a:off x="840" y="1719"/>
                          <a:ext cx="4608" cy="533"/>
                        </a:xfrm>
                        <a:prstGeom prst="rect">
                          <a:avLst/>
                        </a:prstGeom>
                        <a:noFill/>
                        <a:ln w="38100">
                          <a:noFill/>
                          <a:miter/>
                        </a:ln>
                      </p:spPr>
                    </p:pic>
                  </p:oleObj>
                </mc:Fallback>
              </mc:AlternateContent>
            </a:graphicData>
          </a:graphic>
        </p:graphicFrame>
        <p:graphicFrame>
          <p:nvGraphicFramePr>
            <p:cNvPr id="52232" name="Object 23"/>
            <p:cNvGraphicFramePr>
              <a:graphicFrameLocks noChangeAspect="1"/>
            </p:cNvGraphicFramePr>
            <p:nvPr/>
          </p:nvGraphicFramePr>
          <p:xfrm>
            <a:off x="864" y="2400"/>
            <a:ext cx="3360" cy="278"/>
          </p:xfrm>
          <a:graphic>
            <a:graphicData uri="http://schemas.openxmlformats.org/presentationml/2006/ole">
              <mc:AlternateContent xmlns:mc="http://schemas.openxmlformats.org/markup-compatibility/2006">
                <mc:Choice xmlns:v="urn:schemas-microsoft-com:vml" Requires="v">
                  <p:oleObj r:id="rId4" imgW="2705100" imgH="228600" progId="Equation.DSMT4">
                    <p:embed/>
                  </p:oleObj>
                </mc:Choice>
                <mc:Fallback>
                  <p:oleObj r:id="rId4" imgW="2705100" imgH="228600" progId="Equation.DSMT4">
                    <p:embed/>
                    <p:pic>
                      <p:nvPicPr>
                        <p:cNvPr id="52232" name="Object 23"/>
                        <p:cNvPicPr/>
                        <p:nvPr/>
                      </p:nvPicPr>
                      <p:blipFill>
                        <a:blip r:embed="rId5"/>
                        <a:stretch>
                          <a:fillRect/>
                        </a:stretch>
                      </p:blipFill>
                      <p:spPr>
                        <a:xfrm>
                          <a:off x="864" y="2400"/>
                          <a:ext cx="3360" cy="278"/>
                        </a:xfrm>
                        <a:prstGeom prst="rect">
                          <a:avLst/>
                        </a:prstGeom>
                        <a:noFill/>
                        <a:ln w="38100">
                          <a:noFill/>
                          <a:miter/>
                        </a:ln>
                      </p:spPr>
                    </p:pic>
                  </p:oleObj>
                </mc:Fallback>
              </mc:AlternateContent>
            </a:graphicData>
          </a:graphic>
        </p:graphicFrame>
      </p:grpSp>
      <p:sp>
        <p:nvSpPr>
          <p:cNvPr id="52233" name="Rectangle 29"/>
          <p:cNvSpPr/>
          <p:nvPr/>
        </p:nvSpPr>
        <p:spPr>
          <a:xfrm>
            <a:off x="4076700" y="3228975"/>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sp>
        <p:nvSpPr>
          <p:cNvPr id="52234" name="Rectangle 4"/>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3.5.2  </a:t>
            </a:r>
            <a:r>
              <a:rPr lang="zh-CN" altLang="en-US" b="0" dirty="0">
                <a:latin typeface="Times New Roman" panose="02020603050405020304" pitchFamily="18" charset="0"/>
              </a:rPr>
              <a:t>模糊集合的定义与表示</a:t>
            </a:r>
          </a:p>
        </p:txBody>
      </p:sp>
      <p:sp>
        <p:nvSpPr>
          <p:cNvPr id="52235" name="Text Box 24"/>
          <p:cNvSpPr txBox="1"/>
          <p:nvPr/>
        </p:nvSpPr>
        <p:spPr>
          <a:xfrm>
            <a:off x="430213" y="4724400"/>
            <a:ext cx="8512175" cy="1873250"/>
          </a:xfrm>
          <a:prstGeom prst="rect">
            <a:avLst/>
          </a:prstGeom>
          <a:solidFill>
            <a:srgbClr val="FFFFFF"/>
          </a:solidFill>
          <a:ln w="9525" cap="flat" cmpd="sng">
            <a:solidFill>
              <a:srgbClr val="808080"/>
            </a:solidFill>
            <a:prstDash val="solid"/>
            <a:miter/>
            <a:headEnd type="none" w="med" len="med"/>
            <a:tailEnd type="none" w="med" len="med"/>
          </a:ln>
        </p:spPr>
        <p:txBody>
          <a:bodyPr anchor="t" anchorCtr="0"/>
          <a:lstStyle/>
          <a:p>
            <a:pPr algn="just">
              <a:lnSpc>
                <a:spcPct val="120000"/>
              </a:lnSpc>
              <a:spcBef>
                <a:spcPct val="40000"/>
              </a:spcBef>
              <a:buClr>
                <a:schemeClr val="accent2"/>
              </a:buClr>
              <a:buFont typeface="Wingdings" panose="05000000000000000000" pitchFamily="2" charset="2"/>
            </a:pPr>
            <a:endParaRPr lang="zh-CN" altLang="en-US" sz="2600" dirty="0">
              <a:latin typeface="Times New Roman" panose="02020603050405020304" pitchFamily="18" charset="0"/>
              <a:ea typeface="宋体" panose="02010600030101010101" pitchFamily="2" charset="-122"/>
            </a:endParaRPr>
          </a:p>
        </p:txBody>
      </p:sp>
      <p:graphicFrame>
        <p:nvGraphicFramePr>
          <p:cNvPr id="52236" name="对象 3"/>
          <p:cNvGraphicFramePr>
            <a:graphicFrameLocks noChangeAspect="1"/>
          </p:cNvGraphicFramePr>
          <p:nvPr/>
        </p:nvGraphicFramePr>
        <p:xfrm>
          <a:off x="2124075" y="4868863"/>
          <a:ext cx="3362325" cy="1677987"/>
        </p:xfrm>
        <a:graphic>
          <a:graphicData uri="http://schemas.openxmlformats.org/presentationml/2006/ole">
            <mc:AlternateContent xmlns:mc="http://schemas.openxmlformats.org/markup-compatibility/2006">
              <mc:Choice xmlns:v="urn:schemas-microsoft-com:vml" Requires="v">
                <p:oleObj r:id="rId6" imgW="1828800" imgH="927100" progId="Equation.DSMT4">
                  <p:embed/>
                </p:oleObj>
              </mc:Choice>
              <mc:Fallback>
                <p:oleObj r:id="rId6" imgW="1828800" imgH="927100" progId="Equation.DSMT4">
                  <p:embed/>
                  <p:pic>
                    <p:nvPicPr>
                      <p:cNvPr id="52236" name="对象 3"/>
                      <p:cNvPicPr/>
                      <p:nvPr/>
                    </p:nvPicPr>
                    <p:blipFill>
                      <a:blip r:embed="rId7"/>
                      <a:stretch>
                        <a:fillRect/>
                      </a:stretch>
                    </p:blipFill>
                    <p:spPr>
                      <a:xfrm>
                        <a:off x="2124075" y="4868863"/>
                        <a:ext cx="3362325" cy="1677987"/>
                      </a:xfrm>
                      <a:prstGeom prst="rect">
                        <a:avLst/>
                      </a:prstGeom>
                      <a:noFill/>
                      <a:ln w="38100">
                        <a:noFill/>
                        <a:miter/>
                      </a:ln>
                    </p:spPr>
                  </p:pic>
                </p:oleObj>
              </mc:Fallback>
            </mc:AlternateContent>
          </a:graphicData>
        </a:graphic>
      </p:graphicFrame>
      <p:sp>
        <p:nvSpPr>
          <p:cNvPr id="52237" name="矩形 4"/>
          <p:cNvSpPr/>
          <p:nvPr/>
        </p:nvSpPr>
        <p:spPr>
          <a:xfrm>
            <a:off x="539750" y="5476875"/>
            <a:ext cx="847090" cy="491490"/>
          </a:xfrm>
          <a:prstGeom prst="rect">
            <a:avLst/>
          </a:prstGeom>
          <a:noFill/>
          <a:ln w="9525">
            <a:noFill/>
          </a:ln>
        </p:spPr>
        <p:txBody>
          <a:bodyPr wrap="none" anchor="t" anchorCtr="0">
            <a:spAutoFit/>
          </a:bodyPr>
          <a:lstStyle/>
          <a:p>
            <a:pPr marL="469900" indent="-469900" eaLnBrk="0" hangingPunct="0"/>
            <a:r>
              <a:rPr lang="zh-CN" altLang="en-US" sz="2600" b="1" dirty="0">
                <a:latin typeface="宋体" panose="02010600030101010101" pitchFamily="2" charset="-122"/>
                <a:ea typeface="宋体" panose="02010600030101010101" pitchFamily="2" charset="-122"/>
              </a:rPr>
              <a:t>例如</a:t>
            </a: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ja-JP" altLang="en-US" sz="1800" dirty="0">
                <a:solidFill>
                  <a:srgbClr val="A50021"/>
                </a:solidFill>
                <a:ea typeface="MS PGothic" panose="020B0600070205080204" pitchFamily="34" charset="-128"/>
              </a:rPr>
              <a:t>37</a:t>
            </a:fld>
            <a:endParaRPr lang="ja-JP" altLang="en-US" sz="1800" dirty="0">
              <a:solidFill>
                <a:srgbClr val="A50021"/>
              </a:solidFill>
              <a:ea typeface="MS PGothic" panose="020B0600070205080204" pitchFamily="34" charset="-128"/>
            </a:endParaRPr>
          </a:p>
        </p:txBody>
      </p:sp>
      <p:sp>
        <p:nvSpPr>
          <p:cNvPr id="52226" name="Rectangle 20"/>
          <p:cNvSpPr/>
          <p:nvPr/>
        </p:nvSpPr>
        <p:spPr>
          <a:xfrm>
            <a:off x="350838" y="962025"/>
            <a:ext cx="3933825" cy="1160463"/>
          </a:xfrm>
          <a:prstGeom prst="rect">
            <a:avLst/>
          </a:prstGeom>
          <a:noFill/>
          <a:ln w="9525">
            <a:noFill/>
          </a:ln>
        </p:spPr>
        <p:txBody>
          <a:bodyPr wrap="none" anchor="t" anchorCtr="0">
            <a:spAutoFit/>
          </a:bodyPr>
          <a:lstStyle/>
          <a:p>
            <a:pPr>
              <a:lnSpc>
                <a:spcPct val="110000"/>
              </a:lnSpc>
              <a:spcBef>
                <a:spcPct val="30000"/>
              </a:spcBef>
              <a:buClr>
                <a:schemeClr val="accent2"/>
              </a:buClr>
              <a:buFont typeface="Wingdings" panose="05000000000000000000" pitchFamily="2" charset="2"/>
            </a:pP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．模糊集合的表示方法</a:t>
            </a:r>
          </a:p>
          <a:p>
            <a:pPr>
              <a:lnSpc>
                <a:spcPct val="110000"/>
              </a:lnSpc>
              <a:spcBef>
                <a:spcPct val="30000"/>
              </a:spcBef>
              <a:buClr>
                <a:schemeClr val="accent2"/>
              </a:buClr>
              <a:buFont typeface="Wingdings" panose="05000000000000000000" pitchFamily="2" charset="2"/>
            </a:pPr>
            <a:r>
              <a:rPr lang="zh-CN" altLang="en-US" sz="2800" b="1" dirty="0">
                <a:solidFill>
                  <a:schemeClr val="accent2"/>
                </a:solidFill>
                <a:latin typeface="Times New Roman" panose="02020603050405020304" pitchFamily="18" charset="0"/>
                <a:ea typeface="宋体" panose="02010600030101010101" pitchFamily="2" charset="-122"/>
              </a:rPr>
              <a:t>（</a:t>
            </a:r>
            <a:r>
              <a:rPr lang="en-US" altLang="zh-CN" sz="2800" b="1" dirty="0">
                <a:solidFill>
                  <a:schemeClr val="accent2"/>
                </a:solidFill>
                <a:latin typeface="Times New Roman" panose="02020603050405020304" pitchFamily="18" charset="0"/>
                <a:ea typeface="宋体" panose="02010600030101010101" pitchFamily="2" charset="-122"/>
              </a:rPr>
              <a:t>1</a:t>
            </a:r>
            <a:r>
              <a:rPr lang="zh-CN" altLang="en-US" sz="2800" b="1" dirty="0">
                <a:solidFill>
                  <a:schemeClr val="accent2"/>
                </a:solidFill>
                <a:latin typeface="Times New Roman" panose="02020603050405020304" pitchFamily="18" charset="0"/>
                <a:ea typeface="宋体" panose="02010600030101010101" pitchFamily="2" charset="-122"/>
              </a:rPr>
              <a:t>）</a:t>
            </a:r>
            <a:r>
              <a:rPr lang="en-US" altLang="zh-CN" sz="2800" b="1" dirty="0">
                <a:solidFill>
                  <a:schemeClr val="accent2"/>
                </a:solidFill>
                <a:latin typeface="Times New Roman" panose="02020603050405020304" pitchFamily="18" charset="0"/>
                <a:ea typeface="宋体" panose="02010600030101010101" pitchFamily="2" charset="-122"/>
              </a:rPr>
              <a:t>Zadeh</a:t>
            </a:r>
            <a:r>
              <a:rPr lang="zh-CN" altLang="en-US" sz="2800" b="1" dirty="0">
                <a:solidFill>
                  <a:schemeClr val="accent2"/>
                </a:solidFill>
                <a:latin typeface="Times New Roman" panose="02020603050405020304" pitchFamily="18" charset="0"/>
                <a:ea typeface="宋体" panose="02010600030101010101" pitchFamily="2" charset="-122"/>
              </a:rPr>
              <a:t>表示法</a:t>
            </a:r>
          </a:p>
        </p:txBody>
      </p:sp>
      <p:sp>
        <p:nvSpPr>
          <p:cNvPr id="52227" name="Rectangle 22"/>
          <p:cNvSpPr/>
          <p:nvPr/>
        </p:nvSpPr>
        <p:spPr>
          <a:xfrm>
            <a:off x="2838450" y="3228975"/>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sp>
        <p:nvSpPr>
          <p:cNvPr id="52228" name="Rectangle 24"/>
          <p:cNvSpPr/>
          <p:nvPr/>
        </p:nvSpPr>
        <p:spPr>
          <a:xfrm>
            <a:off x="3505200" y="3419475"/>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sp>
        <p:nvSpPr>
          <p:cNvPr id="52233" name="Rectangle 29"/>
          <p:cNvSpPr/>
          <p:nvPr/>
        </p:nvSpPr>
        <p:spPr>
          <a:xfrm>
            <a:off x="4076700" y="3228975"/>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sp>
        <p:nvSpPr>
          <p:cNvPr id="52234" name="Rectangle 4"/>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3.5.2  </a:t>
            </a:r>
            <a:r>
              <a:rPr lang="zh-CN" altLang="en-US" b="0" dirty="0">
                <a:latin typeface="Times New Roman" panose="02020603050405020304" pitchFamily="18" charset="0"/>
              </a:rPr>
              <a:t>模糊集合的定义与表示</a:t>
            </a:r>
          </a:p>
        </p:txBody>
      </p:sp>
      <p:sp>
        <p:nvSpPr>
          <p:cNvPr id="54290" name="Text Box 25"/>
          <p:cNvSpPr txBox="1"/>
          <p:nvPr/>
        </p:nvSpPr>
        <p:spPr>
          <a:xfrm>
            <a:off x="351155" y="2493010"/>
            <a:ext cx="8382000" cy="1524000"/>
          </a:xfrm>
          <a:prstGeom prst="rect">
            <a:avLst/>
          </a:prstGeom>
          <a:solidFill>
            <a:srgbClr val="FFFFFF"/>
          </a:solidFill>
          <a:ln w="9525" cap="flat" cmpd="sng">
            <a:solidFill>
              <a:srgbClr val="808080"/>
            </a:solidFill>
            <a:prstDash val="solid"/>
            <a:miter/>
            <a:headEnd type="none" w="med" len="med"/>
            <a:tailEnd type="none" w="med" len="med"/>
          </a:ln>
        </p:spPr>
        <p:txBody>
          <a:bodyPr/>
          <a:lstStyle/>
          <a:p>
            <a:pPr marL="469900" indent="-469900"/>
            <a:r>
              <a:rPr lang="en-US" altLang="zh-CN" sz="2600" b="1" dirty="0">
                <a:latin typeface="Times New Roman" panose="02020603050405020304" pitchFamily="18" charset="0"/>
              </a:rPr>
              <a:t>2</a:t>
            </a:r>
            <a:r>
              <a:rPr lang="zh-CN" altLang="en-US" sz="2600" b="1" dirty="0">
                <a:latin typeface="宋体" panose="02010600030101010101" pitchFamily="2" charset="-122"/>
              </a:rPr>
              <a:t>）论域是连续的，或者元素数目无限： </a:t>
            </a:r>
          </a:p>
          <a:p>
            <a:pPr marL="469900" indent="-469900"/>
            <a:endParaRPr lang="zh-CN" altLang="en-US" sz="2600" b="1" dirty="0">
              <a:latin typeface="宋体" panose="02010600030101010101" pitchFamily="2" charset="-122"/>
            </a:endParaRPr>
          </a:p>
          <a:p>
            <a:pPr marL="469900" indent="-469900"/>
            <a:endParaRPr lang="en-US" altLang="zh-CN" sz="2600" b="1" dirty="0">
              <a:solidFill>
                <a:schemeClr val="accent2"/>
              </a:solidFill>
              <a:latin typeface="Times New Roman" panose="02020603050405020304" pitchFamily="18" charset="0"/>
            </a:endParaRPr>
          </a:p>
        </p:txBody>
      </p:sp>
      <p:graphicFrame>
        <p:nvGraphicFramePr>
          <p:cNvPr id="54291" name="Object 28"/>
          <p:cNvGraphicFramePr>
            <a:graphicFrameLocks noChangeAspect="1"/>
          </p:cNvGraphicFramePr>
          <p:nvPr/>
        </p:nvGraphicFramePr>
        <p:xfrm>
          <a:off x="3131820" y="3075305"/>
          <a:ext cx="1752600" cy="708025"/>
        </p:xfrm>
        <a:graphic>
          <a:graphicData uri="http://schemas.openxmlformats.org/presentationml/2006/ole">
            <mc:AlternateContent xmlns:mc="http://schemas.openxmlformats.org/markup-compatibility/2006">
              <mc:Choice xmlns:v="urn:schemas-microsoft-com:vml" Requires="v">
                <p:oleObj r:id="rId2" imgW="951865" imgH="381000" progId="Equation.DSMT4">
                  <p:embed/>
                </p:oleObj>
              </mc:Choice>
              <mc:Fallback>
                <p:oleObj r:id="rId2" imgW="951865" imgH="381000" progId="Equation.DSMT4">
                  <p:embed/>
                  <p:pic>
                    <p:nvPicPr>
                      <p:cNvPr id="54291" name="Object 28"/>
                      <p:cNvPicPr/>
                      <p:nvPr/>
                    </p:nvPicPr>
                    <p:blipFill>
                      <a:blip r:embed="rId3"/>
                      <a:stretch>
                        <a:fillRect/>
                      </a:stretch>
                    </p:blipFill>
                    <p:spPr>
                      <a:xfrm>
                        <a:off x="3131820" y="3075305"/>
                        <a:ext cx="1752600" cy="708025"/>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ja-JP" altLang="en-US" sz="1800" dirty="0">
                <a:solidFill>
                  <a:srgbClr val="A50021"/>
                </a:solidFill>
                <a:ea typeface="MS PGothic" panose="020B0600070205080204" pitchFamily="34" charset="-128"/>
              </a:rPr>
              <a:t>38</a:t>
            </a:fld>
            <a:endParaRPr lang="ja-JP" altLang="en-US" sz="1800" dirty="0">
              <a:solidFill>
                <a:srgbClr val="A50021"/>
              </a:solidFill>
              <a:ea typeface="MS PGothic" panose="020B0600070205080204" pitchFamily="34" charset="-128"/>
            </a:endParaRPr>
          </a:p>
        </p:txBody>
      </p:sp>
      <p:sp>
        <p:nvSpPr>
          <p:cNvPr id="53250" name="Rectangle 11"/>
          <p:cNvSpPr/>
          <p:nvPr/>
        </p:nvSpPr>
        <p:spPr>
          <a:xfrm>
            <a:off x="457200" y="962025"/>
            <a:ext cx="3933825" cy="1160463"/>
          </a:xfrm>
          <a:prstGeom prst="rect">
            <a:avLst/>
          </a:prstGeom>
          <a:noFill/>
          <a:ln w="9525">
            <a:noFill/>
          </a:ln>
        </p:spPr>
        <p:txBody>
          <a:bodyPr wrap="none" anchor="t" anchorCtr="0">
            <a:spAutoFit/>
          </a:bodyPr>
          <a:lstStyle/>
          <a:p>
            <a:pPr>
              <a:lnSpc>
                <a:spcPct val="110000"/>
              </a:lnSpc>
              <a:spcBef>
                <a:spcPct val="30000"/>
              </a:spcBef>
              <a:buClr>
                <a:schemeClr val="accent2"/>
              </a:buClr>
              <a:buFont typeface="Wingdings" panose="05000000000000000000" pitchFamily="2" charset="2"/>
            </a:pP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．模糊集合的表示方法</a:t>
            </a:r>
          </a:p>
          <a:p>
            <a:pPr>
              <a:lnSpc>
                <a:spcPct val="110000"/>
              </a:lnSpc>
              <a:spcBef>
                <a:spcPct val="30000"/>
              </a:spcBef>
              <a:buClr>
                <a:schemeClr val="accent2"/>
              </a:buClr>
              <a:buFont typeface="Wingdings" panose="05000000000000000000" pitchFamily="2" charset="2"/>
            </a:pPr>
            <a:r>
              <a:rPr lang="zh-CN" altLang="en-US" sz="2800" b="1" dirty="0">
                <a:solidFill>
                  <a:schemeClr val="accent2"/>
                </a:solidFill>
                <a:latin typeface="Times New Roman" panose="02020603050405020304" pitchFamily="18" charset="0"/>
                <a:ea typeface="宋体" panose="02010600030101010101" pitchFamily="2" charset="-122"/>
              </a:rPr>
              <a:t>（</a:t>
            </a:r>
            <a:r>
              <a:rPr lang="en-US" altLang="zh-CN" sz="2800" b="1" dirty="0">
                <a:solidFill>
                  <a:schemeClr val="accent2"/>
                </a:solidFill>
                <a:latin typeface="Times New Roman" panose="02020603050405020304" pitchFamily="18" charset="0"/>
                <a:ea typeface="宋体" panose="02010600030101010101" pitchFamily="2" charset="-122"/>
              </a:rPr>
              <a:t>2</a:t>
            </a:r>
            <a:r>
              <a:rPr lang="zh-CN" altLang="en-US" sz="2800" b="1" dirty="0">
                <a:solidFill>
                  <a:schemeClr val="accent2"/>
                </a:solidFill>
                <a:latin typeface="Times New Roman" panose="02020603050405020304" pitchFamily="18" charset="0"/>
                <a:ea typeface="宋体" panose="02010600030101010101" pitchFamily="2" charset="-122"/>
              </a:rPr>
              <a:t>）</a:t>
            </a:r>
            <a:r>
              <a:rPr lang="zh-CN" altLang="en-US" sz="2800" b="1" dirty="0">
                <a:solidFill>
                  <a:schemeClr val="accent2"/>
                </a:solidFill>
                <a:latin typeface="宋体" panose="02010600030101010101" pitchFamily="2" charset="-122"/>
                <a:ea typeface="宋体" panose="02010600030101010101" pitchFamily="2" charset="-122"/>
              </a:rPr>
              <a:t>序偶表示法</a:t>
            </a:r>
          </a:p>
        </p:txBody>
      </p:sp>
      <p:sp>
        <p:nvSpPr>
          <p:cNvPr id="53251" name="Rectangle 12"/>
          <p:cNvSpPr/>
          <p:nvPr/>
        </p:nvSpPr>
        <p:spPr>
          <a:xfrm>
            <a:off x="2838450" y="3228975"/>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sp>
        <p:nvSpPr>
          <p:cNvPr id="53252" name="Rectangle 13"/>
          <p:cNvSpPr/>
          <p:nvPr/>
        </p:nvSpPr>
        <p:spPr>
          <a:xfrm>
            <a:off x="3505200" y="3419475"/>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sp>
        <p:nvSpPr>
          <p:cNvPr id="53253" name="Rectangle 18"/>
          <p:cNvSpPr/>
          <p:nvPr/>
        </p:nvSpPr>
        <p:spPr>
          <a:xfrm>
            <a:off x="4076700" y="3228975"/>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sp>
        <p:nvSpPr>
          <p:cNvPr id="53254" name="Rectangle 23"/>
          <p:cNvSpPr/>
          <p:nvPr/>
        </p:nvSpPr>
        <p:spPr>
          <a:xfrm>
            <a:off x="3181350" y="3324225"/>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graphicFrame>
        <p:nvGraphicFramePr>
          <p:cNvPr id="370710" name="Object 22"/>
          <p:cNvGraphicFramePr>
            <a:graphicFrameLocks noChangeAspect="1"/>
          </p:cNvGraphicFramePr>
          <p:nvPr/>
        </p:nvGraphicFramePr>
        <p:xfrm>
          <a:off x="1285875" y="2362200"/>
          <a:ext cx="6572250" cy="495300"/>
        </p:xfrm>
        <a:graphic>
          <a:graphicData uri="http://schemas.openxmlformats.org/presentationml/2006/ole">
            <mc:AlternateContent xmlns:mc="http://schemas.openxmlformats.org/markup-compatibility/2006">
              <mc:Choice xmlns:v="urn:schemas-microsoft-com:vml" Requires="v">
                <p:oleObj r:id="rId2" imgW="2971800" imgH="228600" progId="Equation.DSMT4">
                  <p:embed/>
                </p:oleObj>
              </mc:Choice>
              <mc:Fallback>
                <p:oleObj r:id="rId2" imgW="2971800" imgH="228600" progId="Equation.DSMT4">
                  <p:embed/>
                  <p:pic>
                    <p:nvPicPr>
                      <p:cNvPr id="370710" name="Object 22"/>
                      <p:cNvPicPr/>
                      <p:nvPr/>
                    </p:nvPicPr>
                    <p:blipFill>
                      <a:blip r:embed="rId3"/>
                      <a:stretch>
                        <a:fillRect/>
                      </a:stretch>
                    </p:blipFill>
                    <p:spPr>
                      <a:xfrm>
                        <a:off x="1285875" y="2362200"/>
                        <a:ext cx="6572250" cy="495300"/>
                      </a:xfrm>
                      <a:prstGeom prst="rect">
                        <a:avLst/>
                      </a:prstGeom>
                      <a:noFill/>
                      <a:ln w="38100">
                        <a:noFill/>
                        <a:miter/>
                      </a:ln>
                    </p:spPr>
                  </p:pic>
                </p:oleObj>
              </mc:Fallback>
            </mc:AlternateContent>
          </a:graphicData>
        </a:graphic>
      </p:graphicFrame>
      <p:sp>
        <p:nvSpPr>
          <p:cNvPr id="370712" name="Rectangle 24"/>
          <p:cNvSpPr/>
          <p:nvPr/>
        </p:nvSpPr>
        <p:spPr>
          <a:xfrm>
            <a:off x="573088" y="3906838"/>
            <a:ext cx="3041650" cy="519112"/>
          </a:xfrm>
          <a:prstGeom prst="rect">
            <a:avLst/>
          </a:prstGeom>
          <a:noFill/>
          <a:ln w="9525">
            <a:noFill/>
          </a:ln>
        </p:spPr>
        <p:txBody>
          <a:bodyPr wrap="none" anchor="t" anchorCtr="0">
            <a:spAutoFit/>
          </a:bodyPr>
          <a:lstStyle/>
          <a:p>
            <a:r>
              <a:rPr lang="zh-CN" altLang="en-US" sz="2800" b="1" dirty="0">
                <a:solidFill>
                  <a:schemeClr val="accent2"/>
                </a:solidFill>
                <a:latin typeface="Times New Roman" panose="02020603050405020304" pitchFamily="18" charset="0"/>
                <a:ea typeface="宋体" panose="02010600030101010101" pitchFamily="2" charset="-122"/>
              </a:rPr>
              <a:t>（</a:t>
            </a:r>
            <a:r>
              <a:rPr lang="en-US" altLang="zh-CN" sz="2800" b="1" dirty="0">
                <a:solidFill>
                  <a:schemeClr val="accent2"/>
                </a:solidFill>
                <a:latin typeface="Times New Roman" panose="02020603050405020304" pitchFamily="18" charset="0"/>
                <a:ea typeface="宋体" panose="02010600030101010101" pitchFamily="2" charset="-122"/>
              </a:rPr>
              <a:t>3</a:t>
            </a:r>
            <a:r>
              <a:rPr lang="zh-CN" altLang="en-US" sz="2800" b="1" dirty="0">
                <a:solidFill>
                  <a:schemeClr val="accent2"/>
                </a:solidFill>
                <a:latin typeface="Times New Roman" panose="02020603050405020304" pitchFamily="18" charset="0"/>
                <a:ea typeface="宋体" panose="02010600030101010101" pitchFamily="2" charset="-122"/>
              </a:rPr>
              <a:t>）</a:t>
            </a:r>
            <a:r>
              <a:rPr lang="zh-CN" altLang="en-US" sz="2800" b="1" dirty="0">
                <a:solidFill>
                  <a:schemeClr val="accent2"/>
                </a:solidFill>
                <a:latin typeface="宋体" panose="02010600030101010101" pitchFamily="2" charset="-122"/>
                <a:ea typeface="宋体" panose="02010600030101010101" pitchFamily="2" charset="-122"/>
              </a:rPr>
              <a:t>向量表示法 </a:t>
            </a:r>
          </a:p>
        </p:txBody>
      </p:sp>
      <p:sp>
        <p:nvSpPr>
          <p:cNvPr id="53257" name="Rectangle 26"/>
          <p:cNvSpPr/>
          <p:nvPr/>
        </p:nvSpPr>
        <p:spPr>
          <a:xfrm>
            <a:off x="3614738" y="3324225"/>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graphicFrame>
        <p:nvGraphicFramePr>
          <p:cNvPr id="370713" name="Object 25"/>
          <p:cNvGraphicFramePr>
            <a:graphicFrameLocks noChangeAspect="1"/>
          </p:cNvGraphicFramePr>
          <p:nvPr/>
        </p:nvGraphicFramePr>
        <p:xfrm>
          <a:off x="1717675" y="4700588"/>
          <a:ext cx="4645025" cy="542925"/>
        </p:xfrm>
        <a:graphic>
          <a:graphicData uri="http://schemas.openxmlformats.org/presentationml/2006/ole">
            <mc:AlternateContent xmlns:mc="http://schemas.openxmlformats.org/markup-compatibility/2006">
              <mc:Choice xmlns:v="urn:schemas-microsoft-com:vml" Requires="v">
                <p:oleObj r:id="rId4" imgW="1917065" imgH="228600" progId="Equation.DSMT4">
                  <p:embed/>
                </p:oleObj>
              </mc:Choice>
              <mc:Fallback>
                <p:oleObj r:id="rId4" imgW="1917065" imgH="228600" progId="Equation.DSMT4">
                  <p:embed/>
                  <p:pic>
                    <p:nvPicPr>
                      <p:cNvPr id="370713" name="Object 25"/>
                      <p:cNvPicPr/>
                      <p:nvPr/>
                    </p:nvPicPr>
                    <p:blipFill>
                      <a:blip r:embed="rId5"/>
                      <a:stretch>
                        <a:fillRect/>
                      </a:stretch>
                    </p:blipFill>
                    <p:spPr>
                      <a:xfrm>
                        <a:off x="1717675" y="4700588"/>
                        <a:ext cx="4645025" cy="542925"/>
                      </a:xfrm>
                      <a:prstGeom prst="rect">
                        <a:avLst/>
                      </a:prstGeom>
                      <a:noFill/>
                      <a:ln w="38100">
                        <a:noFill/>
                        <a:miter/>
                      </a:ln>
                    </p:spPr>
                  </p:pic>
                </p:oleObj>
              </mc:Fallback>
            </mc:AlternateContent>
          </a:graphicData>
        </a:graphic>
      </p:graphicFrame>
      <p:sp>
        <p:nvSpPr>
          <p:cNvPr id="53259" name="Rectangle 4"/>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3.5.2  </a:t>
            </a:r>
            <a:r>
              <a:rPr lang="zh-CN" altLang="en-US" b="0" dirty="0">
                <a:latin typeface="Times New Roman" panose="02020603050405020304" pitchFamily="18" charset="0"/>
              </a:rPr>
              <a:t>模糊集合的定义与表示</a:t>
            </a:r>
          </a:p>
        </p:txBody>
      </p:sp>
      <p:graphicFrame>
        <p:nvGraphicFramePr>
          <p:cNvPr id="53260" name="对象 1"/>
          <p:cNvGraphicFramePr>
            <a:graphicFrameLocks noChangeAspect="1"/>
          </p:cNvGraphicFramePr>
          <p:nvPr/>
        </p:nvGraphicFramePr>
        <p:xfrm>
          <a:off x="1651953" y="5601177"/>
          <a:ext cx="2452370" cy="391160"/>
        </p:xfrm>
        <a:graphic>
          <a:graphicData uri="http://schemas.openxmlformats.org/presentationml/2006/ole">
            <mc:AlternateContent xmlns:mc="http://schemas.openxmlformats.org/markup-compatibility/2006">
              <mc:Choice xmlns:v="urn:schemas-microsoft-com:vml" Requires="v">
                <p:oleObj r:id="rId6" imgW="1333500" imgH="215900" progId="Equation.DSMT4">
                  <p:embed/>
                </p:oleObj>
              </mc:Choice>
              <mc:Fallback>
                <p:oleObj r:id="rId6" imgW="1333500" imgH="215900" progId="Equation.DSMT4">
                  <p:embed/>
                  <p:pic>
                    <p:nvPicPr>
                      <p:cNvPr id="53260" name="对象 1"/>
                      <p:cNvPicPr/>
                      <p:nvPr/>
                    </p:nvPicPr>
                    <p:blipFill>
                      <a:blip r:embed="rId7"/>
                      <a:stretch>
                        <a:fillRect/>
                      </a:stretch>
                    </p:blipFill>
                    <p:spPr>
                      <a:xfrm>
                        <a:off x="1651953" y="5601177"/>
                        <a:ext cx="2452370" cy="391160"/>
                      </a:xfrm>
                      <a:prstGeom prst="rect">
                        <a:avLst/>
                      </a:prstGeom>
                      <a:noFill/>
                      <a:ln w="38100">
                        <a:noFill/>
                        <a:miter/>
                      </a:ln>
                    </p:spPr>
                  </p:pic>
                </p:oleObj>
              </mc:Fallback>
            </mc:AlternateContent>
          </a:graphicData>
        </a:graphic>
      </p:graphicFrame>
      <p:graphicFrame>
        <p:nvGraphicFramePr>
          <p:cNvPr id="53261" name="对象 2"/>
          <p:cNvGraphicFramePr>
            <a:graphicFrameLocks noChangeAspect="1"/>
          </p:cNvGraphicFramePr>
          <p:nvPr/>
        </p:nvGraphicFramePr>
        <p:xfrm>
          <a:off x="1331913" y="3116263"/>
          <a:ext cx="4903787" cy="415925"/>
        </p:xfrm>
        <a:graphic>
          <a:graphicData uri="http://schemas.openxmlformats.org/presentationml/2006/ole">
            <mc:AlternateContent xmlns:mc="http://schemas.openxmlformats.org/markup-compatibility/2006">
              <mc:Choice xmlns:v="urn:schemas-microsoft-com:vml" Requires="v">
                <p:oleObj r:id="rId8" imgW="2667000" imgH="228600" progId="Equation.DSMT4">
                  <p:embed/>
                </p:oleObj>
              </mc:Choice>
              <mc:Fallback>
                <p:oleObj r:id="rId8" imgW="2667000" imgH="228600" progId="Equation.DSMT4">
                  <p:embed/>
                  <p:pic>
                    <p:nvPicPr>
                      <p:cNvPr id="53261" name="对象 2"/>
                      <p:cNvPicPr/>
                      <p:nvPr/>
                    </p:nvPicPr>
                    <p:blipFill>
                      <a:blip r:embed="rId9"/>
                      <a:stretch>
                        <a:fillRect/>
                      </a:stretch>
                    </p:blipFill>
                    <p:spPr>
                      <a:xfrm>
                        <a:off x="1331913" y="3116263"/>
                        <a:ext cx="4903787" cy="415925"/>
                      </a:xfrm>
                      <a:prstGeom prst="rect">
                        <a:avLst/>
                      </a:prstGeom>
                      <a:noFill/>
                      <a:ln w="38100">
                        <a:noFill/>
                        <a:miter/>
                      </a:ln>
                    </p:spPr>
                  </p:pic>
                </p:oleObj>
              </mc:Fallback>
            </mc:AlternateContent>
          </a:graphicData>
        </a:graphic>
      </p:graphicFrame>
      <p:sp>
        <p:nvSpPr>
          <p:cNvPr id="53262" name="矩形 14"/>
          <p:cNvSpPr/>
          <p:nvPr/>
        </p:nvSpPr>
        <p:spPr>
          <a:xfrm>
            <a:off x="573088" y="3028950"/>
            <a:ext cx="854075" cy="492125"/>
          </a:xfrm>
          <a:prstGeom prst="rect">
            <a:avLst/>
          </a:prstGeom>
          <a:noFill/>
          <a:ln w="9525">
            <a:noFill/>
          </a:ln>
        </p:spPr>
        <p:txBody>
          <a:bodyPr wrap="none" anchor="t" anchorCtr="0">
            <a:spAutoFit/>
          </a:bodyPr>
          <a:lstStyle/>
          <a:p>
            <a:pPr marL="469900" indent="-469900" eaLnBrk="0" hangingPunct="0"/>
            <a:r>
              <a:rPr lang="zh-CN" altLang="en-US" sz="2600" b="1" dirty="0">
                <a:latin typeface="宋体" panose="02010600030101010101" pitchFamily="2" charset="-122"/>
                <a:ea typeface="宋体" panose="02010600030101010101" pitchFamily="2" charset="-122"/>
              </a:rPr>
              <a:t>例：</a:t>
            </a:r>
          </a:p>
        </p:txBody>
      </p:sp>
      <p:sp>
        <p:nvSpPr>
          <p:cNvPr id="53263" name="矩形 15"/>
          <p:cNvSpPr/>
          <p:nvPr/>
        </p:nvSpPr>
        <p:spPr>
          <a:xfrm>
            <a:off x="725488" y="5537200"/>
            <a:ext cx="854075" cy="492125"/>
          </a:xfrm>
          <a:prstGeom prst="rect">
            <a:avLst/>
          </a:prstGeom>
          <a:noFill/>
          <a:ln w="9525">
            <a:noFill/>
          </a:ln>
        </p:spPr>
        <p:txBody>
          <a:bodyPr wrap="none" anchor="t" anchorCtr="0">
            <a:spAutoFit/>
          </a:bodyPr>
          <a:lstStyle/>
          <a:p>
            <a:pPr marL="469900" indent="-469900" eaLnBrk="0" hangingPunct="0"/>
            <a:r>
              <a:rPr lang="zh-CN" altLang="en-US" sz="2600" b="1" dirty="0">
                <a:latin typeface="宋体" panose="02010600030101010101" pitchFamily="2" charset="-122"/>
                <a:ea typeface="宋体" panose="02010600030101010101" pitchFamily="2" charset="-122"/>
              </a:rPr>
              <a:t>例：</a:t>
            </a:r>
          </a:p>
        </p:txBody>
      </p:sp>
      <p:sp>
        <p:nvSpPr>
          <p:cNvPr id="2" name="圆角矩形标注 1"/>
          <p:cNvSpPr/>
          <p:nvPr/>
        </p:nvSpPr>
        <p:spPr>
          <a:xfrm>
            <a:off x="6228080" y="4220845"/>
            <a:ext cx="2651125" cy="578440"/>
          </a:xfrm>
          <a:prstGeom prst="wedgeRoundRectCallout">
            <a:avLst>
              <a:gd name="adj1" fmla="val -32876"/>
              <a:gd name="adj2" fmla="val 110287"/>
              <a:gd name="adj3" fmla="val 16667"/>
            </a:avLst>
          </a:prstGeom>
          <a:noFill/>
          <a:ln w="12700" cap="flat" cmpd="sng" algn="ctr">
            <a:solidFill>
              <a:srgbClr val="C00000"/>
            </a:solidFill>
            <a:prstDash val="solid"/>
            <a:round/>
            <a:headEnd type="none" w="med" len="med"/>
            <a:tailEnd type="none" w="med" len="med"/>
          </a:ln>
        </p:spPr>
        <p:txBody>
          <a:bodyPr vert="horz" wrap="square" lIns="91440" tIns="45720" rIns="91440" bIns="4572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模糊集合的元素次序是</a:t>
            </a:r>
            <a:r>
              <a:rPr lang="zh-CN" altLang="en-US" sz="1400">
                <a:ln>
                  <a:noFill/>
                </a:ln>
                <a:effectLst/>
                <a:sym typeface="+mn-ea"/>
              </a:rPr>
              <a:t>默认的，隶属度为</a:t>
            </a:r>
            <a:r>
              <a:rPr lang="en-US" altLang="zh-CN" sz="1400">
                <a:ln>
                  <a:noFill/>
                </a:ln>
                <a:effectLst/>
                <a:sym typeface="+mn-ea"/>
              </a:rPr>
              <a:t>0</a:t>
            </a:r>
            <a:r>
              <a:rPr lang="zh-CN" altLang="en-US" sz="1400">
                <a:ln>
                  <a:noFill/>
                </a:ln>
                <a:effectLst/>
                <a:sym typeface="+mn-ea"/>
              </a:rPr>
              <a:t>的项不能省略。</a:t>
            </a:r>
            <a:endPar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sym typeface="+mn-ea"/>
            </a:endParaRP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ja-JP" altLang="en-US" sz="1800" dirty="0">
                <a:solidFill>
                  <a:srgbClr val="A50021"/>
                </a:solidFill>
                <a:ea typeface="MS PGothic" panose="020B0600070205080204" pitchFamily="34" charset="-128"/>
              </a:rPr>
              <a:t>39</a:t>
            </a:fld>
            <a:endParaRPr lang="ja-JP" altLang="en-US" sz="1800" dirty="0">
              <a:solidFill>
                <a:srgbClr val="A50021"/>
              </a:solidFill>
              <a:ea typeface="MS PGothic" panose="020B0600070205080204" pitchFamily="34" charset="-128"/>
            </a:endParaRPr>
          </a:p>
        </p:txBody>
      </p:sp>
      <p:sp>
        <p:nvSpPr>
          <p:cNvPr id="60418" name="Rectangle 17"/>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3.7 </a:t>
            </a:r>
            <a:r>
              <a:rPr lang="zh-CN" altLang="en-US" b="0" dirty="0">
                <a:latin typeface="Times New Roman" panose="02020603050405020304" pitchFamily="18" charset="0"/>
              </a:rPr>
              <a:t>模糊推理与模糊决策</a:t>
            </a:r>
          </a:p>
        </p:txBody>
      </p:sp>
      <p:sp>
        <p:nvSpPr>
          <p:cNvPr id="60420" name="Rectangle 4"/>
          <p:cNvSpPr/>
          <p:nvPr/>
        </p:nvSpPr>
        <p:spPr>
          <a:xfrm>
            <a:off x="3752850" y="2938463"/>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sp>
        <p:nvSpPr>
          <p:cNvPr id="60421" name="Rectangle 5"/>
          <p:cNvSpPr/>
          <p:nvPr/>
        </p:nvSpPr>
        <p:spPr>
          <a:xfrm>
            <a:off x="4224338" y="3338513"/>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sp>
        <p:nvSpPr>
          <p:cNvPr id="60422" name="Rectangle 6"/>
          <p:cNvSpPr/>
          <p:nvPr/>
        </p:nvSpPr>
        <p:spPr>
          <a:xfrm>
            <a:off x="3581400" y="3319463"/>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sp>
        <p:nvSpPr>
          <p:cNvPr id="60423" name="Rectangle 7"/>
          <p:cNvSpPr/>
          <p:nvPr/>
        </p:nvSpPr>
        <p:spPr>
          <a:xfrm>
            <a:off x="3486150" y="3319463"/>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sp>
        <p:nvSpPr>
          <p:cNvPr id="60424" name="Rectangle 8"/>
          <p:cNvSpPr/>
          <p:nvPr/>
        </p:nvSpPr>
        <p:spPr>
          <a:xfrm>
            <a:off x="3852863" y="3290888"/>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sp>
        <p:nvSpPr>
          <p:cNvPr id="60425" name="Rectangle 9"/>
          <p:cNvSpPr/>
          <p:nvPr/>
        </p:nvSpPr>
        <p:spPr>
          <a:xfrm>
            <a:off x="3486150" y="3262313"/>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sp>
        <p:nvSpPr>
          <p:cNvPr id="60426" name="Rectangle 11"/>
          <p:cNvSpPr/>
          <p:nvPr/>
        </p:nvSpPr>
        <p:spPr>
          <a:xfrm>
            <a:off x="4019550" y="3200400"/>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sp>
        <p:nvSpPr>
          <p:cNvPr id="60427" name="Rectangle 12"/>
          <p:cNvSpPr/>
          <p:nvPr/>
        </p:nvSpPr>
        <p:spPr>
          <a:xfrm>
            <a:off x="4291013" y="3338513"/>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sp>
        <p:nvSpPr>
          <p:cNvPr id="60428" name="Rectangle 15"/>
          <p:cNvSpPr/>
          <p:nvPr/>
        </p:nvSpPr>
        <p:spPr>
          <a:xfrm>
            <a:off x="2400300" y="2252663"/>
            <a:ext cx="9144000" cy="0"/>
          </a:xfrm>
          <a:prstGeom prst="rect">
            <a:avLst/>
          </a:prstGeom>
          <a:noFill/>
          <a:ln w="9525">
            <a:noFill/>
          </a:ln>
        </p:spPr>
        <p:txBody>
          <a:bodyPr anchor="t" anchorCtr="0">
            <a:spAutoFit/>
          </a:bodyPr>
          <a:lstStyle/>
          <a:p>
            <a:endParaRPr lang="zh-CN" altLang="en-US" dirty="0">
              <a:latin typeface="Arial" panose="020B0604020202020204" pitchFamily="34" charset="0"/>
              <a:ea typeface="宋体" panose="02010600030101010101" pitchFamily="2" charset="-122"/>
            </a:endParaRPr>
          </a:p>
        </p:txBody>
      </p:sp>
      <p:sp>
        <p:nvSpPr>
          <p:cNvPr id="3" name="Rectangle 18"/>
          <p:cNvSpPr>
            <a:spLocks noGrp="1"/>
          </p:cNvSpPr>
          <p:nvPr>
            <p:ph idx="1"/>
          </p:nvPr>
        </p:nvSpPr>
        <p:spPr>
          <a:xfrm>
            <a:off x="250825" y="908050"/>
            <a:ext cx="8664575" cy="2520950"/>
          </a:xfrm>
        </p:spPr>
        <p:txBody>
          <a:bodyPr vert="horz" wrap="square" lIns="91440" tIns="45720" rIns="91440" bIns="45720" anchor="t" anchorCtr="0"/>
          <a:lstStyle/>
          <a:p>
            <a:pPr marL="196850" indent="-196850" eaLnBrk="1" hangingPunct="1">
              <a:buNone/>
            </a:pPr>
            <a:r>
              <a:rPr lang="en-US" altLang="zh-CN" sz="2800" b="1" dirty="0">
                <a:latin typeface="Times New Roman" panose="02020603050405020304" pitchFamily="18" charset="0"/>
              </a:rPr>
              <a:t>1. </a:t>
            </a:r>
            <a:r>
              <a:rPr lang="zh-CN" altLang="en-US" sz="2800" b="1" dirty="0">
                <a:latin typeface="宋体" panose="02010600030101010101" pitchFamily="2" charset="-122"/>
              </a:rPr>
              <a:t>模糊知识表示</a:t>
            </a:r>
          </a:p>
          <a:p>
            <a:pPr marL="196850" indent="-196850" eaLnBrk="1" hangingPunct="1">
              <a:buFont typeface="Wingdings" panose="05000000000000000000" pitchFamily="2" charset="2"/>
              <a:buChar char="§"/>
            </a:pPr>
            <a:r>
              <a:rPr lang="zh-CN" altLang="en-US" sz="2600" b="1" dirty="0">
                <a:latin typeface="Times New Roman" panose="02020603050405020304" pitchFamily="18" charset="0"/>
              </a:rPr>
              <a:t> 人类思维判断的基本形式：</a:t>
            </a:r>
          </a:p>
          <a:p>
            <a:pPr marL="196850" indent="-196850" eaLnBrk="1" hangingPunct="1">
              <a:buNone/>
            </a:pPr>
            <a:r>
              <a:rPr lang="zh-CN" altLang="en-US" sz="2600" b="1" dirty="0">
                <a:latin typeface="Times New Roman" panose="02020603050405020304" pitchFamily="18" charset="0"/>
              </a:rPr>
              <a:t>                如果 （条件） →  则 （结论）</a:t>
            </a:r>
          </a:p>
          <a:p>
            <a:pPr marL="196850" indent="-196850" eaLnBrk="1" hangingPunct="1">
              <a:buFont typeface="Wingdings" panose="05000000000000000000" pitchFamily="2" charset="2"/>
              <a:buChar char="§"/>
            </a:pPr>
            <a:r>
              <a:rPr lang="zh-CN" altLang="en-US" sz="2600" b="1" dirty="0">
                <a:latin typeface="Times New Roman" panose="02020603050405020304" pitchFamily="18" charset="0"/>
              </a:rPr>
              <a:t> 例如：如果  </a:t>
            </a:r>
            <a:r>
              <a:rPr lang="zh-CN" altLang="en-US" sz="2600" b="1" dirty="0">
                <a:solidFill>
                  <a:srgbClr val="FF0000"/>
                </a:solidFill>
                <a:latin typeface="Times New Roman" panose="02020603050405020304" pitchFamily="18" charset="0"/>
              </a:rPr>
              <a:t>压力</a:t>
            </a:r>
            <a:r>
              <a:rPr lang="zh-CN" altLang="en-US" sz="2600" b="1" dirty="0">
                <a:latin typeface="Times New Roman" panose="02020603050405020304" pitchFamily="18" charset="0"/>
              </a:rPr>
              <a:t>较高且</a:t>
            </a:r>
            <a:r>
              <a:rPr lang="zh-CN" altLang="en-US" sz="2600" b="1" dirty="0">
                <a:solidFill>
                  <a:srgbClr val="FF0000"/>
                </a:solidFill>
                <a:latin typeface="Times New Roman" panose="02020603050405020304" pitchFamily="18" charset="0"/>
              </a:rPr>
              <a:t>温度</a:t>
            </a:r>
            <a:r>
              <a:rPr lang="zh-CN" altLang="en-US" sz="2600" b="1" dirty="0">
                <a:latin typeface="Times New Roman" panose="02020603050405020304" pitchFamily="18" charset="0"/>
              </a:rPr>
              <a:t>在慢慢上升    则  </a:t>
            </a:r>
            <a:r>
              <a:rPr lang="zh-CN" altLang="en-US" sz="2600" b="1" dirty="0">
                <a:solidFill>
                  <a:srgbClr val="FF0000"/>
                </a:solidFill>
                <a:latin typeface="Times New Roman" panose="02020603050405020304" pitchFamily="18" charset="0"/>
              </a:rPr>
              <a:t>阀门</a:t>
            </a:r>
            <a:r>
              <a:rPr lang="zh-CN" altLang="en-US" sz="2600" b="1" dirty="0">
                <a:latin typeface="Times New Roman" panose="02020603050405020304" pitchFamily="18" charset="0"/>
              </a:rPr>
              <a:t>略开</a:t>
            </a:r>
          </a:p>
        </p:txBody>
      </p:sp>
      <p:sp>
        <p:nvSpPr>
          <p:cNvPr id="379923" name="Text Box 19"/>
          <p:cNvSpPr txBox="1"/>
          <p:nvPr/>
        </p:nvSpPr>
        <p:spPr>
          <a:xfrm>
            <a:off x="290830" y="4077335"/>
            <a:ext cx="8610600" cy="200660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50000"/>
              </a:spcBef>
              <a:buClr>
                <a:schemeClr val="accent2"/>
              </a:buClr>
              <a:buFont typeface="Wingdings" panose="05000000000000000000" pitchFamily="2" charset="2"/>
              <a:buChar char="§"/>
            </a:pPr>
            <a:r>
              <a:rPr lang="en-US" altLang="zh-CN" sz="2600" b="1" dirty="0">
                <a:latin typeface="Times New Roman" panose="02020603050405020304" pitchFamily="18" charset="0"/>
              </a:rPr>
              <a:t> </a:t>
            </a:r>
            <a:r>
              <a:rPr lang="zh-CN" altLang="en-US" sz="2600" b="1" dirty="0">
                <a:latin typeface="Times New Roman" panose="02020603050405020304" pitchFamily="18" charset="0"/>
              </a:rPr>
              <a:t>模糊规则：从条件论域到结论论域的模糊关系矩阵 </a:t>
            </a:r>
            <a:r>
              <a:rPr lang="en-US" altLang="zh-CN" sz="2600" b="1" i="1" dirty="0">
                <a:latin typeface="Times New Roman" panose="02020603050405020304" pitchFamily="18" charset="0"/>
              </a:rPr>
              <a:t>R</a:t>
            </a:r>
            <a:r>
              <a:rPr lang="zh-CN" altLang="en-US" sz="2600" b="1" dirty="0">
                <a:latin typeface="Times New Roman" panose="02020603050405020304" pitchFamily="18" charset="0"/>
              </a:rPr>
              <a:t>。通过条件模糊向量与模糊关系 </a:t>
            </a:r>
            <a:r>
              <a:rPr lang="en-US" altLang="zh-CN" sz="2600" b="1" i="1" dirty="0">
                <a:latin typeface="Times New Roman" panose="02020603050405020304" pitchFamily="18" charset="0"/>
              </a:rPr>
              <a:t>R </a:t>
            </a:r>
            <a:r>
              <a:rPr lang="zh-CN" altLang="en-US" sz="2600" b="1" dirty="0">
                <a:latin typeface="Times New Roman" panose="02020603050405020304" pitchFamily="18" charset="0"/>
              </a:rPr>
              <a:t>的合成进行</a:t>
            </a:r>
            <a:r>
              <a:rPr lang="zh-CN" altLang="en-US" sz="2600" b="1" dirty="0">
                <a:solidFill>
                  <a:srgbClr val="FF0000"/>
                </a:solidFill>
                <a:latin typeface="Times New Roman" panose="02020603050405020304" pitchFamily="18" charset="0"/>
              </a:rPr>
              <a:t>模糊推理</a:t>
            </a:r>
            <a:r>
              <a:rPr lang="zh-CN" altLang="en-US" sz="2600" b="1" dirty="0">
                <a:latin typeface="Times New Roman" panose="02020603050405020304" pitchFamily="18" charset="0"/>
              </a:rPr>
              <a:t>，得到结论的模糊向量，然后采用“清晰化”方法将模糊结论转换为精确量。</a:t>
            </a:r>
            <a:endParaRPr lang="zh-CN" altLang="en-US" dirty="0">
              <a:latin typeface="Arial" panose="020B0604020202020204" pitchFamily="34" charset="0"/>
            </a:endParaRPr>
          </a:p>
        </p:txBody>
      </p:sp>
      <p:sp>
        <p:nvSpPr>
          <p:cNvPr id="4" name="圆角矩形标注 3"/>
          <p:cNvSpPr/>
          <p:nvPr/>
        </p:nvSpPr>
        <p:spPr>
          <a:xfrm>
            <a:off x="5507990" y="1864995"/>
            <a:ext cx="2651125" cy="373341"/>
          </a:xfrm>
          <a:prstGeom prst="wedgeRoundRectCallout">
            <a:avLst>
              <a:gd name="adj1" fmla="val -32876"/>
              <a:gd name="adj2" fmla="val 110287"/>
              <a:gd name="adj3" fmla="val 16667"/>
            </a:avLst>
          </a:prstGeom>
          <a:noFill/>
          <a:ln w="12700" cap="flat" cmpd="sng" algn="ctr">
            <a:solidFill>
              <a:srgbClr val="C00000"/>
            </a:solidFill>
            <a:prstDash val="solid"/>
            <a:round/>
            <a:headEnd type="none" w="med" len="med"/>
            <a:tailEnd type="none" w="med" len="med"/>
          </a:ln>
        </p:spPr>
        <p:txBody>
          <a:bodyPr vert="horz" wrap="square" lIns="91440" tIns="45720" rIns="91440" bIns="4572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rPr>
              <a:t>条件和结论通常是模糊的</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457200" y="1181100"/>
            <a:ext cx="8153400" cy="2019300"/>
          </a:xfrm>
          <a:ln/>
        </p:spPr>
        <p:txBody>
          <a:bodyPr vert="horz" wrap="square" lIns="91440" tIns="45720" rIns="91440" bIns="45720" anchor="b" anchorCtr="0"/>
          <a:lstStyle/>
          <a:p>
            <a:pPr algn="ctr" eaLnBrk="1" hangingPunct="1">
              <a:buClrTx/>
              <a:buSzTx/>
              <a:buFontTx/>
            </a:pPr>
            <a:r>
              <a:rPr lang="zh-CN" altLang="en-US" sz="4600" dirty="0">
                <a:solidFill>
                  <a:schemeClr val="tx1"/>
                </a:solidFill>
                <a:latin typeface="Times New Roman" panose="02020603050405020304" pitchFamily="18" charset="0"/>
                <a:ea typeface="黑体" panose="02010609060101010101" pitchFamily="49" charset="-122"/>
                <a:cs typeface="+mj-cs"/>
              </a:rPr>
              <a:t>第 </a:t>
            </a:r>
            <a:r>
              <a:rPr lang="en-US" altLang="zh-CN" sz="4600" dirty="0">
                <a:solidFill>
                  <a:schemeClr val="tx1"/>
                </a:solidFill>
                <a:latin typeface="Times New Roman" panose="02020603050405020304" pitchFamily="18" charset="0"/>
                <a:ea typeface="黑体" panose="02010609060101010101" pitchFamily="49" charset="-122"/>
                <a:cs typeface="+mj-cs"/>
              </a:rPr>
              <a:t>7 </a:t>
            </a:r>
            <a:r>
              <a:rPr lang="zh-CN" altLang="en-US" sz="4600" dirty="0">
                <a:solidFill>
                  <a:schemeClr val="tx1"/>
                </a:solidFill>
                <a:latin typeface="Times New Roman" panose="02020603050405020304" pitchFamily="18" charset="0"/>
                <a:ea typeface="黑体" panose="02010609060101010101" pitchFamily="49" charset="-122"/>
                <a:cs typeface="+mj-cs"/>
              </a:rPr>
              <a:t>章   专家系统与机器学习</a:t>
            </a: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ea typeface="MS PGothic" panose="020B0600070205080204" pitchFamily="34" charset="-128"/>
              </a:rPr>
              <a:t>40</a:t>
            </a:fld>
            <a:endParaRPr lang="ja-JP" altLang="en-US" dirty="0">
              <a:solidFill>
                <a:srgbClr val="A50021"/>
              </a:solidFill>
              <a:ea typeface="MS PGothic" panose="020B0600070205080204" pitchFamily="34" charset="-128"/>
            </a:endParaRPr>
          </a:p>
        </p:txBody>
      </p:sp>
      <p:sp>
        <p:nvSpPr>
          <p:cNvPr id="70659"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sym typeface="+mn-ea"/>
              </a:rPr>
              <a:t>3.7 </a:t>
            </a:r>
            <a:r>
              <a:rPr lang="zh-CN" altLang="en-US" b="0" dirty="0">
                <a:latin typeface="Times New Roman" panose="02020603050405020304" pitchFamily="18" charset="0"/>
                <a:sym typeface="+mn-ea"/>
              </a:rPr>
              <a:t>模糊推理与模糊决策</a:t>
            </a:r>
            <a:endParaRPr lang="zh-CN" altLang="en-US" b="0" dirty="0">
              <a:latin typeface="Times New Roman" panose="02020603050405020304" pitchFamily="18" charset="0"/>
            </a:endParaRPr>
          </a:p>
        </p:txBody>
      </p:sp>
      <p:sp>
        <p:nvSpPr>
          <p:cNvPr id="70660" name="Rectangle 3"/>
          <p:cNvSpPr>
            <a:spLocks noGrp="1"/>
          </p:cNvSpPr>
          <p:nvPr>
            <p:ph idx="1"/>
          </p:nvPr>
        </p:nvSpPr>
        <p:spPr>
          <a:xfrm>
            <a:off x="250825" y="908050"/>
            <a:ext cx="8435975" cy="692150"/>
          </a:xfrm>
        </p:spPr>
        <p:txBody>
          <a:bodyPr vert="horz" wrap="square" lIns="91440" tIns="45720" rIns="91440" bIns="45720" anchor="t" anchorCtr="0"/>
          <a:lstStyle/>
          <a:p>
            <a:pPr marL="196850" indent="-196850" eaLnBrk="1" hangingPunct="1">
              <a:buNone/>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对 </a:t>
            </a:r>
            <a:r>
              <a:rPr lang="en-US" altLang="zh-CN" sz="2800" b="1" dirty="0">
                <a:latin typeface="Times New Roman" panose="02020603050405020304" pitchFamily="18" charset="0"/>
              </a:rPr>
              <a:t>IF  </a:t>
            </a:r>
            <a:r>
              <a:rPr lang="en-US" altLang="zh-CN" sz="2800" b="1" i="1" dirty="0">
                <a:latin typeface="Times New Roman" panose="02020603050405020304" pitchFamily="18" charset="0"/>
              </a:rPr>
              <a:t>A</a:t>
            </a:r>
            <a:r>
              <a:rPr lang="en-US" altLang="zh-CN" sz="2800" b="1" dirty="0">
                <a:latin typeface="Times New Roman" panose="02020603050405020304" pitchFamily="18" charset="0"/>
              </a:rPr>
              <a:t>  THEN  </a:t>
            </a:r>
            <a:r>
              <a:rPr lang="en-US" altLang="zh-CN" sz="2800" b="1" i="1" dirty="0">
                <a:latin typeface="Times New Roman" panose="02020603050405020304" pitchFamily="18" charset="0"/>
              </a:rPr>
              <a:t>B</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类型的模糊规则的推理 </a:t>
            </a:r>
            <a:r>
              <a:rPr lang="zh-CN" altLang="en-US" sz="2600" b="1" dirty="0">
                <a:latin typeface="Times New Roman" panose="02020603050405020304" pitchFamily="18" charset="0"/>
              </a:rPr>
              <a:t> </a:t>
            </a:r>
          </a:p>
        </p:txBody>
      </p:sp>
      <p:sp>
        <p:nvSpPr>
          <p:cNvPr id="70661" name="Rectangle 5"/>
          <p:cNvSpPr/>
          <p:nvPr/>
        </p:nvSpPr>
        <p:spPr>
          <a:xfrm>
            <a:off x="4224338" y="3338513"/>
            <a:ext cx="9144000" cy="0"/>
          </a:xfrm>
          <a:prstGeom prst="rect">
            <a:avLst/>
          </a:prstGeom>
          <a:noFill/>
          <a:ln w="9525">
            <a:noFill/>
          </a:ln>
        </p:spPr>
        <p:txBody>
          <a:bodyPr>
            <a:spAutoFit/>
          </a:bodyPr>
          <a:lstStyle/>
          <a:p>
            <a:pPr eaLnBrk="1" hangingPunct="1"/>
            <a:endParaRPr lang="zh-CN" altLang="en-US" dirty="0">
              <a:latin typeface="Arial" panose="020B0604020202020204" pitchFamily="34" charset="0"/>
            </a:endParaRPr>
          </a:p>
        </p:txBody>
      </p:sp>
      <p:sp>
        <p:nvSpPr>
          <p:cNvPr id="70662" name="Rectangle 6"/>
          <p:cNvSpPr/>
          <p:nvPr/>
        </p:nvSpPr>
        <p:spPr>
          <a:xfrm>
            <a:off x="3581400" y="3319463"/>
            <a:ext cx="9144000" cy="0"/>
          </a:xfrm>
          <a:prstGeom prst="rect">
            <a:avLst/>
          </a:prstGeom>
          <a:noFill/>
          <a:ln w="9525">
            <a:noFill/>
          </a:ln>
        </p:spPr>
        <p:txBody>
          <a:bodyPr>
            <a:spAutoFit/>
          </a:bodyPr>
          <a:lstStyle/>
          <a:p>
            <a:pPr eaLnBrk="1" hangingPunct="1"/>
            <a:endParaRPr lang="zh-CN" altLang="en-US" dirty="0">
              <a:latin typeface="Arial" panose="020B0604020202020204" pitchFamily="34" charset="0"/>
            </a:endParaRPr>
          </a:p>
        </p:txBody>
      </p:sp>
      <p:sp>
        <p:nvSpPr>
          <p:cNvPr id="70663" name="Rectangle 7"/>
          <p:cNvSpPr/>
          <p:nvPr/>
        </p:nvSpPr>
        <p:spPr>
          <a:xfrm>
            <a:off x="3486150" y="3319463"/>
            <a:ext cx="9144000" cy="0"/>
          </a:xfrm>
          <a:prstGeom prst="rect">
            <a:avLst/>
          </a:prstGeom>
          <a:noFill/>
          <a:ln w="9525">
            <a:noFill/>
          </a:ln>
        </p:spPr>
        <p:txBody>
          <a:bodyPr>
            <a:spAutoFit/>
          </a:bodyPr>
          <a:lstStyle/>
          <a:p>
            <a:pPr eaLnBrk="1" hangingPunct="1"/>
            <a:endParaRPr lang="zh-CN" altLang="en-US" dirty="0">
              <a:latin typeface="Arial" panose="020B0604020202020204" pitchFamily="34" charset="0"/>
            </a:endParaRPr>
          </a:p>
        </p:txBody>
      </p:sp>
      <p:sp>
        <p:nvSpPr>
          <p:cNvPr id="70664" name="Rectangle 8"/>
          <p:cNvSpPr/>
          <p:nvPr/>
        </p:nvSpPr>
        <p:spPr>
          <a:xfrm>
            <a:off x="3852863" y="3290888"/>
            <a:ext cx="9144000" cy="0"/>
          </a:xfrm>
          <a:prstGeom prst="rect">
            <a:avLst/>
          </a:prstGeom>
          <a:noFill/>
          <a:ln w="9525">
            <a:noFill/>
          </a:ln>
        </p:spPr>
        <p:txBody>
          <a:bodyPr>
            <a:spAutoFit/>
          </a:bodyPr>
          <a:lstStyle/>
          <a:p>
            <a:pPr eaLnBrk="1" hangingPunct="1"/>
            <a:endParaRPr lang="zh-CN" altLang="en-US" dirty="0">
              <a:latin typeface="Arial" panose="020B0604020202020204" pitchFamily="34" charset="0"/>
            </a:endParaRPr>
          </a:p>
        </p:txBody>
      </p:sp>
      <p:sp>
        <p:nvSpPr>
          <p:cNvPr id="70665" name="Rectangle 9"/>
          <p:cNvSpPr/>
          <p:nvPr/>
        </p:nvSpPr>
        <p:spPr>
          <a:xfrm>
            <a:off x="3486150" y="3262313"/>
            <a:ext cx="9144000" cy="0"/>
          </a:xfrm>
          <a:prstGeom prst="rect">
            <a:avLst/>
          </a:prstGeom>
          <a:noFill/>
          <a:ln w="9525">
            <a:noFill/>
          </a:ln>
        </p:spPr>
        <p:txBody>
          <a:bodyPr>
            <a:spAutoFit/>
          </a:bodyPr>
          <a:lstStyle/>
          <a:p>
            <a:pPr eaLnBrk="1" hangingPunct="1"/>
            <a:endParaRPr lang="zh-CN" altLang="en-US" dirty="0">
              <a:latin typeface="Arial" panose="020B0604020202020204" pitchFamily="34" charset="0"/>
            </a:endParaRPr>
          </a:p>
        </p:txBody>
      </p:sp>
      <p:sp>
        <p:nvSpPr>
          <p:cNvPr id="70666" name="Rectangle 11"/>
          <p:cNvSpPr/>
          <p:nvPr/>
        </p:nvSpPr>
        <p:spPr>
          <a:xfrm>
            <a:off x="4019550" y="3200400"/>
            <a:ext cx="9144000" cy="0"/>
          </a:xfrm>
          <a:prstGeom prst="rect">
            <a:avLst/>
          </a:prstGeom>
          <a:noFill/>
          <a:ln w="9525">
            <a:noFill/>
          </a:ln>
        </p:spPr>
        <p:txBody>
          <a:bodyPr>
            <a:spAutoFit/>
          </a:bodyPr>
          <a:lstStyle/>
          <a:p>
            <a:pPr eaLnBrk="1" hangingPunct="1"/>
            <a:endParaRPr lang="zh-CN" altLang="en-US" dirty="0">
              <a:latin typeface="Arial" panose="020B0604020202020204" pitchFamily="34" charset="0"/>
            </a:endParaRPr>
          </a:p>
        </p:txBody>
      </p:sp>
      <p:sp>
        <p:nvSpPr>
          <p:cNvPr id="70667" name="Rectangle 12"/>
          <p:cNvSpPr/>
          <p:nvPr/>
        </p:nvSpPr>
        <p:spPr>
          <a:xfrm>
            <a:off x="4291013" y="3338513"/>
            <a:ext cx="9144000" cy="0"/>
          </a:xfrm>
          <a:prstGeom prst="rect">
            <a:avLst/>
          </a:prstGeom>
          <a:noFill/>
          <a:ln w="9525">
            <a:noFill/>
          </a:ln>
        </p:spPr>
        <p:txBody>
          <a:bodyPr>
            <a:spAutoFit/>
          </a:bodyPr>
          <a:lstStyle/>
          <a:p>
            <a:pPr eaLnBrk="1" hangingPunct="1"/>
            <a:endParaRPr lang="zh-CN" altLang="en-US" dirty="0">
              <a:latin typeface="Arial" panose="020B0604020202020204" pitchFamily="34" charset="0"/>
            </a:endParaRPr>
          </a:p>
        </p:txBody>
      </p:sp>
      <p:sp>
        <p:nvSpPr>
          <p:cNvPr id="70668" name="Rectangle 14"/>
          <p:cNvSpPr/>
          <p:nvPr/>
        </p:nvSpPr>
        <p:spPr>
          <a:xfrm>
            <a:off x="2400300" y="2252663"/>
            <a:ext cx="9144000" cy="0"/>
          </a:xfrm>
          <a:prstGeom prst="rect">
            <a:avLst/>
          </a:prstGeom>
          <a:noFill/>
          <a:ln w="9525">
            <a:noFill/>
          </a:ln>
        </p:spPr>
        <p:txBody>
          <a:bodyPr>
            <a:spAutoFit/>
          </a:bodyPr>
          <a:lstStyle/>
          <a:p>
            <a:pPr eaLnBrk="1" hangingPunct="1"/>
            <a:endParaRPr lang="zh-CN" altLang="en-US" dirty="0">
              <a:latin typeface="Arial" panose="020B0604020202020204" pitchFamily="34" charset="0"/>
            </a:endParaRPr>
          </a:p>
        </p:txBody>
      </p:sp>
      <p:sp>
        <p:nvSpPr>
          <p:cNvPr id="70669" name="Rectangle 20"/>
          <p:cNvSpPr/>
          <p:nvPr/>
        </p:nvSpPr>
        <p:spPr>
          <a:xfrm>
            <a:off x="3643313" y="3328988"/>
            <a:ext cx="9144000" cy="0"/>
          </a:xfrm>
          <a:prstGeom prst="rect">
            <a:avLst/>
          </a:prstGeom>
          <a:noFill/>
          <a:ln w="9525">
            <a:noFill/>
          </a:ln>
        </p:spPr>
        <p:txBody>
          <a:bodyPr>
            <a:spAutoFit/>
          </a:bodyPr>
          <a:lstStyle/>
          <a:p>
            <a:pPr eaLnBrk="1" hangingPunct="1"/>
            <a:endParaRPr lang="zh-CN" altLang="en-US" dirty="0">
              <a:latin typeface="Arial" panose="020B0604020202020204" pitchFamily="34" charset="0"/>
            </a:endParaRPr>
          </a:p>
        </p:txBody>
      </p:sp>
      <p:sp>
        <p:nvSpPr>
          <p:cNvPr id="70670" name="Text Box 15"/>
          <p:cNvSpPr txBox="1"/>
          <p:nvPr/>
        </p:nvSpPr>
        <p:spPr>
          <a:xfrm>
            <a:off x="250825" y="1700213"/>
            <a:ext cx="8621713" cy="1706878"/>
          </a:xfrm>
          <a:prstGeom prst="rect">
            <a:avLst/>
          </a:prstGeom>
          <a:solidFill>
            <a:srgbClr val="FFFFFF"/>
          </a:solidFill>
          <a:ln w="9525" cap="flat" cmpd="sng">
            <a:solidFill>
              <a:srgbClr val="808080"/>
            </a:solidFill>
            <a:prstDash val="solid"/>
            <a:miter/>
            <a:headEnd type="none" w="med" len="med"/>
            <a:tailEnd type="none" w="med" len="med"/>
          </a:ln>
        </p:spPr>
        <p:txBody>
          <a:bodyPr wrap="square">
            <a:spAutoFit/>
          </a:bodyPr>
          <a:lstStyle/>
          <a:p>
            <a:pPr algn="just" eaLnBrk="1" hangingPunct="1">
              <a:lnSpc>
                <a:spcPct val="140000"/>
              </a:lnSpc>
              <a:buClr>
                <a:schemeClr val="accent2"/>
              </a:buClr>
              <a:buFont typeface="Wingdings" panose="05000000000000000000" pitchFamily="2" charset="2"/>
              <a:buChar char="§"/>
            </a:pPr>
            <a:r>
              <a:rPr lang="en-US" altLang="zh-CN" sz="2600" b="1" dirty="0">
                <a:latin typeface="宋体" panose="02010600030101010101" pitchFamily="2" charset="-122"/>
              </a:rPr>
              <a:t> </a:t>
            </a:r>
            <a:r>
              <a:rPr lang="zh-CN" altLang="en-US" sz="2600" b="1" dirty="0">
                <a:latin typeface="宋体" panose="02010600030101010101" pitchFamily="2" charset="-122"/>
              </a:rPr>
              <a:t>若已知输入为</a:t>
            </a:r>
            <a:r>
              <a:rPr lang="zh-CN" altLang="en-US" sz="2600" b="1" dirty="0">
                <a:latin typeface="Times New Roman" panose="02020603050405020304" pitchFamily="18" charset="0"/>
              </a:rPr>
              <a:t> </a:t>
            </a:r>
            <a:r>
              <a:rPr lang="en-US" altLang="zh-CN" sz="2600" b="1" i="1" dirty="0">
                <a:latin typeface="Times New Roman" panose="02020603050405020304" pitchFamily="18" charset="0"/>
              </a:rPr>
              <a:t>A</a:t>
            </a:r>
            <a:r>
              <a:rPr lang="zh-CN" altLang="en-US" sz="2600" b="1" dirty="0">
                <a:latin typeface="宋体" panose="02010600030101010101" pitchFamily="2" charset="-122"/>
              </a:rPr>
              <a:t>，则输出为</a:t>
            </a:r>
            <a:r>
              <a:rPr lang="zh-CN" altLang="en-US" sz="2600" b="1" dirty="0">
                <a:latin typeface="Times New Roman" panose="02020603050405020304" pitchFamily="18" charset="0"/>
              </a:rPr>
              <a:t> </a:t>
            </a:r>
            <a:r>
              <a:rPr lang="en-US" altLang="zh-CN" sz="2600" b="1" i="1" dirty="0">
                <a:latin typeface="Times New Roman" panose="02020603050405020304" pitchFamily="18" charset="0"/>
              </a:rPr>
              <a:t>B</a:t>
            </a:r>
            <a:r>
              <a:rPr lang="en-US" altLang="zh-CN" sz="2600" b="1" dirty="0">
                <a:latin typeface="Times New Roman" panose="02020603050405020304" pitchFamily="18" charset="0"/>
              </a:rPr>
              <a:t> </a:t>
            </a:r>
            <a:r>
              <a:rPr lang="zh-CN" altLang="en-US" sz="2600" b="1" dirty="0">
                <a:latin typeface="宋体" panose="02010600030101010101" pitchFamily="2" charset="-122"/>
              </a:rPr>
              <a:t>；若现在已知输入为  ，则输出   用</a:t>
            </a:r>
            <a:r>
              <a:rPr lang="zh-CN" altLang="en-US" sz="2600" b="1" dirty="0">
                <a:solidFill>
                  <a:srgbClr val="FF0000"/>
                </a:solidFill>
                <a:latin typeface="宋体" panose="02010600030101010101" pitchFamily="2" charset="-122"/>
              </a:rPr>
              <a:t>合成规则</a:t>
            </a:r>
            <a:r>
              <a:rPr lang="zh-CN" altLang="en-US" sz="2600" b="1" dirty="0">
                <a:latin typeface="宋体" panose="02010600030101010101" pitchFamily="2" charset="-122"/>
              </a:rPr>
              <a:t>求取</a:t>
            </a:r>
            <a:r>
              <a:rPr lang="zh-CN" altLang="en-US" sz="2600" b="1" dirty="0">
                <a:latin typeface="Times New Roman" panose="02020603050405020304" pitchFamily="18" charset="0"/>
              </a:rPr>
              <a:t> </a:t>
            </a:r>
          </a:p>
          <a:p>
            <a:pPr algn="just" eaLnBrk="1" hangingPunct="1">
              <a:lnSpc>
                <a:spcPct val="140000"/>
              </a:lnSpc>
              <a:buClr>
                <a:schemeClr val="accent2"/>
              </a:buClr>
              <a:buFont typeface="Wingdings" panose="05000000000000000000" pitchFamily="2" charset="2"/>
            </a:pPr>
            <a:r>
              <a:rPr lang="zh-CN" altLang="en-US" sz="2600" b="1" dirty="0">
                <a:latin typeface="宋体" panose="02010600030101010101" pitchFamily="2" charset="-122"/>
              </a:rPr>
              <a:t>其中</a:t>
            </a:r>
            <a:r>
              <a:rPr lang="en-US" altLang="zh-CN" sz="2600" b="1" i="1" dirty="0">
                <a:latin typeface="Times New Roman" panose="02020603050405020304" pitchFamily="18" charset="0"/>
                <a:sym typeface="+mn-ea"/>
              </a:rPr>
              <a:t>R</a:t>
            </a:r>
            <a:r>
              <a:rPr lang="zh-CN" altLang="en-US" sz="2600" b="1" dirty="0">
                <a:latin typeface="Times New Roman" panose="02020603050405020304" pitchFamily="18" charset="0"/>
                <a:sym typeface="+mn-ea"/>
              </a:rPr>
              <a:t>为</a:t>
            </a:r>
            <a:r>
              <a:rPr lang="en-US" altLang="zh-CN" sz="2600" b="1" dirty="0">
                <a:latin typeface="Times New Roman" panose="02020603050405020304" pitchFamily="18" charset="0"/>
                <a:sym typeface="+mn-ea"/>
              </a:rPr>
              <a:t>A</a:t>
            </a:r>
            <a:r>
              <a:rPr lang="zh-CN" altLang="en-US" sz="2600" b="1" dirty="0">
                <a:latin typeface="Times New Roman" panose="02020603050405020304" pitchFamily="18" charset="0"/>
                <a:sym typeface="+mn-ea"/>
              </a:rPr>
              <a:t>到</a:t>
            </a:r>
            <a:r>
              <a:rPr lang="en-US" altLang="zh-CN" sz="2600" b="1" dirty="0">
                <a:latin typeface="Times New Roman" panose="02020603050405020304" pitchFamily="18" charset="0"/>
                <a:sym typeface="+mn-ea"/>
              </a:rPr>
              <a:t>B</a:t>
            </a:r>
            <a:r>
              <a:rPr lang="zh-CN" altLang="en-US" sz="2600" b="1" dirty="0">
                <a:latin typeface="Times New Roman" panose="02020603050405020304" pitchFamily="18" charset="0"/>
                <a:sym typeface="+mn-ea"/>
              </a:rPr>
              <a:t>的</a:t>
            </a:r>
            <a:r>
              <a:rPr lang="zh-CN" altLang="en-US" sz="2600" b="1" dirty="0">
                <a:solidFill>
                  <a:srgbClr val="FF0000"/>
                </a:solidFill>
                <a:latin typeface="宋体" panose="02010600030101010101" pitchFamily="2" charset="-122"/>
              </a:rPr>
              <a:t>模糊关系</a:t>
            </a:r>
            <a:r>
              <a:rPr lang="en-US" altLang="zh-CN" sz="2600" b="1" dirty="0">
                <a:latin typeface="宋体" panose="02010600030101010101" pitchFamily="2" charset="-122"/>
              </a:rPr>
              <a:t>:</a:t>
            </a:r>
            <a:endParaRPr lang="en-US" altLang="zh-CN" sz="2600" b="1" dirty="0">
              <a:latin typeface="Times New Roman" panose="02020603050405020304" pitchFamily="18" charset="0"/>
            </a:endParaRPr>
          </a:p>
        </p:txBody>
      </p:sp>
      <p:grpSp>
        <p:nvGrpSpPr>
          <p:cNvPr id="70671" name="Group 28"/>
          <p:cNvGrpSpPr/>
          <p:nvPr/>
        </p:nvGrpSpPr>
        <p:grpSpPr>
          <a:xfrm>
            <a:off x="1389063" y="1873250"/>
            <a:ext cx="7113587" cy="927100"/>
            <a:chOff x="875" y="1180"/>
            <a:chExt cx="4481" cy="584"/>
          </a:xfrm>
        </p:grpSpPr>
        <p:graphicFrame>
          <p:nvGraphicFramePr>
            <p:cNvPr id="70677" name="Object 16"/>
            <p:cNvGraphicFramePr>
              <a:graphicFrameLocks noChangeAspect="1"/>
            </p:cNvGraphicFramePr>
            <p:nvPr/>
          </p:nvGraphicFramePr>
          <p:xfrm>
            <a:off x="5103" y="1180"/>
            <a:ext cx="253" cy="230"/>
          </p:xfrm>
          <a:graphic>
            <a:graphicData uri="http://schemas.openxmlformats.org/presentationml/2006/ole">
              <mc:AlternateContent xmlns:mc="http://schemas.openxmlformats.org/markup-compatibility/2006">
                <mc:Choice xmlns:v="urn:schemas-microsoft-com:vml" Requires="v">
                  <p:oleObj r:id="rId2" imgW="177800" imgH="165100" progId="Equation.3">
                    <p:embed/>
                  </p:oleObj>
                </mc:Choice>
                <mc:Fallback>
                  <p:oleObj r:id="rId2" imgW="177800" imgH="165100" progId="Equation.3">
                    <p:embed/>
                    <p:pic>
                      <p:nvPicPr>
                        <p:cNvPr id="70677" name="Object 16"/>
                        <p:cNvPicPr/>
                        <p:nvPr/>
                      </p:nvPicPr>
                      <p:blipFill>
                        <a:blip r:embed="rId3"/>
                        <a:stretch>
                          <a:fillRect/>
                        </a:stretch>
                      </p:blipFill>
                      <p:spPr>
                        <a:xfrm>
                          <a:off x="5103" y="1180"/>
                          <a:ext cx="253" cy="230"/>
                        </a:xfrm>
                        <a:prstGeom prst="rect">
                          <a:avLst/>
                        </a:prstGeom>
                        <a:noFill/>
                        <a:ln w="38100">
                          <a:noFill/>
                          <a:miter/>
                        </a:ln>
                      </p:spPr>
                    </p:pic>
                  </p:oleObj>
                </mc:Fallback>
              </mc:AlternateContent>
            </a:graphicData>
          </a:graphic>
        </p:graphicFrame>
        <p:graphicFrame>
          <p:nvGraphicFramePr>
            <p:cNvPr id="70678" name="Object 17"/>
            <p:cNvGraphicFramePr>
              <a:graphicFrameLocks noChangeAspect="1"/>
            </p:cNvGraphicFramePr>
            <p:nvPr/>
          </p:nvGraphicFramePr>
          <p:xfrm>
            <a:off x="875" y="1534"/>
            <a:ext cx="263" cy="225"/>
          </p:xfrm>
          <a:graphic>
            <a:graphicData uri="http://schemas.openxmlformats.org/presentationml/2006/ole">
              <mc:AlternateContent xmlns:mc="http://schemas.openxmlformats.org/markup-compatibility/2006">
                <mc:Choice xmlns:v="urn:schemas-microsoft-com:vml" Requires="v">
                  <p:oleObj r:id="rId4" imgW="203200" imgH="177800" progId="Equation.DSMT4">
                    <p:embed/>
                  </p:oleObj>
                </mc:Choice>
                <mc:Fallback>
                  <p:oleObj r:id="rId4" imgW="203200" imgH="177800" progId="Equation.DSMT4">
                    <p:embed/>
                    <p:pic>
                      <p:nvPicPr>
                        <p:cNvPr id="70678" name="Object 17"/>
                        <p:cNvPicPr/>
                        <p:nvPr/>
                      </p:nvPicPr>
                      <p:blipFill>
                        <a:blip r:embed="rId5"/>
                        <a:stretch>
                          <a:fillRect/>
                        </a:stretch>
                      </p:blipFill>
                      <p:spPr>
                        <a:xfrm>
                          <a:off x="875" y="1534"/>
                          <a:ext cx="263" cy="225"/>
                        </a:xfrm>
                        <a:prstGeom prst="rect">
                          <a:avLst/>
                        </a:prstGeom>
                        <a:noFill/>
                        <a:ln w="38100">
                          <a:noFill/>
                          <a:miter/>
                        </a:ln>
                      </p:spPr>
                    </p:pic>
                  </p:oleObj>
                </mc:Fallback>
              </mc:AlternateContent>
            </a:graphicData>
          </a:graphic>
        </p:graphicFrame>
        <p:graphicFrame>
          <p:nvGraphicFramePr>
            <p:cNvPr id="70679" name="Object 18"/>
            <p:cNvGraphicFramePr>
              <a:graphicFrameLocks noChangeAspect="1"/>
            </p:cNvGraphicFramePr>
            <p:nvPr/>
          </p:nvGraphicFramePr>
          <p:xfrm>
            <a:off x="2720" y="1551"/>
            <a:ext cx="985" cy="213"/>
          </p:xfrm>
          <a:graphic>
            <a:graphicData uri="http://schemas.openxmlformats.org/presentationml/2006/ole">
              <mc:AlternateContent xmlns:mc="http://schemas.openxmlformats.org/markup-compatibility/2006">
                <mc:Choice xmlns:v="urn:schemas-microsoft-com:vml" Requires="v">
                  <p:oleObj r:id="rId6" imgW="761365" imgH="177800" progId="Equation.DSMT4">
                    <p:embed/>
                  </p:oleObj>
                </mc:Choice>
                <mc:Fallback>
                  <p:oleObj r:id="rId6" imgW="761365" imgH="177800" progId="Equation.DSMT4">
                    <p:embed/>
                    <p:pic>
                      <p:nvPicPr>
                        <p:cNvPr id="70679" name="Object 18"/>
                        <p:cNvPicPr/>
                        <p:nvPr/>
                      </p:nvPicPr>
                      <p:blipFill>
                        <a:blip r:embed="rId7"/>
                        <a:stretch>
                          <a:fillRect/>
                        </a:stretch>
                      </p:blipFill>
                      <p:spPr>
                        <a:xfrm>
                          <a:off x="2720" y="1551"/>
                          <a:ext cx="985" cy="213"/>
                        </a:xfrm>
                        <a:prstGeom prst="rect">
                          <a:avLst/>
                        </a:prstGeom>
                        <a:noFill/>
                        <a:ln w="38100">
                          <a:noFill/>
                          <a:miter/>
                        </a:ln>
                      </p:spPr>
                    </p:pic>
                  </p:oleObj>
                </mc:Fallback>
              </mc:AlternateContent>
            </a:graphicData>
          </a:graphic>
        </p:graphicFrame>
      </p:grpSp>
      <p:sp>
        <p:nvSpPr>
          <p:cNvPr id="2" name="Rectangle 3">
            <a:extLst>
              <a:ext uri="{FF2B5EF4-FFF2-40B4-BE49-F238E27FC236}">
                <a16:creationId xmlns:a16="http://schemas.microsoft.com/office/drawing/2014/main" id="{9862F6E3-6248-D459-19F9-6A077D8D6E40}"/>
              </a:ext>
            </a:extLst>
          </p:cNvPr>
          <p:cNvSpPr txBox="1">
            <a:spLocks/>
          </p:cNvSpPr>
          <p:nvPr/>
        </p:nvSpPr>
        <p:spPr>
          <a:xfrm>
            <a:off x="240506" y="4027172"/>
            <a:ext cx="8642350" cy="1835150"/>
          </a:xfrm>
          <a:prstGeom prst="rect">
            <a:avLst/>
          </a:prstGeom>
          <a:noFill/>
          <a:ln w="9525">
            <a:noFill/>
          </a:ln>
        </p:spPr>
        <p:txBody>
          <a:bodyPr vert="horz" wrap="square" lIns="91440" tIns="45720" rIns="91440" bIns="45720" anchor="t" anchorCtr="0"/>
          <a:lst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indent="0" eaLnBrk="1" hangingPunct="1"/>
            <a:r>
              <a:rPr lang="en-US" altLang="zh-CN" kern="0"/>
              <a:t> </a:t>
            </a:r>
            <a:r>
              <a:rPr lang="en-US" altLang="zh-CN" b="1" kern="0">
                <a:latin typeface="Times New Roman" panose="02020603050405020304" pitchFamily="18" charset="0"/>
              </a:rPr>
              <a:t>“</a:t>
            </a:r>
            <a:r>
              <a:rPr lang="zh-CN" altLang="en-US" b="1" kern="0">
                <a:latin typeface="Times New Roman" panose="02020603050405020304" pitchFamily="18" charset="0"/>
              </a:rPr>
              <a:t>模糊决策”</a:t>
            </a:r>
            <a:r>
              <a:rPr lang="en-US" altLang="zh-CN" b="1" kern="0">
                <a:latin typeface="Times New Roman" panose="02020603050405020304" pitchFamily="18" charset="0"/>
              </a:rPr>
              <a:t>(“</a:t>
            </a:r>
            <a:r>
              <a:rPr lang="zh-CN" altLang="en-US" b="1" kern="0">
                <a:latin typeface="Times New Roman" panose="02020603050405020304" pitchFamily="18" charset="0"/>
              </a:rPr>
              <a:t>模糊判决”、“解模糊”或“清晰化”）：由模糊推理得到的结论或者操作是一个</a:t>
            </a:r>
            <a:r>
              <a:rPr lang="zh-CN" altLang="en-US" b="1" kern="0">
                <a:solidFill>
                  <a:srgbClr val="FF0000"/>
                </a:solidFill>
                <a:latin typeface="Times New Roman" panose="02020603050405020304" pitchFamily="18" charset="0"/>
              </a:rPr>
              <a:t>模糊向量</a:t>
            </a:r>
            <a:r>
              <a:rPr lang="zh-CN" altLang="en-US" b="1" kern="0">
                <a:latin typeface="Times New Roman" panose="02020603050405020304" pitchFamily="18" charset="0"/>
              </a:rPr>
              <a:t>，转化为</a:t>
            </a:r>
            <a:r>
              <a:rPr lang="zh-CN" altLang="en-US" b="1" kern="0">
                <a:solidFill>
                  <a:srgbClr val="FF0000"/>
                </a:solidFill>
                <a:latin typeface="Times New Roman" panose="02020603050405020304" pitchFamily="18" charset="0"/>
              </a:rPr>
              <a:t>确定值</a:t>
            </a:r>
            <a:r>
              <a:rPr lang="zh-CN" altLang="en-US" b="1" kern="0">
                <a:latin typeface="Times New Roman" panose="02020603050405020304" pitchFamily="18" charset="0"/>
              </a:rPr>
              <a:t>的过程（取论域上的一个元素）。</a:t>
            </a:r>
            <a:endParaRPr lang="zh-CN" altLang="en-US" b="1" kern="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ox(i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ja-JP" altLang="en-US" sz="1800" dirty="0">
                <a:solidFill>
                  <a:srgbClr val="A50021"/>
                </a:solidFill>
                <a:ea typeface="MS PGothic" panose="020B0600070205080204" pitchFamily="34" charset="-128"/>
              </a:rPr>
              <a:t>41</a:t>
            </a:fld>
            <a:endParaRPr lang="ja-JP" altLang="en-US" sz="1800" dirty="0">
              <a:solidFill>
                <a:srgbClr val="A50021"/>
              </a:solidFill>
              <a:ea typeface="MS PGothic" panose="020B0600070205080204" pitchFamily="34" charset="-128"/>
            </a:endParaRPr>
          </a:p>
        </p:txBody>
      </p:sp>
      <p:sp>
        <p:nvSpPr>
          <p:cNvPr id="65538" name="Rectangle 4"/>
          <p:cNvSpPr/>
          <p:nvPr/>
        </p:nvSpPr>
        <p:spPr>
          <a:xfrm>
            <a:off x="0" y="0"/>
            <a:ext cx="9144000" cy="765175"/>
          </a:xfrm>
          <a:prstGeom prst="rect">
            <a:avLst/>
          </a:prstGeom>
          <a:solidFill>
            <a:srgbClr val="A50021"/>
          </a:solidFill>
          <a:ln w="9525">
            <a:noFill/>
          </a:ln>
        </p:spPr>
        <p:txBody>
          <a:bodyPr anchor="b" anchorCtr="0"/>
          <a:lstStyle/>
          <a:p>
            <a:pPr indent="176530"/>
            <a:r>
              <a:rPr lang="en-US" altLang="zh-CN" sz="3600" dirty="0">
                <a:solidFill>
                  <a:schemeClr val="bg1"/>
                </a:solidFill>
                <a:latin typeface="Times New Roman" panose="02020603050405020304" pitchFamily="18" charset="0"/>
                <a:ea typeface="黑体" panose="02010609060101010101" pitchFamily="49" charset="-122"/>
              </a:rPr>
              <a:t>3.8  </a:t>
            </a:r>
            <a:r>
              <a:rPr lang="zh-CN" altLang="en-US" sz="3600" dirty="0">
                <a:solidFill>
                  <a:schemeClr val="bg1"/>
                </a:solidFill>
                <a:latin typeface="Times New Roman" panose="02020603050405020304" pitchFamily="18" charset="0"/>
                <a:ea typeface="黑体" panose="02010609060101010101" pitchFamily="49" charset="-122"/>
              </a:rPr>
              <a:t>模糊推理的应用</a:t>
            </a:r>
          </a:p>
        </p:txBody>
      </p:sp>
      <mc:AlternateContent xmlns:mc="http://schemas.openxmlformats.org/markup-compatibility/2006" xmlns:a14="http://schemas.microsoft.com/office/drawing/2010/main">
        <mc:Choice Requires="a14">
          <p:sp>
            <p:nvSpPr>
              <p:cNvPr id="65539" name="Rectangle 5"/>
              <p:cNvSpPr/>
              <p:nvPr/>
            </p:nvSpPr>
            <p:spPr>
              <a:xfrm>
                <a:off x="323850" y="981075"/>
                <a:ext cx="8497888" cy="5400675"/>
              </a:xfrm>
              <a:prstGeom prst="rect">
                <a:avLst/>
              </a:prstGeom>
              <a:noFill/>
              <a:ln w="9525">
                <a:noFill/>
              </a:ln>
            </p:spPr>
            <p:txBody>
              <a:bodyPr anchor="t" anchorCtr="0"/>
              <a:lstStyle/>
              <a:p>
                <a:pPr marL="469900" indent="-469900" algn="just">
                  <a:lnSpc>
                    <a:spcPct val="120000"/>
                  </a:lnSpc>
                  <a:spcBef>
                    <a:spcPct val="30000"/>
                  </a:spcBef>
                  <a:buClr>
                    <a:schemeClr val="accent2"/>
                  </a:buClr>
                  <a:buFont typeface="Wingdings" panose="05000000000000000000" pitchFamily="2" charset="2"/>
                </a:pPr>
                <a:r>
                  <a:rPr lang="zh-CN" altLang="zh-CN" sz="2600" b="1" dirty="0">
                    <a:latin typeface="Times New Roman" panose="02020603050405020304" pitchFamily="18" charset="0"/>
                    <a:ea typeface="宋体" panose="02010600030101010101" pitchFamily="2" charset="-122"/>
                  </a:rPr>
                  <a:t>例</a:t>
                </a:r>
                <a:r>
                  <a:rPr lang="en-US" altLang="zh-CN" sz="2600" b="1" dirty="0">
                    <a:latin typeface="Times New Roman" panose="02020603050405020304" pitchFamily="18" charset="0"/>
                    <a:ea typeface="宋体" panose="02010600030101010101" pitchFamily="2" charset="-122"/>
                  </a:rPr>
                  <a:t>3.5  </a:t>
                </a:r>
                <a:r>
                  <a:rPr lang="zh-CN" altLang="en-US" sz="2600" b="1" dirty="0">
                    <a:latin typeface="Times New Roman" panose="02020603050405020304" pitchFamily="18" charset="0"/>
                    <a:ea typeface="宋体" panose="02010600030101010101" pitchFamily="2" charset="-122"/>
                  </a:rPr>
                  <a:t>设有模糊控制规则：</a:t>
                </a:r>
              </a:p>
              <a:p>
                <a:pPr marL="469900" lvl="0" indent="-469900" algn="just">
                  <a:lnSpc>
                    <a:spcPct val="120000"/>
                  </a:lnSpc>
                  <a:spcBef>
                    <a:spcPct val="30000"/>
                  </a:spcBef>
                  <a:buClr>
                    <a:schemeClr val="accent2"/>
                  </a:buClr>
                  <a:buFont typeface="Wingdings" panose="05000000000000000000" pitchFamily="2" charset="2"/>
                </a:pPr>
                <a:r>
                  <a:rPr lang="zh-CN" altLang="en-US" sz="2600" b="1" dirty="0">
                    <a:latin typeface="Times New Roman" panose="02020603050405020304" pitchFamily="18" charset="0"/>
                    <a:ea typeface="宋体" panose="02010600030101010101" pitchFamily="2" charset="-122"/>
                  </a:rPr>
                  <a:t>“如果温度低，则将风门开大”。设温度和风门开度的</a:t>
                </a:r>
                <a:r>
                  <a:rPr lang="zh-CN" altLang="en-US" sz="2600" b="1" dirty="0">
                    <a:solidFill>
                      <a:srgbClr val="FF0000"/>
                    </a:solidFill>
                    <a:latin typeface="Times New Roman" panose="02020603050405020304" pitchFamily="18" charset="0"/>
                    <a:ea typeface="宋体" panose="02010600030101010101" pitchFamily="2" charset="-122"/>
                  </a:rPr>
                  <a:t>论域</a:t>
                </a:r>
                <a:r>
                  <a:rPr lang="zh-CN" altLang="en-US" sz="2600" b="1" dirty="0">
                    <a:latin typeface="Times New Roman" panose="02020603050405020304" pitchFamily="18" charset="0"/>
                    <a:ea typeface="宋体" panose="02010600030101010101" pitchFamily="2" charset="-122"/>
                  </a:rPr>
                  <a:t>为</a:t>
                </a:r>
                <a:r>
                  <a:rPr lang="en-US" altLang="zh-CN" sz="2600" b="1" dirty="0">
                    <a:latin typeface="Times New Roman" panose="02020603050405020304" pitchFamily="18" charset="0"/>
                    <a:ea typeface="宋体" panose="02010600030101010101" pitchFamily="2" charset="-122"/>
                  </a:rPr>
                  <a:t>{1</a:t>
                </a:r>
                <a:r>
                  <a:rPr lang="zh-CN" altLang="en-US" sz="2600" b="1" dirty="0">
                    <a:latin typeface="Times New Roman" panose="02020603050405020304" pitchFamily="18" charset="0"/>
                    <a:ea typeface="宋体" panose="02010600030101010101" pitchFamily="2" charset="-122"/>
                  </a:rPr>
                  <a:t>，</a:t>
                </a:r>
                <a:r>
                  <a:rPr lang="en-US" altLang="zh-CN" sz="2600" b="1" dirty="0">
                    <a:latin typeface="Times New Roman" panose="02020603050405020304" pitchFamily="18" charset="0"/>
                    <a:ea typeface="宋体" panose="02010600030101010101" pitchFamily="2" charset="-122"/>
                  </a:rPr>
                  <a:t>2</a:t>
                </a:r>
                <a:r>
                  <a:rPr lang="zh-CN" altLang="en-US" sz="2600" b="1" dirty="0">
                    <a:latin typeface="Times New Roman" panose="02020603050405020304" pitchFamily="18" charset="0"/>
                    <a:ea typeface="宋体" panose="02010600030101010101" pitchFamily="2" charset="-122"/>
                  </a:rPr>
                  <a:t>，</a:t>
                </a:r>
                <a:r>
                  <a:rPr lang="en-US" altLang="zh-CN" sz="2600" b="1" dirty="0">
                    <a:latin typeface="Times New Roman" panose="02020603050405020304" pitchFamily="18" charset="0"/>
                    <a:ea typeface="宋体" panose="02010600030101010101" pitchFamily="2" charset="-122"/>
                  </a:rPr>
                  <a:t>3</a:t>
                </a:r>
                <a:r>
                  <a:rPr lang="zh-CN" altLang="en-US" sz="2600" b="1" dirty="0">
                    <a:latin typeface="Times New Roman" panose="02020603050405020304" pitchFamily="18" charset="0"/>
                    <a:ea typeface="宋体" panose="02010600030101010101" pitchFamily="2" charset="-122"/>
                  </a:rPr>
                  <a:t>，</a:t>
                </a:r>
                <a:r>
                  <a:rPr lang="en-US" altLang="zh-CN" sz="2600" b="1" dirty="0">
                    <a:latin typeface="Times New Roman" panose="02020603050405020304" pitchFamily="18" charset="0"/>
                    <a:ea typeface="宋体" panose="02010600030101010101" pitchFamily="2" charset="-122"/>
                  </a:rPr>
                  <a:t>4</a:t>
                </a:r>
                <a:r>
                  <a:rPr lang="zh-CN" altLang="en-US" sz="2600" b="1" dirty="0">
                    <a:latin typeface="Times New Roman" panose="02020603050405020304" pitchFamily="18" charset="0"/>
                    <a:ea typeface="宋体" panose="02010600030101010101" pitchFamily="2" charset="-122"/>
                  </a:rPr>
                  <a:t>，</a:t>
                </a:r>
                <a:r>
                  <a:rPr lang="en-US" altLang="zh-CN" sz="2600" b="1" dirty="0">
                    <a:latin typeface="Times New Roman" panose="02020603050405020304" pitchFamily="18" charset="0"/>
                    <a:ea typeface="宋体" panose="02010600030101010101" pitchFamily="2" charset="-122"/>
                  </a:rPr>
                  <a:t>5}</a:t>
                </a:r>
                <a:r>
                  <a:rPr lang="zh-CN" altLang="en-US" sz="2600" b="1" dirty="0">
                    <a:latin typeface="Times New Roman" panose="02020603050405020304" pitchFamily="18" charset="0"/>
                    <a:ea typeface="宋体" panose="02010600030101010101" pitchFamily="2" charset="-122"/>
                  </a:rPr>
                  <a:t>。</a:t>
                </a:r>
              </a:p>
              <a:p>
                <a:pPr marL="469900" lvl="0" indent="-469900" algn="just">
                  <a:lnSpc>
                    <a:spcPct val="120000"/>
                  </a:lnSpc>
                  <a:spcBef>
                    <a:spcPct val="30000"/>
                  </a:spcBef>
                  <a:buClr>
                    <a:schemeClr val="accent2"/>
                  </a:buClr>
                  <a:buFont typeface="Wingdings" panose="05000000000000000000" pitchFamily="2" charset="2"/>
                </a:pPr>
                <a:r>
                  <a:rPr lang="zh-CN" altLang="en-US" sz="2600" b="1" dirty="0">
                    <a:latin typeface="Times New Roman" panose="02020603050405020304" pitchFamily="18" charset="0"/>
                    <a:ea typeface="宋体" panose="02010600030101010101" pitchFamily="2" charset="-122"/>
                  </a:rPr>
                  <a:t>“温度低”和“风门大”的</a:t>
                </a:r>
                <a:r>
                  <a:rPr lang="zh-CN" altLang="en-US" sz="2600" b="1" dirty="0">
                    <a:solidFill>
                      <a:srgbClr val="FF0000"/>
                    </a:solidFill>
                    <a:latin typeface="Times New Roman" panose="02020603050405020304" pitchFamily="18" charset="0"/>
                    <a:ea typeface="宋体" panose="02010600030101010101" pitchFamily="2" charset="-122"/>
                  </a:rPr>
                  <a:t>模糊量</a:t>
                </a:r>
                <a:r>
                  <a:rPr lang="zh-CN" altLang="en-US" sz="2600" b="1" dirty="0">
                    <a:latin typeface="Times New Roman" panose="02020603050405020304" pitchFamily="18" charset="0"/>
                    <a:ea typeface="宋体" panose="02010600030101010101" pitchFamily="2" charset="-122"/>
                  </a:rPr>
                  <a:t>：</a:t>
                </a:r>
              </a:p>
              <a:p>
                <a:pPr marL="469900" indent="-469900" algn="just">
                  <a:lnSpc>
                    <a:spcPct val="120000"/>
                  </a:lnSpc>
                  <a:spcBef>
                    <a:spcPct val="30000"/>
                  </a:spcBef>
                  <a:buClr>
                    <a:schemeClr val="accent2"/>
                  </a:buClr>
                  <a:buFont typeface="Wingdings" panose="05000000000000000000" pitchFamily="2" charset="2"/>
                </a:pPr>
                <a:r>
                  <a:rPr lang="zh-CN" altLang="en-US" sz="2600" b="1" dirty="0">
                    <a:latin typeface="Times New Roman" panose="02020603050405020304" pitchFamily="18" charset="0"/>
                    <a:ea typeface="宋体" panose="02010600030101010101" pitchFamily="2" charset="-122"/>
                  </a:rPr>
                  <a:t>      “温度低”</a:t>
                </a:r>
                <a:r>
                  <a:rPr lang="en-US" altLang="zh-CN" sz="2600" b="1" dirty="0">
                    <a:latin typeface="Times New Roman" panose="02020603050405020304" pitchFamily="18" charset="0"/>
                    <a:ea typeface="宋体" panose="02010600030101010101" pitchFamily="2" charset="-122"/>
                  </a:rPr>
                  <a:t>=1/1+0.6/2+0.3/3+0.0/4+0/5  --</a:t>
                </a:r>
                <a:r>
                  <a:rPr lang="en-US" altLang="zh-CN" sz="2600" b="1" dirty="0">
                    <a:solidFill>
                      <a:srgbClr val="FF0000"/>
                    </a:solidFill>
                    <a:latin typeface="Times New Roman" panose="02020603050405020304" pitchFamily="18" charset="0"/>
                    <a:ea typeface="宋体" panose="02010600030101010101" pitchFamily="2" charset="-122"/>
                  </a:rPr>
                  <a:t>A</a:t>
                </a:r>
              </a:p>
              <a:p>
                <a:pPr marL="469900" indent="-469900" algn="just">
                  <a:lnSpc>
                    <a:spcPct val="120000"/>
                  </a:lnSpc>
                  <a:spcBef>
                    <a:spcPct val="30000"/>
                  </a:spcBef>
                  <a:buClr>
                    <a:schemeClr val="accent2"/>
                  </a:buClr>
                  <a:buFont typeface="Wingdings" panose="05000000000000000000" pitchFamily="2" charset="2"/>
                </a:pPr>
                <a:r>
                  <a:rPr lang="en-US" altLang="zh-CN" sz="2600" b="1" dirty="0">
                    <a:latin typeface="Times New Roman" panose="02020603050405020304" pitchFamily="18" charset="0"/>
                    <a:ea typeface="宋体" panose="02010600030101010101" pitchFamily="2" charset="-122"/>
                  </a:rPr>
                  <a:t>       “</a:t>
                </a:r>
                <a:r>
                  <a:rPr lang="zh-CN" altLang="en-US" sz="2600" b="1" dirty="0">
                    <a:latin typeface="Times New Roman" panose="02020603050405020304" pitchFamily="18" charset="0"/>
                    <a:ea typeface="宋体" panose="02010600030101010101" pitchFamily="2" charset="-122"/>
                  </a:rPr>
                  <a:t>风门大” </a:t>
                </a:r>
                <a:r>
                  <a:rPr lang="en-US" altLang="zh-CN" sz="2600" b="1" dirty="0">
                    <a:latin typeface="Times New Roman" panose="02020603050405020304" pitchFamily="18" charset="0"/>
                    <a:ea typeface="宋体" panose="02010600030101010101" pitchFamily="2" charset="-122"/>
                  </a:rPr>
                  <a:t>=0/1+0.0/2+0.3/3+0.6/4+1/5  --</a:t>
                </a:r>
                <a:r>
                  <a:rPr lang="en-US" altLang="zh-CN" sz="2600" b="1" dirty="0">
                    <a:solidFill>
                      <a:srgbClr val="FF0000"/>
                    </a:solidFill>
                    <a:latin typeface="Times New Roman" panose="02020603050405020304" pitchFamily="18" charset="0"/>
                    <a:ea typeface="宋体" panose="02010600030101010101" pitchFamily="2" charset="-122"/>
                  </a:rPr>
                  <a:t>B</a:t>
                </a:r>
              </a:p>
              <a:p>
                <a:pPr marL="469900" indent="-469900" algn="just">
                  <a:lnSpc>
                    <a:spcPct val="120000"/>
                  </a:lnSpc>
                  <a:spcBef>
                    <a:spcPct val="30000"/>
                  </a:spcBef>
                  <a:buClr>
                    <a:schemeClr val="accent2"/>
                  </a:buClr>
                  <a:buFont typeface="Wingdings" panose="05000000000000000000" pitchFamily="2" charset="2"/>
                </a:pPr>
                <a:r>
                  <a:rPr lang="zh-CN" altLang="en-US" sz="2600" b="1" dirty="0">
                    <a:solidFill>
                      <a:srgbClr val="FF0000"/>
                    </a:solidFill>
                    <a:latin typeface="Times New Roman" panose="02020603050405020304" pitchFamily="18" charset="0"/>
                    <a:ea typeface="宋体" panose="02010600030101010101" pitchFamily="2" charset="-122"/>
                  </a:rPr>
                  <a:t>已知事实</a:t>
                </a:r>
                <a:r>
                  <a:rPr lang="zh-CN" altLang="en-US" sz="2600" b="1" dirty="0">
                    <a:latin typeface="Times New Roman" panose="02020603050405020304" pitchFamily="18" charset="0"/>
                    <a:ea typeface="宋体" panose="02010600030101010101" pitchFamily="2" charset="-122"/>
                  </a:rPr>
                  <a:t>“温度较低”，可以表示为</a:t>
                </a:r>
              </a:p>
              <a:p>
                <a:pPr marL="469900" indent="-469900" algn="just">
                  <a:lnSpc>
                    <a:spcPct val="120000"/>
                  </a:lnSpc>
                  <a:spcBef>
                    <a:spcPct val="30000"/>
                  </a:spcBef>
                  <a:buClr>
                    <a:schemeClr val="accent2"/>
                  </a:buClr>
                  <a:buFont typeface="Wingdings" panose="05000000000000000000" pitchFamily="2" charset="2"/>
                </a:pPr>
                <a:r>
                  <a:rPr lang="zh-CN" altLang="en-US" sz="2600" b="1" dirty="0">
                    <a:latin typeface="Times New Roman" panose="02020603050405020304" pitchFamily="18" charset="0"/>
                    <a:ea typeface="宋体" panose="02010600030101010101" pitchFamily="2" charset="-122"/>
                  </a:rPr>
                  <a:t>      “温度较低”</a:t>
                </a:r>
                <a:r>
                  <a:rPr lang="en-US" altLang="zh-CN" sz="2600" b="1" dirty="0">
                    <a:latin typeface="Times New Roman" panose="02020603050405020304" pitchFamily="18" charset="0"/>
                    <a:ea typeface="宋体" panose="02010600030101010101" pitchFamily="2" charset="-122"/>
                  </a:rPr>
                  <a:t>=0.8/1+1/2+0.6/3+0.3/4+0/5  --</a:t>
                </a:r>
                <a14:m>
                  <m:oMath xmlns:m="http://schemas.openxmlformats.org/officeDocument/2006/math">
                    <m:sSup>
                      <m:sSupPr>
                        <m:ctrlPr>
                          <a:rPr lang="en-US" altLang="zh-CN" sz="2600" b="1" i="1" smtClean="0">
                            <a:solidFill>
                              <a:srgbClr val="FF0000"/>
                            </a:solidFill>
                            <a:latin typeface="Cambria Math" panose="02040503050406030204" pitchFamily="18" charset="0"/>
                            <a:ea typeface="宋体" panose="02010600030101010101" pitchFamily="2" charset="-122"/>
                          </a:rPr>
                        </m:ctrlPr>
                      </m:sSupPr>
                      <m:e>
                        <m:r>
                          <a:rPr lang="en-US" altLang="zh-CN" sz="2600" b="1" i="1" smtClean="0">
                            <a:solidFill>
                              <a:srgbClr val="FF0000"/>
                            </a:solidFill>
                            <a:latin typeface="Cambria Math" panose="02040503050406030204" pitchFamily="18" charset="0"/>
                            <a:ea typeface="宋体" panose="02010600030101010101" pitchFamily="2" charset="-122"/>
                          </a:rPr>
                          <m:t>𝑨</m:t>
                        </m:r>
                      </m:e>
                      <m:sup>
                        <m:r>
                          <a:rPr lang="en-US" altLang="zh-CN" sz="2600" b="1" i="1" smtClean="0">
                            <a:solidFill>
                              <a:srgbClr val="FF0000"/>
                            </a:solidFill>
                            <a:latin typeface="Cambria Math" panose="02040503050406030204" pitchFamily="18" charset="0"/>
                            <a:ea typeface="宋体" panose="02010600030101010101" pitchFamily="2" charset="-122"/>
                          </a:rPr>
                          <m:t>′</m:t>
                        </m:r>
                      </m:sup>
                    </m:sSup>
                  </m:oMath>
                </a14:m>
                <a:endParaRPr lang="en-US" altLang="zh-CN" sz="2600" b="1" dirty="0">
                  <a:latin typeface="Times New Roman" panose="02020603050405020304" pitchFamily="18" charset="0"/>
                  <a:ea typeface="宋体" panose="02010600030101010101" pitchFamily="2" charset="-122"/>
                </a:endParaRPr>
              </a:p>
              <a:p>
                <a:pPr marL="469900" indent="-469900" algn="just">
                  <a:lnSpc>
                    <a:spcPct val="120000"/>
                  </a:lnSpc>
                  <a:spcBef>
                    <a:spcPct val="30000"/>
                  </a:spcBef>
                  <a:buClr>
                    <a:schemeClr val="accent2"/>
                  </a:buClr>
                  <a:buFont typeface="Wingdings" panose="05000000000000000000" pitchFamily="2" charset="2"/>
                </a:pPr>
                <a:r>
                  <a:rPr lang="zh-CN" altLang="en-US" sz="2600" b="1" dirty="0">
                    <a:solidFill>
                      <a:srgbClr val="FF0000"/>
                    </a:solidFill>
                    <a:latin typeface="Times New Roman" panose="02020603050405020304" pitchFamily="18" charset="0"/>
                    <a:ea typeface="宋体" panose="02010600030101010101" pitchFamily="2" charset="-122"/>
                  </a:rPr>
                  <a:t>试用模糊推理确定风门开度</a:t>
                </a:r>
                <a:r>
                  <a:rPr lang="zh-CN" altLang="en-US" sz="2600" b="1" dirty="0">
                    <a:latin typeface="Times New Roman" panose="02020603050405020304" pitchFamily="18" charset="0"/>
                    <a:ea typeface="宋体" panose="02010600030101010101" pitchFamily="2" charset="-122"/>
                  </a:rPr>
                  <a:t>。</a:t>
                </a:r>
              </a:p>
            </p:txBody>
          </p:sp>
        </mc:Choice>
        <mc:Fallback xmlns="">
          <p:sp>
            <p:nvSpPr>
              <p:cNvPr id="65539" name="Rectangle 5"/>
              <p:cNvSpPr>
                <a:spLocks noRot="1" noChangeAspect="1" noMove="1" noResize="1" noEditPoints="1" noAdjustHandles="1" noChangeArrowheads="1" noChangeShapeType="1" noTextEdit="1"/>
              </p:cNvSpPr>
              <p:nvPr/>
            </p:nvSpPr>
            <p:spPr>
              <a:xfrm>
                <a:off x="323850" y="981075"/>
                <a:ext cx="8497888" cy="5400675"/>
              </a:xfrm>
              <a:prstGeom prst="rect">
                <a:avLst/>
              </a:prstGeom>
              <a:blipFill>
                <a:blip r:embed="rId2"/>
                <a:stretch>
                  <a:fillRect l="-1291" t="-564" r="-1291"/>
                </a:stretch>
              </a:blipFill>
              <a:ln w="9525">
                <a:noFill/>
              </a:ln>
            </p:spPr>
            <p:txBody>
              <a:bodyPr/>
              <a:lstStyle/>
              <a:p>
                <a:r>
                  <a:rPr lang="zh-CN" altLang="en-US">
                    <a:noFill/>
                  </a:rPr>
                  <a:t> </a:t>
                </a:r>
              </a:p>
            </p:txBody>
          </p:sp>
        </mc:Fallback>
      </mc:AlternateContent>
      <p:sp>
        <p:nvSpPr>
          <p:cNvPr id="65540" name="Rectangle 6"/>
          <p:cNvSpPr/>
          <p:nvPr/>
        </p:nvSpPr>
        <p:spPr>
          <a:xfrm>
            <a:off x="0" y="3233738"/>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65541" name="Oval 7"/>
          <p:cNvSpPr/>
          <p:nvPr/>
        </p:nvSpPr>
        <p:spPr>
          <a:xfrm>
            <a:off x="1020763" y="2320925"/>
            <a:ext cx="1066800" cy="533400"/>
          </a:xfrm>
          <a:prstGeom prst="ellipse">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灯片编号占位符 1"/>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ja-JP" altLang="en-US" sz="1800" dirty="0">
                <a:solidFill>
                  <a:srgbClr val="A50021"/>
                </a:solidFill>
                <a:ea typeface="MS PGothic" panose="020B0600070205080204" pitchFamily="34" charset="-128"/>
              </a:rPr>
              <a:t>42</a:t>
            </a:fld>
            <a:endParaRPr lang="ja-JP" altLang="en-US" sz="1800" dirty="0">
              <a:solidFill>
                <a:srgbClr val="A50021"/>
              </a:solidFill>
              <a:ea typeface="MS PGothic" panose="020B0600070205080204" pitchFamily="34" charset="-128"/>
            </a:endParaRPr>
          </a:p>
        </p:txBody>
      </p:sp>
      <p:sp>
        <p:nvSpPr>
          <p:cNvPr id="66562" name="Rectangle 4"/>
          <p:cNvSpPr/>
          <p:nvPr/>
        </p:nvSpPr>
        <p:spPr>
          <a:xfrm>
            <a:off x="0" y="0"/>
            <a:ext cx="9144000" cy="765175"/>
          </a:xfrm>
          <a:prstGeom prst="rect">
            <a:avLst/>
          </a:prstGeom>
          <a:solidFill>
            <a:srgbClr val="A50021"/>
          </a:solidFill>
          <a:ln w="9525">
            <a:noFill/>
          </a:ln>
        </p:spPr>
        <p:txBody>
          <a:bodyPr anchor="b" anchorCtr="0"/>
          <a:lstStyle/>
          <a:p>
            <a:pPr indent="176530"/>
            <a:r>
              <a:rPr lang="en-US" altLang="zh-CN" sz="3600" dirty="0">
                <a:solidFill>
                  <a:schemeClr val="bg1"/>
                </a:solidFill>
                <a:latin typeface="Times New Roman" panose="02020603050405020304" pitchFamily="18" charset="0"/>
                <a:ea typeface="黑体" panose="02010609060101010101" pitchFamily="49" charset="-122"/>
              </a:rPr>
              <a:t>3.8  </a:t>
            </a:r>
            <a:r>
              <a:rPr lang="zh-CN" altLang="en-US" sz="3600" dirty="0">
                <a:solidFill>
                  <a:schemeClr val="bg1"/>
                </a:solidFill>
                <a:latin typeface="Times New Roman" panose="02020603050405020304" pitchFamily="18" charset="0"/>
                <a:ea typeface="黑体" panose="02010609060101010101" pitchFamily="49" charset="-122"/>
              </a:rPr>
              <a:t>模糊推理的应用</a:t>
            </a:r>
          </a:p>
        </p:txBody>
      </p:sp>
      <p:sp>
        <p:nvSpPr>
          <p:cNvPr id="66563" name="Rectangle 5"/>
          <p:cNvSpPr/>
          <p:nvPr/>
        </p:nvSpPr>
        <p:spPr>
          <a:xfrm>
            <a:off x="250825" y="908050"/>
            <a:ext cx="8642350" cy="5400675"/>
          </a:xfrm>
          <a:prstGeom prst="rect">
            <a:avLst/>
          </a:prstGeom>
          <a:noFill/>
          <a:ln w="9525">
            <a:noFill/>
          </a:ln>
        </p:spPr>
        <p:txBody>
          <a:bodyPr anchor="t" anchorCtr="0"/>
          <a:lstStyle/>
          <a:p>
            <a:pPr marL="469900" indent="-469900" algn="just">
              <a:lnSpc>
                <a:spcPct val="120000"/>
              </a:lnSpc>
              <a:spcBef>
                <a:spcPct val="30000"/>
              </a:spcBef>
              <a:buClr>
                <a:schemeClr val="accent2"/>
              </a:buClr>
              <a:buFont typeface="Wingdings" panose="05000000000000000000" pitchFamily="2" charset="2"/>
              <a:buChar char="o"/>
            </a:pPr>
            <a:r>
              <a:rPr lang="zh-CN" altLang="en-US" sz="2800" b="1" dirty="0">
                <a:latin typeface="Times New Roman" panose="02020603050405020304" pitchFamily="18" charset="0"/>
                <a:ea typeface="宋体" panose="02010600030101010101" pitchFamily="2" charset="-122"/>
              </a:rPr>
              <a:t>解：（</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）确定模糊关系 </a:t>
            </a:r>
            <a:r>
              <a:rPr lang="en-US" altLang="zh-CN" sz="2800" b="1" i="1" dirty="0">
                <a:latin typeface="Times New Roman" panose="02020603050405020304" pitchFamily="18" charset="0"/>
                <a:ea typeface="宋体" panose="02010600030101010101" pitchFamily="2" charset="-122"/>
              </a:rPr>
              <a:t>R</a:t>
            </a:r>
            <a:r>
              <a:rPr lang="en-US" altLang="zh-CN" sz="2800" dirty="0">
                <a:latin typeface="Times New Roman" panose="02020603050405020304" pitchFamily="18" charset="0"/>
                <a:ea typeface="宋体" panose="02010600030101010101" pitchFamily="2" charset="-122"/>
              </a:rPr>
              <a:t> </a:t>
            </a:r>
          </a:p>
        </p:txBody>
      </p:sp>
      <p:sp>
        <p:nvSpPr>
          <p:cNvPr id="66564" name="Rectangle 6"/>
          <p:cNvSpPr/>
          <p:nvPr/>
        </p:nvSpPr>
        <p:spPr>
          <a:xfrm>
            <a:off x="0" y="3233738"/>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66565" name="Oval 7"/>
          <p:cNvSpPr/>
          <p:nvPr/>
        </p:nvSpPr>
        <p:spPr>
          <a:xfrm>
            <a:off x="1020763" y="2320925"/>
            <a:ext cx="1066800" cy="533400"/>
          </a:xfrm>
          <a:prstGeom prst="ellipse">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66566" name="Rectangle 14"/>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graphicFrame>
        <p:nvGraphicFramePr>
          <p:cNvPr id="66567" name="Object 13"/>
          <p:cNvGraphicFramePr>
            <a:graphicFrameLocks noChangeAspect="1"/>
          </p:cNvGraphicFramePr>
          <p:nvPr/>
        </p:nvGraphicFramePr>
        <p:xfrm>
          <a:off x="1762125" y="1557338"/>
          <a:ext cx="4897438" cy="2419350"/>
        </p:xfrm>
        <a:graphic>
          <a:graphicData uri="http://schemas.openxmlformats.org/presentationml/2006/ole">
            <mc:AlternateContent xmlns:mc="http://schemas.openxmlformats.org/markup-compatibility/2006">
              <mc:Choice xmlns:v="urn:schemas-microsoft-com:vml" Requires="v">
                <p:oleObj r:id="rId2" imgW="2311400" imgH="1143000" progId="Equation.DSMT4">
                  <p:embed/>
                </p:oleObj>
              </mc:Choice>
              <mc:Fallback>
                <p:oleObj r:id="rId2" imgW="2311400" imgH="1143000" progId="Equation.DSMT4">
                  <p:embed/>
                  <p:pic>
                    <p:nvPicPr>
                      <p:cNvPr id="66567" name="Object 13"/>
                      <p:cNvPicPr/>
                      <p:nvPr/>
                    </p:nvPicPr>
                    <p:blipFill>
                      <a:blip r:embed="rId3"/>
                      <a:stretch>
                        <a:fillRect/>
                      </a:stretch>
                    </p:blipFill>
                    <p:spPr>
                      <a:xfrm>
                        <a:off x="1762125" y="1557338"/>
                        <a:ext cx="4897438" cy="2419350"/>
                      </a:xfrm>
                      <a:prstGeom prst="rect">
                        <a:avLst/>
                      </a:prstGeom>
                      <a:noFill/>
                      <a:ln w="38100">
                        <a:noFill/>
                        <a:miter/>
                      </a:ln>
                    </p:spPr>
                  </p:pic>
                </p:oleObj>
              </mc:Fallback>
            </mc:AlternateContent>
          </a:graphicData>
        </a:graphic>
      </p:graphicFrame>
      <p:graphicFrame>
        <p:nvGraphicFramePr>
          <p:cNvPr id="66568" name="Object 15"/>
          <p:cNvGraphicFramePr>
            <a:graphicFrameLocks noChangeAspect="1"/>
          </p:cNvGraphicFramePr>
          <p:nvPr/>
        </p:nvGraphicFramePr>
        <p:xfrm>
          <a:off x="2089150" y="4076700"/>
          <a:ext cx="3995738" cy="2511425"/>
        </p:xfrm>
        <a:graphic>
          <a:graphicData uri="http://schemas.openxmlformats.org/presentationml/2006/ole">
            <mc:AlternateContent xmlns:mc="http://schemas.openxmlformats.org/markup-compatibility/2006">
              <mc:Choice xmlns:v="urn:schemas-microsoft-com:vml" Requires="v">
                <p:oleObj r:id="rId4" imgW="1816100" imgH="1143000" progId="Equation.DSMT4">
                  <p:embed/>
                </p:oleObj>
              </mc:Choice>
              <mc:Fallback>
                <p:oleObj r:id="rId4" imgW="1816100" imgH="1143000" progId="Equation.DSMT4">
                  <p:embed/>
                  <p:pic>
                    <p:nvPicPr>
                      <p:cNvPr id="66568" name="Object 15"/>
                      <p:cNvPicPr/>
                      <p:nvPr/>
                    </p:nvPicPr>
                    <p:blipFill>
                      <a:blip r:embed="rId5"/>
                      <a:stretch>
                        <a:fillRect/>
                      </a:stretch>
                    </p:blipFill>
                    <p:spPr>
                      <a:xfrm>
                        <a:off x="2089150" y="4076700"/>
                        <a:ext cx="3995738" cy="2511425"/>
                      </a:xfrm>
                      <a:prstGeom prst="rect">
                        <a:avLst/>
                      </a:prstGeom>
                      <a:noFill/>
                      <a:ln w="38100">
                        <a:noFill/>
                        <a:miter/>
                      </a:ln>
                    </p:spPr>
                  </p:pic>
                </p:oleObj>
              </mc:Fallback>
            </mc:AlternateContent>
          </a:graphicData>
        </a:graphic>
      </p:graphicFrame>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FAD997F-E46A-7AB2-2BB2-587555D75D7A}"/>
                  </a:ext>
                </a:extLst>
              </p:cNvPr>
              <p:cNvSpPr txBox="1"/>
              <p:nvPr/>
            </p:nvSpPr>
            <p:spPr>
              <a:xfrm>
                <a:off x="5214667" y="1519499"/>
                <a:ext cx="2619646" cy="3138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dirty="0" smtClean="0">
                          <a:solidFill>
                            <a:srgbClr val="FF0000"/>
                          </a:solidFill>
                          <a:latin typeface="Cambria Math" panose="02040503050406030204" pitchFamily="18" charset="0"/>
                        </a:rPr>
                        <m:t>𝑅</m:t>
                      </m:r>
                      <m:r>
                        <a:rPr lang="en-US" altLang="zh-CN" sz="2000" b="0" i="1" dirty="0" smtClean="0">
                          <a:solidFill>
                            <a:srgbClr val="FF0000"/>
                          </a:solidFill>
                          <a:latin typeface="Cambria Math" panose="02040503050406030204" pitchFamily="18" charset="0"/>
                        </a:rPr>
                        <m:t>=</m:t>
                      </m:r>
                      <m:r>
                        <a:rPr lang="en-US" altLang="zh-CN" sz="2000" b="0" i="1" dirty="0" smtClean="0">
                          <a:solidFill>
                            <a:srgbClr val="FF0000"/>
                          </a:solidFill>
                          <a:latin typeface="Cambria Math" panose="02040503050406030204" pitchFamily="18" charset="0"/>
                        </a:rPr>
                        <m:t>𝐴</m:t>
                      </m:r>
                      <m:r>
                        <a:rPr lang="en-US" altLang="zh-CN" sz="2000" b="0" i="1" dirty="0" smtClean="0">
                          <a:solidFill>
                            <a:srgbClr val="FF0000"/>
                          </a:solidFill>
                          <a:latin typeface="Cambria Math" panose="02040503050406030204" pitchFamily="18" charset="0"/>
                          <a:ea typeface="Cambria Math" panose="02040503050406030204" pitchFamily="18" charset="0"/>
                        </a:rPr>
                        <m:t>×</m:t>
                      </m:r>
                      <m:r>
                        <a:rPr lang="en-US" altLang="zh-CN" sz="2000" b="0" i="1" dirty="0" smtClean="0">
                          <a:solidFill>
                            <a:srgbClr val="FF0000"/>
                          </a:solidFill>
                          <a:latin typeface="Cambria Math" panose="02040503050406030204" pitchFamily="18" charset="0"/>
                          <a:ea typeface="Cambria Math" panose="02040503050406030204" pitchFamily="18" charset="0"/>
                        </a:rPr>
                        <m:t>𝐵</m:t>
                      </m:r>
                      <m:r>
                        <a:rPr lang="en-US" altLang="zh-CN" sz="2000" b="0" i="1" dirty="0" smtClean="0">
                          <a:solidFill>
                            <a:srgbClr val="FF0000"/>
                          </a:solidFill>
                          <a:latin typeface="Cambria Math" panose="02040503050406030204" pitchFamily="18" charset="0"/>
                          <a:ea typeface="Cambria Math" panose="02040503050406030204" pitchFamily="18" charset="0"/>
                        </a:rPr>
                        <m:t>=</m:t>
                      </m:r>
                      <m:sSubSup>
                        <m:sSubSupPr>
                          <m:ctrlPr>
                            <a:rPr lang="en-US" altLang="zh-CN" sz="2000" b="0" i="1" dirty="0" smtClean="0">
                              <a:solidFill>
                                <a:srgbClr val="FF0000"/>
                              </a:solidFill>
                              <a:latin typeface="Cambria Math" panose="02040503050406030204" pitchFamily="18" charset="0"/>
                              <a:ea typeface="Cambria Math" panose="02040503050406030204" pitchFamily="18" charset="0"/>
                            </a:rPr>
                          </m:ctrlPr>
                        </m:sSubSupPr>
                        <m:e>
                          <m:r>
                            <a:rPr lang="zh-CN" altLang="en-US" sz="2000" b="0" i="1" dirty="0" smtClean="0">
                              <a:solidFill>
                                <a:srgbClr val="FF0000"/>
                              </a:solidFill>
                              <a:latin typeface="Cambria Math" panose="02040503050406030204" pitchFamily="18" charset="0"/>
                              <a:ea typeface="Cambria Math" panose="02040503050406030204" pitchFamily="18" charset="0"/>
                            </a:rPr>
                            <m:t>𝜇</m:t>
                          </m:r>
                        </m:e>
                        <m:sub>
                          <m:r>
                            <a:rPr lang="en-US" altLang="zh-CN" sz="2000" b="0" i="1" dirty="0" smtClean="0">
                              <a:solidFill>
                                <a:srgbClr val="FF0000"/>
                              </a:solidFill>
                              <a:latin typeface="Cambria Math" panose="02040503050406030204" pitchFamily="18" charset="0"/>
                              <a:ea typeface="Cambria Math" panose="02040503050406030204" pitchFamily="18" charset="0"/>
                            </a:rPr>
                            <m:t>𝐴</m:t>
                          </m:r>
                        </m:sub>
                        <m:sup>
                          <m:r>
                            <a:rPr lang="en-US" altLang="zh-CN" sz="2000" b="0" i="1" dirty="0" smtClean="0">
                              <a:solidFill>
                                <a:srgbClr val="FF0000"/>
                              </a:solidFill>
                              <a:latin typeface="Cambria Math" panose="02040503050406030204" pitchFamily="18" charset="0"/>
                              <a:ea typeface="Cambria Math" panose="02040503050406030204" pitchFamily="18" charset="0"/>
                            </a:rPr>
                            <m:t>𝑇</m:t>
                          </m:r>
                        </m:sup>
                      </m:sSubSup>
                      <m:r>
                        <a:rPr lang="en-US" altLang="zh-CN" sz="2000" b="0" i="1" dirty="0" smtClean="0">
                          <a:solidFill>
                            <a:srgbClr val="FF0000"/>
                          </a:solidFill>
                          <a:latin typeface="Cambria Math" panose="02040503050406030204" pitchFamily="18" charset="0"/>
                          <a:ea typeface="Cambria Math" panose="02040503050406030204" pitchFamily="18" charset="0"/>
                        </a:rPr>
                        <m:t>∘</m:t>
                      </m:r>
                      <m:sSub>
                        <m:sSubPr>
                          <m:ctrlPr>
                            <a:rPr lang="en-US" altLang="zh-CN" sz="2000" b="0" i="1" dirty="0" smtClean="0">
                              <a:solidFill>
                                <a:srgbClr val="FF0000"/>
                              </a:solidFill>
                              <a:latin typeface="Cambria Math" panose="02040503050406030204" pitchFamily="18" charset="0"/>
                              <a:ea typeface="Cambria Math" panose="02040503050406030204" pitchFamily="18" charset="0"/>
                            </a:rPr>
                          </m:ctrlPr>
                        </m:sSubPr>
                        <m:e>
                          <m:r>
                            <a:rPr lang="zh-CN" altLang="en-US" sz="2000" b="0" i="1" dirty="0" smtClean="0">
                              <a:solidFill>
                                <a:srgbClr val="FF0000"/>
                              </a:solidFill>
                              <a:latin typeface="Cambria Math" panose="02040503050406030204" pitchFamily="18" charset="0"/>
                              <a:ea typeface="Cambria Math" panose="02040503050406030204" pitchFamily="18" charset="0"/>
                            </a:rPr>
                            <m:t>𝜇</m:t>
                          </m:r>
                        </m:e>
                        <m:sub>
                          <m:r>
                            <a:rPr lang="en-US" altLang="zh-CN" sz="2000" b="0" i="1" dirty="0" smtClean="0">
                              <a:solidFill>
                                <a:srgbClr val="FF0000"/>
                              </a:solidFill>
                              <a:latin typeface="Cambria Math" panose="02040503050406030204" pitchFamily="18" charset="0"/>
                              <a:ea typeface="Cambria Math" panose="02040503050406030204" pitchFamily="18" charset="0"/>
                            </a:rPr>
                            <m:t>𝐵</m:t>
                          </m:r>
                        </m:sub>
                      </m:sSub>
                    </m:oMath>
                  </m:oMathPara>
                </a14:m>
                <a:endParaRPr lang="zh-CN" altLang="en-US" sz="2000" dirty="0">
                  <a:solidFill>
                    <a:srgbClr val="FF0000"/>
                  </a:solidFill>
                </a:endParaRPr>
              </a:p>
            </p:txBody>
          </p:sp>
        </mc:Choice>
        <mc:Fallback xmlns="">
          <p:sp>
            <p:nvSpPr>
              <p:cNvPr id="2" name="文本框 1">
                <a:extLst>
                  <a:ext uri="{FF2B5EF4-FFF2-40B4-BE49-F238E27FC236}">
                    <a16:creationId xmlns:a16="http://schemas.microsoft.com/office/drawing/2014/main" id="{EFAD997F-E46A-7AB2-2BB2-587555D75D7A}"/>
                  </a:ext>
                </a:extLst>
              </p:cNvPr>
              <p:cNvSpPr txBox="1">
                <a:spLocks noRot="1" noChangeAspect="1" noMove="1" noResize="1" noEditPoints="1" noAdjustHandles="1" noChangeArrowheads="1" noChangeShapeType="1" noTextEdit="1"/>
              </p:cNvSpPr>
              <p:nvPr/>
            </p:nvSpPr>
            <p:spPr>
              <a:xfrm>
                <a:off x="5214667" y="1519499"/>
                <a:ext cx="2619646" cy="313804"/>
              </a:xfrm>
              <a:prstGeom prst="rect">
                <a:avLst/>
              </a:prstGeom>
              <a:blipFill>
                <a:blip r:embed="rId6"/>
                <a:stretch>
                  <a:fillRect b="-25000"/>
                </a:stretch>
              </a:blipFill>
            </p:spPr>
            <p:txBody>
              <a:bodyPr/>
              <a:lstStyle/>
              <a:p>
                <a:r>
                  <a:rPr lang="zh-CN" altLang="en-US">
                    <a:noFill/>
                  </a:rPr>
                  <a:t> </a:t>
                </a:r>
              </a:p>
            </p:txBody>
          </p:sp>
        </mc:Fallback>
      </mc:AlternateContent>
      <p:sp>
        <p:nvSpPr>
          <p:cNvPr id="4" name="圆角矩形标注 3">
            <a:extLst>
              <a:ext uri="{FF2B5EF4-FFF2-40B4-BE49-F238E27FC236}">
                <a16:creationId xmlns:a16="http://schemas.microsoft.com/office/drawing/2014/main" id="{6A1796F8-530D-B2F2-D42A-1A6F7AEBBC21}"/>
              </a:ext>
            </a:extLst>
          </p:cNvPr>
          <p:cNvSpPr/>
          <p:nvPr/>
        </p:nvSpPr>
        <p:spPr>
          <a:xfrm>
            <a:off x="5194301" y="1509038"/>
            <a:ext cx="2762076" cy="407792"/>
          </a:xfrm>
          <a:prstGeom prst="wedgeRoundRectCallout">
            <a:avLst>
              <a:gd name="adj1" fmla="val -56023"/>
              <a:gd name="adj2" fmla="val -115307"/>
              <a:gd name="adj3" fmla="val 16667"/>
            </a:avLst>
          </a:prstGeom>
          <a:noFill/>
          <a:ln w="12700" cap="flat" cmpd="sng" algn="ctr">
            <a:solidFill>
              <a:srgbClr val="C00000"/>
            </a:solidFill>
            <a:prstDash val="solid"/>
            <a:round/>
            <a:headEnd type="none" w="med" len="med"/>
            <a:tailEnd type="none" w="med" len="med"/>
          </a:ln>
        </p:spPr>
        <p:txBody>
          <a:bodyPr vert="horz" wrap="square" lIns="91440" tIns="45720" rIns="91440" bIns="45720" numCol="1" anchor="t"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ja-JP" altLang="en-US" sz="1800" dirty="0">
                <a:solidFill>
                  <a:srgbClr val="A50021"/>
                </a:solidFill>
                <a:ea typeface="MS PGothic" panose="020B0600070205080204" pitchFamily="34" charset="-128"/>
              </a:rPr>
              <a:t>43</a:t>
            </a:fld>
            <a:endParaRPr lang="ja-JP" altLang="en-US" sz="1800" dirty="0">
              <a:solidFill>
                <a:srgbClr val="A50021"/>
              </a:solidFill>
              <a:ea typeface="MS PGothic" panose="020B0600070205080204" pitchFamily="34" charset="-128"/>
            </a:endParaRPr>
          </a:p>
        </p:txBody>
      </p:sp>
      <p:sp>
        <p:nvSpPr>
          <p:cNvPr id="67586" name="Rectangle 4"/>
          <p:cNvSpPr/>
          <p:nvPr/>
        </p:nvSpPr>
        <p:spPr>
          <a:xfrm>
            <a:off x="0" y="0"/>
            <a:ext cx="9144000" cy="765175"/>
          </a:xfrm>
          <a:prstGeom prst="rect">
            <a:avLst/>
          </a:prstGeom>
          <a:solidFill>
            <a:srgbClr val="A50021"/>
          </a:solidFill>
          <a:ln w="9525">
            <a:noFill/>
          </a:ln>
        </p:spPr>
        <p:txBody>
          <a:bodyPr anchor="b" anchorCtr="0"/>
          <a:lstStyle/>
          <a:p>
            <a:pPr indent="176530"/>
            <a:r>
              <a:rPr lang="en-US" altLang="zh-CN" sz="3600" dirty="0">
                <a:solidFill>
                  <a:schemeClr val="bg1"/>
                </a:solidFill>
                <a:latin typeface="Times New Roman" panose="02020603050405020304" pitchFamily="18" charset="0"/>
                <a:ea typeface="黑体" panose="02010609060101010101" pitchFamily="49" charset="-122"/>
              </a:rPr>
              <a:t>3.8  </a:t>
            </a:r>
            <a:r>
              <a:rPr lang="zh-CN" altLang="en-US" sz="3600" dirty="0">
                <a:solidFill>
                  <a:schemeClr val="bg1"/>
                </a:solidFill>
                <a:latin typeface="Times New Roman" panose="02020603050405020304" pitchFamily="18" charset="0"/>
                <a:ea typeface="黑体" panose="02010609060101010101" pitchFamily="49" charset="-122"/>
              </a:rPr>
              <a:t>模糊推理的应用</a:t>
            </a:r>
          </a:p>
        </p:txBody>
      </p:sp>
      <p:sp>
        <p:nvSpPr>
          <p:cNvPr id="67587" name="Rectangle 5"/>
          <p:cNvSpPr/>
          <p:nvPr/>
        </p:nvSpPr>
        <p:spPr>
          <a:xfrm>
            <a:off x="250825" y="908050"/>
            <a:ext cx="8642350" cy="5400675"/>
          </a:xfrm>
          <a:prstGeom prst="rect">
            <a:avLst/>
          </a:prstGeom>
          <a:noFill/>
          <a:ln w="9525">
            <a:noFill/>
          </a:ln>
        </p:spPr>
        <p:txBody>
          <a:bodyPr anchor="t" anchorCtr="0"/>
          <a:lstStyle/>
          <a:p>
            <a:pPr marL="469900" indent="-469900" algn="just">
              <a:lnSpc>
                <a:spcPct val="120000"/>
              </a:lnSpc>
              <a:spcBef>
                <a:spcPct val="30000"/>
              </a:spcBef>
              <a:buClr>
                <a:schemeClr val="accent2"/>
              </a:buClr>
              <a:buFont typeface="Wingdings" panose="05000000000000000000" pitchFamily="2" charset="2"/>
              <a:buChar char="o"/>
            </a:pPr>
            <a:r>
              <a:rPr lang="zh-CN" altLang="en-US" sz="2800" b="1" dirty="0">
                <a:latin typeface="Times New Roman" panose="02020603050405020304" pitchFamily="18" charset="0"/>
                <a:ea typeface="宋体" panose="02010600030101010101" pitchFamily="2" charset="-122"/>
              </a:rPr>
              <a:t>解：</a:t>
            </a:r>
          </a:p>
          <a:p>
            <a:pPr marL="469900" indent="-469900" algn="just">
              <a:lnSpc>
                <a:spcPct val="120000"/>
              </a:lnSpc>
              <a:spcBef>
                <a:spcPct val="30000"/>
              </a:spcBef>
              <a:buClr>
                <a:schemeClr val="accent2"/>
              </a:buClr>
              <a:buFont typeface="Wingdings" panose="05000000000000000000" pitchFamily="2" charset="2"/>
            </a:pP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2</a:t>
            </a:r>
            <a:r>
              <a:rPr lang="zh-CN" altLang="en-US" sz="2400" b="1" dirty="0">
                <a:latin typeface="Times New Roman" panose="02020603050405020304" pitchFamily="18" charset="0"/>
                <a:ea typeface="宋体" panose="02010600030101010101" pitchFamily="2" charset="-122"/>
              </a:rPr>
              <a:t>）模糊推理</a:t>
            </a:r>
            <a:r>
              <a:rPr lang="zh-CN" altLang="en-US" sz="2400" dirty="0">
                <a:latin typeface="Times New Roman" panose="02020603050405020304" pitchFamily="18" charset="0"/>
                <a:ea typeface="宋体" panose="02010600030101010101" pitchFamily="2" charset="-122"/>
              </a:rPr>
              <a:t> </a:t>
            </a:r>
          </a:p>
        </p:txBody>
      </p:sp>
      <p:sp>
        <p:nvSpPr>
          <p:cNvPr id="67588" name="Rectangle 6"/>
          <p:cNvSpPr/>
          <p:nvPr/>
        </p:nvSpPr>
        <p:spPr>
          <a:xfrm>
            <a:off x="0" y="3233738"/>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67589" name="Oval 7"/>
          <p:cNvSpPr/>
          <p:nvPr/>
        </p:nvSpPr>
        <p:spPr>
          <a:xfrm>
            <a:off x="1020763" y="2320925"/>
            <a:ext cx="1066800" cy="533400"/>
          </a:xfrm>
          <a:prstGeom prst="ellipse">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67590"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67591" name="Rectangle 12"/>
          <p:cNvSpPr/>
          <p:nvPr/>
        </p:nvSpPr>
        <p:spPr>
          <a:xfrm>
            <a:off x="0" y="283845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67592" name="Text Box 13"/>
          <p:cNvSpPr txBox="1"/>
          <p:nvPr/>
        </p:nvSpPr>
        <p:spPr>
          <a:xfrm>
            <a:off x="323850" y="4765675"/>
            <a:ext cx="8569325" cy="1870075"/>
          </a:xfrm>
          <a:prstGeom prst="rect">
            <a:avLst/>
          </a:prstGeom>
          <a:noFill/>
          <a:ln w="9525">
            <a:noFill/>
          </a:ln>
        </p:spPr>
        <p:txBody>
          <a:bodyPr anchor="t" anchorCtr="0">
            <a:spAutoFit/>
          </a:bodyPr>
          <a:lstStyle/>
          <a:p>
            <a:r>
              <a:rPr lang="en-US" altLang="zh-CN" sz="2800" dirty="0">
                <a:latin typeface="Times New Roman" panose="02020603050405020304" pitchFamily="18" charset="0"/>
                <a:ea typeface="宋体" panose="02010600030101010101" pitchFamily="2" charset="-122"/>
              </a:rPr>
              <a:t>                       =(0.0</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0.0</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0.3</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0.6</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0.8)</a:t>
            </a:r>
          </a:p>
          <a:p>
            <a:pPr>
              <a:lnSpc>
                <a:spcPct val="120000"/>
              </a:lnSpc>
              <a:spcAft>
                <a:spcPct val="50000"/>
              </a:spcAft>
            </a:pPr>
            <a:r>
              <a:rPr lang="zh-CN" altLang="en-US" sz="2400"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3</a:t>
            </a:r>
            <a:r>
              <a:rPr lang="zh-CN" altLang="en-US" sz="2400" b="1" dirty="0">
                <a:latin typeface="Times New Roman" panose="02020603050405020304" pitchFamily="18" charset="0"/>
                <a:ea typeface="宋体" panose="02010600030101010101" pitchFamily="2" charset="-122"/>
              </a:rPr>
              <a:t>）模糊决策  </a:t>
            </a:r>
          </a:p>
          <a:p>
            <a:r>
              <a:rPr lang="zh-CN" altLang="en-US" sz="2400" b="1" dirty="0">
                <a:latin typeface="Times New Roman" panose="02020603050405020304" pitchFamily="18" charset="0"/>
                <a:ea typeface="宋体" panose="02010600030101010101" pitchFamily="2" charset="-122"/>
              </a:rPr>
              <a:t>    用最大隶属度法进行决策得风门开度为</a:t>
            </a:r>
            <a:r>
              <a:rPr lang="en-US" altLang="zh-CN" sz="2400" b="1" dirty="0">
                <a:latin typeface="Times New Roman" panose="02020603050405020304" pitchFamily="18" charset="0"/>
                <a:ea typeface="宋体" panose="02010600030101010101" pitchFamily="2" charset="-122"/>
              </a:rPr>
              <a:t>5</a:t>
            </a:r>
            <a:r>
              <a:rPr lang="zh-CN" altLang="en-US" sz="2400" b="1" dirty="0">
                <a:latin typeface="Times New Roman" panose="02020603050405020304" pitchFamily="18" charset="0"/>
                <a:ea typeface="宋体" panose="02010600030101010101" pitchFamily="2" charset="-122"/>
              </a:rPr>
              <a:t>。</a:t>
            </a:r>
          </a:p>
          <a:p>
            <a:r>
              <a:rPr lang="zh-CN" altLang="en-US" sz="2400" b="1" dirty="0">
                <a:latin typeface="Times New Roman" panose="02020603050405020304" pitchFamily="18" charset="0"/>
                <a:ea typeface="宋体" panose="02010600030101010101" pitchFamily="2" charset="-122"/>
              </a:rPr>
              <a:t>    用加权平均判决法和中位数法进行决策得风门开度为</a:t>
            </a:r>
            <a:r>
              <a:rPr lang="en-US" altLang="zh-CN" sz="2400" b="1" dirty="0">
                <a:latin typeface="Times New Roman" panose="02020603050405020304" pitchFamily="18" charset="0"/>
                <a:ea typeface="宋体" panose="02010600030101010101" pitchFamily="2" charset="-122"/>
              </a:rPr>
              <a:t>4</a:t>
            </a:r>
            <a:r>
              <a:rPr lang="zh-CN" altLang="en-US" sz="2400" b="1" dirty="0">
                <a:latin typeface="Times New Roman" panose="02020603050405020304" pitchFamily="18" charset="0"/>
                <a:ea typeface="宋体" panose="02010600030101010101" pitchFamily="2" charset="-122"/>
              </a:rPr>
              <a:t>。</a:t>
            </a:r>
          </a:p>
        </p:txBody>
      </p:sp>
      <p:grpSp>
        <p:nvGrpSpPr>
          <p:cNvPr id="67593" name="Group 15"/>
          <p:cNvGrpSpPr>
            <a:grpSpLocks noChangeAspect="1"/>
          </p:cNvGrpSpPr>
          <p:nvPr/>
        </p:nvGrpSpPr>
        <p:grpSpPr>
          <a:xfrm>
            <a:off x="971550" y="2260600"/>
            <a:ext cx="6337300" cy="2463800"/>
            <a:chOff x="612" y="1066"/>
            <a:chExt cx="3992" cy="1552"/>
          </a:xfrm>
        </p:grpSpPr>
        <p:sp>
          <p:nvSpPr>
            <p:cNvPr id="67594" name="AutoShape 14"/>
            <p:cNvSpPr>
              <a:spLocks noChangeAspect="1" noTextEdit="1"/>
            </p:cNvSpPr>
            <p:nvPr/>
          </p:nvSpPr>
          <p:spPr>
            <a:xfrm>
              <a:off x="612" y="1066"/>
              <a:ext cx="3992" cy="1552"/>
            </a:xfrm>
            <a:prstGeom prst="rect">
              <a:avLst/>
            </a:prstGeom>
            <a:noFill/>
            <a:ln w="9525">
              <a:noFill/>
            </a:ln>
          </p:spPr>
          <p:txBody>
            <a:bodyPr anchor="t" anchorCtr="0"/>
            <a:lstStyle/>
            <a:p>
              <a:endParaRPr lang="zh-CN" altLang="en-US">
                <a:latin typeface="Arial" panose="020B0604020202020204" pitchFamily="34" charset="0"/>
                <a:ea typeface="宋体" panose="02010600030101010101" pitchFamily="2" charset="-122"/>
              </a:endParaRPr>
            </a:p>
          </p:txBody>
        </p:sp>
        <p:sp>
          <p:nvSpPr>
            <p:cNvPr id="67595" name="Rectangle 16"/>
            <p:cNvSpPr/>
            <p:nvPr/>
          </p:nvSpPr>
          <p:spPr>
            <a:xfrm>
              <a:off x="4485" y="2285"/>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ú</a:t>
              </a:r>
              <a:endParaRPr lang="en-US" altLang="zh-CN" dirty="0">
                <a:latin typeface="Arial" panose="020B0604020202020204" pitchFamily="34" charset="0"/>
                <a:ea typeface="宋体" panose="02010600030101010101" pitchFamily="2" charset="-122"/>
              </a:endParaRPr>
            </a:p>
          </p:txBody>
        </p:sp>
        <p:sp>
          <p:nvSpPr>
            <p:cNvPr id="67596" name="Rectangle 17"/>
            <p:cNvSpPr/>
            <p:nvPr/>
          </p:nvSpPr>
          <p:spPr>
            <a:xfrm>
              <a:off x="4485" y="2093"/>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ú</a:t>
              </a:r>
              <a:endParaRPr lang="en-US" altLang="zh-CN" dirty="0">
                <a:latin typeface="Arial" panose="020B0604020202020204" pitchFamily="34" charset="0"/>
                <a:ea typeface="宋体" panose="02010600030101010101" pitchFamily="2" charset="-122"/>
              </a:endParaRPr>
            </a:p>
          </p:txBody>
        </p:sp>
        <p:sp>
          <p:nvSpPr>
            <p:cNvPr id="67597" name="Rectangle 18"/>
            <p:cNvSpPr/>
            <p:nvPr/>
          </p:nvSpPr>
          <p:spPr>
            <a:xfrm>
              <a:off x="4485" y="1901"/>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ú</a:t>
              </a:r>
              <a:endParaRPr lang="en-US" altLang="zh-CN" dirty="0">
                <a:latin typeface="Arial" panose="020B0604020202020204" pitchFamily="34" charset="0"/>
                <a:ea typeface="宋体" panose="02010600030101010101" pitchFamily="2" charset="-122"/>
              </a:endParaRPr>
            </a:p>
          </p:txBody>
        </p:sp>
        <p:sp>
          <p:nvSpPr>
            <p:cNvPr id="67598" name="Rectangle 19"/>
            <p:cNvSpPr/>
            <p:nvPr/>
          </p:nvSpPr>
          <p:spPr>
            <a:xfrm>
              <a:off x="4485" y="1709"/>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ú</a:t>
              </a:r>
              <a:endParaRPr lang="en-US" altLang="zh-CN" dirty="0">
                <a:latin typeface="Arial" panose="020B0604020202020204" pitchFamily="34" charset="0"/>
                <a:ea typeface="宋体" panose="02010600030101010101" pitchFamily="2" charset="-122"/>
              </a:endParaRPr>
            </a:p>
          </p:txBody>
        </p:sp>
        <p:sp>
          <p:nvSpPr>
            <p:cNvPr id="67599" name="Rectangle 20"/>
            <p:cNvSpPr/>
            <p:nvPr/>
          </p:nvSpPr>
          <p:spPr>
            <a:xfrm>
              <a:off x="4485" y="1517"/>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ú</a:t>
              </a:r>
              <a:endParaRPr lang="en-US" altLang="zh-CN" dirty="0">
                <a:latin typeface="Arial" panose="020B0604020202020204" pitchFamily="34" charset="0"/>
                <a:ea typeface="宋体" panose="02010600030101010101" pitchFamily="2" charset="-122"/>
              </a:endParaRPr>
            </a:p>
          </p:txBody>
        </p:sp>
        <p:sp>
          <p:nvSpPr>
            <p:cNvPr id="67600" name="Rectangle 21"/>
            <p:cNvSpPr/>
            <p:nvPr/>
          </p:nvSpPr>
          <p:spPr>
            <a:xfrm>
              <a:off x="4485" y="1325"/>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ú</a:t>
              </a:r>
              <a:endParaRPr lang="en-US" altLang="zh-CN" dirty="0">
                <a:latin typeface="Arial" panose="020B0604020202020204" pitchFamily="34" charset="0"/>
                <a:ea typeface="宋体" panose="02010600030101010101" pitchFamily="2" charset="-122"/>
              </a:endParaRPr>
            </a:p>
          </p:txBody>
        </p:sp>
        <p:sp>
          <p:nvSpPr>
            <p:cNvPr id="67601" name="Rectangle 22"/>
            <p:cNvSpPr/>
            <p:nvPr/>
          </p:nvSpPr>
          <p:spPr>
            <a:xfrm>
              <a:off x="4485" y="2368"/>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û</a:t>
              </a:r>
              <a:endParaRPr lang="en-US" altLang="zh-CN" dirty="0">
                <a:latin typeface="Arial" panose="020B0604020202020204" pitchFamily="34" charset="0"/>
                <a:ea typeface="宋体" panose="02010600030101010101" pitchFamily="2" charset="-122"/>
              </a:endParaRPr>
            </a:p>
          </p:txBody>
        </p:sp>
        <p:sp>
          <p:nvSpPr>
            <p:cNvPr id="67602" name="Rectangle 23"/>
            <p:cNvSpPr/>
            <p:nvPr/>
          </p:nvSpPr>
          <p:spPr>
            <a:xfrm>
              <a:off x="4485" y="1133"/>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ù</a:t>
              </a:r>
              <a:endParaRPr lang="en-US" altLang="zh-CN" dirty="0">
                <a:latin typeface="Arial" panose="020B0604020202020204" pitchFamily="34" charset="0"/>
                <a:ea typeface="宋体" panose="02010600030101010101" pitchFamily="2" charset="-122"/>
              </a:endParaRPr>
            </a:p>
          </p:txBody>
        </p:sp>
        <p:sp>
          <p:nvSpPr>
            <p:cNvPr id="67603" name="Rectangle 24"/>
            <p:cNvSpPr/>
            <p:nvPr/>
          </p:nvSpPr>
          <p:spPr>
            <a:xfrm>
              <a:off x="2412" y="2285"/>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ê</a:t>
              </a:r>
              <a:endParaRPr lang="en-US" altLang="zh-CN" dirty="0">
                <a:latin typeface="Arial" panose="020B0604020202020204" pitchFamily="34" charset="0"/>
                <a:ea typeface="宋体" panose="02010600030101010101" pitchFamily="2" charset="-122"/>
              </a:endParaRPr>
            </a:p>
          </p:txBody>
        </p:sp>
        <p:sp>
          <p:nvSpPr>
            <p:cNvPr id="67604" name="Rectangle 25"/>
            <p:cNvSpPr/>
            <p:nvPr/>
          </p:nvSpPr>
          <p:spPr>
            <a:xfrm>
              <a:off x="2412" y="2093"/>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ê</a:t>
              </a:r>
              <a:endParaRPr lang="en-US" altLang="zh-CN" dirty="0">
                <a:latin typeface="Arial" panose="020B0604020202020204" pitchFamily="34" charset="0"/>
                <a:ea typeface="宋体" panose="02010600030101010101" pitchFamily="2" charset="-122"/>
              </a:endParaRPr>
            </a:p>
          </p:txBody>
        </p:sp>
        <p:sp>
          <p:nvSpPr>
            <p:cNvPr id="67605" name="Rectangle 26"/>
            <p:cNvSpPr/>
            <p:nvPr/>
          </p:nvSpPr>
          <p:spPr>
            <a:xfrm>
              <a:off x="2412" y="1901"/>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ê</a:t>
              </a:r>
              <a:endParaRPr lang="en-US" altLang="zh-CN" dirty="0">
                <a:latin typeface="Arial" panose="020B0604020202020204" pitchFamily="34" charset="0"/>
                <a:ea typeface="宋体" panose="02010600030101010101" pitchFamily="2" charset="-122"/>
              </a:endParaRPr>
            </a:p>
          </p:txBody>
        </p:sp>
        <p:sp>
          <p:nvSpPr>
            <p:cNvPr id="67606" name="Rectangle 27"/>
            <p:cNvSpPr/>
            <p:nvPr/>
          </p:nvSpPr>
          <p:spPr>
            <a:xfrm>
              <a:off x="2412" y="1709"/>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ê</a:t>
              </a:r>
              <a:endParaRPr lang="en-US" altLang="zh-CN" dirty="0">
                <a:latin typeface="Arial" panose="020B0604020202020204" pitchFamily="34" charset="0"/>
                <a:ea typeface="宋体" panose="02010600030101010101" pitchFamily="2" charset="-122"/>
              </a:endParaRPr>
            </a:p>
          </p:txBody>
        </p:sp>
        <p:sp>
          <p:nvSpPr>
            <p:cNvPr id="67607" name="Rectangle 28"/>
            <p:cNvSpPr/>
            <p:nvPr/>
          </p:nvSpPr>
          <p:spPr>
            <a:xfrm>
              <a:off x="2412" y="1517"/>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ê</a:t>
              </a:r>
              <a:endParaRPr lang="en-US" altLang="zh-CN" dirty="0">
                <a:latin typeface="Arial" panose="020B0604020202020204" pitchFamily="34" charset="0"/>
                <a:ea typeface="宋体" panose="02010600030101010101" pitchFamily="2" charset="-122"/>
              </a:endParaRPr>
            </a:p>
          </p:txBody>
        </p:sp>
        <p:sp>
          <p:nvSpPr>
            <p:cNvPr id="67608" name="Rectangle 29"/>
            <p:cNvSpPr/>
            <p:nvPr/>
          </p:nvSpPr>
          <p:spPr>
            <a:xfrm>
              <a:off x="2412" y="1325"/>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ê</a:t>
              </a:r>
              <a:endParaRPr lang="en-US" altLang="zh-CN" dirty="0">
                <a:latin typeface="Arial" panose="020B0604020202020204" pitchFamily="34" charset="0"/>
                <a:ea typeface="宋体" panose="02010600030101010101" pitchFamily="2" charset="-122"/>
              </a:endParaRPr>
            </a:p>
          </p:txBody>
        </p:sp>
        <p:sp>
          <p:nvSpPr>
            <p:cNvPr id="67609" name="Rectangle 30"/>
            <p:cNvSpPr/>
            <p:nvPr/>
          </p:nvSpPr>
          <p:spPr>
            <a:xfrm>
              <a:off x="2412" y="2368"/>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ë</a:t>
              </a:r>
              <a:endParaRPr lang="en-US" altLang="zh-CN" dirty="0">
                <a:latin typeface="Arial" panose="020B0604020202020204" pitchFamily="34" charset="0"/>
                <a:ea typeface="宋体" panose="02010600030101010101" pitchFamily="2" charset="-122"/>
              </a:endParaRPr>
            </a:p>
          </p:txBody>
        </p:sp>
        <p:sp>
          <p:nvSpPr>
            <p:cNvPr id="67610" name="Rectangle 31"/>
            <p:cNvSpPr/>
            <p:nvPr/>
          </p:nvSpPr>
          <p:spPr>
            <a:xfrm>
              <a:off x="2412" y="1133"/>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é</a:t>
              </a:r>
              <a:endParaRPr lang="en-US" altLang="zh-CN" dirty="0">
                <a:latin typeface="Arial" panose="020B0604020202020204" pitchFamily="34" charset="0"/>
                <a:ea typeface="宋体" panose="02010600030101010101" pitchFamily="2" charset="-122"/>
              </a:endParaRPr>
            </a:p>
          </p:txBody>
        </p:sp>
        <p:sp>
          <p:nvSpPr>
            <p:cNvPr id="67611" name="Rectangle 32"/>
            <p:cNvSpPr/>
            <p:nvPr/>
          </p:nvSpPr>
          <p:spPr>
            <a:xfrm>
              <a:off x="2058" y="2285"/>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ú</a:t>
              </a:r>
              <a:endParaRPr lang="en-US" altLang="zh-CN" dirty="0">
                <a:latin typeface="Arial" panose="020B0604020202020204" pitchFamily="34" charset="0"/>
                <a:ea typeface="宋体" panose="02010600030101010101" pitchFamily="2" charset="-122"/>
              </a:endParaRPr>
            </a:p>
          </p:txBody>
        </p:sp>
        <p:sp>
          <p:nvSpPr>
            <p:cNvPr id="67612" name="Rectangle 33"/>
            <p:cNvSpPr/>
            <p:nvPr/>
          </p:nvSpPr>
          <p:spPr>
            <a:xfrm>
              <a:off x="2058" y="2093"/>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ú</a:t>
              </a:r>
              <a:endParaRPr lang="en-US" altLang="zh-CN" dirty="0">
                <a:latin typeface="Arial" panose="020B0604020202020204" pitchFamily="34" charset="0"/>
                <a:ea typeface="宋体" panose="02010600030101010101" pitchFamily="2" charset="-122"/>
              </a:endParaRPr>
            </a:p>
          </p:txBody>
        </p:sp>
        <p:sp>
          <p:nvSpPr>
            <p:cNvPr id="67613" name="Rectangle 34"/>
            <p:cNvSpPr/>
            <p:nvPr/>
          </p:nvSpPr>
          <p:spPr>
            <a:xfrm>
              <a:off x="2058" y="1901"/>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ú</a:t>
              </a:r>
              <a:endParaRPr lang="en-US" altLang="zh-CN" dirty="0">
                <a:latin typeface="Arial" panose="020B0604020202020204" pitchFamily="34" charset="0"/>
                <a:ea typeface="宋体" panose="02010600030101010101" pitchFamily="2" charset="-122"/>
              </a:endParaRPr>
            </a:p>
          </p:txBody>
        </p:sp>
        <p:sp>
          <p:nvSpPr>
            <p:cNvPr id="67614" name="Rectangle 35"/>
            <p:cNvSpPr/>
            <p:nvPr/>
          </p:nvSpPr>
          <p:spPr>
            <a:xfrm>
              <a:off x="2058" y="1709"/>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ú</a:t>
              </a:r>
              <a:endParaRPr lang="en-US" altLang="zh-CN" dirty="0">
                <a:latin typeface="Arial" panose="020B0604020202020204" pitchFamily="34" charset="0"/>
                <a:ea typeface="宋体" panose="02010600030101010101" pitchFamily="2" charset="-122"/>
              </a:endParaRPr>
            </a:p>
          </p:txBody>
        </p:sp>
        <p:sp>
          <p:nvSpPr>
            <p:cNvPr id="67615" name="Rectangle 36"/>
            <p:cNvSpPr/>
            <p:nvPr/>
          </p:nvSpPr>
          <p:spPr>
            <a:xfrm>
              <a:off x="2058" y="1517"/>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ú</a:t>
              </a:r>
              <a:endParaRPr lang="en-US" altLang="zh-CN" dirty="0">
                <a:latin typeface="Arial" panose="020B0604020202020204" pitchFamily="34" charset="0"/>
                <a:ea typeface="宋体" panose="02010600030101010101" pitchFamily="2" charset="-122"/>
              </a:endParaRPr>
            </a:p>
          </p:txBody>
        </p:sp>
        <p:sp>
          <p:nvSpPr>
            <p:cNvPr id="67616" name="Rectangle 37"/>
            <p:cNvSpPr/>
            <p:nvPr/>
          </p:nvSpPr>
          <p:spPr>
            <a:xfrm>
              <a:off x="2058" y="1325"/>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ú</a:t>
              </a:r>
              <a:endParaRPr lang="en-US" altLang="zh-CN" dirty="0">
                <a:latin typeface="Arial" panose="020B0604020202020204" pitchFamily="34" charset="0"/>
                <a:ea typeface="宋体" panose="02010600030101010101" pitchFamily="2" charset="-122"/>
              </a:endParaRPr>
            </a:p>
          </p:txBody>
        </p:sp>
        <p:sp>
          <p:nvSpPr>
            <p:cNvPr id="67617" name="Rectangle 38"/>
            <p:cNvSpPr/>
            <p:nvPr/>
          </p:nvSpPr>
          <p:spPr>
            <a:xfrm>
              <a:off x="2058" y="2368"/>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û</a:t>
              </a:r>
              <a:endParaRPr lang="en-US" altLang="zh-CN" dirty="0">
                <a:latin typeface="Arial" panose="020B0604020202020204" pitchFamily="34" charset="0"/>
                <a:ea typeface="宋体" panose="02010600030101010101" pitchFamily="2" charset="-122"/>
              </a:endParaRPr>
            </a:p>
          </p:txBody>
        </p:sp>
        <p:sp>
          <p:nvSpPr>
            <p:cNvPr id="67618" name="Rectangle 39"/>
            <p:cNvSpPr/>
            <p:nvPr/>
          </p:nvSpPr>
          <p:spPr>
            <a:xfrm>
              <a:off x="2058" y="1133"/>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ù</a:t>
              </a:r>
              <a:endParaRPr lang="en-US" altLang="zh-CN" dirty="0">
                <a:latin typeface="Arial" panose="020B0604020202020204" pitchFamily="34" charset="0"/>
                <a:ea typeface="宋体" panose="02010600030101010101" pitchFamily="2" charset="-122"/>
              </a:endParaRPr>
            </a:p>
          </p:txBody>
        </p:sp>
        <p:sp>
          <p:nvSpPr>
            <p:cNvPr id="67619" name="Rectangle 40"/>
            <p:cNvSpPr/>
            <p:nvPr/>
          </p:nvSpPr>
          <p:spPr>
            <a:xfrm>
              <a:off x="1726" y="2285"/>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ê</a:t>
              </a:r>
              <a:endParaRPr lang="en-US" altLang="zh-CN" dirty="0">
                <a:latin typeface="Arial" panose="020B0604020202020204" pitchFamily="34" charset="0"/>
                <a:ea typeface="宋体" panose="02010600030101010101" pitchFamily="2" charset="-122"/>
              </a:endParaRPr>
            </a:p>
          </p:txBody>
        </p:sp>
        <p:sp>
          <p:nvSpPr>
            <p:cNvPr id="67620" name="Rectangle 41"/>
            <p:cNvSpPr/>
            <p:nvPr/>
          </p:nvSpPr>
          <p:spPr>
            <a:xfrm>
              <a:off x="1726" y="2093"/>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ê</a:t>
              </a:r>
              <a:endParaRPr lang="en-US" altLang="zh-CN" dirty="0">
                <a:latin typeface="Arial" panose="020B0604020202020204" pitchFamily="34" charset="0"/>
                <a:ea typeface="宋体" panose="02010600030101010101" pitchFamily="2" charset="-122"/>
              </a:endParaRPr>
            </a:p>
          </p:txBody>
        </p:sp>
        <p:sp>
          <p:nvSpPr>
            <p:cNvPr id="67621" name="Rectangle 42"/>
            <p:cNvSpPr/>
            <p:nvPr/>
          </p:nvSpPr>
          <p:spPr>
            <a:xfrm>
              <a:off x="1726" y="1901"/>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ê</a:t>
              </a:r>
              <a:endParaRPr lang="en-US" altLang="zh-CN" dirty="0">
                <a:latin typeface="Arial" panose="020B0604020202020204" pitchFamily="34" charset="0"/>
                <a:ea typeface="宋体" panose="02010600030101010101" pitchFamily="2" charset="-122"/>
              </a:endParaRPr>
            </a:p>
          </p:txBody>
        </p:sp>
        <p:sp>
          <p:nvSpPr>
            <p:cNvPr id="67622" name="Rectangle 43"/>
            <p:cNvSpPr/>
            <p:nvPr/>
          </p:nvSpPr>
          <p:spPr>
            <a:xfrm>
              <a:off x="1726" y="1709"/>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ê</a:t>
              </a:r>
              <a:endParaRPr lang="en-US" altLang="zh-CN" dirty="0">
                <a:latin typeface="Arial" panose="020B0604020202020204" pitchFamily="34" charset="0"/>
                <a:ea typeface="宋体" panose="02010600030101010101" pitchFamily="2" charset="-122"/>
              </a:endParaRPr>
            </a:p>
          </p:txBody>
        </p:sp>
        <p:sp>
          <p:nvSpPr>
            <p:cNvPr id="67623" name="Rectangle 44"/>
            <p:cNvSpPr/>
            <p:nvPr/>
          </p:nvSpPr>
          <p:spPr>
            <a:xfrm>
              <a:off x="1726" y="1517"/>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ê</a:t>
              </a:r>
              <a:endParaRPr lang="en-US" altLang="zh-CN" dirty="0">
                <a:latin typeface="Arial" panose="020B0604020202020204" pitchFamily="34" charset="0"/>
                <a:ea typeface="宋体" panose="02010600030101010101" pitchFamily="2" charset="-122"/>
              </a:endParaRPr>
            </a:p>
          </p:txBody>
        </p:sp>
        <p:sp>
          <p:nvSpPr>
            <p:cNvPr id="67624" name="Rectangle 45"/>
            <p:cNvSpPr/>
            <p:nvPr/>
          </p:nvSpPr>
          <p:spPr>
            <a:xfrm>
              <a:off x="1726" y="1325"/>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ê</a:t>
              </a:r>
              <a:endParaRPr lang="en-US" altLang="zh-CN" dirty="0">
                <a:latin typeface="Arial" panose="020B0604020202020204" pitchFamily="34" charset="0"/>
                <a:ea typeface="宋体" panose="02010600030101010101" pitchFamily="2" charset="-122"/>
              </a:endParaRPr>
            </a:p>
          </p:txBody>
        </p:sp>
        <p:sp>
          <p:nvSpPr>
            <p:cNvPr id="67625" name="Rectangle 46"/>
            <p:cNvSpPr/>
            <p:nvPr/>
          </p:nvSpPr>
          <p:spPr>
            <a:xfrm>
              <a:off x="1726" y="2368"/>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ë</a:t>
              </a:r>
              <a:endParaRPr lang="en-US" altLang="zh-CN" dirty="0">
                <a:latin typeface="Arial" panose="020B0604020202020204" pitchFamily="34" charset="0"/>
                <a:ea typeface="宋体" panose="02010600030101010101" pitchFamily="2" charset="-122"/>
              </a:endParaRPr>
            </a:p>
          </p:txBody>
        </p:sp>
        <p:sp>
          <p:nvSpPr>
            <p:cNvPr id="67626" name="Rectangle 47"/>
            <p:cNvSpPr/>
            <p:nvPr/>
          </p:nvSpPr>
          <p:spPr>
            <a:xfrm>
              <a:off x="1726" y="1133"/>
              <a:ext cx="77"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é</a:t>
              </a:r>
              <a:endParaRPr lang="en-US" altLang="zh-CN" dirty="0">
                <a:latin typeface="Arial" panose="020B0604020202020204" pitchFamily="34" charset="0"/>
                <a:ea typeface="宋体" panose="02010600030101010101" pitchFamily="2" charset="-122"/>
              </a:endParaRPr>
            </a:p>
          </p:txBody>
        </p:sp>
        <p:sp>
          <p:nvSpPr>
            <p:cNvPr id="67627" name="Rectangle 48"/>
            <p:cNvSpPr/>
            <p:nvPr/>
          </p:nvSpPr>
          <p:spPr>
            <a:xfrm>
              <a:off x="1560" y="1716"/>
              <a:ext cx="11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28" name="Rectangle 49"/>
            <p:cNvSpPr/>
            <p:nvPr/>
          </p:nvSpPr>
          <p:spPr>
            <a:xfrm>
              <a:off x="1178" y="1705"/>
              <a:ext cx="49"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29" name="Rectangle 50"/>
            <p:cNvSpPr/>
            <p:nvPr/>
          </p:nvSpPr>
          <p:spPr>
            <a:xfrm>
              <a:off x="877" y="1716"/>
              <a:ext cx="11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30" name="Rectangle 51"/>
            <p:cNvSpPr/>
            <p:nvPr/>
          </p:nvSpPr>
          <p:spPr>
            <a:xfrm>
              <a:off x="780" y="1705"/>
              <a:ext cx="49"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Symbol" panose="05050102010706020507" pitchFamily="18" charset="2"/>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31" name="Rectangle 52"/>
            <p:cNvSpPr/>
            <p:nvPr/>
          </p:nvSpPr>
          <p:spPr>
            <a:xfrm>
              <a:off x="4382" y="23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32" name="Rectangle 53"/>
            <p:cNvSpPr/>
            <p:nvPr/>
          </p:nvSpPr>
          <p:spPr>
            <a:xfrm>
              <a:off x="4332" y="2343"/>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33" name="Rectangle 54"/>
            <p:cNvSpPr/>
            <p:nvPr/>
          </p:nvSpPr>
          <p:spPr>
            <a:xfrm>
              <a:off x="4231" y="23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34" name="Rectangle 55"/>
            <p:cNvSpPr/>
            <p:nvPr/>
          </p:nvSpPr>
          <p:spPr>
            <a:xfrm>
              <a:off x="3946" y="23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35" name="Rectangle 56"/>
            <p:cNvSpPr/>
            <p:nvPr/>
          </p:nvSpPr>
          <p:spPr>
            <a:xfrm>
              <a:off x="3896" y="2343"/>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36" name="Rectangle 57"/>
            <p:cNvSpPr/>
            <p:nvPr/>
          </p:nvSpPr>
          <p:spPr>
            <a:xfrm>
              <a:off x="3796" y="23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37" name="Rectangle 58"/>
            <p:cNvSpPr/>
            <p:nvPr/>
          </p:nvSpPr>
          <p:spPr>
            <a:xfrm>
              <a:off x="3511" y="23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38" name="Rectangle 59"/>
            <p:cNvSpPr/>
            <p:nvPr/>
          </p:nvSpPr>
          <p:spPr>
            <a:xfrm>
              <a:off x="3461" y="2343"/>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39" name="Rectangle 60"/>
            <p:cNvSpPr/>
            <p:nvPr/>
          </p:nvSpPr>
          <p:spPr>
            <a:xfrm>
              <a:off x="3361" y="23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40" name="Rectangle 61"/>
            <p:cNvSpPr/>
            <p:nvPr/>
          </p:nvSpPr>
          <p:spPr>
            <a:xfrm>
              <a:off x="3076" y="23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41" name="Rectangle 62"/>
            <p:cNvSpPr/>
            <p:nvPr/>
          </p:nvSpPr>
          <p:spPr>
            <a:xfrm>
              <a:off x="3026" y="2343"/>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42" name="Rectangle 63"/>
            <p:cNvSpPr/>
            <p:nvPr/>
          </p:nvSpPr>
          <p:spPr>
            <a:xfrm>
              <a:off x="2925" y="23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43" name="Rectangle 64"/>
            <p:cNvSpPr/>
            <p:nvPr/>
          </p:nvSpPr>
          <p:spPr>
            <a:xfrm>
              <a:off x="2640" y="23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44" name="Rectangle 65"/>
            <p:cNvSpPr/>
            <p:nvPr/>
          </p:nvSpPr>
          <p:spPr>
            <a:xfrm>
              <a:off x="2590" y="2343"/>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45" name="Rectangle 66"/>
            <p:cNvSpPr/>
            <p:nvPr/>
          </p:nvSpPr>
          <p:spPr>
            <a:xfrm>
              <a:off x="2490" y="23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46" name="Rectangle 67"/>
            <p:cNvSpPr/>
            <p:nvPr/>
          </p:nvSpPr>
          <p:spPr>
            <a:xfrm>
              <a:off x="4382" y="20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47" name="Rectangle 68"/>
            <p:cNvSpPr/>
            <p:nvPr/>
          </p:nvSpPr>
          <p:spPr>
            <a:xfrm>
              <a:off x="4332" y="2043"/>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48" name="Rectangle 69"/>
            <p:cNvSpPr/>
            <p:nvPr/>
          </p:nvSpPr>
          <p:spPr>
            <a:xfrm>
              <a:off x="4231" y="20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49" name="Rectangle 70"/>
            <p:cNvSpPr/>
            <p:nvPr/>
          </p:nvSpPr>
          <p:spPr>
            <a:xfrm>
              <a:off x="3946" y="20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50" name="Rectangle 71"/>
            <p:cNvSpPr/>
            <p:nvPr/>
          </p:nvSpPr>
          <p:spPr>
            <a:xfrm>
              <a:off x="3896" y="2043"/>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51" name="Rectangle 72"/>
            <p:cNvSpPr/>
            <p:nvPr/>
          </p:nvSpPr>
          <p:spPr>
            <a:xfrm>
              <a:off x="3796" y="20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52" name="Rectangle 73"/>
            <p:cNvSpPr/>
            <p:nvPr/>
          </p:nvSpPr>
          <p:spPr>
            <a:xfrm>
              <a:off x="3511" y="20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53" name="Rectangle 74"/>
            <p:cNvSpPr/>
            <p:nvPr/>
          </p:nvSpPr>
          <p:spPr>
            <a:xfrm>
              <a:off x="3461" y="2043"/>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54" name="Rectangle 75"/>
            <p:cNvSpPr/>
            <p:nvPr/>
          </p:nvSpPr>
          <p:spPr>
            <a:xfrm>
              <a:off x="3361" y="20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55" name="Rectangle 76"/>
            <p:cNvSpPr/>
            <p:nvPr/>
          </p:nvSpPr>
          <p:spPr>
            <a:xfrm>
              <a:off x="3076" y="20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56" name="Rectangle 77"/>
            <p:cNvSpPr/>
            <p:nvPr/>
          </p:nvSpPr>
          <p:spPr>
            <a:xfrm>
              <a:off x="3026" y="2043"/>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57" name="Rectangle 78"/>
            <p:cNvSpPr/>
            <p:nvPr/>
          </p:nvSpPr>
          <p:spPr>
            <a:xfrm>
              <a:off x="2925" y="20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58" name="Rectangle 79"/>
            <p:cNvSpPr/>
            <p:nvPr/>
          </p:nvSpPr>
          <p:spPr>
            <a:xfrm>
              <a:off x="2640" y="20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59" name="Rectangle 80"/>
            <p:cNvSpPr/>
            <p:nvPr/>
          </p:nvSpPr>
          <p:spPr>
            <a:xfrm>
              <a:off x="2590" y="2043"/>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60" name="Rectangle 81"/>
            <p:cNvSpPr/>
            <p:nvPr/>
          </p:nvSpPr>
          <p:spPr>
            <a:xfrm>
              <a:off x="2490" y="20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61" name="Rectangle 82"/>
            <p:cNvSpPr/>
            <p:nvPr/>
          </p:nvSpPr>
          <p:spPr>
            <a:xfrm>
              <a:off x="4385" y="17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67662" name="Rectangle 83"/>
            <p:cNvSpPr/>
            <p:nvPr/>
          </p:nvSpPr>
          <p:spPr>
            <a:xfrm>
              <a:off x="4335" y="1742"/>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63" name="Rectangle 84"/>
            <p:cNvSpPr/>
            <p:nvPr/>
          </p:nvSpPr>
          <p:spPr>
            <a:xfrm>
              <a:off x="4234" y="17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64" name="Rectangle 85"/>
            <p:cNvSpPr/>
            <p:nvPr/>
          </p:nvSpPr>
          <p:spPr>
            <a:xfrm>
              <a:off x="3949" y="17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67665" name="Rectangle 86"/>
            <p:cNvSpPr/>
            <p:nvPr/>
          </p:nvSpPr>
          <p:spPr>
            <a:xfrm>
              <a:off x="3899" y="1742"/>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66" name="Rectangle 87"/>
            <p:cNvSpPr/>
            <p:nvPr/>
          </p:nvSpPr>
          <p:spPr>
            <a:xfrm>
              <a:off x="3799" y="17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67" name="Rectangle 88"/>
            <p:cNvSpPr/>
            <p:nvPr/>
          </p:nvSpPr>
          <p:spPr>
            <a:xfrm>
              <a:off x="3514" y="17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67668" name="Rectangle 89"/>
            <p:cNvSpPr/>
            <p:nvPr/>
          </p:nvSpPr>
          <p:spPr>
            <a:xfrm>
              <a:off x="3464" y="1742"/>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69" name="Rectangle 90"/>
            <p:cNvSpPr/>
            <p:nvPr/>
          </p:nvSpPr>
          <p:spPr>
            <a:xfrm>
              <a:off x="3364" y="17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70" name="Rectangle 91"/>
            <p:cNvSpPr/>
            <p:nvPr/>
          </p:nvSpPr>
          <p:spPr>
            <a:xfrm>
              <a:off x="3076" y="17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71" name="Rectangle 92"/>
            <p:cNvSpPr/>
            <p:nvPr/>
          </p:nvSpPr>
          <p:spPr>
            <a:xfrm>
              <a:off x="3026" y="1742"/>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72" name="Rectangle 93"/>
            <p:cNvSpPr/>
            <p:nvPr/>
          </p:nvSpPr>
          <p:spPr>
            <a:xfrm>
              <a:off x="2925" y="17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73" name="Rectangle 94"/>
            <p:cNvSpPr/>
            <p:nvPr/>
          </p:nvSpPr>
          <p:spPr>
            <a:xfrm>
              <a:off x="2640" y="17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74" name="Rectangle 95"/>
            <p:cNvSpPr/>
            <p:nvPr/>
          </p:nvSpPr>
          <p:spPr>
            <a:xfrm>
              <a:off x="2590" y="1742"/>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75" name="Rectangle 96"/>
            <p:cNvSpPr/>
            <p:nvPr/>
          </p:nvSpPr>
          <p:spPr>
            <a:xfrm>
              <a:off x="2490" y="17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76" name="Rectangle 97"/>
            <p:cNvSpPr/>
            <p:nvPr/>
          </p:nvSpPr>
          <p:spPr>
            <a:xfrm>
              <a:off x="4382" y="14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6</a:t>
              </a:r>
              <a:endParaRPr lang="en-US" altLang="zh-CN" dirty="0">
                <a:latin typeface="Arial" panose="020B0604020202020204" pitchFamily="34" charset="0"/>
                <a:ea typeface="宋体" panose="02010600030101010101" pitchFamily="2" charset="-122"/>
              </a:endParaRPr>
            </a:p>
          </p:txBody>
        </p:sp>
        <p:sp>
          <p:nvSpPr>
            <p:cNvPr id="67677" name="Rectangle 98"/>
            <p:cNvSpPr/>
            <p:nvPr/>
          </p:nvSpPr>
          <p:spPr>
            <a:xfrm>
              <a:off x="4332" y="1442"/>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78" name="Rectangle 99"/>
            <p:cNvSpPr/>
            <p:nvPr/>
          </p:nvSpPr>
          <p:spPr>
            <a:xfrm>
              <a:off x="4231" y="14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79" name="Rectangle 100"/>
            <p:cNvSpPr/>
            <p:nvPr/>
          </p:nvSpPr>
          <p:spPr>
            <a:xfrm>
              <a:off x="3946" y="14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6</a:t>
              </a:r>
              <a:endParaRPr lang="en-US" altLang="zh-CN" dirty="0">
                <a:latin typeface="Arial" panose="020B0604020202020204" pitchFamily="34" charset="0"/>
                <a:ea typeface="宋体" panose="02010600030101010101" pitchFamily="2" charset="-122"/>
              </a:endParaRPr>
            </a:p>
          </p:txBody>
        </p:sp>
        <p:sp>
          <p:nvSpPr>
            <p:cNvPr id="67680" name="Rectangle 101"/>
            <p:cNvSpPr/>
            <p:nvPr/>
          </p:nvSpPr>
          <p:spPr>
            <a:xfrm>
              <a:off x="3896" y="1442"/>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81" name="Rectangle 102"/>
            <p:cNvSpPr/>
            <p:nvPr/>
          </p:nvSpPr>
          <p:spPr>
            <a:xfrm>
              <a:off x="3796" y="14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82" name="Rectangle 103"/>
            <p:cNvSpPr/>
            <p:nvPr/>
          </p:nvSpPr>
          <p:spPr>
            <a:xfrm>
              <a:off x="3514" y="14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67683" name="Rectangle 104"/>
            <p:cNvSpPr/>
            <p:nvPr/>
          </p:nvSpPr>
          <p:spPr>
            <a:xfrm>
              <a:off x="3464" y="1442"/>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84" name="Rectangle 105"/>
            <p:cNvSpPr/>
            <p:nvPr/>
          </p:nvSpPr>
          <p:spPr>
            <a:xfrm>
              <a:off x="3364" y="14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85" name="Rectangle 106"/>
            <p:cNvSpPr/>
            <p:nvPr/>
          </p:nvSpPr>
          <p:spPr>
            <a:xfrm>
              <a:off x="3076" y="14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86" name="Rectangle 107"/>
            <p:cNvSpPr/>
            <p:nvPr/>
          </p:nvSpPr>
          <p:spPr>
            <a:xfrm>
              <a:off x="3026" y="1442"/>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87" name="Rectangle 108"/>
            <p:cNvSpPr/>
            <p:nvPr/>
          </p:nvSpPr>
          <p:spPr>
            <a:xfrm>
              <a:off x="2925" y="14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88" name="Rectangle 109"/>
            <p:cNvSpPr/>
            <p:nvPr/>
          </p:nvSpPr>
          <p:spPr>
            <a:xfrm>
              <a:off x="2640" y="14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89" name="Rectangle 110"/>
            <p:cNvSpPr/>
            <p:nvPr/>
          </p:nvSpPr>
          <p:spPr>
            <a:xfrm>
              <a:off x="2590" y="1442"/>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90" name="Rectangle 111"/>
            <p:cNvSpPr/>
            <p:nvPr/>
          </p:nvSpPr>
          <p:spPr>
            <a:xfrm>
              <a:off x="2490" y="14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91" name="Rectangle 112"/>
            <p:cNvSpPr/>
            <p:nvPr/>
          </p:nvSpPr>
          <p:spPr>
            <a:xfrm>
              <a:off x="4372" y="1141"/>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92" name="Rectangle 113"/>
            <p:cNvSpPr/>
            <p:nvPr/>
          </p:nvSpPr>
          <p:spPr>
            <a:xfrm>
              <a:off x="4322" y="1141"/>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93" name="Rectangle 114"/>
            <p:cNvSpPr/>
            <p:nvPr/>
          </p:nvSpPr>
          <p:spPr>
            <a:xfrm>
              <a:off x="4222" y="1141"/>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67694" name="Rectangle 115"/>
            <p:cNvSpPr/>
            <p:nvPr/>
          </p:nvSpPr>
          <p:spPr>
            <a:xfrm>
              <a:off x="3946" y="1141"/>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6</a:t>
              </a:r>
              <a:endParaRPr lang="en-US" altLang="zh-CN" dirty="0">
                <a:latin typeface="Arial" panose="020B0604020202020204" pitchFamily="34" charset="0"/>
                <a:ea typeface="宋体" panose="02010600030101010101" pitchFamily="2" charset="-122"/>
              </a:endParaRPr>
            </a:p>
          </p:txBody>
        </p:sp>
        <p:sp>
          <p:nvSpPr>
            <p:cNvPr id="67695" name="Rectangle 116"/>
            <p:cNvSpPr/>
            <p:nvPr/>
          </p:nvSpPr>
          <p:spPr>
            <a:xfrm>
              <a:off x="3896" y="1141"/>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96" name="Rectangle 117"/>
            <p:cNvSpPr/>
            <p:nvPr/>
          </p:nvSpPr>
          <p:spPr>
            <a:xfrm>
              <a:off x="3796" y="1141"/>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697" name="Rectangle 118"/>
            <p:cNvSpPr/>
            <p:nvPr/>
          </p:nvSpPr>
          <p:spPr>
            <a:xfrm>
              <a:off x="3514" y="1141"/>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67698" name="Rectangle 119"/>
            <p:cNvSpPr/>
            <p:nvPr/>
          </p:nvSpPr>
          <p:spPr>
            <a:xfrm>
              <a:off x="3464" y="1141"/>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699" name="Rectangle 120"/>
            <p:cNvSpPr/>
            <p:nvPr/>
          </p:nvSpPr>
          <p:spPr>
            <a:xfrm>
              <a:off x="3364" y="1141"/>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700" name="Rectangle 121"/>
            <p:cNvSpPr/>
            <p:nvPr/>
          </p:nvSpPr>
          <p:spPr>
            <a:xfrm>
              <a:off x="3076" y="1141"/>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701" name="Rectangle 122"/>
            <p:cNvSpPr/>
            <p:nvPr/>
          </p:nvSpPr>
          <p:spPr>
            <a:xfrm>
              <a:off x="3026" y="1141"/>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702" name="Rectangle 123"/>
            <p:cNvSpPr/>
            <p:nvPr/>
          </p:nvSpPr>
          <p:spPr>
            <a:xfrm>
              <a:off x="2925" y="1141"/>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703" name="Rectangle 124"/>
            <p:cNvSpPr/>
            <p:nvPr/>
          </p:nvSpPr>
          <p:spPr>
            <a:xfrm>
              <a:off x="2640" y="1141"/>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704" name="Rectangle 125"/>
            <p:cNvSpPr/>
            <p:nvPr/>
          </p:nvSpPr>
          <p:spPr>
            <a:xfrm>
              <a:off x="2590" y="1141"/>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705" name="Rectangle 126"/>
            <p:cNvSpPr/>
            <p:nvPr/>
          </p:nvSpPr>
          <p:spPr>
            <a:xfrm>
              <a:off x="2490" y="1141"/>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706" name="Rectangle 127"/>
            <p:cNvSpPr/>
            <p:nvPr/>
          </p:nvSpPr>
          <p:spPr>
            <a:xfrm>
              <a:off x="1954" y="23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707" name="Rectangle 128"/>
            <p:cNvSpPr/>
            <p:nvPr/>
          </p:nvSpPr>
          <p:spPr>
            <a:xfrm>
              <a:off x="1904" y="2343"/>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708" name="Rectangle 129"/>
            <p:cNvSpPr/>
            <p:nvPr/>
          </p:nvSpPr>
          <p:spPr>
            <a:xfrm>
              <a:off x="1804" y="23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709" name="Rectangle 130"/>
            <p:cNvSpPr/>
            <p:nvPr/>
          </p:nvSpPr>
          <p:spPr>
            <a:xfrm>
              <a:off x="1958" y="20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67710" name="Rectangle 131"/>
            <p:cNvSpPr/>
            <p:nvPr/>
          </p:nvSpPr>
          <p:spPr>
            <a:xfrm>
              <a:off x="1908" y="2043"/>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711" name="Rectangle 132"/>
            <p:cNvSpPr/>
            <p:nvPr/>
          </p:nvSpPr>
          <p:spPr>
            <a:xfrm>
              <a:off x="1807" y="2043"/>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712" name="Rectangle 133"/>
            <p:cNvSpPr/>
            <p:nvPr/>
          </p:nvSpPr>
          <p:spPr>
            <a:xfrm>
              <a:off x="1954" y="17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6</a:t>
              </a:r>
              <a:endParaRPr lang="en-US" altLang="zh-CN" dirty="0">
                <a:latin typeface="Arial" panose="020B0604020202020204" pitchFamily="34" charset="0"/>
                <a:ea typeface="宋体" panose="02010600030101010101" pitchFamily="2" charset="-122"/>
              </a:endParaRPr>
            </a:p>
          </p:txBody>
        </p:sp>
        <p:sp>
          <p:nvSpPr>
            <p:cNvPr id="67713" name="Rectangle 134"/>
            <p:cNvSpPr/>
            <p:nvPr/>
          </p:nvSpPr>
          <p:spPr>
            <a:xfrm>
              <a:off x="1904" y="1742"/>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714" name="Rectangle 135"/>
            <p:cNvSpPr/>
            <p:nvPr/>
          </p:nvSpPr>
          <p:spPr>
            <a:xfrm>
              <a:off x="1804" y="17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715" name="Rectangle 136"/>
            <p:cNvSpPr/>
            <p:nvPr/>
          </p:nvSpPr>
          <p:spPr>
            <a:xfrm>
              <a:off x="1945" y="14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716" name="Rectangle 137"/>
            <p:cNvSpPr/>
            <p:nvPr/>
          </p:nvSpPr>
          <p:spPr>
            <a:xfrm>
              <a:off x="1895" y="1442"/>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717" name="Rectangle 138"/>
            <p:cNvSpPr/>
            <p:nvPr/>
          </p:nvSpPr>
          <p:spPr>
            <a:xfrm>
              <a:off x="1795" y="1442"/>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67718" name="Rectangle 139"/>
            <p:cNvSpPr/>
            <p:nvPr/>
          </p:nvSpPr>
          <p:spPr>
            <a:xfrm>
              <a:off x="1956" y="1141"/>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8</a:t>
              </a:r>
              <a:endParaRPr lang="en-US" altLang="zh-CN" dirty="0">
                <a:latin typeface="Arial" panose="020B0604020202020204" pitchFamily="34" charset="0"/>
                <a:ea typeface="宋体" panose="02010600030101010101" pitchFamily="2" charset="-122"/>
              </a:endParaRPr>
            </a:p>
          </p:txBody>
        </p:sp>
        <p:sp>
          <p:nvSpPr>
            <p:cNvPr id="67719" name="Rectangle 140"/>
            <p:cNvSpPr/>
            <p:nvPr/>
          </p:nvSpPr>
          <p:spPr>
            <a:xfrm>
              <a:off x="1906" y="1141"/>
              <a:ext cx="5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7720" name="Rectangle 141"/>
            <p:cNvSpPr/>
            <p:nvPr/>
          </p:nvSpPr>
          <p:spPr>
            <a:xfrm>
              <a:off x="1806" y="1141"/>
              <a:ext cx="10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Times New Roman" panose="02020603050405020304" pitchFamily="18"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67721" name="Rectangle 142"/>
            <p:cNvSpPr/>
            <p:nvPr/>
          </p:nvSpPr>
          <p:spPr>
            <a:xfrm>
              <a:off x="2290" y="1757"/>
              <a:ext cx="8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MT Extra" panose="05050102010205020202" pitchFamily="18" charset="2"/>
                  <a:ea typeface="宋体" panose="02010600030101010101" pitchFamily="2" charset="-122"/>
                </a:rPr>
                <a:t>o</a:t>
              </a:r>
              <a:endParaRPr lang="en-US" altLang="zh-CN" dirty="0">
                <a:latin typeface="Arial" panose="020B0604020202020204" pitchFamily="34" charset="0"/>
                <a:ea typeface="宋体" panose="02010600030101010101" pitchFamily="2" charset="-122"/>
              </a:endParaRPr>
            </a:p>
          </p:txBody>
        </p:sp>
        <p:sp>
          <p:nvSpPr>
            <p:cNvPr id="67722" name="Rectangle 143"/>
            <p:cNvSpPr/>
            <p:nvPr/>
          </p:nvSpPr>
          <p:spPr>
            <a:xfrm>
              <a:off x="1256" y="1757"/>
              <a:ext cx="80" cy="240"/>
            </a:xfrm>
            <a:prstGeom prst="rect">
              <a:avLst/>
            </a:prstGeom>
            <a:noFill/>
            <a:ln w="9525">
              <a:noFill/>
            </a:ln>
          </p:spPr>
          <p:txBody>
            <a:bodyPr wrap="none" lIns="0" tIns="0" rIns="0" bIns="0" anchor="t" anchorCtr="0">
              <a:spAutoFit/>
            </a:bodyPr>
            <a:lstStyle/>
            <a:p>
              <a:r>
                <a:rPr lang="en-US" altLang="zh-CN" sz="2500" dirty="0">
                  <a:solidFill>
                    <a:srgbClr val="000000"/>
                  </a:solidFill>
                  <a:latin typeface="MT Extra" panose="05050102010205020202" pitchFamily="18" charset="2"/>
                  <a:ea typeface="宋体" panose="02010600030101010101" pitchFamily="2" charset="-122"/>
                </a:rPr>
                <a:t>o</a:t>
              </a:r>
              <a:endParaRPr lang="en-US" altLang="zh-CN" dirty="0">
                <a:latin typeface="Arial" panose="020B0604020202020204" pitchFamily="34" charset="0"/>
                <a:ea typeface="宋体" panose="02010600030101010101" pitchFamily="2" charset="-122"/>
              </a:endParaRPr>
            </a:p>
          </p:txBody>
        </p:sp>
        <p:sp>
          <p:nvSpPr>
            <p:cNvPr id="67723" name="Rectangle 144"/>
            <p:cNvSpPr/>
            <p:nvPr/>
          </p:nvSpPr>
          <p:spPr>
            <a:xfrm>
              <a:off x="2149" y="1094"/>
              <a:ext cx="73"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New Roman" panose="02020603050405020304" pitchFamily="18" charset="0"/>
                  <a:ea typeface="宋体" panose="02010600030101010101" pitchFamily="2" charset="-122"/>
                </a:rPr>
                <a:t>T</a:t>
              </a:r>
              <a:endParaRPr lang="en-US" altLang="zh-CN" dirty="0">
                <a:latin typeface="Arial" panose="020B0604020202020204" pitchFamily="34" charset="0"/>
                <a:ea typeface="宋体" panose="02010600030101010101" pitchFamily="2" charset="-122"/>
              </a:endParaRPr>
            </a:p>
          </p:txBody>
        </p:sp>
        <p:sp>
          <p:nvSpPr>
            <p:cNvPr id="67724" name="Rectangle 145"/>
            <p:cNvSpPr/>
            <p:nvPr/>
          </p:nvSpPr>
          <p:spPr>
            <a:xfrm>
              <a:off x="1381" y="1739"/>
              <a:ext cx="122" cy="240"/>
            </a:xfrm>
            <a:prstGeom prst="rect">
              <a:avLst/>
            </a:prstGeom>
            <a:noFill/>
            <a:ln w="9525">
              <a:noFill/>
            </a:ln>
          </p:spPr>
          <p:txBody>
            <a:bodyPr wrap="none" lIns="0" tIns="0" rIns="0" bIns="0" anchor="t" anchorCtr="0">
              <a:spAutoFit/>
            </a:bodyPr>
            <a:lstStyle/>
            <a:p>
              <a:r>
                <a:rPr lang="en-US" altLang="zh-CN" sz="2500" i="1" dirty="0">
                  <a:solidFill>
                    <a:srgbClr val="000000"/>
                  </a:solidFill>
                  <a:latin typeface="Times New Roman" panose="02020603050405020304" pitchFamily="18" charset="0"/>
                  <a:ea typeface="宋体" panose="02010600030101010101" pitchFamily="2" charset="-122"/>
                </a:rPr>
                <a:t>R</a:t>
              </a:r>
              <a:endParaRPr lang="en-US" altLang="zh-CN" dirty="0">
                <a:latin typeface="Arial" panose="020B0604020202020204" pitchFamily="34" charset="0"/>
                <a:ea typeface="宋体" panose="02010600030101010101" pitchFamily="2" charset="-122"/>
              </a:endParaRPr>
            </a:p>
          </p:txBody>
        </p:sp>
        <p:sp>
          <p:nvSpPr>
            <p:cNvPr id="67725" name="Rectangle 146"/>
            <p:cNvSpPr/>
            <p:nvPr/>
          </p:nvSpPr>
          <p:spPr>
            <a:xfrm>
              <a:off x="1056" y="1739"/>
              <a:ext cx="122" cy="240"/>
            </a:xfrm>
            <a:prstGeom prst="rect">
              <a:avLst/>
            </a:prstGeom>
            <a:noFill/>
            <a:ln w="9525">
              <a:noFill/>
            </a:ln>
          </p:spPr>
          <p:txBody>
            <a:bodyPr wrap="none" lIns="0" tIns="0" rIns="0" bIns="0" anchor="t" anchorCtr="0">
              <a:spAutoFit/>
            </a:bodyPr>
            <a:lstStyle/>
            <a:p>
              <a:r>
                <a:rPr lang="en-US" altLang="zh-CN" sz="2500" i="1" dirty="0">
                  <a:solidFill>
                    <a:srgbClr val="000000"/>
                  </a:solidFill>
                  <a:latin typeface="Times New Roman" panose="02020603050405020304" pitchFamily="18" charset="0"/>
                  <a:ea typeface="宋体" panose="02010600030101010101" pitchFamily="2" charset="-122"/>
                </a:rPr>
                <a:t>A</a:t>
              </a:r>
              <a:endParaRPr lang="en-US" altLang="zh-CN" dirty="0">
                <a:latin typeface="Arial" panose="020B0604020202020204" pitchFamily="34" charset="0"/>
                <a:ea typeface="宋体" panose="02010600030101010101" pitchFamily="2" charset="-122"/>
              </a:endParaRPr>
            </a:p>
          </p:txBody>
        </p:sp>
        <p:sp>
          <p:nvSpPr>
            <p:cNvPr id="67726" name="Rectangle 147"/>
            <p:cNvSpPr/>
            <p:nvPr/>
          </p:nvSpPr>
          <p:spPr>
            <a:xfrm>
              <a:off x="649" y="1739"/>
              <a:ext cx="122" cy="240"/>
            </a:xfrm>
            <a:prstGeom prst="rect">
              <a:avLst/>
            </a:prstGeom>
            <a:noFill/>
            <a:ln w="9525">
              <a:noFill/>
            </a:ln>
          </p:spPr>
          <p:txBody>
            <a:bodyPr wrap="none" lIns="0" tIns="0" rIns="0" bIns="0" anchor="t" anchorCtr="0">
              <a:spAutoFit/>
            </a:bodyPr>
            <a:lstStyle/>
            <a:p>
              <a:r>
                <a:rPr lang="en-US" altLang="zh-CN" sz="2500" i="1" dirty="0">
                  <a:solidFill>
                    <a:srgbClr val="000000"/>
                  </a:solidFill>
                  <a:latin typeface="Times New Roman" panose="02020603050405020304" pitchFamily="18" charset="0"/>
                  <a:ea typeface="宋体" panose="02010600030101010101" pitchFamily="2" charset="-122"/>
                </a:rPr>
                <a:t>B</a:t>
              </a:r>
              <a:endParaRPr lang="en-US" altLang="zh-CN" dirty="0">
                <a:latin typeface="Arial" panose="020B0604020202020204" pitchFamily="34" charset="0"/>
                <a:ea typeface="宋体" panose="02010600030101010101" pitchFamily="2" charset="-122"/>
              </a:endParaRPr>
            </a:p>
          </p:txBody>
        </p:sp>
      </p:grpSp>
      <p:sp>
        <p:nvSpPr>
          <p:cNvPr id="2" name="文本框 1">
            <a:extLst>
              <a:ext uri="{FF2B5EF4-FFF2-40B4-BE49-F238E27FC236}">
                <a16:creationId xmlns:a16="http://schemas.microsoft.com/office/drawing/2014/main" id="{6BB7ADCB-A4B8-EC69-1979-38B21386B414}"/>
              </a:ext>
            </a:extLst>
          </p:cNvPr>
          <p:cNvSpPr txBox="1"/>
          <p:nvPr/>
        </p:nvSpPr>
        <p:spPr>
          <a:xfrm>
            <a:off x="2651894" y="5164723"/>
            <a:ext cx="3983087" cy="323165"/>
          </a:xfrm>
          <a:prstGeom prst="rect">
            <a:avLst/>
          </a:prstGeom>
          <a:noFill/>
        </p:spPr>
        <p:txBody>
          <a:bodyPr wrap="square" rtlCol="0">
            <a:spAutoFit/>
          </a:bodyPr>
          <a:lstStyle/>
          <a:p>
            <a:r>
              <a:rPr lang="en-US" altLang="zh-CN" sz="1500" dirty="0">
                <a:solidFill>
                  <a:srgbClr val="FF0000"/>
                </a:solidFill>
              </a:rPr>
              <a:t>{1</a:t>
            </a:r>
            <a:r>
              <a:rPr lang="zh-CN" altLang="en-US" sz="1500" dirty="0">
                <a:solidFill>
                  <a:srgbClr val="FF0000"/>
                </a:solidFill>
              </a:rPr>
              <a:t>，        </a:t>
            </a:r>
            <a:r>
              <a:rPr lang="en-US" altLang="zh-CN" sz="1500" dirty="0">
                <a:solidFill>
                  <a:srgbClr val="FF0000"/>
                </a:solidFill>
              </a:rPr>
              <a:t>2</a:t>
            </a:r>
            <a:r>
              <a:rPr lang="zh-CN" altLang="en-US" sz="1500" dirty="0">
                <a:solidFill>
                  <a:srgbClr val="FF0000"/>
                </a:solidFill>
              </a:rPr>
              <a:t>，       </a:t>
            </a:r>
            <a:r>
              <a:rPr lang="en-US" altLang="zh-CN" sz="1500" dirty="0">
                <a:solidFill>
                  <a:srgbClr val="FF0000"/>
                </a:solidFill>
              </a:rPr>
              <a:t>3</a:t>
            </a:r>
            <a:r>
              <a:rPr lang="zh-CN" altLang="en-US" sz="1500" dirty="0">
                <a:solidFill>
                  <a:srgbClr val="FF0000"/>
                </a:solidFill>
              </a:rPr>
              <a:t>，       </a:t>
            </a:r>
            <a:r>
              <a:rPr lang="en-US" altLang="zh-CN" sz="1500" dirty="0">
                <a:solidFill>
                  <a:srgbClr val="FF0000"/>
                </a:solidFill>
              </a:rPr>
              <a:t>4</a:t>
            </a:r>
            <a:r>
              <a:rPr lang="zh-CN" altLang="en-US" sz="1500" dirty="0">
                <a:solidFill>
                  <a:srgbClr val="FF0000"/>
                </a:solidFill>
              </a:rPr>
              <a:t>，       </a:t>
            </a:r>
            <a:r>
              <a:rPr lang="en-US" altLang="zh-CN" sz="1500" dirty="0">
                <a:solidFill>
                  <a:srgbClr val="FF0000"/>
                </a:solidFill>
              </a:rPr>
              <a:t>5}</a:t>
            </a:r>
            <a:endParaRPr lang="zh-CN" altLang="en-US" sz="1500" dirty="0">
              <a:solidFill>
                <a:srgbClr val="FF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ja-JP" altLang="en-US" sz="1800" dirty="0">
                <a:solidFill>
                  <a:srgbClr val="A50021"/>
                </a:solidFill>
                <a:ea typeface="MS PGothic" panose="020B0600070205080204" pitchFamily="34" charset="-128"/>
              </a:rPr>
              <a:t>44</a:t>
            </a:fld>
            <a:endParaRPr lang="ja-JP" altLang="en-US" sz="1800" dirty="0">
              <a:solidFill>
                <a:srgbClr val="A50021"/>
              </a:solidFill>
              <a:ea typeface="MS PGothic" panose="020B0600070205080204" pitchFamily="34" charset="-128"/>
            </a:endParaRPr>
          </a:p>
        </p:txBody>
      </p:sp>
      <p:sp>
        <p:nvSpPr>
          <p:cNvPr id="37890"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3.4  </a:t>
            </a:r>
            <a:r>
              <a:rPr lang="zh-CN" altLang="en-US" b="0" dirty="0">
                <a:latin typeface="Times New Roman" panose="02020603050405020304" pitchFamily="18" charset="0"/>
              </a:rPr>
              <a:t>推理中的冲突消解策略</a:t>
            </a:r>
          </a:p>
        </p:txBody>
      </p:sp>
      <p:sp>
        <p:nvSpPr>
          <p:cNvPr id="37891" name="Rectangle 3"/>
          <p:cNvSpPr>
            <a:spLocks noGrp="1"/>
          </p:cNvSpPr>
          <p:nvPr>
            <p:ph idx="1"/>
          </p:nvPr>
        </p:nvSpPr>
        <p:spPr/>
        <p:txBody>
          <a:bodyPr vert="horz" wrap="square" lIns="91440" tIns="45720" rIns="91440" bIns="45720" anchor="t" anchorCtr="0"/>
          <a:lstStyle/>
          <a:p>
            <a:pPr marL="0" indent="0" defTabSz="914400" eaLnBrk="1" hangingPunct="1">
              <a:buFont typeface="Wingdings" panose="05000000000000000000" pitchFamily="2" charset="2"/>
              <a:buChar char="§"/>
              <a:tabLst>
                <a:tab pos="482600" algn="l"/>
              </a:tabLst>
            </a:pPr>
            <a:r>
              <a:rPr lang="zh-CN" altLang="en-US" sz="2800" b="1" dirty="0">
                <a:latin typeface="Times New Roman" panose="02020603050405020304" pitchFamily="18" charset="0"/>
              </a:rPr>
              <a:t>推理过程：已知事实与知识库中的知识进行匹配的过程。</a:t>
            </a:r>
            <a:endParaRPr lang="en-US" altLang="zh-CN" sz="2800" b="1" dirty="0">
              <a:latin typeface="Times New Roman" panose="02020603050405020304" pitchFamily="18" charset="0"/>
            </a:endParaRPr>
          </a:p>
          <a:p>
            <a:pPr marL="0" indent="0" defTabSz="914400" eaLnBrk="1" hangingPunct="1">
              <a:buFont typeface="Wingdings" panose="05000000000000000000" pitchFamily="2" charset="2"/>
              <a:buChar char="§"/>
              <a:tabLst>
                <a:tab pos="482600" algn="l"/>
              </a:tabLst>
            </a:pPr>
            <a:r>
              <a:rPr lang="zh-CN" altLang="en-US" sz="2800" b="1" dirty="0">
                <a:latin typeface="Times New Roman" panose="02020603050405020304" pitchFamily="18" charset="0"/>
              </a:rPr>
              <a:t>已知事实与知识的三种匹配情况</a:t>
            </a:r>
            <a:r>
              <a:rPr lang="zh-CN" altLang="en-US" sz="2800" dirty="0">
                <a:latin typeface="Times New Roman" panose="02020603050405020304" pitchFamily="18" charset="0"/>
              </a:rPr>
              <a:t>：</a:t>
            </a:r>
          </a:p>
          <a:p>
            <a:pPr marL="0" indent="0" defTabSz="914400" eaLnBrk="1" hangingPunct="1">
              <a:buNone/>
              <a:tabLst>
                <a:tab pos="482600" algn="l"/>
              </a:tabLst>
            </a:pPr>
            <a:r>
              <a:rPr lang="zh-CN" altLang="en-US" sz="2700" b="1" dirty="0">
                <a:latin typeface="Times New Roman" panose="02020603050405020304" pitchFamily="18" charset="0"/>
              </a:rPr>
              <a:t>（</a:t>
            </a:r>
            <a:r>
              <a:rPr lang="en-US" altLang="zh-CN" sz="2700" b="1" dirty="0">
                <a:latin typeface="Times New Roman" panose="02020603050405020304" pitchFamily="18" charset="0"/>
              </a:rPr>
              <a:t>1</a:t>
            </a:r>
            <a:r>
              <a:rPr lang="zh-CN" altLang="en-US" sz="2700" b="1" dirty="0">
                <a:latin typeface="Times New Roman" panose="02020603050405020304" pitchFamily="18" charset="0"/>
              </a:rPr>
              <a:t>）恰好匹配成功（一对一）；</a:t>
            </a:r>
          </a:p>
          <a:p>
            <a:pPr marL="0" indent="0" defTabSz="914400" eaLnBrk="1" hangingPunct="1">
              <a:buNone/>
              <a:tabLst>
                <a:tab pos="482600" algn="l"/>
              </a:tabLst>
            </a:pPr>
            <a:r>
              <a:rPr lang="zh-CN" altLang="en-US" sz="2700" b="1" dirty="0">
                <a:latin typeface="Times New Roman" panose="02020603050405020304" pitchFamily="18" charset="0"/>
              </a:rPr>
              <a:t>（</a:t>
            </a:r>
            <a:r>
              <a:rPr lang="en-US" altLang="zh-CN" sz="2700" b="1" dirty="0">
                <a:latin typeface="Times New Roman" panose="02020603050405020304" pitchFamily="18" charset="0"/>
              </a:rPr>
              <a:t>2</a:t>
            </a:r>
            <a:r>
              <a:rPr lang="zh-CN" altLang="en-US" sz="2700" b="1" dirty="0">
                <a:latin typeface="Times New Roman" panose="02020603050405020304" pitchFamily="18" charset="0"/>
              </a:rPr>
              <a:t>）不能匹配成功；</a:t>
            </a:r>
          </a:p>
          <a:p>
            <a:pPr marL="0" indent="0" defTabSz="914400" eaLnBrk="1" hangingPunct="1">
              <a:spcBef>
                <a:spcPct val="50000"/>
              </a:spcBef>
              <a:buNone/>
              <a:tabLst>
                <a:tab pos="482600" algn="l"/>
              </a:tabLst>
            </a:pPr>
            <a:r>
              <a:rPr lang="zh-CN" altLang="en-US" sz="2700" b="1" dirty="0">
                <a:latin typeface="Times New Roman" panose="02020603050405020304" pitchFamily="18" charset="0"/>
              </a:rPr>
              <a:t>（</a:t>
            </a:r>
            <a:r>
              <a:rPr lang="en-US" altLang="zh-CN" sz="2700" b="1" dirty="0">
                <a:latin typeface="Times New Roman" panose="02020603050405020304" pitchFamily="18" charset="0"/>
              </a:rPr>
              <a:t>3</a:t>
            </a:r>
            <a:r>
              <a:rPr lang="zh-CN" altLang="en-US" sz="2700" b="1" dirty="0">
                <a:latin typeface="Times New Roman" panose="02020603050405020304" pitchFamily="18" charset="0"/>
              </a:rPr>
              <a:t>）</a:t>
            </a:r>
            <a:r>
              <a:rPr lang="zh-CN" altLang="en-US" sz="2700" b="1" dirty="0">
                <a:solidFill>
                  <a:srgbClr val="0000FF"/>
                </a:solidFill>
                <a:latin typeface="Times New Roman" panose="02020603050405020304" pitchFamily="18" charset="0"/>
              </a:rPr>
              <a:t>多种匹配成功</a:t>
            </a:r>
            <a:r>
              <a:rPr lang="zh-CN" altLang="en-US" sz="2700" b="1" dirty="0">
                <a:latin typeface="Times New Roman" panose="02020603050405020304" pitchFamily="18" charset="0"/>
              </a:rPr>
              <a:t>（一对多、多对一、多对多）</a:t>
            </a:r>
          </a:p>
        </p:txBody>
      </p:sp>
      <p:sp>
        <p:nvSpPr>
          <p:cNvPr id="20484" name="AutoShape 4"/>
          <p:cNvSpPr/>
          <p:nvPr/>
        </p:nvSpPr>
        <p:spPr>
          <a:xfrm>
            <a:off x="2843213" y="5084763"/>
            <a:ext cx="3352800" cy="1219200"/>
          </a:xfrm>
          <a:prstGeom prst="cloudCallout">
            <a:avLst>
              <a:gd name="adj1" fmla="val -49764"/>
              <a:gd name="adj2" fmla="val -91796"/>
            </a:avLst>
          </a:prstGeom>
          <a:gradFill rotWithShape="1">
            <a:gsLst>
              <a:gs pos="0">
                <a:schemeClr val="bg1"/>
              </a:gs>
              <a:gs pos="100000">
                <a:srgbClr val="0000FF"/>
              </a:gs>
            </a:gsLst>
            <a:path path="rect">
              <a:fillToRect l="50000" t="50000" r="50000" b="50000"/>
            </a:path>
            <a:tileRect/>
          </a:gradFill>
          <a:ln w="9525" cap="flat" cmpd="sng">
            <a:solidFill>
              <a:schemeClr val="tx1"/>
            </a:solidFill>
            <a:prstDash val="solid"/>
            <a:round/>
            <a:headEnd type="none" w="med" len="med"/>
            <a:tailEnd type="none" w="med" len="med"/>
          </a:ln>
        </p:spPr>
        <p:txBody>
          <a:bodyPr anchor="t" anchorCtr="0"/>
          <a:lstStyle/>
          <a:p>
            <a:pPr algn="ctr">
              <a:lnSpc>
                <a:spcPct val="150000"/>
              </a:lnSpc>
            </a:pPr>
            <a:r>
              <a:rPr lang="zh-CN" altLang="en-US" sz="2600" dirty="0">
                <a:latin typeface="Arial" panose="020B0604020202020204" pitchFamily="34" charset="0"/>
                <a:ea typeface="宋体" panose="02010600030101010101" pitchFamily="2" charset="-122"/>
              </a:rPr>
              <a:t>冲突消解</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p:cTn id="7" dur="1000" fill="hold"/>
                                        <p:tgtEl>
                                          <p:spTgt spid="20484"/>
                                        </p:tgtEl>
                                        <p:attrNameLst>
                                          <p:attrName>ppt_w</p:attrName>
                                        </p:attrNameLst>
                                      </p:cBhvr>
                                      <p:tavLst>
                                        <p:tav tm="0">
                                          <p:val>
                                            <p:strVal val="#ppt_w*0.70"/>
                                          </p:val>
                                        </p:tav>
                                        <p:tav tm="100000">
                                          <p:val>
                                            <p:strVal val="#ppt_w"/>
                                          </p:val>
                                        </p:tav>
                                      </p:tavLst>
                                    </p:anim>
                                    <p:anim calcmode="lin" valueType="num">
                                      <p:cBhvr>
                                        <p:cTn id="8" dur="1000" fill="hold"/>
                                        <p:tgtEl>
                                          <p:spTgt spid="20484"/>
                                        </p:tgtEl>
                                        <p:attrNameLst>
                                          <p:attrName>ppt_h</p:attrName>
                                        </p:attrNameLst>
                                      </p:cBhvr>
                                      <p:tavLst>
                                        <p:tav tm="0">
                                          <p:val>
                                            <p:strVal val="#ppt_h"/>
                                          </p:val>
                                        </p:tav>
                                        <p:tav tm="100000">
                                          <p:val>
                                            <p:strVal val="#ppt_h"/>
                                          </p:val>
                                        </p:tav>
                                      </p:tavLst>
                                    </p:anim>
                                    <p:animEffect transition="in" filter="fade">
                                      <p:cBhvr>
                                        <p:cTn id="9" dur="10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ja-JP" altLang="en-US" sz="1800" dirty="0">
                <a:solidFill>
                  <a:srgbClr val="A50021"/>
                </a:solidFill>
                <a:ea typeface="MS PGothic" panose="020B0600070205080204" pitchFamily="34" charset="-128"/>
              </a:rPr>
              <a:t>45</a:t>
            </a:fld>
            <a:endParaRPr lang="ja-JP" altLang="en-US" sz="1800" dirty="0">
              <a:solidFill>
                <a:srgbClr val="A50021"/>
              </a:solidFill>
              <a:ea typeface="MS PGothic" panose="020B0600070205080204" pitchFamily="34" charset="-128"/>
            </a:endParaRPr>
          </a:p>
        </p:txBody>
      </p:sp>
      <p:sp>
        <p:nvSpPr>
          <p:cNvPr id="38914"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3.4  </a:t>
            </a:r>
            <a:r>
              <a:rPr lang="zh-CN" altLang="en-US" b="0" dirty="0">
                <a:latin typeface="Times New Roman" panose="02020603050405020304" pitchFamily="18" charset="0"/>
              </a:rPr>
              <a:t>推理中的冲突消解策略</a:t>
            </a:r>
          </a:p>
        </p:txBody>
      </p:sp>
      <p:sp>
        <p:nvSpPr>
          <p:cNvPr id="38915" name="Rectangle 3"/>
          <p:cNvSpPr>
            <a:spLocks noGrp="1"/>
          </p:cNvSpPr>
          <p:nvPr>
            <p:ph idx="1"/>
          </p:nvPr>
        </p:nvSpPr>
        <p:spPr/>
        <p:txBody>
          <a:bodyPr vert="horz" wrap="square" lIns="91440" tIns="45720" rIns="91440" bIns="45720" anchor="t" anchorCtr="0"/>
          <a:lstStyle/>
          <a:p>
            <a:pPr marL="377825" indent="-377825" eaLnBrk="1" hangingPunct="1">
              <a:buFont typeface="Wingdings" panose="05000000000000000000" pitchFamily="2" charset="2"/>
              <a:buChar char="§"/>
            </a:pPr>
            <a:r>
              <a:rPr lang="zh-CN" altLang="en-US" sz="3200" b="1" dirty="0"/>
              <a:t>多种冲突消解策略：</a:t>
            </a:r>
          </a:p>
          <a:p>
            <a:pPr marL="377825" indent="-377825"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）按针对性排序（</a:t>
            </a:r>
            <a:r>
              <a:rPr lang="zh-CN" altLang="en-US" sz="2400" b="1" dirty="0">
                <a:latin typeface="Times New Roman" panose="02020603050405020304" pitchFamily="18" charset="0"/>
              </a:rPr>
              <a:t>产生式的条件，针对性</a:t>
            </a:r>
            <a:r>
              <a:rPr lang="en-US" altLang="zh-CN" sz="2400" b="1" dirty="0">
                <a:latin typeface="Times New Roman" panose="02020603050405020304" pitchFamily="18" charset="0"/>
              </a:rPr>
              <a:t>&gt;</a:t>
            </a:r>
            <a:r>
              <a:rPr lang="zh-CN" altLang="en-US" sz="2400" b="1" dirty="0">
                <a:latin typeface="Times New Roman" panose="02020603050405020304" pitchFamily="18" charset="0"/>
              </a:rPr>
              <a:t>通用性</a:t>
            </a:r>
            <a:r>
              <a:rPr lang="zh-CN" altLang="en-US" b="1" dirty="0">
                <a:latin typeface="Times New Roman" panose="02020603050405020304" pitchFamily="18" charset="0"/>
              </a:rPr>
              <a:t>）</a:t>
            </a:r>
          </a:p>
          <a:p>
            <a:pPr marL="377825" indent="-377825"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）按已知事实的新鲜性排序</a:t>
            </a:r>
          </a:p>
          <a:p>
            <a:pPr marL="377825" indent="-377825"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）按匹配度排序</a:t>
            </a:r>
          </a:p>
          <a:p>
            <a:pPr marL="377825" indent="-377825"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4</a:t>
            </a:r>
            <a:r>
              <a:rPr lang="zh-CN" altLang="en-US" b="1" dirty="0">
                <a:latin typeface="Times New Roman" panose="02020603050405020304" pitchFamily="18" charset="0"/>
              </a:rPr>
              <a:t>）按条件个数排序</a:t>
            </a:r>
          </a:p>
        </p:txBody>
      </p:sp>
      <p:sp>
        <p:nvSpPr>
          <p:cNvPr id="59396" name="AutoShape 4"/>
          <p:cNvSpPr/>
          <p:nvPr/>
        </p:nvSpPr>
        <p:spPr>
          <a:xfrm>
            <a:off x="3851275" y="981075"/>
            <a:ext cx="5257800" cy="720725"/>
          </a:xfrm>
          <a:prstGeom prst="accentBorderCallout2">
            <a:avLst>
              <a:gd name="adj1" fmla="val 13634"/>
              <a:gd name="adj2" fmla="val -1449"/>
              <a:gd name="adj3" fmla="val 73347"/>
              <a:gd name="adj4" fmla="val -17736"/>
              <a:gd name="adj5" fmla="val 128676"/>
              <a:gd name="adj6" fmla="val -29741"/>
            </a:avLst>
          </a:prstGeom>
          <a:solidFill>
            <a:srgbClr val="FFFF99"/>
          </a:solidFill>
          <a:ln w="15875" cap="flat" cmpd="sng">
            <a:solidFill>
              <a:srgbClr val="993300"/>
            </a:solidFill>
            <a:prstDash val="solid"/>
            <a:miter/>
            <a:headEnd type="none" w="med" len="med"/>
            <a:tailEnd type="none" w="med" len="med"/>
          </a:ln>
        </p:spPr>
        <p:txBody>
          <a:bodyPr anchor="t" anchorCtr="0"/>
          <a:lstStyle/>
          <a:p>
            <a:r>
              <a:rPr lang="en-US" altLang="zh-CN" i="1" dirty="0">
                <a:latin typeface="Times New Roman" panose="02020603050405020304" pitchFamily="18" charset="0"/>
                <a:ea typeface="宋体" panose="02010600030101010101" pitchFamily="2" charset="-122"/>
              </a:rPr>
              <a:t>r</a:t>
            </a:r>
            <a:r>
              <a:rPr lang="en-US" altLang="zh-CN" dirty="0">
                <a:latin typeface="Arial" panose="020B0604020202020204" pitchFamily="34" charset="0"/>
                <a:ea typeface="宋体" panose="02010600030101010101" pitchFamily="2" charset="-122"/>
              </a:rPr>
              <a:t>1:  IF  </a:t>
            </a:r>
            <a:r>
              <a:rPr lang="en-US" altLang="zh-CN" i="1" dirty="0">
                <a:latin typeface="Times New Roman" panose="02020603050405020304" pitchFamily="18" charset="0"/>
                <a:ea typeface="宋体" panose="02010600030101010101" pitchFamily="2" charset="-122"/>
              </a:rPr>
              <a:t>A</a:t>
            </a:r>
            <a:r>
              <a:rPr lang="en-US" altLang="zh-CN" dirty="0">
                <a:latin typeface="Arial" panose="020B0604020202020204" pitchFamily="34" charset="0"/>
                <a:ea typeface="宋体" panose="02010600030101010101" pitchFamily="2" charset="-122"/>
              </a:rPr>
              <a:t>1  AND  </a:t>
            </a:r>
            <a:r>
              <a:rPr lang="en-US" altLang="zh-CN" i="1" dirty="0">
                <a:latin typeface="Times New Roman" panose="02020603050405020304" pitchFamily="18" charset="0"/>
                <a:ea typeface="宋体" panose="02010600030101010101" pitchFamily="2" charset="-122"/>
              </a:rPr>
              <a:t>A</a:t>
            </a:r>
            <a:r>
              <a:rPr lang="en-US" altLang="zh-CN" dirty="0">
                <a:latin typeface="Arial" panose="020B0604020202020204" pitchFamily="34" charset="0"/>
                <a:ea typeface="宋体" panose="02010600030101010101" pitchFamily="2" charset="-122"/>
              </a:rPr>
              <a:t>2                             THEN  </a:t>
            </a:r>
            <a:r>
              <a:rPr lang="en-US" altLang="zh-CN" i="1" dirty="0">
                <a:latin typeface="Times New Roman" panose="02020603050405020304" pitchFamily="18" charset="0"/>
                <a:ea typeface="宋体" panose="02010600030101010101" pitchFamily="2" charset="-122"/>
              </a:rPr>
              <a:t>H</a:t>
            </a:r>
            <a:r>
              <a:rPr lang="en-US" altLang="zh-CN" dirty="0">
                <a:latin typeface="Arial" panose="020B0604020202020204" pitchFamily="34" charset="0"/>
                <a:ea typeface="宋体" panose="02010600030101010101" pitchFamily="2" charset="-122"/>
              </a:rPr>
              <a:t>1</a:t>
            </a:r>
          </a:p>
          <a:p>
            <a:r>
              <a:rPr lang="en-US" altLang="zh-CN" i="1" dirty="0">
                <a:latin typeface="Times New Roman" panose="02020603050405020304" pitchFamily="18" charset="0"/>
                <a:ea typeface="宋体" panose="02010600030101010101" pitchFamily="2" charset="-122"/>
              </a:rPr>
              <a:t>r</a:t>
            </a:r>
            <a:r>
              <a:rPr lang="en-US" altLang="zh-CN" dirty="0">
                <a:latin typeface="Arial" panose="020B0604020202020204" pitchFamily="34" charset="0"/>
                <a:ea typeface="宋体" panose="02010600030101010101" pitchFamily="2" charset="-122"/>
              </a:rPr>
              <a:t>2:  IF  </a:t>
            </a:r>
            <a:r>
              <a:rPr lang="en-US" altLang="zh-CN" i="1" dirty="0">
                <a:latin typeface="Times New Roman" panose="02020603050405020304" pitchFamily="18" charset="0"/>
                <a:ea typeface="宋体" panose="02010600030101010101" pitchFamily="2" charset="-122"/>
              </a:rPr>
              <a:t>A</a:t>
            </a:r>
            <a:r>
              <a:rPr lang="en-US" altLang="zh-CN" dirty="0">
                <a:latin typeface="Arial" panose="020B0604020202020204" pitchFamily="34" charset="0"/>
                <a:ea typeface="宋体" panose="02010600030101010101" pitchFamily="2" charset="-122"/>
              </a:rPr>
              <a:t>1 AND </a:t>
            </a:r>
            <a:r>
              <a:rPr lang="en-US" altLang="zh-CN" i="1" dirty="0">
                <a:latin typeface="Times New Roman" panose="02020603050405020304" pitchFamily="18" charset="0"/>
                <a:ea typeface="宋体" panose="02010600030101010101" pitchFamily="2" charset="-122"/>
              </a:rPr>
              <a:t>A</a:t>
            </a:r>
            <a:r>
              <a:rPr lang="en-US" altLang="zh-CN" dirty="0">
                <a:latin typeface="Arial" panose="020B0604020202020204" pitchFamily="34" charset="0"/>
                <a:ea typeface="宋体" panose="02010600030101010101" pitchFamily="2" charset="-122"/>
              </a:rPr>
              <a:t>2 AND </a:t>
            </a:r>
            <a:r>
              <a:rPr lang="en-US" altLang="zh-CN" i="1" dirty="0">
                <a:latin typeface="Times New Roman" panose="02020603050405020304" pitchFamily="18" charset="0"/>
                <a:ea typeface="宋体" panose="02010600030101010101" pitchFamily="2" charset="-122"/>
              </a:rPr>
              <a:t>A</a:t>
            </a:r>
            <a:r>
              <a:rPr lang="en-US" altLang="zh-CN" dirty="0">
                <a:latin typeface="Arial" panose="020B0604020202020204" pitchFamily="34" charset="0"/>
                <a:ea typeface="宋体" panose="02010600030101010101" pitchFamily="2" charset="-122"/>
              </a:rPr>
              <a:t>3 AND </a:t>
            </a:r>
            <a:r>
              <a:rPr lang="en-US" altLang="zh-CN" i="1" dirty="0">
                <a:latin typeface="Times New Roman" panose="02020603050405020304" pitchFamily="18" charset="0"/>
                <a:ea typeface="宋体" panose="02010600030101010101" pitchFamily="2" charset="-122"/>
              </a:rPr>
              <a:t>A</a:t>
            </a:r>
            <a:r>
              <a:rPr lang="en-US" altLang="zh-CN" dirty="0">
                <a:latin typeface="Arial" panose="020B0604020202020204" pitchFamily="34" charset="0"/>
                <a:ea typeface="宋体" panose="02010600030101010101" pitchFamily="2" charset="-122"/>
              </a:rPr>
              <a:t>4    THEN  </a:t>
            </a:r>
            <a:r>
              <a:rPr lang="en-US" altLang="zh-CN" i="1" dirty="0">
                <a:latin typeface="Times New Roman" panose="02020603050405020304" pitchFamily="18" charset="0"/>
                <a:ea typeface="宋体" panose="02010600030101010101" pitchFamily="2" charset="-122"/>
              </a:rPr>
              <a:t>H</a:t>
            </a:r>
            <a:r>
              <a:rPr lang="en-US" altLang="zh-CN" dirty="0">
                <a:latin typeface="Arial" panose="020B0604020202020204" pitchFamily="34" charset="0"/>
                <a:ea typeface="宋体" panose="02010600030101010101" pitchFamily="2" charset="-122"/>
              </a:rPr>
              <a:t>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box(in)">
                                      <p:cBhvr>
                                        <p:cTn id="7" dur="500"/>
                                        <p:tgtEl>
                                          <p:spTgt spid="59396"/>
                                        </p:tgtEl>
                                      </p:cBhvr>
                                    </p:animEffect>
                                  </p:childTnLst>
                                  <p:subTnLst>
                                    <p:set>
                                      <p:cBhvr override="childStyle">
                                        <p:cTn dur="1" fill="hold" display="0" masterRel="nextClick" afterEffect="1"/>
                                        <p:tgtEl>
                                          <p:spTgt spid="5939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ja-JP" altLang="en-US" sz="1800" dirty="0">
                <a:solidFill>
                  <a:srgbClr val="A50021"/>
                </a:solidFill>
                <a:ea typeface="MS PGothic" panose="020B0600070205080204" pitchFamily="34" charset="-128"/>
              </a:rPr>
              <a:t>46</a:t>
            </a:fld>
            <a:endParaRPr lang="ja-JP" altLang="en-US" sz="1800" dirty="0">
              <a:solidFill>
                <a:srgbClr val="A50021"/>
              </a:solidFill>
              <a:ea typeface="MS PGothic" panose="020B0600070205080204" pitchFamily="34" charset="-128"/>
            </a:endParaRPr>
          </a:p>
        </p:txBody>
      </p:sp>
      <p:sp>
        <p:nvSpPr>
          <p:cNvPr id="39938"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3.4  </a:t>
            </a:r>
            <a:r>
              <a:rPr lang="zh-CN" altLang="en-US" b="0" dirty="0">
                <a:latin typeface="Times New Roman" panose="02020603050405020304" pitchFamily="18" charset="0"/>
              </a:rPr>
              <a:t>推理中的冲突消解策略</a:t>
            </a:r>
          </a:p>
        </p:txBody>
      </p:sp>
      <p:sp>
        <p:nvSpPr>
          <p:cNvPr id="39939" name="Rectangle 3"/>
          <p:cNvSpPr>
            <a:spLocks noGrp="1"/>
          </p:cNvSpPr>
          <p:nvPr>
            <p:ph idx="1"/>
          </p:nvPr>
        </p:nvSpPr>
        <p:spPr/>
        <p:txBody>
          <a:bodyPr vert="horz" wrap="square" lIns="91440" tIns="45720" rIns="91440" bIns="45720" anchor="t" anchorCtr="0"/>
          <a:lstStyle/>
          <a:p>
            <a:pPr marL="377825" indent="-377825" eaLnBrk="1" hangingPunct="1">
              <a:buFont typeface="Wingdings" panose="05000000000000000000" pitchFamily="2" charset="2"/>
              <a:buChar char="§"/>
            </a:pPr>
            <a:r>
              <a:rPr lang="zh-CN" altLang="en-US" sz="3200" b="1" dirty="0"/>
              <a:t>多种冲突消解策略：</a:t>
            </a:r>
          </a:p>
          <a:p>
            <a:pPr marL="377825" indent="-377825"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）按针对性排序</a:t>
            </a:r>
          </a:p>
          <a:p>
            <a:pPr marL="377825" indent="-377825"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）按已知事实的新鲜性排序</a:t>
            </a:r>
          </a:p>
          <a:p>
            <a:pPr marL="377825" indent="-377825"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）按匹配度排序</a:t>
            </a:r>
          </a:p>
          <a:p>
            <a:pPr marL="377825" indent="-377825"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4</a:t>
            </a:r>
            <a:r>
              <a:rPr lang="zh-CN" altLang="en-US" b="1" dirty="0">
                <a:latin typeface="Times New Roman" panose="02020603050405020304" pitchFamily="18" charset="0"/>
              </a:rPr>
              <a:t>）按条件个数排序</a:t>
            </a:r>
          </a:p>
        </p:txBody>
      </p:sp>
      <p:sp>
        <p:nvSpPr>
          <p:cNvPr id="59396" name="AutoShape 4"/>
          <p:cNvSpPr/>
          <p:nvPr/>
        </p:nvSpPr>
        <p:spPr>
          <a:xfrm>
            <a:off x="4572000" y="2997200"/>
            <a:ext cx="4176713" cy="2952750"/>
          </a:xfrm>
          <a:prstGeom prst="accentBorderCallout2">
            <a:avLst>
              <a:gd name="adj1" fmla="val 13634"/>
              <a:gd name="adj2" fmla="val -1449"/>
              <a:gd name="adj3" fmla="val 13634"/>
              <a:gd name="adj4" fmla="val -14463"/>
              <a:gd name="adj5" fmla="val -10954"/>
              <a:gd name="adj6" fmla="val -26944"/>
            </a:avLst>
          </a:prstGeom>
          <a:solidFill>
            <a:srgbClr val="FFFF99"/>
          </a:solidFill>
          <a:ln w="15875" cap="flat" cmpd="sng">
            <a:solidFill>
              <a:srgbClr val="993300"/>
            </a:solidFill>
            <a:prstDash val="solid"/>
            <a:miter/>
            <a:headEnd type="none" w="med" len="med"/>
            <a:tailEnd type="none" w="med" len="med"/>
          </a:ln>
        </p:spPr>
        <p:txBody>
          <a:bodyPr anchor="t" anchorCtr="0"/>
          <a:lstStyle/>
          <a:p>
            <a:r>
              <a:rPr lang="zh-CN" altLang="en-US" b="1" dirty="0">
                <a:latin typeface="Times New Roman" panose="02020603050405020304" pitchFamily="18" charset="0"/>
                <a:ea typeface="宋体" panose="02010600030101010101" pitchFamily="2" charset="-122"/>
              </a:rPr>
              <a:t>数据库中后生成的事实称为</a:t>
            </a:r>
            <a:r>
              <a:rPr lang="zh-CN" altLang="en-US" b="1" dirty="0">
                <a:solidFill>
                  <a:srgbClr val="0000FF"/>
                </a:solidFill>
                <a:latin typeface="Times New Roman" panose="02020603050405020304" pitchFamily="18" charset="0"/>
                <a:ea typeface="宋体" panose="02010600030101010101" pitchFamily="2" charset="-122"/>
              </a:rPr>
              <a:t>新鲜的事实</a:t>
            </a:r>
            <a:r>
              <a:rPr lang="zh-CN" altLang="en-US" b="1" dirty="0">
                <a:latin typeface="Times New Roman" panose="02020603050405020304" pitchFamily="18" charset="0"/>
                <a:ea typeface="宋体" panose="02010600030101010101" pitchFamily="2" charset="-122"/>
              </a:rPr>
              <a:t>，即后生成的事实具有更大的新鲜性；</a:t>
            </a:r>
            <a:endParaRPr lang="en-US" altLang="zh-CN" b="1" dirty="0">
              <a:latin typeface="Times New Roman" panose="02020603050405020304" pitchFamily="18" charset="0"/>
              <a:ea typeface="宋体" panose="02010600030101010101" pitchFamily="2" charset="-122"/>
            </a:endParaRPr>
          </a:p>
          <a:p>
            <a:r>
              <a:rPr lang="zh-CN" altLang="en-US" b="1" dirty="0">
                <a:latin typeface="Times New Roman" panose="02020603050405020304" pitchFamily="18" charset="0"/>
                <a:ea typeface="宋体" panose="02010600030101010101" pitchFamily="2" charset="-122"/>
              </a:rPr>
              <a:t>若同一规则产生了多个结论，根据实际情况决定多个结论的新鲜性；</a:t>
            </a:r>
            <a:endParaRPr lang="en-US" altLang="zh-CN" b="1" dirty="0">
              <a:latin typeface="Times New Roman" panose="02020603050405020304" pitchFamily="18" charset="0"/>
              <a:ea typeface="宋体" panose="02010600030101010101" pitchFamily="2" charset="-122"/>
            </a:endParaRPr>
          </a:p>
          <a:p>
            <a:endParaRPr lang="en-US" altLang="zh-CN" b="1" dirty="0">
              <a:latin typeface="Times New Roman" panose="02020603050405020304" pitchFamily="18" charset="0"/>
            </a:endParaRPr>
          </a:p>
          <a:p>
            <a:r>
              <a:rPr lang="zh-CN" altLang="en-US" b="1" dirty="0">
                <a:latin typeface="Times New Roman" panose="02020603050405020304" pitchFamily="18" charset="0"/>
              </a:rPr>
              <a:t>哪一组事实更新鲜：</a:t>
            </a:r>
            <a:endParaRPr lang="en-US" altLang="zh-CN" b="1" dirty="0">
              <a:latin typeface="Times New Roman" panose="02020603050405020304" pitchFamily="18" charset="0"/>
              <a:ea typeface="宋体" panose="02010600030101010101" pitchFamily="2" charset="-122"/>
            </a:endParaRPr>
          </a:p>
          <a:p>
            <a:r>
              <a:rPr lang="zh-CN" altLang="en-US" b="1" dirty="0">
                <a:latin typeface="Times New Roman" panose="02020603050405020304" pitchFamily="18" charset="0"/>
                <a:ea typeface="宋体" panose="02010600030101010101" pitchFamily="2" charset="-122"/>
              </a:rPr>
              <a:t>规则</a:t>
            </a:r>
            <a:r>
              <a:rPr lang="en-US" altLang="zh-CN" b="1" dirty="0">
                <a:latin typeface="Times New Roman" panose="02020603050405020304" pitchFamily="18" charset="0"/>
                <a:ea typeface="宋体" panose="02010600030101010101" pitchFamily="2" charset="-122"/>
              </a:rPr>
              <a:t>r1-</a:t>
            </a:r>
            <a:r>
              <a:rPr lang="zh-CN" altLang="en-US" b="1" dirty="0">
                <a:latin typeface="Times New Roman" panose="02020603050405020304" pitchFamily="18" charset="0"/>
                <a:ea typeface="宋体" panose="02010600030101010101" pitchFamily="2" charset="-122"/>
              </a:rPr>
              <a:t>事实组</a:t>
            </a:r>
            <a:r>
              <a:rPr lang="en-US" altLang="zh-CN" b="1" dirty="0">
                <a:latin typeface="Times New Roman" panose="02020603050405020304" pitchFamily="18" charset="0"/>
                <a:ea typeface="宋体" panose="02010600030101010101" pitchFamily="2" charset="-122"/>
              </a:rPr>
              <a:t>A       </a:t>
            </a:r>
            <a:r>
              <a:rPr lang="zh-CN" altLang="en-US" b="1" dirty="0">
                <a:latin typeface="Times New Roman" panose="02020603050405020304" pitchFamily="18" charset="0"/>
                <a:ea typeface="宋体" panose="02010600030101010101" pitchFamily="2" charset="-122"/>
              </a:rPr>
              <a:t>规则</a:t>
            </a:r>
            <a:r>
              <a:rPr lang="en-US" altLang="zh-CN" b="1" dirty="0">
                <a:latin typeface="Times New Roman" panose="02020603050405020304" pitchFamily="18" charset="0"/>
                <a:ea typeface="宋体" panose="02010600030101010101" pitchFamily="2" charset="-122"/>
              </a:rPr>
              <a:t>r2-</a:t>
            </a:r>
            <a:r>
              <a:rPr lang="zh-CN" altLang="en-US" b="1" dirty="0">
                <a:latin typeface="Times New Roman" panose="02020603050405020304" pitchFamily="18" charset="0"/>
                <a:ea typeface="宋体" panose="02010600030101010101" pitchFamily="2" charset="-122"/>
              </a:rPr>
              <a:t>事实组</a:t>
            </a:r>
            <a:r>
              <a:rPr lang="en-US" altLang="zh-CN" b="1" dirty="0">
                <a:latin typeface="Times New Roman" panose="02020603050405020304" pitchFamily="18" charset="0"/>
                <a:ea typeface="宋体" panose="02010600030101010101" pitchFamily="2" charset="-122"/>
              </a:rPr>
              <a:t>B</a:t>
            </a:r>
          </a:p>
          <a:p>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）比较</a:t>
            </a:r>
            <a:r>
              <a:rPr lang="en-US" altLang="zh-CN" b="1" dirty="0">
                <a:latin typeface="Times New Roman" panose="02020603050405020304" pitchFamily="18" charset="0"/>
                <a:ea typeface="宋体" panose="02010600030101010101" pitchFamily="2" charset="-122"/>
              </a:rPr>
              <a:t>A</a:t>
            </a:r>
            <a:r>
              <a:rPr lang="zh-CN" altLang="en-US" b="1" dirty="0">
                <a:latin typeface="Times New Roman" panose="02020603050405020304" pitchFamily="18" charset="0"/>
                <a:ea typeface="宋体" panose="02010600030101010101" pitchFamily="2" charset="-122"/>
              </a:rPr>
              <a:t>和</a:t>
            </a:r>
            <a:r>
              <a:rPr lang="en-US" altLang="zh-CN" b="1" dirty="0">
                <a:latin typeface="Times New Roman" panose="02020603050405020304" pitchFamily="18" charset="0"/>
                <a:ea typeface="宋体" panose="02010600030101010101" pitchFamily="2" charset="-122"/>
              </a:rPr>
              <a:t>B</a:t>
            </a:r>
            <a:r>
              <a:rPr lang="zh-CN" altLang="en-US" b="1" dirty="0">
                <a:latin typeface="Times New Roman" panose="02020603050405020304" pitchFamily="18" charset="0"/>
                <a:ea typeface="宋体" panose="02010600030101010101" pitchFamily="2" charset="-122"/>
              </a:rPr>
              <a:t>包含的事实新鲜性；</a:t>
            </a:r>
            <a:endParaRPr lang="en-US" altLang="zh-CN" b="1" dirty="0">
              <a:latin typeface="Times New Roman" panose="02020603050405020304" pitchFamily="18" charset="0"/>
              <a:ea typeface="宋体" panose="02010600030101010101" pitchFamily="2" charset="-122"/>
            </a:endParaRPr>
          </a:p>
          <a:p>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2</a:t>
            </a:r>
            <a:r>
              <a:rPr lang="zh-CN" altLang="en-US" b="1" dirty="0">
                <a:latin typeface="Times New Roman" panose="02020603050405020304" pitchFamily="18" charset="0"/>
                <a:ea typeface="宋体" panose="02010600030101010101" pitchFamily="2" charset="-122"/>
              </a:rPr>
              <a:t>）取最新鲜的事实比较；</a:t>
            </a:r>
            <a:endParaRPr lang="en-US" altLang="zh-CN" b="1" dirty="0">
              <a:latin typeface="Times New Roman" panose="02020603050405020304" pitchFamily="18" charset="0"/>
              <a:ea typeface="宋体" panose="02010600030101010101" pitchFamily="2" charset="-122"/>
            </a:endParaRPr>
          </a:p>
          <a:p>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3</a:t>
            </a:r>
            <a:r>
              <a:rPr lang="zh-CN" altLang="en-US" b="1" dirty="0">
                <a:latin typeface="Times New Roman" panose="02020603050405020304" pitchFamily="18" charset="0"/>
                <a:ea typeface="宋体" panose="02010600030101010101" pitchFamily="2" charset="-122"/>
              </a:rPr>
              <a:t>）取最不新鲜的事实比较；</a:t>
            </a:r>
            <a:endParaRPr lang="en-US" altLang="zh-CN" b="1" dirty="0">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box(in)">
                                      <p:cBhvr>
                                        <p:cTn id="7" dur="500"/>
                                        <p:tgtEl>
                                          <p:spTgt spid="59396"/>
                                        </p:tgtEl>
                                      </p:cBhvr>
                                    </p:animEffect>
                                  </p:childTnLst>
                                  <p:subTnLst>
                                    <p:set>
                                      <p:cBhvr override="childStyle">
                                        <p:cTn dur="1" fill="hold" display="0" masterRel="nextClick" afterEffect="1"/>
                                        <p:tgtEl>
                                          <p:spTgt spid="5939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ja-JP" altLang="en-US" sz="1800" dirty="0">
                <a:solidFill>
                  <a:srgbClr val="A50021"/>
                </a:solidFill>
                <a:ea typeface="MS PGothic" panose="020B0600070205080204" pitchFamily="34" charset="-128"/>
              </a:rPr>
              <a:t>47</a:t>
            </a:fld>
            <a:endParaRPr lang="ja-JP" altLang="en-US" sz="1800" dirty="0">
              <a:solidFill>
                <a:srgbClr val="A50021"/>
              </a:solidFill>
              <a:ea typeface="MS PGothic" panose="020B0600070205080204" pitchFamily="34" charset="-128"/>
            </a:endParaRPr>
          </a:p>
        </p:txBody>
      </p:sp>
      <p:sp>
        <p:nvSpPr>
          <p:cNvPr id="40962"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3.4  </a:t>
            </a:r>
            <a:r>
              <a:rPr lang="zh-CN" altLang="en-US" b="0" dirty="0">
                <a:latin typeface="Times New Roman" panose="02020603050405020304" pitchFamily="18" charset="0"/>
              </a:rPr>
              <a:t>推理中的冲突消解策略</a:t>
            </a:r>
          </a:p>
        </p:txBody>
      </p:sp>
      <p:sp>
        <p:nvSpPr>
          <p:cNvPr id="40963" name="Rectangle 3"/>
          <p:cNvSpPr>
            <a:spLocks noGrp="1"/>
          </p:cNvSpPr>
          <p:nvPr>
            <p:ph idx="1"/>
          </p:nvPr>
        </p:nvSpPr>
        <p:spPr/>
        <p:txBody>
          <a:bodyPr vert="horz" wrap="square" lIns="91440" tIns="45720" rIns="91440" bIns="45720" anchor="t" anchorCtr="0"/>
          <a:lstStyle/>
          <a:p>
            <a:pPr marL="377825" indent="-377825" eaLnBrk="1" hangingPunct="1">
              <a:buFont typeface="Wingdings" panose="05000000000000000000" pitchFamily="2" charset="2"/>
              <a:buChar char="§"/>
            </a:pPr>
            <a:r>
              <a:rPr lang="zh-CN" altLang="en-US" sz="3200" b="1" dirty="0"/>
              <a:t>多种冲突消解策略：</a:t>
            </a:r>
          </a:p>
          <a:p>
            <a:pPr marL="377825" indent="-377825"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）按针对性排序</a:t>
            </a:r>
          </a:p>
          <a:p>
            <a:pPr marL="377825" indent="-377825"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）按已知事实的新鲜性排序</a:t>
            </a:r>
          </a:p>
          <a:p>
            <a:pPr marL="377825" indent="-377825"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）按匹配度排序</a:t>
            </a:r>
          </a:p>
          <a:p>
            <a:pPr marL="377825" indent="-377825"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4</a:t>
            </a:r>
            <a:r>
              <a:rPr lang="zh-CN" altLang="en-US" b="1" dirty="0">
                <a:latin typeface="Times New Roman" panose="02020603050405020304" pitchFamily="18" charset="0"/>
              </a:rPr>
              <a:t>）按条件个数排序</a:t>
            </a:r>
          </a:p>
        </p:txBody>
      </p:sp>
      <p:sp>
        <p:nvSpPr>
          <p:cNvPr id="59396" name="AutoShape 4"/>
          <p:cNvSpPr/>
          <p:nvPr/>
        </p:nvSpPr>
        <p:spPr>
          <a:xfrm>
            <a:off x="4714875" y="4221163"/>
            <a:ext cx="3887788" cy="1295400"/>
          </a:xfrm>
          <a:prstGeom prst="accentBorderCallout2">
            <a:avLst>
              <a:gd name="adj1" fmla="val 13634"/>
              <a:gd name="adj2" fmla="val -1449"/>
              <a:gd name="adj3" fmla="val 13634"/>
              <a:gd name="adj4" fmla="val -14463"/>
              <a:gd name="adj5" fmla="val -56028"/>
              <a:gd name="adj6" fmla="val -33898"/>
            </a:avLst>
          </a:prstGeom>
          <a:solidFill>
            <a:srgbClr val="FFFF99"/>
          </a:solidFill>
          <a:ln w="15875" cap="flat" cmpd="sng">
            <a:solidFill>
              <a:srgbClr val="993300"/>
            </a:solidFill>
            <a:prstDash val="solid"/>
            <a:miter/>
            <a:headEnd type="none" w="med" len="med"/>
            <a:tailEnd type="none" w="med" len="med"/>
          </a:ln>
        </p:spPr>
        <p:txBody>
          <a:bodyPr anchor="t" anchorCtr="0"/>
          <a:lstStyle/>
          <a:p>
            <a:r>
              <a:rPr lang="zh-CN" altLang="en-US" b="1" dirty="0">
                <a:latin typeface="Times New Roman" panose="02020603050405020304" pitchFamily="18" charset="0"/>
                <a:ea typeface="宋体" panose="02010600030101010101" pitchFamily="2" charset="-122"/>
              </a:rPr>
              <a:t>计算已知事实与知识的匹配度；</a:t>
            </a:r>
            <a:endParaRPr lang="en-US" altLang="zh-CN" b="1" dirty="0">
              <a:latin typeface="Times New Roman" panose="02020603050405020304" pitchFamily="18" charset="0"/>
              <a:ea typeface="宋体" panose="02010600030101010101" pitchFamily="2" charset="-122"/>
            </a:endParaRPr>
          </a:p>
          <a:p>
            <a:r>
              <a:rPr lang="zh-CN" altLang="en-US" b="1" dirty="0">
                <a:latin typeface="Times New Roman" panose="02020603050405020304" pitchFamily="18" charset="0"/>
                <a:ea typeface="宋体" panose="02010600030101010101" pitchFamily="2" charset="-122"/>
              </a:rPr>
              <a:t>当匹配度达到预先规定的值时，就认为他们是可匹配的；优先选用匹配度较大的。</a:t>
            </a:r>
            <a:endParaRPr lang="en-US" altLang="zh-CN" b="1" dirty="0">
              <a:latin typeface="Times New Roman" panose="02020603050405020304" pitchFamily="18" charset="0"/>
              <a:ea typeface="宋体" panose="02010600030101010101" pitchFamily="2" charset="-122"/>
            </a:endParaRPr>
          </a:p>
          <a:p>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box(in)">
                                      <p:cBhvr>
                                        <p:cTn id="7" dur="500"/>
                                        <p:tgtEl>
                                          <p:spTgt spid="59396"/>
                                        </p:tgtEl>
                                      </p:cBhvr>
                                    </p:animEffect>
                                  </p:childTnLst>
                                  <p:subTnLst>
                                    <p:set>
                                      <p:cBhvr override="childStyle">
                                        <p:cTn dur="1" fill="hold" display="0" masterRel="nextClick" afterEffect="1"/>
                                        <p:tgtEl>
                                          <p:spTgt spid="5939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灯片编号占位符 3"/>
          <p:cNvSpPr>
            <a:spLocks noGrp="1"/>
          </p:cNvSpPr>
          <p:nvPr>
            <p:ph type="sldNum" sz="quarter" idx="10"/>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ja-JP" altLang="en-US" sz="1800" dirty="0">
                <a:solidFill>
                  <a:srgbClr val="A50021"/>
                </a:solidFill>
                <a:ea typeface="MS PGothic" panose="020B0600070205080204" pitchFamily="34" charset="-128"/>
              </a:rPr>
              <a:t>48</a:t>
            </a:fld>
            <a:endParaRPr lang="ja-JP" altLang="en-US" sz="1800" dirty="0">
              <a:solidFill>
                <a:srgbClr val="A50021"/>
              </a:solidFill>
              <a:ea typeface="MS PGothic" panose="020B0600070205080204" pitchFamily="34" charset="-128"/>
            </a:endParaRPr>
          </a:p>
        </p:txBody>
      </p:sp>
      <p:sp>
        <p:nvSpPr>
          <p:cNvPr id="41986" name="Rectangle 2"/>
          <p:cNvSpPr>
            <a:spLocks noGrp="1"/>
          </p:cNvSpPr>
          <p:nvPr>
            <p:ph type="title"/>
          </p:nvPr>
        </p:nvSpPr>
        <p:spPr/>
        <p:txBody>
          <a:bodyPr vert="horz" wrap="square" lIns="91440" tIns="45720" rIns="91440" bIns="45720" anchor="b" anchorCtr="0"/>
          <a:lstStyle/>
          <a:p>
            <a:pPr eaLnBrk="1" hangingPunct="1"/>
            <a:r>
              <a:rPr lang="en-US" altLang="zh-CN" b="0" dirty="0">
                <a:latin typeface="Times New Roman" panose="02020603050405020304" pitchFamily="18" charset="0"/>
              </a:rPr>
              <a:t>3.4  </a:t>
            </a:r>
            <a:r>
              <a:rPr lang="zh-CN" altLang="en-US" b="0" dirty="0">
                <a:latin typeface="Times New Roman" panose="02020603050405020304" pitchFamily="18" charset="0"/>
              </a:rPr>
              <a:t>推理中的冲突消解策略</a:t>
            </a:r>
          </a:p>
        </p:txBody>
      </p:sp>
      <p:sp>
        <p:nvSpPr>
          <p:cNvPr id="41987" name="Rectangle 3"/>
          <p:cNvSpPr>
            <a:spLocks noGrp="1"/>
          </p:cNvSpPr>
          <p:nvPr>
            <p:ph idx="1"/>
          </p:nvPr>
        </p:nvSpPr>
        <p:spPr/>
        <p:txBody>
          <a:bodyPr vert="horz" wrap="square" lIns="91440" tIns="45720" rIns="91440" bIns="45720" anchor="t" anchorCtr="0"/>
          <a:lstStyle/>
          <a:p>
            <a:pPr marL="377825" indent="-377825" eaLnBrk="1" hangingPunct="1">
              <a:buFont typeface="Wingdings" panose="05000000000000000000" pitchFamily="2" charset="2"/>
              <a:buChar char="§"/>
            </a:pPr>
            <a:r>
              <a:rPr lang="zh-CN" altLang="en-US" sz="3200" b="1" dirty="0"/>
              <a:t>多种冲突消解策略：</a:t>
            </a:r>
          </a:p>
          <a:p>
            <a:pPr marL="377825" indent="-377825"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）按针对性排序</a:t>
            </a:r>
          </a:p>
          <a:p>
            <a:pPr marL="377825" indent="-377825"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）按已知事实的新鲜性排序</a:t>
            </a:r>
          </a:p>
          <a:p>
            <a:pPr marL="377825" indent="-377825"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）按匹配度排序</a:t>
            </a:r>
          </a:p>
          <a:p>
            <a:pPr marL="377825" indent="-377825"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4</a:t>
            </a:r>
            <a:r>
              <a:rPr lang="zh-CN" altLang="en-US" b="1" dirty="0">
                <a:latin typeface="Times New Roman" panose="02020603050405020304" pitchFamily="18" charset="0"/>
              </a:rPr>
              <a:t>）按条件个数排序（结论相同，优先选用条件少的产生式规则）</a:t>
            </a:r>
          </a:p>
        </p:txBody>
      </p:sp>
      <p:sp>
        <p:nvSpPr>
          <p:cNvPr id="59396" name="AutoShape 4"/>
          <p:cNvSpPr/>
          <p:nvPr/>
        </p:nvSpPr>
        <p:spPr>
          <a:xfrm>
            <a:off x="3490913" y="5013325"/>
            <a:ext cx="5257800" cy="838200"/>
          </a:xfrm>
          <a:prstGeom prst="accentBorderCallout2">
            <a:avLst>
              <a:gd name="adj1" fmla="val 13634"/>
              <a:gd name="adj2" fmla="val -1449"/>
              <a:gd name="adj3" fmla="val -22194"/>
              <a:gd name="adj4" fmla="val -10213"/>
              <a:gd name="adj5" fmla="val -99241"/>
              <a:gd name="adj6" fmla="val -18593"/>
            </a:avLst>
          </a:prstGeom>
          <a:solidFill>
            <a:srgbClr val="FFFF99"/>
          </a:solidFill>
          <a:ln w="15875" cap="flat" cmpd="sng">
            <a:solidFill>
              <a:srgbClr val="993300"/>
            </a:solidFill>
            <a:prstDash val="solid"/>
            <a:miter/>
            <a:headEnd type="none" w="med" len="med"/>
            <a:tailEnd type="none" w="med" len="med"/>
          </a:ln>
        </p:spPr>
        <p:txBody>
          <a:bodyPr anchor="t" anchorCtr="0"/>
          <a:lstStyle/>
          <a:p>
            <a:r>
              <a:rPr lang="en-US" altLang="zh-CN" i="1" dirty="0">
                <a:latin typeface="Times New Roman" panose="02020603050405020304" pitchFamily="18" charset="0"/>
                <a:ea typeface="宋体" panose="02010600030101010101" pitchFamily="2" charset="-122"/>
              </a:rPr>
              <a:t>r</a:t>
            </a:r>
            <a:r>
              <a:rPr lang="en-US" altLang="zh-CN" dirty="0">
                <a:latin typeface="Arial" panose="020B0604020202020204" pitchFamily="34" charset="0"/>
                <a:ea typeface="宋体" panose="02010600030101010101" pitchFamily="2" charset="-122"/>
              </a:rPr>
              <a:t>1:  IF  </a:t>
            </a:r>
            <a:r>
              <a:rPr lang="en-US" altLang="zh-CN" i="1" dirty="0">
                <a:latin typeface="Times New Roman" panose="02020603050405020304" pitchFamily="18" charset="0"/>
                <a:ea typeface="宋体" panose="02010600030101010101" pitchFamily="2" charset="-122"/>
              </a:rPr>
              <a:t>A</a:t>
            </a:r>
            <a:r>
              <a:rPr lang="en-US" altLang="zh-CN" dirty="0">
                <a:latin typeface="Arial" panose="020B0604020202020204" pitchFamily="34" charset="0"/>
                <a:ea typeface="宋体" panose="02010600030101010101" pitchFamily="2" charset="-122"/>
              </a:rPr>
              <a:t>1  AND  </a:t>
            </a:r>
            <a:r>
              <a:rPr lang="en-US" altLang="zh-CN" i="1" dirty="0">
                <a:latin typeface="Times New Roman" panose="02020603050405020304" pitchFamily="18" charset="0"/>
                <a:ea typeface="宋体" panose="02010600030101010101" pitchFamily="2" charset="-122"/>
              </a:rPr>
              <a:t>A</a:t>
            </a:r>
            <a:r>
              <a:rPr lang="en-US" altLang="zh-CN" dirty="0">
                <a:latin typeface="Arial" panose="020B0604020202020204" pitchFamily="34" charset="0"/>
                <a:ea typeface="宋体" panose="02010600030101010101" pitchFamily="2" charset="-122"/>
              </a:rPr>
              <a:t>2                             THEN  </a:t>
            </a:r>
            <a:r>
              <a:rPr lang="en-US" altLang="zh-CN" i="1" dirty="0">
                <a:latin typeface="Times New Roman" panose="02020603050405020304" pitchFamily="18" charset="0"/>
                <a:ea typeface="宋体" panose="02010600030101010101" pitchFamily="2" charset="-122"/>
              </a:rPr>
              <a:t>H</a:t>
            </a:r>
            <a:r>
              <a:rPr lang="en-US" altLang="zh-CN" dirty="0">
                <a:latin typeface="Arial" panose="020B0604020202020204" pitchFamily="34" charset="0"/>
                <a:ea typeface="宋体" panose="02010600030101010101" pitchFamily="2" charset="-122"/>
              </a:rPr>
              <a:t>1</a:t>
            </a:r>
          </a:p>
          <a:p>
            <a:r>
              <a:rPr lang="en-US" altLang="zh-CN" i="1" dirty="0">
                <a:latin typeface="Times New Roman" panose="02020603050405020304" pitchFamily="18" charset="0"/>
                <a:ea typeface="宋体" panose="02010600030101010101" pitchFamily="2" charset="-122"/>
              </a:rPr>
              <a:t>r</a:t>
            </a:r>
            <a:r>
              <a:rPr lang="en-US" altLang="zh-CN" dirty="0">
                <a:latin typeface="Arial" panose="020B0604020202020204" pitchFamily="34" charset="0"/>
                <a:ea typeface="宋体" panose="02010600030101010101" pitchFamily="2" charset="-122"/>
              </a:rPr>
              <a:t>2:  IF  </a:t>
            </a:r>
            <a:r>
              <a:rPr lang="en-US" altLang="zh-CN" i="1" dirty="0">
                <a:latin typeface="Times New Roman" panose="02020603050405020304" pitchFamily="18" charset="0"/>
                <a:ea typeface="宋体" panose="02010600030101010101" pitchFamily="2" charset="-122"/>
              </a:rPr>
              <a:t>A</a:t>
            </a:r>
            <a:r>
              <a:rPr lang="en-US" altLang="zh-CN" dirty="0">
                <a:latin typeface="Arial" panose="020B0604020202020204" pitchFamily="34" charset="0"/>
                <a:ea typeface="宋体" panose="02010600030101010101" pitchFamily="2" charset="-122"/>
              </a:rPr>
              <a:t>1 AND </a:t>
            </a:r>
            <a:r>
              <a:rPr lang="en-US" altLang="zh-CN" i="1" dirty="0">
                <a:latin typeface="Times New Roman" panose="02020603050405020304" pitchFamily="18" charset="0"/>
                <a:ea typeface="宋体" panose="02010600030101010101" pitchFamily="2" charset="-122"/>
              </a:rPr>
              <a:t>A</a:t>
            </a:r>
            <a:r>
              <a:rPr lang="en-US" altLang="zh-CN" dirty="0">
                <a:latin typeface="Arial" panose="020B0604020202020204" pitchFamily="34" charset="0"/>
                <a:ea typeface="宋体" panose="02010600030101010101" pitchFamily="2" charset="-122"/>
              </a:rPr>
              <a:t>2 AND </a:t>
            </a:r>
            <a:r>
              <a:rPr lang="en-US" altLang="zh-CN" i="1" dirty="0">
                <a:latin typeface="Times New Roman" panose="02020603050405020304" pitchFamily="18" charset="0"/>
                <a:ea typeface="宋体" panose="02010600030101010101" pitchFamily="2" charset="-122"/>
              </a:rPr>
              <a:t>A</a:t>
            </a:r>
            <a:r>
              <a:rPr lang="en-US" altLang="zh-CN" dirty="0">
                <a:latin typeface="Arial" panose="020B0604020202020204" pitchFamily="34" charset="0"/>
                <a:ea typeface="宋体" panose="02010600030101010101" pitchFamily="2" charset="-122"/>
              </a:rPr>
              <a:t>3 AND </a:t>
            </a:r>
            <a:r>
              <a:rPr lang="en-US" altLang="zh-CN" i="1" dirty="0">
                <a:latin typeface="Times New Roman" panose="02020603050405020304" pitchFamily="18" charset="0"/>
                <a:ea typeface="宋体" panose="02010600030101010101" pitchFamily="2" charset="-122"/>
              </a:rPr>
              <a:t>A</a:t>
            </a:r>
            <a:r>
              <a:rPr lang="en-US" altLang="zh-CN" dirty="0">
                <a:latin typeface="Arial" panose="020B0604020202020204" pitchFamily="34" charset="0"/>
                <a:ea typeface="宋体" panose="02010600030101010101" pitchFamily="2" charset="-122"/>
              </a:rPr>
              <a:t>4    THEN  </a:t>
            </a:r>
            <a:r>
              <a:rPr lang="en-US" altLang="zh-CN" i="1" dirty="0">
                <a:latin typeface="Times New Roman" panose="02020603050405020304" pitchFamily="18" charset="0"/>
                <a:ea typeface="宋体" panose="02010600030101010101" pitchFamily="2" charset="-122"/>
              </a:rPr>
              <a:t>H</a:t>
            </a:r>
            <a:r>
              <a:rPr lang="en-US" altLang="zh-CN" dirty="0">
                <a:latin typeface="Arial" panose="020B0604020202020204" pitchFamily="34" charset="0"/>
                <a:ea typeface="宋体" panose="02010600030101010101" pitchFamily="2" charset="-122"/>
              </a:rPr>
              <a:t>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box(in)">
                                      <p:cBhvr>
                                        <p:cTn id="7" dur="500"/>
                                        <p:tgtEl>
                                          <p:spTgt spid="59396"/>
                                        </p:tgtEl>
                                      </p:cBhvr>
                                    </p:animEffect>
                                  </p:childTnLst>
                                  <p:subTnLst>
                                    <p:set>
                                      <p:cBhvr override="childStyle">
                                        <p:cTn dur="1" fill="hold" display="0" masterRel="nextClick" afterEffect="1"/>
                                        <p:tgtEl>
                                          <p:spTgt spid="5939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0723"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zh-CN" altLang="en-US" sz="3600" dirty="0">
                <a:solidFill>
                  <a:schemeClr val="bg1"/>
                </a:solidFill>
                <a:latin typeface="Times New Roman" panose="02020603050405020304" pitchFamily="18" charset="0"/>
                <a:ea typeface="黑体" panose="02010609060101010101" pitchFamily="49" charset="-122"/>
              </a:rPr>
              <a:t>第</a:t>
            </a:r>
            <a:r>
              <a:rPr lang="en-US" altLang="zh-CN" sz="3600" dirty="0">
                <a:solidFill>
                  <a:schemeClr val="bg1"/>
                </a:solidFill>
                <a:latin typeface="Times New Roman" panose="02020603050405020304" pitchFamily="18" charset="0"/>
                <a:ea typeface="黑体" panose="02010609060101010101" pitchFamily="49" charset="-122"/>
              </a:rPr>
              <a:t>7</a:t>
            </a:r>
            <a:r>
              <a:rPr lang="zh-CN" altLang="en-US" sz="3600" dirty="0">
                <a:solidFill>
                  <a:schemeClr val="bg1"/>
                </a:solidFill>
                <a:latin typeface="Times New Roman" panose="02020603050405020304" pitchFamily="18" charset="0"/>
                <a:ea typeface="黑体" panose="02010609060101010101" pitchFamily="49" charset="-122"/>
              </a:rPr>
              <a:t>章  专家系统</a:t>
            </a:r>
          </a:p>
        </p:txBody>
      </p:sp>
      <p:sp>
        <p:nvSpPr>
          <p:cNvPr id="30724" name="Rectangle 5"/>
          <p:cNvSpPr/>
          <p:nvPr/>
        </p:nvSpPr>
        <p:spPr>
          <a:xfrm>
            <a:off x="501650" y="1066800"/>
            <a:ext cx="8642350" cy="5400675"/>
          </a:xfrm>
          <a:prstGeom prst="rect">
            <a:avLst/>
          </a:prstGeom>
          <a:noFill/>
          <a:ln w="9525">
            <a:noFill/>
          </a:ln>
        </p:spPr>
        <p:txBody>
          <a:bodyPr/>
          <a:lstStyle/>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7.1  </a:t>
            </a:r>
            <a:r>
              <a:rPr lang="zh-CN" altLang="en-US" sz="2800" b="1" dirty="0">
                <a:latin typeface="Times New Roman" panose="02020603050405020304" pitchFamily="18" charset="0"/>
              </a:rPr>
              <a:t>专家系统的产生和发展 </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7.2  </a:t>
            </a:r>
            <a:r>
              <a:rPr lang="zh-CN" altLang="en-US" sz="2800" b="1" dirty="0">
                <a:latin typeface="Times New Roman" panose="02020603050405020304" pitchFamily="18" charset="0"/>
              </a:rPr>
              <a:t>专家系统的概念 </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7.3  </a:t>
            </a:r>
            <a:r>
              <a:rPr lang="zh-CN" altLang="en-US" sz="2800" b="1" dirty="0">
                <a:latin typeface="Times New Roman" panose="02020603050405020304" pitchFamily="18" charset="0"/>
              </a:rPr>
              <a:t>专家系统的工作原理</a:t>
            </a:r>
          </a:p>
          <a:p>
            <a:pPr marL="469900" indent="-469900" eaLnBrk="1" hangingPunct="1">
              <a:lnSpc>
                <a:spcPct val="120000"/>
              </a:lnSpc>
              <a:spcBef>
                <a:spcPct val="30000"/>
              </a:spcBef>
              <a:buClr>
                <a:srgbClr val="0000FF"/>
              </a:buClr>
              <a:buSzPct val="150000"/>
              <a:buFont typeface="Wingdings" panose="05000000000000000000" pitchFamily="2" charset="2"/>
              <a:buChar char="ü"/>
            </a:pPr>
            <a:r>
              <a:rPr lang="en-US" altLang="zh-CN" sz="2800" b="1" dirty="0">
                <a:solidFill>
                  <a:srgbClr val="0000FF"/>
                </a:solidFill>
                <a:latin typeface="Times New Roman" panose="02020603050405020304" pitchFamily="18" charset="0"/>
              </a:rPr>
              <a:t>7.4  </a:t>
            </a:r>
            <a:r>
              <a:rPr lang="zh-CN" altLang="en-US" sz="2800" b="1" dirty="0">
                <a:solidFill>
                  <a:srgbClr val="0000FF"/>
                </a:solidFill>
                <a:latin typeface="Times New Roman" panose="02020603050405020304" pitchFamily="18" charset="0"/>
              </a:rPr>
              <a:t>知识获取的主要过程与模式</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7.5  </a:t>
            </a:r>
            <a:r>
              <a:rPr lang="zh-CN" altLang="en-US" sz="2800" b="1" dirty="0">
                <a:latin typeface="Times New Roman" panose="02020603050405020304" pitchFamily="18" charset="0"/>
              </a:rPr>
              <a:t>机器学习</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7.6  </a:t>
            </a:r>
            <a:r>
              <a:rPr lang="zh-CN" altLang="en-US" sz="2800" b="1" dirty="0">
                <a:latin typeface="Times New Roman" panose="02020603050405020304" pitchFamily="18" charset="0"/>
              </a:rPr>
              <a:t>知识发现与数据挖掘</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7.7  </a:t>
            </a:r>
            <a:r>
              <a:rPr lang="zh-CN" altLang="en-US" sz="2800" b="1" dirty="0">
                <a:latin typeface="Times New Roman" panose="02020603050405020304" pitchFamily="18" charset="0"/>
              </a:rPr>
              <a:t>专家系统的建立</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099"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zh-CN" altLang="en-US" sz="3600" dirty="0">
                <a:solidFill>
                  <a:schemeClr val="bg1"/>
                </a:solidFill>
                <a:latin typeface="Times New Roman" panose="02020603050405020304" pitchFamily="18" charset="0"/>
                <a:ea typeface="黑体" panose="02010609060101010101" pitchFamily="49" charset="-122"/>
              </a:rPr>
              <a:t>第</a:t>
            </a:r>
            <a:r>
              <a:rPr lang="en-US" altLang="zh-CN" sz="3600" dirty="0">
                <a:solidFill>
                  <a:schemeClr val="bg1"/>
                </a:solidFill>
                <a:latin typeface="Times New Roman" panose="02020603050405020304" pitchFamily="18" charset="0"/>
                <a:ea typeface="黑体" panose="02010609060101010101" pitchFamily="49" charset="-122"/>
              </a:rPr>
              <a:t>7</a:t>
            </a:r>
            <a:r>
              <a:rPr lang="zh-CN" altLang="en-US" sz="3600" dirty="0">
                <a:solidFill>
                  <a:schemeClr val="bg1"/>
                </a:solidFill>
                <a:latin typeface="Times New Roman" panose="02020603050405020304" pitchFamily="18" charset="0"/>
                <a:ea typeface="黑体" panose="02010609060101010101" pitchFamily="49" charset="-122"/>
              </a:rPr>
              <a:t>章  专家系统与机器学习</a:t>
            </a:r>
          </a:p>
        </p:txBody>
      </p:sp>
      <p:sp>
        <p:nvSpPr>
          <p:cNvPr id="258053" name="Rectangle 5"/>
          <p:cNvSpPr/>
          <p:nvPr/>
        </p:nvSpPr>
        <p:spPr>
          <a:xfrm>
            <a:off x="228600" y="1000125"/>
            <a:ext cx="8512175" cy="5400675"/>
          </a:xfrm>
          <a:prstGeom prst="rect">
            <a:avLst/>
          </a:prstGeom>
          <a:noFill/>
          <a:ln w="9525">
            <a:noFill/>
          </a:ln>
        </p:spPr>
        <p:txBody>
          <a:bodyPr/>
          <a:lstStyle/>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800" b="1" dirty="0">
                <a:latin typeface="Arial" panose="020B0604020202020204" pitchFamily="34" charset="0"/>
              </a:rPr>
              <a:t>专家系统已经应用到数学、物理、化学、医学、地质、气象、农业、法律、教育、交通运输、机械、艺术、以及计算机科学本身，甚至渗透到政治、经济、军事等重大决策部门，产生了巨大的社会效益和经济效益，成为人工智能的重要分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8053">
                                            <p:txEl>
                                              <p:pRg st="0" end="0"/>
                                            </p:txEl>
                                          </p:spTgt>
                                        </p:tgtEl>
                                        <p:attrNameLst>
                                          <p:attrName>style.visibility</p:attrName>
                                        </p:attrNameLst>
                                      </p:cBhvr>
                                      <p:to>
                                        <p:strVal val="visible"/>
                                      </p:to>
                                    </p:set>
                                    <p:anim calcmode="lin" valueType="num">
                                      <p:cBhvr additive="base">
                                        <p:cTn id="7" dur="500" fill="hold"/>
                                        <p:tgtEl>
                                          <p:spTgt spid="25805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805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3" grpId="0" build="p" advAuto="100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1747"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7.4  </a:t>
            </a:r>
            <a:r>
              <a:rPr lang="zh-CN" altLang="en-US" sz="3600" dirty="0">
                <a:solidFill>
                  <a:schemeClr val="bg1"/>
                </a:solidFill>
                <a:latin typeface="Times New Roman" panose="02020603050405020304" pitchFamily="18" charset="0"/>
                <a:ea typeface="黑体" panose="02010609060101010101" pitchFamily="49" charset="-122"/>
              </a:rPr>
              <a:t>知识获取的主要过程与模式</a:t>
            </a:r>
          </a:p>
        </p:txBody>
      </p:sp>
      <p:sp>
        <p:nvSpPr>
          <p:cNvPr id="31748" name="Text Box 5"/>
          <p:cNvSpPr txBox="1"/>
          <p:nvPr/>
        </p:nvSpPr>
        <p:spPr>
          <a:xfrm>
            <a:off x="365125" y="990600"/>
            <a:ext cx="8245475" cy="1146175"/>
          </a:xfrm>
          <a:prstGeom prst="rect">
            <a:avLst/>
          </a:prstGeom>
          <a:noFill/>
          <a:ln w="9525">
            <a:noFill/>
          </a:ln>
        </p:spPr>
        <p:txBody>
          <a:bodyPr>
            <a:spAutoFit/>
          </a:bodyPr>
          <a:lstStyle/>
          <a:p>
            <a:pPr eaLnBrk="1" hangingPunct="1">
              <a:lnSpc>
                <a:spcPct val="140000"/>
              </a:lnSpc>
            </a:pPr>
            <a:r>
              <a:rPr lang="en-US" altLang="zh-CN" sz="2600" b="1" dirty="0">
                <a:solidFill>
                  <a:srgbClr val="0000FF"/>
                </a:solidFill>
                <a:latin typeface="Times New Roman" panose="02020603050405020304" pitchFamily="18" charset="0"/>
              </a:rPr>
              <a:t>7.4.1  </a:t>
            </a:r>
            <a:r>
              <a:rPr lang="zh-CN" altLang="en-US" sz="2600" b="1" dirty="0">
                <a:solidFill>
                  <a:srgbClr val="0000FF"/>
                </a:solidFill>
                <a:latin typeface="Times New Roman" panose="02020603050405020304" pitchFamily="18" charset="0"/>
              </a:rPr>
              <a:t>知识获取的过程</a:t>
            </a:r>
          </a:p>
          <a:p>
            <a:pPr eaLnBrk="1" hangingPunct="1">
              <a:lnSpc>
                <a:spcPct val="140000"/>
              </a:lnSpc>
            </a:pPr>
            <a:r>
              <a:rPr lang="zh-CN" altLang="en-US" sz="2600" b="1" dirty="0">
                <a:latin typeface="Times New Roman" panose="02020603050405020304" pitchFamily="18" charset="0"/>
              </a:rPr>
              <a:t>抽取知识、知识的转换、知识的输入、知识的检测</a:t>
            </a:r>
            <a:r>
              <a:rPr lang="zh-CN" altLang="en-US" sz="2600" dirty="0">
                <a:latin typeface="Times New Roman" panose="02020603050405020304" pitchFamily="18" charset="0"/>
              </a:rPr>
              <a:t> 。</a:t>
            </a:r>
          </a:p>
        </p:txBody>
      </p:sp>
      <p:sp>
        <p:nvSpPr>
          <p:cNvPr id="31749" name="AutoShape 7"/>
          <p:cNvSpPr>
            <a:spLocks noChangeAspect="1" noTextEdit="1"/>
          </p:cNvSpPr>
          <p:nvPr/>
        </p:nvSpPr>
        <p:spPr>
          <a:xfrm>
            <a:off x="685800" y="2819400"/>
            <a:ext cx="7848600" cy="3362325"/>
          </a:xfrm>
          <a:prstGeom prst="rect">
            <a:avLst/>
          </a:prstGeom>
          <a:noFill/>
          <a:ln w="9525">
            <a:noFill/>
          </a:ln>
        </p:spPr>
        <p:txBody>
          <a:bodyPr/>
          <a:lstStyle/>
          <a:p>
            <a:endParaRPr lang="zh-CN" altLang="en-US"/>
          </a:p>
        </p:txBody>
      </p:sp>
      <p:sp>
        <p:nvSpPr>
          <p:cNvPr id="31750" name="Rectangle 9"/>
          <p:cNvSpPr/>
          <p:nvPr/>
        </p:nvSpPr>
        <p:spPr>
          <a:xfrm>
            <a:off x="692150" y="3884613"/>
            <a:ext cx="1397000" cy="476250"/>
          </a:xfrm>
          <a:prstGeom prst="rect">
            <a:avLst/>
          </a:prstGeom>
          <a:noFill/>
          <a:ln w="12700"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1751" name="Rectangle 10"/>
          <p:cNvSpPr/>
          <p:nvPr/>
        </p:nvSpPr>
        <p:spPr>
          <a:xfrm>
            <a:off x="812800" y="3916363"/>
            <a:ext cx="11684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领域专家</a:t>
            </a:r>
            <a:endParaRPr lang="zh-CN" altLang="en-US" dirty="0">
              <a:latin typeface="Verdana" panose="020B0604030504040204" pitchFamily="34" charset="0"/>
            </a:endParaRPr>
          </a:p>
        </p:txBody>
      </p:sp>
      <p:sp>
        <p:nvSpPr>
          <p:cNvPr id="31752" name="Rectangle 11"/>
          <p:cNvSpPr/>
          <p:nvPr/>
        </p:nvSpPr>
        <p:spPr>
          <a:xfrm>
            <a:off x="4048125" y="3879850"/>
            <a:ext cx="1684338" cy="476250"/>
          </a:xfrm>
          <a:prstGeom prst="rect">
            <a:avLst/>
          </a:prstGeom>
          <a:noFill/>
          <a:ln w="12700"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1753" name="Rectangle 12"/>
          <p:cNvSpPr/>
          <p:nvPr/>
        </p:nvSpPr>
        <p:spPr>
          <a:xfrm>
            <a:off x="4170363" y="3916363"/>
            <a:ext cx="14605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知识工程师</a:t>
            </a:r>
            <a:endParaRPr lang="zh-CN" altLang="en-US" dirty="0">
              <a:latin typeface="Verdana" panose="020B0604030504040204" pitchFamily="34" charset="0"/>
            </a:endParaRPr>
          </a:p>
        </p:txBody>
      </p:sp>
      <p:sp>
        <p:nvSpPr>
          <p:cNvPr id="31754" name="Rectangle 13"/>
          <p:cNvSpPr/>
          <p:nvPr/>
        </p:nvSpPr>
        <p:spPr>
          <a:xfrm>
            <a:off x="7405688" y="3879850"/>
            <a:ext cx="1108075" cy="476250"/>
          </a:xfrm>
          <a:prstGeom prst="rect">
            <a:avLst/>
          </a:prstGeom>
          <a:noFill/>
          <a:ln w="12700"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1755" name="Rectangle 14"/>
          <p:cNvSpPr/>
          <p:nvPr/>
        </p:nvSpPr>
        <p:spPr>
          <a:xfrm>
            <a:off x="7527925" y="3916363"/>
            <a:ext cx="8763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知识库</a:t>
            </a:r>
            <a:endParaRPr lang="zh-CN" altLang="en-US" dirty="0">
              <a:latin typeface="Verdana" panose="020B0604030504040204" pitchFamily="34" charset="0"/>
            </a:endParaRPr>
          </a:p>
        </p:txBody>
      </p:sp>
      <p:sp>
        <p:nvSpPr>
          <p:cNvPr id="31756" name="Rectangle 15"/>
          <p:cNvSpPr/>
          <p:nvPr/>
        </p:nvSpPr>
        <p:spPr>
          <a:xfrm>
            <a:off x="2665413" y="2819400"/>
            <a:ext cx="809625" cy="1157288"/>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1757" name="Rectangle 16"/>
          <p:cNvSpPr/>
          <p:nvPr/>
        </p:nvSpPr>
        <p:spPr>
          <a:xfrm>
            <a:off x="2781300" y="2927350"/>
            <a:ext cx="5842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数据</a:t>
            </a:r>
            <a:endParaRPr lang="zh-CN" altLang="en-US" dirty="0">
              <a:latin typeface="Verdana" panose="020B0604030504040204" pitchFamily="34" charset="0"/>
            </a:endParaRPr>
          </a:p>
        </p:txBody>
      </p:sp>
      <p:sp>
        <p:nvSpPr>
          <p:cNvPr id="31758" name="Rectangle 17"/>
          <p:cNvSpPr/>
          <p:nvPr/>
        </p:nvSpPr>
        <p:spPr>
          <a:xfrm>
            <a:off x="2781300" y="3275013"/>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问题</a:t>
            </a:r>
            <a:endParaRPr lang="zh-CN" altLang="en-US" dirty="0">
              <a:latin typeface="Verdana" panose="020B0604030504040204" pitchFamily="34" charset="0"/>
            </a:endParaRPr>
          </a:p>
        </p:txBody>
      </p:sp>
      <p:sp>
        <p:nvSpPr>
          <p:cNvPr id="31759" name="Rectangle 18"/>
          <p:cNvSpPr/>
          <p:nvPr/>
        </p:nvSpPr>
        <p:spPr>
          <a:xfrm>
            <a:off x="2781300" y="3621088"/>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提问</a:t>
            </a:r>
            <a:endParaRPr lang="zh-CN" altLang="en-US" dirty="0">
              <a:latin typeface="Verdana" panose="020B0604030504040204" pitchFamily="34" charset="0"/>
            </a:endParaRPr>
          </a:p>
        </p:txBody>
      </p:sp>
      <p:sp>
        <p:nvSpPr>
          <p:cNvPr id="31760" name="Rectangle 19"/>
          <p:cNvSpPr/>
          <p:nvPr/>
        </p:nvSpPr>
        <p:spPr>
          <a:xfrm>
            <a:off x="2665413" y="4165600"/>
            <a:ext cx="809625" cy="1157288"/>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1761" name="Rectangle 20"/>
          <p:cNvSpPr/>
          <p:nvPr/>
        </p:nvSpPr>
        <p:spPr>
          <a:xfrm>
            <a:off x="2781300" y="4275138"/>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知识</a:t>
            </a:r>
            <a:endParaRPr lang="zh-CN" altLang="en-US" dirty="0">
              <a:latin typeface="Verdana" panose="020B0604030504040204" pitchFamily="34" charset="0"/>
            </a:endParaRPr>
          </a:p>
        </p:txBody>
      </p:sp>
      <p:sp>
        <p:nvSpPr>
          <p:cNvPr id="31762" name="Rectangle 21"/>
          <p:cNvSpPr/>
          <p:nvPr/>
        </p:nvSpPr>
        <p:spPr>
          <a:xfrm>
            <a:off x="2781300" y="4621213"/>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概念</a:t>
            </a:r>
            <a:endParaRPr lang="zh-CN" altLang="en-US" dirty="0">
              <a:latin typeface="Verdana" panose="020B0604030504040204" pitchFamily="34" charset="0"/>
            </a:endParaRPr>
          </a:p>
        </p:txBody>
      </p:sp>
      <p:sp>
        <p:nvSpPr>
          <p:cNvPr id="31763" name="Rectangle 22"/>
          <p:cNvSpPr/>
          <p:nvPr/>
        </p:nvSpPr>
        <p:spPr>
          <a:xfrm>
            <a:off x="2781300" y="4967288"/>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解答</a:t>
            </a:r>
            <a:endParaRPr lang="zh-CN" altLang="en-US" dirty="0">
              <a:latin typeface="Verdana" panose="020B0604030504040204" pitchFamily="34" charset="0"/>
            </a:endParaRPr>
          </a:p>
        </p:txBody>
      </p:sp>
      <p:sp>
        <p:nvSpPr>
          <p:cNvPr id="31764" name="Rectangle 23"/>
          <p:cNvSpPr/>
          <p:nvPr/>
        </p:nvSpPr>
        <p:spPr>
          <a:xfrm>
            <a:off x="5870575" y="3165475"/>
            <a:ext cx="1384300" cy="811213"/>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1765" name="Rectangle 24"/>
          <p:cNvSpPr/>
          <p:nvPr/>
        </p:nvSpPr>
        <p:spPr>
          <a:xfrm>
            <a:off x="6059488" y="3254375"/>
            <a:ext cx="8763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形式化</a:t>
            </a:r>
            <a:endParaRPr lang="zh-CN" altLang="en-US" dirty="0">
              <a:latin typeface="Verdana" panose="020B0604030504040204" pitchFamily="34" charset="0"/>
            </a:endParaRPr>
          </a:p>
        </p:txBody>
      </p:sp>
      <p:sp>
        <p:nvSpPr>
          <p:cNvPr id="31766" name="Rectangle 25"/>
          <p:cNvSpPr/>
          <p:nvPr/>
        </p:nvSpPr>
        <p:spPr>
          <a:xfrm>
            <a:off x="5986463" y="3621088"/>
            <a:ext cx="11684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结构知识</a:t>
            </a:r>
            <a:endParaRPr lang="zh-CN" altLang="en-US" dirty="0">
              <a:latin typeface="Verdana" panose="020B0604030504040204" pitchFamily="34" charset="0"/>
            </a:endParaRPr>
          </a:p>
        </p:txBody>
      </p:sp>
      <p:grpSp>
        <p:nvGrpSpPr>
          <p:cNvPr id="31767" name="Group 28"/>
          <p:cNvGrpSpPr/>
          <p:nvPr/>
        </p:nvGrpSpPr>
        <p:grpSpPr>
          <a:xfrm>
            <a:off x="2130425" y="4008438"/>
            <a:ext cx="1822450" cy="125412"/>
            <a:chOff x="1342" y="2525"/>
            <a:chExt cx="1148" cy="79"/>
          </a:xfrm>
        </p:grpSpPr>
        <p:sp>
          <p:nvSpPr>
            <p:cNvPr id="31797" name="Line 26"/>
            <p:cNvSpPr/>
            <p:nvPr/>
          </p:nvSpPr>
          <p:spPr>
            <a:xfrm>
              <a:off x="1342" y="2564"/>
              <a:ext cx="1072" cy="1"/>
            </a:xfrm>
            <a:prstGeom prst="line">
              <a:avLst/>
            </a:prstGeom>
            <a:ln w="12700" cap="flat" cmpd="sng">
              <a:solidFill>
                <a:srgbClr val="000000"/>
              </a:solidFill>
              <a:prstDash val="solid"/>
              <a:headEnd type="none" w="med" len="med"/>
              <a:tailEnd type="none" w="med" len="med"/>
            </a:ln>
          </p:spPr>
        </p:sp>
        <p:sp>
          <p:nvSpPr>
            <p:cNvPr id="31798" name="Freeform 27"/>
            <p:cNvSpPr/>
            <p:nvPr/>
          </p:nvSpPr>
          <p:spPr>
            <a:xfrm>
              <a:off x="2412" y="2525"/>
              <a:ext cx="78" cy="79"/>
            </a:xfrm>
            <a:custGeom>
              <a:avLst/>
              <a:gdLst>
                <a:gd name="txL" fmla="*/ 0 w 78"/>
                <a:gd name="txT" fmla="*/ 0 h 79"/>
                <a:gd name="txR" fmla="*/ 78 w 78"/>
                <a:gd name="txB" fmla="*/ 79 h 79"/>
              </a:gdLst>
              <a:ahLst/>
              <a:cxnLst>
                <a:cxn ang="0">
                  <a:pos x="0" y="79"/>
                </a:cxn>
                <a:cxn ang="0">
                  <a:pos x="78" y="40"/>
                </a:cxn>
                <a:cxn ang="0">
                  <a:pos x="0" y="0"/>
                </a:cxn>
                <a:cxn ang="0">
                  <a:pos x="0" y="79"/>
                </a:cxn>
              </a:cxnLst>
              <a:rect l="txL" t="txT" r="txR" b="txB"/>
              <a:pathLst>
                <a:path w="78" h="79">
                  <a:moveTo>
                    <a:pt x="0" y="79"/>
                  </a:moveTo>
                  <a:lnTo>
                    <a:pt x="78" y="40"/>
                  </a:lnTo>
                  <a:lnTo>
                    <a:pt x="0" y="0"/>
                  </a:lnTo>
                  <a:lnTo>
                    <a:pt x="0" y="79"/>
                  </a:lnTo>
                  <a:close/>
                </a:path>
              </a:pathLst>
            </a:custGeom>
            <a:solidFill>
              <a:srgbClr val="000000">
                <a:alpha val="100000"/>
              </a:srgbClr>
            </a:solidFill>
            <a:ln w="9525">
              <a:noFill/>
            </a:ln>
          </p:spPr>
          <p:txBody>
            <a:bodyPr/>
            <a:lstStyle/>
            <a:p>
              <a:endParaRPr lang="zh-CN" altLang="en-US"/>
            </a:p>
          </p:txBody>
        </p:sp>
      </p:grpSp>
      <p:grpSp>
        <p:nvGrpSpPr>
          <p:cNvPr id="31768" name="Group 31"/>
          <p:cNvGrpSpPr/>
          <p:nvPr/>
        </p:nvGrpSpPr>
        <p:grpSpPr>
          <a:xfrm>
            <a:off x="2130425" y="4200525"/>
            <a:ext cx="1822450" cy="125413"/>
            <a:chOff x="1342" y="2646"/>
            <a:chExt cx="1148" cy="79"/>
          </a:xfrm>
        </p:grpSpPr>
        <p:sp>
          <p:nvSpPr>
            <p:cNvPr id="31795" name="Line 29"/>
            <p:cNvSpPr/>
            <p:nvPr/>
          </p:nvSpPr>
          <p:spPr>
            <a:xfrm flipH="1">
              <a:off x="1418" y="2685"/>
              <a:ext cx="1072" cy="1"/>
            </a:xfrm>
            <a:prstGeom prst="line">
              <a:avLst/>
            </a:prstGeom>
            <a:ln w="12700" cap="flat" cmpd="sng">
              <a:solidFill>
                <a:srgbClr val="000000"/>
              </a:solidFill>
              <a:prstDash val="solid"/>
              <a:headEnd type="none" w="med" len="med"/>
              <a:tailEnd type="none" w="med" len="med"/>
            </a:ln>
          </p:spPr>
        </p:sp>
        <p:sp>
          <p:nvSpPr>
            <p:cNvPr id="31796" name="Freeform 30"/>
            <p:cNvSpPr/>
            <p:nvPr/>
          </p:nvSpPr>
          <p:spPr>
            <a:xfrm>
              <a:off x="1342" y="2646"/>
              <a:ext cx="79" cy="79"/>
            </a:xfrm>
            <a:custGeom>
              <a:avLst/>
              <a:gdLst>
                <a:gd name="txL" fmla="*/ 0 w 79"/>
                <a:gd name="txT" fmla="*/ 0 h 79"/>
                <a:gd name="txR" fmla="*/ 79 w 79"/>
                <a:gd name="txB" fmla="*/ 79 h 79"/>
              </a:gdLst>
              <a:ahLst/>
              <a:cxnLst>
                <a:cxn ang="0">
                  <a:pos x="79" y="0"/>
                </a:cxn>
                <a:cxn ang="0">
                  <a:pos x="0" y="40"/>
                </a:cxn>
                <a:cxn ang="0">
                  <a:pos x="79" y="79"/>
                </a:cxn>
                <a:cxn ang="0">
                  <a:pos x="79" y="0"/>
                </a:cxn>
              </a:cxnLst>
              <a:rect l="txL" t="txT" r="txR" b="txB"/>
              <a:pathLst>
                <a:path w="79" h="79">
                  <a:moveTo>
                    <a:pt x="79" y="0"/>
                  </a:moveTo>
                  <a:lnTo>
                    <a:pt x="0" y="40"/>
                  </a:lnTo>
                  <a:lnTo>
                    <a:pt x="79" y="79"/>
                  </a:lnTo>
                  <a:lnTo>
                    <a:pt x="79" y="0"/>
                  </a:lnTo>
                  <a:close/>
                </a:path>
              </a:pathLst>
            </a:custGeom>
            <a:solidFill>
              <a:srgbClr val="000000">
                <a:alpha val="100000"/>
              </a:srgbClr>
            </a:solidFill>
            <a:ln w="9525">
              <a:noFill/>
            </a:ln>
          </p:spPr>
          <p:txBody>
            <a:bodyPr/>
            <a:lstStyle/>
            <a:p>
              <a:endParaRPr lang="zh-CN" altLang="en-US"/>
            </a:p>
          </p:txBody>
        </p:sp>
      </p:grpSp>
      <p:sp>
        <p:nvSpPr>
          <p:cNvPr id="31769" name="Freeform 32"/>
          <p:cNvSpPr/>
          <p:nvPr/>
        </p:nvSpPr>
        <p:spPr>
          <a:xfrm>
            <a:off x="5775325" y="4070350"/>
            <a:ext cx="1533525" cy="192088"/>
          </a:xfrm>
          <a:custGeom>
            <a:avLst/>
            <a:gdLst>
              <a:gd name="txL" fmla="*/ 0 w 966"/>
              <a:gd name="txT" fmla="*/ 0 h 121"/>
              <a:gd name="txR" fmla="*/ 966 w 966"/>
              <a:gd name="txB" fmla="*/ 121 h 121"/>
            </a:gdLst>
            <a:ahLst/>
            <a:cxnLst>
              <a:cxn ang="0">
                <a:pos x="2147483647" y="0"/>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0"/>
              </a:cxn>
            </a:cxnLst>
            <a:rect l="txL" t="txT" r="txR" b="txB"/>
            <a:pathLst>
              <a:path w="966" h="121">
                <a:moveTo>
                  <a:pt x="725" y="0"/>
                </a:moveTo>
                <a:lnTo>
                  <a:pt x="725" y="30"/>
                </a:lnTo>
                <a:lnTo>
                  <a:pt x="0" y="30"/>
                </a:lnTo>
                <a:lnTo>
                  <a:pt x="0" y="91"/>
                </a:lnTo>
                <a:lnTo>
                  <a:pt x="725" y="91"/>
                </a:lnTo>
                <a:lnTo>
                  <a:pt x="725" y="121"/>
                </a:lnTo>
                <a:lnTo>
                  <a:pt x="966" y="60"/>
                </a:lnTo>
                <a:lnTo>
                  <a:pt x="725" y="0"/>
                </a:lnTo>
                <a:close/>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31770" name="Rectangle 33"/>
          <p:cNvSpPr/>
          <p:nvPr/>
        </p:nvSpPr>
        <p:spPr>
          <a:xfrm>
            <a:off x="3376613" y="5703888"/>
            <a:ext cx="3182937" cy="4635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1771" name="Rectangle 35"/>
          <p:cNvSpPr/>
          <p:nvPr/>
        </p:nvSpPr>
        <p:spPr>
          <a:xfrm>
            <a:off x="3852863" y="5780088"/>
            <a:ext cx="146050" cy="350837"/>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31772" name="Rectangle 36"/>
          <p:cNvSpPr/>
          <p:nvPr/>
        </p:nvSpPr>
        <p:spPr>
          <a:xfrm>
            <a:off x="3581400" y="5791200"/>
            <a:ext cx="2055813" cy="350838"/>
          </a:xfrm>
          <a:prstGeom prst="rect">
            <a:avLst/>
          </a:prstGeom>
          <a:noFill/>
          <a:ln w="9525">
            <a:noFill/>
          </a:ln>
        </p:spPr>
        <p:txBody>
          <a:bodyPr wrap="none" lIns="0" tIns="0" rIns="0" bIns="0">
            <a:spAutoFit/>
          </a:bodyPr>
          <a:lstStyle/>
          <a:p>
            <a:pPr eaLnBrk="1" hangingPunct="1"/>
            <a:r>
              <a:rPr lang="zh-CN" altLang="en-US" sz="2300" b="1" dirty="0">
                <a:solidFill>
                  <a:srgbClr val="000000"/>
                </a:solidFill>
                <a:latin typeface="宋体" panose="02010600030101010101" pitchFamily="2" charset="-122"/>
              </a:rPr>
              <a:t>知识获取的过程</a:t>
            </a:r>
            <a:endParaRPr lang="zh-CN" altLang="en-US" b="1" dirty="0">
              <a:latin typeface="Verdana" panose="020B0604030504040204" pitchFamily="34" charset="0"/>
            </a:endParaRPr>
          </a:p>
        </p:txBody>
      </p:sp>
      <p:sp>
        <p:nvSpPr>
          <p:cNvPr id="31773" name="Rectangle 37"/>
          <p:cNvSpPr/>
          <p:nvPr/>
        </p:nvSpPr>
        <p:spPr>
          <a:xfrm>
            <a:off x="692150" y="3884613"/>
            <a:ext cx="1397000" cy="476250"/>
          </a:xfrm>
          <a:prstGeom prst="rect">
            <a:avLst/>
          </a:prstGeom>
          <a:noFill/>
          <a:ln w="12700"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1774" name="Rectangle 39"/>
          <p:cNvSpPr/>
          <p:nvPr/>
        </p:nvSpPr>
        <p:spPr>
          <a:xfrm>
            <a:off x="4048125" y="3879850"/>
            <a:ext cx="1684338" cy="476250"/>
          </a:xfrm>
          <a:prstGeom prst="rect">
            <a:avLst/>
          </a:prstGeom>
          <a:noFill/>
          <a:ln w="12700"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1775" name="Rectangle 41"/>
          <p:cNvSpPr/>
          <p:nvPr/>
        </p:nvSpPr>
        <p:spPr>
          <a:xfrm>
            <a:off x="7405688" y="3879850"/>
            <a:ext cx="1108075" cy="476250"/>
          </a:xfrm>
          <a:prstGeom prst="rect">
            <a:avLst/>
          </a:prstGeom>
          <a:noFill/>
          <a:ln w="12700"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1776" name="Rectangle 43"/>
          <p:cNvSpPr/>
          <p:nvPr/>
        </p:nvSpPr>
        <p:spPr>
          <a:xfrm>
            <a:off x="2665413" y="2819400"/>
            <a:ext cx="809625" cy="1157288"/>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1777" name="Rectangle 44"/>
          <p:cNvSpPr/>
          <p:nvPr/>
        </p:nvSpPr>
        <p:spPr>
          <a:xfrm>
            <a:off x="2781300" y="2927350"/>
            <a:ext cx="5842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数据</a:t>
            </a:r>
            <a:endParaRPr lang="zh-CN" altLang="en-US" dirty="0">
              <a:latin typeface="Verdana" panose="020B0604030504040204" pitchFamily="34" charset="0"/>
            </a:endParaRPr>
          </a:p>
        </p:txBody>
      </p:sp>
      <p:sp>
        <p:nvSpPr>
          <p:cNvPr id="31778" name="Rectangle 45"/>
          <p:cNvSpPr/>
          <p:nvPr/>
        </p:nvSpPr>
        <p:spPr>
          <a:xfrm>
            <a:off x="2781300" y="3275013"/>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问题</a:t>
            </a:r>
            <a:endParaRPr lang="zh-CN" altLang="en-US" dirty="0">
              <a:latin typeface="Verdana" panose="020B0604030504040204" pitchFamily="34" charset="0"/>
            </a:endParaRPr>
          </a:p>
        </p:txBody>
      </p:sp>
      <p:sp>
        <p:nvSpPr>
          <p:cNvPr id="31779" name="Rectangle 46"/>
          <p:cNvSpPr/>
          <p:nvPr/>
        </p:nvSpPr>
        <p:spPr>
          <a:xfrm>
            <a:off x="2781300" y="3621088"/>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提问</a:t>
            </a:r>
            <a:endParaRPr lang="zh-CN" altLang="en-US" dirty="0">
              <a:latin typeface="Verdana" panose="020B0604030504040204" pitchFamily="34" charset="0"/>
            </a:endParaRPr>
          </a:p>
        </p:txBody>
      </p:sp>
      <p:sp>
        <p:nvSpPr>
          <p:cNvPr id="31780" name="Rectangle 47"/>
          <p:cNvSpPr/>
          <p:nvPr/>
        </p:nvSpPr>
        <p:spPr>
          <a:xfrm>
            <a:off x="2665413" y="4165600"/>
            <a:ext cx="809625" cy="1157288"/>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1781" name="Rectangle 48"/>
          <p:cNvSpPr/>
          <p:nvPr/>
        </p:nvSpPr>
        <p:spPr>
          <a:xfrm>
            <a:off x="2781300" y="4275138"/>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知识</a:t>
            </a:r>
            <a:endParaRPr lang="zh-CN" altLang="en-US" dirty="0">
              <a:latin typeface="Verdana" panose="020B0604030504040204" pitchFamily="34" charset="0"/>
            </a:endParaRPr>
          </a:p>
        </p:txBody>
      </p:sp>
      <p:sp>
        <p:nvSpPr>
          <p:cNvPr id="31782" name="Rectangle 49"/>
          <p:cNvSpPr/>
          <p:nvPr/>
        </p:nvSpPr>
        <p:spPr>
          <a:xfrm>
            <a:off x="2781300" y="4621213"/>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概念</a:t>
            </a:r>
            <a:endParaRPr lang="zh-CN" altLang="en-US" dirty="0">
              <a:latin typeface="Verdana" panose="020B0604030504040204" pitchFamily="34" charset="0"/>
            </a:endParaRPr>
          </a:p>
        </p:txBody>
      </p:sp>
      <p:sp>
        <p:nvSpPr>
          <p:cNvPr id="31783" name="Rectangle 50"/>
          <p:cNvSpPr/>
          <p:nvPr/>
        </p:nvSpPr>
        <p:spPr>
          <a:xfrm>
            <a:off x="2781300" y="4967288"/>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解答</a:t>
            </a:r>
            <a:endParaRPr lang="zh-CN" altLang="en-US" dirty="0">
              <a:latin typeface="Verdana" panose="020B0604030504040204" pitchFamily="34" charset="0"/>
            </a:endParaRPr>
          </a:p>
        </p:txBody>
      </p:sp>
      <p:sp>
        <p:nvSpPr>
          <p:cNvPr id="31784" name="Rectangle 51"/>
          <p:cNvSpPr/>
          <p:nvPr/>
        </p:nvSpPr>
        <p:spPr>
          <a:xfrm>
            <a:off x="5870575" y="3165475"/>
            <a:ext cx="1384300" cy="811213"/>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1785" name="Rectangle 52"/>
          <p:cNvSpPr/>
          <p:nvPr/>
        </p:nvSpPr>
        <p:spPr>
          <a:xfrm>
            <a:off x="6059488" y="3254375"/>
            <a:ext cx="8763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形式化</a:t>
            </a:r>
            <a:endParaRPr lang="zh-CN" altLang="en-US" dirty="0">
              <a:latin typeface="Verdana" panose="020B0604030504040204" pitchFamily="34" charset="0"/>
            </a:endParaRPr>
          </a:p>
        </p:txBody>
      </p:sp>
      <p:sp>
        <p:nvSpPr>
          <p:cNvPr id="31786" name="Rectangle 53"/>
          <p:cNvSpPr/>
          <p:nvPr/>
        </p:nvSpPr>
        <p:spPr>
          <a:xfrm>
            <a:off x="5986463" y="3621088"/>
            <a:ext cx="11684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结构知识</a:t>
            </a:r>
            <a:endParaRPr lang="zh-CN" altLang="en-US" dirty="0">
              <a:latin typeface="Verdana" panose="020B0604030504040204" pitchFamily="34" charset="0"/>
            </a:endParaRPr>
          </a:p>
        </p:txBody>
      </p:sp>
      <p:grpSp>
        <p:nvGrpSpPr>
          <p:cNvPr id="31787" name="Group 56"/>
          <p:cNvGrpSpPr/>
          <p:nvPr/>
        </p:nvGrpSpPr>
        <p:grpSpPr>
          <a:xfrm>
            <a:off x="2130425" y="4008438"/>
            <a:ext cx="1822450" cy="125412"/>
            <a:chOff x="1342" y="2525"/>
            <a:chExt cx="1148" cy="79"/>
          </a:xfrm>
        </p:grpSpPr>
        <p:sp>
          <p:nvSpPr>
            <p:cNvPr id="31793" name="Line 54"/>
            <p:cNvSpPr/>
            <p:nvPr/>
          </p:nvSpPr>
          <p:spPr>
            <a:xfrm>
              <a:off x="1342" y="2564"/>
              <a:ext cx="1072" cy="1"/>
            </a:xfrm>
            <a:prstGeom prst="line">
              <a:avLst/>
            </a:prstGeom>
            <a:ln w="12700" cap="flat" cmpd="sng">
              <a:solidFill>
                <a:srgbClr val="000000"/>
              </a:solidFill>
              <a:prstDash val="solid"/>
              <a:headEnd type="none" w="med" len="med"/>
              <a:tailEnd type="none" w="med" len="med"/>
            </a:ln>
          </p:spPr>
        </p:sp>
        <p:sp>
          <p:nvSpPr>
            <p:cNvPr id="31794" name="Freeform 55"/>
            <p:cNvSpPr/>
            <p:nvPr/>
          </p:nvSpPr>
          <p:spPr>
            <a:xfrm>
              <a:off x="2412" y="2525"/>
              <a:ext cx="78" cy="79"/>
            </a:xfrm>
            <a:custGeom>
              <a:avLst/>
              <a:gdLst>
                <a:gd name="txL" fmla="*/ 0 w 78"/>
                <a:gd name="txT" fmla="*/ 0 h 79"/>
                <a:gd name="txR" fmla="*/ 78 w 78"/>
                <a:gd name="txB" fmla="*/ 79 h 79"/>
              </a:gdLst>
              <a:ahLst/>
              <a:cxnLst>
                <a:cxn ang="0">
                  <a:pos x="0" y="79"/>
                </a:cxn>
                <a:cxn ang="0">
                  <a:pos x="78" y="40"/>
                </a:cxn>
                <a:cxn ang="0">
                  <a:pos x="0" y="0"/>
                </a:cxn>
                <a:cxn ang="0">
                  <a:pos x="0" y="79"/>
                </a:cxn>
              </a:cxnLst>
              <a:rect l="txL" t="txT" r="txR" b="txB"/>
              <a:pathLst>
                <a:path w="78" h="79">
                  <a:moveTo>
                    <a:pt x="0" y="79"/>
                  </a:moveTo>
                  <a:lnTo>
                    <a:pt x="78" y="40"/>
                  </a:lnTo>
                  <a:lnTo>
                    <a:pt x="0" y="0"/>
                  </a:lnTo>
                  <a:lnTo>
                    <a:pt x="0" y="79"/>
                  </a:lnTo>
                  <a:close/>
                </a:path>
              </a:pathLst>
            </a:custGeom>
            <a:solidFill>
              <a:srgbClr val="000000">
                <a:alpha val="100000"/>
              </a:srgbClr>
            </a:solidFill>
            <a:ln w="9525">
              <a:noFill/>
            </a:ln>
          </p:spPr>
          <p:txBody>
            <a:bodyPr/>
            <a:lstStyle/>
            <a:p>
              <a:endParaRPr lang="zh-CN" altLang="en-US"/>
            </a:p>
          </p:txBody>
        </p:sp>
      </p:grpSp>
      <p:grpSp>
        <p:nvGrpSpPr>
          <p:cNvPr id="31788" name="Group 59"/>
          <p:cNvGrpSpPr/>
          <p:nvPr/>
        </p:nvGrpSpPr>
        <p:grpSpPr>
          <a:xfrm>
            <a:off x="2130425" y="4200525"/>
            <a:ext cx="1822450" cy="125413"/>
            <a:chOff x="1342" y="2646"/>
            <a:chExt cx="1148" cy="79"/>
          </a:xfrm>
        </p:grpSpPr>
        <p:sp>
          <p:nvSpPr>
            <p:cNvPr id="31791" name="Line 57"/>
            <p:cNvSpPr/>
            <p:nvPr/>
          </p:nvSpPr>
          <p:spPr>
            <a:xfrm flipH="1">
              <a:off x="1418" y="2685"/>
              <a:ext cx="1072" cy="1"/>
            </a:xfrm>
            <a:prstGeom prst="line">
              <a:avLst/>
            </a:prstGeom>
            <a:ln w="12700" cap="flat" cmpd="sng">
              <a:solidFill>
                <a:srgbClr val="000000"/>
              </a:solidFill>
              <a:prstDash val="solid"/>
              <a:headEnd type="none" w="med" len="med"/>
              <a:tailEnd type="none" w="med" len="med"/>
            </a:ln>
          </p:spPr>
        </p:sp>
        <p:sp>
          <p:nvSpPr>
            <p:cNvPr id="31792" name="Freeform 58"/>
            <p:cNvSpPr/>
            <p:nvPr/>
          </p:nvSpPr>
          <p:spPr>
            <a:xfrm>
              <a:off x="1342" y="2646"/>
              <a:ext cx="79" cy="79"/>
            </a:xfrm>
            <a:custGeom>
              <a:avLst/>
              <a:gdLst>
                <a:gd name="txL" fmla="*/ 0 w 79"/>
                <a:gd name="txT" fmla="*/ 0 h 79"/>
                <a:gd name="txR" fmla="*/ 79 w 79"/>
                <a:gd name="txB" fmla="*/ 79 h 79"/>
              </a:gdLst>
              <a:ahLst/>
              <a:cxnLst>
                <a:cxn ang="0">
                  <a:pos x="79" y="0"/>
                </a:cxn>
                <a:cxn ang="0">
                  <a:pos x="0" y="40"/>
                </a:cxn>
                <a:cxn ang="0">
                  <a:pos x="79" y="79"/>
                </a:cxn>
                <a:cxn ang="0">
                  <a:pos x="79" y="0"/>
                </a:cxn>
              </a:cxnLst>
              <a:rect l="txL" t="txT" r="txR" b="txB"/>
              <a:pathLst>
                <a:path w="79" h="79">
                  <a:moveTo>
                    <a:pt x="79" y="0"/>
                  </a:moveTo>
                  <a:lnTo>
                    <a:pt x="0" y="40"/>
                  </a:lnTo>
                  <a:lnTo>
                    <a:pt x="79" y="79"/>
                  </a:lnTo>
                  <a:lnTo>
                    <a:pt x="79" y="0"/>
                  </a:lnTo>
                  <a:close/>
                </a:path>
              </a:pathLst>
            </a:custGeom>
            <a:solidFill>
              <a:srgbClr val="000000">
                <a:alpha val="100000"/>
              </a:srgbClr>
            </a:solidFill>
            <a:ln w="9525">
              <a:noFill/>
            </a:ln>
          </p:spPr>
          <p:txBody>
            <a:bodyPr/>
            <a:lstStyle/>
            <a:p>
              <a:endParaRPr lang="zh-CN" altLang="en-US"/>
            </a:p>
          </p:txBody>
        </p:sp>
      </p:grpSp>
      <p:sp>
        <p:nvSpPr>
          <p:cNvPr id="31789" name="Freeform 60"/>
          <p:cNvSpPr/>
          <p:nvPr/>
        </p:nvSpPr>
        <p:spPr>
          <a:xfrm>
            <a:off x="5775325" y="4070350"/>
            <a:ext cx="1533525" cy="192088"/>
          </a:xfrm>
          <a:custGeom>
            <a:avLst/>
            <a:gdLst>
              <a:gd name="txL" fmla="*/ 0 w 966"/>
              <a:gd name="txT" fmla="*/ 0 h 121"/>
              <a:gd name="txR" fmla="*/ 966 w 966"/>
              <a:gd name="txB" fmla="*/ 121 h 121"/>
            </a:gdLst>
            <a:ahLst/>
            <a:cxnLst>
              <a:cxn ang="0">
                <a:pos x="2147483647" y="0"/>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0"/>
              </a:cxn>
            </a:cxnLst>
            <a:rect l="txL" t="txT" r="txR" b="txB"/>
            <a:pathLst>
              <a:path w="966" h="121">
                <a:moveTo>
                  <a:pt x="725" y="0"/>
                </a:moveTo>
                <a:lnTo>
                  <a:pt x="725" y="30"/>
                </a:lnTo>
                <a:lnTo>
                  <a:pt x="0" y="30"/>
                </a:lnTo>
                <a:lnTo>
                  <a:pt x="0" y="91"/>
                </a:lnTo>
                <a:lnTo>
                  <a:pt x="725" y="91"/>
                </a:lnTo>
                <a:lnTo>
                  <a:pt x="725" y="121"/>
                </a:lnTo>
                <a:lnTo>
                  <a:pt x="966" y="60"/>
                </a:lnTo>
                <a:lnTo>
                  <a:pt x="725" y="0"/>
                </a:lnTo>
                <a:close/>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31790" name="Rectangle 61"/>
          <p:cNvSpPr/>
          <p:nvPr/>
        </p:nvSpPr>
        <p:spPr>
          <a:xfrm>
            <a:off x="3376613" y="5703888"/>
            <a:ext cx="3182937" cy="4635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2771"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7.4  </a:t>
            </a:r>
            <a:r>
              <a:rPr lang="zh-CN" altLang="en-US" sz="3600" dirty="0">
                <a:solidFill>
                  <a:schemeClr val="bg1"/>
                </a:solidFill>
                <a:latin typeface="Times New Roman" panose="02020603050405020304" pitchFamily="18" charset="0"/>
                <a:ea typeface="黑体" panose="02010609060101010101" pitchFamily="49" charset="-122"/>
              </a:rPr>
              <a:t>知识获取的主要过程与模式</a:t>
            </a:r>
          </a:p>
        </p:txBody>
      </p:sp>
      <p:sp>
        <p:nvSpPr>
          <p:cNvPr id="32772" name="Text Box 5"/>
          <p:cNvSpPr txBox="1"/>
          <p:nvPr/>
        </p:nvSpPr>
        <p:spPr>
          <a:xfrm>
            <a:off x="365125" y="990600"/>
            <a:ext cx="8321675" cy="1146175"/>
          </a:xfrm>
          <a:prstGeom prst="rect">
            <a:avLst/>
          </a:prstGeom>
          <a:noFill/>
          <a:ln w="9525">
            <a:noFill/>
          </a:ln>
        </p:spPr>
        <p:txBody>
          <a:bodyPr>
            <a:spAutoFit/>
          </a:bodyPr>
          <a:lstStyle/>
          <a:p>
            <a:pPr eaLnBrk="1" hangingPunct="1">
              <a:lnSpc>
                <a:spcPct val="140000"/>
              </a:lnSpc>
            </a:pPr>
            <a:r>
              <a:rPr lang="en-US" altLang="zh-CN" sz="2600" b="1" dirty="0">
                <a:solidFill>
                  <a:srgbClr val="0000FF"/>
                </a:solidFill>
                <a:latin typeface="Times New Roman" panose="02020603050405020304" pitchFamily="18" charset="0"/>
              </a:rPr>
              <a:t>7.4.2  </a:t>
            </a:r>
            <a:r>
              <a:rPr lang="zh-CN" altLang="en-US" sz="2600" b="1" dirty="0">
                <a:solidFill>
                  <a:srgbClr val="0000FF"/>
                </a:solidFill>
                <a:latin typeface="Times New Roman" panose="02020603050405020304" pitchFamily="18" charset="0"/>
              </a:rPr>
              <a:t>知识获取的模式</a:t>
            </a:r>
          </a:p>
          <a:p>
            <a:pPr eaLnBrk="1" hangingPunct="1">
              <a:lnSpc>
                <a:spcPct val="140000"/>
              </a:lnSpc>
            </a:pPr>
            <a:r>
              <a:rPr lang="zh-CN" altLang="en-US" sz="2600" b="1" dirty="0">
                <a:latin typeface="Times New Roman" panose="02020603050405020304" pitchFamily="18" charset="0"/>
              </a:rPr>
              <a:t>非自动知识获取、自动知识获取、半自动知识获取。</a:t>
            </a:r>
          </a:p>
        </p:txBody>
      </p:sp>
      <p:sp>
        <p:nvSpPr>
          <p:cNvPr id="32773" name="AutoShape 8"/>
          <p:cNvSpPr>
            <a:spLocks noChangeAspect="1" noTextEdit="1"/>
          </p:cNvSpPr>
          <p:nvPr/>
        </p:nvSpPr>
        <p:spPr>
          <a:xfrm>
            <a:off x="762000" y="2209800"/>
            <a:ext cx="7467600" cy="2036763"/>
          </a:xfrm>
          <a:prstGeom prst="rect">
            <a:avLst/>
          </a:prstGeom>
          <a:noFill/>
          <a:ln w="9525">
            <a:noFill/>
          </a:ln>
        </p:spPr>
        <p:txBody>
          <a:bodyPr/>
          <a:lstStyle/>
          <a:p>
            <a:endParaRPr lang="zh-CN" altLang="en-US"/>
          </a:p>
        </p:txBody>
      </p:sp>
      <p:sp>
        <p:nvSpPr>
          <p:cNvPr id="32774" name="Rectangle 10"/>
          <p:cNvSpPr/>
          <p:nvPr/>
        </p:nvSpPr>
        <p:spPr>
          <a:xfrm>
            <a:off x="3005138" y="2378075"/>
            <a:ext cx="1360487" cy="793750"/>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2775" name="Rectangle 11"/>
          <p:cNvSpPr/>
          <p:nvPr/>
        </p:nvSpPr>
        <p:spPr>
          <a:xfrm>
            <a:off x="3432175" y="2468563"/>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知</a:t>
            </a:r>
            <a:endParaRPr lang="zh-CN" altLang="en-US" dirty="0">
              <a:latin typeface="Verdana" panose="020B0604030504040204" pitchFamily="34" charset="0"/>
            </a:endParaRPr>
          </a:p>
        </p:txBody>
      </p:sp>
      <p:sp>
        <p:nvSpPr>
          <p:cNvPr id="32776" name="Rectangle 12"/>
          <p:cNvSpPr/>
          <p:nvPr/>
        </p:nvSpPr>
        <p:spPr>
          <a:xfrm>
            <a:off x="3813175" y="2468563"/>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识</a:t>
            </a:r>
            <a:endParaRPr lang="zh-CN" altLang="en-US" dirty="0">
              <a:latin typeface="Verdana" panose="020B0604030504040204" pitchFamily="34" charset="0"/>
            </a:endParaRPr>
          </a:p>
        </p:txBody>
      </p:sp>
      <p:sp>
        <p:nvSpPr>
          <p:cNvPr id="32777" name="Rectangle 13"/>
          <p:cNvSpPr/>
          <p:nvPr/>
        </p:nvSpPr>
        <p:spPr>
          <a:xfrm>
            <a:off x="3303588" y="2801938"/>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工</a:t>
            </a:r>
            <a:endParaRPr lang="zh-CN" altLang="en-US" dirty="0">
              <a:latin typeface="Verdana" panose="020B0604030504040204" pitchFamily="34" charset="0"/>
            </a:endParaRPr>
          </a:p>
        </p:txBody>
      </p:sp>
      <p:sp>
        <p:nvSpPr>
          <p:cNvPr id="32778" name="Rectangle 14"/>
          <p:cNvSpPr/>
          <p:nvPr/>
        </p:nvSpPr>
        <p:spPr>
          <a:xfrm>
            <a:off x="3622675" y="2801938"/>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程</a:t>
            </a:r>
            <a:endParaRPr lang="zh-CN" altLang="en-US" dirty="0">
              <a:latin typeface="Verdana" panose="020B0604030504040204" pitchFamily="34" charset="0"/>
            </a:endParaRPr>
          </a:p>
        </p:txBody>
      </p:sp>
      <p:sp>
        <p:nvSpPr>
          <p:cNvPr id="32779" name="Rectangle 15"/>
          <p:cNvSpPr/>
          <p:nvPr/>
        </p:nvSpPr>
        <p:spPr>
          <a:xfrm>
            <a:off x="3941763" y="2801938"/>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师</a:t>
            </a:r>
            <a:endParaRPr lang="zh-CN" altLang="en-US" dirty="0">
              <a:latin typeface="Verdana" panose="020B0604030504040204" pitchFamily="34" charset="0"/>
            </a:endParaRPr>
          </a:p>
        </p:txBody>
      </p:sp>
      <p:sp>
        <p:nvSpPr>
          <p:cNvPr id="32780" name="Rectangle 16"/>
          <p:cNvSpPr/>
          <p:nvPr/>
        </p:nvSpPr>
        <p:spPr>
          <a:xfrm>
            <a:off x="5043488" y="2378075"/>
            <a:ext cx="1360487" cy="793750"/>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2781" name="Rectangle 17"/>
          <p:cNvSpPr/>
          <p:nvPr/>
        </p:nvSpPr>
        <p:spPr>
          <a:xfrm>
            <a:off x="5468938" y="2468563"/>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知</a:t>
            </a:r>
            <a:endParaRPr lang="zh-CN" altLang="en-US" dirty="0">
              <a:latin typeface="Verdana" panose="020B0604030504040204" pitchFamily="34" charset="0"/>
            </a:endParaRPr>
          </a:p>
        </p:txBody>
      </p:sp>
      <p:sp>
        <p:nvSpPr>
          <p:cNvPr id="32782" name="Rectangle 18"/>
          <p:cNvSpPr/>
          <p:nvPr/>
        </p:nvSpPr>
        <p:spPr>
          <a:xfrm>
            <a:off x="5788025" y="2468563"/>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识</a:t>
            </a:r>
            <a:endParaRPr lang="zh-CN" altLang="en-US" dirty="0">
              <a:latin typeface="Verdana" panose="020B0604030504040204" pitchFamily="34" charset="0"/>
            </a:endParaRPr>
          </a:p>
        </p:txBody>
      </p:sp>
      <p:sp>
        <p:nvSpPr>
          <p:cNvPr id="32783" name="Rectangle 19"/>
          <p:cNvSpPr/>
          <p:nvPr/>
        </p:nvSpPr>
        <p:spPr>
          <a:xfrm>
            <a:off x="5341938" y="2801938"/>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编</a:t>
            </a:r>
            <a:endParaRPr lang="zh-CN" altLang="en-US" dirty="0">
              <a:latin typeface="Verdana" panose="020B0604030504040204" pitchFamily="34" charset="0"/>
            </a:endParaRPr>
          </a:p>
        </p:txBody>
      </p:sp>
      <p:sp>
        <p:nvSpPr>
          <p:cNvPr id="32784" name="Rectangle 20"/>
          <p:cNvSpPr/>
          <p:nvPr/>
        </p:nvSpPr>
        <p:spPr>
          <a:xfrm>
            <a:off x="5661025" y="2801938"/>
            <a:ext cx="5588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辑器</a:t>
            </a:r>
            <a:endParaRPr lang="zh-CN" altLang="en-US" dirty="0">
              <a:latin typeface="Verdana" panose="020B0604030504040204" pitchFamily="34" charset="0"/>
            </a:endParaRPr>
          </a:p>
        </p:txBody>
      </p:sp>
      <p:sp>
        <p:nvSpPr>
          <p:cNvPr id="32785" name="Rectangle 21"/>
          <p:cNvSpPr/>
          <p:nvPr/>
        </p:nvSpPr>
        <p:spPr>
          <a:xfrm>
            <a:off x="7165975" y="2470150"/>
            <a:ext cx="1046163" cy="460375"/>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2786" name="Rectangle 22"/>
          <p:cNvSpPr/>
          <p:nvPr/>
        </p:nvSpPr>
        <p:spPr>
          <a:xfrm>
            <a:off x="7315200" y="2514600"/>
            <a:ext cx="838200" cy="334963"/>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知识库</a:t>
            </a:r>
            <a:endParaRPr lang="zh-CN" altLang="en-US" dirty="0">
              <a:latin typeface="Verdana" panose="020B0604030504040204" pitchFamily="34" charset="0"/>
            </a:endParaRPr>
          </a:p>
        </p:txBody>
      </p:sp>
      <p:sp>
        <p:nvSpPr>
          <p:cNvPr id="32787" name="Rectangle 23"/>
          <p:cNvSpPr/>
          <p:nvPr/>
        </p:nvSpPr>
        <p:spPr>
          <a:xfrm>
            <a:off x="762000" y="2395538"/>
            <a:ext cx="1225550"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2788" name="Rectangle 24"/>
          <p:cNvSpPr/>
          <p:nvPr/>
        </p:nvSpPr>
        <p:spPr>
          <a:xfrm>
            <a:off x="762000" y="2438400"/>
            <a:ext cx="1117600" cy="334963"/>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科技文献</a:t>
            </a:r>
            <a:endParaRPr lang="zh-CN" altLang="en-US" dirty="0">
              <a:latin typeface="Verdana" panose="020B0604030504040204" pitchFamily="34" charset="0"/>
            </a:endParaRPr>
          </a:p>
        </p:txBody>
      </p:sp>
      <p:sp>
        <p:nvSpPr>
          <p:cNvPr id="32789" name="Rectangle 25"/>
          <p:cNvSpPr/>
          <p:nvPr/>
        </p:nvSpPr>
        <p:spPr>
          <a:xfrm>
            <a:off x="762000" y="2747963"/>
            <a:ext cx="1225550"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2790" name="Rectangle 26"/>
          <p:cNvSpPr/>
          <p:nvPr/>
        </p:nvSpPr>
        <p:spPr>
          <a:xfrm>
            <a:off x="762000" y="2819400"/>
            <a:ext cx="1117600" cy="334963"/>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领域专家</a:t>
            </a:r>
            <a:endParaRPr lang="zh-CN" altLang="en-US" dirty="0">
              <a:latin typeface="Verdana" panose="020B0604030504040204" pitchFamily="34" charset="0"/>
            </a:endParaRPr>
          </a:p>
        </p:txBody>
      </p:sp>
      <p:sp>
        <p:nvSpPr>
          <p:cNvPr id="32791" name="Rectangle 27"/>
          <p:cNvSpPr/>
          <p:nvPr/>
        </p:nvSpPr>
        <p:spPr>
          <a:xfrm>
            <a:off x="2035175" y="2209800"/>
            <a:ext cx="717550"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2792" name="Rectangle 28"/>
          <p:cNvSpPr/>
          <p:nvPr/>
        </p:nvSpPr>
        <p:spPr>
          <a:xfrm>
            <a:off x="2138363" y="2312988"/>
            <a:ext cx="5588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阅读</a:t>
            </a:r>
            <a:endParaRPr lang="zh-CN" altLang="en-US" dirty="0">
              <a:latin typeface="Verdana" panose="020B0604030504040204" pitchFamily="34" charset="0"/>
            </a:endParaRPr>
          </a:p>
        </p:txBody>
      </p:sp>
      <p:sp>
        <p:nvSpPr>
          <p:cNvPr id="32793" name="Rectangle 29"/>
          <p:cNvSpPr/>
          <p:nvPr/>
        </p:nvSpPr>
        <p:spPr>
          <a:xfrm>
            <a:off x="2071688" y="2933700"/>
            <a:ext cx="715962"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2794" name="Rectangle 30"/>
          <p:cNvSpPr/>
          <p:nvPr/>
        </p:nvSpPr>
        <p:spPr>
          <a:xfrm>
            <a:off x="2173288" y="3038475"/>
            <a:ext cx="558800" cy="334963"/>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对话</a:t>
            </a:r>
            <a:endParaRPr lang="zh-CN" altLang="en-US" dirty="0">
              <a:latin typeface="Verdana" panose="020B0604030504040204" pitchFamily="34" charset="0"/>
            </a:endParaRPr>
          </a:p>
        </p:txBody>
      </p:sp>
      <p:grpSp>
        <p:nvGrpSpPr>
          <p:cNvPr id="32795" name="Group 33"/>
          <p:cNvGrpSpPr/>
          <p:nvPr/>
        </p:nvGrpSpPr>
        <p:grpSpPr>
          <a:xfrm>
            <a:off x="1901825" y="2595563"/>
            <a:ext cx="1103313" cy="122237"/>
            <a:chOff x="1198" y="1635"/>
            <a:chExt cx="695" cy="77"/>
          </a:xfrm>
        </p:grpSpPr>
        <p:sp>
          <p:nvSpPr>
            <p:cNvPr id="32906" name="Line 31"/>
            <p:cNvSpPr/>
            <p:nvPr/>
          </p:nvSpPr>
          <p:spPr>
            <a:xfrm>
              <a:off x="1198" y="1673"/>
              <a:ext cx="628" cy="1"/>
            </a:xfrm>
            <a:prstGeom prst="line">
              <a:avLst/>
            </a:prstGeom>
            <a:ln w="11113" cap="flat" cmpd="sng">
              <a:solidFill>
                <a:srgbClr val="000000"/>
              </a:solidFill>
              <a:prstDash val="solid"/>
              <a:headEnd type="none" w="med" len="med"/>
              <a:tailEnd type="none" w="med" len="med"/>
            </a:ln>
          </p:spPr>
        </p:sp>
        <p:sp>
          <p:nvSpPr>
            <p:cNvPr id="32907" name="Freeform 32"/>
            <p:cNvSpPr/>
            <p:nvPr/>
          </p:nvSpPr>
          <p:spPr>
            <a:xfrm>
              <a:off x="1824" y="1635"/>
              <a:ext cx="69" cy="77"/>
            </a:xfrm>
            <a:custGeom>
              <a:avLst/>
              <a:gdLst>
                <a:gd name="txL" fmla="*/ 0 w 69"/>
                <a:gd name="txT" fmla="*/ 0 h 77"/>
                <a:gd name="txR" fmla="*/ 69 w 69"/>
                <a:gd name="txB" fmla="*/ 77 h 77"/>
              </a:gdLst>
              <a:ahLst/>
              <a:cxnLst>
                <a:cxn ang="0">
                  <a:pos x="0" y="77"/>
                </a:cxn>
                <a:cxn ang="0">
                  <a:pos x="69" y="39"/>
                </a:cxn>
                <a:cxn ang="0">
                  <a:pos x="0" y="0"/>
                </a:cxn>
                <a:cxn ang="0">
                  <a:pos x="0" y="77"/>
                </a:cxn>
              </a:cxnLst>
              <a:rect l="txL" t="txT" r="txR" b="txB"/>
              <a:pathLst>
                <a:path w="69" h="77">
                  <a:moveTo>
                    <a:pt x="0" y="77"/>
                  </a:moveTo>
                  <a:lnTo>
                    <a:pt x="69" y="39"/>
                  </a:lnTo>
                  <a:lnTo>
                    <a:pt x="0" y="0"/>
                  </a:lnTo>
                  <a:lnTo>
                    <a:pt x="0" y="77"/>
                  </a:lnTo>
                  <a:close/>
                </a:path>
              </a:pathLst>
            </a:custGeom>
            <a:solidFill>
              <a:srgbClr val="000000">
                <a:alpha val="100000"/>
              </a:srgbClr>
            </a:solidFill>
            <a:ln w="9525">
              <a:noFill/>
            </a:ln>
          </p:spPr>
          <p:txBody>
            <a:bodyPr/>
            <a:lstStyle/>
            <a:p>
              <a:endParaRPr lang="zh-CN" altLang="en-US"/>
            </a:p>
          </p:txBody>
        </p:sp>
      </p:grpSp>
      <p:grpSp>
        <p:nvGrpSpPr>
          <p:cNvPr id="32796" name="Group 37"/>
          <p:cNvGrpSpPr/>
          <p:nvPr/>
        </p:nvGrpSpPr>
        <p:grpSpPr>
          <a:xfrm>
            <a:off x="1901825" y="2967038"/>
            <a:ext cx="1103313" cy="120650"/>
            <a:chOff x="1198" y="1869"/>
            <a:chExt cx="695" cy="76"/>
          </a:xfrm>
        </p:grpSpPr>
        <p:sp>
          <p:nvSpPr>
            <p:cNvPr id="32903" name="Line 34"/>
            <p:cNvSpPr/>
            <p:nvPr/>
          </p:nvSpPr>
          <p:spPr>
            <a:xfrm flipH="1">
              <a:off x="1265" y="1906"/>
              <a:ext cx="561" cy="1"/>
            </a:xfrm>
            <a:prstGeom prst="line">
              <a:avLst/>
            </a:prstGeom>
            <a:ln w="11113" cap="flat" cmpd="sng">
              <a:solidFill>
                <a:srgbClr val="000000"/>
              </a:solidFill>
              <a:prstDash val="solid"/>
              <a:headEnd type="none" w="med" len="med"/>
              <a:tailEnd type="none" w="med" len="med"/>
            </a:ln>
          </p:spPr>
        </p:sp>
        <p:sp>
          <p:nvSpPr>
            <p:cNvPr id="32904" name="Freeform 35"/>
            <p:cNvSpPr/>
            <p:nvPr/>
          </p:nvSpPr>
          <p:spPr>
            <a:xfrm>
              <a:off x="1824" y="1869"/>
              <a:ext cx="69" cy="76"/>
            </a:xfrm>
            <a:custGeom>
              <a:avLst/>
              <a:gdLst>
                <a:gd name="txL" fmla="*/ 0 w 69"/>
                <a:gd name="txT" fmla="*/ 0 h 76"/>
                <a:gd name="txR" fmla="*/ 69 w 69"/>
                <a:gd name="txB" fmla="*/ 76 h 76"/>
              </a:gdLst>
              <a:ahLst/>
              <a:cxnLst>
                <a:cxn ang="0">
                  <a:pos x="0" y="76"/>
                </a:cxn>
                <a:cxn ang="0">
                  <a:pos x="69" y="39"/>
                </a:cxn>
                <a:cxn ang="0">
                  <a:pos x="0" y="0"/>
                </a:cxn>
                <a:cxn ang="0">
                  <a:pos x="0" y="76"/>
                </a:cxn>
              </a:cxnLst>
              <a:rect l="txL" t="txT" r="txR" b="txB"/>
              <a:pathLst>
                <a:path w="69" h="76">
                  <a:moveTo>
                    <a:pt x="0" y="76"/>
                  </a:moveTo>
                  <a:lnTo>
                    <a:pt x="69" y="39"/>
                  </a:lnTo>
                  <a:lnTo>
                    <a:pt x="0" y="0"/>
                  </a:lnTo>
                  <a:lnTo>
                    <a:pt x="0" y="76"/>
                  </a:lnTo>
                  <a:close/>
                </a:path>
              </a:pathLst>
            </a:custGeom>
            <a:solidFill>
              <a:srgbClr val="000000">
                <a:alpha val="100000"/>
              </a:srgbClr>
            </a:solidFill>
            <a:ln w="9525">
              <a:noFill/>
            </a:ln>
          </p:spPr>
          <p:txBody>
            <a:bodyPr/>
            <a:lstStyle/>
            <a:p>
              <a:endParaRPr lang="zh-CN" altLang="en-US"/>
            </a:p>
          </p:txBody>
        </p:sp>
        <p:sp>
          <p:nvSpPr>
            <p:cNvPr id="32905" name="Freeform 36"/>
            <p:cNvSpPr/>
            <p:nvPr/>
          </p:nvSpPr>
          <p:spPr>
            <a:xfrm>
              <a:off x="1198" y="1869"/>
              <a:ext cx="70" cy="76"/>
            </a:xfrm>
            <a:custGeom>
              <a:avLst/>
              <a:gdLst>
                <a:gd name="txL" fmla="*/ 0 w 70"/>
                <a:gd name="txT" fmla="*/ 0 h 76"/>
                <a:gd name="txR" fmla="*/ 70 w 70"/>
                <a:gd name="txB" fmla="*/ 76 h 76"/>
              </a:gdLst>
              <a:ahLst/>
              <a:cxnLst>
                <a:cxn ang="0">
                  <a:pos x="70" y="0"/>
                </a:cxn>
                <a:cxn ang="0">
                  <a:pos x="0" y="39"/>
                </a:cxn>
                <a:cxn ang="0">
                  <a:pos x="70" y="76"/>
                </a:cxn>
                <a:cxn ang="0">
                  <a:pos x="70" y="0"/>
                </a:cxn>
              </a:cxnLst>
              <a:rect l="txL" t="txT" r="txR" b="txB"/>
              <a:pathLst>
                <a:path w="70" h="76">
                  <a:moveTo>
                    <a:pt x="70" y="0"/>
                  </a:moveTo>
                  <a:lnTo>
                    <a:pt x="0" y="39"/>
                  </a:lnTo>
                  <a:lnTo>
                    <a:pt x="70" y="76"/>
                  </a:lnTo>
                  <a:lnTo>
                    <a:pt x="70" y="0"/>
                  </a:lnTo>
                  <a:close/>
                </a:path>
              </a:pathLst>
            </a:custGeom>
            <a:solidFill>
              <a:srgbClr val="000000">
                <a:alpha val="100000"/>
              </a:srgbClr>
            </a:solidFill>
            <a:ln w="9525">
              <a:noFill/>
            </a:ln>
          </p:spPr>
          <p:txBody>
            <a:bodyPr/>
            <a:lstStyle/>
            <a:p>
              <a:endParaRPr lang="zh-CN" altLang="en-US"/>
            </a:p>
          </p:txBody>
        </p:sp>
      </p:grpSp>
      <p:grpSp>
        <p:nvGrpSpPr>
          <p:cNvPr id="32797" name="Group 40"/>
          <p:cNvGrpSpPr/>
          <p:nvPr/>
        </p:nvGrpSpPr>
        <p:grpSpPr>
          <a:xfrm>
            <a:off x="4364038" y="2689225"/>
            <a:ext cx="679450" cy="120650"/>
            <a:chOff x="2749" y="1694"/>
            <a:chExt cx="428" cy="76"/>
          </a:xfrm>
        </p:grpSpPr>
        <p:sp>
          <p:nvSpPr>
            <p:cNvPr id="32901" name="Line 38"/>
            <p:cNvSpPr/>
            <p:nvPr/>
          </p:nvSpPr>
          <p:spPr>
            <a:xfrm>
              <a:off x="2749" y="1731"/>
              <a:ext cx="361" cy="1"/>
            </a:xfrm>
            <a:prstGeom prst="line">
              <a:avLst/>
            </a:prstGeom>
            <a:ln w="11113" cap="flat" cmpd="sng">
              <a:solidFill>
                <a:srgbClr val="000000"/>
              </a:solidFill>
              <a:prstDash val="solid"/>
              <a:headEnd type="none" w="med" len="med"/>
              <a:tailEnd type="none" w="med" len="med"/>
            </a:ln>
          </p:spPr>
        </p:sp>
        <p:sp>
          <p:nvSpPr>
            <p:cNvPr id="32902" name="Freeform 39"/>
            <p:cNvSpPr/>
            <p:nvPr/>
          </p:nvSpPr>
          <p:spPr>
            <a:xfrm>
              <a:off x="3108" y="1694"/>
              <a:ext cx="69" cy="76"/>
            </a:xfrm>
            <a:custGeom>
              <a:avLst/>
              <a:gdLst>
                <a:gd name="txL" fmla="*/ 0 w 69"/>
                <a:gd name="txT" fmla="*/ 0 h 76"/>
                <a:gd name="txR" fmla="*/ 69 w 69"/>
                <a:gd name="txB" fmla="*/ 76 h 76"/>
              </a:gdLst>
              <a:ahLst/>
              <a:cxnLst>
                <a:cxn ang="0">
                  <a:pos x="0" y="76"/>
                </a:cxn>
                <a:cxn ang="0">
                  <a:pos x="69" y="39"/>
                </a:cxn>
                <a:cxn ang="0">
                  <a:pos x="0" y="0"/>
                </a:cxn>
                <a:cxn ang="0">
                  <a:pos x="0" y="76"/>
                </a:cxn>
              </a:cxnLst>
              <a:rect l="txL" t="txT" r="txR" b="txB"/>
              <a:pathLst>
                <a:path w="69" h="76">
                  <a:moveTo>
                    <a:pt x="0" y="76"/>
                  </a:moveTo>
                  <a:lnTo>
                    <a:pt x="69" y="39"/>
                  </a:lnTo>
                  <a:lnTo>
                    <a:pt x="0" y="0"/>
                  </a:lnTo>
                  <a:lnTo>
                    <a:pt x="0" y="76"/>
                  </a:lnTo>
                  <a:close/>
                </a:path>
              </a:pathLst>
            </a:custGeom>
            <a:solidFill>
              <a:srgbClr val="000000">
                <a:alpha val="100000"/>
              </a:srgbClr>
            </a:solidFill>
            <a:ln w="9525">
              <a:noFill/>
            </a:ln>
          </p:spPr>
          <p:txBody>
            <a:bodyPr/>
            <a:lstStyle/>
            <a:p>
              <a:endParaRPr lang="zh-CN" altLang="en-US"/>
            </a:p>
          </p:txBody>
        </p:sp>
      </p:grpSp>
      <p:grpSp>
        <p:nvGrpSpPr>
          <p:cNvPr id="32798" name="Group 43"/>
          <p:cNvGrpSpPr/>
          <p:nvPr/>
        </p:nvGrpSpPr>
        <p:grpSpPr>
          <a:xfrm>
            <a:off x="6402388" y="2689225"/>
            <a:ext cx="679450" cy="120650"/>
            <a:chOff x="4033" y="1694"/>
            <a:chExt cx="428" cy="76"/>
          </a:xfrm>
        </p:grpSpPr>
        <p:sp>
          <p:nvSpPr>
            <p:cNvPr id="32899" name="Line 41"/>
            <p:cNvSpPr/>
            <p:nvPr/>
          </p:nvSpPr>
          <p:spPr>
            <a:xfrm>
              <a:off x="4033" y="1731"/>
              <a:ext cx="361" cy="1"/>
            </a:xfrm>
            <a:prstGeom prst="line">
              <a:avLst/>
            </a:prstGeom>
            <a:ln w="11113" cap="flat" cmpd="sng">
              <a:solidFill>
                <a:srgbClr val="000000"/>
              </a:solidFill>
              <a:prstDash val="solid"/>
              <a:headEnd type="none" w="med" len="med"/>
              <a:tailEnd type="none" w="med" len="med"/>
            </a:ln>
          </p:spPr>
        </p:sp>
        <p:sp>
          <p:nvSpPr>
            <p:cNvPr id="32900" name="Freeform 42"/>
            <p:cNvSpPr/>
            <p:nvPr/>
          </p:nvSpPr>
          <p:spPr>
            <a:xfrm>
              <a:off x="4392" y="1694"/>
              <a:ext cx="69" cy="76"/>
            </a:xfrm>
            <a:custGeom>
              <a:avLst/>
              <a:gdLst>
                <a:gd name="txL" fmla="*/ 0 w 69"/>
                <a:gd name="txT" fmla="*/ 0 h 76"/>
                <a:gd name="txR" fmla="*/ 69 w 69"/>
                <a:gd name="txB" fmla="*/ 76 h 76"/>
              </a:gdLst>
              <a:ahLst/>
              <a:cxnLst>
                <a:cxn ang="0">
                  <a:pos x="0" y="76"/>
                </a:cxn>
                <a:cxn ang="0">
                  <a:pos x="69" y="39"/>
                </a:cxn>
                <a:cxn ang="0">
                  <a:pos x="0" y="0"/>
                </a:cxn>
                <a:cxn ang="0">
                  <a:pos x="0" y="76"/>
                </a:cxn>
              </a:cxnLst>
              <a:rect l="txL" t="txT" r="txR" b="txB"/>
              <a:pathLst>
                <a:path w="69" h="76">
                  <a:moveTo>
                    <a:pt x="0" y="76"/>
                  </a:moveTo>
                  <a:lnTo>
                    <a:pt x="69" y="39"/>
                  </a:lnTo>
                  <a:lnTo>
                    <a:pt x="0" y="0"/>
                  </a:lnTo>
                  <a:lnTo>
                    <a:pt x="0" y="76"/>
                  </a:lnTo>
                  <a:close/>
                </a:path>
              </a:pathLst>
            </a:custGeom>
            <a:solidFill>
              <a:srgbClr val="000000">
                <a:alpha val="100000"/>
              </a:srgbClr>
            </a:solidFill>
            <a:ln w="9525">
              <a:noFill/>
            </a:ln>
          </p:spPr>
          <p:txBody>
            <a:bodyPr/>
            <a:lstStyle/>
            <a:p>
              <a:endParaRPr lang="zh-CN" altLang="en-US"/>
            </a:p>
          </p:txBody>
        </p:sp>
      </p:grpSp>
      <p:sp>
        <p:nvSpPr>
          <p:cNvPr id="32799" name="Rectangle 44"/>
          <p:cNvSpPr/>
          <p:nvPr/>
        </p:nvSpPr>
        <p:spPr>
          <a:xfrm>
            <a:off x="3090863" y="3784600"/>
            <a:ext cx="3008312"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2800" name="Rectangle 47"/>
          <p:cNvSpPr/>
          <p:nvPr/>
        </p:nvSpPr>
        <p:spPr>
          <a:xfrm>
            <a:off x="3048000" y="3475038"/>
            <a:ext cx="2247900" cy="334962"/>
          </a:xfrm>
          <a:prstGeom prst="rect">
            <a:avLst/>
          </a:prstGeom>
          <a:noFill/>
          <a:ln w="9525">
            <a:noFill/>
          </a:ln>
        </p:spPr>
        <p:txBody>
          <a:bodyPr wrap="none" lIns="0" tIns="0" rIns="0" bIns="0">
            <a:spAutoFit/>
          </a:bodyPr>
          <a:lstStyle/>
          <a:p>
            <a:pPr eaLnBrk="1" hangingPunct="1"/>
            <a:r>
              <a:rPr lang="zh-CN" altLang="en-US" sz="2200" b="1" dirty="0">
                <a:solidFill>
                  <a:srgbClr val="000000"/>
                </a:solidFill>
                <a:latin typeface="宋体" panose="02010600030101010101" pitchFamily="2" charset="-122"/>
              </a:rPr>
              <a:t>非自动化知识获取</a:t>
            </a:r>
            <a:endParaRPr lang="zh-CN" altLang="en-US" b="1" dirty="0">
              <a:latin typeface="Verdana" panose="020B0604030504040204" pitchFamily="34" charset="0"/>
            </a:endParaRPr>
          </a:p>
        </p:txBody>
      </p:sp>
      <p:sp>
        <p:nvSpPr>
          <p:cNvPr id="32801" name="Rectangle 48"/>
          <p:cNvSpPr/>
          <p:nvPr/>
        </p:nvSpPr>
        <p:spPr>
          <a:xfrm>
            <a:off x="3005138" y="2378075"/>
            <a:ext cx="1360487" cy="793750"/>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2802" name="Rectangle 49"/>
          <p:cNvSpPr/>
          <p:nvPr/>
        </p:nvSpPr>
        <p:spPr>
          <a:xfrm>
            <a:off x="3432175" y="2468563"/>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知</a:t>
            </a:r>
            <a:endParaRPr lang="zh-CN" altLang="en-US" dirty="0">
              <a:latin typeface="Verdana" panose="020B0604030504040204" pitchFamily="34" charset="0"/>
            </a:endParaRPr>
          </a:p>
        </p:txBody>
      </p:sp>
      <p:sp>
        <p:nvSpPr>
          <p:cNvPr id="32803" name="Rectangle 50"/>
          <p:cNvSpPr/>
          <p:nvPr/>
        </p:nvSpPr>
        <p:spPr>
          <a:xfrm>
            <a:off x="3813175" y="2468563"/>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识</a:t>
            </a:r>
            <a:endParaRPr lang="zh-CN" altLang="en-US" dirty="0">
              <a:latin typeface="Verdana" panose="020B0604030504040204" pitchFamily="34" charset="0"/>
            </a:endParaRPr>
          </a:p>
        </p:txBody>
      </p:sp>
      <p:sp>
        <p:nvSpPr>
          <p:cNvPr id="32804" name="Rectangle 51"/>
          <p:cNvSpPr/>
          <p:nvPr/>
        </p:nvSpPr>
        <p:spPr>
          <a:xfrm>
            <a:off x="3303588" y="2801938"/>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工</a:t>
            </a:r>
            <a:endParaRPr lang="zh-CN" altLang="en-US" dirty="0">
              <a:latin typeface="Verdana" panose="020B0604030504040204" pitchFamily="34" charset="0"/>
            </a:endParaRPr>
          </a:p>
        </p:txBody>
      </p:sp>
      <p:sp>
        <p:nvSpPr>
          <p:cNvPr id="32805" name="Rectangle 52"/>
          <p:cNvSpPr/>
          <p:nvPr/>
        </p:nvSpPr>
        <p:spPr>
          <a:xfrm>
            <a:off x="3622675" y="2801938"/>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程</a:t>
            </a:r>
            <a:endParaRPr lang="zh-CN" altLang="en-US" dirty="0">
              <a:latin typeface="Verdana" panose="020B0604030504040204" pitchFamily="34" charset="0"/>
            </a:endParaRPr>
          </a:p>
        </p:txBody>
      </p:sp>
      <p:sp>
        <p:nvSpPr>
          <p:cNvPr id="32806" name="Rectangle 53"/>
          <p:cNvSpPr/>
          <p:nvPr/>
        </p:nvSpPr>
        <p:spPr>
          <a:xfrm>
            <a:off x="3941763" y="2801938"/>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师</a:t>
            </a:r>
            <a:endParaRPr lang="zh-CN" altLang="en-US" dirty="0">
              <a:latin typeface="Verdana" panose="020B0604030504040204" pitchFamily="34" charset="0"/>
            </a:endParaRPr>
          </a:p>
        </p:txBody>
      </p:sp>
      <p:sp>
        <p:nvSpPr>
          <p:cNvPr id="32807" name="Rectangle 54"/>
          <p:cNvSpPr/>
          <p:nvPr/>
        </p:nvSpPr>
        <p:spPr>
          <a:xfrm>
            <a:off x="5043488" y="2378075"/>
            <a:ext cx="1360487" cy="793750"/>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2808" name="Rectangle 55"/>
          <p:cNvSpPr/>
          <p:nvPr/>
        </p:nvSpPr>
        <p:spPr>
          <a:xfrm>
            <a:off x="5468938" y="2468563"/>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知</a:t>
            </a:r>
            <a:endParaRPr lang="zh-CN" altLang="en-US" dirty="0">
              <a:latin typeface="Verdana" panose="020B0604030504040204" pitchFamily="34" charset="0"/>
            </a:endParaRPr>
          </a:p>
        </p:txBody>
      </p:sp>
      <p:sp>
        <p:nvSpPr>
          <p:cNvPr id="32809" name="Rectangle 56"/>
          <p:cNvSpPr/>
          <p:nvPr/>
        </p:nvSpPr>
        <p:spPr>
          <a:xfrm>
            <a:off x="5788025" y="2468563"/>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识</a:t>
            </a:r>
            <a:endParaRPr lang="zh-CN" altLang="en-US" dirty="0">
              <a:latin typeface="Verdana" panose="020B0604030504040204" pitchFamily="34" charset="0"/>
            </a:endParaRPr>
          </a:p>
        </p:txBody>
      </p:sp>
      <p:sp>
        <p:nvSpPr>
          <p:cNvPr id="32810" name="Rectangle 57"/>
          <p:cNvSpPr/>
          <p:nvPr/>
        </p:nvSpPr>
        <p:spPr>
          <a:xfrm>
            <a:off x="5341938" y="2801938"/>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编</a:t>
            </a:r>
            <a:endParaRPr lang="zh-CN" altLang="en-US" dirty="0">
              <a:latin typeface="Verdana" panose="020B0604030504040204" pitchFamily="34" charset="0"/>
            </a:endParaRPr>
          </a:p>
        </p:txBody>
      </p:sp>
      <p:sp>
        <p:nvSpPr>
          <p:cNvPr id="32811" name="Rectangle 58"/>
          <p:cNvSpPr/>
          <p:nvPr/>
        </p:nvSpPr>
        <p:spPr>
          <a:xfrm>
            <a:off x="5661025" y="2801938"/>
            <a:ext cx="5588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辑器</a:t>
            </a:r>
            <a:endParaRPr lang="zh-CN" altLang="en-US" dirty="0">
              <a:latin typeface="Verdana" panose="020B0604030504040204" pitchFamily="34" charset="0"/>
            </a:endParaRPr>
          </a:p>
        </p:txBody>
      </p:sp>
      <p:sp>
        <p:nvSpPr>
          <p:cNvPr id="32812" name="Rectangle 59"/>
          <p:cNvSpPr/>
          <p:nvPr/>
        </p:nvSpPr>
        <p:spPr>
          <a:xfrm>
            <a:off x="7165975" y="2470150"/>
            <a:ext cx="1046163" cy="460375"/>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2813" name="Rectangle 61"/>
          <p:cNvSpPr/>
          <p:nvPr/>
        </p:nvSpPr>
        <p:spPr>
          <a:xfrm>
            <a:off x="762000" y="2395538"/>
            <a:ext cx="1225550"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2814" name="Rectangle 63"/>
          <p:cNvSpPr/>
          <p:nvPr/>
        </p:nvSpPr>
        <p:spPr>
          <a:xfrm>
            <a:off x="762000" y="2747963"/>
            <a:ext cx="1225550"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2815" name="Rectangle 65"/>
          <p:cNvSpPr/>
          <p:nvPr/>
        </p:nvSpPr>
        <p:spPr>
          <a:xfrm>
            <a:off x="2035175" y="2209800"/>
            <a:ext cx="717550"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2816" name="Rectangle 66"/>
          <p:cNvSpPr/>
          <p:nvPr/>
        </p:nvSpPr>
        <p:spPr>
          <a:xfrm>
            <a:off x="2138363" y="2312988"/>
            <a:ext cx="5588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阅读</a:t>
            </a:r>
            <a:endParaRPr lang="zh-CN" altLang="en-US" dirty="0">
              <a:latin typeface="Verdana" panose="020B0604030504040204" pitchFamily="34" charset="0"/>
            </a:endParaRPr>
          </a:p>
        </p:txBody>
      </p:sp>
      <p:sp>
        <p:nvSpPr>
          <p:cNvPr id="32817" name="Rectangle 67"/>
          <p:cNvSpPr/>
          <p:nvPr/>
        </p:nvSpPr>
        <p:spPr>
          <a:xfrm>
            <a:off x="2071688" y="2933700"/>
            <a:ext cx="715962"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2818" name="Rectangle 68"/>
          <p:cNvSpPr/>
          <p:nvPr/>
        </p:nvSpPr>
        <p:spPr>
          <a:xfrm>
            <a:off x="2173288" y="3038475"/>
            <a:ext cx="558800" cy="334963"/>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对话</a:t>
            </a:r>
            <a:endParaRPr lang="zh-CN" altLang="en-US" dirty="0">
              <a:latin typeface="Verdana" panose="020B0604030504040204" pitchFamily="34" charset="0"/>
            </a:endParaRPr>
          </a:p>
        </p:txBody>
      </p:sp>
      <p:grpSp>
        <p:nvGrpSpPr>
          <p:cNvPr id="32819" name="Group 71"/>
          <p:cNvGrpSpPr/>
          <p:nvPr/>
        </p:nvGrpSpPr>
        <p:grpSpPr>
          <a:xfrm>
            <a:off x="1901825" y="2595563"/>
            <a:ext cx="1103313" cy="122237"/>
            <a:chOff x="1198" y="1635"/>
            <a:chExt cx="695" cy="77"/>
          </a:xfrm>
        </p:grpSpPr>
        <p:sp>
          <p:nvSpPr>
            <p:cNvPr id="32897" name="Line 69"/>
            <p:cNvSpPr/>
            <p:nvPr/>
          </p:nvSpPr>
          <p:spPr>
            <a:xfrm>
              <a:off x="1198" y="1673"/>
              <a:ext cx="628" cy="1"/>
            </a:xfrm>
            <a:prstGeom prst="line">
              <a:avLst/>
            </a:prstGeom>
            <a:ln w="11113" cap="flat" cmpd="sng">
              <a:solidFill>
                <a:srgbClr val="000000"/>
              </a:solidFill>
              <a:prstDash val="solid"/>
              <a:headEnd type="none" w="med" len="med"/>
              <a:tailEnd type="none" w="med" len="med"/>
            </a:ln>
          </p:spPr>
        </p:sp>
        <p:sp>
          <p:nvSpPr>
            <p:cNvPr id="32898" name="Freeform 70"/>
            <p:cNvSpPr/>
            <p:nvPr/>
          </p:nvSpPr>
          <p:spPr>
            <a:xfrm>
              <a:off x="1824" y="1635"/>
              <a:ext cx="69" cy="77"/>
            </a:xfrm>
            <a:custGeom>
              <a:avLst/>
              <a:gdLst>
                <a:gd name="txL" fmla="*/ 0 w 69"/>
                <a:gd name="txT" fmla="*/ 0 h 77"/>
                <a:gd name="txR" fmla="*/ 69 w 69"/>
                <a:gd name="txB" fmla="*/ 77 h 77"/>
              </a:gdLst>
              <a:ahLst/>
              <a:cxnLst>
                <a:cxn ang="0">
                  <a:pos x="0" y="77"/>
                </a:cxn>
                <a:cxn ang="0">
                  <a:pos x="69" y="39"/>
                </a:cxn>
                <a:cxn ang="0">
                  <a:pos x="0" y="0"/>
                </a:cxn>
                <a:cxn ang="0">
                  <a:pos x="0" y="77"/>
                </a:cxn>
              </a:cxnLst>
              <a:rect l="txL" t="txT" r="txR" b="txB"/>
              <a:pathLst>
                <a:path w="69" h="77">
                  <a:moveTo>
                    <a:pt x="0" y="77"/>
                  </a:moveTo>
                  <a:lnTo>
                    <a:pt x="69" y="39"/>
                  </a:lnTo>
                  <a:lnTo>
                    <a:pt x="0" y="0"/>
                  </a:lnTo>
                  <a:lnTo>
                    <a:pt x="0" y="77"/>
                  </a:lnTo>
                  <a:close/>
                </a:path>
              </a:pathLst>
            </a:custGeom>
            <a:solidFill>
              <a:srgbClr val="000000">
                <a:alpha val="100000"/>
              </a:srgbClr>
            </a:solidFill>
            <a:ln w="9525">
              <a:noFill/>
            </a:ln>
          </p:spPr>
          <p:txBody>
            <a:bodyPr/>
            <a:lstStyle/>
            <a:p>
              <a:endParaRPr lang="zh-CN" altLang="en-US"/>
            </a:p>
          </p:txBody>
        </p:sp>
      </p:grpSp>
      <p:grpSp>
        <p:nvGrpSpPr>
          <p:cNvPr id="32820" name="Group 75"/>
          <p:cNvGrpSpPr/>
          <p:nvPr/>
        </p:nvGrpSpPr>
        <p:grpSpPr>
          <a:xfrm>
            <a:off x="1901825" y="2967038"/>
            <a:ext cx="1103313" cy="120650"/>
            <a:chOff x="1198" y="1869"/>
            <a:chExt cx="695" cy="76"/>
          </a:xfrm>
        </p:grpSpPr>
        <p:sp>
          <p:nvSpPr>
            <p:cNvPr id="32894" name="Line 72"/>
            <p:cNvSpPr/>
            <p:nvPr/>
          </p:nvSpPr>
          <p:spPr>
            <a:xfrm flipH="1">
              <a:off x="1265" y="1906"/>
              <a:ext cx="561" cy="1"/>
            </a:xfrm>
            <a:prstGeom prst="line">
              <a:avLst/>
            </a:prstGeom>
            <a:ln w="11113" cap="flat" cmpd="sng">
              <a:solidFill>
                <a:srgbClr val="000000"/>
              </a:solidFill>
              <a:prstDash val="solid"/>
              <a:headEnd type="none" w="med" len="med"/>
              <a:tailEnd type="none" w="med" len="med"/>
            </a:ln>
          </p:spPr>
        </p:sp>
        <p:sp>
          <p:nvSpPr>
            <p:cNvPr id="32895" name="Freeform 73"/>
            <p:cNvSpPr/>
            <p:nvPr/>
          </p:nvSpPr>
          <p:spPr>
            <a:xfrm>
              <a:off x="1824" y="1869"/>
              <a:ext cx="69" cy="76"/>
            </a:xfrm>
            <a:custGeom>
              <a:avLst/>
              <a:gdLst>
                <a:gd name="txL" fmla="*/ 0 w 69"/>
                <a:gd name="txT" fmla="*/ 0 h 76"/>
                <a:gd name="txR" fmla="*/ 69 w 69"/>
                <a:gd name="txB" fmla="*/ 76 h 76"/>
              </a:gdLst>
              <a:ahLst/>
              <a:cxnLst>
                <a:cxn ang="0">
                  <a:pos x="0" y="76"/>
                </a:cxn>
                <a:cxn ang="0">
                  <a:pos x="69" y="39"/>
                </a:cxn>
                <a:cxn ang="0">
                  <a:pos x="0" y="0"/>
                </a:cxn>
                <a:cxn ang="0">
                  <a:pos x="0" y="76"/>
                </a:cxn>
              </a:cxnLst>
              <a:rect l="txL" t="txT" r="txR" b="txB"/>
              <a:pathLst>
                <a:path w="69" h="76">
                  <a:moveTo>
                    <a:pt x="0" y="76"/>
                  </a:moveTo>
                  <a:lnTo>
                    <a:pt x="69" y="39"/>
                  </a:lnTo>
                  <a:lnTo>
                    <a:pt x="0" y="0"/>
                  </a:lnTo>
                  <a:lnTo>
                    <a:pt x="0" y="76"/>
                  </a:lnTo>
                  <a:close/>
                </a:path>
              </a:pathLst>
            </a:custGeom>
            <a:solidFill>
              <a:srgbClr val="000000">
                <a:alpha val="100000"/>
              </a:srgbClr>
            </a:solidFill>
            <a:ln w="9525">
              <a:noFill/>
            </a:ln>
          </p:spPr>
          <p:txBody>
            <a:bodyPr/>
            <a:lstStyle/>
            <a:p>
              <a:endParaRPr lang="zh-CN" altLang="en-US"/>
            </a:p>
          </p:txBody>
        </p:sp>
        <p:sp>
          <p:nvSpPr>
            <p:cNvPr id="32896" name="Freeform 74"/>
            <p:cNvSpPr/>
            <p:nvPr/>
          </p:nvSpPr>
          <p:spPr>
            <a:xfrm>
              <a:off x="1198" y="1869"/>
              <a:ext cx="70" cy="76"/>
            </a:xfrm>
            <a:custGeom>
              <a:avLst/>
              <a:gdLst>
                <a:gd name="txL" fmla="*/ 0 w 70"/>
                <a:gd name="txT" fmla="*/ 0 h 76"/>
                <a:gd name="txR" fmla="*/ 70 w 70"/>
                <a:gd name="txB" fmla="*/ 76 h 76"/>
              </a:gdLst>
              <a:ahLst/>
              <a:cxnLst>
                <a:cxn ang="0">
                  <a:pos x="70" y="0"/>
                </a:cxn>
                <a:cxn ang="0">
                  <a:pos x="0" y="39"/>
                </a:cxn>
                <a:cxn ang="0">
                  <a:pos x="70" y="76"/>
                </a:cxn>
                <a:cxn ang="0">
                  <a:pos x="70" y="0"/>
                </a:cxn>
              </a:cxnLst>
              <a:rect l="txL" t="txT" r="txR" b="txB"/>
              <a:pathLst>
                <a:path w="70" h="76">
                  <a:moveTo>
                    <a:pt x="70" y="0"/>
                  </a:moveTo>
                  <a:lnTo>
                    <a:pt x="0" y="39"/>
                  </a:lnTo>
                  <a:lnTo>
                    <a:pt x="70" y="76"/>
                  </a:lnTo>
                  <a:lnTo>
                    <a:pt x="70" y="0"/>
                  </a:lnTo>
                  <a:close/>
                </a:path>
              </a:pathLst>
            </a:custGeom>
            <a:solidFill>
              <a:srgbClr val="000000">
                <a:alpha val="100000"/>
              </a:srgbClr>
            </a:solidFill>
            <a:ln w="9525">
              <a:noFill/>
            </a:ln>
          </p:spPr>
          <p:txBody>
            <a:bodyPr/>
            <a:lstStyle/>
            <a:p>
              <a:endParaRPr lang="zh-CN" altLang="en-US"/>
            </a:p>
          </p:txBody>
        </p:sp>
      </p:grpSp>
      <p:grpSp>
        <p:nvGrpSpPr>
          <p:cNvPr id="32821" name="Group 78"/>
          <p:cNvGrpSpPr/>
          <p:nvPr/>
        </p:nvGrpSpPr>
        <p:grpSpPr>
          <a:xfrm>
            <a:off x="4364038" y="2689225"/>
            <a:ext cx="679450" cy="120650"/>
            <a:chOff x="2749" y="1694"/>
            <a:chExt cx="428" cy="76"/>
          </a:xfrm>
        </p:grpSpPr>
        <p:sp>
          <p:nvSpPr>
            <p:cNvPr id="32892" name="Line 76"/>
            <p:cNvSpPr/>
            <p:nvPr/>
          </p:nvSpPr>
          <p:spPr>
            <a:xfrm>
              <a:off x="2749" y="1731"/>
              <a:ext cx="361" cy="1"/>
            </a:xfrm>
            <a:prstGeom prst="line">
              <a:avLst/>
            </a:prstGeom>
            <a:ln w="11113" cap="flat" cmpd="sng">
              <a:solidFill>
                <a:srgbClr val="000000"/>
              </a:solidFill>
              <a:prstDash val="solid"/>
              <a:headEnd type="none" w="med" len="med"/>
              <a:tailEnd type="none" w="med" len="med"/>
            </a:ln>
          </p:spPr>
        </p:sp>
        <p:sp>
          <p:nvSpPr>
            <p:cNvPr id="32893" name="Freeform 77"/>
            <p:cNvSpPr/>
            <p:nvPr/>
          </p:nvSpPr>
          <p:spPr>
            <a:xfrm>
              <a:off x="3108" y="1694"/>
              <a:ext cx="69" cy="76"/>
            </a:xfrm>
            <a:custGeom>
              <a:avLst/>
              <a:gdLst>
                <a:gd name="txL" fmla="*/ 0 w 69"/>
                <a:gd name="txT" fmla="*/ 0 h 76"/>
                <a:gd name="txR" fmla="*/ 69 w 69"/>
                <a:gd name="txB" fmla="*/ 76 h 76"/>
              </a:gdLst>
              <a:ahLst/>
              <a:cxnLst>
                <a:cxn ang="0">
                  <a:pos x="0" y="76"/>
                </a:cxn>
                <a:cxn ang="0">
                  <a:pos x="69" y="39"/>
                </a:cxn>
                <a:cxn ang="0">
                  <a:pos x="0" y="0"/>
                </a:cxn>
                <a:cxn ang="0">
                  <a:pos x="0" y="76"/>
                </a:cxn>
              </a:cxnLst>
              <a:rect l="txL" t="txT" r="txR" b="txB"/>
              <a:pathLst>
                <a:path w="69" h="76">
                  <a:moveTo>
                    <a:pt x="0" y="76"/>
                  </a:moveTo>
                  <a:lnTo>
                    <a:pt x="69" y="39"/>
                  </a:lnTo>
                  <a:lnTo>
                    <a:pt x="0" y="0"/>
                  </a:lnTo>
                  <a:lnTo>
                    <a:pt x="0" y="76"/>
                  </a:lnTo>
                  <a:close/>
                </a:path>
              </a:pathLst>
            </a:custGeom>
            <a:solidFill>
              <a:srgbClr val="000000">
                <a:alpha val="100000"/>
              </a:srgbClr>
            </a:solidFill>
            <a:ln w="9525">
              <a:noFill/>
            </a:ln>
          </p:spPr>
          <p:txBody>
            <a:bodyPr/>
            <a:lstStyle/>
            <a:p>
              <a:endParaRPr lang="zh-CN" altLang="en-US"/>
            </a:p>
          </p:txBody>
        </p:sp>
      </p:grpSp>
      <p:grpSp>
        <p:nvGrpSpPr>
          <p:cNvPr id="32822" name="Group 81"/>
          <p:cNvGrpSpPr/>
          <p:nvPr/>
        </p:nvGrpSpPr>
        <p:grpSpPr>
          <a:xfrm>
            <a:off x="6402388" y="2689225"/>
            <a:ext cx="679450" cy="120650"/>
            <a:chOff x="4033" y="1694"/>
            <a:chExt cx="428" cy="76"/>
          </a:xfrm>
        </p:grpSpPr>
        <p:sp>
          <p:nvSpPr>
            <p:cNvPr id="32890" name="Line 79"/>
            <p:cNvSpPr/>
            <p:nvPr/>
          </p:nvSpPr>
          <p:spPr>
            <a:xfrm>
              <a:off x="4033" y="1731"/>
              <a:ext cx="361" cy="1"/>
            </a:xfrm>
            <a:prstGeom prst="line">
              <a:avLst/>
            </a:prstGeom>
            <a:ln w="11113" cap="flat" cmpd="sng">
              <a:solidFill>
                <a:srgbClr val="000000"/>
              </a:solidFill>
              <a:prstDash val="solid"/>
              <a:headEnd type="none" w="med" len="med"/>
              <a:tailEnd type="none" w="med" len="med"/>
            </a:ln>
          </p:spPr>
        </p:sp>
        <p:sp>
          <p:nvSpPr>
            <p:cNvPr id="32891" name="Freeform 80"/>
            <p:cNvSpPr/>
            <p:nvPr/>
          </p:nvSpPr>
          <p:spPr>
            <a:xfrm>
              <a:off x="4392" y="1694"/>
              <a:ext cx="69" cy="76"/>
            </a:xfrm>
            <a:custGeom>
              <a:avLst/>
              <a:gdLst>
                <a:gd name="txL" fmla="*/ 0 w 69"/>
                <a:gd name="txT" fmla="*/ 0 h 76"/>
                <a:gd name="txR" fmla="*/ 69 w 69"/>
                <a:gd name="txB" fmla="*/ 76 h 76"/>
              </a:gdLst>
              <a:ahLst/>
              <a:cxnLst>
                <a:cxn ang="0">
                  <a:pos x="0" y="76"/>
                </a:cxn>
                <a:cxn ang="0">
                  <a:pos x="69" y="39"/>
                </a:cxn>
                <a:cxn ang="0">
                  <a:pos x="0" y="0"/>
                </a:cxn>
                <a:cxn ang="0">
                  <a:pos x="0" y="76"/>
                </a:cxn>
              </a:cxnLst>
              <a:rect l="txL" t="txT" r="txR" b="txB"/>
              <a:pathLst>
                <a:path w="69" h="76">
                  <a:moveTo>
                    <a:pt x="0" y="76"/>
                  </a:moveTo>
                  <a:lnTo>
                    <a:pt x="69" y="39"/>
                  </a:lnTo>
                  <a:lnTo>
                    <a:pt x="0" y="0"/>
                  </a:lnTo>
                  <a:lnTo>
                    <a:pt x="0" y="76"/>
                  </a:lnTo>
                  <a:close/>
                </a:path>
              </a:pathLst>
            </a:custGeom>
            <a:solidFill>
              <a:srgbClr val="000000">
                <a:alpha val="100000"/>
              </a:srgbClr>
            </a:solidFill>
            <a:ln w="9525">
              <a:noFill/>
            </a:ln>
          </p:spPr>
          <p:txBody>
            <a:bodyPr/>
            <a:lstStyle/>
            <a:p>
              <a:endParaRPr lang="zh-CN" altLang="en-US"/>
            </a:p>
          </p:txBody>
        </p:sp>
      </p:grpSp>
      <p:sp>
        <p:nvSpPr>
          <p:cNvPr id="32823" name="Rectangle 82"/>
          <p:cNvSpPr/>
          <p:nvPr/>
        </p:nvSpPr>
        <p:spPr>
          <a:xfrm>
            <a:off x="3090863" y="3784600"/>
            <a:ext cx="3008312"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2824" name="AutoShape 86"/>
          <p:cNvSpPr>
            <a:spLocks noChangeAspect="1" noTextEdit="1"/>
          </p:cNvSpPr>
          <p:nvPr/>
        </p:nvSpPr>
        <p:spPr>
          <a:xfrm>
            <a:off x="685800" y="4267200"/>
            <a:ext cx="8001000" cy="2425700"/>
          </a:xfrm>
          <a:prstGeom prst="rect">
            <a:avLst/>
          </a:prstGeom>
          <a:noFill/>
          <a:ln w="9525">
            <a:noFill/>
          </a:ln>
        </p:spPr>
        <p:txBody>
          <a:bodyPr/>
          <a:lstStyle/>
          <a:p>
            <a:endParaRPr lang="zh-CN" altLang="en-US"/>
          </a:p>
        </p:txBody>
      </p:sp>
      <p:sp>
        <p:nvSpPr>
          <p:cNvPr id="32825" name="Rectangle 88"/>
          <p:cNvSpPr/>
          <p:nvPr/>
        </p:nvSpPr>
        <p:spPr>
          <a:xfrm>
            <a:off x="2782888" y="4273550"/>
            <a:ext cx="2560637" cy="476250"/>
          </a:xfrm>
          <a:prstGeom prst="rect">
            <a:avLst/>
          </a:prstGeom>
          <a:noFill/>
          <a:ln w="95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2826" name="Rectangle 89"/>
          <p:cNvSpPr/>
          <p:nvPr/>
        </p:nvSpPr>
        <p:spPr>
          <a:xfrm>
            <a:off x="3048000" y="4343400"/>
            <a:ext cx="20447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文字、图象识别</a:t>
            </a:r>
            <a:endParaRPr lang="zh-CN" altLang="en-US" dirty="0">
              <a:latin typeface="Verdana" panose="020B0604030504040204" pitchFamily="34" charset="0"/>
            </a:endParaRPr>
          </a:p>
        </p:txBody>
      </p:sp>
      <p:sp>
        <p:nvSpPr>
          <p:cNvPr id="32827" name="Rectangle 90"/>
          <p:cNvSpPr/>
          <p:nvPr/>
        </p:nvSpPr>
        <p:spPr>
          <a:xfrm>
            <a:off x="2782888" y="5233988"/>
            <a:ext cx="2560637" cy="476250"/>
          </a:xfrm>
          <a:prstGeom prst="rect">
            <a:avLst/>
          </a:prstGeom>
          <a:noFill/>
          <a:ln w="95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2828" name="Rectangle 91"/>
          <p:cNvSpPr/>
          <p:nvPr/>
        </p:nvSpPr>
        <p:spPr>
          <a:xfrm>
            <a:off x="3213100" y="5257800"/>
            <a:ext cx="2921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语</a:t>
            </a:r>
            <a:endParaRPr lang="zh-CN" altLang="en-US" dirty="0">
              <a:latin typeface="Verdana" panose="020B0604030504040204" pitchFamily="34" charset="0"/>
            </a:endParaRPr>
          </a:p>
        </p:txBody>
      </p:sp>
      <p:sp>
        <p:nvSpPr>
          <p:cNvPr id="32829" name="Rectangle 92"/>
          <p:cNvSpPr/>
          <p:nvPr/>
        </p:nvSpPr>
        <p:spPr>
          <a:xfrm>
            <a:off x="3594100" y="5257800"/>
            <a:ext cx="2921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音</a:t>
            </a:r>
            <a:endParaRPr lang="zh-CN" altLang="en-US" dirty="0">
              <a:latin typeface="Verdana" panose="020B0604030504040204" pitchFamily="34" charset="0"/>
            </a:endParaRPr>
          </a:p>
        </p:txBody>
      </p:sp>
      <p:sp>
        <p:nvSpPr>
          <p:cNvPr id="32830" name="Rectangle 93"/>
          <p:cNvSpPr/>
          <p:nvPr/>
        </p:nvSpPr>
        <p:spPr>
          <a:xfrm>
            <a:off x="3975100" y="5257800"/>
            <a:ext cx="2921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识</a:t>
            </a:r>
            <a:endParaRPr lang="zh-CN" altLang="en-US" dirty="0">
              <a:latin typeface="Verdana" panose="020B0604030504040204" pitchFamily="34" charset="0"/>
            </a:endParaRPr>
          </a:p>
        </p:txBody>
      </p:sp>
      <p:sp>
        <p:nvSpPr>
          <p:cNvPr id="32831" name="Rectangle 94"/>
          <p:cNvSpPr/>
          <p:nvPr/>
        </p:nvSpPr>
        <p:spPr>
          <a:xfrm>
            <a:off x="4356100" y="5257800"/>
            <a:ext cx="2921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别</a:t>
            </a:r>
            <a:endParaRPr lang="zh-CN" altLang="en-US" dirty="0">
              <a:latin typeface="Verdana" panose="020B0604030504040204" pitchFamily="34" charset="0"/>
            </a:endParaRPr>
          </a:p>
        </p:txBody>
      </p:sp>
      <p:sp>
        <p:nvSpPr>
          <p:cNvPr id="32832" name="Rectangle 95"/>
          <p:cNvSpPr/>
          <p:nvPr/>
        </p:nvSpPr>
        <p:spPr>
          <a:xfrm>
            <a:off x="6081713" y="4367213"/>
            <a:ext cx="830262" cy="1171575"/>
          </a:xfrm>
          <a:prstGeom prst="rect">
            <a:avLst/>
          </a:prstGeom>
          <a:noFill/>
          <a:ln w="95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2833" name="Rectangle 96"/>
          <p:cNvSpPr/>
          <p:nvPr/>
        </p:nvSpPr>
        <p:spPr>
          <a:xfrm>
            <a:off x="6248400" y="4460875"/>
            <a:ext cx="5842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归纳</a:t>
            </a:r>
            <a:endParaRPr lang="zh-CN" altLang="en-US" dirty="0">
              <a:latin typeface="Verdana" panose="020B0604030504040204" pitchFamily="34" charset="0"/>
            </a:endParaRPr>
          </a:p>
        </p:txBody>
      </p:sp>
      <p:sp>
        <p:nvSpPr>
          <p:cNvPr id="32834" name="Rectangle 97"/>
          <p:cNvSpPr/>
          <p:nvPr/>
        </p:nvSpPr>
        <p:spPr>
          <a:xfrm>
            <a:off x="6248400" y="4808538"/>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理解</a:t>
            </a:r>
            <a:endParaRPr lang="zh-CN" altLang="en-US" dirty="0">
              <a:latin typeface="Verdana" panose="020B0604030504040204" pitchFamily="34" charset="0"/>
            </a:endParaRPr>
          </a:p>
        </p:txBody>
      </p:sp>
      <p:sp>
        <p:nvSpPr>
          <p:cNvPr id="32835" name="Rectangle 98"/>
          <p:cNvSpPr/>
          <p:nvPr/>
        </p:nvSpPr>
        <p:spPr>
          <a:xfrm>
            <a:off x="6248400" y="5154613"/>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翻译</a:t>
            </a:r>
            <a:endParaRPr lang="zh-CN" altLang="en-US" dirty="0">
              <a:latin typeface="Verdana" panose="020B0604030504040204" pitchFamily="34" charset="0"/>
            </a:endParaRPr>
          </a:p>
        </p:txBody>
      </p:sp>
      <p:sp>
        <p:nvSpPr>
          <p:cNvPr id="32836" name="Rectangle 99"/>
          <p:cNvSpPr/>
          <p:nvPr/>
        </p:nvSpPr>
        <p:spPr>
          <a:xfrm>
            <a:off x="7653338" y="4752975"/>
            <a:ext cx="1016000" cy="476250"/>
          </a:xfrm>
          <a:prstGeom prst="rect">
            <a:avLst/>
          </a:prstGeom>
          <a:noFill/>
          <a:ln w="95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2837" name="Rectangle 100"/>
          <p:cNvSpPr/>
          <p:nvPr/>
        </p:nvSpPr>
        <p:spPr>
          <a:xfrm>
            <a:off x="7772400" y="4800600"/>
            <a:ext cx="8763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知识库</a:t>
            </a:r>
            <a:endParaRPr lang="zh-CN" altLang="en-US" dirty="0">
              <a:latin typeface="Verdana" panose="020B0604030504040204" pitchFamily="34" charset="0"/>
            </a:endParaRPr>
          </a:p>
        </p:txBody>
      </p:sp>
      <p:sp>
        <p:nvSpPr>
          <p:cNvPr id="32838" name="Rectangle 101"/>
          <p:cNvSpPr/>
          <p:nvPr/>
        </p:nvSpPr>
        <p:spPr>
          <a:xfrm>
            <a:off x="685800" y="4271963"/>
            <a:ext cx="1439863" cy="4635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2839" name="Rectangle 102"/>
          <p:cNvSpPr/>
          <p:nvPr/>
        </p:nvSpPr>
        <p:spPr>
          <a:xfrm>
            <a:off x="533400" y="4267200"/>
            <a:ext cx="14605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文字、图象</a:t>
            </a:r>
            <a:endParaRPr lang="zh-CN" altLang="en-US" dirty="0">
              <a:latin typeface="Verdana" panose="020B0604030504040204" pitchFamily="34" charset="0"/>
            </a:endParaRPr>
          </a:p>
        </p:txBody>
      </p:sp>
      <p:sp>
        <p:nvSpPr>
          <p:cNvPr id="32840" name="Rectangle 103"/>
          <p:cNvSpPr/>
          <p:nvPr/>
        </p:nvSpPr>
        <p:spPr>
          <a:xfrm>
            <a:off x="933450" y="5154613"/>
            <a:ext cx="1192213" cy="465137"/>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2841" name="Rectangle 104"/>
          <p:cNvSpPr/>
          <p:nvPr/>
        </p:nvSpPr>
        <p:spPr>
          <a:xfrm>
            <a:off x="762000" y="5181600"/>
            <a:ext cx="11684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领域专家</a:t>
            </a:r>
            <a:endParaRPr lang="zh-CN" altLang="en-US" dirty="0">
              <a:latin typeface="Verdana" panose="020B0604030504040204" pitchFamily="34" charset="0"/>
            </a:endParaRPr>
          </a:p>
        </p:txBody>
      </p:sp>
      <p:sp>
        <p:nvSpPr>
          <p:cNvPr id="32842" name="Rectangle 105"/>
          <p:cNvSpPr/>
          <p:nvPr/>
        </p:nvSpPr>
        <p:spPr>
          <a:xfrm>
            <a:off x="3389313" y="6213475"/>
            <a:ext cx="2552700" cy="465138"/>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2843" name="Rectangle 108"/>
          <p:cNvSpPr/>
          <p:nvPr/>
        </p:nvSpPr>
        <p:spPr>
          <a:xfrm>
            <a:off x="3352800" y="6019800"/>
            <a:ext cx="1762125" cy="350838"/>
          </a:xfrm>
          <a:prstGeom prst="rect">
            <a:avLst/>
          </a:prstGeom>
          <a:noFill/>
          <a:ln w="9525">
            <a:noFill/>
          </a:ln>
        </p:spPr>
        <p:txBody>
          <a:bodyPr wrap="none" lIns="0" tIns="0" rIns="0" bIns="0">
            <a:spAutoFit/>
          </a:bodyPr>
          <a:lstStyle/>
          <a:p>
            <a:pPr eaLnBrk="1" hangingPunct="1"/>
            <a:r>
              <a:rPr lang="zh-CN" altLang="en-US" sz="2300" b="1" dirty="0">
                <a:solidFill>
                  <a:srgbClr val="000000"/>
                </a:solidFill>
                <a:latin typeface="宋体" panose="02010600030101010101" pitchFamily="2" charset="-122"/>
              </a:rPr>
              <a:t>自动知识获取</a:t>
            </a:r>
            <a:endParaRPr lang="zh-CN" altLang="en-US" b="1" dirty="0">
              <a:latin typeface="Verdana" panose="020B0604030504040204" pitchFamily="34" charset="0"/>
            </a:endParaRPr>
          </a:p>
        </p:txBody>
      </p:sp>
      <p:grpSp>
        <p:nvGrpSpPr>
          <p:cNvPr id="32844" name="Group 111"/>
          <p:cNvGrpSpPr/>
          <p:nvPr/>
        </p:nvGrpSpPr>
        <p:grpSpPr>
          <a:xfrm>
            <a:off x="2041525" y="4402138"/>
            <a:ext cx="741363" cy="125412"/>
            <a:chOff x="1286" y="2773"/>
            <a:chExt cx="467" cy="79"/>
          </a:xfrm>
        </p:grpSpPr>
        <p:sp>
          <p:nvSpPr>
            <p:cNvPr id="32888" name="Line 109"/>
            <p:cNvSpPr/>
            <p:nvPr/>
          </p:nvSpPr>
          <p:spPr>
            <a:xfrm>
              <a:off x="1286" y="2812"/>
              <a:ext cx="402" cy="1"/>
            </a:xfrm>
            <a:prstGeom prst="line">
              <a:avLst/>
            </a:prstGeom>
            <a:ln w="9525" cap="flat" cmpd="sng">
              <a:solidFill>
                <a:srgbClr val="000000"/>
              </a:solidFill>
              <a:prstDash val="solid"/>
              <a:headEnd type="none" w="med" len="med"/>
              <a:tailEnd type="none" w="med" len="med"/>
            </a:ln>
          </p:spPr>
        </p:sp>
        <p:sp>
          <p:nvSpPr>
            <p:cNvPr id="32889" name="Freeform 110"/>
            <p:cNvSpPr/>
            <p:nvPr/>
          </p:nvSpPr>
          <p:spPr>
            <a:xfrm>
              <a:off x="1686" y="2773"/>
              <a:ext cx="67" cy="79"/>
            </a:xfrm>
            <a:custGeom>
              <a:avLst/>
              <a:gdLst>
                <a:gd name="txL" fmla="*/ 0 w 67"/>
                <a:gd name="txT" fmla="*/ 0 h 79"/>
                <a:gd name="txR" fmla="*/ 67 w 67"/>
                <a:gd name="txB" fmla="*/ 79 h 79"/>
              </a:gdLst>
              <a:ahLst/>
              <a:cxnLst>
                <a:cxn ang="0">
                  <a:pos x="0" y="79"/>
                </a:cxn>
                <a:cxn ang="0">
                  <a:pos x="67" y="39"/>
                </a:cxn>
                <a:cxn ang="0">
                  <a:pos x="0" y="0"/>
                </a:cxn>
                <a:cxn ang="0">
                  <a:pos x="0" y="79"/>
                </a:cxn>
              </a:cxnLst>
              <a:rect l="txL" t="txT" r="txR" b="txB"/>
              <a:pathLst>
                <a:path w="67" h="79">
                  <a:moveTo>
                    <a:pt x="0" y="79"/>
                  </a:moveTo>
                  <a:lnTo>
                    <a:pt x="67" y="39"/>
                  </a:lnTo>
                  <a:lnTo>
                    <a:pt x="0" y="0"/>
                  </a:lnTo>
                  <a:lnTo>
                    <a:pt x="0" y="79"/>
                  </a:lnTo>
                  <a:close/>
                </a:path>
              </a:pathLst>
            </a:custGeom>
            <a:solidFill>
              <a:srgbClr val="000000">
                <a:alpha val="100000"/>
              </a:srgbClr>
            </a:solidFill>
            <a:ln w="9525">
              <a:noFill/>
            </a:ln>
          </p:spPr>
          <p:txBody>
            <a:bodyPr/>
            <a:lstStyle/>
            <a:p>
              <a:endParaRPr lang="zh-CN" altLang="en-US"/>
            </a:p>
          </p:txBody>
        </p:sp>
      </p:grpSp>
      <p:grpSp>
        <p:nvGrpSpPr>
          <p:cNvPr id="32845" name="Group 114"/>
          <p:cNvGrpSpPr/>
          <p:nvPr/>
        </p:nvGrpSpPr>
        <p:grpSpPr>
          <a:xfrm>
            <a:off x="5341938" y="4497388"/>
            <a:ext cx="742950" cy="127000"/>
            <a:chOff x="3365" y="2833"/>
            <a:chExt cx="468" cy="80"/>
          </a:xfrm>
        </p:grpSpPr>
        <p:sp>
          <p:nvSpPr>
            <p:cNvPr id="32886" name="Line 112"/>
            <p:cNvSpPr/>
            <p:nvPr/>
          </p:nvSpPr>
          <p:spPr>
            <a:xfrm>
              <a:off x="3365" y="2872"/>
              <a:ext cx="403" cy="1"/>
            </a:xfrm>
            <a:prstGeom prst="line">
              <a:avLst/>
            </a:prstGeom>
            <a:ln w="9525" cap="flat" cmpd="sng">
              <a:solidFill>
                <a:srgbClr val="000000"/>
              </a:solidFill>
              <a:prstDash val="solid"/>
              <a:headEnd type="none" w="med" len="med"/>
              <a:tailEnd type="none" w="med" len="med"/>
            </a:ln>
          </p:spPr>
        </p:sp>
        <p:sp>
          <p:nvSpPr>
            <p:cNvPr id="32887" name="Freeform 113"/>
            <p:cNvSpPr/>
            <p:nvPr/>
          </p:nvSpPr>
          <p:spPr>
            <a:xfrm>
              <a:off x="3766" y="2833"/>
              <a:ext cx="67" cy="80"/>
            </a:xfrm>
            <a:custGeom>
              <a:avLst/>
              <a:gdLst>
                <a:gd name="txL" fmla="*/ 0 w 67"/>
                <a:gd name="txT" fmla="*/ 0 h 80"/>
                <a:gd name="txR" fmla="*/ 67 w 67"/>
                <a:gd name="txB" fmla="*/ 80 h 80"/>
              </a:gdLst>
              <a:ahLst/>
              <a:cxnLst>
                <a:cxn ang="0">
                  <a:pos x="0" y="80"/>
                </a:cxn>
                <a:cxn ang="0">
                  <a:pos x="67" y="39"/>
                </a:cxn>
                <a:cxn ang="0">
                  <a:pos x="0" y="0"/>
                </a:cxn>
                <a:cxn ang="0">
                  <a:pos x="0" y="80"/>
                </a:cxn>
              </a:cxnLst>
              <a:rect l="txL" t="txT" r="txR" b="txB"/>
              <a:pathLst>
                <a:path w="67" h="80">
                  <a:moveTo>
                    <a:pt x="0" y="80"/>
                  </a:moveTo>
                  <a:lnTo>
                    <a:pt x="67" y="39"/>
                  </a:lnTo>
                  <a:lnTo>
                    <a:pt x="0" y="0"/>
                  </a:lnTo>
                  <a:lnTo>
                    <a:pt x="0" y="80"/>
                  </a:lnTo>
                  <a:close/>
                </a:path>
              </a:pathLst>
            </a:custGeom>
            <a:solidFill>
              <a:srgbClr val="000000">
                <a:alpha val="100000"/>
              </a:srgbClr>
            </a:solidFill>
            <a:ln w="9525">
              <a:noFill/>
            </a:ln>
          </p:spPr>
          <p:txBody>
            <a:bodyPr/>
            <a:lstStyle/>
            <a:p>
              <a:endParaRPr lang="zh-CN" altLang="en-US"/>
            </a:p>
          </p:txBody>
        </p:sp>
      </p:grpSp>
      <p:grpSp>
        <p:nvGrpSpPr>
          <p:cNvPr id="32846" name="Group 117"/>
          <p:cNvGrpSpPr/>
          <p:nvPr/>
        </p:nvGrpSpPr>
        <p:grpSpPr>
          <a:xfrm>
            <a:off x="5341938" y="5364163"/>
            <a:ext cx="742950" cy="125412"/>
            <a:chOff x="3365" y="3379"/>
            <a:chExt cx="468" cy="79"/>
          </a:xfrm>
        </p:grpSpPr>
        <p:sp>
          <p:nvSpPr>
            <p:cNvPr id="32884" name="Line 115"/>
            <p:cNvSpPr/>
            <p:nvPr/>
          </p:nvSpPr>
          <p:spPr>
            <a:xfrm>
              <a:off x="3365" y="3418"/>
              <a:ext cx="403" cy="1"/>
            </a:xfrm>
            <a:prstGeom prst="line">
              <a:avLst/>
            </a:prstGeom>
            <a:ln w="9525" cap="flat" cmpd="sng">
              <a:solidFill>
                <a:srgbClr val="000000"/>
              </a:solidFill>
              <a:prstDash val="solid"/>
              <a:headEnd type="none" w="med" len="med"/>
              <a:tailEnd type="none" w="med" len="med"/>
            </a:ln>
          </p:spPr>
        </p:sp>
        <p:sp>
          <p:nvSpPr>
            <p:cNvPr id="32885" name="Freeform 116"/>
            <p:cNvSpPr/>
            <p:nvPr/>
          </p:nvSpPr>
          <p:spPr>
            <a:xfrm>
              <a:off x="3766" y="3379"/>
              <a:ext cx="67" cy="79"/>
            </a:xfrm>
            <a:custGeom>
              <a:avLst/>
              <a:gdLst>
                <a:gd name="txL" fmla="*/ 0 w 67"/>
                <a:gd name="txT" fmla="*/ 0 h 79"/>
                <a:gd name="txR" fmla="*/ 67 w 67"/>
                <a:gd name="txB" fmla="*/ 79 h 79"/>
              </a:gdLst>
              <a:ahLst/>
              <a:cxnLst>
                <a:cxn ang="0">
                  <a:pos x="0" y="79"/>
                </a:cxn>
                <a:cxn ang="0">
                  <a:pos x="67" y="39"/>
                </a:cxn>
                <a:cxn ang="0">
                  <a:pos x="0" y="0"/>
                </a:cxn>
                <a:cxn ang="0">
                  <a:pos x="0" y="79"/>
                </a:cxn>
              </a:cxnLst>
              <a:rect l="txL" t="txT" r="txR" b="txB"/>
              <a:pathLst>
                <a:path w="67" h="79">
                  <a:moveTo>
                    <a:pt x="0" y="79"/>
                  </a:moveTo>
                  <a:lnTo>
                    <a:pt x="67" y="39"/>
                  </a:lnTo>
                  <a:lnTo>
                    <a:pt x="0" y="0"/>
                  </a:lnTo>
                  <a:lnTo>
                    <a:pt x="0" y="79"/>
                  </a:lnTo>
                  <a:close/>
                </a:path>
              </a:pathLst>
            </a:custGeom>
            <a:solidFill>
              <a:srgbClr val="000000">
                <a:alpha val="100000"/>
              </a:srgbClr>
            </a:solidFill>
            <a:ln w="9525">
              <a:noFill/>
            </a:ln>
          </p:spPr>
          <p:txBody>
            <a:bodyPr/>
            <a:lstStyle/>
            <a:p>
              <a:endParaRPr lang="zh-CN" altLang="en-US"/>
            </a:p>
          </p:txBody>
        </p:sp>
      </p:grpSp>
      <p:grpSp>
        <p:nvGrpSpPr>
          <p:cNvPr id="32847" name="Group 120"/>
          <p:cNvGrpSpPr/>
          <p:nvPr/>
        </p:nvGrpSpPr>
        <p:grpSpPr>
          <a:xfrm>
            <a:off x="6910388" y="4978400"/>
            <a:ext cx="742950" cy="127000"/>
            <a:chOff x="4353" y="3136"/>
            <a:chExt cx="468" cy="80"/>
          </a:xfrm>
        </p:grpSpPr>
        <p:sp>
          <p:nvSpPr>
            <p:cNvPr id="32882" name="Line 118"/>
            <p:cNvSpPr/>
            <p:nvPr/>
          </p:nvSpPr>
          <p:spPr>
            <a:xfrm>
              <a:off x="4353" y="3175"/>
              <a:ext cx="403" cy="1"/>
            </a:xfrm>
            <a:prstGeom prst="line">
              <a:avLst/>
            </a:prstGeom>
            <a:ln w="9525" cap="flat" cmpd="sng">
              <a:solidFill>
                <a:srgbClr val="000000"/>
              </a:solidFill>
              <a:prstDash val="solid"/>
              <a:headEnd type="none" w="med" len="med"/>
              <a:tailEnd type="none" w="med" len="med"/>
            </a:ln>
          </p:spPr>
        </p:sp>
        <p:sp>
          <p:nvSpPr>
            <p:cNvPr id="32883" name="Freeform 119"/>
            <p:cNvSpPr/>
            <p:nvPr/>
          </p:nvSpPr>
          <p:spPr>
            <a:xfrm>
              <a:off x="4754" y="3136"/>
              <a:ext cx="67" cy="80"/>
            </a:xfrm>
            <a:custGeom>
              <a:avLst/>
              <a:gdLst>
                <a:gd name="txL" fmla="*/ 0 w 67"/>
                <a:gd name="txT" fmla="*/ 0 h 80"/>
                <a:gd name="txR" fmla="*/ 67 w 67"/>
                <a:gd name="txB" fmla="*/ 80 h 80"/>
              </a:gdLst>
              <a:ahLst/>
              <a:cxnLst>
                <a:cxn ang="0">
                  <a:pos x="0" y="80"/>
                </a:cxn>
                <a:cxn ang="0">
                  <a:pos x="67" y="39"/>
                </a:cxn>
                <a:cxn ang="0">
                  <a:pos x="0" y="0"/>
                </a:cxn>
                <a:cxn ang="0">
                  <a:pos x="0" y="80"/>
                </a:cxn>
              </a:cxnLst>
              <a:rect l="txL" t="txT" r="txR" b="txB"/>
              <a:pathLst>
                <a:path w="67" h="80">
                  <a:moveTo>
                    <a:pt x="0" y="80"/>
                  </a:moveTo>
                  <a:lnTo>
                    <a:pt x="67" y="39"/>
                  </a:lnTo>
                  <a:lnTo>
                    <a:pt x="0" y="0"/>
                  </a:lnTo>
                  <a:lnTo>
                    <a:pt x="0" y="80"/>
                  </a:lnTo>
                  <a:close/>
                </a:path>
              </a:pathLst>
            </a:custGeom>
            <a:solidFill>
              <a:srgbClr val="000000">
                <a:alpha val="100000"/>
              </a:srgbClr>
            </a:solidFill>
            <a:ln w="9525">
              <a:noFill/>
            </a:ln>
          </p:spPr>
          <p:txBody>
            <a:bodyPr/>
            <a:lstStyle/>
            <a:p>
              <a:endParaRPr lang="zh-CN" altLang="en-US"/>
            </a:p>
          </p:txBody>
        </p:sp>
      </p:grpSp>
      <p:grpSp>
        <p:nvGrpSpPr>
          <p:cNvPr id="32848" name="Group 123"/>
          <p:cNvGrpSpPr/>
          <p:nvPr/>
        </p:nvGrpSpPr>
        <p:grpSpPr>
          <a:xfrm>
            <a:off x="2041525" y="5267325"/>
            <a:ext cx="741363" cy="127000"/>
            <a:chOff x="1286" y="3318"/>
            <a:chExt cx="467" cy="80"/>
          </a:xfrm>
        </p:grpSpPr>
        <p:sp>
          <p:nvSpPr>
            <p:cNvPr id="32880" name="Line 121"/>
            <p:cNvSpPr/>
            <p:nvPr/>
          </p:nvSpPr>
          <p:spPr>
            <a:xfrm>
              <a:off x="1286" y="3357"/>
              <a:ext cx="402" cy="1"/>
            </a:xfrm>
            <a:prstGeom prst="line">
              <a:avLst/>
            </a:prstGeom>
            <a:ln w="9525" cap="flat" cmpd="sng">
              <a:solidFill>
                <a:srgbClr val="000000"/>
              </a:solidFill>
              <a:prstDash val="solid"/>
              <a:headEnd type="none" w="med" len="med"/>
              <a:tailEnd type="none" w="med" len="med"/>
            </a:ln>
          </p:spPr>
        </p:sp>
        <p:sp>
          <p:nvSpPr>
            <p:cNvPr id="32881" name="Freeform 122"/>
            <p:cNvSpPr/>
            <p:nvPr/>
          </p:nvSpPr>
          <p:spPr>
            <a:xfrm>
              <a:off x="1686" y="3318"/>
              <a:ext cx="67" cy="80"/>
            </a:xfrm>
            <a:custGeom>
              <a:avLst/>
              <a:gdLst>
                <a:gd name="txL" fmla="*/ 0 w 67"/>
                <a:gd name="txT" fmla="*/ 0 h 80"/>
                <a:gd name="txR" fmla="*/ 67 w 67"/>
                <a:gd name="txB" fmla="*/ 80 h 80"/>
              </a:gdLst>
              <a:ahLst/>
              <a:cxnLst>
                <a:cxn ang="0">
                  <a:pos x="0" y="80"/>
                </a:cxn>
                <a:cxn ang="0">
                  <a:pos x="67" y="39"/>
                </a:cxn>
                <a:cxn ang="0">
                  <a:pos x="0" y="0"/>
                </a:cxn>
                <a:cxn ang="0">
                  <a:pos x="0" y="80"/>
                </a:cxn>
              </a:cxnLst>
              <a:rect l="txL" t="txT" r="txR" b="txB"/>
              <a:pathLst>
                <a:path w="67" h="80">
                  <a:moveTo>
                    <a:pt x="0" y="80"/>
                  </a:moveTo>
                  <a:lnTo>
                    <a:pt x="67" y="39"/>
                  </a:lnTo>
                  <a:lnTo>
                    <a:pt x="0" y="0"/>
                  </a:lnTo>
                  <a:lnTo>
                    <a:pt x="0" y="80"/>
                  </a:lnTo>
                  <a:close/>
                </a:path>
              </a:pathLst>
            </a:custGeom>
            <a:solidFill>
              <a:srgbClr val="000000">
                <a:alpha val="100000"/>
              </a:srgbClr>
            </a:solidFill>
            <a:ln w="9525">
              <a:noFill/>
            </a:ln>
          </p:spPr>
          <p:txBody>
            <a:bodyPr/>
            <a:lstStyle/>
            <a:p>
              <a:endParaRPr lang="zh-CN" altLang="en-US"/>
            </a:p>
          </p:txBody>
        </p:sp>
      </p:grpSp>
      <p:grpSp>
        <p:nvGrpSpPr>
          <p:cNvPr id="32849" name="Group 126"/>
          <p:cNvGrpSpPr/>
          <p:nvPr/>
        </p:nvGrpSpPr>
        <p:grpSpPr>
          <a:xfrm>
            <a:off x="2041525" y="5459413"/>
            <a:ext cx="741363" cy="127000"/>
            <a:chOff x="1286" y="3439"/>
            <a:chExt cx="467" cy="80"/>
          </a:xfrm>
        </p:grpSpPr>
        <p:sp>
          <p:nvSpPr>
            <p:cNvPr id="32878" name="Line 124"/>
            <p:cNvSpPr/>
            <p:nvPr/>
          </p:nvSpPr>
          <p:spPr>
            <a:xfrm flipH="1">
              <a:off x="1351" y="3479"/>
              <a:ext cx="402" cy="1"/>
            </a:xfrm>
            <a:prstGeom prst="line">
              <a:avLst/>
            </a:prstGeom>
            <a:ln w="9525" cap="flat" cmpd="sng">
              <a:solidFill>
                <a:srgbClr val="000000"/>
              </a:solidFill>
              <a:prstDash val="solid"/>
              <a:headEnd type="none" w="med" len="med"/>
              <a:tailEnd type="none" w="med" len="med"/>
            </a:ln>
          </p:spPr>
        </p:sp>
        <p:sp>
          <p:nvSpPr>
            <p:cNvPr id="32879" name="Freeform 125"/>
            <p:cNvSpPr/>
            <p:nvPr/>
          </p:nvSpPr>
          <p:spPr>
            <a:xfrm>
              <a:off x="1286" y="3439"/>
              <a:ext cx="68" cy="80"/>
            </a:xfrm>
            <a:custGeom>
              <a:avLst/>
              <a:gdLst>
                <a:gd name="txL" fmla="*/ 0 w 68"/>
                <a:gd name="txT" fmla="*/ 0 h 80"/>
                <a:gd name="txR" fmla="*/ 68 w 68"/>
                <a:gd name="txB" fmla="*/ 80 h 80"/>
              </a:gdLst>
              <a:ahLst/>
              <a:cxnLst>
                <a:cxn ang="0">
                  <a:pos x="68" y="0"/>
                </a:cxn>
                <a:cxn ang="0">
                  <a:pos x="0" y="40"/>
                </a:cxn>
                <a:cxn ang="0">
                  <a:pos x="68" y="80"/>
                </a:cxn>
                <a:cxn ang="0">
                  <a:pos x="68" y="0"/>
                </a:cxn>
              </a:cxnLst>
              <a:rect l="txL" t="txT" r="txR" b="txB"/>
              <a:pathLst>
                <a:path w="68" h="80">
                  <a:moveTo>
                    <a:pt x="68" y="0"/>
                  </a:moveTo>
                  <a:lnTo>
                    <a:pt x="0" y="40"/>
                  </a:lnTo>
                  <a:lnTo>
                    <a:pt x="68" y="80"/>
                  </a:lnTo>
                  <a:lnTo>
                    <a:pt x="68" y="0"/>
                  </a:lnTo>
                  <a:close/>
                </a:path>
              </a:pathLst>
            </a:custGeom>
            <a:solidFill>
              <a:srgbClr val="000000">
                <a:alpha val="100000"/>
              </a:srgbClr>
            </a:solidFill>
            <a:ln w="9525">
              <a:noFill/>
            </a:ln>
          </p:spPr>
          <p:txBody>
            <a:bodyPr/>
            <a:lstStyle/>
            <a:p>
              <a:endParaRPr lang="zh-CN" altLang="en-US"/>
            </a:p>
          </p:txBody>
        </p:sp>
      </p:grpSp>
      <p:sp>
        <p:nvSpPr>
          <p:cNvPr id="32850" name="Rectangle 127"/>
          <p:cNvSpPr/>
          <p:nvPr/>
        </p:nvSpPr>
        <p:spPr>
          <a:xfrm>
            <a:off x="2782888" y="4273550"/>
            <a:ext cx="2560637" cy="476250"/>
          </a:xfrm>
          <a:prstGeom prst="rect">
            <a:avLst/>
          </a:prstGeom>
          <a:noFill/>
          <a:ln w="95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2851" name="Rectangle 129"/>
          <p:cNvSpPr/>
          <p:nvPr/>
        </p:nvSpPr>
        <p:spPr>
          <a:xfrm>
            <a:off x="2782888" y="5233988"/>
            <a:ext cx="2560637" cy="476250"/>
          </a:xfrm>
          <a:prstGeom prst="rect">
            <a:avLst/>
          </a:prstGeom>
          <a:noFill/>
          <a:ln w="95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2852" name="Rectangle 134"/>
          <p:cNvSpPr/>
          <p:nvPr/>
        </p:nvSpPr>
        <p:spPr>
          <a:xfrm>
            <a:off x="6081713" y="4367213"/>
            <a:ext cx="830262" cy="1171575"/>
          </a:xfrm>
          <a:prstGeom prst="rect">
            <a:avLst/>
          </a:prstGeom>
          <a:noFill/>
          <a:ln w="95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2853" name="Rectangle 135"/>
          <p:cNvSpPr/>
          <p:nvPr/>
        </p:nvSpPr>
        <p:spPr>
          <a:xfrm>
            <a:off x="6248400" y="4460875"/>
            <a:ext cx="5842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归纳</a:t>
            </a:r>
            <a:endParaRPr lang="zh-CN" altLang="en-US" dirty="0">
              <a:latin typeface="Verdana" panose="020B0604030504040204" pitchFamily="34" charset="0"/>
            </a:endParaRPr>
          </a:p>
        </p:txBody>
      </p:sp>
      <p:sp>
        <p:nvSpPr>
          <p:cNvPr id="32854" name="Rectangle 136"/>
          <p:cNvSpPr/>
          <p:nvPr/>
        </p:nvSpPr>
        <p:spPr>
          <a:xfrm>
            <a:off x="6248400" y="4808538"/>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理解</a:t>
            </a:r>
            <a:endParaRPr lang="zh-CN" altLang="en-US" dirty="0">
              <a:latin typeface="Verdana" panose="020B0604030504040204" pitchFamily="34" charset="0"/>
            </a:endParaRPr>
          </a:p>
        </p:txBody>
      </p:sp>
      <p:sp>
        <p:nvSpPr>
          <p:cNvPr id="32855" name="Rectangle 137"/>
          <p:cNvSpPr/>
          <p:nvPr/>
        </p:nvSpPr>
        <p:spPr>
          <a:xfrm>
            <a:off x="6248400" y="5154613"/>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翻译</a:t>
            </a:r>
            <a:endParaRPr lang="zh-CN" altLang="en-US" dirty="0">
              <a:latin typeface="Verdana" panose="020B0604030504040204" pitchFamily="34" charset="0"/>
            </a:endParaRPr>
          </a:p>
        </p:txBody>
      </p:sp>
      <p:sp>
        <p:nvSpPr>
          <p:cNvPr id="32856" name="Rectangle 138"/>
          <p:cNvSpPr/>
          <p:nvPr/>
        </p:nvSpPr>
        <p:spPr>
          <a:xfrm>
            <a:off x="7653338" y="4752975"/>
            <a:ext cx="1016000" cy="476250"/>
          </a:xfrm>
          <a:prstGeom prst="rect">
            <a:avLst/>
          </a:prstGeom>
          <a:noFill/>
          <a:ln w="95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2857" name="Rectangle 140"/>
          <p:cNvSpPr/>
          <p:nvPr/>
        </p:nvSpPr>
        <p:spPr>
          <a:xfrm>
            <a:off x="685800" y="4271963"/>
            <a:ext cx="1439863" cy="4635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2858" name="Rectangle 142"/>
          <p:cNvSpPr/>
          <p:nvPr/>
        </p:nvSpPr>
        <p:spPr>
          <a:xfrm>
            <a:off x="933450" y="5154613"/>
            <a:ext cx="1192213" cy="465137"/>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2859" name="Rectangle 144"/>
          <p:cNvSpPr/>
          <p:nvPr/>
        </p:nvSpPr>
        <p:spPr>
          <a:xfrm>
            <a:off x="3389313" y="6213475"/>
            <a:ext cx="2552700" cy="465138"/>
          </a:xfrm>
          <a:prstGeom prst="rect">
            <a:avLst/>
          </a:prstGeom>
          <a:noFill/>
          <a:ln w="9525">
            <a:noFill/>
          </a:ln>
        </p:spPr>
        <p:txBody>
          <a:bodyPr/>
          <a:lstStyle/>
          <a:p>
            <a:pPr eaLnBrk="1" hangingPunct="1"/>
            <a:endParaRPr lang="zh-CN" altLang="en-US" dirty="0">
              <a:latin typeface="Verdana" panose="020B0604030504040204" pitchFamily="34" charset="0"/>
            </a:endParaRPr>
          </a:p>
        </p:txBody>
      </p:sp>
      <p:grpSp>
        <p:nvGrpSpPr>
          <p:cNvPr id="32860" name="Group 150"/>
          <p:cNvGrpSpPr/>
          <p:nvPr/>
        </p:nvGrpSpPr>
        <p:grpSpPr>
          <a:xfrm>
            <a:off x="2041525" y="4402138"/>
            <a:ext cx="741363" cy="125412"/>
            <a:chOff x="1286" y="2773"/>
            <a:chExt cx="467" cy="79"/>
          </a:xfrm>
        </p:grpSpPr>
        <p:sp>
          <p:nvSpPr>
            <p:cNvPr id="32876" name="Line 148"/>
            <p:cNvSpPr/>
            <p:nvPr/>
          </p:nvSpPr>
          <p:spPr>
            <a:xfrm>
              <a:off x="1286" y="2812"/>
              <a:ext cx="402" cy="1"/>
            </a:xfrm>
            <a:prstGeom prst="line">
              <a:avLst/>
            </a:prstGeom>
            <a:ln w="9525" cap="flat" cmpd="sng">
              <a:solidFill>
                <a:srgbClr val="000000"/>
              </a:solidFill>
              <a:prstDash val="solid"/>
              <a:headEnd type="none" w="med" len="med"/>
              <a:tailEnd type="none" w="med" len="med"/>
            </a:ln>
          </p:spPr>
        </p:sp>
        <p:sp>
          <p:nvSpPr>
            <p:cNvPr id="32877" name="Freeform 149"/>
            <p:cNvSpPr/>
            <p:nvPr/>
          </p:nvSpPr>
          <p:spPr>
            <a:xfrm>
              <a:off x="1686" y="2773"/>
              <a:ext cx="67" cy="79"/>
            </a:xfrm>
            <a:custGeom>
              <a:avLst/>
              <a:gdLst>
                <a:gd name="txL" fmla="*/ 0 w 67"/>
                <a:gd name="txT" fmla="*/ 0 h 79"/>
                <a:gd name="txR" fmla="*/ 67 w 67"/>
                <a:gd name="txB" fmla="*/ 79 h 79"/>
              </a:gdLst>
              <a:ahLst/>
              <a:cxnLst>
                <a:cxn ang="0">
                  <a:pos x="0" y="79"/>
                </a:cxn>
                <a:cxn ang="0">
                  <a:pos x="67" y="39"/>
                </a:cxn>
                <a:cxn ang="0">
                  <a:pos x="0" y="0"/>
                </a:cxn>
                <a:cxn ang="0">
                  <a:pos x="0" y="79"/>
                </a:cxn>
              </a:cxnLst>
              <a:rect l="txL" t="txT" r="txR" b="txB"/>
              <a:pathLst>
                <a:path w="67" h="79">
                  <a:moveTo>
                    <a:pt x="0" y="79"/>
                  </a:moveTo>
                  <a:lnTo>
                    <a:pt x="67" y="39"/>
                  </a:lnTo>
                  <a:lnTo>
                    <a:pt x="0" y="0"/>
                  </a:lnTo>
                  <a:lnTo>
                    <a:pt x="0" y="79"/>
                  </a:lnTo>
                  <a:close/>
                </a:path>
              </a:pathLst>
            </a:custGeom>
            <a:solidFill>
              <a:srgbClr val="000000">
                <a:alpha val="100000"/>
              </a:srgbClr>
            </a:solidFill>
            <a:ln w="9525">
              <a:noFill/>
            </a:ln>
          </p:spPr>
          <p:txBody>
            <a:bodyPr/>
            <a:lstStyle/>
            <a:p>
              <a:endParaRPr lang="zh-CN" altLang="en-US"/>
            </a:p>
          </p:txBody>
        </p:sp>
      </p:grpSp>
      <p:grpSp>
        <p:nvGrpSpPr>
          <p:cNvPr id="32861" name="Group 153"/>
          <p:cNvGrpSpPr/>
          <p:nvPr/>
        </p:nvGrpSpPr>
        <p:grpSpPr>
          <a:xfrm>
            <a:off x="5341938" y="4497388"/>
            <a:ext cx="742950" cy="127000"/>
            <a:chOff x="3365" y="2833"/>
            <a:chExt cx="468" cy="80"/>
          </a:xfrm>
        </p:grpSpPr>
        <p:sp>
          <p:nvSpPr>
            <p:cNvPr id="32874" name="Line 151"/>
            <p:cNvSpPr/>
            <p:nvPr/>
          </p:nvSpPr>
          <p:spPr>
            <a:xfrm>
              <a:off x="3365" y="2872"/>
              <a:ext cx="403" cy="1"/>
            </a:xfrm>
            <a:prstGeom prst="line">
              <a:avLst/>
            </a:prstGeom>
            <a:ln w="9525" cap="flat" cmpd="sng">
              <a:solidFill>
                <a:srgbClr val="000000"/>
              </a:solidFill>
              <a:prstDash val="solid"/>
              <a:headEnd type="none" w="med" len="med"/>
              <a:tailEnd type="none" w="med" len="med"/>
            </a:ln>
          </p:spPr>
        </p:sp>
        <p:sp>
          <p:nvSpPr>
            <p:cNvPr id="32875" name="Freeform 152"/>
            <p:cNvSpPr/>
            <p:nvPr/>
          </p:nvSpPr>
          <p:spPr>
            <a:xfrm>
              <a:off x="3766" y="2833"/>
              <a:ext cx="67" cy="80"/>
            </a:xfrm>
            <a:custGeom>
              <a:avLst/>
              <a:gdLst>
                <a:gd name="txL" fmla="*/ 0 w 67"/>
                <a:gd name="txT" fmla="*/ 0 h 80"/>
                <a:gd name="txR" fmla="*/ 67 w 67"/>
                <a:gd name="txB" fmla="*/ 80 h 80"/>
              </a:gdLst>
              <a:ahLst/>
              <a:cxnLst>
                <a:cxn ang="0">
                  <a:pos x="0" y="80"/>
                </a:cxn>
                <a:cxn ang="0">
                  <a:pos x="67" y="39"/>
                </a:cxn>
                <a:cxn ang="0">
                  <a:pos x="0" y="0"/>
                </a:cxn>
                <a:cxn ang="0">
                  <a:pos x="0" y="80"/>
                </a:cxn>
              </a:cxnLst>
              <a:rect l="txL" t="txT" r="txR" b="txB"/>
              <a:pathLst>
                <a:path w="67" h="80">
                  <a:moveTo>
                    <a:pt x="0" y="80"/>
                  </a:moveTo>
                  <a:lnTo>
                    <a:pt x="67" y="39"/>
                  </a:lnTo>
                  <a:lnTo>
                    <a:pt x="0" y="0"/>
                  </a:lnTo>
                  <a:lnTo>
                    <a:pt x="0" y="80"/>
                  </a:lnTo>
                  <a:close/>
                </a:path>
              </a:pathLst>
            </a:custGeom>
            <a:solidFill>
              <a:srgbClr val="000000">
                <a:alpha val="100000"/>
              </a:srgbClr>
            </a:solidFill>
            <a:ln w="9525">
              <a:noFill/>
            </a:ln>
          </p:spPr>
          <p:txBody>
            <a:bodyPr/>
            <a:lstStyle/>
            <a:p>
              <a:endParaRPr lang="zh-CN" altLang="en-US"/>
            </a:p>
          </p:txBody>
        </p:sp>
      </p:grpSp>
      <p:grpSp>
        <p:nvGrpSpPr>
          <p:cNvPr id="32862" name="Group 156"/>
          <p:cNvGrpSpPr/>
          <p:nvPr/>
        </p:nvGrpSpPr>
        <p:grpSpPr>
          <a:xfrm>
            <a:off x="5341938" y="5364163"/>
            <a:ext cx="742950" cy="125412"/>
            <a:chOff x="3365" y="3379"/>
            <a:chExt cx="468" cy="79"/>
          </a:xfrm>
        </p:grpSpPr>
        <p:sp>
          <p:nvSpPr>
            <p:cNvPr id="32872" name="Line 154"/>
            <p:cNvSpPr/>
            <p:nvPr/>
          </p:nvSpPr>
          <p:spPr>
            <a:xfrm>
              <a:off x="3365" y="3418"/>
              <a:ext cx="403" cy="1"/>
            </a:xfrm>
            <a:prstGeom prst="line">
              <a:avLst/>
            </a:prstGeom>
            <a:ln w="9525" cap="flat" cmpd="sng">
              <a:solidFill>
                <a:srgbClr val="000000"/>
              </a:solidFill>
              <a:prstDash val="solid"/>
              <a:headEnd type="none" w="med" len="med"/>
              <a:tailEnd type="none" w="med" len="med"/>
            </a:ln>
          </p:spPr>
        </p:sp>
        <p:sp>
          <p:nvSpPr>
            <p:cNvPr id="32873" name="Freeform 155"/>
            <p:cNvSpPr/>
            <p:nvPr/>
          </p:nvSpPr>
          <p:spPr>
            <a:xfrm>
              <a:off x="3766" y="3379"/>
              <a:ext cx="67" cy="79"/>
            </a:xfrm>
            <a:custGeom>
              <a:avLst/>
              <a:gdLst>
                <a:gd name="txL" fmla="*/ 0 w 67"/>
                <a:gd name="txT" fmla="*/ 0 h 79"/>
                <a:gd name="txR" fmla="*/ 67 w 67"/>
                <a:gd name="txB" fmla="*/ 79 h 79"/>
              </a:gdLst>
              <a:ahLst/>
              <a:cxnLst>
                <a:cxn ang="0">
                  <a:pos x="0" y="79"/>
                </a:cxn>
                <a:cxn ang="0">
                  <a:pos x="67" y="39"/>
                </a:cxn>
                <a:cxn ang="0">
                  <a:pos x="0" y="0"/>
                </a:cxn>
                <a:cxn ang="0">
                  <a:pos x="0" y="79"/>
                </a:cxn>
              </a:cxnLst>
              <a:rect l="txL" t="txT" r="txR" b="txB"/>
              <a:pathLst>
                <a:path w="67" h="79">
                  <a:moveTo>
                    <a:pt x="0" y="79"/>
                  </a:moveTo>
                  <a:lnTo>
                    <a:pt x="67" y="39"/>
                  </a:lnTo>
                  <a:lnTo>
                    <a:pt x="0" y="0"/>
                  </a:lnTo>
                  <a:lnTo>
                    <a:pt x="0" y="79"/>
                  </a:lnTo>
                  <a:close/>
                </a:path>
              </a:pathLst>
            </a:custGeom>
            <a:solidFill>
              <a:srgbClr val="000000">
                <a:alpha val="100000"/>
              </a:srgbClr>
            </a:solidFill>
            <a:ln w="9525">
              <a:noFill/>
            </a:ln>
          </p:spPr>
          <p:txBody>
            <a:bodyPr/>
            <a:lstStyle/>
            <a:p>
              <a:endParaRPr lang="zh-CN" altLang="en-US"/>
            </a:p>
          </p:txBody>
        </p:sp>
      </p:grpSp>
      <p:grpSp>
        <p:nvGrpSpPr>
          <p:cNvPr id="32863" name="Group 159"/>
          <p:cNvGrpSpPr/>
          <p:nvPr/>
        </p:nvGrpSpPr>
        <p:grpSpPr>
          <a:xfrm>
            <a:off x="6910388" y="4978400"/>
            <a:ext cx="742950" cy="127000"/>
            <a:chOff x="4353" y="3136"/>
            <a:chExt cx="468" cy="80"/>
          </a:xfrm>
        </p:grpSpPr>
        <p:sp>
          <p:nvSpPr>
            <p:cNvPr id="32870" name="Line 157"/>
            <p:cNvSpPr/>
            <p:nvPr/>
          </p:nvSpPr>
          <p:spPr>
            <a:xfrm>
              <a:off x="4353" y="3175"/>
              <a:ext cx="403" cy="1"/>
            </a:xfrm>
            <a:prstGeom prst="line">
              <a:avLst/>
            </a:prstGeom>
            <a:ln w="9525" cap="flat" cmpd="sng">
              <a:solidFill>
                <a:srgbClr val="000000"/>
              </a:solidFill>
              <a:prstDash val="solid"/>
              <a:headEnd type="none" w="med" len="med"/>
              <a:tailEnd type="none" w="med" len="med"/>
            </a:ln>
          </p:spPr>
        </p:sp>
        <p:sp>
          <p:nvSpPr>
            <p:cNvPr id="32871" name="Freeform 158"/>
            <p:cNvSpPr/>
            <p:nvPr/>
          </p:nvSpPr>
          <p:spPr>
            <a:xfrm>
              <a:off x="4754" y="3136"/>
              <a:ext cx="67" cy="80"/>
            </a:xfrm>
            <a:custGeom>
              <a:avLst/>
              <a:gdLst>
                <a:gd name="txL" fmla="*/ 0 w 67"/>
                <a:gd name="txT" fmla="*/ 0 h 80"/>
                <a:gd name="txR" fmla="*/ 67 w 67"/>
                <a:gd name="txB" fmla="*/ 80 h 80"/>
              </a:gdLst>
              <a:ahLst/>
              <a:cxnLst>
                <a:cxn ang="0">
                  <a:pos x="0" y="80"/>
                </a:cxn>
                <a:cxn ang="0">
                  <a:pos x="67" y="39"/>
                </a:cxn>
                <a:cxn ang="0">
                  <a:pos x="0" y="0"/>
                </a:cxn>
                <a:cxn ang="0">
                  <a:pos x="0" y="80"/>
                </a:cxn>
              </a:cxnLst>
              <a:rect l="txL" t="txT" r="txR" b="txB"/>
              <a:pathLst>
                <a:path w="67" h="80">
                  <a:moveTo>
                    <a:pt x="0" y="80"/>
                  </a:moveTo>
                  <a:lnTo>
                    <a:pt x="67" y="39"/>
                  </a:lnTo>
                  <a:lnTo>
                    <a:pt x="0" y="0"/>
                  </a:lnTo>
                  <a:lnTo>
                    <a:pt x="0" y="80"/>
                  </a:lnTo>
                  <a:close/>
                </a:path>
              </a:pathLst>
            </a:custGeom>
            <a:solidFill>
              <a:srgbClr val="000000">
                <a:alpha val="100000"/>
              </a:srgbClr>
            </a:solidFill>
            <a:ln w="9525">
              <a:noFill/>
            </a:ln>
          </p:spPr>
          <p:txBody>
            <a:bodyPr/>
            <a:lstStyle/>
            <a:p>
              <a:endParaRPr lang="zh-CN" altLang="en-US"/>
            </a:p>
          </p:txBody>
        </p:sp>
      </p:grpSp>
      <p:grpSp>
        <p:nvGrpSpPr>
          <p:cNvPr id="32864" name="Group 162"/>
          <p:cNvGrpSpPr/>
          <p:nvPr/>
        </p:nvGrpSpPr>
        <p:grpSpPr>
          <a:xfrm>
            <a:off x="2041525" y="5267325"/>
            <a:ext cx="741363" cy="127000"/>
            <a:chOff x="1286" y="3318"/>
            <a:chExt cx="467" cy="80"/>
          </a:xfrm>
        </p:grpSpPr>
        <p:sp>
          <p:nvSpPr>
            <p:cNvPr id="32868" name="Line 160"/>
            <p:cNvSpPr/>
            <p:nvPr/>
          </p:nvSpPr>
          <p:spPr>
            <a:xfrm>
              <a:off x="1286" y="3357"/>
              <a:ext cx="402" cy="1"/>
            </a:xfrm>
            <a:prstGeom prst="line">
              <a:avLst/>
            </a:prstGeom>
            <a:ln w="9525" cap="flat" cmpd="sng">
              <a:solidFill>
                <a:srgbClr val="000000"/>
              </a:solidFill>
              <a:prstDash val="solid"/>
              <a:headEnd type="none" w="med" len="med"/>
              <a:tailEnd type="none" w="med" len="med"/>
            </a:ln>
          </p:spPr>
        </p:sp>
        <p:sp>
          <p:nvSpPr>
            <p:cNvPr id="32869" name="Freeform 161"/>
            <p:cNvSpPr/>
            <p:nvPr/>
          </p:nvSpPr>
          <p:spPr>
            <a:xfrm>
              <a:off x="1686" y="3318"/>
              <a:ext cx="67" cy="80"/>
            </a:xfrm>
            <a:custGeom>
              <a:avLst/>
              <a:gdLst>
                <a:gd name="txL" fmla="*/ 0 w 67"/>
                <a:gd name="txT" fmla="*/ 0 h 80"/>
                <a:gd name="txR" fmla="*/ 67 w 67"/>
                <a:gd name="txB" fmla="*/ 80 h 80"/>
              </a:gdLst>
              <a:ahLst/>
              <a:cxnLst>
                <a:cxn ang="0">
                  <a:pos x="0" y="80"/>
                </a:cxn>
                <a:cxn ang="0">
                  <a:pos x="67" y="39"/>
                </a:cxn>
                <a:cxn ang="0">
                  <a:pos x="0" y="0"/>
                </a:cxn>
                <a:cxn ang="0">
                  <a:pos x="0" y="80"/>
                </a:cxn>
              </a:cxnLst>
              <a:rect l="txL" t="txT" r="txR" b="txB"/>
              <a:pathLst>
                <a:path w="67" h="80">
                  <a:moveTo>
                    <a:pt x="0" y="80"/>
                  </a:moveTo>
                  <a:lnTo>
                    <a:pt x="67" y="39"/>
                  </a:lnTo>
                  <a:lnTo>
                    <a:pt x="0" y="0"/>
                  </a:lnTo>
                  <a:lnTo>
                    <a:pt x="0" y="80"/>
                  </a:lnTo>
                  <a:close/>
                </a:path>
              </a:pathLst>
            </a:custGeom>
            <a:solidFill>
              <a:srgbClr val="000000">
                <a:alpha val="100000"/>
              </a:srgbClr>
            </a:solidFill>
            <a:ln w="9525">
              <a:noFill/>
            </a:ln>
          </p:spPr>
          <p:txBody>
            <a:bodyPr/>
            <a:lstStyle/>
            <a:p>
              <a:endParaRPr lang="zh-CN" altLang="en-US"/>
            </a:p>
          </p:txBody>
        </p:sp>
      </p:grpSp>
      <p:grpSp>
        <p:nvGrpSpPr>
          <p:cNvPr id="32865" name="Group 165"/>
          <p:cNvGrpSpPr/>
          <p:nvPr/>
        </p:nvGrpSpPr>
        <p:grpSpPr>
          <a:xfrm>
            <a:off x="2041525" y="5459413"/>
            <a:ext cx="741363" cy="127000"/>
            <a:chOff x="1286" y="3439"/>
            <a:chExt cx="467" cy="80"/>
          </a:xfrm>
        </p:grpSpPr>
        <p:sp>
          <p:nvSpPr>
            <p:cNvPr id="32866" name="Line 163"/>
            <p:cNvSpPr/>
            <p:nvPr/>
          </p:nvSpPr>
          <p:spPr>
            <a:xfrm flipH="1">
              <a:off x="1351" y="3479"/>
              <a:ext cx="402" cy="1"/>
            </a:xfrm>
            <a:prstGeom prst="line">
              <a:avLst/>
            </a:prstGeom>
            <a:ln w="9525" cap="flat" cmpd="sng">
              <a:solidFill>
                <a:srgbClr val="000000"/>
              </a:solidFill>
              <a:prstDash val="solid"/>
              <a:headEnd type="none" w="med" len="med"/>
              <a:tailEnd type="none" w="med" len="med"/>
            </a:ln>
          </p:spPr>
        </p:sp>
        <p:sp>
          <p:nvSpPr>
            <p:cNvPr id="32867" name="Freeform 164"/>
            <p:cNvSpPr/>
            <p:nvPr/>
          </p:nvSpPr>
          <p:spPr>
            <a:xfrm>
              <a:off x="1286" y="3439"/>
              <a:ext cx="68" cy="80"/>
            </a:xfrm>
            <a:custGeom>
              <a:avLst/>
              <a:gdLst>
                <a:gd name="txL" fmla="*/ 0 w 68"/>
                <a:gd name="txT" fmla="*/ 0 h 80"/>
                <a:gd name="txR" fmla="*/ 68 w 68"/>
                <a:gd name="txB" fmla="*/ 80 h 80"/>
              </a:gdLst>
              <a:ahLst/>
              <a:cxnLst>
                <a:cxn ang="0">
                  <a:pos x="68" y="0"/>
                </a:cxn>
                <a:cxn ang="0">
                  <a:pos x="0" y="40"/>
                </a:cxn>
                <a:cxn ang="0">
                  <a:pos x="68" y="80"/>
                </a:cxn>
                <a:cxn ang="0">
                  <a:pos x="68" y="0"/>
                </a:cxn>
              </a:cxnLst>
              <a:rect l="txL" t="txT" r="txR" b="txB"/>
              <a:pathLst>
                <a:path w="68" h="80">
                  <a:moveTo>
                    <a:pt x="68" y="0"/>
                  </a:moveTo>
                  <a:lnTo>
                    <a:pt x="0" y="40"/>
                  </a:lnTo>
                  <a:lnTo>
                    <a:pt x="68" y="80"/>
                  </a:lnTo>
                  <a:lnTo>
                    <a:pt x="68" y="0"/>
                  </a:lnTo>
                  <a:close/>
                </a:path>
              </a:pathLst>
            </a:custGeom>
            <a:solidFill>
              <a:srgbClr val="000000">
                <a:alpha val="100000"/>
              </a:srgbClr>
            </a:solidFill>
            <a:ln w="9525">
              <a:noFill/>
            </a:ln>
          </p:spPr>
          <p:txBody>
            <a:bodyPr/>
            <a:lstStyle/>
            <a:p>
              <a:endParaRPr lang="zh-CN" altLang="en-US"/>
            </a:p>
          </p:txBody>
        </p:sp>
      </p:gr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7347"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7</a:t>
            </a:r>
            <a:r>
              <a:rPr lang="zh-CN" altLang="en-US" sz="3600" b="0" dirty="0">
                <a:latin typeface="Times New Roman" panose="02020603050405020304" pitchFamily="18" charset="0"/>
                <a:ea typeface="黑体" panose="02010609060101010101" pitchFamily="49" charset="-122"/>
              </a:rPr>
              <a:t>章  专家系统与机器学习</a:t>
            </a:r>
          </a:p>
        </p:txBody>
      </p:sp>
      <p:sp>
        <p:nvSpPr>
          <p:cNvPr id="57348" name="Rectangle 3"/>
          <p:cNvSpPr>
            <a:spLocks noGrp="1"/>
          </p:cNvSpPr>
          <p:nvPr>
            <p:ph idx="1"/>
          </p:nvPr>
        </p:nvSpPr>
        <p:spPr>
          <a:xfrm>
            <a:off x="501650" y="1066800"/>
            <a:ext cx="8642350" cy="5400675"/>
          </a:xfrm>
          <a:ln/>
        </p:spPr>
        <p:txBody>
          <a:bodyPr vert="horz" wrap="square" lIns="91440" tIns="45720" rIns="91440" bIns="45720" anchor="t" anchorCtr="0"/>
          <a:lstStyle/>
          <a:p>
            <a:pPr eaLnBrk="1" hangingPunct="1">
              <a:lnSpc>
                <a:spcPct val="110000"/>
              </a:lnSpc>
              <a:spcBef>
                <a:spcPct val="30000"/>
              </a:spcBef>
            </a:pPr>
            <a:r>
              <a:rPr lang="en-US" altLang="zh-CN" b="1" dirty="0">
                <a:latin typeface="Times New Roman" panose="02020603050405020304" pitchFamily="18" charset="0"/>
              </a:rPr>
              <a:t>7.1  </a:t>
            </a:r>
            <a:r>
              <a:rPr lang="zh-CN" altLang="en-US" b="1" dirty="0">
                <a:latin typeface="Times New Roman" panose="02020603050405020304" pitchFamily="18" charset="0"/>
              </a:rPr>
              <a:t>专家系统的产生和发展 </a:t>
            </a:r>
          </a:p>
          <a:p>
            <a:pPr eaLnBrk="1" hangingPunct="1">
              <a:lnSpc>
                <a:spcPct val="110000"/>
              </a:lnSpc>
              <a:spcBef>
                <a:spcPct val="30000"/>
              </a:spcBef>
            </a:pPr>
            <a:r>
              <a:rPr lang="en-US" altLang="zh-CN" b="1" dirty="0">
                <a:latin typeface="Times New Roman" panose="02020603050405020304" pitchFamily="18" charset="0"/>
              </a:rPr>
              <a:t>7.2  </a:t>
            </a:r>
            <a:r>
              <a:rPr lang="zh-CN" altLang="en-US" b="1" dirty="0">
                <a:latin typeface="Times New Roman" panose="02020603050405020304" pitchFamily="18" charset="0"/>
              </a:rPr>
              <a:t>专家系统的概念 </a:t>
            </a:r>
          </a:p>
          <a:p>
            <a:pPr eaLnBrk="1" hangingPunct="1">
              <a:lnSpc>
                <a:spcPct val="110000"/>
              </a:lnSpc>
              <a:spcBef>
                <a:spcPct val="30000"/>
              </a:spcBef>
            </a:pPr>
            <a:r>
              <a:rPr lang="en-US" altLang="zh-CN" b="1" dirty="0">
                <a:latin typeface="Times New Roman" panose="02020603050405020304" pitchFamily="18" charset="0"/>
              </a:rPr>
              <a:t>7.3  </a:t>
            </a:r>
            <a:r>
              <a:rPr lang="zh-CN" altLang="en-US" b="1" dirty="0">
                <a:latin typeface="Times New Roman" panose="02020603050405020304" pitchFamily="18" charset="0"/>
              </a:rPr>
              <a:t>专家系统的工作原理</a:t>
            </a:r>
          </a:p>
          <a:p>
            <a:pPr eaLnBrk="1" hangingPunct="1">
              <a:lnSpc>
                <a:spcPct val="110000"/>
              </a:lnSpc>
              <a:spcBef>
                <a:spcPct val="30000"/>
              </a:spcBef>
            </a:pPr>
            <a:r>
              <a:rPr lang="en-US" altLang="zh-CN" b="1" dirty="0">
                <a:latin typeface="Times New Roman" panose="02020603050405020304" pitchFamily="18" charset="0"/>
              </a:rPr>
              <a:t>7.4  </a:t>
            </a:r>
            <a:r>
              <a:rPr lang="zh-CN" altLang="en-US" b="1" dirty="0">
                <a:latin typeface="Times New Roman" panose="02020603050405020304" pitchFamily="18" charset="0"/>
              </a:rPr>
              <a:t>知识获取的主要过程与模式</a:t>
            </a:r>
          </a:p>
          <a:p>
            <a:pPr eaLnBrk="1" hangingPunct="1">
              <a:lnSpc>
                <a:spcPct val="110000"/>
              </a:lnSpc>
              <a:spcBef>
                <a:spcPct val="30000"/>
              </a:spcBef>
            </a:pPr>
            <a:r>
              <a:rPr lang="en-US" altLang="zh-CN" b="1" dirty="0">
                <a:latin typeface="Times New Roman" panose="02020603050405020304" pitchFamily="18" charset="0"/>
              </a:rPr>
              <a:t>7.5  </a:t>
            </a:r>
            <a:r>
              <a:rPr lang="zh-CN" altLang="en-US" b="1" dirty="0">
                <a:latin typeface="Times New Roman" panose="02020603050405020304" pitchFamily="18" charset="0"/>
              </a:rPr>
              <a:t>机器学习</a:t>
            </a:r>
          </a:p>
          <a:p>
            <a:pPr eaLnBrk="1" hangingPunct="1">
              <a:lnSpc>
                <a:spcPct val="110000"/>
              </a:lnSpc>
              <a:spcBef>
                <a:spcPct val="30000"/>
              </a:spcBef>
            </a:pPr>
            <a:r>
              <a:rPr lang="en-US" altLang="zh-CN" b="1" dirty="0">
                <a:latin typeface="Times New Roman" panose="02020603050405020304" pitchFamily="18" charset="0"/>
              </a:rPr>
              <a:t>7.6  </a:t>
            </a:r>
            <a:r>
              <a:rPr lang="zh-CN" altLang="en-US" b="1" dirty="0">
                <a:latin typeface="Times New Roman" panose="02020603050405020304" pitchFamily="18" charset="0"/>
              </a:rPr>
              <a:t>知识发现与数据挖掘</a:t>
            </a:r>
            <a:endParaRPr lang="en-US" altLang="zh-CN" b="1" dirty="0">
              <a:latin typeface="Times New Roman" panose="02020603050405020304" pitchFamily="18" charset="0"/>
            </a:endParaRPr>
          </a:p>
          <a:p>
            <a:pPr eaLnBrk="1" hangingPunct="1">
              <a:lnSpc>
                <a:spcPct val="110000"/>
              </a:lnSpc>
              <a:spcBef>
                <a:spcPct val="30000"/>
              </a:spcBef>
            </a:pPr>
            <a:r>
              <a:rPr lang="en-US" altLang="zh-CN" b="1" dirty="0">
                <a:latin typeface="Times New Roman" panose="02020603050405020304" pitchFamily="18" charset="0"/>
              </a:rPr>
              <a:t>7.7 </a:t>
            </a:r>
            <a:r>
              <a:rPr lang="zh-CN" altLang="en-US" b="1" dirty="0">
                <a:latin typeface="Times New Roman" panose="02020603050405020304" pitchFamily="18" charset="0"/>
              </a:rPr>
              <a:t>专家系统的建立</a:t>
            </a:r>
          </a:p>
        </p:txBody>
      </p:sp>
    </p:spTree>
    <p:extLst>
      <p:ext uri="{BB962C8B-B14F-4D97-AF65-F5344CB8AC3E}">
        <p14:creationId xmlns:p14="http://schemas.microsoft.com/office/powerpoint/2010/main" val="58274499"/>
      </p:ext>
    </p:extLst>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53</a:t>
            </a:fld>
            <a:endParaRPr lang="ja-JP" altLang="en-US" sz="1800" dirty="0">
              <a:solidFill>
                <a:srgbClr val="A50021"/>
              </a:solidFill>
              <a:ea typeface="MS PGothic" panose="020B0600070205080204" pitchFamily="34" charset="-128"/>
            </a:endParaRPr>
          </a:p>
        </p:txBody>
      </p:sp>
      <p:sp>
        <p:nvSpPr>
          <p:cNvPr id="6147"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7.5 </a:t>
            </a:r>
            <a:r>
              <a:rPr lang="zh-CN" altLang="en-US" dirty="0">
                <a:latin typeface="Times New Roman" panose="02020603050405020304" pitchFamily="18" charset="0"/>
              </a:rPr>
              <a:t>机器学习</a:t>
            </a:r>
          </a:p>
        </p:txBody>
      </p:sp>
      <p:sp>
        <p:nvSpPr>
          <p:cNvPr id="49155" name="Rectangle 3"/>
          <p:cNvSpPr>
            <a:spLocks noGrp="1"/>
          </p:cNvSpPr>
          <p:nvPr>
            <p:ph idx="1"/>
          </p:nvPr>
        </p:nvSpPr>
        <p:spPr>
          <a:xfrm>
            <a:off x="466725" y="981075"/>
            <a:ext cx="8642350" cy="5400675"/>
          </a:xfrm>
          <a:ln/>
        </p:spPr>
        <p:txBody>
          <a:bodyPr vert="horz" wrap="square" lIns="91440" tIns="45720" rIns="91440" bIns="45720" anchor="t" anchorCtr="0"/>
          <a:lstStyle/>
          <a:p>
            <a:pPr eaLnBrk="1" hangingPunct="1">
              <a:lnSpc>
                <a:spcPct val="140000"/>
              </a:lnSpc>
              <a:buFontTx/>
              <a:buBlip>
                <a:blip r:embed="rId3"/>
              </a:buBlip>
            </a:pPr>
            <a:r>
              <a:rPr lang="en-US" altLang="zh-CN" b="1" dirty="0">
                <a:latin typeface="Times New Roman" panose="02020603050405020304" pitchFamily="18" charset="0"/>
              </a:rPr>
              <a:t>7.5.1  </a:t>
            </a:r>
            <a:r>
              <a:rPr lang="zh-CN" altLang="en-US" b="1" dirty="0">
                <a:latin typeface="Times New Roman" panose="02020603050405020304" pitchFamily="18" charset="0"/>
              </a:rPr>
              <a:t>学习</a:t>
            </a:r>
          </a:p>
          <a:p>
            <a:pPr eaLnBrk="1" hangingPunct="1">
              <a:lnSpc>
                <a:spcPct val="140000"/>
              </a:lnSpc>
              <a:buFontTx/>
              <a:buBlip>
                <a:blip r:embed="rId3"/>
              </a:buBlip>
            </a:pPr>
            <a:r>
              <a:rPr lang="en-US" altLang="zh-CN" b="1" dirty="0">
                <a:latin typeface="Times New Roman" panose="02020603050405020304" pitchFamily="18" charset="0"/>
              </a:rPr>
              <a:t>7.5.2  </a:t>
            </a:r>
            <a:r>
              <a:rPr lang="zh-CN" altLang="en-US" b="1" dirty="0">
                <a:latin typeface="Times New Roman" panose="02020603050405020304" pitchFamily="18" charset="0"/>
              </a:rPr>
              <a:t>机器学习</a:t>
            </a:r>
          </a:p>
          <a:p>
            <a:pPr eaLnBrk="1" hangingPunct="1">
              <a:lnSpc>
                <a:spcPct val="140000"/>
              </a:lnSpc>
              <a:buFontTx/>
              <a:buBlip>
                <a:blip r:embed="rId3"/>
              </a:buBlip>
            </a:pPr>
            <a:r>
              <a:rPr lang="en-US" altLang="zh-CN" b="1" dirty="0">
                <a:latin typeface="Times New Roman" panose="02020603050405020304" pitchFamily="18" charset="0"/>
              </a:rPr>
              <a:t>7.5.3  </a:t>
            </a:r>
            <a:r>
              <a:rPr lang="zh-CN" altLang="en-US" b="1" dirty="0">
                <a:latin typeface="Times New Roman" panose="02020603050405020304" pitchFamily="18" charset="0"/>
              </a:rPr>
              <a:t>学习系统</a:t>
            </a:r>
          </a:p>
          <a:p>
            <a:pPr eaLnBrk="1" hangingPunct="1">
              <a:lnSpc>
                <a:spcPct val="140000"/>
              </a:lnSpc>
              <a:buFontTx/>
              <a:buBlip>
                <a:blip r:embed="rId3"/>
              </a:buBlip>
            </a:pPr>
            <a:r>
              <a:rPr lang="en-US" altLang="zh-CN" b="1" dirty="0">
                <a:latin typeface="Times New Roman" panose="02020603050405020304" pitchFamily="18" charset="0"/>
              </a:rPr>
              <a:t>7.5.4  </a:t>
            </a:r>
            <a:r>
              <a:rPr lang="zh-CN" altLang="en-US" b="1" dirty="0">
                <a:latin typeface="Times New Roman" panose="02020603050405020304" pitchFamily="18" charset="0"/>
              </a:rPr>
              <a:t>机器学习的发展</a:t>
            </a:r>
            <a:endParaRPr lang="en-US" altLang="zh-CN" b="1" dirty="0">
              <a:latin typeface="Times New Roman" panose="02020603050405020304" pitchFamily="18" charset="0"/>
            </a:endParaRPr>
          </a:p>
          <a:p>
            <a:pPr eaLnBrk="1" hangingPunct="1">
              <a:lnSpc>
                <a:spcPct val="140000"/>
              </a:lnSpc>
              <a:buFontTx/>
              <a:buBlip>
                <a:blip r:embed="rId3"/>
              </a:buBlip>
            </a:pPr>
            <a:r>
              <a:rPr lang="en-US" altLang="zh-CN" b="1" dirty="0">
                <a:latin typeface="Times New Roman" panose="02020603050405020304" pitchFamily="18" charset="0"/>
              </a:rPr>
              <a:t>7.5.5 </a:t>
            </a:r>
            <a:r>
              <a:rPr lang="zh-CN" altLang="en-US" b="1" dirty="0">
                <a:latin typeface="Times New Roman" panose="02020603050405020304" pitchFamily="18" charset="0"/>
              </a:rPr>
              <a:t>机器学习的分类</a:t>
            </a:r>
          </a:p>
        </p:txBody>
      </p:sp>
      <p:sp>
        <p:nvSpPr>
          <p:cNvPr id="2" name="思想气泡: 云 1">
            <a:extLst>
              <a:ext uri="{FF2B5EF4-FFF2-40B4-BE49-F238E27FC236}">
                <a16:creationId xmlns:a16="http://schemas.microsoft.com/office/drawing/2014/main" id="{61D272AF-A059-798C-43AA-2BC0974D08A6}"/>
              </a:ext>
            </a:extLst>
          </p:cNvPr>
          <p:cNvSpPr/>
          <p:nvPr/>
        </p:nvSpPr>
        <p:spPr>
          <a:xfrm>
            <a:off x="6465627" y="1295400"/>
            <a:ext cx="2643448" cy="1219200"/>
          </a:xfrm>
          <a:prstGeom prst="cloudCallout">
            <a:avLst>
              <a:gd name="adj1" fmla="val -35289"/>
              <a:gd name="adj2" fmla="val 84888"/>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solidFill>
              </a:rPr>
              <a:t>为什么需要机器学习？</a:t>
            </a: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54</a:t>
            </a:fld>
            <a:endParaRPr lang="ja-JP" altLang="en-US" sz="1800" dirty="0">
              <a:solidFill>
                <a:srgbClr val="A50021"/>
              </a:solidFill>
              <a:ea typeface="MS PGothic" panose="020B0600070205080204" pitchFamily="34" charset="-128"/>
            </a:endParaRPr>
          </a:p>
        </p:txBody>
      </p:sp>
      <p:sp>
        <p:nvSpPr>
          <p:cNvPr id="7171" name="Rectangle 2"/>
          <p:cNvSpPr>
            <a:spLocks noGrp="1"/>
          </p:cNvSpPr>
          <p:nvPr>
            <p:ph type="title"/>
          </p:nvPr>
        </p:nvSpPr>
        <p:spPr>
          <a:xfrm>
            <a:off x="0" y="0"/>
            <a:ext cx="9144000" cy="762000"/>
          </a:xfrm>
          <a:ln/>
        </p:spPr>
        <p:txBody>
          <a:bodyPr vert="horz" wrap="square" lIns="91440" tIns="45720" rIns="91440" bIns="45720" anchor="b" anchorCtr="0"/>
          <a:lstStyle/>
          <a:p>
            <a:pPr eaLnBrk="1" hangingPunct="1"/>
            <a:r>
              <a:rPr lang="en-US" altLang="zh-CN" dirty="0">
                <a:latin typeface="Times New Roman" panose="02020603050405020304" pitchFamily="18" charset="0"/>
              </a:rPr>
              <a:t> </a:t>
            </a:r>
            <a:r>
              <a:rPr lang="en-US" altLang="zh-CN" b="1" dirty="0">
                <a:latin typeface="Times New Roman" panose="02020603050405020304" pitchFamily="18" charset="0"/>
              </a:rPr>
              <a:t>7.5</a:t>
            </a:r>
            <a:r>
              <a:rPr lang="en-US" altLang="zh-CN" dirty="0">
                <a:latin typeface="Times New Roman" panose="02020603050405020304" pitchFamily="18" charset="0"/>
              </a:rPr>
              <a:t>.1  </a:t>
            </a:r>
            <a:r>
              <a:rPr lang="zh-CN" altLang="en-US" dirty="0">
                <a:latin typeface="Times New Roman" panose="02020603050405020304" pitchFamily="18" charset="0"/>
              </a:rPr>
              <a:t>学习</a:t>
            </a:r>
          </a:p>
        </p:txBody>
      </p:sp>
      <p:sp>
        <p:nvSpPr>
          <p:cNvPr id="3075" name="Rectangle 3"/>
          <p:cNvSpPr>
            <a:spLocks noGrp="1"/>
          </p:cNvSpPr>
          <p:nvPr>
            <p:ph idx="1"/>
          </p:nvPr>
        </p:nvSpPr>
        <p:spPr>
          <a:xfrm>
            <a:off x="381000" y="1371600"/>
            <a:ext cx="8382000" cy="4648200"/>
          </a:xfrm>
          <a:gradFill rotWithShape="0">
            <a:gsLst>
              <a:gs pos="0">
                <a:srgbClr val="CCFFFF">
                  <a:alpha val="100000"/>
                </a:srgbClr>
              </a:gs>
              <a:gs pos="100000">
                <a:schemeClr val="bg1">
                  <a:alpha val="100000"/>
                </a:schemeClr>
              </a:gs>
            </a:gsLst>
            <a:path path="rect">
              <a:fillToRect l="100000" t="100000"/>
            </a:path>
            <a:tileRect/>
          </a:gradFill>
          <a:ln>
            <a:solidFill>
              <a:srgbClr val="808080">
                <a:alpha val="100000"/>
              </a:srgbClr>
            </a:solidFill>
            <a:miter lim="800000"/>
          </a:ln>
        </p:spPr>
        <p:txBody>
          <a:bodyPr vert="horz" wrap="square" lIns="91440" tIns="45720" rIns="91440" bIns="45720" anchor="t" anchorCtr="0"/>
          <a:lstStyle/>
          <a:p>
            <a:pPr marL="0" indent="0" eaLnBrk="1" hangingPunct="1">
              <a:buClr>
                <a:schemeClr val="tx1"/>
              </a:buClr>
              <a:buNone/>
            </a:pPr>
            <a:r>
              <a:rPr lang="zh-CN" altLang="en-US" sz="2600" b="1" dirty="0">
                <a:latin typeface="Times New Roman" panose="02020603050405020304" pitchFamily="18" charset="0"/>
              </a:rPr>
              <a:t>学习是人类的一种重要的智能行为。一方面，来自不同学科的研究人员给出不同解释；另一方面，学习是一个多侧面、综合性的心理活动。</a:t>
            </a:r>
            <a:endParaRPr lang="en-US" altLang="zh-CN" sz="2600" b="1" dirty="0">
              <a:latin typeface="Times New Roman" panose="02020603050405020304" pitchFamily="18" charset="0"/>
            </a:endParaRPr>
          </a:p>
          <a:p>
            <a:pPr marL="0" indent="0" eaLnBrk="1" hangingPunct="1">
              <a:buClr>
                <a:schemeClr val="tx1"/>
              </a:buClr>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）学习是系统改进其性能的过程：西蒙，</a:t>
            </a:r>
            <a:r>
              <a:rPr lang="en-US" altLang="zh-CN" sz="2600" b="1" dirty="0">
                <a:latin typeface="Times New Roman" panose="02020603050405020304" pitchFamily="18" charset="0"/>
              </a:rPr>
              <a:t>1980</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a:t>
            </a:r>
            <a:r>
              <a:rPr lang="zh-CN" altLang="en-US" sz="2600" b="1" dirty="0">
                <a:latin typeface="Times New Roman" panose="02020603050405020304" pitchFamily="18" charset="0"/>
              </a:rPr>
              <a:t>为什么机器应该学习</a:t>
            </a:r>
            <a:r>
              <a:rPr lang="en-US" altLang="zh-CN" sz="2600" b="1" dirty="0">
                <a:latin typeface="Times New Roman" panose="02020603050405020304" pitchFamily="18" charset="0"/>
              </a:rPr>
              <a:t>》</a:t>
            </a:r>
            <a:r>
              <a:rPr lang="zh-CN" altLang="en-US" sz="2600" b="1" dirty="0">
                <a:latin typeface="Times New Roman" panose="02020603050405020304" pitchFamily="18" charset="0"/>
              </a:rPr>
              <a:t>。</a:t>
            </a:r>
          </a:p>
          <a:p>
            <a:pPr marL="0" indent="0" eaLnBrk="1" hangingPunct="1">
              <a:buClr>
                <a:schemeClr val="tx1"/>
              </a:buClr>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）学习是获取知识的过程：专家系统。</a:t>
            </a:r>
          </a:p>
          <a:p>
            <a:pPr marL="0" indent="0" eaLnBrk="1" hangingPunct="1">
              <a:buClr>
                <a:schemeClr val="tx1"/>
              </a:buClr>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）学习是技能的获取：心理学家。</a:t>
            </a:r>
          </a:p>
          <a:p>
            <a:pPr marL="0" indent="0" eaLnBrk="1" hangingPunct="1">
              <a:buClr>
                <a:schemeClr val="tx1"/>
              </a:buClr>
              <a:buNone/>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4</a:t>
            </a:r>
            <a:r>
              <a:rPr lang="zh-CN" altLang="en-US" sz="2600" b="1" dirty="0">
                <a:latin typeface="Times New Roman" panose="02020603050405020304" pitchFamily="18" charset="0"/>
              </a:rPr>
              <a:t>）学习是事物规律的发现过程：发现系统。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linds(horizontal)">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55</a:t>
            </a:fld>
            <a:endParaRPr lang="ja-JP" altLang="en-US" sz="1800" dirty="0">
              <a:solidFill>
                <a:srgbClr val="A50021"/>
              </a:solidFill>
              <a:ea typeface="MS PGothic" panose="020B0600070205080204" pitchFamily="34" charset="-128"/>
            </a:endParaRPr>
          </a:p>
        </p:txBody>
      </p:sp>
      <p:sp>
        <p:nvSpPr>
          <p:cNvPr id="8195" name="Rectangle 2"/>
          <p:cNvSpPr>
            <a:spLocks noGrp="1"/>
          </p:cNvSpPr>
          <p:nvPr>
            <p:ph type="title"/>
          </p:nvPr>
        </p:nvSpPr>
        <p:spPr>
          <a:xfrm>
            <a:off x="0" y="0"/>
            <a:ext cx="9144000" cy="762000"/>
          </a:xfrm>
          <a:ln/>
        </p:spPr>
        <p:txBody>
          <a:bodyPr vert="horz" wrap="square" lIns="91440" tIns="45720" rIns="91440" bIns="45720" anchor="b" anchorCtr="0"/>
          <a:lstStyle/>
          <a:p>
            <a:pPr eaLnBrk="1" hangingPunct="1"/>
            <a:r>
              <a:rPr lang="en-US" altLang="zh-CN" dirty="0">
                <a:latin typeface="Times New Roman" panose="02020603050405020304" pitchFamily="18" charset="0"/>
              </a:rPr>
              <a:t> </a:t>
            </a:r>
            <a:r>
              <a:rPr lang="en-US" altLang="zh-CN" b="1" dirty="0">
                <a:latin typeface="Times New Roman" panose="02020603050405020304" pitchFamily="18" charset="0"/>
              </a:rPr>
              <a:t>7.5</a:t>
            </a:r>
            <a:r>
              <a:rPr lang="en-US" altLang="zh-CN" dirty="0">
                <a:latin typeface="Times New Roman" panose="02020603050405020304" pitchFamily="18" charset="0"/>
              </a:rPr>
              <a:t>.1  </a:t>
            </a:r>
            <a:r>
              <a:rPr lang="zh-CN" altLang="en-US" dirty="0">
                <a:latin typeface="Times New Roman" panose="02020603050405020304" pitchFamily="18" charset="0"/>
              </a:rPr>
              <a:t>学习</a:t>
            </a:r>
          </a:p>
        </p:txBody>
      </p:sp>
      <p:sp>
        <p:nvSpPr>
          <p:cNvPr id="3077" name="Text Box 5"/>
          <p:cNvSpPr txBox="1"/>
          <p:nvPr/>
        </p:nvSpPr>
        <p:spPr>
          <a:xfrm>
            <a:off x="381000" y="1762125"/>
            <a:ext cx="8382000" cy="248285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a:lnSpc>
                <a:spcPct val="120000"/>
              </a:lnSpc>
              <a:spcBef>
                <a:spcPct val="40000"/>
              </a:spcBef>
              <a:buClr>
                <a:srgbClr val="FF0000"/>
              </a:buClr>
              <a:buSzPct val="60000"/>
              <a:buFont typeface="Wingdings" panose="05000000000000000000" pitchFamily="2" charset="2"/>
              <a:buBlip>
                <a:blip r:embed="rId2"/>
              </a:buBlip>
            </a:pPr>
            <a:r>
              <a:rPr lang="en-US" altLang="zh-CN" sz="2600" b="1" dirty="0">
                <a:solidFill>
                  <a:srgbClr val="FF0000"/>
                </a:solidFill>
                <a:latin typeface="宋体" panose="02010600030101010101" pitchFamily="2" charset="-122"/>
              </a:rPr>
              <a:t> </a:t>
            </a:r>
            <a:r>
              <a:rPr lang="zh-CN" altLang="en-US" sz="2600" b="1" dirty="0">
                <a:solidFill>
                  <a:srgbClr val="0000FF"/>
                </a:solidFill>
                <a:latin typeface="宋体" panose="02010600030101010101" pitchFamily="2" charset="-122"/>
              </a:rPr>
              <a:t>学习</a:t>
            </a:r>
            <a:r>
              <a:rPr lang="zh-CN" altLang="en-US" sz="2600" b="1" dirty="0">
                <a:latin typeface="宋体" panose="02010600030101010101" pitchFamily="2" charset="-122"/>
              </a:rPr>
              <a:t>：一个有特定目的的知识获取过程。</a:t>
            </a:r>
          </a:p>
          <a:p>
            <a:pPr algn="just">
              <a:lnSpc>
                <a:spcPct val="120000"/>
              </a:lnSpc>
              <a:spcBef>
                <a:spcPct val="40000"/>
              </a:spcBef>
              <a:buClr>
                <a:srgbClr val="FF0000"/>
              </a:buClr>
              <a:buSzPct val="60000"/>
              <a:buFont typeface="Wingdings" panose="05000000000000000000" pitchFamily="2" charset="2"/>
              <a:buBlip>
                <a:blip r:embed="rId2"/>
              </a:buBlip>
            </a:pPr>
            <a:r>
              <a:rPr lang="zh-CN" altLang="en-US" sz="2600" b="1" dirty="0">
                <a:latin typeface="宋体" panose="02010600030101010101" pitchFamily="2" charset="-122"/>
              </a:rPr>
              <a:t> 学习的</a:t>
            </a:r>
            <a:r>
              <a:rPr lang="zh-CN" altLang="en-US" sz="2600" b="1" dirty="0">
                <a:solidFill>
                  <a:srgbClr val="0000FF"/>
                </a:solidFill>
                <a:latin typeface="宋体" panose="02010600030101010101" pitchFamily="2" charset="-122"/>
              </a:rPr>
              <a:t>内在行为</a:t>
            </a:r>
            <a:r>
              <a:rPr lang="zh-CN" altLang="en-US" sz="2600" b="1" dirty="0">
                <a:latin typeface="宋体" panose="02010600030101010101" pitchFamily="2" charset="-122"/>
              </a:rPr>
              <a:t>：获取知识、积累经验、发现规律。</a:t>
            </a:r>
          </a:p>
          <a:p>
            <a:pPr algn="just">
              <a:lnSpc>
                <a:spcPct val="120000"/>
              </a:lnSpc>
              <a:spcBef>
                <a:spcPct val="40000"/>
              </a:spcBef>
              <a:buClr>
                <a:srgbClr val="FF0000"/>
              </a:buClr>
              <a:buSzPct val="60000"/>
              <a:buFont typeface="Wingdings" panose="05000000000000000000" pitchFamily="2" charset="2"/>
              <a:buBlip>
                <a:blip r:embed="rId2"/>
              </a:buBlip>
            </a:pPr>
            <a:r>
              <a:rPr lang="zh-CN" altLang="en-US" sz="2600" b="1" dirty="0">
                <a:latin typeface="宋体" panose="02010600030101010101" pitchFamily="2" charset="-122"/>
              </a:rPr>
              <a:t> 学习的</a:t>
            </a:r>
            <a:r>
              <a:rPr lang="zh-CN" altLang="en-US" sz="2600" b="1" dirty="0">
                <a:solidFill>
                  <a:srgbClr val="0000FF"/>
                </a:solidFill>
                <a:latin typeface="宋体" panose="02010600030101010101" pitchFamily="2" charset="-122"/>
              </a:rPr>
              <a:t>外部表现</a:t>
            </a:r>
            <a:r>
              <a:rPr lang="zh-CN" altLang="en-US" sz="2600" b="1" dirty="0">
                <a:latin typeface="宋体" panose="02010600030101010101" pitchFamily="2" charset="-122"/>
              </a:rPr>
              <a:t>：改进性能、适应环境、实现系统的</a:t>
            </a:r>
          </a:p>
          <a:p>
            <a:pPr algn="just">
              <a:lnSpc>
                <a:spcPct val="120000"/>
              </a:lnSpc>
              <a:spcBef>
                <a:spcPct val="40000"/>
              </a:spcBef>
              <a:buClr>
                <a:srgbClr val="FF0000"/>
              </a:buClr>
              <a:buSzPct val="60000"/>
              <a:buFont typeface="Wingdings" panose="05000000000000000000" pitchFamily="2" charset="2"/>
              <a:buNone/>
            </a:pPr>
            <a:r>
              <a:rPr lang="zh-CN" altLang="en-US" sz="2600" b="1" dirty="0">
                <a:latin typeface="宋体" panose="02010600030101010101" pitchFamily="2" charset="-122"/>
              </a:rPr>
              <a:t>  自我完善。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7"/>
                                        </p:tgtEl>
                                        <p:attrNameLst>
                                          <p:attrName>style.visibility</p:attrName>
                                        </p:attrNameLst>
                                      </p:cBhvr>
                                      <p:to>
                                        <p:strVal val="visible"/>
                                      </p:to>
                                    </p:set>
                                    <p:anim calcmode="lin" valueType="num">
                                      <p:cBhvr additive="base">
                                        <p:cTn id="7" dur="500" fill="hold"/>
                                        <p:tgtEl>
                                          <p:spTgt spid="3077"/>
                                        </p:tgtEl>
                                        <p:attrNameLst>
                                          <p:attrName>ppt_x</p:attrName>
                                        </p:attrNameLst>
                                      </p:cBhvr>
                                      <p:tavLst>
                                        <p:tav tm="0">
                                          <p:val>
                                            <p:strVal val="#ppt_x"/>
                                          </p:val>
                                        </p:tav>
                                        <p:tav tm="100000">
                                          <p:val>
                                            <p:strVal val="#ppt_x"/>
                                          </p:val>
                                        </p:tav>
                                      </p:tavLst>
                                    </p:anim>
                                    <p:anim calcmode="lin" valueType="num">
                                      <p:cBhvr additive="base">
                                        <p:cTn id="8" dur="500" fill="hold"/>
                                        <p:tgtEl>
                                          <p:spTgt spid="30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56</a:t>
            </a:fld>
            <a:endParaRPr lang="ja-JP" altLang="en-US" sz="1800" dirty="0">
              <a:solidFill>
                <a:srgbClr val="A50021"/>
              </a:solidFill>
              <a:ea typeface="MS PGothic" panose="020B0600070205080204" pitchFamily="34" charset="-128"/>
            </a:endParaRPr>
          </a:p>
        </p:txBody>
      </p:sp>
      <p:sp>
        <p:nvSpPr>
          <p:cNvPr id="4099" name="Rectangle 3"/>
          <p:cNvSpPr>
            <a:spLocks noGrp="1"/>
          </p:cNvSpPr>
          <p:nvPr>
            <p:ph idx="1"/>
          </p:nvPr>
        </p:nvSpPr>
        <p:spPr>
          <a:xfrm>
            <a:off x="196850" y="798513"/>
            <a:ext cx="8748713" cy="1487487"/>
          </a:xfrm>
          <a:ln/>
        </p:spPr>
        <p:txBody>
          <a:bodyPr vert="horz" wrap="square" lIns="91440" tIns="45720" rIns="91440" bIns="45720" anchor="t" anchorCtr="0"/>
          <a:lstStyle/>
          <a:p>
            <a:pPr marL="0" indent="0" eaLnBrk="1" hangingPunct="1">
              <a:buSzPct val="60000"/>
              <a:buBlip>
                <a:blip r:embed="rId2"/>
              </a:buBlip>
            </a:pPr>
            <a:r>
              <a:rPr lang="en-US" altLang="zh-CN" sz="2600" b="1" dirty="0">
                <a:solidFill>
                  <a:srgbClr val="FF0000"/>
                </a:solidFill>
                <a:latin typeface="宋体" panose="02010600030101010101" pitchFamily="2" charset="-122"/>
              </a:rPr>
              <a:t> </a:t>
            </a:r>
            <a:r>
              <a:rPr lang="zh-CN" altLang="en-US" b="1" dirty="0">
                <a:solidFill>
                  <a:srgbClr val="0000FF"/>
                </a:solidFill>
                <a:latin typeface="宋体" panose="02010600030101010101" pitchFamily="2" charset="-122"/>
              </a:rPr>
              <a:t>机器学习</a:t>
            </a:r>
            <a:r>
              <a:rPr lang="zh-CN" altLang="en-US" b="1" dirty="0">
                <a:latin typeface="宋体" panose="02010600030101010101" pitchFamily="2" charset="-122"/>
              </a:rPr>
              <a:t>：计算机能模拟人的学习行为，自动地通过学习获取知识和技能，不断改善性能，实现自我完善。</a:t>
            </a:r>
            <a:r>
              <a:rPr lang="zh-CN" altLang="en-US" sz="2600" b="1" dirty="0">
                <a:latin typeface="宋体" panose="02010600030101010101" pitchFamily="2" charset="-122"/>
              </a:rPr>
              <a:t> </a:t>
            </a:r>
          </a:p>
        </p:txBody>
      </p:sp>
      <p:sp>
        <p:nvSpPr>
          <p:cNvPr id="9220" name="Rectangle 6"/>
          <p:cNvSpPr/>
          <p:nvPr/>
        </p:nvSpPr>
        <p:spPr>
          <a:xfrm>
            <a:off x="0" y="0"/>
            <a:ext cx="9144000" cy="765175"/>
          </a:xfrm>
          <a:prstGeom prst="rect">
            <a:avLst/>
          </a:prstGeom>
          <a:solidFill>
            <a:srgbClr val="A50021"/>
          </a:solidFill>
          <a:ln w="9525">
            <a:noFill/>
          </a:ln>
        </p:spPr>
        <p:txBody>
          <a:bodyPr anchor="b" anchorCtr="0"/>
          <a:lstStyle/>
          <a:p>
            <a:pPr indent="176530"/>
            <a:r>
              <a:rPr lang="en-US" altLang="zh-CN" sz="3600" dirty="0">
                <a:solidFill>
                  <a:schemeClr val="bg1"/>
                </a:solidFill>
                <a:latin typeface="Arial" panose="020B0604020202020204" pitchFamily="34" charset="0"/>
                <a:ea typeface="黑体" panose="02010609060101010101" pitchFamily="49" charset="-122"/>
              </a:rPr>
              <a:t>7.5.2  </a:t>
            </a:r>
            <a:r>
              <a:rPr lang="zh-CN" altLang="en-US" sz="3600" dirty="0">
                <a:solidFill>
                  <a:schemeClr val="bg1"/>
                </a:solidFill>
                <a:latin typeface="Arial" panose="020B0604020202020204" pitchFamily="34" charset="0"/>
                <a:ea typeface="黑体" panose="02010609060101010101" pitchFamily="49" charset="-122"/>
              </a:rPr>
              <a:t>机器学习</a:t>
            </a:r>
          </a:p>
        </p:txBody>
      </p:sp>
      <p:sp>
        <p:nvSpPr>
          <p:cNvPr id="4103" name="Text Box 7"/>
          <p:cNvSpPr txBox="1">
            <a:spLocks noChangeArrowheads="1"/>
          </p:cNvSpPr>
          <p:nvPr/>
        </p:nvSpPr>
        <p:spPr bwMode="auto">
          <a:xfrm>
            <a:off x="0" y="2057400"/>
            <a:ext cx="9144000" cy="4252913"/>
          </a:xfrm>
          <a:prstGeom prst="rect">
            <a:avLst/>
          </a:prstGeom>
          <a:gradFill rotWithShape="0">
            <a:gsLst>
              <a:gs pos="0">
                <a:schemeClr val="bg1"/>
              </a:gs>
              <a:gs pos="50000">
                <a:srgbClr val="D9FFD9"/>
              </a:gs>
              <a:gs pos="100000">
                <a:schemeClr val="bg1"/>
              </a:gs>
            </a:gsLst>
            <a:lin ang="18900000" scaled="1"/>
          </a:gradFill>
          <a:ln w="9525">
            <a:solidFill>
              <a:srgbClr val="008000"/>
            </a:solidFill>
            <a:miter lim="800000"/>
          </a:ln>
          <a:effectLst/>
        </p:spPr>
        <p:txBody>
          <a:bodyPr wrap="square">
            <a:spAutoFit/>
          </a:bodyPr>
          <a:lstStyle/>
          <a:p>
            <a:pPr marL="457200" marR="0" indent="-457200" defTabSz="914400">
              <a:lnSpc>
                <a:spcPct val="140000"/>
              </a:lnSpc>
              <a:spcBef>
                <a:spcPct val="20000"/>
              </a:spcBef>
              <a:buClr>
                <a:schemeClr val="tx1"/>
              </a:buClr>
              <a:buSzTx/>
              <a:buFontTx/>
              <a:buNone/>
              <a:defRPr/>
            </a:pPr>
            <a:r>
              <a:rPr kumimoji="0" lang="zh-CN" altLang="en-US" sz="2600" b="1" kern="1200" cap="none" spc="0" normalizeH="0" baseline="0" noProof="0" dirty="0">
                <a:latin typeface="Arial" panose="020B0604020202020204" pitchFamily="34" charset="0"/>
                <a:ea typeface="宋体" panose="02010600030101010101" pitchFamily="2" charset="-122"/>
                <a:cs typeface="+mn-cs"/>
              </a:rPr>
              <a:t> 机器学习主要研究以下</a:t>
            </a:r>
            <a:r>
              <a:rPr kumimoji="0" lang="en-US" altLang="zh-CN" sz="2600" b="1" kern="1200" cap="none" spc="0" normalizeH="0" baseline="0" noProof="0" dirty="0">
                <a:latin typeface="Arial" panose="020B0604020202020204" pitchFamily="34" charset="0"/>
                <a:ea typeface="宋体" panose="02010600030101010101" pitchFamily="2" charset="-122"/>
                <a:cs typeface="+mn-cs"/>
              </a:rPr>
              <a:t>3</a:t>
            </a:r>
            <a:r>
              <a:rPr kumimoji="0" lang="zh-CN" altLang="en-US" sz="2600" b="1" kern="1200" cap="none" spc="0" normalizeH="0" baseline="0" noProof="0" dirty="0">
                <a:latin typeface="Arial" panose="020B0604020202020204" pitchFamily="34" charset="0"/>
                <a:ea typeface="宋体" panose="02010600030101010101" pitchFamily="2" charset="-122"/>
                <a:cs typeface="+mn-cs"/>
              </a:rPr>
              <a:t>个方面问题</a:t>
            </a:r>
            <a:r>
              <a:rPr kumimoji="0" lang="en-US" altLang="zh-CN" sz="2600" b="1" kern="1200" cap="none" spc="0" normalizeH="0" baseline="0" noProof="0" dirty="0">
                <a:latin typeface="Arial" panose="020B0604020202020204" pitchFamily="34" charset="0"/>
                <a:ea typeface="宋体" panose="02010600030101010101" pitchFamily="2" charset="-122"/>
                <a:cs typeface="+mn-cs"/>
              </a:rPr>
              <a:t>:</a:t>
            </a:r>
          </a:p>
          <a:p>
            <a:pPr marL="457200" marR="0" indent="-457200" defTabSz="914400">
              <a:lnSpc>
                <a:spcPct val="140000"/>
              </a:lnSpc>
              <a:spcBef>
                <a:spcPct val="20000"/>
              </a:spcBef>
              <a:buClr>
                <a:schemeClr val="tx1"/>
              </a:buClr>
              <a:buSzTx/>
              <a:buFontTx/>
              <a:buNone/>
              <a:defRPr/>
            </a:pPr>
            <a:r>
              <a:rPr kumimoji="0" lang="zh-CN" altLang="en-US" sz="2600" b="1" kern="1200" cap="none" spc="0" normalizeH="0" baseline="0" noProof="0" dirty="0">
                <a:latin typeface="Arial" panose="020B0604020202020204" pitchFamily="34" charset="0"/>
                <a:ea typeface="宋体" panose="02010600030101010101" pitchFamily="2" charset="-122"/>
                <a:cs typeface="+mn-cs"/>
              </a:rPr>
              <a:t>（</a:t>
            </a:r>
            <a:r>
              <a:rPr kumimoji="0" lang="en-US" altLang="zh-CN" sz="2600" b="1" kern="1200" cap="none" spc="0" normalizeH="0" baseline="0" noProof="0" dirty="0">
                <a:latin typeface="Arial" panose="020B0604020202020204" pitchFamily="34" charset="0"/>
                <a:ea typeface="宋体" panose="02010600030101010101" pitchFamily="2" charset="-122"/>
                <a:cs typeface="+mn-cs"/>
              </a:rPr>
              <a:t>1</a:t>
            </a:r>
            <a:r>
              <a:rPr kumimoji="0" lang="zh-CN" altLang="en-US" sz="2600" b="1" kern="1200" cap="none" spc="0" normalizeH="0" baseline="0" noProof="0" dirty="0">
                <a:latin typeface="Arial" panose="020B0604020202020204" pitchFamily="34" charset="0"/>
                <a:ea typeface="宋体" panose="02010600030101010101" pitchFamily="2" charset="-122"/>
                <a:cs typeface="+mn-cs"/>
              </a:rPr>
              <a:t>）学习机制，这是对人类学习机制的研究，即人类获取知识、技能和抽象概念的能力。通过此研究，将从根本上解决机器学习中存在的种种问题。</a:t>
            </a:r>
            <a:r>
              <a:rPr kumimoji="0" lang="zh-CN" altLang="en-US" sz="2600" kern="1200" cap="none" spc="0" normalizeH="0" baseline="0" noProof="0" dirty="0">
                <a:latin typeface="Arial" panose="020B0604020202020204" pitchFamily="34" charset="0"/>
                <a:ea typeface="宋体" panose="02010600030101010101" pitchFamily="2" charset="-122"/>
                <a:cs typeface="+mn-cs"/>
              </a:rPr>
              <a:t>        </a:t>
            </a:r>
          </a:p>
          <a:p>
            <a:pPr marL="457200" marR="0" indent="-457200" defTabSz="914400">
              <a:lnSpc>
                <a:spcPct val="140000"/>
              </a:lnSpc>
              <a:spcBef>
                <a:spcPct val="20000"/>
              </a:spcBef>
              <a:buClr>
                <a:schemeClr val="tx1"/>
              </a:buClr>
              <a:buSzTx/>
              <a:buFontTx/>
              <a:buNone/>
              <a:defRPr/>
            </a:pPr>
            <a:r>
              <a:rPr kumimoji="0" lang="zh-CN" altLang="en-US" sz="2600" b="1" kern="1200" cap="none" spc="0" normalizeH="0" baseline="0" noProof="0" dirty="0">
                <a:latin typeface="Arial" panose="020B0604020202020204" pitchFamily="34" charset="0"/>
                <a:ea typeface="宋体" panose="02010600030101010101" pitchFamily="2" charset="-122"/>
                <a:cs typeface="+mn-cs"/>
              </a:rPr>
              <a:t>（</a:t>
            </a:r>
            <a:r>
              <a:rPr kumimoji="0" lang="en-US" altLang="zh-CN" sz="2600" b="1" kern="1200" cap="none" spc="0" normalizeH="0" baseline="0" noProof="0" dirty="0">
                <a:latin typeface="Arial" panose="020B0604020202020204" pitchFamily="34" charset="0"/>
                <a:ea typeface="宋体" panose="02010600030101010101" pitchFamily="2" charset="-122"/>
                <a:cs typeface="+mn-cs"/>
              </a:rPr>
              <a:t>2</a:t>
            </a:r>
            <a:r>
              <a:rPr kumimoji="0" lang="zh-CN" altLang="en-US" sz="2600" b="1" kern="1200" cap="none" spc="0" normalizeH="0" baseline="0" noProof="0" dirty="0">
                <a:latin typeface="Arial" panose="020B0604020202020204" pitchFamily="34" charset="0"/>
                <a:ea typeface="宋体" panose="02010600030101010101" pitchFamily="2" charset="-122"/>
                <a:cs typeface="+mn-cs"/>
              </a:rPr>
              <a:t>）学习方法，研究人类的学习过程，探索各种可能的学习方法，构建</a:t>
            </a:r>
            <a:r>
              <a:rPr kumimoji="0" lang="zh-CN" altLang="en-US" sz="2600" b="1" kern="1200" cap="none" spc="0" normalizeH="0" baseline="0" noProof="0" dirty="0">
                <a:solidFill>
                  <a:srgbClr val="0000FF"/>
                </a:solidFill>
                <a:latin typeface="Arial" panose="020B0604020202020204" pitchFamily="34" charset="0"/>
                <a:ea typeface="宋体" panose="02010600030101010101" pitchFamily="2" charset="-122"/>
                <a:cs typeface="+mn-cs"/>
              </a:rPr>
              <a:t>独立于具体应用领域的学习算法</a:t>
            </a:r>
            <a:r>
              <a:rPr kumimoji="0" lang="zh-CN" altLang="en-US" sz="2600" b="1" kern="1200" cap="none" spc="0" normalizeH="0" baseline="0" noProof="0" dirty="0">
                <a:latin typeface="Arial" panose="020B0604020202020204" pitchFamily="34" charset="0"/>
                <a:ea typeface="宋体" panose="02010600030101010101" pitchFamily="2" charset="-122"/>
                <a:cs typeface="+mn-cs"/>
              </a:rPr>
              <a:t>。</a:t>
            </a:r>
          </a:p>
          <a:p>
            <a:pPr marL="457200" marR="0" indent="-457200" defTabSz="914400">
              <a:lnSpc>
                <a:spcPct val="140000"/>
              </a:lnSpc>
              <a:spcBef>
                <a:spcPct val="20000"/>
              </a:spcBef>
              <a:buClr>
                <a:schemeClr val="tx1"/>
              </a:buClr>
              <a:buSzTx/>
              <a:buFontTx/>
              <a:buNone/>
              <a:defRPr/>
            </a:pPr>
            <a:r>
              <a:rPr kumimoji="0" lang="zh-CN" altLang="en-US" sz="2600" b="1" kern="1200" cap="none" spc="0" normalizeH="0" baseline="0" noProof="0" dirty="0">
                <a:latin typeface="Arial" panose="020B0604020202020204" pitchFamily="34" charset="0"/>
                <a:ea typeface="宋体" panose="02010600030101010101" pitchFamily="2" charset="-122"/>
                <a:cs typeface="+mn-cs"/>
              </a:rPr>
              <a:t>（</a:t>
            </a:r>
            <a:r>
              <a:rPr kumimoji="0" lang="en-US" altLang="zh-CN" sz="2600" b="1" kern="1200" cap="none" spc="0" normalizeH="0" baseline="0" noProof="0" dirty="0">
                <a:latin typeface="Arial" panose="020B0604020202020204" pitchFamily="34" charset="0"/>
                <a:ea typeface="宋体" panose="02010600030101010101" pitchFamily="2" charset="-122"/>
                <a:cs typeface="+mn-cs"/>
              </a:rPr>
              <a:t>3</a:t>
            </a:r>
            <a:r>
              <a:rPr kumimoji="0" lang="zh-CN" altLang="en-US" sz="2600" b="1" kern="1200" cap="none" spc="0" normalizeH="0" baseline="0" noProof="0" dirty="0">
                <a:latin typeface="Arial" panose="020B0604020202020204" pitchFamily="34" charset="0"/>
                <a:ea typeface="宋体" panose="02010600030101010101" pitchFamily="2" charset="-122"/>
                <a:cs typeface="+mn-cs"/>
              </a:rPr>
              <a:t>）学习系统 ，根据</a:t>
            </a:r>
            <a:r>
              <a:rPr kumimoji="0" lang="zh-CN" altLang="en-US" sz="2600" b="1" kern="1200" cap="none" spc="0" normalizeH="0" baseline="0" noProof="0" dirty="0">
                <a:solidFill>
                  <a:srgbClr val="0000FF"/>
                </a:solidFill>
                <a:latin typeface="Arial" panose="020B0604020202020204" pitchFamily="34" charset="0"/>
                <a:ea typeface="宋体" panose="02010600030101010101" pitchFamily="2" charset="-122"/>
                <a:cs typeface="+mn-cs"/>
              </a:rPr>
              <a:t>特定任务</a:t>
            </a:r>
            <a:r>
              <a:rPr kumimoji="0" lang="zh-CN" altLang="en-US" sz="2600" b="1" kern="1200" cap="none" spc="0" normalizeH="0" baseline="0" noProof="0" dirty="0">
                <a:latin typeface="Arial" panose="020B0604020202020204" pitchFamily="34" charset="0"/>
                <a:ea typeface="宋体" panose="02010600030101010101" pitchFamily="2" charset="-122"/>
                <a:cs typeface="+mn-cs"/>
              </a:rPr>
              <a:t>的要求，建立相应的学习系统</a:t>
            </a:r>
            <a:endParaRPr kumimoji="0" lang="zh-CN" altLang="en-US"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103"/>
                                        </p:tgtEl>
                                        <p:attrNameLst>
                                          <p:attrName>style.visibility</p:attrName>
                                        </p:attrNameLst>
                                      </p:cBhvr>
                                      <p:to>
                                        <p:strVal val="visible"/>
                                      </p:to>
                                    </p:set>
                                    <p:animEffect transition="in" filter="slide(fromBottom)">
                                      <p:cBhvr>
                                        <p:cTn id="13"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410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57</a:t>
            </a:fld>
            <a:endParaRPr lang="ja-JP" altLang="en-US" sz="1800" dirty="0">
              <a:solidFill>
                <a:srgbClr val="A50021"/>
              </a:solidFill>
              <a:ea typeface="MS PGothic" panose="020B0600070205080204" pitchFamily="34" charset="-128"/>
            </a:endParaRPr>
          </a:p>
        </p:txBody>
      </p:sp>
      <p:sp>
        <p:nvSpPr>
          <p:cNvPr id="53253" name="Rectangle 1029"/>
          <p:cNvSpPr/>
          <p:nvPr/>
        </p:nvSpPr>
        <p:spPr>
          <a:xfrm>
            <a:off x="381000" y="1143000"/>
            <a:ext cx="8382000" cy="4570413"/>
          </a:xfrm>
          <a:prstGeom prst="rect">
            <a:avLst/>
          </a:prstGeom>
          <a:noFill/>
          <a:ln w="9525">
            <a:noFill/>
          </a:ln>
        </p:spPr>
        <p:txBody>
          <a:bodyPr>
            <a:spAutoFit/>
          </a:bodyPr>
          <a:lstStyle/>
          <a:p>
            <a:pPr algn="just">
              <a:lnSpc>
                <a:spcPct val="120000"/>
              </a:lnSpc>
              <a:spcBef>
                <a:spcPct val="50000"/>
              </a:spcBef>
              <a:buAutoNum type="arabicPeriod"/>
            </a:pPr>
            <a:r>
              <a:rPr lang="en-US" altLang="zh-CN" sz="2800" b="1" dirty="0">
                <a:solidFill>
                  <a:srgbClr val="0000FF"/>
                </a:solidFill>
                <a:latin typeface="Arial" panose="020B0604020202020204" pitchFamily="34" charset="0"/>
              </a:rPr>
              <a:t> </a:t>
            </a:r>
            <a:r>
              <a:rPr lang="zh-CN" altLang="en-US" sz="2800" b="1" dirty="0">
                <a:solidFill>
                  <a:srgbClr val="0000FF"/>
                </a:solidFill>
                <a:latin typeface="Arial" panose="020B0604020202020204" pitchFamily="34" charset="0"/>
              </a:rPr>
              <a:t>学习系统的定义</a:t>
            </a:r>
            <a:r>
              <a:rPr lang="zh-CN" altLang="en-US" sz="3000" b="1" dirty="0">
                <a:solidFill>
                  <a:srgbClr val="0000FF"/>
                </a:solidFill>
                <a:latin typeface="Arial" panose="020B0604020202020204" pitchFamily="34" charset="0"/>
              </a:rPr>
              <a:t> </a:t>
            </a:r>
          </a:p>
          <a:p>
            <a:pPr algn="just">
              <a:lnSpc>
                <a:spcPct val="120000"/>
              </a:lnSpc>
              <a:spcBef>
                <a:spcPct val="50000"/>
              </a:spcBef>
              <a:buSzPct val="60000"/>
              <a:buBlip>
                <a:blip r:embed="rId2"/>
              </a:buBlip>
            </a:pPr>
            <a:r>
              <a:rPr lang="zh-CN" altLang="en-US" sz="2600" b="1" dirty="0">
                <a:solidFill>
                  <a:srgbClr val="FF0000"/>
                </a:solidFill>
                <a:latin typeface="Arial" panose="020B0604020202020204" pitchFamily="34" charset="0"/>
              </a:rPr>
              <a:t> </a:t>
            </a:r>
            <a:r>
              <a:rPr lang="zh-CN" altLang="en-US" sz="2600" b="1" dirty="0">
                <a:solidFill>
                  <a:srgbClr val="0000FF"/>
                </a:solidFill>
                <a:latin typeface="Arial" panose="020B0604020202020204" pitchFamily="34" charset="0"/>
              </a:rPr>
              <a:t>学习系统：</a:t>
            </a:r>
            <a:r>
              <a:rPr lang="zh-CN" altLang="en-US" sz="2600" b="1" dirty="0">
                <a:latin typeface="Arial" panose="020B0604020202020204" pitchFamily="34" charset="0"/>
              </a:rPr>
              <a:t>能够在一定程度上实现机器学习的系统。</a:t>
            </a:r>
          </a:p>
          <a:p>
            <a:pPr algn="just">
              <a:lnSpc>
                <a:spcPct val="120000"/>
              </a:lnSpc>
              <a:spcBef>
                <a:spcPct val="50000"/>
              </a:spcBef>
              <a:buSzPct val="60000"/>
              <a:buBlip>
                <a:blip r:embed="rId2"/>
              </a:buBlip>
            </a:pPr>
            <a:r>
              <a:rPr lang="zh-CN" altLang="en-US" sz="2600" b="1" dirty="0">
                <a:solidFill>
                  <a:srgbClr val="0000FF"/>
                </a:solidFill>
                <a:latin typeface="Arial" panose="020B0604020202020204" pitchFamily="34" charset="0"/>
              </a:rPr>
              <a:t> 萨利斯</a:t>
            </a:r>
            <a:r>
              <a:rPr lang="en-US" altLang="zh-CN" sz="2600" b="1" dirty="0">
                <a:solidFill>
                  <a:srgbClr val="0000FF"/>
                </a:solidFill>
                <a:latin typeface="Arial" panose="020B0604020202020204" pitchFamily="34" charset="0"/>
              </a:rPr>
              <a:t>(Saris)</a:t>
            </a:r>
            <a:r>
              <a:rPr lang="zh-CN" altLang="en-US" sz="2600" b="1" dirty="0">
                <a:solidFill>
                  <a:srgbClr val="0000FF"/>
                </a:solidFill>
                <a:latin typeface="Arial" panose="020B0604020202020204" pitchFamily="34" charset="0"/>
              </a:rPr>
              <a:t>的定义（</a:t>
            </a:r>
            <a:r>
              <a:rPr lang="en-US" altLang="zh-CN" sz="2600" b="1" dirty="0">
                <a:solidFill>
                  <a:srgbClr val="0000FF"/>
                </a:solidFill>
                <a:latin typeface="Arial" panose="020B0604020202020204" pitchFamily="34" charset="0"/>
              </a:rPr>
              <a:t>1973</a:t>
            </a:r>
            <a:r>
              <a:rPr lang="zh-CN" altLang="en-US" sz="2600" b="1" dirty="0">
                <a:solidFill>
                  <a:srgbClr val="0000FF"/>
                </a:solidFill>
                <a:latin typeface="Arial" panose="020B0604020202020204" pitchFamily="34" charset="0"/>
              </a:rPr>
              <a:t>年）：</a:t>
            </a:r>
            <a:r>
              <a:rPr lang="zh-CN" altLang="en-US" sz="2600" b="1" dirty="0">
                <a:latin typeface="Arial" panose="020B0604020202020204" pitchFamily="34" charset="0"/>
              </a:rPr>
              <a:t>能够从某个过程或环境的未知特征中学到有关信息，并且能把学到的信息用于未来的估计、分类、决策或控制，以便改进系统的性能。</a:t>
            </a:r>
          </a:p>
          <a:p>
            <a:pPr algn="just">
              <a:lnSpc>
                <a:spcPct val="120000"/>
              </a:lnSpc>
              <a:spcBef>
                <a:spcPct val="50000"/>
              </a:spcBef>
              <a:buSzPct val="60000"/>
              <a:buBlip>
                <a:blip r:embed="rId2"/>
              </a:buBlip>
            </a:pPr>
            <a:r>
              <a:rPr lang="zh-CN" altLang="en-US" sz="2600" b="1" dirty="0">
                <a:solidFill>
                  <a:schemeClr val="folHlink"/>
                </a:solidFill>
                <a:latin typeface="Arial" panose="020B0604020202020204" pitchFamily="34" charset="0"/>
              </a:rPr>
              <a:t> </a:t>
            </a:r>
            <a:r>
              <a:rPr lang="zh-CN" altLang="en-US" sz="2600" b="1" dirty="0">
                <a:solidFill>
                  <a:srgbClr val="0000FF"/>
                </a:solidFill>
                <a:latin typeface="Arial" panose="020B0604020202020204" pitchFamily="34" charset="0"/>
              </a:rPr>
              <a:t>施密斯等的定义（</a:t>
            </a:r>
            <a:r>
              <a:rPr lang="en-US" altLang="zh-CN" sz="2600" b="1" dirty="0">
                <a:solidFill>
                  <a:srgbClr val="0000FF"/>
                </a:solidFill>
                <a:latin typeface="Arial" panose="020B0604020202020204" pitchFamily="34" charset="0"/>
              </a:rPr>
              <a:t>1977</a:t>
            </a:r>
            <a:r>
              <a:rPr lang="zh-CN" altLang="en-US" sz="2600" b="1" dirty="0">
                <a:solidFill>
                  <a:srgbClr val="0000FF"/>
                </a:solidFill>
                <a:latin typeface="Arial" panose="020B0604020202020204" pitchFamily="34" charset="0"/>
              </a:rPr>
              <a:t>年）</a:t>
            </a:r>
            <a:r>
              <a:rPr lang="zh-CN" altLang="en-US" sz="2600" b="1" dirty="0">
                <a:latin typeface="Arial" panose="020B0604020202020204" pitchFamily="34" charset="0"/>
              </a:rPr>
              <a:t>：</a:t>
            </a:r>
            <a:r>
              <a:rPr lang="zh-CN" altLang="en-US" sz="2600" b="1" dirty="0">
                <a:latin typeface="宋体" panose="02010600030101010101" pitchFamily="2" charset="-122"/>
              </a:rPr>
              <a:t>在与环境相互作用时，能利用过去与环境作用时得到的信息，并提高其性能。</a:t>
            </a:r>
          </a:p>
        </p:txBody>
      </p:sp>
      <p:sp>
        <p:nvSpPr>
          <p:cNvPr id="10244" name="Rectangle 1030"/>
          <p:cNvSpPr/>
          <p:nvPr/>
        </p:nvSpPr>
        <p:spPr>
          <a:xfrm>
            <a:off x="0" y="0"/>
            <a:ext cx="9144000" cy="765175"/>
          </a:xfrm>
          <a:prstGeom prst="rect">
            <a:avLst/>
          </a:prstGeom>
          <a:solidFill>
            <a:srgbClr val="A50021"/>
          </a:solidFill>
          <a:ln w="9525">
            <a:noFill/>
          </a:ln>
        </p:spPr>
        <p:txBody>
          <a:bodyPr anchor="b" anchorCtr="0"/>
          <a:lstStyle/>
          <a:p>
            <a:pPr indent="176530"/>
            <a:r>
              <a:rPr lang="en-US" altLang="zh-CN" sz="3600" b="1" dirty="0">
                <a:solidFill>
                  <a:schemeClr val="bg1"/>
                </a:solidFill>
                <a:latin typeface="Arial" panose="020B0604020202020204" pitchFamily="34" charset="0"/>
              </a:rPr>
              <a:t>7.1  </a:t>
            </a:r>
            <a:r>
              <a:rPr lang="zh-CN" altLang="en-US" sz="3600" b="1" dirty="0">
                <a:solidFill>
                  <a:schemeClr val="bg1"/>
                </a:solidFill>
                <a:latin typeface="Arial" panose="020B0604020202020204" pitchFamily="34" charset="0"/>
              </a:rPr>
              <a:t>机器学习的基本概念</a:t>
            </a:r>
          </a:p>
        </p:txBody>
      </p:sp>
      <p:sp>
        <p:nvSpPr>
          <p:cNvPr id="10245" name="Rectangle 1033"/>
          <p:cNvSpPr>
            <a:spLocks noGrp="1"/>
          </p:cNvSpPr>
          <p:nvPr>
            <p:ph type="title"/>
          </p:nvPr>
        </p:nvSpPr>
        <p:spPr>
          <a:ln/>
        </p:spPr>
        <p:txBody>
          <a:bodyPr vert="horz" wrap="square" lIns="91440" tIns="45720" rIns="91440" bIns="45720" anchor="b" anchorCtr="0"/>
          <a:lstStyle/>
          <a:p>
            <a:pPr eaLnBrk="1" hangingPunct="1"/>
            <a:r>
              <a:rPr lang="en-US" altLang="zh-CN" b="1" dirty="0">
                <a:latin typeface="Times New Roman" panose="02020603050405020304" pitchFamily="18" charset="0"/>
              </a:rPr>
              <a:t>7.5</a:t>
            </a:r>
            <a:r>
              <a:rPr lang="en-US" altLang="zh-CN" dirty="0">
                <a:latin typeface="Times New Roman" panose="02020603050405020304" pitchFamily="18" charset="0"/>
              </a:rPr>
              <a:t>.3  </a:t>
            </a:r>
            <a:r>
              <a:rPr lang="zh-CN" altLang="en-US" dirty="0">
                <a:latin typeface="Times New Roman" panose="02020603050405020304" pitchFamily="18" charset="0"/>
              </a:rPr>
              <a:t>学习系统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32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32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2"/>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58</a:t>
            </a:fld>
            <a:endParaRPr lang="ja-JP" altLang="en-US" sz="1800" dirty="0">
              <a:solidFill>
                <a:srgbClr val="A50021"/>
              </a:solidFill>
              <a:ea typeface="MS PGothic" panose="020B0600070205080204" pitchFamily="34" charset="-128"/>
            </a:endParaRPr>
          </a:p>
        </p:txBody>
      </p:sp>
      <p:sp>
        <p:nvSpPr>
          <p:cNvPr id="12291" name="Rectangle 2"/>
          <p:cNvSpPr>
            <a:spLocks noGrp="1"/>
          </p:cNvSpPr>
          <p:nvPr>
            <p:ph/>
          </p:nvPr>
        </p:nvSpPr>
        <p:spPr>
          <a:xfrm>
            <a:off x="381000" y="1076210"/>
            <a:ext cx="8382000" cy="2971800"/>
          </a:xfrm>
          <a:ln/>
        </p:spPr>
        <p:txBody>
          <a:bodyPr vert="horz" wrap="square" lIns="91440" tIns="45720" rIns="91440" bIns="45720" anchor="t" anchorCtr="0"/>
          <a:lstStyle/>
          <a:p>
            <a:pPr>
              <a:lnSpc>
                <a:spcPct val="100000"/>
              </a:lnSpc>
              <a:spcBef>
                <a:spcPct val="0"/>
              </a:spcBef>
              <a:buClrTx/>
              <a:buFontTx/>
              <a:buNone/>
            </a:pPr>
            <a:r>
              <a:rPr lang="en-US" altLang="zh-CN" b="1" dirty="0">
                <a:solidFill>
                  <a:srgbClr val="0000FF"/>
                </a:solidFill>
                <a:latin typeface="Times New Roman" panose="02020603050405020304" pitchFamily="18" charset="0"/>
              </a:rPr>
              <a:t> 2. </a:t>
            </a:r>
            <a:r>
              <a:rPr lang="zh-CN" altLang="en-US" b="1" dirty="0">
                <a:solidFill>
                  <a:srgbClr val="0000FF"/>
                </a:solidFill>
                <a:latin typeface="Times New Roman" panose="02020603050405020304" pitchFamily="18" charset="0"/>
              </a:rPr>
              <a:t>学习系统的基本模型</a:t>
            </a:r>
          </a:p>
        </p:txBody>
      </p:sp>
      <p:sp>
        <p:nvSpPr>
          <p:cNvPr id="12292" name="Rectangle 3"/>
          <p:cNvSpPr>
            <a:spLocks noGrp="1"/>
          </p:cNvSpPr>
          <p:nvPr>
            <p:ph type="title" idx="4294967295"/>
          </p:nvPr>
        </p:nvSpPr>
        <p:spPr>
          <a:ln/>
        </p:spPr>
        <p:txBody>
          <a:bodyPr vert="horz" wrap="square" lIns="91440" tIns="45720" rIns="91440" bIns="45720" anchor="b" anchorCtr="0"/>
          <a:lstStyle/>
          <a:p>
            <a:pPr eaLnBrk="1" hangingPunct="1"/>
            <a:r>
              <a:rPr lang="en-US" altLang="zh-CN" b="1" dirty="0">
                <a:latin typeface="Times New Roman" panose="02020603050405020304" pitchFamily="18" charset="0"/>
              </a:rPr>
              <a:t>7.5</a:t>
            </a:r>
            <a:r>
              <a:rPr lang="en-US" altLang="zh-CN" dirty="0">
                <a:latin typeface="Times New Roman" panose="02020603050405020304" pitchFamily="18" charset="0"/>
              </a:rPr>
              <a:t>.3  </a:t>
            </a:r>
            <a:r>
              <a:rPr lang="zh-CN" altLang="en-US" dirty="0">
                <a:latin typeface="Times New Roman" panose="02020603050405020304" pitchFamily="18" charset="0"/>
              </a:rPr>
              <a:t>学习系统</a:t>
            </a:r>
          </a:p>
        </p:txBody>
      </p:sp>
      <p:grpSp>
        <p:nvGrpSpPr>
          <p:cNvPr id="12293" name="Group 38"/>
          <p:cNvGrpSpPr/>
          <p:nvPr/>
        </p:nvGrpSpPr>
        <p:grpSpPr>
          <a:xfrm>
            <a:off x="762000" y="1912822"/>
            <a:ext cx="7315200" cy="2486025"/>
            <a:chOff x="480" y="1392"/>
            <a:chExt cx="4608" cy="1566"/>
          </a:xfrm>
        </p:grpSpPr>
        <p:sp>
          <p:nvSpPr>
            <p:cNvPr id="12294" name="AutoShape 5"/>
            <p:cNvSpPr>
              <a:spLocks noChangeAspect="1" noTextEdit="1"/>
            </p:cNvSpPr>
            <p:nvPr/>
          </p:nvSpPr>
          <p:spPr>
            <a:xfrm>
              <a:off x="480" y="1392"/>
              <a:ext cx="4608" cy="1566"/>
            </a:xfrm>
            <a:prstGeom prst="rect">
              <a:avLst/>
            </a:prstGeom>
            <a:noFill/>
            <a:ln w="9525">
              <a:noFill/>
            </a:ln>
          </p:spPr>
          <p:txBody>
            <a:bodyPr/>
            <a:lstStyle/>
            <a:p>
              <a:endParaRPr lang="zh-CN" altLang="en-US"/>
            </a:p>
          </p:txBody>
        </p:sp>
        <p:sp>
          <p:nvSpPr>
            <p:cNvPr id="12295" name="Rectangle 7"/>
            <p:cNvSpPr/>
            <p:nvPr/>
          </p:nvSpPr>
          <p:spPr>
            <a:xfrm>
              <a:off x="3999" y="1780"/>
              <a:ext cx="1067" cy="379"/>
            </a:xfrm>
            <a:prstGeom prst="rect">
              <a:avLst/>
            </a:prstGeom>
            <a:noFill/>
            <a:ln w="20638"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2296" name="Rectangle 8"/>
            <p:cNvSpPr/>
            <p:nvPr/>
          </p:nvSpPr>
          <p:spPr>
            <a:xfrm>
              <a:off x="4014" y="1842"/>
              <a:ext cx="1040" cy="250"/>
            </a:xfrm>
            <a:prstGeom prst="rect">
              <a:avLst/>
            </a:prstGeom>
            <a:noFill/>
            <a:ln w="9525">
              <a:noFill/>
            </a:ln>
          </p:spPr>
          <p:txBody>
            <a:bodyPr wrap="none" lIns="0" tIns="0" rIns="0" bIns="0">
              <a:spAutoFit/>
            </a:bodyPr>
            <a:lstStyle/>
            <a:p>
              <a:r>
                <a:rPr lang="zh-CN" altLang="en-US" sz="2600" dirty="0">
                  <a:solidFill>
                    <a:srgbClr val="000000"/>
                  </a:solidFill>
                  <a:latin typeface="宋体" panose="02010600030101010101" pitchFamily="2" charset="-122"/>
                </a:rPr>
                <a:t>执行与评价</a:t>
              </a:r>
              <a:endParaRPr lang="zh-CN" altLang="en-US" dirty="0">
                <a:latin typeface="Arial" panose="020B0604020202020204" pitchFamily="34" charset="0"/>
              </a:endParaRPr>
            </a:p>
          </p:txBody>
        </p:sp>
        <p:sp>
          <p:nvSpPr>
            <p:cNvPr id="12297" name="Rectangle 9"/>
            <p:cNvSpPr/>
            <p:nvPr/>
          </p:nvSpPr>
          <p:spPr>
            <a:xfrm>
              <a:off x="518" y="1766"/>
              <a:ext cx="1248" cy="406"/>
            </a:xfrm>
            <a:prstGeom prst="rect">
              <a:avLst/>
            </a:prstGeom>
            <a:noFill/>
            <a:ln w="9525">
              <a:noFill/>
            </a:ln>
          </p:spPr>
          <p:txBody>
            <a:bodyPr/>
            <a:lstStyle/>
            <a:p>
              <a:endParaRPr lang="zh-CN" altLang="en-US" dirty="0">
                <a:latin typeface="Arial" panose="020B0604020202020204" pitchFamily="34" charset="0"/>
              </a:endParaRPr>
            </a:p>
          </p:txBody>
        </p:sp>
        <p:sp>
          <p:nvSpPr>
            <p:cNvPr id="12298" name="Rectangle 10"/>
            <p:cNvSpPr/>
            <p:nvPr/>
          </p:nvSpPr>
          <p:spPr>
            <a:xfrm>
              <a:off x="612" y="1842"/>
              <a:ext cx="416" cy="250"/>
            </a:xfrm>
            <a:prstGeom prst="rect">
              <a:avLst/>
            </a:prstGeom>
            <a:noFill/>
            <a:ln w="9525">
              <a:noFill/>
            </a:ln>
          </p:spPr>
          <p:txBody>
            <a:bodyPr wrap="none" lIns="0" tIns="0" rIns="0" bIns="0">
              <a:spAutoFit/>
            </a:bodyPr>
            <a:lstStyle/>
            <a:p>
              <a:r>
                <a:rPr lang="zh-CN" altLang="en-US" sz="2600" dirty="0">
                  <a:solidFill>
                    <a:srgbClr val="000000"/>
                  </a:solidFill>
                  <a:latin typeface="宋体" panose="02010600030101010101" pitchFamily="2" charset="-122"/>
                </a:rPr>
                <a:t>环境</a:t>
              </a:r>
              <a:endParaRPr lang="zh-CN" altLang="en-US" dirty="0">
                <a:latin typeface="Arial" panose="020B0604020202020204" pitchFamily="34" charset="0"/>
              </a:endParaRPr>
            </a:p>
          </p:txBody>
        </p:sp>
        <p:sp>
          <p:nvSpPr>
            <p:cNvPr id="12299" name="Rectangle 11"/>
            <p:cNvSpPr/>
            <p:nvPr/>
          </p:nvSpPr>
          <p:spPr>
            <a:xfrm>
              <a:off x="487" y="1780"/>
              <a:ext cx="641" cy="379"/>
            </a:xfrm>
            <a:prstGeom prst="rect">
              <a:avLst/>
            </a:prstGeom>
            <a:noFill/>
            <a:ln w="20638"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2300" name="Rectangle 12"/>
            <p:cNvSpPr/>
            <p:nvPr/>
          </p:nvSpPr>
          <p:spPr>
            <a:xfrm>
              <a:off x="1551" y="1780"/>
              <a:ext cx="747" cy="379"/>
            </a:xfrm>
            <a:prstGeom prst="rect">
              <a:avLst/>
            </a:prstGeom>
            <a:noFill/>
            <a:ln w="20638"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2301" name="Rectangle 13"/>
            <p:cNvSpPr/>
            <p:nvPr/>
          </p:nvSpPr>
          <p:spPr>
            <a:xfrm>
              <a:off x="1701" y="1842"/>
              <a:ext cx="416" cy="250"/>
            </a:xfrm>
            <a:prstGeom prst="rect">
              <a:avLst/>
            </a:prstGeom>
            <a:noFill/>
            <a:ln w="9525">
              <a:noFill/>
            </a:ln>
          </p:spPr>
          <p:txBody>
            <a:bodyPr wrap="none" lIns="0" tIns="0" rIns="0" bIns="0">
              <a:spAutoFit/>
            </a:bodyPr>
            <a:lstStyle/>
            <a:p>
              <a:r>
                <a:rPr lang="zh-CN" altLang="en-US" sz="2600" dirty="0">
                  <a:solidFill>
                    <a:srgbClr val="000000"/>
                  </a:solidFill>
                  <a:latin typeface="宋体" panose="02010600030101010101" pitchFamily="2" charset="-122"/>
                </a:rPr>
                <a:t>学习</a:t>
              </a:r>
              <a:endParaRPr lang="zh-CN" altLang="en-US" dirty="0">
                <a:latin typeface="Arial" panose="020B0604020202020204" pitchFamily="34" charset="0"/>
              </a:endParaRPr>
            </a:p>
          </p:txBody>
        </p:sp>
        <p:sp>
          <p:nvSpPr>
            <p:cNvPr id="12302" name="Rectangle 14"/>
            <p:cNvSpPr/>
            <p:nvPr/>
          </p:nvSpPr>
          <p:spPr>
            <a:xfrm>
              <a:off x="2722" y="1780"/>
              <a:ext cx="854" cy="379"/>
            </a:xfrm>
            <a:prstGeom prst="rect">
              <a:avLst/>
            </a:prstGeom>
            <a:noFill/>
            <a:ln w="20638"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2303" name="Rectangle 15"/>
            <p:cNvSpPr/>
            <p:nvPr/>
          </p:nvSpPr>
          <p:spPr>
            <a:xfrm>
              <a:off x="2835" y="1842"/>
              <a:ext cx="624" cy="250"/>
            </a:xfrm>
            <a:prstGeom prst="rect">
              <a:avLst/>
            </a:prstGeom>
            <a:noFill/>
            <a:ln w="9525">
              <a:noFill/>
            </a:ln>
          </p:spPr>
          <p:txBody>
            <a:bodyPr wrap="none" lIns="0" tIns="0" rIns="0" bIns="0">
              <a:spAutoFit/>
            </a:bodyPr>
            <a:lstStyle/>
            <a:p>
              <a:r>
                <a:rPr lang="zh-CN" altLang="en-US" sz="2600" dirty="0">
                  <a:solidFill>
                    <a:srgbClr val="000000"/>
                  </a:solidFill>
                  <a:latin typeface="宋体" panose="02010600030101010101" pitchFamily="2" charset="-122"/>
                </a:rPr>
                <a:t>知识库</a:t>
              </a:r>
              <a:endParaRPr lang="zh-CN" altLang="en-US" dirty="0">
                <a:latin typeface="Arial" panose="020B0604020202020204" pitchFamily="34" charset="0"/>
              </a:endParaRPr>
            </a:p>
          </p:txBody>
        </p:sp>
        <p:grpSp>
          <p:nvGrpSpPr>
            <p:cNvPr id="12304" name="Group 18"/>
            <p:cNvGrpSpPr/>
            <p:nvPr/>
          </p:nvGrpSpPr>
          <p:grpSpPr>
            <a:xfrm>
              <a:off x="1125" y="1913"/>
              <a:ext cx="426" cy="107"/>
              <a:chOff x="1125" y="1913"/>
              <a:chExt cx="426" cy="107"/>
            </a:xfrm>
          </p:grpSpPr>
          <p:sp>
            <p:nvSpPr>
              <p:cNvPr id="12319" name="Line 16"/>
              <p:cNvSpPr/>
              <p:nvPr/>
            </p:nvSpPr>
            <p:spPr>
              <a:xfrm>
                <a:off x="1125" y="1966"/>
                <a:ext cx="231" cy="1"/>
              </a:xfrm>
              <a:prstGeom prst="line">
                <a:avLst/>
              </a:prstGeom>
              <a:ln w="20638" cap="flat" cmpd="sng">
                <a:solidFill>
                  <a:srgbClr val="000000"/>
                </a:solidFill>
                <a:prstDash val="solid"/>
                <a:headEnd type="none" w="med" len="med"/>
                <a:tailEnd type="none" w="med" len="med"/>
              </a:ln>
            </p:spPr>
          </p:sp>
          <p:sp>
            <p:nvSpPr>
              <p:cNvPr id="12320" name="Freeform 17"/>
              <p:cNvSpPr/>
              <p:nvPr/>
            </p:nvSpPr>
            <p:spPr>
              <a:xfrm>
                <a:off x="1351" y="1913"/>
                <a:ext cx="200" cy="107"/>
              </a:xfrm>
              <a:custGeom>
                <a:avLst/>
                <a:gdLst>
                  <a:gd name="txL" fmla="*/ 0 w 200"/>
                  <a:gd name="txT" fmla="*/ 0 h 107"/>
                  <a:gd name="txR" fmla="*/ 200 w 200"/>
                  <a:gd name="txB" fmla="*/ 107 h 107"/>
                </a:gdLst>
                <a:ahLst/>
                <a:cxnLst>
                  <a:cxn ang="0">
                    <a:pos x="0" y="107"/>
                  </a:cxn>
                  <a:cxn ang="0">
                    <a:pos x="200" y="55"/>
                  </a:cxn>
                  <a:cxn ang="0">
                    <a:pos x="0" y="0"/>
                  </a:cxn>
                  <a:cxn ang="0">
                    <a:pos x="0" y="107"/>
                  </a:cxn>
                </a:cxnLst>
                <a:rect l="txL" t="txT" r="txR" b="txB"/>
                <a:pathLst>
                  <a:path w="200" h="107">
                    <a:moveTo>
                      <a:pt x="0" y="107"/>
                    </a:moveTo>
                    <a:lnTo>
                      <a:pt x="200" y="55"/>
                    </a:lnTo>
                    <a:lnTo>
                      <a:pt x="0" y="0"/>
                    </a:lnTo>
                    <a:lnTo>
                      <a:pt x="0" y="107"/>
                    </a:lnTo>
                    <a:close/>
                  </a:path>
                </a:pathLst>
              </a:custGeom>
              <a:solidFill>
                <a:srgbClr val="000000">
                  <a:alpha val="100000"/>
                </a:srgbClr>
              </a:solidFill>
              <a:ln w="9525">
                <a:noFill/>
              </a:ln>
            </p:spPr>
            <p:txBody>
              <a:bodyPr/>
              <a:lstStyle/>
              <a:p>
                <a:endParaRPr lang="zh-CN" altLang="en-US"/>
              </a:p>
            </p:txBody>
          </p:sp>
        </p:grpSp>
        <p:grpSp>
          <p:nvGrpSpPr>
            <p:cNvPr id="12305" name="Group 21"/>
            <p:cNvGrpSpPr/>
            <p:nvPr/>
          </p:nvGrpSpPr>
          <p:grpSpPr>
            <a:xfrm>
              <a:off x="3573" y="1913"/>
              <a:ext cx="426" cy="107"/>
              <a:chOff x="3573" y="1913"/>
              <a:chExt cx="426" cy="107"/>
            </a:xfrm>
          </p:grpSpPr>
          <p:sp>
            <p:nvSpPr>
              <p:cNvPr id="12317" name="Line 19"/>
              <p:cNvSpPr/>
              <p:nvPr/>
            </p:nvSpPr>
            <p:spPr>
              <a:xfrm>
                <a:off x="3573" y="1966"/>
                <a:ext cx="231" cy="1"/>
              </a:xfrm>
              <a:prstGeom prst="line">
                <a:avLst/>
              </a:prstGeom>
              <a:ln w="14288" cap="flat" cmpd="sng">
                <a:solidFill>
                  <a:srgbClr val="000000"/>
                </a:solidFill>
                <a:prstDash val="solid"/>
                <a:headEnd type="none" w="med" len="med"/>
                <a:tailEnd type="none" w="med" len="med"/>
              </a:ln>
            </p:spPr>
          </p:sp>
          <p:sp>
            <p:nvSpPr>
              <p:cNvPr id="12318" name="Freeform 20"/>
              <p:cNvSpPr/>
              <p:nvPr/>
            </p:nvSpPr>
            <p:spPr>
              <a:xfrm>
                <a:off x="3800" y="1913"/>
                <a:ext cx="199" cy="107"/>
              </a:xfrm>
              <a:custGeom>
                <a:avLst/>
                <a:gdLst>
                  <a:gd name="txL" fmla="*/ 0 w 199"/>
                  <a:gd name="txT" fmla="*/ 0 h 107"/>
                  <a:gd name="txR" fmla="*/ 199 w 199"/>
                  <a:gd name="txB" fmla="*/ 107 h 107"/>
                </a:gdLst>
                <a:ahLst/>
                <a:cxnLst>
                  <a:cxn ang="0">
                    <a:pos x="0" y="107"/>
                  </a:cxn>
                  <a:cxn ang="0">
                    <a:pos x="199" y="55"/>
                  </a:cxn>
                  <a:cxn ang="0">
                    <a:pos x="0" y="0"/>
                  </a:cxn>
                  <a:cxn ang="0">
                    <a:pos x="0" y="107"/>
                  </a:cxn>
                </a:cxnLst>
                <a:rect l="txL" t="txT" r="txR" b="txB"/>
                <a:pathLst>
                  <a:path w="199" h="107">
                    <a:moveTo>
                      <a:pt x="0" y="107"/>
                    </a:moveTo>
                    <a:lnTo>
                      <a:pt x="199" y="55"/>
                    </a:lnTo>
                    <a:lnTo>
                      <a:pt x="0" y="0"/>
                    </a:lnTo>
                    <a:lnTo>
                      <a:pt x="0" y="107"/>
                    </a:lnTo>
                    <a:close/>
                  </a:path>
                </a:pathLst>
              </a:custGeom>
              <a:solidFill>
                <a:srgbClr val="000000">
                  <a:alpha val="100000"/>
                </a:srgbClr>
              </a:solidFill>
              <a:ln w="9525">
                <a:noFill/>
              </a:ln>
            </p:spPr>
            <p:txBody>
              <a:bodyPr/>
              <a:lstStyle/>
              <a:p>
                <a:endParaRPr lang="zh-CN" altLang="en-US"/>
              </a:p>
            </p:txBody>
          </p:sp>
        </p:grpSp>
        <p:grpSp>
          <p:nvGrpSpPr>
            <p:cNvPr id="12306" name="Group 24"/>
            <p:cNvGrpSpPr/>
            <p:nvPr/>
          </p:nvGrpSpPr>
          <p:grpSpPr>
            <a:xfrm>
              <a:off x="2296" y="1913"/>
              <a:ext cx="426" cy="107"/>
              <a:chOff x="2296" y="1913"/>
              <a:chExt cx="426" cy="107"/>
            </a:xfrm>
          </p:grpSpPr>
          <p:sp>
            <p:nvSpPr>
              <p:cNvPr id="12315" name="Line 22"/>
              <p:cNvSpPr/>
              <p:nvPr/>
            </p:nvSpPr>
            <p:spPr>
              <a:xfrm>
                <a:off x="2296" y="1966"/>
                <a:ext cx="231" cy="1"/>
              </a:xfrm>
              <a:prstGeom prst="line">
                <a:avLst/>
              </a:prstGeom>
              <a:ln w="20638" cap="flat" cmpd="sng">
                <a:solidFill>
                  <a:srgbClr val="000000"/>
                </a:solidFill>
                <a:prstDash val="solid"/>
                <a:headEnd type="none" w="med" len="med"/>
                <a:tailEnd type="none" w="med" len="med"/>
              </a:ln>
            </p:spPr>
          </p:sp>
          <p:sp>
            <p:nvSpPr>
              <p:cNvPr id="12316" name="Freeform 23"/>
              <p:cNvSpPr/>
              <p:nvPr/>
            </p:nvSpPr>
            <p:spPr>
              <a:xfrm>
                <a:off x="2522" y="1913"/>
                <a:ext cx="200" cy="107"/>
              </a:xfrm>
              <a:custGeom>
                <a:avLst/>
                <a:gdLst>
                  <a:gd name="txL" fmla="*/ 0 w 200"/>
                  <a:gd name="txT" fmla="*/ 0 h 107"/>
                  <a:gd name="txR" fmla="*/ 200 w 200"/>
                  <a:gd name="txB" fmla="*/ 107 h 107"/>
                </a:gdLst>
                <a:ahLst/>
                <a:cxnLst>
                  <a:cxn ang="0">
                    <a:pos x="0" y="107"/>
                  </a:cxn>
                  <a:cxn ang="0">
                    <a:pos x="200" y="55"/>
                  </a:cxn>
                  <a:cxn ang="0">
                    <a:pos x="0" y="0"/>
                  </a:cxn>
                  <a:cxn ang="0">
                    <a:pos x="0" y="107"/>
                  </a:cxn>
                </a:cxnLst>
                <a:rect l="txL" t="txT" r="txR" b="txB"/>
                <a:pathLst>
                  <a:path w="200" h="107">
                    <a:moveTo>
                      <a:pt x="0" y="107"/>
                    </a:moveTo>
                    <a:lnTo>
                      <a:pt x="200" y="55"/>
                    </a:lnTo>
                    <a:lnTo>
                      <a:pt x="0" y="0"/>
                    </a:lnTo>
                    <a:lnTo>
                      <a:pt x="0" y="107"/>
                    </a:lnTo>
                    <a:close/>
                  </a:path>
                </a:pathLst>
              </a:custGeom>
              <a:solidFill>
                <a:srgbClr val="000000">
                  <a:alpha val="100000"/>
                </a:srgbClr>
              </a:solidFill>
              <a:ln w="9525">
                <a:noFill/>
              </a:ln>
            </p:spPr>
            <p:txBody>
              <a:bodyPr/>
              <a:lstStyle/>
              <a:p>
                <a:endParaRPr lang="zh-CN" altLang="en-US"/>
              </a:p>
            </p:txBody>
          </p:sp>
        </p:grpSp>
        <p:sp>
          <p:nvSpPr>
            <p:cNvPr id="12307" name="Line 25"/>
            <p:cNvSpPr/>
            <p:nvPr/>
          </p:nvSpPr>
          <p:spPr>
            <a:xfrm flipV="1">
              <a:off x="4531" y="1402"/>
              <a:ext cx="1" cy="378"/>
            </a:xfrm>
            <a:prstGeom prst="line">
              <a:avLst/>
            </a:prstGeom>
            <a:ln w="20638" cap="flat" cmpd="sng">
              <a:solidFill>
                <a:srgbClr val="000000"/>
              </a:solidFill>
              <a:prstDash val="solid"/>
              <a:headEnd type="none" w="med" len="med"/>
              <a:tailEnd type="none" w="med" len="med"/>
            </a:ln>
          </p:spPr>
        </p:sp>
        <p:sp>
          <p:nvSpPr>
            <p:cNvPr id="12308" name="Line 26"/>
            <p:cNvSpPr/>
            <p:nvPr/>
          </p:nvSpPr>
          <p:spPr>
            <a:xfrm flipH="1">
              <a:off x="1977" y="1402"/>
              <a:ext cx="2554" cy="1"/>
            </a:xfrm>
            <a:prstGeom prst="line">
              <a:avLst/>
            </a:prstGeom>
            <a:ln w="20638" cap="flat" cmpd="sng">
              <a:solidFill>
                <a:srgbClr val="000000"/>
              </a:solidFill>
              <a:prstDash val="solid"/>
              <a:headEnd type="none" w="med" len="med"/>
              <a:tailEnd type="none" w="med" len="med"/>
            </a:ln>
          </p:spPr>
        </p:sp>
        <p:grpSp>
          <p:nvGrpSpPr>
            <p:cNvPr id="12309" name="Group 29"/>
            <p:cNvGrpSpPr/>
            <p:nvPr/>
          </p:nvGrpSpPr>
          <p:grpSpPr>
            <a:xfrm>
              <a:off x="1932" y="1402"/>
              <a:ext cx="91" cy="378"/>
              <a:chOff x="1932" y="1402"/>
              <a:chExt cx="91" cy="378"/>
            </a:xfrm>
          </p:grpSpPr>
          <p:sp>
            <p:nvSpPr>
              <p:cNvPr id="12313" name="Line 27"/>
              <p:cNvSpPr/>
              <p:nvPr/>
            </p:nvSpPr>
            <p:spPr>
              <a:xfrm>
                <a:off x="1977" y="1402"/>
                <a:ext cx="1" cy="147"/>
              </a:xfrm>
              <a:prstGeom prst="line">
                <a:avLst/>
              </a:prstGeom>
              <a:ln w="20638" cap="flat" cmpd="sng">
                <a:solidFill>
                  <a:srgbClr val="000000"/>
                </a:solidFill>
                <a:prstDash val="solid"/>
                <a:headEnd type="none" w="med" len="med"/>
                <a:tailEnd type="none" w="med" len="med"/>
              </a:ln>
            </p:spPr>
          </p:sp>
          <p:sp>
            <p:nvSpPr>
              <p:cNvPr id="12314" name="Freeform 28"/>
              <p:cNvSpPr/>
              <p:nvPr/>
            </p:nvSpPr>
            <p:spPr>
              <a:xfrm>
                <a:off x="1932" y="1544"/>
                <a:ext cx="91" cy="236"/>
              </a:xfrm>
              <a:custGeom>
                <a:avLst/>
                <a:gdLst>
                  <a:gd name="txL" fmla="*/ 0 w 91"/>
                  <a:gd name="txT" fmla="*/ 0 h 236"/>
                  <a:gd name="txR" fmla="*/ 91 w 91"/>
                  <a:gd name="txB" fmla="*/ 236 h 236"/>
                </a:gdLst>
                <a:ahLst/>
                <a:cxnLst>
                  <a:cxn ang="0">
                    <a:pos x="0" y="0"/>
                  </a:cxn>
                  <a:cxn ang="0">
                    <a:pos x="45" y="236"/>
                  </a:cxn>
                  <a:cxn ang="0">
                    <a:pos x="91" y="0"/>
                  </a:cxn>
                  <a:cxn ang="0">
                    <a:pos x="0" y="0"/>
                  </a:cxn>
                </a:cxnLst>
                <a:rect l="txL" t="txT" r="txR" b="txB"/>
                <a:pathLst>
                  <a:path w="91" h="236">
                    <a:moveTo>
                      <a:pt x="0" y="0"/>
                    </a:moveTo>
                    <a:lnTo>
                      <a:pt x="45" y="236"/>
                    </a:lnTo>
                    <a:lnTo>
                      <a:pt x="91" y="0"/>
                    </a:lnTo>
                    <a:lnTo>
                      <a:pt x="0" y="0"/>
                    </a:lnTo>
                    <a:close/>
                  </a:path>
                </a:pathLst>
              </a:custGeom>
              <a:solidFill>
                <a:srgbClr val="000000">
                  <a:alpha val="100000"/>
                </a:srgbClr>
              </a:solidFill>
              <a:ln w="9525">
                <a:noFill/>
              </a:ln>
            </p:spPr>
            <p:txBody>
              <a:bodyPr/>
              <a:lstStyle/>
              <a:p>
                <a:endParaRPr lang="zh-CN" altLang="en-US"/>
              </a:p>
            </p:txBody>
          </p:sp>
        </p:grpSp>
        <p:sp>
          <p:nvSpPr>
            <p:cNvPr id="12310" name="Rectangle 30"/>
            <p:cNvSpPr/>
            <p:nvPr/>
          </p:nvSpPr>
          <p:spPr>
            <a:xfrm>
              <a:off x="1338" y="2534"/>
              <a:ext cx="2557" cy="406"/>
            </a:xfrm>
            <a:prstGeom prst="rect">
              <a:avLst/>
            </a:prstGeom>
            <a:noFill/>
            <a:ln w="9525">
              <a:noFill/>
            </a:ln>
          </p:spPr>
          <p:txBody>
            <a:bodyPr/>
            <a:lstStyle/>
            <a:p>
              <a:endParaRPr lang="zh-CN" altLang="en-US" dirty="0">
                <a:latin typeface="Arial" panose="020B0604020202020204" pitchFamily="34" charset="0"/>
              </a:endParaRPr>
            </a:p>
          </p:txBody>
        </p:sp>
        <p:sp>
          <p:nvSpPr>
            <p:cNvPr id="12311" name="Rectangle 35"/>
            <p:cNvSpPr/>
            <p:nvPr/>
          </p:nvSpPr>
          <p:spPr>
            <a:xfrm>
              <a:off x="1879" y="2630"/>
              <a:ext cx="208" cy="250"/>
            </a:xfrm>
            <a:prstGeom prst="rect">
              <a:avLst/>
            </a:prstGeom>
            <a:noFill/>
            <a:ln w="9525">
              <a:noFill/>
            </a:ln>
          </p:spPr>
          <p:txBody>
            <a:bodyPr wrap="none" lIns="0" tIns="0" rIns="0" bIns="0">
              <a:spAutoFit/>
            </a:bodyPr>
            <a:lstStyle/>
            <a:p>
              <a:r>
                <a:rPr lang="zh-CN" altLang="en-US" sz="2600" dirty="0">
                  <a:solidFill>
                    <a:srgbClr val="000000"/>
                  </a:solidFill>
                  <a:latin typeface="新宋体" panose="02010609030101010101" pitchFamily="49" charset="-122"/>
                  <a:ea typeface="新宋体" panose="02010609030101010101" pitchFamily="49" charset="-122"/>
                </a:rPr>
                <a:t>　</a:t>
              </a:r>
              <a:endParaRPr lang="zh-CN" altLang="en-US" dirty="0">
                <a:latin typeface="Arial" panose="020B0604020202020204" pitchFamily="34" charset="0"/>
              </a:endParaRPr>
            </a:p>
          </p:txBody>
        </p:sp>
        <p:sp>
          <p:nvSpPr>
            <p:cNvPr id="12312" name="Rectangle 36"/>
            <p:cNvSpPr/>
            <p:nvPr/>
          </p:nvSpPr>
          <p:spPr>
            <a:xfrm>
              <a:off x="1879" y="2335"/>
              <a:ext cx="1754" cy="233"/>
            </a:xfrm>
            <a:prstGeom prst="rect">
              <a:avLst/>
            </a:prstGeom>
            <a:noFill/>
            <a:ln w="9525">
              <a:noFill/>
            </a:ln>
          </p:spPr>
          <p:txBody>
            <a:bodyPr wrap="none" lIns="0" tIns="0" rIns="0" bIns="0">
              <a:spAutoFit/>
            </a:bodyPr>
            <a:lstStyle/>
            <a:p>
              <a:r>
                <a:rPr lang="zh-CN" altLang="en-US" sz="2400" b="1" dirty="0">
                  <a:solidFill>
                    <a:srgbClr val="000000"/>
                  </a:solidFill>
                  <a:latin typeface="宋体" panose="02010600030101010101" pitchFamily="2" charset="-122"/>
                </a:rPr>
                <a:t>学习系统的基本模型</a:t>
              </a:r>
              <a:endParaRPr lang="zh-CN" altLang="en-US" sz="2400" b="1" dirty="0">
                <a:latin typeface="宋体" panose="02010600030101010101" pitchFamily="2" charset="-122"/>
              </a:endParaRPr>
            </a:p>
          </p:txBody>
        </p:sp>
      </p:grpSp>
      <p:sp>
        <p:nvSpPr>
          <p:cNvPr id="2" name="Rectangle 2">
            <a:extLst>
              <a:ext uri="{FF2B5EF4-FFF2-40B4-BE49-F238E27FC236}">
                <a16:creationId xmlns:a16="http://schemas.microsoft.com/office/drawing/2014/main" id="{29325B0E-2ABA-D93C-6AC2-961A58F7E87A}"/>
              </a:ext>
            </a:extLst>
          </p:cNvPr>
          <p:cNvSpPr txBox="1">
            <a:spLocks/>
          </p:cNvSpPr>
          <p:nvPr/>
        </p:nvSpPr>
        <p:spPr>
          <a:xfrm>
            <a:off x="146844" y="4076584"/>
            <a:ext cx="8686800" cy="2971800"/>
          </a:xfrm>
          <a:prstGeom prst="rect">
            <a:avLst/>
          </a:prstGeom>
          <a:noFill/>
          <a:ln w="9525">
            <a:noFill/>
          </a:ln>
        </p:spPr>
        <p:txBody>
          <a:bodyPr vert="horz" wrap="square" lIns="91440" tIns="45720" rIns="91440" bIns="45720" anchor="t" anchorCtr="0"/>
          <a:lst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0" algn="just">
              <a:lnSpc>
                <a:spcPct val="100000"/>
              </a:lnSpc>
              <a:spcBef>
                <a:spcPct val="0"/>
              </a:spcBef>
              <a:buClrTx/>
              <a:buFontTx/>
              <a:buNone/>
            </a:pPr>
            <a:r>
              <a:rPr lang="zh-CN" altLang="en-US" sz="2400" b="1" kern="0" dirty="0">
                <a:solidFill>
                  <a:srgbClr val="0000FF"/>
                </a:solidFill>
                <a:latin typeface="Times New Roman" panose="02020603050405020304" pitchFamily="18" charset="0"/>
              </a:rPr>
              <a:t>环境：</a:t>
            </a:r>
            <a:r>
              <a:rPr lang="zh-CN" altLang="en-US" sz="2400" b="1" kern="0" dirty="0">
                <a:latin typeface="Times New Roman" panose="02020603050405020304" pitchFamily="18" charset="0"/>
              </a:rPr>
              <a:t>指外部信息的来源，为系统的学习机构提供有关信息；</a:t>
            </a:r>
            <a:endParaRPr lang="en-US" altLang="zh-CN" sz="2400" b="1" kern="0" dirty="0">
              <a:latin typeface="Times New Roman" panose="02020603050405020304" pitchFamily="18" charset="0"/>
            </a:endParaRPr>
          </a:p>
          <a:p>
            <a:pPr marL="0" algn="just">
              <a:lnSpc>
                <a:spcPct val="100000"/>
              </a:lnSpc>
              <a:spcBef>
                <a:spcPct val="0"/>
              </a:spcBef>
              <a:buClrTx/>
              <a:buFontTx/>
              <a:buNone/>
            </a:pPr>
            <a:r>
              <a:rPr lang="zh-CN" altLang="en-US" sz="2400" b="1" kern="0" dirty="0">
                <a:solidFill>
                  <a:srgbClr val="0000FF"/>
                </a:solidFill>
                <a:latin typeface="Times New Roman" panose="02020603050405020304" pitchFamily="18" charset="0"/>
              </a:rPr>
              <a:t>学习：</a:t>
            </a:r>
            <a:r>
              <a:rPr lang="zh-CN" altLang="en-US" sz="2400" b="1" kern="0" dirty="0">
                <a:latin typeface="Times New Roman" panose="02020603050405020304" pitchFamily="18" charset="0"/>
              </a:rPr>
              <a:t>核心部分，根据反馈信息决定是否从环境中索取进一步的信息进行学习，以修改、完善知识库中的知识，是学习系统的重要特征。</a:t>
            </a:r>
            <a:endParaRPr lang="en-US" altLang="zh-CN" sz="2400" b="1" kern="0" dirty="0">
              <a:latin typeface="Times New Roman" panose="02020603050405020304" pitchFamily="18" charset="0"/>
            </a:endParaRPr>
          </a:p>
          <a:p>
            <a:pPr marL="0" algn="just">
              <a:lnSpc>
                <a:spcPct val="100000"/>
              </a:lnSpc>
              <a:spcBef>
                <a:spcPct val="0"/>
              </a:spcBef>
              <a:buClrTx/>
              <a:buFontTx/>
              <a:buNone/>
            </a:pPr>
            <a:r>
              <a:rPr lang="zh-CN" altLang="en-US" sz="2400" b="1" kern="0" dirty="0">
                <a:solidFill>
                  <a:srgbClr val="0000FF"/>
                </a:solidFill>
                <a:latin typeface="Times New Roman" panose="02020603050405020304" pitchFamily="18" charset="0"/>
              </a:rPr>
              <a:t>知识库：</a:t>
            </a:r>
            <a:r>
              <a:rPr lang="zh-CN" altLang="en-US" sz="2400" b="1" kern="0" dirty="0">
                <a:latin typeface="Times New Roman" panose="02020603050405020304" pitchFamily="18" charset="0"/>
              </a:rPr>
              <a:t>存储由学习得到的知识。</a:t>
            </a:r>
            <a:endParaRPr lang="en-US" altLang="zh-CN" sz="2400" b="1" kern="0" dirty="0">
              <a:latin typeface="Times New Roman" panose="02020603050405020304" pitchFamily="18" charset="0"/>
            </a:endParaRPr>
          </a:p>
          <a:p>
            <a:pPr marL="0" algn="just">
              <a:lnSpc>
                <a:spcPct val="100000"/>
              </a:lnSpc>
              <a:spcBef>
                <a:spcPct val="0"/>
              </a:spcBef>
              <a:buClrTx/>
              <a:buFontTx/>
              <a:buNone/>
            </a:pPr>
            <a:r>
              <a:rPr lang="zh-CN" altLang="en-US" sz="2400" b="1" kern="0" dirty="0">
                <a:solidFill>
                  <a:srgbClr val="0000FF"/>
                </a:solidFill>
                <a:latin typeface="Times New Roman" panose="02020603050405020304" pitchFamily="18" charset="0"/>
              </a:rPr>
              <a:t>执行与评价：</a:t>
            </a:r>
            <a:r>
              <a:rPr lang="zh-CN" altLang="en-US" sz="2400" b="1" kern="0" dirty="0">
                <a:latin typeface="Times New Roman" panose="02020603050405020304" pitchFamily="18" charset="0"/>
              </a:rPr>
              <a:t>执行环节，应用学到的知识求解问题；评价环节用于验证、评价执行环节执行的效果。</a:t>
            </a:r>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59</a:t>
            </a:fld>
            <a:endParaRPr lang="ja-JP" altLang="en-US" sz="1800" dirty="0">
              <a:solidFill>
                <a:srgbClr val="A50021"/>
              </a:solidFill>
              <a:ea typeface="MS PGothic" panose="020B0600070205080204" pitchFamily="34" charset="-128"/>
            </a:endParaRPr>
          </a:p>
        </p:txBody>
      </p:sp>
      <p:sp>
        <p:nvSpPr>
          <p:cNvPr id="14339" name="Rectangle 9"/>
          <p:cNvSpPr>
            <a:spLocks noGrp="1"/>
          </p:cNvSpPr>
          <p:nvPr>
            <p:ph type="title"/>
          </p:nvPr>
        </p:nvSpPr>
        <p:spPr>
          <a:ln/>
        </p:spPr>
        <p:txBody>
          <a:bodyPr vert="horz" wrap="square" lIns="91440" tIns="45720" rIns="91440" bIns="45720" anchor="b" anchorCtr="0"/>
          <a:lstStyle/>
          <a:p>
            <a:pPr eaLnBrk="1" hangingPunct="1"/>
            <a:r>
              <a:rPr lang="en-US" altLang="zh-CN" b="1" dirty="0">
                <a:latin typeface="Times New Roman" panose="02020603050405020304" pitchFamily="18" charset="0"/>
              </a:rPr>
              <a:t>7.5</a:t>
            </a:r>
            <a:r>
              <a:rPr lang="en-US" altLang="zh-CN" dirty="0">
                <a:latin typeface="Times New Roman" panose="02020603050405020304" pitchFamily="18" charset="0"/>
              </a:rPr>
              <a:t>.4  </a:t>
            </a:r>
            <a:r>
              <a:rPr lang="zh-CN" altLang="en-US" dirty="0">
                <a:latin typeface="Times New Roman" panose="02020603050405020304" pitchFamily="18" charset="0"/>
              </a:rPr>
              <a:t>机器学习的发展</a:t>
            </a:r>
          </a:p>
        </p:txBody>
      </p:sp>
      <p:sp>
        <p:nvSpPr>
          <p:cNvPr id="14340" name="Rectangle 2"/>
          <p:cNvSpPr>
            <a:spLocks noGrp="1"/>
          </p:cNvSpPr>
          <p:nvPr>
            <p:ph idx="1"/>
          </p:nvPr>
        </p:nvSpPr>
        <p:spPr>
          <a:ln/>
        </p:spPr>
        <p:txBody>
          <a:bodyPr vert="horz" wrap="square" lIns="91440" tIns="45720" rIns="91440" bIns="45720" anchor="t" anchorCtr="0"/>
          <a:lstStyle/>
          <a:p>
            <a:pPr algn="l"/>
            <a:r>
              <a:rPr lang="en-US" altLang="zh-CN" sz="2200" b="1" dirty="0">
                <a:solidFill>
                  <a:srgbClr val="333333"/>
                </a:solidFill>
                <a:latin typeface="+mn-ea"/>
              </a:rPr>
              <a:t>20</a:t>
            </a:r>
            <a:r>
              <a:rPr lang="zh-CN" altLang="en-US" sz="2200" b="1" i="0" dirty="0">
                <a:solidFill>
                  <a:srgbClr val="333333"/>
                </a:solidFill>
                <a:effectLst/>
                <a:latin typeface="+mn-ea"/>
              </a:rPr>
              <a:t>世纪</a:t>
            </a:r>
            <a:r>
              <a:rPr lang="en-US" altLang="zh-CN" sz="2200" b="1" i="0" dirty="0">
                <a:solidFill>
                  <a:srgbClr val="333333"/>
                </a:solidFill>
                <a:effectLst/>
                <a:latin typeface="+mn-ea"/>
              </a:rPr>
              <a:t>50</a:t>
            </a:r>
            <a:r>
              <a:rPr lang="zh-CN" altLang="en-US" sz="2200" b="1" i="0" dirty="0">
                <a:solidFill>
                  <a:srgbClr val="333333"/>
                </a:solidFill>
                <a:effectLst/>
                <a:latin typeface="+mn-ea"/>
              </a:rPr>
              <a:t>年代的图灵测试提出、塞缪尔开发的西洋跳棋程序，标志着机器学习正式进入</a:t>
            </a:r>
            <a:r>
              <a:rPr lang="zh-CN" altLang="en-US" sz="2200" b="1" i="0" dirty="0">
                <a:solidFill>
                  <a:srgbClr val="FF0000"/>
                </a:solidFill>
                <a:effectLst/>
                <a:latin typeface="+mn-ea"/>
              </a:rPr>
              <a:t>发展期</a:t>
            </a:r>
            <a:r>
              <a:rPr lang="zh-CN" altLang="en-US" sz="2200" b="1" i="0" dirty="0">
                <a:solidFill>
                  <a:srgbClr val="333333"/>
                </a:solidFill>
                <a:effectLst/>
                <a:latin typeface="+mn-ea"/>
              </a:rPr>
              <a:t>。</a:t>
            </a:r>
          </a:p>
          <a:p>
            <a:pPr algn="l"/>
            <a:r>
              <a:rPr lang="en-US" altLang="zh-CN" sz="2200" b="1" i="0" dirty="0">
                <a:solidFill>
                  <a:srgbClr val="333333"/>
                </a:solidFill>
                <a:effectLst/>
                <a:latin typeface="+mn-ea"/>
              </a:rPr>
              <a:t>20</a:t>
            </a:r>
            <a:r>
              <a:rPr lang="zh-CN" altLang="en-US" sz="2200" b="1" i="0" dirty="0">
                <a:solidFill>
                  <a:srgbClr val="333333"/>
                </a:solidFill>
                <a:effectLst/>
                <a:latin typeface="+mn-ea"/>
              </a:rPr>
              <a:t>世纪</a:t>
            </a:r>
            <a:r>
              <a:rPr lang="en-US" altLang="zh-CN" sz="2200" b="1" i="0" dirty="0">
                <a:solidFill>
                  <a:srgbClr val="333333"/>
                </a:solidFill>
                <a:effectLst/>
                <a:latin typeface="+mn-ea"/>
              </a:rPr>
              <a:t>60</a:t>
            </a:r>
            <a:r>
              <a:rPr lang="zh-CN" altLang="en-US" sz="2200" b="1" i="0" dirty="0">
                <a:solidFill>
                  <a:srgbClr val="333333"/>
                </a:solidFill>
                <a:effectLst/>
                <a:latin typeface="+mn-ea"/>
              </a:rPr>
              <a:t>年代中到</a:t>
            </a:r>
            <a:r>
              <a:rPr lang="en-US" altLang="zh-CN" sz="2200" b="1" i="0" dirty="0">
                <a:solidFill>
                  <a:srgbClr val="333333"/>
                </a:solidFill>
                <a:effectLst/>
                <a:latin typeface="+mn-ea"/>
              </a:rPr>
              <a:t>70</a:t>
            </a:r>
            <a:r>
              <a:rPr lang="zh-CN" altLang="en-US" sz="2200" b="1" i="0" dirty="0">
                <a:solidFill>
                  <a:srgbClr val="333333"/>
                </a:solidFill>
                <a:effectLst/>
                <a:latin typeface="+mn-ea"/>
              </a:rPr>
              <a:t>年代末的发展</a:t>
            </a:r>
            <a:r>
              <a:rPr lang="zh-CN" altLang="en-US" sz="2200" b="1" i="0" dirty="0">
                <a:solidFill>
                  <a:srgbClr val="FF0000"/>
                </a:solidFill>
                <a:effectLst/>
                <a:latin typeface="+mn-ea"/>
              </a:rPr>
              <a:t>几乎停滞</a:t>
            </a:r>
            <a:r>
              <a:rPr lang="zh-CN" altLang="en-US" sz="2200" b="1" i="0" dirty="0">
                <a:solidFill>
                  <a:srgbClr val="333333"/>
                </a:solidFill>
                <a:effectLst/>
                <a:latin typeface="+mn-ea"/>
              </a:rPr>
              <a:t>。</a:t>
            </a:r>
          </a:p>
          <a:p>
            <a:pPr algn="l"/>
            <a:r>
              <a:rPr lang="en-US" altLang="zh-CN" sz="2200" b="1" i="0" dirty="0">
                <a:solidFill>
                  <a:srgbClr val="333333"/>
                </a:solidFill>
                <a:effectLst/>
                <a:latin typeface="+mn-ea"/>
              </a:rPr>
              <a:t>20</a:t>
            </a:r>
            <a:r>
              <a:rPr lang="zh-CN" altLang="en-US" sz="2200" b="1" i="0" dirty="0">
                <a:solidFill>
                  <a:srgbClr val="333333"/>
                </a:solidFill>
                <a:effectLst/>
                <a:latin typeface="+mn-ea"/>
              </a:rPr>
              <a:t>世纪</a:t>
            </a:r>
            <a:r>
              <a:rPr lang="en-US" altLang="zh-CN" sz="2200" b="1" i="0" dirty="0">
                <a:solidFill>
                  <a:srgbClr val="333333"/>
                </a:solidFill>
                <a:effectLst/>
                <a:latin typeface="+mn-ea"/>
              </a:rPr>
              <a:t>80</a:t>
            </a:r>
            <a:r>
              <a:rPr lang="zh-CN" altLang="en-US" sz="2200" b="1" i="0" dirty="0">
                <a:solidFill>
                  <a:srgbClr val="333333"/>
                </a:solidFill>
                <a:effectLst/>
                <a:latin typeface="+mn-ea"/>
              </a:rPr>
              <a:t>年代使用神经网络反向传播（</a:t>
            </a:r>
            <a:r>
              <a:rPr lang="en-US" altLang="zh-CN" sz="2200" b="1" i="0" dirty="0">
                <a:solidFill>
                  <a:srgbClr val="333333"/>
                </a:solidFill>
                <a:effectLst/>
                <a:latin typeface="+mn-ea"/>
              </a:rPr>
              <a:t>BP</a:t>
            </a:r>
            <a:r>
              <a:rPr lang="zh-CN" altLang="en-US" sz="2200" b="1" i="0" dirty="0">
                <a:solidFill>
                  <a:srgbClr val="333333"/>
                </a:solidFill>
                <a:effectLst/>
                <a:latin typeface="+mn-ea"/>
              </a:rPr>
              <a:t>）算法训练的多参数线性规划（</a:t>
            </a:r>
            <a:r>
              <a:rPr lang="en-US" altLang="zh-CN" sz="2200" b="1" i="0" dirty="0">
                <a:solidFill>
                  <a:srgbClr val="333333"/>
                </a:solidFill>
                <a:effectLst/>
                <a:latin typeface="+mn-ea"/>
              </a:rPr>
              <a:t>MLP</a:t>
            </a:r>
            <a:r>
              <a:rPr lang="zh-CN" altLang="en-US" sz="2200" b="1" i="0" dirty="0">
                <a:solidFill>
                  <a:srgbClr val="333333"/>
                </a:solidFill>
                <a:effectLst/>
                <a:latin typeface="+mn-ea"/>
              </a:rPr>
              <a:t>）理念的提出将机器学习带入</a:t>
            </a:r>
            <a:r>
              <a:rPr lang="zh-CN" altLang="en-US" sz="2200" b="1" i="0" dirty="0">
                <a:solidFill>
                  <a:srgbClr val="FF0000"/>
                </a:solidFill>
                <a:effectLst/>
                <a:latin typeface="+mn-ea"/>
              </a:rPr>
              <a:t>复兴时期</a:t>
            </a:r>
            <a:r>
              <a:rPr lang="zh-CN" altLang="en-US" sz="2200" b="1" i="0" dirty="0">
                <a:solidFill>
                  <a:srgbClr val="333333"/>
                </a:solidFill>
                <a:effectLst/>
                <a:latin typeface="+mn-ea"/>
              </a:rPr>
              <a:t>。</a:t>
            </a:r>
          </a:p>
          <a:p>
            <a:pPr algn="l"/>
            <a:r>
              <a:rPr lang="en-US" altLang="zh-CN" sz="2200" b="1" i="0" dirty="0">
                <a:solidFill>
                  <a:srgbClr val="333333"/>
                </a:solidFill>
                <a:effectLst/>
                <a:latin typeface="+mn-ea"/>
              </a:rPr>
              <a:t>20</a:t>
            </a:r>
            <a:r>
              <a:rPr lang="zh-CN" altLang="en-US" sz="2200" b="1" i="0" dirty="0">
                <a:solidFill>
                  <a:srgbClr val="333333"/>
                </a:solidFill>
                <a:effectLst/>
                <a:latin typeface="+mn-ea"/>
              </a:rPr>
              <a:t>世纪</a:t>
            </a:r>
            <a:r>
              <a:rPr lang="en-US" altLang="zh-CN" sz="2200" b="1" i="0" dirty="0">
                <a:solidFill>
                  <a:srgbClr val="333333"/>
                </a:solidFill>
                <a:effectLst/>
                <a:latin typeface="+mn-ea"/>
              </a:rPr>
              <a:t>90</a:t>
            </a:r>
            <a:r>
              <a:rPr lang="zh-CN" altLang="en-US" sz="2200" b="1" i="0" dirty="0">
                <a:solidFill>
                  <a:srgbClr val="333333"/>
                </a:solidFill>
                <a:effectLst/>
                <a:latin typeface="+mn-ea"/>
              </a:rPr>
              <a:t>年代提出的“决策树”，再到后来的支持向量机（</a:t>
            </a:r>
            <a:r>
              <a:rPr lang="en-US" altLang="zh-CN" sz="2200" b="1" i="0" dirty="0">
                <a:solidFill>
                  <a:srgbClr val="333333"/>
                </a:solidFill>
                <a:effectLst/>
                <a:latin typeface="+mn-ea"/>
              </a:rPr>
              <a:t>SVM</a:t>
            </a:r>
            <a:r>
              <a:rPr lang="zh-CN" altLang="en-US" sz="2200" b="1" i="0" dirty="0">
                <a:solidFill>
                  <a:srgbClr val="333333"/>
                </a:solidFill>
                <a:effectLst/>
                <a:latin typeface="+mn-ea"/>
              </a:rPr>
              <a:t>）算法，将机器学习从知识驱动转变为</a:t>
            </a:r>
            <a:r>
              <a:rPr lang="zh-CN" altLang="en-US" sz="2200" b="1" i="0" dirty="0">
                <a:solidFill>
                  <a:srgbClr val="FF0000"/>
                </a:solidFill>
                <a:effectLst/>
                <a:latin typeface="+mn-ea"/>
              </a:rPr>
              <a:t>数据驱动</a:t>
            </a:r>
            <a:r>
              <a:rPr lang="zh-CN" altLang="en-US" sz="2200" b="1" i="0" dirty="0">
                <a:solidFill>
                  <a:srgbClr val="333333"/>
                </a:solidFill>
                <a:effectLst/>
                <a:latin typeface="+mn-ea"/>
              </a:rPr>
              <a:t>的思路。</a:t>
            </a:r>
          </a:p>
          <a:p>
            <a:pPr algn="l"/>
            <a:r>
              <a:rPr lang="en-US" altLang="zh-CN" sz="2200" b="1" i="0" dirty="0">
                <a:solidFill>
                  <a:srgbClr val="333333"/>
                </a:solidFill>
                <a:effectLst/>
                <a:latin typeface="+mn-ea"/>
              </a:rPr>
              <a:t>21</a:t>
            </a:r>
            <a:r>
              <a:rPr lang="zh-CN" altLang="en-US" sz="2200" b="1" i="0" dirty="0">
                <a:solidFill>
                  <a:srgbClr val="333333"/>
                </a:solidFill>
                <a:effectLst/>
                <a:latin typeface="+mn-ea"/>
              </a:rPr>
              <a:t>世纪初</a:t>
            </a:r>
            <a:r>
              <a:rPr lang="en-US" altLang="zh-CN" sz="2200" b="1" i="0" dirty="0">
                <a:solidFill>
                  <a:srgbClr val="333333"/>
                </a:solidFill>
                <a:effectLst/>
                <a:latin typeface="+mn-ea"/>
              </a:rPr>
              <a:t>Hinton</a:t>
            </a:r>
            <a:r>
              <a:rPr lang="zh-CN" altLang="en-US" sz="2200" b="1" i="0" dirty="0">
                <a:solidFill>
                  <a:srgbClr val="333333"/>
                </a:solidFill>
                <a:effectLst/>
                <a:latin typeface="+mn-ea"/>
              </a:rPr>
              <a:t>提出深度学习（</a:t>
            </a:r>
            <a:r>
              <a:rPr lang="en-US" altLang="zh-CN" sz="2200" b="1" i="0" dirty="0">
                <a:solidFill>
                  <a:srgbClr val="333333"/>
                </a:solidFill>
                <a:effectLst/>
                <a:latin typeface="+mn-ea"/>
              </a:rPr>
              <a:t>Deep Learning</a:t>
            </a:r>
            <a:r>
              <a:rPr lang="zh-CN" altLang="en-US" sz="2200" b="1" i="0" dirty="0">
                <a:solidFill>
                  <a:srgbClr val="333333"/>
                </a:solidFill>
                <a:effectLst/>
                <a:latin typeface="+mn-ea"/>
              </a:rPr>
              <a:t>），使得机器学习研究又从低迷进入</a:t>
            </a:r>
            <a:r>
              <a:rPr lang="zh-CN" altLang="en-US" sz="2200" b="1" i="0" dirty="0">
                <a:solidFill>
                  <a:srgbClr val="FF0000"/>
                </a:solidFill>
                <a:effectLst/>
                <a:latin typeface="+mn-ea"/>
              </a:rPr>
              <a:t>蓬勃发展期</a:t>
            </a:r>
            <a:r>
              <a:rPr lang="zh-CN" altLang="en-US" sz="2200" b="1" i="0" dirty="0">
                <a:solidFill>
                  <a:srgbClr val="333333"/>
                </a:solidFill>
                <a:effectLst/>
                <a:latin typeface="+mn-ea"/>
              </a:rPr>
              <a:t>。</a:t>
            </a:r>
          </a:p>
          <a:p>
            <a:pPr algn="l"/>
            <a:r>
              <a:rPr lang="zh-CN" altLang="en-US" sz="2200" b="1" i="0" dirty="0">
                <a:solidFill>
                  <a:srgbClr val="333333"/>
                </a:solidFill>
                <a:effectLst/>
                <a:latin typeface="+mn-ea"/>
              </a:rPr>
              <a:t>从</a:t>
            </a:r>
            <a:r>
              <a:rPr lang="en-US" altLang="zh-CN" sz="2200" b="1" i="0" dirty="0">
                <a:solidFill>
                  <a:srgbClr val="333333"/>
                </a:solidFill>
                <a:effectLst/>
                <a:latin typeface="+mn-ea"/>
              </a:rPr>
              <a:t>2012</a:t>
            </a:r>
            <a:r>
              <a:rPr lang="zh-CN" altLang="en-US" sz="2200" b="1" i="0" dirty="0">
                <a:solidFill>
                  <a:srgbClr val="333333"/>
                </a:solidFill>
                <a:effectLst/>
                <a:latin typeface="+mn-ea"/>
              </a:rPr>
              <a:t>年开始，随着算力提升和海量训练样本的支持，深度学习成为机器学习研究热点，并带动了产业界的广泛应用。</a:t>
            </a:r>
          </a:p>
        </p:txBody>
      </p:sp>
      <p:sp>
        <p:nvSpPr>
          <p:cNvPr id="14341" name="Rectangle 4"/>
          <p:cNvSpPr/>
          <p:nvPr/>
        </p:nvSpPr>
        <p:spPr>
          <a:xfrm>
            <a:off x="3052763" y="2990850"/>
            <a:ext cx="9144000" cy="0"/>
          </a:xfrm>
          <a:prstGeom prst="rect">
            <a:avLst/>
          </a:prstGeom>
          <a:noFill/>
          <a:ln w="9525">
            <a:noFill/>
          </a:ln>
        </p:spPr>
        <p:txBody>
          <a:bodyPr>
            <a:spAutoFit/>
          </a:bodyPr>
          <a:lstStyle/>
          <a:p>
            <a:endParaRPr lang="zh-CN" altLang="en-US" dirty="0">
              <a:latin typeface="Arial" panose="020B0604020202020204" pitchFamily="34" charset="0"/>
            </a:endParaRPr>
          </a:p>
        </p:txBody>
      </p:sp>
      <p:sp>
        <p:nvSpPr>
          <p:cNvPr id="14343" name="Rectangle 7"/>
          <p:cNvSpPr/>
          <p:nvPr/>
        </p:nvSpPr>
        <p:spPr>
          <a:xfrm>
            <a:off x="609600" y="360363"/>
            <a:ext cx="184150" cy="519112"/>
          </a:xfrm>
          <a:prstGeom prst="rect">
            <a:avLst/>
          </a:prstGeom>
          <a:noFill/>
          <a:ln w="9525">
            <a:noFill/>
          </a:ln>
        </p:spPr>
        <p:txBody>
          <a:bodyPr wrap="none">
            <a:spAutoFit/>
          </a:bodyPr>
          <a:lstStyle/>
          <a:p>
            <a:endParaRPr lang="zh-CN" altLang="zh-CN" sz="2800" dirty="0">
              <a:latin typeface="宋体" panose="02010600030101010101" pitchFamily="2" charset="-122"/>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123"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7</a:t>
            </a:r>
            <a:r>
              <a:rPr lang="zh-CN" altLang="en-US" sz="3600" b="0" dirty="0">
                <a:latin typeface="Times New Roman" panose="02020603050405020304" pitchFamily="18" charset="0"/>
                <a:ea typeface="黑体" panose="02010609060101010101" pitchFamily="49" charset="-122"/>
              </a:rPr>
              <a:t>章  专家系统与机器学习</a:t>
            </a:r>
          </a:p>
        </p:txBody>
      </p:sp>
      <p:sp>
        <p:nvSpPr>
          <p:cNvPr id="116739" name="Rectangle 3"/>
          <p:cNvSpPr>
            <a:spLocks noGrp="1"/>
          </p:cNvSpPr>
          <p:nvPr>
            <p:ph idx="1"/>
          </p:nvPr>
        </p:nvSpPr>
        <p:spPr>
          <a:xfrm>
            <a:off x="457200" y="1000125"/>
            <a:ext cx="8283575" cy="5400675"/>
          </a:xfrm>
          <a:ln/>
        </p:spPr>
        <p:txBody>
          <a:bodyPr vert="horz" wrap="square" lIns="91440" tIns="45720" rIns="91440" bIns="45720" anchor="t" anchorCtr="0"/>
          <a:lstStyle/>
          <a:p>
            <a:pPr eaLnBrk="1" hangingPunct="1">
              <a:lnSpc>
                <a:spcPct val="110000"/>
              </a:lnSpc>
              <a:spcBef>
                <a:spcPct val="30000"/>
              </a:spcBef>
            </a:pPr>
            <a:r>
              <a:rPr lang="en-US" altLang="zh-CN" b="1" dirty="0">
                <a:latin typeface="Times New Roman" panose="02020603050405020304" pitchFamily="18" charset="0"/>
              </a:rPr>
              <a:t>7.1  </a:t>
            </a:r>
            <a:r>
              <a:rPr lang="zh-CN" altLang="en-US" b="1" dirty="0">
                <a:latin typeface="Times New Roman" panose="02020603050405020304" pitchFamily="18" charset="0"/>
              </a:rPr>
              <a:t>专家系统的产生和发展 </a:t>
            </a:r>
          </a:p>
          <a:p>
            <a:pPr eaLnBrk="1" hangingPunct="1">
              <a:lnSpc>
                <a:spcPct val="110000"/>
              </a:lnSpc>
              <a:spcBef>
                <a:spcPct val="30000"/>
              </a:spcBef>
            </a:pPr>
            <a:r>
              <a:rPr lang="en-US" altLang="zh-CN" b="1" dirty="0">
                <a:latin typeface="Times New Roman" panose="02020603050405020304" pitchFamily="18" charset="0"/>
              </a:rPr>
              <a:t>7.2  </a:t>
            </a:r>
            <a:r>
              <a:rPr lang="zh-CN" altLang="en-US" b="1" dirty="0">
                <a:latin typeface="Times New Roman" panose="02020603050405020304" pitchFamily="18" charset="0"/>
              </a:rPr>
              <a:t>专家系统的概念 </a:t>
            </a:r>
          </a:p>
          <a:p>
            <a:pPr eaLnBrk="1" hangingPunct="1">
              <a:lnSpc>
                <a:spcPct val="110000"/>
              </a:lnSpc>
              <a:spcBef>
                <a:spcPct val="30000"/>
              </a:spcBef>
            </a:pPr>
            <a:r>
              <a:rPr lang="en-US" altLang="zh-CN" b="1" dirty="0">
                <a:latin typeface="Times New Roman" panose="02020603050405020304" pitchFamily="18" charset="0"/>
              </a:rPr>
              <a:t>7.3  </a:t>
            </a:r>
            <a:r>
              <a:rPr lang="zh-CN" altLang="en-US" b="1" dirty="0">
                <a:latin typeface="Times New Roman" panose="02020603050405020304" pitchFamily="18" charset="0"/>
              </a:rPr>
              <a:t>专家系统的工作原理</a:t>
            </a:r>
          </a:p>
          <a:p>
            <a:pPr eaLnBrk="1" hangingPunct="1">
              <a:lnSpc>
                <a:spcPct val="110000"/>
              </a:lnSpc>
              <a:spcBef>
                <a:spcPct val="30000"/>
              </a:spcBef>
            </a:pPr>
            <a:r>
              <a:rPr lang="en-US" altLang="zh-CN" b="1" dirty="0">
                <a:latin typeface="Times New Roman" panose="02020603050405020304" pitchFamily="18" charset="0"/>
              </a:rPr>
              <a:t>7.4  </a:t>
            </a:r>
            <a:r>
              <a:rPr lang="zh-CN" altLang="en-US" b="1" dirty="0">
                <a:latin typeface="Times New Roman" panose="02020603050405020304" pitchFamily="18" charset="0"/>
              </a:rPr>
              <a:t>知识获取的主要过程与模式</a:t>
            </a:r>
          </a:p>
          <a:p>
            <a:pPr eaLnBrk="1" hangingPunct="1">
              <a:lnSpc>
                <a:spcPct val="110000"/>
              </a:lnSpc>
              <a:spcBef>
                <a:spcPct val="30000"/>
              </a:spcBef>
            </a:pPr>
            <a:r>
              <a:rPr lang="en-US" altLang="zh-CN" b="1" dirty="0">
                <a:latin typeface="Times New Roman" panose="02020603050405020304" pitchFamily="18" charset="0"/>
              </a:rPr>
              <a:t>7.5  </a:t>
            </a:r>
            <a:r>
              <a:rPr lang="zh-CN" altLang="en-US" b="1" dirty="0">
                <a:latin typeface="Times New Roman" panose="02020603050405020304" pitchFamily="18" charset="0"/>
              </a:rPr>
              <a:t>机器学习</a:t>
            </a:r>
          </a:p>
          <a:p>
            <a:pPr eaLnBrk="1" hangingPunct="1">
              <a:lnSpc>
                <a:spcPct val="110000"/>
              </a:lnSpc>
              <a:spcBef>
                <a:spcPct val="30000"/>
              </a:spcBef>
            </a:pPr>
            <a:r>
              <a:rPr lang="en-US" altLang="zh-CN" b="1" dirty="0">
                <a:latin typeface="Times New Roman" panose="02020603050405020304" pitchFamily="18" charset="0"/>
              </a:rPr>
              <a:t>7.6  </a:t>
            </a:r>
            <a:r>
              <a:rPr lang="zh-CN" altLang="en-US" b="1" dirty="0">
                <a:latin typeface="Times New Roman" panose="02020603050405020304" pitchFamily="18" charset="0"/>
              </a:rPr>
              <a:t>知识发现与数据挖掘</a:t>
            </a:r>
          </a:p>
          <a:p>
            <a:pPr eaLnBrk="1" hangingPunct="1">
              <a:lnSpc>
                <a:spcPct val="110000"/>
              </a:lnSpc>
              <a:spcBef>
                <a:spcPct val="30000"/>
              </a:spcBef>
            </a:pPr>
            <a:r>
              <a:rPr lang="en-US" altLang="zh-CN" b="1" dirty="0">
                <a:latin typeface="Times New Roman" panose="02020603050405020304" pitchFamily="18" charset="0"/>
              </a:rPr>
              <a:t>7.7  </a:t>
            </a:r>
            <a:r>
              <a:rPr lang="zh-CN" altLang="en-US" b="1" dirty="0">
                <a:latin typeface="Times New Roman" panose="02020603050405020304" pitchFamily="18" charset="0"/>
              </a:rPr>
              <a:t>专家系统的建立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 calcmode="lin" valueType="num">
                                      <p:cBhvr additive="base">
                                        <p:cTn id="7" dur="500" fill="hold"/>
                                        <p:tgtEl>
                                          <p:spTgt spid="1167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673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 calcmode="lin" valueType="num">
                                      <p:cBhvr additive="base">
                                        <p:cTn id="12" dur="500" fill="hold"/>
                                        <p:tgtEl>
                                          <p:spTgt spid="11673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16739">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 calcmode="lin" valueType="num">
                                      <p:cBhvr additive="base">
                                        <p:cTn id="17" dur="500" fill="hold"/>
                                        <p:tgtEl>
                                          <p:spTgt spid="11673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6739">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 calcmode="lin" valueType="num">
                                      <p:cBhvr additive="base">
                                        <p:cTn id="22" dur="500" fill="hold"/>
                                        <p:tgtEl>
                                          <p:spTgt spid="116739">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16739">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16739">
                                            <p:txEl>
                                              <p:pRg st="4" end="4"/>
                                            </p:txEl>
                                          </p:spTgt>
                                        </p:tgtEl>
                                        <p:attrNameLst>
                                          <p:attrName>style.visibility</p:attrName>
                                        </p:attrNameLst>
                                      </p:cBhvr>
                                      <p:to>
                                        <p:strVal val="visible"/>
                                      </p:to>
                                    </p:set>
                                    <p:anim calcmode="lin" valueType="num">
                                      <p:cBhvr additive="base">
                                        <p:cTn id="27" dur="500" fill="hold"/>
                                        <p:tgtEl>
                                          <p:spTgt spid="11673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6739">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16739">
                                            <p:txEl>
                                              <p:pRg st="5" end="5"/>
                                            </p:txEl>
                                          </p:spTgt>
                                        </p:tgtEl>
                                        <p:attrNameLst>
                                          <p:attrName>style.visibility</p:attrName>
                                        </p:attrNameLst>
                                      </p:cBhvr>
                                      <p:to>
                                        <p:strVal val="visible"/>
                                      </p:to>
                                    </p:set>
                                    <p:anim calcmode="lin" valueType="num">
                                      <p:cBhvr additive="base">
                                        <p:cTn id="32" dur="500" fill="hold"/>
                                        <p:tgtEl>
                                          <p:spTgt spid="116739">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16739">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116739">
                                            <p:txEl>
                                              <p:pRg st="6" end="6"/>
                                            </p:txEl>
                                          </p:spTgt>
                                        </p:tgtEl>
                                        <p:attrNameLst>
                                          <p:attrName>style.visibility</p:attrName>
                                        </p:attrNameLst>
                                      </p:cBhvr>
                                      <p:to>
                                        <p:strVal val="visible"/>
                                      </p:to>
                                    </p:set>
                                    <p:anim calcmode="lin" valueType="num">
                                      <p:cBhvr additive="base">
                                        <p:cTn id="37" dur="500" fill="hold"/>
                                        <p:tgtEl>
                                          <p:spTgt spid="11673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67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advAuto="100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60</a:t>
            </a:fld>
            <a:endParaRPr lang="ja-JP" altLang="en-US" sz="1800" dirty="0">
              <a:solidFill>
                <a:srgbClr val="A50021"/>
              </a:solidFill>
              <a:ea typeface="MS PGothic" panose="020B0600070205080204" pitchFamily="34" charset="-128"/>
            </a:endParaRPr>
          </a:p>
        </p:txBody>
      </p:sp>
      <p:sp>
        <p:nvSpPr>
          <p:cNvPr id="18435" name="Rectangle 4"/>
          <p:cNvSpPr/>
          <p:nvPr/>
        </p:nvSpPr>
        <p:spPr>
          <a:xfrm>
            <a:off x="0" y="0"/>
            <a:ext cx="9144000" cy="762000"/>
          </a:xfrm>
          <a:prstGeom prst="rect">
            <a:avLst/>
          </a:prstGeom>
          <a:solidFill>
            <a:srgbClr val="A50021"/>
          </a:solidFill>
          <a:ln w="9525">
            <a:noFill/>
          </a:ln>
        </p:spPr>
        <p:txBody>
          <a:bodyPr anchor="b" anchorCtr="0"/>
          <a:lstStyle/>
          <a:p>
            <a:pPr indent="176530"/>
            <a:r>
              <a:rPr lang="en-US" altLang="zh-CN" sz="3600" dirty="0">
                <a:solidFill>
                  <a:schemeClr val="bg1"/>
                </a:solidFill>
                <a:latin typeface="Arial" panose="020B0604020202020204" pitchFamily="34" charset="0"/>
                <a:ea typeface="黑体" panose="02010609060101010101" pitchFamily="49" charset="-122"/>
              </a:rPr>
              <a:t>7.5.5  </a:t>
            </a:r>
            <a:r>
              <a:rPr lang="zh-CN" altLang="en-US" sz="3600" dirty="0">
                <a:solidFill>
                  <a:schemeClr val="bg1"/>
                </a:solidFill>
                <a:latin typeface="Arial" panose="020B0604020202020204" pitchFamily="34" charset="0"/>
                <a:ea typeface="黑体" panose="02010609060101010101" pitchFamily="49" charset="-122"/>
              </a:rPr>
              <a:t>机器学习的一般分类方法</a:t>
            </a:r>
          </a:p>
        </p:txBody>
      </p:sp>
      <p:sp>
        <p:nvSpPr>
          <p:cNvPr id="136197" name="Rectangle 5"/>
          <p:cNvSpPr/>
          <p:nvPr/>
        </p:nvSpPr>
        <p:spPr>
          <a:xfrm>
            <a:off x="468313" y="1143000"/>
            <a:ext cx="8229600" cy="5046663"/>
          </a:xfrm>
          <a:prstGeom prst="rect">
            <a:avLst/>
          </a:prstGeom>
          <a:noFill/>
          <a:ln w="9525">
            <a:noFill/>
          </a:ln>
        </p:spPr>
        <p:txBody>
          <a:bodyPr/>
          <a:lstStyle/>
          <a:p>
            <a:pPr marL="533400" indent="-533400">
              <a:lnSpc>
                <a:spcPct val="120000"/>
              </a:lnSpc>
              <a:spcBef>
                <a:spcPct val="40000"/>
              </a:spcBef>
              <a:buClr>
                <a:schemeClr val="accent2"/>
              </a:buClr>
              <a:buFont typeface="Wingdings" panose="05000000000000000000" pitchFamily="2" charset="2"/>
              <a:buChar char="§"/>
            </a:pPr>
            <a:r>
              <a:rPr lang="zh-CN" altLang="zh-CN" sz="2800" b="1" dirty="0">
                <a:solidFill>
                  <a:srgbClr val="0000FF"/>
                </a:solidFill>
                <a:latin typeface="Arial" panose="020B0604020202020204" pitchFamily="34" charset="0"/>
              </a:rPr>
              <a:t>按</a:t>
            </a:r>
            <a:r>
              <a:rPr lang="zh-CN" altLang="en-US" sz="2600" b="1" dirty="0">
                <a:solidFill>
                  <a:srgbClr val="0000FF"/>
                </a:solidFill>
                <a:latin typeface="Arial" panose="020B0604020202020204" pitchFamily="34" charset="0"/>
              </a:rPr>
              <a:t>系统的学习能力分类：</a:t>
            </a:r>
            <a:r>
              <a:rPr lang="zh-CN" altLang="zh-CN" sz="2600" b="1" dirty="0">
                <a:latin typeface="Arial" panose="020B0604020202020204" pitchFamily="34" charset="0"/>
              </a:rPr>
              <a:t>有监督学习与无监督学习、弱监督学习。这是当前最常用的分类方法。</a:t>
            </a:r>
            <a:endParaRPr lang="en-US" altLang="zh-CN" sz="2600" b="1" dirty="0">
              <a:latin typeface="Arial" panose="020B0604020202020204" pitchFamily="34" charset="0"/>
            </a:endParaRPr>
          </a:p>
          <a:p>
            <a:pPr marL="533400" indent="-533400">
              <a:lnSpc>
                <a:spcPct val="120000"/>
              </a:lnSpc>
              <a:spcBef>
                <a:spcPct val="40000"/>
              </a:spcBef>
              <a:buClr>
                <a:schemeClr val="accent2"/>
              </a:buClr>
              <a:buFont typeface="Wingdings" panose="05000000000000000000" pitchFamily="2" charset="2"/>
              <a:buChar char="§"/>
            </a:pPr>
            <a:r>
              <a:rPr lang="zh-CN" altLang="zh-CN" sz="2600" b="1" dirty="0">
                <a:solidFill>
                  <a:srgbClr val="0000FF"/>
                </a:solidFill>
                <a:latin typeface="Arial" panose="020B0604020202020204" pitchFamily="34" charset="0"/>
              </a:rPr>
              <a:t>按学习方法分类</a:t>
            </a:r>
            <a:r>
              <a:rPr lang="zh-CN" altLang="en-US" sz="2600" b="1" dirty="0">
                <a:solidFill>
                  <a:srgbClr val="0000FF"/>
                </a:solidFill>
                <a:latin typeface="Arial" panose="020B0604020202020204" pitchFamily="34" charset="0"/>
              </a:rPr>
              <a:t>：</a:t>
            </a:r>
            <a:r>
              <a:rPr lang="zh-CN" altLang="en-US" sz="2600" b="1" dirty="0">
                <a:latin typeface="Arial" panose="020B0604020202020204" pitchFamily="34" charset="0"/>
              </a:rPr>
              <a:t>机械式学习、指导式学习、示例学习、类比学习、解释学习</a:t>
            </a:r>
            <a:endParaRPr lang="en-US" altLang="zh-CN" sz="2600" b="1" dirty="0">
              <a:latin typeface="Arial" panose="020B0604020202020204" pitchFamily="34" charset="0"/>
            </a:endParaRPr>
          </a:p>
          <a:p>
            <a:pPr marL="533400" indent="-533400">
              <a:lnSpc>
                <a:spcPct val="120000"/>
              </a:lnSpc>
              <a:spcBef>
                <a:spcPct val="40000"/>
              </a:spcBef>
              <a:buClr>
                <a:schemeClr val="accent2"/>
              </a:buClr>
              <a:buFont typeface="Wingdings" panose="05000000000000000000" pitchFamily="2" charset="2"/>
              <a:buChar char="§"/>
            </a:pPr>
            <a:r>
              <a:rPr lang="zh-CN" altLang="zh-CN" sz="2600" b="1" dirty="0">
                <a:solidFill>
                  <a:srgbClr val="0000FF"/>
                </a:solidFill>
                <a:latin typeface="Arial" panose="020B0604020202020204" pitchFamily="34" charset="0"/>
              </a:rPr>
              <a:t>按推理方式分类</a:t>
            </a:r>
            <a:r>
              <a:rPr lang="zh-CN" altLang="en-US" sz="2600" b="1" dirty="0">
                <a:solidFill>
                  <a:srgbClr val="0000FF"/>
                </a:solidFill>
                <a:latin typeface="Arial" panose="020B0604020202020204" pitchFamily="34" charset="0"/>
              </a:rPr>
              <a:t>：</a:t>
            </a:r>
            <a:r>
              <a:rPr lang="zh-CN" altLang="zh-CN" sz="2600" b="1" dirty="0">
                <a:latin typeface="Arial" panose="020B0604020202020204" pitchFamily="34" charset="0"/>
              </a:rPr>
              <a:t>基于演绎的学习</a:t>
            </a:r>
            <a:r>
              <a:rPr lang="zh-CN" altLang="en-US" sz="2600" b="1" dirty="0">
                <a:latin typeface="Arial" panose="020B0604020202020204" pitchFamily="34" charset="0"/>
              </a:rPr>
              <a:t>、</a:t>
            </a:r>
            <a:r>
              <a:rPr lang="zh-CN" altLang="zh-CN" sz="2600" b="1" dirty="0">
                <a:latin typeface="Arial" panose="020B0604020202020204" pitchFamily="34" charset="0"/>
              </a:rPr>
              <a:t>基于归纳的学习</a:t>
            </a:r>
            <a:endParaRPr lang="en-US" altLang="zh-CN" sz="2600" b="1" dirty="0">
              <a:latin typeface="Arial" panose="020B0604020202020204" pitchFamily="34" charset="0"/>
            </a:endParaRPr>
          </a:p>
          <a:p>
            <a:pPr marL="533400" indent="-533400">
              <a:lnSpc>
                <a:spcPct val="120000"/>
              </a:lnSpc>
              <a:spcBef>
                <a:spcPct val="40000"/>
              </a:spcBef>
              <a:buClr>
                <a:schemeClr val="accent2"/>
              </a:buClr>
              <a:buFont typeface="Wingdings" panose="05000000000000000000" pitchFamily="2" charset="2"/>
              <a:buChar char="§"/>
            </a:pPr>
            <a:r>
              <a:rPr lang="zh-CN" altLang="zh-CN" sz="2600" b="1" dirty="0">
                <a:solidFill>
                  <a:srgbClr val="0000FF"/>
                </a:solidFill>
                <a:latin typeface="Arial" panose="020B0604020202020204" pitchFamily="34" charset="0"/>
              </a:rPr>
              <a:t>按综合属性分类</a:t>
            </a:r>
            <a:r>
              <a:rPr lang="zh-CN" altLang="en-US" sz="2600" b="1" dirty="0">
                <a:solidFill>
                  <a:srgbClr val="0000FF"/>
                </a:solidFill>
                <a:latin typeface="Arial" panose="020B0604020202020204" pitchFamily="34" charset="0"/>
              </a:rPr>
              <a:t>：</a:t>
            </a:r>
            <a:r>
              <a:rPr lang="zh-CN" altLang="zh-CN" sz="2600" b="1" dirty="0">
                <a:latin typeface="Arial" panose="020B0604020202020204" pitchFamily="34" charset="0"/>
              </a:rPr>
              <a:t>归纳学习、分析学习、连接学习以及遗传算法与分类器系统等</a:t>
            </a:r>
            <a:endParaRPr lang="en-US" altLang="zh-CN" sz="2600" b="1" dirty="0">
              <a:latin typeface="Arial" panose="020B0604020202020204" pitchFamily="34" charset="0"/>
            </a:endParaRPr>
          </a:p>
          <a:p>
            <a:pPr marL="533400" indent="-533400">
              <a:lnSpc>
                <a:spcPct val="120000"/>
              </a:lnSpc>
              <a:spcBef>
                <a:spcPct val="40000"/>
              </a:spcBef>
              <a:buClr>
                <a:schemeClr val="accent2"/>
              </a:buClr>
              <a:buFont typeface="Wingdings" panose="05000000000000000000" pitchFamily="2" charset="2"/>
              <a:buChar char="§"/>
            </a:pPr>
            <a:endParaRPr lang="zh-CN" altLang="en-US" sz="2600" b="1" dirty="0">
              <a:latin typeface="Arial" panose="020B0604020202020204" pitchFamily="34" charset="0"/>
            </a:endParaRPr>
          </a:p>
          <a:p>
            <a:pPr marL="533400" indent="-533400">
              <a:lnSpc>
                <a:spcPct val="120000"/>
              </a:lnSpc>
              <a:spcBef>
                <a:spcPct val="40000"/>
              </a:spcBef>
              <a:buClr>
                <a:schemeClr val="accent2"/>
              </a:buClr>
              <a:buFont typeface="Wingdings" panose="05000000000000000000" pitchFamily="2" charset="2"/>
            </a:pPr>
            <a:endParaRPr lang="zh-CN" altLang="en-US" sz="2600" b="1" dirty="0">
              <a:latin typeface="Arial" panose="020B0604020202020204" pitchFamily="34" charset="0"/>
            </a:endParaRPr>
          </a:p>
        </p:txBody>
      </p:sp>
      <p:sp>
        <p:nvSpPr>
          <p:cNvPr id="2" name="矩形 1">
            <a:extLst>
              <a:ext uri="{FF2B5EF4-FFF2-40B4-BE49-F238E27FC236}">
                <a16:creationId xmlns:a16="http://schemas.microsoft.com/office/drawing/2014/main" id="{AB0E999A-5024-29E2-174D-DE307F02C999}"/>
              </a:ext>
            </a:extLst>
          </p:cNvPr>
          <p:cNvSpPr/>
          <p:nvPr/>
        </p:nvSpPr>
        <p:spPr>
          <a:xfrm>
            <a:off x="1066800" y="1150706"/>
            <a:ext cx="3352800" cy="533400"/>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197">
                                            <p:txEl>
                                              <p:pRg st="0" end="0"/>
                                            </p:txEl>
                                          </p:spTgt>
                                        </p:tgtEl>
                                        <p:attrNameLst>
                                          <p:attrName>style.visibility</p:attrName>
                                        </p:attrNameLst>
                                      </p:cBhvr>
                                      <p:to>
                                        <p:strVal val="visible"/>
                                      </p:to>
                                    </p:set>
                                    <p:animEffect transition="in" filter="blinds(horizontal)">
                                      <p:cBhvr>
                                        <p:cTn id="7" dur="500"/>
                                        <p:tgtEl>
                                          <p:spTgt spid="1361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197">
                                            <p:txEl>
                                              <p:pRg st="1" end="1"/>
                                            </p:txEl>
                                          </p:spTgt>
                                        </p:tgtEl>
                                        <p:attrNameLst>
                                          <p:attrName>style.visibility</p:attrName>
                                        </p:attrNameLst>
                                      </p:cBhvr>
                                      <p:to>
                                        <p:strVal val="visible"/>
                                      </p:to>
                                    </p:set>
                                    <p:animEffect transition="in" filter="blinds(horizontal)">
                                      <p:cBhvr>
                                        <p:cTn id="12" dur="500"/>
                                        <p:tgtEl>
                                          <p:spTgt spid="1361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6197">
                                            <p:txEl>
                                              <p:pRg st="2" end="2"/>
                                            </p:txEl>
                                          </p:spTgt>
                                        </p:tgtEl>
                                        <p:attrNameLst>
                                          <p:attrName>style.visibility</p:attrName>
                                        </p:attrNameLst>
                                      </p:cBhvr>
                                      <p:to>
                                        <p:strVal val="visible"/>
                                      </p:to>
                                    </p:set>
                                    <p:animEffect transition="in" filter="blinds(horizontal)">
                                      <p:cBhvr>
                                        <p:cTn id="17" dur="500"/>
                                        <p:tgtEl>
                                          <p:spTgt spid="1361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6197">
                                            <p:txEl>
                                              <p:pRg st="3" end="3"/>
                                            </p:txEl>
                                          </p:spTgt>
                                        </p:tgtEl>
                                        <p:attrNameLst>
                                          <p:attrName>style.visibility</p:attrName>
                                        </p:attrNameLst>
                                      </p:cBhvr>
                                      <p:to>
                                        <p:strVal val="visible"/>
                                      </p:to>
                                    </p:set>
                                    <p:animEffect transition="in" filter="blinds(horizontal)">
                                      <p:cBhvr>
                                        <p:cTn id="22" dur="500"/>
                                        <p:tgtEl>
                                          <p:spTgt spid="1361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build="p"/>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61</a:t>
            </a:fld>
            <a:endParaRPr lang="ja-JP" altLang="en-US" sz="1800" dirty="0">
              <a:solidFill>
                <a:srgbClr val="A50021"/>
              </a:solidFill>
              <a:ea typeface="MS PGothic" panose="020B0600070205080204" pitchFamily="34" charset="-128"/>
            </a:endParaRPr>
          </a:p>
        </p:txBody>
      </p:sp>
      <p:sp>
        <p:nvSpPr>
          <p:cNvPr id="3" name="灯片编号占位符 1"/>
          <p:cNvSpPr txBox="1"/>
          <p:nvPr/>
        </p:nvSpPr>
        <p:spPr bwMode="auto">
          <a:xfrm>
            <a:off x="6934200" y="6477000"/>
            <a:ext cx="1981200" cy="360363"/>
          </a:xfrm>
          <a:prstGeom prst="rect">
            <a:avLst/>
          </a:prstGeom>
          <a:noFill/>
          <a:ln w="9525">
            <a:noFill/>
            <a:miter lim="800000"/>
          </a:ln>
          <a:effectLst/>
        </p:spPr>
        <p:txBody>
          <a:bodyPr/>
          <a:lstStyle/>
          <a:p>
            <a:pPr algn="r">
              <a:buNone/>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9460" name="Rectangle 4"/>
          <p:cNvSpPr/>
          <p:nvPr/>
        </p:nvSpPr>
        <p:spPr>
          <a:xfrm>
            <a:off x="0" y="0"/>
            <a:ext cx="9144000" cy="762000"/>
          </a:xfrm>
          <a:prstGeom prst="rect">
            <a:avLst/>
          </a:prstGeom>
          <a:solidFill>
            <a:srgbClr val="A50021"/>
          </a:solidFill>
          <a:ln w="9525">
            <a:noFill/>
          </a:ln>
        </p:spPr>
        <p:txBody>
          <a:bodyPr anchor="b" anchorCtr="0"/>
          <a:lstStyle/>
          <a:p>
            <a:pPr indent="176530">
              <a:buNone/>
            </a:pPr>
            <a:r>
              <a:rPr lang="en-US" altLang="zh-CN" sz="3600" dirty="0">
                <a:solidFill>
                  <a:schemeClr val="bg1"/>
                </a:solidFill>
                <a:latin typeface="Times New Roman" panose="02020603050405020304" pitchFamily="18" charset="0"/>
                <a:ea typeface="黑体" panose="02010609060101010101" pitchFamily="49" charset="-122"/>
              </a:rPr>
              <a:t>7.5.6</a:t>
            </a:r>
            <a:r>
              <a:rPr lang="zh-CN" altLang="zh-CN" sz="3600" dirty="0">
                <a:solidFill>
                  <a:schemeClr val="bg1"/>
                </a:solidFill>
                <a:latin typeface="Times New Roman" panose="02020603050405020304" pitchFamily="18" charset="0"/>
                <a:ea typeface="黑体" panose="02010609060101010101" pitchFamily="49" charset="-122"/>
              </a:rPr>
              <a:t>　监督学习与无监督学习</a:t>
            </a:r>
          </a:p>
        </p:txBody>
      </p:sp>
      <p:sp>
        <p:nvSpPr>
          <p:cNvPr id="5" name="Rectangle 5"/>
          <p:cNvSpPr/>
          <p:nvPr/>
        </p:nvSpPr>
        <p:spPr>
          <a:xfrm>
            <a:off x="457200" y="828675"/>
            <a:ext cx="8229600" cy="4975225"/>
          </a:xfrm>
          <a:prstGeom prst="rect">
            <a:avLst/>
          </a:prstGeom>
          <a:noFill/>
          <a:ln w="9525">
            <a:noFill/>
          </a:ln>
        </p:spPr>
        <p:txBody>
          <a:bodyPr/>
          <a:lstStyle/>
          <a:p>
            <a:pPr marL="533400" indent="-533400">
              <a:lnSpc>
                <a:spcPct val="120000"/>
              </a:lnSpc>
              <a:spcBef>
                <a:spcPct val="40000"/>
              </a:spcBef>
              <a:buClr>
                <a:schemeClr val="accent2"/>
              </a:buClr>
              <a:buFont typeface="Wingdings" panose="05000000000000000000" pitchFamily="2" charset="2"/>
            </a:pPr>
            <a:r>
              <a:rPr lang="en-US" altLang="zh-CN" sz="2600" b="1" dirty="0">
                <a:solidFill>
                  <a:srgbClr val="0000FF"/>
                </a:solidFill>
                <a:latin typeface="Arial" panose="020B0604020202020204" pitchFamily="34" charset="0"/>
              </a:rPr>
              <a:t>1. </a:t>
            </a:r>
            <a:r>
              <a:rPr lang="zh-CN" altLang="en-US" sz="2600" b="1" dirty="0">
                <a:solidFill>
                  <a:srgbClr val="0000FF"/>
                </a:solidFill>
                <a:latin typeface="Arial" panose="020B0604020202020204" pitchFamily="34" charset="0"/>
              </a:rPr>
              <a:t>有</a:t>
            </a:r>
            <a:r>
              <a:rPr lang="zh-CN" altLang="zh-CN" sz="2600" b="1" dirty="0">
                <a:solidFill>
                  <a:srgbClr val="0000FF"/>
                </a:solidFill>
                <a:latin typeface="Arial" panose="020B0604020202020204" pitchFamily="34" charset="0"/>
              </a:rPr>
              <a:t>监督学习（有教师学习</a:t>
            </a:r>
            <a:r>
              <a:rPr lang="zh-CN" altLang="en-US" sz="2600" b="1" dirty="0">
                <a:solidFill>
                  <a:srgbClr val="0000FF"/>
                </a:solidFill>
                <a:latin typeface="Arial" panose="020B0604020202020204" pitchFamily="34" charset="0"/>
              </a:rPr>
              <a:t>，</a:t>
            </a:r>
            <a:r>
              <a:rPr lang="en-US" altLang="zh-CN" b="1" dirty="0">
                <a:solidFill>
                  <a:srgbClr val="0000FF"/>
                </a:solidFill>
                <a:latin typeface="Arial" panose="020B0604020202020204" pitchFamily="34" charset="0"/>
              </a:rPr>
              <a:t>Supervised Learning</a:t>
            </a:r>
            <a:r>
              <a:rPr lang="zh-CN" altLang="zh-CN" sz="2600" b="1" dirty="0">
                <a:solidFill>
                  <a:srgbClr val="0000FF"/>
                </a:solidFill>
                <a:latin typeface="Arial" panose="020B0604020202020204" pitchFamily="34" charset="0"/>
              </a:rPr>
              <a:t>） </a:t>
            </a:r>
            <a:r>
              <a:rPr lang="zh-CN" altLang="en-US" sz="2600" b="1" dirty="0">
                <a:solidFill>
                  <a:srgbClr val="0000FF"/>
                </a:solidFill>
                <a:latin typeface="Arial" panose="020B0604020202020204" pitchFamily="34" charset="0"/>
              </a:rPr>
              <a:t>：</a:t>
            </a:r>
          </a:p>
        </p:txBody>
      </p:sp>
      <p:pic>
        <p:nvPicPr>
          <p:cNvPr id="6" name="Picture 6"/>
          <p:cNvPicPr>
            <a:picLocks noChangeAspect="1"/>
          </p:cNvPicPr>
          <p:nvPr/>
        </p:nvPicPr>
        <p:blipFill>
          <a:blip r:embed="rId3"/>
          <a:stretch>
            <a:fillRect/>
          </a:stretch>
        </p:blipFill>
        <p:spPr>
          <a:xfrm>
            <a:off x="1343025" y="1447800"/>
            <a:ext cx="5184775" cy="3324225"/>
          </a:xfrm>
          <a:prstGeom prst="rect">
            <a:avLst/>
          </a:prstGeom>
          <a:noFill/>
          <a:ln w="9525">
            <a:noFill/>
          </a:ln>
        </p:spPr>
      </p:pic>
      <p:sp>
        <p:nvSpPr>
          <p:cNvPr id="7" name="Rectangle 5"/>
          <p:cNvSpPr/>
          <p:nvPr/>
        </p:nvSpPr>
        <p:spPr>
          <a:xfrm>
            <a:off x="420688" y="4957763"/>
            <a:ext cx="8229600" cy="1670050"/>
          </a:xfrm>
          <a:prstGeom prst="rect">
            <a:avLst/>
          </a:prstGeom>
          <a:noFill/>
          <a:ln w="9525">
            <a:noFill/>
          </a:ln>
        </p:spPr>
        <p:txBody>
          <a:bodyPr/>
          <a:lstStyle/>
          <a:p>
            <a:pPr marL="386080" indent="-386080">
              <a:lnSpc>
                <a:spcPct val="120000"/>
              </a:lnSpc>
              <a:spcBef>
                <a:spcPct val="40000"/>
              </a:spcBef>
              <a:buClr>
                <a:schemeClr val="accent2"/>
              </a:buClr>
              <a:buFont typeface="Wingdings" panose="05000000000000000000" pitchFamily="2" charset="2"/>
              <a:buChar char="§"/>
            </a:pPr>
            <a:r>
              <a:rPr lang="zh-CN" altLang="en-US" sz="2600" b="1" dirty="0">
                <a:latin typeface="Arial" panose="020B0604020202020204" pitchFamily="34" charset="0"/>
              </a:rPr>
              <a:t>有监督学习根据教师提供的正确响应调整学习系统的参数和结构，通过学习大量</a:t>
            </a:r>
            <a:r>
              <a:rPr lang="zh-CN" altLang="en-US" sz="2600" b="1" dirty="0">
                <a:solidFill>
                  <a:srgbClr val="FF0000"/>
                </a:solidFill>
                <a:latin typeface="Arial" panose="020B0604020202020204" pitchFamily="34" charset="0"/>
              </a:rPr>
              <a:t>标记的训练样本</a:t>
            </a:r>
            <a:r>
              <a:rPr lang="zh-CN" altLang="en-US" sz="2600" b="1" dirty="0">
                <a:latin typeface="Arial" panose="020B0604020202020204" pitchFamily="34" charset="0"/>
              </a:rPr>
              <a:t>来构建预测模型</a:t>
            </a:r>
            <a:r>
              <a:rPr lang="zh-CN" altLang="zh-CN" sz="2600" b="1" dirty="0">
                <a:latin typeface="Arial" panose="020B0604020202020204" pitchFamily="34"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blinds(horizontal)">
                                      <p:cBhvr>
                                        <p:cTn id="1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62</a:t>
            </a:fld>
            <a:endParaRPr lang="ja-JP" altLang="en-US" sz="1800" dirty="0">
              <a:solidFill>
                <a:srgbClr val="A50021"/>
              </a:solidFill>
              <a:ea typeface="MS PGothic" panose="020B0600070205080204" pitchFamily="34" charset="-128"/>
            </a:endParaRPr>
          </a:p>
        </p:txBody>
      </p:sp>
      <p:sp>
        <p:nvSpPr>
          <p:cNvPr id="20483" name="Rectangle 4"/>
          <p:cNvSpPr/>
          <p:nvPr/>
        </p:nvSpPr>
        <p:spPr>
          <a:xfrm>
            <a:off x="0" y="0"/>
            <a:ext cx="9144000" cy="762000"/>
          </a:xfrm>
          <a:prstGeom prst="rect">
            <a:avLst/>
          </a:prstGeom>
          <a:solidFill>
            <a:srgbClr val="A50021"/>
          </a:solidFill>
          <a:ln w="9525">
            <a:noFill/>
          </a:ln>
        </p:spPr>
        <p:txBody>
          <a:bodyPr anchor="b" anchorCtr="0"/>
          <a:lstStyle/>
          <a:p>
            <a:pPr indent="176530">
              <a:buNone/>
            </a:pPr>
            <a:r>
              <a:rPr lang="en-US" altLang="zh-CN" sz="3600" dirty="0">
                <a:solidFill>
                  <a:schemeClr val="bg1"/>
                </a:solidFill>
                <a:latin typeface="Times New Roman" panose="02020603050405020304" pitchFamily="18" charset="0"/>
                <a:ea typeface="黑体" panose="02010609060101010101" pitchFamily="49" charset="-122"/>
              </a:rPr>
              <a:t>7.5.6</a:t>
            </a:r>
            <a:r>
              <a:rPr lang="zh-CN" altLang="zh-CN" sz="3600" dirty="0">
                <a:solidFill>
                  <a:schemeClr val="bg1"/>
                </a:solidFill>
                <a:latin typeface="Times New Roman" panose="02020603050405020304" pitchFamily="18" charset="0"/>
                <a:ea typeface="黑体" panose="02010609060101010101" pitchFamily="49" charset="-122"/>
              </a:rPr>
              <a:t>　监督学习与无监督学习</a:t>
            </a:r>
            <a:endParaRPr lang="zh-CN" altLang="en-US" sz="3400" dirty="0">
              <a:solidFill>
                <a:schemeClr val="bg1"/>
              </a:solidFill>
              <a:latin typeface="Arial" panose="020B0604020202020204" pitchFamily="34" charset="0"/>
              <a:ea typeface="黑体" panose="02010609060101010101" pitchFamily="49" charset="-122"/>
            </a:endParaRPr>
          </a:p>
        </p:txBody>
      </p:sp>
      <p:sp>
        <p:nvSpPr>
          <p:cNvPr id="138245" name="Rectangle 5"/>
          <p:cNvSpPr/>
          <p:nvPr/>
        </p:nvSpPr>
        <p:spPr>
          <a:xfrm>
            <a:off x="468313" y="1006474"/>
            <a:ext cx="6161087" cy="3031537"/>
          </a:xfrm>
          <a:prstGeom prst="rect">
            <a:avLst/>
          </a:prstGeom>
          <a:noFill/>
          <a:ln w="9525">
            <a:noFill/>
          </a:ln>
        </p:spPr>
        <p:txBody>
          <a:bodyPr/>
          <a:lstStyle/>
          <a:p>
            <a:pPr marL="533400" indent="-533400" algn="just">
              <a:lnSpc>
                <a:spcPct val="120000"/>
              </a:lnSpc>
              <a:spcBef>
                <a:spcPct val="40000"/>
              </a:spcBef>
              <a:buClr>
                <a:schemeClr val="accent2"/>
              </a:buClr>
              <a:buFont typeface="Wingdings" panose="05000000000000000000" pitchFamily="2" charset="2"/>
            </a:pPr>
            <a:r>
              <a:rPr lang="en-US" altLang="zh-CN" sz="2400" b="1" dirty="0">
                <a:solidFill>
                  <a:srgbClr val="0000FF"/>
                </a:solidFill>
              </a:rPr>
              <a:t>1. </a:t>
            </a:r>
            <a:r>
              <a:rPr lang="zh-CN" altLang="en-US" sz="2400" b="1" dirty="0">
                <a:solidFill>
                  <a:srgbClr val="0000FF"/>
                </a:solidFill>
              </a:rPr>
              <a:t>有</a:t>
            </a:r>
            <a:r>
              <a:rPr lang="zh-CN" altLang="zh-CN" sz="2400" b="1" dirty="0">
                <a:solidFill>
                  <a:srgbClr val="0000FF"/>
                </a:solidFill>
              </a:rPr>
              <a:t>监督学习</a:t>
            </a:r>
            <a:r>
              <a:rPr lang="zh-CN" altLang="en-US" sz="2400" b="1" dirty="0">
                <a:solidFill>
                  <a:srgbClr val="0000FF"/>
                </a:solidFill>
              </a:rPr>
              <a:t>的划分（学习方法）：</a:t>
            </a:r>
          </a:p>
          <a:p>
            <a:pPr indent="-386080" algn="just">
              <a:lnSpc>
                <a:spcPct val="120000"/>
              </a:lnSpc>
              <a:spcBef>
                <a:spcPct val="40000"/>
              </a:spcBef>
              <a:buClr>
                <a:srgbClr val="0000FF"/>
              </a:buClr>
              <a:buFont typeface="Wingdings" panose="05000000000000000000" pitchFamily="2" charset="2"/>
              <a:buChar char="l"/>
            </a:pPr>
            <a:r>
              <a:rPr lang="zh-CN" altLang="en-US" sz="2000" b="1" dirty="0"/>
              <a:t>分类：通过分析输入的特征向量，对于一个新的向量得到其标签。</a:t>
            </a:r>
            <a:endParaRPr lang="en-US" altLang="zh-CN" sz="2000" b="1" dirty="0"/>
          </a:p>
          <a:p>
            <a:pPr indent="-386080" algn="just">
              <a:lnSpc>
                <a:spcPct val="120000"/>
              </a:lnSpc>
              <a:spcBef>
                <a:spcPct val="40000"/>
              </a:spcBef>
              <a:buClr>
                <a:srgbClr val="0000FF"/>
              </a:buClr>
              <a:buFont typeface="Wingdings" panose="05000000000000000000" pitchFamily="2" charset="2"/>
              <a:buChar char="l"/>
            </a:pPr>
            <a:r>
              <a:rPr lang="zh-CN" altLang="en-US" sz="2000" b="1" dirty="0"/>
              <a:t>回归：对已经存在的点（训练数据）进行分析，</a:t>
            </a:r>
            <a:r>
              <a:rPr lang="zh-CN" altLang="en-US" sz="2000" b="1" dirty="0">
                <a:solidFill>
                  <a:srgbClr val="FF0000"/>
                </a:solidFill>
              </a:rPr>
              <a:t>拟合</a:t>
            </a:r>
            <a:r>
              <a:rPr lang="zh-CN" altLang="en-US" sz="2000" b="1" dirty="0"/>
              <a:t>出适当的函数模型</a:t>
            </a:r>
            <a:r>
              <a:rPr lang="en-US" altLang="zh-CN" sz="2000" b="1" dirty="0"/>
              <a:t>y=f(x)</a:t>
            </a:r>
            <a:r>
              <a:rPr lang="zh-CN" altLang="en-US" sz="2000" b="1" dirty="0"/>
              <a:t>，这里</a:t>
            </a:r>
            <a:r>
              <a:rPr lang="en-US" altLang="zh-CN" sz="2000" b="1" dirty="0"/>
              <a:t>y</a:t>
            </a:r>
            <a:r>
              <a:rPr lang="zh-CN" altLang="en-US" sz="2000" b="1" dirty="0"/>
              <a:t>就是数据的标签，而对于一个新的自变量</a:t>
            </a:r>
            <a:r>
              <a:rPr lang="en-US" altLang="zh-CN" sz="2000" b="1" dirty="0"/>
              <a:t>x</a:t>
            </a:r>
            <a:r>
              <a:rPr lang="zh-CN" altLang="en-US" sz="2000" b="1" dirty="0"/>
              <a:t>，通过这个函数模型得到标签</a:t>
            </a:r>
            <a:r>
              <a:rPr lang="en-US" altLang="zh-CN" sz="2000" b="1" dirty="0"/>
              <a:t>y</a:t>
            </a:r>
            <a:r>
              <a:rPr lang="zh-CN" altLang="en-US" sz="2000" b="1" dirty="0"/>
              <a:t>。</a:t>
            </a:r>
            <a:endParaRPr lang="en-US" altLang="zh-CN" sz="2000" b="1" dirty="0"/>
          </a:p>
          <a:p>
            <a:pPr indent="-386080" algn="just">
              <a:lnSpc>
                <a:spcPct val="120000"/>
              </a:lnSpc>
              <a:spcBef>
                <a:spcPct val="40000"/>
              </a:spcBef>
              <a:buClr>
                <a:schemeClr val="tx1"/>
              </a:buClr>
            </a:pPr>
            <a:endParaRPr lang="zh-CN" altLang="zh-CN" sz="2000" dirty="0"/>
          </a:p>
        </p:txBody>
      </p:sp>
      <p:pic>
        <p:nvPicPr>
          <p:cNvPr id="5122" name="Picture 2">
            <a:extLst>
              <a:ext uri="{FF2B5EF4-FFF2-40B4-BE49-F238E27FC236}">
                <a16:creationId xmlns:a16="http://schemas.microsoft.com/office/drawing/2014/main" id="{E8DBC11A-A377-27CB-5B6D-23718DD44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1444" y="1122364"/>
            <a:ext cx="2528756" cy="249082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E51A3602-1C75-C338-1192-D5FFFE7C92FF}"/>
              </a:ext>
            </a:extLst>
          </p:cNvPr>
          <p:cNvPicPr>
            <a:picLocks noChangeAspect="1"/>
          </p:cNvPicPr>
          <p:nvPr/>
        </p:nvPicPr>
        <p:blipFill>
          <a:blip r:embed="rId3"/>
          <a:stretch>
            <a:fillRect/>
          </a:stretch>
        </p:blipFill>
        <p:spPr>
          <a:xfrm>
            <a:off x="174702" y="4356830"/>
            <a:ext cx="8831054" cy="2501170"/>
          </a:xfrm>
          <a:prstGeom prst="rect">
            <a:avLst/>
          </a:prstGeom>
        </p:spPr>
      </p:pic>
    </p:spTree>
    <p:extLst>
      <p:ext uri="{BB962C8B-B14F-4D97-AF65-F5344CB8AC3E}">
        <p14:creationId xmlns:p14="http://schemas.microsoft.com/office/powerpoint/2010/main" val="129947048"/>
      </p:ext>
    </p:extLst>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63</a:t>
            </a:fld>
            <a:endParaRPr lang="ja-JP" altLang="en-US" sz="1800" dirty="0">
              <a:solidFill>
                <a:srgbClr val="A50021"/>
              </a:solidFill>
              <a:ea typeface="MS PGothic" panose="020B0600070205080204" pitchFamily="34" charset="-128"/>
            </a:endParaRPr>
          </a:p>
        </p:txBody>
      </p:sp>
      <p:sp>
        <p:nvSpPr>
          <p:cNvPr id="20483" name="Rectangle 4"/>
          <p:cNvSpPr/>
          <p:nvPr/>
        </p:nvSpPr>
        <p:spPr>
          <a:xfrm>
            <a:off x="0" y="0"/>
            <a:ext cx="9144000" cy="762000"/>
          </a:xfrm>
          <a:prstGeom prst="rect">
            <a:avLst/>
          </a:prstGeom>
          <a:solidFill>
            <a:srgbClr val="A50021"/>
          </a:solidFill>
          <a:ln w="9525">
            <a:noFill/>
          </a:ln>
        </p:spPr>
        <p:txBody>
          <a:bodyPr anchor="b" anchorCtr="0"/>
          <a:lstStyle/>
          <a:p>
            <a:pPr indent="176530">
              <a:buNone/>
            </a:pPr>
            <a:r>
              <a:rPr lang="en-US" altLang="zh-CN" sz="3600" dirty="0">
                <a:solidFill>
                  <a:schemeClr val="bg1"/>
                </a:solidFill>
                <a:latin typeface="Times New Roman" panose="02020603050405020304" pitchFamily="18" charset="0"/>
                <a:ea typeface="黑体" panose="02010609060101010101" pitchFamily="49" charset="-122"/>
              </a:rPr>
              <a:t>7.5.6</a:t>
            </a:r>
            <a:r>
              <a:rPr lang="zh-CN" altLang="zh-CN" sz="3600" dirty="0">
                <a:solidFill>
                  <a:schemeClr val="bg1"/>
                </a:solidFill>
                <a:latin typeface="Times New Roman" panose="02020603050405020304" pitchFamily="18" charset="0"/>
                <a:ea typeface="黑体" panose="02010609060101010101" pitchFamily="49" charset="-122"/>
              </a:rPr>
              <a:t>　监督学习与无监督学习</a:t>
            </a:r>
            <a:endParaRPr lang="zh-CN" altLang="en-US" sz="3400" dirty="0">
              <a:solidFill>
                <a:schemeClr val="bg1"/>
              </a:solidFill>
              <a:latin typeface="Arial" panose="020B0604020202020204" pitchFamily="34" charset="0"/>
              <a:ea typeface="黑体" panose="02010609060101010101" pitchFamily="49" charset="-122"/>
            </a:endParaRPr>
          </a:p>
        </p:txBody>
      </p:sp>
      <p:pic>
        <p:nvPicPr>
          <p:cNvPr id="3" name="图片 2">
            <a:extLst>
              <a:ext uri="{FF2B5EF4-FFF2-40B4-BE49-F238E27FC236}">
                <a16:creationId xmlns:a16="http://schemas.microsoft.com/office/drawing/2014/main" id="{5615A3DE-D8AF-9353-0C20-407AADD65297}"/>
              </a:ext>
            </a:extLst>
          </p:cNvPr>
          <p:cNvPicPr>
            <a:picLocks noChangeAspect="1"/>
          </p:cNvPicPr>
          <p:nvPr/>
        </p:nvPicPr>
        <p:blipFill>
          <a:blip r:embed="rId2"/>
          <a:stretch>
            <a:fillRect/>
          </a:stretch>
        </p:blipFill>
        <p:spPr>
          <a:xfrm>
            <a:off x="2438400" y="1675524"/>
            <a:ext cx="4267200" cy="3506952"/>
          </a:xfrm>
          <a:prstGeom prst="rect">
            <a:avLst/>
          </a:prstGeom>
        </p:spPr>
      </p:pic>
    </p:spTree>
    <p:extLst>
      <p:ext uri="{BB962C8B-B14F-4D97-AF65-F5344CB8AC3E}">
        <p14:creationId xmlns:p14="http://schemas.microsoft.com/office/powerpoint/2010/main" val="3539701893"/>
      </p:ext>
    </p:extLst>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64</a:t>
            </a:fld>
            <a:endParaRPr lang="ja-JP" altLang="en-US" sz="1800" dirty="0">
              <a:solidFill>
                <a:srgbClr val="A50021"/>
              </a:solidFill>
              <a:ea typeface="MS PGothic" panose="020B0600070205080204" pitchFamily="34" charset="-128"/>
            </a:endParaRPr>
          </a:p>
        </p:txBody>
      </p:sp>
      <p:sp>
        <p:nvSpPr>
          <p:cNvPr id="20483" name="Rectangle 4"/>
          <p:cNvSpPr/>
          <p:nvPr/>
        </p:nvSpPr>
        <p:spPr>
          <a:xfrm>
            <a:off x="0" y="0"/>
            <a:ext cx="9144000" cy="762000"/>
          </a:xfrm>
          <a:prstGeom prst="rect">
            <a:avLst/>
          </a:prstGeom>
          <a:solidFill>
            <a:srgbClr val="A50021"/>
          </a:solidFill>
          <a:ln w="9525">
            <a:noFill/>
          </a:ln>
        </p:spPr>
        <p:txBody>
          <a:bodyPr anchor="b" anchorCtr="0"/>
          <a:lstStyle/>
          <a:p>
            <a:pPr indent="176530">
              <a:buNone/>
            </a:pPr>
            <a:r>
              <a:rPr lang="en-US" altLang="zh-CN" sz="3600" dirty="0">
                <a:solidFill>
                  <a:schemeClr val="bg1"/>
                </a:solidFill>
                <a:latin typeface="Times New Roman" panose="02020603050405020304" pitchFamily="18" charset="0"/>
                <a:ea typeface="黑体" panose="02010609060101010101" pitchFamily="49" charset="-122"/>
              </a:rPr>
              <a:t>7.5.6</a:t>
            </a:r>
            <a:r>
              <a:rPr lang="zh-CN" altLang="zh-CN" sz="3600" dirty="0">
                <a:solidFill>
                  <a:schemeClr val="bg1"/>
                </a:solidFill>
                <a:latin typeface="Times New Roman" panose="02020603050405020304" pitchFamily="18" charset="0"/>
                <a:ea typeface="黑体" panose="02010609060101010101" pitchFamily="49" charset="-122"/>
              </a:rPr>
              <a:t>　监督学习与无监督学习</a:t>
            </a:r>
            <a:endParaRPr lang="zh-CN" altLang="en-US" sz="3400" dirty="0">
              <a:solidFill>
                <a:schemeClr val="bg1"/>
              </a:solidFill>
              <a:latin typeface="Arial" panose="020B0604020202020204" pitchFamily="34" charset="0"/>
              <a:ea typeface="黑体" panose="02010609060101010101" pitchFamily="49" charset="-122"/>
            </a:endParaRPr>
          </a:p>
        </p:txBody>
      </p:sp>
      <p:sp>
        <p:nvSpPr>
          <p:cNvPr id="138245" name="Rectangle 5"/>
          <p:cNvSpPr/>
          <p:nvPr/>
        </p:nvSpPr>
        <p:spPr>
          <a:xfrm>
            <a:off x="468313" y="1006475"/>
            <a:ext cx="8229600" cy="703263"/>
          </a:xfrm>
          <a:prstGeom prst="rect">
            <a:avLst/>
          </a:prstGeom>
          <a:noFill/>
          <a:ln w="9525">
            <a:noFill/>
          </a:ln>
        </p:spPr>
        <p:txBody>
          <a:bodyPr/>
          <a:lstStyle/>
          <a:p>
            <a:pPr marL="386080" indent="-386080">
              <a:lnSpc>
                <a:spcPct val="120000"/>
              </a:lnSpc>
              <a:spcBef>
                <a:spcPct val="40000"/>
              </a:spcBef>
              <a:buClr>
                <a:schemeClr val="tx1"/>
              </a:buClr>
            </a:pPr>
            <a:r>
              <a:rPr lang="en-US" altLang="zh-CN" sz="2800" b="1" dirty="0">
                <a:solidFill>
                  <a:srgbClr val="0000FF"/>
                </a:solidFill>
                <a:latin typeface="Arial" panose="020B0604020202020204" pitchFamily="34" charset="0"/>
              </a:rPr>
              <a:t>2. </a:t>
            </a:r>
            <a:r>
              <a:rPr lang="zh-CN" altLang="zh-CN" sz="2800" b="1" dirty="0">
                <a:solidFill>
                  <a:srgbClr val="0000FF"/>
                </a:solidFill>
                <a:latin typeface="Arial" panose="020B0604020202020204" pitchFamily="34" charset="0"/>
              </a:rPr>
              <a:t>无监督学习（无教师学习</a:t>
            </a:r>
            <a:r>
              <a:rPr lang="zh-CN" altLang="en-US" sz="2800" b="1" dirty="0">
                <a:solidFill>
                  <a:srgbClr val="0000FF"/>
                </a:solidFill>
                <a:latin typeface="Arial" panose="020B0604020202020204" pitchFamily="34" charset="0"/>
              </a:rPr>
              <a:t>，</a:t>
            </a:r>
            <a:r>
              <a:rPr lang="en-US" altLang="zh-CN" b="1" dirty="0" err="1">
                <a:solidFill>
                  <a:srgbClr val="0000FF"/>
                </a:solidFill>
                <a:latin typeface="Arial" panose="020B0604020202020204" pitchFamily="34" charset="0"/>
              </a:rPr>
              <a:t>Unspervised</a:t>
            </a:r>
            <a:r>
              <a:rPr lang="en-US" altLang="zh-CN" b="1" dirty="0">
                <a:solidFill>
                  <a:srgbClr val="0000FF"/>
                </a:solidFill>
                <a:latin typeface="Arial" panose="020B0604020202020204" pitchFamily="34" charset="0"/>
              </a:rPr>
              <a:t> Learning</a:t>
            </a:r>
            <a:r>
              <a:rPr lang="zh-CN" altLang="zh-CN" sz="2800" b="1" dirty="0">
                <a:solidFill>
                  <a:srgbClr val="0000FF"/>
                </a:solidFill>
                <a:latin typeface="Arial" panose="020B0604020202020204" pitchFamily="34" charset="0"/>
              </a:rPr>
              <a:t>）</a:t>
            </a:r>
            <a:endParaRPr lang="zh-CN" altLang="zh-CN" sz="2800" dirty="0">
              <a:solidFill>
                <a:srgbClr val="0000FF"/>
              </a:solidFill>
              <a:latin typeface="Arial" panose="020B0604020202020204" pitchFamily="34" charset="0"/>
            </a:endParaRPr>
          </a:p>
        </p:txBody>
      </p:sp>
      <p:pic>
        <p:nvPicPr>
          <p:cNvPr id="138247" name="Picture 7"/>
          <p:cNvPicPr>
            <a:picLocks noChangeAspect="1"/>
          </p:cNvPicPr>
          <p:nvPr/>
        </p:nvPicPr>
        <p:blipFill>
          <a:blip r:embed="rId2"/>
          <a:stretch>
            <a:fillRect/>
          </a:stretch>
        </p:blipFill>
        <p:spPr>
          <a:xfrm>
            <a:off x="216269" y="1801813"/>
            <a:ext cx="5353050" cy="1865313"/>
          </a:xfrm>
          <a:prstGeom prst="rect">
            <a:avLst/>
          </a:prstGeom>
          <a:noFill/>
          <a:ln w="9525">
            <a:noFill/>
          </a:ln>
        </p:spPr>
      </p:pic>
      <p:sp>
        <p:nvSpPr>
          <p:cNvPr id="6" name="Rectangle 5"/>
          <p:cNvSpPr/>
          <p:nvPr/>
        </p:nvSpPr>
        <p:spPr>
          <a:xfrm>
            <a:off x="238125" y="3886200"/>
            <a:ext cx="8677275" cy="2286000"/>
          </a:xfrm>
          <a:prstGeom prst="rect">
            <a:avLst/>
          </a:prstGeom>
          <a:noFill/>
          <a:ln w="9525">
            <a:noFill/>
          </a:ln>
        </p:spPr>
        <p:txBody>
          <a:bodyPr/>
          <a:lstStyle/>
          <a:p>
            <a:pPr marL="386080" indent="-386080">
              <a:lnSpc>
                <a:spcPct val="120000"/>
              </a:lnSpc>
              <a:spcBef>
                <a:spcPct val="40000"/>
              </a:spcBef>
              <a:buClr>
                <a:schemeClr val="accent2"/>
              </a:buClr>
              <a:buFont typeface="Wingdings" panose="05000000000000000000" pitchFamily="2" charset="2"/>
              <a:buChar char="§"/>
            </a:pPr>
            <a:r>
              <a:rPr lang="zh-CN" altLang="en-US" sz="2600" b="1" dirty="0">
                <a:latin typeface="Arial" panose="020B0604020202020204" pitchFamily="34" charset="0"/>
              </a:rPr>
              <a:t>完全按照环境提供的数据的某些统计规律调节自身的参数或者结构（自组织），以表示某种外部输入的某种固有特性；</a:t>
            </a:r>
            <a:endParaRPr lang="en-US" altLang="zh-CN" sz="2600" b="1" dirty="0">
              <a:latin typeface="Arial" panose="020B0604020202020204" pitchFamily="34" charset="0"/>
            </a:endParaRPr>
          </a:p>
          <a:p>
            <a:pPr marL="386080" indent="-386080">
              <a:lnSpc>
                <a:spcPct val="120000"/>
              </a:lnSpc>
              <a:spcBef>
                <a:spcPct val="40000"/>
              </a:spcBef>
              <a:buClr>
                <a:schemeClr val="accent2"/>
              </a:buClr>
              <a:buFont typeface="Wingdings" panose="05000000000000000000" pitchFamily="2" charset="2"/>
              <a:buChar char="§"/>
            </a:pPr>
            <a:r>
              <a:rPr lang="zh-CN" altLang="en-US" sz="2600" b="1" dirty="0">
                <a:solidFill>
                  <a:srgbClr val="FF0000"/>
                </a:solidFill>
                <a:latin typeface="Arial" panose="020B0604020202020204" pitchFamily="34" charset="0"/>
              </a:rPr>
              <a:t>不需要人工进行数据标注</a:t>
            </a:r>
            <a:r>
              <a:rPr lang="zh-CN" altLang="en-US" sz="2600" b="1" dirty="0">
                <a:latin typeface="Arial" panose="020B0604020202020204" pitchFamily="34" charset="0"/>
              </a:rPr>
              <a:t>，而是通过模型不断地自我认知、自我巩固，最后进行自我归纳</a:t>
            </a:r>
            <a:r>
              <a:rPr lang="zh-CN" altLang="zh-CN" sz="2600" b="1" dirty="0">
                <a:latin typeface="Arial" panose="020B0604020202020204" pitchFamily="34" charset="0"/>
              </a:rPr>
              <a:t>。</a:t>
            </a:r>
          </a:p>
        </p:txBody>
      </p:sp>
      <p:grpSp>
        <p:nvGrpSpPr>
          <p:cNvPr id="4" name="组合 3">
            <a:extLst>
              <a:ext uri="{FF2B5EF4-FFF2-40B4-BE49-F238E27FC236}">
                <a16:creationId xmlns:a16="http://schemas.microsoft.com/office/drawing/2014/main" id="{EEFB087E-2BA3-64EB-E9C4-B365AE60185C}"/>
              </a:ext>
            </a:extLst>
          </p:cNvPr>
          <p:cNvGrpSpPr/>
          <p:nvPr/>
        </p:nvGrpSpPr>
        <p:grpSpPr>
          <a:xfrm>
            <a:off x="6324600" y="1447800"/>
            <a:ext cx="2743200" cy="1752600"/>
            <a:chOff x="6324600" y="1447800"/>
            <a:chExt cx="2743200" cy="1752600"/>
          </a:xfrm>
        </p:grpSpPr>
        <p:sp>
          <p:nvSpPr>
            <p:cNvPr id="3" name="矩形 2">
              <a:extLst>
                <a:ext uri="{FF2B5EF4-FFF2-40B4-BE49-F238E27FC236}">
                  <a16:creationId xmlns:a16="http://schemas.microsoft.com/office/drawing/2014/main" id="{8C5B2D0D-5F79-C50D-32CC-77CEDB03CC34}"/>
                </a:ext>
              </a:extLst>
            </p:cNvPr>
            <p:cNvSpPr/>
            <p:nvPr/>
          </p:nvSpPr>
          <p:spPr>
            <a:xfrm>
              <a:off x="6324600" y="1447800"/>
              <a:ext cx="2743200" cy="1752600"/>
            </a:xfrm>
            <a:prstGeom prst="rect">
              <a:avLst/>
            </a:prstGeom>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6">
              <a:extLst>
                <a:ext uri="{FF2B5EF4-FFF2-40B4-BE49-F238E27FC236}">
                  <a16:creationId xmlns:a16="http://schemas.microsoft.com/office/drawing/2014/main" id="{743F67C1-4682-4BBE-4620-C7C3CF430127}"/>
                </a:ext>
              </a:extLst>
            </p:cNvPr>
            <p:cNvPicPr>
              <a:picLocks noChangeAspect="1"/>
            </p:cNvPicPr>
            <p:nvPr/>
          </p:nvPicPr>
          <p:blipFill>
            <a:blip r:embed="rId3"/>
            <a:stretch>
              <a:fillRect/>
            </a:stretch>
          </p:blipFill>
          <p:spPr>
            <a:xfrm>
              <a:off x="6400800" y="1480154"/>
              <a:ext cx="2634876" cy="1689354"/>
            </a:xfrm>
            <a:prstGeom prst="rect">
              <a:avLst/>
            </a:prstGeom>
            <a:noFill/>
            <a:ln w="9525">
              <a:noFill/>
            </a:ln>
          </p:spPr>
        </p:pic>
      </p:grpSp>
    </p:spTree>
    <p:extLst>
      <p:ext uri="{BB962C8B-B14F-4D97-AF65-F5344CB8AC3E}">
        <p14:creationId xmlns:p14="http://schemas.microsoft.com/office/powerpoint/2010/main" val="366903641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5">
                                            <p:txEl>
                                              <p:pRg st="0" end="0"/>
                                            </p:txEl>
                                          </p:spTgt>
                                        </p:tgtEl>
                                        <p:attrNameLst>
                                          <p:attrName>style.visibility</p:attrName>
                                        </p:attrNameLst>
                                      </p:cBhvr>
                                      <p:to>
                                        <p:strVal val="visible"/>
                                      </p:to>
                                    </p:set>
                                    <p:animEffect transition="in" filter="blinds(horizontal)">
                                      <p:cBhvr>
                                        <p:cTn id="7" dur="500"/>
                                        <p:tgtEl>
                                          <p:spTgt spid="138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9" presetClass="entr" presetSubtype="0" fill="hold" nodeType="afterEffect">
                                  <p:stCondLst>
                                    <p:cond delay="0"/>
                                  </p:stCondLst>
                                  <p:childTnLst>
                                    <p:set>
                                      <p:cBhvr>
                                        <p:cTn id="14" dur="1" fill="hold">
                                          <p:stCondLst>
                                            <p:cond delay="0"/>
                                          </p:stCondLst>
                                        </p:cTn>
                                        <p:tgtEl>
                                          <p:spTgt spid="138247"/>
                                        </p:tgtEl>
                                        <p:attrNameLst>
                                          <p:attrName>style.visibility</p:attrName>
                                        </p:attrNameLst>
                                      </p:cBhvr>
                                      <p:to>
                                        <p:strVal val="visible"/>
                                      </p:to>
                                    </p:set>
                                    <p:animEffect transition="in" filter="dissolve">
                                      <p:cBhvr>
                                        <p:cTn id="15" dur="500"/>
                                        <p:tgtEl>
                                          <p:spTgt spid="13824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blinds(horizontal)">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blinds(horizontal)">
                                      <p:cBhvr>
                                        <p:cTn id="25"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build="p"/>
      <p:bldP spid="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871352C6-B21A-284B-32A7-EDDDC01BC963}"/>
              </a:ext>
            </a:extLst>
          </p:cNvPr>
          <p:cNvCxnSpPr/>
          <p:nvPr/>
        </p:nvCxnSpPr>
        <p:spPr>
          <a:xfrm>
            <a:off x="2971800" y="3124200"/>
            <a:ext cx="0" cy="251460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2048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65</a:t>
            </a:fld>
            <a:endParaRPr lang="ja-JP" altLang="en-US" sz="1800" dirty="0">
              <a:solidFill>
                <a:srgbClr val="A50021"/>
              </a:solidFill>
              <a:ea typeface="MS PGothic" panose="020B0600070205080204" pitchFamily="34" charset="-128"/>
            </a:endParaRPr>
          </a:p>
        </p:txBody>
      </p:sp>
      <p:sp>
        <p:nvSpPr>
          <p:cNvPr id="20483" name="Rectangle 4"/>
          <p:cNvSpPr/>
          <p:nvPr/>
        </p:nvSpPr>
        <p:spPr>
          <a:xfrm>
            <a:off x="0" y="0"/>
            <a:ext cx="9144000" cy="762000"/>
          </a:xfrm>
          <a:prstGeom prst="rect">
            <a:avLst/>
          </a:prstGeom>
          <a:solidFill>
            <a:srgbClr val="A50021"/>
          </a:solidFill>
          <a:ln w="9525">
            <a:noFill/>
          </a:ln>
        </p:spPr>
        <p:txBody>
          <a:bodyPr anchor="b" anchorCtr="0"/>
          <a:lstStyle/>
          <a:p>
            <a:pPr indent="176530">
              <a:buNone/>
            </a:pPr>
            <a:r>
              <a:rPr lang="en-US" altLang="zh-CN" sz="3600" dirty="0">
                <a:solidFill>
                  <a:schemeClr val="bg1"/>
                </a:solidFill>
                <a:latin typeface="Times New Roman" panose="02020603050405020304" pitchFamily="18" charset="0"/>
                <a:ea typeface="黑体" panose="02010609060101010101" pitchFamily="49" charset="-122"/>
              </a:rPr>
              <a:t>7.5.6 </a:t>
            </a:r>
            <a:r>
              <a:rPr lang="zh-CN" altLang="zh-CN" sz="3600" dirty="0">
                <a:solidFill>
                  <a:schemeClr val="bg1"/>
                </a:solidFill>
                <a:latin typeface="Times New Roman" panose="02020603050405020304" pitchFamily="18" charset="0"/>
                <a:ea typeface="黑体" panose="02010609060101010101" pitchFamily="49" charset="-122"/>
              </a:rPr>
              <a:t>监督学习与无监督学习</a:t>
            </a:r>
            <a:endParaRPr lang="zh-CN" altLang="en-US" sz="3400" dirty="0">
              <a:solidFill>
                <a:schemeClr val="bg1"/>
              </a:solidFill>
              <a:latin typeface="Arial" panose="020B0604020202020204" pitchFamily="34" charset="0"/>
              <a:ea typeface="黑体" panose="02010609060101010101" pitchFamily="49" charset="-122"/>
            </a:endParaRPr>
          </a:p>
        </p:txBody>
      </p:sp>
      <p:sp>
        <p:nvSpPr>
          <p:cNvPr id="138245" name="Rectangle 5"/>
          <p:cNvSpPr/>
          <p:nvPr/>
        </p:nvSpPr>
        <p:spPr>
          <a:xfrm>
            <a:off x="468313" y="1006474"/>
            <a:ext cx="8229600" cy="5622925"/>
          </a:xfrm>
          <a:prstGeom prst="rect">
            <a:avLst/>
          </a:prstGeom>
          <a:noFill/>
          <a:ln w="9525">
            <a:noFill/>
          </a:ln>
        </p:spPr>
        <p:txBody>
          <a:bodyPr/>
          <a:lstStyle/>
          <a:p>
            <a:pPr indent="-386080">
              <a:lnSpc>
                <a:spcPct val="120000"/>
              </a:lnSpc>
              <a:spcBef>
                <a:spcPct val="40000"/>
              </a:spcBef>
              <a:buClr>
                <a:schemeClr val="tx1"/>
              </a:buClr>
            </a:pPr>
            <a:r>
              <a:rPr lang="zh-CN" altLang="en-US" sz="2000" b="1" dirty="0"/>
              <a:t>区别</a:t>
            </a:r>
            <a:endParaRPr lang="en-US" altLang="zh-CN" sz="2000" b="1" dirty="0"/>
          </a:p>
          <a:p>
            <a:pPr indent="-386080">
              <a:lnSpc>
                <a:spcPct val="120000"/>
              </a:lnSpc>
              <a:spcBef>
                <a:spcPct val="40000"/>
              </a:spcBef>
              <a:buClr>
                <a:schemeClr val="tx1"/>
              </a:buClr>
            </a:pPr>
            <a:r>
              <a:rPr lang="zh-CN" altLang="en-US" sz="2000" b="1" dirty="0"/>
              <a:t>在无监督学习中，只是给定了一组数据，我们的目标是发现这组数据中的特殊结构。使用无监督学习算法会将这组数据分成两个不同的簇，这样的算法就叫</a:t>
            </a:r>
            <a:r>
              <a:rPr lang="zh-CN" altLang="en-US" sz="2000" b="1" dirty="0">
                <a:solidFill>
                  <a:srgbClr val="FF0000"/>
                </a:solidFill>
              </a:rPr>
              <a:t>聚类</a:t>
            </a:r>
            <a:r>
              <a:rPr lang="zh-CN" altLang="en-US" sz="2000" b="1" dirty="0"/>
              <a:t>算法。</a:t>
            </a:r>
            <a:endParaRPr lang="en-US" altLang="zh-CN" sz="2000" b="1" dirty="0"/>
          </a:p>
          <a:p>
            <a:pPr indent="-386080">
              <a:lnSpc>
                <a:spcPct val="120000"/>
              </a:lnSpc>
              <a:spcBef>
                <a:spcPct val="40000"/>
              </a:spcBef>
              <a:buClr>
                <a:schemeClr val="tx1"/>
              </a:buClr>
            </a:pPr>
            <a:endParaRPr lang="en-US" altLang="zh-CN" sz="2000" b="1" dirty="0"/>
          </a:p>
          <a:p>
            <a:pPr indent="-386080">
              <a:lnSpc>
                <a:spcPct val="120000"/>
              </a:lnSpc>
              <a:spcBef>
                <a:spcPct val="40000"/>
              </a:spcBef>
              <a:buClr>
                <a:schemeClr val="tx1"/>
              </a:buClr>
            </a:pPr>
            <a:endParaRPr lang="en-US" altLang="zh-CN" sz="2000" b="1" dirty="0"/>
          </a:p>
          <a:p>
            <a:pPr indent="-386080">
              <a:lnSpc>
                <a:spcPct val="120000"/>
              </a:lnSpc>
              <a:spcBef>
                <a:spcPct val="40000"/>
              </a:spcBef>
              <a:buClr>
                <a:schemeClr val="tx1"/>
              </a:buClr>
            </a:pPr>
            <a:endParaRPr lang="en-US" altLang="zh-CN" sz="2000" b="1" dirty="0"/>
          </a:p>
          <a:p>
            <a:pPr indent="-386080">
              <a:lnSpc>
                <a:spcPct val="120000"/>
              </a:lnSpc>
              <a:spcBef>
                <a:spcPct val="40000"/>
              </a:spcBef>
              <a:buClr>
                <a:schemeClr val="tx1"/>
              </a:buClr>
            </a:pPr>
            <a:endParaRPr lang="en-US" altLang="zh-CN" sz="2000" b="1" dirty="0"/>
          </a:p>
          <a:p>
            <a:pPr indent="-386080">
              <a:lnSpc>
                <a:spcPct val="120000"/>
              </a:lnSpc>
              <a:spcBef>
                <a:spcPct val="40000"/>
              </a:spcBef>
              <a:buClr>
                <a:schemeClr val="tx1"/>
              </a:buClr>
            </a:pPr>
            <a:endParaRPr lang="en-US" altLang="zh-CN" sz="2000" b="1" dirty="0"/>
          </a:p>
          <a:p>
            <a:pPr indent="-386080">
              <a:lnSpc>
                <a:spcPct val="120000"/>
              </a:lnSpc>
              <a:spcBef>
                <a:spcPct val="40000"/>
              </a:spcBef>
              <a:buClr>
                <a:schemeClr val="tx1"/>
              </a:buClr>
            </a:pPr>
            <a:endParaRPr lang="en-US" altLang="zh-CN" sz="2000" b="1" dirty="0"/>
          </a:p>
          <a:p>
            <a:pPr indent="-386080">
              <a:lnSpc>
                <a:spcPct val="120000"/>
              </a:lnSpc>
              <a:spcBef>
                <a:spcPct val="40000"/>
              </a:spcBef>
              <a:buClr>
                <a:schemeClr val="tx1"/>
              </a:buClr>
            </a:pPr>
            <a:r>
              <a:rPr lang="zh-CN" altLang="en-US" sz="2000" dirty="0"/>
              <a:t>生活中的应用：</a:t>
            </a:r>
            <a:r>
              <a:rPr lang="en-US" altLang="zh-CN" sz="2000" dirty="0"/>
              <a:t>Google</a:t>
            </a:r>
            <a:r>
              <a:rPr lang="zh-CN" altLang="en-US" sz="2000" dirty="0"/>
              <a:t>新闻按照内容结构的不同分成财经，娱乐，体育等不同的标签，这就是无监督学习中的聚类。</a:t>
            </a:r>
            <a:endParaRPr lang="zh-CN" altLang="zh-CN" sz="2000" dirty="0"/>
          </a:p>
        </p:txBody>
      </p:sp>
      <p:pic>
        <p:nvPicPr>
          <p:cNvPr id="5122" name="Picture 2">
            <a:extLst>
              <a:ext uri="{FF2B5EF4-FFF2-40B4-BE49-F238E27FC236}">
                <a16:creationId xmlns:a16="http://schemas.microsoft.com/office/drawing/2014/main" id="{E8DBC11A-A377-27CB-5B6D-23718DD44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163631"/>
            <a:ext cx="2362200" cy="2326767"/>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4D2B2AFE-189B-63E3-8F4A-4D5803CC307B}"/>
              </a:ext>
            </a:extLst>
          </p:cNvPr>
          <p:cNvPicPr>
            <a:picLocks noChangeAspect="1"/>
          </p:cNvPicPr>
          <p:nvPr/>
        </p:nvPicPr>
        <p:blipFill>
          <a:blip r:embed="rId4"/>
          <a:stretch>
            <a:fillRect/>
          </a:stretch>
        </p:blipFill>
        <p:spPr>
          <a:xfrm>
            <a:off x="3471809" y="3124200"/>
            <a:ext cx="5638800" cy="2405631"/>
          </a:xfrm>
          <a:prstGeom prst="rect">
            <a:avLst/>
          </a:prstGeom>
        </p:spPr>
      </p:pic>
      <p:pic>
        <p:nvPicPr>
          <p:cNvPr id="5128" name="Picture 8">
            <a:extLst>
              <a:ext uri="{FF2B5EF4-FFF2-40B4-BE49-F238E27FC236}">
                <a16:creationId xmlns:a16="http://schemas.microsoft.com/office/drawing/2014/main" id="{756C3973-E5A0-FDF2-109C-3C123CE993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087" y="1976089"/>
            <a:ext cx="822960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4784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2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66</a:t>
            </a:fld>
            <a:endParaRPr lang="ja-JP" altLang="en-US" sz="1800" dirty="0">
              <a:solidFill>
                <a:srgbClr val="A50021"/>
              </a:solidFill>
              <a:ea typeface="MS PGothic" panose="020B0600070205080204" pitchFamily="34" charset="-128"/>
            </a:endParaRPr>
          </a:p>
        </p:txBody>
      </p:sp>
      <p:sp>
        <p:nvSpPr>
          <p:cNvPr id="21507" name="Rectangle 4"/>
          <p:cNvSpPr/>
          <p:nvPr/>
        </p:nvSpPr>
        <p:spPr>
          <a:xfrm>
            <a:off x="0" y="0"/>
            <a:ext cx="9144000" cy="762000"/>
          </a:xfrm>
          <a:prstGeom prst="rect">
            <a:avLst/>
          </a:prstGeom>
          <a:solidFill>
            <a:srgbClr val="A50021"/>
          </a:solidFill>
          <a:ln w="9525">
            <a:noFill/>
          </a:ln>
        </p:spPr>
        <p:txBody>
          <a:bodyPr anchor="b" anchorCtr="0"/>
          <a:lstStyle/>
          <a:p>
            <a:pPr indent="176530"/>
            <a:r>
              <a:rPr lang="en-US" altLang="zh-CN" sz="3600" dirty="0">
                <a:solidFill>
                  <a:schemeClr val="bg1"/>
                </a:solidFill>
                <a:latin typeface="Times New Roman" panose="02020603050405020304" pitchFamily="18" charset="0"/>
                <a:ea typeface="黑体" panose="02010609060101010101" pitchFamily="49" charset="-122"/>
              </a:rPr>
              <a:t>7.5.7 </a:t>
            </a:r>
            <a:r>
              <a:rPr lang="zh-CN" altLang="zh-CN" sz="3600" dirty="0">
                <a:solidFill>
                  <a:schemeClr val="bg1"/>
                </a:solidFill>
                <a:latin typeface="Arial" panose="020B0604020202020204" pitchFamily="34" charset="0"/>
                <a:ea typeface="黑体" panose="02010609060101010101" pitchFamily="49" charset="-122"/>
              </a:rPr>
              <a:t>弱监督学习</a:t>
            </a:r>
            <a:r>
              <a:rPr lang="zh-CN" altLang="en-US" sz="3600" dirty="0">
                <a:solidFill>
                  <a:schemeClr val="bg1"/>
                </a:solidFill>
                <a:latin typeface="Arial" panose="020B0604020202020204" pitchFamily="34" charset="0"/>
                <a:ea typeface="黑体" panose="02010609060101010101" pitchFamily="49" charset="-122"/>
              </a:rPr>
              <a:t>（</a:t>
            </a:r>
            <a:r>
              <a:rPr lang="en-US" altLang="zh-CN" sz="2000" dirty="0">
                <a:solidFill>
                  <a:schemeClr val="bg1"/>
                </a:solidFill>
                <a:latin typeface="Arial" panose="020B0604020202020204" pitchFamily="34" charset="0"/>
                <a:ea typeface="黑体" panose="02010609060101010101" pitchFamily="49" charset="-122"/>
              </a:rPr>
              <a:t>Weakly Supervised Learning</a:t>
            </a:r>
            <a:r>
              <a:rPr lang="zh-CN" altLang="en-US" sz="3600" dirty="0">
                <a:solidFill>
                  <a:schemeClr val="bg1"/>
                </a:solidFill>
                <a:latin typeface="Arial" panose="020B0604020202020204" pitchFamily="34" charset="0"/>
                <a:ea typeface="黑体" panose="02010609060101010101" pitchFamily="49" charset="-122"/>
              </a:rPr>
              <a:t>）</a:t>
            </a:r>
            <a:endParaRPr lang="zh-CN" altLang="en-US" sz="3400" dirty="0">
              <a:solidFill>
                <a:schemeClr val="bg1"/>
              </a:solidFill>
              <a:latin typeface="Arial" panose="020B0604020202020204" pitchFamily="34" charset="0"/>
              <a:ea typeface="黑体" panose="02010609060101010101" pitchFamily="49" charset="-122"/>
            </a:endParaRPr>
          </a:p>
        </p:txBody>
      </p:sp>
      <p:sp>
        <p:nvSpPr>
          <p:cNvPr id="137221" name="Rectangle 5"/>
          <p:cNvSpPr/>
          <p:nvPr/>
        </p:nvSpPr>
        <p:spPr>
          <a:xfrm>
            <a:off x="519113" y="1028700"/>
            <a:ext cx="8229600" cy="5424488"/>
          </a:xfrm>
          <a:prstGeom prst="rect">
            <a:avLst/>
          </a:prstGeom>
          <a:noFill/>
          <a:ln w="9525">
            <a:noFill/>
          </a:ln>
        </p:spPr>
        <p:txBody>
          <a:bodyPr/>
          <a:lstStyle/>
          <a:p>
            <a:pPr marL="386080" indent="-386080">
              <a:lnSpc>
                <a:spcPct val="120000"/>
              </a:lnSpc>
              <a:spcBef>
                <a:spcPct val="40000"/>
              </a:spcBef>
              <a:buClr>
                <a:schemeClr val="accent2"/>
              </a:buClr>
              <a:buFont typeface="Wingdings" panose="05000000000000000000" pitchFamily="2" charset="2"/>
              <a:buChar char="§"/>
            </a:pPr>
            <a:r>
              <a:rPr lang="zh-CN" altLang="zh-CN" sz="2600" b="1" dirty="0">
                <a:latin typeface="Arial" panose="020B0604020202020204" pitchFamily="34" charset="0"/>
              </a:rPr>
              <a:t>弱监督学习中的</a:t>
            </a:r>
            <a:r>
              <a:rPr lang="zh-CN" altLang="zh-CN" sz="2600" b="1" dirty="0">
                <a:solidFill>
                  <a:srgbClr val="FF0000"/>
                </a:solidFill>
                <a:latin typeface="Arial" panose="020B0604020202020204" pitchFamily="34" charset="0"/>
              </a:rPr>
              <a:t>数据标签允许是不完全的</a:t>
            </a:r>
            <a:r>
              <a:rPr lang="zh-CN" altLang="zh-CN" sz="2600" b="1" dirty="0">
                <a:latin typeface="Arial" panose="020B0604020202020204" pitchFamily="34" charset="0"/>
              </a:rPr>
              <a:t>，即训练集中只有一部分数据是有标签的，而其余的数据甚至是绝大部分数据是没有标签的。</a:t>
            </a:r>
          </a:p>
          <a:p>
            <a:pPr marL="386080" indent="-386080">
              <a:lnSpc>
                <a:spcPct val="120000"/>
              </a:lnSpc>
              <a:spcBef>
                <a:spcPct val="40000"/>
              </a:spcBef>
              <a:buClr>
                <a:schemeClr val="accent2"/>
              </a:buClr>
              <a:buFont typeface="Wingdings" panose="05000000000000000000" pitchFamily="2" charset="2"/>
              <a:buChar char="§"/>
            </a:pPr>
            <a:r>
              <a:rPr lang="zh-CN" altLang="zh-CN" sz="2600" b="1" dirty="0">
                <a:latin typeface="Arial" panose="020B0604020202020204" pitchFamily="34" charset="0"/>
              </a:rPr>
              <a:t>弱监督学习涵盖的范围很广泛，可以说只要标注信息是</a:t>
            </a:r>
            <a:r>
              <a:rPr lang="zh-CN" altLang="zh-CN" sz="2600" b="1" dirty="0">
                <a:solidFill>
                  <a:srgbClr val="FF0000"/>
                </a:solidFill>
                <a:latin typeface="Arial" panose="020B0604020202020204" pitchFamily="34" charset="0"/>
              </a:rPr>
              <a:t>不完全、不确切或者不精确</a:t>
            </a:r>
            <a:r>
              <a:rPr lang="zh-CN" altLang="zh-CN" sz="2600" b="1" dirty="0">
                <a:latin typeface="Arial" panose="020B0604020202020204" pitchFamily="34" charset="0"/>
              </a:rPr>
              <a:t>的标记学习都可以看做是弱监督学习。</a:t>
            </a:r>
            <a:endParaRPr lang="en-US" altLang="zh-CN" sz="2600" b="1" dirty="0">
              <a:latin typeface="Arial" panose="020B0604020202020204" pitchFamily="34" charset="0"/>
            </a:endParaRPr>
          </a:p>
          <a:p>
            <a:pPr marL="386080" indent="-386080">
              <a:lnSpc>
                <a:spcPct val="120000"/>
              </a:lnSpc>
              <a:spcBef>
                <a:spcPct val="40000"/>
              </a:spcBef>
              <a:buClr>
                <a:schemeClr val="accent2"/>
              </a:buClr>
              <a:buFont typeface="Wingdings" panose="05000000000000000000" pitchFamily="2" charset="2"/>
              <a:buChar char="§"/>
            </a:pPr>
            <a:r>
              <a:rPr lang="zh-CN" altLang="zh-CN" sz="2600" b="1" dirty="0">
                <a:latin typeface="Arial" panose="020B0604020202020204" pitchFamily="34" charset="0"/>
              </a:rPr>
              <a:t>下面仅介绍半监督学习、迁移学习和强化学习这三种典型的弱监督学习。</a:t>
            </a:r>
            <a:endParaRPr lang="zh-CN" altLang="en-US" sz="2600" b="1"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21">
                                            <p:txEl>
                                              <p:pRg st="0" end="0"/>
                                            </p:txEl>
                                          </p:spTgt>
                                        </p:tgtEl>
                                        <p:attrNameLst>
                                          <p:attrName>style.visibility</p:attrName>
                                        </p:attrNameLst>
                                      </p:cBhvr>
                                      <p:to>
                                        <p:strVal val="visible"/>
                                      </p:to>
                                    </p:set>
                                    <p:animEffect transition="in" filter="blinds(horizontal)">
                                      <p:cBhvr>
                                        <p:cTn id="7" dur="500"/>
                                        <p:tgtEl>
                                          <p:spTgt spid="1372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7221">
                                            <p:txEl>
                                              <p:pRg st="1" end="1"/>
                                            </p:txEl>
                                          </p:spTgt>
                                        </p:tgtEl>
                                        <p:attrNameLst>
                                          <p:attrName>style.visibility</p:attrName>
                                        </p:attrNameLst>
                                      </p:cBhvr>
                                      <p:to>
                                        <p:strVal val="visible"/>
                                      </p:to>
                                    </p:set>
                                    <p:animEffect transition="in" filter="blinds(horizontal)">
                                      <p:cBhvr>
                                        <p:cTn id="12" dur="500"/>
                                        <p:tgtEl>
                                          <p:spTgt spid="1372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7221">
                                            <p:txEl>
                                              <p:pRg st="2" end="2"/>
                                            </p:txEl>
                                          </p:spTgt>
                                        </p:tgtEl>
                                        <p:attrNameLst>
                                          <p:attrName>style.visibility</p:attrName>
                                        </p:attrNameLst>
                                      </p:cBhvr>
                                      <p:to>
                                        <p:strVal val="visible"/>
                                      </p:to>
                                    </p:set>
                                    <p:animEffect transition="in" filter="blinds(horizontal)">
                                      <p:cBhvr>
                                        <p:cTn id="17" dur="500"/>
                                        <p:tgtEl>
                                          <p:spTgt spid="1372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67</a:t>
            </a:fld>
            <a:endParaRPr lang="ja-JP" altLang="en-US" sz="1800" dirty="0">
              <a:solidFill>
                <a:srgbClr val="A50021"/>
              </a:solidFill>
              <a:ea typeface="MS PGothic" panose="020B0600070205080204" pitchFamily="34" charset="-128"/>
            </a:endParaRPr>
          </a:p>
        </p:txBody>
      </p:sp>
      <p:sp>
        <p:nvSpPr>
          <p:cNvPr id="21507" name="Rectangle 4"/>
          <p:cNvSpPr/>
          <p:nvPr/>
        </p:nvSpPr>
        <p:spPr>
          <a:xfrm>
            <a:off x="0" y="0"/>
            <a:ext cx="9144000" cy="762000"/>
          </a:xfrm>
          <a:prstGeom prst="rect">
            <a:avLst/>
          </a:prstGeom>
          <a:solidFill>
            <a:srgbClr val="A50021"/>
          </a:solidFill>
          <a:ln w="9525">
            <a:noFill/>
          </a:ln>
        </p:spPr>
        <p:txBody>
          <a:bodyPr anchor="b" anchorCtr="0"/>
          <a:lstStyle/>
          <a:p>
            <a:pPr indent="176530"/>
            <a:r>
              <a:rPr lang="en-US" altLang="zh-CN" sz="3600" dirty="0">
                <a:solidFill>
                  <a:schemeClr val="bg1"/>
                </a:solidFill>
                <a:latin typeface="Times New Roman" panose="02020603050405020304" pitchFamily="18" charset="0"/>
                <a:ea typeface="黑体" panose="02010609060101010101" pitchFamily="49" charset="-122"/>
              </a:rPr>
              <a:t>7.5.7 </a:t>
            </a:r>
            <a:r>
              <a:rPr lang="zh-CN" altLang="zh-CN" sz="3600" dirty="0">
                <a:solidFill>
                  <a:schemeClr val="bg1"/>
                </a:solidFill>
                <a:latin typeface="Arial" panose="020B0604020202020204" pitchFamily="34" charset="0"/>
                <a:ea typeface="黑体" panose="02010609060101010101" pitchFamily="49" charset="-122"/>
              </a:rPr>
              <a:t>弱监督学习</a:t>
            </a:r>
            <a:r>
              <a:rPr lang="zh-CN" altLang="en-US" sz="3600" dirty="0">
                <a:solidFill>
                  <a:schemeClr val="bg1"/>
                </a:solidFill>
                <a:latin typeface="Arial" panose="020B0604020202020204" pitchFamily="34" charset="0"/>
                <a:ea typeface="黑体" panose="02010609060101010101" pitchFamily="49" charset="-122"/>
              </a:rPr>
              <a:t>（</a:t>
            </a:r>
            <a:r>
              <a:rPr lang="en-US" altLang="zh-CN" sz="2000" dirty="0">
                <a:solidFill>
                  <a:schemeClr val="bg1"/>
                </a:solidFill>
                <a:latin typeface="Arial" panose="020B0604020202020204" pitchFamily="34" charset="0"/>
                <a:ea typeface="黑体" panose="02010609060101010101" pitchFamily="49" charset="-122"/>
              </a:rPr>
              <a:t>Weakly Supervised Learning</a:t>
            </a:r>
            <a:r>
              <a:rPr lang="zh-CN" altLang="en-US" sz="3600" dirty="0">
                <a:solidFill>
                  <a:schemeClr val="bg1"/>
                </a:solidFill>
                <a:latin typeface="Arial" panose="020B0604020202020204" pitchFamily="34" charset="0"/>
                <a:ea typeface="黑体" panose="02010609060101010101" pitchFamily="49" charset="-122"/>
              </a:rPr>
              <a:t>）</a:t>
            </a:r>
            <a:endParaRPr lang="zh-CN" altLang="en-US" sz="3400" dirty="0">
              <a:solidFill>
                <a:schemeClr val="bg1"/>
              </a:solidFill>
              <a:latin typeface="Arial" panose="020B0604020202020204" pitchFamily="34" charset="0"/>
              <a:ea typeface="黑体" panose="02010609060101010101" pitchFamily="49" charset="-122"/>
            </a:endParaRPr>
          </a:p>
        </p:txBody>
      </p:sp>
      <p:pic>
        <p:nvPicPr>
          <p:cNvPr id="1026" name="Picture 2" descr="吃骨头的小狗简笔画图片">
            <a:extLst>
              <a:ext uri="{FF2B5EF4-FFF2-40B4-BE49-F238E27FC236}">
                <a16:creationId xmlns:a16="http://schemas.microsoft.com/office/drawing/2014/main" id="{FAB57CCF-970E-D0F7-B4B4-702B2B7EC51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441" y="5111725"/>
            <a:ext cx="1285495" cy="101039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狗的简笔画技法十一">
            <a:extLst>
              <a:ext uri="{FF2B5EF4-FFF2-40B4-BE49-F238E27FC236}">
                <a16:creationId xmlns:a16="http://schemas.microsoft.com/office/drawing/2014/main" id="{F43AED80-A422-D3AF-DAA9-9324BB2279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2696" y="5104372"/>
            <a:ext cx="702704" cy="9374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6116918-B9F0-4760-BDEE-62445DC3E3B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81309" y="5109948"/>
            <a:ext cx="1132424" cy="101395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87AE773-9124-57D1-7516-DA86FCF506E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31962" y="5199747"/>
            <a:ext cx="1121401" cy="101209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D0F09AA-A001-5BB0-32DB-116E4D522C1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2779" y="5141847"/>
            <a:ext cx="1548184" cy="96761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4A6F3F20-20BE-53FA-A1CB-0F6203E5D55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79491" y="5145875"/>
            <a:ext cx="666574" cy="99986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F264B8F6-22AD-55F1-3BBD-D9229EB3FA6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5135" y="848732"/>
            <a:ext cx="2770768" cy="2770768"/>
          </a:xfrm>
          <a:prstGeom prst="rect">
            <a:avLst/>
          </a:prstGeom>
          <a:noFill/>
          <a:extLst>
            <a:ext uri="{909E8E84-426E-40DD-AFC4-6F175D3DCCD1}">
              <a14:hiddenFill xmlns:a14="http://schemas.microsoft.com/office/drawing/2010/main">
                <a:solidFill>
                  <a:srgbClr val="FFFFFF"/>
                </a:solidFill>
              </a14:hiddenFill>
            </a:ext>
          </a:extLst>
        </p:spPr>
      </p:pic>
      <p:sp>
        <p:nvSpPr>
          <p:cNvPr id="5" name="爆炸形: 8 pt  4">
            <a:extLst>
              <a:ext uri="{FF2B5EF4-FFF2-40B4-BE49-F238E27FC236}">
                <a16:creationId xmlns:a16="http://schemas.microsoft.com/office/drawing/2014/main" id="{FDCE3EA5-31BF-283A-F6E3-5F8B82E3F5DB}"/>
              </a:ext>
            </a:extLst>
          </p:cNvPr>
          <p:cNvSpPr/>
          <p:nvPr/>
        </p:nvSpPr>
        <p:spPr>
          <a:xfrm>
            <a:off x="7027038" y="906192"/>
            <a:ext cx="1659762" cy="119488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学习？</a:t>
            </a:r>
          </a:p>
        </p:txBody>
      </p:sp>
    </p:spTree>
    <p:extLst>
      <p:ext uri="{BB962C8B-B14F-4D97-AF65-F5344CB8AC3E}">
        <p14:creationId xmlns:p14="http://schemas.microsoft.com/office/powerpoint/2010/main" val="2844379520"/>
      </p:ext>
    </p:extLst>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68</a:t>
            </a:fld>
            <a:endParaRPr lang="ja-JP" altLang="en-US" sz="1800" dirty="0">
              <a:solidFill>
                <a:srgbClr val="A50021"/>
              </a:solidFill>
              <a:ea typeface="MS PGothic" panose="020B0600070205080204" pitchFamily="34" charset="-128"/>
            </a:endParaRPr>
          </a:p>
        </p:txBody>
      </p:sp>
      <p:sp>
        <p:nvSpPr>
          <p:cNvPr id="22531" name="Rectangle 4"/>
          <p:cNvSpPr/>
          <p:nvPr/>
        </p:nvSpPr>
        <p:spPr>
          <a:xfrm>
            <a:off x="0" y="0"/>
            <a:ext cx="9144000" cy="762000"/>
          </a:xfrm>
          <a:prstGeom prst="rect">
            <a:avLst/>
          </a:prstGeom>
          <a:solidFill>
            <a:srgbClr val="A50021"/>
          </a:solidFill>
          <a:ln w="9525">
            <a:noFill/>
          </a:ln>
        </p:spPr>
        <p:txBody>
          <a:bodyPr anchor="b" anchorCtr="0"/>
          <a:lstStyle/>
          <a:p>
            <a:pPr indent="176530"/>
            <a:r>
              <a:rPr lang="en-US" altLang="zh-CN" sz="3600" dirty="0">
                <a:solidFill>
                  <a:schemeClr val="bg1"/>
                </a:solidFill>
                <a:latin typeface="Times New Roman" panose="02020603050405020304" pitchFamily="18" charset="0"/>
                <a:ea typeface="黑体" panose="02010609060101010101" pitchFamily="49" charset="-122"/>
              </a:rPr>
              <a:t>7.5.7 </a:t>
            </a:r>
            <a:r>
              <a:rPr lang="zh-CN" altLang="zh-CN" sz="3600" dirty="0">
                <a:solidFill>
                  <a:schemeClr val="bg1"/>
                </a:solidFill>
                <a:latin typeface="Arial" panose="020B0604020202020204" pitchFamily="34" charset="0"/>
                <a:ea typeface="黑体" panose="02010609060101010101" pitchFamily="49" charset="-122"/>
              </a:rPr>
              <a:t>弱监督学习</a:t>
            </a:r>
            <a:endParaRPr lang="zh-CN" altLang="en-US" sz="3400" dirty="0">
              <a:solidFill>
                <a:schemeClr val="bg1"/>
              </a:solidFill>
              <a:latin typeface="Arial" panose="020B0604020202020204" pitchFamily="34" charset="0"/>
              <a:ea typeface="黑体" panose="02010609060101010101" pitchFamily="49" charset="-122"/>
            </a:endParaRPr>
          </a:p>
        </p:txBody>
      </p:sp>
      <p:sp>
        <p:nvSpPr>
          <p:cNvPr id="137221" name="Rectangle 5"/>
          <p:cNvSpPr/>
          <p:nvPr/>
        </p:nvSpPr>
        <p:spPr>
          <a:xfrm>
            <a:off x="304800" y="1028700"/>
            <a:ext cx="8610600" cy="5424488"/>
          </a:xfrm>
          <a:prstGeom prst="rect">
            <a:avLst/>
          </a:prstGeom>
          <a:noFill/>
          <a:ln w="9525">
            <a:noFill/>
          </a:ln>
        </p:spPr>
        <p:txBody>
          <a:bodyPr/>
          <a:lstStyle/>
          <a:p>
            <a:pPr>
              <a:lnSpc>
                <a:spcPct val="120000"/>
              </a:lnSpc>
              <a:spcBef>
                <a:spcPct val="40000"/>
              </a:spcBef>
              <a:buClr>
                <a:schemeClr val="accent2"/>
              </a:buClr>
            </a:pPr>
            <a:r>
              <a:rPr lang="zh-CN" altLang="zh-CN" sz="2400" b="1" dirty="0">
                <a:solidFill>
                  <a:srgbClr val="0000FF"/>
                </a:solidFill>
                <a:latin typeface="Arial" panose="020B0604020202020204" pitchFamily="34" charset="0"/>
              </a:rPr>
              <a:t>（</a:t>
            </a:r>
            <a:r>
              <a:rPr lang="en-US" altLang="zh-CN" sz="2400" b="1" dirty="0">
                <a:solidFill>
                  <a:srgbClr val="0000FF"/>
                </a:solidFill>
                <a:latin typeface="Arial" panose="020B0604020202020204" pitchFamily="34" charset="0"/>
              </a:rPr>
              <a:t>1</a:t>
            </a:r>
            <a:r>
              <a:rPr lang="zh-CN" altLang="zh-CN" sz="2400" b="1" dirty="0">
                <a:solidFill>
                  <a:srgbClr val="0000FF"/>
                </a:solidFill>
                <a:latin typeface="Arial" panose="020B0604020202020204" pitchFamily="34" charset="0"/>
              </a:rPr>
              <a:t>）半监督学习</a:t>
            </a:r>
            <a:r>
              <a:rPr lang="zh-CN" altLang="en-US" sz="2400" b="1" dirty="0">
                <a:solidFill>
                  <a:srgbClr val="0000FF"/>
                </a:solidFill>
                <a:latin typeface="Arial" panose="020B0604020202020204" pitchFamily="34" charset="0"/>
              </a:rPr>
              <a:t>：</a:t>
            </a:r>
            <a:r>
              <a:rPr lang="zh-CN" altLang="zh-CN" sz="2400" b="1" dirty="0">
                <a:latin typeface="Arial" panose="020B0604020202020204" pitchFamily="34" charset="0"/>
              </a:rPr>
              <a:t>只有</a:t>
            </a:r>
            <a:r>
              <a:rPr lang="zh-CN" altLang="zh-CN" sz="2400" b="1" dirty="0">
                <a:solidFill>
                  <a:srgbClr val="FF0000"/>
                </a:solidFill>
                <a:latin typeface="Arial" panose="020B0604020202020204" pitchFamily="34" charset="0"/>
              </a:rPr>
              <a:t>少量</a:t>
            </a:r>
            <a:r>
              <a:rPr lang="zh-CN" altLang="zh-CN" sz="2400" b="1" dirty="0">
                <a:latin typeface="Arial" panose="020B0604020202020204" pitchFamily="34" charset="0"/>
              </a:rPr>
              <a:t>有标注的数据，还有大量未标注的数据可供使用。</a:t>
            </a:r>
            <a:endParaRPr lang="en-US" altLang="zh-CN" sz="2400" b="1" dirty="0">
              <a:latin typeface="Arial" panose="020B0604020202020204" pitchFamily="34" charset="0"/>
            </a:endParaRPr>
          </a:p>
          <a:p>
            <a:pPr>
              <a:lnSpc>
                <a:spcPct val="120000"/>
              </a:lnSpc>
              <a:spcBef>
                <a:spcPct val="40000"/>
              </a:spcBef>
              <a:buClr>
                <a:schemeClr val="accent2"/>
              </a:buClr>
            </a:pPr>
            <a:r>
              <a:rPr lang="zh-CN" altLang="zh-CN" sz="2400" b="1" dirty="0">
                <a:solidFill>
                  <a:srgbClr val="0000FF"/>
                </a:solidFill>
                <a:latin typeface="Arial" panose="020B0604020202020204" pitchFamily="34" charset="0"/>
              </a:rPr>
              <a:t>（</a:t>
            </a:r>
            <a:r>
              <a:rPr lang="en-US" altLang="zh-CN" sz="2400" b="1" dirty="0">
                <a:solidFill>
                  <a:srgbClr val="0000FF"/>
                </a:solidFill>
                <a:latin typeface="Arial" panose="020B0604020202020204" pitchFamily="34" charset="0"/>
              </a:rPr>
              <a:t>2</a:t>
            </a:r>
            <a:r>
              <a:rPr lang="zh-CN" altLang="zh-CN" sz="2400" b="1" dirty="0">
                <a:solidFill>
                  <a:srgbClr val="0000FF"/>
                </a:solidFill>
                <a:latin typeface="Arial" panose="020B0604020202020204" pitchFamily="34" charset="0"/>
              </a:rPr>
              <a:t>）迁移学习</a:t>
            </a:r>
            <a:r>
              <a:rPr lang="zh-CN" altLang="en-US" sz="2400" b="1" dirty="0">
                <a:solidFill>
                  <a:srgbClr val="0000FF"/>
                </a:solidFill>
                <a:latin typeface="Arial" panose="020B0604020202020204" pitchFamily="34" charset="0"/>
              </a:rPr>
              <a:t>：</a:t>
            </a:r>
            <a:r>
              <a:rPr lang="zh-CN" altLang="zh-CN" sz="2400" b="1" dirty="0">
                <a:latin typeface="Arial" panose="020B0604020202020204" pitchFamily="34" charset="0"/>
              </a:rPr>
              <a:t>将已经学习过的知识迁移应用到新的问题中</a:t>
            </a:r>
            <a:r>
              <a:rPr lang="zh-CN" altLang="en-US" sz="2400" b="1" dirty="0">
                <a:latin typeface="Arial" panose="020B0604020202020204" pitchFamily="34" charset="0"/>
              </a:rPr>
              <a:t>，“举一反三”。</a:t>
            </a:r>
            <a:endParaRPr lang="en-US" altLang="zh-CN" sz="2400" b="1" dirty="0">
              <a:latin typeface="Arial" panose="020B0604020202020204" pitchFamily="34" charset="0"/>
            </a:endParaRPr>
          </a:p>
          <a:p>
            <a:pPr marL="386080" indent="-386080">
              <a:lnSpc>
                <a:spcPct val="120000"/>
              </a:lnSpc>
              <a:spcBef>
                <a:spcPct val="40000"/>
              </a:spcBef>
              <a:buClr>
                <a:schemeClr val="accent2"/>
              </a:buClr>
              <a:buFont typeface="Wingdings" panose="05000000000000000000" pitchFamily="2" charset="2"/>
              <a:buChar char="l"/>
            </a:pPr>
            <a:r>
              <a:rPr lang="zh-CN" altLang="en-US" sz="2400" b="1" dirty="0">
                <a:latin typeface="Arial" panose="020B0604020202020204" pitchFamily="34" charset="0"/>
              </a:rPr>
              <a:t>源域：将有知识和数据标注的领域为源域，是要迁移的对象</a:t>
            </a:r>
            <a:endParaRPr lang="en-US" altLang="zh-CN" sz="2400" b="1" dirty="0">
              <a:latin typeface="Arial" panose="020B0604020202020204" pitchFamily="34" charset="0"/>
            </a:endParaRPr>
          </a:p>
          <a:p>
            <a:pPr marL="386080" indent="-386080">
              <a:lnSpc>
                <a:spcPct val="120000"/>
              </a:lnSpc>
              <a:spcBef>
                <a:spcPct val="40000"/>
              </a:spcBef>
              <a:buClr>
                <a:schemeClr val="accent2"/>
              </a:buClr>
              <a:buFont typeface="Wingdings" panose="05000000000000000000" pitchFamily="2" charset="2"/>
              <a:buChar char="l"/>
            </a:pPr>
            <a:r>
              <a:rPr lang="zh-CN" altLang="en-US" sz="2400" b="1" dirty="0">
                <a:latin typeface="Arial" panose="020B0604020202020204" pitchFamily="34" charset="0"/>
              </a:rPr>
              <a:t>目标域：最终要赋予知识和标注的领域为目标域；</a:t>
            </a:r>
            <a:endParaRPr lang="en-US" altLang="zh-CN" sz="2400" b="1" dirty="0">
              <a:latin typeface="Arial" panose="020B0604020202020204" pitchFamily="34" charset="0"/>
            </a:endParaRPr>
          </a:p>
          <a:p>
            <a:pPr marL="386080" indent="-386080">
              <a:lnSpc>
                <a:spcPct val="120000"/>
              </a:lnSpc>
              <a:spcBef>
                <a:spcPct val="40000"/>
              </a:spcBef>
              <a:buClr>
                <a:schemeClr val="accent2"/>
              </a:buClr>
              <a:buFont typeface="Wingdings" panose="05000000000000000000" pitchFamily="2" charset="2"/>
              <a:buChar char="l"/>
            </a:pPr>
            <a:r>
              <a:rPr lang="zh-CN" altLang="en-US" sz="2400" b="1" dirty="0">
                <a:latin typeface="Arial" panose="020B0604020202020204" pitchFamily="34" charset="0"/>
              </a:rPr>
              <a:t>迁移学习分类：</a:t>
            </a:r>
            <a:endParaRPr lang="zh-CN" altLang="zh-CN" sz="2400" b="1" dirty="0">
              <a:latin typeface="Arial" panose="020B0604020202020204" pitchFamily="34" charset="0"/>
            </a:endParaRPr>
          </a:p>
          <a:p>
            <a:pPr lvl="1">
              <a:lnSpc>
                <a:spcPct val="120000"/>
              </a:lnSpc>
              <a:spcBef>
                <a:spcPct val="40000"/>
              </a:spcBef>
              <a:buClr>
                <a:schemeClr val="accent2"/>
              </a:buClr>
            </a:pPr>
            <a:r>
              <a:rPr lang="zh-CN" altLang="zh-CN" sz="2400" b="1" dirty="0">
                <a:latin typeface="Arial" panose="020B0604020202020204" pitchFamily="34" charset="0"/>
              </a:rPr>
              <a:t>①样本迁移</a:t>
            </a:r>
            <a:r>
              <a:rPr lang="zh-CN" altLang="en-US" sz="2400" b="1" dirty="0">
                <a:latin typeface="Arial" panose="020B0604020202020204" pitchFamily="34" charset="0"/>
              </a:rPr>
              <a:t>，找相似数据，赋予更高的权重；</a:t>
            </a:r>
            <a:endParaRPr lang="en-US" altLang="zh-CN" sz="2400" b="1" dirty="0">
              <a:latin typeface="Arial" panose="020B0604020202020204" pitchFamily="34" charset="0"/>
            </a:endParaRPr>
          </a:p>
          <a:p>
            <a:pPr lvl="1">
              <a:lnSpc>
                <a:spcPct val="120000"/>
              </a:lnSpc>
              <a:spcBef>
                <a:spcPct val="40000"/>
              </a:spcBef>
              <a:buClr>
                <a:schemeClr val="accent2"/>
              </a:buClr>
            </a:pPr>
            <a:r>
              <a:rPr lang="zh-CN" altLang="zh-CN" sz="2400" b="1" dirty="0">
                <a:latin typeface="Arial" panose="020B0604020202020204" pitchFamily="34" charset="0"/>
              </a:rPr>
              <a:t>②特征迁移</a:t>
            </a:r>
            <a:r>
              <a:rPr lang="zh-CN" altLang="en-US" sz="2400" b="1" dirty="0">
                <a:latin typeface="Arial" panose="020B0604020202020204" pitchFamily="34" charset="0"/>
              </a:rPr>
              <a:t>，特征变换将特征映射到同一个特征空间中；</a:t>
            </a:r>
            <a:endParaRPr lang="en-US" altLang="zh-CN" sz="2400" b="1" dirty="0">
              <a:latin typeface="Arial" panose="020B0604020202020204" pitchFamily="34" charset="0"/>
            </a:endParaRPr>
          </a:p>
          <a:p>
            <a:pPr lvl="1">
              <a:lnSpc>
                <a:spcPct val="120000"/>
              </a:lnSpc>
              <a:spcBef>
                <a:spcPct val="40000"/>
              </a:spcBef>
              <a:buClr>
                <a:schemeClr val="accent2"/>
              </a:buClr>
            </a:pPr>
            <a:r>
              <a:rPr lang="zh-CN" altLang="zh-CN" sz="2400" b="1" dirty="0">
                <a:latin typeface="Arial" panose="020B0604020202020204" pitchFamily="34" charset="0"/>
              </a:rPr>
              <a:t>③模型迁移</a:t>
            </a:r>
            <a:r>
              <a:rPr lang="zh-CN" altLang="en-US" sz="2400" b="1" dirty="0">
                <a:latin typeface="Arial" panose="020B0604020202020204" pitchFamily="34" charset="0"/>
              </a:rPr>
              <a:t>，共享模型参数；</a:t>
            </a:r>
            <a:endParaRPr lang="zh-CN" altLang="zh-CN" sz="2400" b="1" dirty="0">
              <a:latin typeface="Arial" panose="020B0604020202020204" pitchFamily="34" charset="0"/>
            </a:endParaRPr>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69</a:t>
            </a:fld>
            <a:endParaRPr lang="ja-JP" altLang="en-US" sz="1800" dirty="0">
              <a:solidFill>
                <a:srgbClr val="A50021"/>
              </a:solidFill>
              <a:ea typeface="MS PGothic" panose="020B0600070205080204" pitchFamily="34" charset="-128"/>
            </a:endParaRPr>
          </a:p>
        </p:txBody>
      </p:sp>
      <p:sp>
        <p:nvSpPr>
          <p:cNvPr id="22531" name="Rectangle 4"/>
          <p:cNvSpPr/>
          <p:nvPr/>
        </p:nvSpPr>
        <p:spPr>
          <a:xfrm>
            <a:off x="0" y="0"/>
            <a:ext cx="9144000" cy="762000"/>
          </a:xfrm>
          <a:prstGeom prst="rect">
            <a:avLst/>
          </a:prstGeom>
          <a:solidFill>
            <a:srgbClr val="A50021"/>
          </a:solidFill>
          <a:ln w="9525">
            <a:noFill/>
          </a:ln>
        </p:spPr>
        <p:txBody>
          <a:bodyPr anchor="b" anchorCtr="0"/>
          <a:lstStyle/>
          <a:p>
            <a:pPr indent="176530"/>
            <a:r>
              <a:rPr lang="en-US" altLang="zh-CN" sz="3600" dirty="0">
                <a:solidFill>
                  <a:schemeClr val="bg1"/>
                </a:solidFill>
                <a:latin typeface="Times New Roman" panose="02020603050405020304" pitchFamily="18" charset="0"/>
                <a:ea typeface="黑体" panose="02010609060101010101" pitchFamily="49" charset="-122"/>
              </a:rPr>
              <a:t>7.5.7 </a:t>
            </a:r>
            <a:r>
              <a:rPr lang="zh-CN" altLang="zh-CN" sz="3600" dirty="0">
                <a:solidFill>
                  <a:schemeClr val="bg1"/>
                </a:solidFill>
                <a:latin typeface="Arial" panose="020B0604020202020204" pitchFamily="34" charset="0"/>
                <a:ea typeface="黑体" panose="02010609060101010101" pitchFamily="49" charset="-122"/>
              </a:rPr>
              <a:t>弱监督学习</a:t>
            </a:r>
            <a:endParaRPr lang="zh-CN" altLang="en-US" sz="3400" dirty="0">
              <a:solidFill>
                <a:schemeClr val="bg1"/>
              </a:solidFill>
              <a:latin typeface="Arial" panose="020B0604020202020204" pitchFamily="34" charset="0"/>
              <a:ea typeface="黑体" panose="02010609060101010101" pitchFamily="49" charset="-122"/>
            </a:endParaRPr>
          </a:p>
        </p:txBody>
      </p:sp>
      <p:sp>
        <p:nvSpPr>
          <p:cNvPr id="137221" name="Rectangle 5"/>
          <p:cNvSpPr/>
          <p:nvPr/>
        </p:nvSpPr>
        <p:spPr>
          <a:xfrm>
            <a:off x="304800" y="1028700"/>
            <a:ext cx="8610600" cy="5424488"/>
          </a:xfrm>
          <a:prstGeom prst="rect">
            <a:avLst/>
          </a:prstGeom>
          <a:noFill/>
          <a:ln w="9525">
            <a:noFill/>
          </a:ln>
        </p:spPr>
        <p:txBody>
          <a:bodyPr/>
          <a:lstStyle/>
          <a:p>
            <a:pPr lvl="1">
              <a:lnSpc>
                <a:spcPct val="120000"/>
              </a:lnSpc>
              <a:spcBef>
                <a:spcPct val="40000"/>
              </a:spcBef>
              <a:buClr>
                <a:schemeClr val="accent2"/>
              </a:buClr>
            </a:pPr>
            <a:r>
              <a:rPr lang="zh-CN" altLang="zh-CN" sz="2400" b="1" dirty="0">
                <a:latin typeface="Arial" panose="020B0604020202020204" pitchFamily="34" charset="0"/>
              </a:rPr>
              <a:t>①样本迁移</a:t>
            </a:r>
            <a:r>
              <a:rPr lang="zh-CN" altLang="en-US" sz="2400" b="1" dirty="0">
                <a:latin typeface="Arial" panose="020B0604020202020204" pitchFamily="34" charset="0"/>
              </a:rPr>
              <a:t>，找相似数据，赋予更高的权重</a:t>
            </a:r>
            <a:endParaRPr lang="zh-CN" altLang="zh-CN" sz="2400" b="1" dirty="0">
              <a:latin typeface="Arial" panose="020B0604020202020204" pitchFamily="34" charset="0"/>
            </a:endParaRPr>
          </a:p>
        </p:txBody>
      </p:sp>
      <p:pic>
        <p:nvPicPr>
          <p:cNvPr id="4098" name="Picture 2">
            <a:extLst>
              <a:ext uri="{FF2B5EF4-FFF2-40B4-BE49-F238E27FC236}">
                <a16:creationId xmlns:a16="http://schemas.microsoft.com/office/drawing/2014/main" id="{41765D60-FC90-AC56-7624-894BB7DC9D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057400"/>
            <a:ext cx="8077200" cy="3623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549388"/>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17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7.1  </a:t>
            </a:r>
            <a:r>
              <a:rPr lang="zh-CN" altLang="en-US" sz="3600" b="0" dirty="0">
                <a:latin typeface="Times New Roman" panose="02020603050405020304" pitchFamily="18" charset="0"/>
                <a:ea typeface="黑体" panose="02010609060101010101" pitchFamily="49" charset="-122"/>
              </a:rPr>
              <a:t>专家系统的产生和发展</a:t>
            </a:r>
          </a:p>
        </p:txBody>
      </p:sp>
      <p:sp>
        <p:nvSpPr>
          <p:cNvPr id="7172" name="Rectangle 3"/>
          <p:cNvSpPr>
            <a:spLocks noGrp="1"/>
          </p:cNvSpPr>
          <p:nvPr>
            <p:ph idx="1"/>
          </p:nvPr>
        </p:nvSpPr>
        <p:spPr>
          <a:xfrm>
            <a:off x="250825" y="838200"/>
            <a:ext cx="8642350" cy="5400675"/>
          </a:xfrm>
          <a:ln/>
        </p:spPr>
        <p:txBody>
          <a:bodyPr vert="horz" wrap="square" lIns="91440" tIns="45720" rIns="91440" bIns="45720" anchor="t" anchorCtr="0"/>
          <a:lstStyle/>
          <a:p>
            <a:pPr eaLnBrk="1" hangingPunct="1">
              <a:lnSpc>
                <a:spcPct val="140000"/>
              </a:lnSpc>
              <a:buSzPct val="60000"/>
              <a:buFontTx/>
              <a:buBlip>
                <a:blip r:embed="rId3"/>
              </a:buBlip>
            </a:pPr>
            <a:r>
              <a:rPr lang="zh-CN" altLang="en-US" sz="2400" b="1" dirty="0">
                <a:solidFill>
                  <a:srgbClr val="0000FF"/>
                </a:solidFill>
                <a:latin typeface="Times New Roman" panose="02020603050405020304" pitchFamily="18" charset="0"/>
              </a:rPr>
              <a:t>第一阶段 </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初创期</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20</a:t>
            </a:r>
            <a:r>
              <a:rPr lang="zh-CN" altLang="en-US" sz="2400" b="1" dirty="0">
                <a:latin typeface="Times New Roman" panose="02020603050405020304" pitchFamily="18" charset="0"/>
              </a:rPr>
              <a:t>世纪</a:t>
            </a:r>
            <a:r>
              <a:rPr lang="en-US" altLang="zh-CN" sz="2400" b="1" dirty="0">
                <a:latin typeface="Times New Roman" panose="02020603050405020304" pitchFamily="18" charset="0"/>
              </a:rPr>
              <a:t>60</a:t>
            </a:r>
            <a:r>
              <a:rPr lang="zh-CN" altLang="en-US" sz="2400" b="1" dirty="0">
                <a:latin typeface="Times New Roman" panose="02020603050405020304" pitchFamily="18" charset="0"/>
              </a:rPr>
              <a:t>年代中期－ </a:t>
            </a:r>
            <a:r>
              <a:rPr lang="en-US" altLang="zh-CN" sz="2400" b="1" dirty="0">
                <a:latin typeface="Times New Roman" panose="02020603050405020304" pitchFamily="18" charset="0"/>
              </a:rPr>
              <a:t>20</a:t>
            </a:r>
            <a:r>
              <a:rPr lang="zh-CN" altLang="en-US" sz="2400" b="1" dirty="0">
                <a:latin typeface="Times New Roman" panose="02020603050405020304" pitchFamily="18" charset="0"/>
              </a:rPr>
              <a:t>世纪</a:t>
            </a:r>
            <a:r>
              <a:rPr lang="en-US" altLang="zh-CN" sz="2400" b="1" dirty="0">
                <a:latin typeface="Times New Roman" panose="02020603050405020304" pitchFamily="18" charset="0"/>
              </a:rPr>
              <a:t>70</a:t>
            </a:r>
            <a:r>
              <a:rPr lang="zh-CN" altLang="en-US" sz="2400" b="1" dirty="0">
                <a:latin typeface="Times New Roman" panose="02020603050405020304" pitchFamily="18" charset="0"/>
              </a:rPr>
              <a:t>年代初）</a:t>
            </a:r>
            <a:r>
              <a:rPr lang="zh-CN" altLang="en-US" dirty="0">
                <a:latin typeface="Times New Roman" panose="02020603050405020304" pitchFamily="18" charset="0"/>
              </a:rPr>
              <a:t> </a:t>
            </a:r>
          </a:p>
        </p:txBody>
      </p:sp>
      <p:sp>
        <p:nvSpPr>
          <p:cNvPr id="118788" name="Text Box 4"/>
          <p:cNvSpPr txBox="1"/>
          <p:nvPr/>
        </p:nvSpPr>
        <p:spPr>
          <a:xfrm>
            <a:off x="228600" y="1600200"/>
            <a:ext cx="8686800" cy="2330450"/>
          </a:xfrm>
          <a:prstGeom prst="rect">
            <a:avLst/>
          </a:prstGeom>
          <a:gradFill rotWithShape="1">
            <a:gsLst>
              <a:gs pos="0">
                <a:srgbClr val="00FFFF"/>
              </a:gs>
              <a:gs pos="100000">
                <a:srgbClr val="FFFFFF"/>
              </a:gs>
            </a:gsLst>
            <a:path path="shape">
              <a:fillToRect l="50000" t="50000" r="50000" b="5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40000"/>
              </a:spcBef>
              <a:buClr>
                <a:schemeClr val="accent2"/>
              </a:buClr>
              <a:buFont typeface="Wingdings" panose="05000000000000000000" pitchFamily="2" charset="2"/>
              <a:buChar char="§"/>
            </a:pPr>
            <a:r>
              <a:rPr lang="en-US" altLang="zh-CN" sz="2600" b="1" dirty="0">
                <a:solidFill>
                  <a:srgbClr val="000000"/>
                </a:solidFill>
                <a:latin typeface="Times New Roman" panose="02020603050405020304" pitchFamily="18" charset="0"/>
              </a:rPr>
              <a:t> </a:t>
            </a:r>
            <a:r>
              <a:rPr lang="en-US" altLang="zh-CN" sz="2400" b="1" dirty="0">
                <a:solidFill>
                  <a:srgbClr val="0000FF"/>
                </a:solidFill>
                <a:latin typeface="Times New Roman" panose="02020603050405020304" pitchFamily="18" charset="0"/>
              </a:rPr>
              <a:t>DENDRAL</a:t>
            </a:r>
            <a:r>
              <a:rPr lang="zh-CN" altLang="en-US" sz="2400" b="1" dirty="0">
                <a:solidFill>
                  <a:srgbClr val="0000FF"/>
                </a:solidFill>
                <a:latin typeface="Times New Roman" panose="02020603050405020304" pitchFamily="18" charset="0"/>
              </a:rPr>
              <a:t>系统</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1968</a:t>
            </a:r>
            <a:r>
              <a:rPr lang="zh-CN" altLang="en-US" sz="2400" b="1" dirty="0">
                <a:solidFill>
                  <a:srgbClr val="000000"/>
                </a:solidFill>
                <a:latin typeface="Times New Roman" panose="02020603050405020304" pitchFamily="18" charset="0"/>
              </a:rPr>
              <a:t>年，</a:t>
            </a:r>
            <a:r>
              <a:rPr lang="zh-CN" altLang="en-US" sz="2400" b="1" dirty="0">
                <a:latin typeface="Verdana" panose="020B0604030504040204" pitchFamily="34" charset="0"/>
              </a:rPr>
              <a:t>斯坦福大学</a:t>
            </a:r>
            <a:r>
              <a:rPr lang="zh-CN" altLang="en-US" sz="2400" b="1" dirty="0">
                <a:solidFill>
                  <a:srgbClr val="000000"/>
                </a:solidFill>
                <a:latin typeface="Times New Roman" panose="02020603050405020304" pitchFamily="18" charset="0"/>
              </a:rPr>
              <a:t>费根鲍姆等人）</a:t>
            </a:r>
            <a:r>
              <a:rPr lang="en-US" altLang="zh-CN" sz="2400" b="1" dirty="0">
                <a:solidFill>
                  <a:srgbClr val="000000"/>
                </a:solidFill>
                <a:latin typeface="Times New Roman" panose="02020603050405020304" pitchFamily="18" charset="0"/>
              </a:rPr>
              <a:t>——</a:t>
            </a:r>
            <a:r>
              <a:rPr lang="zh-CN" altLang="en-US" sz="2400" b="1" dirty="0">
                <a:latin typeface="Times New Roman" panose="02020603050405020304" pitchFamily="18" charset="0"/>
              </a:rPr>
              <a:t>推 </a:t>
            </a:r>
          </a:p>
          <a:p>
            <a:pPr algn="just" eaLnBrk="1" hangingPunct="1">
              <a:lnSpc>
                <a:spcPct val="120000"/>
              </a:lnSpc>
              <a:spcBef>
                <a:spcPct val="40000"/>
              </a:spcBef>
              <a:buClr>
                <a:schemeClr val="accent2"/>
              </a:buClr>
              <a:buFont typeface="Wingdings" panose="05000000000000000000" pitchFamily="2" charset="2"/>
            </a:pPr>
            <a:r>
              <a:rPr lang="zh-CN" altLang="en-US" sz="2400" b="1" dirty="0">
                <a:latin typeface="Times New Roman" panose="02020603050405020304" pitchFamily="18" charset="0"/>
              </a:rPr>
              <a:t>   断化学分子结构的专家系统</a:t>
            </a:r>
            <a:endParaRPr lang="zh-CN" altLang="en-US" sz="2400" b="1" dirty="0">
              <a:solidFill>
                <a:srgbClr val="000000"/>
              </a:solidFill>
              <a:latin typeface="Times New Roman" panose="02020603050405020304" pitchFamily="18" charset="0"/>
            </a:endParaRPr>
          </a:p>
          <a:p>
            <a:pPr algn="just" eaLnBrk="1" hangingPunct="1">
              <a:lnSpc>
                <a:spcPct val="120000"/>
              </a:lnSpc>
              <a:spcBef>
                <a:spcPct val="40000"/>
              </a:spcBef>
              <a:buClr>
                <a:schemeClr val="accent2"/>
              </a:buClr>
              <a:buFont typeface="Wingdings" panose="05000000000000000000" pitchFamily="2" charset="2"/>
              <a:buChar char="§"/>
            </a:pPr>
            <a:r>
              <a:rPr lang="zh-CN" altLang="en-US" sz="2400" b="1" dirty="0">
                <a:solidFill>
                  <a:srgbClr val="000000"/>
                </a:solidFill>
                <a:latin typeface="Times New Roman" panose="02020603050405020304" pitchFamily="18" charset="0"/>
              </a:rPr>
              <a:t> </a:t>
            </a:r>
            <a:r>
              <a:rPr lang="en-US" altLang="zh-CN" sz="2400" b="1" dirty="0">
                <a:solidFill>
                  <a:srgbClr val="0000FF"/>
                </a:solidFill>
                <a:latin typeface="Times New Roman" panose="02020603050405020304" pitchFamily="18" charset="0"/>
              </a:rPr>
              <a:t>MYCSYMA</a:t>
            </a:r>
            <a:r>
              <a:rPr lang="zh-CN" altLang="en-US" sz="2400" b="1" dirty="0">
                <a:solidFill>
                  <a:srgbClr val="0000FF"/>
                </a:solidFill>
                <a:latin typeface="Times New Roman" panose="02020603050405020304" pitchFamily="18" charset="0"/>
              </a:rPr>
              <a:t>系统</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1971</a:t>
            </a:r>
            <a:r>
              <a:rPr lang="zh-CN" altLang="en-US" sz="2400" b="1" dirty="0">
                <a:solidFill>
                  <a:srgbClr val="000000"/>
                </a:solidFill>
                <a:latin typeface="Times New Roman" panose="02020603050405020304" pitchFamily="18" charset="0"/>
              </a:rPr>
              <a:t>年，</a:t>
            </a:r>
            <a:r>
              <a:rPr lang="zh-CN" altLang="en-US" sz="2400" b="1" dirty="0">
                <a:latin typeface="Verdana" panose="020B0604030504040204" pitchFamily="34" charset="0"/>
              </a:rPr>
              <a:t>麻省理工学院</a:t>
            </a:r>
            <a:r>
              <a:rPr lang="zh-CN" altLang="en-US" sz="2400" dirty="0">
                <a:latin typeface="Verdana" panose="020B0604030504040204" pitchFamily="34" charset="0"/>
              </a:rPr>
              <a:t> </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zh-CN" altLang="en-US" sz="2400" b="1" dirty="0">
                <a:latin typeface="Times New Roman" panose="02020603050405020304" pitchFamily="18" charset="0"/>
              </a:rPr>
              <a:t>用于数学运</a:t>
            </a:r>
          </a:p>
          <a:p>
            <a:pPr algn="just" eaLnBrk="1" hangingPunct="1">
              <a:lnSpc>
                <a:spcPct val="120000"/>
              </a:lnSpc>
              <a:spcBef>
                <a:spcPct val="40000"/>
              </a:spcBef>
              <a:buClr>
                <a:schemeClr val="accent2"/>
              </a:buClr>
              <a:buFont typeface="Wingdings" panose="05000000000000000000" pitchFamily="2" charset="2"/>
            </a:pPr>
            <a:r>
              <a:rPr lang="zh-CN" altLang="en-US" sz="2400" b="1" dirty="0">
                <a:latin typeface="Times New Roman" panose="02020603050405020304" pitchFamily="18" charset="0"/>
              </a:rPr>
              <a:t>   算的数学专家系统 </a:t>
            </a:r>
          </a:p>
        </p:txBody>
      </p:sp>
      <p:sp>
        <p:nvSpPr>
          <p:cNvPr id="118789" name="Text Box 5"/>
          <p:cNvSpPr txBox="1"/>
          <p:nvPr/>
        </p:nvSpPr>
        <p:spPr>
          <a:xfrm>
            <a:off x="228600" y="4114800"/>
            <a:ext cx="8686800" cy="2657475"/>
          </a:xfrm>
          <a:prstGeom prst="rect">
            <a:avLst/>
          </a:prstGeom>
          <a:gradFill rotWithShape="1">
            <a:gsLst>
              <a:gs pos="0">
                <a:srgbClr val="FFFF00"/>
              </a:gs>
              <a:gs pos="100000">
                <a:srgbClr val="FFFFFF"/>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spcBef>
                <a:spcPct val="50000"/>
              </a:spcBef>
              <a:buClr>
                <a:schemeClr val="accent2"/>
              </a:buClr>
              <a:buFont typeface="Wingdings" panose="05000000000000000000" pitchFamily="2" charset="2"/>
              <a:buChar char="§"/>
            </a:pPr>
            <a:r>
              <a:rPr lang="en-US" altLang="zh-CN" sz="2400" dirty="0">
                <a:solidFill>
                  <a:srgbClr val="000000"/>
                </a:solidFill>
                <a:latin typeface="宋体" panose="02010600030101010101" pitchFamily="2" charset="-122"/>
              </a:rPr>
              <a:t> </a:t>
            </a:r>
            <a:r>
              <a:rPr lang="zh-CN" altLang="en-US" sz="2400" b="1" dirty="0">
                <a:solidFill>
                  <a:srgbClr val="000000"/>
                </a:solidFill>
                <a:latin typeface="宋体" panose="02010600030101010101" pitchFamily="2" charset="-122"/>
              </a:rPr>
              <a:t>特点：高度的专业化。</a:t>
            </a:r>
          </a:p>
          <a:p>
            <a:pPr algn="just" eaLnBrk="1" hangingPunct="1">
              <a:spcBef>
                <a:spcPct val="50000"/>
              </a:spcBef>
              <a:buClr>
                <a:schemeClr val="accent2"/>
              </a:buClr>
              <a:buFont typeface="Wingdings" panose="05000000000000000000" pitchFamily="2" charset="2"/>
            </a:pPr>
            <a:r>
              <a:rPr lang="zh-CN" altLang="en-US" sz="2400" b="1" dirty="0">
                <a:solidFill>
                  <a:srgbClr val="000000"/>
                </a:solidFill>
                <a:latin typeface="宋体" panose="02010600030101010101" pitchFamily="2" charset="-122"/>
              </a:rPr>
              <a:t>        专门问题求解能力强。</a:t>
            </a:r>
          </a:p>
          <a:p>
            <a:pPr algn="just" eaLnBrk="1" hangingPunct="1">
              <a:spcBef>
                <a:spcPct val="50000"/>
              </a:spcBef>
              <a:buClr>
                <a:schemeClr val="accent2"/>
              </a:buClr>
              <a:buFont typeface="Wingdings" panose="05000000000000000000" pitchFamily="2" charset="2"/>
            </a:pPr>
            <a:r>
              <a:rPr lang="zh-CN" altLang="en-US" sz="2400" b="1" dirty="0">
                <a:solidFill>
                  <a:srgbClr val="000000"/>
                </a:solidFill>
                <a:latin typeface="宋体" panose="02010600030101010101" pitchFamily="2" charset="-122"/>
              </a:rPr>
              <a:t>        结构、功能不完整。</a:t>
            </a:r>
          </a:p>
          <a:p>
            <a:pPr algn="just" eaLnBrk="1" hangingPunct="1">
              <a:spcBef>
                <a:spcPct val="50000"/>
              </a:spcBef>
              <a:buClr>
                <a:schemeClr val="accent2"/>
              </a:buClr>
              <a:buFont typeface="Wingdings" panose="05000000000000000000" pitchFamily="2" charset="2"/>
            </a:pPr>
            <a:r>
              <a:rPr lang="zh-CN" altLang="en-US" sz="2400" b="1" dirty="0">
                <a:solidFill>
                  <a:srgbClr val="000000"/>
                </a:solidFill>
                <a:latin typeface="宋体" panose="02010600030101010101" pitchFamily="2" charset="-122"/>
              </a:rPr>
              <a:t>        移植性差。</a:t>
            </a:r>
          </a:p>
          <a:p>
            <a:pPr algn="just" eaLnBrk="1" hangingPunct="1">
              <a:spcBef>
                <a:spcPct val="50000"/>
              </a:spcBef>
              <a:buClr>
                <a:schemeClr val="accent2"/>
              </a:buClr>
              <a:buFont typeface="Wingdings" panose="05000000000000000000" pitchFamily="2" charset="2"/>
            </a:pPr>
            <a:r>
              <a:rPr lang="zh-CN" altLang="en-US" sz="2400" b="1" dirty="0">
                <a:solidFill>
                  <a:srgbClr val="000000"/>
                </a:solidFill>
                <a:latin typeface="宋体" panose="02010600030101010101" pitchFamily="2" charset="-122"/>
              </a:rPr>
              <a:t>        缺乏解释功能。</a:t>
            </a:r>
            <a:endParaRPr lang="zh-CN" altLang="en-US" sz="2400" b="1" dirty="0">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checkerboard(across)">
                                      <p:cBhvr>
                                        <p:cTn id="7" dur="500"/>
                                        <p:tgtEl>
                                          <p:spTgt spid="11878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8789"/>
                                        </p:tgtEl>
                                        <p:attrNameLst>
                                          <p:attrName>style.visibility</p:attrName>
                                        </p:attrNameLst>
                                      </p:cBhvr>
                                      <p:to>
                                        <p:strVal val="visible"/>
                                      </p:to>
                                    </p:set>
                                    <p:animEffect transition="in" filter="box(in)">
                                      <p:cBhvr>
                                        <p:cTn id="12"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nimBg="1"/>
      <p:bldP spid="11878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70</a:t>
            </a:fld>
            <a:endParaRPr lang="ja-JP" altLang="en-US" sz="1800" dirty="0">
              <a:solidFill>
                <a:srgbClr val="A50021"/>
              </a:solidFill>
              <a:ea typeface="MS PGothic" panose="020B0600070205080204" pitchFamily="34" charset="-128"/>
            </a:endParaRPr>
          </a:p>
        </p:txBody>
      </p:sp>
      <p:sp>
        <p:nvSpPr>
          <p:cNvPr id="22531" name="Rectangle 4"/>
          <p:cNvSpPr/>
          <p:nvPr/>
        </p:nvSpPr>
        <p:spPr>
          <a:xfrm>
            <a:off x="0" y="0"/>
            <a:ext cx="9144000" cy="762000"/>
          </a:xfrm>
          <a:prstGeom prst="rect">
            <a:avLst/>
          </a:prstGeom>
          <a:solidFill>
            <a:srgbClr val="A50021"/>
          </a:solidFill>
          <a:ln w="9525">
            <a:noFill/>
          </a:ln>
        </p:spPr>
        <p:txBody>
          <a:bodyPr anchor="b" anchorCtr="0"/>
          <a:lstStyle/>
          <a:p>
            <a:pPr indent="176530"/>
            <a:r>
              <a:rPr lang="en-US" altLang="zh-CN" sz="3600" dirty="0">
                <a:solidFill>
                  <a:schemeClr val="bg1"/>
                </a:solidFill>
                <a:latin typeface="Times New Roman" panose="02020603050405020304" pitchFamily="18" charset="0"/>
                <a:ea typeface="黑体" panose="02010609060101010101" pitchFamily="49" charset="-122"/>
              </a:rPr>
              <a:t>7.5.7 </a:t>
            </a:r>
            <a:r>
              <a:rPr lang="zh-CN" altLang="zh-CN" sz="3600" dirty="0">
                <a:solidFill>
                  <a:schemeClr val="bg1"/>
                </a:solidFill>
                <a:latin typeface="Arial" panose="020B0604020202020204" pitchFamily="34" charset="0"/>
                <a:ea typeface="黑体" panose="02010609060101010101" pitchFamily="49" charset="-122"/>
              </a:rPr>
              <a:t>弱监督学习</a:t>
            </a:r>
            <a:endParaRPr lang="zh-CN" altLang="en-US" sz="3400" dirty="0">
              <a:solidFill>
                <a:schemeClr val="bg1"/>
              </a:solidFill>
              <a:latin typeface="Arial" panose="020B0604020202020204" pitchFamily="34" charset="0"/>
              <a:ea typeface="黑体" panose="02010609060101010101" pitchFamily="49" charset="-122"/>
            </a:endParaRPr>
          </a:p>
        </p:txBody>
      </p:sp>
      <p:sp>
        <p:nvSpPr>
          <p:cNvPr id="137221" name="Rectangle 5"/>
          <p:cNvSpPr/>
          <p:nvPr/>
        </p:nvSpPr>
        <p:spPr>
          <a:xfrm>
            <a:off x="304800" y="1028700"/>
            <a:ext cx="8610600" cy="5424488"/>
          </a:xfrm>
          <a:prstGeom prst="rect">
            <a:avLst/>
          </a:prstGeom>
          <a:noFill/>
          <a:ln w="9525">
            <a:noFill/>
          </a:ln>
        </p:spPr>
        <p:txBody>
          <a:bodyPr/>
          <a:lstStyle/>
          <a:p>
            <a:pPr lvl="1">
              <a:lnSpc>
                <a:spcPct val="120000"/>
              </a:lnSpc>
              <a:spcBef>
                <a:spcPct val="40000"/>
              </a:spcBef>
              <a:buClr>
                <a:schemeClr val="accent2"/>
              </a:buClr>
            </a:pPr>
            <a:r>
              <a:rPr lang="zh-CN" altLang="zh-CN" sz="2400" b="1" dirty="0">
                <a:latin typeface="Arial" panose="020B0604020202020204" pitchFamily="34" charset="0"/>
              </a:rPr>
              <a:t>②特征迁移</a:t>
            </a:r>
            <a:r>
              <a:rPr lang="zh-CN" altLang="en-US" sz="2400" b="1" dirty="0">
                <a:latin typeface="Arial" panose="020B0604020202020204" pitchFamily="34" charset="0"/>
              </a:rPr>
              <a:t>，特征变换将特征映射到同一个特征空间中</a:t>
            </a:r>
            <a:endParaRPr lang="zh-CN" altLang="zh-CN" sz="2400" b="1" dirty="0">
              <a:latin typeface="Arial" panose="020B0604020202020204" pitchFamily="34" charset="0"/>
            </a:endParaRPr>
          </a:p>
        </p:txBody>
      </p:sp>
      <p:pic>
        <p:nvPicPr>
          <p:cNvPr id="5122" name="Picture 2">
            <a:extLst>
              <a:ext uri="{FF2B5EF4-FFF2-40B4-BE49-F238E27FC236}">
                <a16:creationId xmlns:a16="http://schemas.microsoft.com/office/drawing/2014/main" id="{85414E11-FB6D-EBCC-3FFF-D43DE4984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83455"/>
            <a:ext cx="7696200" cy="3314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002083"/>
      </p:ext>
    </p:extLst>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71</a:t>
            </a:fld>
            <a:endParaRPr lang="ja-JP" altLang="en-US" sz="1800" dirty="0">
              <a:solidFill>
                <a:srgbClr val="A50021"/>
              </a:solidFill>
              <a:ea typeface="MS PGothic" panose="020B0600070205080204" pitchFamily="34" charset="-128"/>
            </a:endParaRPr>
          </a:p>
        </p:txBody>
      </p:sp>
      <p:sp>
        <p:nvSpPr>
          <p:cNvPr id="22531" name="Rectangle 4"/>
          <p:cNvSpPr/>
          <p:nvPr/>
        </p:nvSpPr>
        <p:spPr>
          <a:xfrm>
            <a:off x="0" y="0"/>
            <a:ext cx="9144000" cy="762000"/>
          </a:xfrm>
          <a:prstGeom prst="rect">
            <a:avLst/>
          </a:prstGeom>
          <a:solidFill>
            <a:srgbClr val="A50021"/>
          </a:solidFill>
          <a:ln w="9525">
            <a:noFill/>
          </a:ln>
        </p:spPr>
        <p:txBody>
          <a:bodyPr anchor="b" anchorCtr="0"/>
          <a:lstStyle/>
          <a:p>
            <a:pPr indent="176530"/>
            <a:r>
              <a:rPr lang="en-US" altLang="zh-CN" sz="3600" dirty="0">
                <a:solidFill>
                  <a:schemeClr val="bg1"/>
                </a:solidFill>
                <a:latin typeface="Times New Roman" panose="02020603050405020304" pitchFamily="18" charset="0"/>
                <a:ea typeface="黑体" panose="02010609060101010101" pitchFamily="49" charset="-122"/>
              </a:rPr>
              <a:t>7.5.7 </a:t>
            </a:r>
            <a:r>
              <a:rPr lang="zh-CN" altLang="zh-CN" sz="3600" dirty="0">
                <a:solidFill>
                  <a:schemeClr val="bg1"/>
                </a:solidFill>
                <a:latin typeface="Arial" panose="020B0604020202020204" pitchFamily="34" charset="0"/>
                <a:ea typeface="黑体" panose="02010609060101010101" pitchFamily="49" charset="-122"/>
              </a:rPr>
              <a:t>弱监督学习</a:t>
            </a:r>
            <a:endParaRPr lang="zh-CN" altLang="en-US" sz="3400" dirty="0">
              <a:solidFill>
                <a:schemeClr val="bg1"/>
              </a:solidFill>
              <a:latin typeface="Arial" panose="020B0604020202020204" pitchFamily="34" charset="0"/>
              <a:ea typeface="黑体" panose="02010609060101010101" pitchFamily="49" charset="-122"/>
            </a:endParaRPr>
          </a:p>
        </p:txBody>
      </p:sp>
      <p:sp>
        <p:nvSpPr>
          <p:cNvPr id="137221" name="Rectangle 5"/>
          <p:cNvSpPr/>
          <p:nvPr/>
        </p:nvSpPr>
        <p:spPr>
          <a:xfrm>
            <a:off x="304800" y="1028700"/>
            <a:ext cx="8610600" cy="5424488"/>
          </a:xfrm>
          <a:prstGeom prst="rect">
            <a:avLst/>
          </a:prstGeom>
          <a:noFill/>
          <a:ln w="9525">
            <a:noFill/>
          </a:ln>
        </p:spPr>
        <p:txBody>
          <a:bodyPr/>
          <a:lstStyle/>
          <a:p>
            <a:pPr lvl="1">
              <a:lnSpc>
                <a:spcPct val="120000"/>
              </a:lnSpc>
              <a:spcBef>
                <a:spcPct val="40000"/>
              </a:spcBef>
              <a:buClr>
                <a:schemeClr val="accent2"/>
              </a:buClr>
            </a:pPr>
            <a:r>
              <a:rPr lang="zh-CN" altLang="zh-CN" sz="2400" b="1" dirty="0">
                <a:latin typeface="Arial" panose="020B0604020202020204" pitchFamily="34" charset="0"/>
              </a:rPr>
              <a:t>③模型迁移</a:t>
            </a:r>
            <a:r>
              <a:rPr lang="zh-CN" altLang="en-US" sz="2400" b="1" dirty="0">
                <a:latin typeface="Arial" panose="020B0604020202020204" pitchFamily="34" charset="0"/>
              </a:rPr>
              <a:t>，共享模型参数</a:t>
            </a:r>
            <a:endParaRPr lang="zh-CN" altLang="zh-CN" sz="2400" b="1" dirty="0">
              <a:latin typeface="Arial" panose="020B0604020202020204" pitchFamily="34" charset="0"/>
            </a:endParaRPr>
          </a:p>
        </p:txBody>
      </p:sp>
      <p:pic>
        <p:nvPicPr>
          <p:cNvPr id="7170" name="Picture 2">
            <a:extLst>
              <a:ext uri="{FF2B5EF4-FFF2-40B4-BE49-F238E27FC236}">
                <a16:creationId xmlns:a16="http://schemas.microsoft.com/office/drawing/2014/main" id="{A024DD94-4DAF-AE02-ADFC-82F04EB8E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66" y="1981200"/>
            <a:ext cx="8610600" cy="3381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902076"/>
      </p:ext>
    </p:extLst>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72</a:t>
            </a:fld>
            <a:endParaRPr lang="ja-JP" altLang="en-US" sz="1800" dirty="0">
              <a:solidFill>
                <a:srgbClr val="A50021"/>
              </a:solidFill>
              <a:ea typeface="MS PGothic" panose="020B0600070205080204" pitchFamily="34" charset="-128"/>
            </a:endParaRPr>
          </a:p>
        </p:txBody>
      </p:sp>
      <p:sp>
        <p:nvSpPr>
          <p:cNvPr id="22531" name="Rectangle 4"/>
          <p:cNvSpPr/>
          <p:nvPr/>
        </p:nvSpPr>
        <p:spPr>
          <a:xfrm>
            <a:off x="0" y="0"/>
            <a:ext cx="9144000" cy="762000"/>
          </a:xfrm>
          <a:prstGeom prst="rect">
            <a:avLst/>
          </a:prstGeom>
          <a:solidFill>
            <a:srgbClr val="A50021"/>
          </a:solidFill>
          <a:ln w="9525">
            <a:noFill/>
          </a:ln>
        </p:spPr>
        <p:txBody>
          <a:bodyPr anchor="b" anchorCtr="0"/>
          <a:lstStyle/>
          <a:p>
            <a:pPr indent="176530"/>
            <a:r>
              <a:rPr lang="en-US" altLang="zh-CN" sz="3600" dirty="0">
                <a:solidFill>
                  <a:schemeClr val="bg1"/>
                </a:solidFill>
                <a:latin typeface="Times New Roman" panose="02020603050405020304" pitchFamily="18" charset="0"/>
                <a:ea typeface="黑体" panose="02010609060101010101" pitchFamily="49" charset="-122"/>
              </a:rPr>
              <a:t>7.5.7 </a:t>
            </a:r>
            <a:r>
              <a:rPr lang="zh-CN" altLang="zh-CN" sz="3600" dirty="0">
                <a:solidFill>
                  <a:schemeClr val="bg1"/>
                </a:solidFill>
                <a:latin typeface="Arial" panose="020B0604020202020204" pitchFamily="34" charset="0"/>
                <a:ea typeface="黑体" panose="02010609060101010101" pitchFamily="49" charset="-122"/>
              </a:rPr>
              <a:t>弱监督学习</a:t>
            </a:r>
            <a:endParaRPr lang="zh-CN" altLang="en-US" sz="3400" dirty="0">
              <a:solidFill>
                <a:schemeClr val="bg1"/>
              </a:solidFill>
              <a:latin typeface="Arial" panose="020B0604020202020204" pitchFamily="34" charset="0"/>
              <a:ea typeface="黑体" panose="02010609060101010101" pitchFamily="49" charset="-122"/>
            </a:endParaRPr>
          </a:p>
        </p:txBody>
      </p:sp>
      <p:sp>
        <p:nvSpPr>
          <p:cNvPr id="137221" name="Rectangle 5"/>
          <p:cNvSpPr/>
          <p:nvPr/>
        </p:nvSpPr>
        <p:spPr>
          <a:xfrm>
            <a:off x="304800" y="1028700"/>
            <a:ext cx="8610600" cy="5424488"/>
          </a:xfrm>
          <a:prstGeom prst="rect">
            <a:avLst/>
          </a:prstGeom>
          <a:noFill/>
          <a:ln w="9525">
            <a:noFill/>
          </a:ln>
        </p:spPr>
        <p:txBody>
          <a:bodyPr/>
          <a:lstStyle/>
          <a:p>
            <a:pPr>
              <a:lnSpc>
                <a:spcPct val="120000"/>
              </a:lnSpc>
              <a:spcBef>
                <a:spcPct val="40000"/>
              </a:spcBef>
              <a:buClr>
                <a:schemeClr val="accent2"/>
              </a:buClr>
            </a:pPr>
            <a:r>
              <a:rPr lang="zh-CN" altLang="zh-CN" sz="2400" b="1" dirty="0">
                <a:solidFill>
                  <a:srgbClr val="0000FF"/>
                </a:solidFill>
                <a:latin typeface="Arial" panose="020B0604020202020204" pitchFamily="34" charset="0"/>
              </a:rPr>
              <a:t>（</a:t>
            </a:r>
            <a:r>
              <a:rPr lang="en-US" altLang="zh-CN" sz="2400" b="1" dirty="0">
                <a:solidFill>
                  <a:srgbClr val="0000FF"/>
                </a:solidFill>
                <a:latin typeface="Arial" panose="020B0604020202020204" pitchFamily="34" charset="0"/>
              </a:rPr>
              <a:t>2</a:t>
            </a:r>
            <a:r>
              <a:rPr lang="zh-CN" altLang="zh-CN" sz="2400" b="1" dirty="0">
                <a:solidFill>
                  <a:srgbClr val="0000FF"/>
                </a:solidFill>
                <a:latin typeface="Arial" panose="020B0604020202020204" pitchFamily="34" charset="0"/>
              </a:rPr>
              <a:t>）迁移学习</a:t>
            </a:r>
            <a:endParaRPr lang="en-US" altLang="zh-CN" sz="2400" b="1" dirty="0">
              <a:latin typeface="Arial" panose="020B0604020202020204" pitchFamily="34" charset="0"/>
            </a:endParaRPr>
          </a:p>
        </p:txBody>
      </p:sp>
      <p:pic>
        <p:nvPicPr>
          <p:cNvPr id="3074" name="Picture 2">
            <a:extLst>
              <a:ext uri="{FF2B5EF4-FFF2-40B4-BE49-F238E27FC236}">
                <a16:creationId xmlns:a16="http://schemas.microsoft.com/office/drawing/2014/main" id="{9C50E8E0-66AF-BBFE-28EA-5AF2F2676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40" y="4573743"/>
            <a:ext cx="8284319" cy="186550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ECF954C0-6F4B-A2FF-1AD2-28601700CBC8}"/>
              </a:ext>
            </a:extLst>
          </p:cNvPr>
          <p:cNvPicPr>
            <a:picLocks noChangeAspect="1"/>
          </p:cNvPicPr>
          <p:nvPr/>
        </p:nvPicPr>
        <p:blipFill>
          <a:blip r:embed="rId4"/>
          <a:stretch>
            <a:fillRect/>
          </a:stretch>
        </p:blipFill>
        <p:spPr>
          <a:xfrm>
            <a:off x="208334" y="1905000"/>
            <a:ext cx="8543925" cy="2190750"/>
          </a:xfrm>
          <a:prstGeom prst="rect">
            <a:avLst/>
          </a:prstGeom>
        </p:spPr>
      </p:pic>
    </p:spTree>
    <p:extLst>
      <p:ext uri="{BB962C8B-B14F-4D97-AF65-F5344CB8AC3E}">
        <p14:creationId xmlns:p14="http://schemas.microsoft.com/office/powerpoint/2010/main" val="1542412927"/>
      </p:ext>
    </p:extLst>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73</a:t>
            </a:fld>
            <a:endParaRPr lang="ja-JP" altLang="en-US" sz="1800" dirty="0">
              <a:solidFill>
                <a:srgbClr val="A50021"/>
              </a:solidFill>
              <a:ea typeface="MS PGothic" panose="020B0600070205080204" pitchFamily="34" charset="-128"/>
            </a:endParaRPr>
          </a:p>
        </p:txBody>
      </p:sp>
      <p:sp>
        <p:nvSpPr>
          <p:cNvPr id="23555" name="Rectangle 4"/>
          <p:cNvSpPr/>
          <p:nvPr/>
        </p:nvSpPr>
        <p:spPr>
          <a:xfrm>
            <a:off x="0" y="0"/>
            <a:ext cx="9144000" cy="762000"/>
          </a:xfrm>
          <a:prstGeom prst="rect">
            <a:avLst/>
          </a:prstGeom>
          <a:solidFill>
            <a:srgbClr val="A50021"/>
          </a:solidFill>
          <a:ln w="9525">
            <a:noFill/>
          </a:ln>
        </p:spPr>
        <p:txBody>
          <a:bodyPr anchor="b" anchorCtr="0"/>
          <a:lstStyle/>
          <a:p>
            <a:pPr indent="176530"/>
            <a:r>
              <a:rPr lang="en-US" altLang="zh-CN" sz="3600" dirty="0">
                <a:solidFill>
                  <a:schemeClr val="bg1"/>
                </a:solidFill>
                <a:latin typeface="Times New Roman" panose="02020603050405020304" pitchFamily="18" charset="0"/>
                <a:ea typeface="黑体" panose="02010609060101010101" pitchFamily="49" charset="-122"/>
              </a:rPr>
              <a:t>7.5.7 </a:t>
            </a:r>
            <a:r>
              <a:rPr lang="zh-CN" altLang="zh-CN" sz="3600" dirty="0">
                <a:solidFill>
                  <a:schemeClr val="bg1"/>
                </a:solidFill>
                <a:latin typeface="Arial" panose="020B0604020202020204" pitchFamily="34" charset="0"/>
                <a:ea typeface="黑体" panose="02010609060101010101" pitchFamily="49" charset="-122"/>
              </a:rPr>
              <a:t>弱监督学习</a:t>
            </a:r>
            <a:endParaRPr lang="zh-CN" altLang="en-US" sz="3400" dirty="0">
              <a:solidFill>
                <a:schemeClr val="bg1"/>
              </a:solidFill>
              <a:latin typeface="Arial" panose="020B0604020202020204" pitchFamily="34" charset="0"/>
              <a:ea typeface="黑体" panose="02010609060101010101" pitchFamily="49" charset="-122"/>
            </a:endParaRPr>
          </a:p>
        </p:txBody>
      </p:sp>
      <p:sp>
        <p:nvSpPr>
          <p:cNvPr id="137221" name="Rectangle 5"/>
          <p:cNvSpPr/>
          <p:nvPr/>
        </p:nvSpPr>
        <p:spPr>
          <a:xfrm>
            <a:off x="468313" y="908050"/>
            <a:ext cx="8229600" cy="5424488"/>
          </a:xfrm>
          <a:prstGeom prst="rect">
            <a:avLst/>
          </a:prstGeom>
          <a:noFill/>
          <a:ln w="9525">
            <a:noFill/>
          </a:ln>
        </p:spPr>
        <p:txBody>
          <a:bodyPr/>
          <a:lstStyle/>
          <a:p>
            <a:pPr marL="386080" indent="-386080">
              <a:lnSpc>
                <a:spcPct val="120000"/>
              </a:lnSpc>
              <a:spcBef>
                <a:spcPct val="40000"/>
              </a:spcBef>
              <a:buClr>
                <a:schemeClr val="tx1"/>
              </a:buClr>
            </a:pPr>
            <a:r>
              <a:rPr lang="zh-CN" altLang="zh-CN" sz="2600" b="1" dirty="0">
                <a:solidFill>
                  <a:srgbClr val="0000FF"/>
                </a:solidFill>
                <a:latin typeface="Arial" panose="020B0604020202020204" pitchFamily="34" charset="0"/>
              </a:rPr>
              <a:t>（</a:t>
            </a:r>
            <a:r>
              <a:rPr lang="en-US" altLang="zh-CN" sz="2600" b="1" dirty="0">
                <a:solidFill>
                  <a:srgbClr val="0000FF"/>
                </a:solidFill>
                <a:latin typeface="Arial" panose="020B0604020202020204" pitchFamily="34" charset="0"/>
              </a:rPr>
              <a:t>3</a:t>
            </a:r>
            <a:r>
              <a:rPr lang="zh-CN" altLang="zh-CN" sz="2600" b="1" dirty="0">
                <a:solidFill>
                  <a:srgbClr val="0000FF"/>
                </a:solidFill>
                <a:latin typeface="Arial" panose="020B0604020202020204" pitchFamily="34" charset="0"/>
              </a:rPr>
              <a:t>）强化学习（再励学习）</a:t>
            </a:r>
          </a:p>
          <a:p>
            <a:pPr marL="386080" indent="-386080">
              <a:lnSpc>
                <a:spcPct val="120000"/>
              </a:lnSpc>
              <a:spcBef>
                <a:spcPct val="40000"/>
              </a:spcBef>
              <a:buClr>
                <a:schemeClr val="tx1"/>
              </a:buClr>
            </a:pPr>
            <a:r>
              <a:rPr lang="en-US" altLang="zh-CN" sz="2600" b="1" dirty="0">
                <a:latin typeface="Arial" panose="020B0604020202020204" pitchFamily="34" charset="0"/>
              </a:rPr>
              <a:t>     </a:t>
            </a:r>
            <a:r>
              <a:rPr lang="zh-CN" altLang="zh-CN" sz="2600" b="1" dirty="0">
                <a:latin typeface="Arial" panose="020B0604020202020204" pitchFamily="34" charset="0"/>
              </a:rPr>
              <a:t>强化学习中外部环境对系统输出结果只给出</a:t>
            </a:r>
            <a:r>
              <a:rPr lang="zh-CN" altLang="zh-CN" sz="2600" b="1" dirty="0">
                <a:solidFill>
                  <a:srgbClr val="FF0000"/>
                </a:solidFill>
                <a:latin typeface="Arial" panose="020B0604020202020204" pitchFamily="34" charset="0"/>
              </a:rPr>
              <a:t>评价信息</a:t>
            </a:r>
            <a:r>
              <a:rPr lang="zh-CN" altLang="zh-CN" sz="2600" b="1" dirty="0">
                <a:latin typeface="Arial" panose="020B0604020202020204" pitchFamily="34" charset="0"/>
              </a:rPr>
              <a:t>（</a:t>
            </a:r>
            <a:r>
              <a:rPr lang="zh-CN" altLang="zh-CN" sz="2600" b="1" dirty="0">
                <a:solidFill>
                  <a:srgbClr val="FF0000"/>
                </a:solidFill>
                <a:latin typeface="Arial" panose="020B0604020202020204" pitchFamily="34" charset="0"/>
              </a:rPr>
              <a:t>奖励或者惩罚</a:t>
            </a:r>
            <a:r>
              <a:rPr lang="zh-CN" altLang="zh-CN" sz="2600" b="1" dirty="0">
                <a:latin typeface="Arial" panose="020B0604020202020204" pitchFamily="34" charset="0"/>
              </a:rPr>
              <a:t>），而不是正确答案，学习系统通过那些受惩的动作改善自身的性能。</a:t>
            </a:r>
            <a:endParaRPr lang="zh-CN" altLang="en-US" sz="2600" b="1" dirty="0">
              <a:latin typeface="Arial" panose="020B0604020202020204" pitchFamily="34" charset="0"/>
            </a:endParaRPr>
          </a:p>
        </p:txBody>
      </p:sp>
      <p:pic>
        <p:nvPicPr>
          <p:cNvPr id="137223" name="Picture 7"/>
          <p:cNvPicPr>
            <a:picLocks noChangeAspect="1"/>
          </p:cNvPicPr>
          <p:nvPr/>
        </p:nvPicPr>
        <p:blipFill>
          <a:blip r:embed="rId3"/>
          <a:stretch>
            <a:fillRect/>
          </a:stretch>
        </p:blipFill>
        <p:spPr>
          <a:xfrm>
            <a:off x="0" y="3581400"/>
            <a:ext cx="5105400" cy="2689701"/>
          </a:xfrm>
          <a:prstGeom prst="rect">
            <a:avLst/>
          </a:prstGeom>
          <a:noFill/>
          <a:ln w="9525">
            <a:noFill/>
          </a:ln>
        </p:spPr>
      </p:pic>
      <p:sp>
        <p:nvSpPr>
          <p:cNvPr id="2" name="矩形 1">
            <a:extLst>
              <a:ext uri="{FF2B5EF4-FFF2-40B4-BE49-F238E27FC236}">
                <a16:creationId xmlns:a16="http://schemas.microsoft.com/office/drawing/2014/main" id="{56F509A7-CF1D-02A2-E20A-49F9DF9D1025}"/>
              </a:ext>
            </a:extLst>
          </p:cNvPr>
          <p:cNvSpPr/>
          <p:nvPr/>
        </p:nvSpPr>
        <p:spPr>
          <a:xfrm>
            <a:off x="1600200" y="4876800"/>
            <a:ext cx="827087" cy="47262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奖励</a:t>
            </a:r>
          </a:p>
        </p:txBody>
      </p:sp>
      <p:grpSp>
        <p:nvGrpSpPr>
          <p:cNvPr id="3" name="组合 2">
            <a:extLst>
              <a:ext uri="{FF2B5EF4-FFF2-40B4-BE49-F238E27FC236}">
                <a16:creationId xmlns:a16="http://schemas.microsoft.com/office/drawing/2014/main" id="{B1DDDA38-7B4D-6D0C-85EF-3917A2A5674E}"/>
              </a:ext>
            </a:extLst>
          </p:cNvPr>
          <p:cNvGrpSpPr/>
          <p:nvPr/>
        </p:nvGrpSpPr>
        <p:grpSpPr>
          <a:xfrm>
            <a:off x="6369205" y="3810000"/>
            <a:ext cx="2743200" cy="1752600"/>
            <a:chOff x="6324600" y="1447800"/>
            <a:chExt cx="2743200" cy="1752600"/>
          </a:xfrm>
        </p:grpSpPr>
        <p:sp>
          <p:nvSpPr>
            <p:cNvPr id="4" name="矩形 3">
              <a:extLst>
                <a:ext uri="{FF2B5EF4-FFF2-40B4-BE49-F238E27FC236}">
                  <a16:creationId xmlns:a16="http://schemas.microsoft.com/office/drawing/2014/main" id="{CAEC6EDD-E812-D143-8D42-208B44B9C4DA}"/>
                </a:ext>
              </a:extLst>
            </p:cNvPr>
            <p:cNvSpPr/>
            <p:nvPr/>
          </p:nvSpPr>
          <p:spPr>
            <a:xfrm>
              <a:off x="6324600" y="1447800"/>
              <a:ext cx="2743200" cy="1752600"/>
            </a:xfrm>
            <a:prstGeom prst="rect">
              <a:avLst/>
            </a:prstGeom>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6">
              <a:extLst>
                <a:ext uri="{FF2B5EF4-FFF2-40B4-BE49-F238E27FC236}">
                  <a16:creationId xmlns:a16="http://schemas.microsoft.com/office/drawing/2014/main" id="{C046C927-E9D3-8299-81E6-23A67A53495C}"/>
                </a:ext>
              </a:extLst>
            </p:cNvPr>
            <p:cNvPicPr>
              <a:picLocks noChangeAspect="1"/>
            </p:cNvPicPr>
            <p:nvPr/>
          </p:nvPicPr>
          <p:blipFill>
            <a:blip r:embed="rId4"/>
            <a:stretch>
              <a:fillRect/>
            </a:stretch>
          </p:blipFill>
          <p:spPr>
            <a:xfrm>
              <a:off x="6400800" y="1480154"/>
              <a:ext cx="2634876" cy="1689354"/>
            </a:xfrm>
            <a:prstGeom prst="rect">
              <a:avLst/>
            </a:prstGeom>
            <a:noFill/>
            <a:ln w="9525">
              <a:noFill/>
            </a:ln>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74</a:t>
            </a:fld>
            <a:endParaRPr lang="ja-JP" altLang="en-US" sz="1800" dirty="0">
              <a:solidFill>
                <a:srgbClr val="A50021"/>
              </a:solidFill>
              <a:ea typeface="MS PGothic" panose="020B0600070205080204" pitchFamily="34" charset="-128"/>
            </a:endParaRPr>
          </a:p>
        </p:txBody>
      </p:sp>
      <p:sp>
        <p:nvSpPr>
          <p:cNvPr id="23555" name="Rectangle 4"/>
          <p:cNvSpPr/>
          <p:nvPr/>
        </p:nvSpPr>
        <p:spPr>
          <a:xfrm>
            <a:off x="0" y="0"/>
            <a:ext cx="9144000" cy="762000"/>
          </a:xfrm>
          <a:prstGeom prst="rect">
            <a:avLst/>
          </a:prstGeom>
          <a:solidFill>
            <a:srgbClr val="A50021"/>
          </a:solidFill>
          <a:ln w="9525">
            <a:noFill/>
          </a:ln>
        </p:spPr>
        <p:txBody>
          <a:bodyPr anchor="b" anchorCtr="0"/>
          <a:lstStyle/>
          <a:p>
            <a:pPr indent="176530"/>
            <a:r>
              <a:rPr lang="en-US" altLang="zh-CN" sz="3600" dirty="0">
                <a:solidFill>
                  <a:schemeClr val="bg1"/>
                </a:solidFill>
                <a:latin typeface="Times New Roman" panose="02020603050405020304" pitchFamily="18" charset="0"/>
                <a:ea typeface="黑体" panose="02010609060101010101" pitchFamily="49" charset="-122"/>
              </a:rPr>
              <a:t>7.5.7 </a:t>
            </a:r>
            <a:r>
              <a:rPr lang="zh-CN" altLang="zh-CN" sz="3600" dirty="0">
                <a:solidFill>
                  <a:schemeClr val="bg1"/>
                </a:solidFill>
                <a:latin typeface="Arial" panose="020B0604020202020204" pitchFamily="34" charset="0"/>
                <a:ea typeface="黑体" panose="02010609060101010101" pitchFamily="49" charset="-122"/>
              </a:rPr>
              <a:t>弱监督学习</a:t>
            </a:r>
            <a:endParaRPr lang="zh-CN" altLang="en-US" sz="3400" dirty="0">
              <a:solidFill>
                <a:schemeClr val="bg1"/>
              </a:solidFill>
              <a:latin typeface="Arial" panose="020B0604020202020204" pitchFamily="34" charset="0"/>
              <a:ea typeface="黑体" panose="02010609060101010101" pitchFamily="49" charset="-122"/>
            </a:endParaRPr>
          </a:p>
        </p:txBody>
      </p:sp>
      <p:sp>
        <p:nvSpPr>
          <p:cNvPr id="137221" name="Rectangle 5"/>
          <p:cNvSpPr/>
          <p:nvPr/>
        </p:nvSpPr>
        <p:spPr>
          <a:xfrm>
            <a:off x="468313" y="908050"/>
            <a:ext cx="8229600" cy="5424488"/>
          </a:xfrm>
          <a:prstGeom prst="rect">
            <a:avLst/>
          </a:prstGeom>
          <a:noFill/>
          <a:ln w="9525">
            <a:noFill/>
          </a:ln>
        </p:spPr>
        <p:txBody>
          <a:bodyPr/>
          <a:lstStyle/>
          <a:p>
            <a:pPr marL="386080" indent="-386080">
              <a:lnSpc>
                <a:spcPct val="120000"/>
              </a:lnSpc>
              <a:spcBef>
                <a:spcPct val="40000"/>
              </a:spcBef>
              <a:buClr>
                <a:schemeClr val="tx1"/>
              </a:buClr>
            </a:pPr>
            <a:r>
              <a:rPr lang="zh-CN" altLang="zh-CN" sz="2600" b="1" dirty="0">
                <a:solidFill>
                  <a:srgbClr val="0000FF"/>
                </a:solidFill>
                <a:latin typeface="Arial" panose="020B0604020202020204" pitchFamily="34" charset="0"/>
              </a:rPr>
              <a:t>（</a:t>
            </a:r>
            <a:r>
              <a:rPr lang="en-US" altLang="zh-CN" sz="2600" b="1" dirty="0">
                <a:solidFill>
                  <a:srgbClr val="0000FF"/>
                </a:solidFill>
                <a:latin typeface="Arial" panose="020B0604020202020204" pitchFamily="34" charset="0"/>
              </a:rPr>
              <a:t>3</a:t>
            </a:r>
            <a:r>
              <a:rPr lang="zh-CN" altLang="zh-CN" sz="2600" b="1" dirty="0">
                <a:solidFill>
                  <a:srgbClr val="0000FF"/>
                </a:solidFill>
                <a:latin typeface="Arial" panose="020B0604020202020204" pitchFamily="34" charset="0"/>
              </a:rPr>
              <a:t>）强化学习（再励学习）</a:t>
            </a:r>
          </a:p>
          <a:p>
            <a:pPr>
              <a:lnSpc>
                <a:spcPct val="120000"/>
              </a:lnSpc>
              <a:spcBef>
                <a:spcPct val="40000"/>
              </a:spcBef>
              <a:buClr>
                <a:schemeClr val="tx1"/>
              </a:buClr>
            </a:pPr>
            <a:endParaRPr lang="en-US" altLang="zh-CN" sz="2000" b="1" dirty="0">
              <a:latin typeface="Arial" panose="020B0604020202020204" pitchFamily="34" charset="0"/>
            </a:endParaRPr>
          </a:p>
          <a:p>
            <a:pPr>
              <a:lnSpc>
                <a:spcPct val="120000"/>
              </a:lnSpc>
              <a:spcBef>
                <a:spcPct val="40000"/>
              </a:spcBef>
              <a:buClr>
                <a:schemeClr val="tx1"/>
              </a:buClr>
            </a:pPr>
            <a:endParaRPr lang="en-US" altLang="zh-CN" sz="2000" b="1" dirty="0">
              <a:latin typeface="Arial" panose="020B0604020202020204" pitchFamily="34" charset="0"/>
            </a:endParaRPr>
          </a:p>
          <a:p>
            <a:pPr algn="just">
              <a:lnSpc>
                <a:spcPct val="120000"/>
              </a:lnSpc>
              <a:spcBef>
                <a:spcPct val="40000"/>
              </a:spcBef>
              <a:buClr>
                <a:schemeClr val="tx1"/>
              </a:buClr>
            </a:pPr>
            <a:r>
              <a:rPr lang="en-US" altLang="zh-CN" sz="2000" b="1" dirty="0">
                <a:solidFill>
                  <a:srgbClr val="C00000"/>
                </a:solidFill>
                <a:latin typeface="Arial" panose="020B0604020202020204" pitchFamily="34" charset="0"/>
              </a:rPr>
              <a:t>AlphaGo</a:t>
            </a:r>
            <a:r>
              <a:rPr lang="zh-CN" altLang="en-US" sz="2000" b="1" dirty="0">
                <a:solidFill>
                  <a:srgbClr val="C00000"/>
                </a:solidFill>
                <a:latin typeface="Arial" panose="020B0604020202020204" pitchFamily="34" charset="0"/>
              </a:rPr>
              <a:t>下围棋</a:t>
            </a:r>
            <a:endParaRPr lang="en-US" altLang="zh-CN" sz="2000" b="1" dirty="0">
              <a:latin typeface="Arial" panose="020B0604020202020204" pitchFamily="34" charset="0"/>
            </a:endParaRPr>
          </a:p>
          <a:p>
            <a:pPr algn="just">
              <a:lnSpc>
                <a:spcPct val="120000"/>
              </a:lnSpc>
              <a:spcBef>
                <a:spcPct val="40000"/>
              </a:spcBef>
              <a:buClr>
                <a:schemeClr val="tx1"/>
              </a:buClr>
            </a:pPr>
            <a:r>
              <a:rPr lang="en-US" altLang="zh-CN" sz="2000" b="1" dirty="0">
                <a:latin typeface="Arial" panose="020B0604020202020204" pitchFamily="34" charset="0"/>
              </a:rPr>
              <a:t>AlphaGo</a:t>
            </a:r>
            <a:r>
              <a:rPr lang="zh-CN" altLang="en-US" sz="2000" b="1" dirty="0">
                <a:latin typeface="Arial" panose="020B0604020202020204" pitchFamily="34" charset="0"/>
              </a:rPr>
              <a:t>就是强化学习的训练对象，</a:t>
            </a:r>
            <a:r>
              <a:rPr lang="en-US" altLang="zh-CN" sz="2000" b="1" dirty="0">
                <a:latin typeface="Arial" panose="020B0604020202020204" pitchFamily="34" charset="0"/>
              </a:rPr>
              <a:t>AlphaGo</a:t>
            </a:r>
            <a:r>
              <a:rPr lang="zh-CN" altLang="en-US" sz="2000" b="1" dirty="0">
                <a:latin typeface="Arial" panose="020B0604020202020204" pitchFamily="34" charset="0"/>
              </a:rPr>
              <a:t>走的每一步不存在对错之分，但是存在“好坏”之分。强化学习的训练基础在于</a:t>
            </a:r>
            <a:r>
              <a:rPr lang="en-US" altLang="zh-CN" sz="2000" b="1" dirty="0">
                <a:latin typeface="Arial" panose="020B0604020202020204" pitchFamily="34" charset="0"/>
              </a:rPr>
              <a:t>AlphaGo</a:t>
            </a:r>
            <a:r>
              <a:rPr lang="zh-CN" altLang="en-US" sz="2000" b="1" dirty="0">
                <a:latin typeface="Arial" panose="020B0604020202020204" pitchFamily="34" charset="0"/>
              </a:rPr>
              <a:t>的每一步行动环境都能给予明确的反馈，可以量化。</a:t>
            </a:r>
          </a:p>
        </p:txBody>
      </p:sp>
      <p:pic>
        <p:nvPicPr>
          <p:cNvPr id="4" name="图片 3">
            <a:extLst>
              <a:ext uri="{FF2B5EF4-FFF2-40B4-BE49-F238E27FC236}">
                <a16:creationId xmlns:a16="http://schemas.microsoft.com/office/drawing/2014/main" id="{FAED8AB5-EDAD-3E06-7BB8-849ADFAE9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387021"/>
            <a:ext cx="9296400" cy="1010160"/>
          </a:xfrm>
          <a:prstGeom prst="rect">
            <a:avLst/>
          </a:prstGeom>
        </p:spPr>
      </p:pic>
    </p:spTree>
    <p:extLst>
      <p:ext uri="{BB962C8B-B14F-4D97-AF65-F5344CB8AC3E}">
        <p14:creationId xmlns:p14="http://schemas.microsoft.com/office/powerpoint/2010/main" val="535967133"/>
      </p:ext>
    </p:extLst>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6C89F929-E236-D002-7EFD-FA5402A32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144" y="3610882"/>
            <a:ext cx="5274856" cy="3399518"/>
          </a:xfrm>
          <a:prstGeom prst="rect">
            <a:avLst/>
          </a:prstGeom>
          <a:noFill/>
          <a:extLst>
            <a:ext uri="{909E8E84-426E-40DD-AFC4-6F175D3DCCD1}">
              <a14:hiddenFill xmlns:a14="http://schemas.microsoft.com/office/drawing/2010/main">
                <a:solidFill>
                  <a:srgbClr val="FFFFFF"/>
                </a:solidFill>
              </a14:hiddenFill>
            </a:ext>
          </a:extLst>
        </p:spPr>
      </p:pic>
      <p:sp>
        <p:nvSpPr>
          <p:cNvPr id="2355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75</a:t>
            </a:fld>
            <a:endParaRPr lang="ja-JP" altLang="en-US" sz="1800" dirty="0">
              <a:solidFill>
                <a:srgbClr val="A50021"/>
              </a:solidFill>
              <a:ea typeface="MS PGothic" panose="020B0600070205080204" pitchFamily="34" charset="-128"/>
            </a:endParaRPr>
          </a:p>
        </p:txBody>
      </p:sp>
      <p:sp>
        <p:nvSpPr>
          <p:cNvPr id="23555" name="Rectangle 4"/>
          <p:cNvSpPr/>
          <p:nvPr/>
        </p:nvSpPr>
        <p:spPr>
          <a:xfrm>
            <a:off x="0" y="0"/>
            <a:ext cx="9144000" cy="762000"/>
          </a:xfrm>
          <a:prstGeom prst="rect">
            <a:avLst/>
          </a:prstGeom>
          <a:solidFill>
            <a:srgbClr val="A50021"/>
          </a:solidFill>
          <a:ln w="9525">
            <a:noFill/>
          </a:ln>
        </p:spPr>
        <p:txBody>
          <a:bodyPr anchor="b" anchorCtr="0"/>
          <a:lstStyle/>
          <a:p>
            <a:pPr indent="176530"/>
            <a:r>
              <a:rPr lang="en-US" altLang="zh-CN" sz="3600" dirty="0">
                <a:solidFill>
                  <a:schemeClr val="bg1"/>
                </a:solidFill>
                <a:latin typeface="Times New Roman" panose="02020603050405020304" pitchFamily="18" charset="0"/>
                <a:ea typeface="黑体" panose="02010609060101010101" pitchFamily="49" charset="-122"/>
              </a:rPr>
              <a:t>7.5.8 </a:t>
            </a:r>
            <a:r>
              <a:rPr lang="zh-CN" altLang="en-US" sz="3600" dirty="0">
                <a:solidFill>
                  <a:schemeClr val="bg1"/>
                </a:solidFill>
                <a:latin typeface="Arial" panose="020B0604020202020204" pitchFamily="34" charset="0"/>
                <a:ea typeface="黑体" panose="02010609060101010101" pitchFamily="49" charset="-122"/>
              </a:rPr>
              <a:t>深度</a:t>
            </a:r>
            <a:r>
              <a:rPr lang="zh-CN" altLang="zh-CN" sz="3600" dirty="0">
                <a:solidFill>
                  <a:schemeClr val="bg1"/>
                </a:solidFill>
                <a:latin typeface="Arial" panose="020B0604020202020204" pitchFamily="34" charset="0"/>
                <a:ea typeface="黑体" panose="02010609060101010101" pitchFamily="49" charset="-122"/>
              </a:rPr>
              <a:t>学习</a:t>
            </a:r>
            <a:endParaRPr lang="zh-CN" altLang="en-US" sz="3400" dirty="0">
              <a:solidFill>
                <a:schemeClr val="bg1"/>
              </a:solidFill>
              <a:latin typeface="Arial" panose="020B0604020202020204" pitchFamily="34" charset="0"/>
              <a:ea typeface="黑体" panose="02010609060101010101" pitchFamily="49" charset="-122"/>
            </a:endParaRPr>
          </a:p>
        </p:txBody>
      </p:sp>
      <p:sp>
        <p:nvSpPr>
          <p:cNvPr id="137221" name="Rectangle 5"/>
          <p:cNvSpPr/>
          <p:nvPr/>
        </p:nvSpPr>
        <p:spPr>
          <a:xfrm>
            <a:off x="468313" y="908050"/>
            <a:ext cx="8229600" cy="2520950"/>
          </a:xfrm>
          <a:prstGeom prst="rect">
            <a:avLst/>
          </a:prstGeom>
          <a:noFill/>
          <a:ln w="9525">
            <a:noFill/>
          </a:ln>
        </p:spPr>
        <p:txBody>
          <a:bodyPr/>
          <a:lstStyle/>
          <a:p>
            <a:pPr indent="-386080" algn="just">
              <a:lnSpc>
                <a:spcPct val="120000"/>
              </a:lnSpc>
              <a:spcBef>
                <a:spcPct val="40000"/>
              </a:spcBef>
              <a:buClr>
                <a:schemeClr val="tx1"/>
              </a:buClr>
            </a:pPr>
            <a:r>
              <a:rPr lang="en-US" altLang="zh-CN" sz="2000" dirty="0">
                <a:latin typeface="Times New Roman" panose="02020603050405020304" pitchFamily="18" charset="0"/>
                <a:cs typeface="Times New Roman" panose="02020603050405020304" pitchFamily="18" charset="0"/>
              </a:rPr>
              <a:t>“</a:t>
            </a:r>
            <a:r>
              <a:rPr lang="en-US" altLang="zh-CN" sz="2000" b="1" dirty="0">
                <a:solidFill>
                  <a:srgbClr val="FF0000"/>
                </a:solidFill>
                <a:latin typeface="Times New Roman" panose="02020603050405020304" pitchFamily="18" charset="0"/>
                <a:cs typeface="Times New Roman" panose="02020603050405020304" pitchFamily="18" charset="0"/>
              </a:rPr>
              <a:t>Deep learning is a particular kind of machine learning</a:t>
            </a:r>
            <a:r>
              <a:rPr lang="en-US" altLang="zh-CN" sz="2000" dirty="0">
                <a:latin typeface="Times New Roman" panose="02020603050405020304" pitchFamily="18" charset="0"/>
                <a:cs typeface="Times New Roman" panose="02020603050405020304" pitchFamily="18" charset="0"/>
              </a:rPr>
              <a:t> that achieves great power and flexibility by learning to represent the world as nested hierarchy of concepts, with each concept defined in relation to simpler concepts, and more abstract representations computed in terms of less abstract ones.”</a:t>
            </a:r>
          </a:p>
          <a:p>
            <a:pPr indent="-386080" algn="just">
              <a:lnSpc>
                <a:spcPct val="120000"/>
              </a:lnSpc>
              <a:spcBef>
                <a:spcPct val="40000"/>
              </a:spcBef>
              <a:buClr>
                <a:schemeClr val="tx1"/>
              </a:buClr>
            </a:pPr>
            <a:r>
              <a:rPr lang="zh-CN" altLang="en-US" sz="2000" b="1" dirty="0">
                <a:solidFill>
                  <a:srgbClr val="FF0000"/>
                </a:solidFill>
                <a:latin typeface="Times New Roman" panose="02020603050405020304" pitchFamily="18" charset="0"/>
                <a:cs typeface="Times New Roman" panose="02020603050405020304" pitchFamily="18" charset="0"/>
              </a:rPr>
              <a:t>深度学习是一种特殊的机器学习</a:t>
            </a:r>
            <a:r>
              <a:rPr lang="zh-CN" altLang="en-US" sz="2000" dirty="0">
                <a:latin typeface="Times New Roman" panose="02020603050405020304" pitchFamily="18" charset="0"/>
                <a:cs typeface="Times New Roman" panose="02020603050405020304" pitchFamily="18" charset="0"/>
              </a:rPr>
              <a:t>，它通过学习将世界表示为嵌套的概念层次结构来实现强大的功能和灵活性，每个概念都是相对于更简单的概念来定义的，而更抽象的表示是根据更不抽象的概念来计算的。</a:t>
            </a:r>
            <a:endParaRPr lang="en-US" altLang="zh-CN" sz="2000"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6D886339-903E-26D1-466D-4C83163FB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38600"/>
            <a:ext cx="3514375" cy="2162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620522"/>
      </p:ext>
    </p:extLst>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76</a:t>
            </a:fld>
            <a:endParaRPr lang="ja-JP" altLang="en-US" sz="1800" dirty="0">
              <a:solidFill>
                <a:srgbClr val="A50021"/>
              </a:solidFill>
              <a:ea typeface="MS PGothic" panose="020B0600070205080204" pitchFamily="34" charset="-128"/>
            </a:endParaRPr>
          </a:p>
        </p:txBody>
      </p:sp>
      <p:sp>
        <p:nvSpPr>
          <p:cNvPr id="23555" name="Rectangle 4"/>
          <p:cNvSpPr/>
          <p:nvPr/>
        </p:nvSpPr>
        <p:spPr>
          <a:xfrm>
            <a:off x="0" y="0"/>
            <a:ext cx="9144000" cy="762000"/>
          </a:xfrm>
          <a:prstGeom prst="rect">
            <a:avLst/>
          </a:prstGeom>
          <a:solidFill>
            <a:srgbClr val="A50021"/>
          </a:solidFill>
          <a:ln w="9525">
            <a:noFill/>
          </a:ln>
        </p:spPr>
        <p:txBody>
          <a:bodyPr anchor="b" anchorCtr="0"/>
          <a:lstStyle/>
          <a:p>
            <a:pPr indent="176530"/>
            <a:r>
              <a:rPr lang="en-US" altLang="zh-CN" sz="3600" dirty="0">
                <a:solidFill>
                  <a:schemeClr val="bg1"/>
                </a:solidFill>
                <a:latin typeface="Times New Roman" panose="02020603050405020304" pitchFamily="18" charset="0"/>
                <a:ea typeface="黑体" panose="02010609060101010101" pitchFamily="49" charset="-122"/>
              </a:rPr>
              <a:t>7.5.8 </a:t>
            </a:r>
            <a:r>
              <a:rPr lang="zh-CN" altLang="en-US" sz="3600" dirty="0">
                <a:solidFill>
                  <a:schemeClr val="bg1"/>
                </a:solidFill>
                <a:latin typeface="Arial" panose="020B0604020202020204" pitchFamily="34" charset="0"/>
                <a:ea typeface="黑体" panose="02010609060101010101" pitchFamily="49" charset="-122"/>
              </a:rPr>
              <a:t>深度</a:t>
            </a:r>
            <a:r>
              <a:rPr lang="zh-CN" altLang="zh-CN" sz="3600" dirty="0">
                <a:solidFill>
                  <a:schemeClr val="bg1"/>
                </a:solidFill>
                <a:latin typeface="Arial" panose="020B0604020202020204" pitchFamily="34" charset="0"/>
                <a:ea typeface="黑体" panose="02010609060101010101" pitchFamily="49" charset="-122"/>
              </a:rPr>
              <a:t>学习</a:t>
            </a:r>
            <a:endParaRPr lang="zh-CN" altLang="en-US" sz="3400" dirty="0">
              <a:solidFill>
                <a:schemeClr val="bg1"/>
              </a:solidFill>
              <a:latin typeface="Arial" panose="020B0604020202020204" pitchFamily="34" charset="0"/>
              <a:ea typeface="黑体" panose="02010609060101010101" pitchFamily="49" charset="-122"/>
            </a:endParaRPr>
          </a:p>
        </p:txBody>
      </p:sp>
      <p:sp>
        <p:nvSpPr>
          <p:cNvPr id="137221" name="Rectangle 5"/>
          <p:cNvSpPr/>
          <p:nvPr/>
        </p:nvSpPr>
        <p:spPr>
          <a:xfrm>
            <a:off x="457200" y="895207"/>
            <a:ext cx="8229600" cy="2520950"/>
          </a:xfrm>
          <a:prstGeom prst="rect">
            <a:avLst/>
          </a:prstGeom>
          <a:noFill/>
          <a:ln w="9525">
            <a:noFill/>
          </a:ln>
        </p:spPr>
        <p:txBody>
          <a:bodyPr/>
          <a:lstStyle/>
          <a:p>
            <a:pPr indent="-386080" algn="just">
              <a:lnSpc>
                <a:spcPct val="120000"/>
              </a:lnSpc>
              <a:spcBef>
                <a:spcPct val="40000"/>
              </a:spcBef>
              <a:buClr>
                <a:srgbClr val="C00000"/>
              </a:buClr>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与传统机器学习的区别</a:t>
            </a:r>
            <a:endParaRPr lang="en-US" altLang="zh-CN" sz="2000" dirty="0">
              <a:latin typeface="Times New Roman" panose="02020603050405020304" pitchFamily="18" charset="0"/>
              <a:cs typeface="Times New Roman" panose="02020603050405020304" pitchFamily="18" charset="0"/>
            </a:endParaRPr>
          </a:p>
          <a:p>
            <a:pPr lvl="2" indent="-386080" algn="just">
              <a:lnSpc>
                <a:spcPct val="120000"/>
              </a:lnSpc>
              <a:spcBef>
                <a:spcPct val="40000"/>
              </a:spcBef>
              <a:buClr>
                <a:srgbClr val="C00000"/>
              </a:buClr>
              <a:buFont typeface="Wingdings" panose="05000000000000000000" pitchFamily="2" charset="2"/>
              <a:buChar char="ü"/>
            </a:pPr>
            <a:r>
              <a:rPr lang="zh-CN" altLang="en-US" sz="2000" dirty="0">
                <a:latin typeface="Times New Roman" panose="02020603050405020304" pitchFamily="18" charset="0"/>
                <a:cs typeface="Times New Roman" panose="02020603050405020304" pitchFamily="18" charset="0"/>
              </a:rPr>
              <a:t>传统的机器学习需要</a:t>
            </a:r>
            <a:r>
              <a:rPr lang="zh-CN" altLang="en-US" sz="2000" dirty="0">
                <a:solidFill>
                  <a:srgbClr val="FF0000"/>
                </a:solidFill>
                <a:latin typeface="Times New Roman" panose="02020603050405020304" pitchFamily="18" charset="0"/>
                <a:cs typeface="Times New Roman" panose="02020603050405020304" pitchFamily="18" charset="0"/>
              </a:rPr>
              <a:t>（人工）设计</a:t>
            </a:r>
            <a:r>
              <a:rPr lang="zh-CN" altLang="en-US" sz="2000" dirty="0">
                <a:latin typeface="Times New Roman" panose="02020603050405020304" pitchFamily="18" charset="0"/>
                <a:cs typeface="Times New Roman" panose="02020603050405020304" pitchFamily="18" charset="0"/>
              </a:rPr>
              <a:t>一个特征提取器，把原始的数据（如图像的像素值）转换成一个适当的特征向量。</a:t>
            </a:r>
            <a:endParaRPr lang="en-US" altLang="zh-CN" sz="2000" dirty="0">
              <a:latin typeface="Times New Roman" panose="02020603050405020304" pitchFamily="18" charset="0"/>
              <a:cs typeface="Times New Roman" panose="02020603050405020304" pitchFamily="18" charset="0"/>
            </a:endParaRPr>
          </a:p>
          <a:p>
            <a:pPr lvl="2" indent="-386080" algn="just">
              <a:lnSpc>
                <a:spcPct val="120000"/>
              </a:lnSpc>
              <a:spcBef>
                <a:spcPct val="40000"/>
              </a:spcBef>
              <a:buClr>
                <a:srgbClr val="C00000"/>
              </a:buClr>
              <a:buFont typeface="Wingdings" panose="05000000000000000000" pitchFamily="2" charset="2"/>
              <a:buChar char="ü"/>
            </a:pPr>
            <a:r>
              <a:rPr lang="zh-CN" altLang="en-US" sz="2000" dirty="0">
                <a:latin typeface="Times New Roman" panose="02020603050405020304" pitchFamily="18" charset="0"/>
                <a:cs typeface="Times New Roman" panose="02020603050405020304" pitchFamily="18" charset="0"/>
              </a:rPr>
              <a:t>深度学习是一种</a:t>
            </a:r>
            <a:r>
              <a:rPr lang="zh-CN" altLang="en-US" sz="2000" dirty="0">
                <a:solidFill>
                  <a:srgbClr val="FF0000"/>
                </a:solidFill>
                <a:latin typeface="Times New Roman" panose="02020603050405020304" pitchFamily="18" charset="0"/>
                <a:cs typeface="Times New Roman" panose="02020603050405020304" pitchFamily="18" charset="0"/>
              </a:rPr>
              <a:t>特征学习方法</a:t>
            </a:r>
            <a:r>
              <a:rPr lang="zh-CN" altLang="en-US" sz="2000" dirty="0">
                <a:latin typeface="Times New Roman" panose="02020603050405020304" pitchFamily="18" charset="0"/>
                <a:cs typeface="Times New Roman" panose="02020603050405020304" pitchFamily="18" charset="0"/>
              </a:rPr>
              <a:t>，它通过一些简单非线性的模型把原始数据转变为更高层次、更抽象的特征表达。</a:t>
            </a:r>
            <a:endParaRPr lang="en-US" altLang="zh-CN" sz="2000" dirty="0">
              <a:latin typeface="Times New Roman" panose="02020603050405020304" pitchFamily="18" charset="0"/>
              <a:cs typeface="Times New Roman" panose="02020603050405020304" pitchFamily="18" charset="0"/>
            </a:endParaRPr>
          </a:p>
          <a:p>
            <a:pPr indent="-386080" algn="just">
              <a:lnSpc>
                <a:spcPct val="120000"/>
              </a:lnSpc>
              <a:spcBef>
                <a:spcPct val="40000"/>
              </a:spcBef>
              <a:buClr>
                <a:srgbClr val="C00000"/>
              </a:buClr>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深度学习的实质：</a:t>
            </a:r>
            <a:endParaRPr lang="en-US" altLang="zh-CN" sz="2000" dirty="0">
              <a:latin typeface="Times New Roman" panose="02020603050405020304" pitchFamily="18" charset="0"/>
              <a:cs typeface="Times New Roman" panose="02020603050405020304" pitchFamily="18" charset="0"/>
            </a:endParaRPr>
          </a:p>
          <a:p>
            <a:pPr lvl="2" indent="-386080" algn="just">
              <a:lnSpc>
                <a:spcPct val="120000"/>
              </a:lnSpc>
              <a:spcBef>
                <a:spcPct val="40000"/>
              </a:spcBef>
              <a:buClr>
                <a:srgbClr val="C00000"/>
              </a:buClr>
              <a:buFont typeface="Wingdings" panose="05000000000000000000" pitchFamily="2" charset="2"/>
              <a:buChar char="ü"/>
            </a:pPr>
            <a:r>
              <a:rPr lang="zh-CN" altLang="en-US" sz="2000" dirty="0">
                <a:latin typeface="Times New Roman" panose="02020603050405020304" pitchFamily="18" charset="0"/>
                <a:cs typeface="Times New Roman" panose="02020603050405020304" pitchFamily="18" charset="0"/>
              </a:rPr>
              <a:t>通过构建很多隐层的机器学习模型和海量的训练数据，学习更有用的特征，从而提高分类或预测的准确性。</a:t>
            </a:r>
            <a:endParaRPr lang="en-US" altLang="zh-CN" sz="2000" dirty="0">
              <a:latin typeface="Times New Roman" panose="02020603050405020304" pitchFamily="18" charset="0"/>
              <a:cs typeface="Times New Roman" panose="02020603050405020304" pitchFamily="18" charset="0"/>
            </a:endParaRPr>
          </a:p>
        </p:txBody>
      </p:sp>
      <p:sp>
        <p:nvSpPr>
          <p:cNvPr id="2" name="Rectangle 5">
            <a:extLst>
              <a:ext uri="{FF2B5EF4-FFF2-40B4-BE49-F238E27FC236}">
                <a16:creationId xmlns:a16="http://schemas.microsoft.com/office/drawing/2014/main" id="{B52A9552-5AA7-A4AA-F5B4-581DAE304225}"/>
              </a:ext>
            </a:extLst>
          </p:cNvPr>
          <p:cNvSpPr/>
          <p:nvPr/>
        </p:nvSpPr>
        <p:spPr>
          <a:xfrm>
            <a:off x="457200" y="4412861"/>
            <a:ext cx="8229600" cy="2270340"/>
          </a:xfrm>
          <a:prstGeom prst="rect">
            <a:avLst/>
          </a:prstGeom>
          <a:noFill/>
          <a:ln w="9525">
            <a:noFill/>
          </a:ln>
        </p:spPr>
        <p:txBody>
          <a:bodyPr/>
          <a:lstStyle/>
          <a:p>
            <a:pPr indent="-386080" algn="just">
              <a:lnSpc>
                <a:spcPct val="120000"/>
              </a:lnSpc>
              <a:spcBef>
                <a:spcPct val="40000"/>
              </a:spcBef>
              <a:buClr>
                <a:srgbClr val="C00000"/>
              </a:buClr>
              <a:buFont typeface="Wingdings" panose="05000000000000000000" pitchFamily="2" charset="2"/>
              <a:buChar char="l"/>
            </a:pPr>
            <a:r>
              <a:rPr lang="zh-CN" altLang="en-US" sz="2000" dirty="0">
                <a:latin typeface="Times New Roman" panose="02020603050405020304" pitchFamily="18" charset="0"/>
                <a:cs typeface="Times New Roman" panose="02020603050405020304" pitchFamily="18" charset="0"/>
              </a:rPr>
              <a:t>识别狗和猫的任务：</a:t>
            </a:r>
            <a:endParaRPr lang="en-US" altLang="zh-CN" sz="2000" dirty="0">
              <a:latin typeface="Times New Roman" panose="02020603050405020304" pitchFamily="18" charset="0"/>
              <a:cs typeface="Times New Roman" panose="02020603050405020304" pitchFamily="18" charset="0"/>
            </a:endParaRPr>
          </a:p>
          <a:p>
            <a:pPr lvl="2" indent="-386080" algn="just">
              <a:lnSpc>
                <a:spcPct val="120000"/>
              </a:lnSpc>
              <a:spcBef>
                <a:spcPct val="40000"/>
              </a:spcBef>
              <a:buClr>
                <a:srgbClr val="C00000"/>
              </a:buClr>
              <a:buFont typeface="Wingdings" panose="05000000000000000000" pitchFamily="2" charset="2"/>
              <a:buChar char="ü"/>
            </a:pPr>
            <a:r>
              <a:rPr lang="zh-CN" altLang="en-US" sz="2000" b="1" dirty="0">
                <a:solidFill>
                  <a:srgbClr val="FF0000"/>
                </a:solidFill>
                <a:latin typeface="Times New Roman" panose="02020603050405020304" pitchFamily="18" charset="0"/>
                <a:cs typeface="Times New Roman" panose="02020603050405020304" pitchFamily="18" charset="0"/>
              </a:rPr>
              <a:t>传统机器学习</a:t>
            </a:r>
            <a:r>
              <a:rPr lang="zh-CN" altLang="en-US" sz="2000" dirty="0">
                <a:latin typeface="Times New Roman" panose="02020603050405020304" pitchFamily="18" charset="0"/>
                <a:cs typeface="Times New Roman" panose="02020603050405020304" pitchFamily="18" charset="0"/>
              </a:rPr>
              <a:t>：首先定义“面部特征”作为机器学习的特征，如是否有胡须，耳朵、鼻子、嘴巴的模样等；其次，根据以上特征对目标进行分类识别。（需要人工地给出特征！）</a:t>
            </a:r>
            <a:endParaRPr lang="en-US" altLang="zh-CN" sz="2000" dirty="0">
              <a:latin typeface="Times New Roman" panose="02020603050405020304" pitchFamily="18" charset="0"/>
              <a:cs typeface="Times New Roman" panose="02020603050405020304" pitchFamily="18" charset="0"/>
            </a:endParaRPr>
          </a:p>
          <a:p>
            <a:pPr lvl="2" indent="-386080" algn="just">
              <a:lnSpc>
                <a:spcPct val="120000"/>
              </a:lnSpc>
              <a:spcBef>
                <a:spcPct val="40000"/>
              </a:spcBef>
              <a:buClr>
                <a:srgbClr val="C00000"/>
              </a:buClr>
              <a:buFont typeface="Wingdings" panose="05000000000000000000" pitchFamily="2" charset="2"/>
              <a:buChar char="ü"/>
            </a:pPr>
            <a:r>
              <a:rPr lang="zh-CN" altLang="en-US" sz="2000" b="1" dirty="0">
                <a:solidFill>
                  <a:srgbClr val="FF0000"/>
                </a:solidFill>
                <a:latin typeface="Times New Roman" panose="02020603050405020304" pitchFamily="18" charset="0"/>
                <a:cs typeface="Times New Roman" panose="02020603050405020304" pitchFamily="18" charset="0"/>
              </a:rPr>
              <a:t>深度学习</a:t>
            </a:r>
            <a:r>
              <a:rPr lang="zh-CN" altLang="en-US" sz="2000" dirty="0">
                <a:latin typeface="Times New Roman" panose="02020603050405020304" pitchFamily="18" charset="0"/>
                <a:cs typeface="Times New Roman" panose="02020603050405020304" pitchFamily="18" charset="0"/>
              </a:rPr>
              <a:t>：自动地找出这个分类问题所需要的重要特征！</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446677"/>
      </p:ext>
    </p:extLst>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77</a:t>
            </a:fld>
            <a:endParaRPr lang="ja-JP" altLang="en-US" sz="1800" dirty="0">
              <a:solidFill>
                <a:srgbClr val="A50021"/>
              </a:solidFill>
              <a:ea typeface="MS PGothic" panose="020B0600070205080204" pitchFamily="34" charset="-128"/>
            </a:endParaRPr>
          </a:p>
        </p:txBody>
      </p:sp>
      <p:sp>
        <p:nvSpPr>
          <p:cNvPr id="23555" name="Rectangle 4"/>
          <p:cNvSpPr/>
          <p:nvPr/>
        </p:nvSpPr>
        <p:spPr>
          <a:xfrm>
            <a:off x="0" y="0"/>
            <a:ext cx="9144000" cy="762000"/>
          </a:xfrm>
          <a:prstGeom prst="rect">
            <a:avLst/>
          </a:prstGeom>
          <a:solidFill>
            <a:srgbClr val="A50021"/>
          </a:solidFill>
          <a:ln w="9525">
            <a:noFill/>
          </a:ln>
        </p:spPr>
        <p:txBody>
          <a:bodyPr anchor="b" anchorCtr="0"/>
          <a:lstStyle/>
          <a:p>
            <a:pPr indent="176530"/>
            <a:r>
              <a:rPr lang="en-US" altLang="zh-CN" sz="3600" dirty="0">
                <a:solidFill>
                  <a:schemeClr val="bg1"/>
                </a:solidFill>
                <a:latin typeface="Times New Roman" panose="02020603050405020304" pitchFamily="18" charset="0"/>
                <a:ea typeface="黑体" panose="02010609060101010101" pitchFamily="49" charset="-122"/>
              </a:rPr>
              <a:t>7.5.8 </a:t>
            </a:r>
            <a:r>
              <a:rPr lang="zh-CN" altLang="en-US" sz="3600" dirty="0">
                <a:solidFill>
                  <a:schemeClr val="bg1"/>
                </a:solidFill>
                <a:latin typeface="Arial" panose="020B0604020202020204" pitchFamily="34" charset="0"/>
                <a:ea typeface="黑体" panose="02010609060101010101" pitchFamily="49" charset="-122"/>
              </a:rPr>
              <a:t>深度</a:t>
            </a:r>
            <a:r>
              <a:rPr lang="zh-CN" altLang="zh-CN" sz="3600" dirty="0">
                <a:solidFill>
                  <a:schemeClr val="bg1"/>
                </a:solidFill>
                <a:latin typeface="Arial" panose="020B0604020202020204" pitchFamily="34" charset="0"/>
                <a:ea typeface="黑体" panose="02010609060101010101" pitchFamily="49" charset="-122"/>
              </a:rPr>
              <a:t>学习</a:t>
            </a:r>
            <a:endParaRPr lang="zh-CN" altLang="en-US" sz="3400" dirty="0">
              <a:solidFill>
                <a:schemeClr val="bg1"/>
              </a:solidFill>
              <a:latin typeface="Arial" panose="020B0604020202020204" pitchFamily="34" charset="0"/>
              <a:ea typeface="黑体" panose="02010609060101010101" pitchFamily="49" charset="-122"/>
            </a:endParaRPr>
          </a:p>
        </p:txBody>
      </p:sp>
      <p:sp>
        <p:nvSpPr>
          <p:cNvPr id="137221" name="Rectangle 5"/>
          <p:cNvSpPr/>
          <p:nvPr/>
        </p:nvSpPr>
        <p:spPr>
          <a:xfrm>
            <a:off x="468313" y="908049"/>
            <a:ext cx="8229600" cy="4502151"/>
          </a:xfrm>
          <a:prstGeom prst="rect">
            <a:avLst/>
          </a:prstGeom>
          <a:noFill/>
          <a:ln w="9525">
            <a:noFill/>
          </a:ln>
        </p:spPr>
        <p:txBody>
          <a:bodyPr/>
          <a:lstStyle/>
          <a:p>
            <a:pPr indent="-386080" algn="just">
              <a:lnSpc>
                <a:spcPct val="120000"/>
              </a:lnSpc>
              <a:spcBef>
                <a:spcPct val="40000"/>
              </a:spcBef>
              <a:buClr>
                <a:schemeClr val="tx1"/>
              </a:buClr>
            </a:pPr>
            <a:r>
              <a:rPr lang="zh-CN" altLang="en-US" sz="2000" b="1" dirty="0">
                <a:solidFill>
                  <a:srgbClr val="FF0000"/>
                </a:solidFill>
                <a:latin typeface="Times New Roman" panose="02020603050405020304" pitchFamily="18" charset="0"/>
                <a:cs typeface="Times New Roman" panose="02020603050405020304" pitchFamily="18" charset="0"/>
              </a:rPr>
              <a:t>对比机器学习和深度学习：</a:t>
            </a:r>
            <a:endParaRPr lang="en-US" altLang="zh-CN" sz="2000" b="1" dirty="0">
              <a:solidFill>
                <a:srgbClr val="FF0000"/>
              </a:solidFill>
              <a:latin typeface="Times New Roman" panose="02020603050405020304" pitchFamily="18" charset="0"/>
              <a:cs typeface="Times New Roman" panose="02020603050405020304" pitchFamily="18" charset="0"/>
            </a:endParaRPr>
          </a:p>
          <a:p>
            <a:pPr indent="-386080" algn="just">
              <a:lnSpc>
                <a:spcPct val="120000"/>
              </a:lnSpc>
              <a:spcBef>
                <a:spcPct val="40000"/>
              </a:spcBef>
              <a:buClr>
                <a:schemeClr val="tx1"/>
              </a:buClr>
            </a:pP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数据依赖</a:t>
            </a:r>
            <a:endParaRPr lang="en-US" altLang="zh-CN" sz="2000" dirty="0">
              <a:latin typeface="Times New Roman" panose="02020603050405020304" pitchFamily="18" charset="0"/>
              <a:cs typeface="Times New Roman" panose="02020603050405020304" pitchFamily="18" charset="0"/>
            </a:endParaRPr>
          </a:p>
          <a:p>
            <a:pPr indent="-386080" algn="just">
              <a:lnSpc>
                <a:spcPct val="120000"/>
              </a:lnSpc>
              <a:spcBef>
                <a:spcPct val="40000"/>
              </a:spcBef>
              <a:buClr>
                <a:schemeClr val="tx1"/>
              </a:buClr>
            </a:pPr>
            <a:r>
              <a:rPr lang="zh-CN" altLang="en-US" sz="2000" dirty="0">
                <a:latin typeface="Times New Roman" panose="02020603050405020304" pitchFamily="18" charset="0"/>
                <a:cs typeface="Times New Roman" panose="02020603050405020304" pitchFamily="18" charset="0"/>
              </a:rPr>
              <a:t>深度学习适合处理大数据，而数据量比较小的时候，用传统机器学习方法也许更合适。</a:t>
            </a:r>
          </a:p>
        </p:txBody>
      </p:sp>
      <p:pic>
        <p:nvPicPr>
          <p:cNvPr id="8194" name="Picture 2">
            <a:extLst>
              <a:ext uri="{FF2B5EF4-FFF2-40B4-BE49-F238E27FC236}">
                <a16:creationId xmlns:a16="http://schemas.microsoft.com/office/drawing/2014/main" id="{D4B56F57-5C82-E96A-AE3A-0AE4F3625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743200"/>
            <a:ext cx="4648200" cy="3311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692839"/>
      </p:ext>
    </p:extLst>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78</a:t>
            </a:fld>
            <a:endParaRPr lang="ja-JP" altLang="en-US" sz="1800" dirty="0">
              <a:solidFill>
                <a:srgbClr val="A50021"/>
              </a:solidFill>
              <a:ea typeface="MS PGothic" panose="020B0600070205080204" pitchFamily="34" charset="-128"/>
            </a:endParaRPr>
          </a:p>
        </p:txBody>
      </p:sp>
      <p:sp>
        <p:nvSpPr>
          <p:cNvPr id="23555" name="Rectangle 4"/>
          <p:cNvSpPr/>
          <p:nvPr/>
        </p:nvSpPr>
        <p:spPr>
          <a:xfrm>
            <a:off x="0" y="0"/>
            <a:ext cx="9144000" cy="762000"/>
          </a:xfrm>
          <a:prstGeom prst="rect">
            <a:avLst/>
          </a:prstGeom>
          <a:solidFill>
            <a:srgbClr val="A50021"/>
          </a:solidFill>
          <a:ln w="9525">
            <a:noFill/>
          </a:ln>
        </p:spPr>
        <p:txBody>
          <a:bodyPr anchor="b" anchorCtr="0"/>
          <a:lstStyle/>
          <a:p>
            <a:pPr indent="176530"/>
            <a:r>
              <a:rPr lang="en-US" altLang="zh-CN" sz="3600" dirty="0">
                <a:solidFill>
                  <a:schemeClr val="bg1"/>
                </a:solidFill>
                <a:latin typeface="Times New Roman" panose="02020603050405020304" pitchFamily="18" charset="0"/>
                <a:ea typeface="黑体" panose="02010609060101010101" pitchFamily="49" charset="-122"/>
              </a:rPr>
              <a:t>7.5.8 </a:t>
            </a:r>
            <a:r>
              <a:rPr lang="zh-CN" altLang="en-US" sz="3600" dirty="0">
                <a:solidFill>
                  <a:schemeClr val="bg1"/>
                </a:solidFill>
                <a:latin typeface="Arial" panose="020B0604020202020204" pitchFamily="34" charset="0"/>
                <a:ea typeface="黑体" panose="02010609060101010101" pitchFamily="49" charset="-122"/>
              </a:rPr>
              <a:t>深度</a:t>
            </a:r>
            <a:r>
              <a:rPr lang="zh-CN" altLang="zh-CN" sz="3600" dirty="0">
                <a:solidFill>
                  <a:schemeClr val="bg1"/>
                </a:solidFill>
                <a:latin typeface="Arial" panose="020B0604020202020204" pitchFamily="34" charset="0"/>
                <a:ea typeface="黑体" panose="02010609060101010101" pitchFamily="49" charset="-122"/>
              </a:rPr>
              <a:t>学习</a:t>
            </a:r>
            <a:endParaRPr lang="zh-CN" altLang="en-US" sz="3400" dirty="0">
              <a:solidFill>
                <a:schemeClr val="bg1"/>
              </a:solidFill>
              <a:latin typeface="Arial" panose="020B0604020202020204" pitchFamily="34" charset="0"/>
              <a:ea typeface="黑体" panose="02010609060101010101" pitchFamily="49" charset="-122"/>
            </a:endParaRPr>
          </a:p>
        </p:txBody>
      </p:sp>
      <p:sp>
        <p:nvSpPr>
          <p:cNvPr id="137221" name="Rectangle 5"/>
          <p:cNvSpPr/>
          <p:nvPr/>
        </p:nvSpPr>
        <p:spPr>
          <a:xfrm>
            <a:off x="468313" y="908049"/>
            <a:ext cx="8229600" cy="5416551"/>
          </a:xfrm>
          <a:prstGeom prst="rect">
            <a:avLst/>
          </a:prstGeom>
          <a:noFill/>
          <a:ln w="9525">
            <a:noFill/>
          </a:ln>
        </p:spPr>
        <p:txBody>
          <a:bodyPr/>
          <a:lstStyle/>
          <a:p>
            <a:pPr indent="-386080" algn="just">
              <a:lnSpc>
                <a:spcPct val="120000"/>
              </a:lnSpc>
              <a:spcBef>
                <a:spcPct val="40000"/>
              </a:spcBef>
              <a:buClr>
                <a:schemeClr val="tx1"/>
              </a:buClr>
            </a:pP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硬件依赖</a:t>
            </a:r>
          </a:p>
          <a:p>
            <a:pPr indent="-386080" algn="just">
              <a:lnSpc>
                <a:spcPct val="120000"/>
              </a:lnSpc>
              <a:spcBef>
                <a:spcPct val="40000"/>
              </a:spcBef>
              <a:buClr>
                <a:schemeClr val="tx1"/>
              </a:buClr>
            </a:pPr>
            <a:r>
              <a:rPr lang="zh-CN" altLang="en-US" sz="2000" dirty="0">
                <a:latin typeface="Times New Roman" panose="02020603050405020304" pitchFamily="18" charset="0"/>
                <a:cs typeface="Times New Roman" panose="02020603050405020304" pitchFamily="18" charset="0"/>
              </a:rPr>
              <a:t>深度学习十分地依赖于高端的硬件设施。</a:t>
            </a:r>
            <a:endParaRPr lang="en-US" altLang="zh-CN" sz="2000" dirty="0">
              <a:latin typeface="Times New Roman" panose="02020603050405020304" pitchFamily="18" charset="0"/>
              <a:cs typeface="Times New Roman" panose="02020603050405020304" pitchFamily="18" charset="0"/>
            </a:endParaRPr>
          </a:p>
          <a:p>
            <a:pPr indent="-386080" algn="just">
              <a:lnSpc>
                <a:spcPct val="120000"/>
              </a:lnSpc>
              <a:spcBef>
                <a:spcPct val="40000"/>
              </a:spcBef>
              <a:buClr>
                <a:schemeClr val="tx1"/>
              </a:buClr>
            </a:pPr>
            <a:r>
              <a:rPr lang="zh-CN" altLang="en-US" sz="2000" dirty="0">
                <a:latin typeface="Times New Roman" panose="02020603050405020304" pitchFamily="18" charset="0"/>
                <a:cs typeface="Times New Roman" panose="02020603050405020304" pitchFamily="18" charset="0"/>
              </a:rPr>
              <a:t>深度学习中涉及很多的矩阵运算，因此很多深度学习都要求有</a:t>
            </a:r>
            <a:r>
              <a:rPr lang="en-US" altLang="zh-CN" sz="2000" dirty="0">
                <a:latin typeface="Times New Roman" panose="02020603050405020304" pitchFamily="18" charset="0"/>
                <a:cs typeface="Times New Roman" panose="02020603050405020304" pitchFamily="18" charset="0"/>
              </a:rPr>
              <a:t>GPU</a:t>
            </a:r>
            <a:r>
              <a:rPr lang="zh-CN" altLang="en-US" sz="2000" dirty="0">
                <a:latin typeface="Times New Roman" panose="02020603050405020304" pitchFamily="18" charset="0"/>
                <a:cs typeface="Times New Roman" panose="02020603050405020304" pitchFamily="18" charset="0"/>
              </a:rPr>
              <a:t>参与运算。</a:t>
            </a:r>
            <a:endParaRPr lang="en-US" altLang="zh-CN" sz="2000" dirty="0">
              <a:latin typeface="Times New Roman" panose="02020603050405020304" pitchFamily="18" charset="0"/>
              <a:cs typeface="Times New Roman" panose="02020603050405020304" pitchFamily="18" charset="0"/>
            </a:endParaRPr>
          </a:p>
          <a:p>
            <a:pPr indent="-386080" algn="just">
              <a:lnSpc>
                <a:spcPct val="120000"/>
              </a:lnSpc>
              <a:spcBef>
                <a:spcPct val="40000"/>
              </a:spcBef>
              <a:buClr>
                <a:schemeClr val="tx1"/>
              </a:buClr>
            </a:pP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特征工程</a:t>
            </a:r>
            <a:endParaRPr lang="en-US" altLang="zh-CN" sz="2000" dirty="0">
              <a:latin typeface="Times New Roman" panose="02020603050405020304" pitchFamily="18" charset="0"/>
              <a:cs typeface="Times New Roman" panose="02020603050405020304" pitchFamily="18" charset="0"/>
            </a:endParaRPr>
          </a:p>
          <a:p>
            <a:pPr indent="-386080" algn="just">
              <a:lnSpc>
                <a:spcPct val="120000"/>
              </a:lnSpc>
              <a:spcBef>
                <a:spcPct val="40000"/>
              </a:spcBef>
              <a:buClr>
                <a:schemeClr val="tx1"/>
              </a:buClr>
            </a:pPr>
            <a:r>
              <a:rPr lang="zh-CN" altLang="en-US" sz="2000" dirty="0">
                <a:latin typeface="Times New Roman" panose="02020603050405020304" pitchFamily="18" charset="0"/>
                <a:cs typeface="Times New Roman" panose="02020603050405020304" pitchFamily="18" charset="0"/>
              </a:rPr>
              <a:t>在训练一个模型的时候，需要首先确定有哪些特征。在机器学习方法中，几乎所有的特征都需要通过行业专家确定，然后手工就特征进行编码。然而深度学习算法可以从数据中学习特征，大大减少了发现特征的成本。</a:t>
            </a:r>
            <a:endParaRPr lang="en-US" altLang="zh-CN" sz="2000" dirty="0">
              <a:latin typeface="Times New Roman" panose="02020603050405020304" pitchFamily="18" charset="0"/>
              <a:cs typeface="Times New Roman" panose="02020603050405020304" pitchFamily="18" charset="0"/>
            </a:endParaRPr>
          </a:p>
          <a:p>
            <a:pPr indent="-386080" algn="just">
              <a:lnSpc>
                <a:spcPct val="120000"/>
              </a:lnSpc>
              <a:spcBef>
                <a:spcPct val="40000"/>
              </a:spcBef>
              <a:buClr>
                <a:schemeClr val="tx1"/>
              </a:buClr>
            </a:pP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运行时间</a:t>
            </a:r>
            <a:endParaRPr lang="en-US" altLang="zh-CN" sz="2000" dirty="0">
              <a:latin typeface="Times New Roman" panose="02020603050405020304" pitchFamily="18" charset="0"/>
              <a:cs typeface="Times New Roman" panose="02020603050405020304" pitchFamily="18" charset="0"/>
            </a:endParaRPr>
          </a:p>
          <a:p>
            <a:pPr indent="-386080" algn="just">
              <a:lnSpc>
                <a:spcPct val="120000"/>
              </a:lnSpc>
              <a:spcBef>
                <a:spcPct val="40000"/>
              </a:spcBef>
              <a:buClr>
                <a:schemeClr val="tx1"/>
              </a:buClr>
            </a:pPr>
            <a:r>
              <a:rPr lang="zh-CN" altLang="en-US" sz="2000" dirty="0">
                <a:latin typeface="Times New Roman" panose="02020603050405020304" pitchFamily="18" charset="0"/>
                <a:cs typeface="Times New Roman" panose="02020603050405020304" pitchFamily="18" charset="0"/>
              </a:rPr>
              <a:t>与机器学习相比，深度学习有大量的参数需要学习。</a:t>
            </a:r>
            <a:endParaRPr lang="en-US" altLang="zh-CN" sz="2000" dirty="0">
              <a:latin typeface="Times New Roman" panose="02020603050405020304" pitchFamily="18" charset="0"/>
              <a:cs typeface="Times New Roman" panose="02020603050405020304" pitchFamily="18" charset="0"/>
            </a:endParaRPr>
          </a:p>
          <a:p>
            <a:pPr indent="-386080" algn="just">
              <a:lnSpc>
                <a:spcPct val="120000"/>
              </a:lnSpc>
              <a:spcBef>
                <a:spcPct val="40000"/>
              </a:spcBef>
              <a:buClr>
                <a:schemeClr val="tx1"/>
              </a:buClr>
            </a:pPr>
            <a:r>
              <a:rPr lang="en-US" altLang="zh-CN" sz="2000" dirty="0">
                <a:latin typeface="Times New Roman" panose="02020603050405020304" pitchFamily="18" charset="0"/>
                <a:cs typeface="Times New Roman" panose="02020603050405020304" pitchFamily="18" charset="0"/>
              </a:rPr>
              <a:t>5.</a:t>
            </a:r>
            <a:r>
              <a:rPr lang="zh-CN" altLang="en-US" sz="2000" dirty="0">
                <a:latin typeface="Times New Roman" panose="02020603050405020304" pitchFamily="18" charset="0"/>
                <a:cs typeface="Times New Roman" panose="02020603050405020304" pitchFamily="18" charset="0"/>
              </a:rPr>
              <a:t>可理解性与可解释性差</a:t>
            </a:r>
            <a:endParaRPr lang="en-US" altLang="zh-CN" sz="2000" dirty="0">
              <a:latin typeface="Times New Roman" panose="02020603050405020304" pitchFamily="18" charset="0"/>
              <a:cs typeface="Times New Roman" panose="02020603050405020304" pitchFamily="18" charset="0"/>
            </a:endParaRPr>
          </a:p>
          <a:p>
            <a:pPr indent="-386080" algn="just">
              <a:lnSpc>
                <a:spcPct val="120000"/>
              </a:lnSpc>
              <a:spcBef>
                <a:spcPct val="40000"/>
              </a:spcBef>
              <a:buClr>
                <a:schemeClr val="tx1"/>
              </a:buClr>
            </a:pP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116704"/>
      </p:ext>
    </p:extLst>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7347"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7</a:t>
            </a:r>
            <a:r>
              <a:rPr lang="zh-CN" altLang="en-US" sz="3600" b="0" dirty="0">
                <a:latin typeface="Times New Roman" panose="02020603050405020304" pitchFamily="18" charset="0"/>
                <a:ea typeface="黑体" panose="02010609060101010101" pitchFamily="49" charset="-122"/>
              </a:rPr>
              <a:t>章  专家系统与机器学习</a:t>
            </a:r>
          </a:p>
        </p:txBody>
      </p:sp>
      <p:sp>
        <p:nvSpPr>
          <p:cNvPr id="57348" name="Rectangle 3"/>
          <p:cNvSpPr>
            <a:spLocks noGrp="1"/>
          </p:cNvSpPr>
          <p:nvPr>
            <p:ph idx="1"/>
          </p:nvPr>
        </p:nvSpPr>
        <p:spPr>
          <a:xfrm>
            <a:off x="501650" y="1066800"/>
            <a:ext cx="8642350" cy="5400675"/>
          </a:xfrm>
          <a:ln/>
        </p:spPr>
        <p:txBody>
          <a:bodyPr vert="horz" wrap="square" lIns="91440" tIns="45720" rIns="91440" bIns="45720" anchor="t" anchorCtr="0"/>
          <a:lstStyle/>
          <a:p>
            <a:pPr eaLnBrk="1" hangingPunct="1">
              <a:lnSpc>
                <a:spcPct val="110000"/>
              </a:lnSpc>
              <a:spcBef>
                <a:spcPct val="30000"/>
              </a:spcBef>
            </a:pPr>
            <a:r>
              <a:rPr lang="en-US" altLang="zh-CN" b="1" dirty="0">
                <a:latin typeface="Times New Roman" panose="02020603050405020304" pitchFamily="18" charset="0"/>
              </a:rPr>
              <a:t>7.1  </a:t>
            </a:r>
            <a:r>
              <a:rPr lang="zh-CN" altLang="en-US" b="1" dirty="0">
                <a:latin typeface="Times New Roman" panose="02020603050405020304" pitchFamily="18" charset="0"/>
              </a:rPr>
              <a:t>专家系统的产生和发展 </a:t>
            </a:r>
          </a:p>
          <a:p>
            <a:pPr eaLnBrk="1" hangingPunct="1">
              <a:lnSpc>
                <a:spcPct val="110000"/>
              </a:lnSpc>
              <a:spcBef>
                <a:spcPct val="30000"/>
              </a:spcBef>
            </a:pPr>
            <a:r>
              <a:rPr lang="en-US" altLang="zh-CN" b="1" dirty="0">
                <a:latin typeface="Times New Roman" panose="02020603050405020304" pitchFamily="18" charset="0"/>
              </a:rPr>
              <a:t>7.2  </a:t>
            </a:r>
            <a:r>
              <a:rPr lang="zh-CN" altLang="en-US" b="1" dirty="0">
                <a:latin typeface="Times New Roman" panose="02020603050405020304" pitchFamily="18" charset="0"/>
              </a:rPr>
              <a:t>专家系统的概念 </a:t>
            </a:r>
          </a:p>
          <a:p>
            <a:pPr eaLnBrk="1" hangingPunct="1">
              <a:lnSpc>
                <a:spcPct val="110000"/>
              </a:lnSpc>
              <a:spcBef>
                <a:spcPct val="30000"/>
              </a:spcBef>
            </a:pPr>
            <a:r>
              <a:rPr lang="en-US" altLang="zh-CN" b="1" dirty="0">
                <a:latin typeface="Times New Roman" panose="02020603050405020304" pitchFamily="18" charset="0"/>
              </a:rPr>
              <a:t>7.3  </a:t>
            </a:r>
            <a:r>
              <a:rPr lang="zh-CN" altLang="en-US" b="1" dirty="0">
                <a:latin typeface="Times New Roman" panose="02020603050405020304" pitchFamily="18" charset="0"/>
              </a:rPr>
              <a:t>专家系统的工作原理</a:t>
            </a:r>
          </a:p>
          <a:p>
            <a:pPr eaLnBrk="1" hangingPunct="1">
              <a:lnSpc>
                <a:spcPct val="110000"/>
              </a:lnSpc>
              <a:spcBef>
                <a:spcPct val="30000"/>
              </a:spcBef>
            </a:pPr>
            <a:r>
              <a:rPr lang="en-US" altLang="zh-CN" b="1" dirty="0">
                <a:latin typeface="Times New Roman" panose="02020603050405020304" pitchFamily="18" charset="0"/>
              </a:rPr>
              <a:t>7.4  </a:t>
            </a:r>
            <a:r>
              <a:rPr lang="zh-CN" altLang="en-US" b="1" dirty="0">
                <a:latin typeface="Times New Roman" panose="02020603050405020304" pitchFamily="18" charset="0"/>
              </a:rPr>
              <a:t>知识获取的主要过程与模式</a:t>
            </a:r>
          </a:p>
          <a:p>
            <a:pPr eaLnBrk="1" hangingPunct="1">
              <a:lnSpc>
                <a:spcPct val="110000"/>
              </a:lnSpc>
              <a:spcBef>
                <a:spcPct val="30000"/>
              </a:spcBef>
            </a:pPr>
            <a:r>
              <a:rPr lang="en-US" altLang="zh-CN" b="1" dirty="0">
                <a:latin typeface="Times New Roman" panose="02020603050405020304" pitchFamily="18" charset="0"/>
              </a:rPr>
              <a:t>7.5  </a:t>
            </a:r>
            <a:r>
              <a:rPr lang="zh-CN" altLang="en-US" b="1" dirty="0">
                <a:latin typeface="Times New Roman" panose="02020603050405020304" pitchFamily="18" charset="0"/>
              </a:rPr>
              <a:t>机器学习</a:t>
            </a:r>
          </a:p>
          <a:p>
            <a:pPr eaLnBrk="1" hangingPunct="1">
              <a:lnSpc>
                <a:spcPct val="110000"/>
              </a:lnSpc>
              <a:spcBef>
                <a:spcPct val="30000"/>
              </a:spcBef>
            </a:pPr>
            <a:r>
              <a:rPr lang="en-US" altLang="zh-CN" b="1" dirty="0">
                <a:solidFill>
                  <a:srgbClr val="0000FF"/>
                </a:solidFill>
                <a:latin typeface="Times New Roman" panose="02020603050405020304" pitchFamily="18" charset="0"/>
              </a:rPr>
              <a:t>7.6  </a:t>
            </a:r>
            <a:r>
              <a:rPr lang="zh-CN" altLang="en-US" b="1" dirty="0">
                <a:solidFill>
                  <a:srgbClr val="0000FF"/>
                </a:solidFill>
                <a:latin typeface="Times New Roman" panose="02020603050405020304" pitchFamily="18" charset="0"/>
              </a:rPr>
              <a:t>知识发现与数据挖掘</a:t>
            </a:r>
            <a:endParaRPr lang="en-US" altLang="zh-CN" b="1" dirty="0">
              <a:solidFill>
                <a:srgbClr val="0000FF"/>
              </a:solidFill>
              <a:latin typeface="Times New Roman" panose="02020603050405020304" pitchFamily="18" charset="0"/>
            </a:endParaRPr>
          </a:p>
          <a:p>
            <a:pPr eaLnBrk="1" hangingPunct="1">
              <a:lnSpc>
                <a:spcPct val="110000"/>
              </a:lnSpc>
              <a:spcBef>
                <a:spcPct val="30000"/>
              </a:spcBef>
            </a:pPr>
            <a:r>
              <a:rPr lang="en-US" altLang="zh-CN" b="1" dirty="0">
                <a:latin typeface="Times New Roman" panose="02020603050405020304" pitchFamily="18" charset="0"/>
              </a:rPr>
              <a:t>7.7 </a:t>
            </a:r>
            <a:r>
              <a:rPr lang="zh-CN" altLang="en-US" b="1" dirty="0">
                <a:latin typeface="Times New Roman" panose="02020603050405020304" pitchFamily="18" charset="0"/>
              </a:rPr>
              <a:t>专家系统的建立</a:t>
            </a:r>
          </a:p>
        </p:txBody>
      </p:sp>
    </p:spTree>
    <p:extLst>
      <p:ext uri="{BB962C8B-B14F-4D97-AF65-F5344CB8AC3E}">
        <p14:creationId xmlns:p14="http://schemas.microsoft.com/office/powerpoint/2010/main" val="4159915285"/>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19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7.1  </a:t>
            </a:r>
            <a:r>
              <a:rPr lang="zh-CN" altLang="en-US" sz="3600" b="0" dirty="0">
                <a:latin typeface="Times New Roman" panose="02020603050405020304" pitchFamily="18" charset="0"/>
                <a:ea typeface="黑体" panose="02010609060101010101" pitchFamily="49" charset="-122"/>
              </a:rPr>
              <a:t>专家系统的产生和发展</a:t>
            </a:r>
          </a:p>
        </p:txBody>
      </p:sp>
      <p:sp>
        <p:nvSpPr>
          <p:cNvPr id="8196" name="Rectangle 3"/>
          <p:cNvSpPr>
            <a:spLocks noGrp="1"/>
          </p:cNvSpPr>
          <p:nvPr>
            <p:ph idx="1"/>
          </p:nvPr>
        </p:nvSpPr>
        <p:spPr>
          <a:ln/>
        </p:spPr>
        <p:txBody>
          <a:bodyPr vert="horz" wrap="square" lIns="91440" tIns="45720" rIns="91440" bIns="45720" anchor="t" anchorCtr="0"/>
          <a:lstStyle/>
          <a:p>
            <a:pPr eaLnBrk="1" hangingPunct="1">
              <a:lnSpc>
                <a:spcPct val="140000"/>
              </a:lnSpc>
              <a:buSzPct val="60000"/>
              <a:buFontTx/>
              <a:buBlip>
                <a:blip r:embed="rId3"/>
              </a:buBlip>
            </a:pPr>
            <a:r>
              <a:rPr lang="zh-CN" altLang="en-US" sz="2400" b="1" dirty="0">
                <a:solidFill>
                  <a:srgbClr val="0000FF"/>
                </a:solidFill>
                <a:latin typeface="Times New Roman" panose="02020603050405020304" pitchFamily="18" charset="0"/>
              </a:rPr>
              <a:t>第二阶段</a:t>
            </a:r>
            <a:r>
              <a:rPr lang="en-US" altLang="zh-CN" sz="2400" b="1" dirty="0">
                <a:solidFill>
                  <a:srgbClr val="0000FF"/>
                </a:solidFill>
                <a:latin typeface="Times New Roman" panose="02020603050405020304" pitchFamily="18" charset="0"/>
              </a:rPr>
              <a:t>: </a:t>
            </a:r>
            <a:r>
              <a:rPr lang="zh-CN" altLang="en-US" sz="2400" b="1" dirty="0">
                <a:solidFill>
                  <a:srgbClr val="0000FF"/>
                </a:solidFill>
                <a:latin typeface="Times New Roman" panose="02020603050405020304" pitchFamily="18" charset="0"/>
              </a:rPr>
              <a:t>成熟期</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20</a:t>
            </a:r>
            <a:r>
              <a:rPr lang="zh-CN" altLang="en-US" sz="2400" b="1" dirty="0">
                <a:latin typeface="Times New Roman" panose="02020603050405020304" pitchFamily="18" charset="0"/>
              </a:rPr>
              <a:t>世纪</a:t>
            </a:r>
            <a:r>
              <a:rPr lang="en-US" altLang="zh-CN" sz="2400" b="1" dirty="0">
                <a:latin typeface="Times New Roman" panose="02020603050405020304" pitchFamily="18" charset="0"/>
              </a:rPr>
              <a:t>70</a:t>
            </a:r>
            <a:r>
              <a:rPr lang="zh-CN" altLang="en-US" sz="2400" b="1" dirty="0">
                <a:latin typeface="Times New Roman" panose="02020603050405020304" pitchFamily="18" charset="0"/>
              </a:rPr>
              <a:t>年代中期－ </a:t>
            </a:r>
            <a:r>
              <a:rPr lang="en-US" altLang="zh-CN" sz="2400" b="1" dirty="0">
                <a:latin typeface="Times New Roman" panose="02020603050405020304" pitchFamily="18" charset="0"/>
              </a:rPr>
              <a:t>20</a:t>
            </a:r>
            <a:r>
              <a:rPr lang="zh-CN" altLang="en-US" sz="2400" b="1" dirty="0">
                <a:latin typeface="Times New Roman" panose="02020603050405020304" pitchFamily="18" charset="0"/>
              </a:rPr>
              <a:t>世纪</a:t>
            </a:r>
            <a:r>
              <a:rPr lang="en-US" altLang="zh-CN" sz="2400" b="1" dirty="0">
                <a:latin typeface="Times New Roman" panose="02020603050405020304" pitchFamily="18" charset="0"/>
              </a:rPr>
              <a:t>80</a:t>
            </a:r>
            <a:r>
              <a:rPr lang="zh-CN" altLang="en-US" sz="2400" b="1" dirty="0">
                <a:latin typeface="Times New Roman" panose="02020603050405020304" pitchFamily="18" charset="0"/>
              </a:rPr>
              <a:t>年代初）</a:t>
            </a:r>
            <a:r>
              <a:rPr lang="zh-CN" altLang="en-US" dirty="0">
                <a:latin typeface="Times New Roman" panose="02020603050405020304" pitchFamily="18" charset="0"/>
              </a:rPr>
              <a:t> </a:t>
            </a:r>
          </a:p>
        </p:txBody>
      </p:sp>
      <p:sp>
        <p:nvSpPr>
          <p:cNvPr id="131076" name="Text Box 4"/>
          <p:cNvSpPr txBox="1"/>
          <p:nvPr/>
        </p:nvSpPr>
        <p:spPr>
          <a:xfrm>
            <a:off x="228600" y="1943100"/>
            <a:ext cx="8763000" cy="3314700"/>
          </a:xfrm>
          <a:prstGeom prst="rect">
            <a:avLst/>
          </a:prstGeom>
          <a:gradFill rotWithShape="1">
            <a:gsLst>
              <a:gs pos="0">
                <a:srgbClr val="00FFFF"/>
              </a:gs>
              <a:gs pos="100000">
                <a:srgbClr val="FFFFFF"/>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40000"/>
              </a:spcBef>
              <a:buClr>
                <a:schemeClr val="accent2"/>
              </a:buClr>
              <a:buFont typeface="Wingdings" panose="05000000000000000000" pitchFamily="2" charset="2"/>
              <a:buChar char="§"/>
            </a:pPr>
            <a:r>
              <a:rPr lang="en-US" altLang="zh-CN" sz="2400" dirty="0">
                <a:solidFill>
                  <a:srgbClr val="000000"/>
                </a:solidFill>
                <a:latin typeface="Times New Roman" panose="02020603050405020304" pitchFamily="18" charset="0"/>
              </a:rPr>
              <a:t> </a:t>
            </a:r>
            <a:r>
              <a:rPr lang="en-US" altLang="zh-CN" sz="2400" b="1" dirty="0">
                <a:solidFill>
                  <a:srgbClr val="0000FF"/>
                </a:solidFill>
                <a:latin typeface="Times New Roman" panose="02020603050405020304" pitchFamily="18" charset="0"/>
              </a:rPr>
              <a:t>MYCIN</a:t>
            </a:r>
            <a:r>
              <a:rPr lang="zh-CN" altLang="en-US" sz="2400" b="1" dirty="0">
                <a:solidFill>
                  <a:srgbClr val="0000FF"/>
                </a:solidFill>
                <a:latin typeface="Times New Roman" panose="02020603050405020304" pitchFamily="18" charset="0"/>
              </a:rPr>
              <a:t>系统</a:t>
            </a:r>
            <a:r>
              <a:rPr lang="zh-CN" altLang="en-US" sz="2400" b="1" dirty="0">
                <a:solidFill>
                  <a:srgbClr val="000000"/>
                </a:solidFill>
                <a:latin typeface="Times New Roman" panose="02020603050405020304" pitchFamily="18" charset="0"/>
              </a:rPr>
              <a:t>（</a:t>
            </a:r>
            <a:r>
              <a:rPr lang="zh-CN" altLang="en-US" sz="2400" b="1" dirty="0">
                <a:latin typeface="Times New Roman" panose="02020603050405020304" pitchFamily="18" charset="0"/>
              </a:rPr>
              <a:t>斯坦福大学</a:t>
            </a:r>
            <a:r>
              <a:rPr lang="zh-CN" altLang="en-US" sz="2400" dirty="0">
                <a:latin typeface="Times New Roman" panose="02020603050405020304" pitchFamily="18" charset="0"/>
              </a:rPr>
              <a:t> ）</a:t>
            </a:r>
            <a:r>
              <a:rPr lang="en-US" altLang="zh-CN" sz="2400" b="1" dirty="0">
                <a:solidFill>
                  <a:srgbClr val="000000"/>
                </a:solidFill>
                <a:latin typeface="Times New Roman" panose="02020603050405020304" pitchFamily="18" charset="0"/>
              </a:rPr>
              <a:t>——</a:t>
            </a:r>
            <a:r>
              <a:rPr lang="zh-CN" altLang="en-US" sz="2400" b="1" dirty="0">
                <a:latin typeface="Times New Roman" panose="02020603050405020304" pitchFamily="18" charset="0"/>
              </a:rPr>
              <a:t>血液感染病诊断专家系统 </a:t>
            </a:r>
            <a:endParaRPr lang="zh-CN" altLang="en-US" sz="2400" b="1" dirty="0">
              <a:solidFill>
                <a:srgbClr val="000000"/>
              </a:solidFill>
              <a:latin typeface="Times New Roman" panose="02020603050405020304" pitchFamily="18" charset="0"/>
            </a:endParaRPr>
          </a:p>
          <a:p>
            <a:pPr algn="just" eaLnBrk="1" hangingPunct="1">
              <a:lnSpc>
                <a:spcPct val="120000"/>
              </a:lnSpc>
              <a:spcBef>
                <a:spcPct val="40000"/>
              </a:spcBef>
              <a:buClr>
                <a:schemeClr val="accent2"/>
              </a:buClr>
              <a:buFont typeface="Wingdings" panose="05000000000000000000" pitchFamily="2" charset="2"/>
              <a:buChar char="§"/>
            </a:pPr>
            <a:r>
              <a:rPr lang="zh-CN" altLang="en-US" sz="2400" b="1" dirty="0">
                <a:solidFill>
                  <a:srgbClr val="000000"/>
                </a:solidFill>
                <a:latin typeface="Times New Roman" panose="02020603050405020304" pitchFamily="18" charset="0"/>
              </a:rPr>
              <a:t> </a:t>
            </a:r>
            <a:r>
              <a:rPr lang="en-US" altLang="zh-CN" sz="2400" b="1" dirty="0">
                <a:solidFill>
                  <a:srgbClr val="0000FF"/>
                </a:solidFill>
                <a:latin typeface="Times New Roman" panose="02020603050405020304" pitchFamily="18" charset="0"/>
              </a:rPr>
              <a:t>PROSPECTOR</a:t>
            </a:r>
            <a:r>
              <a:rPr lang="zh-CN" altLang="en-US" sz="2400" b="1" dirty="0">
                <a:solidFill>
                  <a:srgbClr val="0000FF"/>
                </a:solidFill>
                <a:latin typeface="Times New Roman" panose="02020603050405020304" pitchFamily="18" charset="0"/>
              </a:rPr>
              <a:t>系统</a:t>
            </a:r>
            <a:r>
              <a:rPr lang="zh-CN" altLang="en-US" sz="2400" b="1" dirty="0">
                <a:solidFill>
                  <a:srgbClr val="000000"/>
                </a:solidFill>
                <a:latin typeface="Times New Roman" panose="02020603050405020304" pitchFamily="18" charset="0"/>
              </a:rPr>
              <a:t>（</a:t>
            </a:r>
            <a:r>
              <a:rPr lang="zh-CN" altLang="en-US" sz="2400" b="1" dirty="0">
                <a:latin typeface="Times New Roman" panose="02020603050405020304" pitchFamily="18" charset="0"/>
              </a:rPr>
              <a:t>斯坦福研究所</a:t>
            </a:r>
            <a:r>
              <a:rPr lang="zh-CN" altLang="en-US" sz="2400" dirty="0">
                <a:latin typeface="Times New Roman" panose="02020603050405020304" pitchFamily="18" charset="0"/>
              </a:rPr>
              <a:t> ）</a:t>
            </a:r>
            <a:r>
              <a:rPr lang="en-US" altLang="zh-CN" sz="2400" b="1" dirty="0">
                <a:solidFill>
                  <a:srgbClr val="00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探矿专家系统</a:t>
            </a:r>
          </a:p>
          <a:p>
            <a:pPr algn="just" eaLnBrk="1" hangingPunct="1">
              <a:lnSpc>
                <a:spcPct val="120000"/>
              </a:lnSpc>
              <a:spcBef>
                <a:spcPct val="40000"/>
              </a:spcBef>
              <a:buClr>
                <a:schemeClr val="accent2"/>
              </a:buClr>
              <a:buFont typeface="Wingdings" panose="05000000000000000000" pitchFamily="2" charset="2"/>
              <a:buChar char="§"/>
            </a:pPr>
            <a:r>
              <a:rPr lang="zh-CN" altLang="en-US" sz="2400" b="1" dirty="0">
                <a:solidFill>
                  <a:srgbClr val="000000"/>
                </a:solidFill>
                <a:latin typeface="Times New Roman" panose="02020603050405020304" pitchFamily="18" charset="0"/>
              </a:rPr>
              <a:t> </a:t>
            </a:r>
            <a:r>
              <a:rPr lang="en-US" altLang="zh-CN" sz="2400" b="1" dirty="0">
                <a:solidFill>
                  <a:srgbClr val="0000FF"/>
                </a:solidFill>
                <a:latin typeface="Times New Roman" panose="02020603050405020304" pitchFamily="18" charset="0"/>
              </a:rPr>
              <a:t>CASNET</a:t>
            </a:r>
            <a:r>
              <a:rPr lang="zh-CN" altLang="en-US" sz="2400" b="1" dirty="0">
                <a:solidFill>
                  <a:srgbClr val="0000FF"/>
                </a:solidFill>
                <a:latin typeface="Times New Roman" panose="02020603050405020304" pitchFamily="18" charset="0"/>
              </a:rPr>
              <a:t>系统</a:t>
            </a:r>
            <a:r>
              <a:rPr lang="zh-CN" altLang="en-US" sz="2400" b="1" dirty="0">
                <a:solidFill>
                  <a:srgbClr val="000000"/>
                </a:solidFill>
                <a:latin typeface="Times New Roman" panose="02020603050405020304" pitchFamily="18" charset="0"/>
              </a:rPr>
              <a:t>（拉特格尔大学）：用于青光眼诊断与治疗。</a:t>
            </a:r>
          </a:p>
          <a:p>
            <a:pPr algn="just" eaLnBrk="1" hangingPunct="1">
              <a:lnSpc>
                <a:spcPct val="120000"/>
              </a:lnSpc>
              <a:spcBef>
                <a:spcPct val="40000"/>
              </a:spcBef>
              <a:buClr>
                <a:schemeClr val="accent2"/>
              </a:buClr>
              <a:buFont typeface="Wingdings" panose="05000000000000000000" pitchFamily="2" charset="2"/>
              <a:buChar char="§"/>
            </a:pPr>
            <a:r>
              <a:rPr lang="zh-CN" altLang="en-US" sz="2400" b="1" dirty="0">
                <a:solidFill>
                  <a:srgbClr val="000000"/>
                </a:solidFill>
                <a:latin typeface="Times New Roman" panose="02020603050405020304" pitchFamily="18" charset="0"/>
              </a:rPr>
              <a:t> </a:t>
            </a:r>
            <a:r>
              <a:rPr lang="en-US" altLang="zh-CN" sz="2400" b="1" dirty="0">
                <a:solidFill>
                  <a:srgbClr val="0000FF"/>
                </a:solidFill>
                <a:latin typeface="Times New Roman" panose="02020603050405020304" pitchFamily="18" charset="0"/>
              </a:rPr>
              <a:t>AM</a:t>
            </a:r>
            <a:r>
              <a:rPr lang="zh-CN" altLang="en-US" sz="2400" b="1" dirty="0">
                <a:solidFill>
                  <a:srgbClr val="0000FF"/>
                </a:solidFill>
                <a:latin typeface="Times New Roman" panose="02020603050405020304" pitchFamily="18" charset="0"/>
              </a:rPr>
              <a:t>系统</a:t>
            </a:r>
            <a:r>
              <a:rPr lang="zh-CN" altLang="en-US" sz="2400" b="1" dirty="0">
                <a:solidFill>
                  <a:srgbClr val="000000"/>
                </a:solidFill>
                <a:latin typeface="Times New Roman" panose="02020603050405020304" pitchFamily="18" charset="0"/>
              </a:rPr>
              <a:t>（ </a:t>
            </a:r>
            <a:r>
              <a:rPr lang="en-US" altLang="zh-CN" sz="2400" b="1" dirty="0">
                <a:latin typeface="Times New Roman" panose="02020603050405020304" pitchFamily="18" charset="0"/>
              </a:rPr>
              <a:t>1981</a:t>
            </a:r>
            <a:r>
              <a:rPr lang="zh-CN" altLang="en-US" sz="2400" b="1" dirty="0">
                <a:latin typeface="Times New Roman" panose="02020603050405020304" pitchFamily="18" charset="0"/>
              </a:rPr>
              <a:t>年，斯坦福大学</a:t>
            </a:r>
            <a:r>
              <a:rPr lang="zh-CN" altLang="en-US" sz="2400" dirty="0">
                <a:latin typeface="Times New Roman" panose="02020603050405020304" pitchFamily="18" charset="0"/>
              </a:rPr>
              <a:t>）</a:t>
            </a:r>
            <a:r>
              <a:rPr lang="zh-CN" altLang="en-US" sz="2400" b="1" dirty="0">
                <a:solidFill>
                  <a:srgbClr val="000000"/>
                </a:solidFill>
                <a:latin typeface="Times New Roman" panose="02020603050405020304" pitchFamily="18" charset="0"/>
              </a:rPr>
              <a:t>：模拟人类进行概括、抽象和归纳推理，发现某些数论的概念和定理。</a:t>
            </a:r>
          </a:p>
          <a:p>
            <a:pPr algn="just" eaLnBrk="1" hangingPunct="1">
              <a:lnSpc>
                <a:spcPct val="120000"/>
              </a:lnSpc>
              <a:spcBef>
                <a:spcPct val="40000"/>
              </a:spcBef>
              <a:buClr>
                <a:schemeClr val="accent2"/>
              </a:buClr>
              <a:buFont typeface="Wingdings" panose="05000000000000000000" pitchFamily="2" charset="2"/>
              <a:buChar char="§"/>
            </a:pPr>
            <a:r>
              <a:rPr lang="zh-CN" altLang="en-US" sz="2400" b="1" dirty="0">
                <a:latin typeface="Times New Roman" panose="02020603050405020304" pitchFamily="18" charset="0"/>
              </a:rPr>
              <a:t> </a:t>
            </a:r>
            <a:r>
              <a:rPr lang="en-US" altLang="zh-CN" sz="2400" b="1" dirty="0">
                <a:solidFill>
                  <a:srgbClr val="0000FF"/>
                </a:solidFill>
                <a:latin typeface="Times New Roman" panose="02020603050405020304" pitchFamily="18" charset="0"/>
              </a:rPr>
              <a:t>HEARSAY</a:t>
            </a:r>
            <a:r>
              <a:rPr lang="zh-CN" altLang="en-US" sz="2400" b="1" dirty="0">
                <a:solidFill>
                  <a:srgbClr val="0000FF"/>
                </a:solidFill>
                <a:latin typeface="Times New Roman" panose="02020603050405020304" pitchFamily="18" charset="0"/>
              </a:rPr>
              <a:t>系统</a:t>
            </a:r>
            <a:r>
              <a:rPr lang="zh-CN" altLang="en-US" sz="2400" b="1" dirty="0">
                <a:latin typeface="Times New Roman" panose="02020603050405020304" pitchFamily="18" charset="0"/>
              </a:rPr>
              <a:t>（卡内基－梅隆大学）</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语音识别专家系统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checkerboard(across)">
                                      <p:cBhvr>
                                        <p:cTn id="7" dur="500"/>
                                        <p:tgtEl>
                                          <p:spTgt spid="131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80</a:t>
            </a:fld>
            <a:endParaRPr lang="ja-JP" altLang="en-US" sz="1800" dirty="0">
              <a:solidFill>
                <a:srgbClr val="A50021"/>
              </a:solidFill>
              <a:ea typeface="MS PGothic" panose="020B0600070205080204" pitchFamily="34" charset="-128"/>
            </a:endParaRPr>
          </a:p>
        </p:txBody>
      </p:sp>
      <p:sp>
        <p:nvSpPr>
          <p:cNvPr id="5" name="灯片编号占位符 3"/>
          <p:cNvSpPr txBox="1"/>
          <p:nvPr/>
        </p:nvSpPr>
        <p:spPr bwMode="auto">
          <a:xfrm>
            <a:off x="6934200" y="6477000"/>
            <a:ext cx="1981200" cy="360363"/>
          </a:xfrm>
          <a:prstGeom prst="rect">
            <a:avLst/>
          </a:prstGeom>
          <a:noFill/>
          <a:ln w="9525">
            <a:noFill/>
            <a:miter lim="800000"/>
          </a:ln>
          <a:effectLst/>
        </p:spPr>
        <p:txBody>
          <a:bodyPr/>
          <a:lstStyle/>
          <a:p>
            <a:pPr algn="r">
              <a:buNone/>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80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5604" name="Rectangle 1026"/>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rPr>
              <a:t>7.6  </a:t>
            </a:r>
            <a:r>
              <a:rPr lang="zh-CN" altLang="zh-CN" dirty="0">
                <a:latin typeface="Times New Roman" panose="02020603050405020304" pitchFamily="18" charset="0"/>
              </a:rPr>
              <a:t>知识发现与数据挖掘</a:t>
            </a:r>
            <a:r>
              <a:rPr lang="en-US" altLang="zh-CN" dirty="0">
                <a:latin typeface="Times New Roman" panose="02020603050405020304" pitchFamily="18" charset="0"/>
              </a:rPr>
              <a:t>-</a:t>
            </a:r>
            <a:r>
              <a:rPr lang="zh-CN" altLang="en-US" dirty="0">
                <a:latin typeface="Times New Roman" panose="02020603050405020304" pitchFamily="18" charset="0"/>
              </a:rPr>
              <a:t>自学</a:t>
            </a:r>
          </a:p>
        </p:txBody>
      </p:sp>
      <p:sp>
        <p:nvSpPr>
          <p:cNvPr id="7" name="Rectangle 2051"/>
          <p:cNvSpPr txBox="1">
            <a:spLocks noChangeArrowheads="1"/>
          </p:cNvSpPr>
          <p:nvPr/>
        </p:nvSpPr>
        <p:spPr bwMode="auto">
          <a:xfrm>
            <a:off x="1000125" y="1285875"/>
            <a:ext cx="6143625" cy="3286125"/>
          </a:xfrm>
          <a:prstGeom prst="rect">
            <a:avLst/>
          </a:prstGeom>
          <a:noFill/>
          <a:ln w="9525">
            <a:noFill/>
            <a:miter lim="800000"/>
          </a:ln>
        </p:spPr>
        <p:txBody>
          <a:bodyPr/>
          <a:lstStyle/>
          <a:p>
            <a:pPr marL="469900" marR="0" indent="-469900" defTabSz="914400">
              <a:lnSpc>
                <a:spcPct val="140000"/>
              </a:lnSpc>
              <a:spcBef>
                <a:spcPct val="20000"/>
              </a:spcBef>
              <a:buClr>
                <a:schemeClr val="accent2"/>
              </a:buClr>
              <a:buSzTx/>
              <a:buFontTx/>
              <a:buBlip>
                <a:blip r:embed="rId2"/>
              </a:buBlip>
              <a:defRPr/>
            </a:pPr>
            <a:r>
              <a:rPr kumimoji="0" lang="en-US" altLang="zh-CN" sz="2800" b="1" kern="0" cap="none" spc="0" normalizeH="0" baseline="0" noProof="0" dirty="0">
                <a:solidFill>
                  <a:srgbClr val="0000CC"/>
                </a:solidFill>
                <a:latin typeface="Arial" panose="020B0604020202020204" pitchFamily="34" charset="0"/>
                <a:ea typeface="+mn-ea"/>
                <a:cs typeface="+mn-cs"/>
              </a:rPr>
              <a:t>7.6.1  </a:t>
            </a:r>
            <a:r>
              <a:rPr kumimoji="0" lang="zh-CN" altLang="zh-CN" sz="2800" b="1" kern="0" cap="none" spc="0" normalizeH="0" baseline="0" noProof="0" dirty="0">
                <a:latin typeface="Arial" panose="020B0604020202020204" pitchFamily="34" charset="0"/>
                <a:ea typeface="+mn-ea"/>
                <a:cs typeface="+mn-cs"/>
              </a:rPr>
              <a:t>知识发现与数据挖掘的概念</a:t>
            </a:r>
          </a:p>
          <a:p>
            <a:pPr marL="469900" marR="0" indent="-469900" defTabSz="914400">
              <a:lnSpc>
                <a:spcPct val="140000"/>
              </a:lnSpc>
              <a:spcBef>
                <a:spcPct val="20000"/>
              </a:spcBef>
              <a:buClr>
                <a:schemeClr val="accent2"/>
              </a:buClr>
              <a:buSzTx/>
              <a:buFontTx/>
              <a:buBlip>
                <a:blip r:embed="rId2"/>
              </a:buBlip>
              <a:defRPr/>
            </a:pPr>
            <a:r>
              <a:rPr kumimoji="0" lang="en-US" altLang="zh-CN" sz="2800" b="1" kern="0" cap="none" spc="0" normalizeH="0" baseline="0" noProof="0" dirty="0">
                <a:solidFill>
                  <a:srgbClr val="0000CC"/>
                </a:solidFill>
                <a:latin typeface="Arial" panose="020B0604020202020204" pitchFamily="34" charset="0"/>
                <a:ea typeface="+mn-ea"/>
                <a:cs typeface="+mn-cs"/>
              </a:rPr>
              <a:t>7.6</a:t>
            </a:r>
            <a:r>
              <a:rPr kumimoji="0" lang="en-US" altLang="zh-CN" sz="2800" b="1" kern="0" cap="none" spc="0" normalizeH="0" baseline="0" noProof="0" dirty="0">
                <a:latin typeface="Arial" panose="020B0604020202020204" pitchFamily="34" charset="0"/>
                <a:ea typeface="+mn-ea"/>
                <a:cs typeface="+mn-cs"/>
              </a:rPr>
              <a:t>.2  </a:t>
            </a:r>
            <a:r>
              <a:rPr kumimoji="0" lang="zh-CN" altLang="zh-CN" sz="2800" b="1" kern="0" cap="none" spc="0" normalizeH="0" baseline="0" noProof="0" dirty="0">
                <a:latin typeface="Arial" panose="020B0604020202020204" pitchFamily="34" charset="0"/>
                <a:ea typeface="+mn-ea"/>
                <a:cs typeface="+mn-cs"/>
              </a:rPr>
              <a:t>知识发现的一般过程</a:t>
            </a:r>
          </a:p>
          <a:p>
            <a:pPr marL="469900" marR="0" indent="-469900" defTabSz="914400">
              <a:lnSpc>
                <a:spcPct val="140000"/>
              </a:lnSpc>
              <a:spcBef>
                <a:spcPct val="20000"/>
              </a:spcBef>
              <a:buClr>
                <a:schemeClr val="accent2"/>
              </a:buClr>
              <a:buSzTx/>
              <a:buFontTx/>
              <a:buBlip>
                <a:blip r:embed="rId2"/>
              </a:buBlip>
              <a:defRPr/>
            </a:pPr>
            <a:r>
              <a:rPr kumimoji="0" lang="en-US" altLang="zh-CN" sz="2800" b="1" kern="0" cap="none" spc="0" normalizeH="0" baseline="0" noProof="0" dirty="0">
                <a:solidFill>
                  <a:srgbClr val="0000CC"/>
                </a:solidFill>
                <a:latin typeface="Arial" panose="020B0604020202020204" pitchFamily="34" charset="0"/>
                <a:ea typeface="+mn-ea"/>
                <a:cs typeface="+mn-cs"/>
              </a:rPr>
              <a:t>7.6</a:t>
            </a:r>
            <a:r>
              <a:rPr kumimoji="0" lang="en-US" altLang="zh-CN" sz="2800" b="1" kern="0" cap="none" spc="0" normalizeH="0" baseline="0" noProof="0" dirty="0">
                <a:latin typeface="Arial" panose="020B0604020202020204" pitchFamily="34" charset="0"/>
                <a:ea typeface="+mn-ea"/>
                <a:cs typeface="+mn-cs"/>
              </a:rPr>
              <a:t>.3  </a:t>
            </a:r>
            <a:r>
              <a:rPr kumimoji="0" lang="zh-CN" altLang="zh-CN" sz="2800" b="1" kern="0" cap="none" spc="0" normalizeH="0" baseline="0" noProof="0" dirty="0">
                <a:latin typeface="Arial" panose="020B0604020202020204" pitchFamily="34" charset="0"/>
                <a:ea typeface="+mn-ea"/>
                <a:cs typeface="+mn-cs"/>
              </a:rPr>
              <a:t>知识发现的任务</a:t>
            </a:r>
          </a:p>
          <a:p>
            <a:pPr marL="469900" marR="0" indent="-469900" defTabSz="914400">
              <a:lnSpc>
                <a:spcPct val="140000"/>
              </a:lnSpc>
              <a:spcBef>
                <a:spcPct val="20000"/>
              </a:spcBef>
              <a:buClr>
                <a:schemeClr val="accent2"/>
              </a:buClr>
              <a:buSzTx/>
              <a:buFontTx/>
              <a:buBlip>
                <a:blip r:embed="rId2"/>
              </a:buBlip>
              <a:defRPr/>
            </a:pPr>
            <a:r>
              <a:rPr kumimoji="0" lang="en-US" altLang="zh-CN" sz="2800" b="1" kern="0" cap="none" spc="0" normalizeH="0" baseline="0" noProof="0" dirty="0">
                <a:solidFill>
                  <a:srgbClr val="0000CC"/>
                </a:solidFill>
                <a:latin typeface="Arial" panose="020B0604020202020204" pitchFamily="34" charset="0"/>
                <a:ea typeface="+mn-ea"/>
                <a:cs typeface="+mn-cs"/>
              </a:rPr>
              <a:t>7.6</a:t>
            </a:r>
            <a:r>
              <a:rPr kumimoji="0" lang="en-US" altLang="zh-CN" sz="2800" b="1" kern="0" cap="none" spc="0" normalizeH="0" baseline="0" noProof="0" dirty="0">
                <a:latin typeface="Arial" panose="020B0604020202020204" pitchFamily="34" charset="0"/>
                <a:ea typeface="+mn-ea"/>
                <a:cs typeface="+mn-cs"/>
              </a:rPr>
              <a:t>.4 </a:t>
            </a:r>
            <a:r>
              <a:rPr kumimoji="0" lang="zh-CN" altLang="zh-CN" sz="2800" b="1" kern="0" cap="none" spc="0" normalizeH="0" baseline="0" noProof="0" dirty="0">
                <a:latin typeface="Arial" panose="020B0604020202020204" pitchFamily="34" charset="0"/>
                <a:ea typeface="+mn-ea"/>
                <a:cs typeface="+mn-cs"/>
              </a:rPr>
              <a:t>知识发现的对象</a:t>
            </a:r>
            <a:endParaRPr kumimoji="0" lang="zh-CN" altLang="en-US" sz="2800" b="1" kern="0" cap="none" spc="0" normalizeH="0" baseline="0" noProof="0" dirty="0">
              <a:latin typeface="Arial" panose="020B0604020202020204" pitchFamily="34" charset="0"/>
              <a:ea typeface="+mn-ea"/>
              <a:cs typeface="+mn-cs"/>
            </a:endParaRPr>
          </a:p>
        </p:txBody>
      </p:sp>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cs typeface="Times New Roman" panose="02020603050405020304" pitchFamily="18" charset="0"/>
              </a:rPr>
              <a:t>7.6.1 </a:t>
            </a:r>
            <a:r>
              <a:rPr lang="zh-CN" altLang="en-US" dirty="0">
                <a:latin typeface="Times New Roman" panose="02020603050405020304" pitchFamily="18" charset="0"/>
                <a:cs typeface="Times New Roman" panose="02020603050405020304" pitchFamily="18" charset="0"/>
              </a:rPr>
              <a:t>知识发现与数据挖掘的概念</a:t>
            </a:r>
            <a:endParaRPr lang="zh-CN" altLang="en-US" dirty="0">
              <a:latin typeface="Times New Roman" panose="02020603050405020304" pitchFamily="18" charset="0"/>
              <a:ea typeface="Times New Roman" panose="02020603050405020304" pitchFamily="18" charset="0"/>
            </a:endParaRPr>
          </a:p>
        </p:txBody>
      </p:sp>
      <p:sp>
        <p:nvSpPr>
          <p:cNvPr id="26627" name="内容占位符 2"/>
          <p:cNvSpPr>
            <a:spLocks noGrp="1"/>
          </p:cNvSpPr>
          <p:nvPr>
            <p:ph idx="1"/>
          </p:nvPr>
        </p:nvSpPr>
        <p:spPr>
          <a:xfrm>
            <a:off x="250825" y="914400"/>
            <a:ext cx="8678863" cy="5237162"/>
          </a:xfrm>
          <a:ln/>
        </p:spPr>
        <p:txBody>
          <a:bodyPr vert="horz" wrap="square" lIns="91440" tIns="45720" rIns="91440" bIns="45720" anchor="t" anchorCtr="0"/>
          <a:lstStyle/>
          <a:p>
            <a:pPr eaLnBrk="1" hangingPunct="1"/>
            <a:r>
              <a:rPr lang="zh-CN" altLang="en-US" b="1" dirty="0"/>
              <a:t>知识发现的全称是从数据库中发现知识（</a:t>
            </a:r>
            <a:r>
              <a:rPr lang="en-US" altLang="zh-CN" b="1" dirty="0"/>
              <a:t>KDD</a:t>
            </a:r>
            <a:r>
              <a:rPr lang="zh-CN" altLang="en-US" b="1" dirty="0"/>
              <a:t>）</a:t>
            </a:r>
            <a:endParaRPr lang="en-US" altLang="zh-CN" b="1" dirty="0"/>
          </a:p>
          <a:p>
            <a:pPr eaLnBrk="1" hangingPunct="1"/>
            <a:r>
              <a:rPr lang="zh-CN" altLang="zh-CN" b="1" dirty="0"/>
              <a:t>数据挖掘（</a:t>
            </a:r>
            <a:r>
              <a:rPr lang="en-US" altLang="zh-CN" b="1" dirty="0"/>
              <a:t>DM</a:t>
            </a:r>
            <a:r>
              <a:rPr lang="zh-CN" altLang="zh-CN" b="1" dirty="0"/>
              <a:t>）是从数据库中挖掘知识。</a:t>
            </a:r>
            <a:endParaRPr lang="en-US" altLang="zh-CN" b="1" dirty="0"/>
          </a:p>
          <a:p>
            <a:pPr eaLnBrk="1" hangingPunct="1"/>
            <a:r>
              <a:rPr lang="en-US" altLang="zh-CN" b="1" dirty="0"/>
              <a:t>KDD</a:t>
            </a:r>
            <a:r>
              <a:rPr lang="zh-CN" altLang="en-US" b="1" dirty="0"/>
              <a:t>和</a:t>
            </a:r>
            <a:r>
              <a:rPr lang="en-US" altLang="zh-CN" b="1" dirty="0"/>
              <a:t>DM</a:t>
            </a:r>
            <a:r>
              <a:rPr lang="zh-CN" altLang="en-US" b="1" dirty="0"/>
              <a:t>的本质含义是一样的，只是知识发现的概念主要流行于人工智能和机器学习领域，而数据挖掘的概念则主要流行于统计、数据分析、数据库和管理信息系统领域。</a:t>
            </a:r>
            <a:endParaRPr lang="en-US" altLang="zh-CN" b="1" dirty="0"/>
          </a:p>
          <a:p>
            <a:pPr eaLnBrk="1" hangingPunct="1"/>
            <a:r>
              <a:rPr lang="zh-CN" altLang="zh-CN" b="1" dirty="0"/>
              <a:t>知识发现和数据挖掘的目的就是从数据集中抽取和精化一般规律或模式。</a:t>
            </a:r>
            <a:endParaRPr lang="en-US" altLang="zh-CN" b="1" dirty="0"/>
          </a:p>
          <a:p>
            <a:pPr eaLnBrk="1" hangingPunct="1"/>
            <a:endParaRPr lang="zh-CN" altLang="en-US" b="1" dirty="0"/>
          </a:p>
        </p:txBody>
      </p:sp>
      <p:sp>
        <p:nvSpPr>
          <p:cNvPr id="2662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81</a:t>
            </a:fld>
            <a:endParaRPr lang="ja-JP" altLang="en-US" sz="1800" dirty="0">
              <a:solidFill>
                <a:srgbClr val="A50021"/>
              </a:solidFill>
              <a:ea typeface="MS PGothic" panose="020B0600070205080204" pitchFamily="34" charset="-128"/>
            </a:endParaRPr>
          </a:p>
        </p:txBody>
      </p:sp>
      <p:sp>
        <p:nvSpPr>
          <p:cNvPr id="2" name="矩形 1">
            <a:extLst>
              <a:ext uri="{FF2B5EF4-FFF2-40B4-BE49-F238E27FC236}">
                <a16:creationId xmlns:a16="http://schemas.microsoft.com/office/drawing/2014/main" id="{CDF12D4F-416B-0C64-32E6-722713A5FF02}"/>
              </a:ext>
            </a:extLst>
          </p:cNvPr>
          <p:cNvSpPr/>
          <p:nvPr/>
        </p:nvSpPr>
        <p:spPr>
          <a:xfrm>
            <a:off x="3352800" y="2819400"/>
            <a:ext cx="3886200" cy="533400"/>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F4DE5FF-7BAB-FBC0-4763-11FFC9551136}"/>
              </a:ext>
            </a:extLst>
          </p:cNvPr>
          <p:cNvSpPr/>
          <p:nvPr/>
        </p:nvSpPr>
        <p:spPr>
          <a:xfrm>
            <a:off x="4648200" y="3354512"/>
            <a:ext cx="4038600" cy="533400"/>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7FC7D42-1F91-0F74-7FDD-969171F5E6EC}"/>
              </a:ext>
            </a:extLst>
          </p:cNvPr>
          <p:cNvSpPr/>
          <p:nvPr/>
        </p:nvSpPr>
        <p:spPr>
          <a:xfrm>
            <a:off x="838200" y="3810000"/>
            <a:ext cx="3200400" cy="533400"/>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cs typeface="Times New Roman" panose="02020603050405020304" pitchFamily="18" charset="0"/>
              </a:rPr>
              <a:t>7.6.2 </a:t>
            </a:r>
            <a:r>
              <a:rPr lang="zh-CN" altLang="en-US" dirty="0">
                <a:latin typeface="Times New Roman" panose="02020603050405020304" pitchFamily="18" charset="0"/>
                <a:cs typeface="Times New Roman" panose="02020603050405020304" pitchFamily="18" charset="0"/>
              </a:rPr>
              <a:t>知识发现的一般过程</a:t>
            </a:r>
            <a:endParaRPr lang="zh-CN" altLang="en-US" dirty="0">
              <a:latin typeface="Times New Roman" panose="02020603050405020304" pitchFamily="18" charset="0"/>
              <a:ea typeface="Times New Roman" panose="02020603050405020304" pitchFamily="18" charset="0"/>
            </a:endParaRPr>
          </a:p>
        </p:txBody>
      </p:sp>
      <p:sp>
        <p:nvSpPr>
          <p:cNvPr id="27651"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82</a:t>
            </a:fld>
            <a:endParaRPr lang="ja-JP" altLang="en-US" sz="1800" dirty="0">
              <a:solidFill>
                <a:srgbClr val="A50021"/>
              </a:solidFill>
              <a:ea typeface="MS PGothic" panose="020B0600070205080204" pitchFamily="34" charset="-128"/>
            </a:endParaRPr>
          </a:p>
        </p:txBody>
      </p:sp>
      <p:sp>
        <p:nvSpPr>
          <p:cNvPr id="5" name="内容占位符 2"/>
          <p:cNvSpPr>
            <a:spLocks noGrp="1"/>
          </p:cNvSpPr>
          <p:nvPr>
            <p:ph idx="1"/>
          </p:nvPr>
        </p:nvSpPr>
        <p:spPr>
          <a:xfrm>
            <a:off x="642938" y="908050"/>
            <a:ext cx="8250238" cy="5400675"/>
          </a:xfrm>
        </p:spPr>
        <p:txBody>
          <a:bodyPr vert="horz" wrap="square" lIns="91440" tIns="45720" rIns="91440" bIns="45720" numCol="1" anchor="t" anchorCtr="0" compatLnSpc="1"/>
          <a:lstStyle/>
          <a:p>
            <a:pPr marL="469900" marR="0" lvl="0" indent="-4699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Char char="o"/>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数据准备</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908050" marR="0" lvl="1" indent="-43688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Char char="ü"/>
              <a:defRPr/>
            </a:pPr>
            <a:r>
              <a:rPr kumimoji="0" lang="zh-CN" altLang="en-US" sz="2600" b="0" i="0" u="none" strike="noStrike" kern="0" cap="none" spc="0" normalizeH="0" baseline="0" noProof="0" dirty="0">
                <a:ln>
                  <a:noFill/>
                </a:ln>
                <a:solidFill>
                  <a:srgbClr val="0000CC"/>
                </a:solidFill>
                <a:effectLst/>
                <a:uLnTx/>
                <a:uFillTx/>
                <a:latin typeface="+mn-lt"/>
                <a:ea typeface="+mn-ea"/>
              </a:rPr>
              <a:t>数据选择</a:t>
            </a:r>
            <a:endParaRPr kumimoji="0" lang="en-US" altLang="zh-CN" sz="2600" b="0" i="0" u="none" strike="noStrike" kern="0" cap="none" spc="0" normalizeH="0" baseline="0" noProof="0" dirty="0">
              <a:ln>
                <a:noFill/>
              </a:ln>
              <a:solidFill>
                <a:srgbClr val="0000CC"/>
              </a:solidFill>
              <a:effectLst/>
              <a:uLnTx/>
              <a:uFillTx/>
              <a:latin typeface="+mn-lt"/>
              <a:ea typeface="+mn-ea"/>
            </a:endParaRPr>
          </a:p>
          <a:p>
            <a:pPr marL="908050" marR="0" lvl="1" indent="-43688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Char char="ü"/>
              <a:defRPr/>
            </a:pPr>
            <a:r>
              <a:rPr kumimoji="0" lang="zh-CN" altLang="en-US" sz="2600" b="0" i="0" u="none" strike="noStrike" kern="0" cap="none" spc="0" normalizeH="0" baseline="0" noProof="0" dirty="0">
                <a:ln>
                  <a:noFill/>
                </a:ln>
                <a:solidFill>
                  <a:srgbClr val="0000CC"/>
                </a:solidFill>
                <a:effectLst/>
                <a:uLnTx/>
                <a:uFillTx/>
                <a:latin typeface="+mn-lt"/>
                <a:ea typeface="+mn-ea"/>
              </a:rPr>
              <a:t>数据预处理</a:t>
            </a:r>
            <a:endParaRPr kumimoji="0" lang="en-US" altLang="zh-CN" sz="2600" b="0" i="0" u="none" strike="noStrike" kern="0" cap="none" spc="0" normalizeH="0" baseline="0" noProof="0" dirty="0">
              <a:ln>
                <a:noFill/>
              </a:ln>
              <a:solidFill>
                <a:srgbClr val="0000CC"/>
              </a:solidFill>
              <a:effectLst/>
              <a:uLnTx/>
              <a:uFillTx/>
              <a:latin typeface="+mn-lt"/>
              <a:ea typeface="+mn-ea"/>
            </a:endParaRPr>
          </a:p>
          <a:p>
            <a:pPr marL="908050" marR="0" lvl="1" indent="-43688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Char char="ü"/>
              <a:defRPr/>
            </a:pPr>
            <a:r>
              <a:rPr kumimoji="0" lang="zh-CN" altLang="en-US" sz="2600" b="0" i="0" u="none" strike="noStrike" kern="0" cap="none" spc="0" normalizeH="0" baseline="0" noProof="0" dirty="0">
                <a:ln>
                  <a:noFill/>
                </a:ln>
                <a:solidFill>
                  <a:srgbClr val="0000CC"/>
                </a:solidFill>
                <a:effectLst/>
                <a:uLnTx/>
                <a:uFillTx/>
                <a:latin typeface="+mn-lt"/>
                <a:ea typeface="+mn-ea"/>
              </a:rPr>
              <a:t>数据变换</a:t>
            </a:r>
            <a:endParaRPr kumimoji="0" lang="en-US" altLang="zh-CN" sz="2600" b="0" i="0" u="none" strike="noStrike" kern="0" cap="none" spc="0" normalizeH="0" baseline="0" noProof="0" dirty="0">
              <a:ln>
                <a:noFill/>
              </a:ln>
              <a:solidFill>
                <a:srgbClr val="0000CC"/>
              </a:solidFill>
              <a:effectLst/>
              <a:uLnTx/>
              <a:uFillTx/>
              <a:latin typeface="+mn-lt"/>
              <a:ea typeface="+mn-ea"/>
            </a:endParaRPr>
          </a:p>
          <a:p>
            <a:pPr marL="469900" marR="0" lvl="0" indent="-4699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Char char="o"/>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数据挖掘</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908050" marR="0" lvl="1" indent="-43688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Char char="ü"/>
              <a:defRPr/>
            </a:pPr>
            <a:r>
              <a:rPr kumimoji="0" lang="zh-CN" altLang="en-US" sz="2600" b="0" i="0" u="none" strike="noStrike" kern="0" cap="none" spc="0" normalizeH="0" baseline="0" noProof="0" dirty="0">
                <a:ln>
                  <a:noFill/>
                </a:ln>
                <a:solidFill>
                  <a:srgbClr val="0000CC"/>
                </a:solidFill>
                <a:effectLst/>
                <a:uLnTx/>
                <a:uFillTx/>
                <a:latin typeface="+mn-lt"/>
                <a:ea typeface="+mn-ea"/>
              </a:rPr>
              <a:t>确定挖掘任务</a:t>
            </a:r>
            <a:endParaRPr kumimoji="0" lang="en-US" altLang="zh-CN" sz="2600" b="0" i="0" u="none" strike="noStrike" kern="0" cap="none" spc="0" normalizeH="0" baseline="0" noProof="0" dirty="0">
              <a:ln>
                <a:noFill/>
              </a:ln>
              <a:solidFill>
                <a:srgbClr val="0000CC"/>
              </a:solidFill>
              <a:effectLst/>
              <a:uLnTx/>
              <a:uFillTx/>
              <a:latin typeface="+mn-lt"/>
              <a:ea typeface="+mn-ea"/>
            </a:endParaRPr>
          </a:p>
          <a:p>
            <a:pPr marL="908050" marR="0" lvl="1" indent="-43688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Char char="ü"/>
              <a:defRPr/>
            </a:pPr>
            <a:r>
              <a:rPr kumimoji="0" lang="zh-CN" altLang="en-US" sz="2600" b="0" i="0" u="none" strike="noStrike" kern="0" cap="none" spc="0" normalizeH="0" baseline="0" noProof="0" dirty="0">
                <a:ln>
                  <a:noFill/>
                </a:ln>
                <a:solidFill>
                  <a:srgbClr val="0000CC"/>
                </a:solidFill>
                <a:effectLst/>
                <a:uLnTx/>
                <a:uFillTx/>
                <a:latin typeface="+mn-lt"/>
                <a:ea typeface="+mn-ea"/>
              </a:rPr>
              <a:t>选择挖掘算法</a:t>
            </a:r>
            <a:endParaRPr kumimoji="0" lang="en-US" altLang="zh-CN" sz="2600" b="0" i="0" u="none" strike="noStrike" kern="0" cap="none" spc="0" normalizeH="0" baseline="0" noProof="0" dirty="0">
              <a:ln>
                <a:noFill/>
              </a:ln>
              <a:solidFill>
                <a:srgbClr val="0000CC"/>
              </a:solidFill>
              <a:effectLst/>
              <a:uLnTx/>
              <a:uFillTx/>
              <a:latin typeface="+mn-lt"/>
              <a:ea typeface="+mn-ea"/>
            </a:endParaRPr>
          </a:p>
          <a:p>
            <a:pPr marL="469900" marR="0" lvl="0" indent="-46990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Char char="o"/>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rPr>
              <a:t>结果的解释和评估</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908050" marR="0" lvl="1" indent="-43688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Char char="ü"/>
              <a:defRPr/>
            </a:pPr>
            <a:r>
              <a:rPr kumimoji="0" lang="zh-CN" altLang="en-US" sz="2600" b="0" i="0" u="none" strike="noStrike" kern="0" cap="none" spc="0" normalizeH="0" baseline="0" noProof="0" dirty="0">
                <a:ln>
                  <a:noFill/>
                </a:ln>
                <a:solidFill>
                  <a:srgbClr val="0000CC"/>
                </a:solidFill>
                <a:effectLst/>
                <a:uLnTx/>
                <a:uFillTx/>
                <a:latin typeface="+mn-lt"/>
                <a:ea typeface="+mn-ea"/>
              </a:rPr>
              <a:t>结果的解释</a:t>
            </a:r>
            <a:endParaRPr kumimoji="0" lang="en-US" altLang="zh-CN" sz="2600" b="0" i="0" u="none" strike="noStrike" kern="0" cap="none" spc="0" normalizeH="0" baseline="0" noProof="0" dirty="0">
              <a:ln>
                <a:noFill/>
              </a:ln>
              <a:solidFill>
                <a:srgbClr val="0000CC"/>
              </a:solidFill>
              <a:effectLst/>
              <a:uLnTx/>
              <a:uFillTx/>
              <a:latin typeface="+mn-lt"/>
              <a:ea typeface="+mn-ea"/>
            </a:endParaRPr>
          </a:p>
          <a:p>
            <a:pPr marL="908050" marR="0" lvl="1" indent="-436880" algn="l" defTabSz="914400" rtl="0" eaLnBrk="1" fontAlgn="base" latinLnBrk="0" hangingPunct="1">
              <a:lnSpc>
                <a:spcPct val="100000"/>
              </a:lnSpc>
              <a:spcBef>
                <a:spcPct val="20000"/>
              </a:spcBef>
              <a:spcAft>
                <a:spcPct val="0"/>
              </a:spcAft>
              <a:buClr>
                <a:srgbClr val="0000FF"/>
              </a:buClr>
              <a:buSzTx/>
              <a:buFont typeface="Wingdings" panose="05000000000000000000" pitchFamily="2" charset="2"/>
              <a:buChar char="ü"/>
              <a:defRPr/>
            </a:pPr>
            <a:r>
              <a:rPr kumimoji="0" lang="zh-CN" altLang="en-US" sz="2600" b="0" i="0" u="none" strike="noStrike" kern="0" cap="none" spc="0" normalizeH="0" baseline="0" noProof="0" dirty="0">
                <a:ln>
                  <a:noFill/>
                </a:ln>
                <a:solidFill>
                  <a:srgbClr val="0000CC"/>
                </a:solidFill>
                <a:effectLst/>
                <a:uLnTx/>
                <a:uFillTx/>
                <a:latin typeface="+mn-lt"/>
                <a:ea typeface="+mn-ea"/>
              </a:rPr>
              <a:t>结果的评估</a:t>
            </a:r>
            <a:endParaRPr kumimoji="0" lang="en-US" altLang="zh-CN" sz="2600" b="0" i="0" u="none" strike="noStrike" kern="0" cap="none" spc="0" normalizeH="0" baseline="0" noProof="0" dirty="0">
              <a:ln>
                <a:noFill/>
              </a:ln>
              <a:solidFill>
                <a:srgbClr val="0000CC"/>
              </a:solidFill>
              <a:effectLst/>
              <a:uLnTx/>
              <a:uFillTx/>
              <a:latin typeface="+mn-lt"/>
              <a:ea typeface="+mn-ea"/>
            </a:endParaRPr>
          </a:p>
          <a:p>
            <a:pPr marL="0" marR="0" lvl="0" indent="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defRPr/>
            </a:pP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ln/>
        </p:spPr>
        <p:txBody>
          <a:bodyPr vert="horz" wrap="square" lIns="91440" tIns="45720" rIns="91440" bIns="45720" anchor="b" anchorCtr="0"/>
          <a:lstStyle/>
          <a:p>
            <a:r>
              <a:rPr lang="en-US" altLang="zh-CN" dirty="0">
                <a:latin typeface="Times New Roman" panose="02020603050405020304" pitchFamily="18" charset="0"/>
                <a:cs typeface="Times New Roman" panose="02020603050405020304" pitchFamily="18" charset="0"/>
              </a:rPr>
              <a:t>7.6.3 </a:t>
            </a:r>
            <a:r>
              <a:rPr lang="zh-CN" altLang="zh-CN" dirty="0">
                <a:latin typeface="Times New Roman" panose="02020603050405020304" pitchFamily="18" charset="0"/>
                <a:cs typeface="Times New Roman" panose="02020603050405020304" pitchFamily="18" charset="0"/>
              </a:rPr>
              <a:t>知识发现的任务</a:t>
            </a:r>
            <a:endParaRPr lang="zh-CN" altLang="en-US" dirty="0">
              <a:latin typeface="Times New Roman" panose="02020603050405020304" pitchFamily="18" charset="0"/>
              <a:ea typeface="Times New Roman" panose="02020603050405020304" pitchFamily="18" charset="0"/>
            </a:endParaRPr>
          </a:p>
        </p:txBody>
      </p:sp>
      <p:sp>
        <p:nvSpPr>
          <p:cNvPr id="28675" name="内容占位符 2"/>
          <p:cNvSpPr>
            <a:spLocks noGrp="1"/>
          </p:cNvSpPr>
          <p:nvPr>
            <p:ph idx="1"/>
          </p:nvPr>
        </p:nvSpPr>
        <p:spPr>
          <a:xfrm>
            <a:off x="642938" y="1214438"/>
            <a:ext cx="8250237" cy="5094287"/>
          </a:xfrm>
          <a:ln/>
        </p:spPr>
        <p:txBody>
          <a:bodyPr vert="horz" wrap="square" lIns="91440" tIns="45720" rIns="91440" bIns="45720" anchor="t" anchorCtr="0"/>
          <a:lstStyle/>
          <a:p>
            <a:r>
              <a:rPr lang="zh-CN" altLang="en-US" b="1" dirty="0"/>
              <a:t>数据总结</a:t>
            </a:r>
            <a:endParaRPr lang="en-US" altLang="zh-CN" b="1" dirty="0"/>
          </a:p>
          <a:p>
            <a:r>
              <a:rPr lang="zh-CN" altLang="en-US" b="1" dirty="0"/>
              <a:t>概念描述</a:t>
            </a:r>
            <a:endParaRPr lang="en-US" altLang="zh-CN" b="1" dirty="0"/>
          </a:p>
          <a:p>
            <a:r>
              <a:rPr lang="zh-CN" altLang="en-US" b="1" dirty="0"/>
              <a:t>分类</a:t>
            </a:r>
            <a:endParaRPr lang="en-US" altLang="zh-CN" b="1" dirty="0"/>
          </a:p>
          <a:p>
            <a:r>
              <a:rPr lang="zh-CN" altLang="en-US" b="1" dirty="0"/>
              <a:t>聚类</a:t>
            </a:r>
            <a:endParaRPr lang="en-US" altLang="zh-CN" b="1" dirty="0"/>
          </a:p>
          <a:p>
            <a:r>
              <a:rPr lang="zh-CN" altLang="en-US" b="1" dirty="0"/>
              <a:t>相关性分析</a:t>
            </a:r>
            <a:endParaRPr lang="en-US" altLang="zh-CN" b="1" dirty="0"/>
          </a:p>
          <a:p>
            <a:r>
              <a:rPr lang="zh-CN" altLang="en-US" b="1" dirty="0"/>
              <a:t>偏差分析</a:t>
            </a:r>
            <a:endParaRPr lang="en-US" altLang="zh-CN" b="1" dirty="0"/>
          </a:p>
          <a:p>
            <a:r>
              <a:rPr lang="zh-CN" altLang="en-US" b="1" dirty="0"/>
              <a:t>建模</a:t>
            </a:r>
          </a:p>
        </p:txBody>
      </p:sp>
      <p:sp>
        <p:nvSpPr>
          <p:cNvPr id="2867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83</a:t>
            </a:fld>
            <a:endParaRPr lang="ja-JP" altLang="en-US" sz="1800" dirty="0">
              <a:solidFill>
                <a:srgbClr val="A50021"/>
              </a:solidFill>
              <a:ea typeface="MS PGothic" panose="020B0600070205080204" pitchFamily="34" charset="-128"/>
            </a:endParaRPr>
          </a:p>
        </p:txBody>
      </p:sp>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84</a:t>
            </a:fld>
            <a:endParaRPr lang="ja-JP" altLang="en-US" sz="1800" dirty="0">
              <a:solidFill>
                <a:srgbClr val="A50021"/>
              </a:solidFill>
              <a:ea typeface="MS PGothic" panose="020B0600070205080204" pitchFamily="34" charset="-128"/>
            </a:endParaRPr>
          </a:p>
        </p:txBody>
      </p:sp>
      <p:sp>
        <p:nvSpPr>
          <p:cNvPr id="29699"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cs typeface="Times New Roman" panose="02020603050405020304" pitchFamily="18" charset="0"/>
              </a:rPr>
              <a:t>7.6.3 </a:t>
            </a:r>
            <a:r>
              <a:rPr lang="zh-CN" altLang="zh-CN" dirty="0">
                <a:latin typeface="Times New Roman" panose="02020603050405020304" pitchFamily="18" charset="0"/>
                <a:cs typeface="Times New Roman" panose="02020603050405020304" pitchFamily="18" charset="0"/>
              </a:rPr>
              <a:t>知识发现的任务</a:t>
            </a:r>
            <a:endParaRPr lang="zh-CN" altLang="en-US" dirty="0">
              <a:latin typeface="Times New Roman" panose="02020603050405020304" pitchFamily="18" charset="0"/>
              <a:ea typeface="Times New Roman" panose="02020603050405020304" pitchFamily="18" charset="0"/>
            </a:endParaRPr>
          </a:p>
        </p:txBody>
      </p:sp>
      <p:sp>
        <p:nvSpPr>
          <p:cNvPr id="114691" name="Rectangle 3"/>
          <p:cNvSpPr>
            <a:spLocks noGrp="1" noChangeArrowheads="1"/>
          </p:cNvSpPr>
          <p:nvPr>
            <p:ph idx="1"/>
          </p:nvPr>
        </p:nvSpPr>
        <p:spPr>
          <a:xfrm>
            <a:off x="250825" y="908050"/>
            <a:ext cx="8642350" cy="2449513"/>
          </a:xfrm>
          <a:gradFill rotWithShape="0">
            <a:gsLst>
              <a:gs pos="0">
                <a:srgbClr val="CCFFCC"/>
              </a:gs>
              <a:gs pos="100000">
                <a:schemeClr val="bg1"/>
              </a:gs>
            </a:gsLst>
            <a:path path="rect">
              <a:fillToRect l="100000" b="100000"/>
            </a:path>
          </a:gradFill>
          <a:ln>
            <a:solidFill>
              <a:srgbClr val="808080"/>
            </a:solidFill>
          </a:ln>
        </p:spPr>
        <p:txBody>
          <a:bodyPr vert="horz" wrap="square" lIns="91440" tIns="45720" rIns="91440" bIns="45720" numCol="1" anchor="t" anchorCtr="0" compatLnSpc="1"/>
          <a:lstStyle/>
          <a:p>
            <a:pPr marL="0" marR="0" lvl="0" indent="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Char char="o"/>
              <a:defRPr/>
            </a:pPr>
            <a:r>
              <a:rPr kumimoji="0" lang="en-US" altLang="zh-CN" sz="2800" b="0"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 </a:t>
            </a:r>
            <a:r>
              <a:rPr kumimoji="0" lang="zh-CN" altLang="en-US" sz="2800" b="1"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数据总结</a:t>
            </a:r>
            <a:endParaRPr kumimoji="0" lang="zh-CN" altLang="en-US" sz="2800" b="0" i="0" u="none" strike="noStrike" kern="0" cap="none" spc="0" normalizeH="0" baseline="0" noProof="0" dirty="0">
              <a:ln>
                <a:noFill/>
              </a:ln>
              <a:solidFill>
                <a:srgbClr val="0000FF"/>
              </a:solidFill>
              <a:effectLst/>
              <a:uLnTx/>
              <a:uFillTx/>
              <a:latin typeface="宋体" panose="02010600030101010101" pitchFamily="2" charset="-122"/>
              <a:ea typeface="+mn-ea"/>
              <a:cs typeface="+mn-cs"/>
            </a:endParaRPr>
          </a:p>
          <a:p>
            <a:pPr marL="438150" marR="0" lvl="1" indent="0" algn="l" defTabSz="914400" rtl="0" eaLnBrk="1" fontAlgn="base" latinLnBrk="0" hangingPunct="1">
              <a:lnSpc>
                <a:spcPct val="110000"/>
              </a:lnSpc>
              <a:spcBef>
                <a:spcPct val="20000"/>
              </a:spcBef>
              <a:spcAft>
                <a:spcPct val="0"/>
              </a:spcAft>
              <a:buClr>
                <a:srgbClr val="0000FF"/>
              </a:buClr>
              <a:buSzTx/>
              <a:buFont typeface="Wingdings" panose="05000000000000000000" pitchFamily="2" charset="2"/>
              <a:buChar char="§"/>
              <a:defRPr/>
            </a:pPr>
            <a:r>
              <a:rPr kumimoji="0" lang="zh-CN" altLang="zh-CN"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数据总结的目的是对数据进行浓缩，给出</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它的</a:t>
            </a:r>
            <a:r>
              <a:rPr kumimoji="0" lang="zh-CN" altLang="zh-CN"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紧凑描述。</a:t>
            </a: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数据挖掘主要关心从数据泛化的角度来讨论数据总结。数据泛化是一种把数据库中的有关数据从低层抽象到高层次上的过程。</a:t>
            </a:r>
          </a:p>
        </p:txBody>
      </p:sp>
      <p:sp>
        <p:nvSpPr>
          <p:cNvPr id="114693" name="Rectangle 5"/>
          <p:cNvSpPr/>
          <p:nvPr/>
        </p:nvSpPr>
        <p:spPr>
          <a:xfrm>
            <a:off x="228600" y="3530600"/>
            <a:ext cx="8686800" cy="285115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nSpc>
                <a:spcPct val="120000"/>
              </a:lnSpc>
              <a:spcBef>
                <a:spcPct val="50000"/>
              </a:spcBef>
              <a:buClr>
                <a:schemeClr val="accent2"/>
              </a:buClr>
              <a:buFont typeface="Wingdings" panose="05000000000000000000" pitchFamily="2" charset="2"/>
              <a:buBlip>
                <a:blip r:embed="rId2"/>
              </a:buBlip>
            </a:pPr>
            <a:r>
              <a:rPr lang="en-US" altLang="zh-CN" sz="2800" b="1" dirty="0">
                <a:latin typeface="宋体" panose="02010600030101010101" pitchFamily="2" charset="-122"/>
              </a:rPr>
              <a:t> </a:t>
            </a:r>
            <a:r>
              <a:rPr lang="zh-CN" altLang="en-US" sz="2800" b="1" dirty="0">
                <a:solidFill>
                  <a:srgbClr val="0000FF"/>
                </a:solidFill>
                <a:latin typeface="宋体" panose="02010600030101010101" pitchFamily="2" charset="-122"/>
              </a:rPr>
              <a:t>概念描述</a:t>
            </a:r>
          </a:p>
          <a:p>
            <a:pPr lvl="1" eaLnBrk="1" hangingPunct="1">
              <a:lnSpc>
                <a:spcPct val="120000"/>
              </a:lnSpc>
              <a:spcBef>
                <a:spcPct val="20000"/>
              </a:spcBef>
              <a:buClr>
                <a:srgbClr val="0000FF"/>
              </a:buClr>
              <a:buFont typeface="Wingdings" panose="05000000000000000000" pitchFamily="2" charset="2"/>
              <a:buChar char="§"/>
            </a:pPr>
            <a:r>
              <a:rPr lang="zh-CN" altLang="en-US" sz="2800" dirty="0">
                <a:latin typeface="宋体" panose="02010600030101010101" pitchFamily="2" charset="-122"/>
              </a:rPr>
              <a:t> 特征描述：</a:t>
            </a:r>
            <a:r>
              <a:rPr lang="zh-CN" altLang="zh-CN" sz="2800" dirty="0">
                <a:latin typeface="Arial" panose="020B0604020202020204" pitchFamily="34" charset="0"/>
              </a:rPr>
              <a:t>从学习任务相关的一组数据中提取出关于这些数据的特征式，这些特征式表达了该数据集的总体特征</a:t>
            </a:r>
            <a:r>
              <a:rPr lang="zh-CN" altLang="en-US" sz="2800" dirty="0">
                <a:latin typeface="宋体" panose="02010600030101010101" pitchFamily="2" charset="-122"/>
              </a:rPr>
              <a:t>。</a:t>
            </a:r>
          </a:p>
          <a:p>
            <a:pPr lvl="1" eaLnBrk="1" hangingPunct="1">
              <a:lnSpc>
                <a:spcPct val="120000"/>
              </a:lnSpc>
              <a:spcBef>
                <a:spcPct val="20000"/>
              </a:spcBef>
              <a:buClr>
                <a:srgbClr val="0000FF"/>
              </a:buClr>
              <a:buFont typeface="Wingdings" panose="05000000000000000000" pitchFamily="2" charset="2"/>
              <a:buChar char="§"/>
            </a:pPr>
            <a:r>
              <a:rPr lang="zh-CN" altLang="en-US" sz="2800" dirty="0">
                <a:latin typeface="宋体" panose="02010600030101010101" pitchFamily="2" charset="-122"/>
              </a:rPr>
              <a:t> 判别描述：</a:t>
            </a:r>
            <a:r>
              <a:rPr lang="zh-CN" altLang="zh-CN" sz="2800" dirty="0">
                <a:latin typeface="Arial" panose="020B0604020202020204" pitchFamily="34" charset="0"/>
              </a:rPr>
              <a:t>描述了两个或多个类之间的差异。</a:t>
            </a:r>
            <a:endParaRPr lang="zh-CN" altLang="en-US" sz="2800" dirty="0">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4693"/>
                                        </p:tgtEl>
                                        <p:attrNameLst>
                                          <p:attrName>style.visibility</p:attrName>
                                        </p:attrNameLst>
                                      </p:cBhvr>
                                      <p:to>
                                        <p:strVal val="visible"/>
                                      </p:to>
                                    </p:set>
                                    <p:animEffect transition="in" filter="box(in)">
                                      <p:cBhvr>
                                        <p:cTn id="7" dur="500"/>
                                        <p:tgtEl>
                                          <p:spTgt spid="11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85</a:t>
            </a:fld>
            <a:endParaRPr lang="ja-JP" altLang="en-US" sz="1800" dirty="0">
              <a:solidFill>
                <a:srgbClr val="A50021"/>
              </a:solidFill>
              <a:ea typeface="MS PGothic" panose="020B0600070205080204" pitchFamily="34" charset="-128"/>
            </a:endParaRPr>
          </a:p>
        </p:txBody>
      </p:sp>
      <p:sp>
        <p:nvSpPr>
          <p:cNvPr id="30723"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cs typeface="Times New Roman" panose="02020603050405020304" pitchFamily="18" charset="0"/>
              </a:rPr>
              <a:t>7.6.3 </a:t>
            </a:r>
            <a:r>
              <a:rPr lang="zh-CN" altLang="zh-CN" dirty="0">
                <a:latin typeface="Times New Roman" panose="02020603050405020304" pitchFamily="18" charset="0"/>
                <a:cs typeface="Times New Roman" panose="02020603050405020304" pitchFamily="18" charset="0"/>
              </a:rPr>
              <a:t>知识发现的任务</a:t>
            </a:r>
            <a:endParaRPr lang="zh-CN" altLang="en-US" dirty="0">
              <a:latin typeface="Times New Roman" panose="02020603050405020304" pitchFamily="18" charset="0"/>
              <a:ea typeface="Times New Roman" panose="02020603050405020304" pitchFamily="18" charset="0"/>
            </a:endParaRPr>
          </a:p>
        </p:txBody>
      </p:sp>
      <p:sp>
        <p:nvSpPr>
          <p:cNvPr id="114691" name="Rectangle 3"/>
          <p:cNvSpPr>
            <a:spLocks noGrp="1" noChangeArrowheads="1"/>
          </p:cNvSpPr>
          <p:nvPr>
            <p:ph idx="1"/>
          </p:nvPr>
        </p:nvSpPr>
        <p:spPr>
          <a:xfrm>
            <a:off x="250825" y="908050"/>
            <a:ext cx="8642350" cy="2160588"/>
          </a:xfrm>
          <a:gradFill rotWithShape="0">
            <a:gsLst>
              <a:gs pos="0">
                <a:srgbClr val="CCFFCC"/>
              </a:gs>
              <a:gs pos="100000">
                <a:schemeClr val="bg1"/>
              </a:gs>
            </a:gsLst>
            <a:path path="rect">
              <a:fillToRect l="100000" b="100000"/>
            </a:path>
          </a:gradFill>
          <a:ln>
            <a:solidFill>
              <a:srgbClr val="808080"/>
            </a:solidFill>
          </a:ln>
        </p:spPr>
        <p:txBody>
          <a:bodyPr vert="horz" wrap="square" lIns="91440" tIns="45720" rIns="91440" bIns="45720" numCol="1" anchor="t" anchorCtr="0" compatLnSpc="1"/>
          <a:lstStyle/>
          <a:p>
            <a:pPr marL="0" marR="0" lvl="0" indent="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Char char="o"/>
              <a:defRPr/>
            </a:pPr>
            <a:r>
              <a:rPr kumimoji="0"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 </a:t>
            </a:r>
            <a:r>
              <a:rPr kumimoji="0" lang="zh-CN" altLang="en-US" sz="2800" b="1"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分类</a:t>
            </a:r>
            <a:endParaRPr kumimoji="0" lang="zh-CN" altLang="en-US" sz="2800" b="0" i="0" u="none" strike="noStrike" kern="0" cap="none" spc="0" normalizeH="0" baseline="0" noProof="0" dirty="0">
              <a:ln>
                <a:noFill/>
              </a:ln>
              <a:solidFill>
                <a:srgbClr val="0000FF"/>
              </a:solidFill>
              <a:effectLst/>
              <a:uLnTx/>
              <a:uFillTx/>
              <a:latin typeface="宋体" panose="02010600030101010101" pitchFamily="2" charset="-122"/>
              <a:ea typeface="+mn-ea"/>
              <a:cs typeface="+mn-cs"/>
            </a:endParaRPr>
          </a:p>
          <a:p>
            <a:pPr marL="438150" marR="0" lvl="1" indent="0" algn="l" defTabSz="914400" rtl="0" eaLnBrk="1" fontAlgn="base" latinLnBrk="0" hangingPunct="1">
              <a:lnSpc>
                <a:spcPct val="110000"/>
              </a:lnSpc>
              <a:spcBef>
                <a:spcPct val="20000"/>
              </a:spcBef>
              <a:spcAft>
                <a:spcPct val="0"/>
              </a:spcAft>
              <a:buClr>
                <a:srgbClr val="0000FF"/>
              </a:buClr>
              <a:buSzTx/>
              <a:buFont typeface="Wingdings" panose="05000000000000000000" pitchFamily="2" charset="2"/>
              <a:buChar char="§"/>
              <a:defRPr/>
            </a:pPr>
            <a:r>
              <a:rPr kumimoji="0" lang="zh-CN" altLang="en-US" sz="2800" b="0" i="0" u="none" strike="noStrike" kern="1200" cap="none" spc="0" normalizeH="0" baseline="0" noProof="0" dirty="0">
                <a:ln>
                  <a:noFill/>
                </a:ln>
                <a:solidFill>
                  <a:schemeClr val="tx1"/>
                </a:solidFill>
                <a:effectLst/>
                <a:uLnTx/>
                <a:uFillTx/>
                <a:latin typeface="宋体" panose="02010600030101010101" pitchFamily="2" charset="-122"/>
                <a:ea typeface="+mn-ea"/>
                <a:cs typeface="+mn-cs"/>
              </a:rPr>
              <a:t>分类的目的是提出一个分类函数或分类模型（也常常称作分类器），该模型能把数据库中的数据项映射到给定类别中的一个。</a:t>
            </a:r>
          </a:p>
        </p:txBody>
      </p:sp>
      <p:sp>
        <p:nvSpPr>
          <p:cNvPr id="114693" name="Rectangle 5"/>
          <p:cNvSpPr/>
          <p:nvPr/>
        </p:nvSpPr>
        <p:spPr>
          <a:xfrm>
            <a:off x="228600" y="3141663"/>
            <a:ext cx="8686800" cy="3452812"/>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nSpc>
                <a:spcPct val="120000"/>
              </a:lnSpc>
              <a:spcBef>
                <a:spcPct val="50000"/>
              </a:spcBef>
              <a:buClr>
                <a:schemeClr val="accent2"/>
              </a:buClr>
              <a:buFont typeface="Wingdings" panose="05000000000000000000" pitchFamily="2" charset="2"/>
              <a:buBlip>
                <a:blip r:embed="rId2"/>
              </a:buBlip>
            </a:pPr>
            <a:r>
              <a:rPr lang="en-US" altLang="zh-CN" sz="2800" b="1" dirty="0">
                <a:latin typeface="宋体" panose="02010600030101010101" pitchFamily="2" charset="-122"/>
              </a:rPr>
              <a:t> </a:t>
            </a:r>
            <a:r>
              <a:rPr lang="zh-CN" altLang="en-US" sz="2800" b="1" dirty="0">
                <a:solidFill>
                  <a:srgbClr val="0000FF"/>
                </a:solidFill>
                <a:latin typeface="宋体" panose="02010600030101010101" pitchFamily="2" charset="-122"/>
              </a:rPr>
              <a:t>聚类</a:t>
            </a:r>
          </a:p>
          <a:p>
            <a:pPr lvl="1" eaLnBrk="1" hangingPunct="1">
              <a:lnSpc>
                <a:spcPct val="120000"/>
              </a:lnSpc>
              <a:spcBef>
                <a:spcPct val="20000"/>
              </a:spcBef>
              <a:buClr>
                <a:srgbClr val="0000FF"/>
              </a:buClr>
              <a:buFont typeface="Wingdings" panose="05000000000000000000" pitchFamily="2" charset="2"/>
              <a:buChar char="§"/>
            </a:pPr>
            <a:r>
              <a:rPr lang="zh-CN" altLang="en-US" sz="2800" dirty="0">
                <a:latin typeface="宋体" panose="02010600030101010101" pitchFamily="2" charset="-122"/>
              </a:rPr>
              <a:t>聚类是根据数据的不同特征，将其划分为不同的类。</a:t>
            </a:r>
            <a:endParaRPr lang="en-US" altLang="zh-CN" sz="2800" dirty="0">
              <a:latin typeface="宋体" panose="02010600030101010101" pitchFamily="2" charset="-122"/>
            </a:endParaRPr>
          </a:p>
          <a:p>
            <a:pPr lvl="1" eaLnBrk="1" hangingPunct="1">
              <a:lnSpc>
                <a:spcPct val="120000"/>
              </a:lnSpc>
              <a:spcBef>
                <a:spcPct val="20000"/>
              </a:spcBef>
              <a:buClr>
                <a:srgbClr val="0000FF"/>
              </a:buClr>
              <a:buFont typeface="Wingdings" panose="05000000000000000000" pitchFamily="2" charset="2"/>
              <a:buChar char="§"/>
            </a:pPr>
            <a:r>
              <a:rPr lang="zh-CN" altLang="en-US" sz="2800" dirty="0">
                <a:latin typeface="宋体" panose="02010600030101010101" pitchFamily="2" charset="-122"/>
              </a:rPr>
              <a:t>它的目的是使得属于同一类别的个体之间的差异尽可能的小，而不同类别的个体间的差异尽可能的大。</a:t>
            </a:r>
            <a:endParaRPr lang="en-US" altLang="zh-CN" sz="2800" dirty="0">
              <a:latin typeface="宋体" panose="02010600030101010101" pitchFamily="2" charset="-122"/>
            </a:endParaRPr>
          </a:p>
          <a:p>
            <a:pPr lvl="1" eaLnBrk="1" hangingPunct="1">
              <a:lnSpc>
                <a:spcPct val="120000"/>
              </a:lnSpc>
              <a:spcBef>
                <a:spcPct val="20000"/>
              </a:spcBef>
              <a:buClr>
                <a:srgbClr val="0000FF"/>
              </a:buClr>
              <a:buFont typeface="Wingdings" panose="05000000000000000000" pitchFamily="2" charset="2"/>
              <a:buChar char="§"/>
            </a:pPr>
            <a:r>
              <a:rPr lang="zh-CN" altLang="en-US" sz="2800" dirty="0">
                <a:latin typeface="宋体" panose="02010600030101010101" pitchFamily="2" charset="-122"/>
              </a:rPr>
              <a:t>聚类方法包括统计方法、机器学习方法、神经网络方法和面向数据库的方法等。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4693"/>
                                        </p:tgtEl>
                                        <p:attrNameLst>
                                          <p:attrName>style.visibility</p:attrName>
                                        </p:attrNameLst>
                                      </p:cBhvr>
                                      <p:to>
                                        <p:strVal val="visible"/>
                                      </p:to>
                                    </p:set>
                                    <p:animEffect transition="in" filter="box(in)">
                                      <p:cBhvr>
                                        <p:cTn id="7" dur="500"/>
                                        <p:tgtEl>
                                          <p:spTgt spid="11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86</a:t>
            </a:fld>
            <a:endParaRPr lang="ja-JP" altLang="en-US" sz="1800" dirty="0">
              <a:solidFill>
                <a:srgbClr val="A50021"/>
              </a:solidFill>
              <a:ea typeface="MS PGothic" panose="020B0600070205080204" pitchFamily="34" charset="-128"/>
            </a:endParaRPr>
          </a:p>
        </p:txBody>
      </p:sp>
      <p:sp>
        <p:nvSpPr>
          <p:cNvPr id="31747" name="Rectangle 2"/>
          <p:cNvSpPr>
            <a:spLocks noGrp="1"/>
          </p:cNvSpPr>
          <p:nvPr>
            <p:ph type="title"/>
          </p:nvPr>
        </p:nvSpPr>
        <p:spPr>
          <a:ln/>
        </p:spPr>
        <p:txBody>
          <a:bodyPr vert="horz" wrap="square" lIns="91440" tIns="45720" rIns="91440" bIns="45720" anchor="b" anchorCtr="0"/>
          <a:lstStyle/>
          <a:p>
            <a:pPr eaLnBrk="1" hangingPunct="1"/>
            <a:r>
              <a:rPr lang="en-US" altLang="zh-CN" dirty="0">
                <a:latin typeface="Times New Roman" panose="02020603050405020304" pitchFamily="18" charset="0"/>
                <a:cs typeface="Times New Roman" panose="02020603050405020304" pitchFamily="18" charset="0"/>
              </a:rPr>
              <a:t>7.6.3 </a:t>
            </a:r>
            <a:r>
              <a:rPr lang="zh-CN" altLang="zh-CN" dirty="0">
                <a:latin typeface="Times New Roman" panose="02020603050405020304" pitchFamily="18" charset="0"/>
                <a:cs typeface="Times New Roman" panose="02020603050405020304" pitchFamily="18" charset="0"/>
              </a:rPr>
              <a:t>知识发现的任务</a:t>
            </a:r>
            <a:endParaRPr lang="zh-CN" altLang="en-US" dirty="0">
              <a:latin typeface="Times New Roman" panose="02020603050405020304" pitchFamily="18" charset="0"/>
              <a:ea typeface="Times New Roman" panose="02020603050405020304" pitchFamily="18" charset="0"/>
            </a:endParaRPr>
          </a:p>
        </p:txBody>
      </p:sp>
      <p:sp>
        <p:nvSpPr>
          <p:cNvPr id="114691" name="Rectangle 3"/>
          <p:cNvSpPr>
            <a:spLocks noGrp="1" noChangeArrowheads="1"/>
          </p:cNvSpPr>
          <p:nvPr>
            <p:ph idx="1"/>
          </p:nvPr>
        </p:nvSpPr>
        <p:spPr>
          <a:xfrm>
            <a:off x="250825" y="836613"/>
            <a:ext cx="8642350" cy="1584325"/>
          </a:xfrm>
          <a:gradFill rotWithShape="0">
            <a:gsLst>
              <a:gs pos="0">
                <a:srgbClr val="CCFFCC"/>
              </a:gs>
              <a:gs pos="100000">
                <a:schemeClr val="bg1"/>
              </a:gs>
            </a:gsLst>
            <a:path path="rect">
              <a:fillToRect l="100000" b="100000"/>
            </a:path>
          </a:gradFill>
          <a:ln>
            <a:solidFill>
              <a:srgbClr val="808080"/>
            </a:solidFill>
          </a:ln>
        </p:spPr>
        <p:txBody>
          <a:bodyPr vert="horz" wrap="square" lIns="91440" tIns="45720" rIns="91440" bIns="45720" numCol="1" anchor="t" anchorCtr="0" compatLnSpc="1"/>
          <a:lstStyle/>
          <a:p>
            <a:pPr marL="0" marR="0" lvl="0" indent="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Char char="o"/>
              <a:defRPr/>
            </a:pPr>
            <a:r>
              <a:rPr kumimoji="0"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 </a:t>
            </a:r>
            <a:r>
              <a:rPr kumimoji="0" lang="zh-CN" altLang="en-US" sz="2800" b="1"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相关性分析</a:t>
            </a:r>
            <a:endParaRPr kumimoji="0" lang="zh-CN" altLang="en-US" sz="2800" b="0" i="0" u="none" strike="noStrike" kern="0" cap="none" spc="0" normalizeH="0" baseline="0" noProof="0" dirty="0">
              <a:ln>
                <a:noFill/>
              </a:ln>
              <a:solidFill>
                <a:srgbClr val="0000FF"/>
              </a:solidFill>
              <a:effectLst/>
              <a:uLnTx/>
              <a:uFillTx/>
              <a:latin typeface="宋体" panose="02010600030101010101" pitchFamily="2" charset="-122"/>
              <a:ea typeface="+mn-ea"/>
              <a:cs typeface="+mn-cs"/>
            </a:endParaRPr>
          </a:p>
          <a:p>
            <a:pPr marL="854075" marR="0" lvl="2" indent="-457200" algn="l" defTabSz="914400" rtl="0" eaLnBrk="1" fontAlgn="base" latinLnBrk="0" hangingPunct="1">
              <a:lnSpc>
                <a:spcPct val="120000"/>
              </a:lnSpc>
              <a:spcBef>
                <a:spcPct val="20000"/>
              </a:spcBef>
              <a:spcAft>
                <a:spcPct val="0"/>
              </a:spcAft>
              <a:buClr>
                <a:srgbClr val="0000FF"/>
              </a:buClr>
              <a:buSzTx/>
              <a:buFont typeface="Wingdings" panose="05000000000000000000" pitchFamily="2" charset="2"/>
              <a:buChar char="§"/>
              <a:defRPr/>
            </a:pPr>
            <a:r>
              <a:rPr kumimoji="1" lang="zh-CN"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相关性分析的目的是发现特征之间或数据之间的相互依赖关系。</a:t>
            </a:r>
            <a:endPar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
        <p:nvSpPr>
          <p:cNvPr id="114692" name="Rectangle 4"/>
          <p:cNvSpPr/>
          <p:nvPr/>
        </p:nvSpPr>
        <p:spPr>
          <a:xfrm>
            <a:off x="228600" y="4941888"/>
            <a:ext cx="8686800" cy="1685925"/>
          </a:xfrm>
          <a:prstGeom prst="rect">
            <a:avLst/>
          </a:prstGeom>
          <a:gradFill rotWithShape="0">
            <a:gsLst>
              <a:gs pos="0">
                <a:srgbClr val="CCFFFF"/>
              </a:gs>
              <a:gs pos="100000">
                <a:schemeClr val="bg1"/>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a:lnSpc>
                <a:spcPct val="110000"/>
              </a:lnSpc>
              <a:spcBef>
                <a:spcPct val="50000"/>
              </a:spcBef>
              <a:buClr>
                <a:schemeClr val="accent2"/>
              </a:buClr>
              <a:buFont typeface="Wingdings" panose="05000000000000000000" pitchFamily="2" charset="2"/>
              <a:buBlip>
                <a:blip r:embed="rId2"/>
              </a:buBlip>
            </a:pPr>
            <a:r>
              <a:rPr lang="en-US" altLang="zh-CN" sz="2800" b="1" dirty="0">
                <a:latin typeface="宋体" panose="02010600030101010101" pitchFamily="2" charset="-122"/>
              </a:rPr>
              <a:t> </a:t>
            </a:r>
            <a:r>
              <a:rPr lang="zh-CN" altLang="en-US" sz="2800" b="1" dirty="0">
                <a:solidFill>
                  <a:srgbClr val="0000FF"/>
                </a:solidFill>
                <a:latin typeface="宋体" panose="02010600030101010101" pitchFamily="2" charset="-122"/>
              </a:rPr>
              <a:t>建模</a:t>
            </a:r>
          </a:p>
          <a:p>
            <a:pPr marL="854075" lvl="2" indent="-457200" eaLnBrk="1" hangingPunct="1">
              <a:lnSpc>
                <a:spcPct val="120000"/>
              </a:lnSpc>
              <a:spcBef>
                <a:spcPct val="20000"/>
              </a:spcBef>
              <a:buClr>
                <a:srgbClr val="0000FF"/>
              </a:buClr>
              <a:buFont typeface="Wingdings" panose="05000000000000000000" pitchFamily="2" charset="2"/>
              <a:buChar char="§"/>
            </a:pPr>
            <a:r>
              <a:rPr lang="zh-CN" altLang="zh-CN" sz="2800" dirty="0">
                <a:latin typeface="Arial" panose="020B0604020202020204" pitchFamily="34" charset="0"/>
              </a:rPr>
              <a:t>建模就是通过数据挖掘，构造出能描述一种活动、状态或现象的数学模型。</a:t>
            </a:r>
            <a:endParaRPr lang="zh-CN" altLang="en-US" sz="2800" dirty="0">
              <a:latin typeface="Arial" panose="020B0604020202020204" pitchFamily="34" charset="0"/>
            </a:endParaRPr>
          </a:p>
        </p:txBody>
      </p:sp>
      <p:sp>
        <p:nvSpPr>
          <p:cNvPr id="114693" name="Rectangle 5"/>
          <p:cNvSpPr/>
          <p:nvPr/>
        </p:nvSpPr>
        <p:spPr>
          <a:xfrm>
            <a:off x="228600" y="2551113"/>
            <a:ext cx="8686800" cy="2246312"/>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nSpc>
                <a:spcPct val="120000"/>
              </a:lnSpc>
              <a:spcBef>
                <a:spcPct val="50000"/>
              </a:spcBef>
              <a:buClr>
                <a:schemeClr val="accent2"/>
              </a:buClr>
              <a:buFont typeface="Wingdings" panose="05000000000000000000" pitchFamily="2" charset="2"/>
              <a:buBlip>
                <a:blip r:embed="rId2"/>
              </a:buBlip>
            </a:pPr>
            <a:r>
              <a:rPr lang="en-US" altLang="zh-CN" sz="2800" b="1" dirty="0">
                <a:latin typeface="宋体" panose="02010600030101010101" pitchFamily="2" charset="-122"/>
              </a:rPr>
              <a:t> </a:t>
            </a:r>
            <a:r>
              <a:rPr lang="zh-CN" altLang="en-US" sz="2800" b="1" dirty="0">
                <a:solidFill>
                  <a:srgbClr val="0000FF"/>
                </a:solidFill>
                <a:latin typeface="宋体" panose="02010600030101010101" pitchFamily="2" charset="-122"/>
              </a:rPr>
              <a:t>偏差分析</a:t>
            </a:r>
          </a:p>
          <a:p>
            <a:pPr marL="854075" lvl="2" indent="-457200" eaLnBrk="1" hangingPunct="1">
              <a:lnSpc>
                <a:spcPct val="120000"/>
              </a:lnSpc>
              <a:spcBef>
                <a:spcPct val="20000"/>
              </a:spcBef>
              <a:buClr>
                <a:srgbClr val="0000FF"/>
              </a:buClr>
              <a:buFont typeface="Wingdings" panose="05000000000000000000" pitchFamily="2" charset="2"/>
              <a:buChar char="§"/>
            </a:pPr>
            <a:r>
              <a:rPr lang="zh-CN" altLang="zh-CN" sz="2800" dirty="0">
                <a:latin typeface="Arial" panose="020B0604020202020204" pitchFamily="34" charset="0"/>
              </a:rPr>
              <a:t>偏差分析包括反常实例、例外模式、观测结果对期望值的偏离以及量值随时间的变化等，其基本思想是寻找观察结果与参照量之间有意义的差别。</a:t>
            </a:r>
            <a:endParaRPr lang="zh-CN" altLang="en-US" sz="2800"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4693"/>
                                        </p:tgtEl>
                                        <p:attrNameLst>
                                          <p:attrName>style.visibility</p:attrName>
                                        </p:attrNameLst>
                                      </p:cBhvr>
                                      <p:to>
                                        <p:strVal val="visible"/>
                                      </p:to>
                                    </p:set>
                                    <p:animEffect transition="in" filter="box(in)">
                                      <p:cBhvr>
                                        <p:cTn id="7" dur="500"/>
                                        <p:tgtEl>
                                          <p:spTgt spid="11469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4692"/>
                                        </p:tgtEl>
                                        <p:attrNameLst>
                                          <p:attrName>style.visibility</p:attrName>
                                        </p:attrNameLst>
                                      </p:cBhvr>
                                      <p:to>
                                        <p:strVal val="visible"/>
                                      </p:to>
                                    </p:set>
                                    <p:animEffect transition="in" filter="box(in)">
                                      <p:cBhvr>
                                        <p:cTn id="12" dur="5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animBg="1"/>
      <p:bldP spid="11469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ln/>
        </p:spPr>
        <p:txBody>
          <a:bodyPr vert="horz" wrap="square" lIns="91440" tIns="45720" rIns="91440" bIns="45720" anchor="b" anchorCtr="0"/>
          <a:lstStyle/>
          <a:p>
            <a:r>
              <a:rPr lang="en-US" altLang="zh-CN" dirty="0">
                <a:latin typeface="Times New Roman" panose="02020603050405020304" pitchFamily="18" charset="0"/>
                <a:cs typeface="Times New Roman" panose="02020603050405020304" pitchFamily="18" charset="0"/>
              </a:rPr>
              <a:t>7.6.4 </a:t>
            </a:r>
            <a:r>
              <a:rPr lang="zh-CN" altLang="zh-CN" dirty="0">
                <a:latin typeface="Times New Roman" panose="02020603050405020304" pitchFamily="18" charset="0"/>
                <a:cs typeface="Times New Roman" panose="02020603050405020304" pitchFamily="18" charset="0"/>
              </a:rPr>
              <a:t>知识发现的对象</a:t>
            </a:r>
            <a:endParaRPr lang="zh-CN" altLang="en-US" dirty="0">
              <a:latin typeface="Times New Roman" panose="02020603050405020304" pitchFamily="18" charset="0"/>
              <a:ea typeface="Times New Roman" panose="02020603050405020304" pitchFamily="18" charset="0"/>
            </a:endParaRPr>
          </a:p>
        </p:txBody>
      </p:sp>
      <p:sp>
        <p:nvSpPr>
          <p:cNvPr id="32771"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87</a:t>
            </a:fld>
            <a:endParaRPr lang="ja-JP" altLang="en-US" sz="1800" dirty="0">
              <a:solidFill>
                <a:srgbClr val="A50021"/>
              </a:solidFill>
              <a:ea typeface="MS PGothic" panose="020B0600070205080204" pitchFamily="34" charset="-128"/>
            </a:endParaRPr>
          </a:p>
        </p:txBody>
      </p:sp>
      <p:sp>
        <p:nvSpPr>
          <p:cNvPr id="32772" name="内容占位符 2"/>
          <p:cNvSpPr>
            <a:spLocks noGrp="1"/>
          </p:cNvSpPr>
          <p:nvPr>
            <p:ph idx="1"/>
          </p:nvPr>
        </p:nvSpPr>
        <p:spPr>
          <a:ln/>
        </p:spPr>
        <p:txBody>
          <a:bodyPr vert="horz" wrap="square" lIns="91440" tIns="45720" rIns="91440" bIns="45720" anchor="t" anchorCtr="0"/>
          <a:lstStyle/>
          <a:p>
            <a:pPr>
              <a:lnSpc>
                <a:spcPct val="100000"/>
              </a:lnSpc>
            </a:pPr>
            <a:r>
              <a:rPr lang="zh-CN" altLang="en-US" b="1" dirty="0">
                <a:solidFill>
                  <a:srgbClr val="0000FF"/>
                </a:solidFill>
              </a:rPr>
              <a:t>数据库</a:t>
            </a:r>
            <a:endParaRPr lang="en-US" altLang="zh-CN" b="1" dirty="0">
              <a:solidFill>
                <a:srgbClr val="0000FF"/>
              </a:solidFill>
            </a:endParaRPr>
          </a:p>
          <a:p>
            <a:pPr>
              <a:lnSpc>
                <a:spcPct val="100000"/>
              </a:lnSpc>
              <a:buClr>
                <a:srgbClr val="0000FF"/>
              </a:buClr>
              <a:buFont typeface="Wingdings" panose="05000000000000000000" pitchFamily="2" charset="2"/>
              <a:buChar char="ü"/>
            </a:pPr>
            <a:r>
              <a:rPr lang="zh-CN" altLang="zh-CN" dirty="0"/>
              <a:t>当前研究比较多的是关系数据库的知识发现。其主要研究课题有：超大数据量、动态数据、噪声、数据不完整性、冗余信息和数据稀疏等。</a:t>
            </a:r>
            <a:endParaRPr lang="en-US" altLang="zh-CN" dirty="0"/>
          </a:p>
          <a:p>
            <a:pPr>
              <a:lnSpc>
                <a:spcPct val="100000"/>
              </a:lnSpc>
            </a:pPr>
            <a:r>
              <a:rPr lang="zh-CN" altLang="en-US" b="1" dirty="0">
                <a:solidFill>
                  <a:srgbClr val="0000FF"/>
                </a:solidFill>
              </a:rPr>
              <a:t>数据仓库</a:t>
            </a:r>
            <a:r>
              <a:rPr lang="zh-CN" altLang="zh-CN" b="1" dirty="0"/>
              <a:t>（</a:t>
            </a:r>
            <a:r>
              <a:rPr lang="en-US" altLang="zh-CN" b="1" dirty="0"/>
              <a:t>Data Warehouse</a:t>
            </a:r>
            <a:r>
              <a:rPr lang="zh-CN" altLang="zh-CN" b="1" dirty="0"/>
              <a:t>）</a:t>
            </a:r>
            <a:endParaRPr lang="en-US" altLang="zh-CN" b="1" dirty="0"/>
          </a:p>
          <a:p>
            <a:pPr>
              <a:lnSpc>
                <a:spcPct val="100000"/>
              </a:lnSpc>
              <a:buClr>
                <a:srgbClr val="0000FF"/>
              </a:buClr>
              <a:buFont typeface="Wingdings" panose="05000000000000000000" pitchFamily="2" charset="2"/>
              <a:buChar char="ü"/>
            </a:pPr>
            <a:r>
              <a:rPr lang="en-US" altLang="zh-CN" dirty="0"/>
              <a:t>Inmon</a:t>
            </a:r>
            <a:r>
              <a:rPr lang="zh-CN" altLang="en-US" dirty="0"/>
              <a:t>将数据仓库明确定义为：数据仓库是面向主题的、集成的、内容相对稳定的、不同时间的数据集合，用以支持经营管理中的决策制定过程。</a:t>
            </a:r>
          </a:p>
          <a:p>
            <a:pPr>
              <a:lnSpc>
                <a:spcPct val="100000"/>
              </a:lnSpc>
              <a:buClr>
                <a:srgbClr val="0000FF"/>
              </a:buClr>
              <a:buFont typeface="Wingdings" panose="05000000000000000000" pitchFamily="2" charset="2"/>
              <a:buChar char="ü"/>
            </a:pPr>
            <a:r>
              <a:rPr lang="zh-CN" altLang="zh-CN" dirty="0"/>
              <a:t>数据仓库具有从各种数据源中抽取数据，进行清洗、聚集和转移等各种处理的能力，为数据挖掘提供良好的进行前期数据准备工作环境。</a:t>
            </a:r>
            <a:endParaRPr lang="en-US" altLang="zh-CN" dirty="0"/>
          </a:p>
        </p:txBody>
      </p:sp>
    </p:spTree>
  </p:cSld>
  <p:clrMapOvr>
    <a:masterClrMapping/>
  </p:clrMapOvr>
  <p:transition>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ln/>
        </p:spPr>
        <p:txBody>
          <a:bodyPr vert="horz" wrap="square" lIns="91440" tIns="45720" rIns="91440" bIns="45720" anchor="b" anchorCtr="0"/>
          <a:lstStyle/>
          <a:p>
            <a:r>
              <a:rPr lang="en-US" altLang="zh-CN" dirty="0">
                <a:latin typeface="Times New Roman" panose="02020603050405020304" pitchFamily="18" charset="0"/>
                <a:cs typeface="Times New Roman" panose="02020603050405020304" pitchFamily="18" charset="0"/>
              </a:rPr>
              <a:t>7.6.4 </a:t>
            </a:r>
            <a:r>
              <a:rPr lang="zh-CN" altLang="zh-CN" dirty="0">
                <a:latin typeface="Times New Roman" panose="02020603050405020304" pitchFamily="18" charset="0"/>
                <a:cs typeface="Times New Roman" panose="02020603050405020304" pitchFamily="18" charset="0"/>
              </a:rPr>
              <a:t>知识发现的对象</a:t>
            </a:r>
            <a:endParaRPr lang="zh-CN" altLang="en-US" dirty="0">
              <a:latin typeface="Times New Roman" panose="02020603050405020304" pitchFamily="18" charset="0"/>
              <a:ea typeface="Times New Roman" panose="02020603050405020304" pitchFamily="18" charset="0"/>
            </a:endParaRPr>
          </a:p>
        </p:txBody>
      </p:sp>
      <p:sp>
        <p:nvSpPr>
          <p:cNvPr id="33795"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88</a:t>
            </a:fld>
            <a:endParaRPr lang="ja-JP" altLang="en-US" sz="1800" dirty="0">
              <a:solidFill>
                <a:srgbClr val="A50021"/>
              </a:solidFill>
              <a:ea typeface="MS PGothic" panose="020B0600070205080204" pitchFamily="34" charset="-128"/>
            </a:endParaRPr>
          </a:p>
        </p:txBody>
      </p:sp>
      <p:sp>
        <p:nvSpPr>
          <p:cNvPr id="33796" name="内容占位符 2"/>
          <p:cNvSpPr>
            <a:spLocks noGrp="1"/>
          </p:cNvSpPr>
          <p:nvPr>
            <p:ph idx="1"/>
          </p:nvPr>
        </p:nvSpPr>
        <p:spPr>
          <a:xfrm>
            <a:off x="250825" y="1285875"/>
            <a:ext cx="8464550" cy="5022850"/>
          </a:xfrm>
          <a:ln/>
        </p:spPr>
        <p:txBody>
          <a:bodyPr vert="horz" wrap="square" lIns="91440" tIns="45720" rIns="91440" bIns="45720" anchor="t" anchorCtr="0"/>
          <a:lstStyle/>
          <a:p>
            <a:pPr>
              <a:lnSpc>
                <a:spcPct val="100000"/>
              </a:lnSpc>
            </a:pPr>
            <a:r>
              <a:rPr lang="en-US" altLang="zh-CN" b="1" dirty="0">
                <a:solidFill>
                  <a:srgbClr val="0000FF"/>
                </a:solidFill>
              </a:rPr>
              <a:t>Web</a:t>
            </a:r>
            <a:r>
              <a:rPr lang="zh-CN" altLang="en-US" b="1" dirty="0">
                <a:solidFill>
                  <a:srgbClr val="0000FF"/>
                </a:solidFill>
              </a:rPr>
              <a:t>信息</a:t>
            </a:r>
            <a:endParaRPr lang="en-US" altLang="zh-CN" b="1" dirty="0">
              <a:solidFill>
                <a:srgbClr val="0000FF"/>
              </a:solidFill>
            </a:endParaRPr>
          </a:p>
          <a:p>
            <a:pPr>
              <a:lnSpc>
                <a:spcPct val="100000"/>
              </a:lnSpc>
              <a:buClr>
                <a:srgbClr val="0000FF"/>
              </a:buClr>
              <a:buFont typeface="Wingdings" panose="05000000000000000000" pitchFamily="2" charset="2"/>
              <a:buChar char="ü"/>
            </a:pPr>
            <a:r>
              <a:rPr lang="zh-CN" altLang="zh-CN" b="1" dirty="0"/>
              <a:t>内容发现</a:t>
            </a:r>
            <a:r>
              <a:rPr lang="zh-CN" altLang="en-US" dirty="0"/>
              <a:t>：</a:t>
            </a:r>
            <a:r>
              <a:rPr lang="zh-CN" altLang="zh-CN" dirty="0"/>
              <a:t>是指从</a:t>
            </a:r>
            <a:r>
              <a:rPr lang="en-US" altLang="zh-CN" dirty="0"/>
              <a:t>Web</a:t>
            </a:r>
            <a:r>
              <a:rPr lang="zh-CN" altLang="zh-CN" dirty="0"/>
              <a:t>文档的内容中提取知识</a:t>
            </a:r>
            <a:r>
              <a:rPr lang="zh-CN" altLang="en-US" dirty="0"/>
              <a:t>。</a:t>
            </a:r>
            <a:r>
              <a:rPr lang="zh-CN" altLang="zh-CN" dirty="0"/>
              <a:t>内容发现又可分为对文本文档（包括</a:t>
            </a:r>
            <a:r>
              <a:rPr lang="en-US" altLang="zh-CN" dirty="0"/>
              <a:t>text,HTML</a:t>
            </a:r>
            <a:r>
              <a:rPr lang="zh-CN" altLang="zh-CN" dirty="0"/>
              <a:t>等格式）和多媒体文档（包括</a:t>
            </a:r>
            <a:r>
              <a:rPr lang="en-US" altLang="zh-CN" dirty="0"/>
              <a:t>image</a:t>
            </a:r>
            <a:r>
              <a:rPr lang="zh-CN" altLang="zh-CN" dirty="0"/>
              <a:t>、</a:t>
            </a:r>
            <a:r>
              <a:rPr lang="en-US" altLang="zh-CN" dirty="0"/>
              <a:t>audio</a:t>
            </a:r>
            <a:r>
              <a:rPr lang="zh-CN" altLang="zh-CN" dirty="0"/>
              <a:t>、</a:t>
            </a:r>
            <a:r>
              <a:rPr lang="en-US" altLang="zh-CN" dirty="0"/>
              <a:t>video</a:t>
            </a:r>
            <a:r>
              <a:rPr lang="zh-CN" altLang="zh-CN" dirty="0"/>
              <a:t>等类型）的知识发现。 </a:t>
            </a:r>
            <a:endParaRPr lang="en-US" altLang="zh-CN" dirty="0"/>
          </a:p>
          <a:p>
            <a:pPr>
              <a:lnSpc>
                <a:spcPct val="100000"/>
              </a:lnSpc>
              <a:buClr>
                <a:srgbClr val="0000FF"/>
              </a:buClr>
              <a:buFont typeface="Wingdings" panose="05000000000000000000" pitchFamily="2" charset="2"/>
              <a:buChar char="ü"/>
            </a:pPr>
            <a:r>
              <a:rPr lang="zh-CN" altLang="zh-CN" b="1" dirty="0"/>
              <a:t>结构发现</a:t>
            </a:r>
            <a:r>
              <a:rPr lang="zh-CN" altLang="en-US" b="1" dirty="0"/>
              <a:t>：</a:t>
            </a:r>
            <a:r>
              <a:rPr lang="zh-CN" altLang="zh-CN" dirty="0"/>
              <a:t>是指从</a:t>
            </a:r>
            <a:r>
              <a:rPr lang="en-US" altLang="zh-CN" dirty="0"/>
              <a:t>Web</a:t>
            </a:r>
            <a:r>
              <a:rPr lang="zh-CN" altLang="zh-CN" dirty="0"/>
              <a:t>文档的结构信息中推导知识。包括文档之间的超链接结构、文档内部的结构、文档</a:t>
            </a:r>
            <a:r>
              <a:rPr lang="en-US" altLang="zh-CN" dirty="0"/>
              <a:t>URL</a:t>
            </a:r>
            <a:r>
              <a:rPr lang="zh-CN" altLang="zh-CN" dirty="0"/>
              <a:t>中的目录路径结构等。</a:t>
            </a:r>
            <a:endParaRPr lang="en-US" altLang="zh-CN" b="1" dirty="0"/>
          </a:p>
        </p:txBody>
      </p:sp>
    </p:spTree>
  </p:cSld>
  <p:clrMapOvr>
    <a:masterClrMapping/>
  </p:clrMapOvr>
  <p:transition>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54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ea typeface="MS PGothic" panose="020B0600070205080204" pitchFamily="34" charset="-128"/>
              </a:rPr>
              <a:t>89</a:t>
            </a:fld>
            <a:endParaRPr lang="ja-JP" altLang="en-US" sz="1800" dirty="0">
              <a:solidFill>
                <a:srgbClr val="A50021"/>
              </a:solidFill>
              <a:ea typeface="MS PGothic" panose="020B0600070205080204" pitchFamily="34" charset="-128"/>
            </a:endParaRPr>
          </a:p>
        </p:txBody>
      </p:sp>
      <p:sp>
        <p:nvSpPr>
          <p:cNvPr id="34819" name="标题 1"/>
          <p:cNvSpPr>
            <a:spLocks noGrp="1"/>
          </p:cNvSpPr>
          <p:nvPr>
            <p:ph type="title"/>
          </p:nvPr>
        </p:nvSpPr>
        <p:spPr>
          <a:ln/>
        </p:spPr>
        <p:txBody>
          <a:bodyPr vert="horz" wrap="square" lIns="91440" tIns="45720" rIns="91440" bIns="45720" anchor="b" anchorCtr="0"/>
          <a:lstStyle/>
          <a:p>
            <a:r>
              <a:rPr lang="en-US" altLang="zh-CN" dirty="0">
                <a:latin typeface="Times New Roman" panose="02020603050405020304" pitchFamily="18" charset="0"/>
                <a:cs typeface="Times New Roman" panose="02020603050405020304" pitchFamily="18" charset="0"/>
              </a:rPr>
              <a:t>7.6.4 </a:t>
            </a:r>
            <a:r>
              <a:rPr lang="zh-CN" altLang="zh-CN" dirty="0">
                <a:latin typeface="Times New Roman" panose="02020603050405020304" pitchFamily="18" charset="0"/>
                <a:cs typeface="Times New Roman" panose="02020603050405020304" pitchFamily="18" charset="0"/>
              </a:rPr>
              <a:t>知识发现的对象</a:t>
            </a:r>
            <a:endParaRPr lang="zh-CN" altLang="en-US" dirty="0">
              <a:latin typeface="Times New Roman" panose="02020603050405020304" pitchFamily="18" charset="0"/>
              <a:ea typeface="Times New Roman" panose="02020603050405020304" pitchFamily="18" charset="0"/>
            </a:endParaRPr>
          </a:p>
        </p:txBody>
      </p:sp>
      <p:sp>
        <p:nvSpPr>
          <p:cNvPr id="6" name="灯片编号占位符 3"/>
          <p:cNvSpPr txBox="1"/>
          <p:nvPr/>
        </p:nvSpPr>
        <p:spPr bwMode="auto">
          <a:xfrm>
            <a:off x="6934200" y="6477000"/>
            <a:ext cx="1981200" cy="360363"/>
          </a:xfrm>
          <a:prstGeom prst="rect">
            <a:avLst/>
          </a:prstGeom>
          <a:noFill/>
          <a:ln w="9525">
            <a:noFill/>
            <a:miter lim="800000"/>
          </a:ln>
          <a:effectLst/>
        </p:spPr>
        <p:txBody>
          <a:bodyPr/>
          <a:lstStyle/>
          <a:p>
            <a:pPr algn="r">
              <a:buNone/>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89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4821" name="内容占位符 2"/>
          <p:cNvSpPr>
            <a:spLocks noGrp="1"/>
          </p:cNvSpPr>
          <p:nvPr>
            <p:ph idx="1"/>
          </p:nvPr>
        </p:nvSpPr>
        <p:spPr>
          <a:xfrm>
            <a:off x="250825" y="1214438"/>
            <a:ext cx="8321675" cy="5094287"/>
          </a:xfrm>
          <a:ln/>
        </p:spPr>
        <p:txBody>
          <a:bodyPr vert="horz" wrap="square" lIns="91440" tIns="45720" rIns="91440" bIns="45720" anchor="t" anchorCtr="0"/>
          <a:lstStyle/>
          <a:p>
            <a:pPr>
              <a:lnSpc>
                <a:spcPct val="100000"/>
              </a:lnSpc>
            </a:pPr>
            <a:r>
              <a:rPr lang="zh-CN" altLang="en-US" b="1" dirty="0">
                <a:solidFill>
                  <a:srgbClr val="0000FF"/>
                </a:solidFill>
              </a:rPr>
              <a:t>图像和视频数据</a:t>
            </a:r>
            <a:endParaRPr lang="en-US" altLang="zh-CN" b="1" dirty="0">
              <a:solidFill>
                <a:srgbClr val="0000FF"/>
              </a:solidFill>
            </a:endParaRPr>
          </a:p>
          <a:p>
            <a:pPr>
              <a:lnSpc>
                <a:spcPct val="100000"/>
              </a:lnSpc>
              <a:buClr>
                <a:srgbClr val="0000FF"/>
              </a:buClr>
              <a:buFont typeface="Wingdings" panose="05000000000000000000" pitchFamily="2" charset="2"/>
              <a:buChar char="ü"/>
            </a:pPr>
            <a:r>
              <a:rPr lang="zh-CN" altLang="zh-CN" b="1" dirty="0"/>
              <a:t>图像和视频数据中存在有用信息需要挖掘。</a:t>
            </a:r>
            <a:r>
              <a:rPr lang="zh-CN" altLang="zh-CN" dirty="0"/>
              <a:t>比如，地球资源卫星每天都要拍摄大量的图像或录像，对同一个地区而言，这些图像存在着明显的规律性，白天和黑夜的图像不一样，当可能发生洪水时与正常情况下的图像又不一样。</a:t>
            </a:r>
            <a:endParaRPr lang="en-US" altLang="zh-CN" dirty="0"/>
          </a:p>
          <a:p>
            <a:pPr>
              <a:lnSpc>
                <a:spcPct val="100000"/>
              </a:lnSpc>
              <a:buClr>
                <a:srgbClr val="0000FF"/>
              </a:buClr>
              <a:buFont typeface="Wingdings" panose="05000000000000000000" pitchFamily="2" charset="2"/>
              <a:buChar char="ü"/>
            </a:pPr>
            <a:r>
              <a:rPr lang="zh-CN" altLang="zh-CN" b="1" dirty="0"/>
              <a:t>分析图像变化，推测天气变化，预报自然灾害。</a:t>
            </a:r>
            <a:r>
              <a:rPr lang="zh-CN" altLang="en-US" dirty="0"/>
              <a:t>这类问题，在通常的模式识别与图像处理中都需要通过人工来分析这些变化规律，从而不可避免地漏掉了许多有用的信息。</a:t>
            </a:r>
            <a:endParaRPr lang="en-US" altLang="zh-CN" dirty="0"/>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267"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7.1  </a:t>
            </a:r>
            <a:r>
              <a:rPr lang="zh-CN" altLang="en-US" sz="3600" b="0" dirty="0">
                <a:latin typeface="Times New Roman" panose="02020603050405020304" pitchFamily="18" charset="0"/>
                <a:ea typeface="黑体" panose="02010609060101010101" pitchFamily="49" charset="-122"/>
              </a:rPr>
              <a:t>专家系统的产生和发展</a:t>
            </a:r>
          </a:p>
        </p:txBody>
      </p:sp>
      <p:sp>
        <p:nvSpPr>
          <p:cNvPr id="11268" name="Rectangle 3"/>
          <p:cNvSpPr>
            <a:spLocks noGrp="1"/>
          </p:cNvSpPr>
          <p:nvPr>
            <p:ph idx="1"/>
          </p:nvPr>
        </p:nvSpPr>
        <p:spPr>
          <a:xfrm>
            <a:off x="250825" y="1000125"/>
            <a:ext cx="8642350" cy="5400675"/>
          </a:xfrm>
          <a:ln/>
        </p:spPr>
        <p:txBody>
          <a:bodyPr vert="horz" wrap="square" lIns="91440" tIns="45720" rIns="91440" bIns="45720" anchor="t" anchorCtr="0"/>
          <a:lstStyle/>
          <a:p>
            <a:pPr eaLnBrk="1" hangingPunct="1">
              <a:lnSpc>
                <a:spcPct val="140000"/>
              </a:lnSpc>
              <a:buSzPct val="60000"/>
              <a:buFontTx/>
              <a:buBlip>
                <a:blip r:embed="rId3"/>
              </a:buBlip>
            </a:pPr>
            <a:r>
              <a:rPr lang="zh-CN" altLang="en-US" sz="2400" b="1" dirty="0"/>
              <a:t>第三阶段：发展期</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20</a:t>
            </a:r>
            <a:r>
              <a:rPr lang="zh-CN" altLang="en-US" sz="2400" b="1" dirty="0">
                <a:latin typeface="Times New Roman" panose="02020603050405020304" pitchFamily="18" charset="0"/>
              </a:rPr>
              <a:t>世纪</a:t>
            </a:r>
            <a:r>
              <a:rPr lang="en-US" altLang="zh-CN" sz="2400" b="1" dirty="0">
                <a:latin typeface="Times New Roman" panose="02020603050405020304" pitchFamily="18" charset="0"/>
              </a:rPr>
              <a:t>80</a:t>
            </a:r>
            <a:r>
              <a:rPr lang="zh-CN" altLang="en-US" sz="2400" b="1" dirty="0">
                <a:latin typeface="Times New Roman" panose="02020603050405020304" pitchFamily="18" charset="0"/>
              </a:rPr>
              <a:t>年代至今）</a:t>
            </a:r>
            <a:endParaRPr lang="zh-CN" altLang="en-US" sz="2400" dirty="0"/>
          </a:p>
        </p:txBody>
      </p:sp>
      <p:sp>
        <p:nvSpPr>
          <p:cNvPr id="212996" name="Text Box 4"/>
          <p:cNvSpPr txBox="1"/>
          <p:nvPr/>
        </p:nvSpPr>
        <p:spPr>
          <a:xfrm>
            <a:off x="304800" y="3999722"/>
            <a:ext cx="8610600" cy="2144370"/>
          </a:xfrm>
          <a:prstGeom prst="rect">
            <a:avLst/>
          </a:prstGeom>
          <a:gradFill rotWithShape="1">
            <a:gsLst>
              <a:gs pos="0">
                <a:srgbClr val="00FFFF"/>
              </a:gs>
              <a:gs pos="100000">
                <a:srgbClr val="FFFFFF"/>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marL="381000" indent="-381000" algn="just" eaLnBrk="1" hangingPunct="1">
              <a:lnSpc>
                <a:spcPct val="120000"/>
              </a:lnSpc>
              <a:spcBef>
                <a:spcPct val="20000"/>
              </a:spcBef>
              <a:buClr>
                <a:schemeClr val="accent2"/>
              </a:buClr>
              <a:buFont typeface="Wingdings" panose="05000000000000000000" pitchFamily="2" charset="2"/>
              <a:buChar char="§"/>
            </a:pPr>
            <a:r>
              <a:rPr lang="zh-CN" altLang="en-US" sz="2000" b="1" dirty="0">
                <a:solidFill>
                  <a:srgbClr val="FF0000"/>
                </a:solidFill>
              </a:rPr>
              <a:t>我国研制开发的专家系统：</a:t>
            </a:r>
            <a:endParaRPr lang="zh-CN" altLang="en-US" sz="2000" b="1" dirty="0">
              <a:solidFill>
                <a:srgbClr val="FF0000"/>
              </a:solidFill>
              <a:latin typeface="Times New Roman" panose="02020603050405020304" pitchFamily="18" charset="0"/>
            </a:endParaRPr>
          </a:p>
          <a:p>
            <a:pPr marL="838200" lvl="1" indent="-381000" algn="just" eaLnBrk="1" hangingPunct="1">
              <a:lnSpc>
                <a:spcPct val="120000"/>
              </a:lnSpc>
              <a:spcBef>
                <a:spcPct val="20000"/>
              </a:spcBef>
              <a:buClr>
                <a:srgbClr val="0000FF"/>
              </a:buClr>
              <a:buSzPct val="60000"/>
              <a:buFont typeface="Wingdings" panose="05000000000000000000" pitchFamily="2" charset="2"/>
              <a:buChar char="l"/>
            </a:pPr>
            <a:r>
              <a:rPr lang="zh-CN" altLang="en-US" sz="2000" b="1" dirty="0"/>
              <a:t>施肥专家系统（中国科学院合肥智能机械研究所）</a:t>
            </a:r>
          </a:p>
          <a:p>
            <a:pPr marL="838200" lvl="1" indent="-381000" algn="just" eaLnBrk="1" hangingPunct="1">
              <a:lnSpc>
                <a:spcPct val="120000"/>
              </a:lnSpc>
              <a:spcBef>
                <a:spcPct val="20000"/>
              </a:spcBef>
              <a:buClr>
                <a:srgbClr val="0000FF"/>
              </a:buClr>
              <a:buSzPct val="60000"/>
              <a:buFont typeface="Wingdings" panose="05000000000000000000" pitchFamily="2" charset="2"/>
              <a:buChar char="l"/>
            </a:pPr>
            <a:r>
              <a:rPr lang="zh-CN" altLang="en-US" sz="2000" b="1" dirty="0"/>
              <a:t>勘探专家系统及油气资源评价专家系统（吉林大学）</a:t>
            </a:r>
          </a:p>
          <a:p>
            <a:pPr marL="838200" lvl="1" indent="-381000" algn="just" eaLnBrk="1" hangingPunct="1">
              <a:lnSpc>
                <a:spcPct val="120000"/>
              </a:lnSpc>
              <a:spcBef>
                <a:spcPct val="20000"/>
              </a:spcBef>
              <a:buClr>
                <a:srgbClr val="0000FF"/>
              </a:buClr>
              <a:buSzPct val="60000"/>
              <a:buFont typeface="Wingdings" panose="05000000000000000000" pitchFamily="2" charset="2"/>
              <a:buChar char="l"/>
            </a:pPr>
            <a:r>
              <a:rPr lang="zh-CN" altLang="en-US" sz="2000" b="1" dirty="0"/>
              <a:t>服装剪裁专家系统及花布图案设计专家系统（浙江大学）</a:t>
            </a:r>
          </a:p>
          <a:p>
            <a:pPr marL="838200" lvl="1" indent="-381000" algn="just" eaLnBrk="1" hangingPunct="1">
              <a:lnSpc>
                <a:spcPct val="120000"/>
              </a:lnSpc>
              <a:spcBef>
                <a:spcPct val="20000"/>
              </a:spcBef>
              <a:buClr>
                <a:srgbClr val="0000FF"/>
              </a:buClr>
              <a:buSzPct val="60000"/>
              <a:buFont typeface="Wingdings" panose="05000000000000000000" pitchFamily="2" charset="2"/>
              <a:buChar char="l"/>
            </a:pPr>
            <a:r>
              <a:rPr lang="zh-CN" altLang="en-US" sz="2000" b="1" dirty="0"/>
              <a:t>关幼波肝病诊断专家系统（北京中医学院）</a:t>
            </a:r>
          </a:p>
        </p:txBody>
      </p:sp>
      <p:sp>
        <p:nvSpPr>
          <p:cNvPr id="2" name="Text Box 4">
            <a:extLst>
              <a:ext uri="{FF2B5EF4-FFF2-40B4-BE49-F238E27FC236}">
                <a16:creationId xmlns:a16="http://schemas.microsoft.com/office/drawing/2014/main" id="{B97EC9E4-14A7-55F9-E410-6CB4DF56DE9B}"/>
              </a:ext>
            </a:extLst>
          </p:cNvPr>
          <p:cNvSpPr txBox="1"/>
          <p:nvPr/>
        </p:nvSpPr>
        <p:spPr>
          <a:xfrm>
            <a:off x="304800" y="1886262"/>
            <a:ext cx="8229600" cy="1780552"/>
          </a:xfrm>
          <a:prstGeom prst="rect">
            <a:avLst/>
          </a:prstGeom>
          <a:gradFill rotWithShape="1">
            <a:gsLst>
              <a:gs pos="0">
                <a:srgbClr val="00FFFF"/>
              </a:gs>
              <a:gs pos="100000">
                <a:srgbClr val="FFFFFF"/>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a:lstStyle>
          <a:p>
            <a:pPr marL="381000" indent="-381000" algn="just" eaLnBrk="1" hangingPunct="1">
              <a:lnSpc>
                <a:spcPct val="120000"/>
              </a:lnSpc>
              <a:spcBef>
                <a:spcPct val="40000"/>
              </a:spcBef>
              <a:buClr>
                <a:schemeClr val="accent2"/>
              </a:buClr>
              <a:buFont typeface="Wingdings" panose="05000000000000000000" pitchFamily="2" charset="2"/>
              <a:buChar char="§"/>
            </a:pPr>
            <a:r>
              <a:rPr lang="zh-CN" altLang="en-US" sz="2000" b="1" dirty="0">
                <a:solidFill>
                  <a:srgbClr val="0000FF"/>
                </a:solidFill>
                <a:latin typeface="Times New Roman" panose="02020603050405020304" pitchFamily="18" charset="0"/>
              </a:rPr>
              <a:t>专家系统</a:t>
            </a:r>
            <a:r>
              <a:rPr lang="en-US" altLang="zh-CN" sz="2000" b="1" dirty="0">
                <a:solidFill>
                  <a:srgbClr val="0000FF"/>
                </a:solidFill>
                <a:latin typeface="Times New Roman" panose="02020603050405020304" pitchFamily="18" charset="0"/>
              </a:rPr>
              <a:t>XCON</a:t>
            </a:r>
            <a:r>
              <a:rPr lang="zh-CN" altLang="en-US" sz="2000" b="1" dirty="0">
                <a:solidFill>
                  <a:srgbClr val="000000"/>
                </a:solidFill>
                <a:latin typeface="Times New Roman" panose="02020603050405020304" pitchFamily="18" charset="0"/>
              </a:rPr>
              <a:t>（</a:t>
            </a:r>
            <a:r>
              <a:rPr lang="en-US" altLang="zh-CN" sz="2000" b="1" dirty="0">
                <a:solidFill>
                  <a:srgbClr val="000000"/>
                </a:solidFill>
                <a:latin typeface="Times New Roman" panose="02020603050405020304" pitchFamily="18" charset="0"/>
              </a:rPr>
              <a:t>1980</a:t>
            </a:r>
            <a:r>
              <a:rPr lang="zh-CN" altLang="en-US" sz="2000" b="1" dirty="0">
                <a:solidFill>
                  <a:srgbClr val="000000"/>
                </a:solidFill>
                <a:latin typeface="Times New Roman" panose="02020603050405020304" pitchFamily="18" charset="0"/>
              </a:rPr>
              <a:t>年</a:t>
            </a:r>
            <a:r>
              <a:rPr lang="en-US" altLang="zh-CN" sz="2000" b="1" dirty="0">
                <a:latin typeface="Times New Roman" panose="02020603050405020304" pitchFamily="18" charset="0"/>
              </a:rPr>
              <a:t>DEC</a:t>
            </a:r>
            <a:r>
              <a:rPr lang="zh-CN" altLang="en-US" sz="2000" b="1" dirty="0">
                <a:latin typeface="Times New Roman" panose="02020603050405020304" pitchFamily="18" charset="0"/>
              </a:rPr>
              <a:t>公司、卡内基－梅隆大学 ）</a:t>
            </a:r>
            <a:r>
              <a:rPr lang="zh-CN" altLang="en-US" sz="2000" b="1" dirty="0">
                <a:solidFill>
                  <a:srgbClr val="000000"/>
                </a:solidFill>
                <a:latin typeface="Times New Roman" panose="02020603050405020304" pitchFamily="18" charset="0"/>
              </a:rPr>
              <a:t>：为</a:t>
            </a:r>
            <a:r>
              <a:rPr lang="en-US" altLang="zh-CN" sz="2000" b="1" dirty="0">
                <a:solidFill>
                  <a:srgbClr val="000000"/>
                </a:solidFill>
                <a:latin typeface="Times New Roman" panose="02020603050405020304" pitchFamily="18" charset="0"/>
              </a:rPr>
              <a:t>VAX</a:t>
            </a:r>
            <a:r>
              <a:rPr lang="zh-CN" altLang="en-US" sz="2000" b="1" dirty="0">
                <a:solidFill>
                  <a:srgbClr val="000000"/>
                </a:solidFill>
                <a:latin typeface="Times New Roman" panose="02020603050405020304" pitchFamily="18" charset="0"/>
              </a:rPr>
              <a:t>计算机系统制订硬件配置方案。节约资金近</a:t>
            </a:r>
            <a:r>
              <a:rPr lang="en-US" altLang="zh-CN" sz="2000" b="1" dirty="0">
                <a:solidFill>
                  <a:srgbClr val="000000"/>
                </a:solidFill>
                <a:latin typeface="Times New Roman" panose="02020603050405020304" pitchFamily="18" charset="0"/>
              </a:rPr>
              <a:t>1</a:t>
            </a:r>
            <a:r>
              <a:rPr lang="zh-CN" altLang="en-US" sz="2000" b="1" dirty="0">
                <a:solidFill>
                  <a:srgbClr val="000000"/>
                </a:solidFill>
                <a:latin typeface="Times New Roman" panose="02020603050405020304" pitchFamily="18" charset="0"/>
              </a:rPr>
              <a:t>亿美元。</a:t>
            </a:r>
          </a:p>
          <a:p>
            <a:pPr marL="381000" indent="-381000" algn="just" eaLnBrk="1" hangingPunct="1">
              <a:lnSpc>
                <a:spcPct val="120000"/>
              </a:lnSpc>
              <a:spcBef>
                <a:spcPct val="40000"/>
              </a:spcBef>
              <a:buClr>
                <a:schemeClr val="accent2"/>
              </a:buClr>
              <a:buFont typeface="Wingdings" panose="05000000000000000000" pitchFamily="2" charset="2"/>
              <a:buChar char="§"/>
            </a:pPr>
            <a:r>
              <a:rPr lang="zh-CN" altLang="en-US" sz="2000" b="1" dirty="0">
                <a:solidFill>
                  <a:srgbClr val="FF0000"/>
                </a:solidFill>
                <a:latin typeface="Times New Roman" panose="02020603050405020304" pitchFamily="18" charset="0"/>
              </a:rPr>
              <a:t>专家系统开发工具：</a:t>
            </a:r>
          </a:p>
          <a:p>
            <a:pPr marL="838200" lvl="1" indent="-381000" algn="just" eaLnBrk="1" hangingPunct="1">
              <a:lnSpc>
                <a:spcPct val="120000"/>
              </a:lnSpc>
              <a:spcBef>
                <a:spcPct val="40000"/>
              </a:spcBef>
              <a:buClr>
                <a:srgbClr val="0000FF"/>
              </a:buClr>
              <a:buSzPct val="50000"/>
              <a:buFont typeface="Wingdings" panose="05000000000000000000" pitchFamily="2" charset="2"/>
              <a:buChar char="l"/>
            </a:pPr>
            <a:r>
              <a:rPr lang="zh-CN" altLang="en-US" sz="2000" b="1" dirty="0">
                <a:solidFill>
                  <a:srgbClr val="0000FF"/>
                </a:solidFill>
                <a:latin typeface="Times New Roman" panose="02020603050405020304" pitchFamily="18" charset="0"/>
              </a:rPr>
              <a:t>骨架系统、通用型知识表达语言、专家系统开发环境</a:t>
            </a:r>
            <a:r>
              <a:rPr lang="zh-CN" altLang="en-US" sz="2000" b="1" dirty="0">
                <a:solidFill>
                  <a:srgbClr val="000000"/>
                </a:solidFill>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2996"/>
                                        </p:tgtEl>
                                        <p:attrNameLst>
                                          <p:attrName>style.visibility</p:attrName>
                                        </p:attrNameLst>
                                      </p:cBhvr>
                                      <p:to>
                                        <p:strVal val="visible"/>
                                      </p:to>
                                    </p:set>
                                    <p:animEffect transition="in" filter="checkerboard(across)">
                                      <p:cBhvr>
                                        <p:cTn id="7" dur="500"/>
                                        <p:tgtEl>
                                          <p:spTgt spid="212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7347"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第</a:t>
            </a:r>
            <a:r>
              <a:rPr lang="en-US" altLang="zh-CN" sz="3600" b="0" dirty="0">
                <a:latin typeface="Times New Roman" panose="02020603050405020304" pitchFamily="18" charset="0"/>
                <a:ea typeface="黑体" panose="02010609060101010101" pitchFamily="49" charset="-122"/>
              </a:rPr>
              <a:t>7</a:t>
            </a:r>
            <a:r>
              <a:rPr lang="zh-CN" altLang="en-US" sz="3600" b="0" dirty="0">
                <a:latin typeface="Times New Roman" panose="02020603050405020304" pitchFamily="18" charset="0"/>
                <a:ea typeface="黑体" panose="02010609060101010101" pitchFamily="49" charset="-122"/>
              </a:rPr>
              <a:t>章  专家系统与机器学习</a:t>
            </a:r>
          </a:p>
        </p:txBody>
      </p:sp>
      <p:sp>
        <p:nvSpPr>
          <p:cNvPr id="57348" name="Rectangle 3"/>
          <p:cNvSpPr>
            <a:spLocks noGrp="1"/>
          </p:cNvSpPr>
          <p:nvPr>
            <p:ph idx="1"/>
          </p:nvPr>
        </p:nvSpPr>
        <p:spPr>
          <a:xfrm>
            <a:off x="501650" y="1066800"/>
            <a:ext cx="8642350" cy="5400675"/>
          </a:xfrm>
          <a:ln/>
        </p:spPr>
        <p:txBody>
          <a:bodyPr vert="horz" wrap="square" lIns="91440" tIns="45720" rIns="91440" bIns="45720" anchor="t" anchorCtr="0"/>
          <a:lstStyle/>
          <a:p>
            <a:pPr eaLnBrk="1" hangingPunct="1">
              <a:lnSpc>
                <a:spcPct val="110000"/>
              </a:lnSpc>
              <a:spcBef>
                <a:spcPct val="30000"/>
              </a:spcBef>
            </a:pPr>
            <a:r>
              <a:rPr lang="en-US" altLang="zh-CN" b="1" dirty="0">
                <a:latin typeface="Times New Roman" panose="02020603050405020304" pitchFamily="18" charset="0"/>
              </a:rPr>
              <a:t>7.1  </a:t>
            </a:r>
            <a:r>
              <a:rPr lang="zh-CN" altLang="en-US" b="1" dirty="0">
                <a:latin typeface="Times New Roman" panose="02020603050405020304" pitchFamily="18" charset="0"/>
              </a:rPr>
              <a:t>专家系统的产生和发展 </a:t>
            </a:r>
          </a:p>
          <a:p>
            <a:pPr eaLnBrk="1" hangingPunct="1">
              <a:lnSpc>
                <a:spcPct val="110000"/>
              </a:lnSpc>
              <a:spcBef>
                <a:spcPct val="30000"/>
              </a:spcBef>
            </a:pPr>
            <a:r>
              <a:rPr lang="en-US" altLang="zh-CN" b="1" dirty="0">
                <a:latin typeface="Times New Roman" panose="02020603050405020304" pitchFamily="18" charset="0"/>
              </a:rPr>
              <a:t>7.2  </a:t>
            </a:r>
            <a:r>
              <a:rPr lang="zh-CN" altLang="en-US" b="1" dirty="0">
                <a:latin typeface="Times New Roman" panose="02020603050405020304" pitchFamily="18" charset="0"/>
              </a:rPr>
              <a:t>专家系统的概念 </a:t>
            </a:r>
          </a:p>
          <a:p>
            <a:pPr eaLnBrk="1" hangingPunct="1">
              <a:lnSpc>
                <a:spcPct val="110000"/>
              </a:lnSpc>
              <a:spcBef>
                <a:spcPct val="30000"/>
              </a:spcBef>
            </a:pPr>
            <a:r>
              <a:rPr lang="en-US" altLang="zh-CN" b="1" dirty="0">
                <a:latin typeface="Times New Roman" panose="02020603050405020304" pitchFamily="18" charset="0"/>
              </a:rPr>
              <a:t>7.3  </a:t>
            </a:r>
            <a:r>
              <a:rPr lang="zh-CN" altLang="en-US" b="1" dirty="0">
                <a:latin typeface="Times New Roman" panose="02020603050405020304" pitchFamily="18" charset="0"/>
              </a:rPr>
              <a:t>专家系统的工作原理</a:t>
            </a:r>
          </a:p>
          <a:p>
            <a:pPr eaLnBrk="1" hangingPunct="1">
              <a:lnSpc>
                <a:spcPct val="110000"/>
              </a:lnSpc>
              <a:spcBef>
                <a:spcPct val="30000"/>
              </a:spcBef>
            </a:pPr>
            <a:r>
              <a:rPr lang="en-US" altLang="zh-CN" b="1" dirty="0">
                <a:latin typeface="Times New Roman" panose="02020603050405020304" pitchFamily="18" charset="0"/>
              </a:rPr>
              <a:t>7.4  </a:t>
            </a:r>
            <a:r>
              <a:rPr lang="zh-CN" altLang="en-US" b="1" dirty="0">
                <a:latin typeface="Times New Roman" panose="02020603050405020304" pitchFamily="18" charset="0"/>
              </a:rPr>
              <a:t>知识获取的主要过程与模式</a:t>
            </a:r>
          </a:p>
          <a:p>
            <a:pPr eaLnBrk="1" hangingPunct="1">
              <a:lnSpc>
                <a:spcPct val="110000"/>
              </a:lnSpc>
              <a:spcBef>
                <a:spcPct val="30000"/>
              </a:spcBef>
            </a:pPr>
            <a:r>
              <a:rPr lang="en-US" altLang="zh-CN" b="1" dirty="0">
                <a:latin typeface="Times New Roman" panose="02020603050405020304" pitchFamily="18" charset="0"/>
              </a:rPr>
              <a:t>7.5  </a:t>
            </a:r>
            <a:r>
              <a:rPr lang="zh-CN" altLang="en-US" b="1" dirty="0">
                <a:latin typeface="Times New Roman" panose="02020603050405020304" pitchFamily="18" charset="0"/>
              </a:rPr>
              <a:t>机器学习</a:t>
            </a:r>
          </a:p>
          <a:p>
            <a:pPr eaLnBrk="1" hangingPunct="1">
              <a:lnSpc>
                <a:spcPct val="110000"/>
              </a:lnSpc>
              <a:spcBef>
                <a:spcPct val="30000"/>
              </a:spcBef>
            </a:pPr>
            <a:r>
              <a:rPr lang="en-US" altLang="zh-CN" b="1" dirty="0">
                <a:latin typeface="Times New Roman" panose="02020603050405020304" pitchFamily="18" charset="0"/>
              </a:rPr>
              <a:t>7.6  </a:t>
            </a:r>
            <a:r>
              <a:rPr lang="zh-CN" altLang="en-US" b="1" dirty="0">
                <a:latin typeface="Times New Roman" panose="02020603050405020304" pitchFamily="18" charset="0"/>
              </a:rPr>
              <a:t>知识发现与数据挖掘</a:t>
            </a:r>
          </a:p>
          <a:p>
            <a:pPr eaLnBrk="1" hangingPunct="1">
              <a:lnSpc>
                <a:spcPct val="110000"/>
              </a:lnSpc>
              <a:spcBef>
                <a:spcPct val="30000"/>
              </a:spcBef>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7.7  </a:t>
            </a:r>
            <a:r>
              <a:rPr lang="zh-CN" altLang="en-US" b="1" dirty="0">
                <a:solidFill>
                  <a:srgbClr val="0000FF"/>
                </a:solidFill>
                <a:latin typeface="Times New Roman" panose="02020603050405020304" pitchFamily="18" charset="0"/>
              </a:rPr>
              <a:t>专家系统的建立</a:t>
            </a:r>
          </a:p>
        </p:txBody>
      </p:sp>
    </p:spTree>
  </p:cSld>
  <p:clrMapOvr>
    <a:masterClrMapping/>
  </p:clrMapOvr>
  <p:transition>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9395"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59396" name="Rectangle 3"/>
          <p:cNvSpPr>
            <a:spLocks noGrp="1"/>
          </p:cNvSpPr>
          <p:nvPr>
            <p:ph idx="1"/>
          </p:nvPr>
        </p:nvSpPr>
        <p:spPr>
          <a:xfrm>
            <a:off x="501650" y="1143000"/>
            <a:ext cx="8642350" cy="5400675"/>
          </a:xfrm>
          <a:ln/>
        </p:spPr>
        <p:txBody>
          <a:bodyPr vert="horz" wrap="square" lIns="91440" tIns="45720" rIns="91440" bIns="45720" anchor="t" anchorCtr="0"/>
          <a:lstStyle/>
          <a:p>
            <a:pPr eaLnBrk="1" hangingPunct="1">
              <a:spcBef>
                <a:spcPct val="30000"/>
              </a:spcBef>
              <a:buSzPct val="60000"/>
              <a:buBlip>
                <a:blip r:embed="rId2"/>
              </a:buBlip>
            </a:pPr>
            <a:r>
              <a:rPr lang="en-US" altLang="zh-CN" b="1" dirty="0">
                <a:latin typeface="Times New Roman" panose="02020603050405020304" pitchFamily="18" charset="0"/>
              </a:rPr>
              <a:t>7.7.1 </a:t>
            </a:r>
            <a:r>
              <a:rPr lang="zh-CN" altLang="en-US" b="1" dirty="0">
                <a:latin typeface="Times New Roman" panose="02020603050405020304" pitchFamily="18" charset="0"/>
              </a:rPr>
              <a:t>适合于专家系统求解的问题</a:t>
            </a:r>
          </a:p>
          <a:p>
            <a:pPr eaLnBrk="1" hangingPunct="1">
              <a:spcBef>
                <a:spcPct val="30000"/>
              </a:spcBef>
              <a:buSzPct val="60000"/>
              <a:buBlip>
                <a:blip r:embed="rId2"/>
              </a:buBlip>
            </a:pPr>
            <a:r>
              <a:rPr lang="en-US" altLang="zh-CN" b="1" dirty="0">
                <a:latin typeface="Times New Roman" panose="02020603050405020304" pitchFamily="18" charset="0"/>
              </a:rPr>
              <a:t>7.7.2 </a:t>
            </a:r>
            <a:r>
              <a:rPr lang="zh-CN" altLang="en-US" b="1" dirty="0">
                <a:latin typeface="Times New Roman" panose="02020603050405020304" pitchFamily="18" charset="0"/>
              </a:rPr>
              <a:t>专家系统的设计原则与开发步骤</a:t>
            </a:r>
          </a:p>
          <a:p>
            <a:pPr eaLnBrk="1" hangingPunct="1">
              <a:spcBef>
                <a:spcPct val="30000"/>
              </a:spcBef>
              <a:buSzPct val="60000"/>
              <a:buBlip>
                <a:blip r:embed="rId2"/>
              </a:buBlip>
            </a:pPr>
            <a:r>
              <a:rPr lang="en-US" altLang="zh-CN" b="1" dirty="0">
                <a:latin typeface="Times New Roman" panose="02020603050405020304" pitchFamily="18" charset="0"/>
              </a:rPr>
              <a:t>7.7.3 </a:t>
            </a:r>
            <a:r>
              <a:rPr lang="zh-CN" altLang="en-US" b="1" dirty="0">
                <a:latin typeface="Times New Roman" panose="02020603050405020304" pitchFamily="18" charset="0"/>
              </a:rPr>
              <a:t>专家系统的评价</a:t>
            </a:r>
          </a:p>
        </p:txBody>
      </p:sp>
      <p:sp>
        <p:nvSpPr>
          <p:cNvPr id="59397"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7.7  </a:t>
            </a:r>
            <a:r>
              <a:rPr lang="zh-CN" altLang="en-US" sz="3600" dirty="0">
                <a:solidFill>
                  <a:schemeClr val="bg1"/>
                </a:solidFill>
                <a:latin typeface="Times New Roman" panose="02020603050405020304" pitchFamily="18" charset="0"/>
                <a:ea typeface="黑体" panose="02010609060101010101" pitchFamily="49" charset="-122"/>
              </a:rPr>
              <a:t>专家系统的建立</a:t>
            </a:r>
            <a:r>
              <a:rPr lang="en-US" altLang="zh-CN" sz="3600" dirty="0">
                <a:solidFill>
                  <a:schemeClr val="bg1"/>
                </a:solidFill>
                <a:latin typeface="Times New Roman" panose="02020603050405020304" pitchFamily="18" charset="0"/>
                <a:ea typeface="黑体" panose="02010609060101010101" pitchFamily="49" charset="-122"/>
              </a:rPr>
              <a:t>-</a:t>
            </a:r>
            <a:r>
              <a:rPr lang="zh-CN" altLang="en-US" sz="3600" dirty="0">
                <a:solidFill>
                  <a:schemeClr val="bg1"/>
                </a:solidFill>
                <a:latin typeface="Times New Roman" panose="02020603050405020304" pitchFamily="18" charset="0"/>
                <a:ea typeface="黑体" panose="02010609060101010101" pitchFamily="49" charset="-122"/>
              </a:rPr>
              <a:t>自学</a:t>
            </a:r>
          </a:p>
        </p:txBody>
      </p:sp>
    </p:spTree>
  </p:cSld>
  <p:clrMapOvr>
    <a:masterClrMapping/>
  </p:clrMapOvr>
  <p:transition>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041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7.7.1  </a:t>
            </a:r>
            <a:r>
              <a:rPr lang="zh-CN" altLang="en-US" sz="3600" b="0" dirty="0">
                <a:latin typeface="Times New Roman" panose="02020603050405020304" pitchFamily="18" charset="0"/>
                <a:ea typeface="黑体" panose="02010609060101010101" pitchFamily="49" charset="-122"/>
              </a:rPr>
              <a:t>适合于专家系统求解的问题</a:t>
            </a:r>
          </a:p>
        </p:txBody>
      </p:sp>
      <p:sp>
        <p:nvSpPr>
          <p:cNvPr id="60420" name="Rectangle 3"/>
          <p:cNvSpPr>
            <a:spLocks noGrp="1"/>
          </p:cNvSpPr>
          <p:nvPr>
            <p:ph idx="1"/>
          </p:nvPr>
        </p:nvSpPr>
        <p:spPr>
          <a:xfrm>
            <a:off x="327025" y="1365250"/>
            <a:ext cx="8512175" cy="3282950"/>
          </a:xfrm>
          <a:ln/>
        </p:spPr>
        <p:txBody>
          <a:bodyPr vert="horz" wrap="square" lIns="91440" tIns="45720" rIns="91440" bIns="45720" anchor="t" anchorCtr="0"/>
          <a:lstStyle/>
          <a:p>
            <a:pPr eaLnBrk="1" hangingPunct="1"/>
            <a:r>
              <a:rPr lang="zh-CN" altLang="en-US" b="1" dirty="0">
                <a:solidFill>
                  <a:srgbClr val="0000FF"/>
                </a:solidFill>
              </a:rPr>
              <a:t>如何选择适合专家系统开发的问题</a:t>
            </a:r>
            <a:r>
              <a:rPr lang="en-US" altLang="zh-CN" b="1" dirty="0"/>
              <a:t>——</a:t>
            </a:r>
            <a:r>
              <a:rPr lang="zh-CN" altLang="en-US" b="1" dirty="0"/>
              <a:t>威特曼</a:t>
            </a:r>
            <a:r>
              <a:rPr lang="en-US" altLang="zh-CN" b="1" dirty="0">
                <a:latin typeface="Times New Roman" panose="02020603050405020304" pitchFamily="18" charset="0"/>
              </a:rPr>
              <a:t>(Waterman)</a:t>
            </a:r>
          </a:p>
        </p:txBody>
      </p:sp>
      <p:sp>
        <p:nvSpPr>
          <p:cNvPr id="224260" name="Rectangle 4"/>
          <p:cNvSpPr/>
          <p:nvPr/>
        </p:nvSpPr>
        <p:spPr>
          <a:xfrm>
            <a:off x="914400" y="2667000"/>
            <a:ext cx="6705600" cy="1981200"/>
          </a:xfrm>
          <a:prstGeom prst="rect">
            <a:avLst/>
          </a:prstGeom>
          <a:gradFill rotWithShape="1">
            <a:gsLst>
              <a:gs pos="0">
                <a:srgbClr val="00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469900" indent="-469900" eaLnBrk="1" hangingPunct="1">
              <a:lnSpc>
                <a:spcPct val="120000"/>
              </a:lnSpc>
              <a:spcBef>
                <a:spcPct val="40000"/>
              </a:spcBef>
              <a:buClr>
                <a:srgbClr val="0000FF"/>
              </a:buClr>
              <a:buSzPct val="60000"/>
              <a:buFont typeface="Wingdings" panose="05000000000000000000" pitchFamily="2" charset="2"/>
              <a:buChar char="l"/>
            </a:pPr>
            <a:r>
              <a:rPr lang="zh-CN" altLang="en-US" sz="2600" b="1" dirty="0">
                <a:latin typeface="Arial" panose="020B0604020202020204" pitchFamily="34" charset="0"/>
              </a:rPr>
              <a:t>什么情况下开发专家系统是可能的？</a:t>
            </a:r>
          </a:p>
          <a:p>
            <a:pPr marL="469900" indent="-469900" eaLnBrk="1" hangingPunct="1">
              <a:lnSpc>
                <a:spcPct val="120000"/>
              </a:lnSpc>
              <a:spcBef>
                <a:spcPct val="40000"/>
              </a:spcBef>
              <a:buClr>
                <a:srgbClr val="0000FF"/>
              </a:buClr>
              <a:buSzPct val="60000"/>
              <a:buFont typeface="Wingdings" panose="05000000000000000000" pitchFamily="2" charset="2"/>
              <a:buChar char="l"/>
            </a:pPr>
            <a:r>
              <a:rPr lang="zh-CN" altLang="en-US" sz="2600" b="1" dirty="0">
                <a:latin typeface="Arial" panose="020B0604020202020204" pitchFamily="34" charset="0"/>
              </a:rPr>
              <a:t>什么情况下开发专家系统是合理的？</a:t>
            </a:r>
          </a:p>
          <a:p>
            <a:pPr marL="469900" indent="-469900" eaLnBrk="1" hangingPunct="1">
              <a:lnSpc>
                <a:spcPct val="120000"/>
              </a:lnSpc>
              <a:spcBef>
                <a:spcPct val="40000"/>
              </a:spcBef>
              <a:buClr>
                <a:srgbClr val="0000FF"/>
              </a:buClr>
              <a:buSzPct val="60000"/>
              <a:buFont typeface="Wingdings" panose="05000000000000000000" pitchFamily="2" charset="2"/>
              <a:buChar char="l"/>
            </a:pPr>
            <a:r>
              <a:rPr lang="zh-CN" altLang="en-US" sz="2600" b="1" dirty="0">
                <a:latin typeface="Arial" panose="020B0604020202020204" pitchFamily="34" charset="0"/>
              </a:rPr>
              <a:t>什么情况下开发专家系统是合适的？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24260">
                                            <p:txEl>
                                              <p:pRg st="0" end="0"/>
                                            </p:txEl>
                                          </p:spTgt>
                                        </p:tgtEl>
                                        <p:attrNameLst>
                                          <p:attrName>style.visibility</p:attrName>
                                        </p:attrNameLst>
                                      </p:cBhvr>
                                      <p:to>
                                        <p:strVal val="visible"/>
                                      </p:to>
                                    </p:set>
                                    <p:animEffect transition="in" filter="fade">
                                      <p:cBhvr>
                                        <p:cTn id="7" dur="800" decel="100000"/>
                                        <p:tgtEl>
                                          <p:spTgt spid="224260">
                                            <p:txEl>
                                              <p:pRg st="0" end="0"/>
                                            </p:txEl>
                                          </p:spTgt>
                                        </p:tgtEl>
                                      </p:cBhvr>
                                    </p:animEffect>
                                    <p:anim calcmode="lin" valueType="num">
                                      <p:cBhvr>
                                        <p:cTn id="8" dur="800" decel="100000" fill="hold"/>
                                        <p:tgtEl>
                                          <p:spTgt spid="224260">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224260">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224260">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24260">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24260">
                                            <p:txEl>
                                              <p:pRg st="0" end="0"/>
                                            </p:txEl>
                                          </p:spTgt>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224260">
                                            <p:txEl>
                                              <p:pRg st="1" end="1"/>
                                            </p:txEl>
                                          </p:spTgt>
                                        </p:tgtEl>
                                        <p:attrNameLst>
                                          <p:attrName>style.visibility</p:attrName>
                                        </p:attrNameLst>
                                      </p:cBhvr>
                                      <p:to>
                                        <p:strVal val="visible"/>
                                      </p:to>
                                    </p:set>
                                    <p:animEffect transition="in" filter="fade">
                                      <p:cBhvr>
                                        <p:cTn id="15" dur="800" decel="100000"/>
                                        <p:tgtEl>
                                          <p:spTgt spid="224260">
                                            <p:txEl>
                                              <p:pRg st="1" end="1"/>
                                            </p:txEl>
                                          </p:spTgt>
                                        </p:tgtEl>
                                      </p:cBhvr>
                                    </p:animEffect>
                                    <p:anim calcmode="lin" valueType="num">
                                      <p:cBhvr>
                                        <p:cTn id="16" dur="800" decel="100000" fill="hold"/>
                                        <p:tgtEl>
                                          <p:spTgt spid="224260">
                                            <p:txEl>
                                              <p:pRg st="1" end="1"/>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224260">
                                            <p:txEl>
                                              <p:pRg st="1" end="1"/>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224260">
                                            <p:txEl>
                                              <p:pRg st="1" end="1"/>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224260">
                                            <p:txEl>
                                              <p:pRg st="1" end="1"/>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224260">
                                            <p:txEl>
                                              <p:pRg st="1" end="1"/>
                                            </p:txEl>
                                          </p:spTgt>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224260">
                                            <p:txEl>
                                              <p:pRg st="2" end="2"/>
                                            </p:txEl>
                                          </p:spTgt>
                                        </p:tgtEl>
                                        <p:attrNameLst>
                                          <p:attrName>style.visibility</p:attrName>
                                        </p:attrNameLst>
                                      </p:cBhvr>
                                      <p:to>
                                        <p:strVal val="visible"/>
                                      </p:to>
                                    </p:set>
                                    <p:animEffect transition="in" filter="fade">
                                      <p:cBhvr>
                                        <p:cTn id="23" dur="800" decel="100000"/>
                                        <p:tgtEl>
                                          <p:spTgt spid="224260">
                                            <p:txEl>
                                              <p:pRg st="2" end="2"/>
                                            </p:txEl>
                                          </p:spTgt>
                                        </p:tgtEl>
                                      </p:cBhvr>
                                    </p:animEffect>
                                    <p:anim calcmode="lin" valueType="num">
                                      <p:cBhvr>
                                        <p:cTn id="24" dur="800" decel="100000" fill="hold"/>
                                        <p:tgtEl>
                                          <p:spTgt spid="224260">
                                            <p:txEl>
                                              <p:pRg st="2" end="2"/>
                                            </p:txEl>
                                          </p:spTgt>
                                        </p:tgtEl>
                                        <p:attrNameLst>
                                          <p:attrName>style.rotation</p:attrName>
                                        </p:attrNameLst>
                                      </p:cBhvr>
                                      <p:tavLst>
                                        <p:tav tm="0">
                                          <p:val>
                                            <p:fltVal val="-90"/>
                                          </p:val>
                                        </p:tav>
                                        <p:tav tm="100000">
                                          <p:val>
                                            <p:fltVal val="0"/>
                                          </p:val>
                                        </p:tav>
                                      </p:tavLst>
                                    </p:anim>
                                    <p:anim calcmode="lin" valueType="num">
                                      <p:cBhvr>
                                        <p:cTn id="25" dur="800" decel="100000" fill="hold"/>
                                        <p:tgtEl>
                                          <p:spTgt spid="224260">
                                            <p:txEl>
                                              <p:pRg st="2" end="2"/>
                                            </p:txEl>
                                          </p:spTgt>
                                        </p:tgtEl>
                                        <p:attrNameLst>
                                          <p:attrName>ppt_x</p:attrName>
                                        </p:attrNameLst>
                                      </p:cBhvr>
                                      <p:tavLst>
                                        <p:tav tm="0">
                                          <p:val>
                                            <p:strVal val="#ppt_x+0.4"/>
                                          </p:val>
                                        </p:tav>
                                        <p:tav tm="100000">
                                          <p:val>
                                            <p:strVal val="#ppt_x-0.05"/>
                                          </p:val>
                                        </p:tav>
                                      </p:tavLst>
                                    </p:anim>
                                    <p:anim calcmode="lin" valueType="num">
                                      <p:cBhvr>
                                        <p:cTn id="26" dur="800" decel="100000" fill="hold"/>
                                        <p:tgtEl>
                                          <p:spTgt spid="224260">
                                            <p:txEl>
                                              <p:pRg st="2" end="2"/>
                                            </p:txEl>
                                          </p:spTgt>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224260">
                                            <p:txEl>
                                              <p:pRg st="2" end="2"/>
                                            </p:txEl>
                                          </p:spTgt>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224260">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1443" name="Rectangle 4"/>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7.7.1  </a:t>
            </a:r>
            <a:r>
              <a:rPr lang="zh-CN" altLang="en-US" sz="3600" b="0" dirty="0">
                <a:latin typeface="Times New Roman" panose="02020603050405020304" pitchFamily="18" charset="0"/>
                <a:ea typeface="黑体" panose="02010609060101010101" pitchFamily="49" charset="-122"/>
              </a:rPr>
              <a:t>适合于专家系统求解的问题</a:t>
            </a:r>
            <a:r>
              <a:rPr lang="zh-CN" altLang="en-US" dirty="0">
                <a:latin typeface="Times New Roman" panose="02020603050405020304" pitchFamily="18" charset="0"/>
              </a:rPr>
              <a:t> </a:t>
            </a:r>
          </a:p>
        </p:txBody>
      </p:sp>
      <p:sp>
        <p:nvSpPr>
          <p:cNvPr id="61444" name="Rectangle 5"/>
          <p:cNvSpPr>
            <a:spLocks noGrp="1"/>
          </p:cNvSpPr>
          <p:nvPr>
            <p:ph idx="1"/>
          </p:nvPr>
        </p:nvSpPr>
        <p:spPr>
          <a:xfrm>
            <a:off x="250825" y="1219200"/>
            <a:ext cx="8642350" cy="350520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1.  </a:t>
            </a:r>
            <a:r>
              <a:rPr lang="zh-CN" altLang="en-US" b="1" dirty="0">
                <a:solidFill>
                  <a:srgbClr val="0000FF"/>
                </a:solidFill>
                <a:latin typeface="Times New Roman" panose="02020603050405020304" pitchFamily="18" charset="0"/>
              </a:rPr>
              <a:t>什么情况下开发专家系统是可能的？</a:t>
            </a:r>
            <a:endParaRPr lang="zh-CN" altLang="en-US" sz="2600" b="1" dirty="0">
              <a:solidFill>
                <a:srgbClr val="0000FF"/>
              </a:solidFill>
              <a:latin typeface="Times New Roman" panose="02020603050405020304" pitchFamily="18" charset="0"/>
            </a:endParaRPr>
          </a:p>
        </p:txBody>
      </p:sp>
      <p:sp>
        <p:nvSpPr>
          <p:cNvPr id="44038" name="Rectangle 6"/>
          <p:cNvSpPr/>
          <p:nvPr/>
        </p:nvSpPr>
        <p:spPr>
          <a:xfrm>
            <a:off x="381000" y="2057400"/>
            <a:ext cx="8382000" cy="2514600"/>
          </a:xfrm>
          <a:prstGeom prst="rect">
            <a:avLst/>
          </a:prstGeom>
          <a:gradFill rotWithShape="1">
            <a:gsLst>
              <a:gs pos="0">
                <a:srgbClr val="FF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469900" indent="-469900" algn="just"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）主要依靠经验性知识，不需运用大量常识性知识就  </a:t>
            </a:r>
          </a:p>
          <a:p>
            <a:pPr marL="469900" indent="-469900" algn="just"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          可解决的任务。</a:t>
            </a:r>
          </a:p>
          <a:p>
            <a:pPr marL="469900" indent="-469900" algn="just"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）存在真正的领域专家。</a:t>
            </a:r>
          </a:p>
          <a:p>
            <a:pPr marL="469900" indent="-469900" algn="just"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）有明确的开发目标，且任务不太难实现。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8">
                                            <p:txEl>
                                              <p:pRg st="0" end="0"/>
                                            </p:txEl>
                                          </p:spTgt>
                                        </p:tgtEl>
                                        <p:attrNameLst>
                                          <p:attrName>style.visibility</p:attrName>
                                        </p:attrNameLst>
                                      </p:cBhvr>
                                      <p:to>
                                        <p:strVal val="visible"/>
                                      </p:to>
                                    </p:set>
                                    <p:anim calcmode="lin" valueType="num">
                                      <p:cBhvr additive="base">
                                        <p:cTn id="7" dur="500" fill="hold"/>
                                        <p:tgtEl>
                                          <p:spTgt spid="440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4038">
                                            <p:txEl>
                                              <p:pRg st="1" end="1"/>
                                            </p:txEl>
                                          </p:spTgt>
                                        </p:tgtEl>
                                        <p:attrNameLst>
                                          <p:attrName>style.visibility</p:attrName>
                                        </p:attrNameLst>
                                      </p:cBhvr>
                                      <p:to>
                                        <p:strVal val="visible"/>
                                      </p:to>
                                    </p:set>
                                    <p:anim calcmode="lin" valueType="num">
                                      <p:cBhvr additive="base">
                                        <p:cTn id="12" dur="500" fill="hold"/>
                                        <p:tgtEl>
                                          <p:spTgt spid="44038">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40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4038">
                                            <p:txEl>
                                              <p:pRg st="2" end="2"/>
                                            </p:txEl>
                                          </p:spTgt>
                                        </p:tgtEl>
                                        <p:attrNameLst>
                                          <p:attrName>style.visibility</p:attrName>
                                        </p:attrNameLst>
                                      </p:cBhvr>
                                      <p:to>
                                        <p:strVal val="visible"/>
                                      </p:to>
                                    </p:set>
                                    <p:anim calcmode="lin" valueType="num">
                                      <p:cBhvr additive="base">
                                        <p:cTn id="18" dur="500" fill="hold"/>
                                        <p:tgtEl>
                                          <p:spTgt spid="44038">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403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4038">
                                            <p:txEl>
                                              <p:pRg st="3" end="3"/>
                                            </p:txEl>
                                          </p:spTgt>
                                        </p:tgtEl>
                                        <p:attrNameLst>
                                          <p:attrName>style.visibility</p:attrName>
                                        </p:attrNameLst>
                                      </p:cBhvr>
                                      <p:to>
                                        <p:strVal val="visible"/>
                                      </p:to>
                                    </p:set>
                                    <p:anim calcmode="lin" valueType="num">
                                      <p:cBhvr additive="base">
                                        <p:cTn id="24" dur="500" fill="hold"/>
                                        <p:tgtEl>
                                          <p:spTgt spid="44038">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403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8"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2467" name="Rectangle 5"/>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7.7.1  </a:t>
            </a:r>
            <a:r>
              <a:rPr lang="zh-CN" altLang="en-US" sz="3600" b="0" dirty="0">
                <a:latin typeface="Times New Roman" panose="02020603050405020304" pitchFamily="18" charset="0"/>
                <a:ea typeface="黑体" panose="02010609060101010101" pitchFamily="49" charset="-122"/>
              </a:rPr>
              <a:t>适合于专家系统求解的问题</a:t>
            </a:r>
          </a:p>
        </p:txBody>
      </p:sp>
      <p:sp>
        <p:nvSpPr>
          <p:cNvPr id="62468" name="Rectangle 6"/>
          <p:cNvSpPr>
            <a:spLocks noGrp="1"/>
          </p:cNvSpPr>
          <p:nvPr>
            <p:ph idx="1"/>
          </p:nvPr>
        </p:nvSpPr>
        <p:spPr>
          <a:xfrm>
            <a:off x="228600" y="1254125"/>
            <a:ext cx="8642350" cy="343535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2.  </a:t>
            </a:r>
            <a:r>
              <a:rPr lang="zh-CN" altLang="en-US" b="1" dirty="0">
                <a:solidFill>
                  <a:srgbClr val="0000FF"/>
                </a:solidFill>
                <a:latin typeface="Times New Roman" panose="02020603050405020304" pitchFamily="18" charset="0"/>
              </a:rPr>
              <a:t>什么情况下开发专家系统是合理的？</a:t>
            </a:r>
            <a:endParaRPr lang="zh-CN" altLang="en-US" sz="2700" b="1" dirty="0">
              <a:solidFill>
                <a:srgbClr val="0000FF"/>
              </a:solidFill>
              <a:latin typeface="Times New Roman" panose="02020603050405020304" pitchFamily="18" charset="0"/>
            </a:endParaRPr>
          </a:p>
        </p:txBody>
      </p:sp>
      <p:sp>
        <p:nvSpPr>
          <p:cNvPr id="45063" name="Rectangle 7"/>
          <p:cNvSpPr/>
          <p:nvPr/>
        </p:nvSpPr>
        <p:spPr>
          <a:xfrm>
            <a:off x="304800" y="2209800"/>
            <a:ext cx="8229600" cy="2708275"/>
          </a:xfrm>
          <a:prstGeom prst="rect">
            <a:avLst/>
          </a:prstGeom>
          <a:gradFill rotWithShape="1">
            <a:gsLst>
              <a:gs pos="0">
                <a:srgbClr val="FF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469900" indent="-469900"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）具有较高的经济效益。 </a:t>
            </a:r>
          </a:p>
          <a:p>
            <a:pPr marL="469900" indent="-469900"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）人类专家奇缺，但在许多地方又十分需要。</a:t>
            </a:r>
          </a:p>
          <a:p>
            <a:pPr marL="469900" indent="-469900"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）人类专家经验不断丢失。 </a:t>
            </a:r>
          </a:p>
          <a:p>
            <a:pPr marL="469900" indent="-469900"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4</a:t>
            </a:r>
            <a:r>
              <a:rPr lang="zh-CN" altLang="en-US" sz="2600" b="1" dirty="0">
                <a:latin typeface="Times New Roman" panose="02020603050405020304" pitchFamily="18" charset="0"/>
              </a:rPr>
              <a:t>）危险场合需要专业知识 。 </a:t>
            </a:r>
          </a:p>
          <a:p>
            <a:pPr marL="469900" indent="-469900" eaLnBrk="1" hangingPunct="1">
              <a:lnSpc>
                <a:spcPct val="120000"/>
              </a:lnSpc>
              <a:spcBef>
                <a:spcPct val="40000"/>
              </a:spcBef>
              <a:buClr>
                <a:schemeClr val="accent2"/>
              </a:buClr>
              <a:buFont typeface="Wingdings" panose="05000000000000000000" pitchFamily="2" charset="2"/>
              <a:buChar char="o"/>
            </a:pPr>
            <a:endParaRPr lang="en-US" altLang="zh-CN" sz="26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3">
                                            <p:txEl>
                                              <p:pRg st="0" end="0"/>
                                            </p:txEl>
                                          </p:spTgt>
                                        </p:tgtEl>
                                        <p:attrNameLst>
                                          <p:attrName>style.visibility</p:attrName>
                                        </p:attrNameLst>
                                      </p:cBhvr>
                                      <p:to>
                                        <p:strVal val="visible"/>
                                      </p:to>
                                    </p:set>
                                    <p:anim calcmode="lin" valueType="num">
                                      <p:cBhvr additive="base">
                                        <p:cTn id="7" dur="500" fill="hold"/>
                                        <p:tgtEl>
                                          <p:spTgt spid="450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63">
                                            <p:txEl>
                                              <p:pRg st="1" end="1"/>
                                            </p:txEl>
                                          </p:spTgt>
                                        </p:tgtEl>
                                        <p:attrNameLst>
                                          <p:attrName>style.visibility</p:attrName>
                                        </p:attrNameLst>
                                      </p:cBhvr>
                                      <p:to>
                                        <p:strVal val="visible"/>
                                      </p:to>
                                    </p:set>
                                    <p:anim calcmode="lin" valueType="num">
                                      <p:cBhvr additive="base">
                                        <p:cTn id="13" dur="500" fill="hold"/>
                                        <p:tgtEl>
                                          <p:spTgt spid="450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0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63">
                                            <p:txEl>
                                              <p:pRg st="2" end="2"/>
                                            </p:txEl>
                                          </p:spTgt>
                                        </p:tgtEl>
                                        <p:attrNameLst>
                                          <p:attrName>style.visibility</p:attrName>
                                        </p:attrNameLst>
                                      </p:cBhvr>
                                      <p:to>
                                        <p:strVal val="visible"/>
                                      </p:to>
                                    </p:set>
                                    <p:anim calcmode="lin" valueType="num">
                                      <p:cBhvr additive="base">
                                        <p:cTn id="19" dur="500" fill="hold"/>
                                        <p:tgtEl>
                                          <p:spTgt spid="450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50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063">
                                            <p:txEl>
                                              <p:pRg st="3" end="3"/>
                                            </p:txEl>
                                          </p:spTgt>
                                        </p:tgtEl>
                                        <p:attrNameLst>
                                          <p:attrName>style.visibility</p:attrName>
                                        </p:attrNameLst>
                                      </p:cBhvr>
                                      <p:to>
                                        <p:strVal val="visible"/>
                                      </p:to>
                                    </p:set>
                                    <p:anim calcmode="lin" valueType="num">
                                      <p:cBhvr additive="base">
                                        <p:cTn id="25" dur="500" fill="hold"/>
                                        <p:tgtEl>
                                          <p:spTgt spid="450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50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3491" name="Rectangle 5"/>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7.7.1  </a:t>
            </a:r>
            <a:r>
              <a:rPr lang="zh-CN" altLang="en-US" sz="3600" b="0" dirty="0">
                <a:latin typeface="Times New Roman" panose="02020603050405020304" pitchFamily="18" charset="0"/>
                <a:ea typeface="黑体" panose="02010609060101010101" pitchFamily="49" charset="-122"/>
              </a:rPr>
              <a:t>适合于专家系统求解的问题</a:t>
            </a:r>
          </a:p>
        </p:txBody>
      </p:sp>
      <p:sp>
        <p:nvSpPr>
          <p:cNvPr id="63492" name="Rectangle 6"/>
          <p:cNvSpPr>
            <a:spLocks noGrp="1"/>
          </p:cNvSpPr>
          <p:nvPr>
            <p:ph idx="1"/>
          </p:nvPr>
        </p:nvSpPr>
        <p:spPr>
          <a:xfrm>
            <a:off x="250825" y="1143000"/>
            <a:ext cx="8642350" cy="389255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 3.  </a:t>
            </a:r>
            <a:r>
              <a:rPr lang="zh-CN" altLang="en-US" b="1" dirty="0">
                <a:solidFill>
                  <a:srgbClr val="0000FF"/>
                </a:solidFill>
                <a:latin typeface="Times New Roman" panose="02020603050405020304" pitchFamily="18" charset="0"/>
              </a:rPr>
              <a:t>什么情况下开发专家系统是合适的？</a:t>
            </a:r>
            <a:endParaRPr lang="zh-CN" altLang="en-US" sz="2700" b="1" dirty="0">
              <a:solidFill>
                <a:srgbClr val="0000FF"/>
              </a:solidFill>
              <a:latin typeface="Times New Roman" panose="02020603050405020304" pitchFamily="18" charset="0"/>
            </a:endParaRPr>
          </a:p>
        </p:txBody>
      </p:sp>
      <p:sp>
        <p:nvSpPr>
          <p:cNvPr id="46087" name="Rectangle 7"/>
          <p:cNvSpPr/>
          <p:nvPr/>
        </p:nvSpPr>
        <p:spPr>
          <a:xfrm>
            <a:off x="381000" y="1981200"/>
            <a:ext cx="8413750" cy="2514600"/>
          </a:xfrm>
          <a:prstGeom prst="rect">
            <a:avLst/>
          </a:prstGeom>
          <a:gradFill rotWithShape="1">
            <a:gsLst>
              <a:gs pos="0">
                <a:srgbClr val="FF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469900" indent="-469900"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）本质：</a:t>
            </a:r>
            <a:r>
              <a:rPr lang="zh-CN" altLang="en-US" sz="2600" b="1" dirty="0">
                <a:solidFill>
                  <a:srgbClr val="000000"/>
                </a:solidFill>
                <a:latin typeface="Times New Roman" panose="02020603050405020304" pitchFamily="18" charset="0"/>
              </a:rPr>
              <a:t>问题能通过符号操作和符号结构进行求解，</a:t>
            </a:r>
          </a:p>
          <a:p>
            <a:pPr marL="469900" indent="-469900" eaLnBrk="1" hangingPunct="1">
              <a:lnSpc>
                <a:spcPct val="120000"/>
              </a:lnSpc>
              <a:spcBef>
                <a:spcPct val="40000"/>
              </a:spcBef>
              <a:buClr>
                <a:schemeClr val="accent2"/>
              </a:buClr>
              <a:buFont typeface="Wingdings" panose="05000000000000000000" pitchFamily="2" charset="2"/>
            </a:pPr>
            <a:r>
              <a:rPr lang="zh-CN" altLang="en-US" sz="2600" b="1" dirty="0">
                <a:solidFill>
                  <a:srgbClr val="000000"/>
                </a:solidFill>
                <a:latin typeface="Times New Roman" panose="02020603050405020304" pitchFamily="18" charset="0"/>
              </a:rPr>
              <a:t>          且需使用启发式知识、经验规则才能得到答案。</a:t>
            </a:r>
            <a:r>
              <a:rPr lang="zh-CN" altLang="en-US" sz="2600" b="1" dirty="0">
                <a:latin typeface="Times New Roman" panose="02020603050405020304" pitchFamily="18" charset="0"/>
              </a:rPr>
              <a:t>  </a:t>
            </a:r>
          </a:p>
          <a:p>
            <a:pPr marL="469900" indent="-469900"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）复杂性。 </a:t>
            </a:r>
          </a:p>
          <a:p>
            <a:pPr marL="469900" indent="-469900"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）范围：</a:t>
            </a:r>
            <a:r>
              <a:rPr lang="zh-CN" altLang="en-US" sz="2600" b="1" dirty="0">
                <a:solidFill>
                  <a:srgbClr val="000000"/>
                </a:solidFill>
                <a:latin typeface="Times New Roman" panose="02020603050405020304" pitchFamily="18" charset="0"/>
              </a:rPr>
              <a:t>所选任务的大小可驾驭、 任务有实用价值。</a:t>
            </a:r>
            <a:r>
              <a:rPr lang="zh-CN" altLang="en-US" sz="2700" b="1" dirty="0">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6087">
                                            <p:txEl>
                                              <p:pRg st="0" end="0"/>
                                            </p:txEl>
                                          </p:spTgt>
                                        </p:tgtEl>
                                        <p:attrNameLst>
                                          <p:attrName>style.visibility</p:attrName>
                                        </p:attrNameLst>
                                      </p:cBhvr>
                                      <p:to>
                                        <p:strVal val="visible"/>
                                      </p:to>
                                    </p:set>
                                    <p:animEffect transition="in" filter="box(in)">
                                      <p:cBhvr>
                                        <p:cTn id="7" dur="500"/>
                                        <p:tgtEl>
                                          <p:spTgt spid="46087">
                                            <p:txEl>
                                              <p:pRg st="0" end="0"/>
                                            </p:txEl>
                                          </p:spTgt>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46087">
                                            <p:txEl>
                                              <p:pRg st="1" end="1"/>
                                            </p:txEl>
                                          </p:spTgt>
                                        </p:tgtEl>
                                        <p:attrNameLst>
                                          <p:attrName>style.visibility</p:attrName>
                                        </p:attrNameLst>
                                      </p:cBhvr>
                                      <p:to>
                                        <p:strVal val="visible"/>
                                      </p:to>
                                    </p:set>
                                    <p:animEffect transition="in" filter="box(in)">
                                      <p:cBhvr>
                                        <p:cTn id="11" dur="500"/>
                                        <p:tgtEl>
                                          <p:spTgt spid="4608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46087">
                                            <p:txEl>
                                              <p:pRg st="2" end="2"/>
                                            </p:txEl>
                                          </p:spTgt>
                                        </p:tgtEl>
                                        <p:attrNameLst>
                                          <p:attrName>style.visibility</p:attrName>
                                        </p:attrNameLst>
                                      </p:cBhvr>
                                      <p:to>
                                        <p:strVal val="visible"/>
                                      </p:to>
                                    </p:set>
                                    <p:animEffect transition="in" filter="box(in)">
                                      <p:cBhvr>
                                        <p:cTn id="16" dur="500"/>
                                        <p:tgtEl>
                                          <p:spTgt spid="4608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46087">
                                            <p:txEl>
                                              <p:pRg st="3" end="3"/>
                                            </p:txEl>
                                          </p:spTgt>
                                        </p:tgtEl>
                                        <p:attrNameLst>
                                          <p:attrName>style.visibility</p:attrName>
                                        </p:attrNameLst>
                                      </p:cBhvr>
                                      <p:to>
                                        <p:strVal val="visible"/>
                                      </p:to>
                                    </p:set>
                                    <p:animEffect transition="in" filter="box(in)">
                                      <p:cBhvr>
                                        <p:cTn id="21" dur="500"/>
                                        <p:tgtEl>
                                          <p:spTgt spid="460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7"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4515"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64516" name="Rectangle 3"/>
          <p:cNvSpPr>
            <a:spLocks noGrp="1"/>
          </p:cNvSpPr>
          <p:nvPr>
            <p:ph idx="1"/>
          </p:nvPr>
        </p:nvSpPr>
        <p:spPr>
          <a:xfrm>
            <a:off x="501650" y="1219200"/>
            <a:ext cx="8642350" cy="5400675"/>
          </a:xfrm>
          <a:ln/>
        </p:spPr>
        <p:txBody>
          <a:bodyPr vert="horz" wrap="square" lIns="91440" tIns="45720" rIns="91440" bIns="45720" anchor="t" anchorCtr="0"/>
          <a:lstStyle/>
          <a:p>
            <a:pPr eaLnBrk="1" hangingPunct="1">
              <a:spcBef>
                <a:spcPct val="30000"/>
              </a:spcBef>
              <a:buSzPct val="60000"/>
              <a:buBlip>
                <a:blip r:embed="rId2"/>
              </a:buBlip>
            </a:pPr>
            <a:r>
              <a:rPr lang="en-US" altLang="zh-CN" b="1" dirty="0">
                <a:latin typeface="Times New Roman" panose="02020603050405020304" pitchFamily="18" charset="0"/>
              </a:rPr>
              <a:t>7.7.1 </a:t>
            </a:r>
            <a:r>
              <a:rPr lang="zh-CN" altLang="en-US" b="1" dirty="0">
                <a:latin typeface="Times New Roman" panose="02020603050405020304" pitchFamily="18" charset="0"/>
              </a:rPr>
              <a:t>适合于专家系统求解的问题</a:t>
            </a:r>
          </a:p>
          <a:p>
            <a:pPr eaLnBrk="1" hangingPunct="1">
              <a:spcBef>
                <a:spcPct val="30000"/>
              </a:spcBef>
              <a:buSzPct val="60000"/>
              <a:buBlip>
                <a:blip r:embed="rId2"/>
              </a:buBlip>
            </a:pPr>
            <a:r>
              <a:rPr lang="en-US" altLang="zh-CN" b="1" dirty="0">
                <a:solidFill>
                  <a:srgbClr val="0000FF"/>
                </a:solidFill>
                <a:latin typeface="Times New Roman" panose="02020603050405020304" pitchFamily="18" charset="0"/>
              </a:rPr>
              <a:t>7.7.2 </a:t>
            </a:r>
            <a:r>
              <a:rPr lang="zh-CN" altLang="en-US" b="1" dirty="0">
                <a:solidFill>
                  <a:srgbClr val="0000FF"/>
                </a:solidFill>
                <a:latin typeface="Times New Roman" panose="02020603050405020304" pitchFamily="18" charset="0"/>
              </a:rPr>
              <a:t>专家系统的设计原则与开发步骤</a:t>
            </a:r>
          </a:p>
          <a:p>
            <a:pPr eaLnBrk="1" hangingPunct="1">
              <a:spcBef>
                <a:spcPct val="30000"/>
              </a:spcBef>
              <a:buSzPct val="60000"/>
              <a:buBlip>
                <a:blip r:embed="rId2"/>
              </a:buBlip>
            </a:pPr>
            <a:r>
              <a:rPr lang="en-US" altLang="zh-CN" b="1" dirty="0">
                <a:latin typeface="Times New Roman" panose="02020603050405020304" pitchFamily="18" charset="0"/>
              </a:rPr>
              <a:t>7.7.3 </a:t>
            </a:r>
            <a:r>
              <a:rPr lang="zh-CN" altLang="en-US" b="1" dirty="0">
                <a:latin typeface="Times New Roman" panose="02020603050405020304" pitchFamily="18" charset="0"/>
              </a:rPr>
              <a:t>专家系统的评价</a:t>
            </a:r>
          </a:p>
        </p:txBody>
      </p:sp>
      <p:sp>
        <p:nvSpPr>
          <p:cNvPr id="64517"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7.7  </a:t>
            </a:r>
            <a:r>
              <a:rPr lang="zh-CN" altLang="en-US" sz="3600" dirty="0">
                <a:solidFill>
                  <a:schemeClr val="bg1"/>
                </a:solidFill>
                <a:latin typeface="Times New Roman" panose="02020603050405020304" pitchFamily="18" charset="0"/>
                <a:ea typeface="黑体" panose="02010609060101010101" pitchFamily="49" charset="-122"/>
              </a:rPr>
              <a:t>专家系统的建立</a:t>
            </a:r>
          </a:p>
        </p:txBody>
      </p:sp>
    </p:spTree>
  </p:cSld>
  <p:clrMapOvr>
    <a:masterClrMapping/>
  </p:clrMapOvr>
  <p:transition>
    <p:rand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5539" name="Rectangle 6"/>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7.7.2  </a:t>
            </a:r>
            <a:r>
              <a:rPr lang="zh-CN" altLang="en-US" sz="3600" b="0" dirty="0">
                <a:latin typeface="Times New Roman" panose="02020603050405020304" pitchFamily="18" charset="0"/>
                <a:ea typeface="黑体" panose="02010609060101010101" pitchFamily="49" charset="-122"/>
              </a:rPr>
              <a:t>专家系统的设计原则与开发步骤</a:t>
            </a:r>
          </a:p>
        </p:txBody>
      </p:sp>
      <p:sp>
        <p:nvSpPr>
          <p:cNvPr id="65540" name="Rectangle 7"/>
          <p:cNvSpPr>
            <a:spLocks noGrp="1"/>
          </p:cNvSpPr>
          <p:nvPr>
            <p:ph idx="1"/>
          </p:nvPr>
        </p:nvSpPr>
        <p:spPr>
          <a:xfrm>
            <a:off x="349250" y="914400"/>
            <a:ext cx="8642350" cy="68580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 1. </a:t>
            </a:r>
            <a:r>
              <a:rPr lang="zh-CN" altLang="en-US" b="1" dirty="0">
                <a:solidFill>
                  <a:srgbClr val="0000FF"/>
                </a:solidFill>
                <a:latin typeface="Times New Roman" panose="02020603050405020304" pitchFamily="18" charset="0"/>
              </a:rPr>
              <a:t>专家系统的设计原则</a:t>
            </a:r>
          </a:p>
          <a:p>
            <a:pPr eaLnBrk="1" hangingPunct="1">
              <a:buNone/>
            </a:pPr>
            <a:endParaRPr lang="en-US" altLang="zh-CN" dirty="0">
              <a:latin typeface="Times New Roman" panose="02020603050405020304" pitchFamily="18" charset="0"/>
            </a:endParaRPr>
          </a:p>
        </p:txBody>
      </p:sp>
      <p:sp>
        <p:nvSpPr>
          <p:cNvPr id="103432" name="Rectangle 8"/>
          <p:cNvSpPr/>
          <p:nvPr/>
        </p:nvSpPr>
        <p:spPr>
          <a:xfrm>
            <a:off x="403225" y="1676400"/>
            <a:ext cx="8359775" cy="4114800"/>
          </a:xfrm>
          <a:prstGeom prst="rect">
            <a:avLst/>
          </a:prstGeom>
          <a:gradFill rotWithShape="1">
            <a:gsLst>
              <a:gs pos="0">
                <a:srgbClr val="00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469900" indent="-469900" eaLnBrk="1" hangingPunct="1">
              <a:lnSpc>
                <a:spcPct val="120000"/>
              </a:lnSpc>
              <a:spcBef>
                <a:spcPct val="40000"/>
              </a:spcBef>
              <a:buClr>
                <a:schemeClr val="accent2"/>
              </a:buClr>
              <a:buFont typeface="Wingdings" panose="05000000000000000000" pitchFamily="2" charset="2"/>
            </a:pPr>
            <a:r>
              <a:rPr lang="zh-CN" altLang="en-US" sz="2700" b="1" dirty="0">
                <a:latin typeface="Times New Roman" panose="02020603050405020304" pitchFamily="18" charset="0"/>
              </a:rPr>
              <a:t>（</a:t>
            </a:r>
            <a:r>
              <a:rPr lang="en-US" altLang="zh-CN" sz="2700" b="1" dirty="0">
                <a:latin typeface="Times New Roman" panose="02020603050405020304" pitchFamily="18" charset="0"/>
              </a:rPr>
              <a:t>1</a:t>
            </a:r>
            <a:r>
              <a:rPr lang="zh-CN" altLang="en-US" sz="2700" b="1" dirty="0">
                <a:latin typeface="Times New Roman" panose="02020603050405020304" pitchFamily="18" charset="0"/>
              </a:rPr>
              <a:t>）专门的任务</a:t>
            </a:r>
          </a:p>
          <a:p>
            <a:pPr marL="469900" indent="-469900" eaLnBrk="1" hangingPunct="1">
              <a:lnSpc>
                <a:spcPct val="120000"/>
              </a:lnSpc>
              <a:spcBef>
                <a:spcPct val="40000"/>
              </a:spcBef>
              <a:buClr>
                <a:schemeClr val="accent2"/>
              </a:buClr>
              <a:buFont typeface="Wingdings" panose="05000000000000000000" pitchFamily="2" charset="2"/>
            </a:pPr>
            <a:r>
              <a:rPr lang="zh-CN" altLang="en-US" sz="2700" b="1" dirty="0">
                <a:solidFill>
                  <a:srgbClr val="000000"/>
                </a:solidFill>
                <a:latin typeface="Times New Roman" panose="02020603050405020304" pitchFamily="18" charset="0"/>
              </a:rPr>
              <a:t>（</a:t>
            </a:r>
            <a:r>
              <a:rPr lang="en-US" altLang="zh-CN" sz="2700" b="1" dirty="0">
                <a:solidFill>
                  <a:srgbClr val="000000"/>
                </a:solidFill>
                <a:latin typeface="Times New Roman" panose="02020603050405020304" pitchFamily="18" charset="0"/>
                <a:cs typeface="Times New Roman" panose="02020603050405020304" pitchFamily="18" charset="0"/>
              </a:rPr>
              <a:t>2</a:t>
            </a:r>
            <a:r>
              <a:rPr lang="zh-CN" altLang="en-US" sz="2700" b="1" dirty="0">
                <a:solidFill>
                  <a:srgbClr val="000000"/>
                </a:solidFill>
                <a:latin typeface="Times New Roman" panose="02020603050405020304" pitchFamily="18" charset="0"/>
              </a:rPr>
              <a:t>）专家合作</a:t>
            </a:r>
            <a:r>
              <a:rPr lang="zh-CN" altLang="en-US" sz="2700" b="1" dirty="0">
                <a:latin typeface="Times New Roman" panose="02020603050405020304" pitchFamily="18" charset="0"/>
              </a:rPr>
              <a:t> </a:t>
            </a:r>
          </a:p>
          <a:p>
            <a:pPr marL="469900" indent="-469900" eaLnBrk="1" hangingPunct="1">
              <a:lnSpc>
                <a:spcPct val="120000"/>
              </a:lnSpc>
              <a:spcBef>
                <a:spcPct val="40000"/>
              </a:spcBef>
              <a:buClr>
                <a:schemeClr val="accent2"/>
              </a:buClr>
              <a:buFont typeface="Wingdings" panose="05000000000000000000" pitchFamily="2" charset="2"/>
            </a:pPr>
            <a:r>
              <a:rPr lang="zh-CN" altLang="en-US" sz="2700" b="1" dirty="0">
                <a:solidFill>
                  <a:srgbClr val="000000"/>
                </a:solidFill>
                <a:latin typeface="Times New Roman" panose="02020603050405020304" pitchFamily="18" charset="0"/>
              </a:rPr>
              <a:t>（</a:t>
            </a:r>
            <a:r>
              <a:rPr lang="en-US" altLang="zh-CN" sz="2700" b="1" dirty="0">
                <a:solidFill>
                  <a:srgbClr val="000000"/>
                </a:solidFill>
                <a:latin typeface="Times New Roman" panose="02020603050405020304" pitchFamily="18" charset="0"/>
                <a:cs typeface="Times New Roman" panose="02020603050405020304" pitchFamily="18" charset="0"/>
              </a:rPr>
              <a:t>3</a:t>
            </a:r>
            <a:r>
              <a:rPr lang="zh-CN" altLang="en-US" sz="2700" b="1" dirty="0">
                <a:solidFill>
                  <a:srgbClr val="000000"/>
                </a:solidFill>
                <a:latin typeface="Times New Roman" panose="02020603050405020304" pitchFamily="18" charset="0"/>
              </a:rPr>
              <a:t>）原型设计</a:t>
            </a:r>
            <a:r>
              <a:rPr lang="zh-CN" altLang="en-US" sz="2700" b="1" dirty="0">
                <a:latin typeface="Times New Roman" panose="02020603050405020304" pitchFamily="18" charset="0"/>
              </a:rPr>
              <a:t> </a:t>
            </a:r>
          </a:p>
          <a:p>
            <a:pPr marL="469900" indent="-469900" eaLnBrk="1" hangingPunct="1">
              <a:lnSpc>
                <a:spcPct val="120000"/>
              </a:lnSpc>
              <a:spcBef>
                <a:spcPct val="40000"/>
              </a:spcBef>
              <a:buClr>
                <a:schemeClr val="accent2"/>
              </a:buClr>
              <a:buFont typeface="Wingdings" panose="05000000000000000000" pitchFamily="2" charset="2"/>
            </a:pPr>
            <a:r>
              <a:rPr lang="zh-CN" altLang="en-US" sz="2700" b="1" dirty="0">
                <a:solidFill>
                  <a:srgbClr val="000000"/>
                </a:solidFill>
                <a:latin typeface="Times New Roman" panose="02020603050405020304" pitchFamily="18" charset="0"/>
              </a:rPr>
              <a:t>（</a:t>
            </a:r>
            <a:r>
              <a:rPr lang="en-US" altLang="zh-CN" sz="2700" b="1" dirty="0">
                <a:solidFill>
                  <a:srgbClr val="000000"/>
                </a:solidFill>
                <a:latin typeface="Times New Roman" panose="02020603050405020304" pitchFamily="18" charset="0"/>
                <a:cs typeface="Times New Roman" panose="02020603050405020304" pitchFamily="18" charset="0"/>
              </a:rPr>
              <a:t>4</a:t>
            </a:r>
            <a:r>
              <a:rPr lang="zh-CN" altLang="en-US" sz="2700" b="1" dirty="0">
                <a:solidFill>
                  <a:srgbClr val="000000"/>
                </a:solidFill>
                <a:latin typeface="Times New Roman" panose="02020603050405020304" pitchFamily="18" charset="0"/>
              </a:rPr>
              <a:t>）用户参与</a:t>
            </a:r>
            <a:r>
              <a:rPr lang="zh-CN" altLang="en-US" sz="2700" b="1" dirty="0">
                <a:latin typeface="Times New Roman" panose="02020603050405020304" pitchFamily="18" charset="0"/>
              </a:rPr>
              <a:t> </a:t>
            </a:r>
          </a:p>
          <a:p>
            <a:pPr marL="469900" indent="-469900" eaLnBrk="1" hangingPunct="1">
              <a:lnSpc>
                <a:spcPct val="120000"/>
              </a:lnSpc>
              <a:spcBef>
                <a:spcPct val="40000"/>
              </a:spcBef>
              <a:buClr>
                <a:schemeClr val="accent2"/>
              </a:buClr>
              <a:buFont typeface="Wingdings" panose="05000000000000000000" pitchFamily="2" charset="2"/>
            </a:pPr>
            <a:r>
              <a:rPr lang="zh-CN" altLang="en-US" sz="2700" b="1" dirty="0">
                <a:solidFill>
                  <a:srgbClr val="000000"/>
                </a:solidFill>
                <a:latin typeface="Times New Roman" panose="02020603050405020304" pitchFamily="18" charset="0"/>
              </a:rPr>
              <a:t>（</a:t>
            </a:r>
            <a:r>
              <a:rPr lang="en-US" altLang="zh-CN" sz="2700" b="1" dirty="0">
                <a:solidFill>
                  <a:srgbClr val="000000"/>
                </a:solidFill>
                <a:latin typeface="Times New Roman" panose="02020603050405020304" pitchFamily="18" charset="0"/>
                <a:cs typeface="Times New Roman" panose="02020603050405020304" pitchFamily="18" charset="0"/>
              </a:rPr>
              <a:t>5</a:t>
            </a:r>
            <a:r>
              <a:rPr lang="zh-CN" altLang="en-US" sz="2700" b="1" dirty="0">
                <a:solidFill>
                  <a:srgbClr val="000000"/>
                </a:solidFill>
                <a:latin typeface="Times New Roman" panose="02020603050405020304" pitchFamily="18" charset="0"/>
              </a:rPr>
              <a:t>）辅助工具</a:t>
            </a:r>
            <a:r>
              <a:rPr lang="zh-CN" altLang="en-US" sz="2700" b="1" dirty="0">
                <a:latin typeface="Times New Roman" panose="02020603050405020304" pitchFamily="18" charset="0"/>
              </a:rPr>
              <a:t> </a:t>
            </a:r>
          </a:p>
          <a:p>
            <a:pPr marL="469900" indent="-469900" eaLnBrk="1" hangingPunct="1">
              <a:lnSpc>
                <a:spcPct val="120000"/>
              </a:lnSpc>
              <a:spcBef>
                <a:spcPct val="40000"/>
              </a:spcBef>
              <a:buClr>
                <a:schemeClr val="accent2"/>
              </a:buClr>
              <a:buFont typeface="Wingdings" panose="05000000000000000000" pitchFamily="2" charset="2"/>
            </a:pPr>
            <a:r>
              <a:rPr lang="zh-CN" altLang="en-US" sz="2700" b="1" dirty="0">
                <a:solidFill>
                  <a:srgbClr val="000000"/>
                </a:solidFill>
                <a:latin typeface="Times New Roman" panose="02020603050405020304" pitchFamily="18" charset="0"/>
              </a:rPr>
              <a:t>（</a:t>
            </a:r>
            <a:r>
              <a:rPr lang="en-US" altLang="zh-CN" sz="2700" b="1" dirty="0">
                <a:solidFill>
                  <a:srgbClr val="000000"/>
                </a:solidFill>
                <a:latin typeface="Times New Roman" panose="02020603050405020304" pitchFamily="18" charset="0"/>
                <a:cs typeface="Times New Roman" panose="02020603050405020304" pitchFamily="18" charset="0"/>
              </a:rPr>
              <a:t>6</a:t>
            </a:r>
            <a:r>
              <a:rPr lang="zh-CN" altLang="en-US" sz="2700" b="1" dirty="0">
                <a:solidFill>
                  <a:srgbClr val="000000"/>
                </a:solidFill>
                <a:latin typeface="Times New Roman" panose="02020603050405020304" pitchFamily="18" charset="0"/>
              </a:rPr>
              <a:t>）知识库与推理机分离</a:t>
            </a:r>
            <a:r>
              <a:rPr lang="zh-CN" altLang="en-US" sz="2800" dirty="0">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432">
                                            <p:txEl>
                                              <p:pRg st="0" end="0"/>
                                            </p:txEl>
                                          </p:spTgt>
                                        </p:tgtEl>
                                        <p:attrNameLst>
                                          <p:attrName>style.visibility</p:attrName>
                                        </p:attrNameLst>
                                      </p:cBhvr>
                                      <p:to>
                                        <p:strVal val="visible"/>
                                      </p:to>
                                    </p:set>
                                    <p:anim calcmode="lin" valueType="num">
                                      <p:cBhvr additive="base">
                                        <p:cTn id="7" dur="500" fill="hold"/>
                                        <p:tgtEl>
                                          <p:spTgt spid="10343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32">
                                            <p:txEl>
                                              <p:pRg st="1" end="1"/>
                                            </p:txEl>
                                          </p:spTgt>
                                        </p:tgtEl>
                                        <p:attrNameLst>
                                          <p:attrName>style.visibility</p:attrName>
                                        </p:attrNameLst>
                                      </p:cBhvr>
                                      <p:to>
                                        <p:strVal val="visible"/>
                                      </p:to>
                                    </p:set>
                                    <p:anim calcmode="lin" valueType="num">
                                      <p:cBhvr additive="base">
                                        <p:cTn id="13" dur="500" fill="hold"/>
                                        <p:tgtEl>
                                          <p:spTgt spid="10343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343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3432">
                                            <p:txEl>
                                              <p:pRg st="2" end="2"/>
                                            </p:txEl>
                                          </p:spTgt>
                                        </p:tgtEl>
                                        <p:attrNameLst>
                                          <p:attrName>style.visibility</p:attrName>
                                        </p:attrNameLst>
                                      </p:cBhvr>
                                      <p:to>
                                        <p:strVal val="visible"/>
                                      </p:to>
                                    </p:set>
                                    <p:anim calcmode="lin" valueType="num">
                                      <p:cBhvr additive="base">
                                        <p:cTn id="19" dur="500" fill="hold"/>
                                        <p:tgtEl>
                                          <p:spTgt spid="10343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343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3432">
                                            <p:txEl>
                                              <p:pRg st="3" end="3"/>
                                            </p:txEl>
                                          </p:spTgt>
                                        </p:tgtEl>
                                        <p:attrNameLst>
                                          <p:attrName>style.visibility</p:attrName>
                                        </p:attrNameLst>
                                      </p:cBhvr>
                                      <p:to>
                                        <p:strVal val="visible"/>
                                      </p:to>
                                    </p:set>
                                    <p:anim calcmode="lin" valueType="num">
                                      <p:cBhvr additive="base">
                                        <p:cTn id="25" dur="500" fill="hold"/>
                                        <p:tgtEl>
                                          <p:spTgt spid="10343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343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3432">
                                            <p:txEl>
                                              <p:pRg st="4" end="4"/>
                                            </p:txEl>
                                          </p:spTgt>
                                        </p:tgtEl>
                                        <p:attrNameLst>
                                          <p:attrName>style.visibility</p:attrName>
                                        </p:attrNameLst>
                                      </p:cBhvr>
                                      <p:to>
                                        <p:strVal val="visible"/>
                                      </p:to>
                                    </p:set>
                                    <p:anim calcmode="lin" valueType="num">
                                      <p:cBhvr additive="base">
                                        <p:cTn id="31" dur="500" fill="hold"/>
                                        <p:tgtEl>
                                          <p:spTgt spid="10343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343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3432">
                                            <p:txEl>
                                              <p:pRg st="5" end="5"/>
                                            </p:txEl>
                                          </p:spTgt>
                                        </p:tgtEl>
                                        <p:attrNameLst>
                                          <p:attrName>style.visibility</p:attrName>
                                        </p:attrNameLst>
                                      </p:cBhvr>
                                      <p:to>
                                        <p:strVal val="visible"/>
                                      </p:to>
                                    </p:set>
                                    <p:anim calcmode="lin" valueType="num">
                                      <p:cBhvr additive="base">
                                        <p:cTn id="37" dur="500" fill="hold"/>
                                        <p:tgtEl>
                                          <p:spTgt spid="10343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343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2"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6563" name="Rectangle 10"/>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7.7.2  </a:t>
            </a:r>
            <a:r>
              <a:rPr lang="zh-CN" altLang="en-US" sz="3600" b="0" dirty="0">
                <a:latin typeface="Times New Roman" panose="02020603050405020304" pitchFamily="18" charset="0"/>
                <a:ea typeface="黑体" panose="02010609060101010101" pitchFamily="49" charset="-122"/>
              </a:rPr>
              <a:t>专家系统的设计原则与开发步骤</a:t>
            </a:r>
          </a:p>
        </p:txBody>
      </p:sp>
      <p:sp>
        <p:nvSpPr>
          <p:cNvPr id="66564" name="Rectangle 11"/>
          <p:cNvSpPr>
            <a:spLocks noGrp="1"/>
          </p:cNvSpPr>
          <p:nvPr>
            <p:ph idx="1"/>
          </p:nvPr>
        </p:nvSpPr>
        <p:spPr>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2. </a:t>
            </a:r>
            <a:r>
              <a:rPr lang="zh-CN" altLang="en-US" b="1" dirty="0">
                <a:solidFill>
                  <a:srgbClr val="0000FF"/>
                </a:solidFill>
                <a:latin typeface="Times New Roman" panose="02020603050405020304" pitchFamily="18" charset="0"/>
              </a:rPr>
              <a:t>专家系统的开发步骤</a:t>
            </a:r>
          </a:p>
        </p:txBody>
      </p:sp>
      <p:pic>
        <p:nvPicPr>
          <p:cNvPr id="66565" name="Picture 13"/>
          <p:cNvPicPr>
            <a:picLocks noChangeAspect="1"/>
          </p:cNvPicPr>
          <p:nvPr/>
        </p:nvPicPr>
        <p:blipFill>
          <a:blip r:embed="rId2"/>
          <a:stretch>
            <a:fillRect/>
          </a:stretch>
        </p:blipFill>
        <p:spPr>
          <a:xfrm>
            <a:off x="133350" y="1743075"/>
            <a:ext cx="8875713" cy="4200525"/>
          </a:xfrm>
          <a:prstGeom prst="rect">
            <a:avLst/>
          </a:prstGeom>
          <a:noFill/>
          <a:ln w="9525">
            <a:noFill/>
          </a:ln>
        </p:spPr>
      </p:pic>
    </p:spTree>
  </p:cSld>
  <p:clrMapOvr>
    <a:masterClrMapping/>
  </p:clrMapOvr>
  <p:transition>
    <p:rand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7587"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67588" name="Rectangle 3"/>
          <p:cNvSpPr>
            <a:spLocks noGrp="1"/>
          </p:cNvSpPr>
          <p:nvPr>
            <p:ph idx="1"/>
          </p:nvPr>
        </p:nvSpPr>
        <p:spPr>
          <a:xfrm>
            <a:off x="501650" y="1143000"/>
            <a:ext cx="8642350" cy="5400675"/>
          </a:xfrm>
          <a:ln/>
        </p:spPr>
        <p:txBody>
          <a:bodyPr vert="horz" wrap="square" lIns="91440" tIns="45720" rIns="91440" bIns="45720" anchor="t" anchorCtr="0"/>
          <a:lstStyle/>
          <a:p>
            <a:pPr eaLnBrk="1" hangingPunct="1">
              <a:spcBef>
                <a:spcPct val="30000"/>
              </a:spcBef>
              <a:buSzPct val="60000"/>
              <a:buBlip>
                <a:blip r:embed="rId2"/>
              </a:buBlip>
            </a:pPr>
            <a:r>
              <a:rPr lang="en-US" altLang="zh-CN" b="1" dirty="0">
                <a:latin typeface="Times New Roman" panose="02020603050405020304" pitchFamily="18" charset="0"/>
              </a:rPr>
              <a:t>7.7.1 </a:t>
            </a:r>
            <a:r>
              <a:rPr lang="zh-CN" altLang="en-US" b="1" dirty="0">
                <a:latin typeface="Times New Roman" panose="02020603050405020304" pitchFamily="18" charset="0"/>
              </a:rPr>
              <a:t>适合于专家系统求解的问题</a:t>
            </a:r>
          </a:p>
          <a:p>
            <a:pPr eaLnBrk="1" hangingPunct="1">
              <a:spcBef>
                <a:spcPct val="30000"/>
              </a:spcBef>
              <a:buSzPct val="60000"/>
              <a:buBlip>
                <a:blip r:embed="rId2"/>
              </a:buBlip>
            </a:pPr>
            <a:r>
              <a:rPr lang="en-US" altLang="zh-CN" b="1" dirty="0">
                <a:latin typeface="Times New Roman" panose="02020603050405020304" pitchFamily="18" charset="0"/>
              </a:rPr>
              <a:t>7.7.2 </a:t>
            </a:r>
            <a:r>
              <a:rPr lang="zh-CN" altLang="en-US" b="1" dirty="0">
                <a:latin typeface="Times New Roman" panose="02020603050405020304" pitchFamily="18" charset="0"/>
              </a:rPr>
              <a:t>专家系统的设计原则与开发步骤</a:t>
            </a:r>
          </a:p>
          <a:p>
            <a:pPr eaLnBrk="1" hangingPunct="1">
              <a:spcBef>
                <a:spcPct val="30000"/>
              </a:spcBef>
              <a:buSzPct val="60000"/>
              <a:buBlip>
                <a:blip r:embed="rId2"/>
              </a:buBlip>
            </a:pPr>
            <a:r>
              <a:rPr lang="en-US" altLang="zh-CN" b="1" dirty="0">
                <a:solidFill>
                  <a:srgbClr val="0000FF"/>
                </a:solidFill>
                <a:latin typeface="Times New Roman" panose="02020603050405020304" pitchFamily="18" charset="0"/>
              </a:rPr>
              <a:t>7.7.3 </a:t>
            </a:r>
            <a:r>
              <a:rPr lang="zh-CN" altLang="en-US" b="1" dirty="0">
                <a:solidFill>
                  <a:srgbClr val="0000FF"/>
                </a:solidFill>
                <a:latin typeface="Times New Roman" panose="02020603050405020304" pitchFamily="18" charset="0"/>
              </a:rPr>
              <a:t>专家系统的评价</a:t>
            </a:r>
          </a:p>
        </p:txBody>
      </p:sp>
      <p:sp>
        <p:nvSpPr>
          <p:cNvPr id="67589"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49" charset="-122"/>
              </a:rPr>
              <a:t>7.7  </a:t>
            </a:r>
            <a:r>
              <a:rPr lang="zh-CN" altLang="en-US" sz="3600" dirty="0">
                <a:solidFill>
                  <a:schemeClr val="bg1"/>
                </a:solidFill>
                <a:latin typeface="Times New Roman" panose="02020603050405020304" pitchFamily="18" charset="0"/>
                <a:ea typeface="黑体" panose="02010609060101010101" pitchFamily="49" charset="-122"/>
              </a:rPr>
              <a:t>专家系统的建立</a:t>
            </a:r>
          </a:p>
        </p:txBody>
      </p:sp>
    </p:spTree>
  </p:cSld>
  <p:clrMapOvr>
    <a:masterClrMapping/>
  </p:clrMapOvr>
  <p:transition>
    <p:random/>
  </p:transition>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1996</TotalTime>
  <Words>6960</Words>
  <Application>Microsoft Office PowerPoint</Application>
  <PresentationFormat>全屏显示(4:3)</PresentationFormat>
  <Paragraphs>940</Paragraphs>
  <Slides>104</Slides>
  <Notes>12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104</vt:i4>
      </vt:variant>
    </vt:vector>
  </HeadingPairs>
  <TitlesOfParts>
    <vt:vector size="119" baseType="lpstr">
      <vt:lpstr>-apple-system</vt:lpstr>
      <vt:lpstr>Helvetica Neue</vt:lpstr>
      <vt:lpstr>宋体</vt:lpstr>
      <vt:lpstr>新宋体</vt:lpstr>
      <vt:lpstr>Arial</vt:lpstr>
      <vt:lpstr>Cambria Math</vt:lpstr>
      <vt:lpstr>MT Extra</vt:lpstr>
      <vt:lpstr>Symbol</vt:lpstr>
      <vt:lpstr>Times New Roman</vt:lpstr>
      <vt:lpstr>Verdana</vt:lpstr>
      <vt:lpstr>Wingdings</vt:lpstr>
      <vt:lpstr>wasedaSample5</vt:lpstr>
      <vt:lpstr>Equation.DSMT4</vt:lpstr>
      <vt:lpstr>SmartDraw.2</vt:lpstr>
      <vt:lpstr>Equation.3</vt:lpstr>
      <vt:lpstr>知识回顾</vt:lpstr>
      <vt:lpstr>知识回顾</vt:lpstr>
      <vt:lpstr>知识回顾</vt:lpstr>
      <vt:lpstr>第 7 章   专家系统与机器学习</vt:lpstr>
      <vt:lpstr>PowerPoint 演示文稿</vt:lpstr>
      <vt:lpstr>第7章  专家系统与机器学习</vt:lpstr>
      <vt:lpstr>7.1  专家系统的产生和发展</vt:lpstr>
      <vt:lpstr>7.1  专家系统的产生和发展</vt:lpstr>
      <vt:lpstr>7.1  专家系统的产生和发展</vt:lpstr>
      <vt:lpstr>第7章  专家系统与机器学习</vt:lpstr>
      <vt:lpstr>7.2.1  专家系统的定义</vt:lpstr>
      <vt:lpstr>7.2.1  专家系统的定义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2.3.1  产生式</vt:lpstr>
      <vt:lpstr>2.3.1  产生式</vt:lpstr>
      <vt:lpstr>2.3.2  产生式系统</vt:lpstr>
      <vt:lpstr>2.3.2  产生式系统</vt:lpstr>
      <vt:lpstr>2.3.2  产生式系统</vt:lpstr>
      <vt:lpstr>PowerPoint 演示文稿</vt:lpstr>
      <vt:lpstr>3.3  推理的方向</vt:lpstr>
      <vt:lpstr>PowerPoint 演示文稿</vt:lpstr>
      <vt:lpstr>3.3  推理的方向</vt:lpstr>
      <vt:lpstr>PowerPoint 演示文稿</vt:lpstr>
      <vt:lpstr>3.5.2  模糊集合的定义与表示</vt:lpstr>
      <vt:lpstr>3.5.2  模糊集合的定义与表示</vt:lpstr>
      <vt:lpstr>3.5.2  模糊集合的定义与表示</vt:lpstr>
      <vt:lpstr>3.5.2  模糊集合的定义与表示</vt:lpstr>
      <vt:lpstr>3.7 模糊推理与模糊决策</vt:lpstr>
      <vt:lpstr>3.7 模糊推理与模糊决策</vt:lpstr>
      <vt:lpstr>PowerPoint 演示文稿</vt:lpstr>
      <vt:lpstr>PowerPoint 演示文稿</vt:lpstr>
      <vt:lpstr>PowerPoint 演示文稿</vt:lpstr>
      <vt:lpstr>3.4  推理中的冲突消解策略</vt:lpstr>
      <vt:lpstr>3.4  推理中的冲突消解策略</vt:lpstr>
      <vt:lpstr>3.4  推理中的冲突消解策略</vt:lpstr>
      <vt:lpstr>3.4  推理中的冲突消解策略</vt:lpstr>
      <vt:lpstr>3.4  推理中的冲突消解策略</vt:lpstr>
      <vt:lpstr>PowerPoint 演示文稿</vt:lpstr>
      <vt:lpstr>PowerPoint 演示文稿</vt:lpstr>
      <vt:lpstr>PowerPoint 演示文稿</vt:lpstr>
      <vt:lpstr>第7章  专家系统与机器学习</vt:lpstr>
      <vt:lpstr>7.5 机器学习</vt:lpstr>
      <vt:lpstr> 7.5.1  学习</vt:lpstr>
      <vt:lpstr> 7.5.1  学习</vt:lpstr>
      <vt:lpstr>PowerPoint 演示文稿</vt:lpstr>
      <vt:lpstr>7.5.3  学习系统</vt:lpstr>
      <vt:lpstr>7.5.3  学习系统</vt:lpstr>
      <vt:lpstr>7.5.4  机器学习的发展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第7章  专家系统与机器学习</vt:lpstr>
      <vt:lpstr>7.6  知识发现与数据挖掘-自学</vt:lpstr>
      <vt:lpstr>7.6.1 知识发现与数据挖掘的概念</vt:lpstr>
      <vt:lpstr>7.6.2 知识发现的一般过程</vt:lpstr>
      <vt:lpstr>7.6.3 知识发现的任务</vt:lpstr>
      <vt:lpstr>7.6.3 知识发现的任务</vt:lpstr>
      <vt:lpstr>7.6.3 知识发现的任务</vt:lpstr>
      <vt:lpstr>7.6.3 知识发现的任务</vt:lpstr>
      <vt:lpstr>7.6.4 知识发现的对象</vt:lpstr>
      <vt:lpstr>7.6.4 知识发现的对象</vt:lpstr>
      <vt:lpstr>7.6.4 知识发现的对象</vt:lpstr>
      <vt:lpstr>第7章  专家系统与机器学习</vt:lpstr>
      <vt:lpstr>PowerPoint 演示文稿</vt:lpstr>
      <vt:lpstr>7.7.1  适合于专家系统求解的问题</vt:lpstr>
      <vt:lpstr>7.7.1  适合于专家系统求解的问题 </vt:lpstr>
      <vt:lpstr>7.7.1  适合于专家系统求解的问题</vt:lpstr>
      <vt:lpstr>7.7.1  适合于专家系统求解的问题</vt:lpstr>
      <vt:lpstr>PowerPoint 演示文稿</vt:lpstr>
      <vt:lpstr>7.7.2  专家系统的设计原则与开发步骤</vt:lpstr>
      <vt:lpstr>7.7.2  专家系统的设计原则与开发步骤</vt:lpstr>
      <vt:lpstr>PowerPoint 演示文稿</vt:lpstr>
      <vt:lpstr>7.7.3  专家系统的评价</vt:lpstr>
      <vt:lpstr>7.7.3  专家系统的评价</vt:lpstr>
      <vt:lpstr>7.7.3  专家系统的评价</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林 雪</cp:lastModifiedBy>
  <cp:revision>737</cp:revision>
  <dcterms:created xsi:type="dcterms:W3CDTF">2023-04-28T02:14:17Z</dcterms:created>
  <dcterms:modified xsi:type="dcterms:W3CDTF">2023-05-12T01:41:30Z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9CE3846CAE3644939CF062FECA28D130_13</vt:lpwstr>
  </property>
  <property fmtid="{D5CDD505-2E9C-101B-9397-08002B2CF9AE}" pid="4" name="KSOProductBuildVer">
    <vt:lpwstr>2052-11.1.0.14036</vt:lpwstr>
  </property>
</Properties>
</file>