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5" r:id="rId1"/>
  </p:sldMasterIdLst>
  <p:notesMasterIdLst>
    <p:notesMasterId r:id="rId34"/>
  </p:notesMasterIdLst>
  <p:sldIdLst>
    <p:sldId id="334" r:id="rId2"/>
    <p:sldId id="408" r:id="rId3"/>
    <p:sldId id="397" r:id="rId4"/>
    <p:sldId id="425" r:id="rId5"/>
    <p:sldId id="426" r:id="rId6"/>
    <p:sldId id="441" r:id="rId7"/>
    <p:sldId id="456" r:id="rId8"/>
    <p:sldId id="440" r:id="rId9"/>
    <p:sldId id="432" r:id="rId10"/>
    <p:sldId id="443" r:id="rId11"/>
    <p:sldId id="434" r:id="rId12"/>
    <p:sldId id="435" r:id="rId13"/>
    <p:sldId id="436" r:id="rId14"/>
    <p:sldId id="437" r:id="rId15"/>
    <p:sldId id="438" r:id="rId16"/>
    <p:sldId id="445" r:id="rId17"/>
    <p:sldId id="446" r:id="rId18"/>
    <p:sldId id="449" r:id="rId19"/>
    <p:sldId id="448" r:id="rId20"/>
    <p:sldId id="457" r:id="rId21"/>
    <p:sldId id="458" r:id="rId22"/>
    <p:sldId id="459" r:id="rId23"/>
    <p:sldId id="460" r:id="rId24"/>
    <p:sldId id="450" r:id="rId25"/>
    <p:sldId id="451" r:id="rId26"/>
    <p:sldId id="452" r:id="rId27"/>
    <p:sldId id="398" r:id="rId28"/>
    <p:sldId id="461" r:id="rId29"/>
    <p:sldId id="376" r:id="rId30"/>
    <p:sldId id="454" r:id="rId31"/>
    <p:sldId id="455" r:id="rId32"/>
    <p:sldId id="45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8E9148-C384-4AEF-B2CD-C4397CD1D703}">
          <p14:sldIdLst>
            <p14:sldId id="334"/>
            <p14:sldId id="408"/>
            <p14:sldId id="397"/>
            <p14:sldId id="425"/>
            <p14:sldId id="426"/>
            <p14:sldId id="441"/>
            <p14:sldId id="456"/>
            <p14:sldId id="440"/>
            <p14:sldId id="432"/>
            <p14:sldId id="443"/>
            <p14:sldId id="434"/>
            <p14:sldId id="435"/>
            <p14:sldId id="436"/>
            <p14:sldId id="437"/>
            <p14:sldId id="438"/>
            <p14:sldId id="445"/>
            <p14:sldId id="446"/>
            <p14:sldId id="449"/>
            <p14:sldId id="448"/>
            <p14:sldId id="457"/>
            <p14:sldId id="458"/>
            <p14:sldId id="459"/>
            <p14:sldId id="460"/>
            <p14:sldId id="450"/>
            <p14:sldId id="451"/>
            <p14:sldId id="452"/>
            <p14:sldId id="398"/>
            <p14:sldId id="461"/>
            <p14:sldId id="376"/>
            <p14:sldId id="454"/>
            <p14:sldId id="455"/>
            <p14:sldId id="453"/>
          </p14:sldIdLst>
        </p14:section>
        <p14:section name="无标题节" id="{234CCB6E-6AB3-4CEF-97B1-7C70B17B9D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0000FF"/>
    <a:srgbClr val="CCFFFF"/>
    <a:srgbClr val="FF00FF"/>
    <a:srgbClr val="FF66CC"/>
    <a:srgbClr val="CCECFF"/>
    <a:srgbClr val="66CCFF"/>
    <a:srgbClr val="322CA2"/>
    <a:srgbClr val="00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8" autoAdjust="0"/>
    <p:restoredTop sz="94660"/>
  </p:normalViewPr>
  <p:slideViewPr>
    <p:cSldViewPr>
      <p:cViewPr varScale="1">
        <p:scale>
          <a:sx n="108" d="100"/>
          <a:sy n="108" d="100"/>
        </p:scale>
        <p:origin x="3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305FE-4BEC-49D7-AC73-016EBB749E54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F47983B-0782-44FC-8CFC-BB188DBB95FE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AE235B-CA0A-4CF8-91AA-64760EF239D6}" type="parTrans" cxnId="{1ED79B62-F840-42AB-9CEF-E2DE997C60F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6FE5D1-E2D6-4D93-A0D7-166194C11ED8}" type="sibTrans" cxnId="{1ED79B62-F840-42AB-9CEF-E2DE997C60F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A81AC-F58D-4068-8C18-70A90537E781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1946-1981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计算机系统结构时代</a:t>
          </a:r>
        </a:p>
      </dgm:t>
    </dgm:pt>
    <dgm:pt modelId="{739A9B49-0EBA-4EF3-B3DA-A94165450DEF}" type="parTrans" cxnId="{9D0FB501-9E63-47AF-9CC5-002E877396B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507871-0A5F-4666-9A91-4144A91035B3}" type="sibTrans" cxnId="{9D0FB501-9E63-47AF-9CC5-002E877396B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727BA8-25A2-4E21-B588-8D9379E77095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语言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通过指针编程优化硬件资源</a:t>
          </a:r>
        </a:p>
      </dgm:t>
    </dgm:pt>
    <dgm:pt modelId="{8D99333B-EE77-4A14-850D-1646654B3A0F}" type="parTrans" cxnId="{9DC140E3-893F-4235-BD8F-27612E17F9F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53C90D-B392-4FB0-B502-085A6A8B84A6}" type="sibTrans" cxnId="{9DC140E3-893F-4235-BD8F-27612E17F9F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0FBD-4B6C-497D-A47B-EFE60CD4B1EA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D311C4-8136-4D99-AB97-4122916504A5}" type="parTrans" cxnId="{BB55046C-CABC-455C-8FE3-6BC77F9831C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57FAB4-8B5F-4208-B590-1E1411753E0E}" type="sibTrans" cxnId="{BB55046C-CABC-455C-8FE3-6BC77F9831C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DA4B8-328B-4C90-8AFC-37B47A7E13CD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1981-2007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计算机网络和视窗时代</a:t>
          </a:r>
        </a:p>
      </dgm:t>
    </dgm:pt>
    <dgm:pt modelId="{D5050E5E-CA62-4036-8147-729C5876D396}" type="parTrans" cxnId="{C0218787-9737-4021-B8D1-327681A45EF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198665-DDA1-4DF0-BBDB-A7ABEF03AE93}" type="sibTrans" cxnId="{C0218787-9737-4021-B8D1-327681A45EF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3E136B-7D68-400E-B02B-53697FE1B8D0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语言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盛行</a:t>
          </a:r>
        </a:p>
      </dgm:t>
    </dgm:pt>
    <dgm:pt modelId="{046DDAEA-B13E-4020-A74F-E95A80329E32}" type="parTrans" cxnId="{58C391E6-F990-43C7-AD32-745ADE326BC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471FEF-8A9F-45A1-B8EC-5C2A2069406F}" type="sibTrans" cxnId="{58C391E6-F990-43C7-AD32-745ADE326BC8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EA661A-69CC-4CCD-A2EA-310FE95F3C2F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9CC1AC-5D67-436B-B38E-8EF6FC4CA899}" type="parTrans" cxnId="{4716FE38-10C6-4E23-B3EA-CCA823CEDDE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9C5C45-2DFA-4816-ADD9-EB6ECB3952B5}" type="sibTrans" cxnId="{4716FE38-10C6-4E23-B3EA-CCA823CEDDE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0289CE-BB81-443E-9C69-208CB051597D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2007-2016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移动智能时代（复杂信息系统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..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</dgm:t>
    </dgm:pt>
    <dgm:pt modelId="{F57EEFE7-ADBC-443C-B252-71E1FE082213}" type="parTrans" cxnId="{572CB0A5-E9EA-4763-AA5C-528BBDB1960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D311C6-6B66-455F-846D-BF3547C38DDB}" type="sibTrans" cxnId="{572CB0A5-E9EA-4763-AA5C-528BBDB1960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0FF9DE-CC9F-418C-8EA7-2A094B5488E9}">
      <dgm:prSet phldrT="[文本]" custT="1"/>
      <dgm:spPr/>
      <dgm:t>
        <a:bodyPr/>
        <a:lstStyle/>
        <a:p>
          <a:r>
            <a: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应运而生</a:t>
          </a:r>
        </a:p>
      </dgm:t>
    </dgm:pt>
    <dgm:pt modelId="{B9A46A38-168E-4569-92F9-24AB7EB3D376}" type="parTrans" cxnId="{5514E175-A737-4CFA-8192-9212AF5B9E4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B00E42-9209-4F86-A515-12D609029B3C}" type="sibTrans" cxnId="{5514E175-A737-4CFA-8192-9212AF5B9E4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692AF-B85C-46B9-BCF6-C7F3132DE434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F6AA01-D965-4DBC-B428-3430ACF91BF5}" type="parTrans" cxnId="{9AEE23F4-893F-4F2F-BC9C-6CF8F4044C89}">
      <dgm:prSet/>
      <dgm:spPr/>
      <dgm:t>
        <a:bodyPr/>
        <a:lstStyle/>
        <a:p>
          <a:endParaRPr lang="zh-CN" altLang="en-US"/>
        </a:p>
      </dgm:t>
    </dgm:pt>
    <dgm:pt modelId="{44E3BBEF-354D-4CBE-9E3F-1B121BEEA23A}" type="sibTrans" cxnId="{9AEE23F4-893F-4F2F-BC9C-6CF8F4044C89}">
      <dgm:prSet/>
      <dgm:spPr/>
      <dgm:t>
        <a:bodyPr/>
        <a:lstStyle/>
        <a:p>
          <a:endParaRPr lang="zh-CN" altLang="en-US"/>
        </a:p>
      </dgm:t>
    </dgm:pt>
    <dgm:pt modelId="{CC8D541C-25F7-4053-AE71-6177C7E8DEDC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2016- 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人工智能时代</a:t>
          </a:r>
          <a:endParaRPr lang="zh-CN" altLang="en-US" sz="2000" dirty="0"/>
        </a:p>
      </dgm:t>
    </dgm:pt>
    <dgm:pt modelId="{6F0823F8-1A5F-42A0-BDE2-393E5199BA49}" type="parTrans" cxnId="{4BC970F7-9A42-44C1-B396-DD9178FEB31F}">
      <dgm:prSet/>
      <dgm:spPr/>
      <dgm:t>
        <a:bodyPr/>
        <a:lstStyle/>
        <a:p>
          <a:endParaRPr lang="zh-CN" altLang="en-US"/>
        </a:p>
      </dgm:t>
    </dgm:pt>
    <dgm:pt modelId="{122272DA-9D19-47C0-A878-6D9E5AFC0EE0}" type="sibTrans" cxnId="{4BC970F7-9A42-44C1-B396-DD9178FEB31F}">
      <dgm:prSet/>
      <dgm:spPr/>
      <dgm:t>
        <a:bodyPr/>
        <a:lstStyle/>
        <a:p>
          <a:endParaRPr lang="zh-CN" altLang="en-US"/>
        </a:p>
      </dgm:t>
    </dgm:pt>
    <dgm:pt modelId="{86BB12A6-1380-4B79-AD92-9DDF49EB2895}" type="pres">
      <dgm:prSet presAssocID="{726305FE-4BEC-49D7-AC73-016EBB749E54}" presName="linearFlow" presStyleCnt="0">
        <dgm:presLayoutVars>
          <dgm:dir/>
          <dgm:animLvl val="lvl"/>
          <dgm:resizeHandles val="exact"/>
        </dgm:presLayoutVars>
      </dgm:prSet>
      <dgm:spPr/>
    </dgm:pt>
    <dgm:pt modelId="{7966B10F-BB3C-4498-B9A2-BAC88D913F52}" type="pres">
      <dgm:prSet presAssocID="{1F47983B-0782-44FC-8CFC-BB188DBB95FE}" presName="composite" presStyleCnt="0"/>
      <dgm:spPr/>
    </dgm:pt>
    <dgm:pt modelId="{45CC52D9-9FEF-4DCB-8BE6-247E1D8C3DB0}" type="pres">
      <dgm:prSet presAssocID="{1F47983B-0782-44FC-8CFC-BB188DBB95F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560549BA-FC66-482E-A3B0-B359F60C6C8F}" type="pres">
      <dgm:prSet presAssocID="{1F47983B-0782-44FC-8CFC-BB188DBB95FE}" presName="descendantText" presStyleLbl="alignAcc1" presStyleIdx="0" presStyleCnt="4">
        <dgm:presLayoutVars>
          <dgm:bulletEnabled val="1"/>
        </dgm:presLayoutVars>
      </dgm:prSet>
      <dgm:spPr/>
    </dgm:pt>
    <dgm:pt modelId="{23250119-349E-4772-871F-4911DB872990}" type="pres">
      <dgm:prSet presAssocID="{416FE5D1-E2D6-4D93-A0D7-166194C11ED8}" presName="sp" presStyleCnt="0"/>
      <dgm:spPr/>
    </dgm:pt>
    <dgm:pt modelId="{52A9E27A-FDC9-4F55-9A3D-AEA594ED574C}" type="pres">
      <dgm:prSet presAssocID="{3B240FBD-4B6C-497D-A47B-EFE60CD4B1EA}" presName="composite" presStyleCnt="0"/>
      <dgm:spPr/>
    </dgm:pt>
    <dgm:pt modelId="{7AC6371C-1E70-4D18-BD2A-739A038CB10B}" type="pres">
      <dgm:prSet presAssocID="{3B240FBD-4B6C-497D-A47B-EFE60CD4B1EA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EF422EC5-CA3A-4A4C-A34B-84E8A5992F08}" type="pres">
      <dgm:prSet presAssocID="{3B240FBD-4B6C-497D-A47B-EFE60CD4B1EA}" presName="descendantText" presStyleLbl="alignAcc1" presStyleIdx="1" presStyleCnt="4">
        <dgm:presLayoutVars>
          <dgm:bulletEnabled val="1"/>
        </dgm:presLayoutVars>
      </dgm:prSet>
      <dgm:spPr/>
    </dgm:pt>
    <dgm:pt modelId="{4A26BCFC-5D19-4AA5-9716-1EFE8CA867D0}" type="pres">
      <dgm:prSet presAssocID="{DE57FAB4-8B5F-4208-B590-1E1411753E0E}" presName="sp" presStyleCnt="0"/>
      <dgm:spPr/>
    </dgm:pt>
    <dgm:pt modelId="{0B324AAA-9EB6-4296-94E3-E625AB879B32}" type="pres">
      <dgm:prSet presAssocID="{5FEA661A-69CC-4CCD-A2EA-310FE95F3C2F}" presName="composite" presStyleCnt="0"/>
      <dgm:spPr/>
    </dgm:pt>
    <dgm:pt modelId="{9E01DEA8-CAED-48EA-9392-0CCF29D176BD}" type="pres">
      <dgm:prSet presAssocID="{5FEA661A-69CC-4CCD-A2EA-310FE95F3C2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2DFE7AC-0A32-401B-94A6-ADCACB73D0EA}" type="pres">
      <dgm:prSet presAssocID="{5FEA661A-69CC-4CCD-A2EA-310FE95F3C2F}" presName="descendantText" presStyleLbl="alignAcc1" presStyleIdx="2" presStyleCnt="4">
        <dgm:presLayoutVars>
          <dgm:bulletEnabled val="1"/>
        </dgm:presLayoutVars>
      </dgm:prSet>
      <dgm:spPr/>
    </dgm:pt>
    <dgm:pt modelId="{B6F73A10-3E9F-4BE1-902E-FD6D9D0366A2}" type="pres">
      <dgm:prSet presAssocID="{A69C5C45-2DFA-4816-ADD9-EB6ECB3952B5}" presName="sp" presStyleCnt="0"/>
      <dgm:spPr/>
    </dgm:pt>
    <dgm:pt modelId="{7CE5D7E7-54EE-40EE-AE65-C1A75B50EA69}" type="pres">
      <dgm:prSet presAssocID="{5D1692AF-B85C-46B9-BCF6-C7F3132DE434}" presName="composite" presStyleCnt="0"/>
      <dgm:spPr/>
    </dgm:pt>
    <dgm:pt modelId="{4F3D5C6D-01B0-41C5-8227-B5B2FB01C6F9}" type="pres">
      <dgm:prSet presAssocID="{5D1692AF-B85C-46B9-BCF6-C7F3132DE434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48E5511D-DAEB-4DB9-B9CC-78D59E165957}" type="pres">
      <dgm:prSet presAssocID="{5D1692AF-B85C-46B9-BCF6-C7F3132DE434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9D0FB501-9E63-47AF-9CC5-002E877396B5}" srcId="{1F47983B-0782-44FC-8CFC-BB188DBB95FE}" destId="{AAAA81AC-F58D-4068-8C18-70A90537E781}" srcOrd="0" destOrd="0" parTransId="{739A9B49-0EBA-4EF3-B3DA-A94165450DEF}" sibTransId="{1E507871-0A5F-4666-9A91-4144A91035B3}"/>
    <dgm:cxn modelId="{1EB24609-4E3C-489A-BCA6-8A90281943EB}" type="presOf" srcId="{EF727BA8-25A2-4E21-B588-8D9379E77095}" destId="{560549BA-FC66-482E-A3B0-B359F60C6C8F}" srcOrd="0" destOrd="1" presId="urn:microsoft.com/office/officeart/2005/8/layout/chevron2"/>
    <dgm:cxn modelId="{A381CE2F-6F42-4FCF-8926-2F12393F2944}" type="presOf" srcId="{5D1692AF-B85C-46B9-BCF6-C7F3132DE434}" destId="{4F3D5C6D-01B0-41C5-8227-B5B2FB01C6F9}" srcOrd="0" destOrd="0" presId="urn:microsoft.com/office/officeart/2005/8/layout/chevron2"/>
    <dgm:cxn modelId="{0A286E31-870D-4756-86C1-FAAD12E7E2F0}" type="presOf" srcId="{3B240FBD-4B6C-497D-A47B-EFE60CD4B1EA}" destId="{7AC6371C-1E70-4D18-BD2A-739A038CB10B}" srcOrd="0" destOrd="0" presId="urn:microsoft.com/office/officeart/2005/8/layout/chevron2"/>
    <dgm:cxn modelId="{000C6033-0112-486A-A740-CF2959AFDB34}" type="presOf" srcId="{B2BDA4B8-328B-4C90-8AFC-37B47A7E13CD}" destId="{EF422EC5-CA3A-4A4C-A34B-84E8A5992F08}" srcOrd="0" destOrd="0" presId="urn:microsoft.com/office/officeart/2005/8/layout/chevron2"/>
    <dgm:cxn modelId="{4716FE38-10C6-4E23-B3EA-CCA823CEDDEA}" srcId="{726305FE-4BEC-49D7-AC73-016EBB749E54}" destId="{5FEA661A-69CC-4CCD-A2EA-310FE95F3C2F}" srcOrd="2" destOrd="0" parTransId="{DB9CC1AC-5D67-436B-B38E-8EF6FC4CA899}" sibTransId="{A69C5C45-2DFA-4816-ADD9-EB6ECB3952B5}"/>
    <dgm:cxn modelId="{1ED79B62-F840-42AB-9CEF-E2DE997C60F3}" srcId="{726305FE-4BEC-49D7-AC73-016EBB749E54}" destId="{1F47983B-0782-44FC-8CFC-BB188DBB95FE}" srcOrd="0" destOrd="0" parTransId="{54AE235B-CA0A-4CF8-91AA-64760EF239D6}" sibTransId="{416FE5D1-E2D6-4D93-A0D7-166194C11ED8}"/>
    <dgm:cxn modelId="{B718EA4A-EDF7-4649-99CA-49618C88A7E5}" type="presOf" srcId="{6C3E136B-7D68-400E-B02B-53697FE1B8D0}" destId="{EF422EC5-CA3A-4A4C-A34B-84E8A5992F08}" srcOrd="0" destOrd="1" presId="urn:microsoft.com/office/officeart/2005/8/layout/chevron2"/>
    <dgm:cxn modelId="{BB55046C-CABC-455C-8FE3-6BC77F9831C7}" srcId="{726305FE-4BEC-49D7-AC73-016EBB749E54}" destId="{3B240FBD-4B6C-497D-A47B-EFE60CD4B1EA}" srcOrd="1" destOrd="0" parTransId="{F6D311C4-8136-4D99-AB97-4122916504A5}" sibTransId="{DE57FAB4-8B5F-4208-B590-1E1411753E0E}"/>
    <dgm:cxn modelId="{CC752E4F-7D90-4298-9FFC-4CEF930EFC72}" type="presOf" srcId="{5FEA661A-69CC-4CCD-A2EA-310FE95F3C2F}" destId="{9E01DEA8-CAED-48EA-9392-0CCF29D176BD}" srcOrd="0" destOrd="0" presId="urn:microsoft.com/office/officeart/2005/8/layout/chevron2"/>
    <dgm:cxn modelId="{5514E175-A737-4CFA-8192-9212AF5B9E45}" srcId="{5FEA661A-69CC-4CCD-A2EA-310FE95F3C2F}" destId="{090FF9DE-CC9F-418C-8EA7-2A094B5488E9}" srcOrd="1" destOrd="0" parTransId="{B9A46A38-168E-4569-92F9-24AB7EB3D376}" sibTransId="{A0B00E42-9209-4F86-A515-12D609029B3C}"/>
    <dgm:cxn modelId="{C0218787-9737-4021-B8D1-327681A45EF4}" srcId="{3B240FBD-4B6C-497D-A47B-EFE60CD4B1EA}" destId="{B2BDA4B8-328B-4C90-8AFC-37B47A7E13CD}" srcOrd="0" destOrd="0" parTransId="{D5050E5E-CA62-4036-8147-729C5876D396}" sibTransId="{E5198665-DDA1-4DF0-BBDB-A7ABEF03AE93}"/>
    <dgm:cxn modelId="{1D980C91-28C7-4D2D-97EF-E50C65E83BB5}" type="presOf" srcId="{1F47983B-0782-44FC-8CFC-BB188DBB95FE}" destId="{45CC52D9-9FEF-4DCB-8BE6-247E1D8C3DB0}" srcOrd="0" destOrd="0" presId="urn:microsoft.com/office/officeart/2005/8/layout/chevron2"/>
    <dgm:cxn modelId="{5C0C2494-6EE2-4080-B03A-2E44E9DDF323}" type="presOf" srcId="{726305FE-4BEC-49D7-AC73-016EBB749E54}" destId="{86BB12A6-1380-4B79-AD92-9DDF49EB2895}" srcOrd="0" destOrd="0" presId="urn:microsoft.com/office/officeart/2005/8/layout/chevron2"/>
    <dgm:cxn modelId="{35289594-1A54-408C-A100-0FEDCEA13DD0}" type="presOf" srcId="{DE0289CE-BB81-443E-9C69-208CB051597D}" destId="{82DFE7AC-0A32-401B-94A6-ADCACB73D0EA}" srcOrd="0" destOrd="0" presId="urn:microsoft.com/office/officeart/2005/8/layout/chevron2"/>
    <dgm:cxn modelId="{572CB0A5-E9EA-4763-AA5C-528BBDB1960A}" srcId="{5FEA661A-69CC-4CCD-A2EA-310FE95F3C2F}" destId="{DE0289CE-BB81-443E-9C69-208CB051597D}" srcOrd="0" destOrd="0" parTransId="{F57EEFE7-ADBC-443C-B252-71E1FE082213}" sibTransId="{D1D311C6-6B66-455F-846D-BF3547C38DDB}"/>
    <dgm:cxn modelId="{713661AE-F06F-4319-BCB5-DA58C683CCAC}" type="presOf" srcId="{CC8D541C-25F7-4053-AE71-6177C7E8DEDC}" destId="{48E5511D-DAEB-4DB9-B9CC-78D59E165957}" srcOrd="0" destOrd="0" presId="urn:microsoft.com/office/officeart/2005/8/layout/chevron2"/>
    <dgm:cxn modelId="{93B325D0-CE91-4180-9927-9F62D7B0DE45}" type="presOf" srcId="{AAAA81AC-F58D-4068-8C18-70A90537E781}" destId="{560549BA-FC66-482E-A3B0-B359F60C6C8F}" srcOrd="0" destOrd="0" presId="urn:microsoft.com/office/officeart/2005/8/layout/chevron2"/>
    <dgm:cxn modelId="{049EFDDB-16EA-4DD1-8481-E55C22CF3EBB}" type="presOf" srcId="{090FF9DE-CC9F-418C-8EA7-2A094B5488E9}" destId="{82DFE7AC-0A32-401B-94A6-ADCACB73D0EA}" srcOrd="0" destOrd="1" presId="urn:microsoft.com/office/officeart/2005/8/layout/chevron2"/>
    <dgm:cxn modelId="{9DC140E3-893F-4235-BD8F-27612E17F9F3}" srcId="{1F47983B-0782-44FC-8CFC-BB188DBB95FE}" destId="{EF727BA8-25A2-4E21-B588-8D9379E77095}" srcOrd="1" destOrd="0" parTransId="{8D99333B-EE77-4A14-850D-1646654B3A0F}" sibTransId="{7953C90D-B392-4FB0-B502-085A6A8B84A6}"/>
    <dgm:cxn modelId="{58C391E6-F990-43C7-AD32-745ADE326BC8}" srcId="{3B240FBD-4B6C-497D-A47B-EFE60CD4B1EA}" destId="{6C3E136B-7D68-400E-B02B-53697FE1B8D0}" srcOrd="1" destOrd="0" parTransId="{046DDAEA-B13E-4020-A74F-E95A80329E32}" sibTransId="{13471FEF-8A9F-45A1-B8EC-5C2A2069406F}"/>
    <dgm:cxn modelId="{9AEE23F4-893F-4F2F-BC9C-6CF8F4044C89}" srcId="{726305FE-4BEC-49D7-AC73-016EBB749E54}" destId="{5D1692AF-B85C-46B9-BCF6-C7F3132DE434}" srcOrd="3" destOrd="0" parTransId="{1CF6AA01-D965-4DBC-B428-3430ACF91BF5}" sibTransId="{44E3BBEF-354D-4CBE-9E3F-1B121BEEA23A}"/>
    <dgm:cxn modelId="{4BC970F7-9A42-44C1-B396-DD9178FEB31F}" srcId="{5D1692AF-B85C-46B9-BCF6-C7F3132DE434}" destId="{CC8D541C-25F7-4053-AE71-6177C7E8DEDC}" srcOrd="0" destOrd="0" parTransId="{6F0823F8-1A5F-42A0-BDE2-393E5199BA49}" sibTransId="{122272DA-9D19-47C0-A878-6D9E5AFC0EE0}"/>
    <dgm:cxn modelId="{2A734431-9DF6-4382-A978-7A48A33DBBBA}" type="presParOf" srcId="{86BB12A6-1380-4B79-AD92-9DDF49EB2895}" destId="{7966B10F-BB3C-4498-B9A2-BAC88D913F52}" srcOrd="0" destOrd="0" presId="urn:microsoft.com/office/officeart/2005/8/layout/chevron2"/>
    <dgm:cxn modelId="{40092ED9-7169-4824-A482-4543C6A6C249}" type="presParOf" srcId="{7966B10F-BB3C-4498-B9A2-BAC88D913F52}" destId="{45CC52D9-9FEF-4DCB-8BE6-247E1D8C3DB0}" srcOrd="0" destOrd="0" presId="urn:microsoft.com/office/officeart/2005/8/layout/chevron2"/>
    <dgm:cxn modelId="{59E73CA5-E201-4838-9D6D-54746E3988DF}" type="presParOf" srcId="{7966B10F-BB3C-4498-B9A2-BAC88D913F52}" destId="{560549BA-FC66-482E-A3B0-B359F60C6C8F}" srcOrd="1" destOrd="0" presId="urn:microsoft.com/office/officeart/2005/8/layout/chevron2"/>
    <dgm:cxn modelId="{ADEC34E6-4012-44D6-8D42-0DE06B21CE28}" type="presParOf" srcId="{86BB12A6-1380-4B79-AD92-9DDF49EB2895}" destId="{23250119-349E-4772-871F-4911DB872990}" srcOrd="1" destOrd="0" presId="urn:microsoft.com/office/officeart/2005/8/layout/chevron2"/>
    <dgm:cxn modelId="{CD0A2847-1FB0-40A2-8CEC-BFBC60FF760D}" type="presParOf" srcId="{86BB12A6-1380-4B79-AD92-9DDF49EB2895}" destId="{52A9E27A-FDC9-4F55-9A3D-AEA594ED574C}" srcOrd="2" destOrd="0" presId="urn:microsoft.com/office/officeart/2005/8/layout/chevron2"/>
    <dgm:cxn modelId="{A2E3F8A5-FE39-40F3-B7BF-DBF8CE4C1240}" type="presParOf" srcId="{52A9E27A-FDC9-4F55-9A3D-AEA594ED574C}" destId="{7AC6371C-1E70-4D18-BD2A-739A038CB10B}" srcOrd="0" destOrd="0" presId="urn:microsoft.com/office/officeart/2005/8/layout/chevron2"/>
    <dgm:cxn modelId="{6A4786D5-CAA6-42AD-861F-6519AF8F15A5}" type="presParOf" srcId="{52A9E27A-FDC9-4F55-9A3D-AEA594ED574C}" destId="{EF422EC5-CA3A-4A4C-A34B-84E8A5992F08}" srcOrd="1" destOrd="0" presId="urn:microsoft.com/office/officeart/2005/8/layout/chevron2"/>
    <dgm:cxn modelId="{0AAA914A-01EF-43A3-B040-A3A644713899}" type="presParOf" srcId="{86BB12A6-1380-4B79-AD92-9DDF49EB2895}" destId="{4A26BCFC-5D19-4AA5-9716-1EFE8CA867D0}" srcOrd="3" destOrd="0" presId="urn:microsoft.com/office/officeart/2005/8/layout/chevron2"/>
    <dgm:cxn modelId="{8F9CB9BC-2E00-42EC-A18D-4A3EC58A2CC6}" type="presParOf" srcId="{86BB12A6-1380-4B79-AD92-9DDF49EB2895}" destId="{0B324AAA-9EB6-4296-94E3-E625AB879B32}" srcOrd="4" destOrd="0" presId="urn:microsoft.com/office/officeart/2005/8/layout/chevron2"/>
    <dgm:cxn modelId="{7D112B16-BAF1-4DB8-B901-0918EFF69A7F}" type="presParOf" srcId="{0B324AAA-9EB6-4296-94E3-E625AB879B32}" destId="{9E01DEA8-CAED-48EA-9392-0CCF29D176BD}" srcOrd="0" destOrd="0" presId="urn:microsoft.com/office/officeart/2005/8/layout/chevron2"/>
    <dgm:cxn modelId="{F3321B5C-FC2F-4AEA-BBF4-7C5F608DEE7E}" type="presParOf" srcId="{0B324AAA-9EB6-4296-94E3-E625AB879B32}" destId="{82DFE7AC-0A32-401B-94A6-ADCACB73D0EA}" srcOrd="1" destOrd="0" presId="urn:microsoft.com/office/officeart/2005/8/layout/chevron2"/>
    <dgm:cxn modelId="{5CD4CB54-BC99-4081-9EFA-E055C86CEDCC}" type="presParOf" srcId="{86BB12A6-1380-4B79-AD92-9DDF49EB2895}" destId="{B6F73A10-3E9F-4BE1-902E-FD6D9D0366A2}" srcOrd="5" destOrd="0" presId="urn:microsoft.com/office/officeart/2005/8/layout/chevron2"/>
    <dgm:cxn modelId="{2A79331D-BB87-4792-880A-817A22D2F4F3}" type="presParOf" srcId="{86BB12A6-1380-4B79-AD92-9DDF49EB2895}" destId="{7CE5D7E7-54EE-40EE-AE65-C1A75B50EA69}" srcOrd="6" destOrd="0" presId="urn:microsoft.com/office/officeart/2005/8/layout/chevron2"/>
    <dgm:cxn modelId="{4FCCEF36-FFF9-4D86-AC1E-01BA4072A509}" type="presParOf" srcId="{7CE5D7E7-54EE-40EE-AE65-C1A75B50EA69}" destId="{4F3D5C6D-01B0-41C5-8227-B5B2FB01C6F9}" srcOrd="0" destOrd="0" presId="urn:microsoft.com/office/officeart/2005/8/layout/chevron2"/>
    <dgm:cxn modelId="{08180BE8-AB66-4088-BC3C-34E33B31C1BF}" type="presParOf" srcId="{7CE5D7E7-54EE-40EE-AE65-C1A75B50EA69}" destId="{48E5511D-DAEB-4DB9-B9CC-78D59E1659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C52D9-9FEF-4DCB-8BE6-247E1D8C3DB0}">
      <dsp:nvSpPr>
        <dsp:cNvPr id="0" name=""/>
        <dsp:cNvSpPr/>
      </dsp:nvSpPr>
      <dsp:spPr>
        <a:xfrm rot="5400000">
          <a:off x="-168903" y="171488"/>
          <a:ext cx="1126024" cy="78821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96694"/>
        <a:ext cx="788217" cy="337807"/>
      </dsp:txXfrm>
    </dsp:sp>
    <dsp:sp modelId="{560549BA-FC66-482E-A3B0-B359F60C6C8F}">
      <dsp:nvSpPr>
        <dsp:cNvPr id="0" name=""/>
        <dsp:cNvSpPr/>
      </dsp:nvSpPr>
      <dsp:spPr>
        <a:xfrm rot="5400000">
          <a:off x="3075958" y="-2285156"/>
          <a:ext cx="732300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1946-1981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计算机系统结构时代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C</a:t>
          </a:r>
          <a:r>
            <a:rPr lang="zh-CN" altLang="en-US" sz="20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语言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通过指针编程优化硬件资源</a:t>
          </a:r>
        </a:p>
      </dsp:txBody>
      <dsp:txXfrm rot="-5400000">
        <a:off x="788217" y="38333"/>
        <a:ext cx="5272034" cy="660804"/>
      </dsp:txXfrm>
    </dsp:sp>
    <dsp:sp modelId="{7AC6371C-1E70-4D18-BD2A-739A038CB10B}">
      <dsp:nvSpPr>
        <dsp:cNvPr id="0" name=""/>
        <dsp:cNvSpPr/>
      </dsp:nvSpPr>
      <dsp:spPr>
        <a:xfrm rot="5400000">
          <a:off x="-168903" y="1149090"/>
          <a:ext cx="1126024" cy="788217"/>
        </a:xfrm>
        <a:prstGeom prst="chevron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374296"/>
        <a:ext cx="788217" cy="337807"/>
      </dsp:txXfrm>
    </dsp:sp>
    <dsp:sp modelId="{EF422EC5-CA3A-4A4C-A34B-84E8A5992F08}">
      <dsp:nvSpPr>
        <dsp:cNvPr id="0" name=""/>
        <dsp:cNvSpPr/>
      </dsp:nvSpPr>
      <dsp:spPr>
        <a:xfrm rot="5400000">
          <a:off x="3076150" y="-1307746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1981-2007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计算机网络和视窗时代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Java</a:t>
          </a:r>
          <a:r>
            <a:rPr lang="zh-CN" altLang="en-US" sz="20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语言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盛行</a:t>
          </a:r>
        </a:p>
      </dsp:txBody>
      <dsp:txXfrm rot="-5400000">
        <a:off x="788217" y="1015916"/>
        <a:ext cx="5272053" cy="660457"/>
      </dsp:txXfrm>
    </dsp:sp>
    <dsp:sp modelId="{9E01DEA8-CAED-48EA-9392-0CCF29D176BD}">
      <dsp:nvSpPr>
        <dsp:cNvPr id="0" name=""/>
        <dsp:cNvSpPr/>
      </dsp:nvSpPr>
      <dsp:spPr>
        <a:xfrm rot="5400000">
          <a:off x="-168903" y="2126692"/>
          <a:ext cx="1126024" cy="788217"/>
        </a:xfrm>
        <a:prstGeom prst="chevron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2351898"/>
        <a:ext cx="788217" cy="337807"/>
      </dsp:txXfrm>
    </dsp:sp>
    <dsp:sp modelId="{82DFE7AC-0A32-401B-94A6-ADCACB73D0EA}">
      <dsp:nvSpPr>
        <dsp:cNvPr id="0" name=""/>
        <dsp:cNvSpPr/>
      </dsp:nvSpPr>
      <dsp:spPr>
        <a:xfrm rot="5400000">
          <a:off x="3076150" y="-330144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2007-2016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移动智能时代（复杂信息系统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..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）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Python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应运而生</a:t>
          </a:r>
        </a:p>
      </dsp:txBody>
      <dsp:txXfrm rot="-5400000">
        <a:off x="788217" y="1993518"/>
        <a:ext cx="5272053" cy="660457"/>
      </dsp:txXfrm>
    </dsp:sp>
    <dsp:sp modelId="{4F3D5C6D-01B0-41C5-8227-B5B2FB01C6F9}">
      <dsp:nvSpPr>
        <dsp:cNvPr id="0" name=""/>
        <dsp:cNvSpPr/>
      </dsp:nvSpPr>
      <dsp:spPr>
        <a:xfrm rot="5400000">
          <a:off x="-168903" y="3104294"/>
          <a:ext cx="1126024" cy="788217"/>
        </a:xfrm>
        <a:prstGeom prst="chevron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329500"/>
        <a:ext cx="788217" cy="337807"/>
      </dsp:txXfrm>
    </dsp:sp>
    <dsp:sp modelId="{48E5511D-DAEB-4DB9-B9CC-78D59E165957}">
      <dsp:nvSpPr>
        <dsp:cNvPr id="0" name=""/>
        <dsp:cNvSpPr/>
      </dsp:nvSpPr>
      <dsp:spPr>
        <a:xfrm rot="5400000">
          <a:off x="3076150" y="647457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2016-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人工智能时代</a:t>
          </a:r>
          <a:endParaRPr lang="zh-CN" altLang="en-US" sz="2000" kern="1200" dirty="0"/>
        </a:p>
      </dsp:txBody>
      <dsp:txXfrm rot="-5400000">
        <a:off x="788217" y="2971120"/>
        <a:ext cx="5272053" cy="660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185-78AD-4112-B07B-3AFF3BB0823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1F6F-FE44-4848-BFBC-F9B26937F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13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5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51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849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8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1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67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7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86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30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32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7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3DF551E-9861-4831-A5F7-894F01DA2A4B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59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learn/BIT-268001#/learn/content?type=detail&amp;id=1004573318&amp;cid=1005742666&amp;replay=true" TargetMode="External"/><Relationship Id="rId2" Type="http://schemas.openxmlformats.org/officeDocument/2006/relationships/hyperlink" Target="https://www.python.org/downloads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939586"/>
            <a:ext cx="7686652" cy="175963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1</a:t>
            </a:r>
            <a:r>
              <a:rPr lang="zh-CN" altLang="en-US" sz="4400" b="1" dirty="0">
                <a:solidFill>
                  <a:srgbClr val="4BACC6"/>
                </a:solidFill>
              </a:rPr>
              <a:t>课 </a:t>
            </a:r>
            <a:r>
              <a:rPr lang="en-US" altLang="zh-CN" sz="4400" b="1" dirty="0">
                <a:solidFill>
                  <a:srgbClr val="4BACC6"/>
                </a:solidFill>
              </a:rPr>
              <a:t>Python</a:t>
            </a:r>
            <a:r>
              <a:rPr lang="zh-CN" altLang="en-US" sz="4400" b="1" dirty="0">
                <a:solidFill>
                  <a:srgbClr val="4BACC6"/>
                </a:solidFill>
              </a:rPr>
              <a:t>程序设计概述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1.1-1.4)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06522" y="1244753"/>
            <a:ext cx="8374770" cy="3267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编程语言经历了从 </a:t>
            </a:r>
            <a:r>
              <a:rPr lang="zh-CN" altLang="en-US" sz="2400" b="1" dirty="0">
                <a:solidFill>
                  <a:srgbClr val="D60093"/>
                </a:solidFill>
              </a:rPr>
              <a:t>机器语言、汇编语言、高级语言</a:t>
            </a:r>
            <a:r>
              <a:rPr lang="zh-CN" altLang="en-US" sz="2400" b="1" dirty="0">
                <a:solidFill>
                  <a:srgbClr val="0000FF"/>
                </a:solidFill>
              </a:rPr>
              <a:t>的发展过程</a:t>
            </a:r>
            <a:endParaRPr sz="2400" b="1" dirty="0">
              <a:solidFill>
                <a:srgbClr val="0000FF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8721" y="2074030"/>
            <a:ext cx="81915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机器语言： 二进制代码编写，机器可以直接识别；与计算机硬件结构相关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汇编语言： 助记符编写，机器不能直接识别；与计算机硬件结构有关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高级语言： 接近自然语言编写，机器不能直接识别；与计算机硬件结构无关</a:t>
            </a:r>
            <a:endParaRPr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036689" y="151965"/>
            <a:ext cx="830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程序设计语言的发展</a:t>
            </a:r>
          </a:p>
        </p:txBody>
      </p:sp>
      <p:sp>
        <p:nvSpPr>
          <p:cNvPr id="11" name="object 8"/>
          <p:cNvSpPr txBox="1">
            <a:spLocks/>
          </p:cNvSpPr>
          <p:nvPr/>
        </p:nvSpPr>
        <p:spPr>
          <a:xfrm>
            <a:off x="2760400" y="5620778"/>
            <a:ext cx="685610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400" dirty="0"/>
              <a:t>机器语言、汇编语言属于低级语言</a:t>
            </a:r>
          </a:p>
        </p:txBody>
      </p:sp>
    </p:spTree>
    <p:extLst>
      <p:ext uri="{BB962C8B-B14F-4D97-AF65-F5344CB8AC3E}">
        <p14:creationId xmlns:p14="http://schemas.microsoft.com/office/powerpoint/2010/main" val="14603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29741" y="2258761"/>
            <a:ext cx="786765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25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编译和解释的作用都是将源程序转换成目标代码</a:t>
            </a:r>
            <a:endParaRPr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54965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源程序（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源代码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采用某种编程语言编写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计算机程序，人类可读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lnSpc>
                <a:spcPct val="150000"/>
              </a:lnSpc>
              <a:buClr>
                <a:srgbClr val="007EDE"/>
              </a:buClr>
              <a:tabLst>
                <a:tab pos="234950" algn="l"/>
              </a:tabLst>
            </a:pPr>
            <a:r>
              <a:rPr 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		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例如</a:t>
            </a:r>
            <a:r>
              <a:rPr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：result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=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+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</a:t>
            </a:r>
          </a:p>
          <a:p>
            <a:pPr marL="354965" indent="-342900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目标代码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（机器代码）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：计算机可直接执行，人类不可读</a:t>
            </a:r>
            <a:r>
              <a:rPr sz="2400" spc="-3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(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专家除外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)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4950" algn="l"/>
              </a:tabLst>
            </a:pPr>
            <a:r>
              <a:rPr 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		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例如：11010010</a:t>
            </a:r>
            <a:r>
              <a:rPr sz="2400" spc="2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00111011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2036689" y="151965"/>
            <a:ext cx="830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机器如何识别高级语言？</a:t>
            </a:r>
          </a:p>
        </p:txBody>
      </p:sp>
      <p:sp>
        <p:nvSpPr>
          <p:cNvPr id="12" name="object 8"/>
          <p:cNvSpPr txBox="1">
            <a:spLocks noGrp="1"/>
          </p:cNvSpPr>
          <p:nvPr>
            <p:ph type="title"/>
          </p:nvPr>
        </p:nvSpPr>
        <p:spPr>
          <a:xfrm>
            <a:off x="1850700" y="1318795"/>
            <a:ext cx="8853811" cy="3790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计算机执行高级语言的源程序的有两种方式：</a:t>
            </a:r>
            <a:r>
              <a:rPr lang="zh-CN" altLang="en-US" sz="2800" b="1" dirty="0">
                <a:solidFill>
                  <a:srgbClr val="D60093"/>
                </a:solidFill>
              </a:rPr>
              <a:t>编译</a:t>
            </a:r>
            <a:r>
              <a:rPr lang="zh-CN" altLang="en-US" sz="2800" b="1" dirty="0">
                <a:solidFill>
                  <a:srgbClr val="0000FF"/>
                </a:solidFill>
              </a:rPr>
              <a:t>和</a:t>
            </a:r>
            <a:r>
              <a:rPr lang="zh-CN" altLang="en-US" sz="2800" b="1" dirty="0">
                <a:solidFill>
                  <a:srgbClr val="D60093"/>
                </a:solidFill>
              </a:rPr>
              <a:t>解释</a:t>
            </a:r>
          </a:p>
        </p:txBody>
      </p:sp>
    </p:spTree>
    <p:extLst>
      <p:ext uri="{BB962C8B-B14F-4D97-AF65-F5344CB8AC3E}">
        <p14:creationId xmlns:p14="http://schemas.microsoft.com/office/powerpoint/2010/main" val="17325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74982" y="832400"/>
            <a:ext cx="104203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/>
              <a:t>编译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56177" y="1382694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将源代码一次性转换成目标代码的过程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19856" y="4895863"/>
            <a:ext cx="5279643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执行编译过程的程序叫作编译器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9855" y="2276873"/>
            <a:ext cx="5402580" cy="2178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9273" y="2955608"/>
            <a:ext cx="6362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i="1" dirty="0">
                <a:latin typeface="微软雅黑" panose="020B0503020204020204" charset="-122"/>
                <a:cs typeface="微软雅黑" panose="020B0503020204020204" charset="-122"/>
              </a:rPr>
              <a:t>源代码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1" y="2948497"/>
            <a:ext cx="8394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i="1" dirty="0">
                <a:latin typeface="微软雅黑" panose="020B0503020204020204" charset="-122"/>
                <a:cs typeface="微软雅黑" panose="020B0503020204020204" charset="-122"/>
              </a:rPr>
              <a:t>目标代码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9773" y="2963228"/>
            <a:ext cx="6362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i="1" dirty="0">
                <a:latin typeface="微软雅黑" panose="020B0503020204020204" charset="-122"/>
                <a:cs typeface="微软雅黑" panose="020B0503020204020204" charset="-122"/>
              </a:rPr>
              <a:t>编译器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2813" y="4045268"/>
            <a:ext cx="8394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i="1" dirty="0" err="1">
                <a:latin typeface="微软雅黑" panose="020B0503020204020204" charset="-122"/>
                <a:cs typeface="微软雅黑" panose="020B0503020204020204" charset="-122"/>
              </a:rPr>
              <a:t>输入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0136" y="4038156"/>
            <a:ext cx="8394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i="1" dirty="0" err="1">
                <a:latin typeface="微软雅黑" panose="020B0503020204020204" charset="-122"/>
                <a:cs typeface="微软雅黑" panose="020B0503020204020204" charset="-122"/>
              </a:rPr>
              <a:t>输出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33313" y="4052888"/>
            <a:ext cx="8394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i="1" dirty="0">
                <a:latin typeface="微软雅黑" panose="020B0503020204020204" charset="-122"/>
                <a:cs typeface="微软雅黑" panose="020B0503020204020204" charset="-122"/>
              </a:rPr>
              <a:t>程序执行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2"/>
          <p:cNvSpPr txBox="1"/>
          <p:nvPr/>
        </p:nvSpPr>
        <p:spPr>
          <a:xfrm>
            <a:off x="2036689" y="151965"/>
            <a:ext cx="830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编译和解释 ？</a:t>
            </a:r>
          </a:p>
        </p:txBody>
      </p:sp>
    </p:spTree>
    <p:extLst>
      <p:ext uri="{BB962C8B-B14F-4D97-AF65-F5344CB8AC3E}">
        <p14:creationId xmlns:p14="http://schemas.microsoft.com/office/powerpoint/2010/main" val="30092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9742" y="2348881"/>
            <a:ext cx="5839981" cy="2425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49964" y="857037"/>
            <a:ext cx="1042035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/>
              <a:t>解释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05481" y="1361682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将源代码逐条转换成目标代码同时逐条运行的过程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93464" y="2992946"/>
            <a:ext cx="6362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源代码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52846" y="3555302"/>
            <a:ext cx="63627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解释器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7769" y="4095294"/>
            <a:ext cx="3893185" cy="5822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程序输入</a:t>
            </a:r>
            <a:endParaRPr sz="16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1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46037" y="3551238"/>
            <a:ext cx="8394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结果输出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2855640" y="5046189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执行解释过程的程序叫做解释器</a:t>
            </a:r>
            <a:endParaRPr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844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10873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2830" y="476630"/>
            <a:ext cx="4735419" cy="4837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sz="3600" dirty="0"/>
              <a:t>总结：</a:t>
            </a:r>
            <a:r>
              <a:rPr sz="3600" dirty="0" err="1"/>
              <a:t>编译和解释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2020823" y="3512217"/>
            <a:ext cx="847725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1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编译：一次性翻译，之后不再需要源代码（类似英文翻译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spcBef>
                <a:spcPts val="100"/>
              </a:spcBef>
              <a:buClr>
                <a:srgbClr val="007EDE"/>
              </a:buClr>
              <a:tabLst>
                <a:tab pos="234950" algn="l"/>
              </a:tabLst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优化更充分，程序运行速度更快；不能跨平台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54965" indent="-342900"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解释：每次程序运行时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边解释边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执行（类似同声传译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buClr>
                <a:srgbClr val="007EDE"/>
              </a:buClr>
              <a:tabLst>
                <a:tab pos="234950" algn="l"/>
              </a:tabLst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		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执行需要源代码，维护更灵活；可以跨平台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9894" y="1196753"/>
            <a:ext cx="7660512" cy="23079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5812" y="1879250"/>
            <a:ext cx="482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源代码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032" y="1874169"/>
            <a:ext cx="63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目标代码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329" y="2646584"/>
            <a:ext cx="63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程序输入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7367" y="2641504"/>
            <a:ext cx="63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结果输出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3522" y="2651917"/>
            <a:ext cx="63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程序执行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06005" y="1855882"/>
            <a:ext cx="482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源代码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29805" y="2657506"/>
            <a:ext cx="63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程序输入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88881" y="2255678"/>
            <a:ext cx="6350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结果输出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9826" y="1441607"/>
            <a:ext cx="924560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compil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16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66370">
              <a:spcBef>
                <a:spcPts val="1570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编译器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4246" y="1818543"/>
            <a:ext cx="1133475" cy="648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interpreter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R="41910" algn="ctr">
              <a:spcBef>
                <a:spcPts val="1545"/>
              </a:spcBef>
            </a:pPr>
            <a:r>
              <a:rPr sz="1200" b="1" i="1" dirty="0">
                <a:latin typeface="微软雅黑" panose="020B0503020204020204" charset="-122"/>
                <a:cs typeface="微软雅黑" panose="020B0503020204020204" charset="-122"/>
              </a:rPr>
              <a:t>解释器</a:t>
            </a:r>
            <a:endParaRPr sz="1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690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81200" y="474646"/>
            <a:ext cx="8229600" cy="5668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静态语言和脚本语言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67608" y="1367698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根据执行方式不同，编程语言分为两类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567608" y="2378792"/>
            <a:ext cx="6703229" cy="2410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1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静态语言：使用编译执行的编程语言</a:t>
            </a:r>
          </a:p>
          <a:p>
            <a:pPr marL="1026795">
              <a:spcBef>
                <a:spcPts val="1660"/>
              </a:spcBef>
            </a:pPr>
            <a:r>
              <a:rPr 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        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C/C++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语言、</a:t>
            </a:r>
            <a:r>
              <a:rPr sz="2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Java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spcBef>
                <a:spcPts val="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54965" indent="-342900"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脚本语言：使用解释执行的编程语言</a:t>
            </a:r>
          </a:p>
          <a:p>
            <a:pPr marL="1026795">
              <a:spcBef>
                <a:spcPts val="2560"/>
              </a:spcBef>
            </a:pPr>
            <a:r>
              <a:rPr 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Python语言、</a:t>
            </a:r>
            <a:r>
              <a:rPr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JavaScript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</a:t>
            </a:r>
            <a:r>
              <a:rPr sz="24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、PHP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16281" y="1451560"/>
            <a:ext cx="654557" cy="6644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2551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66639" y="1228777"/>
            <a:ext cx="4104490" cy="8862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58669" y="2340993"/>
            <a:ext cx="8383270" cy="1637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89685" algn="l"/>
              </a:tabLst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	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[`paiθ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MS Gothic" panose="020B0609070205080204" charset="-128"/>
              </a:rPr>
              <a:t>ə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n]，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译为“蟒蛇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”</a:t>
            </a:r>
          </a:p>
          <a:p>
            <a:pPr marL="12700" marR="5080">
              <a:lnSpc>
                <a:spcPct val="170000"/>
              </a:lnSpc>
            </a:pP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语言拥有者是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sz="2400" spc="-4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Software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Foundation(PSF)  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PSF是非盈利组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织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，致力于保护Python语言开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放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、开源和发展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158669" y="11499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1.3   Python</a:t>
            </a:r>
            <a:r>
              <a:rPr lang="zh-CN" altLang="en-US" dirty="0">
                <a:solidFill>
                  <a:srgbClr val="D60093"/>
                </a:solidFill>
              </a:rPr>
              <a:t>语言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2158670" y="4222114"/>
            <a:ext cx="8743315" cy="16337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语言是一个由编程牛人领导设计并开发的编程语言</a:t>
            </a:r>
          </a:p>
          <a:p>
            <a:pPr marL="12700">
              <a:spcBef>
                <a:spcPts val="2015"/>
              </a:spcBef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语言是一个有开放、开源精神的编程语言</a:t>
            </a:r>
          </a:p>
          <a:p>
            <a:pPr marL="12700">
              <a:spcBef>
                <a:spcPts val="2015"/>
              </a:spcBef>
            </a:pP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语言应用于火星探测、搜索引擎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数据挖掘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等众多领域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022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608" y="472375"/>
            <a:ext cx="6516944" cy="4314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Pytho</a:t>
            </a:r>
            <a:r>
              <a:rPr sz="3200" spc="5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语言的诞生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及发展</a:t>
            </a: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11824" y="1844825"/>
            <a:ext cx="6048672" cy="20810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语言的创立者</a:t>
            </a:r>
            <a:r>
              <a:rPr lang="zh-CN" altLang="en-US"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Guido van</a:t>
            </a:r>
            <a:r>
              <a:rPr sz="2400" spc="-55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Rossum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（荷兰人），诞生于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1990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年。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12700" marR="5080">
              <a:lnSpc>
                <a:spcPct val="18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2002</a:t>
            </a:r>
            <a:r>
              <a:rPr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年，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Python</a:t>
            </a:r>
            <a:r>
              <a:rPr sz="2400" spc="-9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2.x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最后的版本是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2.7</a:t>
            </a:r>
          </a:p>
          <a:p>
            <a:pPr marL="12700" marR="5080">
              <a:lnSpc>
                <a:spcPct val="18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2008</a:t>
            </a:r>
            <a:r>
              <a:rPr sz="2400" i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年，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Python</a:t>
            </a:r>
            <a:r>
              <a:rPr sz="2400" spc="-9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3.x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最新的版本是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3.7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9536" y="1196752"/>
            <a:ext cx="2376264" cy="309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/>
          <p:cNvSpPr txBox="1"/>
          <p:nvPr/>
        </p:nvSpPr>
        <p:spPr>
          <a:xfrm>
            <a:off x="1927366" y="4518362"/>
            <a:ext cx="838327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89685" algn="l"/>
              </a:tabLst>
            </a:pPr>
            <a:r>
              <a:rPr 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3.X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系列版本无法向下兼容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2.X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系列版本，目前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语言的最新版本是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3.9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023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5720" y="376964"/>
            <a:ext cx="5508832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</a:t>
            </a:r>
            <a:r>
              <a:rPr spc="5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9"/>
          <p:cNvSpPr txBox="1"/>
          <p:nvPr/>
        </p:nvSpPr>
        <p:spPr>
          <a:xfrm>
            <a:off x="2253932" y="1268761"/>
            <a:ext cx="8383270" cy="433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89685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P12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）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1.3.3 Python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语言的特点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89685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语法简洁（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对语法规则要求少）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89685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跨平台使用（一段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程序，可以在不同操作系统电脑上运行）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89685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粘性扩展（可以嵌入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语言、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Java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语言等编写的代码）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89685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开源理念 、类库丰富（免费）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896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支持中文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12896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样式规整（采用缩进体现语句之间的逻辑关系）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0441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58669" y="125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1.4   Python</a:t>
            </a:r>
            <a:r>
              <a:rPr lang="zh-CN" altLang="en-US" dirty="0">
                <a:solidFill>
                  <a:srgbClr val="D60093"/>
                </a:solidFill>
              </a:rPr>
              <a:t>语言开发环境的配置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9576" y="1988841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语言解释器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https://www.python.org/downloads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3912" y="3461388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下载后，进行安装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安装视频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https://www.icourse163.org/learn/BIT-268001#/learn/content?type=detail&amp;id=1004573318&amp;cid=1005742666&amp;replay=true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（中国大学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个视频）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279576" y="124675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等系统上安装</a:t>
            </a:r>
          </a:p>
        </p:txBody>
      </p:sp>
    </p:spTree>
    <p:extLst>
      <p:ext uri="{BB962C8B-B14F-4D97-AF65-F5344CB8AC3E}">
        <p14:creationId xmlns:p14="http://schemas.microsoft.com/office/powerpoint/2010/main" val="179647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3512" y="692696"/>
            <a:ext cx="2825763" cy="504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3200" spc="-5" dirty="0"/>
              <a:t>前期储备知识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2495600" y="1988840"/>
            <a:ext cx="7776864" cy="26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035" indent="-342900">
              <a:spcBef>
                <a:spcPts val="230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1051560" algn="l"/>
              </a:tabLst>
            </a:pPr>
            <a:r>
              <a:rPr sz="2800" dirty="0" err="1">
                <a:latin typeface="微软雅黑" panose="020B0503020204020204" charset="-122"/>
                <a:cs typeface="微软雅黑" panose="020B0503020204020204" charset="-122"/>
              </a:rPr>
              <a:t>会使用计算机</a:t>
            </a:r>
            <a:r>
              <a:rPr sz="2800" spc="-15" dirty="0" err="1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800" spc="-5" dirty="0" err="1">
                <a:latin typeface="微软雅黑" panose="020B0503020204020204" charset="-122"/>
                <a:cs typeface="微软雅黑" panose="020B0503020204020204" charset="-122"/>
              </a:rPr>
              <a:t>Office软件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169035" indent="-342900">
              <a:spcBef>
                <a:spcPts val="230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1051560" algn="l"/>
              </a:tabLst>
            </a:pP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阅读简单英文内容</a:t>
            </a:r>
            <a:r>
              <a:rPr sz="2800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3级及以上水平</a:t>
            </a:r>
          </a:p>
          <a:p>
            <a:pPr marL="1169035" indent="-342900">
              <a:spcBef>
                <a:spcPts val="230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1051560" algn="l"/>
              </a:tabLst>
            </a:pPr>
            <a:r>
              <a:rPr sz="2800" dirty="0" err="1">
                <a:latin typeface="微软雅黑" panose="020B0503020204020204" charset="-122"/>
                <a:cs typeface="微软雅黑" panose="020B0503020204020204" charset="-122"/>
              </a:rPr>
              <a:t>熟练使</a:t>
            </a:r>
            <a:r>
              <a:rPr sz="2800" spc="-5" dirty="0" err="1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800" spc="-30" dirty="0" err="1">
                <a:latin typeface="微软雅黑" panose="020B0503020204020204" charset="-122"/>
                <a:cs typeface="微软雅黑" panose="020B0503020204020204" charset="-122"/>
              </a:rPr>
              <a:t>Web</a:t>
            </a:r>
            <a:r>
              <a:rPr sz="2800" dirty="0" err="1">
                <a:latin typeface="微软雅黑" panose="020B0503020204020204" charset="-122"/>
                <a:cs typeface="微软雅黑" panose="020B0503020204020204" charset="-122"/>
              </a:rPr>
              <a:t>浏览器</a:t>
            </a:r>
            <a:r>
              <a:rPr lang="zh-CN" altLang="en-US" sz="28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800" dirty="0" err="1">
                <a:latin typeface="微软雅黑" panose="020B0503020204020204" charset="-122"/>
                <a:cs typeface="微软雅黑" panose="020B0503020204020204" charset="-122"/>
              </a:rPr>
              <a:t>baidu</a:t>
            </a:r>
            <a:endParaRPr sz="28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1169035" indent="-342900">
              <a:spcBef>
                <a:spcPts val="230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1051560" algn="l"/>
              </a:tabLst>
            </a:pPr>
            <a:r>
              <a:rPr sz="2800" dirty="0" err="1">
                <a:latin typeface="微软雅黑" panose="020B0503020204020204" charset="-122"/>
                <a:cs typeface="微软雅黑" panose="020B0503020204020204" charset="-122"/>
              </a:rPr>
              <a:t>每周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课后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至</a:t>
            </a:r>
            <a:r>
              <a:rPr sz="2800" spc="-5" dirty="0">
                <a:latin typeface="微软雅黑" panose="020B0503020204020204" charset="-122"/>
                <a:cs typeface="微软雅黑" panose="020B0503020204020204" charset="-122"/>
              </a:rPr>
              <a:t>少</a:t>
            </a:r>
            <a:r>
              <a:rPr sz="2800" dirty="0">
                <a:latin typeface="微软雅黑" panose="020B0503020204020204" charset="-122"/>
                <a:cs typeface="微软雅黑" panose="020B0503020204020204" charset="-122"/>
              </a:rPr>
              <a:t>1个小时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的预习和复习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99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81117"/>
            <a:ext cx="9144000" cy="58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767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381" y="476672"/>
            <a:ext cx="6095238" cy="179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81" y="3573017"/>
            <a:ext cx="4257143" cy="2638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47529" y="228172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打开本地电脑上下载的安装软件，双击进行安装。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，验证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是否安装好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919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47529" y="228172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打开电脑左下角的开始菜单，打开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python3.x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文件夹，双击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快捷方式，即可编辑程序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667" y="3645024"/>
            <a:ext cx="2428571" cy="25904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30" y="476672"/>
            <a:ext cx="9028571" cy="1314286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4655841" y="5157192"/>
            <a:ext cx="2222397" cy="288032"/>
          </a:xfrm>
          <a:prstGeom prst="ellipse">
            <a:avLst/>
          </a:prstGeom>
          <a:noFill/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655840" y="4738359"/>
            <a:ext cx="2222397" cy="288032"/>
          </a:xfrm>
          <a:prstGeom prst="ellipse">
            <a:avLst/>
          </a:prstGeom>
          <a:noFill/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97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783" y="4221089"/>
            <a:ext cx="5704762" cy="1161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640" y="620688"/>
            <a:ext cx="5819048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6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/>
          <p:cNvSpPr txBox="1"/>
          <p:nvPr/>
        </p:nvSpPr>
        <p:spPr>
          <a:xfrm>
            <a:off x="2135560" y="548680"/>
            <a:ext cx="8280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Anacanda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资源管理环境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官网：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https://anaconda.org/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（常常打不开）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（推荐 清华镜像站）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https://mirrors.tuna.tsinghua.edu.cn/anaconda/archive/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207568" y="3645024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下载后 安装 （安装教程）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https://jingyan.baidu.com/article/219f4bf78d4bd8de442d389c.html</a:t>
            </a:r>
          </a:p>
        </p:txBody>
      </p:sp>
    </p:spTree>
    <p:extLst>
      <p:ext uri="{BB962C8B-B14F-4D97-AF65-F5344CB8AC3E}">
        <p14:creationId xmlns:p14="http://schemas.microsoft.com/office/powerpoint/2010/main" val="181877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279576" y="332657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安装完成后，开始菜单 已安装程序会出现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949518"/>
            <a:ext cx="9144000" cy="51435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207568" y="3861048"/>
            <a:ext cx="2016224" cy="10801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99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7032104" y="1628800"/>
            <a:ext cx="1944216" cy="2376264"/>
          </a:xfrm>
          <a:prstGeom prst="ellipse">
            <a:avLst/>
          </a:prstGeom>
          <a:noFill/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390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-5680"/>
            <a:ext cx="1277888" cy="12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5195900" y="35794"/>
            <a:ext cx="2088232" cy="943623"/>
          </a:xfrm>
          <a:prstGeom prst="ellipse">
            <a:avLst/>
          </a:prstGeom>
          <a:solidFill>
            <a:srgbClr val="0000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欣赏一下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020889"/>
            <a:ext cx="9144000" cy="51435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3071664" y="1772816"/>
            <a:ext cx="3168352" cy="576064"/>
          </a:xfrm>
          <a:prstGeom prst="wedgeRoundRectCallout">
            <a:avLst>
              <a:gd name="adj1" fmla="val -70285"/>
              <a:gd name="adj2" fmla="val 828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print(“hello world”)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467708" y="549771"/>
            <a:ext cx="1476164" cy="576064"/>
          </a:xfrm>
          <a:prstGeom prst="wedgeRoundRectCallout">
            <a:avLst>
              <a:gd name="adj1" fmla="val -90436"/>
              <a:gd name="adj2" fmla="val 8481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F5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等腰三角形 8"/>
          <p:cNvSpPr/>
          <p:nvPr/>
        </p:nvSpPr>
        <p:spPr>
          <a:xfrm rot="5400000">
            <a:off x="4439816" y="633264"/>
            <a:ext cx="288032" cy="275456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标注 12"/>
          <p:cNvSpPr/>
          <p:nvPr/>
        </p:nvSpPr>
        <p:spPr>
          <a:xfrm>
            <a:off x="3515059" y="4077072"/>
            <a:ext cx="3168352" cy="576064"/>
          </a:xfrm>
          <a:prstGeom prst="wedgeRoundRectCallout">
            <a:avLst>
              <a:gd name="adj1" fmla="val -70285"/>
              <a:gd name="adj2" fmla="val 828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键入文件名 并保存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7480004" y="4221088"/>
            <a:ext cx="3168352" cy="576064"/>
          </a:xfrm>
          <a:prstGeom prst="wedgeRoundRectCallout">
            <a:avLst>
              <a:gd name="adj1" fmla="val -70285"/>
              <a:gd name="adj2" fmla="val 8289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将会出现运行结果</a:t>
            </a:r>
          </a:p>
        </p:txBody>
      </p:sp>
    </p:spTree>
    <p:extLst>
      <p:ext uri="{BB962C8B-B14F-4D97-AF65-F5344CB8AC3E}">
        <p14:creationId xmlns:p14="http://schemas.microsoft.com/office/powerpoint/2010/main" val="168773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72817"/>
            <a:ext cx="9144000" cy="2515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348" y="291183"/>
            <a:ext cx="1277888" cy="127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/>
          <p:cNvSpPr/>
          <p:nvPr/>
        </p:nvSpPr>
        <p:spPr>
          <a:xfrm>
            <a:off x="5231904" y="332657"/>
            <a:ext cx="2088232" cy="943623"/>
          </a:xfrm>
          <a:prstGeom prst="ellipse">
            <a:avLst/>
          </a:prstGeom>
          <a:solidFill>
            <a:srgbClr val="0000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欣赏一下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4771871"/>
            <a:ext cx="7992888" cy="120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99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36791" y="1276280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例：完成课后程序练习题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P30 1.7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绘制五角星</a:t>
            </a:r>
          </a:p>
        </p:txBody>
      </p:sp>
      <p:sp>
        <p:nvSpPr>
          <p:cNvPr id="2" name="椭圆 1"/>
          <p:cNvSpPr/>
          <p:nvPr/>
        </p:nvSpPr>
        <p:spPr>
          <a:xfrm>
            <a:off x="4079776" y="332657"/>
            <a:ext cx="2808312" cy="943623"/>
          </a:xfrm>
          <a:prstGeom prst="ellipse">
            <a:avLst/>
          </a:prstGeom>
          <a:solidFill>
            <a:srgbClr val="0000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随堂练习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166" y="153146"/>
            <a:ext cx="1950064" cy="13026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792" y="1857336"/>
            <a:ext cx="7659101" cy="4308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课程要点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78144" y="147716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关于计算机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978144" y="205822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关于程序设计语言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978144" y="268140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2978144" y="3319924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如何配置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语言编写环境</a:t>
            </a:r>
          </a:p>
        </p:txBody>
      </p:sp>
    </p:spTree>
    <p:extLst>
      <p:ext uri="{BB962C8B-B14F-4D97-AF65-F5344CB8AC3E}">
        <p14:creationId xmlns:p14="http://schemas.microsoft.com/office/powerpoint/2010/main" val="345852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76276" y="135032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computer is a machine that manipulates data according to a list of instructions.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976276" y="2579157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程序设计语言的发展经历 机器语言、汇编语言、高级语言 三个阶段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976276" y="435062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2991525" y="503888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掌握如何配置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语言编写环境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6276" y="372763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高级语言要经过 编译 或 解释 才能被机器执行</a:t>
            </a:r>
          </a:p>
        </p:txBody>
      </p:sp>
    </p:spTree>
    <p:extLst>
      <p:ext uri="{BB962C8B-B14F-4D97-AF65-F5344CB8AC3E}">
        <p14:creationId xmlns:p14="http://schemas.microsoft.com/office/powerpoint/2010/main" val="272392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6" name="椭圆 5"/>
          <p:cNvSpPr/>
          <p:nvPr/>
        </p:nvSpPr>
        <p:spPr>
          <a:xfrm>
            <a:off x="2397686" y="3490613"/>
            <a:ext cx="1195151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63752" y="2973490"/>
            <a:ext cx="6552728" cy="175432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、个人信息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 教材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P35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实例代码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温度转换程序，并验证输出</a:t>
            </a:r>
            <a:endParaRPr lang="en-US" altLang="zh-CN" sz="24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97686" y="5333329"/>
            <a:ext cx="1178035" cy="709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3863752" y="5088591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内容；观看大学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 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周内容</a:t>
            </a:r>
          </a:p>
        </p:txBody>
      </p:sp>
      <p:sp>
        <p:nvSpPr>
          <p:cNvPr id="11" name="椭圆 10"/>
          <p:cNvSpPr/>
          <p:nvPr/>
        </p:nvSpPr>
        <p:spPr>
          <a:xfrm>
            <a:off x="2389127" y="1527299"/>
            <a:ext cx="1195151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3840922" y="1421362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根据自己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机的性能（台式、笔记本）配置不同的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解释器环境</a:t>
            </a:r>
          </a:p>
        </p:txBody>
      </p:sp>
    </p:spTree>
    <p:extLst>
      <p:ext uri="{BB962C8B-B14F-4D97-AF65-F5344CB8AC3E}">
        <p14:creationId xmlns:p14="http://schemas.microsoft.com/office/powerpoint/2010/main" val="310251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3872" y="227687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</p:spTree>
    <p:extLst>
      <p:ext uri="{BB962C8B-B14F-4D97-AF65-F5344CB8AC3E}">
        <p14:creationId xmlns:p14="http://schemas.microsoft.com/office/powerpoint/2010/main" val="95642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1257" y="402503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5313" y="307108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3751" y="239727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29974" y="4769639"/>
            <a:ext cx="75190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5795">
              <a:spcBef>
                <a:spcPts val="2705"/>
              </a:spcBef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计算机包括两个部分：硬件部分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+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软件部分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2158669" y="125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1.1   </a:t>
            </a:r>
            <a:r>
              <a:rPr lang="zh-CN" altLang="en-US" dirty="0">
                <a:solidFill>
                  <a:srgbClr val="D60093"/>
                </a:solidFill>
              </a:rPr>
              <a:t>计算机的概念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2219035" y="3190122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计算机是根据指令操作数据的设备，具有功能性和可编程性两个基本特性。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2158669" y="193027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computer is a machine that manipulates data according to a list of instructions.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10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99456" y="1370461"/>
            <a:ext cx="10369152" cy="3267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400" dirty="0"/>
              <a:t>尽管目前常见的计算机都是数字电子设备，但未来的计算机</a:t>
            </a:r>
            <a:r>
              <a:rPr lang="zh-CN" altLang="en-US" sz="2400" dirty="0">
                <a:solidFill>
                  <a:srgbClr val="D60093"/>
                </a:solidFill>
              </a:rPr>
              <a:t>可能不是电子式的</a:t>
            </a:r>
            <a:r>
              <a:rPr lang="zh-CN" altLang="en-US" sz="2400" dirty="0"/>
              <a:t>。</a:t>
            </a:r>
            <a:endParaRPr sz="2400" dirty="0"/>
          </a:p>
        </p:txBody>
      </p:sp>
      <p:sp>
        <p:nvSpPr>
          <p:cNvPr id="10" name="TextBox 2"/>
          <p:cNvSpPr txBox="1"/>
          <p:nvPr/>
        </p:nvSpPr>
        <p:spPr>
          <a:xfrm>
            <a:off x="2099555" y="107226"/>
            <a:ext cx="6999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计算机的发展（硬件）</a:t>
            </a:r>
          </a:p>
        </p:txBody>
      </p:sp>
      <p:sp>
        <p:nvSpPr>
          <p:cNvPr id="11" name="object 8"/>
          <p:cNvSpPr txBox="1">
            <a:spLocks/>
          </p:cNvSpPr>
          <p:nvPr/>
        </p:nvSpPr>
        <p:spPr>
          <a:xfrm>
            <a:off x="2486520" y="2374085"/>
            <a:ext cx="7728001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400" dirty="0"/>
              <a:t>计算机的硬件发展参照摩尔定律发展，表现为指数式增长。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2297948" y="3188260"/>
            <a:ext cx="8105140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55445" algn="ctr">
              <a:spcBef>
                <a:spcPts val="100"/>
              </a:spcBef>
            </a:pPr>
            <a:r>
              <a:rPr lang="en-US" sz="2400" b="1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oore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charset="-122"/>
                <a:cs typeface="微软雅黑" panose="020B0503020204020204" charset="-122"/>
              </a:rPr>
              <a:t>定律</a:t>
            </a:r>
            <a:endParaRPr sz="2400" dirty="0">
              <a:solidFill>
                <a:srgbClr val="0000FF"/>
              </a:solidFill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25"/>
              </a:spcBef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42900" marR="1713230" indent="-342900"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In</a:t>
            </a:r>
            <a:r>
              <a:rPr sz="2400" spc="-1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t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l公司创始人之一戈登·摩尔在196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5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年提出</a:t>
            </a:r>
          </a:p>
          <a:p>
            <a:pPr>
              <a:spcBef>
                <a:spcPts val="5"/>
              </a:spcBef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54965" indent="-342900">
              <a:spcBef>
                <a:spcPts val="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价格不变的情况下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单位面积集成电路上可容纳</a:t>
            </a:r>
            <a:r>
              <a:rPr sz="2400" dirty="0" err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晶体管的数量约每两年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18-24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个月）</a:t>
            </a:r>
            <a:r>
              <a:rPr sz="2400" dirty="0" err="1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翻一番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，性能也提高一倍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algn="l">
              <a:lnSpc>
                <a:spcPct val="100000"/>
              </a:lnSpc>
              <a:buClr>
                <a:srgbClr val="007EDE"/>
              </a:buClr>
              <a:buFont typeface="΢"/>
              <a:buChar char="-"/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315" indent="-222250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4950" algn="l"/>
              </a:tabLst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CPU/GP</a:t>
            </a:r>
            <a:r>
              <a:rPr sz="2400" spc="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U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、内存、硬盘、电子产品价格等都遵循摩尔定律</a:t>
            </a:r>
          </a:p>
        </p:txBody>
      </p:sp>
    </p:spTree>
    <p:extLst>
      <p:ext uri="{BB962C8B-B14F-4D97-AF65-F5344CB8AC3E}">
        <p14:creationId xmlns:p14="http://schemas.microsoft.com/office/powerpoint/2010/main" val="719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95806" y="1082919"/>
            <a:ext cx="7728001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400" dirty="0"/>
              <a:t>（根据本教材的内容）</a:t>
            </a:r>
            <a:endParaRPr sz="2400" dirty="0"/>
          </a:p>
        </p:txBody>
      </p:sp>
      <p:sp>
        <p:nvSpPr>
          <p:cNvPr id="10" name="TextBox 2"/>
          <p:cNvSpPr txBox="1"/>
          <p:nvPr/>
        </p:nvSpPr>
        <p:spPr>
          <a:xfrm>
            <a:off x="2099555" y="107226"/>
            <a:ext cx="830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计算机的发展（软件部分）</a:t>
            </a:r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13551905"/>
              </p:ext>
            </p:extLst>
          </p:nvPr>
        </p:nvGraphicFramePr>
        <p:xfrm>
          <a:off x="2783632" y="181249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928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96" y="2204865"/>
            <a:ext cx="8361905" cy="3552381"/>
          </a:xfrm>
          <a:prstGeom prst="rect">
            <a:avLst/>
          </a:prstGeom>
        </p:spPr>
      </p:pic>
      <p:sp>
        <p:nvSpPr>
          <p:cNvPr id="3" name="object 8"/>
          <p:cNvSpPr txBox="1">
            <a:spLocks/>
          </p:cNvSpPr>
          <p:nvPr/>
        </p:nvSpPr>
        <p:spPr>
          <a:xfrm>
            <a:off x="2524520" y="332656"/>
            <a:ext cx="7728001" cy="11208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en-US" altLang="zh-CN" sz="2400" dirty="0"/>
              <a:t>2020</a:t>
            </a:r>
            <a:r>
              <a:rPr lang="zh-CN" altLang="en-US" sz="2400" dirty="0"/>
              <a:t>年</a:t>
            </a:r>
            <a:r>
              <a:rPr lang="en-US" altLang="zh-CN" sz="2400" dirty="0"/>
              <a:t>7 </a:t>
            </a:r>
            <a:r>
              <a:rPr lang="zh-CN" altLang="en-US" sz="2400" dirty="0"/>
              <a:t>月份编程语言排名情况（</a:t>
            </a:r>
            <a:r>
              <a:rPr lang="en-US" altLang="zh-CN" sz="1400" dirty="0"/>
              <a:t>https://www.360kuai.com/pc/93b51b87df09802a5?cota=3&amp;kuai_so=1&amp;sign=360_57c3bbd1&amp;refer_scene=so_1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8360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58669" y="125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1.2   </a:t>
            </a:r>
            <a:r>
              <a:rPr lang="zh-CN" altLang="en-US" dirty="0">
                <a:solidFill>
                  <a:srgbClr val="D60093"/>
                </a:solidFill>
              </a:rPr>
              <a:t>程序设计语言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5336" y="2816003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程序设计能力是当今社会需求量最大的技能之一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31504" y="1268266"/>
            <a:ext cx="9054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程序设计语言是人机交互语言，类似自然语言，但比自然语言更简单、更严谨、更准确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9691" y="3576984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人工智能时代，程序设计人员的需求量会持续增加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56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04681" y="1105216"/>
            <a:ext cx="685610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400" dirty="0"/>
              <a:t>编程语言种类很多，但生命力强劲的却不多</a:t>
            </a: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2127017" y="1965860"/>
            <a:ext cx="81915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50000"/>
              </a:lnSpc>
              <a:buClr>
                <a:srgbClr val="007EDE"/>
              </a:buClr>
              <a:tabLst>
                <a:tab pos="234950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编程语言有超过600种，绝大部分都不再被使用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。目前比较流行的程序设计语言包括：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4950" algn="l"/>
              </a:tabLst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语言诞生于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1972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年，它是第一个被广泛使用的编程语言</a:t>
            </a:r>
          </a:p>
          <a:p>
            <a:pPr>
              <a:lnSpc>
                <a:spcPct val="150000"/>
              </a:lnSpc>
              <a:buClr>
                <a:srgbClr val="007EDE"/>
              </a:buClr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J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/>
              </a:rPr>
              <a:t>语言是市场占有率第一的跨平台面向对象的编程语言</a:t>
            </a:r>
            <a:endParaRPr lang="en-US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4950" algn="l"/>
              </a:tabLst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语言诞生于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1990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年，它是最流行最好用的编程语言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2036689" y="151965"/>
            <a:ext cx="830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</a:t>
            </a:r>
          </a:p>
        </p:txBody>
      </p:sp>
    </p:spTree>
    <p:extLst>
      <p:ext uri="{BB962C8B-B14F-4D97-AF65-F5344CB8AC3E}">
        <p14:creationId xmlns:p14="http://schemas.microsoft.com/office/powerpoint/2010/main" val="136807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1293</TotalTime>
  <Words>1142</Words>
  <Application>Microsoft Office PowerPoint</Application>
  <PresentationFormat>宽屏</PresentationFormat>
  <Paragraphs>167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΢</vt:lpstr>
      <vt:lpstr>华文琥珀</vt:lpstr>
      <vt:lpstr>微软雅黑</vt:lpstr>
      <vt:lpstr>Arial</vt:lpstr>
      <vt:lpstr>Calibri</vt:lpstr>
      <vt:lpstr>Calibri Light</vt:lpstr>
      <vt:lpstr>Times New Roman</vt:lpstr>
      <vt:lpstr>Wingdings</vt:lpstr>
      <vt:lpstr>回顾</vt:lpstr>
      <vt:lpstr>PowerPoint 演示文稿</vt:lpstr>
      <vt:lpstr>前期储备知识</vt:lpstr>
      <vt:lpstr>PowerPoint 演示文稿</vt:lpstr>
      <vt:lpstr>PowerPoint 演示文稿</vt:lpstr>
      <vt:lpstr>尽管目前常见的计算机都是数字电子设备，但未来的计算机可能不是电子式的。</vt:lpstr>
      <vt:lpstr>（根据本教材的内容）</vt:lpstr>
      <vt:lpstr>PowerPoint 演示文稿</vt:lpstr>
      <vt:lpstr>PowerPoint 演示文稿</vt:lpstr>
      <vt:lpstr>编程语言种类很多，但生命力强劲的却不多</vt:lpstr>
      <vt:lpstr>编程语言经历了从 机器语言、汇编语言、高级语言的发展过程</vt:lpstr>
      <vt:lpstr>计算机执行高级语言的源程序的有两种方式：编译和解释</vt:lpstr>
      <vt:lpstr>编译</vt:lpstr>
      <vt:lpstr>解释</vt:lpstr>
      <vt:lpstr>总结：编译和解释</vt:lpstr>
      <vt:lpstr>静态语言和脚本语言</vt:lpstr>
      <vt:lpstr>PowerPoint 演示文稿</vt:lpstr>
      <vt:lpstr>Python语言的诞生及发展</vt:lpstr>
      <vt:lpstr>Python优点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第三方支付</dc:title>
  <dc:creator>jinxi</dc:creator>
  <cp:lastModifiedBy>李 秀媛</cp:lastModifiedBy>
  <cp:revision>328</cp:revision>
  <dcterms:created xsi:type="dcterms:W3CDTF">2018-02-20T14:19:00Z</dcterms:created>
  <dcterms:modified xsi:type="dcterms:W3CDTF">2022-03-01T03:17:16Z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