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5" r:id="rId1"/>
  </p:sldMasterIdLst>
  <p:notesMasterIdLst>
    <p:notesMasterId r:id="rId42"/>
  </p:notesMasterIdLst>
  <p:sldIdLst>
    <p:sldId id="319" r:id="rId2"/>
    <p:sldId id="320" r:id="rId3"/>
    <p:sldId id="321" r:id="rId4"/>
    <p:sldId id="279" r:id="rId5"/>
    <p:sldId id="280" r:id="rId6"/>
    <p:sldId id="281" r:id="rId7"/>
    <p:sldId id="338" r:id="rId8"/>
    <p:sldId id="282" r:id="rId9"/>
    <p:sldId id="284" r:id="rId10"/>
    <p:sldId id="285" r:id="rId11"/>
    <p:sldId id="324" r:id="rId12"/>
    <p:sldId id="328" r:id="rId13"/>
    <p:sldId id="329" r:id="rId14"/>
    <p:sldId id="287" r:id="rId15"/>
    <p:sldId id="32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330" r:id="rId25"/>
    <p:sldId id="296" r:id="rId26"/>
    <p:sldId id="333" r:id="rId27"/>
    <p:sldId id="297" r:id="rId28"/>
    <p:sldId id="334" r:id="rId29"/>
    <p:sldId id="299" r:id="rId30"/>
    <p:sldId id="298" r:id="rId31"/>
    <p:sldId id="301" r:id="rId32"/>
    <p:sldId id="302" r:id="rId33"/>
    <p:sldId id="303" r:id="rId34"/>
    <p:sldId id="304" r:id="rId35"/>
    <p:sldId id="332" r:id="rId36"/>
    <p:sldId id="336" r:id="rId37"/>
    <p:sldId id="310" r:id="rId38"/>
    <p:sldId id="311" r:id="rId39"/>
    <p:sldId id="312" r:id="rId40"/>
    <p:sldId id="337" r:id="rId41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72" userDrawn="1">
          <p15:clr>
            <a:srgbClr val="A4A3A4"/>
          </p15:clr>
        </p15:guide>
        <p15:guide id="2" pos="21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7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1644" y="648"/>
      </p:cViewPr>
      <p:guideLst>
        <p:guide orient="horz" pos="2772"/>
        <p:guide pos="21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A9AA5-F089-4831-81A7-569F45E5363C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14E4E-C576-4DCF-8C8D-5A346484E2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77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436EE-68FD-4276-A0E5-88D017B9A7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4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813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363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69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37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83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26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938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620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318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092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8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5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89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77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9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2E57-95F0-4912-AC44-F2D43C571B90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7911-2034-46D6-AA50-87A8D7B23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3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97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71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197646"/>
            <a:ext cx="7543800" cy="837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276350"/>
            <a:ext cx="7543800" cy="31254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altLang="zh-CN" smtClean="0"/>
              <a:t>‹#›</a:t>
            </a:fld>
            <a:endParaRPr lang="en-US" altLang="zh-CN"/>
          </a:p>
        </p:txBody>
      </p:sp>
      <p:cxnSp>
        <p:nvCxnSpPr>
          <p:cNvPr id="10" name="Straight Connector 9"/>
          <p:cNvCxnSpPr/>
          <p:nvPr/>
        </p:nvCxnSpPr>
        <p:spPr>
          <a:xfrm>
            <a:off x="834390" y="1200150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12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288036" indent="-137160" algn="l" defTabSz="685800" rtl="0" eaLnBrk="1" latinLnBrk="0" hangingPunct="1">
        <a:lnSpc>
          <a:spcPct val="12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425196" indent="-137160" algn="l" defTabSz="685800" rtl="0" eaLnBrk="1" latinLnBrk="0" hangingPunct="1">
        <a:lnSpc>
          <a:spcPct val="12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562356" indent="-137160" algn="l" defTabSz="685800" rtl="0" eaLnBrk="1" latinLnBrk="0" hangingPunct="1">
        <a:lnSpc>
          <a:spcPct val="12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562356" indent="0" algn="l" defTabSz="685800" rtl="0" eaLnBrk="1" latinLnBrk="0" hangingPunct="1">
        <a:lnSpc>
          <a:spcPct val="12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None/>
        <a:defRPr sz="105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4182269"/>
            <a:ext cx="9144000" cy="96043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1280"/>
          </a:p>
        </p:txBody>
      </p:sp>
      <p:pic>
        <p:nvPicPr>
          <p:cNvPr id="2052" name="Picture 4" descr="卡通遨游太空汇报模板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814" y="737394"/>
            <a:ext cx="4364037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9"/>
          <p:cNvSpPr txBox="1"/>
          <p:nvPr/>
        </p:nvSpPr>
        <p:spPr>
          <a:xfrm>
            <a:off x="3921020" y="2849566"/>
            <a:ext cx="4787777" cy="415486"/>
          </a:xfrm>
          <a:prstGeom prst="rect">
            <a:avLst/>
          </a:prstGeom>
        </p:spPr>
        <p:txBody>
          <a:bodyPr wrap="square" lIns="68567" tIns="34284" rIns="68567" bIns="34284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500" dirty="0">
                <a:solidFill>
                  <a:schemeClr val="accent6"/>
                </a:solidFill>
              </a:rPr>
              <a:t>作者：李秀媛 时间：</a:t>
            </a:r>
            <a:r>
              <a:rPr lang="en-US" altLang="zh-CN" sz="1500" dirty="0">
                <a:solidFill>
                  <a:schemeClr val="accent6"/>
                </a:solidFill>
              </a:rPr>
              <a:t>2020.2.1</a:t>
            </a:r>
            <a:endParaRPr lang="zh-CN" altLang="en-US" sz="1500" dirty="0">
              <a:solidFill>
                <a:schemeClr val="accent6"/>
              </a:solidFill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3733800" y="1733550"/>
            <a:ext cx="4974997" cy="931012"/>
          </a:xfrm>
          <a:prstGeom prst="rect">
            <a:avLst/>
          </a:prstGeom>
        </p:spPr>
        <p:txBody>
          <a:bodyPr wrap="square" lIns="68567" tIns="34284" rIns="68567" bIns="34284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rgbClr val="3C7FA0"/>
                </a:solidFill>
              </a:rPr>
              <a:t>第</a:t>
            </a:r>
            <a:r>
              <a:rPr lang="en-US" altLang="zh-CN" sz="3200" b="1" dirty="0">
                <a:solidFill>
                  <a:srgbClr val="3C7FA0"/>
                </a:solidFill>
              </a:rPr>
              <a:t>10</a:t>
            </a:r>
            <a:r>
              <a:rPr lang="zh-CN" altLang="en-US" sz="3200" b="1" dirty="0">
                <a:solidFill>
                  <a:srgbClr val="3C7FA0"/>
                </a:solidFill>
              </a:rPr>
              <a:t>课 </a:t>
            </a:r>
            <a:r>
              <a:rPr lang="zh-CN" altLang="en-US" sz="3200" b="1">
                <a:solidFill>
                  <a:srgbClr val="3C7FA0"/>
                </a:solidFill>
              </a:rPr>
              <a:t>函数定义与调用</a:t>
            </a:r>
            <a:endParaRPr lang="en-US" altLang="zh-CN" sz="3200" b="1" dirty="0">
              <a:solidFill>
                <a:srgbClr val="3C7FA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rgbClr val="3C7FA0"/>
                </a:solidFill>
              </a:rPr>
              <a:t>（教材</a:t>
            </a:r>
            <a:r>
              <a:rPr lang="en-US" altLang="zh-CN" sz="2400" b="1" dirty="0">
                <a:solidFill>
                  <a:srgbClr val="3C7FA0"/>
                </a:solidFill>
              </a:rPr>
              <a:t>5.1-5.2</a:t>
            </a:r>
            <a:r>
              <a:rPr lang="zh-CN" altLang="en-US" sz="2400" b="1" dirty="0">
                <a:solidFill>
                  <a:srgbClr val="3C7FA0"/>
                </a:solidFill>
              </a:rPr>
              <a:t>，</a:t>
            </a:r>
            <a:r>
              <a:rPr lang="en-US" altLang="zh-CN" sz="2400" b="1" dirty="0">
                <a:solidFill>
                  <a:srgbClr val="3C7FA0"/>
                </a:solidFill>
              </a:rPr>
              <a:t>5.8</a:t>
            </a:r>
            <a:r>
              <a:rPr lang="zh-CN" altLang="en-US" sz="2400" b="1" dirty="0">
                <a:solidFill>
                  <a:srgbClr val="3C7FA0"/>
                </a:solidFill>
              </a:rPr>
              <a:t>）</a:t>
            </a:r>
          </a:p>
        </p:txBody>
      </p:sp>
      <p:sp>
        <p:nvSpPr>
          <p:cNvPr id="6" name="object 6"/>
          <p:cNvSpPr/>
          <p:nvPr/>
        </p:nvSpPr>
        <p:spPr>
          <a:xfrm>
            <a:off x="7503112" y="197136"/>
            <a:ext cx="1538477" cy="5402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757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0283" y="469392"/>
            <a:ext cx="358330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函数的调用过程</a:t>
            </a:r>
          </a:p>
        </p:txBody>
      </p:sp>
      <p:sp>
        <p:nvSpPr>
          <p:cNvPr id="4" name="object 4"/>
          <p:cNvSpPr/>
          <p:nvPr/>
        </p:nvSpPr>
        <p:spPr>
          <a:xfrm>
            <a:off x="2196083" y="1707769"/>
            <a:ext cx="4550675" cy="2318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8555" y="1916277"/>
            <a:ext cx="3798570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0865" marR="1682115" indent="-558800">
              <a:lnSpc>
                <a:spcPct val="150000"/>
              </a:lnSpc>
              <a:spcBef>
                <a:spcPts val="95"/>
              </a:spcBef>
              <a:tabLst>
                <a:tab pos="1687830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2000" b="1" i="1" spc="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fact(</a:t>
            </a:r>
            <a:r>
              <a:rPr sz="20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	)</a:t>
            </a:r>
            <a:r>
              <a:rPr sz="2000" b="1" spc="-8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: 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 =</a:t>
            </a:r>
            <a:r>
              <a:rPr sz="20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1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89965" marR="5080" indent="-419100">
              <a:lnSpc>
                <a:spcPct val="150000"/>
              </a:lnSpc>
              <a:spcBef>
                <a:spcPts val="5"/>
              </a:spcBef>
              <a:tabLst>
                <a:tab pos="1269365" algn="l"/>
                <a:tab pos="3086735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i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r</a:t>
            </a:r>
            <a:r>
              <a:rPr sz="20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ng</a:t>
            </a: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1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n+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1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):   s	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*=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i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0865">
              <a:lnSpc>
                <a:spcPct val="100000"/>
              </a:lnSpc>
              <a:spcBef>
                <a:spcPts val="1200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861" y="1916125"/>
            <a:ext cx="19812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291465" algn="l"/>
                <a:tab pos="570865" algn="l"/>
                <a:tab pos="1828800" algn="l"/>
              </a:tabLst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a	=	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f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act(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10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 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(a)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3782" y="3343402"/>
            <a:ext cx="904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36</a:t>
            </a:r>
            <a:r>
              <a:rPr sz="1800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2</a:t>
            </a:r>
            <a:r>
              <a:rPr sz="1800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88</a:t>
            </a:r>
            <a:r>
              <a:rPr sz="1800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800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18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927861" y="4420425"/>
            <a:ext cx="821613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程序编写时，</a:t>
            </a:r>
            <a:r>
              <a:rPr lang="zh-CN" altLang="en-US" sz="2400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必须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坚持</a:t>
            </a:r>
            <a:r>
              <a:rPr lang="zh-CN" altLang="en-US" sz="2400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先定义函数，再调用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的</a:t>
            </a:r>
            <a:r>
              <a:rPr lang="zh-CN" altLang="en-US" sz="2400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原则</a:t>
            </a:r>
            <a:endParaRPr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7861" y="1198450"/>
            <a:ext cx="1821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主程序中：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924827" y="1281008"/>
            <a:ext cx="1821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函数定义：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>
            <a:spLocks/>
          </p:cNvSpPr>
          <p:nvPr/>
        </p:nvSpPr>
        <p:spPr>
          <a:xfrm>
            <a:off x="2133600" y="243434"/>
            <a:ext cx="5105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函数的嵌套调用（图</a:t>
            </a:r>
            <a:r>
              <a:rPr lang="en-US" altLang="zh-CN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r>
              <a:rPr lang="zh-CN" altLang="en-US" sz="36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矩形 2"/>
          <p:cNvSpPr/>
          <p:nvPr/>
        </p:nvSpPr>
        <p:spPr>
          <a:xfrm>
            <a:off x="1143000" y="1047750"/>
            <a:ext cx="7239000" cy="313932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#函数的重复调用 没有输出值的返回不需要 return语句</a:t>
            </a:r>
          </a:p>
          <a:p>
            <a:r>
              <a:rPr lang="zh-CN" altLang="en-US" dirty="0"/>
              <a:t>def happy():</a:t>
            </a:r>
          </a:p>
          <a:p>
            <a:r>
              <a:rPr lang="zh-CN" altLang="en-US" dirty="0"/>
              <a:t>    print('Happy birthday to you!')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def happyB(name):  #happyB函数中包含对happy()调用</a:t>
            </a:r>
          </a:p>
          <a:p>
            <a:r>
              <a:rPr lang="zh-CN" altLang="en-US" dirty="0"/>
              <a:t>    happy()</a:t>
            </a:r>
          </a:p>
          <a:p>
            <a:r>
              <a:rPr lang="zh-CN" altLang="en-US" dirty="0"/>
              <a:t>    happy()</a:t>
            </a:r>
          </a:p>
          <a:p>
            <a:r>
              <a:rPr lang="zh-CN" altLang="en-US" dirty="0"/>
              <a:t>    print('Happy birthday, dear {}!'.format(name))</a:t>
            </a:r>
          </a:p>
          <a:p>
            <a:r>
              <a:rPr lang="zh-CN" altLang="en-US" dirty="0"/>
              <a:t>    happy()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happyB('Mike')</a:t>
            </a:r>
          </a:p>
        </p:txBody>
      </p:sp>
      <p:sp>
        <p:nvSpPr>
          <p:cNvPr id="5" name="线形标注 1 4"/>
          <p:cNvSpPr/>
          <p:nvPr/>
        </p:nvSpPr>
        <p:spPr>
          <a:xfrm>
            <a:off x="3352800" y="2585891"/>
            <a:ext cx="3049904" cy="3048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函数中对</a:t>
            </a:r>
            <a:r>
              <a:rPr lang="en-US" altLang="zh-CN" dirty="0"/>
              <a:t>happy( )</a:t>
            </a:r>
            <a:r>
              <a:rPr lang="zh-CN" altLang="en-US" dirty="0"/>
              <a:t>的调用</a:t>
            </a:r>
          </a:p>
        </p:txBody>
      </p:sp>
      <p:sp>
        <p:nvSpPr>
          <p:cNvPr id="6" name="线形标注 1 5"/>
          <p:cNvSpPr/>
          <p:nvPr/>
        </p:nvSpPr>
        <p:spPr>
          <a:xfrm>
            <a:off x="3962400" y="3714750"/>
            <a:ext cx="3049904" cy="3048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主程序中对</a:t>
            </a:r>
            <a:r>
              <a:rPr lang="en-US" altLang="zh-CN" dirty="0" err="1"/>
              <a:t>happyB</a:t>
            </a:r>
            <a:r>
              <a:rPr lang="en-US" altLang="zh-CN" dirty="0"/>
              <a:t>( )</a:t>
            </a:r>
            <a:r>
              <a:rPr lang="zh-CN" altLang="en-US" dirty="0"/>
              <a:t>的调用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43000" y="4400550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调用时，要写函数名，如果函数中有形式参数，还要给形式参数赋值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参数传递</a:t>
            </a:r>
          </a:p>
        </p:txBody>
      </p:sp>
    </p:spTree>
    <p:extLst>
      <p:ext uri="{BB962C8B-B14F-4D97-AF65-F5344CB8AC3E}">
        <p14:creationId xmlns:p14="http://schemas.microsoft.com/office/powerpoint/2010/main" val="369375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>
            <a:spLocks/>
          </p:cNvSpPr>
          <p:nvPr/>
        </p:nvSpPr>
        <p:spPr>
          <a:xfrm>
            <a:off x="1000114" y="70639"/>
            <a:ext cx="44958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8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函数的参数赋值错误示例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7" y="514350"/>
            <a:ext cx="6161905" cy="46857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14" y="709588"/>
            <a:ext cx="5990476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2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2343150"/>
            <a:ext cx="30753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/>
              <a:t>参数值的传递</a:t>
            </a:r>
            <a:endParaRPr dirty="0"/>
          </a:p>
        </p:txBody>
      </p:sp>
      <p:sp>
        <p:nvSpPr>
          <p:cNvPr id="3" name="TextBox 43"/>
          <p:cNvSpPr txBox="1"/>
          <p:nvPr/>
        </p:nvSpPr>
        <p:spPr>
          <a:xfrm>
            <a:off x="5410200" y="1619438"/>
            <a:ext cx="2223686" cy="193065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99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函数中参数的传递</a:t>
            </a:r>
            <a:endParaRPr lang="en-US" altLang="zh-CN" sz="199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99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默认的参数的传递</a:t>
            </a:r>
            <a:endParaRPr lang="en-US" altLang="zh-CN" sz="199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99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可选参数的传递</a:t>
            </a:r>
            <a:endParaRPr lang="en-US" altLang="zh-CN" sz="199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99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可变参数的传递</a:t>
            </a:r>
            <a:endParaRPr lang="en-US" altLang="zh-CN" sz="1991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99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指定参数名的传递</a:t>
            </a:r>
          </a:p>
        </p:txBody>
      </p:sp>
    </p:spTree>
    <p:extLst>
      <p:ext uri="{BB962C8B-B14F-4D97-AF65-F5344CB8AC3E}">
        <p14:creationId xmlns:p14="http://schemas.microsoft.com/office/powerpoint/2010/main" val="404111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229" y="321360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7517" y="2566161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463" y="273342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0519" y="177947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00200" y="469392"/>
            <a:ext cx="6019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r>
              <a:rPr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参数个数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个或多个）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8682" y="1554764"/>
            <a:ext cx="6650989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 err="1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函数可以有</a:t>
            </a:r>
            <a:r>
              <a:rPr lang="zh-CN" altLang="en-US" sz="22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形式</a:t>
            </a:r>
            <a:r>
              <a:rPr sz="2200" b="1" dirty="0" err="1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参数，也可以没有，但必须保留括号</a:t>
            </a:r>
            <a:endParaRPr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9508" y="2361817"/>
            <a:ext cx="346329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3440" algn="l"/>
              </a:tabLst>
            </a:pPr>
            <a:r>
              <a:rPr sz="2400" b="1" i="1" dirty="0">
                <a:solidFill>
                  <a:srgbClr val="FF921A"/>
                </a:solidFill>
                <a:latin typeface="Consolas" panose="020B0609020204030204"/>
                <a:cs typeface="Consolas" panose="020B0609020204030204"/>
              </a:rPr>
              <a:t>def	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函数名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&gt;</a:t>
            </a:r>
            <a:r>
              <a:rPr sz="2400" b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() :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 panose="02020603050405020304"/>
              <a:cs typeface="Times New Roman" panose="02020603050405020304"/>
            </a:endParaRPr>
          </a:p>
          <a:p>
            <a:pPr marL="853440">
              <a:lnSpc>
                <a:spcPct val="100000"/>
              </a:lnSpc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函数体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&gt;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 panose="02020603050405020304"/>
              <a:cs typeface="Times New Roman" panose="02020603050405020304"/>
            </a:endParaRPr>
          </a:p>
          <a:p>
            <a:pPr marL="853440">
              <a:lnSpc>
                <a:spcPct val="100000"/>
              </a:lnSpc>
              <a:tabLst>
                <a:tab pos="2200275" algn="l"/>
              </a:tabLst>
            </a:pPr>
            <a:r>
              <a:rPr sz="2400" b="1" i="1" spc="-5" dirty="0">
                <a:solidFill>
                  <a:srgbClr val="FF921A"/>
                </a:solidFill>
                <a:latin typeface="Consolas" panose="020B0609020204030204"/>
                <a:cs typeface="Consolas" panose="020B0609020204030204"/>
              </a:rPr>
              <a:t>retur</a:t>
            </a:r>
            <a:r>
              <a:rPr sz="2400" b="1" i="1" dirty="0">
                <a:solidFill>
                  <a:srgbClr val="FF921A"/>
                </a:solidFill>
                <a:latin typeface="Consolas" panose="020B0609020204030204"/>
                <a:cs typeface="Consolas" panose="020B0609020204030204"/>
              </a:rPr>
              <a:t>n	</a:t>
            </a:r>
            <a:r>
              <a:rPr sz="2400" b="1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返回值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&gt;</a:t>
            </a:r>
            <a:endParaRPr sz="24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86400" y="2216583"/>
            <a:ext cx="310832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1548765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2000" b="1" i="1" spc="1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fact()	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lnSpc>
                <a:spcPct val="100000"/>
              </a:lnSpc>
              <a:spcBef>
                <a:spcPts val="1200"/>
              </a:spcBef>
            </a:pP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我也是函数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31127"/>
            <a:ext cx="782815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默认情况：多个参数的值顺序传递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6083" y="1707769"/>
            <a:ext cx="4550675" cy="23187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8554" y="1916277"/>
            <a:ext cx="4238245" cy="2346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0865" marR="1682115" indent="-558800">
              <a:lnSpc>
                <a:spcPct val="150000"/>
              </a:lnSpc>
              <a:spcBef>
                <a:spcPts val="95"/>
              </a:spcBef>
              <a:tabLst>
                <a:tab pos="1687830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2000" b="1" i="1" spc="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fact(</a:t>
            </a:r>
            <a:r>
              <a:rPr sz="20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sz="2000" b="1" spc="-5" dirty="0" err="1">
                <a:latin typeface="Consolas" panose="020B0609020204030204"/>
                <a:cs typeface="Consolas" panose="020B0609020204030204"/>
              </a:rPr>
              <a:t>a,b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	</a:t>
            </a:r>
            <a:r>
              <a:rPr lang="en-US" altLang="zh-CN" sz="2000" b="1" spc="-5" dirty="0">
                <a:latin typeface="Consolas" panose="020B0609020204030204"/>
                <a:cs typeface="Consolas" panose="020B0609020204030204"/>
              </a:rPr>
              <a:t>,c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r>
              <a:rPr sz="2000" b="1" spc="-8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: </a:t>
            </a: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s1 = a*b</a:t>
            </a:r>
          </a:p>
          <a:p>
            <a:pPr marL="570865" marR="1682115" indent="-558800">
              <a:lnSpc>
                <a:spcPct val="150000"/>
              </a:lnSpc>
              <a:spcBef>
                <a:spcPts val="95"/>
              </a:spcBef>
              <a:tabLst>
                <a:tab pos="1687830" algn="l"/>
              </a:tabLst>
            </a:pP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    s2 = b/c</a:t>
            </a:r>
          </a:p>
          <a:p>
            <a:pPr marL="570865" marR="1682115" indent="-558800">
              <a:lnSpc>
                <a:spcPct val="150000"/>
              </a:lnSpc>
              <a:spcBef>
                <a:spcPts val="95"/>
              </a:spcBef>
              <a:tabLst>
                <a:tab pos="1687830" algn="l"/>
              </a:tabLst>
            </a:pP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    s = s1**s2</a:t>
            </a:r>
          </a:p>
          <a:p>
            <a:pPr marL="570865">
              <a:lnSpc>
                <a:spcPct val="100000"/>
              </a:lnSpc>
              <a:spcBef>
                <a:spcPts val="1200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860" y="1916125"/>
            <a:ext cx="295834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291465" algn="l"/>
                <a:tab pos="570865" algn="l"/>
                <a:tab pos="1828800" algn="l"/>
              </a:tabLst>
            </a:pP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m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	=	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f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act(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10</a:t>
            </a: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,4,2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 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lang="en-US" sz="2000" b="1" spc="-5" dirty="0">
                <a:latin typeface="Consolas" panose="020B0609020204030204"/>
                <a:cs typeface="Consolas" panose="020B0609020204030204"/>
              </a:rPr>
              <a:t>m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73782" y="3343402"/>
            <a:ext cx="904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1600.0</a:t>
            </a:r>
            <a:endParaRPr sz="18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3124200" y="2330790"/>
            <a:ext cx="3405348" cy="448509"/>
          </a:xfrm>
          <a:custGeom>
            <a:avLst/>
            <a:gdLst>
              <a:gd name="connsiteX0" fmla="*/ 0 w 3628406"/>
              <a:gd name="connsiteY0" fmla="*/ 63275 h 448509"/>
              <a:gd name="connsiteX1" fmla="*/ 831273 w 3628406"/>
              <a:gd name="connsiteY1" fmla="*/ 437348 h 448509"/>
              <a:gd name="connsiteX2" fmla="*/ 3150523 w 3628406"/>
              <a:gd name="connsiteY2" fmla="*/ 320970 h 448509"/>
              <a:gd name="connsiteX3" fmla="*/ 3591098 w 3628406"/>
              <a:gd name="connsiteY3" fmla="*/ 21712 h 448509"/>
              <a:gd name="connsiteX4" fmla="*/ 3574473 w 3628406"/>
              <a:gd name="connsiteY4" fmla="*/ 46650 h 448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8406" h="448509">
                <a:moveTo>
                  <a:pt x="0" y="63275"/>
                </a:moveTo>
                <a:cubicBezTo>
                  <a:pt x="153093" y="228837"/>
                  <a:pt x="306186" y="394399"/>
                  <a:pt x="831273" y="437348"/>
                </a:cubicBezTo>
                <a:cubicBezTo>
                  <a:pt x="1356360" y="480297"/>
                  <a:pt x="2690552" y="390243"/>
                  <a:pt x="3150523" y="320970"/>
                </a:cubicBezTo>
                <a:cubicBezTo>
                  <a:pt x="3610494" y="251697"/>
                  <a:pt x="3520440" y="67432"/>
                  <a:pt x="3591098" y="21712"/>
                </a:cubicBezTo>
                <a:cubicBezTo>
                  <a:pt x="3661756" y="-24008"/>
                  <a:pt x="3618114" y="11321"/>
                  <a:pt x="3574473" y="4665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5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229" y="321360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7517" y="2566161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463" y="273342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0519" y="177947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4792" y="469392"/>
            <a:ext cx="30753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可选参数传递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94333" y="1076003"/>
            <a:ext cx="7340600" cy="3072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2400" dirty="0" err="1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函数定义时可以为某些参数指定默认值，构成可选参数</a:t>
            </a:r>
            <a:r>
              <a:rPr lang="zh-CN" altLang="en-US" sz="24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，可选参数放在非可选参数的后面</a:t>
            </a:r>
            <a:endParaRPr lang="en-US" altLang="zh-CN" sz="2400" dirty="0">
              <a:solidFill>
                <a:srgbClr val="006F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612140">
              <a:lnSpc>
                <a:spcPct val="150000"/>
              </a:lnSpc>
              <a:tabLst>
                <a:tab pos="1464310" algn="l"/>
              </a:tabLst>
            </a:pPr>
            <a:r>
              <a:rPr sz="2400" b="1" i="1" dirty="0">
                <a:solidFill>
                  <a:srgbClr val="FF92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def	</a:t>
            </a:r>
            <a:r>
              <a:rPr sz="2400" b="1" spc="4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&lt;</a:t>
            </a:r>
            <a:r>
              <a:rPr sz="2400" b="1" spc="4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</a:t>
            </a:r>
            <a:r>
              <a:rPr sz="2400" b="1" spc="4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数</a:t>
            </a:r>
            <a:r>
              <a:rPr sz="2400" b="1" spc="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名</a:t>
            </a:r>
            <a:r>
              <a:rPr sz="2400" b="1" spc="1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&gt;</a:t>
            </a:r>
            <a:r>
              <a:rPr sz="2400" b="1" spc="1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(</a:t>
            </a:r>
            <a:r>
              <a:rPr sz="2400" b="1" spc="1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&lt;</a:t>
            </a:r>
            <a:r>
              <a:rPr sz="2400" b="1" spc="4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非</a:t>
            </a:r>
            <a:r>
              <a:rPr sz="2400" b="1" spc="4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可</a:t>
            </a:r>
            <a:r>
              <a:rPr sz="2400" b="1" spc="4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选</a:t>
            </a:r>
            <a:r>
              <a:rPr sz="2400" b="1" spc="4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参</a:t>
            </a:r>
            <a:r>
              <a:rPr sz="2400" b="1" spc="5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数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&gt;,</a:t>
            </a:r>
            <a:r>
              <a:rPr sz="2400" b="1" spc="1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400" b="1" spc="4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&lt;</a:t>
            </a:r>
            <a:r>
              <a:rPr sz="2400" b="1" spc="4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可</a:t>
            </a:r>
            <a:r>
              <a:rPr sz="2400" b="1" spc="4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选参</a:t>
            </a:r>
            <a:r>
              <a:rPr sz="2400" b="1" spc="4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数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&gt;</a:t>
            </a:r>
            <a:r>
              <a:rPr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)</a:t>
            </a:r>
            <a:r>
              <a:rPr sz="2400" b="1" spc="1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: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  <a:p>
            <a:pPr marL="1452880">
              <a:lnSpc>
                <a:spcPct val="150000"/>
              </a:lnSpc>
            </a:pP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&lt;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函数体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&gt;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  <a:p>
            <a:pPr marL="1452880">
              <a:lnSpc>
                <a:spcPct val="150000"/>
              </a:lnSpc>
              <a:tabLst>
                <a:tab pos="2799715" algn="l"/>
              </a:tabLst>
            </a:pPr>
            <a:r>
              <a:rPr sz="2400" b="1" i="1" dirty="0">
                <a:solidFill>
                  <a:srgbClr val="FF92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return	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&lt;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返回值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&gt;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2944" y="4190919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函数调用时，参数值按照顺序传递，可选参数可以赋值，也可以不赋值，用其默认值运算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92528" y="2716754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29816" y="2069308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48762" y="2236567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19200" y="1467937"/>
            <a:ext cx="3798570" cy="23126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fact(n, m=1)</a:t>
            </a:r>
            <a:r>
              <a:rPr sz="20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lnSpc>
                <a:spcPct val="100000"/>
              </a:lnSpc>
              <a:spcBef>
                <a:spcPts val="1200"/>
              </a:spcBef>
              <a:tabLst>
                <a:tab pos="850265" algn="l"/>
                <a:tab pos="1129030" algn="l"/>
              </a:tabLst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s	=	1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989965" marR="5080" indent="-419100">
              <a:lnSpc>
                <a:spcPct val="150000"/>
              </a:lnSpc>
              <a:tabLst>
                <a:tab pos="1269365" algn="l"/>
                <a:tab pos="3086735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i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i="1" spc="-1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n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r</a:t>
            </a:r>
            <a:r>
              <a:rPr sz="20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nge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1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n+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1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):   s	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*=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i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lnSpc>
                <a:spcPct val="100000"/>
              </a:lnSpc>
              <a:spcBef>
                <a:spcPts val="1200"/>
              </a:spcBef>
            </a:pP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000" b="1" i="1" spc="-1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s//m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9418" y="317881"/>
            <a:ext cx="17056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计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算</a:t>
            </a:r>
            <a:r>
              <a:rPr sz="2400" b="1" spc="-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dirty="0">
                <a:latin typeface="Consolas" panose="020B0609020204030204"/>
                <a:cs typeface="Consolas" panose="020B0609020204030204"/>
              </a:rPr>
              <a:t>n!//m</a:t>
            </a:r>
            <a:endParaRPr sz="28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44722" y="1117825"/>
            <a:ext cx="349427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 err="1">
                <a:latin typeface="微软雅黑" panose="020B0503020204020204" charset="-122"/>
                <a:cs typeface="微软雅黑" panose="020B0503020204020204" charset="-122"/>
              </a:rPr>
              <a:t>可选参数</a:t>
            </a:r>
            <a:r>
              <a:rPr lang="zh-CN" altLang="en-US" sz="1800" b="1" dirty="0">
                <a:latin typeface="微软雅黑" panose="020B0503020204020204" charset="-122"/>
                <a:cs typeface="微软雅黑" panose="020B0503020204020204" charset="-122"/>
              </a:rPr>
              <a:t>（形式参数赋初值）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41676" y="1356330"/>
            <a:ext cx="360045" cy="257810"/>
          </a:xfrm>
          <a:custGeom>
            <a:avLst/>
            <a:gdLst/>
            <a:ahLst/>
            <a:cxnLst/>
            <a:rect l="l" t="t" r="r" b="b"/>
            <a:pathLst>
              <a:path w="360045" h="257810">
                <a:moveTo>
                  <a:pt x="40512" y="182625"/>
                </a:moveTo>
                <a:lnTo>
                  <a:pt x="0" y="257555"/>
                </a:lnTo>
                <a:lnTo>
                  <a:pt x="84327" y="244982"/>
                </a:lnTo>
                <a:lnTo>
                  <a:pt x="68040" y="238632"/>
                </a:lnTo>
                <a:lnTo>
                  <a:pt x="48768" y="238632"/>
                </a:lnTo>
                <a:lnTo>
                  <a:pt x="34417" y="218058"/>
                </a:lnTo>
                <a:lnTo>
                  <a:pt x="41278" y="213250"/>
                </a:lnTo>
                <a:lnTo>
                  <a:pt x="40512" y="182625"/>
                </a:lnTo>
                <a:close/>
              </a:path>
              <a:path w="360045" h="257810">
                <a:moveTo>
                  <a:pt x="41278" y="213250"/>
                </a:moveTo>
                <a:lnTo>
                  <a:pt x="34417" y="218058"/>
                </a:lnTo>
                <a:lnTo>
                  <a:pt x="48768" y="238632"/>
                </a:lnTo>
                <a:lnTo>
                  <a:pt x="55659" y="233805"/>
                </a:lnTo>
                <a:lnTo>
                  <a:pt x="41656" y="228345"/>
                </a:lnTo>
                <a:lnTo>
                  <a:pt x="41278" y="213250"/>
                </a:lnTo>
                <a:close/>
              </a:path>
              <a:path w="360045" h="257810">
                <a:moveTo>
                  <a:pt x="55659" y="233805"/>
                </a:moveTo>
                <a:lnTo>
                  <a:pt x="48768" y="238632"/>
                </a:lnTo>
                <a:lnTo>
                  <a:pt x="68040" y="238632"/>
                </a:lnTo>
                <a:lnTo>
                  <a:pt x="55659" y="233805"/>
                </a:lnTo>
                <a:close/>
              </a:path>
              <a:path w="360045" h="257810">
                <a:moveTo>
                  <a:pt x="345567" y="0"/>
                </a:moveTo>
                <a:lnTo>
                  <a:pt x="41278" y="213250"/>
                </a:lnTo>
                <a:lnTo>
                  <a:pt x="41656" y="228345"/>
                </a:lnTo>
                <a:lnTo>
                  <a:pt x="55659" y="233805"/>
                </a:lnTo>
                <a:lnTo>
                  <a:pt x="360045" y="20574"/>
                </a:lnTo>
                <a:lnTo>
                  <a:pt x="34556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78166" y="285750"/>
            <a:ext cx="30753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可选参数传递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7663" y="1659962"/>
            <a:ext cx="1981200" cy="18554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000" b="1" spc="-2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fact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10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3628800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50000"/>
              </a:lnSpc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000" b="1" spc="-60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fact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10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  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725760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9"/>
          <p:cNvSpPr txBox="1"/>
          <p:nvPr/>
        </p:nvSpPr>
        <p:spPr>
          <a:xfrm>
            <a:off x="641348" y="4069733"/>
            <a:ext cx="821613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可选参数可赋值，可不赋值。 若赋值，则取所赋的值，否则，取默认值</a:t>
            </a:r>
            <a:endParaRPr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229" y="321360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7517" y="2566161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463" y="273342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0519" y="177947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4792" y="469392"/>
            <a:ext cx="30753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可变参数传递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2353" y="1036214"/>
            <a:ext cx="7645400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2400" dirty="0" err="1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函数定义时可以</a:t>
            </a:r>
            <a:r>
              <a:rPr lang="zh-CN" altLang="en-US" sz="24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有</a:t>
            </a:r>
            <a:r>
              <a:rPr sz="2400" dirty="0" err="1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可变数量</a:t>
            </a:r>
            <a:r>
              <a:rPr lang="zh-CN" altLang="en-US" sz="24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的</a:t>
            </a:r>
            <a:r>
              <a:rPr sz="2400" dirty="0" err="1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参数</a:t>
            </a:r>
            <a:r>
              <a:rPr sz="24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</a:t>
            </a:r>
            <a:r>
              <a:rPr lang="zh-CN" altLang="en-US" sz="24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也就是</a:t>
            </a:r>
            <a:r>
              <a:rPr sz="2400" dirty="0" err="1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参数总数量</a:t>
            </a:r>
            <a:r>
              <a:rPr lang="zh-CN" altLang="en-US" sz="24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不确定，用*变量名表示，放在参数列表的最后面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15"/>
              </a:spcBef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764540">
              <a:lnSpc>
                <a:spcPct val="150000"/>
              </a:lnSpc>
              <a:tabLst>
                <a:tab pos="1605280" algn="l"/>
                <a:tab pos="4476115" algn="l"/>
                <a:tab pos="5149215" algn="l"/>
              </a:tabLst>
            </a:pPr>
            <a:r>
              <a:rPr sz="2400" i="1" dirty="0">
                <a:solidFill>
                  <a:srgbClr val="FF921A"/>
                </a:solidFill>
                <a:latin typeface="Consolas" panose="020B0609020204030204"/>
                <a:cs typeface="Consolas" panose="020B0609020204030204"/>
              </a:rPr>
              <a:t>def	</a:t>
            </a:r>
            <a:r>
              <a:rPr sz="2400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函数名</a:t>
            </a:r>
            <a:r>
              <a:rPr sz="2400" dirty="0">
                <a:latin typeface="Consolas" panose="020B0609020204030204"/>
                <a:cs typeface="Consolas" panose="020B0609020204030204"/>
              </a:rPr>
              <a:t>&gt;</a:t>
            </a: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参数</a:t>
            </a:r>
            <a:r>
              <a:rPr sz="2400" dirty="0">
                <a:latin typeface="Consolas" panose="020B0609020204030204"/>
                <a:cs typeface="Consolas" panose="020B0609020204030204"/>
              </a:rPr>
              <a:t>&gt;,	*b	</a:t>
            </a:r>
            <a:r>
              <a:rPr sz="240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 :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1605280">
              <a:lnSpc>
                <a:spcPct val="150000"/>
              </a:lnSpc>
            </a:pPr>
            <a:r>
              <a:rPr sz="2400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函数体</a:t>
            </a:r>
            <a:r>
              <a:rPr sz="2400" dirty="0">
                <a:latin typeface="Consolas" panose="020B0609020204030204"/>
                <a:cs typeface="Consolas" panose="020B0609020204030204"/>
              </a:rPr>
              <a:t>&gt;</a:t>
            </a:r>
          </a:p>
          <a:p>
            <a:pPr marL="1605280">
              <a:lnSpc>
                <a:spcPct val="150000"/>
              </a:lnSpc>
              <a:tabLst>
                <a:tab pos="2952115" algn="l"/>
              </a:tabLst>
            </a:pPr>
            <a:r>
              <a:rPr sz="2400" i="1" dirty="0">
                <a:solidFill>
                  <a:srgbClr val="FF921A"/>
                </a:solidFill>
                <a:latin typeface="Consolas" panose="020B0609020204030204"/>
                <a:cs typeface="Consolas" panose="020B0609020204030204"/>
              </a:rPr>
              <a:t>return	</a:t>
            </a:r>
            <a:r>
              <a:rPr sz="2400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返回值</a:t>
            </a:r>
            <a:r>
              <a:rPr sz="2400" dirty="0">
                <a:latin typeface="Consolas" panose="020B0609020204030204"/>
                <a:cs typeface="Consolas" panose="020B0609020204030204"/>
              </a:rPr>
              <a:t>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48200" y="342803"/>
            <a:ext cx="3810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计算</a:t>
            </a:r>
            <a:r>
              <a:rPr sz="2400" b="1" spc="-9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n!</a:t>
            </a:r>
            <a:r>
              <a:rPr lang="zh-CN" altLang="en-US"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后 再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乘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1200150"/>
            <a:ext cx="3799840" cy="335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9618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可变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参数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  <a:tabLst>
                <a:tab pos="1689100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fact(n,	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*b) 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lnSpc>
                <a:spcPct val="100000"/>
              </a:lnSpc>
              <a:spcBef>
                <a:spcPts val="1200"/>
              </a:spcBef>
              <a:tabLst>
                <a:tab pos="850265" algn="l"/>
                <a:tab pos="1129030" algn="l"/>
              </a:tabLst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s	=	1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989965" marR="5080" indent="-419100">
              <a:lnSpc>
                <a:spcPct val="150000"/>
              </a:lnSpc>
              <a:tabLst>
                <a:tab pos="3086735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i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i="1" spc="-1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n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r</a:t>
            </a:r>
            <a:r>
              <a:rPr sz="20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ng</a:t>
            </a: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(1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+1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): 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 *=</a:t>
            </a:r>
            <a:r>
              <a:rPr sz="20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989965" marR="1264285" indent="-419100">
              <a:lnSpc>
                <a:spcPct val="150000"/>
              </a:lnSpc>
              <a:tabLst>
                <a:tab pos="1269365" algn="l"/>
                <a:tab pos="1689100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item 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2000" b="1" i="1" spc="-8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b: 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	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*=	item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lnSpc>
                <a:spcPct val="100000"/>
              </a:lnSpc>
              <a:spcBef>
                <a:spcPts val="1200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9361" y="1420369"/>
            <a:ext cx="475615" cy="126364"/>
          </a:xfrm>
          <a:custGeom>
            <a:avLst/>
            <a:gdLst/>
            <a:ahLst/>
            <a:cxnLst/>
            <a:rect l="l" t="t" r="r" b="b"/>
            <a:pathLst>
              <a:path w="475614" h="126364">
                <a:moveTo>
                  <a:pt x="67691" y="51435"/>
                </a:moveTo>
                <a:lnTo>
                  <a:pt x="0" y="103250"/>
                </a:lnTo>
                <a:lnTo>
                  <a:pt x="82042" y="126237"/>
                </a:lnTo>
                <a:lnTo>
                  <a:pt x="62085" y="106044"/>
                </a:lnTo>
                <a:lnTo>
                  <a:pt x="52197" y="106044"/>
                </a:lnTo>
                <a:lnTo>
                  <a:pt x="47498" y="81279"/>
                </a:lnTo>
                <a:lnTo>
                  <a:pt x="55815" y="79681"/>
                </a:lnTo>
                <a:lnTo>
                  <a:pt x="67691" y="51435"/>
                </a:lnTo>
                <a:close/>
              </a:path>
              <a:path w="475614" h="126364">
                <a:moveTo>
                  <a:pt x="55815" y="79681"/>
                </a:moveTo>
                <a:lnTo>
                  <a:pt x="47498" y="81279"/>
                </a:lnTo>
                <a:lnTo>
                  <a:pt x="52197" y="106044"/>
                </a:lnTo>
                <a:lnTo>
                  <a:pt x="60505" y="104446"/>
                </a:lnTo>
                <a:lnTo>
                  <a:pt x="49911" y="93725"/>
                </a:lnTo>
                <a:lnTo>
                  <a:pt x="55815" y="79681"/>
                </a:lnTo>
                <a:close/>
              </a:path>
              <a:path w="475614" h="126364">
                <a:moveTo>
                  <a:pt x="60505" y="104446"/>
                </a:moveTo>
                <a:lnTo>
                  <a:pt x="52197" y="106044"/>
                </a:lnTo>
                <a:lnTo>
                  <a:pt x="62085" y="106044"/>
                </a:lnTo>
                <a:lnTo>
                  <a:pt x="60505" y="104446"/>
                </a:lnTo>
                <a:close/>
              </a:path>
              <a:path w="475614" h="126364">
                <a:moveTo>
                  <a:pt x="470535" y="0"/>
                </a:moveTo>
                <a:lnTo>
                  <a:pt x="55815" y="79681"/>
                </a:lnTo>
                <a:lnTo>
                  <a:pt x="49911" y="93725"/>
                </a:lnTo>
                <a:lnTo>
                  <a:pt x="60505" y="104446"/>
                </a:lnTo>
                <a:lnTo>
                  <a:pt x="475234" y="24637"/>
                </a:lnTo>
                <a:lnTo>
                  <a:pt x="47053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5800" y="285750"/>
            <a:ext cx="45720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可变参数传递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9800" y="1885950"/>
            <a:ext cx="2540635" cy="18554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000" b="1" spc="-1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fact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10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3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10886400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50000"/>
              </a:lnSpc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fact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10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3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  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435456000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reeform 7"/>
          <p:cNvSpPr>
            <a:spLocks/>
          </p:cNvSpPr>
          <p:nvPr/>
        </p:nvSpPr>
        <p:spPr bwMode="auto">
          <a:xfrm>
            <a:off x="2830513" y="569119"/>
            <a:ext cx="517525" cy="198438"/>
          </a:xfrm>
          <a:custGeom>
            <a:avLst/>
            <a:gdLst>
              <a:gd name="T0" fmla="*/ 159 w 162"/>
              <a:gd name="T1" fmla="*/ 62 h 62"/>
              <a:gd name="T2" fmla="*/ 161 w 162"/>
              <a:gd name="T3" fmla="*/ 54 h 62"/>
              <a:gd name="T4" fmla="*/ 137 w 162"/>
              <a:gd name="T5" fmla="*/ 26 h 62"/>
              <a:gd name="T6" fmla="*/ 121 w 162"/>
              <a:gd name="T7" fmla="*/ 30 h 62"/>
              <a:gd name="T8" fmla="*/ 121 w 162"/>
              <a:gd name="T9" fmla="*/ 28 h 62"/>
              <a:gd name="T10" fmla="*/ 121 w 162"/>
              <a:gd name="T11" fmla="*/ 27 h 62"/>
              <a:gd name="T12" fmla="*/ 121 w 162"/>
              <a:gd name="T13" fmla="*/ 22 h 62"/>
              <a:gd name="T14" fmla="*/ 119 w 162"/>
              <a:gd name="T15" fmla="*/ 16 h 62"/>
              <a:gd name="T16" fmla="*/ 118 w 162"/>
              <a:gd name="T17" fmla="*/ 15 h 62"/>
              <a:gd name="T18" fmla="*/ 118 w 162"/>
              <a:gd name="T19" fmla="*/ 15 h 62"/>
              <a:gd name="T20" fmla="*/ 118 w 162"/>
              <a:gd name="T21" fmla="*/ 15 h 62"/>
              <a:gd name="T22" fmla="*/ 115 w 162"/>
              <a:gd name="T23" fmla="*/ 9 h 62"/>
              <a:gd name="T24" fmla="*/ 109 w 162"/>
              <a:gd name="T25" fmla="*/ 5 h 62"/>
              <a:gd name="T26" fmla="*/ 97 w 162"/>
              <a:gd name="T27" fmla="*/ 0 h 62"/>
              <a:gd name="T28" fmla="*/ 83 w 162"/>
              <a:gd name="T29" fmla="*/ 3 h 62"/>
              <a:gd name="T30" fmla="*/ 73 w 162"/>
              <a:gd name="T31" fmla="*/ 12 h 62"/>
              <a:gd name="T32" fmla="*/ 70 w 162"/>
              <a:gd name="T33" fmla="*/ 18 h 62"/>
              <a:gd name="T34" fmla="*/ 69 w 162"/>
              <a:gd name="T35" fmla="*/ 24 h 62"/>
              <a:gd name="T36" fmla="*/ 58 w 162"/>
              <a:gd name="T37" fmla="*/ 21 h 62"/>
              <a:gd name="T38" fmla="*/ 52 w 162"/>
              <a:gd name="T39" fmla="*/ 21 h 62"/>
              <a:gd name="T40" fmla="*/ 41 w 162"/>
              <a:gd name="T41" fmla="*/ 26 h 62"/>
              <a:gd name="T42" fmla="*/ 33 w 162"/>
              <a:gd name="T43" fmla="*/ 43 h 62"/>
              <a:gd name="T44" fmla="*/ 32 w 162"/>
              <a:gd name="T45" fmla="*/ 43 h 62"/>
              <a:gd name="T46" fmla="*/ 32 w 162"/>
              <a:gd name="T47" fmla="*/ 43 h 62"/>
              <a:gd name="T48" fmla="*/ 32 w 162"/>
              <a:gd name="T49" fmla="*/ 43 h 62"/>
              <a:gd name="T50" fmla="*/ 1 w 162"/>
              <a:gd name="T51" fmla="*/ 59 h 62"/>
              <a:gd name="T52" fmla="*/ 0 w 162"/>
              <a:gd name="T53" fmla="*/ 62 h 62"/>
              <a:gd name="T54" fmla="*/ 159 w 162"/>
              <a:gd name="T55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62" h="62">
                <a:moveTo>
                  <a:pt x="159" y="62"/>
                </a:moveTo>
                <a:cubicBezTo>
                  <a:pt x="160" y="59"/>
                  <a:pt x="161" y="57"/>
                  <a:pt x="161" y="54"/>
                </a:cubicBezTo>
                <a:cubicBezTo>
                  <a:pt x="162" y="40"/>
                  <a:pt x="151" y="26"/>
                  <a:pt x="137" y="26"/>
                </a:cubicBezTo>
                <a:cubicBezTo>
                  <a:pt x="131" y="26"/>
                  <a:pt x="125" y="27"/>
                  <a:pt x="121" y="30"/>
                </a:cubicBezTo>
                <a:cubicBezTo>
                  <a:pt x="121" y="30"/>
                  <a:pt x="121" y="29"/>
                  <a:pt x="121" y="28"/>
                </a:cubicBezTo>
                <a:cubicBezTo>
                  <a:pt x="121" y="28"/>
                  <a:pt x="121" y="27"/>
                  <a:pt x="121" y="27"/>
                </a:cubicBezTo>
                <a:cubicBezTo>
                  <a:pt x="121" y="25"/>
                  <a:pt x="121" y="24"/>
                  <a:pt x="121" y="22"/>
                </a:cubicBezTo>
                <a:cubicBezTo>
                  <a:pt x="120" y="20"/>
                  <a:pt x="120" y="18"/>
                  <a:pt x="119" y="16"/>
                </a:cubicBezTo>
                <a:cubicBezTo>
                  <a:pt x="119" y="16"/>
                  <a:pt x="119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5"/>
                  <a:pt x="118" y="15"/>
                  <a:pt x="118" y="15"/>
                </a:cubicBezTo>
                <a:cubicBezTo>
                  <a:pt x="118" y="13"/>
                  <a:pt x="117" y="12"/>
                  <a:pt x="115" y="9"/>
                </a:cubicBezTo>
                <a:cubicBezTo>
                  <a:pt x="113" y="7"/>
                  <a:pt x="111" y="6"/>
                  <a:pt x="109" y="5"/>
                </a:cubicBezTo>
                <a:cubicBezTo>
                  <a:pt x="106" y="2"/>
                  <a:pt x="101" y="1"/>
                  <a:pt x="97" y="0"/>
                </a:cubicBezTo>
                <a:cubicBezTo>
                  <a:pt x="92" y="0"/>
                  <a:pt x="88" y="1"/>
                  <a:pt x="83" y="3"/>
                </a:cubicBezTo>
                <a:cubicBezTo>
                  <a:pt x="79" y="5"/>
                  <a:pt x="76" y="8"/>
                  <a:pt x="73" y="12"/>
                </a:cubicBezTo>
                <a:cubicBezTo>
                  <a:pt x="72" y="14"/>
                  <a:pt x="71" y="16"/>
                  <a:pt x="70" y="18"/>
                </a:cubicBezTo>
                <a:cubicBezTo>
                  <a:pt x="69" y="20"/>
                  <a:pt x="69" y="22"/>
                  <a:pt x="69" y="24"/>
                </a:cubicBezTo>
                <a:cubicBezTo>
                  <a:pt x="66" y="22"/>
                  <a:pt x="62" y="21"/>
                  <a:pt x="58" y="21"/>
                </a:cubicBezTo>
                <a:cubicBezTo>
                  <a:pt x="56" y="21"/>
                  <a:pt x="54" y="21"/>
                  <a:pt x="52" y="21"/>
                </a:cubicBezTo>
                <a:cubicBezTo>
                  <a:pt x="48" y="22"/>
                  <a:pt x="44" y="24"/>
                  <a:pt x="41" y="26"/>
                </a:cubicBezTo>
                <a:cubicBezTo>
                  <a:pt x="36" y="31"/>
                  <a:pt x="33" y="36"/>
                  <a:pt x="33" y="43"/>
                </a:cubicBezTo>
                <a:cubicBezTo>
                  <a:pt x="33" y="43"/>
                  <a:pt x="32" y="43"/>
                  <a:pt x="32" y="43"/>
                </a:cubicBezTo>
                <a:cubicBezTo>
                  <a:pt x="30" y="43"/>
                  <a:pt x="28" y="43"/>
                  <a:pt x="32" y="43"/>
                </a:cubicBezTo>
                <a:cubicBezTo>
                  <a:pt x="32" y="43"/>
                  <a:pt x="32" y="43"/>
                  <a:pt x="32" y="43"/>
                </a:cubicBezTo>
                <a:cubicBezTo>
                  <a:pt x="20" y="41"/>
                  <a:pt x="6" y="45"/>
                  <a:pt x="1" y="59"/>
                </a:cubicBezTo>
                <a:cubicBezTo>
                  <a:pt x="1" y="60"/>
                  <a:pt x="1" y="61"/>
                  <a:pt x="0" y="62"/>
                </a:cubicBezTo>
                <a:lnTo>
                  <a:pt x="159" y="6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1280"/>
          </a:p>
        </p:txBody>
      </p:sp>
      <p:sp>
        <p:nvSpPr>
          <p:cNvPr id="3080" name="Freeform 8"/>
          <p:cNvSpPr>
            <a:spLocks/>
          </p:cNvSpPr>
          <p:nvPr/>
        </p:nvSpPr>
        <p:spPr bwMode="auto">
          <a:xfrm>
            <a:off x="-468313" y="1261270"/>
            <a:ext cx="1581151" cy="601663"/>
          </a:xfrm>
          <a:custGeom>
            <a:avLst/>
            <a:gdLst>
              <a:gd name="T0" fmla="*/ 488 w 496"/>
              <a:gd name="T1" fmla="*/ 189 h 189"/>
              <a:gd name="T2" fmla="*/ 493 w 496"/>
              <a:gd name="T3" fmla="*/ 165 h 189"/>
              <a:gd name="T4" fmla="*/ 419 w 496"/>
              <a:gd name="T5" fmla="*/ 79 h 189"/>
              <a:gd name="T6" fmla="*/ 370 w 496"/>
              <a:gd name="T7" fmla="*/ 92 h 189"/>
              <a:gd name="T8" fmla="*/ 370 w 496"/>
              <a:gd name="T9" fmla="*/ 87 h 189"/>
              <a:gd name="T10" fmla="*/ 370 w 496"/>
              <a:gd name="T11" fmla="*/ 83 h 189"/>
              <a:gd name="T12" fmla="*/ 369 w 496"/>
              <a:gd name="T13" fmla="*/ 67 h 189"/>
              <a:gd name="T14" fmla="*/ 363 w 496"/>
              <a:gd name="T15" fmla="*/ 49 h 189"/>
              <a:gd name="T16" fmla="*/ 362 w 496"/>
              <a:gd name="T17" fmla="*/ 46 h 189"/>
              <a:gd name="T18" fmla="*/ 362 w 496"/>
              <a:gd name="T19" fmla="*/ 46 h 189"/>
              <a:gd name="T20" fmla="*/ 362 w 496"/>
              <a:gd name="T21" fmla="*/ 46 h 189"/>
              <a:gd name="T22" fmla="*/ 350 w 496"/>
              <a:gd name="T23" fmla="*/ 28 h 189"/>
              <a:gd name="T24" fmla="*/ 335 w 496"/>
              <a:gd name="T25" fmla="*/ 14 h 189"/>
              <a:gd name="T26" fmla="*/ 296 w 496"/>
              <a:gd name="T27" fmla="*/ 1 h 189"/>
              <a:gd name="T28" fmla="*/ 255 w 496"/>
              <a:gd name="T29" fmla="*/ 9 h 189"/>
              <a:gd name="T30" fmla="*/ 223 w 496"/>
              <a:gd name="T31" fmla="*/ 36 h 189"/>
              <a:gd name="T32" fmla="*/ 214 w 496"/>
              <a:gd name="T33" fmla="*/ 55 h 189"/>
              <a:gd name="T34" fmla="*/ 210 w 496"/>
              <a:gd name="T35" fmla="*/ 73 h 189"/>
              <a:gd name="T36" fmla="*/ 178 w 496"/>
              <a:gd name="T37" fmla="*/ 63 h 189"/>
              <a:gd name="T38" fmla="*/ 159 w 496"/>
              <a:gd name="T39" fmla="*/ 64 h 189"/>
              <a:gd name="T40" fmla="*/ 123 w 496"/>
              <a:gd name="T41" fmla="*/ 81 h 189"/>
              <a:gd name="T42" fmla="*/ 99 w 496"/>
              <a:gd name="T43" fmla="*/ 131 h 189"/>
              <a:gd name="T44" fmla="*/ 98 w 496"/>
              <a:gd name="T45" fmla="*/ 132 h 189"/>
              <a:gd name="T46" fmla="*/ 97 w 496"/>
              <a:gd name="T47" fmla="*/ 133 h 189"/>
              <a:gd name="T48" fmla="*/ 97 w 496"/>
              <a:gd name="T49" fmla="*/ 133 h 189"/>
              <a:gd name="T50" fmla="*/ 2 w 496"/>
              <a:gd name="T51" fmla="*/ 180 h 189"/>
              <a:gd name="T52" fmla="*/ 0 w 496"/>
              <a:gd name="T53" fmla="*/ 189 h 189"/>
              <a:gd name="T54" fmla="*/ 488 w 496"/>
              <a:gd name="T55" fmla="*/ 189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6" h="189">
                <a:moveTo>
                  <a:pt x="488" y="189"/>
                </a:moveTo>
                <a:cubicBezTo>
                  <a:pt x="491" y="182"/>
                  <a:pt x="493" y="174"/>
                  <a:pt x="493" y="165"/>
                </a:cubicBezTo>
                <a:cubicBezTo>
                  <a:pt x="496" y="124"/>
                  <a:pt x="463" y="79"/>
                  <a:pt x="419" y="79"/>
                </a:cubicBezTo>
                <a:cubicBezTo>
                  <a:pt x="401" y="79"/>
                  <a:pt x="384" y="84"/>
                  <a:pt x="370" y="92"/>
                </a:cubicBezTo>
                <a:cubicBezTo>
                  <a:pt x="370" y="91"/>
                  <a:pt x="370" y="89"/>
                  <a:pt x="370" y="87"/>
                </a:cubicBezTo>
                <a:cubicBezTo>
                  <a:pt x="370" y="86"/>
                  <a:pt x="370" y="84"/>
                  <a:pt x="370" y="83"/>
                </a:cubicBezTo>
                <a:cubicBezTo>
                  <a:pt x="371" y="78"/>
                  <a:pt x="370" y="72"/>
                  <a:pt x="369" y="67"/>
                </a:cubicBezTo>
                <a:cubicBezTo>
                  <a:pt x="368" y="61"/>
                  <a:pt x="366" y="55"/>
                  <a:pt x="363" y="49"/>
                </a:cubicBezTo>
                <a:cubicBezTo>
                  <a:pt x="363" y="48"/>
                  <a:pt x="363" y="47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2" y="46"/>
                  <a:pt x="362" y="46"/>
                  <a:pt x="362" y="46"/>
                </a:cubicBezTo>
                <a:cubicBezTo>
                  <a:pt x="360" y="41"/>
                  <a:pt x="357" y="37"/>
                  <a:pt x="350" y="28"/>
                </a:cubicBezTo>
                <a:cubicBezTo>
                  <a:pt x="346" y="22"/>
                  <a:pt x="340" y="18"/>
                  <a:pt x="335" y="14"/>
                </a:cubicBezTo>
                <a:cubicBezTo>
                  <a:pt x="323" y="6"/>
                  <a:pt x="310" y="2"/>
                  <a:pt x="296" y="1"/>
                </a:cubicBezTo>
                <a:cubicBezTo>
                  <a:pt x="281" y="0"/>
                  <a:pt x="268" y="2"/>
                  <a:pt x="255" y="9"/>
                </a:cubicBezTo>
                <a:cubicBezTo>
                  <a:pt x="242" y="15"/>
                  <a:pt x="231" y="24"/>
                  <a:pt x="223" y="36"/>
                </a:cubicBezTo>
                <a:cubicBezTo>
                  <a:pt x="220" y="43"/>
                  <a:pt x="217" y="49"/>
                  <a:pt x="214" y="55"/>
                </a:cubicBezTo>
                <a:cubicBezTo>
                  <a:pt x="212" y="61"/>
                  <a:pt x="211" y="67"/>
                  <a:pt x="210" y="73"/>
                </a:cubicBezTo>
                <a:cubicBezTo>
                  <a:pt x="200" y="67"/>
                  <a:pt x="189" y="64"/>
                  <a:pt x="178" y="63"/>
                </a:cubicBezTo>
                <a:cubicBezTo>
                  <a:pt x="171" y="63"/>
                  <a:pt x="165" y="64"/>
                  <a:pt x="159" y="64"/>
                </a:cubicBezTo>
                <a:cubicBezTo>
                  <a:pt x="145" y="67"/>
                  <a:pt x="133" y="72"/>
                  <a:pt x="123" y="81"/>
                </a:cubicBezTo>
                <a:cubicBezTo>
                  <a:pt x="109" y="94"/>
                  <a:pt x="100" y="112"/>
                  <a:pt x="99" y="131"/>
                </a:cubicBezTo>
                <a:cubicBezTo>
                  <a:pt x="98" y="131"/>
                  <a:pt x="98" y="132"/>
                  <a:pt x="98" y="132"/>
                </a:cubicBezTo>
                <a:cubicBezTo>
                  <a:pt x="92" y="131"/>
                  <a:pt x="86" y="130"/>
                  <a:pt x="97" y="133"/>
                </a:cubicBezTo>
                <a:cubicBezTo>
                  <a:pt x="97" y="133"/>
                  <a:pt x="97" y="133"/>
                  <a:pt x="97" y="133"/>
                </a:cubicBezTo>
                <a:cubicBezTo>
                  <a:pt x="59" y="125"/>
                  <a:pt x="17" y="137"/>
                  <a:pt x="2" y="180"/>
                </a:cubicBezTo>
                <a:cubicBezTo>
                  <a:pt x="1" y="183"/>
                  <a:pt x="0" y="186"/>
                  <a:pt x="0" y="189"/>
                </a:cubicBezTo>
                <a:lnTo>
                  <a:pt x="488" y="1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1280"/>
          </a:p>
        </p:txBody>
      </p:sp>
      <p:sp>
        <p:nvSpPr>
          <p:cNvPr id="3081" name="Freeform 9"/>
          <p:cNvSpPr>
            <a:spLocks/>
          </p:cNvSpPr>
          <p:nvPr/>
        </p:nvSpPr>
        <p:spPr bwMode="auto">
          <a:xfrm>
            <a:off x="2071689" y="3963195"/>
            <a:ext cx="865187" cy="328613"/>
          </a:xfrm>
          <a:custGeom>
            <a:avLst/>
            <a:gdLst>
              <a:gd name="T0" fmla="*/ 266 w 271"/>
              <a:gd name="T1" fmla="*/ 103 h 103"/>
              <a:gd name="T2" fmla="*/ 269 w 271"/>
              <a:gd name="T3" fmla="*/ 90 h 103"/>
              <a:gd name="T4" fmla="*/ 229 w 271"/>
              <a:gd name="T5" fmla="*/ 43 h 103"/>
              <a:gd name="T6" fmla="*/ 202 w 271"/>
              <a:gd name="T7" fmla="*/ 51 h 103"/>
              <a:gd name="T8" fmla="*/ 202 w 271"/>
              <a:gd name="T9" fmla="*/ 48 h 103"/>
              <a:gd name="T10" fmla="*/ 202 w 271"/>
              <a:gd name="T11" fmla="*/ 45 h 103"/>
              <a:gd name="T12" fmla="*/ 202 w 271"/>
              <a:gd name="T13" fmla="*/ 37 h 103"/>
              <a:gd name="T14" fmla="*/ 199 w 271"/>
              <a:gd name="T15" fmla="*/ 27 h 103"/>
              <a:gd name="T16" fmla="*/ 198 w 271"/>
              <a:gd name="T17" fmla="*/ 25 h 103"/>
              <a:gd name="T18" fmla="*/ 198 w 271"/>
              <a:gd name="T19" fmla="*/ 25 h 103"/>
              <a:gd name="T20" fmla="*/ 198 w 271"/>
              <a:gd name="T21" fmla="*/ 25 h 103"/>
              <a:gd name="T22" fmla="*/ 191 w 271"/>
              <a:gd name="T23" fmla="*/ 15 h 103"/>
              <a:gd name="T24" fmla="*/ 183 w 271"/>
              <a:gd name="T25" fmla="*/ 8 h 103"/>
              <a:gd name="T26" fmla="*/ 162 w 271"/>
              <a:gd name="T27" fmla="*/ 1 h 103"/>
              <a:gd name="T28" fmla="*/ 139 w 271"/>
              <a:gd name="T29" fmla="*/ 5 h 103"/>
              <a:gd name="T30" fmla="*/ 122 w 271"/>
              <a:gd name="T31" fmla="*/ 20 h 103"/>
              <a:gd name="T32" fmla="*/ 117 w 271"/>
              <a:gd name="T33" fmla="*/ 30 h 103"/>
              <a:gd name="T34" fmla="*/ 115 w 271"/>
              <a:gd name="T35" fmla="*/ 40 h 103"/>
              <a:gd name="T36" fmla="*/ 97 w 271"/>
              <a:gd name="T37" fmla="*/ 35 h 103"/>
              <a:gd name="T38" fmla="*/ 87 w 271"/>
              <a:gd name="T39" fmla="*/ 35 h 103"/>
              <a:gd name="T40" fmla="*/ 68 w 271"/>
              <a:gd name="T41" fmla="*/ 45 h 103"/>
              <a:gd name="T42" fmla="*/ 54 w 271"/>
              <a:gd name="T43" fmla="*/ 72 h 103"/>
              <a:gd name="T44" fmla="*/ 54 w 271"/>
              <a:gd name="T45" fmla="*/ 72 h 103"/>
              <a:gd name="T46" fmla="*/ 53 w 271"/>
              <a:gd name="T47" fmla="*/ 73 h 103"/>
              <a:gd name="T48" fmla="*/ 53 w 271"/>
              <a:gd name="T49" fmla="*/ 73 h 103"/>
              <a:gd name="T50" fmla="*/ 1 w 271"/>
              <a:gd name="T51" fmla="*/ 98 h 103"/>
              <a:gd name="T52" fmla="*/ 0 w 271"/>
              <a:gd name="T53" fmla="*/ 103 h 103"/>
              <a:gd name="T54" fmla="*/ 266 w 271"/>
              <a:gd name="T55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71" h="103">
                <a:moveTo>
                  <a:pt x="266" y="103"/>
                </a:moveTo>
                <a:cubicBezTo>
                  <a:pt x="268" y="99"/>
                  <a:pt x="269" y="95"/>
                  <a:pt x="269" y="90"/>
                </a:cubicBezTo>
                <a:cubicBezTo>
                  <a:pt x="271" y="68"/>
                  <a:pt x="253" y="43"/>
                  <a:pt x="229" y="43"/>
                </a:cubicBezTo>
                <a:cubicBezTo>
                  <a:pt x="219" y="43"/>
                  <a:pt x="210" y="46"/>
                  <a:pt x="202" y="51"/>
                </a:cubicBezTo>
                <a:cubicBezTo>
                  <a:pt x="202" y="50"/>
                  <a:pt x="202" y="49"/>
                  <a:pt x="202" y="48"/>
                </a:cubicBezTo>
                <a:cubicBezTo>
                  <a:pt x="202" y="47"/>
                  <a:pt x="202" y="46"/>
                  <a:pt x="202" y="45"/>
                </a:cubicBezTo>
                <a:cubicBezTo>
                  <a:pt x="203" y="43"/>
                  <a:pt x="202" y="40"/>
                  <a:pt x="202" y="37"/>
                </a:cubicBezTo>
                <a:cubicBezTo>
                  <a:pt x="201" y="33"/>
                  <a:pt x="200" y="30"/>
                  <a:pt x="199" y="27"/>
                </a:cubicBezTo>
                <a:cubicBezTo>
                  <a:pt x="198" y="26"/>
                  <a:pt x="198" y="26"/>
                  <a:pt x="198" y="25"/>
                </a:cubicBezTo>
                <a:cubicBezTo>
                  <a:pt x="198" y="25"/>
                  <a:pt x="198" y="25"/>
                  <a:pt x="198" y="25"/>
                </a:cubicBezTo>
                <a:cubicBezTo>
                  <a:pt x="198" y="25"/>
                  <a:pt x="198" y="25"/>
                  <a:pt x="198" y="25"/>
                </a:cubicBezTo>
                <a:cubicBezTo>
                  <a:pt x="197" y="23"/>
                  <a:pt x="195" y="20"/>
                  <a:pt x="191" y="15"/>
                </a:cubicBezTo>
                <a:cubicBezTo>
                  <a:pt x="189" y="12"/>
                  <a:pt x="186" y="10"/>
                  <a:pt x="183" y="8"/>
                </a:cubicBezTo>
                <a:cubicBezTo>
                  <a:pt x="176" y="4"/>
                  <a:pt x="169" y="1"/>
                  <a:pt x="162" y="1"/>
                </a:cubicBezTo>
                <a:cubicBezTo>
                  <a:pt x="154" y="0"/>
                  <a:pt x="146" y="2"/>
                  <a:pt x="139" y="5"/>
                </a:cubicBezTo>
                <a:cubicBezTo>
                  <a:pt x="132" y="9"/>
                  <a:pt x="126" y="14"/>
                  <a:pt x="122" y="20"/>
                </a:cubicBezTo>
                <a:cubicBezTo>
                  <a:pt x="120" y="23"/>
                  <a:pt x="119" y="27"/>
                  <a:pt x="117" y="30"/>
                </a:cubicBezTo>
                <a:cubicBezTo>
                  <a:pt x="116" y="33"/>
                  <a:pt x="115" y="37"/>
                  <a:pt x="115" y="40"/>
                </a:cubicBezTo>
                <a:cubicBezTo>
                  <a:pt x="109" y="37"/>
                  <a:pt x="104" y="35"/>
                  <a:pt x="97" y="35"/>
                </a:cubicBezTo>
                <a:cubicBezTo>
                  <a:pt x="94" y="35"/>
                  <a:pt x="90" y="35"/>
                  <a:pt x="87" y="35"/>
                </a:cubicBezTo>
                <a:cubicBezTo>
                  <a:pt x="80" y="37"/>
                  <a:pt x="73" y="40"/>
                  <a:pt x="68" y="45"/>
                </a:cubicBezTo>
                <a:cubicBezTo>
                  <a:pt x="60" y="51"/>
                  <a:pt x="55" y="61"/>
                  <a:pt x="54" y="72"/>
                </a:cubicBezTo>
                <a:cubicBezTo>
                  <a:pt x="54" y="72"/>
                  <a:pt x="54" y="72"/>
                  <a:pt x="54" y="72"/>
                </a:cubicBezTo>
                <a:cubicBezTo>
                  <a:pt x="50" y="72"/>
                  <a:pt x="47" y="71"/>
                  <a:pt x="53" y="73"/>
                </a:cubicBezTo>
                <a:cubicBezTo>
                  <a:pt x="53" y="73"/>
                  <a:pt x="53" y="73"/>
                  <a:pt x="53" y="73"/>
                </a:cubicBezTo>
                <a:cubicBezTo>
                  <a:pt x="33" y="68"/>
                  <a:pt x="9" y="75"/>
                  <a:pt x="1" y="98"/>
                </a:cubicBezTo>
                <a:cubicBezTo>
                  <a:pt x="1" y="100"/>
                  <a:pt x="0" y="102"/>
                  <a:pt x="0" y="103"/>
                </a:cubicBezTo>
                <a:lnTo>
                  <a:pt x="266" y="1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 sz="1280"/>
          </a:p>
        </p:txBody>
      </p:sp>
      <p:grpSp>
        <p:nvGrpSpPr>
          <p:cNvPr id="3084" name="Group 12"/>
          <p:cNvGrpSpPr>
            <a:grpSpLocks/>
          </p:cNvGrpSpPr>
          <p:nvPr/>
        </p:nvGrpSpPr>
        <p:grpSpPr bwMode="auto">
          <a:xfrm>
            <a:off x="493713" y="537370"/>
            <a:ext cx="287337" cy="284163"/>
            <a:chOff x="223" y="203"/>
            <a:chExt cx="213" cy="211"/>
          </a:xfrm>
          <a:solidFill>
            <a:schemeClr val="accent3"/>
          </a:solidFill>
        </p:grpSpPr>
        <p:sp>
          <p:nvSpPr>
            <p:cNvPr id="3082" name="Freeform 10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</p:grpSp>
      <p:grpSp>
        <p:nvGrpSpPr>
          <p:cNvPr id="3086" name="Group 14"/>
          <p:cNvGrpSpPr>
            <a:grpSpLocks/>
          </p:cNvGrpSpPr>
          <p:nvPr/>
        </p:nvGrpSpPr>
        <p:grpSpPr bwMode="auto">
          <a:xfrm rot="631247">
            <a:off x="1706563" y="1073944"/>
            <a:ext cx="203200" cy="196850"/>
            <a:chOff x="223" y="203"/>
            <a:chExt cx="213" cy="211"/>
          </a:xfrm>
          <a:solidFill>
            <a:schemeClr val="accent3"/>
          </a:solidFill>
        </p:grpSpPr>
        <p:sp>
          <p:nvSpPr>
            <p:cNvPr id="3087" name="Freeform 15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</p:grpSp>
      <p:grpSp>
        <p:nvGrpSpPr>
          <p:cNvPr id="3089" name="Group 17"/>
          <p:cNvGrpSpPr>
            <a:grpSpLocks/>
          </p:cNvGrpSpPr>
          <p:nvPr/>
        </p:nvGrpSpPr>
        <p:grpSpPr bwMode="auto">
          <a:xfrm rot="631247">
            <a:off x="3167064" y="2680494"/>
            <a:ext cx="276225" cy="266700"/>
            <a:chOff x="223" y="203"/>
            <a:chExt cx="213" cy="211"/>
          </a:xfrm>
          <a:solidFill>
            <a:schemeClr val="accent3"/>
          </a:solidFill>
        </p:grpSpPr>
        <p:sp>
          <p:nvSpPr>
            <p:cNvPr id="3090" name="Freeform 18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sp>
          <p:nvSpPr>
            <p:cNvPr id="3091" name="Oval 19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</p:grpSp>
      <p:grpSp>
        <p:nvGrpSpPr>
          <p:cNvPr id="3092" name="Group 20"/>
          <p:cNvGrpSpPr>
            <a:grpSpLocks/>
          </p:cNvGrpSpPr>
          <p:nvPr/>
        </p:nvGrpSpPr>
        <p:grpSpPr bwMode="auto">
          <a:xfrm rot="631247">
            <a:off x="539750" y="3436144"/>
            <a:ext cx="203200" cy="196850"/>
            <a:chOff x="223" y="203"/>
            <a:chExt cx="213" cy="211"/>
          </a:xfrm>
          <a:solidFill>
            <a:schemeClr val="accent3"/>
          </a:solidFill>
        </p:grpSpPr>
        <p:sp>
          <p:nvSpPr>
            <p:cNvPr id="3093" name="Freeform 21"/>
            <p:cNvSpPr>
              <a:spLocks/>
            </p:cNvSpPr>
            <p:nvPr/>
          </p:nvSpPr>
          <p:spPr bwMode="auto">
            <a:xfrm>
              <a:off x="223" y="203"/>
              <a:ext cx="213" cy="211"/>
            </a:xfrm>
            <a:custGeom>
              <a:avLst/>
              <a:gdLst>
                <a:gd name="T0" fmla="*/ 133 w 213"/>
                <a:gd name="T1" fmla="*/ 0 h 211"/>
                <a:gd name="T2" fmla="*/ 130 w 213"/>
                <a:gd name="T3" fmla="*/ 90 h 211"/>
                <a:gd name="T4" fmla="*/ 213 w 213"/>
                <a:gd name="T5" fmla="*/ 130 h 211"/>
                <a:gd name="T6" fmla="*/ 121 w 213"/>
                <a:gd name="T7" fmla="*/ 130 h 211"/>
                <a:gd name="T8" fmla="*/ 83 w 213"/>
                <a:gd name="T9" fmla="*/ 211 h 211"/>
                <a:gd name="T10" fmla="*/ 83 w 213"/>
                <a:gd name="T11" fmla="*/ 121 h 211"/>
                <a:gd name="T12" fmla="*/ 0 w 213"/>
                <a:gd name="T13" fmla="*/ 81 h 211"/>
                <a:gd name="T14" fmla="*/ 93 w 213"/>
                <a:gd name="T15" fmla="*/ 81 h 211"/>
                <a:gd name="T16" fmla="*/ 133 w 213"/>
                <a:gd name="T17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211">
                  <a:moveTo>
                    <a:pt x="133" y="0"/>
                  </a:moveTo>
                  <a:lnTo>
                    <a:pt x="130" y="90"/>
                  </a:lnTo>
                  <a:lnTo>
                    <a:pt x="213" y="130"/>
                  </a:lnTo>
                  <a:lnTo>
                    <a:pt x="121" y="130"/>
                  </a:lnTo>
                  <a:lnTo>
                    <a:pt x="83" y="211"/>
                  </a:lnTo>
                  <a:lnTo>
                    <a:pt x="83" y="121"/>
                  </a:lnTo>
                  <a:lnTo>
                    <a:pt x="0" y="81"/>
                  </a:lnTo>
                  <a:lnTo>
                    <a:pt x="93" y="81"/>
                  </a:lnTo>
                  <a:lnTo>
                    <a:pt x="1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sp>
          <p:nvSpPr>
            <p:cNvPr id="3094" name="Oval 22"/>
            <p:cNvSpPr>
              <a:spLocks noChangeArrowheads="1"/>
            </p:cNvSpPr>
            <p:nvPr/>
          </p:nvSpPr>
          <p:spPr bwMode="auto">
            <a:xfrm>
              <a:off x="259" y="239"/>
              <a:ext cx="142" cy="1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</p:grpSp>
      <p:pic>
        <p:nvPicPr>
          <p:cNvPr id="3095" name="Picture 23" descr="未标题-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6475" y="1753394"/>
            <a:ext cx="186055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组合 31"/>
          <p:cNvGrpSpPr/>
          <p:nvPr/>
        </p:nvGrpSpPr>
        <p:grpSpPr>
          <a:xfrm>
            <a:off x="4029652" y="650519"/>
            <a:ext cx="604067" cy="598054"/>
            <a:chOff x="3529981" y="507683"/>
            <a:chExt cx="604366" cy="598350"/>
          </a:xfrm>
        </p:grpSpPr>
        <p:sp>
          <p:nvSpPr>
            <p:cNvPr id="33" name="椭圆 3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33669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4" name="TextBox 4"/>
            <p:cNvSpPr txBox="1"/>
            <p:nvPr/>
          </p:nvSpPr>
          <p:spPr>
            <a:xfrm>
              <a:off x="3548639" y="545119"/>
              <a:ext cx="585708" cy="52347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336699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rgbClr val="336699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4986337" y="755339"/>
            <a:ext cx="1351652" cy="4425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76" dirty="0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</a:rPr>
              <a:t>函数定义</a:t>
            </a:r>
          </a:p>
        </p:txBody>
      </p:sp>
      <p:sp>
        <p:nvSpPr>
          <p:cNvPr id="36" name="矩形 35"/>
          <p:cNvSpPr/>
          <p:nvPr/>
        </p:nvSpPr>
        <p:spPr>
          <a:xfrm>
            <a:off x="4986337" y="1453422"/>
            <a:ext cx="3393878" cy="4425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76" dirty="0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</a:rPr>
              <a:t>函数的调用（参数传递）</a:t>
            </a:r>
            <a:endParaRPr lang="en-US" altLang="zh-CN" sz="2276" dirty="0">
              <a:solidFill>
                <a:srgbClr val="3366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029652" y="1352550"/>
            <a:ext cx="598054" cy="600254"/>
            <a:chOff x="3529981" y="507683"/>
            <a:chExt cx="598350" cy="600551"/>
          </a:xfrm>
        </p:grpSpPr>
        <p:sp>
          <p:nvSpPr>
            <p:cNvPr id="39" name="椭圆 38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33669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0" name="TextBox 48"/>
            <p:cNvSpPr txBox="1"/>
            <p:nvPr/>
          </p:nvSpPr>
          <p:spPr>
            <a:xfrm>
              <a:off x="3539893" y="584755"/>
              <a:ext cx="585708" cy="52347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336699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rgbClr val="336699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029652" y="2114550"/>
            <a:ext cx="604067" cy="598054"/>
            <a:chOff x="3529981" y="507683"/>
            <a:chExt cx="604366" cy="598350"/>
          </a:xfrm>
        </p:grpSpPr>
        <p:sp>
          <p:nvSpPr>
            <p:cNvPr id="27" name="椭圆 26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33669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" name="TextBox 4"/>
            <p:cNvSpPr txBox="1"/>
            <p:nvPr/>
          </p:nvSpPr>
          <p:spPr>
            <a:xfrm>
              <a:off x="3548639" y="545119"/>
              <a:ext cx="585708" cy="52347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336699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rgbClr val="336699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4986337" y="2190444"/>
            <a:ext cx="2810385" cy="4425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76" dirty="0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</a:rPr>
              <a:t>函数中的变量作用域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4029652" y="2821193"/>
            <a:ext cx="604067" cy="598054"/>
            <a:chOff x="3529981" y="507683"/>
            <a:chExt cx="604366" cy="598350"/>
          </a:xfrm>
        </p:grpSpPr>
        <p:sp>
          <p:nvSpPr>
            <p:cNvPr id="31" name="椭圆 30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33669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7" name="TextBox 4"/>
            <p:cNvSpPr txBox="1"/>
            <p:nvPr/>
          </p:nvSpPr>
          <p:spPr>
            <a:xfrm>
              <a:off x="3548639" y="545119"/>
              <a:ext cx="585708" cy="52347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336699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rgbClr val="336699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4986337" y="2897087"/>
            <a:ext cx="1887055" cy="4425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76" dirty="0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</a:rPr>
              <a:t>Lambda</a:t>
            </a:r>
            <a:r>
              <a:rPr lang="zh-CN" altLang="en-US" sz="2276" dirty="0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4029652" y="3524467"/>
            <a:ext cx="604067" cy="598054"/>
            <a:chOff x="3529981" y="507683"/>
            <a:chExt cx="604366" cy="598350"/>
          </a:xfrm>
        </p:grpSpPr>
        <p:sp>
          <p:nvSpPr>
            <p:cNvPr id="43" name="椭圆 4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336699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4" name="TextBox 4"/>
            <p:cNvSpPr txBox="1"/>
            <p:nvPr/>
          </p:nvSpPr>
          <p:spPr>
            <a:xfrm>
              <a:off x="3548639" y="545119"/>
              <a:ext cx="585708" cy="52347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336699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05</a:t>
              </a:r>
              <a:endParaRPr lang="zh-CN" altLang="en-US" sz="2800" dirty="0">
                <a:solidFill>
                  <a:srgbClr val="336699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4986337" y="3600361"/>
            <a:ext cx="3797065" cy="4425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76" dirty="0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</a:rPr>
              <a:t>简单了解</a:t>
            </a:r>
            <a:r>
              <a:rPr lang="en-US" altLang="zh-CN" sz="2276" dirty="0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276" dirty="0">
                <a:solidFill>
                  <a:srgbClr val="336699"/>
                </a:solidFill>
                <a:latin typeface="微软雅黑" pitchFamily="34" charset="-122"/>
                <a:ea typeface="微软雅黑" pitchFamily="34" charset="-122"/>
              </a:rPr>
              <a:t>的内置函数</a:t>
            </a:r>
          </a:p>
        </p:txBody>
      </p:sp>
    </p:spTree>
    <p:extLst>
      <p:ext uri="{BB962C8B-B14F-4D97-AF65-F5344CB8AC3E}">
        <p14:creationId xmlns:p14="http://schemas.microsoft.com/office/powerpoint/2010/main" val="63326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1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2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7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8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0" dur="1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1" dur="1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7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9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0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6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8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9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8250"/>
                                </p:stCondLst>
                                <p:childTnLst>
                                  <p:par>
                                    <p:cTn id="7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75" presetID="2" presetClass="entr" presetSubtype="3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7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8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025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7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79" grpId="0" animBg="1"/>
          <p:bldP spid="3080" grpId="0" animBg="1"/>
          <p:bldP spid="3081" grpId="0" animBg="1"/>
          <p:bldP spid="35" grpId="0"/>
          <p:bldP spid="36" grpId="0"/>
          <p:bldP spid="29" grpId="0"/>
          <p:bldP spid="41" grpId="0"/>
          <p:bldP spid="4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09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0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08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30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30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08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08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309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9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125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75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8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25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5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5" dur="75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7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9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0" dur="125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6250"/>
                                </p:stCondLst>
                                <p:childTnLst>
                                  <p:par>
                                    <p:cTn id="6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7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66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12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8250"/>
                                </p:stCondLst>
                                <p:childTnLst>
                                  <p:par>
                                    <p:cTn id="7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75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125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025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75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79" grpId="0" animBg="1"/>
          <p:bldP spid="3080" grpId="0" animBg="1"/>
          <p:bldP spid="3081" grpId="0" animBg="1"/>
          <p:bldP spid="35" grpId="0"/>
          <p:bldP spid="36" grpId="0"/>
          <p:bldP spid="29" grpId="0"/>
          <p:bldP spid="41" grpId="0"/>
          <p:bldP spid="45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229" y="321360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7517" y="2566161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463" y="273342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0519" y="177947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2336" y="1008235"/>
            <a:ext cx="603002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按照名称进行</a:t>
            </a:r>
            <a:r>
              <a:rPr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参数传递的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336" y="2181555"/>
            <a:ext cx="25406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 marR="5080" indent="-558800">
              <a:lnSpc>
                <a:spcPct val="150000"/>
              </a:lnSpc>
              <a:spcBef>
                <a:spcPts val="100"/>
              </a:spcBef>
              <a:tabLst>
                <a:tab pos="850265" algn="l"/>
                <a:tab pos="1129030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fact(n,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m=1)</a:t>
            </a:r>
            <a:r>
              <a:rPr sz="2000" b="1" spc="-5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: 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	=	1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0882" y="3095344"/>
            <a:ext cx="3240405" cy="13982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range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(1,</a:t>
            </a:r>
            <a:r>
              <a:rPr sz="2000" b="1" spc="-7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n+1):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431800">
              <a:lnSpc>
                <a:spcPct val="100000"/>
              </a:lnSpc>
              <a:spcBef>
                <a:spcPts val="1200"/>
              </a:spcBef>
              <a:tabLst>
                <a:tab pos="710565" algn="l"/>
              </a:tabLst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s	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*=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i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s//m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46038" y="2009280"/>
            <a:ext cx="972819" cy="432434"/>
          </a:xfrm>
          <a:prstGeom prst="rect">
            <a:avLst/>
          </a:prstGeom>
          <a:solidFill>
            <a:srgbClr val="FDFDF9"/>
          </a:solidFill>
          <a:ln w="12953">
            <a:solidFill>
              <a:srgbClr val="006FC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335"/>
              </a:spcBef>
            </a:pP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10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2000" b="1" spc="-8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46038" y="2920633"/>
            <a:ext cx="1369060" cy="432434"/>
          </a:xfrm>
          <a:prstGeom prst="rect">
            <a:avLst/>
          </a:prstGeom>
          <a:solidFill>
            <a:srgbClr val="FDFDF9"/>
          </a:solidFill>
          <a:ln w="12953">
            <a:solidFill>
              <a:srgbClr val="006FC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360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m=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,n=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10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11923" y="2954288"/>
            <a:ext cx="1651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56860" y="1886929"/>
            <a:ext cx="12827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000" b="1" spc="-70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fact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  </a:t>
            </a:r>
            <a:r>
              <a:rPr sz="20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725760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50000"/>
              </a:lnSpc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000" b="1" spc="-70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fact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  </a:t>
            </a:r>
            <a:r>
              <a:rPr sz="20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725760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7057" y="282169"/>
            <a:ext cx="725424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 err="1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函数调用时，参数可以按照位置或名称方式传递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12432" y="1834655"/>
            <a:ext cx="475615" cy="126364"/>
          </a:xfrm>
          <a:custGeom>
            <a:avLst/>
            <a:gdLst/>
            <a:ahLst/>
            <a:cxnLst/>
            <a:rect l="l" t="t" r="r" b="b"/>
            <a:pathLst>
              <a:path w="475615" h="126364">
                <a:moveTo>
                  <a:pt x="67691" y="51435"/>
                </a:moveTo>
                <a:lnTo>
                  <a:pt x="0" y="103250"/>
                </a:lnTo>
                <a:lnTo>
                  <a:pt x="82042" y="126237"/>
                </a:lnTo>
                <a:lnTo>
                  <a:pt x="62085" y="106044"/>
                </a:lnTo>
                <a:lnTo>
                  <a:pt x="52197" y="106044"/>
                </a:lnTo>
                <a:lnTo>
                  <a:pt x="47498" y="81280"/>
                </a:lnTo>
                <a:lnTo>
                  <a:pt x="55815" y="79681"/>
                </a:lnTo>
                <a:lnTo>
                  <a:pt x="67691" y="51435"/>
                </a:lnTo>
                <a:close/>
              </a:path>
              <a:path w="475615" h="126364">
                <a:moveTo>
                  <a:pt x="55815" y="79681"/>
                </a:moveTo>
                <a:lnTo>
                  <a:pt x="47498" y="81280"/>
                </a:lnTo>
                <a:lnTo>
                  <a:pt x="52197" y="106044"/>
                </a:lnTo>
                <a:lnTo>
                  <a:pt x="60505" y="104446"/>
                </a:lnTo>
                <a:lnTo>
                  <a:pt x="49910" y="93725"/>
                </a:lnTo>
                <a:lnTo>
                  <a:pt x="55815" y="79681"/>
                </a:lnTo>
                <a:close/>
              </a:path>
              <a:path w="475615" h="126364">
                <a:moveTo>
                  <a:pt x="60505" y="104446"/>
                </a:moveTo>
                <a:lnTo>
                  <a:pt x="52197" y="106044"/>
                </a:lnTo>
                <a:lnTo>
                  <a:pt x="62085" y="106044"/>
                </a:lnTo>
                <a:lnTo>
                  <a:pt x="60505" y="104446"/>
                </a:lnTo>
                <a:close/>
              </a:path>
              <a:path w="475615" h="126364">
                <a:moveTo>
                  <a:pt x="470534" y="0"/>
                </a:moveTo>
                <a:lnTo>
                  <a:pt x="55815" y="79681"/>
                </a:lnTo>
                <a:lnTo>
                  <a:pt x="49910" y="93725"/>
                </a:lnTo>
                <a:lnTo>
                  <a:pt x="60505" y="104446"/>
                </a:lnTo>
                <a:lnTo>
                  <a:pt x="475233" y="24637"/>
                </a:lnTo>
                <a:lnTo>
                  <a:pt x="47053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40269" y="2504707"/>
            <a:ext cx="940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名称传递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54163" y="2724672"/>
            <a:ext cx="475615" cy="126364"/>
          </a:xfrm>
          <a:custGeom>
            <a:avLst/>
            <a:gdLst/>
            <a:ahLst/>
            <a:cxnLst/>
            <a:rect l="l" t="t" r="r" b="b"/>
            <a:pathLst>
              <a:path w="475615" h="126364">
                <a:moveTo>
                  <a:pt x="67691" y="51434"/>
                </a:moveTo>
                <a:lnTo>
                  <a:pt x="0" y="103250"/>
                </a:lnTo>
                <a:lnTo>
                  <a:pt x="82042" y="126237"/>
                </a:lnTo>
                <a:lnTo>
                  <a:pt x="62085" y="106044"/>
                </a:lnTo>
                <a:lnTo>
                  <a:pt x="52197" y="106044"/>
                </a:lnTo>
                <a:lnTo>
                  <a:pt x="47498" y="81279"/>
                </a:lnTo>
                <a:lnTo>
                  <a:pt x="55815" y="79681"/>
                </a:lnTo>
                <a:lnTo>
                  <a:pt x="67691" y="51434"/>
                </a:lnTo>
                <a:close/>
              </a:path>
              <a:path w="475615" h="126364">
                <a:moveTo>
                  <a:pt x="55815" y="79681"/>
                </a:moveTo>
                <a:lnTo>
                  <a:pt x="47498" y="81279"/>
                </a:lnTo>
                <a:lnTo>
                  <a:pt x="52197" y="106044"/>
                </a:lnTo>
                <a:lnTo>
                  <a:pt x="60505" y="104446"/>
                </a:lnTo>
                <a:lnTo>
                  <a:pt x="49911" y="93725"/>
                </a:lnTo>
                <a:lnTo>
                  <a:pt x="55815" y="79681"/>
                </a:lnTo>
                <a:close/>
              </a:path>
              <a:path w="475615" h="126364">
                <a:moveTo>
                  <a:pt x="60505" y="104446"/>
                </a:moveTo>
                <a:lnTo>
                  <a:pt x="52197" y="106044"/>
                </a:lnTo>
                <a:lnTo>
                  <a:pt x="62085" y="106044"/>
                </a:lnTo>
                <a:lnTo>
                  <a:pt x="60505" y="104446"/>
                </a:lnTo>
                <a:close/>
              </a:path>
              <a:path w="475615" h="126364">
                <a:moveTo>
                  <a:pt x="470535" y="0"/>
                </a:moveTo>
                <a:lnTo>
                  <a:pt x="55815" y="79681"/>
                </a:lnTo>
                <a:lnTo>
                  <a:pt x="49911" y="93725"/>
                </a:lnTo>
                <a:lnTo>
                  <a:pt x="60505" y="104446"/>
                </a:lnTo>
                <a:lnTo>
                  <a:pt x="475234" y="24637"/>
                </a:lnTo>
                <a:lnTo>
                  <a:pt x="47053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矩形 18"/>
          <p:cNvSpPr/>
          <p:nvPr/>
        </p:nvSpPr>
        <p:spPr>
          <a:xfrm>
            <a:off x="7512121" y="1516437"/>
            <a:ext cx="111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5080" lvl="0" algn="r">
              <a:spcBef>
                <a:spcPts val="2200"/>
              </a:spcBef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位置传递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4792" y="2201925"/>
            <a:ext cx="30753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函数的返回值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229" y="321360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7517" y="2566161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463" y="273342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0519" y="177947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4792" y="469392"/>
            <a:ext cx="30753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函数的返回值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idx="1"/>
          </p:nvPr>
        </p:nvSpPr>
        <p:spPr>
          <a:xfrm>
            <a:off x="762000" y="1244898"/>
            <a:ext cx="8056880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indent="-222885">
              <a:lnSpc>
                <a:spcPct val="150000"/>
              </a:lnSpc>
              <a:spcBef>
                <a:spcPts val="100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函数可以有返回值，也可以没有；可以有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个返回值，也可以有多个返回值</a:t>
            </a:r>
            <a:endParaRPr lang="en-US" altLang="zh-CN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34950" indent="-222885">
              <a:lnSpc>
                <a:spcPct val="150000"/>
              </a:lnSpc>
              <a:spcBef>
                <a:spcPts val="100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b="0" i="1" dirty="0" err="1">
                <a:solidFill>
                  <a:srgbClr val="FF92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sz="24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保留字用来传递返回值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，多个返回值用逗号隔开</a:t>
            </a:r>
            <a:endParaRPr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808985"/>
            <a:ext cx="5638095" cy="20571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229" y="321360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7517" y="2566161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463" y="273342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0519" y="177947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0179" y="1213865"/>
            <a:ext cx="642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1" dirty="0" err="1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</a:t>
            </a:r>
            <a:r>
              <a:rPr lang="zh-CN" altLang="en-US" sz="2400" b="1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返回值</a:t>
            </a:r>
            <a:r>
              <a:rPr sz="2400" b="1" dirty="0" err="1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时，按照位置方式传递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336" y="2181555"/>
            <a:ext cx="37985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 marR="1263650" indent="-558800">
              <a:lnSpc>
                <a:spcPct val="150000"/>
              </a:lnSpc>
              <a:spcBef>
                <a:spcPts val="100"/>
              </a:spcBef>
              <a:tabLst>
                <a:tab pos="850265" algn="l"/>
                <a:tab pos="1129030" algn="l"/>
                <a:tab pos="1687830" algn="l"/>
                <a:tab pos="2386965" algn="l"/>
              </a:tabLst>
            </a:pPr>
            <a:r>
              <a:rPr sz="2000" b="1" i="1" spc="-1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fact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n,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m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1)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:   s	=	1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0865">
              <a:lnSpc>
                <a:spcPct val="100000"/>
              </a:lnSpc>
              <a:spcBef>
                <a:spcPts val="1200"/>
              </a:spcBef>
            </a:pP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i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range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(1,</a:t>
            </a:r>
            <a:r>
              <a:rPr sz="2000" b="1" spc="-7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n+1):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89965">
              <a:lnSpc>
                <a:spcPct val="100000"/>
              </a:lnSpc>
              <a:spcBef>
                <a:spcPts val="1200"/>
              </a:spcBef>
              <a:tabLst>
                <a:tab pos="1269365" algn="l"/>
              </a:tabLst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s	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*=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i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913" y="4166996"/>
            <a:ext cx="2809240" cy="432434"/>
          </a:xfrm>
          <a:prstGeom prst="rect">
            <a:avLst/>
          </a:prstGeom>
          <a:solidFill>
            <a:srgbClr val="FDFDF9"/>
          </a:solidFill>
          <a:ln w="12953">
            <a:solidFill>
              <a:srgbClr val="006FC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65"/>
              </a:spcBef>
              <a:tabLst>
                <a:tab pos="1962150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000" b="1" i="1" spc="2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s//m,	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n,</a:t>
            </a:r>
            <a:r>
              <a:rPr sz="20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m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7147" y="2375154"/>
            <a:ext cx="22618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fact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10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2000" b="1" spc="-5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81525" y="2787776"/>
            <a:ext cx="2807970" cy="432434"/>
          </a:xfrm>
          <a:prstGeom prst="rect">
            <a:avLst/>
          </a:prstGeom>
          <a:solidFill>
            <a:srgbClr val="FDFDF9"/>
          </a:solidFill>
          <a:ln w="12953">
            <a:solidFill>
              <a:srgbClr val="006FC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450"/>
              </a:spcBef>
              <a:tabLst>
                <a:tab pos="1555115" algn="l"/>
                <a:tab pos="2113915" algn="l"/>
              </a:tabLst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(725760,	</a:t>
            </a:r>
            <a:r>
              <a:rPr sz="20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10,	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5)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67147" y="3137255"/>
            <a:ext cx="3100070" cy="13970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a,b,c =</a:t>
            </a:r>
            <a:r>
              <a:rPr sz="20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fact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10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5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000" b="1" spc="-1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(a,b,c)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  <a:tabLst>
                <a:tab pos="989965" algn="l"/>
              </a:tabLst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725760	10 5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034792" y="469392"/>
            <a:ext cx="307530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函数的返回值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925561" y="2290064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元组类型</a:t>
            </a:r>
            <a:endParaRPr sz="1800" dirty="0">
              <a:solidFill>
                <a:srgbClr val="C00000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89494" y="2547873"/>
            <a:ext cx="476884" cy="172720"/>
          </a:xfrm>
          <a:custGeom>
            <a:avLst/>
            <a:gdLst/>
            <a:ahLst/>
            <a:cxnLst/>
            <a:rect l="l" t="t" r="r" b="b"/>
            <a:pathLst>
              <a:path w="476884" h="172719">
                <a:moveTo>
                  <a:pt x="61468" y="99568"/>
                </a:moveTo>
                <a:lnTo>
                  <a:pt x="0" y="158623"/>
                </a:lnTo>
                <a:lnTo>
                  <a:pt x="84074" y="172465"/>
                </a:lnTo>
                <a:lnTo>
                  <a:pt x="63330" y="155575"/>
                </a:lnTo>
                <a:lnTo>
                  <a:pt x="52197" y="155575"/>
                </a:lnTo>
                <a:lnTo>
                  <a:pt x="44830" y="131571"/>
                </a:lnTo>
                <a:lnTo>
                  <a:pt x="52757" y="129113"/>
                </a:lnTo>
                <a:lnTo>
                  <a:pt x="61468" y="99568"/>
                </a:lnTo>
                <a:close/>
              </a:path>
              <a:path w="476884" h="172719">
                <a:moveTo>
                  <a:pt x="52757" y="129113"/>
                </a:moveTo>
                <a:lnTo>
                  <a:pt x="44830" y="131571"/>
                </a:lnTo>
                <a:lnTo>
                  <a:pt x="52197" y="155575"/>
                </a:lnTo>
                <a:lnTo>
                  <a:pt x="60262" y="153077"/>
                </a:lnTo>
                <a:lnTo>
                  <a:pt x="48513" y="143509"/>
                </a:lnTo>
                <a:lnTo>
                  <a:pt x="52757" y="129113"/>
                </a:lnTo>
                <a:close/>
              </a:path>
              <a:path w="476884" h="172719">
                <a:moveTo>
                  <a:pt x="60262" y="153077"/>
                </a:moveTo>
                <a:lnTo>
                  <a:pt x="52197" y="155575"/>
                </a:lnTo>
                <a:lnTo>
                  <a:pt x="63330" y="155575"/>
                </a:lnTo>
                <a:lnTo>
                  <a:pt x="60262" y="153077"/>
                </a:lnTo>
                <a:close/>
              </a:path>
              <a:path w="476884" h="172719">
                <a:moveTo>
                  <a:pt x="469137" y="0"/>
                </a:moveTo>
                <a:lnTo>
                  <a:pt x="52757" y="129113"/>
                </a:lnTo>
                <a:lnTo>
                  <a:pt x="48513" y="143509"/>
                </a:lnTo>
                <a:lnTo>
                  <a:pt x="60262" y="153077"/>
                </a:lnTo>
                <a:lnTo>
                  <a:pt x="476630" y="24130"/>
                </a:lnTo>
                <a:lnTo>
                  <a:pt x="469137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06525" y="1739107"/>
            <a:ext cx="1903413" cy="1698625"/>
            <a:chOff x="1977926" y="2445421"/>
            <a:chExt cx="2676674" cy="2388691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2205633" y="2490069"/>
              <a:ext cx="2250281" cy="22502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80"/>
            </a:p>
          </p:txBody>
        </p:sp>
        <p:pic>
          <p:nvPicPr>
            <p:cNvPr id="4100" name="Picture 4" descr="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152" y="4289401"/>
              <a:ext cx="2509242" cy="544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582913" y="3099518"/>
              <a:ext cx="1419820" cy="10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chemeClr val="bg1"/>
                  </a:solidFill>
                </a:rPr>
                <a:t>03</a:t>
              </a:r>
            </a:p>
          </p:txBody>
        </p:sp>
        <p:pic>
          <p:nvPicPr>
            <p:cNvPr id="4107" name="Picture 11" descr="未标题-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88" y="2445421"/>
              <a:ext cx="669727" cy="74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074170" y="3255789"/>
              <a:ext cx="580430" cy="223242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1977926" y="2632945"/>
              <a:ext cx="250031" cy="245566"/>
              <a:chOff x="223" y="203"/>
              <a:chExt cx="213" cy="211"/>
            </a:xfrm>
          </p:grpSpPr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1" name="Oval 15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3024932" y="2824933"/>
              <a:ext cx="482203" cy="183059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13" name="Group 17"/>
            <p:cNvGrpSpPr>
              <a:grpSpLocks/>
            </p:cNvGrpSpPr>
            <p:nvPr/>
          </p:nvGrpSpPr>
          <p:grpSpPr bwMode="auto">
            <a:xfrm flipV="1">
              <a:off x="4007198" y="3840684"/>
              <a:ext cx="183059" cy="178594"/>
              <a:chOff x="223" y="203"/>
              <a:chExt cx="213" cy="211"/>
            </a:xfrm>
          </p:grpSpPr>
          <p:sp>
            <p:nvSpPr>
              <p:cNvPr id="4114" name="Freeform 18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5" name="Oval 19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</p:grpSp>
      <p:sp>
        <p:nvSpPr>
          <p:cNvPr id="16" name="TextBox 43"/>
          <p:cNvSpPr txBox="1"/>
          <p:nvPr/>
        </p:nvSpPr>
        <p:spPr>
          <a:xfrm>
            <a:off x="4634672" y="1429415"/>
            <a:ext cx="3057247" cy="1599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函数对变量的作用</a:t>
            </a: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局部变量</a:t>
            </a:r>
            <a:endParaRPr lang="en-US" altLang="zh-CN" sz="2800" dirty="0">
              <a:solidFill>
                <a:srgbClr val="C0000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全局变量</a:t>
            </a: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947698" y="1950003"/>
            <a:ext cx="0" cy="15865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289950" y="1464379"/>
            <a:ext cx="274728" cy="274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/>
          </a:p>
        </p:txBody>
      </p:sp>
    </p:spTree>
    <p:extLst>
      <p:ext uri="{BB962C8B-B14F-4D97-AF65-F5344CB8AC3E}">
        <p14:creationId xmlns:p14="http://schemas.microsoft.com/office/powerpoint/2010/main" val="101216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2029" y="2201925"/>
            <a:ext cx="459994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局部变量和全局变量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32828" y="4772659"/>
            <a:ext cx="1870075" cy="227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90451" y="1352550"/>
            <a:ext cx="731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根据作用域的不同，一个程序中的变量包括两类：全局变量和局部变量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88274" y="2419350"/>
            <a:ext cx="73152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全局变量在函数外定义，一般没有缩进，在整个主程序执行过程中都有效；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局部变量在函数内定义，一般有缩进，只在函数内部起作用，函数退出时将不存在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0451" y="445353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变量所处的位置不同，作用域也不同</a:t>
            </a:r>
          </a:p>
        </p:txBody>
      </p:sp>
    </p:spTree>
    <p:extLst>
      <p:ext uri="{BB962C8B-B14F-4D97-AF65-F5344CB8AC3E}">
        <p14:creationId xmlns:p14="http://schemas.microsoft.com/office/powerpoint/2010/main" val="195438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229" y="321360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7517" y="2566161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463" y="273342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0519" y="177947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59915" y="371475"/>
            <a:ext cx="48869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局部变量和全局变量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02127" y="1424178"/>
            <a:ext cx="1443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语句块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1&gt;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2127" y="4350511"/>
            <a:ext cx="1443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语句块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2&gt;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36968" y="2297048"/>
            <a:ext cx="127000" cy="1644014"/>
          </a:xfrm>
          <a:custGeom>
            <a:avLst/>
            <a:gdLst/>
            <a:ahLst/>
            <a:cxnLst/>
            <a:rect l="l" t="t" r="r" b="b"/>
            <a:pathLst>
              <a:path w="127000" h="1644014">
                <a:moveTo>
                  <a:pt x="0" y="1516507"/>
                </a:moveTo>
                <a:lnTo>
                  <a:pt x="63500" y="1643468"/>
                </a:lnTo>
                <a:lnTo>
                  <a:pt x="101592" y="1567307"/>
                </a:lnTo>
                <a:lnTo>
                  <a:pt x="50926" y="1567307"/>
                </a:lnTo>
                <a:lnTo>
                  <a:pt x="50926" y="1557248"/>
                </a:lnTo>
                <a:lnTo>
                  <a:pt x="0" y="1516507"/>
                </a:lnTo>
                <a:close/>
              </a:path>
              <a:path w="127000" h="1644014">
                <a:moveTo>
                  <a:pt x="50926" y="1557248"/>
                </a:moveTo>
                <a:lnTo>
                  <a:pt x="50926" y="1567307"/>
                </a:lnTo>
                <a:lnTo>
                  <a:pt x="63500" y="1567307"/>
                </a:lnTo>
                <a:lnTo>
                  <a:pt x="50926" y="1557248"/>
                </a:lnTo>
                <a:close/>
              </a:path>
              <a:path w="127000" h="1644014">
                <a:moveTo>
                  <a:pt x="76073" y="0"/>
                </a:moveTo>
                <a:lnTo>
                  <a:pt x="50926" y="0"/>
                </a:lnTo>
                <a:lnTo>
                  <a:pt x="50926" y="1557248"/>
                </a:lnTo>
                <a:lnTo>
                  <a:pt x="63500" y="1567307"/>
                </a:lnTo>
                <a:lnTo>
                  <a:pt x="76073" y="1557248"/>
                </a:lnTo>
                <a:lnTo>
                  <a:pt x="76073" y="0"/>
                </a:lnTo>
                <a:close/>
              </a:path>
              <a:path w="127000" h="1644014">
                <a:moveTo>
                  <a:pt x="76073" y="1557248"/>
                </a:moveTo>
                <a:lnTo>
                  <a:pt x="63500" y="1567307"/>
                </a:lnTo>
                <a:lnTo>
                  <a:pt x="76073" y="1567307"/>
                </a:lnTo>
                <a:lnTo>
                  <a:pt x="76073" y="1557248"/>
                </a:lnTo>
                <a:close/>
              </a:path>
              <a:path w="127000" h="1644014">
                <a:moveTo>
                  <a:pt x="127000" y="1516507"/>
                </a:moveTo>
                <a:lnTo>
                  <a:pt x="76073" y="1557248"/>
                </a:lnTo>
                <a:lnTo>
                  <a:pt x="76073" y="1567307"/>
                </a:lnTo>
                <a:lnTo>
                  <a:pt x="101592" y="1567307"/>
                </a:lnTo>
                <a:lnTo>
                  <a:pt x="127000" y="151650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72410" y="1529714"/>
            <a:ext cx="127000" cy="3240405"/>
          </a:xfrm>
          <a:custGeom>
            <a:avLst/>
            <a:gdLst/>
            <a:ahLst/>
            <a:cxnLst/>
            <a:rect l="l" t="t" r="r" b="b"/>
            <a:pathLst>
              <a:path w="127000" h="3240404">
                <a:moveTo>
                  <a:pt x="0" y="3113354"/>
                </a:moveTo>
                <a:lnTo>
                  <a:pt x="63500" y="3240354"/>
                </a:lnTo>
                <a:lnTo>
                  <a:pt x="101600" y="3164154"/>
                </a:lnTo>
                <a:lnTo>
                  <a:pt x="50926" y="3164154"/>
                </a:lnTo>
                <a:lnTo>
                  <a:pt x="50926" y="3154095"/>
                </a:lnTo>
                <a:lnTo>
                  <a:pt x="0" y="3113354"/>
                </a:lnTo>
                <a:close/>
              </a:path>
              <a:path w="127000" h="3240404">
                <a:moveTo>
                  <a:pt x="50927" y="3154095"/>
                </a:moveTo>
                <a:lnTo>
                  <a:pt x="50926" y="3164154"/>
                </a:lnTo>
                <a:lnTo>
                  <a:pt x="63500" y="3164154"/>
                </a:lnTo>
                <a:lnTo>
                  <a:pt x="50927" y="3154095"/>
                </a:lnTo>
                <a:close/>
              </a:path>
              <a:path w="127000" h="3240404">
                <a:moveTo>
                  <a:pt x="76072" y="0"/>
                </a:moveTo>
                <a:lnTo>
                  <a:pt x="50926" y="0"/>
                </a:lnTo>
                <a:lnTo>
                  <a:pt x="50927" y="3154095"/>
                </a:lnTo>
                <a:lnTo>
                  <a:pt x="63500" y="3164154"/>
                </a:lnTo>
                <a:lnTo>
                  <a:pt x="76072" y="3154095"/>
                </a:lnTo>
                <a:lnTo>
                  <a:pt x="76072" y="0"/>
                </a:lnTo>
                <a:close/>
              </a:path>
              <a:path w="127000" h="3240404">
                <a:moveTo>
                  <a:pt x="76072" y="3154095"/>
                </a:moveTo>
                <a:lnTo>
                  <a:pt x="63500" y="3164154"/>
                </a:lnTo>
                <a:lnTo>
                  <a:pt x="76072" y="3164154"/>
                </a:lnTo>
                <a:lnTo>
                  <a:pt x="76072" y="3154095"/>
                </a:lnTo>
                <a:close/>
              </a:path>
              <a:path w="127000" h="3240404">
                <a:moveTo>
                  <a:pt x="127000" y="3113354"/>
                </a:moveTo>
                <a:lnTo>
                  <a:pt x="76072" y="3154095"/>
                </a:lnTo>
                <a:lnTo>
                  <a:pt x="76072" y="3164154"/>
                </a:lnTo>
                <a:lnTo>
                  <a:pt x="101600" y="3164154"/>
                </a:lnTo>
                <a:lnTo>
                  <a:pt x="127000" y="311335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19619" y="2597607"/>
            <a:ext cx="10407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3365">
              <a:lnSpc>
                <a:spcPct val="15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函数 局部变量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4410" y="2529281"/>
            <a:ext cx="10407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3365">
              <a:lnSpc>
                <a:spcPct val="15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程序 全局变量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2127" y="2140458"/>
            <a:ext cx="373697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4075" algn="l"/>
              </a:tabLst>
            </a:pPr>
            <a:r>
              <a:rPr sz="2400" b="1" i="1" dirty="0">
                <a:solidFill>
                  <a:srgbClr val="FF921A"/>
                </a:solidFill>
                <a:latin typeface="Consolas" panose="020B0609020204030204"/>
                <a:cs typeface="Consolas" panose="020B0609020204030204"/>
              </a:rPr>
              <a:t>def	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函数名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&gt;</a:t>
            </a:r>
            <a:r>
              <a:rPr sz="2400" b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参数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&gt;</a:t>
            </a:r>
            <a:r>
              <a:rPr sz="2400" b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2400" b="1" spc="-6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854075">
              <a:lnSpc>
                <a:spcPct val="100000"/>
              </a:lnSpc>
            </a:pPr>
            <a:r>
              <a:rPr sz="2400" b="1" spc="-5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函数体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&gt;</a:t>
            </a:r>
            <a:endParaRPr sz="2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 panose="02020603050405020304"/>
              <a:cs typeface="Times New Roman" panose="02020603050405020304"/>
            </a:endParaRPr>
          </a:p>
          <a:p>
            <a:pPr marL="854075">
              <a:lnSpc>
                <a:spcPct val="100000"/>
              </a:lnSpc>
              <a:tabLst>
                <a:tab pos="2200275" algn="l"/>
              </a:tabLst>
            </a:pPr>
            <a:r>
              <a:rPr sz="2400" b="1" i="1" dirty="0">
                <a:solidFill>
                  <a:srgbClr val="FF921A"/>
                </a:solidFill>
                <a:latin typeface="Consolas" panose="020B0609020204030204"/>
                <a:cs typeface="Consolas" panose="020B0609020204030204"/>
              </a:rPr>
              <a:t>return	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&lt;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返回值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&gt;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95350"/>
            <a:ext cx="6580952" cy="36380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7200" y="28575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局部变量的作用范围示例：</a:t>
            </a:r>
          </a:p>
        </p:txBody>
      </p:sp>
    </p:spTree>
    <p:extLst>
      <p:ext uri="{BB962C8B-B14F-4D97-AF65-F5344CB8AC3E}">
        <p14:creationId xmlns:p14="http://schemas.microsoft.com/office/powerpoint/2010/main" val="3260903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229" y="321360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7517" y="2566161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463" y="273342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0519" y="177947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3977" y="1079684"/>
            <a:ext cx="8173084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5885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系统会认为</a:t>
            </a:r>
            <a:r>
              <a:rPr sz="2400" dirty="0" err="1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局部变量和全局变量是不同变量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234950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局部变量是函数内部的占位符，与全局变量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可以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重名但不同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234950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函数运算结束后，局部变量被释放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234950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可以使用</a:t>
            </a:r>
            <a:r>
              <a:rPr sz="2400" i="1" spc="-5" dirty="0" err="1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global</a:t>
            </a:r>
            <a:r>
              <a:rPr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保留字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把</a:t>
            </a:r>
            <a:r>
              <a:rPr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函数内部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定义的变量当做</a:t>
            </a:r>
            <a:r>
              <a:rPr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全局变量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2349" y="286534"/>
            <a:ext cx="767245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局部变量和全局变量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重名的情况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06525" y="1739107"/>
            <a:ext cx="1903413" cy="1698625"/>
            <a:chOff x="1977926" y="2445421"/>
            <a:chExt cx="2676674" cy="2388691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2205633" y="2490069"/>
              <a:ext cx="2250281" cy="22502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80"/>
            </a:p>
          </p:txBody>
        </p:sp>
        <p:pic>
          <p:nvPicPr>
            <p:cNvPr id="4100" name="Picture 4" descr="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152" y="4289401"/>
              <a:ext cx="2509242" cy="544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582913" y="3099518"/>
              <a:ext cx="1419820" cy="10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chemeClr val="bg1"/>
                  </a:solidFill>
                </a:rPr>
                <a:t>01</a:t>
              </a:r>
            </a:p>
          </p:txBody>
        </p:sp>
        <p:pic>
          <p:nvPicPr>
            <p:cNvPr id="4107" name="Picture 11" descr="未标题-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88" y="2445421"/>
              <a:ext cx="669727" cy="74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074170" y="3255789"/>
              <a:ext cx="580430" cy="223242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1977926" y="2632945"/>
              <a:ext cx="250031" cy="245566"/>
              <a:chOff x="223" y="203"/>
              <a:chExt cx="213" cy="211"/>
            </a:xfrm>
          </p:grpSpPr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1" name="Oval 15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3024932" y="2824933"/>
              <a:ext cx="482203" cy="183059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13" name="Group 17"/>
            <p:cNvGrpSpPr>
              <a:grpSpLocks/>
            </p:cNvGrpSpPr>
            <p:nvPr/>
          </p:nvGrpSpPr>
          <p:grpSpPr bwMode="auto">
            <a:xfrm flipV="1">
              <a:off x="4007198" y="3840684"/>
              <a:ext cx="183059" cy="178594"/>
              <a:chOff x="223" y="203"/>
              <a:chExt cx="213" cy="211"/>
            </a:xfrm>
          </p:grpSpPr>
          <p:sp>
            <p:nvSpPr>
              <p:cNvPr id="4114" name="Freeform 18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5" name="Oval 19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</p:grpSp>
      <p:sp>
        <p:nvSpPr>
          <p:cNvPr id="16" name="TextBox 43"/>
          <p:cNvSpPr txBox="1"/>
          <p:nvPr/>
        </p:nvSpPr>
        <p:spPr>
          <a:xfrm>
            <a:off x="4585460" y="1857395"/>
            <a:ext cx="1980029" cy="564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函数的定义</a:t>
            </a: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947698" y="1950003"/>
            <a:ext cx="0" cy="15865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224461" y="1950003"/>
            <a:ext cx="274728" cy="274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/>
          </a:p>
        </p:txBody>
      </p:sp>
    </p:spTree>
    <p:extLst>
      <p:ext uri="{BB962C8B-B14F-4D97-AF65-F5344CB8AC3E}">
        <p14:creationId xmlns:p14="http://schemas.microsoft.com/office/powerpoint/2010/main" val="47147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229" y="321360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7517" y="2566161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463" y="273342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0519" y="177947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3884" y="1492377"/>
            <a:ext cx="2059939" cy="836930"/>
          </a:xfrm>
          <a:prstGeom prst="rect">
            <a:avLst/>
          </a:prstGeom>
          <a:solidFill>
            <a:srgbClr val="FDFDF9"/>
          </a:solidFill>
          <a:ln w="12954">
            <a:solidFill>
              <a:srgbClr val="006FC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85"/>
              </a:spcBef>
              <a:tabLst>
                <a:tab pos="509270" algn="l"/>
                <a:tab pos="1068705" algn="l"/>
              </a:tabLst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n,	s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=	10,</a:t>
            </a:r>
            <a:r>
              <a:rPr sz="2000" b="1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100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90805">
              <a:lnSpc>
                <a:spcPct val="100000"/>
              </a:lnSpc>
              <a:spcBef>
                <a:spcPts val="1200"/>
              </a:spcBef>
              <a:tabLst>
                <a:tab pos="1766570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2000" b="1" i="1" spc="1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fact(n)	: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0789" y="2456688"/>
            <a:ext cx="7232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1465" algn="l"/>
                <a:tab pos="570865" algn="l"/>
              </a:tabLst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s	=	1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0789" y="2761183"/>
            <a:ext cx="32410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marR="5080" indent="-419100">
              <a:lnSpc>
                <a:spcPct val="150000"/>
              </a:lnSpc>
              <a:spcBef>
                <a:spcPts val="100"/>
              </a:spcBef>
              <a:tabLst>
                <a:tab pos="710565" algn="l"/>
                <a:tab pos="2527935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i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i="1" spc="-1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n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r</a:t>
            </a:r>
            <a:r>
              <a:rPr sz="20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ng</a:t>
            </a: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(1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+1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):   s	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*=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i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2244" y="4285741"/>
            <a:ext cx="24009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print(fact(n),</a:t>
            </a:r>
            <a:r>
              <a:rPr sz="20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366645" y="523240"/>
            <a:ext cx="47790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局部变量和全局变量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642611" y="1527047"/>
            <a:ext cx="165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是全局变量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36645" y="1675129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75056" y="0"/>
                </a:moveTo>
                <a:lnTo>
                  <a:pt x="0" y="40386"/>
                </a:lnTo>
                <a:lnTo>
                  <a:pt x="77342" y="76200"/>
                </a:lnTo>
                <a:lnTo>
                  <a:pt x="59737" y="51435"/>
                </a:lnTo>
                <a:lnTo>
                  <a:pt x="51180" y="51435"/>
                </a:lnTo>
                <a:lnTo>
                  <a:pt x="50418" y="26289"/>
                </a:lnTo>
                <a:lnTo>
                  <a:pt x="58804" y="26037"/>
                </a:lnTo>
                <a:lnTo>
                  <a:pt x="75056" y="0"/>
                </a:lnTo>
                <a:close/>
              </a:path>
              <a:path w="504825" h="76200">
                <a:moveTo>
                  <a:pt x="50800" y="38862"/>
                </a:moveTo>
                <a:lnTo>
                  <a:pt x="51180" y="51435"/>
                </a:lnTo>
                <a:lnTo>
                  <a:pt x="59559" y="51183"/>
                </a:lnTo>
                <a:lnTo>
                  <a:pt x="50800" y="38862"/>
                </a:lnTo>
                <a:close/>
              </a:path>
              <a:path w="504825" h="76200">
                <a:moveTo>
                  <a:pt x="59559" y="51183"/>
                </a:moveTo>
                <a:lnTo>
                  <a:pt x="51180" y="51435"/>
                </a:lnTo>
                <a:lnTo>
                  <a:pt x="59737" y="51435"/>
                </a:lnTo>
                <a:lnTo>
                  <a:pt x="59559" y="51183"/>
                </a:lnTo>
                <a:close/>
              </a:path>
              <a:path w="504825" h="76200">
                <a:moveTo>
                  <a:pt x="503681" y="12700"/>
                </a:moveTo>
                <a:lnTo>
                  <a:pt x="58804" y="26037"/>
                </a:lnTo>
                <a:lnTo>
                  <a:pt x="50800" y="38862"/>
                </a:lnTo>
                <a:lnTo>
                  <a:pt x="59559" y="51183"/>
                </a:lnTo>
                <a:lnTo>
                  <a:pt x="504443" y="37846"/>
                </a:lnTo>
                <a:lnTo>
                  <a:pt x="503681" y="12700"/>
                </a:lnTo>
                <a:close/>
              </a:path>
              <a:path w="504825" h="76200">
                <a:moveTo>
                  <a:pt x="58804" y="26037"/>
                </a:moveTo>
                <a:lnTo>
                  <a:pt x="50418" y="26289"/>
                </a:lnTo>
                <a:lnTo>
                  <a:pt x="50800" y="38862"/>
                </a:lnTo>
                <a:lnTo>
                  <a:pt x="58804" y="2603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05558" y="1981580"/>
            <a:ext cx="454659" cy="432434"/>
          </a:xfrm>
          <a:custGeom>
            <a:avLst/>
            <a:gdLst/>
            <a:ahLst/>
            <a:cxnLst/>
            <a:rect l="l" t="t" r="r" b="b"/>
            <a:pathLst>
              <a:path w="454660" h="432435">
                <a:moveTo>
                  <a:pt x="0" y="432054"/>
                </a:moveTo>
                <a:lnTo>
                  <a:pt x="454151" y="432054"/>
                </a:lnTo>
                <a:lnTo>
                  <a:pt x="454151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1295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96899" y="2439542"/>
            <a:ext cx="454659" cy="432434"/>
          </a:xfrm>
          <a:custGeom>
            <a:avLst/>
            <a:gdLst/>
            <a:ahLst/>
            <a:cxnLst/>
            <a:rect l="l" t="t" r="r" b="b"/>
            <a:pathLst>
              <a:path w="454659" h="432435">
                <a:moveTo>
                  <a:pt x="0" y="432054"/>
                </a:moveTo>
                <a:lnTo>
                  <a:pt x="454151" y="432054"/>
                </a:lnTo>
                <a:lnTo>
                  <a:pt x="454151" y="0"/>
                </a:lnTo>
                <a:lnTo>
                  <a:pt x="0" y="0"/>
                </a:lnTo>
                <a:lnTo>
                  <a:pt x="0" y="432054"/>
                </a:lnTo>
                <a:close/>
              </a:path>
            </a:pathLst>
          </a:custGeom>
          <a:ln w="12954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17792" y="3181624"/>
            <a:ext cx="1562735" cy="133985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8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运行结果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b="1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129665" algn="l"/>
              </a:tabLst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3628</a:t>
            </a:r>
            <a:r>
              <a:rPr sz="20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00</a:t>
            </a:r>
            <a:r>
              <a:rPr sz="20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20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0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29786" y="2586482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75057" y="0"/>
                </a:moveTo>
                <a:lnTo>
                  <a:pt x="0" y="40386"/>
                </a:lnTo>
                <a:lnTo>
                  <a:pt x="77342" y="76200"/>
                </a:lnTo>
                <a:lnTo>
                  <a:pt x="59737" y="51435"/>
                </a:lnTo>
                <a:lnTo>
                  <a:pt x="51180" y="51435"/>
                </a:lnTo>
                <a:lnTo>
                  <a:pt x="50418" y="26288"/>
                </a:lnTo>
                <a:lnTo>
                  <a:pt x="58804" y="26037"/>
                </a:lnTo>
                <a:lnTo>
                  <a:pt x="75057" y="0"/>
                </a:lnTo>
                <a:close/>
              </a:path>
              <a:path w="504825" h="76200">
                <a:moveTo>
                  <a:pt x="50800" y="38862"/>
                </a:moveTo>
                <a:lnTo>
                  <a:pt x="51180" y="51435"/>
                </a:lnTo>
                <a:lnTo>
                  <a:pt x="59559" y="51183"/>
                </a:lnTo>
                <a:lnTo>
                  <a:pt x="50800" y="38862"/>
                </a:lnTo>
                <a:close/>
              </a:path>
              <a:path w="504825" h="76200">
                <a:moveTo>
                  <a:pt x="59559" y="51183"/>
                </a:moveTo>
                <a:lnTo>
                  <a:pt x="51180" y="51435"/>
                </a:lnTo>
                <a:lnTo>
                  <a:pt x="59737" y="51435"/>
                </a:lnTo>
                <a:lnTo>
                  <a:pt x="59559" y="51183"/>
                </a:lnTo>
                <a:close/>
              </a:path>
              <a:path w="504825" h="76200">
                <a:moveTo>
                  <a:pt x="503682" y="12700"/>
                </a:moveTo>
                <a:lnTo>
                  <a:pt x="58804" y="26037"/>
                </a:lnTo>
                <a:lnTo>
                  <a:pt x="50800" y="38862"/>
                </a:lnTo>
                <a:lnTo>
                  <a:pt x="59559" y="51183"/>
                </a:lnTo>
                <a:lnTo>
                  <a:pt x="504443" y="37845"/>
                </a:lnTo>
                <a:lnTo>
                  <a:pt x="503682" y="12700"/>
                </a:lnTo>
                <a:close/>
              </a:path>
              <a:path w="504825" h="76200">
                <a:moveTo>
                  <a:pt x="58804" y="26037"/>
                </a:moveTo>
                <a:lnTo>
                  <a:pt x="50418" y="26288"/>
                </a:lnTo>
                <a:lnTo>
                  <a:pt x="50800" y="38862"/>
                </a:lnTo>
                <a:lnTo>
                  <a:pt x="58804" y="2603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19015" y="4270502"/>
            <a:ext cx="165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n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是全局变量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12795" y="4418342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75056" y="0"/>
                </a:moveTo>
                <a:lnTo>
                  <a:pt x="0" y="40373"/>
                </a:lnTo>
                <a:lnTo>
                  <a:pt x="77342" y="76174"/>
                </a:lnTo>
                <a:lnTo>
                  <a:pt x="59731" y="51409"/>
                </a:lnTo>
                <a:lnTo>
                  <a:pt x="51180" y="51409"/>
                </a:lnTo>
                <a:lnTo>
                  <a:pt x="50418" y="26276"/>
                </a:lnTo>
                <a:lnTo>
                  <a:pt x="58807" y="26024"/>
                </a:lnTo>
                <a:lnTo>
                  <a:pt x="75056" y="0"/>
                </a:lnTo>
                <a:close/>
              </a:path>
              <a:path w="504825" h="76200">
                <a:moveTo>
                  <a:pt x="50800" y="38849"/>
                </a:moveTo>
                <a:lnTo>
                  <a:pt x="51180" y="51409"/>
                </a:lnTo>
                <a:lnTo>
                  <a:pt x="59553" y="51158"/>
                </a:lnTo>
                <a:lnTo>
                  <a:pt x="50800" y="38849"/>
                </a:lnTo>
                <a:close/>
              </a:path>
              <a:path w="504825" h="76200">
                <a:moveTo>
                  <a:pt x="59553" y="51158"/>
                </a:moveTo>
                <a:lnTo>
                  <a:pt x="51180" y="51409"/>
                </a:lnTo>
                <a:lnTo>
                  <a:pt x="59731" y="51409"/>
                </a:lnTo>
                <a:lnTo>
                  <a:pt x="59553" y="51158"/>
                </a:lnTo>
                <a:close/>
              </a:path>
              <a:path w="504825" h="76200">
                <a:moveTo>
                  <a:pt x="503681" y="12687"/>
                </a:moveTo>
                <a:lnTo>
                  <a:pt x="58807" y="26024"/>
                </a:lnTo>
                <a:lnTo>
                  <a:pt x="50800" y="38849"/>
                </a:lnTo>
                <a:lnTo>
                  <a:pt x="59553" y="51158"/>
                </a:lnTo>
                <a:lnTo>
                  <a:pt x="504443" y="37820"/>
                </a:lnTo>
                <a:lnTo>
                  <a:pt x="503681" y="12687"/>
                </a:lnTo>
                <a:close/>
              </a:path>
              <a:path w="504825" h="76200">
                <a:moveTo>
                  <a:pt x="58807" y="26024"/>
                </a:moveTo>
                <a:lnTo>
                  <a:pt x="50418" y="26276"/>
                </a:lnTo>
                <a:lnTo>
                  <a:pt x="50800" y="38849"/>
                </a:lnTo>
                <a:lnTo>
                  <a:pt x="58807" y="2602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20861" y="2167817"/>
            <a:ext cx="3188335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340" marR="5080" lvl="0" indent="-422275">
              <a:lnSpc>
                <a:spcPct val="150000"/>
              </a:lnSpc>
              <a:spcBef>
                <a:spcPts val="100"/>
              </a:spcBef>
            </a:pPr>
            <a:r>
              <a:rPr sz="18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fact(</a:t>
            </a: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)</a:t>
            </a:r>
            <a:r>
              <a:rPr sz="1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函数中的</a:t>
            </a:r>
            <a:r>
              <a:rPr sz="1800" b="1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n</a:t>
            </a:r>
            <a:r>
              <a:rPr sz="1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和</a:t>
            </a:r>
            <a:r>
              <a:rPr sz="1800" b="1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s</a:t>
            </a:r>
            <a:r>
              <a:rPr sz="1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是局部变量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与全局变量</a:t>
            </a: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n,</a:t>
            </a:r>
            <a:r>
              <a:rPr lang="en-US" altLang="zh-CN" b="1" spc="-5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s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不同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2826327" y="4572000"/>
            <a:ext cx="5070764" cy="381610"/>
          </a:xfrm>
          <a:custGeom>
            <a:avLst/>
            <a:gdLst>
              <a:gd name="connsiteX0" fmla="*/ 0 w 5070764"/>
              <a:gd name="connsiteY0" fmla="*/ 49876 h 381610"/>
              <a:gd name="connsiteX1" fmla="*/ 698269 w 5070764"/>
              <a:gd name="connsiteY1" fmla="*/ 332509 h 381610"/>
              <a:gd name="connsiteX2" fmla="*/ 2967644 w 5070764"/>
              <a:gd name="connsiteY2" fmla="*/ 349135 h 381610"/>
              <a:gd name="connsiteX3" fmla="*/ 5070764 w 5070764"/>
              <a:gd name="connsiteY3" fmla="*/ 0 h 381610"/>
              <a:gd name="connsiteX4" fmla="*/ 5070764 w 5070764"/>
              <a:gd name="connsiteY4" fmla="*/ 0 h 38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0764" h="381610">
                <a:moveTo>
                  <a:pt x="0" y="49876"/>
                </a:moveTo>
                <a:cubicBezTo>
                  <a:pt x="101831" y="166254"/>
                  <a:pt x="203662" y="282633"/>
                  <a:pt x="698269" y="332509"/>
                </a:cubicBezTo>
                <a:cubicBezTo>
                  <a:pt x="1192876" y="382385"/>
                  <a:pt x="2238895" y="404553"/>
                  <a:pt x="2967644" y="349135"/>
                </a:cubicBezTo>
                <a:cubicBezTo>
                  <a:pt x="3696393" y="293717"/>
                  <a:pt x="5070764" y="0"/>
                  <a:pt x="5070764" y="0"/>
                </a:cubicBezTo>
                <a:lnTo>
                  <a:pt x="5070764" y="0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object 17"/>
          <p:cNvSpPr/>
          <p:nvPr/>
        </p:nvSpPr>
        <p:spPr>
          <a:xfrm>
            <a:off x="2721482" y="3923804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75056" y="0"/>
                </a:moveTo>
                <a:lnTo>
                  <a:pt x="0" y="40373"/>
                </a:lnTo>
                <a:lnTo>
                  <a:pt x="77343" y="76174"/>
                </a:lnTo>
                <a:lnTo>
                  <a:pt x="59731" y="51409"/>
                </a:lnTo>
                <a:lnTo>
                  <a:pt x="51181" y="51409"/>
                </a:lnTo>
                <a:lnTo>
                  <a:pt x="50418" y="26276"/>
                </a:lnTo>
                <a:lnTo>
                  <a:pt x="58807" y="26024"/>
                </a:lnTo>
                <a:lnTo>
                  <a:pt x="75056" y="0"/>
                </a:lnTo>
                <a:close/>
              </a:path>
              <a:path w="504825" h="76200">
                <a:moveTo>
                  <a:pt x="50800" y="38849"/>
                </a:moveTo>
                <a:lnTo>
                  <a:pt x="51181" y="51409"/>
                </a:lnTo>
                <a:lnTo>
                  <a:pt x="59553" y="51158"/>
                </a:lnTo>
                <a:lnTo>
                  <a:pt x="50800" y="38849"/>
                </a:lnTo>
                <a:close/>
              </a:path>
              <a:path w="504825" h="76200">
                <a:moveTo>
                  <a:pt x="59553" y="51158"/>
                </a:moveTo>
                <a:lnTo>
                  <a:pt x="51181" y="51409"/>
                </a:lnTo>
                <a:lnTo>
                  <a:pt x="59731" y="51409"/>
                </a:lnTo>
                <a:lnTo>
                  <a:pt x="59553" y="51158"/>
                </a:lnTo>
                <a:close/>
              </a:path>
              <a:path w="504825" h="76200">
                <a:moveTo>
                  <a:pt x="503681" y="12687"/>
                </a:moveTo>
                <a:lnTo>
                  <a:pt x="58807" y="26024"/>
                </a:lnTo>
                <a:lnTo>
                  <a:pt x="50800" y="38849"/>
                </a:lnTo>
                <a:lnTo>
                  <a:pt x="59553" y="51158"/>
                </a:lnTo>
                <a:lnTo>
                  <a:pt x="504444" y="37820"/>
                </a:lnTo>
                <a:lnTo>
                  <a:pt x="503681" y="12687"/>
                </a:lnTo>
                <a:close/>
              </a:path>
              <a:path w="504825" h="76200">
                <a:moveTo>
                  <a:pt x="58807" y="26024"/>
                </a:moveTo>
                <a:lnTo>
                  <a:pt x="50418" y="26276"/>
                </a:lnTo>
                <a:lnTo>
                  <a:pt x="50800" y="38849"/>
                </a:lnTo>
                <a:lnTo>
                  <a:pt x="58807" y="2602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/>
          <p:cNvSpPr txBox="1"/>
          <p:nvPr/>
        </p:nvSpPr>
        <p:spPr>
          <a:xfrm>
            <a:off x="3449873" y="3760879"/>
            <a:ext cx="27254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此处局部变量s是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3628800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229" y="321360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7517" y="2566161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463" y="273342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0519" y="177947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2244" y="1542033"/>
            <a:ext cx="19812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1165" algn="l"/>
                <a:tab pos="989965" algn="l"/>
              </a:tabLst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n,	s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=	10,</a:t>
            </a:r>
            <a:r>
              <a:rPr sz="2000" b="1" spc="-6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100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2244" y="1999233"/>
            <a:ext cx="1840864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87830" algn="l"/>
              </a:tabLst>
            </a:pPr>
            <a:r>
              <a:rPr sz="2000" b="1" i="1" spc="-1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fact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n)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: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4905" y="2454020"/>
            <a:ext cx="1576705" cy="432434"/>
          </a:xfrm>
          <a:prstGeom prst="rect">
            <a:avLst/>
          </a:prstGeom>
          <a:solidFill>
            <a:srgbClr val="FDFDF9"/>
          </a:solidFill>
          <a:ln w="12953">
            <a:solidFill>
              <a:srgbClr val="006FC0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15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global</a:t>
            </a:r>
            <a:r>
              <a:rPr sz="2000" b="1" i="1" spc="-1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2244" y="3675329"/>
            <a:ext cx="24009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8165">
              <a:lnSpc>
                <a:spcPct val="150000"/>
              </a:lnSpc>
              <a:spcBef>
                <a:spcPts val="100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return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  print(fact(n),</a:t>
            </a:r>
            <a:r>
              <a:rPr sz="2000" b="1" spc="-2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59581" y="389190"/>
            <a:ext cx="54368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局部变量和全局变量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369815" y="1896110"/>
            <a:ext cx="36461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9320" marR="5080" indent="-897255">
              <a:lnSpc>
                <a:spcPct val="150000"/>
              </a:lnSpc>
              <a:spcBef>
                <a:spcPts val="100"/>
              </a:spcBef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fact(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)函数中使用glo</a:t>
            </a:r>
            <a:r>
              <a:rPr sz="1800" b="1" spc="-25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保留字声明 此处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是全局变量s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34938" y="3049036"/>
            <a:ext cx="939800" cy="88265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8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运行结果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b="1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29786" y="2586482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75057" y="0"/>
                </a:moveTo>
                <a:lnTo>
                  <a:pt x="0" y="40386"/>
                </a:lnTo>
                <a:lnTo>
                  <a:pt x="77342" y="76200"/>
                </a:lnTo>
                <a:lnTo>
                  <a:pt x="59737" y="51435"/>
                </a:lnTo>
                <a:lnTo>
                  <a:pt x="51180" y="51435"/>
                </a:lnTo>
                <a:lnTo>
                  <a:pt x="50418" y="26288"/>
                </a:lnTo>
                <a:lnTo>
                  <a:pt x="58804" y="26037"/>
                </a:lnTo>
                <a:lnTo>
                  <a:pt x="75057" y="0"/>
                </a:lnTo>
                <a:close/>
              </a:path>
              <a:path w="504825" h="76200">
                <a:moveTo>
                  <a:pt x="50800" y="38862"/>
                </a:moveTo>
                <a:lnTo>
                  <a:pt x="51180" y="51435"/>
                </a:lnTo>
                <a:lnTo>
                  <a:pt x="59559" y="51183"/>
                </a:lnTo>
                <a:lnTo>
                  <a:pt x="50800" y="38862"/>
                </a:lnTo>
                <a:close/>
              </a:path>
              <a:path w="504825" h="76200">
                <a:moveTo>
                  <a:pt x="59559" y="51183"/>
                </a:moveTo>
                <a:lnTo>
                  <a:pt x="51180" y="51435"/>
                </a:lnTo>
                <a:lnTo>
                  <a:pt x="59737" y="51435"/>
                </a:lnTo>
                <a:lnTo>
                  <a:pt x="59559" y="51183"/>
                </a:lnTo>
                <a:close/>
              </a:path>
              <a:path w="504825" h="76200">
                <a:moveTo>
                  <a:pt x="503682" y="12700"/>
                </a:moveTo>
                <a:lnTo>
                  <a:pt x="58804" y="26037"/>
                </a:lnTo>
                <a:lnTo>
                  <a:pt x="50800" y="38862"/>
                </a:lnTo>
                <a:lnTo>
                  <a:pt x="59559" y="51183"/>
                </a:lnTo>
                <a:lnTo>
                  <a:pt x="504443" y="37845"/>
                </a:lnTo>
                <a:lnTo>
                  <a:pt x="503682" y="12700"/>
                </a:lnTo>
                <a:close/>
              </a:path>
              <a:path w="504825" h="76200">
                <a:moveTo>
                  <a:pt x="58804" y="26037"/>
                </a:moveTo>
                <a:lnTo>
                  <a:pt x="50418" y="26288"/>
                </a:lnTo>
                <a:lnTo>
                  <a:pt x="50800" y="38862"/>
                </a:lnTo>
                <a:lnTo>
                  <a:pt x="58804" y="2603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1482" y="3923804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75056" y="0"/>
                </a:moveTo>
                <a:lnTo>
                  <a:pt x="0" y="40373"/>
                </a:lnTo>
                <a:lnTo>
                  <a:pt x="77343" y="76174"/>
                </a:lnTo>
                <a:lnTo>
                  <a:pt x="59731" y="51409"/>
                </a:lnTo>
                <a:lnTo>
                  <a:pt x="51181" y="51409"/>
                </a:lnTo>
                <a:lnTo>
                  <a:pt x="50418" y="26276"/>
                </a:lnTo>
                <a:lnTo>
                  <a:pt x="58807" y="26024"/>
                </a:lnTo>
                <a:lnTo>
                  <a:pt x="75056" y="0"/>
                </a:lnTo>
                <a:close/>
              </a:path>
              <a:path w="504825" h="76200">
                <a:moveTo>
                  <a:pt x="50800" y="38849"/>
                </a:moveTo>
                <a:lnTo>
                  <a:pt x="51181" y="51409"/>
                </a:lnTo>
                <a:lnTo>
                  <a:pt x="59553" y="51158"/>
                </a:lnTo>
                <a:lnTo>
                  <a:pt x="50800" y="38849"/>
                </a:lnTo>
                <a:close/>
              </a:path>
              <a:path w="504825" h="76200">
                <a:moveTo>
                  <a:pt x="59553" y="51158"/>
                </a:moveTo>
                <a:lnTo>
                  <a:pt x="51181" y="51409"/>
                </a:lnTo>
                <a:lnTo>
                  <a:pt x="59731" y="51409"/>
                </a:lnTo>
                <a:lnTo>
                  <a:pt x="59553" y="51158"/>
                </a:lnTo>
                <a:close/>
              </a:path>
              <a:path w="504825" h="76200">
                <a:moveTo>
                  <a:pt x="503681" y="12687"/>
                </a:moveTo>
                <a:lnTo>
                  <a:pt x="58807" y="26024"/>
                </a:lnTo>
                <a:lnTo>
                  <a:pt x="50800" y="38849"/>
                </a:lnTo>
                <a:lnTo>
                  <a:pt x="59553" y="51158"/>
                </a:lnTo>
                <a:lnTo>
                  <a:pt x="504444" y="37820"/>
                </a:lnTo>
                <a:lnTo>
                  <a:pt x="503681" y="12687"/>
                </a:lnTo>
                <a:close/>
              </a:path>
              <a:path w="504825" h="76200">
                <a:moveTo>
                  <a:pt x="58807" y="26024"/>
                </a:moveTo>
                <a:lnTo>
                  <a:pt x="50418" y="26276"/>
                </a:lnTo>
                <a:lnTo>
                  <a:pt x="50800" y="38849"/>
                </a:lnTo>
                <a:lnTo>
                  <a:pt x="58807" y="2602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40789" y="2761183"/>
            <a:ext cx="401383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marR="777240" indent="-419100">
              <a:lnSpc>
                <a:spcPct val="150000"/>
              </a:lnSpc>
              <a:spcBef>
                <a:spcPts val="100"/>
              </a:spcBef>
              <a:tabLst>
                <a:tab pos="710565" algn="l"/>
                <a:tab pos="2527935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i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i="1" spc="-1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n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r</a:t>
            </a:r>
            <a:r>
              <a:rPr sz="20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ng</a:t>
            </a: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(1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+1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):   s	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*=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i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2174240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此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处s指全局变量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endParaRPr sz="18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77920" y="4429340"/>
            <a:ext cx="256540" cy="76200"/>
          </a:xfrm>
          <a:custGeom>
            <a:avLst/>
            <a:gdLst/>
            <a:ahLst/>
            <a:cxnLst/>
            <a:rect l="l" t="t" r="r" b="b"/>
            <a:pathLst>
              <a:path w="256539" h="76200">
                <a:moveTo>
                  <a:pt x="72898" y="0"/>
                </a:moveTo>
                <a:lnTo>
                  <a:pt x="0" y="44145"/>
                </a:lnTo>
                <a:lnTo>
                  <a:pt x="78993" y="75946"/>
                </a:lnTo>
                <a:lnTo>
                  <a:pt x="60557" y="52565"/>
                </a:lnTo>
                <a:lnTo>
                  <a:pt x="51689" y="52565"/>
                </a:lnTo>
                <a:lnTo>
                  <a:pt x="49656" y="27495"/>
                </a:lnTo>
                <a:lnTo>
                  <a:pt x="58009" y="26816"/>
                </a:lnTo>
                <a:lnTo>
                  <a:pt x="72898" y="0"/>
                </a:lnTo>
                <a:close/>
              </a:path>
              <a:path w="256539" h="76200">
                <a:moveTo>
                  <a:pt x="50673" y="40030"/>
                </a:moveTo>
                <a:lnTo>
                  <a:pt x="51689" y="52565"/>
                </a:lnTo>
                <a:lnTo>
                  <a:pt x="60023" y="51888"/>
                </a:lnTo>
                <a:lnTo>
                  <a:pt x="50673" y="40030"/>
                </a:lnTo>
                <a:close/>
              </a:path>
              <a:path w="256539" h="76200">
                <a:moveTo>
                  <a:pt x="60023" y="51888"/>
                </a:moveTo>
                <a:lnTo>
                  <a:pt x="51689" y="52565"/>
                </a:lnTo>
                <a:lnTo>
                  <a:pt x="60557" y="52565"/>
                </a:lnTo>
                <a:lnTo>
                  <a:pt x="60023" y="51888"/>
                </a:lnTo>
                <a:close/>
              </a:path>
              <a:path w="256539" h="76200">
                <a:moveTo>
                  <a:pt x="254254" y="10871"/>
                </a:moveTo>
                <a:lnTo>
                  <a:pt x="58009" y="26816"/>
                </a:lnTo>
                <a:lnTo>
                  <a:pt x="50673" y="40030"/>
                </a:lnTo>
                <a:lnTo>
                  <a:pt x="60023" y="51888"/>
                </a:lnTo>
                <a:lnTo>
                  <a:pt x="256286" y="35941"/>
                </a:lnTo>
                <a:lnTo>
                  <a:pt x="254254" y="10871"/>
                </a:lnTo>
                <a:close/>
              </a:path>
              <a:path w="256539" h="76200">
                <a:moveTo>
                  <a:pt x="58009" y="26816"/>
                </a:moveTo>
                <a:lnTo>
                  <a:pt x="49656" y="27495"/>
                </a:lnTo>
                <a:lnTo>
                  <a:pt x="50673" y="40030"/>
                </a:lnTo>
                <a:lnTo>
                  <a:pt x="58009" y="2681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93515" y="4058665"/>
            <a:ext cx="54463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700" b="1" baseline="-48000" dirty="0">
                <a:latin typeface="微软雅黑" panose="020B0503020204020204" charset="-122"/>
                <a:cs typeface="微软雅黑" panose="020B0503020204020204" charset="-122"/>
              </a:rPr>
              <a:t>此处全局变量</a:t>
            </a:r>
            <a:r>
              <a:rPr sz="2700" b="1" spc="-7" baseline="-48000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2700" b="1" baseline="-48000" dirty="0">
                <a:latin typeface="微软雅黑" panose="020B0503020204020204" charset="-122"/>
                <a:cs typeface="微软雅黑" panose="020B0503020204020204" charset="-122"/>
              </a:rPr>
              <a:t>被函数修改</a:t>
            </a:r>
            <a:r>
              <a:rPr sz="2700" b="1" spc="217" baseline="-48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362880000 362880000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4085" y="2672891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11373" y="2025445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30319" y="2192704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24375" y="1238760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6513" y="995861"/>
            <a:ext cx="8016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规则2:</a:t>
            </a:r>
            <a:r>
              <a:rPr sz="2400" b="1" spc="-9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局部变量为组合数据类型且未创建，等同于全局变量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1496821"/>
            <a:ext cx="2261870" cy="2769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431165" algn="l"/>
              </a:tabLst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ls	= [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"F"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"f"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]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687830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2000" b="1" i="1" spc="1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func(a)	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ls.append(a)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 marR="844550" indent="558165">
              <a:lnSpc>
                <a:spcPct val="150000"/>
              </a:lnSpc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retu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r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n 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func(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"C"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  print(ls)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9302" y="3409187"/>
            <a:ext cx="212090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['F', 'f',</a:t>
            </a:r>
            <a:r>
              <a:rPr sz="2000" b="1" spc="-3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'C']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98392" y="2682798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75057" y="0"/>
                </a:moveTo>
                <a:lnTo>
                  <a:pt x="0" y="40386"/>
                </a:lnTo>
                <a:lnTo>
                  <a:pt x="77342" y="76200"/>
                </a:lnTo>
                <a:lnTo>
                  <a:pt x="59737" y="51435"/>
                </a:lnTo>
                <a:lnTo>
                  <a:pt x="51180" y="51435"/>
                </a:lnTo>
                <a:lnTo>
                  <a:pt x="50418" y="26288"/>
                </a:lnTo>
                <a:lnTo>
                  <a:pt x="58804" y="26037"/>
                </a:lnTo>
                <a:lnTo>
                  <a:pt x="75057" y="0"/>
                </a:lnTo>
                <a:close/>
              </a:path>
              <a:path w="504825" h="76200">
                <a:moveTo>
                  <a:pt x="50800" y="38862"/>
                </a:moveTo>
                <a:lnTo>
                  <a:pt x="51180" y="51435"/>
                </a:lnTo>
                <a:lnTo>
                  <a:pt x="59559" y="51183"/>
                </a:lnTo>
                <a:lnTo>
                  <a:pt x="50800" y="38862"/>
                </a:lnTo>
                <a:close/>
              </a:path>
              <a:path w="504825" h="76200">
                <a:moveTo>
                  <a:pt x="59559" y="51183"/>
                </a:moveTo>
                <a:lnTo>
                  <a:pt x="51180" y="51435"/>
                </a:lnTo>
                <a:lnTo>
                  <a:pt x="59737" y="51435"/>
                </a:lnTo>
                <a:lnTo>
                  <a:pt x="59559" y="51183"/>
                </a:lnTo>
                <a:close/>
              </a:path>
              <a:path w="504825" h="76200">
                <a:moveTo>
                  <a:pt x="503682" y="12700"/>
                </a:moveTo>
                <a:lnTo>
                  <a:pt x="58804" y="26037"/>
                </a:lnTo>
                <a:lnTo>
                  <a:pt x="50800" y="38862"/>
                </a:lnTo>
                <a:lnTo>
                  <a:pt x="59559" y="51183"/>
                </a:lnTo>
                <a:lnTo>
                  <a:pt x="504443" y="37846"/>
                </a:lnTo>
                <a:lnTo>
                  <a:pt x="503682" y="12700"/>
                </a:lnTo>
                <a:close/>
              </a:path>
              <a:path w="504825" h="76200">
                <a:moveTo>
                  <a:pt x="58804" y="26037"/>
                </a:moveTo>
                <a:lnTo>
                  <a:pt x="50418" y="26288"/>
                </a:lnTo>
                <a:lnTo>
                  <a:pt x="50800" y="38862"/>
                </a:lnTo>
                <a:lnTo>
                  <a:pt x="58804" y="2603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71188" y="2106472"/>
            <a:ext cx="3178175" cy="133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735" marR="5080" indent="-661670">
              <a:lnSpc>
                <a:spcPct val="15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此处l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是列表类型，未真实创建 则等同于全局变量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940560">
              <a:lnSpc>
                <a:spcPct val="100000"/>
              </a:lnSpc>
              <a:spcBef>
                <a:spcPts val="1665"/>
              </a:spcBef>
            </a:pPr>
            <a:r>
              <a:rPr sz="18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运行结果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83990" y="1639111"/>
            <a:ext cx="4271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通过使用[]真实创建了一个全局变量列表ls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84092" y="1790495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75057" y="0"/>
                </a:moveTo>
                <a:lnTo>
                  <a:pt x="0" y="40386"/>
                </a:lnTo>
                <a:lnTo>
                  <a:pt x="77342" y="76200"/>
                </a:lnTo>
                <a:lnTo>
                  <a:pt x="59737" y="51435"/>
                </a:lnTo>
                <a:lnTo>
                  <a:pt x="51180" y="51435"/>
                </a:lnTo>
                <a:lnTo>
                  <a:pt x="50418" y="26288"/>
                </a:lnTo>
                <a:lnTo>
                  <a:pt x="58804" y="26037"/>
                </a:lnTo>
                <a:lnTo>
                  <a:pt x="75057" y="0"/>
                </a:lnTo>
                <a:close/>
              </a:path>
              <a:path w="504825" h="76200">
                <a:moveTo>
                  <a:pt x="50800" y="38862"/>
                </a:moveTo>
                <a:lnTo>
                  <a:pt x="51180" y="51435"/>
                </a:lnTo>
                <a:lnTo>
                  <a:pt x="59559" y="51183"/>
                </a:lnTo>
                <a:lnTo>
                  <a:pt x="50800" y="38862"/>
                </a:lnTo>
                <a:close/>
              </a:path>
              <a:path w="504825" h="76200">
                <a:moveTo>
                  <a:pt x="59559" y="51183"/>
                </a:moveTo>
                <a:lnTo>
                  <a:pt x="51180" y="51435"/>
                </a:lnTo>
                <a:lnTo>
                  <a:pt x="59737" y="51435"/>
                </a:lnTo>
                <a:lnTo>
                  <a:pt x="59559" y="51183"/>
                </a:lnTo>
                <a:close/>
              </a:path>
              <a:path w="504825" h="76200">
                <a:moveTo>
                  <a:pt x="503682" y="12700"/>
                </a:moveTo>
                <a:lnTo>
                  <a:pt x="58804" y="26037"/>
                </a:lnTo>
                <a:lnTo>
                  <a:pt x="50800" y="38862"/>
                </a:lnTo>
                <a:lnTo>
                  <a:pt x="59559" y="51183"/>
                </a:lnTo>
                <a:lnTo>
                  <a:pt x="504443" y="37845"/>
                </a:lnTo>
                <a:lnTo>
                  <a:pt x="503682" y="12700"/>
                </a:lnTo>
                <a:close/>
              </a:path>
              <a:path w="504825" h="76200">
                <a:moveTo>
                  <a:pt x="58804" y="26037"/>
                </a:moveTo>
                <a:lnTo>
                  <a:pt x="50418" y="26288"/>
                </a:lnTo>
                <a:lnTo>
                  <a:pt x="50800" y="38862"/>
                </a:lnTo>
                <a:lnTo>
                  <a:pt x="58804" y="2603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16936" y="3661980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75056" y="0"/>
                </a:moveTo>
                <a:lnTo>
                  <a:pt x="0" y="40373"/>
                </a:lnTo>
                <a:lnTo>
                  <a:pt x="77343" y="76161"/>
                </a:lnTo>
                <a:lnTo>
                  <a:pt x="59734" y="51409"/>
                </a:lnTo>
                <a:lnTo>
                  <a:pt x="51181" y="51409"/>
                </a:lnTo>
                <a:lnTo>
                  <a:pt x="50418" y="26276"/>
                </a:lnTo>
                <a:lnTo>
                  <a:pt x="58807" y="26024"/>
                </a:lnTo>
                <a:lnTo>
                  <a:pt x="75056" y="0"/>
                </a:lnTo>
                <a:close/>
              </a:path>
              <a:path w="504825" h="76200">
                <a:moveTo>
                  <a:pt x="50800" y="38849"/>
                </a:moveTo>
                <a:lnTo>
                  <a:pt x="51181" y="51409"/>
                </a:lnTo>
                <a:lnTo>
                  <a:pt x="59556" y="51158"/>
                </a:lnTo>
                <a:lnTo>
                  <a:pt x="50800" y="38849"/>
                </a:lnTo>
                <a:close/>
              </a:path>
              <a:path w="504825" h="76200">
                <a:moveTo>
                  <a:pt x="59556" y="51158"/>
                </a:moveTo>
                <a:lnTo>
                  <a:pt x="51181" y="51409"/>
                </a:lnTo>
                <a:lnTo>
                  <a:pt x="59734" y="51409"/>
                </a:lnTo>
                <a:lnTo>
                  <a:pt x="59556" y="51158"/>
                </a:lnTo>
                <a:close/>
              </a:path>
              <a:path w="504825" h="76200">
                <a:moveTo>
                  <a:pt x="503681" y="12687"/>
                </a:moveTo>
                <a:lnTo>
                  <a:pt x="58807" y="26024"/>
                </a:lnTo>
                <a:lnTo>
                  <a:pt x="50800" y="38849"/>
                </a:lnTo>
                <a:lnTo>
                  <a:pt x="59556" y="51158"/>
                </a:lnTo>
                <a:lnTo>
                  <a:pt x="504444" y="37820"/>
                </a:lnTo>
                <a:lnTo>
                  <a:pt x="503681" y="12687"/>
                </a:lnTo>
                <a:close/>
              </a:path>
              <a:path w="504825" h="76200">
                <a:moveTo>
                  <a:pt x="58807" y="26024"/>
                </a:moveTo>
                <a:lnTo>
                  <a:pt x="50418" y="26276"/>
                </a:lnTo>
                <a:lnTo>
                  <a:pt x="50800" y="38849"/>
                </a:lnTo>
                <a:lnTo>
                  <a:pt x="58807" y="2602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30956" y="3527855"/>
            <a:ext cx="1806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全局变量l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被修改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7"/>
          <p:cNvSpPr txBox="1">
            <a:spLocks/>
          </p:cNvSpPr>
          <p:nvPr/>
        </p:nvSpPr>
        <p:spPr>
          <a:xfrm>
            <a:off x="252349" y="286534"/>
            <a:ext cx="858685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：全局变量是列表的情况 （列表是组合数据类型）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56513" y="4552950"/>
            <a:ext cx="8016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：函数未创建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ls.append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要从全局中找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0285" y="2081969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87573" y="143452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6519" y="1601782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0575" y="647838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18884" y="-25977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0600" y="329826"/>
            <a:ext cx="2261870" cy="3226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431165" algn="l"/>
              </a:tabLst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ls	= [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"F"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spc="-4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"f"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]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687830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2000" b="1" i="1" spc="1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func(a)	: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570865" marR="5080">
              <a:lnSpc>
                <a:spcPct val="150000"/>
              </a:lnSpc>
              <a:tabLst>
                <a:tab pos="989965" algn="l"/>
              </a:tabLst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ls	= [] 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ls.appen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d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(a) 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return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marR="984250">
              <a:lnSpc>
                <a:spcPct val="150000"/>
              </a:lnSpc>
            </a:pPr>
            <a:r>
              <a:rPr sz="2000" b="1" spc="-10" dirty="0">
                <a:latin typeface="Consolas" panose="020B0609020204030204"/>
                <a:cs typeface="Consolas" panose="020B0609020204030204"/>
              </a:rPr>
              <a:t>fun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c(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"C"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  prin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t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(ls)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3537" y="2193496"/>
            <a:ext cx="1421765" cy="133985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8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运行结果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b="1" spc="-1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['F',</a:t>
            </a:r>
            <a:r>
              <a:rPr sz="2000" b="1" spc="-5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'f']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6371" y="985095"/>
            <a:ext cx="2952115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此处l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是列表类型，真实创建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ls是局部变量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74592" y="1515804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75057" y="0"/>
                </a:moveTo>
                <a:lnTo>
                  <a:pt x="0" y="40385"/>
                </a:lnTo>
                <a:lnTo>
                  <a:pt x="77342" y="76200"/>
                </a:lnTo>
                <a:lnTo>
                  <a:pt x="59737" y="51434"/>
                </a:lnTo>
                <a:lnTo>
                  <a:pt x="51180" y="51434"/>
                </a:lnTo>
                <a:lnTo>
                  <a:pt x="50418" y="26288"/>
                </a:lnTo>
                <a:lnTo>
                  <a:pt x="58804" y="26037"/>
                </a:lnTo>
                <a:lnTo>
                  <a:pt x="75057" y="0"/>
                </a:lnTo>
                <a:close/>
              </a:path>
              <a:path w="504825" h="76200">
                <a:moveTo>
                  <a:pt x="50800" y="38862"/>
                </a:moveTo>
                <a:lnTo>
                  <a:pt x="51180" y="51434"/>
                </a:lnTo>
                <a:lnTo>
                  <a:pt x="59559" y="51183"/>
                </a:lnTo>
                <a:lnTo>
                  <a:pt x="50800" y="38862"/>
                </a:lnTo>
                <a:close/>
              </a:path>
              <a:path w="504825" h="76200">
                <a:moveTo>
                  <a:pt x="59559" y="51183"/>
                </a:moveTo>
                <a:lnTo>
                  <a:pt x="51180" y="51434"/>
                </a:lnTo>
                <a:lnTo>
                  <a:pt x="59737" y="51434"/>
                </a:lnTo>
                <a:lnTo>
                  <a:pt x="59559" y="51183"/>
                </a:lnTo>
                <a:close/>
              </a:path>
              <a:path w="504825" h="76200">
                <a:moveTo>
                  <a:pt x="503682" y="12700"/>
                </a:moveTo>
                <a:lnTo>
                  <a:pt x="58804" y="26037"/>
                </a:lnTo>
                <a:lnTo>
                  <a:pt x="50800" y="38862"/>
                </a:lnTo>
                <a:lnTo>
                  <a:pt x="59559" y="51183"/>
                </a:lnTo>
                <a:lnTo>
                  <a:pt x="504443" y="37845"/>
                </a:lnTo>
                <a:lnTo>
                  <a:pt x="503682" y="12700"/>
                </a:lnTo>
                <a:close/>
              </a:path>
              <a:path w="504825" h="76200">
                <a:moveTo>
                  <a:pt x="58804" y="26037"/>
                </a:moveTo>
                <a:lnTo>
                  <a:pt x="50418" y="26288"/>
                </a:lnTo>
                <a:lnTo>
                  <a:pt x="50800" y="38862"/>
                </a:lnTo>
                <a:lnTo>
                  <a:pt x="58804" y="2603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60292" y="623501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75057" y="0"/>
                </a:moveTo>
                <a:lnTo>
                  <a:pt x="0" y="40386"/>
                </a:lnTo>
                <a:lnTo>
                  <a:pt x="77342" y="76200"/>
                </a:lnTo>
                <a:lnTo>
                  <a:pt x="59737" y="51435"/>
                </a:lnTo>
                <a:lnTo>
                  <a:pt x="51180" y="51435"/>
                </a:lnTo>
                <a:lnTo>
                  <a:pt x="50418" y="26288"/>
                </a:lnTo>
                <a:lnTo>
                  <a:pt x="58804" y="26037"/>
                </a:lnTo>
                <a:lnTo>
                  <a:pt x="75057" y="0"/>
                </a:lnTo>
                <a:close/>
              </a:path>
              <a:path w="504825" h="76200">
                <a:moveTo>
                  <a:pt x="50800" y="38862"/>
                </a:moveTo>
                <a:lnTo>
                  <a:pt x="51180" y="51435"/>
                </a:lnTo>
                <a:lnTo>
                  <a:pt x="59559" y="51183"/>
                </a:lnTo>
                <a:lnTo>
                  <a:pt x="50800" y="38862"/>
                </a:lnTo>
                <a:close/>
              </a:path>
              <a:path w="504825" h="76200">
                <a:moveTo>
                  <a:pt x="59559" y="51183"/>
                </a:moveTo>
                <a:lnTo>
                  <a:pt x="51180" y="51435"/>
                </a:lnTo>
                <a:lnTo>
                  <a:pt x="59737" y="51435"/>
                </a:lnTo>
                <a:lnTo>
                  <a:pt x="59559" y="51183"/>
                </a:lnTo>
                <a:close/>
              </a:path>
              <a:path w="504825" h="76200">
                <a:moveTo>
                  <a:pt x="503682" y="12700"/>
                </a:moveTo>
                <a:lnTo>
                  <a:pt x="58804" y="26037"/>
                </a:lnTo>
                <a:lnTo>
                  <a:pt x="50800" y="38862"/>
                </a:lnTo>
                <a:lnTo>
                  <a:pt x="59559" y="51183"/>
                </a:lnTo>
                <a:lnTo>
                  <a:pt x="504443" y="37846"/>
                </a:lnTo>
                <a:lnTo>
                  <a:pt x="503682" y="12700"/>
                </a:lnTo>
                <a:close/>
              </a:path>
              <a:path w="504825" h="76200">
                <a:moveTo>
                  <a:pt x="58804" y="26037"/>
                </a:moveTo>
                <a:lnTo>
                  <a:pt x="50418" y="26288"/>
                </a:lnTo>
                <a:lnTo>
                  <a:pt x="50800" y="38862"/>
                </a:lnTo>
                <a:lnTo>
                  <a:pt x="58804" y="2603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60190" y="472117"/>
            <a:ext cx="4271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通过使用[]真实创建了一个全局变量列表ls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68575" y="2887416"/>
            <a:ext cx="504825" cy="76200"/>
          </a:xfrm>
          <a:custGeom>
            <a:avLst/>
            <a:gdLst/>
            <a:ahLst/>
            <a:cxnLst/>
            <a:rect l="l" t="t" r="r" b="b"/>
            <a:pathLst>
              <a:path w="504825" h="76200">
                <a:moveTo>
                  <a:pt x="75056" y="0"/>
                </a:moveTo>
                <a:lnTo>
                  <a:pt x="0" y="40373"/>
                </a:lnTo>
                <a:lnTo>
                  <a:pt x="77343" y="76174"/>
                </a:lnTo>
                <a:lnTo>
                  <a:pt x="59731" y="51409"/>
                </a:lnTo>
                <a:lnTo>
                  <a:pt x="51181" y="51409"/>
                </a:lnTo>
                <a:lnTo>
                  <a:pt x="50418" y="26276"/>
                </a:lnTo>
                <a:lnTo>
                  <a:pt x="58807" y="26024"/>
                </a:lnTo>
                <a:lnTo>
                  <a:pt x="75056" y="0"/>
                </a:lnTo>
                <a:close/>
              </a:path>
              <a:path w="504825" h="76200">
                <a:moveTo>
                  <a:pt x="50800" y="38849"/>
                </a:moveTo>
                <a:lnTo>
                  <a:pt x="51181" y="51409"/>
                </a:lnTo>
                <a:lnTo>
                  <a:pt x="59553" y="51158"/>
                </a:lnTo>
                <a:lnTo>
                  <a:pt x="50800" y="38849"/>
                </a:lnTo>
                <a:close/>
              </a:path>
              <a:path w="504825" h="76200">
                <a:moveTo>
                  <a:pt x="59553" y="51158"/>
                </a:moveTo>
                <a:lnTo>
                  <a:pt x="51181" y="51409"/>
                </a:lnTo>
                <a:lnTo>
                  <a:pt x="59731" y="51409"/>
                </a:lnTo>
                <a:lnTo>
                  <a:pt x="59553" y="51158"/>
                </a:lnTo>
                <a:close/>
              </a:path>
              <a:path w="504825" h="76200">
                <a:moveTo>
                  <a:pt x="503681" y="12687"/>
                </a:moveTo>
                <a:lnTo>
                  <a:pt x="58807" y="26024"/>
                </a:lnTo>
                <a:lnTo>
                  <a:pt x="50800" y="38849"/>
                </a:lnTo>
                <a:lnTo>
                  <a:pt x="59553" y="51158"/>
                </a:lnTo>
                <a:lnTo>
                  <a:pt x="504444" y="37820"/>
                </a:lnTo>
                <a:lnTo>
                  <a:pt x="503681" y="12687"/>
                </a:lnTo>
                <a:close/>
              </a:path>
              <a:path w="504825" h="76200">
                <a:moveTo>
                  <a:pt x="58807" y="26024"/>
                </a:moveTo>
                <a:lnTo>
                  <a:pt x="50418" y="26276"/>
                </a:lnTo>
                <a:lnTo>
                  <a:pt x="50800" y="38849"/>
                </a:lnTo>
                <a:lnTo>
                  <a:pt x="58807" y="2602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01746" y="2697665"/>
            <a:ext cx="1806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局部变量l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被修改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92455" y="4203707"/>
            <a:ext cx="801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：函数内创建了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ls.append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只是执行函数中的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而不对全局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进行操作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229" y="321360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7517" y="2566161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463" y="273342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0519" y="177947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6354" y="1158683"/>
            <a:ext cx="7868284" cy="3861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sz="24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使用规则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234950" indent="-2228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简单</a:t>
            </a:r>
            <a:r>
              <a:rPr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基本数据类型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变量</a:t>
            </a:r>
            <a:r>
              <a:rPr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</a:t>
            </a:r>
            <a:r>
              <a:rPr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无论是否重名，局部变量与全局变量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是</a:t>
            </a:r>
            <a:r>
              <a:rPr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不同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的，局部变量在函数退出后值被释放；简单变量</a:t>
            </a:r>
            <a:r>
              <a:rPr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可以通过</a:t>
            </a:r>
            <a:r>
              <a:rPr sz="2200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global</a:t>
            </a:r>
            <a:r>
              <a:rPr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保留字在函数内部声明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成</a:t>
            </a:r>
            <a:r>
              <a:rPr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全局变量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；</a:t>
            </a:r>
            <a:endParaRPr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234950" indent="-2228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2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组合数据类型</a:t>
            </a:r>
            <a:r>
              <a:rPr lang="zh-CN" altLang="en-US" sz="22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变量</a:t>
            </a:r>
            <a:r>
              <a:rPr sz="22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</a:t>
            </a:r>
            <a:r>
              <a:rPr sz="22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如果</a:t>
            </a:r>
            <a:r>
              <a:rPr lang="zh-CN" altLang="en-US" sz="22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函数内</a:t>
            </a:r>
            <a:r>
              <a:rPr sz="22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局部变量未真实创建，则</a:t>
            </a:r>
            <a:r>
              <a:rPr lang="zh-CN" altLang="en-US" sz="22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直接使用</a:t>
            </a:r>
            <a:r>
              <a:rPr sz="22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全局变量</a:t>
            </a:r>
            <a:r>
              <a:rPr lang="zh-CN" altLang="en-US" sz="22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操作；如果函数内创建了，就按照局部变量的特点处理。</a:t>
            </a:r>
            <a:endParaRPr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10933" y="306127"/>
            <a:ext cx="77037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局部变量和全局变量</a:t>
            </a:r>
            <a:r>
              <a:rPr lang="zh-CN" altLang="en-US" sz="3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的小结</a:t>
            </a:r>
            <a:endParaRPr sz="3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06525" y="1739107"/>
            <a:ext cx="1903413" cy="1698625"/>
            <a:chOff x="1977926" y="2445421"/>
            <a:chExt cx="2676674" cy="2388691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2205633" y="2490069"/>
              <a:ext cx="2250281" cy="22502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80"/>
            </a:p>
          </p:txBody>
        </p:sp>
        <p:pic>
          <p:nvPicPr>
            <p:cNvPr id="4100" name="Picture 4" descr="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152" y="4289401"/>
              <a:ext cx="2509242" cy="544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582913" y="3099518"/>
              <a:ext cx="1419820" cy="10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chemeClr val="bg1"/>
                  </a:solidFill>
                </a:rPr>
                <a:t>05</a:t>
              </a:r>
            </a:p>
          </p:txBody>
        </p:sp>
        <p:pic>
          <p:nvPicPr>
            <p:cNvPr id="4107" name="Picture 11" descr="未标题-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88" y="2445421"/>
              <a:ext cx="669727" cy="74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074170" y="3255789"/>
              <a:ext cx="580430" cy="223242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1977926" y="2632945"/>
              <a:ext cx="250031" cy="245566"/>
              <a:chOff x="223" y="203"/>
              <a:chExt cx="213" cy="211"/>
            </a:xfrm>
          </p:grpSpPr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1" name="Oval 15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3024932" y="2824933"/>
              <a:ext cx="482203" cy="183059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13" name="Group 17"/>
            <p:cNvGrpSpPr>
              <a:grpSpLocks/>
            </p:cNvGrpSpPr>
            <p:nvPr/>
          </p:nvGrpSpPr>
          <p:grpSpPr bwMode="auto">
            <a:xfrm flipV="1">
              <a:off x="4007198" y="3840684"/>
              <a:ext cx="183059" cy="178594"/>
              <a:chOff x="223" y="203"/>
              <a:chExt cx="213" cy="211"/>
            </a:xfrm>
          </p:grpSpPr>
          <p:sp>
            <p:nvSpPr>
              <p:cNvPr id="4114" name="Freeform 18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5" name="Oval 19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</p:grpSp>
      <p:sp>
        <p:nvSpPr>
          <p:cNvPr id="16" name="TextBox 43"/>
          <p:cNvSpPr txBox="1"/>
          <p:nvPr/>
        </p:nvSpPr>
        <p:spPr>
          <a:xfrm>
            <a:off x="4634672" y="1429415"/>
            <a:ext cx="2374368" cy="4973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Python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内置函数</a:t>
            </a:r>
            <a:endParaRPr lang="en-US" altLang="zh-CN" sz="24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947698" y="1950003"/>
            <a:ext cx="0" cy="15865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289950" y="1464379"/>
            <a:ext cx="274728" cy="274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/>
          </a:p>
        </p:txBody>
      </p:sp>
    </p:spTree>
    <p:extLst>
      <p:ext uri="{BB962C8B-B14F-4D97-AF65-F5344CB8AC3E}">
        <p14:creationId xmlns:p14="http://schemas.microsoft.com/office/powerpoint/2010/main" val="357759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09780"/>
              </p:ext>
            </p:extLst>
          </p:nvPr>
        </p:nvGraphicFramePr>
        <p:xfrm>
          <a:off x="1066800" y="209550"/>
          <a:ext cx="6781800" cy="3721372"/>
        </p:xfrm>
        <a:graphic>
          <a:graphicData uri="http://schemas.openxmlformats.org/drawingml/2006/table">
            <a:tbl>
              <a:tblPr/>
              <a:tblGrid>
                <a:gridCol w="135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6668">
                <a:tc gridSpan="5">
                  <a:txBody>
                    <a:bodyPr/>
                    <a:lstStyle/>
                    <a:p>
                      <a:r>
                        <a:rPr lang="zh-CN" altLang="en-US" sz="1200" dirty="0"/>
                        <a:t>表 </a:t>
                      </a:r>
                      <a:r>
                        <a:rPr lang="en-US" altLang="zh-CN" sz="1200" dirty="0"/>
                        <a:t>5.4  Python 3.x</a:t>
                      </a:r>
                      <a:r>
                        <a:rPr lang="zh-CN" altLang="en-US" sz="1200" dirty="0"/>
                        <a:t>内置函数（共</a:t>
                      </a:r>
                      <a:r>
                        <a:rPr lang="en-US" altLang="zh-CN" sz="1200" dirty="0"/>
                        <a:t>68</a:t>
                      </a:r>
                      <a:r>
                        <a:rPr lang="zh-CN" altLang="en-US" sz="1200" dirty="0"/>
                        <a:t>个）</a:t>
                      </a:r>
                    </a:p>
                  </a:txBody>
                  <a:tcPr marL="46667" marR="46667" marT="23334" marB="23334" anchor="ctr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057">
                <a:tc gridSpan="5"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rgbClr val="444444"/>
                          </a:solidFill>
                          <a:effectLst/>
                        </a:rPr>
                        <a:t>内置函数</a:t>
                      </a:r>
                    </a:p>
                  </a:txBody>
                  <a:tcPr marL="24306" marR="24306" marT="34028" marB="3402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abs()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delattr()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hash()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memoryview()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set()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rgbClr val="C00000"/>
                          </a:solidFill>
                          <a:effectLst/>
                        </a:rPr>
                        <a:t>all()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C00000"/>
                          </a:solidFill>
                          <a:effectLst/>
                        </a:rPr>
                        <a:t>dict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help()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min()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setattr()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any()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dir()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hex()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next()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slicea()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</a:rPr>
                        <a:t>ascii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C00000"/>
                          </a:solidFill>
                          <a:effectLst/>
                        </a:rPr>
                        <a:t>divmod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id()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object()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sorted()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bin()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enumerate()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input()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oct()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staticmethod()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bool()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C00000"/>
                          </a:solidFill>
                          <a:effectLst/>
                        </a:rPr>
                        <a:t>eval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C00000"/>
                          </a:solidFill>
                          <a:effectLst/>
                        </a:rPr>
                        <a:t>int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open()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C00000"/>
                          </a:solidFill>
                          <a:effectLst/>
                        </a:rPr>
                        <a:t>str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breakpoint()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exec()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isinstance()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ord()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sum()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bytearray()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filter()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issubclass()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pow()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super()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bytes()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float()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iter()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print()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tuple()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callable()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format()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rgbClr val="C00000"/>
                          </a:solidFill>
                          <a:effectLst/>
                        </a:rPr>
                        <a:t>len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property()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type()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chr()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frozenset()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list()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range()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vars()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classmethod()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getattr()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locals()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repr()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zip()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compile()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globals()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map()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reversed()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__import__()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861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complex()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hasattr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max()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  <a:effectLst/>
                        </a:rPr>
                        <a:t>round()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 </a:t>
                      </a:r>
                    </a:p>
                  </a:txBody>
                  <a:tcPr marL="24306" marR="24306" marT="24306" marB="2430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66800" y="4171950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针对教材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5.8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讲解的内置函数，有条件的情况下，多掌握一些</a:t>
            </a:r>
          </a:p>
        </p:txBody>
      </p:sp>
    </p:spTree>
    <p:extLst>
      <p:ext uri="{BB962C8B-B14F-4D97-AF65-F5344CB8AC3E}">
        <p14:creationId xmlns:p14="http://schemas.microsoft.com/office/powerpoint/2010/main" val="2835338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3046" y="2201925"/>
            <a:ext cx="2058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单元小结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229" y="321360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7517" y="2566161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463" y="273342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0519" y="177947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03697" y="3821230"/>
            <a:ext cx="875362" cy="8057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98777" y="1594357"/>
            <a:ext cx="6741795" cy="2744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indent="-224155">
              <a:lnSpc>
                <a:spcPct val="100000"/>
              </a:lnSpc>
              <a:spcBef>
                <a:spcPts val="100"/>
              </a:spcBef>
              <a:buClr>
                <a:srgbClr val="007EDE"/>
              </a:buClr>
              <a:buChar char="-"/>
              <a:tabLst>
                <a:tab pos="236220" algn="l"/>
              </a:tabLst>
            </a:pPr>
            <a:r>
              <a:rPr sz="2400" b="1" dirty="0" err="1">
                <a:latin typeface="微软雅黑" panose="020B0503020204020204" charset="-122"/>
                <a:cs typeface="微软雅黑" panose="020B0503020204020204" charset="-122"/>
              </a:rPr>
              <a:t>使用保留字</a:t>
            </a:r>
            <a:r>
              <a:rPr sz="2400" b="1" i="1" dirty="0" err="1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2400" b="1" dirty="0" err="1">
                <a:latin typeface="微软雅黑" panose="020B0503020204020204" charset="-122"/>
                <a:cs typeface="微软雅黑" panose="020B0503020204020204" charset="-122"/>
              </a:rPr>
              <a:t>定义函数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236220" indent="-224155">
              <a:lnSpc>
                <a:spcPct val="100000"/>
              </a:lnSpc>
              <a:spcBef>
                <a:spcPts val="2305"/>
              </a:spcBef>
              <a:buClr>
                <a:srgbClr val="007EDE"/>
              </a:buClr>
              <a:buChar char="-"/>
              <a:tabLst>
                <a:tab pos="236220" algn="l"/>
              </a:tabLst>
            </a:pPr>
            <a:r>
              <a:rPr lang="zh-CN" altLang="en-US" sz="24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参数传递</a:t>
            </a:r>
            <a:r>
              <a:rPr lang="zh-CN" altLang="en-US" sz="2400" b="1" spc="-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400" b="1" spc="-5" dirty="0" err="1">
                <a:latin typeface="微软雅黑" panose="020B0503020204020204" charset="-122"/>
                <a:cs typeface="微软雅黑" panose="020B0503020204020204" charset="-122"/>
              </a:rPr>
              <a:t>可选参数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赋初值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、可变参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(*b)、名称传递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236220" indent="-224155">
              <a:lnSpc>
                <a:spcPct val="100000"/>
              </a:lnSpc>
              <a:spcBef>
                <a:spcPts val="2305"/>
              </a:spcBef>
              <a:buClr>
                <a:srgbClr val="007EDE"/>
              </a:buClr>
              <a:buChar char="-"/>
              <a:tabLst>
                <a:tab pos="236220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保留字</a:t>
            </a: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可以返回任意多个结果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236220" indent="-224155">
              <a:lnSpc>
                <a:spcPct val="100000"/>
              </a:lnSpc>
              <a:spcBef>
                <a:spcPts val="2305"/>
              </a:spcBef>
              <a:buClr>
                <a:srgbClr val="007EDE"/>
              </a:buClr>
              <a:buChar char="-"/>
              <a:tabLst>
                <a:tab pos="236220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保留字</a:t>
            </a:r>
            <a:r>
              <a:rPr sz="2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global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声明使用全局变量，一些隐式规则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44333" y="4328921"/>
            <a:ext cx="1600200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382777" y="463295"/>
            <a:ext cx="3276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函数的定义与使用</a:t>
            </a:r>
            <a:endParaRPr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8399" y="3819427"/>
            <a:ext cx="875362" cy="805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0182" y="399795"/>
            <a:ext cx="404114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zh-CN" altLang="en-US" sz="3200">
                <a:ea typeface="微软雅黑" panose="020B0503020204020204" charset="-122"/>
              </a:rPr>
              <a:t>本课内容</a:t>
            </a:r>
            <a:endParaRPr sz="3200" dirty="0">
              <a:ea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8461" y="1377695"/>
            <a:ext cx="4233545" cy="156773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7170" indent="-205105">
              <a:lnSpc>
                <a:spcPct val="100000"/>
              </a:lnSpc>
              <a:spcBef>
                <a:spcPts val="105"/>
              </a:spcBef>
              <a:buChar char="-"/>
              <a:tabLst>
                <a:tab pos="217170" algn="l"/>
              </a:tabLst>
            </a:pPr>
            <a:r>
              <a:rPr sz="2200" b="1" dirty="0">
                <a:solidFill>
                  <a:srgbClr val="007E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5.1</a:t>
            </a:r>
            <a:r>
              <a:rPr sz="2200" b="1" spc="-15" dirty="0">
                <a:solidFill>
                  <a:srgbClr val="007E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函数的</a:t>
            </a:r>
            <a:r>
              <a:rPr 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基本</a:t>
            </a:r>
            <a:r>
              <a:rPr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使用</a:t>
            </a:r>
            <a:endParaRPr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217170" indent="-205105">
              <a:lnSpc>
                <a:spcPct val="100000"/>
              </a:lnSpc>
              <a:spcBef>
                <a:spcPts val="2110"/>
              </a:spcBef>
              <a:buChar char="-"/>
              <a:tabLst>
                <a:tab pos="217170" algn="l"/>
              </a:tabLst>
            </a:pPr>
            <a:r>
              <a:rPr sz="2200" b="1" dirty="0">
                <a:solidFill>
                  <a:srgbClr val="007E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5.2</a:t>
            </a:r>
            <a:r>
              <a:rPr sz="2200" b="1" spc="-20" dirty="0">
                <a:solidFill>
                  <a:srgbClr val="007E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lang="zh-CN" altLang="en-US" sz="2200" b="1" spc="-2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函数的参数传递</a:t>
            </a:r>
            <a:endParaRPr lang="en-US" altLang="zh-CN" sz="2200" b="1" spc="-2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217170" indent="-205105">
              <a:lnSpc>
                <a:spcPct val="100000"/>
              </a:lnSpc>
              <a:spcBef>
                <a:spcPts val="2110"/>
              </a:spcBef>
              <a:buChar char="-"/>
              <a:tabLst>
                <a:tab pos="217170" algn="l"/>
              </a:tabLst>
            </a:pPr>
            <a:r>
              <a:rPr lang="en-US" sz="2200" b="1" spc="-20" dirty="0">
                <a:solidFill>
                  <a:srgbClr val="007E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5.8 </a:t>
            </a:r>
            <a:r>
              <a:rPr lang="zh-CN" altLang="en-US" sz="2200" b="1" spc="-2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函数的内置函数</a:t>
            </a:r>
            <a:endParaRPr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44333" y="4328921"/>
            <a:ext cx="1600200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1590" y="2114550"/>
            <a:ext cx="1188085" cy="1257300"/>
          </a:xfrm>
          <a:custGeom>
            <a:avLst/>
            <a:gdLst/>
            <a:ahLst/>
            <a:cxnLst/>
            <a:rect l="l" t="t" r="r" b="b"/>
            <a:pathLst>
              <a:path w="1188085" h="1257300">
                <a:moveTo>
                  <a:pt x="312483" y="895350"/>
                </a:moveTo>
                <a:lnTo>
                  <a:pt x="269923" y="910589"/>
                </a:lnTo>
                <a:lnTo>
                  <a:pt x="226356" y="924560"/>
                </a:lnTo>
                <a:lnTo>
                  <a:pt x="183102" y="939800"/>
                </a:lnTo>
                <a:lnTo>
                  <a:pt x="141482" y="956310"/>
                </a:lnTo>
                <a:lnTo>
                  <a:pt x="102816" y="974089"/>
                </a:lnTo>
                <a:lnTo>
                  <a:pt x="68423" y="995680"/>
                </a:lnTo>
                <a:lnTo>
                  <a:pt x="39625" y="1022350"/>
                </a:lnTo>
                <a:lnTo>
                  <a:pt x="17742" y="1054100"/>
                </a:lnTo>
                <a:lnTo>
                  <a:pt x="4093" y="1093470"/>
                </a:lnTo>
                <a:lnTo>
                  <a:pt x="0" y="1139189"/>
                </a:lnTo>
                <a:lnTo>
                  <a:pt x="3441" y="1168400"/>
                </a:lnTo>
                <a:lnTo>
                  <a:pt x="11568" y="1197610"/>
                </a:lnTo>
                <a:lnTo>
                  <a:pt x="23911" y="1228089"/>
                </a:lnTo>
                <a:lnTo>
                  <a:pt x="40005" y="1257300"/>
                </a:lnTo>
                <a:lnTo>
                  <a:pt x="312483" y="1257300"/>
                </a:lnTo>
                <a:lnTo>
                  <a:pt x="312483" y="895350"/>
                </a:lnTo>
                <a:close/>
              </a:path>
              <a:path w="1188085" h="1257300">
                <a:moveTo>
                  <a:pt x="312483" y="579119"/>
                </a:moveTo>
                <a:lnTo>
                  <a:pt x="312483" y="624839"/>
                </a:lnTo>
                <a:lnTo>
                  <a:pt x="317563" y="628650"/>
                </a:lnTo>
                <a:lnTo>
                  <a:pt x="322516" y="628650"/>
                </a:lnTo>
                <a:lnTo>
                  <a:pt x="327469" y="631189"/>
                </a:lnTo>
                <a:lnTo>
                  <a:pt x="335250" y="648969"/>
                </a:lnTo>
                <a:lnTo>
                  <a:pt x="343614" y="664210"/>
                </a:lnTo>
                <a:lnTo>
                  <a:pt x="352669" y="679450"/>
                </a:lnTo>
                <a:lnTo>
                  <a:pt x="362521" y="694689"/>
                </a:lnTo>
                <a:lnTo>
                  <a:pt x="374372" y="717550"/>
                </a:lnTo>
                <a:lnTo>
                  <a:pt x="388937" y="740410"/>
                </a:lnTo>
                <a:lnTo>
                  <a:pt x="405598" y="762000"/>
                </a:lnTo>
                <a:lnTo>
                  <a:pt x="423735" y="782319"/>
                </a:lnTo>
                <a:lnTo>
                  <a:pt x="414813" y="814069"/>
                </a:lnTo>
                <a:lnTo>
                  <a:pt x="372586" y="866139"/>
                </a:lnTo>
                <a:lnTo>
                  <a:pt x="336232" y="886460"/>
                </a:lnTo>
                <a:lnTo>
                  <a:pt x="312483" y="895350"/>
                </a:lnTo>
                <a:lnTo>
                  <a:pt x="312483" y="1257300"/>
                </a:lnTo>
                <a:lnTo>
                  <a:pt x="593788" y="1257300"/>
                </a:lnTo>
                <a:lnTo>
                  <a:pt x="593788" y="1212850"/>
                </a:lnTo>
                <a:lnTo>
                  <a:pt x="585025" y="1211580"/>
                </a:lnTo>
                <a:lnTo>
                  <a:pt x="578802" y="1203960"/>
                </a:lnTo>
                <a:lnTo>
                  <a:pt x="578802" y="1184910"/>
                </a:lnTo>
                <a:lnTo>
                  <a:pt x="585025" y="1177289"/>
                </a:lnTo>
                <a:lnTo>
                  <a:pt x="593788" y="1176020"/>
                </a:lnTo>
                <a:lnTo>
                  <a:pt x="593788" y="1164589"/>
                </a:lnTo>
                <a:lnTo>
                  <a:pt x="585025" y="1163320"/>
                </a:lnTo>
                <a:lnTo>
                  <a:pt x="578802" y="1155700"/>
                </a:lnTo>
                <a:lnTo>
                  <a:pt x="578802" y="1136650"/>
                </a:lnTo>
                <a:lnTo>
                  <a:pt x="585025" y="1127760"/>
                </a:lnTo>
                <a:lnTo>
                  <a:pt x="593788" y="1127760"/>
                </a:lnTo>
                <a:lnTo>
                  <a:pt x="593788" y="1108710"/>
                </a:lnTo>
                <a:lnTo>
                  <a:pt x="551506" y="1093470"/>
                </a:lnTo>
                <a:lnTo>
                  <a:pt x="512668" y="1073150"/>
                </a:lnTo>
                <a:lnTo>
                  <a:pt x="476122" y="1046480"/>
                </a:lnTo>
                <a:lnTo>
                  <a:pt x="440720" y="1013460"/>
                </a:lnTo>
                <a:lnTo>
                  <a:pt x="405311" y="972819"/>
                </a:lnTo>
                <a:lnTo>
                  <a:pt x="368744" y="922019"/>
                </a:lnTo>
                <a:lnTo>
                  <a:pt x="399547" y="904239"/>
                </a:lnTo>
                <a:lnTo>
                  <a:pt x="424576" y="880110"/>
                </a:lnTo>
                <a:lnTo>
                  <a:pt x="444200" y="849630"/>
                </a:lnTo>
                <a:lnTo>
                  <a:pt x="458787" y="814069"/>
                </a:lnTo>
                <a:lnTo>
                  <a:pt x="593788" y="814069"/>
                </a:lnTo>
                <a:lnTo>
                  <a:pt x="593788" y="768350"/>
                </a:lnTo>
                <a:lnTo>
                  <a:pt x="543750" y="768350"/>
                </a:lnTo>
                <a:lnTo>
                  <a:pt x="512421" y="753110"/>
                </a:lnTo>
                <a:lnTo>
                  <a:pt x="489997" y="732789"/>
                </a:lnTo>
                <a:lnTo>
                  <a:pt x="476956" y="709930"/>
                </a:lnTo>
                <a:lnTo>
                  <a:pt x="473773" y="684530"/>
                </a:lnTo>
                <a:lnTo>
                  <a:pt x="485507" y="657860"/>
                </a:lnTo>
                <a:lnTo>
                  <a:pt x="513159" y="638810"/>
                </a:lnTo>
                <a:lnTo>
                  <a:pt x="551122" y="627380"/>
                </a:lnTo>
                <a:lnTo>
                  <a:pt x="593788" y="623569"/>
                </a:lnTo>
                <a:lnTo>
                  <a:pt x="593788" y="621030"/>
                </a:lnTo>
                <a:lnTo>
                  <a:pt x="423752" y="621030"/>
                </a:lnTo>
                <a:lnTo>
                  <a:pt x="403707" y="605789"/>
                </a:lnTo>
                <a:lnTo>
                  <a:pt x="401009" y="600710"/>
                </a:lnTo>
                <a:lnTo>
                  <a:pt x="343725" y="600710"/>
                </a:lnTo>
                <a:lnTo>
                  <a:pt x="335361" y="596900"/>
                </a:lnTo>
                <a:lnTo>
                  <a:pt x="327199" y="591819"/>
                </a:lnTo>
                <a:lnTo>
                  <a:pt x="319490" y="586739"/>
                </a:lnTo>
                <a:lnTo>
                  <a:pt x="312483" y="579119"/>
                </a:lnTo>
                <a:close/>
              </a:path>
              <a:path w="1188085" h="1257300">
                <a:moveTo>
                  <a:pt x="772706" y="811530"/>
                </a:moveTo>
                <a:lnTo>
                  <a:pt x="732599" y="811530"/>
                </a:lnTo>
                <a:lnTo>
                  <a:pt x="747184" y="847089"/>
                </a:lnTo>
                <a:lnTo>
                  <a:pt x="766794" y="878839"/>
                </a:lnTo>
                <a:lnTo>
                  <a:pt x="791785" y="904239"/>
                </a:lnTo>
                <a:lnTo>
                  <a:pt x="822515" y="922019"/>
                </a:lnTo>
                <a:lnTo>
                  <a:pt x="785005" y="967739"/>
                </a:lnTo>
                <a:lnTo>
                  <a:pt x="749895" y="1005839"/>
                </a:lnTo>
                <a:lnTo>
                  <a:pt x="715200" y="1038860"/>
                </a:lnTo>
                <a:lnTo>
                  <a:pt x="678939" y="1066800"/>
                </a:lnTo>
                <a:lnTo>
                  <a:pt x="639129" y="1089660"/>
                </a:lnTo>
                <a:lnTo>
                  <a:pt x="593788" y="1108710"/>
                </a:lnTo>
                <a:lnTo>
                  <a:pt x="593788" y="1127760"/>
                </a:lnTo>
                <a:lnTo>
                  <a:pt x="605091" y="1127760"/>
                </a:lnTo>
                <a:lnTo>
                  <a:pt x="612584" y="1135380"/>
                </a:lnTo>
                <a:lnTo>
                  <a:pt x="612584" y="1155700"/>
                </a:lnTo>
                <a:lnTo>
                  <a:pt x="605091" y="1164589"/>
                </a:lnTo>
                <a:lnTo>
                  <a:pt x="593788" y="1164589"/>
                </a:lnTo>
                <a:lnTo>
                  <a:pt x="593788" y="1176020"/>
                </a:lnTo>
                <a:lnTo>
                  <a:pt x="605091" y="1176020"/>
                </a:lnTo>
                <a:lnTo>
                  <a:pt x="612584" y="1183639"/>
                </a:lnTo>
                <a:lnTo>
                  <a:pt x="612584" y="1203960"/>
                </a:lnTo>
                <a:lnTo>
                  <a:pt x="605091" y="1212850"/>
                </a:lnTo>
                <a:lnTo>
                  <a:pt x="593788" y="1212850"/>
                </a:lnTo>
                <a:lnTo>
                  <a:pt x="593788" y="1257300"/>
                </a:lnTo>
                <a:lnTo>
                  <a:pt x="876363" y="1257300"/>
                </a:lnTo>
                <a:lnTo>
                  <a:pt x="876363" y="896619"/>
                </a:lnTo>
                <a:lnTo>
                  <a:pt x="863377" y="891539"/>
                </a:lnTo>
                <a:lnTo>
                  <a:pt x="857182" y="889000"/>
                </a:lnTo>
                <a:lnTo>
                  <a:pt x="851344" y="886460"/>
                </a:lnTo>
                <a:lnTo>
                  <a:pt x="815705" y="867410"/>
                </a:lnTo>
                <a:lnTo>
                  <a:pt x="790257" y="843280"/>
                </a:lnTo>
                <a:lnTo>
                  <a:pt x="773477" y="814069"/>
                </a:lnTo>
                <a:lnTo>
                  <a:pt x="772706" y="811530"/>
                </a:lnTo>
                <a:close/>
              </a:path>
              <a:path w="1188085" h="1257300">
                <a:moveTo>
                  <a:pt x="876363" y="896619"/>
                </a:moveTo>
                <a:lnTo>
                  <a:pt x="876363" y="1257300"/>
                </a:lnTo>
                <a:lnTo>
                  <a:pt x="1147635" y="1257300"/>
                </a:lnTo>
                <a:lnTo>
                  <a:pt x="1163726" y="1228089"/>
                </a:lnTo>
                <a:lnTo>
                  <a:pt x="1176067" y="1197610"/>
                </a:lnTo>
                <a:lnTo>
                  <a:pt x="1184193" y="1168400"/>
                </a:lnTo>
                <a:lnTo>
                  <a:pt x="1187640" y="1139189"/>
                </a:lnTo>
                <a:lnTo>
                  <a:pt x="1183872" y="1093470"/>
                </a:lnTo>
                <a:lnTo>
                  <a:pt x="1170483" y="1054100"/>
                </a:lnTo>
                <a:lnTo>
                  <a:pt x="1148800" y="1022350"/>
                </a:lnTo>
                <a:lnTo>
                  <a:pt x="1120151" y="995680"/>
                </a:lnTo>
                <a:lnTo>
                  <a:pt x="1085865" y="974089"/>
                </a:lnTo>
                <a:lnTo>
                  <a:pt x="1047270" y="956310"/>
                </a:lnTo>
                <a:lnTo>
                  <a:pt x="1005695" y="939800"/>
                </a:lnTo>
                <a:lnTo>
                  <a:pt x="918913" y="911860"/>
                </a:lnTo>
                <a:lnTo>
                  <a:pt x="876363" y="896619"/>
                </a:lnTo>
                <a:close/>
              </a:path>
              <a:path w="1188085" h="1257300">
                <a:moveTo>
                  <a:pt x="593788" y="814069"/>
                </a:moveTo>
                <a:lnTo>
                  <a:pt x="458787" y="814069"/>
                </a:lnTo>
                <a:lnTo>
                  <a:pt x="492265" y="836930"/>
                </a:lnTo>
                <a:lnTo>
                  <a:pt x="525827" y="854710"/>
                </a:lnTo>
                <a:lnTo>
                  <a:pt x="557746" y="864869"/>
                </a:lnTo>
                <a:lnTo>
                  <a:pt x="586295" y="868680"/>
                </a:lnTo>
                <a:lnTo>
                  <a:pt x="593788" y="868680"/>
                </a:lnTo>
                <a:lnTo>
                  <a:pt x="593788" y="814069"/>
                </a:lnTo>
                <a:close/>
              </a:path>
              <a:path w="1188085" h="1257300">
                <a:moveTo>
                  <a:pt x="595058" y="749300"/>
                </a:moveTo>
                <a:lnTo>
                  <a:pt x="593788" y="749300"/>
                </a:lnTo>
                <a:lnTo>
                  <a:pt x="593788" y="868680"/>
                </a:lnTo>
                <a:lnTo>
                  <a:pt x="602551" y="868680"/>
                </a:lnTo>
                <a:lnTo>
                  <a:pt x="631801" y="864869"/>
                </a:lnTo>
                <a:lnTo>
                  <a:pt x="664241" y="853439"/>
                </a:lnTo>
                <a:lnTo>
                  <a:pt x="698349" y="835660"/>
                </a:lnTo>
                <a:lnTo>
                  <a:pt x="732599" y="811530"/>
                </a:lnTo>
                <a:lnTo>
                  <a:pt x="772706" y="811530"/>
                </a:lnTo>
                <a:lnTo>
                  <a:pt x="763841" y="782319"/>
                </a:lnTo>
                <a:lnTo>
                  <a:pt x="776939" y="768350"/>
                </a:lnTo>
                <a:lnTo>
                  <a:pt x="631277" y="768350"/>
                </a:lnTo>
                <a:lnTo>
                  <a:pt x="619125" y="762000"/>
                </a:lnTo>
                <a:lnTo>
                  <a:pt x="607448" y="753110"/>
                </a:lnTo>
                <a:lnTo>
                  <a:pt x="595058" y="749300"/>
                </a:lnTo>
                <a:close/>
              </a:path>
              <a:path w="1188085" h="1257300">
                <a:moveTo>
                  <a:pt x="593788" y="749300"/>
                </a:moveTo>
                <a:lnTo>
                  <a:pt x="581398" y="753110"/>
                </a:lnTo>
                <a:lnTo>
                  <a:pt x="569722" y="762000"/>
                </a:lnTo>
                <a:lnTo>
                  <a:pt x="557569" y="768350"/>
                </a:lnTo>
                <a:lnTo>
                  <a:pt x="593788" y="768350"/>
                </a:lnTo>
                <a:lnTo>
                  <a:pt x="593788" y="749300"/>
                </a:lnTo>
                <a:close/>
              </a:path>
              <a:path w="1188085" h="1257300">
                <a:moveTo>
                  <a:pt x="639351" y="577850"/>
                </a:moveTo>
                <a:lnTo>
                  <a:pt x="593788" y="580389"/>
                </a:lnTo>
                <a:lnTo>
                  <a:pt x="593788" y="623569"/>
                </a:lnTo>
                <a:lnTo>
                  <a:pt x="636772" y="627380"/>
                </a:lnTo>
                <a:lnTo>
                  <a:pt x="674004" y="638810"/>
                </a:lnTo>
                <a:lnTo>
                  <a:pt x="700212" y="660400"/>
                </a:lnTo>
                <a:lnTo>
                  <a:pt x="710120" y="689610"/>
                </a:lnTo>
                <a:lnTo>
                  <a:pt x="706282" y="712469"/>
                </a:lnTo>
                <a:lnTo>
                  <a:pt x="694467" y="734060"/>
                </a:lnTo>
                <a:lnTo>
                  <a:pt x="674223" y="753110"/>
                </a:lnTo>
                <a:lnTo>
                  <a:pt x="645096" y="768350"/>
                </a:lnTo>
                <a:lnTo>
                  <a:pt x="776939" y="768350"/>
                </a:lnTo>
                <a:lnTo>
                  <a:pt x="782893" y="762000"/>
                </a:lnTo>
                <a:lnTo>
                  <a:pt x="800338" y="740410"/>
                </a:lnTo>
                <a:lnTo>
                  <a:pt x="815472" y="716280"/>
                </a:lnTo>
                <a:lnTo>
                  <a:pt x="827595" y="690880"/>
                </a:lnTo>
                <a:lnTo>
                  <a:pt x="836713" y="676910"/>
                </a:lnTo>
                <a:lnTo>
                  <a:pt x="845391" y="661669"/>
                </a:lnTo>
                <a:lnTo>
                  <a:pt x="853616" y="646430"/>
                </a:lnTo>
                <a:lnTo>
                  <a:pt x="861377" y="631189"/>
                </a:lnTo>
                <a:lnTo>
                  <a:pt x="871283" y="627380"/>
                </a:lnTo>
                <a:lnTo>
                  <a:pt x="876363" y="624839"/>
                </a:lnTo>
                <a:lnTo>
                  <a:pt x="876363" y="621030"/>
                </a:lnTo>
                <a:lnTo>
                  <a:pt x="760877" y="621030"/>
                </a:lnTo>
                <a:lnTo>
                  <a:pt x="735012" y="615950"/>
                </a:lnTo>
                <a:lnTo>
                  <a:pt x="733869" y="613410"/>
                </a:lnTo>
                <a:lnTo>
                  <a:pt x="731329" y="612139"/>
                </a:lnTo>
                <a:lnTo>
                  <a:pt x="730059" y="610869"/>
                </a:lnTo>
                <a:lnTo>
                  <a:pt x="706999" y="595630"/>
                </a:lnTo>
                <a:lnTo>
                  <a:pt x="676925" y="584200"/>
                </a:lnTo>
                <a:lnTo>
                  <a:pt x="639351" y="577850"/>
                </a:lnTo>
                <a:close/>
              </a:path>
              <a:path w="1188085" h="1257300">
                <a:moveTo>
                  <a:pt x="312483" y="161289"/>
                </a:moveTo>
                <a:lnTo>
                  <a:pt x="292933" y="213360"/>
                </a:lnTo>
                <a:lnTo>
                  <a:pt x="278765" y="266700"/>
                </a:lnTo>
                <a:lnTo>
                  <a:pt x="269263" y="321310"/>
                </a:lnTo>
                <a:lnTo>
                  <a:pt x="263715" y="374650"/>
                </a:lnTo>
                <a:lnTo>
                  <a:pt x="257137" y="387350"/>
                </a:lnTo>
                <a:lnTo>
                  <a:pt x="245046" y="431800"/>
                </a:lnTo>
                <a:lnTo>
                  <a:pt x="242014" y="474980"/>
                </a:lnTo>
                <a:lnTo>
                  <a:pt x="243742" y="496569"/>
                </a:lnTo>
                <a:lnTo>
                  <a:pt x="252932" y="539750"/>
                </a:lnTo>
                <a:lnTo>
                  <a:pt x="268926" y="579119"/>
                </a:lnTo>
                <a:lnTo>
                  <a:pt x="295322" y="612139"/>
                </a:lnTo>
                <a:lnTo>
                  <a:pt x="312483" y="624839"/>
                </a:lnTo>
                <a:lnTo>
                  <a:pt x="312483" y="579119"/>
                </a:lnTo>
                <a:lnTo>
                  <a:pt x="291572" y="543560"/>
                </a:lnTo>
                <a:lnTo>
                  <a:pt x="279876" y="499110"/>
                </a:lnTo>
                <a:lnTo>
                  <a:pt x="278229" y="450850"/>
                </a:lnTo>
                <a:lnTo>
                  <a:pt x="287464" y="406400"/>
                </a:lnTo>
                <a:lnTo>
                  <a:pt x="312483" y="370839"/>
                </a:lnTo>
                <a:lnTo>
                  <a:pt x="312483" y="161289"/>
                </a:lnTo>
                <a:close/>
              </a:path>
              <a:path w="1188085" h="1257300">
                <a:moveTo>
                  <a:pt x="876363" y="172719"/>
                </a:moveTo>
                <a:lnTo>
                  <a:pt x="876363" y="368300"/>
                </a:lnTo>
                <a:lnTo>
                  <a:pt x="882362" y="372110"/>
                </a:lnTo>
                <a:lnTo>
                  <a:pt x="888825" y="379730"/>
                </a:lnTo>
                <a:lnTo>
                  <a:pt x="895312" y="392430"/>
                </a:lnTo>
                <a:lnTo>
                  <a:pt x="901382" y="408939"/>
                </a:lnTo>
                <a:lnTo>
                  <a:pt x="909921" y="453389"/>
                </a:lnTo>
                <a:lnTo>
                  <a:pt x="908065" y="499110"/>
                </a:lnTo>
                <a:lnTo>
                  <a:pt x="896614" y="542289"/>
                </a:lnTo>
                <a:lnTo>
                  <a:pt x="876363" y="577850"/>
                </a:lnTo>
                <a:lnTo>
                  <a:pt x="876363" y="624839"/>
                </a:lnTo>
                <a:lnTo>
                  <a:pt x="907605" y="595630"/>
                </a:lnTo>
                <a:lnTo>
                  <a:pt x="928211" y="560069"/>
                </a:lnTo>
                <a:lnTo>
                  <a:pt x="941387" y="518160"/>
                </a:lnTo>
                <a:lnTo>
                  <a:pt x="945721" y="474980"/>
                </a:lnTo>
                <a:lnTo>
                  <a:pt x="945191" y="453389"/>
                </a:lnTo>
                <a:lnTo>
                  <a:pt x="936164" y="401319"/>
                </a:lnTo>
                <a:lnTo>
                  <a:pt x="925131" y="374650"/>
                </a:lnTo>
                <a:lnTo>
                  <a:pt x="917154" y="317500"/>
                </a:lnTo>
                <a:lnTo>
                  <a:pt x="906367" y="265430"/>
                </a:lnTo>
                <a:lnTo>
                  <a:pt x="892770" y="217169"/>
                </a:lnTo>
                <a:lnTo>
                  <a:pt x="876363" y="172719"/>
                </a:lnTo>
                <a:close/>
              </a:path>
              <a:path w="1188085" h="1257300">
                <a:moveTo>
                  <a:pt x="546274" y="577850"/>
                </a:moveTo>
                <a:lnTo>
                  <a:pt x="508317" y="582930"/>
                </a:lnTo>
                <a:lnTo>
                  <a:pt x="478075" y="595630"/>
                </a:lnTo>
                <a:lnTo>
                  <a:pt x="454977" y="610869"/>
                </a:lnTo>
                <a:lnTo>
                  <a:pt x="452564" y="612139"/>
                </a:lnTo>
                <a:lnTo>
                  <a:pt x="448754" y="615950"/>
                </a:lnTo>
                <a:lnTo>
                  <a:pt x="423752" y="621030"/>
                </a:lnTo>
                <a:lnTo>
                  <a:pt x="593788" y="621030"/>
                </a:lnTo>
                <a:lnTo>
                  <a:pt x="593788" y="580389"/>
                </a:lnTo>
                <a:lnTo>
                  <a:pt x="592518" y="580389"/>
                </a:lnTo>
                <a:lnTo>
                  <a:pt x="546274" y="577850"/>
                </a:lnTo>
                <a:close/>
              </a:path>
              <a:path w="1188085" h="1257300">
                <a:moveTo>
                  <a:pt x="643211" y="0"/>
                </a:moveTo>
                <a:lnTo>
                  <a:pt x="593788" y="2539"/>
                </a:lnTo>
                <a:lnTo>
                  <a:pt x="593788" y="276860"/>
                </a:lnTo>
                <a:lnTo>
                  <a:pt x="633346" y="304800"/>
                </a:lnTo>
                <a:lnTo>
                  <a:pt x="674032" y="331469"/>
                </a:lnTo>
                <a:lnTo>
                  <a:pt x="718192" y="355600"/>
                </a:lnTo>
                <a:lnTo>
                  <a:pt x="768174" y="373380"/>
                </a:lnTo>
                <a:lnTo>
                  <a:pt x="826325" y="382269"/>
                </a:lnTo>
                <a:lnTo>
                  <a:pt x="824346" y="430530"/>
                </a:lnTo>
                <a:lnTo>
                  <a:pt x="819263" y="482600"/>
                </a:lnTo>
                <a:lnTo>
                  <a:pt x="810726" y="532130"/>
                </a:lnTo>
                <a:lnTo>
                  <a:pt x="798384" y="574039"/>
                </a:lnTo>
                <a:lnTo>
                  <a:pt x="760877" y="621030"/>
                </a:lnTo>
                <a:lnTo>
                  <a:pt x="876363" y="621030"/>
                </a:lnTo>
                <a:lnTo>
                  <a:pt x="876363" y="600710"/>
                </a:lnTo>
                <a:lnTo>
                  <a:pt x="845121" y="600710"/>
                </a:lnTo>
                <a:lnTo>
                  <a:pt x="841746" y="543560"/>
                </a:lnTo>
                <a:lnTo>
                  <a:pt x="841056" y="499110"/>
                </a:lnTo>
                <a:lnTo>
                  <a:pt x="841077" y="491489"/>
                </a:lnTo>
                <a:lnTo>
                  <a:pt x="842567" y="453389"/>
                </a:lnTo>
                <a:lnTo>
                  <a:pt x="851163" y="396239"/>
                </a:lnTo>
                <a:lnTo>
                  <a:pt x="876363" y="368300"/>
                </a:lnTo>
                <a:lnTo>
                  <a:pt x="876363" y="172719"/>
                </a:lnTo>
                <a:lnTo>
                  <a:pt x="854402" y="129539"/>
                </a:lnTo>
                <a:lnTo>
                  <a:pt x="828835" y="91439"/>
                </a:lnTo>
                <a:lnTo>
                  <a:pt x="799557" y="59689"/>
                </a:lnTo>
                <a:lnTo>
                  <a:pt x="766460" y="34289"/>
                </a:lnTo>
                <a:lnTo>
                  <a:pt x="729441" y="15239"/>
                </a:lnTo>
                <a:lnTo>
                  <a:pt x="688393" y="3810"/>
                </a:lnTo>
                <a:lnTo>
                  <a:pt x="643211" y="0"/>
                </a:lnTo>
                <a:close/>
              </a:path>
              <a:path w="1188085" h="1257300">
                <a:moveTo>
                  <a:pt x="593788" y="2539"/>
                </a:moveTo>
                <a:lnTo>
                  <a:pt x="568626" y="7619"/>
                </a:lnTo>
                <a:lnTo>
                  <a:pt x="555658" y="11430"/>
                </a:lnTo>
                <a:lnTo>
                  <a:pt x="515366" y="19050"/>
                </a:lnTo>
                <a:lnTo>
                  <a:pt x="502459" y="22860"/>
                </a:lnTo>
                <a:lnTo>
                  <a:pt x="490029" y="26669"/>
                </a:lnTo>
                <a:lnTo>
                  <a:pt x="441328" y="35560"/>
                </a:lnTo>
                <a:lnTo>
                  <a:pt x="399826" y="54610"/>
                </a:lnTo>
                <a:lnTo>
                  <a:pt x="364921" y="82550"/>
                </a:lnTo>
                <a:lnTo>
                  <a:pt x="336007" y="119380"/>
                </a:lnTo>
                <a:lnTo>
                  <a:pt x="312483" y="161289"/>
                </a:lnTo>
                <a:lnTo>
                  <a:pt x="312483" y="370839"/>
                </a:lnTo>
                <a:lnTo>
                  <a:pt x="320881" y="370839"/>
                </a:lnTo>
                <a:lnTo>
                  <a:pt x="328803" y="377189"/>
                </a:lnTo>
                <a:lnTo>
                  <a:pt x="335772" y="389889"/>
                </a:lnTo>
                <a:lnTo>
                  <a:pt x="341312" y="408939"/>
                </a:lnTo>
                <a:lnTo>
                  <a:pt x="346279" y="445769"/>
                </a:lnTo>
                <a:lnTo>
                  <a:pt x="348186" y="491489"/>
                </a:lnTo>
                <a:lnTo>
                  <a:pt x="347259" y="543560"/>
                </a:lnTo>
                <a:lnTo>
                  <a:pt x="343725" y="600710"/>
                </a:lnTo>
                <a:lnTo>
                  <a:pt x="401009" y="600710"/>
                </a:lnTo>
                <a:lnTo>
                  <a:pt x="376793" y="534669"/>
                </a:lnTo>
                <a:lnTo>
                  <a:pt x="369075" y="486410"/>
                </a:lnTo>
                <a:lnTo>
                  <a:pt x="364618" y="435610"/>
                </a:lnTo>
                <a:lnTo>
                  <a:pt x="363084" y="389889"/>
                </a:lnTo>
                <a:lnTo>
                  <a:pt x="363185" y="377189"/>
                </a:lnTo>
                <a:lnTo>
                  <a:pt x="363791" y="344169"/>
                </a:lnTo>
                <a:lnTo>
                  <a:pt x="363791" y="337819"/>
                </a:lnTo>
                <a:lnTo>
                  <a:pt x="372411" y="285750"/>
                </a:lnTo>
                <a:lnTo>
                  <a:pt x="391223" y="241300"/>
                </a:lnTo>
                <a:lnTo>
                  <a:pt x="445357" y="217169"/>
                </a:lnTo>
                <a:lnTo>
                  <a:pt x="593788" y="217169"/>
                </a:lnTo>
                <a:lnTo>
                  <a:pt x="593788" y="2539"/>
                </a:lnTo>
                <a:close/>
              </a:path>
              <a:path w="1188085" h="1257300">
                <a:moveTo>
                  <a:pt x="876363" y="577850"/>
                </a:moveTo>
                <a:lnTo>
                  <a:pt x="869356" y="585469"/>
                </a:lnTo>
                <a:lnTo>
                  <a:pt x="861647" y="591819"/>
                </a:lnTo>
                <a:lnTo>
                  <a:pt x="853485" y="596900"/>
                </a:lnTo>
                <a:lnTo>
                  <a:pt x="845121" y="600710"/>
                </a:lnTo>
                <a:lnTo>
                  <a:pt x="876363" y="600710"/>
                </a:lnTo>
                <a:lnTo>
                  <a:pt x="876363" y="577850"/>
                </a:lnTo>
                <a:close/>
              </a:path>
              <a:path w="1188085" h="1257300">
                <a:moveTo>
                  <a:pt x="593788" y="217169"/>
                </a:moveTo>
                <a:lnTo>
                  <a:pt x="445357" y="217169"/>
                </a:lnTo>
                <a:lnTo>
                  <a:pt x="484449" y="222250"/>
                </a:lnTo>
                <a:lnTo>
                  <a:pt x="527494" y="237489"/>
                </a:lnTo>
                <a:lnTo>
                  <a:pt x="544889" y="246380"/>
                </a:lnTo>
                <a:lnTo>
                  <a:pt x="561594" y="255269"/>
                </a:lnTo>
                <a:lnTo>
                  <a:pt x="577822" y="265430"/>
                </a:lnTo>
                <a:lnTo>
                  <a:pt x="593788" y="276860"/>
                </a:lnTo>
                <a:lnTo>
                  <a:pt x="593788" y="217169"/>
                </a:lnTo>
                <a:close/>
              </a:path>
            </a:pathLst>
          </a:custGeom>
          <a:solidFill>
            <a:srgbClr val="C19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792" y="4186644"/>
            <a:ext cx="8656955" cy="809625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96427" y="3524250"/>
            <a:ext cx="18415" cy="698500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97443" y="3524377"/>
            <a:ext cx="530860" cy="275590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03793" y="3534028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82863" y="3529076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850121" y="3527171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95994" y="3591305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0493" y="3590035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16239" y="366014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276" y="3658870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59519" y="366001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38386" y="3592067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03995" y="3726053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6334" y="3719321"/>
            <a:ext cx="83820" cy="6096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940927" y="3725417"/>
            <a:ext cx="83820" cy="60325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229" y="321360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7517" y="2566161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463" y="273342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0519" y="177947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88538" y="469392"/>
            <a:ext cx="25666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函数的定义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6354" y="1456435"/>
            <a:ext cx="8369046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函数是一段具有特定功能的、可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重复使用（重用）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的语句组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5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234950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用函数名表示，也是通过函数名调用的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234950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endParaRPr sz="25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234950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函数的</a:t>
            </a:r>
            <a:r>
              <a:rPr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两个作用：降低编程难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度</a:t>
            </a:r>
            <a:r>
              <a:rPr sz="2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和</a:t>
            </a:r>
            <a:r>
              <a:rPr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代码复用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6354" y="3645833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函数的类型包括：用户自定义函数、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内置函数、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标准库函数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07904" y="1707654"/>
            <a:ext cx="2322258" cy="6924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05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下课了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</p:spTree>
    <p:extLst>
      <p:ext uri="{BB962C8B-B14F-4D97-AF65-F5344CB8AC3E}">
        <p14:creationId xmlns:p14="http://schemas.microsoft.com/office/powerpoint/2010/main" val="11615002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229" y="321360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7517" y="2566161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463" y="273342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0519" y="177947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5000" y="469392"/>
            <a:ext cx="4495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177" y="1285083"/>
            <a:ext cx="7675753" cy="189026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840740" algn="l"/>
              </a:tabLst>
            </a:pPr>
            <a:r>
              <a:rPr sz="2400" b="1" i="1" dirty="0" err="1">
                <a:solidFill>
                  <a:srgbClr val="FF92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def</a:t>
            </a:r>
            <a:r>
              <a:rPr sz="2400" b="1" i="1" dirty="0">
                <a:solidFill>
                  <a:srgbClr val="FF92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	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&lt;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函数名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&gt;</a:t>
            </a:r>
            <a:r>
              <a:rPr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(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&lt;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参数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(0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个或多</a:t>
            </a:r>
            <a:r>
              <a:rPr sz="2400" b="1" spc="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个</a:t>
            </a:r>
            <a:r>
              <a:rPr lang="zh-CN" altLang="en-US" sz="2400" b="1" spc="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，逗号隔开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)&gt;</a:t>
            </a:r>
            <a:r>
              <a:rPr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)</a:t>
            </a:r>
            <a:r>
              <a:rPr sz="2400" b="1" spc="-5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: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853440">
              <a:lnSpc>
                <a:spcPct val="100000"/>
              </a:lnSpc>
            </a:pP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&lt;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函数体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&gt;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853440">
              <a:lnSpc>
                <a:spcPct val="100000"/>
              </a:lnSpc>
              <a:tabLst>
                <a:tab pos="2200275" algn="l"/>
              </a:tabLst>
            </a:pPr>
            <a:r>
              <a:rPr sz="2400" b="1" i="1" dirty="0">
                <a:solidFill>
                  <a:srgbClr val="FF92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return	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&lt;</a:t>
            </a:r>
            <a:r>
              <a:rPr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返回值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</a:t>
            </a:r>
            <a:r>
              <a:rPr lang="zh-CN" altLang="en-US" sz="2400" b="1" spc="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逗号隔开</a:t>
            </a:r>
            <a:r>
              <a:rPr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&gt;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0019" y="3455443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部分可由可无，也可以只有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没有返回值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函数定义后，若没有调用，不会执行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6258" y="29405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53546" y="2293111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72492" y="24603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0519" y="177947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4724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函数的定义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87352" y="3746246"/>
            <a:ext cx="11436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000" b="1" i="1" spc="-6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14444" y="222212"/>
            <a:ext cx="1289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计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算</a:t>
            </a:r>
            <a:r>
              <a:rPr sz="2800" b="1" spc="-9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b="1" spc="-5" dirty="0">
                <a:latin typeface="Consolas" panose="020B0609020204030204"/>
                <a:cs typeface="Consolas" panose="020B0609020204030204"/>
              </a:rPr>
              <a:t>n!</a:t>
            </a:r>
            <a:endParaRPr sz="32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21567" y="1711325"/>
            <a:ext cx="365125" cy="163195"/>
          </a:xfrm>
          <a:custGeom>
            <a:avLst/>
            <a:gdLst/>
            <a:ahLst/>
            <a:cxnLst/>
            <a:rect l="l" t="t" r="r" b="b"/>
            <a:pathLst>
              <a:path w="365125" h="163194">
                <a:moveTo>
                  <a:pt x="305157" y="145356"/>
                </a:moveTo>
                <a:lnTo>
                  <a:pt x="279781" y="162813"/>
                </a:lnTo>
                <a:lnTo>
                  <a:pt x="364744" y="155701"/>
                </a:lnTo>
                <a:lnTo>
                  <a:pt x="358299" y="148462"/>
                </a:lnTo>
                <a:lnTo>
                  <a:pt x="312927" y="148462"/>
                </a:lnTo>
                <a:lnTo>
                  <a:pt x="305157" y="145356"/>
                </a:lnTo>
                <a:close/>
              </a:path>
              <a:path w="365125" h="163194">
                <a:moveTo>
                  <a:pt x="317574" y="136815"/>
                </a:moveTo>
                <a:lnTo>
                  <a:pt x="305157" y="145356"/>
                </a:lnTo>
                <a:lnTo>
                  <a:pt x="312927" y="148462"/>
                </a:lnTo>
                <a:lnTo>
                  <a:pt x="317574" y="136815"/>
                </a:lnTo>
                <a:close/>
              </a:path>
              <a:path w="365125" h="163194">
                <a:moveTo>
                  <a:pt x="308101" y="92075"/>
                </a:moveTo>
                <a:lnTo>
                  <a:pt x="314508" y="122143"/>
                </a:lnTo>
                <a:lnTo>
                  <a:pt x="322199" y="125222"/>
                </a:lnTo>
                <a:lnTo>
                  <a:pt x="312927" y="148462"/>
                </a:lnTo>
                <a:lnTo>
                  <a:pt x="358299" y="148462"/>
                </a:lnTo>
                <a:lnTo>
                  <a:pt x="308101" y="92075"/>
                </a:lnTo>
                <a:close/>
              </a:path>
              <a:path w="365125" h="163194">
                <a:moveTo>
                  <a:pt x="9398" y="0"/>
                </a:moveTo>
                <a:lnTo>
                  <a:pt x="0" y="23368"/>
                </a:lnTo>
                <a:lnTo>
                  <a:pt x="305157" y="145356"/>
                </a:lnTo>
                <a:lnTo>
                  <a:pt x="317574" y="136815"/>
                </a:lnTo>
                <a:lnTo>
                  <a:pt x="314508" y="122143"/>
                </a:lnTo>
                <a:lnTo>
                  <a:pt x="9398" y="0"/>
                </a:lnTo>
                <a:close/>
              </a:path>
              <a:path w="365125" h="163194">
                <a:moveTo>
                  <a:pt x="314508" y="122143"/>
                </a:moveTo>
                <a:lnTo>
                  <a:pt x="317613" y="136716"/>
                </a:lnTo>
                <a:lnTo>
                  <a:pt x="322199" y="125222"/>
                </a:lnTo>
                <a:lnTo>
                  <a:pt x="314508" y="122143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43996" y="1428750"/>
            <a:ext cx="4183379" cy="219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4420" algn="l"/>
              </a:tabLst>
            </a:pPr>
            <a:r>
              <a:rPr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函数名	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形式</a:t>
            </a:r>
            <a:r>
              <a:rPr sz="1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参数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955675" marR="1961515" indent="-558800">
              <a:lnSpc>
                <a:spcPct val="150000"/>
              </a:lnSpc>
              <a:spcBef>
                <a:spcPts val="485"/>
              </a:spcBef>
              <a:tabLst>
                <a:tab pos="1235075" algn="l"/>
                <a:tab pos="1513840" algn="l"/>
              </a:tabLst>
            </a:pPr>
            <a:r>
              <a:rPr sz="2000" b="1" i="1" spc="-5" dirty="0" err="1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def</a:t>
            </a:r>
            <a:r>
              <a:rPr sz="2000" b="1" i="1" spc="-5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lang="en-US" sz="2000" b="1" i="1" spc="-5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fact(n)</a:t>
            </a:r>
            <a:r>
              <a:rPr sz="2000" b="1" spc="-6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:  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s	=	1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  <a:p>
            <a:pPr marL="955675">
              <a:lnSpc>
                <a:spcPct val="100000"/>
              </a:lnSpc>
              <a:spcBef>
                <a:spcPts val="1200"/>
              </a:spcBef>
            </a:pPr>
            <a:r>
              <a:rPr sz="2000" b="1" i="1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for 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i </a:t>
            </a:r>
            <a:r>
              <a:rPr sz="2000" b="1" i="1" spc="-5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in </a:t>
            </a:r>
            <a:r>
              <a:rPr sz="2000" b="1" dirty="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range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(1,</a:t>
            </a:r>
            <a:r>
              <a:rPr sz="2000" b="1" spc="-7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n+1):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  <a:p>
            <a:pPr marL="1374775">
              <a:lnSpc>
                <a:spcPct val="100000"/>
              </a:lnSpc>
              <a:spcBef>
                <a:spcPts val="1200"/>
              </a:spcBef>
              <a:tabLst>
                <a:tab pos="1654175" algn="l"/>
              </a:tabLst>
            </a:pPr>
            <a:r>
              <a:rPr sz="20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s	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*=</a:t>
            </a:r>
            <a:r>
              <a:rPr sz="2000" b="1" spc="-1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i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12471" y="1738502"/>
            <a:ext cx="342265" cy="140335"/>
          </a:xfrm>
          <a:custGeom>
            <a:avLst/>
            <a:gdLst/>
            <a:ahLst/>
            <a:cxnLst/>
            <a:rect l="l" t="t" r="r" b="b"/>
            <a:pathLst>
              <a:path w="342264" h="140335">
                <a:moveTo>
                  <a:pt x="59562" y="67818"/>
                </a:moveTo>
                <a:lnTo>
                  <a:pt x="0" y="128651"/>
                </a:lnTo>
                <a:lnTo>
                  <a:pt x="84455" y="139827"/>
                </a:lnTo>
                <a:lnTo>
                  <a:pt x="63555" y="123952"/>
                </a:lnTo>
                <a:lnTo>
                  <a:pt x="52070" y="123952"/>
                </a:lnTo>
                <a:lnTo>
                  <a:pt x="43942" y="100203"/>
                </a:lnTo>
                <a:lnTo>
                  <a:pt x="51829" y="97478"/>
                </a:lnTo>
                <a:lnTo>
                  <a:pt x="59562" y="67818"/>
                </a:lnTo>
                <a:close/>
              </a:path>
              <a:path w="342264" h="140335">
                <a:moveTo>
                  <a:pt x="48035" y="112163"/>
                </a:moveTo>
                <a:lnTo>
                  <a:pt x="52070" y="123952"/>
                </a:lnTo>
                <a:lnTo>
                  <a:pt x="59969" y="121227"/>
                </a:lnTo>
                <a:lnTo>
                  <a:pt x="48035" y="112163"/>
                </a:lnTo>
                <a:close/>
              </a:path>
              <a:path w="342264" h="140335">
                <a:moveTo>
                  <a:pt x="59969" y="121227"/>
                </a:moveTo>
                <a:lnTo>
                  <a:pt x="52070" y="123952"/>
                </a:lnTo>
                <a:lnTo>
                  <a:pt x="63555" y="123952"/>
                </a:lnTo>
                <a:lnTo>
                  <a:pt x="59969" y="121227"/>
                </a:lnTo>
                <a:close/>
              </a:path>
              <a:path w="342264" h="140335">
                <a:moveTo>
                  <a:pt x="334010" y="0"/>
                </a:moveTo>
                <a:lnTo>
                  <a:pt x="51829" y="97478"/>
                </a:lnTo>
                <a:lnTo>
                  <a:pt x="48015" y="112104"/>
                </a:lnTo>
                <a:lnTo>
                  <a:pt x="59969" y="121227"/>
                </a:lnTo>
                <a:lnTo>
                  <a:pt x="342265" y="23876"/>
                </a:lnTo>
                <a:lnTo>
                  <a:pt x="334010" y="0"/>
                </a:lnTo>
                <a:close/>
              </a:path>
              <a:path w="342264" h="140335">
                <a:moveTo>
                  <a:pt x="51829" y="97478"/>
                </a:moveTo>
                <a:lnTo>
                  <a:pt x="43942" y="100203"/>
                </a:lnTo>
                <a:lnTo>
                  <a:pt x="48015" y="112104"/>
                </a:lnTo>
                <a:lnTo>
                  <a:pt x="51829" y="97478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83208" y="3951478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返回值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203200" y="4000144"/>
            <a:ext cx="499745" cy="133350"/>
          </a:xfrm>
          <a:custGeom>
            <a:avLst/>
            <a:gdLst/>
            <a:ahLst/>
            <a:cxnLst/>
            <a:rect l="l" t="t" r="r" b="b"/>
            <a:pathLst>
              <a:path w="499745" h="133350">
                <a:moveTo>
                  <a:pt x="60490" y="21720"/>
                </a:moveTo>
                <a:lnTo>
                  <a:pt x="49861" y="32370"/>
                </a:lnTo>
                <a:lnTo>
                  <a:pt x="49825" y="32549"/>
                </a:lnTo>
                <a:lnTo>
                  <a:pt x="55564" y="46401"/>
                </a:lnTo>
                <a:lnTo>
                  <a:pt x="494411" y="133248"/>
                </a:lnTo>
                <a:lnTo>
                  <a:pt x="499237" y="108585"/>
                </a:lnTo>
                <a:lnTo>
                  <a:pt x="60490" y="21720"/>
                </a:lnTo>
                <a:close/>
              </a:path>
              <a:path w="499745" h="133350">
                <a:moveTo>
                  <a:pt x="82168" y="0"/>
                </a:moveTo>
                <a:lnTo>
                  <a:pt x="0" y="22580"/>
                </a:lnTo>
                <a:lnTo>
                  <a:pt x="67309" y="74752"/>
                </a:lnTo>
                <a:lnTo>
                  <a:pt x="55564" y="46401"/>
                </a:lnTo>
                <a:lnTo>
                  <a:pt x="47370" y="44780"/>
                </a:lnTo>
                <a:lnTo>
                  <a:pt x="52324" y="20104"/>
                </a:lnTo>
                <a:lnTo>
                  <a:pt x="62104" y="20104"/>
                </a:lnTo>
                <a:lnTo>
                  <a:pt x="82168" y="0"/>
                </a:lnTo>
                <a:close/>
              </a:path>
              <a:path w="499745" h="133350">
                <a:moveTo>
                  <a:pt x="49825" y="32549"/>
                </a:moveTo>
                <a:lnTo>
                  <a:pt x="47370" y="44780"/>
                </a:lnTo>
                <a:lnTo>
                  <a:pt x="55564" y="46401"/>
                </a:lnTo>
                <a:lnTo>
                  <a:pt x="49825" y="32549"/>
                </a:lnTo>
                <a:close/>
              </a:path>
              <a:path w="499745" h="133350">
                <a:moveTo>
                  <a:pt x="52324" y="20104"/>
                </a:moveTo>
                <a:lnTo>
                  <a:pt x="49861" y="32370"/>
                </a:lnTo>
                <a:lnTo>
                  <a:pt x="60490" y="21720"/>
                </a:lnTo>
                <a:lnTo>
                  <a:pt x="52324" y="20104"/>
                </a:lnTo>
                <a:close/>
              </a:path>
              <a:path w="499745" h="133350">
                <a:moveTo>
                  <a:pt x="62104" y="20104"/>
                </a:moveTo>
                <a:lnTo>
                  <a:pt x="52324" y="20104"/>
                </a:lnTo>
                <a:lnTo>
                  <a:pt x="60490" y="21720"/>
                </a:lnTo>
                <a:lnTo>
                  <a:pt x="62104" y="2010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矩形 14"/>
          <p:cNvSpPr/>
          <p:nvPr/>
        </p:nvSpPr>
        <p:spPr>
          <a:xfrm>
            <a:off x="572544" y="1468098"/>
            <a:ext cx="38625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#计算阶乘n!</a:t>
            </a:r>
          </a:p>
          <a:p>
            <a:r>
              <a:rPr lang="zh-CN" altLang="en-US" dirty="0"/>
              <a:t>n=10</a:t>
            </a:r>
          </a:p>
          <a:p>
            <a:r>
              <a:rPr lang="zh-CN" altLang="en-US" dirty="0"/>
              <a:t>s = 1 #s存放阶乘的结果</a:t>
            </a:r>
          </a:p>
          <a:p>
            <a:r>
              <a:rPr lang="zh-CN" altLang="en-US" dirty="0"/>
              <a:t>for i in range(1,n+1):</a:t>
            </a:r>
          </a:p>
          <a:p>
            <a:r>
              <a:rPr lang="zh-CN" altLang="en-US" dirty="0"/>
              <a:t>    s = s*i</a:t>
            </a:r>
          </a:p>
          <a:p>
            <a:r>
              <a:rPr lang="zh-CN" altLang="en-US" dirty="0"/>
              <a:t>print('{}的阶乘是{}'.format(n,s))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06525" y="1739107"/>
            <a:ext cx="1903413" cy="1698625"/>
            <a:chOff x="1977926" y="2445421"/>
            <a:chExt cx="2676674" cy="2388691"/>
          </a:xfrm>
        </p:grpSpPr>
        <p:sp>
          <p:nvSpPr>
            <p:cNvPr id="4101" name="Oval 5"/>
            <p:cNvSpPr>
              <a:spLocks noChangeArrowheads="1"/>
            </p:cNvSpPr>
            <p:nvPr/>
          </p:nvSpPr>
          <p:spPr bwMode="auto">
            <a:xfrm>
              <a:off x="2205633" y="2490069"/>
              <a:ext cx="2250281" cy="22502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80"/>
            </a:p>
          </p:txBody>
        </p:sp>
        <p:pic>
          <p:nvPicPr>
            <p:cNvPr id="4100" name="Picture 4" descr="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6152" y="4289401"/>
              <a:ext cx="2509242" cy="544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2582913" y="3099518"/>
              <a:ext cx="1419820" cy="103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4800" dirty="0">
                  <a:solidFill>
                    <a:schemeClr val="bg1"/>
                  </a:solidFill>
                </a:rPr>
                <a:t>02</a:t>
              </a:r>
            </a:p>
          </p:txBody>
        </p:sp>
        <p:pic>
          <p:nvPicPr>
            <p:cNvPr id="4107" name="Picture 11" descr="未标题-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3588" y="2445421"/>
              <a:ext cx="669727" cy="74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074170" y="3255789"/>
              <a:ext cx="580430" cy="223242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09" name="Group 13"/>
            <p:cNvGrpSpPr>
              <a:grpSpLocks/>
            </p:cNvGrpSpPr>
            <p:nvPr/>
          </p:nvGrpSpPr>
          <p:grpSpPr bwMode="auto">
            <a:xfrm>
              <a:off x="1977926" y="2632945"/>
              <a:ext cx="250031" cy="245566"/>
              <a:chOff x="223" y="203"/>
              <a:chExt cx="213" cy="211"/>
            </a:xfrm>
          </p:grpSpPr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1" name="Oval 15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3024932" y="2824933"/>
              <a:ext cx="482203" cy="183059"/>
            </a:xfrm>
            <a:custGeom>
              <a:avLst/>
              <a:gdLst>
                <a:gd name="T0" fmla="*/ 488 w 496"/>
                <a:gd name="T1" fmla="*/ 189 h 189"/>
                <a:gd name="T2" fmla="*/ 493 w 496"/>
                <a:gd name="T3" fmla="*/ 165 h 189"/>
                <a:gd name="T4" fmla="*/ 419 w 496"/>
                <a:gd name="T5" fmla="*/ 79 h 189"/>
                <a:gd name="T6" fmla="*/ 370 w 496"/>
                <a:gd name="T7" fmla="*/ 92 h 189"/>
                <a:gd name="T8" fmla="*/ 370 w 496"/>
                <a:gd name="T9" fmla="*/ 87 h 189"/>
                <a:gd name="T10" fmla="*/ 370 w 496"/>
                <a:gd name="T11" fmla="*/ 83 h 189"/>
                <a:gd name="T12" fmla="*/ 369 w 496"/>
                <a:gd name="T13" fmla="*/ 67 h 189"/>
                <a:gd name="T14" fmla="*/ 363 w 496"/>
                <a:gd name="T15" fmla="*/ 49 h 189"/>
                <a:gd name="T16" fmla="*/ 362 w 496"/>
                <a:gd name="T17" fmla="*/ 46 h 189"/>
                <a:gd name="T18" fmla="*/ 362 w 496"/>
                <a:gd name="T19" fmla="*/ 46 h 189"/>
                <a:gd name="T20" fmla="*/ 362 w 496"/>
                <a:gd name="T21" fmla="*/ 46 h 189"/>
                <a:gd name="T22" fmla="*/ 350 w 496"/>
                <a:gd name="T23" fmla="*/ 28 h 189"/>
                <a:gd name="T24" fmla="*/ 335 w 496"/>
                <a:gd name="T25" fmla="*/ 14 h 189"/>
                <a:gd name="T26" fmla="*/ 296 w 496"/>
                <a:gd name="T27" fmla="*/ 1 h 189"/>
                <a:gd name="T28" fmla="*/ 255 w 496"/>
                <a:gd name="T29" fmla="*/ 9 h 189"/>
                <a:gd name="T30" fmla="*/ 223 w 496"/>
                <a:gd name="T31" fmla="*/ 36 h 189"/>
                <a:gd name="T32" fmla="*/ 214 w 496"/>
                <a:gd name="T33" fmla="*/ 55 h 189"/>
                <a:gd name="T34" fmla="*/ 210 w 496"/>
                <a:gd name="T35" fmla="*/ 73 h 189"/>
                <a:gd name="T36" fmla="*/ 178 w 496"/>
                <a:gd name="T37" fmla="*/ 63 h 189"/>
                <a:gd name="T38" fmla="*/ 159 w 496"/>
                <a:gd name="T39" fmla="*/ 64 h 189"/>
                <a:gd name="T40" fmla="*/ 123 w 496"/>
                <a:gd name="T41" fmla="*/ 81 h 189"/>
                <a:gd name="T42" fmla="*/ 99 w 496"/>
                <a:gd name="T43" fmla="*/ 131 h 189"/>
                <a:gd name="T44" fmla="*/ 98 w 496"/>
                <a:gd name="T45" fmla="*/ 132 h 189"/>
                <a:gd name="T46" fmla="*/ 97 w 496"/>
                <a:gd name="T47" fmla="*/ 133 h 189"/>
                <a:gd name="T48" fmla="*/ 97 w 496"/>
                <a:gd name="T49" fmla="*/ 133 h 189"/>
                <a:gd name="T50" fmla="*/ 2 w 496"/>
                <a:gd name="T51" fmla="*/ 180 h 189"/>
                <a:gd name="T52" fmla="*/ 0 w 496"/>
                <a:gd name="T53" fmla="*/ 189 h 189"/>
                <a:gd name="T54" fmla="*/ 488 w 496"/>
                <a:gd name="T55" fmla="*/ 18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96" h="189">
                  <a:moveTo>
                    <a:pt x="488" y="189"/>
                  </a:moveTo>
                  <a:cubicBezTo>
                    <a:pt x="491" y="182"/>
                    <a:pt x="493" y="174"/>
                    <a:pt x="493" y="165"/>
                  </a:cubicBezTo>
                  <a:cubicBezTo>
                    <a:pt x="496" y="124"/>
                    <a:pt x="463" y="79"/>
                    <a:pt x="419" y="79"/>
                  </a:cubicBezTo>
                  <a:cubicBezTo>
                    <a:pt x="401" y="79"/>
                    <a:pt x="384" y="84"/>
                    <a:pt x="370" y="92"/>
                  </a:cubicBezTo>
                  <a:cubicBezTo>
                    <a:pt x="370" y="91"/>
                    <a:pt x="370" y="89"/>
                    <a:pt x="370" y="87"/>
                  </a:cubicBezTo>
                  <a:cubicBezTo>
                    <a:pt x="370" y="86"/>
                    <a:pt x="370" y="84"/>
                    <a:pt x="370" y="83"/>
                  </a:cubicBezTo>
                  <a:cubicBezTo>
                    <a:pt x="371" y="78"/>
                    <a:pt x="370" y="72"/>
                    <a:pt x="369" y="67"/>
                  </a:cubicBezTo>
                  <a:cubicBezTo>
                    <a:pt x="368" y="61"/>
                    <a:pt x="366" y="55"/>
                    <a:pt x="363" y="49"/>
                  </a:cubicBezTo>
                  <a:cubicBezTo>
                    <a:pt x="363" y="48"/>
                    <a:pt x="363" y="47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2" y="46"/>
                    <a:pt x="362" y="46"/>
                    <a:pt x="362" y="46"/>
                  </a:cubicBezTo>
                  <a:cubicBezTo>
                    <a:pt x="360" y="41"/>
                    <a:pt x="357" y="37"/>
                    <a:pt x="350" y="28"/>
                  </a:cubicBezTo>
                  <a:cubicBezTo>
                    <a:pt x="346" y="22"/>
                    <a:pt x="340" y="18"/>
                    <a:pt x="335" y="14"/>
                  </a:cubicBezTo>
                  <a:cubicBezTo>
                    <a:pt x="323" y="6"/>
                    <a:pt x="310" y="2"/>
                    <a:pt x="296" y="1"/>
                  </a:cubicBezTo>
                  <a:cubicBezTo>
                    <a:pt x="281" y="0"/>
                    <a:pt x="268" y="2"/>
                    <a:pt x="255" y="9"/>
                  </a:cubicBezTo>
                  <a:cubicBezTo>
                    <a:pt x="242" y="15"/>
                    <a:pt x="231" y="24"/>
                    <a:pt x="223" y="36"/>
                  </a:cubicBezTo>
                  <a:cubicBezTo>
                    <a:pt x="220" y="43"/>
                    <a:pt x="217" y="49"/>
                    <a:pt x="214" y="55"/>
                  </a:cubicBezTo>
                  <a:cubicBezTo>
                    <a:pt x="212" y="61"/>
                    <a:pt x="211" y="67"/>
                    <a:pt x="210" y="73"/>
                  </a:cubicBezTo>
                  <a:cubicBezTo>
                    <a:pt x="200" y="67"/>
                    <a:pt x="189" y="64"/>
                    <a:pt x="178" y="63"/>
                  </a:cubicBezTo>
                  <a:cubicBezTo>
                    <a:pt x="171" y="63"/>
                    <a:pt x="165" y="64"/>
                    <a:pt x="159" y="64"/>
                  </a:cubicBezTo>
                  <a:cubicBezTo>
                    <a:pt x="145" y="67"/>
                    <a:pt x="133" y="72"/>
                    <a:pt x="123" y="81"/>
                  </a:cubicBezTo>
                  <a:cubicBezTo>
                    <a:pt x="109" y="94"/>
                    <a:pt x="100" y="112"/>
                    <a:pt x="99" y="131"/>
                  </a:cubicBezTo>
                  <a:cubicBezTo>
                    <a:pt x="98" y="131"/>
                    <a:pt x="98" y="132"/>
                    <a:pt x="98" y="132"/>
                  </a:cubicBezTo>
                  <a:cubicBezTo>
                    <a:pt x="92" y="131"/>
                    <a:pt x="86" y="130"/>
                    <a:pt x="97" y="133"/>
                  </a:cubicBezTo>
                  <a:cubicBezTo>
                    <a:pt x="97" y="133"/>
                    <a:pt x="97" y="133"/>
                    <a:pt x="97" y="133"/>
                  </a:cubicBezTo>
                  <a:cubicBezTo>
                    <a:pt x="59" y="125"/>
                    <a:pt x="17" y="137"/>
                    <a:pt x="2" y="180"/>
                  </a:cubicBezTo>
                  <a:cubicBezTo>
                    <a:pt x="1" y="183"/>
                    <a:pt x="0" y="186"/>
                    <a:pt x="0" y="189"/>
                  </a:cubicBezTo>
                  <a:lnTo>
                    <a:pt x="488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280"/>
            </a:p>
          </p:txBody>
        </p:sp>
        <p:grpSp>
          <p:nvGrpSpPr>
            <p:cNvPr id="4113" name="Group 17"/>
            <p:cNvGrpSpPr>
              <a:grpSpLocks/>
            </p:cNvGrpSpPr>
            <p:nvPr/>
          </p:nvGrpSpPr>
          <p:grpSpPr bwMode="auto">
            <a:xfrm flipV="1">
              <a:off x="4007198" y="3840684"/>
              <a:ext cx="183059" cy="178594"/>
              <a:chOff x="223" y="203"/>
              <a:chExt cx="213" cy="211"/>
            </a:xfrm>
          </p:grpSpPr>
          <p:sp>
            <p:nvSpPr>
              <p:cNvPr id="4114" name="Freeform 18"/>
              <p:cNvSpPr>
                <a:spLocks/>
              </p:cNvSpPr>
              <p:nvPr/>
            </p:nvSpPr>
            <p:spPr bwMode="auto">
              <a:xfrm>
                <a:off x="223" y="203"/>
                <a:ext cx="213" cy="211"/>
              </a:xfrm>
              <a:custGeom>
                <a:avLst/>
                <a:gdLst>
                  <a:gd name="T0" fmla="*/ 133 w 213"/>
                  <a:gd name="T1" fmla="*/ 0 h 211"/>
                  <a:gd name="T2" fmla="*/ 130 w 213"/>
                  <a:gd name="T3" fmla="*/ 90 h 211"/>
                  <a:gd name="T4" fmla="*/ 213 w 213"/>
                  <a:gd name="T5" fmla="*/ 130 h 211"/>
                  <a:gd name="T6" fmla="*/ 121 w 213"/>
                  <a:gd name="T7" fmla="*/ 130 h 211"/>
                  <a:gd name="T8" fmla="*/ 83 w 213"/>
                  <a:gd name="T9" fmla="*/ 211 h 211"/>
                  <a:gd name="T10" fmla="*/ 83 w 213"/>
                  <a:gd name="T11" fmla="*/ 121 h 211"/>
                  <a:gd name="T12" fmla="*/ 0 w 213"/>
                  <a:gd name="T13" fmla="*/ 81 h 211"/>
                  <a:gd name="T14" fmla="*/ 93 w 213"/>
                  <a:gd name="T15" fmla="*/ 81 h 211"/>
                  <a:gd name="T16" fmla="*/ 133 w 213"/>
                  <a:gd name="T1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3" h="211">
                    <a:moveTo>
                      <a:pt x="133" y="0"/>
                    </a:moveTo>
                    <a:lnTo>
                      <a:pt x="130" y="90"/>
                    </a:lnTo>
                    <a:lnTo>
                      <a:pt x="213" y="130"/>
                    </a:lnTo>
                    <a:lnTo>
                      <a:pt x="121" y="130"/>
                    </a:lnTo>
                    <a:lnTo>
                      <a:pt x="83" y="211"/>
                    </a:lnTo>
                    <a:lnTo>
                      <a:pt x="83" y="121"/>
                    </a:lnTo>
                    <a:lnTo>
                      <a:pt x="0" y="81"/>
                    </a:lnTo>
                    <a:lnTo>
                      <a:pt x="93" y="81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  <p:sp>
            <p:nvSpPr>
              <p:cNvPr id="4115" name="Oval 19"/>
              <p:cNvSpPr>
                <a:spLocks noChangeArrowheads="1"/>
              </p:cNvSpPr>
              <p:nvPr/>
            </p:nvSpPr>
            <p:spPr bwMode="auto">
              <a:xfrm>
                <a:off x="259" y="239"/>
                <a:ext cx="142" cy="139"/>
              </a:xfrm>
              <a:prstGeom prst="ellipse">
                <a:avLst/>
              </a:prstGeom>
              <a:solidFill>
                <a:srgbClr val="FFFFFF">
                  <a:alpha val="1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80"/>
              </a:p>
            </p:txBody>
          </p:sp>
        </p:grpSp>
      </p:grpSp>
      <p:sp>
        <p:nvSpPr>
          <p:cNvPr id="16" name="TextBox 43"/>
          <p:cNvSpPr txBox="1"/>
          <p:nvPr/>
        </p:nvSpPr>
        <p:spPr>
          <a:xfrm>
            <a:off x="4585460" y="1857395"/>
            <a:ext cx="449353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函数的调用（参数的传递）</a:t>
            </a: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3947698" y="1950003"/>
            <a:ext cx="0" cy="158658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4224461" y="1950003"/>
            <a:ext cx="274728" cy="27472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/>
          </a:p>
        </p:txBody>
      </p:sp>
    </p:spTree>
    <p:extLst>
      <p:ext uri="{BB962C8B-B14F-4D97-AF65-F5344CB8AC3E}">
        <p14:creationId xmlns:p14="http://schemas.microsoft.com/office/powerpoint/2010/main" val="353315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0229" y="321360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7517" y="2566161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6463" y="273342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0519" y="177947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2200" y="469392"/>
            <a:ext cx="4038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函数的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使用（调用）</a:t>
            </a:r>
            <a:endParaRPr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2933362"/>
            <a:ext cx="844486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315" indent="-222250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34950" algn="l"/>
              </a:tabLst>
            </a:pPr>
            <a:r>
              <a:rPr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函数定义时</a:t>
            </a:r>
            <a:r>
              <a:rPr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形式</a:t>
            </a:r>
            <a:r>
              <a:rPr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参数是输入、函数体是处理、结果是输出</a:t>
            </a:r>
            <a:r>
              <a:rPr sz="2200" spc="-8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(IPO)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62000" y="1348589"/>
            <a:ext cx="76757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函数定义后，如果不经过</a:t>
            </a:r>
            <a:r>
              <a:rPr lang="zh-CN" altLang="en-US" sz="2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调用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，不会被执行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6756" y="1963263"/>
            <a:ext cx="7675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222885">
              <a:lnSpc>
                <a:spcPct val="100000"/>
              </a:lnSpc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调用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的方法 调用函数名，并给函数定义时的（形式）参数赋值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8432" y="2439211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85720" y="1791765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04666" y="1959024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8828" y="110566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70504" y="357918"/>
            <a:ext cx="3683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调用是运行函数代码的方式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292" y="1105661"/>
            <a:ext cx="378587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165" marR="1962150" indent="-558800">
              <a:lnSpc>
                <a:spcPct val="150000"/>
              </a:lnSpc>
              <a:spcBef>
                <a:spcPts val="100"/>
              </a:spcBef>
              <a:tabLst>
                <a:tab pos="837565" algn="l"/>
                <a:tab pos="1116330" algn="l"/>
                <a:tab pos="1675130" algn="l"/>
              </a:tabLst>
            </a:pPr>
            <a:r>
              <a:rPr sz="2000" b="1" i="1" spc="-1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fact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n)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:   s	=	1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977265" marR="5080" indent="-419100">
              <a:lnSpc>
                <a:spcPts val="3600"/>
              </a:lnSpc>
              <a:spcBef>
                <a:spcPts val="320"/>
              </a:spcBef>
              <a:tabLst>
                <a:tab pos="1256665" algn="l"/>
                <a:tab pos="3074035" algn="l"/>
              </a:tabLst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i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i="1" spc="-1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n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r</a:t>
            </a:r>
            <a:r>
              <a:rPr sz="20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ng</a:t>
            </a: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1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	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n+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1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):   s	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*=</a:t>
            </a:r>
            <a:r>
              <a:rPr sz="20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i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58165">
              <a:lnSpc>
                <a:spcPct val="100000"/>
              </a:lnSpc>
              <a:spcBef>
                <a:spcPts val="880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0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s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2008" y="3699432"/>
            <a:ext cx="1143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70C0"/>
                </a:solidFill>
                <a:latin typeface="Consolas" panose="020B0609020204030204"/>
                <a:cs typeface="Consolas" panose="020B0609020204030204"/>
              </a:rPr>
              <a:t>fact(10)</a:t>
            </a:r>
            <a:endParaRPr sz="2000" dirty="0">
              <a:solidFill>
                <a:srgbClr val="0070C0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1346" y="1238427"/>
            <a:ext cx="4032885" cy="2244090"/>
          </a:xfrm>
          <a:custGeom>
            <a:avLst/>
            <a:gdLst/>
            <a:ahLst/>
            <a:cxnLst/>
            <a:rect l="l" t="t" r="r" b="b"/>
            <a:pathLst>
              <a:path w="4032885" h="2244090">
                <a:moveTo>
                  <a:pt x="0" y="2244090"/>
                </a:moveTo>
                <a:lnTo>
                  <a:pt x="4032504" y="2244090"/>
                </a:lnTo>
                <a:lnTo>
                  <a:pt x="4032504" y="0"/>
                </a:lnTo>
                <a:lnTo>
                  <a:pt x="0" y="0"/>
                </a:lnTo>
                <a:lnTo>
                  <a:pt x="0" y="2244090"/>
                </a:lnTo>
                <a:close/>
              </a:path>
            </a:pathLst>
          </a:custGeom>
          <a:ln w="12954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1346" y="4029632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98" y="0"/>
                </a:lnTo>
              </a:path>
            </a:pathLst>
          </a:custGeom>
          <a:ln w="12954">
            <a:solidFill>
              <a:srgbClr val="FF6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25724" y="1406193"/>
            <a:ext cx="1281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函数的定义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52447" y="3650538"/>
            <a:ext cx="1294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函数的调用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78985" y="895350"/>
            <a:ext cx="3585210" cy="39036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indent="-203835">
              <a:lnSpc>
                <a:spcPct val="150000"/>
              </a:lnSpc>
              <a:spcBef>
                <a:spcPts val="100"/>
              </a:spcBef>
              <a:buClr>
                <a:srgbClr val="007EDE"/>
              </a:buClr>
              <a:buFont typeface="΢"/>
              <a:buChar char="-"/>
              <a:tabLst>
                <a:tab pos="216535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调用时写出函数名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215900" indent="-203835">
              <a:lnSpc>
                <a:spcPct val="150000"/>
              </a:lnSpc>
              <a:spcBef>
                <a:spcPts val="100"/>
              </a:spcBef>
              <a:buClr>
                <a:srgbClr val="007EDE"/>
              </a:buClr>
              <a:buFont typeface="΢"/>
              <a:buChar char="-"/>
              <a:tabLst>
                <a:tab pos="216535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并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给出实际参数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值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065">
              <a:lnSpc>
                <a:spcPct val="150000"/>
              </a:lnSpc>
              <a:spcBef>
                <a:spcPts val="5"/>
              </a:spcBef>
              <a:buClr>
                <a:srgbClr val="007EDE"/>
              </a:buClr>
              <a:tabLst>
                <a:tab pos="216535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实际参数替换定义中的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形式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参数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215900" indent="-203835">
              <a:lnSpc>
                <a:spcPct val="150000"/>
              </a:lnSpc>
              <a:buClr>
                <a:srgbClr val="007EDE"/>
              </a:buClr>
              <a:buFont typeface="΢"/>
              <a:buChar char="-"/>
              <a:tabLst>
                <a:tab pos="216535" algn="l"/>
              </a:tabLst>
            </a:pPr>
            <a:r>
              <a:rPr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函数调用后得到返回值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（函数中有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return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的情况下）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CCE8C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814</TotalTime>
  <Words>1837</Words>
  <Application>Microsoft Office PowerPoint</Application>
  <PresentationFormat>全屏显示(16:9)</PresentationFormat>
  <Paragraphs>346</Paragraphs>
  <Slides>40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΢</vt:lpstr>
      <vt:lpstr>华文琥珀</vt:lpstr>
      <vt:lpstr>微软雅黑</vt:lpstr>
      <vt:lpstr>Arial</vt:lpstr>
      <vt:lpstr>Calibri</vt:lpstr>
      <vt:lpstr>Calibri Light</vt:lpstr>
      <vt:lpstr>Consolas</vt:lpstr>
      <vt:lpstr>Times New Roman</vt:lpstr>
      <vt:lpstr>回顾</vt:lpstr>
      <vt:lpstr>PowerPoint 演示文稿</vt:lpstr>
      <vt:lpstr>PowerPoint 演示文稿</vt:lpstr>
      <vt:lpstr>PowerPoint 演示文稿</vt:lpstr>
      <vt:lpstr>函数的定义</vt:lpstr>
      <vt:lpstr>定义函数的方法</vt:lpstr>
      <vt:lpstr>函数的定义示例</vt:lpstr>
      <vt:lpstr>PowerPoint 演示文稿</vt:lpstr>
      <vt:lpstr>函数的使用（调用）</vt:lpstr>
      <vt:lpstr>PowerPoint 演示文稿</vt:lpstr>
      <vt:lpstr>函数的调用过程</vt:lpstr>
      <vt:lpstr>PowerPoint 演示文稿</vt:lpstr>
      <vt:lpstr>PowerPoint 演示文稿</vt:lpstr>
      <vt:lpstr>参数值的传递</vt:lpstr>
      <vt:lpstr>形式参数个数（0个或多个）</vt:lpstr>
      <vt:lpstr>默认情况：多个参数的值顺序传递</vt:lpstr>
      <vt:lpstr>可选参数传递</vt:lpstr>
      <vt:lpstr>可选参数传递示例</vt:lpstr>
      <vt:lpstr>可变参数传递</vt:lpstr>
      <vt:lpstr>可变参数传递示例</vt:lpstr>
      <vt:lpstr>按照名称进行参数传递的示例：</vt:lpstr>
      <vt:lpstr>函数的返回值</vt:lpstr>
      <vt:lpstr>函数的返回值</vt:lpstr>
      <vt:lpstr>函数的返回值</vt:lpstr>
      <vt:lpstr>PowerPoint 演示文稿</vt:lpstr>
      <vt:lpstr>局部变量和全局变量</vt:lpstr>
      <vt:lpstr>PowerPoint 演示文稿</vt:lpstr>
      <vt:lpstr>局部变量和全局变量</vt:lpstr>
      <vt:lpstr>PowerPoint 演示文稿</vt:lpstr>
      <vt:lpstr>情况1：局部变量和全局变量重名的情况</vt:lpstr>
      <vt:lpstr>局部变量和全局变量</vt:lpstr>
      <vt:lpstr>局部变量和全局变量</vt:lpstr>
      <vt:lpstr>PowerPoint 演示文稿</vt:lpstr>
      <vt:lpstr>PowerPoint 演示文稿</vt:lpstr>
      <vt:lpstr>局部变量和全局变量的小结</vt:lpstr>
      <vt:lpstr>PowerPoint 演示文稿</vt:lpstr>
      <vt:lpstr>PowerPoint 演示文稿</vt:lpstr>
      <vt:lpstr>单元小结</vt:lpstr>
      <vt:lpstr>函数的定义与使用</vt:lpstr>
      <vt:lpstr>本课内容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chenying0907</dc:creator>
  <cp:lastModifiedBy>李 秀媛</cp:lastModifiedBy>
  <cp:revision>96</cp:revision>
  <dcterms:created xsi:type="dcterms:W3CDTF">2019-01-16T14:55:00Z</dcterms:created>
  <dcterms:modified xsi:type="dcterms:W3CDTF">2022-03-01T03:30:11Z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2019-01-16T00:00:00Z</vt:filetime>
  </property>
  <property fmtid="{D5CDD505-2E9C-101B-9397-08002B2CF9AE}" pid="5" name="KSOProductBuildVer">
    <vt:lpwstr>2052-11.1.0.8597</vt:lpwstr>
  </property>
</Properties>
</file>