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Lst>
  <p:notesMasterIdLst>
    <p:notesMasterId r:id="rId32"/>
  </p:notesMasterIdLst>
  <p:sldIdLst>
    <p:sldId id="319" r:id="rId2"/>
    <p:sldId id="331" r:id="rId3"/>
    <p:sldId id="337" r:id="rId4"/>
    <p:sldId id="306" r:id="rId5"/>
    <p:sldId id="308" r:id="rId6"/>
    <p:sldId id="335" r:id="rId7"/>
    <p:sldId id="309" r:id="rId8"/>
    <p:sldId id="327" r:id="rId9"/>
    <p:sldId id="280" r:id="rId10"/>
    <p:sldId id="278" r:id="rId11"/>
    <p:sldId id="279" r:id="rId12"/>
    <p:sldId id="283" r:id="rId13"/>
    <p:sldId id="286" r:id="rId14"/>
    <p:sldId id="284" r:id="rId15"/>
    <p:sldId id="338" r:id="rId16"/>
    <p:sldId id="429" r:id="rId17"/>
    <p:sldId id="432" r:id="rId18"/>
    <p:sldId id="433" r:id="rId19"/>
    <p:sldId id="435" r:id="rId20"/>
    <p:sldId id="436" r:id="rId21"/>
    <p:sldId id="437" r:id="rId22"/>
    <p:sldId id="438" r:id="rId23"/>
    <p:sldId id="439" r:id="rId24"/>
    <p:sldId id="324" r:id="rId25"/>
    <p:sldId id="328" r:id="rId26"/>
    <p:sldId id="294" r:id="rId27"/>
    <p:sldId id="295" r:id="rId28"/>
    <p:sldId id="297" r:id="rId29"/>
    <p:sldId id="440" r:id="rId30"/>
    <p:sldId id="441" r:id="rId31"/>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B018A38-D6C5-4B2E-876A-8DE2E096140A}" type="datetimeFigureOut">
              <a:rPr lang="zh-CN" altLang="en-US" smtClean="0"/>
              <a:t>2022/3/1</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0618353-7FEF-4682-B144-79786D290B79}" type="slidenum">
              <a:rPr lang="zh-CN" altLang="en-US" smtClean="0"/>
              <a:t>‹#›</a:t>
            </a:fld>
            <a:endParaRPr lang="zh-CN" altLang="en-US"/>
          </a:p>
        </p:txBody>
      </p:sp>
    </p:spTree>
    <p:extLst>
      <p:ext uri="{BB962C8B-B14F-4D97-AF65-F5344CB8AC3E}">
        <p14:creationId xmlns:p14="http://schemas.microsoft.com/office/powerpoint/2010/main" val="178676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436EE-68FD-4276-A0E5-88D017B9A733}" type="slidenum">
              <a:rPr lang="zh-CN" altLang="en-US" smtClean="0"/>
              <a:t>1</a:t>
            </a:fld>
            <a:endParaRPr lang="zh-CN" altLang="en-US"/>
          </a:p>
        </p:txBody>
      </p:sp>
    </p:spTree>
    <p:extLst>
      <p:ext uri="{BB962C8B-B14F-4D97-AF65-F5344CB8AC3E}">
        <p14:creationId xmlns:p14="http://schemas.microsoft.com/office/powerpoint/2010/main" val="59224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96147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09432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33392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23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28317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565264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微软雅黑" panose="020B0503020204020204" charset="-122"/>
                <a:cs typeface="微软雅黑" panose="020B0503020204020204" charset="-122"/>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99202" y="1456435"/>
            <a:ext cx="3296284" cy="2887345"/>
          </a:xfrm>
          <a:prstGeom prst="rect">
            <a:avLst/>
          </a:prstGeom>
        </p:spPr>
        <p:txBody>
          <a:bodyPr wrap="square" lIns="0" tIns="0" rIns="0" bIns="0">
            <a:spAutoFit/>
          </a:bodyPr>
          <a:lstStyle>
            <a:lvl1pPr>
              <a:defRPr sz="2400" b="1" i="0">
                <a:solidFill>
                  <a:srgbClr val="006FC0"/>
                </a:solidFill>
                <a:latin typeface="微软雅黑" panose="020B0503020204020204" charset="-122"/>
                <a:cs typeface="微软雅黑" panose="020B0503020204020204" charset="-122"/>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14487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698944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35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0724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22960" y="1936751"/>
            <a:ext cx="3703320" cy="2533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63440" y="1936751"/>
            <a:ext cx="3703320" cy="2533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83255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26380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512E57-95F0-4912-AC44-F2D43C571B90}" type="datetimeFigureOut">
              <a:rPr lang="zh-CN" altLang="en-US" smtClean="0"/>
              <a:t>2022/3/1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6A97911-2034-46D6-AA50-87A8D7B235F2}" type="slidenum">
              <a:rPr lang="zh-CN" altLang="en-US" smtClean="0"/>
              <a:t>‹#›</a:t>
            </a:fld>
            <a:endParaRPr lang="zh-CN" altLang="en-US"/>
          </a:p>
        </p:txBody>
      </p:sp>
    </p:spTree>
    <p:extLst>
      <p:ext uri="{BB962C8B-B14F-4D97-AF65-F5344CB8AC3E}">
        <p14:creationId xmlns:p14="http://schemas.microsoft.com/office/powerpoint/2010/main" val="281736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3/1/2022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10383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19575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178668"/>
            <a:ext cx="7543800" cy="716681"/>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00152"/>
            <a:ext cx="7543800" cy="3201669"/>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3/1/2022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en-US" altLang="zh-CN" smtClean="0"/>
              <a:t>‹#›</a:t>
            </a:fld>
            <a:endParaRPr lang="en-US" altLang="zh-CN"/>
          </a:p>
        </p:txBody>
      </p:sp>
      <p:cxnSp>
        <p:nvCxnSpPr>
          <p:cNvPr id="10" name="Straight Connector 9"/>
          <p:cNvCxnSpPr/>
          <p:nvPr/>
        </p:nvCxnSpPr>
        <p:spPr>
          <a:xfrm>
            <a:off x="834390" y="104775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1675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8"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68580" indent="-68580" algn="l" defTabSz="685800" rtl="0" eaLnBrk="1" latinLnBrk="0" hangingPunct="1">
        <a:lnSpc>
          <a:spcPct val="120000"/>
        </a:lnSpc>
        <a:spcBef>
          <a:spcPts val="900"/>
        </a:spcBef>
        <a:spcAft>
          <a:spcPts val="150"/>
        </a:spcAft>
        <a:buClr>
          <a:schemeClr val="accent1"/>
        </a:buClr>
        <a:buSzPct val="100000"/>
        <a:buFont typeface="Calibri" panose="020F0502020204030204" pitchFamily="34" charset="0"/>
        <a:buChar char=" "/>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288036" indent="-137160" algn="l" defTabSz="685800" rtl="0" eaLnBrk="1" latinLnBrk="0" hangingPunct="1">
        <a:lnSpc>
          <a:spcPct val="120000"/>
        </a:lnSpc>
        <a:spcBef>
          <a:spcPts val="150"/>
        </a:spcBef>
        <a:spcAft>
          <a:spcPts val="300"/>
        </a:spcAft>
        <a:buClr>
          <a:schemeClr val="accent1"/>
        </a:buClr>
        <a:buFont typeface="Calibri"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425196" indent="-137160" algn="l" defTabSz="685800" rtl="0" eaLnBrk="1" latinLnBrk="0" hangingPunct="1">
        <a:lnSpc>
          <a:spcPct val="120000"/>
        </a:lnSpc>
        <a:spcBef>
          <a:spcPts val="150"/>
        </a:spcBef>
        <a:spcAft>
          <a:spcPts val="300"/>
        </a:spcAft>
        <a:buClr>
          <a:schemeClr val="accent1"/>
        </a:buClr>
        <a:buFont typeface="Calibri"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562356" indent="-137160" algn="l" defTabSz="685800" rtl="0" eaLnBrk="1" latinLnBrk="0" hangingPunct="1">
        <a:lnSpc>
          <a:spcPct val="120000"/>
        </a:lnSpc>
        <a:spcBef>
          <a:spcPts val="150"/>
        </a:spcBef>
        <a:spcAft>
          <a:spcPts val="300"/>
        </a:spcAft>
        <a:buClr>
          <a:schemeClr val="accent1"/>
        </a:buClr>
        <a:buFont typeface="Calibri" pitchFamily="34" charset="0"/>
        <a:buChar char="◦"/>
        <a:defRPr sz="1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562356" indent="0" algn="l" defTabSz="685800" rtl="0" eaLnBrk="1" latinLnBrk="0" hangingPunct="1">
        <a:lnSpc>
          <a:spcPct val="120000"/>
        </a:lnSpc>
        <a:spcBef>
          <a:spcPts val="150"/>
        </a:spcBef>
        <a:spcAft>
          <a:spcPts val="300"/>
        </a:spcAft>
        <a:buClr>
          <a:schemeClr val="accent1"/>
        </a:buClr>
        <a:buFont typeface="Calibri" pitchFamily="34" charset="0"/>
        <a:buNone/>
        <a:defRPr sz="105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0" y="4182269"/>
            <a:ext cx="9144000" cy="960438"/>
          </a:xfrm>
          <a:prstGeom prst="rect">
            <a:avLst/>
          </a:prstGeom>
          <a:solidFill>
            <a:schemeClr val="accent2"/>
          </a:solidFill>
          <a:ln>
            <a:noFill/>
          </a:ln>
          <a:effectLst/>
        </p:spPr>
        <p:txBody>
          <a:bodyPr wrap="none" anchor="ctr"/>
          <a:lstStyle/>
          <a:p>
            <a:endParaRPr lang="zh-CN" altLang="en-US" sz="1280"/>
          </a:p>
        </p:txBody>
      </p:sp>
      <p:pic>
        <p:nvPicPr>
          <p:cNvPr id="2052" name="Picture 4" descr="卡通遨游太空汇报模板"/>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0814" y="737394"/>
            <a:ext cx="4364037" cy="3670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9"/>
          <p:cNvSpPr txBox="1"/>
          <p:nvPr/>
        </p:nvSpPr>
        <p:spPr>
          <a:xfrm>
            <a:off x="3921020" y="2849566"/>
            <a:ext cx="4787777" cy="415486"/>
          </a:xfrm>
          <a:prstGeom prst="rect">
            <a:avLst/>
          </a:prstGeom>
        </p:spPr>
        <p:txBody>
          <a:bodyPr wrap="square" lIns="68567" tIns="34284" rIns="68567" bIns="34284"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a:solidFill>
                  <a:schemeClr val="accent6"/>
                </a:solidFill>
              </a:rPr>
              <a:t>作者：李秀媛 时间：</a:t>
            </a:r>
            <a:r>
              <a:rPr lang="en-US" altLang="zh-CN" sz="1500" dirty="0">
                <a:solidFill>
                  <a:schemeClr val="accent6"/>
                </a:solidFill>
              </a:rPr>
              <a:t>2020.2.1</a:t>
            </a:r>
            <a:endParaRPr lang="zh-CN" altLang="en-US" sz="1500" dirty="0">
              <a:solidFill>
                <a:schemeClr val="accent6"/>
              </a:solidFill>
            </a:endParaRPr>
          </a:p>
        </p:txBody>
      </p:sp>
      <p:sp>
        <p:nvSpPr>
          <p:cNvPr id="9" name="TextBox 21"/>
          <p:cNvSpPr txBox="1"/>
          <p:nvPr/>
        </p:nvSpPr>
        <p:spPr>
          <a:xfrm>
            <a:off x="3733800" y="1487329"/>
            <a:ext cx="4974997" cy="1423454"/>
          </a:xfrm>
          <a:prstGeom prst="rect">
            <a:avLst/>
          </a:prstGeom>
        </p:spPr>
        <p:txBody>
          <a:bodyPr wrap="square" lIns="68567" tIns="34284" rIns="68567" bIns="34284"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nSpc>
                <a:spcPct val="100000"/>
              </a:lnSpc>
            </a:pPr>
            <a:r>
              <a:rPr lang="zh-CN" altLang="en-US" sz="3200" b="1" dirty="0">
                <a:solidFill>
                  <a:srgbClr val="3C7FA0"/>
                </a:solidFill>
              </a:rPr>
              <a:t>第</a:t>
            </a:r>
            <a:r>
              <a:rPr lang="en-US" altLang="zh-CN" sz="3200" b="1" dirty="0">
                <a:solidFill>
                  <a:srgbClr val="3C7FA0"/>
                </a:solidFill>
              </a:rPr>
              <a:t>11</a:t>
            </a:r>
            <a:r>
              <a:rPr lang="zh-CN" altLang="en-US" sz="3200" b="1" dirty="0">
                <a:solidFill>
                  <a:srgbClr val="3C7FA0"/>
                </a:solidFill>
              </a:rPr>
              <a:t>课 函数复习</a:t>
            </a:r>
            <a:r>
              <a:rPr lang="en-US" altLang="zh-CN" sz="3200" b="1" dirty="0">
                <a:solidFill>
                  <a:srgbClr val="3C7FA0"/>
                </a:solidFill>
              </a:rPr>
              <a:t>+</a:t>
            </a:r>
            <a:r>
              <a:rPr lang="zh-CN" altLang="en-US" sz="3200" b="1" dirty="0">
                <a:solidFill>
                  <a:srgbClr val="3C7FA0"/>
                </a:solidFill>
              </a:rPr>
              <a:t>函数递归</a:t>
            </a:r>
            <a:endParaRPr lang="en-US" altLang="zh-CN" sz="3200" b="1" dirty="0">
              <a:solidFill>
                <a:srgbClr val="3C7FA0"/>
              </a:solidFill>
            </a:endParaRPr>
          </a:p>
          <a:p>
            <a:pPr>
              <a:lnSpc>
                <a:spcPct val="100000"/>
              </a:lnSpc>
            </a:pPr>
            <a:r>
              <a:rPr lang="zh-CN" altLang="en-US" sz="2400" b="1" dirty="0">
                <a:solidFill>
                  <a:srgbClr val="3C7FA0"/>
                </a:solidFill>
              </a:rPr>
              <a:t>（教材</a:t>
            </a:r>
            <a:r>
              <a:rPr lang="en-US" altLang="zh-CN" sz="2400" b="1" dirty="0">
                <a:solidFill>
                  <a:srgbClr val="3C7FA0"/>
                </a:solidFill>
              </a:rPr>
              <a:t>5.1.3,5.5-5.7</a:t>
            </a:r>
            <a:r>
              <a:rPr lang="zh-CN" altLang="en-US" sz="2400" b="1" dirty="0">
                <a:solidFill>
                  <a:srgbClr val="3C7FA0"/>
                </a:solidFill>
              </a:rPr>
              <a:t>）</a:t>
            </a:r>
          </a:p>
        </p:txBody>
      </p:sp>
      <p:sp>
        <p:nvSpPr>
          <p:cNvPr id="6" name="object 6"/>
          <p:cNvSpPr/>
          <p:nvPr/>
        </p:nvSpPr>
        <p:spPr>
          <a:xfrm>
            <a:off x="7503112" y="197136"/>
            <a:ext cx="1538477" cy="54025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97573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ppt_x"/>
                                          </p:val>
                                        </p:tav>
                                        <p:tav tm="100000">
                                          <p:val>
                                            <p:strVal val="#ppt_x"/>
                                          </p:val>
                                        </p:tav>
                                      </p:tavLst>
                                    </p:anim>
                                    <p:anim calcmode="lin" valueType="num">
                                      <p:cBhvr additive="base">
                                        <p:cTn id="12" dur="500" fill="hold"/>
                                        <p:tgtEl>
                                          <p:spTgt spid="205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7" presetClass="entr" presetSubtype="1" fill="hold" grpId="0" nodeType="afterEffect">
                                  <p:stCondLst>
                                    <p:cond delay="0"/>
                                  </p:stCondLst>
                                  <p:iterate type="lt">
                                    <p:tmPct val="40000"/>
                                  </p:iterate>
                                  <p:childTnLst>
                                    <p:set>
                                      <p:cBhvr>
                                        <p:cTn id="15" dur="1" fill="hold">
                                          <p:stCondLst>
                                            <p:cond delay="0"/>
                                          </p:stCondLst>
                                        </p:cTn>
                                        <p:tgtEl>
                                          <p:spTgt spid="9"/>
                                        </p:tgtEl>
                                        <p:attrNameLst>
                                          <p:attrName>style.visibility</p:attrName>
                                        </p:attrNameLst>
                                      </p:cBhvr>
                                      <p:to>
                                        <p:strVal val="visible"/>
                                      </p:to>
                                    </p:set>
                                    <p:anim calcmode="lin" valueType="num">
                                      <p:cBhvr>
                                        <p:cTn id="16" dur="250" fill="hold"/>
                                        <p:tgtEl>
                                          <p:spTgt spid="9"/>
                                        </p:tgtEl>
                                        <p:attrNameLst>
                                          <p:attrName>ppt_x</p:attrName>
                                        </p:attrNameLst>
                                      </p:cBhvr>
                                      <p:tavLst>
                                        <p:tav tm="0">
                                          <p:val>
                                            <p:strVal val="#ppt_x"/>
                                          </p:val>
                                        </p:tav>
                                        <p:tav tm="100000">
                                          <p:val>
                                            <p:strVal val="#ppt_x"/>
                                          </p:val>
                                        </p:tav>
                                      </p:tavLst>
                                    </p:anim>
                                    <p:anim calcmode="lin" valueType="num">
                                      <p:cBhvr>
                                        <p:cTn id="17" dur="250" fill="hold"/>
                                        <p:tgtEl>
                                          <p:spTgt spid="9"/>
                                        </p:tgtEl>
                                        <p:attrNameLst>
                                          <p:attrName>ppt_y</p:attrName>
                                        </p:attrNameLst>
                                      </p:cBhvr>
                                      <p:tavLst>
                                        <p:tav tm="0">
                                          <p:val>
                                            <p:strVal val="#ppt_y-#ppt_h/2"/>
                                          </p:val>
                                        </p:tav>
                                        <p:tav tm="100000">
                                          <p:val>
                                            <p:strVal val="#ppt_y"/>
                                          </p:val>
                                        </p:tav>
                                      </p:tavLst>
                                    </p:anim>
                                    <p:anim calcmode="lin" valueType="num">
                                      <p:cBhvr>
                                        <p:cTn id="18" dur="250" fill="hold"/>
                                        <p:tgtEl>
                                          <p:spTgt spid="9"/>
                                        </p:tgtEl>
                                        <p:attrNameLst>
                                          <p:attrName>ppt_w</p:attrName>
                                        </p:attrNameLst>
                                      </p:cBhvr>
                                      <p:tavLst>
                                        <p:tav tm="0">
                                          <p:val>
                                            <p:strVal val="#ppt_w"/>
                                          </p:val>
                                        </p:tav>
                                        <p:tav tm="100000">
                                          <p:val>
                                            <p:strVal val="#ppt_w"/>
                                          </p:val>
                                        </p:tav>
                                      </p:tavLst>
                                    </p:anim>
                                    <p:anim calcmode="lin" valueType="num">
                                      <p:cBhvr>
                                        <p:cTn id="19" dur="25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41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4" name="object 4"/>
          <p:cNvSpPr txBox="1">
            <a:spLocks noGrp="1"/>
          </p:cNvSpPr>
          <p:nvPr>
            <p:ph type="title"/>
          </p:nvPr>
        </p:nvSpPr>
        <p:spPr>
          <a:xfrm>
            <a:off x="3288538" y="469392"/>
            <a:ext cx="2566670" cy="635635"/>
          </a:xfrm>
          <a:prstGeom prst="rect">
            <a:avLst/>
          </a:prstGeom>
        </p:spPr>
        <p:txBody>
          <a:bodyPr vert="horz" wrap="square" lIns="0" tIns="12700" rIns="0" bIns="0" rtlCol="0">
            <a:spAutoFit/>
          </a:bodyPr>
          <a:lstStyle/>
          <a:p>
            <a:pPr marL="12700">
              <a:lnSpc>
                <a:spcPct val="100000"/>
              </a:lnSpc>
              <a:spcBef>
                <a:spcPts val="100"/>
              </a:spcBef>
            </a:pPr>
            <a:r>
              <a:rPr dirty="0" err="1">
                <a:latin typeface="微软雅黑" panose="020B0503020204020204" pitchFamily="34" charset="-122"/>
                <a:ea typeface="微软雅黑" panose="020B0503020204020204" pitchFamily="34" charset="-122"/>
              </a:rPr>
              <a:t>递归的</a:t>
            </a:r>
            <a:r>
              <a:rPr lang="zh-CN" altLang="en-US" dirty="0">
                <a:latin typeface="微软雅黑" panose="020B0503020204020204" pitchFamily="34" charset="-122"/>
                <a:ea typeface="微软雅黑" panose="020B0503020204020204" pitchFamily="34" charset="-122"/>
              </a:rPr>
              <a:t>举例</a:t>
            </a:r>
            <a:endParaRPr dirty="0">
              <a:latin typeface="微软雅黑" panose="020B0503020204020204" pitchFamily="34" charset="-122"/>
              <a:ea typeface="微软雅黑" panose="020B0503020204020204" pitchFamily="34" charset="-122"/>
            </a:endParaRPr>
          </a:p>
        </p:txBody>
      </p:sp>
      <p:sp>
        <p:nvSpPr>
          <p:cNvPr id="6" name="object 6"/>
          <p:cNvSpPr txBox="1"/>
          <p:nvPr/>
        </p:nvSpPr>
        <p:spPr>
          <a:xfrm>
            <a:off x="989980" y="3328078"/>
            <a:ext cx="592455" cy="432434"/>
          </a:xfrm>
          <a:prstGeom prst="rect">
            <a:avLst/>
          </a:prstGeom>
          <a:solidFill>
            <a:srgbClr val="FDFDF9"/>
          </a:solidFill>
          <a:ln w="25146">
            <a:solidFill>
              <a:srgbClr val="FF921A"/>
            </a:solidFill>
          </a:ln>
        </p:spPr>
        <p:txBody>
          <a:bodyPr vert="horz" wrap="square" lIns="0" tIns="0" rIns="0" bIns="0" rtlCol="0">
            <a:spAutoFit/>
          </a:bodyPr>
          <a:lstStyle/>
          <a:p>
            <a:pPr marL="248920">
              <a:lnSpc>
                <a:spcPts val="3180"/>
              </a:lnSpc>
            </a:pPr>
            <a:r>
              <a:rPr sz="2800" spc="25" dirty="0">
                <a:latin typeface="Cambria Math" panose="02040503050406030204"/>
                <a:cs typeface="Cambria Math" panose="02040503050406030204"/>
              </a:rPr>
              <a:t>𝑛!</a:t>
            </a:r>
            <a:endParaRPr sz="2800" dirty="0">
              <a:latin typeface="Cambria Math" panose="02040503050406030204"/>
              <a:cs typeface="Cambria Math" panose="02040503050406030204"/>
            </a:endParaRPr>
          </a:p>
        </p:txBody>
      </p:sp>
      <p:sp>
        <p:nvSpPr>
          <p:cNvPr id="10" name="TextBox 9"/>
          <p:cNvSpPr txBox="1"/>
          <p:nvPr/>
        </p:nvSpPr>
        <p:spPr>
          <a:xfrm>
            <a:off x="1831002" y="3328078"/>
            <a:ext cx="609600" cy="523220"/>
          </a:xfrm>
          <a:prstGeom prst="rect">
            <a:avLst/>
          </a:prstGeom>
          <a:noFill/>
        </p:spPr>
        <p:txBody>
          <a:bodyPr wrap="square" rtlCol="0">
            <a:spAutoFit/>
          </a:bodyPr>
          <a:lstStyle/>
          <a:p>
            <a:r>
              <a:rPr lang="en-US" altLang="zh-CN" sz="2800" dirty="0"/>
              <a:t>=</a:t>
            </a:r>
            <a:endParaRPr lang="zh-CN" altLang="en-US" sz="2800" dirty="0"/>
          </a:p>
        </p:txBody>
      </p:sp>
      <p:sp>
        <p:nvSpPr>
          <p:cNvPr id="11" name="TextBox 10"/>
          <p:cNvSpPr txBox="1"/>
          <p:nvPr/>
        </p:nvSpPr>
        <p:spPr>
          <a:xfrm>
            <a:off x="2371767" y="2843952"/>
            <a:ext cx="2347975" cy="523220"/>
          </a:xfrm>
          <a:prstGeom prst="rect">
            <a:avLst/>
          </a:prstGeom>
          <a:noFill/>
        </p:spPr>
        <p:txBody>
          <a:bodyPr wrap="square" rtlCol="0">
            <a:spAutoFit/>
          </a:bodyPr>
          <a:lstStyle/>
          <a:p>
            <a:r>
              <a:rPr lang="en-US" altLang="zh-CN" sz="2800" dirty="0"/>
              <a:t>1	n=0</a:t>
            </a:r>
            <a:endParaRPr lang="zh-CN" altLang="en-US" sz="2800" dirty="0"/>
          </a:p>
        </p:txBody>
      </p:sp>
      <p:sp>
        <p:nvSpPr>
          <p:cNvPr id="12" name="TextBox 11"/>
          <p:cNvSpPr txBox="1"/>
          <p:nvPr/>
        </p:nvSpPr>
        <p:spPr>
          <a:xfrm>
            <a:off x="2362200" y="3544295"/>
            <a:ext cx="3985430" cy="523220"/>
          </a:xfrm>
          <a:prstGeom prst="rect">
            <a:avLst/>
          </a:prstGeom>
          <a:noFill/>
        </p:spPr>
        <p:txBody>
          <a:bodyPr wrap="square" rtlCol="0">
            <a:spAutoFit/>
          </a:bodyPr>
          <a:lstStyle/>
          <a:p>
            <a:r>
              <a:rPr lang="en-US" altLang="zh-CN" sz="2800" dirty="0"/>
              <a:t>n*(n-1)</a:t>
            </a:r>
            <a:r>
              <a:rPr lang="zh-CN" altLang="en-US" sz="2800" dirty="0"/>
              <a:t>！</a:t>
            </a:r>
            <a:r>
              <a:rPr lang="en-US" altLang="zh-CN" sz="2800" dirty="0"/>
              <a:t>	n≠0(</a:t>
            </a:r>
            <a:r>
              <a:rPr lang="zh-CN" altLang="en-US" sz="2800" dirty="0"/>
              <a:t>其他</a:t>
            </a:r>
            <a:r>
              <a:rPr lang="en-US" altLang="zh-CN" sz="2800" dirty="0"/>
              <a:t>)</a:t>
            </a:r>
            <a:endParaRPr lang="zh-CN" altLang="en-US" sz="2800" dirty="0"/>
          </a:p>
        </p:txBody>
      </p:sp>
      <p:sp>
        <p:nvSpPr>
          <p:cNvPr id="13" name="TextBox 12"/>
          <p:cNvSpPr txBox="1"/>
          <p:nvPr/>
        </p:nvSpPr>
        <p:spPr>
          <a:xfrm>
            <a:off x="847767" y="1362708"/>
            <a:ext cx="3048000" cy="523220"/>
          </a:xfrm>
          <a:prstGeom prst="rect">
            <a:avLst/>
          </a:prstGeom>
          <a:noFill/>
        </p:spPr>
        <p:txBody>
          <a:bodyPr wrap="square" rtlCol="0">
            <a:spAutoFit/>
          </a:bodyPr>
          <a:lstStyle/>
          <a:p>
            <a:r>
              <a:rPr lang="zh-CN" altLang="en-US" sz="2800" dirty="0"/>
              <a:t>例如：</a:t>
            </a:r>
            <a:r>
              <a:rPr lang="en-US" altLang="zh-CN" sz="2800" dirty="0"/>
              <a:t>4</a:t>
            </a:r>
            <a:r>
              <a:rPr lang="zh-CN" altLang="en-US" sz="2800" dirty="0"/>
              <a:t>！</a:t>
            </a:r>
            <a:r>
              <a:rPr lang="en-US" altLang="zh-CN" sz="2800" dirty="0"/>
              <a:t>= 4*</a:t>
            </a:r>
            <a:r>
              <a:rPr lang="en-US" altLang="zh-CN" sz="2800" dirty="0">
                <a:solidFill>
                  <a:srgbClr val="3333FF"/>
                </a:solidFill>
              </a:rPr>
              <a:t>3!</a:t>
            </a:r>
            <a:endParaRPr lang="zh-CN" altLang="en-US" sz="2800" dirty="0">
              <a:solidFill>
                <a:srgbClr val="3333FF"/>
              </a:solidFill>
            </a:endParaRPr>
          </a:p>
        </p:txBody>
      </p:sp>
      <p:sp>
        <p:nvSpPr>
          <p:cNvPr id="14" name="object 8"/>
          <p:cNvSpPr txBox="1"/>
          <p:nvPr/>
        </p:nvSpPr>
        <p:spPr>
          <a:xfrm>
            <a:off x="5181600" y="1324998"/>
            <a:ext cx="3798570" cy="1855470"/>
          </a:xfrm>
          <a:prstGeom prst="rect">
            <a:avLst/>
          </a:prstGeom>
        </p:spPr>
        <p:txBody>
          <a:bodyPr vert="horz" wrap="square" lIns="0" tIns="74295" rIns="0" bIns="0" rtlCol="0">
            <a:spAutoFit/>
          </a:bodyPr>
          <a:lstStyle/>
          <a:p>
            <a:pPr marR="2088515" algn="ctr">
              <a:lnSpc>
                <a:spcPct val="100000"/>
              </a:lnSpc>
              <a:spcBef>
                <a:spcPts val="585"/>
              </a:spcBef>
            </a:pPr>
            <a:r>
              <a:rPr sz="2000" b="1" i="1" spc="-5" dirty="0">
                <a:solidFill>
                  <a:srgbClr val="FF7700"/>
                </a:solidFill>
                <a:latin typeface="Consolas" panose="020B0609020204030204"/>
                <a:cs typeface="Consolas" panose="020B0609020204030204"/>
              </a:rPr>
              <a:t>def</a:t>
            </a:r>
            <a:r>
              <a:rPr sz="2000" b="1" i="1" spc="-90" dirty="0">
                <a:solidFill>
                  <a:srgbClr val="FF7700"/>
                </a:solidFill>
                <a:latin typeface="Consolas" panose="020B0609020204030204"/>
                <a:cs typeface="Consolas" panose="020B0609020204030204"/>
              </a:rPr>
              <a:t> </a:t>
            </a:r>
            <a:r>
              <a:rPr sz="2000" b="1" dirty="0">
                <a:solidFill>
                  <a:srgbClr val="000FFF"/>
                </a:solidFill>
                <a:latin typeface="Consolas" panose="020B0609020204030204"/>
                <a:cs typeface="Consolas" panose="020B0609020204030204"/>
              </a:rPr>
              <a:t>fact</a:t>
            </a:r>
            <a:r>
              <a:rPr sz="2000" b="1" dirty="0">
                <a:latin typeface="Consolas" panose="020B0609020204030204"/>
                <a:cs typeface="Consolas" panose="020B0609020204030204"/>
              </a:rPr>
              <a:t>(n):</a:t>
            </a:r>
            <a:endParaRPr sz="2000" dirty="0">
              <a:latin typeface="Consolas" panose="020B0609020204030204"/>
              <a:cs typeface="Consolas" panose="020B0609020204030204"/>
            </a:endParaRPr>
          </a:p>
          <a:p>
            <a:pPr marR="1111250" algn="ctr">
              <a:lnSpc>
                <a:spcPct val="100000"/>
              </a:lnSpc>
              <a:spcBef>
                <a:spcPts val="480"/>
              </a:spcBef>
              <a:tabLst>
                <a:tab pos="1117600" algn="l"/>
                <a:tab pos="1397000" algn="l"/>
              </a:tabLst>
            </a:pPr>
            <a:r>
              <a:rPr sz="2000" b="1" i="1" dirty="0">
                <a:solidFill>
                  <a:srgbClr val="FF7700"/>
                </a:solidFill>
                <a:latin typeface="Consolas" panose="020B0609020204030204"/>
                <a:cs typeface="Consolas" panose="020B0609020204030204"/>
              </a:rPr>
              <a:t>if</a:t>
            </a:r>
            <a:r>
              <a:rPr sz="2000" b="1" i="1" spc="-5" dirty="0">
                <a:solidFill>
                  <a:srgbClr val="FF7700"/>
                </a:solidFill>
                <a:latin typeface="Consolas" panose="020B0609020204030204"/>
                <a:cs typeface="Consolas" panose="020B0609020204030204"/>
              </a:rPr>
              <a:t> </a:t>
            </a:r>
            <a:r>
              <a:rPr sz="2000" b="1" spc="-5" dirty="0">
                <a:latin typeface="Consolas" panose="020B0609020204030204"/>
                <a:cs typeface="Consolas" panose="020B0609020204030204"/>
              </a:rPr>
              <a:t>n</a:t>
            </a:r>
            <a:r>
              <a:rPr sz="2000" b="1" spc="5" dirty="0">
                <a:latin typeface="Consolas" panose="020B0609020204030204"/>
                <a:cs typeface="Consolas" panose="020B0609020204030204"/>
              </a:rPr>
              <a:t> </a:t>
            </a:r>
            <a:r>
              <a:rPr sz="2000" b="1" dirty="0">
                <a:latin typeface="Consolas" panose="020B0609020204030204"/>
                <a:cs typeface="Consolas" panose="020B0609020204030204"/>
              </a:rPr>
              <a:t>==	</a:t>
            </a:r>
            <a:r>
              <a:rPr sz="2000" b="1" spc="-5" dirty="0">
                <a:latin typeface="Consolas" panose="020B0609020204030204"/>
                <a:cs typeface="Consolas" panose="020B0609020204030204"/>
              </a:rPr>
              <a:t>0	:</a:t>
            </a:r>
            <a:endParaRPr sz="2000" dirty="0">
              <a:latin typeface="Consolas" panose="020B0609020204030204"/>
              <a:cs typeface="Consolas" panose="020B0609020204030204"/>
            </a:endParaRPr>
          </a:p>
          <a:p>
            <a:pPr marR="132080" algn="ctr">
              <a:lnSpc>
                <a:spcPct val="100000"/>
              </a:lnSpc>
              <a:spcBef>
                <a:spcPts val="480"/>
              </a:spcBef>
            </a:pPr>
            <a:r>
              <a:rPr sz="2000" b="1" i="1" spc="-5" dirty="0">
                <a:solidFill>
                  <a:srgbClr val="FF7700"/>
                </a:solidFill>
                <a:latin typeface="Consolas" panose="020B0609020204030204"/>
                <a:cs typeface="Consolas" panose="020B0609020204030204"/>
              </a:rPr>
              <a:t>return </a:t>
            </a:r>
            <a:r>
              <a:rPr sz="2000" b="1" spc="-5" dirty="0">
                <a:latin typeface="Consolas" panose="020B0609020204030204"/>
                <a:cs typeface="Consolas" panose="020B0609020204030204"/>
              </a:rPr>
              <a:t>1</a:t>
            </a:r>
            <a:endParaRPr sz="2000" dirty="0">
              <a:latin typeface="Consolas" panose="020B0609020204030204"/>
              <a:cs typeface="Consolas" panose="020B0609020204030204"/>
            </a:endParaRPr>
          </a:p>
          <a:p>
            <a:pPr marR="1809750" algn="ctr">
              <a:lnSpc>
                <a:spcPct val="100000"/>
              </a:lnSpc>
              <a:spcBef>
                <a:spcPts val="480"/>
              </a:spcBef>
            </a:pPr>
            <a:r>
              <a:rPr sz="2000" b="1" i="1" spc="-5" dirty="0">
                <a:solidFill>
                  <a:srgbClr val="FF7700"/>
                </a:solidFill>
                <a:latin typeface="Consolas" panose="020B0609020204030204"/>
                <a:cs typeface="Consolas" panose="020B0609020204030204"/>
              </a:rPr>
              <a:t>else</a:t>
            </a:r>
            <a:r>
              <a:rPr sz="2000" b="1" i="1" spc="-15" dirty="0">
                <a:solidFill>
                  <a:srgbClr val="FF7700"/>
                </a:solidFill>
                <a:latin typeface="Consolas" panose="020B0609020204030204"/>
                <a:cs typeface="Consolas" panose="020B0609020204030204"/>
              </a:rPr>
              <a:t> </a:t>
            </a:r>
            <a:r>
              <a:rPr sz="2000" b="1" spc="-5" dirty="0">
                <a:latin typeface="Consolas" panose="020B0609020204030204"/>
                <a:cs typeface="Consolas" panose="020B0609020204030204"/>
              </a:rPr>
              <a:t>:</a:t>
            </a:r>
            <a:endParaRPr sz="2000" dirty="0">
              <a:latin typeface="Consolas" panose="020B0609020204030204"/>
              <a:cs typeface="Consolas" panose="020B0609020204030204"/>
            </a:endParaRPr>
          </a:p>
          <a:p>
            <a:pPr marL="1256665" algn="ctr">
              <a:lnSpc>
                <a:spcPct val="100000"/>
              </a:lnSpc>
              <a:spcBef>
                <a:spcPts val="480"/>
              </a:spcBef>
            </a:pPr>
            <a:r>
              <a:rPr sz="2000" b="1" i="1" spc="-5" dirty="0">
                <a:solidFill>
                  <a:srgbClr val="FF7700"/>
                </a:solidFill>
                <a:latin typeface="Consolas" panose="020B0609020204030204"/>
                <a:cs typeface="Consolas" panose="020B0609020204030204"/>
              </a:rPr>
              <a:t>return</a:t>
            </a:r>
            <a:r>
              <a:rPr sz="2000" b="1" i="1" spc="-20" dirty="0">
                <a:solidFill>
                  <a:srgbClr val="FF7700"/>
                </a:solidFill>
                <a:latin typeface="Consolas" panose="020B0609020204030204"/>
                <a:cs typeface="Consolas" panose="020B0609020204030204"/>
              </a:rPr>
              <a:t> </a:t>
            </a:r>
            <a:r>
              <a:rPr sz="2000" b="1" spc="-5" dirty="0">
                <a:latin typeface="Consolas" panose="020B0609020204030204"/>
                <a:cs typeface="Consolas" panose="020B0609020204030204"/>
              </a:rPr>
              <a:t>n*fact(n-1)</a:t>
            </a:r>
            <a:endParaRPr sz="2000" dirty="0">
              <a:latin typeface="Consolas" panose="020B0609020204030204"/>
              <a:cs typeface="Consolas" panose="020B0609020204030204"/>
            </a:endParaRPr>
          </a:p>
        </p:txBody>
      </p:sp>
      <p:sp>
        <p:nvSpPr>
          <p:cNvPr id="3" name="左大括号 2"/>
          <p:cNvSpPr/>
          <p:nvPr/>
        </p:nvSpPr>
        <p:spPr>
          <a:xfrm>
            <a:off x="2202436" y="3173035"/>
            <a:ext cx="205484" cy="678263"/>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9567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877710" y="319862"/>
            <a:ext cx="3465689" cy="566822"/>
          </a:xfrm>
          <a:prstGeom prst="rect">
            <a:avLst/>
          </a:prstGeom>
        </p:spPr>
        <p:txBody>
          <a:bodyPr vert="horz" wrap="square" lIns="0" tIns="12700" rIns="0" bIns="0" rtlCol="0">
            <a:spAutoFit/>
          </a:bodyPr>
          <a:lstStyle/>
          <a:p>
            <a:pPr marL="12700">
              <a:lnSpc>
                <a:spcPct val="100000"/>
              </a:lnSpc>
              <a:spcBef>
                <a:spcPts val="100"/>
              </a:spcBef>
            </a:pPr>
            <a:r>
              <a:rPr sz="3600" dirty="0" err="1">
                <a:latin typeface="微软雅黑" panose="020B0503020204020204" pitchFamily="34" charset="-122"/>
                <a:ea typeface="微软雅黑" panose="020B0503020204020204" pitchFamily="34" charset="-122"/>
              </a:rPr>
              <a:t>递归</a:t>
            </a:r>
            <a:r>
              <a:rPr lang="zh-CN" altLang="en-US" sz="3600" dirty="0">
                <a:latin typeface="微软雅黑" panose="020B0503020204020204" pitchFamily="34" charset="-122"/>
                <a:ea typeface="微软雅黑" panose="020B0503020204020204" pitchFamily="34" charset="-122"/>
              </a:rPr>
              <a:t>函数</a:t>
            </a:r>
            <a:r>
              <a:rPr sz="3600" dirty="0" err="1">
                <a:latin typeface="微软雅黑" panose="020B0503020204020204" pitchFamily="34" charset="-122"/>
                <a:ea typeface="微软雅黑" panose="020B0503020204020204" pitchFamily="34" charset="-122"/>
              </a:rPr>
              <a:t>的定义</a:t>
            </a:r>
            <a:endParaRPr sz="3600" dirty="0">
              <a:latin typeface="微软雅黑" panose="020B0503020204020204" pitchFamily="34" charset="-122"/>
              <a:ea typeface="微软雅黑" panose="020B0503020204020204" pitchFamily="34" charset="-122"/>
            </a:endParaRPr>
          </a:p>
        </p:txBody>
      </p:sp>
      <p:sp>
        <p:nvSpPr>
          <p:cNvPr id="8" name="object 8"/>
          <p:cNvSpPr txBox="1"/>
          <p:nvPr/>
        </p:nvSpPr>
        <p:spPr>
          <a:xfrm>
            <a:off x="4894982" y="590550"/>
            <a:ext cx="2763308" cy="391160"/>
          </a:xfrm>
          <a:prstGeom prst="rect">
            <a:avLst/>
          </a:prstGeom>
        </p:spPr>
        <p:txBody>
          <a:bodyPr vert="horz" wrap="square" lIns="0" tIns="12700" rIns="0" bIns="0" rtlCol="0">
            <a:spAutoFit/>
          </a:bodyPr>
          <a:lstStyle/>
          <a:p>
            <a:pPr marL="12700">
              <a:lnSpc>
                <a:spcPct val="100000"/>
              </a:lnSpc>
              <a:spcBef>
                <a:spcPts val="100"/>
              </a:spcBef>
            </a:pPr>
            <a:r>
              <a:rPr sz="2400" b="1" dirty="0" err="1">
                <a:solidFill>
                  <a:srgbClr val="006FC0"/>
                </a:solidFill>
                <a:latin typeface="微软雅黑" panose="020B0503020204020204" pitchFamily="34" charset="-122"/>
                <a:ea typeface="微软雅黑" panose="020B0503020204020204" pitchFamily="34" charset="-122"/>
                <a:cs typeface="微软雅黑" panose="020B0503020204020204" charset="-122"/>
              </a:rPr>
              <a:t>两个关键特征</a:t>
            </a:r>
            <a:r>
              <a:rPr lang="zh-CN" altLang="en-US"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值</a:t>
            </a:r>
            <a:endParaRPr sz="2400" dirty="0">
              <a:latin typeface="微软雅黑" panose="020B0503020204020204" pitchFamily="34" charset="-122"/>
              <a:ea typeface="微软雅黑" panose="020B0503020204020204" pitchFamily="34" charset="-122"/>
              <a:cs typeface="微软雅黑" panose="020B0503020204020204" charset="-122"/>
            </a:endParaRPr>
          </a:p>
        </p:txBody>
      </p:sp>
      <p:sp>
        <p:nvSpPr>
          <p:cNvPr id="9" name="object 9"/>
          <p:cNvSpPr txBox="1"/>
          <p:nvPr/>
        </p:nvSpPr>
        <p:spPr>
          <a:xfrm>
            <a:off x="877710" y="1170179"/>
            <a:ext cx="7848600" cy="1133644"/>
          </a:xfrm>
          <a:prstGeom prst="rect">
            <a:avLst/>
          </a:prstGeom>
        </p:spPr>
        <p:txBody>
          <a:bodyPr vert="horz" wrap="square" lIns="0" tIns="12700" rIns="0" bIns="0" rtlCol="0">
            <a:spAutoFit/>
          </a:bodyPr>
          <a:lstStyle/>
          <a:p>
            <a:pPr marL="12065">
              <a:lnSpc>
                <a:spcPct val="150000"/>
              </a:lnSpc>
              <a:spcBef>
                <a:spcPts val="100"/>
              </a:spcBef>
              <a:buClr>
                <a:srgbClr val="007EDE"/>
              </a:buClr>
              <a:tabLst>
                <a:tab pos="235585" algn="l"/>
              </a:tabLst>
            </a:pPr>
            <a:r>
              <a:rPr lang="zh-CN" altLang="en-US" sz="2400" dirty="0">
                <a:solidFill>
                  <a:srgbClr val="3333FF"/>
                </a:solidFill>
                <a:latin typeface="微软雅黑" panose="020B0503020204020204" pitchFamily="34" charset="-122"/>
                <a:ea typeface="微软雅黑" panose="020B0503020204020204" pitchFamily="34" charset="-122"/>
                <a:cs typeface="微软雅黑" panose="020B0503020204020204" charset="-122"/>
              </a:rPr>
              <a:t>基例（初值）</a:t>
            </a:r>
            <a:r>
              <a:rPr lang="zh-CN" altLang="en-US" sz="2400" dirty="0">
                <a:latin typeface="微软雅黑" panose="020B0503020204020204" pitchFamily="34" charset="-122"/>
                <a:ea typeface="微软雅黑" panose="020B0503020204020204" pitchFamily="34" charset="-122"/>
                <a:cs typeface="微软雅黑" panose="020B0503020204020204" charset="-122"/>
              </a:rPr>
              <a:t>：存在一个或多个不需要递归的基例</a:t>
            </a:r>
          </a:p>
          <a:p>
            <a:pPr marL="12065">
              <a:lnSpc>
                <a:spcPct val="150000"/>
              </a:lnSpc>
              <a:spcBef>
                <a:spcPts val="100"/>
              </a:spcBef>
              <a:buClr>
                <a:srgbClr val="007EDE"/>
              </a:buClr>
              <a:tabLst>
                <a:tab pos="235585" algn="l"/>
              </a:tabLst>
            </a:pPr>
            <a:r>
              <a:rPr sz="2400" dirty="0" err="1">
                <a:solidFill>
                  <a:srgbClr val="3333FF"/>
                </a:solidFill>
                <a:latin typeface="微软雅黑" panose="020B0503020204020204" pitchFamily="34" charset="-122"/>
                <a:ea typeface="微软雅黑" panose="020B0503020204020204" pitchFamily="34" charset="-122"/>
                <a:cs typeface="微软雅黑" panose="020B0503020204020204" charset="-122"/>
              </a:rPr>
              <a:t>链条</a:t>
            </a:r>
            <a:r>
              <a:rPr lang="zh-CN" altLang="en-US" sz="2400" dirty="0">
                <a:solidFill>
                  <a:srgbClr val="3333FF"/>
                </a:solidFill>
                <a:latin typeface="微软雅黑" panose="020B0503020204020204" pitchFamily="34" charset="-122"/>
                <a:ea typeface="微软雅黑" panose="020B0503020204020204" pitchFamily="34" charset="-122"/>
                <a:cs typeface="微软雅黑" panose="020B0503020204020204" charset="-122"/>
              </a:rPr>
              <a:t>（关联）</a:t>
            </a:r>
            <a:r>
              <a:rPr sz="2400" dirty="0">
                <a:latin typeface="微软雅黑" panose="020B0503020204020204" pitchFamily="34" charset="-122"/>
                <a:ea typeface="微软雅黑" panose="020B0503020204020204" pitchFamily="34" charset="-122"/>
                <a:cs typeface="微软雅黑" panose="020B0503020204020204" charset="-122"/>
              </a:rPr>
              <a:t>：</a:t>
            </a:r>
            <a:r>
              <a:rPr sz="2400" dirty="0" err="1">
                <a:latin typeface="微软雅黑" panose="020B0503020204020204" pitchFamily="34" charset="-122"/>
                <a:ea typeface="微软雅黑" panose="020B0503020204020204" pitchFamily="34" charset="-122"/>
                <a:cs typeface="微软雅黑" panose="020B0503020204020204" charset="-122"/>
              </a:rPr>
              <a:t>计算过程</a:t>
            </a:r>
            <a:r>
              <a:rPr lang="zh-CN" altLang="en-US" sz="2400" dirty="0">
                <a:latin typeface="微软雅黑" panose="020B0503020204020204" pitchFamily="34" charset="-122"/>
                <a:ea typeface="微软雅黑" panose="020B0503020204020204" pitchFamily="34" charset="-122"/>
                <a:cs typeface="微软雅黑" panose="020B0503020204020204" charset="-122"/>
              </a:rPr>
              <a:t>后面值和前面值的</a:t>
            </a:r>
            <a:r>
              <a:rPr sz="2400" dirty="0" err="1">
                <a:latin typeface="微软雅黑" panose="020B0503020204020204" pitchFamily="34" charset="-122"/>
                <a:ea typeface="微软雅黑" panose="020B0503020204020204" pitchFamily="34" charset="-122"/>
                <a:cs typeface="微软雅黑" panose="020B0503020204020204" charset="-122"/>
              </a:rPr>
              <a:t>递归</a:t>
            </a:r>
            <a:r>
              <a:rPr lang="zh-CN" altLang="en-US" sz="2400" dirty="0">
                <a:latin typeface="微软雅黑" panose="020B0503020204020204" pitchFamily="34" charset="-122"/>
                <a:ea typeface="微软雅黑" panose="020B0503020204020204" pitchFamily="34" charset="-122"/>
                <a:cs typeface="微软雅黑" panose="020B0503020204020204" charset="-122"/>
              </a:rPr>
              <a:t>关联</a:t>
            </a:r>
            <a:endParaRPr sz="2400" dirty="0">
              <a:latin typeface="微软雅黑" panose="020B0503020204020204" pitchFamily="34" charset="-122"/>
              <a:ea typeface="微软雅黑" panose="020B0503020204020204" pitchFamily="34" charset="-122"/>
              <a:cs typeface="Times New Roman" panose="02020603050405020304"/>
            </a:endParaRPr>
          </a:p>
        </p:txBody>
      </p:sp>
      <p:sp>
        <p:nvSpPr>
          <p:cNvPr id="15" name="object 6"/>
          <p:cNvSpPr txBox="1"/>
          <p:nvPr/>
        </p:nvSpPr>
        <p:spPr>
          <a:xfrm>
            <a:off x="877711" y="3511751"/>
            <a:ext cx="592455" cy="432434"/>
          </a:xfrm>
          <a:prstGeom prst="rect">
            <a:avLst/>
          </a:prstGeom>
          <a:solidFill>
            <a:srgbClr val="FDFDF9"/>
          </a:solidFill>
          <a:ln w="25146">
            <a:solidFill>
              <a:srgbClr val="FF921A"/>
            </a:solidFill>
          </a:ln>
        </p:spPr>
        <p:txBody>
          <a:bodyPr vert="horz" wrap="square" lIns="0" tIns="0" rIns="0" bIns="0" rtlCol="0">
            <a:spAutoFit/>
          </a:bodyPr>
          <a:lstStyle/>
          <a:p>
            <a:pPr marL="248920">
              <a:lnSpc>
                <a:spcPts val="3180"/>
              </a:lnSpc>
            </a:pPr>
            <a:r>
              <a:rPr sz="2800" spc="25" dirty="0">
                <a:latin typeface="Cambria Math" panose="02040503050406030204"/>
                <a:cs typeface="Cambria Math" panose="02040503050406030204"/>
              </a:rPr>
              <a:t>𝑛!</a:t>
            </a:r>
            <a:endParaRPr sz="2800" dirty="0">
              <a:latin typeface="Cambria Math" panose="02040503050406030204"/>
              <a:cs typeface="Cambria Math" panose="02040503050406030204"/>
            </a:endParaRPr>
          </a:p>
        </p:txBody>
      </p:sp>
      <p:sp>
        <p:nvSpPr>
          <p:cNvPr id="16" name="TextBox 15"/>
          <p:cNvSpPr txBox="1"/>
          <p:nvPr/>
        </p:nvSpPr>
        <p:spPr>
          <a:xfrm>
            <a:off x="1718733" y="3511751"/>
            <a:ext cx="609600" cy="523220"/>
          </a:xfrm>
          <a:prstGeom prst="rect">
            <a:avLst/>
          </a:prstGeom>
          <a:noFill/>
        </p:spPr>
        <p:txBody>
          <a:bodyPr wrap="square" rtlCol="0">
            <a:spAutoFit/>
          </a:bodyPr>
          <a:lstStyle/>
          <a:p>
            <a:r>
              <a:rPr lang="en-US" altLang="zh-CN" sz="2800" dirty="0"/>
              <a:t>=</a:t>
            </a:r>
            <a:endParaRPr lang="zh-CN" altLang="en-US" sz="2800" dirty="0"/>
          </a:p>
        </p:txBody>
      </p:sp>
      <p:sp>
        <p:nvSpPr>
          <p:cNvPr id="17" name="TextBox 16"/>
          <p:cNvSpPr txBox="1"/>
          <p:nvPr/>
        </p:nvSpPr>
        <p:spPr>
          <a:xfrm>
            <a:off x="2259498" y="3027625"/>
            <a:ext cx="2347975" cy="523220"/>
          </a:xfrm>
          <a:prstGeom prst="rect">
            <a:avLst/>
          </a:prstGeom>
          <a:noFill/>
        </p:spPr>
        <p:txBody>
          <a:bodyPr wrap="square" rtlCol="0">
            <a:spAutoFit/>
          </a:bodyPr>
          <a:lstStyle/>
          <a:p>
            <a:r>
              <a:rPr lang="en-US" altLang="zh-CN" sz="2800" dirty="0"/>
              <a:t>1	n=0</a:t>
            </a:r>
            <a:endParaRPr lang="zh-CN" altLang="en-US" sz="2800" dirty="0"/>
          </a:p>
        </p:txBody>
      </p:sp>
      <p:sp>
        <p:nvSpPr>
          <p:cNvPr id="18" name="TextBox 17"/>
          <p:cNvSpPr txBox="1"/>
          <p:nvPr/>
        </p:nvSpPr>
        <p:spPr>
          <a:xfrm>
            <a:off x="2249931" y="3727968"/>
            <a:ext cx="3985430" cy="523220"/>
          </a:xfrm>
          <a:prstGeom prst="rect">
            <a:avLst/>
          </a:prstGeom>
          <a:noFill/>
        </p:spPr>
        <p:txBody>
          <a:bodyPr wrap="square" rtlCol="0">
            <a:spAutoFit/>
          </a:bodyPr>
          <a:lstStyle/>
          <a:p>
            <a:r>
              <a:rPr lang="en-US" altLang="zh-CN" sz="2800" dirty="0"/>
              <a:t>n*(n-1)</a:t>
            </a:r>
            <a:r>
              <a:rPr lang="zh-CN" altLang="en-US" sz="2800" dirty="0"/>
              <a:t>！</a:t>
            </a:r>
            <a:r>
              <a:rPr lang="en-US" altLang="zh-CN" sz="2800" dirty="0"/>
              <a:t>	n≠0(</a:t>
            </a:r>
            <a:r>
              <a:rPr lang="zh-CN" altLang="en-US" sz="2800" dirty="0"/>
              <a:t>其他</a:t>
            </a:r>
            <a:r>
              <a:rPr lang="en-US" altLang="zh-CN" sz="2800" dirty="0"/>
              <a:t>)</a:t>
            </a:r>
            <a:endParaRPr lang="zh-CN" altLang="en-US" sz="2800" dirty="0"/>
          </a:p>
        </p:txBody>
      </p:sp>
      <p:sp>
        <p:nvSpPr>
          <p:cNvPr id="19" name="线形标注 2 18"/>
          <p:cNvSpPr/>
          <p:nvPr/>
        </p:nvSpPr>
        <p:spPr>
          <a:xfrm>
            <a:off x="4975578" y="2787181"/>
            <a:ext cx="1676400" cy="484126"/>
          </a:xfrm>
          <a:prstGeom prst="borderCallout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初值</a:t>
            </a:r>
          </a:p>
        </p:txBody>
      </p:sp>
      <p:sp>
        <p:nvSpPr>
          <p:cNvPr id="20" name="线形标注 2 19"/>
          <p:cNvSpPr/>
          <p:nvPr/>
        </p:nvSpPr>
        <p:spPr>
          <a:xfrm>
            <a:off x="6477000" y="3550845"/>
            <a:ext cx="1676400" cy="484126"/>
          </a:xfrm>
          <a:prstGeom prst="borderCallout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关联</a:t>
            </a:r>
          </a:p>
        </p:txBody>
      </p:sp>
      <p:sp>
        <p:nvSpPr>
          <p:cNvPr id="21" name="左大括号 20"/>
          <p:cNvSpPr/>
          <p:nvPr/>
        </p:nvSpPr>
        <p:spPr>
          <a:xfrm>
            <a:off x="2061838" y="3339282"/>
            <a:ext cx="205484" cy="678263"/>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1963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1119059" y="477518"/>
            <a:ext cx="4178808" cy="566822"/>
          </a:xfrm>
          <a:prstGeom prst="rect">
            <a:avLst/>
          </a:prstGeom>
        </p:spPr>
        <p:txBody>
          <a:bodyPr vert="horz" wrap="square" lIns="0" tIns="12700" rIns="0" bIns="0" rtlCol="0">
            <a:spAutoFit/>
          </a:bodyPr>
          <a:lstStyle/>
          <a:p>
            <a:pPr marL="12700">
              <a:lnSpc>
                <a:spcPct val="100000"/>
              </a:lnSpc>
              <a:spcBef>
                <a:spcPts val="100"/>
              </a:spcBef>
            </a:pPr>
            <a:r>
              <a:rPr sz="3600" dirty="0" err="1">
                <a:latin typeface="微软雅黑" panose="020B0503020204020204" pitchFamily="34" charset="-122"/>
                <a:ea typeface="微软雅黑" panose="020B0503020204020204" pitchFamily="34" charset="-122"/>
              </a:rPr>
              <a:t>递归</a:t>
            </a:r>
            <a:r>
              <a:rPr lang="zh-CN" altLang="en-US" sz="3600" dirty="0">
                <a:latin typeface="微软雅黑" panose="020B0503020204020204" pitchFamily="34" charset="-122"/>
                <a:ea typeface="微软雅黑" panose="020B0503020204020204" pitchFamily="34" charset="-122"/>
              </a:rPr>
              <a:t>函数</a:t>
            </a:r>
            <a:r>
              <a:rPr sz="3600" dirty="0" err="1">
                <a:latin typeface="微软雅黑" panose="020B0503020204020204" pitchFamily="34" charset="-122"/>
                <a:ea typeface="微软雅黑" panose="020B0503020204020204" pitchFamily="34" charset="-122"/>
              </a:rPr>
              <a:t>的实现</a:t>
            </a:r>
            <a:endParaRPr sz="3600" dirty="0">
              <a:latin typeface="微软雅黑" panose="020B0503020204020204" pitchFamily="34" charset="-122"/>
              <a:ea typeface="微软雅黑" panose="020B0503020204020204" pitchFamily="34" charset="-122"/>
            </a:endParaRPr>
          </a:p>
        </p:txBody>
      </p:sp>
      <p:sp>
        <p:nvSpPr>
          <p:cNvPr id="8" name="object 8"/>
          <p:cNvSpPr txBox="1"/>
          <p:nvPr/>
        </p:nvSpPr>
        <p:spPr>
          <a:xfrm>
            <a:off x="1050544" y="1456435"/>
            <a:ext cx="7255256" cy="2959785"/>
          </a:xfrm>
          <a:prstGeom prst="rect">
            <a:avLst/>
          </a:prstGeom>
        </p:spPr>
        <p:txBody>
          <a:bodyPr vert="horz" wrap="square" lIns="0" tIns="12700" rIns="0" bIns="0" rtlCol="0">
            <a:spAutoFit/>
          </a:bodyPr>
          <a:lstStyle/>
          <a:p>
            <a:pPr marL="716915" algn="ctr">
              <a:lnSpc>
                <a:spcPct val="100000"/>
              </a:lnSpc>
              <a:spcBef>
                <a:spcPts val="100"/>
              </a:spcBef>
            </a:pPr>
            <a:r>
              <a:rPr sz="2400" b="1" dirty="0" err="1">
                <a:solidFill>
                  <a:srgbClr val="006FC0"/>
                </a:solidFill>
                <a:latin typeface="微软雅黑" panose="020B0503020204020204" pitchFamily="34" charset="-122"/>
                <a:ea typeface="微软雅黑" panose="020B0503020204020204" pitchFamily="34" charset="-122"/>
                <a:cs typeface="微软雅黑" panose="020B0503020204020204" charset="-122"/>
              </a:rPr>
              <a:t>函数</a:t>
            </a:r>
            <a:r>
              <a:rPr lang="zh-CN" altLang="en-US"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定义</a:t>
            </a:r>
            <a:r>
              <a:rPr sz="2400" b="1" spc="-10" dirty="0">
                <a:solidFill>
                  <a:srgbClr val="006FC0"/>
                </a:solidFill>
                <a:latin typeface="微软雅黑" panose="020B0503020204020204" pitchFamily="34" charset="-122"/>
                <a:ea typeface="微软雅黑" panose="020B0503020204020204" pitchFamily="34" charset="-122"/>
                <a:cs typeface="微软雅黑" panose="020B0503020204020204" charset="-122"/>
              </a:rPr>
              <a:t> </a:t>
            </a:r>
            <a:r>
              <a:rPr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a:t>
            </a:r>
            <a:r>
              <a:rPr sz="2400" b="1" spc="-10" dirty="0">
                <a:solidFill>
                  <a:srgbClr val="006FC0"/>
                </a:solidFill>
                <a:latin typeface="微软雅黑" panose="020B0503020204020204" pitchFamily="34" charset="-122"/>
                <a:ea typeface="微软雅黑" panose="020B0503020204020204" pitchFamily="34" charset="-122"/>
                <a:cs typeface="微软雅黑" panose="020B0503020204020204" charset="-122"/>
              </a:rPr>
              <a:t> </a:t>
            </a:r>
            <a:r>
              <a:rPr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分支语句</a:t>
            </a:r>
            <a:endParaRPr sz="2400" dirty="0">
              <a:latin typeface="微软雅黑" panose="020B0503020204020204" pitchFamily="34" charset="-122"/>
              <a:ea typeface="微软雅黑" panose="020B0503020204020204" pitchFamily="34" charset="-122"/>
              <a:cs typeface="微软雅黑" panose="020B0503020204020204" charset="-122"/>
            </a:endParaRPr>
          </a:p>
          <a:p>
            <a:pPr>
              <a:lnSpc>
                <a:spcPct val="100000"/>
              </a:lnSpc>
              <a:spcBef>
                <a:spcPts val="15"/>
              </a:spcBef>
            </a:pPr>
            <a:endParaRPr sz="4550" dirty="0">
              <a:latin typeface="微软雅黑" panose="020B0503020204020204" pitchFamily="34" charset="-122"/>
              <a:ea typeface="微软雅黑" panose="020B0503020204020204" pitchFamily="34" charset="-122"/>
              <a:cs typeface="Times New Roman" panose="02020603050405020304"/>
            </a:endParaRPr>
          </a:p>
          <a:p>
            <a:pPr marL="234950" indent="-222885">
              <a:lnSpc>
                <a:spcPct val="100000"/>
              </a:lnSpc>
              <a:buClr>
                <a:srgbClr val="007EDE"/>
              </a:buClr>
              <a:buFont typeface="΢"/>
              <a:buChar char="-"/>
              <a:tabLst>
                <a:tab pos="235585" algn="l"/>
              </a:tabLst>
            </a:pPr>
            <a:r>
              <a:rPr sz="2400" b="1" dirty="0" err="1">
                <a:latin typeface="微软雅黑" panose="020B0503020204020204" pitchFamily="34" charset="-122"/>
                <a:ea typeface="微软雅黑" panose="020B0503020204020204" pitchFamily="34" charset="-122"/>
                <a:cs typeface="微软雅黑" panose="020B0503020204020204" charset="-122"/>
              </a:rPr>
              <a:t>递归</a:t>
            </a:r>
            <a:r>
              <a:rPr lang="zh-CN" altLang="en-US" sz="2400" b="1" dirty="0">
                <a:latin typeface="微软雅黑" panose="020B0503020204020204" pitchFamily="34" charset="-122"/>
                <a:ea typeface="微软雅黑" panose="020B0503020204020204" pitchFamily="34" charset="-122"/>
                <a:cs typeface="微软雅黑" panose="020B0503020204020204" charset="-122"/>
              </a:rPr>
              <a:t>函数</a:t>
            </a:r>
            <a:r>
              <a:rPr sz="2400" b="1" dirty="0" err="1">
                <a:latin typeface="微软雅黑" panose="020B0503020204020204" pitchFamily="34" charset="-122"/>
                <a:ea typeface="微软雅黑" panose="020B0503020204020204" pitchFamily="34" charset="-122"/>
                <a:cs typeface="微软雅黑" panose="020B0503020204020204" charset="-122"/>
              </a:rPr>
              <a:t>本身是一个函数，需要函数定义方式描述</a:t>
            </a:r>
            <a:endParaRPr sz="2400" dirty="0">
              <a:latin typeface="微软雅黑" panose="020B0503020204020204" pitchFamily="34" charset="-122"/>
              <a:ea typeface="微软雅黑" panose="020B0503020204020204" pitchFamily="34" charset="-122"/>
              <a:cs typeface="微软雅黑" panose="020B0503020204020204" charset="-122"/>
            </a:endParaRPr>
          </a:p>
          <a:p>
            <a:pPr>
              <a:lnSpc>
                <a:spcPct val="100000"/>
              </a:lnSpc>
              <a:spcBef>
                <a:spcPts val="10"/>
              </a:spcBef>
              <a:buClr>
                <a:srgbClr val="007EDE"/>
              </a:buClr>
              <a:buFont typeface="΢"/>
              <a:buChar char="-"/>
            </a:pPr>
            <a:endParaRPr sz="2500" dirty="0">
              <a:latin typeface="微软雅黑" panose="020B0503020204020204" pitchFamily="34" charset="-122"/>
              <a:ea typeface="微软雅黑" panose="020B0503020204020204" pitchFamily="34" charset="-122"/>
              <a:cs typeface="Times New Roman" panose="02020603050405020304"/>
            </a:endParaRPr>
          </a:p>
          <a:p>
            <a:pPr marL="234950" indent="-222885">
              <a:lnSpc>
                <a:spcPct val="100000"/>
              </a:lnSpc>
              <a:buClr>
                <a:srgbClr val="007EDE"/>
              </a:buClr>
              <a:buFont typeface="΢"/>
              <a:buChar char="-"/>
              <a:tabLst>
                <a:tab pos="235585" algn="l"/>
              </a:tabLst>
            </a:pPr>
            <a:r>
              <a:rPr sz="2400" b="1" dirty="0">
                <a:latin typeface="微软雅黑" panose="020B0503020204020204" pitchFamily="34" charset="-122"/>
                <a:ea typeface="微软雅黑" panose="020B0503020204020204" pitchFamily="34" charset="-122"/>
                <a:cs typeface="微软雅黑" panose="020B0503020204020204" charset="-122"/>
              </a:rPr>
              <a:t>函数内部，采用分支语句对输入参数进行判断</a:t>
            </a:r>
            <a:endParaRPr sz="2400" dirty="0">
              <a:latin typeface="微软雅黑" panose="020B0503020204020204" pitchFamily="34" charset="-122"/>
              <a:ea typeface="微软雅黑" panose="020B0503020204020204" pitchFamily="34" charset="-122"/>
              <a:cs typeface="微软雅黑" panose="020B0503020204020204" charset="-122"/>
            </a:endParaRPr>
          </a:p>
          <a:p>
            <a:pPr>
              <a:lnSpc>
                <a:spcPct val="100000"/>
              </a:lnSpc>
              <a:spcBef>
                <a:spcPts val="5"/>
              </a:spcBef>
              <a:buClr>
                <a:srgbClr val="007EDE"/>
              </a:buClr>
              <a:buFont typeface="΢"/>
              <a:buChar char="-"/>
            </a:pPr>
            <a:endParaRPr sz="2500" dirty="0">
              <a:latin typeface="微软雅黑" panose="020B0503020204020204" pitchFamily="34" charset="-122"/>
              <a:ea typeface="微软雅黑" panose="020B0503020204020204" pitchFamily="34" charset="-122"/>
              <a:cs typeface="Times New Roman" panose="02020603050405020304"/>
            </a:endParaRPr>
          </a:p>
          <a:p>
            <a:pPr marL="234950" indent="-222885">
              <a:lnSpc>
                <a:spcPct val="100000"/>
              </a:lnSpc>
              <a:buClr>
                <a:srgbClr val="007EDE"/>
              </a:buClr>
              <a:buFont typeface="΢"/>
              <a:buChar char="-"/>
              <a:tabLst>
                <a:tab pos="235585" algn="l"/>
              </a:tabLst>
            </a:pPr>
            <a:r>
              <a:rPr sz="2400" b="1" dirty="0">
                <a:latin typeface="微软雅黑" panose="020B0503020204020204" pitchFamily="34" charset="-122"/>
                <a:ea typeface="微软雅黑" panose="020B0503020204020204" pitchFamily="34" charset="-122"/>
                <a:cs typeface="微软雅黑" panose="020B0503020204020204" charset="-122"/>
              </a:rPr>
              <a:t>基例和链条，分别编写对应代码</a:t>
            </a:r>
            <a:endParaRPr sz="2400" dirty="0">
              <a:latin typeface="微软雅黑" panose="020B0503020204020204" pitchFamily="34" charset="-122"/>
              <a:ea typeface="微软雅黑" panose="020B0503020204020204" pitchFamily="34" charset="-122"/>
              <a:cs typeface="微软雅黑" panose="020B0503020204020204" charset="-122"/>
            </a:endParaRPr>
          </a:p>
        </p:txBody>
      </p:sp>
    </p:spTree>
    <p:extLst>
      <p:ext uri="{BB962C8B-B14F-4D97-AF65-F5344CB8AC3E}">
        <p14:creationId xmlns:p14="http://schemas.microsoft.com/office/powerpoint/2010/main" val="336836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7" name="object 7"/>
          <p:cNvSpPr txBox="1">
            <a:spLocks noGrp="1"/>
          </p:cNvSpPr>
          <p:nvPr>
            <p:ph type="title"/>
          </p:nvPr>
        </p:nvSpPr>
        <p:spPr>
          <a:xfrm>
            <a:off x="680846" y="440971"/>
            <a:ext cx="6091810" cy="443711"/>
          </a:xfrm>
          <a:prstGeom prst="rect">
            <a:avLst/>
          </a:prstGeom>
        </p:spPr>
        <p:txBody>
          <a:bodyPr vert="horz" wrap="square" lIns="0" tIns="12700" rIns="0" bIns="0" rtlCol="0">
            <a:spAutoFit/>
          </a:bodyPr>
          <a:lstStyle/>
          <a:p>
            <a:pPr marL="12700">
              <a:lnSpc>
                <a:spcPct val="100000"/>
              </a:lnSpc>
              <a:spcBef>
                <a:spcPts val="100"/>
              </a:spcBef>
            </a:pPr>
            <a:r>
              <a:rPr lang="zh-CN" altLang="en-US" sz="2800" dirty="0">
                <a:latin typeface="微软雅黑" panose="020B0503020204020204" pitchFamily="34" charset="-122"/>
                <a:ea typeface="微软雅黑" panose="020B0503020204020204" pitchFamily="34" charset="-122"/>
              </a:rPr>
              <a:t>例：定义计算阶乘（</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）的递归函数</a:t>
            </a:r>
            <a:endParaRPr sz="2800" dirty="0">
              <a:latin typeface="微软雅黑" panose="020B0503020204020204" pitchFamily="34" charset="-122"/>
              <a:ea typeface="微软雅黑" panose="020B0503020204020204" pitchFamily="34" charset="-122"/>
            </a:endParaRPr>
          </a:p>
        </p:txBody>
      </p:sp>
      <p:sp>
        <p:nvSpPr>
          <p:cNvPr id="8" name="object 8"/>
          <p:cNvSpPr txBox="1"/>
          <p:nvPr/>
        </p:nvSpPr>
        <p:spPr>
          <a:xfrm>
            <a:off x="1291663" y="940417"/>
            <a:ext cx="6214726" cy="1068369"/>
          </a:xfrm>
          <a:prstGeom prst="rect">
            <a:avLst/>
          </a:prstGeom>
        </p:spPr>
        <p:txBody>
          <a:bodyPr vert="horz" wrap="square" lIns="0" tIns="12700" rIns="0" bIns="0" rtlCol="0">
            <a:spAutoFit/>
          </a:bodyPr>
          <a:lstStyle/>
          <a:p>
            <a:pPr marL="12700">
              <a:lnSpc>
                <a:spcPct val="150000"/>
              </a:lnSpc>
              <a:spcBef>
                <a:spcPts val="100"/>
              </a:spcBef>
            </a:pPr>
            <a:r>
              <a:rPr lang="en-US" altLang="zh-CN" sz="2400" dirty="0">
                <a:solidFill>
                  <a:srgbClr val="006FC0"/>
                </a:solidFill>
                <a:latin typeface="微软雅黑" panose="020B0503020204020204" pitchFamily="34" charset="-122"/>
                <a:ea typeface="微软雅黑" panose="020B0503020204020204" pitchFamily="34" charset="-122"/>
                <a:cs typeface="微软雅黑" panose="020B0503020204020204" charset="-122"/>
              </a:rPr>
              <a:t>n!</a:t>
            </a:r>
            <a:r>
              <a:rPr lang="zh-CN" altLang="en-US" sz="2400" spc="-5" dirty="0">
                <a:solidFill>
                  <a:srgbClr val="006FC0"/>
                </a:solidFill>
                <a:latin typeface="微软雅黑" panose="020B0503020204020204" pitchFamily="34" charset="-122"/>
                <a:ea typeface="微软雅黑" panose="020B0503020204020204" pitchFamily="34" charset="-122"/>
                <a:cs typeface="微软雅黑" panose="020B0503020204020204" charset="-122"/>
              </a:rPr>
              <a:t>：</a:t>
            </a:r>
            <a:r>
              <a:rPr lang="zh-CN" altLang="en-US" sz="2400" dirty="0">
                <a:latin typeface="微软雅黑" panose="020B0503020204020204" pitchFamily="34" charset="-122"/>
                <a:ea typeface="微软雅黑" panose="020B0503020204020204" pitchFamily="34" charset="-122"/>
                <a:cs typeface="微软雅黑" panose="020B0503020204020204" charset="-122"/>
              </a:rPr>
              <a:t>一般情况，</a:t>
            </a:r>
            <a:r>
              <a:rPr sz="2400" dirty="0" err="1">
                <a:latin typeface="微软雅黑" panose="020B0503020204020204" pitchFamily="34" charset="-122"/>
                <a:ea typeface="微软雅黑" panose="020B0503020204020204" pitchFamily="34" charset="-122"/>
                <a:cs typeface="微软雅黑" panose="020B0503020204020204" charset="-122"/>
              </a:rPr>
              <a:t>输出</a:t>
            </a:r>
            <a:endParaRPr lang="en-US" sz="2400" dirty="0">
              <a:latin typeface="微软雅黑" panose="020B0503020204020204" pitchFamily="34" charset="-122"/>
              <a:ea typeface="微软雅黑" panose="020B0503020204020204" pitchFamily="34" charset="-122"/>
              <a:cs typeface="微软雅黑" panose="020B0503020204020204" charset="-122"/>
            </a:endParaRPr>
          </a:p>
          <a:p>
            <a:pPr marL="12700">
              <a:lnSpc>
                <a:spcPct val="150000"/>
              </a:lnSpc>
              <a:spcBef>
                <a:spcPts val="100"/>
              </a:spcBef>
            </a:pPr>
            <a:r>
              <a:rPr lang="zh-CN" altLang="en-US" sz="2400" dirty="0">
                <a:latin typeface="微软雅黑" panose="020B0503020204020204" pitchFamily="34" charset="-122"/>
                <a:ea typeface="微软雅黑" panose="020B0503020204020204" pitchFamily="34" charset="-122"/>
                <a:cs typeface="微软雅黑" panose="020B0503020204020204" charset="-122"/>
              </a:rPr>
              <a:t>若</a:t>
            </a:r>
            <a:r>
              <a:rPr lang="en-US" altLang="zh-CN" sz="2400" dirty="0">
                <a:latin typeface="微软雅黑" panose="020B0503020204020204" pitchFamily="34" charset="-122"/>
                <a:ea typeface="微软雅黑" panose="020B0503020204020204" pitchFamily="34" charset="-122"/>
                <a:cs typeface="微软雅黑" panose="020B0503020204020204" charset="-122"/>
              </a:rPr>
              <a:t>n==0</a:t>
            </a:r>
            <a:r>
              <a:rPr lang="zh-CN" altLang="en-US" sz="2400" dirty="0">
                <a:latin typeface="微软雅黑" panose="020B0503020204020204" pitchFamily="34" charset="-122"/>
                <a:ea typeface="微软雅黑" panose="020B0503020204020204" pitchFamily="34" charset="-122"/>
                <a:cs typeface="微软雅黑" panose="020B0503020204020204" charset="-122"/>
              </a:rPr>
              <a:t>，直接输出</a:t>
            </a:r>
            <a:r>
              <a:rPr lang="en-US" altLang="zh-CN" sz="2400" dirty="0">
                <a:latin typeface="微软雅黑" panose="020B0503020204020204" pitchFamily="34" charset="-122"/>
                <a:ea typeface="微软雅黑" panose="020B0503020204020204" pitchFamily="34" charset="-122"/>
                <a:cs typeface="微软雅黑" panose="020B0503020204020204" charset="-122"/>
              </a:rPr>
              <a:t>1</a:t>
            </a:r>
            <a:endParaRPr sz="2400" dirty="0">
              <a:latin typeface="微软雅黑" panose="020B0503020204020204" pitchFamily="34" charset="-122"/>
              <a:ea typeface="微软雅黑" panose="020B0503020204020204" pitchFamily="34" charset="-122"/>
              <a:cs typeface="微软雅黑" panose="020B0503020204020204" charset="-122"/>
            </a:endParaRPr>
          </a:p>
        </p:txBody>
      </p:sp>
      <p:sp>
        <p:nvSpPr>
          <p:cNvPr id="9" name="object 9"/>
          <p:cNvSpPr txBox="1"/>
          <p:nvPr/>
        </p:nvSpPr>
        <p:spPr>
          <a:xfrm>
            <a:off x="834389" y="2488945"/>
            <a:ext cx="2581275" cy="2259593"/>
          </a:xfrm>
          <a:prstGeom prst="rect">
            <a:avLst/>
          </a:prstGeom>
        </p:spPr>
        <p:txBody>
          <a:bodyPr vert="horz" wrap="square" lIns="0" tIns="12700" rIns="0" bIns="0" rtlCol="0">
            <a:spAutoFit/>
          </a:bodyPr>
          <a:lstStyle/>
          <a:p>
            <a:pPr marL="234950" indent="-222885">
              <a:lnSpc>
                <a:spcPct val="100000"/>
              </a:lnSpc>
              <a:spcBef>
                <a:spcPts val="100"/>
              </a:spcBef>
              <a:buClr>
                <a:srgbClr val="007EDE"/>
              </a:buClr>
              <a:buFont typeface="΢"/>
              <a:buChar char="-"/>
              <a:tabLst>
                <a:tab pos="235585" algn="l"/>
                <a:tab pos="1012825" algn="l"/>
              </a:tabLst>
            </a:pPr>
            <a:r>
              <a:rPr sz="2400" b="1" dirty="0">
                <a:latin typeface="微软雅黑" panose="020B0503020204020204" pitchFamily="34" charset="-122"/>
                <a:ea typeface="微软雅黑" panose="020B0503020204020204" pitchFamily="34" charset="-122"/>
                <a:cs typeface="微软雅黑" panose="020B0503020204020204" charset="-122"/>
              </a:rPr>
              <a:t>函数	</a:t>
            </a:r>
            <a:r>
              <a:rPr sz="2400" b="1" dirty="0">
                <a:latin typeface="微软雅黑" panose="020B0503020204020204" pitchFamily="34" charset="-122"/>
                <a:ea typeface="微软雅黑" panose="020B0503020204020204" pitchFamily="34" charset="-122"/>
                <a:cs typeface="Consolas" panose="020B0609020204030204"/>
              </a:rPr>
              <a:t>+</a:t>
            </a:r>
            <a:r>
              <a:rPr sz="2400" b="1" spc="-90" dirty="0">
                <a:latin typeface="微软雅黑" panose="020B0503020204020204" pitchFamily="34" charset="-122"/>
                <a:ea typeface="微软雅黑" panose="020B0503020204020204" pitchFamily="34" charset="-122"/>
                <a:cs typeface="Consolas" panose="020B0609020204030204"/>
              </a:rPr>
              <a:t> </a:t>
            </a:r>
            <a:r>
              <a:rPr sz="2400" b="1" dirty="0">
                <a:latin typeface="微软雅黑" panose="020B0503020204020204" pitchFamily="34" charset="-122"/>
                <a:ea typeface="微软雅黑" panose="020B0503020204020204" pitchFamily="34" charset="-122"/>
                <a:cs typeface="微软雅黑" panose="020B0503020204020204" charset="-122"/>
              </a:rPr>
              <a:t>分支结构</a:t>
            </a:r>
            <a:endParaRPr sz="2400" dirty="0">
              <a:latin typeface="微软雅黑" panose="020B0503020204020204" pitchFamily="34" charset="-122"/>
              <a:ea typeface="微软雅黑" panose="020B0503020204020204" pitchFamily="34" charset="-122"/>
              <a:cs typeface="微软雅黑" panose="020B0503020204020204" charset="-122"/>
            </a:endParaRPr>
          </a:p>
          <a:p>
            <a:pPr>
              <a:lnSpc>
                <a:spcPct val="100000"/>
              </a:lnSpc>
              <a:spcBef>
                <a:spcPts val="5"/>
              </a:spcBef>
              <a:buClr>
                <a:srgbClr val="007EDE"/>
              </a:buClr>
              <a:buFont typeface="΢"/>
              <a:buChar char="-"/>
            </a:pPr>
            <a:endParaRPr sz="2500" dirty="0">
              <a:latin typeface="微软雅黑" panose="020B0503020204020204" pitchFamily="34" charset="-122"/>
              <a:ea typeface="微软雅黑" panose="020B0503020204020204" pitchFamily="34" charset="-122"/>
              <a:cs typeface="Times New Roman" panose="02020603050405020304"/>
            </a:endParaRPr>
          </a:p>
          <a:p>
            <a:pPr marL="234950" indent="-222885">
              <a:buClr>
                <a:srgbClr val="007EDE"/>
              </a:buClr>
              <a:buFont typeface="΢"/>
              <a:buChar char="-"/>
              <a:tabLst>
                <a:tab pos="235585" algn="l"/>
              </a:tabLst>
            </a:pPr>
            <a:r>
              <a:rPr lang="zh-CN" altLang="en-US" sz="2400" b="1" dirty="0">
                <a:latin typeface="微软雅黑" panose="020B0503020204020204" pitchFamily="34" charset="-122"/>
                <a:ea typeface="微软雅黑" panose="020B0503020204020204" pitchFamily="34" charset="-122"/>
                <a:cs typeface="微软雅黑" panose="020B0503020204020204" charset="-122"/>
              </a:rPr>
              <a:t>递归基例</a:t>
            </a:r>
            <a:endParaRPr lang="en-US" altLang="zh-CN" sz="2400" b="1" dirty="0">
              <a:latin typeface="微软雅黑" panose="020B0503020204020204" pitchFamily="34" charset="-122"/>
              <a:ea typeface="微软雅黑" panose="020B0503020204020204" pitchFamily="34" charset="-122"/>
              <a:cs typeface="微软雅黑" panose="020B0503020204020204" charset="-122"/>
            </a:endParaRPr>
          </a:p>
          <a:p>
            <a:pPr marL="234950" indent="-222885">
              <a:buClr>
                <a:srgbClr val="007EDE"/>
              </a:buClr>
              <a:buFont typeface="΢"/>
              <a:buChar char="-"/>
              <a:tabLst>
                <a:tab pos="235585" algn="l"/>
              </a:tabLst>
            </a:pPr>
            <a:endParaRPr lang="zh-CN" altLang="en-US" sz="2400" dirty="0">
              <a:latin typeface="微软雅黑" panose="020B0503020204020204" pitchFamily="34" charset="-122"/>
              <a:ea typeface="微软雅黑" panose="020B0503020204020204" pitchFamily="34" charset="-122"/>
              <a:cs typeface="微软雅黑" panose="020B0503020204020204" charset="-122"/>
            </a:endParaRPr>
          </a:p>
          <a:p>
            <a:pPr marL="234950" indent="-222885">
              <a:lnSpc>
                <a:spcPct val="100000"/>
              </a:lnSpc>
              <a:buClr>
                <a:srgbClr val="007EDE"/>
              </a:buClr>
              <a:buFont typeface="΢"/>
              <a:buChar char="-"/>
              <a:tabLst>
                <a:tab pos="235585" algn="l"/>
              </a:tabLst>
            </a:pPr>
            <a:r>
              <a:rPr sz="2400" b="1" dirty="0" err="1">
                <a:latin typeface="微软雅黑" panose="020B0503020204020204" pitchFamily="34" charset="-122"/>
                <a:ea typeface="微软雅黑" panose="020B0503020204020204" pitchFamily="34" charset="-122"/>
                <a:cs typeface="微软雅黑" panose="020B0503020204020204" charset="-122"/>
              </a:rPr>
              <a:t>递归链条</a:t>
            </a:r>
            <a:endParaRPr sz="2400" dirty="0">
              <a:latin typeface="微软雅黑" panose="020B0503020204020204" pitchFamily="34" charset="-122"/>
              <a:ea typeface="微软雅黑" panose="020B0503020204020204" pitchFamily="34" charset="-122"/>
              <a:cs typeface="微软雅黑" panose="020B0503020204020204" charset="-122"/>
            </a:endParaRPr>
          </a:p>
          <a:p>
            <a:pPr>
              <a:lnSpc>
                <a:spcPct val="100000"/>
              </a:lnSpc>
              <a:spcBef>
                <a:spcPts val="5"/>
              </a:spcBef>
              <a:buClr>
                <a:srgbClr val="007EDE"/>
              </a:buClr>
              <a:buFont typeface="΢"/>
              <a:buChar char="-"/>
            </a:pPr>
            <a:endParaRPr sz="2500" dirty="0">
              <a:latin typeface="微软雅黑" panose="020B0503020204020204" pitchFamily="34" charset="-122"/>
              <a:ea typeface="微软雅黑" panose="020B0503020204020204" pitchFamily="34" charset="-122"/>
              <a:cs typeface="Times New Roman" panose="02020603050405020304"/>
            </a:endParaRPr>
          </a:p>
        </p:txBody>
      </p:sp>
      <p:sp>
        <p:nvSpPr>
          <p:cNvPr id="10" name="object 10"/>
          <p:cNvSpPr txBox="1"/>
          <p:nvPr/>
        </p:nvSpPr>
        <p:spPr>
          <a:xfrm>
            <a:off x="4267200" y="1058917"/>
            <a:ext cx="1876425" cy="391160"/>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微软雅黑" panose="020B0503020204020204" pitchFamily="34" charset="-122"/>
                <a:ea typeface="微软雅黑" panose="020B0503020204020204" pitchFamily="34" charset="-122"/>
                <a:cs typeface="Consolas" panose="020B0609020204030204"/>
              </a:rPr>
              <a:t>n*(n-1)!</a:t>
            </a:r>
            <a:endParaRPr sz="2400" dirty="0">
              <a:latin typeface="微软雅黑" panose="020B0503020204020204" pitchFamily="34" charset="-122"/>
              <a:ea typeface="微软雅黑" panose="020B0503020204020204" pitchFamily="34" charset="-122"/>
              <a:cs typeface="Consolas" panose="020B0609020204030204"/>
            </a:endParaRPr>
          </a:p>
        </p:txBody>
      </p:sp>
      <p:sp>
        <p:nvSpPr>
          <p:cNvPr id="11" name="object 11"/>
          <p:cNvSpPr txBox="1"/>
          <p:nvPr/>
        </p:nvSpPr>
        <p:spPr>
          <a:xfrm>
            <a:off x="4399026" y="2465781"/>
            <a:ext cx="4356735" cy="1854835"/>
          </a:xfrm>
          <a:prstGeom prst="rect">
            <a:avLst/>
          </a:prstGeom>
        </p:spPr>
        <p:txBody>
          <a:bodyPr vert="horz" wrap="square" lIns="0" tIns="73660" rIns="0" bIns="0" rtlCol="0">
            <a:spAutoFit/>
          </a:bodyPr>
          <a:lstStyle/>
          <a:p>
            <a:pPr marL="12700">
              <a:lnSpc>
                <a:spcPct val="100000"/>
              </a:lnSpc>
              <a:spcBef>
                <a:spcPts val="580"/>
              </a:spcBef>
            </a:pPr>
            <a:r>
              <a:rPr sz="2000" b="1" i="1" spc="-5" dirty="0" err="1">
                <a:solidFill>
                  <a:srgbClr val="FF7700"/>
                </a:solidFill>
                <a:latin typeface="微软雅黑" panose="020B0503020204020204" pitchFamily="34" charset="-122"/>
                <a:ea typeface="微软雅黑" panose="020B0503020204020204" pitchFamily="34" charset="-122"/>
                <a:cs typeface="Consolas" panose="020B0609020204030204"/>
              </a:rPr>
              <a:t>def</a:t>
            </a:r>
            <a:r>
              <a:rPr sz="2000" b="1" i="1" spc="-5" dirty="0">
                <a:solidFill>
                  <a:srgbClr val="FF7700"/>
                </a:solidFill>
                <a:latin typeface="微软雅黑" panose="020B0503020204020204" pitchFamily="34" charset="-122"/>
                <a:ea typeface="微软雅黑" panose="020B0503020204020204" pitchFamily="34" charset="-122"/>
                <a:cs typeface="Consolas" panose="020B0609020204030204"/>
              </a:rPr>
              <a:t> </a:t>
            </a:r>
            <a:r>
              <a:rPr lang="en-US" sz="2000" b="1" i="1" spc="-5" dirty="0">
                <a:solidFill>
                  <a:srgbClr val="FF7700"/>
                </a:solidFill>
                <a:latin typeface="微软雅黑" panose="020B0503020204020204" pitchFamily="34" charset="-122"/>
                <a:ea typeface="微软雅黑" panose="020B0503020204020204" pitchFamily="34" charset="-122"/>
                <a:cs typeface="Consolas" panose="020B0609020204030204"/>
              </a:rPr>
              <a:t> </a:t>
            </a:r>
            <a:r>
              <a:rPr lang="en-US" sz="2000" b="1" spc="-5" dirty="0">
                <a:solidFill>
                  <a:srgbClr val="000FFF"/>
                </a:solidFill>
                <a:latin typeface="微软雅黑" panose="020B0503020204020204" pitchFamily="34" charset="-122"/>
                <a:ea typeface="微软雅黑" panose="020B0503020204020204" pitchFamily="34" charset="-122"/>
                <a:cs typeface="Consolas" panose="020B0609020204030204"/>
              </a:rPr>
              <a:t>fact</a:t>
            </a:r>
            <a:r>
              <a:rPr sz="2000" b="1" spc="-5" dirty="0">
                <a:latin typeface="微软雅黑" panose="020B0503020204020204" pitchFamily="34" charset="-122"/>
                <a:ea typeface="微软雅黑" panose="020B0503020204020204" pitchFamily="34" charset="-122"/>
                <a:cs typeface="Consolas" panose="020B0609020204030204"/>
              </a:rPr>
              <a:t>(</a:t>
            </a:r>
            <a:r>
              <a:rPr lang="en-US" sz="2000" b="1" spc="-5" dirty="0">
                <a:latin typeface="微软雅黑" panose="020B0503020204020204" pitchFamily="34" charset="-122"/>
                <a:ea typeface="微软雅黑" panose="020B0503020204020204" pitchFamily="34" charset="-122"/>
                <a:cs typeface="Consolas" panose="020B0609020204030204"/>
              </a:rPr>
              <a:t>n</a:t>
            </a:r>
            <a:r>
              <a:rPr sz="2000" b="1" spc="-5" dirty="0">
                <a:latin typeface="微软雅黑" panose="020B0503020204020204" pitchFamily="34" charset="-122"/>
                <a:ea typeface="微软雅黑" panose="020B0503020204020204" pitchFamily="34" charset="-122"/>
                <a:cs typeface="Consolas" panose="020B0609020204030204"/>
              </a:rPr>
              <a:t>):</a:t>
            </a:r>
            <a:endParaRPr sz="2000" dirty="0">
              <a:latin typeface="微软雅黑" panose="020B0503020204020204" pitchFamily="34" charset="-122"/>
              <a:ea typeface="微软雅黑" panose="020B0503020204020204" pitchFamily="34" charset="-122"/>
              <a:cs typeface="Consolas" panose="020B0609020204030204"/>
            </a:endParaRPr>
          </a:p>
          <a:p>
            <a:pPr marL="570865">
              <a:lnSpc>
                <a:spcPct val="100000"/>
              </a:lnSpc>
              <a:spcBef>
                <a:spcPts val="480"/>
              </a:spcBef>
            </a:pPr>
            <a:r>
              <a:rPr sz="2000" b="1" i="1" dirty="0">
                <a:solidFill>
                  <a:srgbClr val="FF7700"/>
                </a:solidFill>
                <a:latin typeface="微软雅黑" panose="020B0503020204020204" pitchFamily="34" charset="-122"/>
                <a:ea typeface="微软雅黑" panose="020B0503020204020204" pitchFamily="34" charset="-122"/>
                <a:cs typeface="Consolas" panose="020B0609020204030204"/>
              </a:rPr>
              <a:t>if </a:t>
            </a:r>
            <a:r>
              <a:rPr lang="en-US" sz="2000" b="1" i="1" dirty="0">
                <a:solidFill>
                  <a:srgbClr val="FF7700"/>
                </a:solidFill>
                <a:latin typeface="微软雅黑" panose="020B0503020204020204" pitchFamily="34" charset="-122"/>
                <a:ea typeface="微软雅黑" panose="020B0503020204020204" pitchFamily="34" charset="-122"/>
                <a:cs typeface="Consolas" panose="020B0609020204030204"/>
              </a:rPr>
              <a:t> </a:t>
            </a:r>
            <a:r>
              <a:rPr lang="en-US" sz="2000" b="1" spc="-5" dirty="0">
                <a:latin typeface="微软雅黑" panose="020B0503020204020204" pitchFamily="34" charset="-122"/>
                <a:ea typeface="微软雅黑" panose="020B0503020204020204" pitchFamily="34" charset="-122"/>
                <a:cs typeface="Consolas" panose="020B0609020204030204"/>
              </a:rPr>
              <a:t>n</a:t>
            </a:r>
            <a:r>
              <a:rPr sz="2000" b="1" spc="-5" dirty="0">
                <a:latin typeface="微软雅黑" panose="020B0503020204020204" pitchFamily="34" charset="-122"/>
                <a:ea typeface="微软雅黑" panose="020B0503020204020204" pitchFamily="34" charset="-122"/>
                <a:cs typeface="Consolas" panose="020B0609020204030204"/>
              </a:rPr>
              <a:t> </a:t>
            </a:r>
            <a:r>
              <a:rPr lang="en-US" altLang="zh-CN" sz="2000" b="1" dirty="0">
                <a:latin typeface="微软雅黑" panose="020B0503020204020204" pitchFamily="34" charset="-122"/>
                <a:ea typeface="微软雅黑" panose="020B0503020204020204" pitchFamily="34" charset="-122"/>
                <a:cs typeface="Consolas" panose="020B0609020204030204"/>
              </a:rPr>
              <a:t>=</a:t>
            </a:r>
            <a:r>
              <a:rPr sz="2000" b="1" dirty="0">
                <a:latin typeface="微软雅黑" panose="020B0503020204020204" pitchFamily="34" charset="-122"/>
                <a:ea typeface="微软雅黑" panose="020B0503020204020204" pitchFamily="34" charset="-122"/>
                <a:cs typeface="Consolas" panose="020B0609020204030204"/>
              </a:rPr>
              <a:t>= </a:t>
            </a:r>
            <a:r>
              <a:rPr lang="en-US" altLang="zh-CN" sz="2000" b="1" spc="-5" dirty="0">
                <a:solidFill>
                  <a:srgbClr val="1DB41D"/>
                </a:solidFill>
                <a:latin typeface="微软雅黑" panose="020B0503020204020204" pitchFamily="34" charset="-122"/>
                <a:ea typeface="微软雅黑" panose="020B0503020204020204" pitchFamily="34" charset="-122"/>
                <a:cs typeface="Consolas" panose="020B0609020204030204"/>
              </a:rPr>
              <a:t>0</a:t>
            </a:r>
            <a:r>
              <a:rPr sz="2000" b="1" spc="-20" dirty="0">
                <a:solidFill>
                  <a:srgbClr val="1DB41D"/>
                </a:solidFill>
                <a:latin typeface="微软雅黑" panose="020B0503020204020204" pitchFamily="34" charset="-122"/>
                <a:ea typeface="微软雅黑" panose="020B0503020204020204" pitchFamily="34" charset="-122"/>
                <a:cs typeface="Consolas" panose="020B0609020204030204"/>
              </a:rPr>
              <a:t> </a:t>
            </a:r>
            <a:r>
              <a:rPr sz="2000" b="1" spc="-5" dirty="0">
                <a:latin typeface="微软雅黑" panose="020B0503020204020204" pitchFamily="34" charset="-122"/>
                <a:ea typeface="微软雅黑" panose="020B0503020204020204" pitchFamily="34" charset="-122"/>
                <a:cs typeface="Consolas" panose="020B0609020204030204"/>
              </a:rPr>
              <a:t>:</a:t>
            </a:r>
            <a:endParaRPr sz="2000" dirty="0">
              <a:latin typeface="微软雅黑" panose="020B0503020204020204" pitchFamily="34" charset="-122"/>
              <a:ea typeface="微软雅黑" panose="020B0503020204020204" pitchFamily="34" charset="-122"/>
              <a:cs typeface="Consolas" panose="020B0609020204030204"/>
            </a:endParaRPr>
          </a:p>
          <a:p>
            <a:pPr marL="1270000">
              <a:lnSpc>
                <a:spcPct val="100000"/>
              </a:lnSpc>
              <a:spcBef>
                <a:spcPts val="480"/>
              </a:spcBef>
            </a:pPr>
            <a:r>
              <a:rPr sz="2000" b="1" i="1" dirty="0">
                <a:solidFill>
                  <a:srgbClr val="FF7700"/>
                </a:solidFill>
                <a:latin typeface="微软雅黑" panose="020B0503020204020204" pitchFamily="34" charset="-122"/>
                <a:ea typeface="微软雅黑" panose="020B0503020204020204" pitchFamily="34" charset="-122"/>
                <a:cs typeface="Consolas" panose="020B0609020204030204"/>
              </a:rPr>
              <a:t>return</a:t>
            </a:r>
            <a:r>
              <a:rPr sz="2000" b="1" i="1" spc="-15" dirty="0">
                <a:solidFill>
                  <a:srgbClr val="FF7700"/>
                </a:solidFill>
                <a:latin typeface="微软雅黑" panose="020B0503020204020204" pitchFamily="34" charset="-122"/>
                <a:ea typeface="微软雅黑" panose="020B0503020204020204" pitchFamily="34" charset="-122"/>
                <a:cs typeface="Consolas" panose="020B0609020204030204"/>
              </a:rPr>
              <a:t> </a:t>
            </a:r>
            <a:r>
              <a:rPr lang="en-US" sz="2000" b="1" spc="-5" dirty="0">
                <a:latin typeface="微软雅黑" panose="020B0503020204020204" pitchFamily="34" charset="-122"/>
                <a:ea typeface="微软雅黑" panose="020B0503020204020204" pitchFamily="34" charset="-122"/>
                <a:cs typeface="Consolas" panose="020B0609020204030204"/>
              </a:rPr>
              <a:t>1</a:t>
            </a:r>
            <a:endParaRPr sz="2000" dirty="0">
              <a:latin typeface="微软雅黑" panose="020B0503020204020204" pitchFamily="34" charset="-122"/>
              <a:ea typeface="微软雅黑" panose="020B0503020204020204" pitchFamily="34" charset="-122"/>
              <a:cs typeface="Consolas" panose="020B0609020204030204"/>
            </a:endParaRPr>
          </a:p>
          <a:p>
            <a:pPr marL="570865">
              <a:lnSpc>
                <a:spcPct val="100000"/>
              </a:lnSpc>
              <a:spcBef>
                <a:spcPts val="480"/>
              </a:spcBef>
            </a:pPr>
            <a:r>
              <a:rPr sz="2000" b="1" i="1" dirty="0">
                <a:solidFill>
                  <a:srgbClr val="FF7700"/>
                </a:solidFill>
                <a:latin typeface="微软雅黑" panose="020B0503020204020204" pitchFamily="34" charset="-122"/>
                <a:ea typeface="微软雅黑" panose="020B0503020204020204" pitchFamily="34" charset="-122"/>
                <a:cs typeface="Consolas" panose="020B0609020204030204"/>
              </a:rPr>
              <a:t>else</a:t>
            </a:r>
            <a:r>
              <a:rPr sz="2000" b="1" i="1" spc="-5" dirty="0">
                <a:solidFill>
                  <a:srgbClr val="FF7700"/>
                </a:solidFill>
                <a:latin typeface="微软雅黑" panose="020B0503020204020204" pitchFamily="34" charset="-122"/>
                <a:ea typeface="微软雅黑" panose="020B0503020204020204" pitchFamily="34" charset="-122"/>
                <a:cs typeface="Consolas" panose="020B0609020204030204"/>
              </a:rPr>
              <a:t> </a:t>
            </a:r>
            <a:r>
              <a:rPr sz="2000" b="1" dirty="0">
                <a:latin typeface="微软雅黑" panose="020B0503020204020204" pitchFamily="34" charset="-122"/>
                <a:ea typeface="微软雅黑" panose="020B0503020204020204" pitchFamily="34" charset="-122"/>
                <a:cs typeface="Consolas" panose="020B0609020204030204"/>
              </a:rPr>
              <a:t>:</a:t>
            </a:r>
            <a:endParaRPr sz="2000" dirty="0">
              <a:latin typeface="微软雅黑" panose="020B0503020204020204" pitchFamily="34" charset="-122"/>
              <a:ea typeface="微软雅黑" panose="020B0503020204020204" pitchFamily="34" charset="-122"/>
              <a:cs typeface="Consolas" panose="020B0609020204030204"/>
            </a:endParaRPr>
          </a:p>
          <a:p>
            <a:pPr marL="1270000">
              <a:lnSpc>
                <a:spcPct val="100000"/>
              </a:lnSpc>
              <a:spcBef>
                <a:spcPts val="480"/>
              </a:spcBef>
            </a:pPr>
            <a:r>
              <a:rPr sz="2000" b="1" i="1" dirty="0">
                <a:solidFill>
                  <a:srgbClr val="FF7700"/>
                </a:solidFill>
                <a:latin typeface="微软雅黑" panose="020B0503020204020204" pitchFamily="34" charset="-122"/>
                <a:ea typeface="微软雅黑" panose="020B0503020204020204" pitchFamily="34" charset="-122"/>
                <a:cs typeface="Consolas" panose="020B0609020204030204"/>
              </a:rPr>
              <a:t>return</a:t>
            </a:r>
            <a:r>
              <a:rPr sz="2000" b="1" i="1" spc="-35" dirty="0">
                <a:solidFill>
                  <a:srgbClr val="FF7700"/>
                </a:solidFill>
                <a:latin typeface="微软雅黑" panose="020B0503020204020204" pitchFamily="34" charset="-122"/>
                <a:ea typeface="微软雅黑" panose="020B0503020204020204" pitchFamily="34" charset="-122"/>
                <a:cs typeface="Consolas" panose="020B0609020204030204"/>
              </a:rPr>
              <a:t> </a:t>
            </a:r>
            <a:r>
              <a:rPr lang="en-US" sz="2000" b="1" spc="-5" dirty="0">
                <a:latin typeface="微软雅黑" panose="020B0503020204020204" pitchFamily="34" charset="-122"/>
                <a:ea typeface="微软雅黑" panose="020B0503020204020204" pitchFamily="34" charset="-122"/>
                <a:cs typeface="Consolas" panose="020B0609020204030204"/>
              </a:rPr>
              <a:t> n*fact(n-1)</a:t>
            </a:r>
            <a:endParaRPr sz="2000" dirty="0">
              <a:latin typeface="微软雅黑" panose="020B0503020204020204" pitchFamily="34" charset="-122"/>
              <a:ea typeface="微软雅黑" panose="020B0503020204020204" pitchFamily="34" charset="-122"/>
              <a:cs typeface="Consolas" panose="020B0609020204030204"/>
            </a:endParaRPr>
          </a:p>
        </p:txBody>
      </p:sp>
    </p:spTree>
    <p:extLst>
      <p:ext uri="{BB962C8B-B14F-4D97-AF65-F5344CB8AC3E}">
        <p14:creationId xmlns:p14="http://schemas.microsoft.com/office/powerpoint/2010/main" val="125419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3" name="object 3"/>
          <p:cNvSpPr txBox="1">
            <a:spLocks noGrp="1"/>
          </p:cNvSpPr>
          <p:nvPr>
            <p:ph type="title"/>
          </p:nvPr>
        </p:nvSpPr>
        <p:spPr>
          <a:xfrm>
            <a:off x="824231" y="140966"/>
            <a:ext cx="5617082"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latin typeface="微软雅黑" panose="020B0503020204020204" pitchFamily="34" charset="-122"/>
                <a:ea typeface="微软雅黑" panose="020B0503020204020204" pitchFamily="34" charset="-122"/>
              </a:rPr>
              <a:t>了解：函数</a:t>
            </a:r>
            <a:r>
              <a:rPr sz="3600" dirty="0" err="1">
                <a:latin typeface="微软雅黑" panose="020B0503020204020204" pitchFamily="34" charset="-122"/>
                <a:ea typeface="微软雅黑" panose="020B0503020204020204" pitchFamily="34" charset="-122"/>
              </a:rPr>
              <a:t>递归的调用过程</a:t>
            </a:r>
            <a:endParaRPr sz="3600" dirty="0">
              <a:latin typeface="微软雅黑" panose="020B0503020204020204" pitchFamily="34" charset="-122"/>
              <a:ea typeface="微软雅黑" panose="020B0503020204020204" pitchFamily="34" charset="-122"/>
            </a:endParaRPr>
          </a:p>
        </p:txBody>
      </p:sp>
      <p:sp>
        <p:nvSpPr>
          <p:cNvPr id="4" name="object 4"/>
          <p:cNvSpPr txBox="1"/>
          <p:nvPr/>
        </p:nvSpPr>
        <p:spPr>
          <a:xfrm>
            <a:off x="1194561" y="1481571"/>
            <a:ext cx="1287145" cy="465455"/>
          </a:xfrm>
          <a:prstGeom prst="rect">
            <a:avLst/>
          </a:prstGeom>
        </p:spPr>
        <p:txBody>
          <a:bodyPr vert="horz" wrap="square" lIns="0" tIns="49530" rIns="0" bIns="0" rtlCol="0">
            <a:spAutoFit/>
          </a:bodyPr>
          <a:lstStyle/>
          <a:p>
            <a:pPr marL="12700">
              <a:lnSpc>
                <a:spcPct val="100000"/>
              </a:lnSpc>
              <a:spcBef>
                <a:spcPts val="390"/>
              </a:spcBef>
            </a:pPr>
            <a:r>
              <a:rPr sz="1200" b="1" i="1" spc="-5" dirty="0">
                <a:solidFill>
                  <a:srgbClr val="FF7700"/>
                </a:solidFill>
                <a:latin typeface="Consolas" panose="020B0609020204030204"/>
                <a:cs typeface="Consolas" panose="020B0609020204030204"/>
              </a:rPr>
              <a:t>def</a:t>
            </a:r>
            <a:r>
              <a:rPr sz="1200" b="1" i="1" spc="-15"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a:p>
            <a:pPr marL="348615">
              <a:lnSpc>
                <a:spcPct val="100000"/>
              </a:lnSpc>
              <a:spcBef>
                <a:spcPts val="290"/>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7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5" name="object 5"/>
          <p:cNvSpPr txBox="1"/>
          <p:nvPr/>
        </p:nvSpPr>
        <p:spPr>
          <a:xfrm>
            <a:off x="1530603" y="1921255"/>
            <a:ext cx="1118870" cy="464820"/>
          </a:xfrm>
          <a:prstGeom prst="rect">
            <a:avLst/>
          </a:prstGeom>
        </p:spPr>
        <p:txBody>
          <a:bodyPr vert="horz" wrap="square" lIns="0" tIns="48895" rIns="0" bIns="0" rtlCol="0">
            <a:spAutoFit/>
          </a:bodyPr>
          <a:lstStyle/>
          <a:p>
            <a:pPr marL="433705">
              <a:lnSpc>
                <a:spcPct val="100000"/>
              </a:lnSpc>
              <a:spcBef>
                <a:spcPts val="385"/>
              </a:spcBef>
            </a:pPr>
            <a:r>
              <a:rPr sz="1200" b="1" i="1" dirty="0">
                <a:solidFill>
                  <a:srgbClr val="FF7700"/>
                </a:solidFill>
                <a:latin typeface="Consolas" panose="020B0609020204030204"/>
                <a:cs typeface="Consolas" panose="020B0609020204030204"/>
              </a:rPr>
              <a:t>return</a:t>
            </a:r>
            <a:r>
              <a:rPr sz="1200" b="1" i="1" spc="-8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12700">
              <a:lnSpc>
                <a:spcPct val="100000"/>
              </a:lnSpc>
              <a:spcBef>
                <a:spcPts val="290"/>
              </a:spcBef>
            </a:pPr>
            <a:r>
              <a:rPr sz="1200" b="1" i="1" dirty="0">
                <a:solidFill>
                  <a:srgbClr val="FF7700"/>
                </a:solidFill>
                <a:latin typeface="Consolas" panose="020B0609020204030204"/>
                <a:cs typeface="Consolas" panose="020B0609020204030204"/>
              </a:rPr>
              <a:t>else</a:t>
            </a:r>
            <a:r>
              <a:rPr sz="1200" b="1" i="1" spc="-5"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6" name="object 6"/>
          <p:cNvSpPr txBox="1"/>
          <p:nvPr/>
        </p:nvSpPr>
        <p:spPr>
          <a:xfrm>
            <a:off x="1951989" y="2396744"/>
            <a:ext cx="154051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7" name="object 7"/>
          <p:cNvSpPr/>
          <p:nvPr/>
        </p:nvSpPr>
        <p:spPr>
          <a:xfrm>
            <a:off x="3110229" y="1779476"/>
            <a:ext cx="3686048" cy="173715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003040" y="1481571"/>
            <a:ext cx="1455420" cy="904240"/>
          </a:xfrm>
          <a:prstGeom prst="rect">
            <a:avLst/>
          </a:prstGeom>
        </p:spPr>
        <p:txBody>
          <a:bodyPr vert="horz" wrap="square" lIns="0" tIns="49530" rIns="0" bIns="0" rtlCol="0">
            <a:spAutoFit/>
          </a:bodyPr>
          <a:lstStyle/>
          <a:p>
            <a:pPr marL="12700">
              <a:lnSpc>
                <a:spcPct val="100000"/>
              </a:lnSpc>
              <a:spcBef>
                <a:spcPts val="390"/>
              </a:spcBef>
            </a:pPr>
            <a:r>
              <a:rPr sz="1200" b="1" i="1" spc="-5" dirty="0">
                <a:solidFill>
                  <a:srgbClr val="FF7700"/>
                </a:solidFill>
                <a:latin typeface="Consolas" panose="020B0609020204030204"/>
                <a:cs typeface="Consolas" panose="020B0609020204030204"/>
              </a:rPr>
              <a:t>def</a:t>
            </a:r>
            <a:r>
              <a:rPr sz="1200" b="1" i="1" spc="-10"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a:p>
            <a:pPr marL="348615">
              <a:lnSpc>
                <a:spcPct val="100000"/>
              </a:lnSpc>
              <a:spcBef>
                <a:spcPts val="290"/>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4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769620">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8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348615">
              <a:lnSpc>
                <a:spcPct val="100000"/>
              </a:lnSpc>
              <a:spcBef>
                <a:spcPts val="285"/>
              </a:spcBef>
            </a:pPr>
            <a:r>
              <a:rPr sz="1200" b="1" i="1" dirty="0">
                <a:solidFill>
                  <a:srgbClr val="FF7700"/>
                </a:solidFill>
                <a:latin typeface="Consolas" panose="020B0609020204030204"/>
                <a:cs typeface="Consolas" panose="020B0609020204030204"/>
              </a:rPr>
              <a:t>else</a:t>
            </a:r>
            <a:r>
              <a:rPr sz="1200" b="1" i="1" spc="-5"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9" name="object 9"/>
          <p:cNvSpPr txBox="1"/>
          <p:nvPr/>
        </p:nvSpPr>
        <p:spPr>
          <a:xfrm>
            <a:off x="4760467" y="2396744"/>
            <a:ext cx="154051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10" name="object 10"/>
          <p:cNvSpPr txBox="1"/>
          <p:nvPr/>
        </p:nvSpPr>
        <p:spPr>
          <a:xfrm>
            <a:off x="6595364" y="1481571"/>
            <a:ext cx="1455420" cy="904240"/>
          </a:xfrm>
          <a:prstGeom prst="rect">
            <a:avLst/>
          </a:prstGeom>
        </p:spPr>
        <p:txBody>
          <a:bodyPr vert="horz" wrap="square" lIns="0" tIns="49530" rIns="0" bIns="0" rtlCol="0">
            <a:spAutoFit/>
          </a:bodyPr>
          <a:lstStyle/>
          <a:p>
            <a:pPr marL="12700">
              <a:lnSpc>
                <a:spcPct val="100000"/>
              </a:lnSpc>
              <a:spcBef>
                <a:spcPts val="390"/>
              </a:spcBef>
            </a:pPr>
            <a:r>
              <a:rPr sz="1200" b="1" i="1" spc="-5" dirty="0">
                <a:solidFill>
                  <a:srgbClr val="FF7700"/>
                </a:solidFill>
                <a:latin typeface="Consolas" panose="020B0609020204030204"/>
                <a:cs typeface="Consolas" panose="020B0609020204030204"/>
              </a:rPr>
              <a:t>def</a:t>
            </a:r>
            <a:r>
              <a:rPr sz="1200" b="1" i="1" spc="-10"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a:p>
            <a:pPr marL="348615">
              <a:lnSpc>
                <a:spcPct val="100000"/>
              </a:lnSpc>
              <a:spcBef>
                <a:spcPts val="290"/>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4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770255">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8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348615">
              <a:lnSpc>
                <a:spcPct val="100000"/>
              </a:lnSpc>
              <a:spcBef>
                <a:spcPts val="285"/>
              </a:spcBef>
            </a:pPr>
            <a:r>
              <a:rPr sz="1200" b="1" i="1" dirty="0">
                <a:solidFill>
                  <a:srgbClr val="FF7700"/>
                </a:solidFill>
                <a:latin typeface="Consolas" panose="020B0609020204030204"/>
                <a:cs typeface="Consolas" panose="020B0609020204030204"/>
              </a:rPr>
              <a:t>else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11" name="object 11"/>
          <p:cNvSpPr txBox="1"/>
          <p:nvPr/>
        </p:nvSpPr>
        <p:spPr>
          <a:xfrm>
            <a:off x="7353045" y="2396744"/>
            <a:ext cx="154051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12" name="object 12"/>
          <p:cNvSpPr txBox="1"/>
          <p:nvPr/>
        </p:nvSpPr>
        <p:spPr>
          <a:xfrm>
            <a:off x="6595364" y="3534917"/>
            <a:ext cx="1035050" cy="208915"/>
          </a:xfrm>
          <a:prstGeom prst="rect">
            <a:avLst/>
          </a:prstGeom>
        </p:spPr>
        <p:txBody>
          <a:bodyPr vert="horz" wrap="square" lIns="0" tIns="12700" rIns="0" bIns="0" rtlCol="0">
            <a:spAutoFit/>
          </a:bodyPr>
          <a:lstStyle/>
          <a:p>
            <a:pPr marL="12700">
              <a:lnSpc>
                <a:spcPct val="100000"/>
              </a:lnSpc>
              <a:spcBef>
                <a:spcPts val="100"/>
              </a:spcBef>
            </a:pPr>
            <a:r>
              <a:rPr sz="1200" b="1" i="1" spc="-5" dirty="0">
                <a:solidFill>
                  <a:srgbClr val="FF7700"/>
                </a:solidFill>
                <a:latin typeface="Consolas" panose="020B0609020204030204"/>
                <a:cs typeface="Consolas" panose="020B0609020204030204"/>
              </a:rPr>
              <a:t>def</a:t>
            </a:r>
            <a:r>
              <a:rPr sz="1200" b="1" i="1" spc="-65"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p:txBody>
      </p:sp>
      <p:sp>
        <p:nvSpPr>
          <p:cNvPr id="13" name="object 13"/>
          <p:cNvSpPr txBox="1"/>
          <p:nvPr/>
        </p:nvSpPr>
        <p:spPr>
          <a:xfrm>
            <a:off x="6931406" y="3718305"/>
            <a:ext cx="1962150" cy="903605"/>
          </a:xfrm>
          <a:prstGeom prst="rect">
            <a:avLst/>
          </a:prstGeom>
        </p:spPr>
        <p:txBody>
          <a:bodyPr vert="horz" wrap="square" lIns="0" tIns="48895" rIns="0" bIns="0" rtlCol="0">
            <a:spAutoFit/>
          </a:bodyPr>
          <a:lstStyle/>
          <a:p>
            <a:pPr marL="12700">
              <a:lnSpc>
                <a:spcPct val="100000"/>
              </a:lnSpc>
              <a:spcBef>
                <a:spcPts val="385"/>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434340">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1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12700">
              <a:lnSpc>
                <a:spcPct val="100000"/>
              </a:lnSpc>
              <a:spcBef>
                <a:spcPts val="285"/>
              </a:spcBef>
            </a:pPr>
            <a:r>
              <a:rPr sz="1200" b="1" i="1" dirty="0">
                <a:solidFill>
                  <a:srgbClr val="FF7700"/>
                </a:solidFill>
                <a:latin typeface="Consolas" panose="020B0609020204030204"/>
                <a:cs typeface="Consolas" panose="020B0609020204030204"/>
              </a:rPr>
              <a:t>else</a:t>
            </a:r>
            <a:r>
              <a:rPr sz="1200" b="1" i="1" spc="5"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434340">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14" name="object 14"/>
          <p:cNvSpPr txBox="1"/>
          <p:nvPr/>
        </p:nvSpPr>
        <p:spPr>
          <a:xfrm>
            <a:off x="4338828" y="3718305"/>
            <a:ext cx="1119505" cy="683895"/>
          </a:xfrm>
          <a:prstGeom prst="rect">
            <a:avLst/>
          </a:prstGeom>
        </p:spPr>
        <p:txBody>
          <a:bodyPr vert="horz" wrap="square" lIns="0" tIns="48895" rIns="0" bIns="0" rtlCol="0">
            <a:spAutoFit/>
          </a:bodyPr>
          <a:lstStyle/>
          <a:p>
            <a:pPr marL="12700">
              <a:lnSpc>
                <a:spcPct val="100000"/>
              </a:lnSpc>
              <a:spcBef>
                <a:spcPts val="385"/>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4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433705">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8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12700">
              <a:lnSpc>
                <a:spcPct val="100000"/>
              </a:lnSpc>
              <a:spcBef>
                <a:spcPts val="285"/>
              </a:spcBef>
            </a:pPr>
            <a:r>
              <a:rPr sz="1200" b="1" i="1" dirty="0">
                <a:solidFill>
                  <a:srgbClr val="FF7700"/>
                </a:solidFill>
                <a:latin typeface="Consolas" panose="020B0609020204030204"/>
                <a:cs typeface="Consolas" panose="020B0609020204030204"/>
              </a:rPr>
              <a:t>else</a:t>
            </a:r>
            <a:r>
              <a:rPr sz="1200" b="1" i="1" spc="-5"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15" name="object 15"/>
          <p:cNvSpPr txBox="1"/>
          <p:nvPr/>
        </p:nvSpPr>
        <p:spPr>
          <a:xfrm>
            <a:off x="4760214" y="4413250"/>
            <a:ext cx="154051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16" name="object 16"/>
          <p:cNvSpPr txBox="1"/>
          <p:nvPr/>
        </p:nvSpPr>
        <p:spPr>
          <a:xfrm>
            <a:off x="1194561" y="3534917"/>
            <a:ext cx="1035050" cy="208915"/>
          </a:xfrm>
          <a:prstGeom prst="rect">
            <a:avLst/>
          </a:prstGeom>
        </p:spPr>
        <p:txBody>
          <a:bodyPr vert="horz" wrap="square" lIns="0" tIns="12700" rIns="0" bIns="0" rtlCol="0">
            <a:spAutoFit/>
          </a:bodyPr>
          <a:lstStyle/>
          <a:p>
            <a:pPr marL="12700">
              <a:lnSpc>
                <a:spcPct val="100000"/>
              </a:lnSpc>
              <a:spcBef>
                <a:spcPts val="100"/>
              </a:spcBef>
            </a:pPr>
            <a:r>
              <a:rPr sz="1200" b="1" i="1" spc="-5" dirty="0">
                <a:solidFill>
                  <a:srgbClr val="FF7700"/>
                </a:solidFill>
                <a:latin typeface="Consolas" panose="020B0609020204030204"/>
                <a:cs typeface="Consolas" panose="020B0609020204030204"/>
              </a:rPr>
              <a:t>def</a:t>
            </a:r>
            <a:r>
              <a:rPr sz="1200" b="1" i="1" spc="-65"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p:txBody>
      </p:sp>
      <p:sp>
        <p:nvSpPr>
          <p:cNvPr id="17" name="object 17"/>
          <p:cNvSpPr txBox="1"/>
          <p:nvPr/>
        </p:nvSpPr>
        <p:spPr>
          <a:xfrm>
            <a:off x="1530603" y="3718305"/>
            <a:ext cx="1118870" cy="683895"/>
          </a:xfrm>
          <a:prstGeom prst="rect">
            <a:avLst/>
          </a:prstGeom>
        </p:spPr>
        <p:txBody>
          <a:bodyPr vert="horz" wrap="square" lIns="0" tIns="48895" rIns="0" bIns="0" rtlCol="0">
            <a:spAutoFit/>
          </a:bodyPr>
          <a:lstStyle/>
          <a:p>
            <a:pPr marL="12700">
              <a:lnSpc>
                <a:spcPct val="100000"/>
              </a:lnSpc>
              <a:spcBef>
                <a:spcPts val="385"/>
              </a:spcBef>
            </a:pPr>
            <a:r>
              <a:rPr sz="1200" b="1" i="1" dirty="0">
                <a:solidFill>
                  <a:srgbClr val="FF7700"/>
                </a:solidFill>
                <a:latin typeface="Consolas" panose="020B0609020204030204"/>
                <a:cs typeface="Consolas" panose="020B0609020204030204"/>
              </a:rPr>
              <a:t>if </a:t>
            </a:r>
            <a:r>
              <a:rPr sz="1200" b="1" dirty="0">
                <a:latin typeface="Consolas" panose="020B0609020204030204"/>
                <a:cs typeface="Consolas" panose="020B0609020204030204"/>
              </a:rPr>
              <a:t>n == 0</a:t>
            </a:r>
            <a:r>
              <a:rPr sz="1200" b="1" spc="-45" dirty="0">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a:p>
            <a:pPr marL="433705">
              <a:lnSpc>
                <a:spcPct val="100000"/>
              </a:lnSpc>
              <a:spcBef>
                <a:spcPts val="290"/>
              </a:spcBef>
            </a:pPr>
            <a:r>
              <a:rPr sz="1200" b="1" i="1" dirty="0">
                <a:solidFill>
                  <a:srgbClr val="FF7700"/>
                </a:solidFill>
                <a:latin typeface="Consolas" panose="020B0609020204030204"/>
                <a:cs typeface="Consolas" panose="020B0609020204030204"/>
              </a:rPr>
              <a:t>return</a:t>
            </a:r>
            <a:r>
              <a:rPr sz="1200" b="1" i="1" spc="-8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1</a:t>
            </a:r>
            <a:endParaRPr sz="1200">
              <a:latin typeface="Consolas" panose="020B0609020204030204"/>
              <a:cs typeface="Consolas" panose="020B0609020204030204"/>
            </a:endParaRPr>
          </a:p>
          <a:p>
            <a:pPr marL="12700">
              <a:lnSpc>
                <a:spcPct val="100000"/>
              </a:lnSpc>
              <a:spcBef>
                <a:spcPts val="285"/>
              </a:spcBef>
            </a:pPr>
            <a:r>
              <a:rPr sz="1200" b="1" i="1" dirty="0">
                <a:solidFill>
                  <a:srgbClr val="FF7700"/>
                </a:solidFill>
                <a:latin typeface="Consolas" panose="020B0609020204030204"/>
                <a:cs typeface="Consolas" panose="020B0609020204030204"/>
              </a:rPr>
              <a:t>else</a:t>
            </a:r>
            <a:r>
              <a:rPr sz="1200" b="1" i="1" spc="-5"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a:t>
            </a:r>
            <a:endParaRPr sz="1200">
              <a:latin typeface="Consolas" panose="020B0609020204030204"/>
              <a:cs typeface="Consolas" panose="020B0609020204030204"/>
            </a:endParaRPr>
          </a:p>
        </p:txBody>
      </p:sp>
      <p:sp>
        <p:nvSpPr>
          <p:cNvPr id="18" name="object 18"/>
          <p:cNvSpPr txBox="1"/>
          <p:nvPr/>
        </p:nvSpPr>
        <p:spPr>
          <a:xfrm>
            <a:off x="1951989" y="4413250"/>
            <a:ext cx="154051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FF7700"/>
                </a:solidFill>
                <a:latin typeface="Consolas" panose="020B0609020204030204"/>
                <a:cs typeface="Consolas" panose="020B0609020204030204"/>
              </a:rPr>
              <a:t>return</a:t>
            </a:r>
            <a:r>
              <a:rPr sz="1200" b="1" i="1" spc="-50" dirty="0">
                <a:solidFill>
                  <a:srgbClr val="FF7700"/>
                </a:solidFill>
                <a:latin typeface="Consolas" panose="020B0609020204030204"/>
                <a:cs typeface="Consolas" panose="020B0609020204030204"/>
              </a:rPr>
              <a:t> </a:t>
            </a:r>
            <a:r>
              <a:rPr sz="1200" b="1" dirty="0">
                <a:latin typeface="Consolas" panose="020B0609020204030204"/>
                <a:cs typeface="Consolas" panose="020B0609020204030204"/>
              </a:rPr>
              <a:t>n*fact(n-1)</a:t>
            </a:r>
            <a:endParaRPr sz="1200">
              <a:latin typeface="Consolas" panose="020B0609020204030204"/>
              <a:cs typeface="Consolas" panose="020B0609020204030204"/>
            </a:endParaRPr>
          </a:p>
        </p:txBody>
      </p:sp>
      <p:sp>
        <p:nvSpPr>
          <p:cNvPr id="19" name="object 19"/>
          <p:cNvSpPr txBox="1"/>
          <p:nvPr/>
        </p:nvSpPr>
        <p:spPr>
          <a:xfrm>
            <a:off x="120904" y="2234438"/>
            <a:ext cx="804545" cy="561340"/>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0FFF"/>
                </a:solidFill>
                <a:latin typeface="Consolas" panose="020B0609020204030204"/>
                <a:cs typeface="Consolas" panose="020B0609020204030204"/>
              </a:rPr>
              <a:t>fact</a:t>
            </a:r>
            <a:r>
              <a:rPr sz="1600" b="1" spc="-5" dirty="0">
                <a:latin typeface="Consolas" panose="020B0609020204030204"/>
                <a:cs typeface="Consolas" panose="020B0609020204030204"/>
              </a:rPr>
              <a:t>(5)</a:t>
            </a:r>
            <a:endParaRPr sz="1600">
              <a:latin typeface="Consolas" panose="020B0609020204030204"/>
              <a:cs typeface="Consolas" panose="020B0609020204030204"/>
            </a:endParaRPr>
          </a:p>
          <a:p>
            <a:pPr marL="73660">
              <a:lnSpc>
                <a:spcPct val="100000"/>
              </a:lnSpc>
              <a:spcBef>
                <a:spcPts val="855"/>
              </a:spcBef>
            </a:pPr>
            <a:r>
              <a:rPr sz="1200" b="1" dirty="0">
                <a:latin typeface="微软雅黑" panose="020B0503020204020204" charset="-122"/>
                <a:cs typeface="微软雅黑" panose="020B0503020204020204" charset="-122"/>
              </a:rPr>
              <a:t>递归调用</a:t>
            </a:r>
            <a:endParaRPr sz="1200">
              <a:latin typeface="微软雅黑" panose="020B0503020204020204" charset="-122"/>
              <a:cs typeface="微软雅黑" panose="020B0503020204020204" charset="-122"/>
            </a:endParaRPr>
          </a:p>
        </p:txBody>
      </p:sp>
      <p:sp>
        <p:nvSpPr>
          <p:cNvPr id="20" name="object 20"/>
          <p:cNvSpPr/>
          <p:nvPr/>
        </p:nvSpPr>
        <p:spPr>
          <a:xfrm>
            <a:off x="767194" y="1780413"/>
            <a:ext cx="370205" cy="440055"/>
          </a:xfrm>
          <a:custGeom>
            <a:avLst/>
            <a:gdLst/>
            <a:ahLst/>
            <a:cxnLst/>
            <a:rect l="l" t="t" r="r" b="b"/>
            <a:pathLst>
              <a:path w="370205" h="440055">
                <a:moveTo>
                  <a:pt x="311274" y="50508"/>
                </a:moveTo>
                <a:lnTo>
                  <a:pt x="0" y="424053"/>
                </a:lnTo>
                <a:lnTo>
                  <a:pt x="19329" y="440055"/>
                </a:lnTo>
                <a:lnTo>
                  <a:pt x="330546" y="66564"/>
                </a:lnTo>
                <a:lnTo>
                  <a:pt x="311274" y="50508"/>
                </a:lnTo>
                <a:close/>
              </a:path>
              <a:path w="370205" h="440055">
                <a:moveTo>
                  <a:pt x="360114" y="40766"/>
                </a:moveTo>
                <a:lnTo>
                  <a:pt x="319392" y="40766"/>
                </a:lnTo>
                <a:lnTo>
                  <a:pt x="338708" y="56769"/>
                </a:lnTo>
                <a:lnTo>
                  <a:pt x="330546" y="66564"/>
                </a:lnTo>
                <a:lnTo>
                  <a:pt x="350189" y="82931"/>
                </a:lnTo>
                <a:lnTo>
                  <a:pt x="360114" y="40766"/>
                </a:lnTo>
                <a:close/>
              </a:path>
              <a:path w="370205" h="440055">
                <a:moveTo>
                  <a:pt x="319392" y="40766"/>
                </a:moveTo>
                <a:lnTo>
                  <a:pt x="311274" y="50508"/>
                </a:lnTo>
                <a:lnTo>
                  <a:pt x="330546" y="66564"/>
                </a:lnTo>
                <a:lnTo>
                  <a:pt x="338708" y="56769"/>
                </a:lnTo>
                <a:lnTo>
                  <a:pt x="319392" y="40766"/>
                </a:lnTo>
                <a:close/>
              </a:path>
              <a:path w="370205" h="440055">
                <a:moveTo>
                  <a:pt x="369709" y="0"/>
                </a:moveTo>
                <a:lnTo>
                  <a:pt x="291655" y="34162"/>
                </a:lnTo>
                <a:lnTo>
                  <a:pt x="311274" y="50508"/>
                </a:lnTo>
                <a:lnTo>
                  <a:pt x="319392" y="40766"/>
                </a:lnTo>
                <a:lnTo>
                  <a:pt x="360114" y="40766"/>
                </a:lnTo>
                <a:lnTo>
                  <a:pt x="369709" y="0"/>
                </a:lnTo>
                <a:close/>
              </a:path>
            </a:pathLst>
          </a:custGeom>
          <a:solidFill>
            <a:srgbClr val="006FC0"/>
          </a:solidFill>
        </p:spPr>
        <p:txBody>
          <a:bodyPr wrap="square" lIns="0" tIns="0" rIns="0" bIns="0" rtlCol="0"/>
          <a:lstStyle/>
          <a:p>
            <a:endParaRPr/>
          </a:p>
        </p:txBody>
      </p:sp>
      <p:sp>
        <p:nvSpPr>
          <p:cNvPr id="21" name="object 21"/>
          <p:cNvSpPr txBox="1"/>
          <p:nvPr/>
        </p:nvSpPr>
        <p:spPr>
          <a:xfrm>
            <a:off x="1835657" y="1270253"/>
            <a:ext cx="371475" cy="215900"/>
          </a:xfrm>
          <a:prstGeom prst="rect">
            <a:avLst/>
          </a:prstGeom>
          <a:solidFill>
            <a:srgbClr val="FFE0CC"/>
          </a:solidFill>
        </p:spPr>
        <p:txBody>
          <a:bodyPr vert="horz" wrap="square" lIns="0" tIns="0" rIns="0" bIns="0" rtlCol="0">
            <a:spAutoFit/>
          </a:bodyPr>
          <a:lstStyle/>
          <a:p>
            <a:pPr marL="37465">
              <a:lnSpc>
                <a:spcPts val="1610"/>
              </a:lnSpc>
            </a:pPr>
            <a:r>
              <a:rPr sz="1400" b="1" dirty="0">
                <a:latin typeface="Consolas" panose="020B0609020204030204"/>
                <a:cs typeface="Consolas" panose="020B0609020204030204"/>
              </a:rPr>
              <a:t>n=5</a:t>
            </a:r>
            <a:endParaRPr sz="1400">
              <a:latin typeface="Consolas" panose="020B0609020204030204"/>
              <a:cs typeface="Consolas" panose="020B0609020204030204"/>
            </a:endParaRPr>
          </a:p>
        </p:txBody>
      </p:sp>
      <p:sp>
        <p:nvSpPr>
          <p:cNvPr id="22" name="object 22"/>
          <p:cNvSpPr txBox="1"/>
          <p:nvPr/>
        </p:nvSpPr>
        <p:spPr>
          <a:xfrm>
            <a:off x="4643628" y="1271016"/>
            <a:ext cx="371475" cy="215900"/>
          </a:xfrm>
          <a:prstGeom prst="rect">
            <a:avLst/>
          </a:prstGeom>
          <a:solidFill>
            <a:srgbClr val="FFE0CC"/>
          </a:solidFill>
        </p:spPr>
        <p:txBody>
          <a:bodyPr vert="horz" wrap="square" lIns="0" tIns="0" rIns="0" bIns="0" rtlCol="0">
            <a:spAutoFit/>
          </a:bodyPr>
          <a:lstStyle/>
          <a:p>
            <a:pPr marL="38100">
              <a:lnSpc>
                <a:spcPts val="1610"/>
              </a:lnSpc>
            </a:pPr>
            <a:r>
              <a:rPr sz="1400" b="1" dirty="0">
                <a:latin typeface="Consolas" panose="020B0609020204030204"/>
                <a:cs typeface="Consolas" panose="020B0609020204030204"/>
              </a:rPr>
              <a:t>n=4</a:t>
            </a:r>
            <a:endParaRPr sz="1400">
              <a:latin typeface="Consolas" panose="020B0609020204030204"/>
              <a:cs typeface="Consolas" panose="020B0609020204030204"/>
            </a:endParaRPr>
          </a:p>
        </p:txBody>
      </p:sp>
      <p:sp>
        <p:nvSpPr>
          <p:cNvPr id="23" name="object 23"/>
          <p:cNvSpPr txBox="1"/>
          <p:nvPr/>
        </p:nvSpPr>
        <p:spPr>
          <a:xfrm>
            <a:off x="7235952" y="1270253"/>
            <a:ext cx="371475" cy="215900"/>
          </a:xfrm>
          <a:prstGeom prst="rect">
            <a:avLst/>
          </a:prstGeom>
          <a:solidFill>
            <a:srgbClr val="FFE0CC"/>
          </a:solidFill>
        </p:spPr>
        <p:txBody>
          <a:bodyPr vert="horz" wrap="square" lIns="0" tIns="0" rIns="0" bIns="0" rtlCol="0">
            <a:spAutoFit/>
          </a:bodyPr>
          <a:lstStyle/>
          <a:p>
            <a:pPr marL="38100">
              <a:lnSpc>
                <a:spcPts val="1610"/>
              </a:lnSpc>
            </a:pPr>
            <a:r>
              <a:rPr sz="1400" b="1" dirty="0">
                <a:latin typeface="Consolas" panose="020B0609020204030204"/>
                <a:cs typeface="Consolas" panose="020B0609020204030204"/>
              </a:rPr>
              <a:t>n=3</a:t>
            </a:r>
            <a:endParaRPr sz="1400">
              <a:latin typeface="Consolas" panose="020B0609020204030204"/>
              <a:cs typeface="Consolas" panose="020B0609020204030204"/>
            </a:endParaRPr>
          </a:p>
        </p:txBody>
      </p:sp>
      <p:sp>
        <p:nvSpPr>
          <p:cNvPr id="24" name="object 24"/>
          <p:cNvSpPr txBox="1"/>
          <p:nvPr/>
        </p:nvSpPr>
        <p:spPr>
          <a:xfrm>
            <a:off x="7235952" y="3300984"/>
            <a:ext cx="371475" cy="215900"/>
          </a:xfrm>
          <a:prstGeom prst="rect">
            <a:avLst/>
          </a:prstGeom>
          <a:solidFill>
            <a:srgbClr val="FFE0CC"/>
          </a:solidFill>
        </p:spPr>
        <p:txBody>
          <a:bodyPr vert="horz" wrap="square" lIns="0" tIns="0" rIns="0" bIns="0" rtlCol="0">
            <a:spAutoFit/>
          </a:bodyPr>
          <a:lstStyle/>
          <a:p>
            <a:pPr marL="38100">
              <a:lnSpc>
                <a:spcPts val="1610"/>
              </a:lnSpc>
            </a:pPr>
            <a:r>
              <a:rPr sz="1400" b="1" dirty="0">
                <a:latin typeface="Consolas" panose="020B0609020204030204"/>
                <a:cs typeface="Consolas" panose="020B0609020204030204"/>
              </a:rPr>
              <a:t>n=2</a:t>
            </a:r>
            <a:endParaRPr sz="1400">
              <a:latin typeface="Consolas" panose="020B0609020204030204"/>
              <a:cs typeface="Consolas" panose="020B0609020204030204"/>
            </a:endParaRPr>
          </a:p>
        </p:txBody>
      </p:sp>
      <p:sp>
        <p:nvSpPr>
          <p:cNvPr id="25" name="object 25"/>
          <p:cNvSpPr/>
          <p:nvPr/>
        </p:nvSpPr>
        <p:spPr>
          <a:xfrm>
            <a:off x="5883021" y="3939921"/>
            <a:ext cx="510540" cy="299085"/>
          </a:xfrm>
          <a:custGeom>
            <a:avLst/>
            <a:gdLst/>
            <a:ahLst/>
            <a:cxnLst/>
            <a:rect l="l" t="t" r="r" b="b"/>
            <a:pathLst>
              <a:path w="510539" h="299085">
                <a:moveTo>
                  <a:pt x="72399" y="26919"/>
                </a:moveTo>
                <a:lnTo>
                  <a:pt x="59920" y="48732"/>
                </a:lnTo>
                <a:lnTo>
                  <a:pt x="497713" y="298945"/>
                </a:lnTo>
                <a:lnTo>
                  <a:pt x="510158" y="277113"/>
                </a:lnTo>
                <a:lnTo>
                  <a:pt x="72399" y="26919"/>
                </a:lnTo>
                <a:close/>
              </a:path>
              <a:path w="510539" h="299085">
                <a:moveTo>
                  <a:pt x="0" y="0"/>
                </a:moveTo>
                <a:lnTo>
                  <a:pt x="47243" y="70891"/>
                </a:lnTo>
                <a:lnTo>
                  <a:pt x="59920" y="48732"/>
                </a:lnTo>
                <a:lnTo>
                  <a:pt x="48894" y="42430"/>
                </a:lnTo>
                <a:lnTo>
                  <a:pt x="61340" y="20599"/>
                </a:lnTo>
                <a:lnTo>
                  <a:pt x="76015" y="20599"/>
                </a:lnTo>
                <a:lnTo>
                  <a:pt x="85089" y="4737"/>
                </a:lnTo>
                <a:lnTo>
                  <a:pt x="0" y="0"/>
                </a:lnTo>
                <a:close/>
              </a:path>
              <a:path w="510539" h="299085">
                <a:moveTo>
                  <a:pt x="61340" y="20599"/>
                </a:moveTo>
                <a:lnTo>
                  <a:pt x="48894" y="42430"/>
                </a:lnTo>
                <a:lnTo>
                  <a:pt x="59920" y="48732"/>
                </a:lnTo>
                <a:lnTo>
                  <a:pt x="72399" y="26919"/>
                </a:lnTo>
                <a:lnTo>
                  <a:pt x="61340" y="20599"/>
                </a:lnTo>
                <a:close/>
              </a:path>
              <a:path w="510539" h="299085">
                <a:moveTo>
                  <a:pt x="76015" y="20599"/>
                </a:moveTo>
                <a:lnTo>
                  <a:pt x="61340" y="20599"/>
                </a:lnTo>
                <a:lnTo>
                  <a:pt x="72399" y="26919"/>
                </a:lnTo>
                <a:lnTo>
                  <a:pt x="76015" y="20599"/>
                </a:lnTo>
                <a:close/>
              </a:path>
            </a:pathLst>
          </a:custGeom>
          <a:solidFill>
            <a:srgbClr val="006FC0"/>
          </a:solidFill>
        </p:spPr>
        <p:txBody>
          <a:bodyPr wrap="square" lIns="0" tIns="0" rIns="0" bIns="0" rtlCol="0"/>
          <a:lstStyle/>
          <a:p>
            <a:endParaRPr/>
          </a:p>
        </p:txBody>
      </p:sp>
      <p:sp>
        <p:nvSpPr>
          <p:cNvPr id="26" name="object 26"/>
          <p:cNvSpPr txBox="1"/>
          <p:nvPr/>
        </p:nvSpPr>
        <p:spPr>
          <a:xfrm>
            <a:off x="4002785" y="3230549"/>
            <a:ext cx="1035050" cy="513080"/>
          </a:xfrm>
          <a:prstGeom prst="rect">
            <a:avLst/>
          </a:prstGeom>
        </p:spPr>
        <p:txBody>
          <a:bodyPr vert="horz" wrap="square" lIns="0" tIns="61594" rIns="0" bIns="0" rtlCol="0">
            <a:spAutoFit/>
          </a:bodyPr>
          <a:lstStyle/>
          <a:p>
            <a:pPr marR="52705" algn="r">
              <a:lnSpc>
                <a:spcPct val="100000"/>
              </a:lnSpc>
              <a:spcBef>
                <a:spcPts val="485"/>
              </a:spcBef>
            </a:pPr>
            <a:r>
              <a:rPr sz="1400" b="1" dirty="0">
                <a:latin typeface="Consolas" panose="020B0609020204030204"/>
                <a:cs typeface="Consolas" panose="020B0609020204030204"/>
              </a:rPr>
              <a:t>n=1</a:t>
            </a:r>
            <a:endParaRPr sz="1400">
              <a:latin typeface="Consolas" panose="020B0609020204030204"/>
              <a:cs typeface="Consolas" panose="020B0609020204030204"/>
            </a:endParaRPr>
          </a:p>
          <a:p>
            <a:pPr marR="5080" algn="r">
              <a:lnSpc>
                <a:spcPct val="100000"/>
              </a:lnSpc>
              <a:spcBef>
                <a:spcPts val="330"/>
              </a:spcBef>
            </a:pPr>
            <a:r>
              <a:rPr sz="1200" b="1" i="1" spc="-5" dirty="0">
                <a:solidFill>
                  <a:srgbClr val="FF7700"/>
                </a:solidFill>
                <a:latin typeface="Consolas" panose="020B0609020204030204"/>
                <a:cs typeface="Consolas" panose="020B0609020204030204"/>
              </a:rPr>
              <a:t>def</a:t>
            </a:r>
            <a:r>
              <a:rPr sz="1200" b="1" i="1" spc="-80" dirty="0">
                <a:solidFill>
                  <a:srgbClr val="FF7700"/>
                </a:solidFill>
                <a:latin typeface="Consolas" panose="020B0609020204030204"/>
                <a:cs typeface="Consolas" panose="020B0609020204030204"/>
              </a:rPr>
              <a:t> </a:t>
            </a:r>
            <a:r>
              <a:rPr sz="1200" b="1" dirty="0">
                <a:solidFill>
                  <a:srgbClr val="000FFF"/>
                </a:solidFill>
                <a:latin typeface="Consolas" panose="020B0609020204030204"/>
                <a:cs typeface="Consolas" panose="020B0609020204030204"/>
              </a:rPr>
              <a:t>fact</a:t>
            </a:r>
            <a:r>
              <a:rPr sz="1200" b="1" dirty="0">
                <a:latin typeface="Consolas" panose="020B0609020204030204"/>
                <a:cs typeface="Consolas" panose="020B0609020204030204"/>
              </a:rPr>
              <a:t>(n):</a:t>
            </a:r>
            <a:endParaRPr sz="1200">
              <a:latin typeface="Consolas" panose="020B0609020204030204"/>
              <a:cs typeface="Consolas" panose="020B0609020204030204"/>
            </a:endParaRPr>
          </a:p>
        </p:txBody>
      </p:sp>
      <p:sp>
        <p:nvSpPr>
          <p:cNvPr id="27" name="object 27"/>
          <p:cNvSpPr txBox="1"/>
          <p:nvPr/>
        </p:nvSpPr>
        <p:spPr>
          <a:xfrm>
            <a:off x="1835657" y="3300984"/>
            <a:ext cx="371475" cy="215900"/>
          </a:xfrm>
          <a:prstGeom prst="rect">
            <a:avLst/>
          </a:prstGeom>
          <a:solidFill>
            <a:srgbClr val="FFE0CC"/>
          </a:solidFill>
        </p:spPr>
        <p:txBody>
          <a:bodyPr vert="horz" wrap="square" lIns="0" tIns="0" rIns="0" bIns="0" rtlCol="0">
            <a:spAutoFit/>
          </a:bodyPr>
          <a:lstStyle/>
          <a:p>
            <a:pPr marL="37465">
              <a:lnSpc>
                <a:spcPts val="1610"/>
              </a:lnSpc>
            </a:pPr>
            <a:r>
              <a:rPr sz="1400" b="1" dirty="0">
                <a:latin typeface="Consolas" panose="020B0609020204030204"/>
                <a:cs typeface="Consolas" panose="020B0609020204030204"/>
              </a:rPr>
              <a:t>n=0</a:t>
            </a:r>
            <a:endParaRPr sz="1400">
              <a:latin typeface="Consolas" panose="020B0609020204030204"/>
              <a:cs typeface="Consolas" panose="020B0609020204030204"/>
            </a:endParaRPr>
          </a:p>
        </p:txBody>
      </p:sp>
      <p:sp>
        <p:nvSpPr>
          <p:cNvPr id="28" name="object 28"/>
          <p:cNvSpPr/>
          <p:nvPr/>
        </p:nvSpPr>
        <p:spPr>
          <a:xfrm>
            <a:off x="7884794" y="2782823"/>
            <a:ext cx="370205" cy="440055"/>
          </a:xfrm>
          <a:custGeom>
            <a:avLst/>
            <a:gdLst/>
            <a:ahLst/>
            <a:cxnLst/>
            <a:rect l="l" t="t" r="r" b="b"/>
            <a:pathLst>
              <a:path w="370204" h="440055">
                <a:moveTo>
                  <a:pt x="19557" y="357124"/>
                </a:moveTo>
                <a:lnTo>
                  <a:pt x="0" y="440055"/>
                </a:lnTo>
                <a:lnTo>
                  <a:pt x="78104" y="405892"/>
                </a:lnTo>
                <a:lnTo>
                  <a:pt x="70176" y="399288"/>
                </a:lnTo>
                <a:lnTo>
                  <a:pt x="50291" y="399288"/>
                </a:lnTo>
                <a:lnTo>
                  <a:pt x="30987" y="383158"/>
                </a:lnTo>
                <a:lnTo>
                  <a:pt x="39112" y="373412"/>
                </a:lnTo>
                <a:lnTo>
                  <a:pt x="19557" y="357124"/>
                </a:lnTo>
                <a:close/>
              </a:path>
              <a:path w="370204" h="440055">
                <a:moveTo>
                  <a:pt x="39112" y="373412"/>
                </a:moveTo>
                <a:lnTo>
                  <a:pt x="30987" y="383158"/>
                </a:lnTo>
                <a:lnTo>
                  <a:pt x="50291" y="399288"/>
                </a:lnTo>
                <a:lnTo>
                  <a:pt x="58439" y="389511"/>
                </a:lnTo>
                <a:lnTo>
                  <a:pt x="39112" y="373412"/>
                </a:lnTo>
                <a:close/>
              </a:path>
              <a:path w="370204" h="440055">
                <a:moveTo>
                  <a:pt x="58439" y="389511"/>
                </a:moveTo>
                <a:lnTo>
                  <a:pt x="50291" y="399288"/>
                </a:lnTo>
                <a:lnTo>
                  <a:pt x="70176" y="399288"/>
                </a:lnTo>
                <a:lnTo>
                  <a:pt x="58439" y="389511"/>
                </a:lnTo>
                <a:close/>
              </a:path>
              <a:path w="370204" h="440055">
                <a:moveTo>
                  <a:pt x="350393" y="0"/>
                </a:moveTo>
                <a:lnTo>
                  <a:pt x="39112" y="373412"/>
                </a:lnTo>
                <a:lnTo>
                  <a:pt x="58439" y="389511"/>
                </a:lnTo>
                <a:lnTo>
                  <a:pt x="369697" y="16001"/>
                </a:lnTo>
                <a:lnTo>
                  <a:pt x="350393" y="0"/>
                </a:lnTo>
                <a:close/>
              </a:path>
            </a:pathLst>
          </a:custGeom>
          <a:solidFill>
            <a:srgbClr val="006FC0"/>
          </a:solidFill>
        </p:spPr>
        <p:txBody>
          <a:bodyPr wrap="square" lIns="0" tIns="0" rIns="0" bIns="0" rtlCol="0"/>
          <a:lstStyle/>
          <a:p>
            <a:endParaRPr/>
          </a:p>
        </p:txBody>
      </p:sp>
      <p:sp>
        <p:nvSpPr>
          <p:cNvPr id="29" name="object 29"/>
          <p:cNvSpPr txBox="1"/>
          <p:nvPr/>
        </p:nvSpPr>
        <p:spPr>
          <a:xfrm>
            <a:off x="3349752" y="1938527"/>
            <a:ext cx="320675" cy="238760"/>
          </a:xfrm>
          <a:prstGeom prst="rect">
            <a:avLst/>
          </a:prstGeom>
        </p:spPr>
        <p:txBody>
          <a:bodyPr vert="horz" wrap="square" lIns="0" tIns="12065" rIns="0" bIns="0" rtlCol="0">
            <a:spAutoFit/>
          </a:bodyPr>
          <a:lstStyle/>
          <a:p>
            <a:pPr marL="12700">
              <a:lnSpc>
                <a:spcPct val="100000"/>
              </a:lnSpc>
              <a:spcBef>
                <a:spcPts val="95"/>
              </a:spcBef>
            </a:pPr>
            <a:r>
              <a:rPr sz="1400" b="1" dirty="0">
                <a:latin typeface="Consolas" panose="020B0609020204030204"/>
                <a:cs typeface="Consolas" panose="020B0609020204030204"/>
              </a:rPr>
              <a:t>n=4</a:t>
            </a:r>
            <a:endParaRPr sz="1400">
              <a:latin typeface="Consolas" panose="020B0609020204030204"/>
              <a:cs typeface="Consolas" panose="020B0609020204030204"/>
            </a:endParaRPr>
          </a:p>
        </p:txBody>
      </p:sp>
      <p:sp>
        <p:nvSpPr>
          <p:cNvPr id="30" name="object 30"/>
          <p:cNvSpPr txBox="1"/>
          <p:nvPr/>
        </p:nvSpPr>
        <p:spPr>
          <a:xfrm>
            <a:off x="375665" y="1959864"/>
            <a:ext cx="370840" cy="215900"/>
          </a:xfrm>
          <a:prstGeom prst="rect">
            <a:avLst/>
          </a:prstGeom>
          <a:solidFill>
            <a:srgbClr val="FFE0CC"/>
          </a:solidFill>
        </p:spPr>
        <p:txBody>
          <a:bodyPr vert="horz" wrap="square" lIns="0" tIns="0" rIns="0" bIns="0" rtlCol="0">
            <a:spAutoFit/>
          </a:bodyPr>
          <a:lstStyle/>
          <a:p>
            <a:pPr marL="36830">
              <a:lnSpc>
                <a:spcPts val="1610"/>
              </a:lnSpc>
            </a:pPr>
            <a:r>
              <a:rPr sz="1400" b="1" dirty="0">
                <a:latin typeface="Consolas" panose="020B0609020204030204"/>
                <a:cs typeface="Consolas" panose="020B0609020204030204"/>
              </a:rPr>
              <a:t>n=5</a:t>
            </a:r>
            <a:endParaRPr sz="1400">
              <a:latin typeface="Consolas" panose="020B0609020204030204"/>
              <a:cs typeface="Consolas" panose="020B0609020204030204"/>
            </a:endParaRPr>
          </a:p>
        </p:txBody>
      </p:sp>
      <p:sp>
        <p:nvSpPr>
          <p:cNvPr id="31" name="object 31"/>
          <p:cNvSpPr txBox="1"/>
          <p:nvPr/>
        </p:nvSpPr>
        <p:spPr>
          <a:xfrm>
            <a:off x="6120638" y="1938527"/>
            <a:ext cx="320675" cy="238760"/>
          </a:xfrm>
          <a:prstGeom prst="rect">
            <a:avLst/>
          </a:prstGeom>
        </p:spPr>
        <p:txBody>
          <a:bodyPr vert="horz" wrap="square" lIns="0" tIns="12065" rIns="0" bIns="0" rtlCol="0">
            <a:spAutoFit/>
          </a:bodyPr>
          <a:lstStyle/>
          <a:p>
            <a:pPr marL="12700">
              <a:lnSpc>
                <a:spcPct val="100000"/>
              </a:lnSpc>
              <a:spcBef>
                <a:spcPts val="95"/>
              </a:spcBef>
            </a:pPr>
            <a:r>
              <a:rPr sz="1400" b="1" dirty="0">
                <a:latin typeface="Consolas" panose="020B0609020204030204"/>
                <a:cs typeface="Consolas" panose="020B0609020204030204"/>
              </a:rPr>
              <a:t>n=3</a:t>
            </a:r>
            <a:endParaRPr sz="1400">
              <a:latin typeface="Consolas" panose="020B0609020204030204"/>
              <a:cs typeface="Consolas" panose="020B0609020204030204"/>
            </a:endParaRPr>
          </a:p>
        </p:txBody>
      </p:sp>
      <p:sp>
        <p:nvSpPr>
          <p:cNvPr id="32" name="object 32"/>
          <p:cNvSpPr txBox="1"/>
          <p:nvPr/>
        </p:nvSpPr>
        <p:spPr>
          <a:xfrm>
            <a:off x="7607045" y="2821685"/>
            <a:ext cx="371475" cy="215265"/>
          </a:xfrm>
          <a:prstGeom prst="rect">
            <a:avLst/>
          </a:prstGeom>
          <a:solidFill>
            <a:srgbClr val="FFE0CC"/>
          </a:solidFill>
        </p:spPr>
        <p:txBody>
          <a:bodyPr vert="horz" wrap="square" lIns="0" tIns="0" rIns="0" bIns="0" rtlCol="0">
            <a:spAutoFit/>
          </a:bodyPr>
          <a:lstStyle/>
          <a:p>
            <a:pPr marL="38100">
              <a:lnSpc>
                <a:spcPts val="1610"/>
              </a:lnSpc>
            </a:pPr>
            <a:r>
              <a:rPr sz="1400" b="1" dirty="0">
                <a:latin typeface="Consolas" panose="020B0609020204030204"/>
                <a:cs typeface="Consolas" panose="020B0609020204030204"/>
              </a:rPr>
              <a:t>n=2</a:t>
            </a:r>
            <a:endParaRPr sz="1400">
              <a:latin typeface="Consolas" panose="020B0609020204030204"/>
              <a:cs typeface="Consolas" panose="020B0609020204030204"/>
            </a:endParaRPr>
          </a:p>
        </p:txBody>
      </p:sp>
      <p:sp>
        <p:nvSpPr>
          <p:cNvPr id="33" name="object 33"/>
          <p:cNvSpPr/>
          <p:nvPr/>
        </p:nvSpPr>
        <p:spPr>
          <a:xfrm>
            <a:off x="3240404" y="3939921"/>
            <a:ext cx="510540" cy="299085"/>
          </a:xfrm>
          <a:custGeom>
            <a:avLst/>
            <a:gdLst/>
            <a:ahLst/>
            <a:cxnLst/>
            <a:rect l="l" t="t" r="r" b="b"/>
            <a:pathLst>
              <a:path w="510539" h="299085">
                <a:moveTo>
                  <a:pt x="72399" y="26919"/>
                </a:moveTo>
                <a:lnTo>
                  <a:pt x="59920" y="48732"/>
                </a:lnTo>
                <a:lnTo>
                  <a:pt x="497712" y="298945"/>
                </a:lnTo>
                <a:lnTo>
                  <a:pt x="510158" y="277113"/>
                </a:lnTo>
                <a:lnTo>
                  <a:pt x="72399" y="26919"/>
                </a:lnTo>
                <a:close/>
              </a:path>
              <a:path w="510539" h="299085">
                <a:moveTo>
                  <a:pt x="0" y="0"/>
                </a:moveTo>
                <a:lnTo>
                  <a:pt x="47243" y="70891"/>
                </a:lnTo>
                <a:lnTo>
                  <a:pt x="59920" y="48732"/>
                </a:lnTo>
                <a:lnTo>
                  <a:pt x="48894" y="42430"/>
                </a:lnTo>
                <a:lnTo>
                  <a:pt x="61341" y="20599"/>
                </a:lnTo>
                <a:lnTo>
                  <a:pt x="76015" y="20599"/>
                </a:lnTo>
                <a:lnTo>
                  <a:pt x="85090" y="4737"/>
                </a:lnTo>
                <a:lnTo>
                  <a:pt x="0" y="0"/>
                </a:lnTo>
                <a:close/>
              </a:path>
              <a:path w="510539" h="299085">
                <a:moveTo>
                  <a:pt x="61341" y="20599"/>
                </a:moveTo>
                <a:lnTo>
                  <a:pt x="48894" y="42430"/>
                </a:lnTo>
                <a:lnTo>
                  <a:pt x="59920" y="48732"/>
                </a:lnTo>
                <a:lnTo>
                  <a:pt x="72399" y="26919"/>
                </a:lnTo>
                <a:lnTo>
                  <a:pt x="61341" y="20599"/>
                </a:lnTo>
                <a:close/>
              </a:path>
              <a:path w="510539" h="299085">
                <a:moveTo>
                  <a:pt x="76015" y="20599"/>
                </a:moveTo>
                <a:lnTo>
                  <a:pt x="61341" y="20599"/>
                </a:lnTo>
                <a:lnTo>
                  <a:pt x="72399" y="26919"/>
                </a:lnTo>
                <a:lnTo>
                  <a:pt x="76015" y="20599"/>
                </a:lnTo>
                <a:close/>
              </a:path>
            </a:pathLst>
          </a:custGeom>
          <a:solidFill>
            <a:srgbClr val="006FC0"/>
          </a:solidFill>
        </p:spPr>
        <p:txBody>
          <a:bodyPr wrap="square" lIns="0" tIns="0" rIns="0" bIns="0" rtlCol="0"/>
          <a:lstStyle/>
          <a:p>
            <a:endParaRPr/>
          </a:p>
        </p:txBody>
      </p:sp>
      <p:sp>
        <p:nvSpPr>
          <p:cNvPr id="34" name="object 34"/>
          <p:cNvSpPr/>
          <p:nvPr/>
        </p:nvSpPr>
        <p:spPr>
          <a:xfrm>
            <a:off x="6179820" y="3832097"/>
            <a:ext cx="370840" cy="215900"/>
          </a:xfrm>
          <a:custGeom>
            <a:avLst/>
            <a:gdLst/>
            <a:ahLst/>
            <a:cxnLst/>
            <a:rect l="l" t="t" r="r" b="b"/>
            <a:pathLst>
              <a:path w="370840" h="215900">
                <a:moveTo>
                  <a:pt x="0" y="215645"/>
                </a:moveTo>
                <a:lnTo>
                  <a:pt x="370331" y="215645"/>
                </a:lnTo>
                <a:lnTo>
                  <a:pt x="370331" y="0"/>
                </a:lnTo>
                <a:lnTo>
                  <a:pt x="0" y="0"/>
                </a:lnTo>
                <a:lnTo>
                  <a:pt x="0" y="215645"/>
                </a:lnTo>
                <a:close/>
              </a:path>
            </a:pathLst>
          </a:custGeom>
          <a:solidFill>
            <a:srgbClr val="FFE0CC"/>
          </a:solidFill>
        </p:spPr>
        <p:txBody>
          <a:bodyPr wrap="square" lIns="0" tIns="0" rIns="0" bIns="0" rtlCol="0"/>
          <a:lstStyle/>
          <a:p>
            <a:endParaRPr/>
          </a:p>
        </p:txBody>
      </p:sp>
      <p:sp>
        <p:nvSpPr>
          <p:cNvPr id="35" name="object 35"/>
          <p:cNvSpPr txBox="1"/>
          <p:nvPr/>
        </p:nvSpPr>
        <p:spPr>
          <a:xfrm>
            <a:off x="6204965" y="3811015"/>
            <a:ext cx="320675" cy="238760"/>
          </a:xfrm>
          <a:prstGeom prst="rect">
            <a:avLst/>
          </a:prstGeom>
        </p:spPr>
        <p:txBody>
          <a:bodyPr vert="horz" wrap="square" lIns="0" tIns="12065" rIns="0" bIns="0" rtlCol="0">
            <a:spAutoFit/>
          </a:bodyPr>
          <a:lstStyle/>
          <a:p>
            <a:pPr marL="12700">
              <a:lnSpc>
                <a:spcPct val="100000"/>
              </a:lnSpc>
              <a:spcBef>
                <a:spcPts val="95"/>
              </a:spcBef>
            </a:pPr>
            <a:r>
              <a:rPr sz="1400" b="1" dirty="0">
                <a:latin typeface="Consolas" panose="020B0609020204030204"/>
                <a:cs typeface="Consolas" panose="020B0609020204030204"/>
              </a:rPr>
              <a:t>n=1</a:t>
            </a:r>
            <a:endParaRPr sz="1400">
              <a:latin typeface="Consolas" panose="020B0609020204030204"/>
              <a:cs typeface="Consolas" panose="020B0609020204030204"/>
            </a:endParaRPr>
          </a:p>
        </p:txBody>
      </p:sp>
      <p:sp>
        <p:nvSpPr>
          <p:cNvPr id="36" name="object 36"/>
          <p:cNvSpPr/>
          <p:nvPr/>
        </p:nvSpPr>
        <p:spPr>
          <a:xfrm>
            <a:off x="3492246" y="3832097"/>
            <a:ext cx="370840" cy="215900"/>
          </a:xfrm>
          <a:custGeom>
            <a:avLst/>
            <a:gdLst/>
            <a:ahLst/>
            <a:cxnLst/>
            <a:rect l="l" t="t" r="r" b="b"/>
            <a:pathLst>
              <a:path w="370839" h="215900">
                <a:moveTo>
                  <a:pt x="0" y="215645"/>
                </a:moveTo>
                <a:lnTo>
                  <a:pt x="370332" y="215645"/>
                </a:lnTo>
                <a:lnTo>
                  <a:pt x="370332" y="0"/>
                </a:lnTo>
                <a:lnTo>
                  <a:pt x="0" y="0"/>
                </a:lnTo>
                <a:lnTo>
                  <a:pt x="0" y="215645"/>
                </a:lnTo>
                <a:close/>
              </a:path>
            </a:pathLst>
          </a:custGeom>
          <a:solidFill>
            <a:srgbClr val="FFE0CC"/>
          </a:solidFill>
        </p:spPr>
        <p:txBody>
          <a:bodyPr wrap="square" lIns="0" tIns="0" rIns="0" bIns="0" rtlCol="0"/>
          <a:lstStyle/>
          <a:p>
            <a:endParaRPr/>
          </a:p>
        </p:txBody>
      </p:sp>
      <p:sp>
        <p:nvSpPr>
          <p:cNvPr id="37" name="object 37"/>
          <p:cNvSpPr txBox="1"/>
          <p:nvPr/>
        </p:nvSpPr>
        <p:spPr>
          <a:xfrm>
            <a:off x="3517138" y="3811015"/>
            <a:ext cx="320675" cy="238760"/>
          </a:xfrm>
          <a:prstGeom prst="rect">
            <a:avLst/>
          </a:prstGeom>
        </p:spPr>
        <p:txBody>
          <a:bodyPr vert="horz" wrap="square" lIns="0" tIns="12065" rIns="0" bIns="0" rtlCol="0">
            <a:spAutoFit/>
          </a:bodyPr>
          <a:lstStyle/>
          <a:p>
            <a:pPr marL="12700">
              <a:lnSpc>
                <a:spcPct val="100000"/>
              </a:lnSpc>
              <a:spcBef>
                <a:spcPts val="95"/>
              </a:spcBef>
            </a:pPr>
            <a:r>
              <a:rPr sz="1400" b="1" dirty="0">
                <a:latin typeface="Consolas" panose="020B0609020204030204"/>
                <a:cs typeface="Consolas" panose="020B0609020204030204"/>
              </a:rPr>
              <a:t>n=0</a:t>
            </a:r>
            <a:endParaRPr sz="1400">
              <a:latin typeface="Consolas" panose="020B0609020204030204"/>
              <a:cs typeface="Consolas" panose="020B0609020204030204"/>
            </a:endParaRPr>
          </a:p>
        </p:txBody>
      </p:sp>
      <p:sp>
        <p:nvSpPr>
          <p:cNvPr id="38" name="object 38"/>
          <p:cNvSpPr/>
          <p:nvPr/>
        </p:nvSpPr>
        <p:spPr>
          <a:xfrm>
            <a:off x="3209035" y="4037190"/>
            <a:ext cx="481330" cy="281305"/>
          </a:xfrm>
          <a:custGeom>
            <a:avLst/>
            <a:gdLst/>
            <a:ahLst/>
            <a:cxnLst/>
            <a:rect l="l" t="t" r="r" b="b"/>
            <a:pathLst>
              <a:path w="481329" h="281304">
                <a:moveTo>
                  <a:pt x="408860" y="254521"/>
                </a:moveTo>
                <a:lnTo>
                  <a:pt x="396239" y="276682"/>
                </a:lnTo>
                <a:lnTo>
                  <a:pt x="481329" y="281254"/>
                </a:lnTo>
                <a:lnTo>
                  <a:pt x="467632" y="260781"/>
                </a:lnTo>
                <a:lnTo>
                  <a:pt x="419862" y="260781"/>
                </a:lnTo>
                <a:lnTo>
                  <a:pt x="408860" y="254521"/>
                </a:lnTo>
                <a:close/>
              </a:path>
              <a:path w="481329" h="281304">
                <a:moveTo>
                  <a:pt x="421308" y="232665"/>
                </a:moveTo>
                <a:lnTo>
                  <a:pt x="408860" y="254521"/>
                </a:lnTo>
                <a:lnTo>
                  <a:pt x="419862" y="260781"/>
                </a:lnTo>
                <a:lnTo>
                  <a:pt x="432308" y="238925"/>
                </a:lnTo>
                <a:lnTo>
                  <a:pt x="421308" y="232665"/>
                </a:lnTo>
                <a:close/>
              </a:path>
              <a:path w="481329" h="281304">
                <a:moveTo>
                  <a:pt x="433959" y="210451"/>
                </a:moveTo>
                <a:lnTo>
                  <a:pt x="421308" y="232665"/>
                </a:lnTo>
                <a:lnTo>
                  <a:pt x="432308" y="238925"/>
                </a:lnTo>
                <a:lnTo>
                  <a:pt x="419862" y="260781"/>
                </a:lnTo>
                <a:lnTo>
                  <a:pt x="467632" y="260781"/>
                </a:lnTo>
                <a:lnTo>
                  <a:pt x="433959" y="210451"/>
                </a:lnTo>
                <a:close/>
              </a:path>
              <a:path w="481329" h="281304">
                <a:moveTo>
                  <a:pt x="12445" y="0"/>
                </a:moveTo>
                <a:lnTo>
                  <a:pt x="0" y="21856"/>
                </a:lnTo>
                <a:lnTo>
                  <a:pt x="408860" y="254521"/>
                </a:lnTo>
                <a:lnTo>
                  <a:pt x="421308" y="232665"/>
                </a:lnTo>
                <a:lnTo>
                  <a:pt x="12445" y="0"/>
                </a:lnTo>
                <a:close/>
              </a:path>
            </a:pathLst>
          </a:custGeom>
          <a:solidFill>
            <a:srgbClr val="C00000"/>
          </a:solidFill>
        </p:spPr>
        <p:txBody>
          <a:bodyPr wrap="square" lIns="0" tIns="0" rIns="0" bIns="0" rtlCol="0"/>
          <a:lstStyle/>
          <a:p>
            <a:endParaRPr/>
          </a:p>
        </p:txBody>
      </p:sp>
      <p:sp>
        <p:nvSpPr>
          <p:cNvPr id="39" name="object 39"/>
          <p:cNvSpPr/>
          <p:nvPr/>
        </p:nvSpPr>
        <p:spPr>
          <a:xfrm>
            <a:off x="3182111" y="4194809"/>
            <a:ext cx="172720" cy="215265"/>
          </a:xfrm>
          <a:custGeom>
            <a:avLst/>
            <a:gdLst/>
            <a:ahLst/>
            <a:cxnLst/>
            <a:rect l="l" t="t" r="r" b="b"/>
            <a:pathLst>
              <a:path w="172720" h="215264">
                <a:moveTo>
                  <a:pt x="0" y="214883"/>
                </a:moveTo>
                <a:lnTo>
                  <a:pt x="172212" y="214883"/>
                </a:lnTo>
                <a:lnTo>
                  <a:pt x="172212" y="0"/>
                </a:lnTo>
                <a:lnTo>
                  <a:pt x="0" y="0"/>
                </a:lnTo>
                <a:lnTo>
                  <a:pt x="0" y="214883"/>
                </a:lnTo>
                <a:close/>
              </a:path>
            </a:pathLst>
          </a:custGeom>
          <a:solidFill>
            <a:srgbClr val="92D050"/>
          </a:solidFill>
        </p:spPr>
        <p:txBody>
          <a:bodyPr wrap="square" lIns="0" tIns="0" rIns="0" bIns="0" rtlCol="0"/>
          <a:lstStyle/>
          <a:p>
            <a:endParaRPr/>
          </a:p>
        </p:txBody>
      </p:sp>
      <p:sp>
        <p:nvSpPr>
          <p:cNvPr id="40" name="object 40"/>
          <p:cNvSpPr txBox="1"/>
          <p:nvPr/>
        </p:nvSpPr>
        <p:spPr>
          <a:xfrm>
            <a:off x="3206242" y="4173220"/>
            <a:ext cx="123189"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nsolas" panose="020B0609020204030204"/>
                <a:cs typeface="Consolas" panose="020B0609020204030204"/>
              </a:rPr>
              <a:t>1</a:t>
            </a:r>
            <a:endParaRPr sz="1400">
              <a:latin typeface="Consolas" panose="020B0609020204030204"/>
              <a:cs typeface="Consolas" panose="020B0609020204030204"/>
            </a:endParaRPr>
          </a:p>
        </p:txBody>
      </p:sp>
      <p:sp>
        <p:nvSpPr>
          <p:cNvPr id="41" name="object 41"/>
          <p:cNvSpPr/>
          <p:nvPr/>
        </p:nvSpPr>
        <p:spPr>
          <a:xfrm>
            <a:off x="5851652" y="4041762"/>
            <a:ext cx="481330" cy="281305"/>
          </a:xfrm>
          <a:custGeom>
            <a:avLst/>
            <a:gdLst/>
            <a:ahLst/>
            <a:cxnLst/>
            <a:rect l="l" t="t" r="r" b="b"/>
            <a:pathLst>
              <a:path w="481329" h="281304">
                <a:moveTo>
                  <a:pt x="408860" y="254521"/>
                </a:moveTo>
                <a:lnTo>
                  <a:pt x="396239" y="276682"/>
                </a:lnTo>
                <a:lnTo>
                  <a:pt x="481330" y="281254"/>
                </a:lnTo>
                <a:lnTo>
                  <a:pt x="467632" y="260781"/>
                </a:lnTo>
                <a:lnTo>
                  <a:pt x="419862" y="260781"/>
                </a:lnTo>
                <a:lnTo>
                  <a:pt x="408860" y="254521"/>
                </a:lnTo>
                <a:close/>
              </a:path>
              <a:path w="481329" h="281304">
                <a:moveTo>
                  <a:pt x="421308" y="232665"/>
                </a:moveTo>
                <a:lnTo>
                  <a:pt x="408860" y="254521"/>
                </a:lnTo>
                <a:lnTo>
                  <a:pt x="419862" y="260781"/>
                </a:lnTo>
                <a:lnTo>
                  <a:pt x="432308" y="238925"/>
                </a:lnTo>
                <a:lnTo>
                  <a:pt x="421308" y="232665"/>
                </a:lnTo>
                <a:close/>
              </a:path>
              <a:path w="481329" h="281304">
                <a:moveTo>
                  <a:pt x="433959" y="210451"/>
                </a:moveTo>
                <a:lnTo>
                  <a:pt x="421308" y="232665"/>
                </a:lnTo>
                <a:lnTo>
                  <a:pt x="432308" y="238925"/>
                </a:lnTo>
                <a:lnTo>
                  <a:pt x="419862" y="260781"/>
                </a:lnTo>
                <a:lnTo>
                  <a:pt x="467632" y="260781"/>
                </a:lnTo>
                <a:lnTo>
                  <a:pt x="433959" y="210451"/>
                </a:lnTo>
                <a:close/>
              </a:path>
              <a:path w="481329" h="281304">
                <a:moveTo>
                  <a:pt x="12446" y="0"/>
                </a:moveTo>
                <a:lnTo>
                  <a:pt x="0" y="21856"/>
                </a:lnTo>
                <a:lnTo>
                  <a:pt x="408860" y="254521"/>
                </a:lnTo>
                <a:lnTo>
                  <a:pt x="421308" y="232665"/>
                </a:lnTo>
                <a:lnTo>
                  <a:pt x="12446" y="0"/>
                </a:lnTo>
                <a:close/>
              </a:path>
            </a:pathLst>
          </a:custGeom>
          <a:solidFill>
            <a:srgbClr val="C00000"/>
          </a:solidFill>
        </p:spPr>
        <p:txBody>
          <a:bodyPr wrap="square" lIns="0" tIns="0" rIns="0" bIns="0" rtlCol="0"/>
          <a:lstStyle/>
          <a:p>
            <a:endParaRPr/>
          </a:p>
        </p:txBody>
      </p:sp>
      <p:sp>
        <p:nvSpPr>
          <p:cNvPr id="42" name="object 42"/>
          <p:cNvSpPr/>
          <p:nvPr/>
        </p:nvSpPr>
        <p:spPr>
          <a:xfrm>
            <a:off x="5836158" y="4194809"/>
            <a:ext cx="172720" cy="215265"/>
          </a:xfrm>
          <a:custGeom>
            <a:avLst/>
            <a:gdLst/>
            <a:ahLst/>
            <a:cxnLst/>
            <a:rect l="l" t="t" r="r" b="b"/>
            <a:pathLst>
              <a:path w="172720" h="215264">
                <a:moveTo>
                  <a:pt x="0" y="214883"/>
                </a:moveTo>
                <a:lnTo>
                  <a:pt x="172212" y="214883"/>
                </a:lnTo>
                <a:lnTo>
                  <a:pt x="172212" y="0"/>
                </a:lnTo>
                <a:lnTo>
                  <a:pt x="0" y="0"/>
                </a:lnTo>
                <a:lnTo>
                  <a:pt x="0" y="214883"/>
                </a:lnTo>
                <a:close/>
              </a:path>
            </a:pathLst>
          </a:custGeom>
          <a:solidFill>
            <a:srgbClr val="92D050"/>
          </a:solidFill>
        </p:spPr>
        <p:txBody>
          <a:bodyPr wrap="square" lIns="0" tIns="0" rIns="0" bIns="0" rtlCol="0"/>
          <a:lstStyle/>
          <a:p>
            <a:endParaRPr/>
          </a:p>
        </p:txBody>
      </p:sp>
      <p:sp>
        <p:nvSpPr>
          <p:cNvPr id="43" name="object 43"/>
          <p:cNvSpPr txBox="1"/>
          <p:nvPr/>
        </p:nvSpPr>
        <p:spPr>
          <a:xfrm>
            <a:off x="5860796" y="4173220"/>
            <a:ext cx="123189"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nsolas" panose="020B0609020204030204"/>
                <a:cs typeface="Consolas" panose="020B0609020204030204"/>
              </a:rPr>
              <a:t>1</a:t>
            </a:r>
            <a:endParaRPr sz="1400">
              <a:latin typeface="Consolas" panose="020B0609020204030204"/>
              <a:cs typeface="Consolas" panose="020B0609020204030204"/>
            </a:endParaRPr>
          </a:p>
        </p:txBody>
      </p:sp>
      <p:sp>
        <p:nvSpPr>
          <p:cNvPr id="44" name="object 44"/>
          <p:cNvSpPr/>
          <p:nvPr/>
        </p:nvSpPr>
        <p:spPr>
          <a:xfrm>
            <a:off x="7976489" y="2883789"/>
            <a:ext cx="345440" cy="406400"/>
          </a:xfrm>
          <a:custGeom>
            <a:avLst/>
            <a:gdLst/>
            <a:ahLst/>
            <a:cxnLst/>
            <a:rect l="l" t="t" r="r" b="b"/>
            <a:pathLst>
              <a:path w="345440" h="406400">
                <a:moveTo>
                  <a:pt x="286550" y="50262"/>
                </a:moveTo>
                <a:lnTo>
                  <a:pt x="0" y="390271"/>
                </a:lnTo>
                <a:lnTo>
                  <a:pt x="19303" y="406400"/>
                </a:lnTo>
                <a:lnTo>
                  <a:pt x="305730" y="66391"/>
                </a:lnTo>
                <a:lnTo>
                  <a:pt x="286550" y="50262"/>
                </a:lnTo>
                <a:close/>
              </a:path>
              <a:path w="345440" h="406400">
                <a:moveTo>
                  <a:pt x="335430" y="40512"/>
                </a:moveTo>
                <a:lnTo>
                  <a:pt x="294766" y="40512"/>
                </a:lnTo>
                <a:lnTo>
                  <a:pt x="313943" y="56642"/>
                </a:lnTo>
                <a:lnTo>
                  <a:pt x="305730" y="66391"/>
                </a:lnTo>
                <a:lnTo>
                  <a:pt x="325246" y="82804"/>
                </a:lnTo>
                <a:lnTo>
                  <a:pt x="335430" y="40512"/>
                </a:lnTo>
                <a:close/>
              </a:path>
              <a:path w="345440" h="406400">
                <a:moveTo>
                  <a:pt x="294766" y="40512"/>
                </a:moveTo>
                <a:lnTo>
                  <a:pt x="286550" y="50262"/>
                </a:lnTo>
                <a:lnTo>
                  <a:pt x="305730" y="66391"/>
                </a:lnTo>
                <a:lnTo>
                  <a:pt x="313943" y="56642"/>
                </a:lnTo>
                <a:lnTo>
                  <a:pt x="294766" y="40512"/>
                </a:lnTo>
                <a:close/>
              </a:path>
              <a:path w="345440" h="406400">
                <a:moveTo>
                  <a:pt x="345185" y="0"/>
                </a:moveTo>
                <a:lnTo>
                  <a:pt x="266953" y="33781"/>
                </a:lnTo>
                <a:lnTo>
                  <a:pt x="286550" y="50262"/>
                </a:lnTo>
                <a:lnTo>
                  <a:pt x="294766" y="40512"/>
                </a:lnTo>
                <a:lnTo>
                  <a:pt x="335430" y="40512"/>
                </a:lnTo>
                <a:lnTo>
                  <a:pt x="345185" y="0"/>
                </a:lnTo>
                <a:close/>
              </a:path>
            </a:pathLst>
          </a:custGeom>
          <a:solidFill>
            <a:srgbClr val="C00000"/>
          </a:solidFill>
        </p:spPr>
        <p:txBody>
          <a:bodyPr wrap="square" lIns="0" tIns="0" rIns="0" bIns="0" rtlCol="0"/>
          <a:lstStyle/>
          <a:p>
            <a:endParaRPr/>
          </a:p>
        </p:txBody>
      </p:sp>
      <p:sp>
        <p:nvSpPr>
          <p:cNvPr id="45" name="object 45"/>
          <p:cNvSpPr/>
          <p:nvPr/>
        </p:nvSpPr>
        <p:spPr>
          <a:xfrm>
            <a:off x="8196833" y="3109722"/>
            <a:ext cx="172720" cy="215900"/>
          </a:xfrm>
          <a:custGeom>
            <a:avLst/>
            <a:gdLst/>
            <a:ahLst/>
            <a:cxnLst/>
            <a:rect l="l" t="t" r="r" b="b"/>
            <a:pathLst>
              <a:path w="172720" h="215900">
                <a:moveTo>
                  <a:pt x="0" y="215645"/>
                </a:moveTo>
                <a:lnTo>
                  <a:pt x="172211" y="215645"/>
                </a:lnTo>
                <a:lnTo>
                  <a:pt x="172211" y="0"/>
                </a:lnTo>
                <a:lnTo>
                  <a:pt x="0" y="0"/>
                </a:lnTo>
                <a:lnTo>
                  <a:pt x="0" y="215645"/>
                </a:lnTo>
                <a:close/>
              </a:path>
            </a:pathLst>
          </a:custGeom>
          <a:solidFill>
            <a:srgbClr val="92D050"/>
          </a:solidFill>
        </p:spPr>
        <p:txBody>
          <a:bodyPr wrap="square" lIns="0" tIns="0" rIns="0" bIns="0" rtlCol="0"/>
          <a:lstStyle/>
          <a:p>
            <a:endParaRPr/>
          </a:p>
        </p:txBody>
      </p:sp>
      <p:sp>
        <p:nvSpPr>
          <p:cNvPr id="46" name="object 46"/>
          <p:cNvSpPr txBox="1"/>
          <p:nvPr/>
        </p:nvSpPr>
        <p:spPr>
          <a:xfrm>
            <a:off x="8221726" y="3088386"/>
            <a:ext cx="123189"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nsolas" panose="020B0609020204030204"/>
                <a:cs typeface="Consolas" panose="020B0609020204030204"/>
              </a:rPr>
              <a:t>2</a:t>
            </a:r>
            <a:endParaRPr sz="1400">
              <a:latin typeface="Consolas" panose="020B0609020204030204"/>
              <a:cs typeface="Consolas" panose="020B0609020204030204"/>
            </a:endParaRPr>
          </a:p>
        </p:txBody>
      </p:sp>
      <p:sp>
        <p:nvSpPr>
          <p:cNvPr id="47" name="object 47"/>
          <p:cNvSpPr txBox="1"/>
          <p:nvPr/>
        </p:nvSpPr>
        <p:spPr>
          <a:xfrm>
            <a:off x="6648957" y="2295652"/>
            <a:ext cx="123189"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nsolas" panose="020B0609020204030204"/>
                <a:cs typeface="Consolas" panose="020B0609020204030204"/>
              </a:rPr>
              <a:t>6</a:t>
            </a:r>
            <a:endParaRPr sz="1400">
              <a:latin typeface="Consolas" panose="020B0609020204030204"/>
              <a:cs typeface="Consolas" panose="020B0609020204030204"/>
            </a:endParaRPr>
          </a:p>
        </p:txBody>
      </p:sp>
      <p:sp>
        <p:nvSpPr>
          <p:cNvPr id="48" name="object 48"/>
          <p:cNvSpPr txBox="1"/>
          <p:nvPr/>
        </p:nvSpPr>
        <p:spPr>
          <a:xfrm>
            <a:off x="3892550" y="2280666"/>
            <a:ext cx="222250" cy="238760"/>
          </a:xfrm>
          <a:prstGeom prst="rect">
            <a:avLst/>
          </a:prstGeom>
        </p:spPr>
        <p:txBody>
          <a:bodyPr vert="horz" wrap="square" lIns="0" tIns="12065" rIns="0" bIns="0" rtlCol="0">
            <a:spAutoFit/>
          </a:bodyPr>
          <a:lstStyle/>
          <a:p>
            <a:pPr marL="12700">
              <a:lnSpc>
                <a:spcPct val="100000"/>
              </a:lnSpc>
              <a:spcBef>
                <a:spcPts val="95"/>
              </a:spcBef>
            </a:pPr>
            <a:r>
              <a:rPr sz="1400" b="1" dirty="0">
                <a:latin typeface="Consolas" panose="020B0609020204030204"/>
                <a:cs typeface="Consolas" panose="020B0609020204030204"/>
              </a:rPr>
              <a:t>24</a:t>
            </a:r>
            <a:endParaRPr sz="1400">
              <a:latin typeface="Consolas" panose="020B0609020204030204"/>
              <a:cs typeface="Consolas" panose="020B0609020204030204"/>
            </a:endParaRPr>
          </a:p>
        </p:txBody>
      </p:sp>
      <p:sp>
        <p:nvSpPr>
          <p:cNvPr id="49" name="object 49"/>
          <p:cNvSpPr/>
          <p:nvPr/>
        </p:nvSpPr>
        <p:spPr>
          <a:xfrm>
            <a:off x="862964" y="1853183"/>
            <a:ext cx="355600" cy="426720"/>
          </a:xfrm>
          <a:custGeom>
            <a:avLst/>
            <a:gdLst/>
            <a:ahLst/>
            <a:cxnLst/>
            <a:rect l="l" t="t" r="r" b="b"/>
            <a:pathLst>
              <a:path w="355600" h="426719">
                <a:moveTo>
                  <a:pt x="19151" y="343534"/>
                </a:moveTo>
                <a:lnTo>
                  <a:pt x="0" y="426592"/>
                </a:lnTo>
                <a:lnTo>
                  <a:pt x="77901" y="392175"/>
                </a:lnTo>
                <a:lnTo>
                  <a:pt x="70078" y="385698"/>
                </a:lnTo>
                <a:lnTo>
                  <a:pt x="50139" y="385698"/>
                </a:lnTo>
                <a:lnTo>
                  <a:pt x="30746" y="369696"/>
                </a:lnTo>
                <a:lnTo>
                  <a:pt x="38870" y="359860"/>
                </a:lnTo>
                <a:lnTo>
                  <a:pt x="19151" y="343534"/>
                </a:lnTo>
                <a:close/>
              </a:path>
              <a:path w="355600" h="426719">
                <a:moveTo>
                  <a:pt x="38870" y="359860"/>
                </a:moveTo>
                <a:lnTo>
                  <a:pt x="30746" y="369696"/>
                </a:lnTo>
                <a:lnTo>
                  <a:pt x="50139" y="385698"/>
                </a:lnTo>
                <a:lnTo>
                  <a:pt x="58236" y="375894"/>
                </a:lnTo>
                <a:lnTo>
                  <a:pt x="38870" y="359860"/>
                </a:lnTo>
                <a:close/>
              </a:path>
              <a:path w="355600" h="426719">
                <a:moveTo>
                  <a:pt x="58236" y="375894"/>
                </a:moveTo>
                <a:lnTo>
                  <a:pt x="50139" y="385698"/>
                </a:lnTo>
                <a:lnTo>
                  <a:pt x="70078" y="385698"/>
                </a:lnTo>
                <a:lnTo>
                  <a:pt x="58236" y="375894"/>
                </a:lnTo>
                <a:close/>
              </a:path>
              <a:path w="355600" h="426719">
                <a:moveTo>
                  <a:pt x="336080" y="0"/>
                </a:moveTo>
                <a:lnTo>
                  <a:pt x="38870" y="359860"/>
                </a:lnTo>
                <a:lnTo>
                  <a:pt x="58236" y="375894"/>
                </a:lnTo>
                <a:lnTo>
                  <a:pt x="355472" y="16001"/>
                </a:lnTo>
                <a:lnTo>
                  <a:pt x="336080" y="0"/>
                </a:lnTo>
                <a:close/>
              </a:path>
            </a:pathLst>
          </a:custGeom>
          <a:solidFill>
            <a:srgbClr val="C00000"/>
          </a:solidFill>
        </p:spPr>
        <p:txBody>
          <a:bodyPr wrap="square" lIns="0" tIns="0" rIns="0" bIns="0" rtlCol="0"/>
          <a:lstStyle/>
          <a:p>
            <a:endParaRPr/>
          </a:p>
        </p:txBody>
      </p:sp>
      <p:sp>
        <p:nvSpPr>
          <p:cNvPr id="50" name="object 50"/>
          <p:cNvSpPr txBox="1"/>
          <p:nvPr/>
        </p:nvSpPr>
        <p:spPr>
          <a:xfrm>
            <a:off x="1057655" y="2124455"/>
            <a:ext cx="382270" cy="215900"/>
          </a:xfrm>
          <a:prstGeom prst="rect">
            <a:avLst/>
          </a:prstGeom>
          <a:solidFill>
            <a:srgbClr val="92D050"/>
          </a:solidFill>
        </p:spPr>
        <p:txBody>
          <a:bodyPr vert="horz" wrap="square" lIns="0" tIns="0" rIns="0" bIns="0" rtlCol="0">
            <a:spAutoFit/>
          </a:bodyPr>
          <a:lstStyle/>
          <a:p>
            <a:pPr marL="42545">
              <a:lnSpc>
                <a:spcPts val="1610"/>
              </a:lnSpc>
            </a:pPr>
            <a:r>
              <a:rPr sz="1400" b="1" dirty="0">
                <a:latin typeface="Consolas" panose="020B0609020204030204"/>
                <a:cs typeface="Consolas" panose="020B0609020204030204"/>
              </a:rPr>
              <a:t>120</a:t>
            </a:r>
            <a:endParaRPr sz="1400">
              <a:latin typeface="Consolas" panose="020B0609020204030204"/>
              <a:cs typeface="Consolas" panose="020B0609020204030204"/>
            </a:endParaRPr>
          </a:p>
        </p:txBody>
      </p:sp>
    </p:spTree>
    <p:extLst>
      <p:ext uri="{BB962C8B-B14F-4D97-AF65-F5344CB8AC3E}">
        <p14:creationId xmlns:p14="http://schemas.microsoft.com/office/powerpoint/2010/main" val="411386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F03A692-4FDA-4085-A4F6-3102D68AA0DB}"/>
              </a:ext>
            </a:extLst>
          </p:cNvPr>
          <p:cNvSpPr txBox="1">
            <a:spLocks/>
          </p:cNvSpPr>
          <p:nvPr/>
        </p:nvSpPr>
        <p:spPr>
          <a:xfrm>
            <a:off x="824230" y="140966"/>
            <a:ext cx="7710169"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zh-CN" altLang="en-US" sz="3200" kern="0" dirty="0">
                <a:solidFill>
                  <a:sysClr val="windowText" lastClr="000000"/>
                </a:solidFill>
                <a:latin typeface="微软雅黑" panose="020B0503020204020204" pitchFamily="34" charset="-122"/>
                <a:ea typeface="微软雅黑" panose="020B0503020204020204" pitchFamily="34" charset="-122"/>
              </a:rPr>
              <a:t>函数递归案例</a:t>
            </a:r>
            <a:r>
              <a:rPr lang="en-US" altLang="zh-CN" sz="3200" kern="0" dirty="0">
                <a:solidFill>
                  <a:sysClr val="windowText" lastClr="000000"/>
                </a:solidFill>
                <a:latin typeface="微软雅黑" panose="020B0503020204020204" pitchFamily="34" charset="-122"/>
                <a:ea typeface="微软雅黑" panose="020B0503020204020204" pitchFamily="34" charset="-122"/>
              </a:rPr>
              <a:t>1 </a:t>
            </a:r>
            <a:r>
              <a:rPr lang="zh-CN" altLang="en-US" sz="3200" kern="0" dirty="0">
                <a:solidFill>
                  <a:sysClr val="windowText" lastClr="000000"/>
                </a:solidFill>
                <a:latin typeface="微软雅黑" panose="020B0503020204020204" pitchFamily="34" charset="-122"/>
                <a:ea typeface="微软雅黑" panose="020B0503020204020204" pitchFamily="34" charset="-122"/>
              </a:rPr>
              <a:t>：科赫雪花分形曲线</a:t>
            </a:r>
          </a:p>
        </p:txBody>
      </p:sp>
      <p:sp>
        <p:nvSpPr>
          <p:cNvPr id="4" name="文本框 3">
            <a:extLst>
              <a:ext uri="{FF2B5EF4-FFF2-40B4-BE49-F238E27FC236}">
                <a16:creationId xmlns:a16="http://schemas.microsoft.com/office/drawing/2014/main" id="{19AE73F1-07B6-4385-A7C7-C2B4D00BFFAB}"/>
              </a:ext>
            </a:extLst>
          </p:cNvPr>
          <p:cNvSpPr txBox="1"/>
          <p:nvPr/>
        </p:nvSpPr>
        <p:spPr>
          <a:xfrm>
            <a:off x="914400" y="971550"/>
            <a:ext cx="7467600" cy="101566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分形曲线：</a:t>
            </a:r>
            <a:r>
              <a:rPr lang="en-US" altLang="zh-CN" dirty="0">
                <a:latin typeface="微软雅黑" panose="020B0503020204020204" pitchFamily="34" charset="-122"/>
                <a:ea typeface="微软雅黑" panose="020B0503020204020204" pitchFamily="34" charset="-122"/>
              </a:rPr>
              <a:t>https://baike.baidu.com/item/%E5%88%86%E5%BD%A2%E7%90%86%E8%AE%BA/1568038?fr=aladdin</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5C3FA94-C075-48FA-BFF6-4825B2171813}"/>
              </a:ext>
            </a:extLst>
          </p:cNvPr>
          <p:cNvPicPr>
            <a:picLocks noChangeAspect="1"/>
          </p:cNvPicPr>
          <p:nvPr/>
        </p:nvPicPr>
        <p:blipFill>
          <a:blip r:embed="rId2"/>
          <a:stretch>
            <a:fillRect/>
          </a:stretch>
        </p:blipFill>
        <p:spPr>
          <a:xfrm>
            <a:off x="516595" y="1901540"/>
            <a:ext cx="8263209" cy="2379758"/>
          </a:xfrm>
          <a:prstGeom prst="rect">
            <a:avLst/>
          </a:prstGeom>
        </p:spPr>
      </p:pic>
      <p:sp>
        <p:nvSpPr>
          <p:cNvPr id="7" name="object 4">
            <a:extLst>
              <a:ext uri="{FF2B5EF4-FFF2-40B4-BE49-F238E27FC236}">
                <a16:creationId xmlns:a16="http://schemas.microsoft.com/office/drawing/2014/main" id="{52612E13-4281-4BAF-AAEE-34F9682CC25F}"/>
              </a:ext>
            </a:extLst>
          </p:cNvPr>
          <p:cNvSpPr txBox="1"/>
          <p:nvPr/>
        </p:nvSpPr>
        <p:spPr>
          <a:xfrm>
            <a:off x="933195" y="4281298"/>
            <a:ext cx="7563484" cy="382156"/>
          </a:xfrm>
          <a:prstGeom prst="rect">
            <a:avLst/>
          </a:prstGeom>
        </p:spPr>
        <p:txBody>
          <a:bodyPr vert="horz" wrap="square" lIns="0" tIns="12700" rIns="0" bIns="0" rtlCol="0">
            <a:spAutoFit/>
          </a:bodyPr>
          <a:lstStyle/>
          <a:p>
            <a:pPr marL="12700">
              <a:spcBef>
                <a:spcPts val="100"/>
              </a:spcBef>
            </a:pPr>
            <a:r>
              <a:rPr sz="2400" dirty="0">
                <a:solidFill>
                  <a:srgbClr val="007EDE"/>
                </a:solidFill>
                <a:latin typeface="微软雅黑" panose="020B0503020204020204" charset="-122"/>
                <a:cs typeface="微软雅黑" panose="020B0503020204020204" charset="-122"/>
              </a:rPr>
              <a:t>-</a:t>
            </a:r>
            <a:r>
              <a:rPr sz="2400" spc="-90" dirty="0">
                <a:solidFill>
                  <a:srgbClr val="007EDE"/>
                </a:solidFill>
                <a:latin typeface="微软雅黑" panose="020B0503020204020204" charset="-122"/>
                <a:cs typeface="微软雅黑" panose="020B0503020204020204" charset="-122"/>
              </a:rPr>
              <a:t> </a:t>
            </a:r>
            <a:r>
              <a:rPr sz="2400" b="1" dirty="0">
                <a:latin typeface="微软雅黑" panose="020B0503020204020204" charset="-122"/>
                <a:cs typeface="微软雅黑" panose="020B0503020204020204" charset="-122"/>
              </a:rPr>
              <a:t>分形几何是一种迭代的几何图形，广泛存在于自然界中</a:t>
            </a:r>
            <a:endParaRPr sz="2400" dirty="0">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07250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1926" y="3110864"/>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a:p>
        </p:txBody>
      </p:sp>
      <p:sp>
        <p:nvSpPr>
          <p:cNvPr id="3" name="object 3"/>
          <p:cNvSpPr txBox="1"/>
          <p:nvPr/>
        </p:nvSpPr>
        <p:spPr>
          <a:xfrm>
            <a:off x="1731772" y="1886205"/>
            <a:ext cx="5680710" cy="689291"/>
          </a:xfrm>
          <a:prstGeom prst="rect">
            <a:avLst/>
          </a:prstGeom>
        </p:spPr>
        <p:txBody>
          <a:bodyPr vert="horz" wrap="square" lIns="0" tIns="12065" rIns="0" bIns="0" rtlCol="0">
            <a:spAutoFit/>
          </a:bodyPr>
          <a:lstStyle/>
          <a:p>
            <a:pPr marL="12700">
              <a:spcBef>
                <a:spcPts val="95"/>
              </a:spcBef>
            </a:pPr>
            <a:r>
              <a:rPr sz="4400" spc="-5" dirty="0">
                <a:latin typeface="微软雅黑" panose="020B0503020204020204" charset="-122"/>
                <a:cs typeface="微软雅黑" panose="020B0503020204020204" charset="-122"/>
              </a:rPr>
              <a:t>实例8:</a:t>
            </a:r>
            <a:r>
              <a:rPr sz="4400" spc="-60" dirty="0">
                <a:latin typeface="微软雅黑" panose="020B0503020204020204" charset="-122"/>
                <a:cs typeface="微软雅黑" panose="020B0503020204020204" charset="-122"/>
              </a:rPr>
              <a:t> </a:t>
            </a:r>
            <a:r>
              <a:rPr sz="4400" spc="-5" dirty="0">
                <a:latin typeface="微软雅黑" panose="020B0503020204020204" charset="-122"/>
                <a:cs typeface="微软雅黑" panose="020B0503020204020204" charset="-122"/>
              </a:rPr>
              <a:t>科赫雪花小包裹</a:t>
            </a:r>
            <a:endParaRPr sz="4400">
              <a:latin typeface="微软雅黑" panose="020B0503020204020204" charset="-122"/>
              <a:cs typeface="微软雅黑" panose="020B0503020204020204" charset="-122"/>
            </a:endParaRPr>
          </a:p>
        </p:txBody>
      </p:sp>
      <p:sp>
        <p:nvSpPr>
          <p:cNvPr id="4" name="object 4"/>
          <p:cNvSpPr txBox="1">
            <a:spLocks noGrp="1"/>
          </p:cNvSpPr>
          <p:nvPr>
            <p:ph type="title"/>
          </p:nvPr>
        </p:nvSpPr>
        <p:spPr>
          <a:xfrm>
            <a:off x="906525" y="638487"/>
            <a:ext cx="2885440" cy="382156"/>
          </a:xfrm>
          <a:prstGeom prst="rect">
            <a:avLst/>
          </a:prstGeom>
        </p:spPr>
        <p:txBody>
          <a:bodyPr vert="horz" wrap="square" lIns="0" tIns="12700" rIns="0" bIns="0" rtlCol="0" anchor="ctr">
            <a:spAutoFit/>
          </a:bodyPr>
          <a:lstStyle/>
          <a:p>
            <a:pPr marL="12700">
              <a:spcBef>
                <a:spcPts val="100"/>
              </a:spcBef>
            </a:pPr>
            <a:r>
              <a:rPr sz="2400" dirty="0">
                <a:solidFill>
                  <a:srgbClr val="1C85EE"/>
                </a:solidFill>
              </a:rPr>
              <a:t>P</a:t>
            </a:r>
            <a:r>
              <a:rPr sz="2400" spc="5" dirty="0">
                <a:solidFill>
                  <a:srgbClr val="1C85EE"/>
                </a:solidFill>
              </a:rPr>
              <a:t>y</a:t>
            </a:r>
            <a:r>
              <a:rPr sz="2400" dirty="0">
                <a:solidFill>
                  <a:srgbClr val="1C85EE"/>
                </a:solidFill>
              </a:rPr>
              <a:t>tho</a:t>
            </a:r>
            <a:r>
              <a:rPr sz="2400" spc="-10" dirty="0">
                <a:solidFill>
                  <a:srgbClr val="1C85EE"/>
                </a:solidFill>
              </a:rPr>
              <a:t>n</a:t>
            </a:r>
            <a:r>
              <a:rPr sz="2400" dirty="0">
                <a:solidFill>
                  <a:srgbClr val="1C85EE"/>
                </a:solidFill>
              </a:rPr>
              <a:t>语言程序设计</a:t>
            </a:r>
            <a:endParaRPr sz="2400"/>
          </a:p>
        </p:txBody>
      </p:sp>
      <p:sp>
        <p:nvSpPr>
          <p:cNvPr id="6" name="object 6"/>
          <p:cNvSpPr/>
          <p:nvPr/>
        </p:nvSpPr>
        <p:spPr>
          <a:xfrm>
            <a:off x="6681217" y="3579876"/>
            <a:ext cx="1538477" cy="54025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31925" y="3632454"/>
            <a:ext cx="1840230" cy="57911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3872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23" y="456787"/>
            <a:ext cx="7427977" cy="483722"/>
          </a:xfrm>
          <a:prstGeom prst="rect">
            <a:avLst/>
          </a:prstGeom>
        </p:spPr>
        <p:txBody>
          <a:bodyPr vert="horz" wrap="square" lIns="0" tIns="12700" rIns="0" bIns="0" rtlCol="0" anchor="ctr">
            <a:spAutoFit/>
          </a:bodyPr>
          <a:lstStyle/>
          <a:p>
            <a:pPr marL="13335">
              <a:spcBef>
                <a:spcPts val="100"/>
              </a:spcBef>
            </a:pPr>
            <a:r>
              <a:rPr dirty="0"/>
              <a:t>科赫雪花</a:t>
            </a:r>
          </a:p>
        </p:txBody>
      </p:sp>
      <p:sp>
        <p:nvSpPr>
          <p:cNvPr id="3" name="object 3"/>
          <p:cNvSpPr txBox="1"/>
          <p:nvPr/>
        </p:nvSpPr>
        <p:spPr>
          <a:xfrm>
            <a:off x="2892045" y="1456435"/>
            <a:ext cx="3378200" cy="382156"/>
          </a:xfrm>
          <a:prstGeom prst="rect">
            <a:avLst/>
          </a:prstGeom>
        </p:spPr>
        <p:txBody>
          <a:bodyPr vert="horz" wrap="square" lIns="0" tIns="12700" rIns="0" bIns="0" rtlCol="0">
            <a:spAutoFit/>
          </a:bodyPr>
          <a:lstStyle/>
          <a:p>
            <a:pPr marL="12700">
              <a:spcBef>
                <a:spcPts val="100"/>
              </a:spcBef>
            </a:pPr>
            <a:r>
              <a:rPr sz="2400" b="1" dirty="0">
                <a:solidFill>
                  <a:srgbClr val="006FC0"/>
                </a:solidFill>
                <a:latin typeface="微软雅黑" panose="020B0503020204020204" charset="-122"/>
                <a:cs typeface="微软雅黑" panose="020B0503020204020204" charset="-122"/>
              </a:rPr>
              <a:t>科赫曲线，也叫雪花曲线</a:t>
            </a:r>
            <a:endParaRPr sz="2400">
              <a:latin typeface="微软雅黑" panose="020B0503020204020204" charset="-122"/>
              <a:cs typeface="微软雅黑" panose="020B0503020204020204" charset="-122"/>
            </a:endParaRPr>
          </a:p>
        </p:txBody>
      </p:sp>
      <p:sp>
        <p:nvSpPr>
          <p:cNvPr id="4" name="object 4"/>
          <p:cNvSpPr/>
          <p:nvPr/>
        </p:nvSpPr>
        <p:spPr>
          <a:xfrm>
            <a:off x="3343656" y="2282189"/>
            <a:ext cx="2427731" cy="210921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83223" y="2282189"/>
            <a:ext cx="2892552" cy="210921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19277" y="2282189"/>
            <a:ext cx="2812542" cy="210921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6477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793" y="473023"/>
            <a:ext cx="3075305" cy="628377"/>
          </a:xfrm>
          <a:prstGeom prst="rect">
            <a:avLst/>
          </a:prstGeom>
        </p:spPr>
        <p:txBody>
          <a:bodyPr vert="horz" wrap="square" lIns="0" tIns="12700" rIns="0" bIns="0" rtlCol="0" anchor="ctr">
            <a:spAutoFit/>
          </a:bodyPr>
          <a:lstStyle/>
          <a:p>
            <a:pPr marL="12700">
              <a:spcBef>
                <a:spcPts val="100"/>
              </a:spcBef>
            </a:pPr>
            <a:r>
              <a:rPr dirty="0"/>
              <a:t>科赫雪花绘制</a:t>
            </a:r>
          </a:p>
        </p:txBody>
      </p:sp>
      <p:sp>
        <p:nvSpPr>
          <p:cNvPr id="3" name="object 3"/>
          <p:cNvSpPr txBox="1"/>
          <p:nvPr/>
        </p:nvSpPr>
        <p:spPr>
          <a:xfrm>
            <a:off x="2953005" y="1456435"/>
            <a:ext cx="3256279" cy="382156"/>
          </a:xfrm>
          <a:prstGeom prst="rect">
            <a:avLst/>
          </a:prstGeom>
        </p:spPr>
        <p:txBody>
          <a:bodyPr vert="horz" wrap="square" lIns="0" tIns="12700" rIns="0" bIns="0" rtlCol="0">
            <a:spAutoFit/>
          </a:bodyPr>
          <a:lstStyle/>
          <a:p>
            <a:pPr marL="12700">
              <a:spcBef>
                <a:spcPts val="100"/>
              </a:spcBef>
            </a:pPr>
            <a:r>
              <a:rPr sz="2400" b="1" dirty="0">
                <a:solidFill>
                  <a:srgbClr val="006FC0"/>
                </a:solidFill>
                <a:latin typeface="微软雅黑" panose="020B0503020204020204" charset="-122"/>
                <a:cs typeface="微软雅黑" panose="020B0503020204020204" charset="-122"/>
              </a:rPr>
              <a:t>用</a:t>
            </a:r>
            <a:r>
              <a:rPr sz="2400" b="1" spc="-5" dirty="0">
                <a:solidFill>
                  <a:srgbClr val="006FC0"/>
                </a:solidFill>
                <a:latin typeface="微软雅黑" panose="020B0503020204020204" charset="-122"/>
                <a:cs typeface="微软雅黑" panose="020B0503020204020204" charset="-122"/>
              </a:rPr>
              <a:t>P</a:t>
            </a:r>
            <a:r>
              <a:rPr sz="2400" b="1" spc="5" dirty="0">
                <a:solidFill>
                  <a:srgbClr val="006FC0"/>
                </a:solidFill>
                <a:latin typeface="微软雅黑" panose="020B0503020204020204" charset="-122"/>
                <a:cs typeface="微软雅黑" panose="020B0503020204020204" charset="-122"/>
              </a:rPr>
              <a:t>y</a:t>
            </a:r>
            <a:r>
              <a:rPr sz="2400" b="1" spc="-5" dirty="0">
                <a:solidFill>
                  <a:srgbClr val="006FC0"/>
                </a:solidFill>
                <a:latin typeface="微软雅黑" panose="020B0503020204020204" charset="-122"/>
                <a:cs typeface="微软雅黑" panose="020B0503020204020204" charset="-122"/>
              </a:rPr>
              <a:t>tho</a:t>
            </a:r>
            <a:r>
              <a:rPr sz="2400" b="1" dirty="0">
                <a:solidFill>
                  <a:srgbClr val="006FC0"/>
                </a:solidFill>
                <a:latin typeface="微软雅黑" panose="020B0503020204020204" charset="-122"/>
                <a:cs typeface="微软雅黑" panose="020B0503020204020204" charset="-122"/>
              </a:rPr>
              <a:t>n绘制科赫曲线</a:t>
            </a:r>
            <a:endParaRPr sz="2400">
              <a:latin typeface="微软雅黑" panose="020B0503020204020204" charset="-122"/>
              <a:cs typeface="微软雅黑" panose="020B0503020204020204" charset="-122"/>
            </a:endParaRPr>
          </a:p>
        </p:txBody>
      </p:sp>
      <p:sp>
        <p:nvSpPr>
          <p:cNvPr id="4" name="object 4"/>
          <p:cNvSpPr/>
          <p:nvPr/>
        </p:nvSpPr>
        <p:spPr>
          <a:xfrm>
            <a:off x="539495" y="2209038"/>
            <a:ext cx="3024378" cy="25024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20185" y="4084320"/>
            <a:ext cx="719455" cy="0"/>
          </a:xfrm>
          <a:custGeom>
            <a:avLst/>
            <a:gdLst/>
            <a:ahLst/>
            <a:cxnLst/>
            <a:rect l="l" t="t" r="r" b="b"/>
            <a:pathLst>
              <a:path w="719454">
                <a:moveTo>
                  <a:pt x="0" y="0"/>
                </a:moveTo>
                <a:lnTo>
                  <a:pt x="719327" y="0"/>
                </a:lnTo>
              </a:path>
            </a:pathLst>
          </a:custGeom>
          <a:ln w="3175">
            <a:solidFill>
              <a:srgbClr val="000000"/>
            </a:solidFill>
          </a:ln>
        </p:spPr>
        <p:txBody>
          <a:bodyPr wrap="square" lIns="0" tIns="0" rIns="0" bIns="0" rtlCol="0"/>
          <a:lstStyle/>
          <a:p>
            <a:endParaRPr/>
          </a:p>
        </p:txBody>
      </p:sp>
      <p:sp>
        <p:nvSpPr>
          <p:cNvPr id="6" name="object 6"/>
          <p:cNvSpPr/>
          <p:nvPr/>
        </p:nvSpPr>
        <p:spPr>
          <a:xfrm>
            <a:off x="4520184" y="4083558"/>
            <a:ext cx="0" cy="1270"/>
          </a:xfrm>
          <a:custGeom>
            <a:avLst/>
            <a:gdLst/>
            <a:ahLst/>
            <a:cxnLst/>
            <a:rect l="l" t="t" r="r" b="b"/>
            <a:pathLst>
              <a:path h="1270">
                <a:moveTo>
                  <a:pt x="-888" y="380"/>
                </a:moveTo>
                <a:lnTo>
                  <a:pt x="888" y="380"/>
                </a:lnTo>
              </a:path>
            </a:pathLst>
          </a:custGeom>
          <a:ln w="3175">
            <a:solidFill>
              <a:srgbClr val="000000"/>
            </a:solidFill>
          </a:ln>
        </p:spPr>
        <p:txBody>
          <a:bodyPr wrap="square" lIns="0" tIns="0" rIns="0" bIns="0" rtlCol="0"/>
          <a:lstStyle/>
          <a:p>
            <a:endParaRPr/>
          </a:p>
        </p:txBody>
      </p:sp>
      <p:sp>
        <p:nvSpPr>
          <p:cNvPr id="7" name="object 7"/>
          <p:cNvSpPr/>
          <p:nvPr/>
        </p:nvSpPr>
        <p:spPr>
          <a:xfrm>
            <a:off x="4520185" y="4083558"/>
            <a:ext cx="719455" cy="0"/>
          </a:xfrm>
          <a:custGeom>
            <a:avLst/>
            <a:gdLst/>
            <a:ahLst/>
            <a:cxnLst/>
            <a:rect l="l" t="t" r="r" b="b"/>
            <a:pathLst>
              <a:path w="719454">
                <a:moveTo>
                  <a:pt x="0" y="0"/>
                </a:moveTo>
                <a:lnTo>
                  <a:pt x="719327" y="0"/>
                </a:lnTo>
              </a:path>
            </a:pathLst>
          </a:custGeom>
          <a:ln w="3175">
            <a:solidFill>
              <a:srgbClr val="000000"/>
            </a:solidFill>
          </a:ln>
        </p:spPr>
        <p:txBody>
          <a:bodyPr wrap="square" lIns="0" tIns="0" rIns="0" bIns="0" rtlCol="0"/>
          <a:lstStyle/>
          <a:p>
            <a:endParaRPr/>
          </a:p>
        </p:txBody>
      </p:sp>
      <p:sp>
        <p:nvSpPr>
          <p:cNvPr id="8" name="object 8"/>
          <p:cNvSpPr/>
          <p:nvPr/>
        </p:nvSpPr>
        <p:spPr>
          <a:xfrm>
            <a:off x="5239511" y="4083558"/>
            <a:ext cx="0" cy="1270"/>
          </a:xfrm>
          <a:custGeom>
            <a:avLst/>
            <a:gdLst/>
            <a:ahLst/>
            <a:cxnLst/>
            <a:rect l="l" t="t" r="r" b="b"/>
            <a:pathLst>
              <a:path h="1270">
                <a:moveTo>
                  <a:pt x="-888" y="380"/>
                </a:moveTo>
                <a:lnTo>
                  <a:pt x="888" y="380"/>
                </a:lnTo>
              </a:path>
            </a:pathLst>
          </a:custGeom>
          <a:ln w="3175">
            <a:solidFill>
              <a:srgbClr val="000000"/>
            </a:solidFill>
          </a:ln>
        </p:spPr>
        <p:txBody>
          <a:bodyPr wrap="square" lIns="0" tIns="0" rIns="0" bIns="0" rtlCol="0"/>
          <a:lstStyle/>
          <a:p>
            <a:endParaRPr/>
          </a:p>
        </p:txBody>
      </p:sp>
      <p:sp>
        <p:nvSpPr>
          <p:cNvPr id="9" name="object 9"/>
          <p:cNvSpPr/>
          <p:nvPr/>
        </p:nvSpPr>
        <p:spPr>
          <a:xfrm>
            <a:off x="4519803" y="4083939"/>
            <a:ext cx="720090" cy="0"/>
          </a:xfrm>
          <a:custGeom>
            <a:avLst/>
            <a:gdLst/>
            <a:ahLst/>
            <a:cxnLst/>
            <a:rect l="l" t="t" r="r" b="b"/>
            <a:pathLst>
              <a:path w="720089">
                <a:moveTo>
                  <a:pt x="0" y="0"/>
                </a:moveTo>
                <a:lnTo>
                  <a:pt x="720089" y="0"/>
                </a:lnTo>
              </a:path>
            </a:pathLst>
          </a:custGeom>
          <a:ln w="25146">
            <a:solidFill>
              <a:srgbClr val="000000"/>
            </a:solidFill>
          </a:ln>
        </p:spPr>
        <p:txBody>
          <a:bodyPr wrap="square" lIns="0" tIns="0" rIns="0" bIns="0" rtlCol="0"/>
          <a:lstStyle/>
          <a:p>
            <a:endParaRPr/>
          </a:p>
        </p:txBody>
      </p:sp>
      <p:sp>
        <p:nvSpPr>
          <p:cNvPr id="10" name="object 10"/>
          <p:cNvSpPr/>
          <p:nvPr/>
        </p:nvSpPr>
        <p:spPr>
          <a:xfrm>
            <a:off x="5608321" y="3460877"/>
            <a:ext cx="360045" cy="622935"/>
          </a:xfrm>
          <a:custGeom>
            <a:avLst/>
            <a:gdLst/>
            <a:ahLst/>
            <a:cxnLst/>
            <a:rect l="l" t="t" r="r" b="b"/>
            <a:pathLst>
              <a:path w="360045" h="622935">
                <a:moveTo>
                  <a:pt x="0" y="0"/>
                </a:moveTo>
                <a:lnTo>
                  <a:pt x="359663" y="622896"/>
                </a:lnTo>
              </a:path>
            </a:pathLst>
          </a:custGeom>
          <a:ln w="3175">
            <a:solidFill>
              <a:srgbClr val="000000"/>
            </a:solidFill>
          </a:ln>
        </p:spPr>
        <p:txBody>
          <a:bodyPr wrap="square" lIns="0" tIns="0" rIns="0" bIns="0" rtlCol="0"/>
          <a:lstStyle/>
          <a:p>
            <a:endParaRPr/>
          </a:p>
        </p:txBody>
      </p:sp>
      <p:sp>
        <p:nvSpPr>
          <p:cNvPr id="11" name="object 11"/>
          <p:cNvSpPr/>
          <p:nvPr/>
        </p:nvSpPr>
        <p:spPr>
          <a:xfrm>
            <a:off x="5608321" y="3460497"/>
            <a:ext cx="635" cy="635"/>
          </a:xfrm>
          <a:custGeom>
            <a:avLst/>
            <a:gdLst/>
            <a:ahLst/>
            <a:cxnLst/>
            <a:rect l="l" t="t" r="r" b="b"/>
            <a:pathLst>
              <a:path w="635" h="635">
                <a:moveTo>
                  <a:pt x="0" y="380"/>
                </a:moveTo>
                <a:lnTo>
                  <a:pt x="634" y="0"/>
                </a:lnTo>
              </a:path>
            </a:pathLst>
          </a:custGeom>
          <a:ln w="3175">
            <a:solidFill>
              <a:srgbClr val="000000"/>
            </a:solidFill>
          </a:ln>
        </p:spPr>
        <p:txBody>
          <a:bodyPr wrap="square" lIns="0" tIns="0" rIns="0" bIns="0" rtlCol="0"/>
          <a:lstStyle/>
          <a:p>
            <a:endParaRPr/>
          </a:p>
        </p:txBody>
      </p:sp>
      <p:sp>
        <p:nvSpPr>
          <p:cNvPr id="12" name="object 12"/>
          <p:cNvSpPr/>
          <p:nvPr/>
        </p:nvSpPr>
        <p:spPr>
          <a:xfrm>
            <a:off x="5608955" y="3460496"/>
            <a:ext cx="360045" cy="622935"/>
          </a:xfrm>
          <a:custGeom>
            <a:avLst/>
            <a:gdLst/>
            <a:ahLst/>
            <a:cxnLst/>
            <a:rect l="l" t="t" r="r" b="b"/>
            <a:pathLst>
              <a:path w="360045" h="622935">
                <a:moveTo>
                  <a:pt x="0" y="0"/>
                </a:moveTo>
                <a:lnTo>
                  <a:pt x="359664" y="622896"/>
                </a:lnTo>
              </a:path>
            </a:pathLst>
          </a:custGeom>
          <a:ln w="3175">
            <a:solidFill>
              <a:srgbClr val="000000"/>
            </a:solidFill>
          </a:ln>
        </p:spPr>
        <p:txBody>
          <a:bodyPr wrap="square" lIns="0" tIns="0" rIns="0" bIns="0" rtlCol="0"/>
          <a:lstStyle/>
          <a:p>
            <a:endParaRPr/>
          </a:p>
        </p:txBody>
      </p:sp>
      <p:sp>
        <p:nvSpPr>
          <p:cNvPr id="13" name="object 13"/>
          <p:cNvSpPr/>
          <p:nvPr/>
        </p:nvSpPr>
        <p:spPr>
          <a:xfrm>
            <a:off x="5967985" y="4083394"/>
            <a:ext cx="635" cy="635"/>
          </a:xfrm>
          <a:custGeom>
            <a:avLst/>
            <a:gdLst/>
            <a:ahLst/>
            <a:cxnLst/>
            <a:rect l="l" t="t" r="r" b="b"/>
            <a:pathLst>
              <a:path w="635" h="635">
                <a:moveTo>
                  <a:pt x="635" y="0"/>
                </a:moveTo>
                <a:lnTo>
                  <a:pt x="0" y="381"/>
                </a:lnTo>
              </a:path>
            </a:pathLst>
          </a:custGeom>
          <a:ln w="3175">
            <a:solidFill>
              <a:srgbClr val="000000"/>
            </a:solidFill>
          </a:ln>
        </p:spPr>
        <p:txBody>
          <a:bodyPr wrap="square" lIns="0" tIns="0" rIns="0" bIns="0" rtlCol="0"/>
          <a:lstStyle/>
          <a:p>
            <a:endParaRPr/>
          </a:p>
        </p:txBody>
      </p:sp>
      <p:sp>
        <p:nvSpPr>
          <p:cNvPr id="14" name="object 14"/>
          <p:cNvSpPr/>
          <p:nvPr/>
        </p:nvSpPr>
        <p:spPr>
          <a:xfrm>
            <a:off x="5608447" y="3460369"/>
            <a:ext cx="360045" cy="623570"/>
          </a:xfrm>
          <a:custGeom>
            <a:avLst/>
            <a:gdLst/>
            <a:ahLst/>
            <a:cxnLst/>
            <a:rect l="l" t="t" r="r" b="b"/>
            <a:pathLst>
              <a:path w="360045" h="623570">
                <a:moveTo>
                  <a:pt x="0" y="0"/>
                </a:moveTo>
                <a:lnTo>
                  <a:pt x="360044" y="623544"/>
                </a:lnTo>
              </a:path>
            </a:pathLst>
          </a:custGeom>
          <a:ln w="25400">
            <a:solidFill>
              <a:srgbClr val="1DB41D"/>
            </a:solidFill>
          </a:ln>
        </p:spPr>
        <p:txBody>
          <a:bodyPr wrap="square" lIns="0" tIns="0" rIns="0" bIns="0" rtlCol="0"/>
          <a:lstStyle/>
          <a:p>
            <a:endParaRPr/>
          </a:p>
        </p:txBody>
      </p:sp>
      <p:sp>
        <p:nvSpPr>
          <p:cNvPr id="15" name="object 15"/>
          <p:cNvSpPr/>
          <p:nvPr/>
        </p:nvSpPr>
        <p:spPr>
          <a:xfrm>
            <a:off x="5969509" y="4084320"/>
            <a:ext cx="719455" cy="0"/>
          </a:xfrm>
          <a:custGeom>
            <a:avLst/>
            <a:gdLst/>
            <a:ahLst/>
            <a:cxnLst/>
            <a:rect l="l" t="t" r="r" b="b"/>
            <a:pathLst>
              <a:path w="719454">
                <a:moveTo>
                  <a:pt x="0" y="0"/>
                </a:moveTo>
                <a:lnTo>
                  <a:pt x="719327" y="0"/>
                </a:lnTo>
              </a:path>
            </a:pathLst>
          </a:custGeom>
          <a:ln w="3175">
            <a:solidFill>
              <a:srgbClr val="000000"/>
            </a:solidFill>
          </a:ln>
        </p:spPr>
        <p:txBody>
          <a:bodyPr wrap="square" lIns="0" tIns="0" rIns="0" bIns="0" rtlCol="0"/>
          <a:lstStyle/>
          <a:p>
            <a:endParaRPr/>
          </a:p>
        </p:txBody>
      </p:sp>
      <p:sp>
        <p:nvSpPr>
          <p:cNvPr id="16" name="object 16"/>
          <p:cNvSpPr/>
          <p:nvPr/>
        </p:nvSpPr>
        <p:spPr>
          <a:xfrm>
            <a:off x="5969508" y="4083558"/>
            <a:ext cx="0" cy="1270"/>
          </a:xfrm>
          <a:custGeom>
            <a:avLst/>
            <a:gdLst/>
            <a:ahLst/>
            <a:cxnLst/>
            <a:rect l="l" t="t" r="r" b="b"/>
            <a:pathLst>
              <a:path h="1270">
                <a:moveTo>
                  <a:pt x="-888" y="380"/>
                </a:moveTo>
                <a:lnTo>
                  <a:pt x="888" y="380"/>
                </a:lnTo>
              </a:path>
            </a:pathLst>
          </a:custGeom>
          <a:ln w="3175">
            <a:solidFill>
              <a:srgbClr val="000000"/>
            </a:solidFill>
          </a:ln>
        </p:spPr>
        <p:txBody>
          <a:bodyPr wrap="square" lIns="0" tIns="0" rIns="0" bIns="0" rtlCol="0"/>
          <a:lstStyle/>
          <a:p>
            <a:endParaRPr/>
          </a:p>
        </p:txBody>
      </p:sp>
      <p:sp>
        <p:nvSpPr>
          <p:cNvPr id="17" name="object 17"/>
          <p:cNvSpPr/>
          <p:nvPr/>
        </p:nvSpPr>
        <p:spPr>
          <a:xfrm>
            <a:off x="5969509" y="4083558"/>
            <a:ext cx="719455" cy="0"/>
          </a:xfrm>
          <a:custGeom>
            <a:avLst/>
            <a:gdLst/>
            <a:ahLst/>
            <a:cxnLst/>
            <a:rect l="l" t="t" r="r" b="b"/>
            <a:pathLst>
              <a:path w="719454">
                <a:moveTo>
                  <a:pt x="0" y="0"/>
                </a:moveTo>
                <a:lnTo>
                  <a:pt x="719327" y="0"/>
                </a:lnTo>
              </a:path>
            </a:pathLst>
          </a:custGeom>
          <a:ln w="3175">
            <a:solidFill>
              <a:srgbClr val="000000"/>
            </a:solidFill>
          </a:ln>
        </p:spPr>
        <p:txBody>
          <a:bodyPr wrap="square" lIns="0" tIns="0" rIns="0" bIns="0" rtlCol="0"/>
          <a:lstStyle/>
          <a:p>
            <a:endParaRPr/>
          </a:p>
        </p:txBody>
      </p:sp>
      <p:sp>
        <p:nvSpPr>
          <p:cNvPr id="18" name="object 18"/>
          <p:cNvSpPr/>
          <p:nvPr/>
        </p:nvSpPr>
        <p:spPr>
          <a:xfrm>
            <a:off x="6688835" y="4083558"/>
            <a:ext cx="0" cy="1270"/>
          </a:xfrm>
          <a:custGeom>
            <a:avLst/>
            <a:gdLst/>
            <a:ahLst/>
            <a:cxnLst/>
            <a:rect l="l" t="t" r="r" b="b"/>
            <a:pathLst>
              <a:path h="1270">
                <a:moveTo>
                  <a:pt x="-889" y="380"/>
                </a:moveTo>
                <a:lnTo>
                  <a:pt x="889" y="380"/>
                </a:lnTo>
              </a:path>
            </a:pathLst>
          </a:custGeom>
          <a:ln w="3175">
            <a:solidFill>
              <a:srgbClr val="000000"/>
            </a:solidFill>
          </a:ln>
        </p:spPr>
        <p:txBody>
          <a:bodyPr wrap="square" lIns="0" tIns="0" rIns="0" bIns="0" rtlCol="0"/>
          <a:lstStyle/>
          <a:p>
            <a:endParaRPr/>
          </a:p>
        </p:txBody>
      </p:sp>
      <p:sp>
        <p:nvSpPr>
          <p:cNvPr id="19" name="object 19"/>
          <p:cNvSpPr/>
          <p:nvPr/>
        </p:nvSpPr>
        <p:spPr>
          <a:xfrm>
            <a:off x="5969127" y="4083939"/>
            <a:ext cx="720090" cy="0"/>
          </a:xfrm>
          <a:custGeom>
            <a:avLst/>
            <a:gdLst/>
            <a:ahLst/>
            <a:cxnLst/>
            <a:rect l="l" t="t" r="r" b="b"/>
            <a:pathLst>
              <a:path w="720090">
                <a:moveTo>
                  <a:pt x="0" y="0"/>
                </a:moveTo>
                <a:lnTo>
                  <a:pt x="720090" y="0"/>
                </a:lnTo>
              </a:path>
            </a:pathLst>
          </a:custGeom>
          <a:ln w="25146">
            <a:solidFill>
              <a:srgbClr val="900090"/>
            </a:solidFill>
          </a:ln>
        </p:spPr>
        <p:txBody>
          <a:bodyPr wrap="square" lIns="0" tIns="0" rIns="0" bIns="0" rtlCol="0"/>
          <a:lstStyle/>
          <a:p>
            <a:endParaRPr/>
          </a:p>
        </p:txBody>
      </p:sp>
      <p:sp>
        <p:nvSpPr>
          <p:cNvPr id="20" name="object 20"/>
          <p:cNvSpPr/>
          <p:nvPr/>
        </p:nvSpPr>
        <p:spPr>
          <a:xfrm>
            <a:off x="5239766" y="3460877"/>
            <a:ext cx="360045" cy="622935"/>
          </a:xfrm>
          <a:custGeom>
            <a:avLst/>
            <a:gdLst/>
            <a:ahLst/>
            <a:cxnLst/>
            <a:rect l="l" t="t" r="r" b="b"/>
            <a:pathLst>
              <a:path w="360045" h="622935">
                <a:moveTo>
                  <a:pt x="0" y="622896"/>
                </a:moveTo>
                <a:lnTo>
                  <a:pt x="359663" y="0"/>
                </a:lnTo>
              </a:path>
            </a:pathLst>
          </a:custGeom>
          <a:ln w="3175">
            <a:solidFill>
              <a:srgbClr val="000000"/>
            </a:solidFill>
          </a:ln>
        </p:spPr>
        <p:txBody>
          <a:bodyPr wrap="square" lIns="0" tIns="0" rIns="0" bIns="0" rtlCol="0"/>
          <a:lstStyle/>
          <a:p>
            <a:endParaRPr/>
          </a:p>
        </p:txBody>
      </p:sp>
      <p:sp>
        <p:nvSpPr>
          <p:cNvPr id="21" name="object 21"/>
          <p:cNvSpPr/>
          <p:nvPr/>
        </p:nvSpPr>
        <p:spPr>
          <a:xfrm>
            <a:off x="5239131" y="4083394"/>
            <a:ext cx="635" cy="635"/>
          </a:xfrm>
          <a:custGeom>
            <a:avLst/>
            <a:gdLst/>
            <a:ahLst/>
            <a:cxnLst/>
            <a:rect l="l" t="t" r="r" b="b"/>
            <a:pathLst>
              <a:path w="635" h="635">
                <a:moveTo>
                  <a:pt x="635" y="381"/>
                </a:moveTo>
                <a:lnTo>
                  <a:pt x="0" y="0"/>
                </a:lnTo>
              </a:path>
            </a:pathLst>
          </a:custGeom>
          <a:ln w="3175">
            <a:solidFill>
              <a:srgbClr val="000000"/>
            </a:solidFill>
          </a:ln>
        </p:spPr>
        <p:txBody>
          <a:bodyPr wrap="square" lIns="0" tIns="0" rIns="0" bIns="0" rtlCol="0"/>
          <a:lstStyle/>
          <a:p>
            <a:endParaRPr/>
          </a:p>
        </p:txBody>
      </p:sp>
      <p:sp>
        <p:nvSpPr>
          <p:cNvPr id="22" name="object 22"/>
          <p:cNvSpPr/>
          <p:nvPr/>
        </p:nvSpPr>
        <p:spPr>
          <a:xfrm>
            <a:off x="5239130" y="3460496"/>
            <a:ext cx="360045" cy="622935"/>
          </a:xfrm>
          <a:custGeom>
            <a:avLst/>
            <a:gdLst/>
            <a:ahLst/>
            <a:cxnLst/>
            <a:rect l="l" t="t" r="r" b="b"/>
            <a:pathLst>
              <a:path w="360045" h="622935">
                <a:moveTo>
                  <a:pt x="0" y="622896"/>
                </a:moveTo>
                <a:lnTo>
                  <a:pt x="359664" y="0"/>
                </a:lnTo>
              </a:path>
            </a:pathLst>
          </a:custGeom>
          <a:ln w="3175">
            <a:solidFill>
              <a:srgbClr val="000000"/>
            </a:solidFill>
          </a:ln>
        </p:spPr>
        <p:txBody>
          <a:bodyPr wrap="square" lIns="0" tIns="0" rIns="0" bIns="0" rtlCol="0"/>
          <a:lstStyle/>
          <a:p>
            <a:endParaRPr/>
          </a:p>
        </p:txBody>
      </p:sp>
      <p:sp>
        <p:nvSpPr>
          <p:cNvPr id="23" name="object 23"/>
          <p:cNvSpPr/>
          <p:nvPr/>
        </p:nvSpPr>
        <p:spPr>
          <a:xfrm>
            <a:off x="5598796" y="3460497"/>
            <a:ext cx="635" cy="635"/>
          </a:xfrm>
          <a:custGeom>
            <a:avLst/>
            <a:gdLst/>
            <a:ahLst/>
            <a:cxnLst/>
            <a:rect l="l" t="t" r="r" b="b"/>
            <a:pathLst>
              <a:path w="635" h="635">
                <a:moveTo>
                  <a:pt x="0" y="0"/>
                </a:moveTo>
                <a:lnTo>
                  <a:pt x="634" y="380"/>
                </a:lnTo>
              </a:path>
            </a:pathLst>
          </a:custGeom>
          <a:ln w="3175">
            <a:solidFill>
              <a:srgbClr val="000000"/>
            </a:solidFill>
          </a:ln>
        </p:spPr>
        <p:txBody>
          <a:bodyPr wrap="square" lIns="0" tIns="0" rIns="0" bIns="0" rtlCol="0"/>
          <a:lstStyle/>
          <a:p>
            <a:endParaRPr/>
          </a:p>
        </p:txBody>
      </p:sp>
      <p:sp>
        <p:nvSpPr>
          <p:cNvPr id="24" name="object 24"/>
          <p:cNvSpPr/>
          <p:nvPr/>
        </p:nvSpPr>
        <p:spPr>
          <a:xfrm>
            <a:off x="5239259" y="3460369"/>
            <a:ext cx="360045" cy="623570"/>
          </a:xfrm>
          <a:custGeom>
            <a:avLst/>
            <a:gdLst/>
            <a:ahLst/>
            <a:cxnLst/>
            <a:rect l="l" t="t" r="r" b="b"/>
            <a:pathLst>
              <a:path w="360045" h="623570">
                <a:moveTo>
                  <a:pt x="0" y="623544"/>
                </a:moveTo>
                <a:lnTo>
                  <a:pt x="360044" y="0"/>
                </a:lnTo>
              </a:path>
            </a:pathLst>
          </a:custGeom>
          <a:ln w="25400">
            <a:solidFill>
              <a:srgbClr val="C00000"/>
            </a:solidFill>
          </a:ln>
        </p:spPr>
        <p:txBody>
          <a:bodyPr wrap="square" lIns="0" tIns="0" rIns="0" bIns="0" rtlCol="0"/>
          <a:lstStyle/>
          <a:p>
            <a:endParaRPr/>
          </a:p>
        </p:txBody>
      </p:sp>
      <p:sp>
        <p:nvSpPr>
          <p:cNvPr id="25" name="object 25"/>
          <p:cNvSpPr txBox="1"/>
          <p:nvPr/>
        </p:nvSpPr>
        <p:spPr>
          <a:xfrm>
            <a:off x="5303520" y="4532122"/>
            <a:ext cx="591820" cy="319959"/>
          </a:xfrm>
          <a:prstGeom prst="rect">
            <a:avLst/>
          </a:prstGeom>
        </p:spPr>
        <p:txBody>
          <a:bodyPr vert="horz" wrap="square" lIns="0" tIns="12065" rIns="0" bIns="0" rtlCol="0">
            <a:spAutoFit/>
          </a:bodyPr>
          <a:lstStyle/>
          <a:p>
            <a:pPr marL="12700">
              <a:spcBef>
                <a:spcPts val="95"/>
              </a:spcBef>
            </a:pPr>
            <a:r>
              <a:rPr sz="2000" b="1" spc="-10" dirty="0">
                <a:latin typeface="微软雅黑" panose="020B0503020204020204" charset="-122"/>
                <a:cs typeface="微软雅黑" panose="020B0503020204020204" charset="-122"/>
              </a:rPr>
              <a:t>60</a:t>
            </a:r>
            <a:r>
              <a:rPr sz="2000" b="1" spc="-5" dirty="0">
                <a:latin typeface="微软雅黑" panose="020B0503020204020204" charset="-122"/>
                <a:cs typeface="微软雅黑" panose="020B0503020204020204" charset="-122"/>
              </a:rPr>
              <a:t>度</a:t>
            </a:r>
            <a:endParaRPr sz="2000">
              <a:latin typeface="微软雅黑" panose="020B0503020204020204" charset="-122"/>
              <a:cs typeface="微软雅黑" panose="020B0503020204020204" charset="-122"/>
            </a:endParaRPr>
          </a:p>
        </p:txBody>
      </p:sp>
      <p:sp>
        <p:nvSpPr>
          <p:cNvPr id="26" name="object 26"/>
          <p:cNvSpPr/>
          <p:nvPr/>
        </p:nvSpPr>
        <p:spPr>
          <a:xfrm>
            <a:off x="5359527" y="4083940"/>
            <a:ext cx="209550" cy="339725"/>
          </a:xfrm>
          <a:custGeom>
            <a:avLst/>
            <a:gdLst/>
            <a:ahLst/>
            <a:cxnLst/>
            <a:rect l="l" t="t" r="r" b="b"/>
            <a:pathLst>
              <a:path w="209550" h="339725">
                <a:moveTo>
                  <a:pt x="49820" y="59015"/>
                </a:moveTo>
                <a:lnTo>
                  <a:pt x="28234" y="71900"/>
                </a:lnTo>
                <a:lnTo>
                  <a:pt x="187960" y="339712"/>
                </a:lnTo>
                <a:lnTo>
                  <a:pt x="209550" y="326834"/>
                </a:lnTo>
                <a:lnTo>
                  <a:pt x="49820" y="59015"/>
                </a:lnTo>
                <a:close/>
              </a:path>
              <a:path w="209550" h="339725">
                <a:moveTo>
                  <a:pt x="0" y="0"/>
                </a:moveTo>
                <a:lnTo>
                  <a:pt x="6350" y="84963"/>
                </a:lnTo>
                <a:lnTo>
                  <a:pt x="28234" y="71900"/>
                </a:lnTo>
                <a:lnTo>
                  <a:pt x="21717" y="60972"/>
                </a:lnTo>
                <a:lnTo>
                  <a:pt x="43307" y="48094"/>
                </a:lnTo>
                <a:lnTo>
                  <a:pt x="68116" y="48094"/>
                </a:lnTo>
                <a:lnTo>
                  <a:pt x="71755" y="45923"/>
                </a:lnTo>
                <a:lnTo>
                  <a:pt x="0" y="0"/>
                </a:lnTo>
                <a:close/>
              </a:path>
              <a:path w="209550" h="339725">
                <a:moveTo>
                  <a:pt x="43307" y="48094"/>
                </a:moveTo>
                <a:lnTo>
                  <a:pt x="21717" y="60972"/>
                </a:lnTo>
                <a:lnTo>
                  <a:pt x="28234" y="71900"/>
                </a:lnTo>
                <a:lnTo>
                  <a:pt x="49820" y="59015"/>
                </a:lnTo>
                <a:lnTo>
                  <a:pt x="43307" y="48094"/>
                </a:lnTo>
                <a:close/>
              </a:path>
              <a:path w="209550" h="339725">
                <a:moveTo>
                  <a:pt x="68116" y="48094"/>
                </a:moveTo>
                <a:lnTo>
                  <a:pt x="43307" y="48094"/>
                </a:lnTo>
                <a:lnTo>
                  <a:pt x="49820" y="59015"/>
                </a:lnTo>
                <a:lnTo>
                  <a:pt x="68116" y="48094"/>
                </a:lnTo>
                <a:close/>
              </a:path>
            </a:pathLst>
          </a:custGeom>
          <a:solidFill>
            <a:srgbClr val="006FC0"/>
          </a:solidFill>
        </p:spPr>
        <p:txBody>
          <a:bodyPr wrap="square" lIns="0" tIns="0" rIns="0" bIns="0" rtlCol="0"/>
          <a:lstStyle/>
          <a:p>
            <a:endParaRPr/>
          </a:p>
        </p:txBody>
      </p:sp>
      <p:sp>
        <p:nvSpPr>
          <p:cNvPr id="27" name="object 27"/>
          <p:cNvSpPr/>
          <p:nvPr/>
        </p:nvSpPr>
        <p:spPr>
          <a:xfrm>
            <a:off x="5566537" y="3868292"/>
            <a:ext cx="80645" cy="529590"/>
          </a:xfrm>
          <a:custGeom>
            <a:avLst/>
            <a:gdLst/>
            <a:ahLst/>
            <a:cxnLst/>
            <a:rect l="l" t="t" r="r" b="b"/>
            <a:pathLst>
              <a:path w="80645" h="529589">
                <a:moveTo>
                  <a:pt x="50487" y="75223"/>
                </a:moveTo>
                <a:lnTo>
                  <a:pt x="25464" y="76859"/>
                </a:lnTo>
                <a:lnTo>
                  <a:pt x="54990" y="529501"/>
                </a:lnTo>
                <a:lnTo>
                  <a:pt x="80137" y="527862"/>
                </a:lnTo>
                <a:lnTo>
                  <a:pt x="50487" y="75223"/>
                </a:lnTo>
                <a:close/>
              </a:path>
              <a:path w="80645" h="529589">
                <a:moveTo>
                  <a:pt x="33020" y="0"/>
                </a:moveTo>
                <a:lnTo>
                  <a:pt x="0" y="78524"/>
                </a:lnTo>
                <a:lnTo>
                  <a:pt x="25464" y="76859"/>
                </a:lnTo>
                <a:lnTo>
                  <a:pt x="24637" y="64185"/>
                </a:lnTo>
                <a:lnTo>
                  <a:pt x="49657" y="62547"/>
                </a:lnTo>
                <a:lnTo>
                  <a:pt x="69520" y="62547"/>
                </a:lnTo>
                <a:lnTo>
                  <a:pt x="33020" y="0"/>
                </a:lnTo>
                <a:close/>
              </a:path>
              <a:path w="80645" h="529589">
                <a:moveTo>
                  <a:pt x="49657" y="62547"/>
                </a:moveTo>
                <a:lnTo>
                  <a:pt x="24637" y="64185"/>
                </a:lnTo>
                <a:lnTo>
                  <a:pt x="25464" y="76859"/>
                </a:lnTo>
                <a:lnTo>
                  <a:pt x="50487" y="75223"/>
                </a:lnTo>
                <a:lnTo>
                  <a:pt x="49657" y="62547"/>
                </a:lnTo>
                <a:close/>
              </a:path>
              <a:path w="80645" h="529589">
                <a:moveTo>
                  <a:pt x="69520" y="62547"/>
                </a:moveTo>
                <a:lnTo>
                  <a:pt x="49657" y="62547"/>
                </a:lnTo>
                <a:lnTo>
                  <a:pt x="50487" y="75223"/>
                </a:lnTo>
                <a:lnTo>
                  <a:pt x="75946" y="73558"/>
                </a:lnTo>
                <a:lnTo>
                  <a:pt x="69520" y="62547"/>
                </a:lnTo>
                <a:close/>
              </a:path>
            </a:pathLst>
          </a:custGeom>
          <a:solidFill>
            <a:srgbClr val="006FC0"/>
          </a:solidFill>
        </p:spPr>
        <p:txBody>
          <a:bodyPr wrap="square" lIns="0" tIns="0" rIns="0" bIns="0" rtlCol="0"/>
          <a:lstStyle/>
          <a:p>
            <a:endParaRPr/>
          </a:p>
        </p:txBody>
      </p:sp>
      <p:sp>
        <p:nvSpPr>
          <p:cNvPr id="28" name="object 28"/>
          <p:cNvSpPr/>
          <p:nvPr/>
        </p:nvSpPr>
        <p:spPr>
          <a:xfrm>
            <a:off x="5699378" y="4108323"/>
            <a:ext cx="106680" cy="292735"/>
          </a:xfrm>
          <a:custGeom>
            <a:avLst/>
            <a:gdLst/>
            <a:ahLst/>
            <a:cxnLst/>
            <a:rect l="l" t="t" r="r" b="b"/>
            <a:pathLst>
              <a:path w="106679" h="292735">
                <a:moveTo>
                  <a:pt x="57795" y="70344"/>
                </a:moveTo>
                <a:lnTo>
                  <a:pt x="0" y="285724"/>
                </a:lnTo>
                <a:lnTo>
                  <a:pt x="24384" y="292226"/>
                </a:lnTo>
                <a:lnTo>
                  <a:pt x="82059" y="76856"/>
                </a:lnTo>
                <a:lnTo>
                  <a:pt x="57795" y="70344"/>
                </a:lnTo>
                <a:close/>
              </a:path>
              <a:path w="106679" h="292735">
                <a:moveTo>
                  <a:pt x="101503" y="58077"/>
                </a:moveTo>
                <a:lnTo>
                  <a:pt x="61087" y="58077"/>
                </a:lnTo>
                <a:lnTo>
                  <a:pt x="85344" y="64592"/>
                </a:lnTo>
                <a:lnTo>
                  <a:pt x="82059" y="76856"/>
                </a:lnTo>
                <a:lnTo>
                  <a:pt x="106680" y="83464"/>
                </a:lnTo>
                <a:lnTo>
                  <a:pt x="101503" y="58077"/>
                </a:lnTo>
                <a:close/>
              </a:path>
              <a:path w="106679" h="292735">
                <a:moveTo>
                  <a:pt x="61087" y="58077"/>
                </a:moveTo>
                <a:lnTo>
                  <a:pt x="57795" y="70344"/>
                </a:lnTo>
                <a:lnTo>
                  <a:pt x="82059" y="76856"/>
                </a:lnTo>
                <a:lnTo>
                  <a:pt x="85344" y="64592"/>
                </a:lnTo>
                <a:lnTo>
                  <a:pt x="61087" y="58077"/>
                </a:lnTo>
                <a:close/>
              </a:path>
              <a:path w="106679" h="292735">
                <a:moveTo>
                  <a:pt x="89662" y="0"/>
                </a:moveTo>
                <a:lnTo>
                  <a:pt x="33147" y="63728"/>
                </a:lnTo>
                <a:lnTo>
                  <a:pt x="57795" y="70344"/>
                </a:lnTo>
                <a:lnTo>
                  <a:pt x="61087" y="58077"/>
                </a:lnTo>
                <a:lnTo>
                  <a:pt x="101503" y="58077"/>
                </a:lnTo>
                <a:lnTo>
                  <a:pt x="89662" y="0"/>
                </a:lnTo>
                <a:close/>
              </a:path>
            </a:pathLst>
          </a:custGeom>
          <a:solidFill>
            <a:srgbClr val="006FC0"/>
          </a:solidFill>
        </p:spPr>
        <p:txBody>
          <a:bodyPr wrap="square" lIns="0" tIns="0" rIns="0" bIns="0" rtlCol="0"/>
          <a:lstStyle/>
          <a:p>
            <a:endParaRPr/>
          </a:p>
        </p:txBody>
      </p:sp>
      <p:sp>
        <p:nvSpPr>
          <p:cNvPr id="29" name="object 29"/>
          <p:cNvSpPr/>
          <p:nvPr/>
        </p:nvSpPr>
        <p:spPr>
          <a:xfrm>
            <a:off x="4501134" y="2428494"/>
            <a:ext cx="2188210" cy="0"/>
          </a:xfrm>
          <a:custGeom>
            <a:avLst/>
            <a:gdLst/>
            <a:ahLst/>
            <a:cxnLst/>
            <a:rect l="l" t="t" r="r" b="b"/>
            <a:pathLst>
              <a:path w="2188209">
                <a:moveTo>
                  <a:pt x="0" y="0"/>
                </a:moveTo>
                <a:lnTo>
                  <a:pt x="2187829" y="0"/>
                </a:lnTo>
              </a:path>
            </a:pathLst>
          </a:custGeom>
          <a:ln w="3175">
            <a:solidFill>
              <a:srgbClr val="000000"/>
            </a:solidFill>
          </a:ln>
        </p:spPr>
        <p:txBody>
          <a:bodyPr wrap="square" lIns="0" tIns="0" rIns="0" bIns="0" rtlCol="0"/>
          <a:lstStyle/>
          <a:p>
            <a:endParaRPr/>
          </a:p>
        </p:txBody>
      </p:sp>
      <p:sp>
        <p:nvSpPr>
          <p:cNvPr id="30" name="object 30"/>
          <p:cNvSpPr/>
          <p:nvPr/>
        </p:nvSpPr>
        <p:spPr>
          <a:xfrm>
            <a:off x="4501134" y="2427732"/>
            <a:ext cx="0" cy="1270"/>
          </a:xfrm>
          <a:custGeom>
            <a:avLst/>
            <a:gdLst/>
            <a:ahLst/>
            <a:cxnLst/>
            <a:rect l="l" t="t" r="r" b="b"/>
            <a:pathLst>
              <a:path h="1269">
                <a:moveTo>
                  <a:pt x="-888" y="381"/>
                </a:moveTo>
                <a:lnTo>
                  <a:pt x="888" y="381"/>
                </a:lnTo>
              </a:path>
            </a:pathLst>
          </a:custGeom>
          <a:ln w="3175">
            <a:solidFill>
              <a:srgbClr val="000000"/>
            </a:solidFill>
          </a:ln>
        </p:spPr>
        <p:txBody>
          <a:bodyPr wrap="square" lIns="0" tIns="0" rIns="0" bIns="0" rtlCol="0"/>
          <a:lstStyle/>
          <a:p>
            <a:endParaRPr/>
          </a:p>
        </p:txBody>
      </p:sp>
      <p:sp>
        <p:nvSpPr>
          <p:cNvPr id="31" name="object 31"/>
          <p:cNvSpPr/>
          <p:nvPr/>
        </p:nvSpPr>
        <p:spPr>
          <a:xfrm>
            <a:off x="4501134" y="2427732"/>
            <a:ext cx="2188210" cy="0"/>
          </a:xfrm>
          <a:custGeom>
            <a:avLst/>
            <a:gdLst/>
            <a:ahLst/>
            <a:cxnLst/>
            <a:rect l="l" t="t" r="r" b="b"/>
            <a:pathLst>
              <a:path w="2188209">
                <a:moveTo>
                  <a:pt x="0" y="0"/>
                </a:moveTo>
                <a:lnTo>
                  <a:pt x="2187829" y="0"/>
                </a:lnTo>
              </a:path>
            </a:pathLst>
          </a:custGeom>
          <a:ln w="3175">
            <a:solidFill>
              <a:srgbClr val="000000"/>
            </a:solidFill>
          </a:ln>
        </p:spPr>
        <p:txBody>
          <a:bodyPr wrap="square" lIns="0" tIns="0" rIns="0" bIns="0" rtlCol="0"/>
          <a:lstStyle/>
          <a:p>
            <a:endParaRPr/>
          </a:p>
        </p:txBody>
      </p:sp>
      <p:sp>
        <p:nvSpPr>
          <p:cNvPr id="32" name="object 32"/>
          <p:cNvSpPr/>
          <p:nvPr/>
        </p:nvSpPr>
        <p:spPr>
          <a:xfrm>
            <a:off x="6688963" y="2427732"/>
            <a:ext cx="0" cy="1270"/>
          </a:xfrm>
          <a:custGeom>
            <a:avLst/>
            <a:gdLst/>
            <a:ahLst/>
            <a:cxnLst/>
            <a:rect l="l" t="t" r="r" b="b"/>
            <a:pathLst>
              <a:path h="1269">
                <a:moveTo>
                  <a:pt x="-889" y="381"/>
                </a:moveTo>
                <a:lnTo>
                  <a:pt x="889" y="381"/>
                </a:lnTo>
              </a:path>
            </a:pathLst>
          </a:custGeom>
          <a:ln w="3175">
            <a:solidFill>
              <a:srgbClr val="000000"/>
            </a:solidFill>
          </a:ln>
        </p:spPr>
        <p:txBody>
          <a:bodyPr wrap="square" lIns="0" tIns="0" rIns="0" bIns="0" rtlCol="0"/>
          <a:lstStyle/>
          <a:p>
            <a:endParaRPr/>
          </a:p>
        </p:txBody>
      </p:sp>
      <p:sp>
        <p:nvSpPr>
          <p:cNvPr id="33" name="object 33"/>
          <p:cNvSpPr/>
          <p:nvPr/>
        </p:nvSpPr>
        <p:spPr>
          <a:xfrm>
            <a:off x="4500754" y="2428113"/>
            <a:ext cx="2188845" cy="0"/>
          </a:xfrm>
          <a:custGeom>
            <a:avLst/>
            <a:gdLst/>
            <a:ahLst/>
            <a:cxnLst/>
            <a:rect l="l" t="t" r="r" b="b"/>
            <a:pathLst>
              <a:path w="2188845">
                <a:moveTo>
                  <a:pt x="0" y="0"/>
                </a:moveTo>
                <a:lnTo>
                  <a:pt x="2188591" y="0"/>
                </a:lnTo>
              </a:path>
            </a:pathLst>
          </a:custGeom>
          <a:ln w="25146">
            <a:solidFill>
              <a:srgbClr val="000000"/>
            </a:solidFill>
          </a:ln>
        </p:spPr>
        <p:txBody>
          <a:bodyPr wrap="square" lIns="0" tIns="0" rIns="0" bIns="0" rtlCol="0"/>
          <a:lstStyle/>
          <a:p>
            <a:endParaRPr/>
          </a:p>
        </p:txBody>
      </p:sp>
      <p:sp>
        <p:nvSpPr>
          <p:cNvPr id="34" name="object 34"/>
          <p:cNvSpPr/>
          <p:nvPr/>
        </p:nvSpPr>
        <p:spPr>
          <a:xfrm>
            <a:off x="4848986" y="2729864"/>
            <a:ext cx="76200" cy="784860"/>
          </a:xfrm>
          <a:custGeom>
            <a:avLst/>
            <a:gdLst/>
            <a:ahLst/>
            <a:cxnLst/>
            <a:rect l="l" t="t" r="r" b="b"/>
            <a:pathLst>
              <a:path w="76200" h="784860">
                <a:moveTo>
                  <a:pt x="25526" y="708533"/>
                </a:moveTo>
                <a:lnTo>
                  <a:pt x="0" y="708533"/>
                </a:lnTo>
                <a:lnTo>
                  <a:pt x="38100" y="784733"/>
                </a:lnTo>
                <a:lnTo>
                  <a:pt x="69850" y="721233"/>
                </a:lnTo>
                <a:lnTo>
                  <a:pt x="25526" y="721233"/>
                </a:lnTo>
                <a:lnTo>
                  <a:pt x="25526" y="708533"/>
                </a:lnTo>
                <a:close/>
              </a:path>
              <a:path w="76200" h="784860">
                <a:moveTo>
                  <a:pt x="50673" y="0"/>
                </a:moveTo>
                <a:lnTo>
                  <a:pt x="25526" y="0"/>
                </a:lnTo>
                <a:lnTo>
                  <a:pt x="25526" y="721233"/>
                </a:lnTo>
                <a:lnTo>
                  <a:pt x="50673" y="721233"/>
                </a:lnTo>
                <a:lnTo>
                  <a:pt x="50673" y="0"/>
                </a:lnTo>
                <a:close/>
              </a:path>
              <a:path w="76200" h="784860">
                <a:moveTo>
                  <a:pt x="76200" y="708533"/>
                </a:moveTo>
                <a:lnTo>
                  <a:pt x="50673" y="708533"/>
                </a:lnTo>
                <a:lnTo>
                  <a:pt x="50673" y="721233"/>
                </a:lnTo>
                <a:lnTo>
                  <a:pt x="69850" y="721233"/>
                </a:lnTo>
                <a:lnTo>
                  <a:pt x="76200" y="708533"/>
                </a:lnTo>
                <a:close/>
              </a:path>
            </a:pathLst>
          </a:custGeom>
          <a:solidFill>
            <a:srgbClr val="006FC0"/>
          </a:solidFill>
        </p:spPr>
        <p:txBody>
          <a:bodyPr wrap="square" lIns="0" tIns="0" rIns="0" bIns="0" rtlCol="0"/>
          <a:lstStyle/>
          <a:p>
            <a:endParaRPr/>
          </a:p>
        </p:txBody>
      </p:sp>
      <p:sp>
        <p:nvSpPr>
          <p:cNvPr id="35" name="object 35"/>
          <p:cNvSpPr txBox="1"/>
          <p:nvPr/>
        </p:nvSpPr>
        <p:spPr>
          <a:xfrm>
            <a:off x="5228590" y="2766772"/>
            <a:ext cx="3722370" cy="784189"/>
          </a:xfrm>
          <a:prstGeom prst="rect">
            <a:avLst/>
          </a:prstGeom>
        </p:spPr>
        <p:txBody>
          <a:bodyPr vert="horz" wrap="square" lIns="0" tIns="90805" rIns="0" bIns="0" rtlCol="0">
            <a:spAutoFit/>
          </a:bodyPr>
          <a:lstStyle/>
          <a:p>
            <a:pPr marL="12700">
              <a:spcBef>
                <a:spcPts val="715"/>
              </a:spcBef>
            </a:pPr>
            <a:r>
              <a:rPr sz="2000" b="1" spc="-5" dirty="0">
                <a:latin typeface="微软雅黑" panose="020B0503020204020204" charset="-122"/>
                <a:cs typeface="微软雅黑" panose="020B0503020204020204" charset="-122"/>
              </a:rPr>
              <a:t>取</a:t>
            </a:r>
            <a:r>
              <a:rPr sz="2000" b="1" spc="-10" dirty="0">
                <a:latin typeface="微软雅黑" panose="020B0503020204020204" charset="-122"/>
                <a:cs typeface="微软雅黑" panose="020B0503020204020204" charset="-122"/>
              </a:rPr>
              <a:t>1/3</a:t>
            </a:r>
            <a:r>
              <a:rPr sz="2000" b="1" spc="-5" dirty="0">
                <a:latin typeface="微软雅黑" panose="020B0503020204020204" charset="-122"/>
                <a:cs typeface="微软雅黑" panose="020B0503020204020204" charset="-122"/>
              </a:rPr>
              <a:t>长</a:t>
            </a:r>
            <a:endParaRPr sz="2000">
              <a:latin typeface="微软雅黑" panose="020B0503020204020204" charset="-122"/>
              <a:cs typeface="微软雅黑" panose="020B0503020204020204" charset="-122"/>
            </a:endParaRPr>
          </a:p>
          <a:p>
            <a:pPr marL="1679533">
              <a:spcBef>
                <a:spcPts val="610"/>
              </a:spcBef>
            </a:pPr>
            <a:r>
              <a:rPr sz="2000" b="1" spc="-5" dirty="0">
                <a:latin typeface="微软雅黑" panose="020B0503020204020204" charset="-122"/>
                <a:cs typeface="微软雅黑" panose="020B0503020204020204" charset="-122"/>
              </a:rPr>
              <a:t>每分隔一次为一阶</a:t>
            </a:r>
            <a:endParaRPr sz="2000">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5384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6612" y="473023"/>
            <a:ext cx="4431665" cy="628377"/>
          </a:xfrm>
          <a:prstGeom prst="rect">
            <a:avLst/>
          </a:prstGeom>
        </p:spPr>
        <p:txBody>
          <a:bodyPr vert="horz" wrap="square" lIns="0" tIns="12700" rIns="0" bIns="0" rtlCol="0" anchor="ctr">
            <a:spAutoFit/>
          </a:bodyPr>
          <a:lstStyle/>
          <a:p>
            <a:pPr marL="12700">
              <a:spcBef>
                <a:spcPts val="100"/>
              </a:spcBef>
            </a:pPr>
            <a:r>
              <a:rPr dirty="0"/>
              <a:t>科赫雪花小包裹(上)</a:t>
            </a:r>
          </a:p>
        </p:txBody>
      </p:sp>
      <p:sp>
        <p:nvSpPr>
          <p:cNvPr id="3" name="object 3"/>
          <p:cNvSpPr txBox="1"/>
          <p:nvPr/>
        </p:nvSpPr>
        <p:spPr>
          <a:xfrm>
            <a:off x="3501645" y="1456435"/>
            <a:ext cx="2159000" cy="382156"/>
          </a:xfrm>
          <a:prstGeom prst="rect">
            <a:avLst/>
          </a:prstGeom>
        </p:spPr>
        <p:txBody>
          <a:bodyPr vert="horz" wrap="square" lIns="0" tIns="12700" rIns="0" bIns="0" rtlCol="0">
            <a:spAutoFit/>
          </a:bodyPr>
          <a:lstStyle/>
          <a:p>
            <a:pPr marL="12700">
              <a:spcBef>
                <a:spcPts val="100"/>
              </a:spcBef>
            </a:pPr>
            <a:r>
              <a:rPr sz="2400" b="1" dirty="0">
                <a:solidFill>
                  <a:srgbClr val="006FC0"/>
                </a:solidFill>
                <a:latin typeface="微软雅黑" panose="020B0503020204020204" charset="-122"/>
                <a:cs typeface="微软雅黑" panose="020B0503020204020204" charset="-122"/>
              </a:rPr>
              <a:t>科赫曲线的绘制</a:t>
            </a:r>
            <a:endParaRPr sz="2400">
              <a:latin typeface="微软雅黑" panose="020B0503020204020204" charset="-122"/>
              <a:cs typeface="微软雅黑" panose="020B0503020204020204" charset="-122"/>
            </a:endParaRPr>
          </a:p>
        </p:txBody>
      </p:sp>
      <p:sp>
        <p:nvSpPr>
          <p:cNvPr id="4" name="object 4"/>
          <p:cNvSpPr/>
          <p:nvPr/>
        </p:nvSpPr>
        <p:spPr>
          <a:xfrm>
            <a:off x="2196083" y="2212085"/>
            <a:ext cx="4611624" cy="249555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264662" y="4252468"/>
            <a:ext cx="2473960" cy="319959"/>
          </a:xfrm>
          <a:prstGeom prst="rect">
            <a:avLst/>
          </a:prstGeom>
        </p:spPr>
        <p:txBody>
          <a:bodyPr vert="horz" wrap="square" lIns="0" tIns="12065" rIns="0" bIns="0" rtlCol="0">
            <a:spAutoFit/>
          </a:bodyPr>
          <a:lstStyle/>
          <a:p>
            <a:pPr marL="12700">
              <a:spcBef>
                <a:spcPts val="95"/>
              </a:spcBef>
            </a:pPr>
            <a:r>
              <a:rPr sz="2000" b="1" spc="-5" dirty="0">
                <a:latin typeface="微软雅黑" panose="020B0503020204020204" charset="-122"/>
                <a:cs typeface="微软雅黑" panose="020B0503020204020204" charset="-122"/>
              </a:rPr>
              <a:t>绘制n阶科赫曲线线段</a:t>
            </a:r>
            <a:endParaRPr sz="2000">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99607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6525" y="1739107"/>
            <a:ext cx="1903413" cy="1698625"/>
            <a:chOff x="1977926" y="2445421"/>
            <a:chExt cx="2676674" cy="2388691"/>
          </a:xfrm>
        </p:grpSpPr>
        <p:sp>
          <p:nvSpPr>
            <p:cNvPr id="4101" name="Oval 5"/>
            <p:cNvSpPr>
              <a:spLocks noChangeArrowheads="1"/>
            </p:cNvSpPr>
            <p:nvPr/>
          </p:nvSpPr>
          <p:spPr bwMode="auto">
            <a:xfrm>
              <a:off x="2205633" y="2490069"/>
              <a:ext cx="2250281" cy="225028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80"/>
            </a:p>
          </p:txBody>
        </p:sp>
        <p:pic>
          <p:nvPicPr>
            <p:cNvPr id="4100" name="Picture 4" descr="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76152" y="4289401"/>
              <a:ext cx="2509242" cy="544711"/>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9"/>
            <p:cNvSpPr>
              <a:spLocks noChangeArrowheads="1"/>
            </p:cNvSpPr>
            <p:nvPr/>
          </p:nvSpPr>
          <p:spPr bwMode="auto">
            <a:xfrm>
              <a:off x="2582913" y="3099518"/>
              <a:ext cx="1419820"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01</a:t>
              </a:r>
            </a:p>
          </p:txBody>
        </p:sp>
        <p:pic>
          <p:nvPicPr>
            <p:cNvPr id="4107" name="Picture 11" descr="未标题-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703588" y="2445421"/>
              <a:ext cx="669727" cy="745629"/>
            </a:xfrm>
            <a:prstGeom prst="rect">
              <a:avLst/>
            </a:prstGeom>
            <a:noFill/>
            <a:extLst>
              <a:ext uri="{909E8E84-426E-40DD-AFC4-6F175D3DCCD1}">
                <a14:hiddenFill xmlns:a14="http://schemas.microsoft.com/office/drawing/2010/main">
                  <a:solidFill>
                    <a:srgbClr val="FFFFFF"/>
                  </a:solidFill>
                </a14:hiddenFill>
              </a:ext>
            </a:extLst>
          </p:spPr>
        </p:pic>
        <p:sp>
          <p:nvSpPr>
            <p:cNvPr id="4108" name="Freeform 12"/>
            <p:cNvSpPr>
              <a:spLocks/>
            </p:cNvSpPr>
            <p:nvPr/>
          </p:nvSpPr>
          <p:spPr bwMode="auto">
            <a:xfrm>
              <a:off x="4074170" y="3255789"/>
              <a:ext cx="580430" cy="223242"/>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09" name="Group 13"/>
            <p:cNvGrpSpPr>
              <a:grpSpLocks/>
            </p:cNvGrpSpPr>
            <p:nvPr/>
          </p:nvGrpSpPr>
          <p:grpSpPr bwMode="auto">
            <a:xfrm>
              <a:off x="1977926" y="2632945"/>
              <a:ext cx="250031" cy="245566"/>
              <a:chOff x="223" y="203"/>
              <a:chExt cx="213" cy="211"/>
            </a:xfrm>
          </p:grpSpPr>
          <p:sp>
            <p:nvSpPr>
              <p:cNvPr id="4110"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1"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sp>
          <p:nvSpPr>
            <p:cNvPr id="4112" name="Freeform 16"/>
            <p:cNvSpPr>
              <a:spLocks/>
            </p:cNvSpPr>
            <p:nvPr/>
          </p:nvSpPr>
          <p:spPr bwMode="auto">
            <a:xfrm>
              <a:off x="3024932" y="2824933"/>
              <a:ext cx="482203" cy="183059"/>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13" name="Group 17"/>
            <p:cNvGrpSpPr>
              <a:grpSpLocks/>
            </p:cNvGrpSpPr>
            <p:nvPr/>
          </p:nvGrpSpPr>
          <p:grpSpPr bwMode="auto">
            <a:xfrm flipV="1">
              <a:off x="4007198" y="3840684"/>
              <a:ext cx="183059" cy="178594"/>
              <a:chOff x="223" y="203"/>
              <a:chExt cx="213" cy="211"/>
            </a:xfrm>
          </p:grpSpPr>
          <p:sp>
            <p:nvSpPr>
              <p:cNvPr id="4114"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5"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grpSp>
      <p:sp>
        <p:nvSpPr>
          <p:cNvPr id="16" name="TextBox 43"/>
          <p:cNvSpPr txBox="1"/>
          <p:nvPr/>
        </p:nvSpPr>
        <p:spPr>
          <a:xfrm>
            <a:off x="4634672" y="1429415"/>
            <a:ext cx="2084225" cy="1126462"/>
          </a:xfrm>
          <a:prstGeom prst="rect">
            <a:avLst/>
          </a:prstGeom>
          <a:noFill/>
        </p:spPr>
        <p:txBody>
          <a:bodyPr wrap="none" rtlCol="0">
            <a:spAutoFit/>
          </a:bodyPr>
          <a:lstStyle/>
          <a:p>
            <a:pPr>
              <a:lnSpc>
                <a:spcPct val="120000"/>
              </a:lnSpc>
            </a:pPr>
            <a:r>
              <a:rPr lang="zh-CN" altLang="en-US" sz="280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rPr>
              <a:t>特殊函数</a:t>
            </a:r>
            <a:endParaRPr lang="en-US" altLang="zh-CN" sz="2800" dirty="0">
              <a:solidFill>
                <a:srgbClr val="0070C0"/>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en-US" altLang="zh-CN" sz="28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lambda</a:t>
            </a:r>
            <a:r>
              <a:rPr lang="zh-CN" altLang="en-US" sz="28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函数</a:t>
            </a:r>
          </a:p>
        </p:txBody>
      </p:sp>
      <p:cxnSp>
        <p:nvCxnSpPr>
          <p:cNvPr id="20" name="直接连接符 19"/>
          <p:cNvCxnSpPr/>
          <p:nvPr/>
        </p:nvCxnSpPr>
        <p:spPr>
          <a:xfrm flipV="1">
            <a:off x="3947698" y="1950003"/>
            <a:ext cx="0" cy="158658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289950" y="1464379"/>
            <a:ext cx="274728" cy="2747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Tree>
    <p:extLst>
      <p:ext uri="{BB962C8B-B14F-4D97-AF65-F5344CB8AC3E}">
        <p14:creationId xmlns:p14="http://schemas.microsoft.com/office/powerpoint/2010/main" val="12969520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5526" y="742601"/>
            <a:ext cx="4921885" cy="3288208"/>
          </a:xfrm>
          <a:prstGeom prst="rect">
            <a:avLst/>
          </a:prstGeom>
        </p:spPr>
        <p:txBody>
          <a:bodyPr vert="horz" wrap="square" lIns="0" tIns="67310" rIns="0" bIns="0" rtlCol="0">
            <a:spAutoFit/>
          </a:bodyPr>
          <a:lstStyle/>
          <a:p>
            <a:pPr marL="12700">
              <a:spcBef>
                <a:spcPts val="530"/>
              </a:spcBef>
            </a:pPr>
            <a:r>
              <a:rPr b="1" spc="-5" dirty="0">
                <a:solidFill>
                  <a:srgbClr val="DF0000"/>
                </a:solidFill>
                <a:latin typeface="Consolas" panose="020B0609020204030204"/>
                <a:cs typeface="Consolas" panose="020B0609020204030204"/>
              </a:rPr>
              <a:t>#KochDrawV1.py</a:t>
            </a:r>
            <a:endParaRPr dirty="0">
              <a:latin typeface="Consolas" panose="020B0609020204030204"/>
              <a:cs typeface="Consolas" panose="020B0609020204030204"/>
            </a:endParaRPr>
          </a:p>
          <a:p>
            <a:pPr marL="12700">
              <a:spcBef>
                <a:spcPts val="435"/>
              </a:spcBef>
            </a:pPr>
            <a:r>
              <a:rPr b="1" i="1" spc="-5" dirty="0">
                <a:solidFill>
                  <a:srgbClr val="FF7700"/>
                </a:solidFill>
                <a:latin typeface="Consolas" panose="020B0609020204030204"/>
                <a:cs typeface="Consolas" panose="020B0609020204030204"/>
              </a:rPr>
              <a:t>import</a:t>
            </a:r>
            <a:r>
              <a:rPr b="1" i="1" spc="-10" dirty="0">
                <a:solidFill>
                  <a:srgbClr val="FF7700"/>
                </a:solidFill>
                <a:latin typeface="Consolas" panose="020B0609020204030204"/>
                <a:cs typeface="Consolas" panose="020B0609020204030204"/>
              </a:rPr>
              <a:t> </a:t>
            </a:r>
            <a:r>
              <a:rPr b="1" spc="-5" dirty="0">
                <a:latin typeface="Consolas" panose="020B0609020204030204"/>
                <a:cs typeface="Consolas" panose="020B0609020204030204"/>
              </a:rPr>
              <a:t>turtle</a:t>
            </a:r>
            <a:endParaRPr dirty="0">
              <a:latin typeface="Consolas" panose="020B0609020204030204"/>
              <a:cs typeface="Consolas" panose="020B0609020204030204"/>
            </a:endParaRPr>
          </a:p>
          <a:p>
            <a:pPr marL="12700">
              <a:spcBef>
                <a:spcPts val="430"/>
              </a:spcBef>
            </a:pPr>
            <a:r>
              <a:rPr b="1" i="1" dirty="0">
                <a:solidFill>
                  <a:srgbClr val="FF7700"/>
                </a:solidFill>
                <a:latin typeface="Consolas" panose="020B0609020204030204"/>
                <a:cs typeface="Consolas" panose="020B0609020204030204"/>
              </a:rPr>
              <a:t>def </a:t>
            </a:r>
            <a:r>
              <a:rPr b="1" spc="-5" dirty="0">
                <a:solidFill>
                  <a:srgbClr val="0000FF"/>
                </a:solidFill>
                <a:latin typeface="Consolas" panose="020B0609020204030204"/>
                <a:cs typeface="Consolas" panose="020B0609020204030204"/>
              </a:rPr>
              <a:t>koch</a:t>
            </a:r>
            <a:r>
              <a:rPr b="1" spc="-5" dirty="0">
                <a:latin typeface="Consolas" panose="020B0609020204030204"/>
                <a:cs typeface="Consolas" panose="020B0609020204030204"/>
              </a:rPr>
              <a:t>(size,</a:t>
            </a:r>
            <a:r>
              <a:rPr b="1" spc="-25" dirty="0">
                <a:latin typeface="Consolas" panose="020B0609020204030204"/>
                <a:cs typeface="Consolas" panose="020B0609020204030204"/>
              </a:rPr>
              <a:t> </a:t>
            </a:r>
            <a:r>
              <a:rPr b="1" dirty="0">
                <a:latin typeface="Consolas" panose="020B0609020204030204"/>
                <a:cs typeface="Consolas" panose="020B0609020204030204"/>
              </a:rPr>
              <a:t>n):</a:t>
            </a:r>
            <a:endParaRPr dirty="0">
              <a:latin typeface="Consolas" panose="020B0609020204030204"/>
              <a:cs typeface="Consolas" panose="020B0609020204030204"/>
            </a:endParaRPr>
          </a:p>
          <a:p>
            <a:pPr marL="514337">
              <a:spcBef>
                <a:spcPts val="430"/>
              </a:spcBef>
            </a:pPr>
            <a:r>
              <a:rPr b="1" i="1" dirty="0">
                <a:solidFill>
                  <a:srgbClr val="FF7700"/>
                </a:solidFill>
                <a:latin typeface="Consolas" panose="020B0609020204030204"/>
                <a:cs typeface="Consolas" panose="020B0609020204030204"/>
              </a:rPr>
              <a:t>if </a:t>
            </a:r>
            <a:r>
              <a:rPr b="1" dirty="0">
                <a:latin typeface="Consolas" panose="020B0609020204030204"/>
                <a:cs typeface="Consolas" panose="020B0609020204030204"/>
              </a:rPr>
              <a:t>n ==</a:t>
            </a:r>
            <a:r>
              <a:rPr b="1" spc="-35" dirty="0">
                <a:latin typeface="Consolas" panose="020B0609020204030204"/>
                <a:cs typeface="Consolas" panose="020B0609020204030204"/>
              </a:rPr>
              <a:t> </a:t>
            </a:r>
            <a:r>
              <a:rPr b="1" dirty="0">
                <a:latin typeface="Consolas" panose="020B0609020204030204"/>
                <a:cs typeface="Consolas" panose="020B0609020204030204"/>
              </a:rPr>
              <a:t>0:</a:t>
            </a:r>
            <a:endParaRPr dirty="0">
              <a:latin typeface="Consolas" panose="020B0609020204030204"/>
              <a:cs typeface="Consolas" panose="020B0609020204030204"/>
            </a:endParaRPr>
          </a:p>
          <a:p>
            <a:pPr marL="1017245">
              <a:spcBef>
                <a:spcPts val="435"/>
              </a:spcBef>
            </a:pPr>
            <a:r>
              <a:rPr b="1" spc="-5" dirty="0">
                <a:latin typeface="Consolas" panose="020B0609020204030204"/>
                <a:cs typeface="Consolas" panose="020B0609020204030204"/>
              </a:rPr>
              <a:t>turtle.fd(size)</a:t>
            </a:r>
            <a:r>
              <a:rPr lang="en-US" b="1" spc="-5" dirty="0">
                <a:latin typeface="Consolas" panose="020B0609020204030204"/>
                <a:cs typeface="Consolas" panose="020B0609020204030204"/>
              </a:rPr>
              <a:t> </a:t>
            </a:r>
            <a:r>
              <a:rPr lang="en-US" altLang="zh-CN" b="1" spc="-5" dirty="0">
                <a:latin typeface="Consolas" panose="020B0609020204030204"/>
                <a:cs typeface="Consolas" panose="020B0609020204030204"/>
              </a:rPr>
              <a:t>#</a:t>
            </a:r>
            <a:r>
              <a:rPr lang="zh-CN" altLang="en-US" b="1" spc="-5" dirty="0">
                <a:latin typeface="Consolas" panose="020B0609020204030204"/>
                <a:cs typeface="Consolas" panose="020B0609020204030204"/>
              </a:rPr>
              <a:t>绘制直线</a:t>
            </a:r>
            <a:endParaRPr dirty="0">
              <a:latin typeface="Consolas" panose="020B0609020204030204"/>
              <a:cs typeface="Consolas" panose="020B0609020204030204"/>
            </a:endParaRPr>
          </a:p>
          <a:p>
            <a:pPr marL="514337">
              <a:spcBef>
                <a:spcPts val="435"/>
              </a:spcBef>
            </a:pPr>
            <a:r>
              <a:rPr b="1" i="1" spc="-5" dirty="0">
                <a:solidFill>
                  <a:srgbClr val="FF7700"/>
                </a:solidFill>
                <a:latin typeface="Consolas" panose="020B0609020204030204"/>
                <a:cs typeface="Consolas" panose="020B0609020204030204"/>
              </a:rPr>
              <a:t>else</a:t>
            </a:r>
            <a:r>
              <a:rPr b="1" spc="-5" dirty="0">
                <a:latin typeface="Consolas" panose="020B0609020204030204"/>
                <a:cs typeface="Consolas" panose="020B0609020204030204"/>
              </a:rPr>
              <a:t>:</a:t>
            </a:r>
            <a:endParaRPr dirty="0">
              <a:latin typeface="Consolas" panose="020B0609020204030204"/>
              <a:cs typeface="Consolas" panose="020B0609020204030204"/>
            </a:endParaRPr>
          </a:p>
          <a:p>
            <a:pPr marL="1393155" marR="5080" indent="-376546">
              <a:lnSpc>
                <a:spcPct val="120000"/>
              </a:lnSpc>
            </a:pPr>
            <a:r>
              <a:rPr b="1" i="1" spc="-5" dirty="0">
                <a:solidFill>
                  <a:srgbClr val="FF7700"/>
                </a:solidFill>
                <a:latin typeface="Consolas" panose="020B0609020204030204"/>
                <a:cs typeface="Consolas" panose="020B0609020204030204"/>
              </a:rPr>
              <a:t>for </a:t>
            </a:r>
            <a:r>
              <a:rPr b="1" spc="-5" dirty="0">
                <a:latin typeface="Consolas" panose="020B0609020204030204"/>
                <a:cs typeface="Consolas" panose="020B0609020204030204"/>
              </a:rPr>
              <a:t>angle </a:t>
            </a:r>
            <a:r>
              <a:rPr b="1" dirty="0">
                <a:latin typeface="Consolas" panose="020B0609020204030204"/>
                <a:cs typeface="Consolas" panose="020B0609020204030204"/>
              </a:rPr>
              <a:t>in [0, </a:t>
            </a:r>
            <a:r>
              <a:rPr b="1" spc="-5" dirty="0">
                <a:latin typeface="Consolas" panose="020B0609020204030204"/>
                <a:cs typeface="Consolas" panose="020B0609020204030204"/>
              </a:rPr>
              <a:t>60, -120,</a:t>
            </a:r>
            <a:r>
              <a:rPr b="1" spc="-60" dirty="0">
                <a:latin typeface="Consolas" panose="020B0609020204030204"/>
                <a:cs typeface="Consolas" panose="020B0609020204030204"/>
              </a:rPr>
              <a:t> </a:t>
            </a:r>
            <a:r>
              <a:rPr b="1" dirty="0">
                <a:latin typeface="Consolas" panose="020B0609020204030204"/>
                <a:cs typeface="Consolas" panose="020B0609020204030204"/>
              </a:rPr>
              <a:t>60]:  </a:t>
            </a:r>
            <a:r>
              <a:rPr b="1" spc="-5" dirty="0">
                <a:latin typeface="Consolas" panose="020B0609020204030204"/>
                <a:cs typeface="Consolas" panose="020B0609020204030204"/>
              </a:rPr>
              <a:t>turtle.left(angle) </a:t>
            </a:r>
            <a:r>
              <a:rPr lang="en-US" altLang="zh-CN" b="1" spc="-5" dirty="0">
                <a:latin typeface="Consolas" panose="020B0609020204030204"/>
                <a:cs typeface="Consolas" panose="020B0609020204030204"/>
              </a:rPr>
              <a:t>#</a:t>
            </a:r>
            <a:r>
              <a:rPr lang="zh-CN" altLang="en-US" b="1" spc="-5" dirty="0">
                <a:latin typeface="Consolas" panose="020B0609020204030204"/>
                <a:cs typeface="Consolas" panose="020B0609020204030204"/>
              </a:rPr>
              <a:t>左转</a:t>
            </a:r>
            <a:r>
              <a:rPr lang="en-US" b="1" spc="-5" dirty="0">
                <a:latin typeface="Consolas" panose="020B0609020204030204"/>
                <a:cs typeface="Consolas" panose="020B0609020204030204"/>
              </a:rPr>
              <a:t> </a:t>
            </a:r>
            <a:r>
              <a:rPr b="1" spc="-5" dirty="0">
                <a:latin typeface="Consolas" panose="020B0609020204030204"/>
                <a:cs typeface="Consolas" panose="020B0609020204030204"/>
              </a:rPr>
              <a:t> koch(size/3,</a:t>
            </a:r>
            <a:r>
              <a:rPr b="1" spc="-10" dirty="0">
                <a:latin typeface="Consolas" panose="020B0609020204030204"/>
                <a:cs typeface="Consolas" panose="020B0609020204030204"/>
              </a:rPr>
              <a:t> n-1)</a:t>
            </a:r>
            <a:r>
              <a:rPr lang="en-US" b="1" spc="-10" dirty="0">
                <a:latin typeface="Consolas" panose="020B0609020204030204"/>
                <a:cs typeface="Consolas" panose="020B0609020204030204"/>
              </a:rPr>
              <a:t>  </a:t>
            </a:r>
          </a:p>
          <a:p>
            <a:pPr marL="1393155" marR="5080" indent="-376546">
              <a:lnSpc>
                <a:spcPct val="120000"/>
              </a:lnSpc>
            </a:pPr>
            <a:r>
              <a:rPr lang="en-US" altLang="zh-CN" b="1" spc="-10" dirty="0">
                <a:latin typeface="Consolas" panose="020B0609020204030204"/>
                <a:cs typeface="Consolas" panose="020B0609020204030204"/>
              </a:rPr>
              <a:t>#</a:t>
            </a:r>
            <a:r>
              <a:rPr lang="zh-CN" altLang="en-US" b="1" spc="-10" dirty="0">
                <a:latin typeface="Consolas" panose="020B0609020204030204"/>
                <a:cs typeface="Consolas" panose="020B0609020204030204"/>
              </a:rPr>
              <a:t>绘制低一级的</a:t>
            </a:r>
            <a:r>
              <a:rPr lang="en-US" altLang="zh-CN" b="1" spc="-10" dirty="0" err="1">
                <a:latin typeface="Consolas" panose="020B0609020204030204"/>
                <a:cs typeface="Consolas" panose="020B0609020204030204"/>
              </a:rPr>
              <a:t>koch</a:t>
            </a:r>
            <a:r>
              <a:rPr lang="zh-CN" altLang="en-US" b="1" spc="-10" dirty="0">
                <a:latin typeface="Consolas" panose="020B0609020204030204"/>
                <a:cs typeface="Consolas" panose="020B0609020204030204"/>
              </a:rPr>
              <a:t>曲线</a:t>
            </a:r>
            <a:endParaRPr dirty="0">
              <a:latin typeface="Consolas" panose="020B0609020204030204"/>
              <a:cs typeface="Consolas" panose="020B0609020204030204"/>
            </a:endParaRPr>
          </a:p>
        </p:txBody>
      </p:sp>
      <p:sp>
        <p:nvSpPr>
          <p:cNvPr id="4" name="object 4"/>
          <p:cNvSpPr txBox="1">
            <a:spLocks noGrp="1"/>
          </p:cNvSpPr>
          <p:nvPr>
            <p:ph sz="half" idx="2"/>
          </p:nvPr>
        </p:nvSpPr>
        <p:spPr>
          <a:xfrm>
            <a:off x="5436096" y="742602"/>
            <a:ext cx="3078342" cy="1951816"/>
          </a:xfrm>
          <a:prstGeom prst="rect">
            <a:avLst/>
          </a:prstGeom>
        </p:spPr>
        <p:txBody>
          <a:bodyPr vert="horz" wrap="square" lIns="0" tIns="12700" rIns="0" bIns="0" rtlCol="0">
            <a:spAutoFit/>
          </a:bodyPr>
          <a:lstStyle/>
          <a:p>
            <a:pPr marL="100328">
              <a:spcBef>
                <a:spcPts val="100"/>
              </a:spcBef>
            </a:pPr>
            <a:r>
              <a:rPr sz="1800" dirty="0"/>
              <a:t>科赫曲线的绘制</a:t>
            </a:r>
          </a:p>
          <a:p>
            <a:pPr>
              <a:spcBef>
                <a:spcPts val="15"/>
              </a:spcBef>
            </a:pPr>
            <a:endParaRPr sz="1800">
              <a:latin typeface="Times New Roman" panose="02020603050405020304"/>
              <a:cs typeface="Times New Roman" panose="02020603050405020304"/>
            </a:endParaRPr>
          </a:p>
          <a:p>
            <a:pPr marL="234944" indent="-222880">
              <a:buClr>
                <a:srgbClr val="007EDE"/>
              </a:buClr>
              <a:buFont typeface="΢"/>
              <a:buChar char="-"/>
              <a:tabLst>
                <a:tab pos="235579" algn="l"/>
              </a:tabLst>
            </a:pPr>
            <a:r>
              <a:rPr sz="1800" dirty="0">
                <a:solidFill>
                  <a:srgbClr val="000000"/>
                </a:solidFill>
              </a:rPr>
              <a:t>递归思想：函数</a:t>
            </a:r>
            <a:r>
              <a:rPr sz="1800" spc="-5" dirty="0">
                <a:solidFill>
                  <a:srgbClr val="000000"/>
                </a:solidFill>
              </a:rPr>
              <a:t>+</a:t>
            </a:r>
            <a:r>
              <a:rPr sz="1800" dirty="0">
                <a:solidFill>
                  <a:srgbClr val="000000"/>
                </a:solidFill>
              </a:rPr>
              <a:t>分支</a:t>
            </a:r>
          </a:p>
          <a:p>
            <a:pPr>
              <a:spcBef>
                <a:spcPts val="10"/>
              </a:spcBef>
              <a:buClr>
                <a:srgbClr val="007EDE"/>
              </a:buClr>
              <a:buFont typeface="΢"/>
              <a:buChar char="-"/>
            </a:pPr>
            <a:endParaRPr sz="1800">
              <a:latin typeface="Times New Roman" panose="02020603050405020304"/>
              <a:cs typeface="Times New Roman" panose="02020603050405020304"/>
            </a:endParaRPr>
          </a:p>
          <a:p>
            <a:pPr marL="234944" indent="-222880">
              <a:buClr>
                <a:srgbClr val="007EDE"/>
              </a:buClr>
              <a:buFont typeface="΢"/>
              <a:buChar char="-"/>
              <a:tabLst>
                <a:tab pos="235579" algn="l"/>
              </a:tabLst>
            </a:pPr>
            <a:r>
              <a:rPr sz="1800" dirty="0">
                <a:solidFill>
                  <a:srgbClr val="000000"/>
                </a:solidFill>
              </a:rPr>
              <a:t>递归链条：线段的组合</a:t>
            </a:r>
          </a:p>
          <a:p>
            <a:pPr>
              <a:spcBef>
                <a:spcPts val="5"/>
              </a:spcBef>
              <a:buClr>
                <a:srgbClr val="007EDE"/>
              </a:buClr>
              <a:buFont typeface="΢"/>
              <a:buChar char="-"/>
            </a:pPr>
            <a:endParaRPr sz="1800">
              <a:latin typeface="Times New Roman" panose="02020603050405020304"/>
              <a:cs typeface="Times New Roman" panose="02020603050405020304"/>
            </a:endParaRPr>
          </a:p>
          <a:p>
            <a:pPr marL="234944" indent="-222880">
              <a:buClr>
                <a:srgbClr val="007EDE"/>
              </a:buClr>
              <a:buFont typeface="΢"/>
              <a:buChar char="-"/>
              <a:tabLst>
                <a:tab pos="235579" algn="l"/>
              </a:tabLst>
            </a:pPr>
            <a:r>
              <a:rPr sz="1800" dirty="0">
                <a:solidFill>
                  <a:srgbClr val="000000"/>
                </a:solidFill>
              </a:rPr>
              <a:t>递归基例：初始线段</a:t>
            </a:r>
          </a:p>
        </p:txBody>
      </p:sp>
    </p:spTree>
    <p:extLst>
      <p:ext uri="{BB962C8B-B14F-4D97-AF65-F5344CB8AC3E}">
        <p14:creationId xmlns:p14="http://schemas.microsoft.com/office/powerpoint/2010/main" val="155324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F03A692-4FDA-4085-A4F6-3102D68AA0DB}"/>
              </a:ext>
            </a:extLst>
          </p:cNvPr>
          <p:cNvSpPr txBox="1">
            <a:spLocks/>
          </p:cNvSpPr>
          <p:nvPr/>
        </p:nvSpPr>
        <p:spPr>
          <a:xfrm>
            <a:off x="824230" y="140966"/>
            <a:ext cx="7710169"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zh-CN" altLang="en-US" sz="3200" kern="0" dirty="0">
                <a:solidFill>
                  <a:sysClr val="windowText" lastClr="000000"/>
                </a:solidFill>
                <a:latin typeface="微软雅黑" panose="020B0503020204020204" pitchFamily="34" charset="-122"/>
                <a:ea typeface="微软雅黑" panose="020B0503020204020204" pitchFamily="34" charset="-122"/>
              </a:rPr>
              <a:t>函数递归案例</a:t>
            </a:r>
            <a:r>
              <a:rPr lang="en-US" altLang="zh-CN" sz="3200" kern="0" dirty="0">
                <a:solidFill>
                  <a:sysClr val="windowText" lastClr="000000"/>
                </a:solidFill>
                <a:latin typeface="微软雅黑" panose="020B0503020204020204" pitchFamily="34" charset="-122"/>
                <a:ea typeface="微软雅黑" panose="020B0503020204020204" pitchFamily="34" charset="-122"/>
              </a:rPr>
              <a:t>2 </a:t>
            </a:r>
            <a:r>
              <a:rPr lang="zh-CN" altLang="en-US" sz="3200" kern="0" dirty="0">
                <a:solidFill>
                  <a:sysClr val="windowText" lastClr="000000"/>
                </a:solidFill>
                <a:latin typeface="微软雅黑" panose="020B0503020204020204" pitchFamily="34" charset="-122"/>
                <a:ea typeface="微软雅黑" panose="020B0503020204020204" pitchFamily="34" charset="-122"/>
              </a:rPr>
              <a:t>：汉诺塔</a:t>
            </a:r>
            <a:r>
              <a:rPr lang="en-US" altLang="zh-CN" sz="3200" kern="0" dirty="0">
                <a:solidFill>
                  <a:sysClr val="windowText" lastClr="000000"/>
                </a:solidFill>
                <a:latin typeface="微软雅黑" panose="020B0503020204020204" pitchFamily="34" charset="-122"/>
                <a:ea typeface="微软雅黑" panose="020B0503020204020204" pitchFamily="34" charset="-122"/>
              </a:rPr>
              <a:t>Hanoi tower</a:t>
            </a:r>
            <a:r>
              <a:rPr lang="zh-CN" altLang="en-US" sz="3200" kern="0" dirty="0">
                <a:solidFill>
                  <a:sysClr val="windowText" lastClr="000000"/>
                </a:solidFill>
                <a:latin typeface="微软雅黑" panose="020B0503020204020204" pitchFamily="34" charset="-122"/>
                <a:ea typeface="微软雅黑" panose="020B0503020204020204" pitchFamily="34" charset="-122"/>
              </a:rPr>
              <a:t>问题</a:t>
            </a:r>
          </a:p>
        </p:txBody>
      </p:sp>
      <p:sp>
        <p:nvSpPr>
          <p:cNvPr id="4" name="文本框 3">
            <a:extLst>
              <a:ext uri="{FF2B5EF4-FFF2-40B4-BE49-F238E27FC236}">
                <a16:creationId xmlns:a16="http://schemas.microsoft.com/office/drawing/2014/main" id="{19AE73F1-07B6-4385-A7C7-C2B4D00BFFAB}"/>
              </a:ext>
            </a:extLst>
          </p:cNvPr>
          <p:cNvSpPr txBox="1"/>
          <p:nvPr/>
        </p:nvSpPr>
        <p:spPr>
          <a:xfrm>
            <a:off x="914400" y="971550"/>
            <a:ext cx="7467600" cy="3416320"/>
          </a:xfrm>
          <a:prstGeom prst="rect">
            <a:avLst/>
          </a:prstGeom>
          <a:noFill/>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汉诺塔问题</a:t>
            </a:r>
            <a:r>
              <a:rPr lang="zh-CN" altLang="en-US" sz="2400" dirty="0">
                <a:latin typeface="微软雅黑" panose="020B0503020204020204" pitchFamily="34" charset="-122"/>
                <a:ea typeface="微软雅黑" panose="020B0503020204020204" pitchFamily="34" charset="-122"/>
              </a:rPr>
              <a:t>是一个经典的问题。汉诺塔（</a:t>
            </a:r>
            <a:r>
              <a:rPr lang="en-US" altLang="zh-CN" sz="2400" dirty="0">
                <a:latin typeface="微软雅黑" panose="020B0503020204020204" pitchFamily="34" charset="-122"/>
                <a:ea typeface="微软雅黑" panose="020B0503020204020204" pitchFamily="34" charset="-122"/>
              </a:rPr>
              <a:t>Hanoi Tower</a:t>
            </a:r>
            <a:r>
              <a:rPr lang="zh-CN" altLang="en-US" sz="2400" dirty="0">
                <a:latin typeface="微软雅黑" panose="020B0503020204020204" pitchFamily="34" charset="-122"/>
                <a:ea typeface="微软雅黑" panose="020B0503020204020204" pitchFamily="34" charset="-122"/>
              </a:rPr>
              <a:t>），源于印度一个古老传说。</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大梵天创造世界的时候做了三根金刚石柱子，在一根柱子上从下往上按照大小顺序摞着</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片黄金圆盘。大梵天命令婆罗门把圆盘从下面开始按大小顺序重新摆放在另一根柱子上。并且规定，任何时候，在小圆盘上都不能放大圆盘，且在三根柱子之间一次只能移动一个圆盘。问应该如何操作？</a:t>
            </a:r>
          </a:p>
        </p:txBody>
      </p:sp>
    </p:spTree>
    <p:extLst>
      <p:ext uri="{BB962C8B-B14F-4D97-AF65-F5344CB8AC3E}">
        <p14:creationId xmlns:p14="http://schemas.microsoft.com/office/powerpoint/2010/main" val="138867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F03A692-4FDA-4085-A4F6-3102D68AA0DB}"/>
              </a:ext>
            </a:extLst>
          </p:cNvPr>
          <p:cNvSpPr txBox="1">
            <a:spLocks/>
          </p:cNvSpPr>
          <p:nvPr/>
        </p:nvSpPr>
        <p:spPr>
          <a:xfrm>
            <a:off x="824230" y="140966"/>
            <a:ext cx="7710169"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zh-CN" altLang="en-US" sz="3200" kern="0" dirty="0">
                <a:solidFill>
                  <a:sysClr val="windowText" lastClr="000000"/>
                </a:solidFill>
                <a:latin typeface="微软雅黑" panose="020B0503020204020204" pitchFamily="34" charset="-122"/>
                <a:ea typeface="微软雅黑" panose="020B0503020204020204" pitchFamily="34" charset="-122"/>
              </a:rPr>
              <a:t>函数递归案例</a:t>
            </a:r>
            <a:r>
              <a:rPr lang="en-US" altLang="zh-CN" sz="3200" kern="0" dirty="0">
                <a:solidFill>
                  <a:sysClr val="windowText" lastClr="000000"/>
                </a:solidFill>
                <a:latin typeface="微软雅黑" panose="020B0503020204020204" pitchFamily="34" charset="-122"/>
                <a:ea typeface="微软雅黑" panose="020B0503020204020204" pitchFamily="34" charset="-122"/>
              </a:rPr>
              <a:t>2 </a:t>
            </a:r>
            <a:r>
              <a:rPr lang="zh-CN" altLang="en-US" sz="3200" kern="0" dirty="0">
                <a:solidFill>
                  <a:sysClr val="windowText" lastClr="000000"/>
                </a:solidFill>
                <a:latin typeface="微软雅黑" panose="020B0503020204020204" pitchFamily="34" charset="-122"/>
                <a:ea typeface="微软雅黑" panose="020B0503020204020204" pitchFamily="34" charset="-122"/>
              </a:rPr>
              <a:t>：汉诺塔</a:t>
            </a:r>
            <a:r>
              <a:rPr lang="en-US" altLang="zh-CN" sz="3200" kern="0" dirty="0">
                <a:solidFill>
                  <a:sysClr val="windowText" lastClr="000000"/>
                </a:solidFill>
                <a:latin typeface="微软雅黑" panose="020B0503020204020204" pitchFamily="34" charset="-122"/>
                <a:ea typeface="微软雅黑" panose="020B0503020204020204" pitchFamily="34" charset="-122"/>
              </a:rPr>
              <a:t>Hanoi tower</a:t>
            </a:r>
            <a:r>
              <a:rPr lang="zh-CN" altLang="en-US" sz="3200" kern="0" dirty="0">
                <a:solidFill>
                  <a:sysClr val="windowText" lastClr="000000"/>
                </a:solidFill>
                <a:latin typeface="微软雅黑" panose="020B0503020204020204" pitchFamily="34" charset="-122"/>
                <a:ea typeface="微软雅黑" panose="020B0503020204020204" pitchFamily="34" charset="-122"/>
              </a:rPr>
              <a:t>问题</a:t>
            </a:r>
          </a:p>
        </p:txBody>
      </p:sp>
      <p:sp>
        <p:nvSpPr>
          <p:cNvPr id="4" name="文本框 3">
            <a:extLst>
              <a:ext uri="{FF2B5EF4-FFF2-40B4-BE49-F238E27FC236}">
                <a16:creationId xmlns:a16="http://schemas.microsoft.com/office/drawing/2014/main" id="{19AE73F1-07B6-4385-A7C7-C2B4D00BFFAB}"/>
              </a:ext>
            </a:extLst>
          </p:cNvPr>
          <p:cNvSpPr txBox="1"/>
          <p:nvPr/>
        </p:nvSpPr>
        <p:spPr>
          <a:xfrm>
            <a:off x="914400" y="971550"/>
            <a:ext cx="7467600" cy="1569660"/>
          </a:xfrm>
          <a:prstGeom prst="rect">
            <a:avLst/>
          </a:prstGeom>
          <a:noFill/>
        </p:spPr>
        <p:txBody>
          <a:bodyPr wrap="square" rtlCol="0">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汉诺塔问题：</a:t>
            </a:r>
            <a:r>
              <a:rPr lang="zh-CN" altLang="en-US" sz="2400" dirty="0">
                <a:latin typeface="微软雅黑" panose="020B0503020204020204" pitchFamily="34" charset="-122"/>
                <a:ea typeface="微软雅黑" panose="020B0503020204020204" pitchFamily="34" charset="-122"/>
              </a:rPr>
              <a:t>圆盘最初按大小顺序摆放在</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柱，现在要按照大小顺序重新摆放在另一根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柱上。规则是，任何时候，在小圆盘上都不能放大圆盘，且在三根柱子之间一次只能移动一个圆盘。问应该如何操作？</a:t>
            </a:r>
          </a:p>
        </p:txBody>
      </p:sp>
      <p:sp>
        <p:nvSpPr>
          <p:cNvPr id="5" name="文本框 4">
            <a:extLst>
              <a:ext uri="{FF2B5EF4-FFF2-40B4-BE49-F238E27FC236}">
                <a16:creationId xmlns:a16="http://schemas.microsoft.com/office/drawing/2014/main" id="{B3C24766-F371-42F5-B269-EC221EC0EF9F}"/>
              </a:ext>
            </a:extLst>
          </p:cNvPr>
          <p:cNvSpPr txBox="1"/>
          <p:nvPr/>
        </p:nvSpPr>
        <p:spPr>
          <a:xfrm>
            <a:off x="945514" y="2800350"/>
            <a:ext cx="746760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个圆盘的情况：  </a:t>
            </a:r>
            <a:r>
              <a:rPr lang="en-US" altLang="zh-CN" sz="2400" dirty="0">
                <a:latin typeface="微软雅黑" panose="020B0503020204020204" pitchFamily="34" charset="-122"/>
                <a:ea typeface="微软雅黑" panose="020B0503020204020204" pitchFamily="34" charset="-122"/>
              </a:rPr>
              <a:t>A → C</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B363817-83A3-4E9B-9C25-747BA83D2A45}"/>
              </a:ext>
            </a:extLst>
          </p:cNvPr>
          <p:cNvSpPr txBox="1"/>
          <p:nvPr/>
        </p:nvSpPr>
        <p:spPr>
          <a:xfrm>
            <a:off x="933994" y="3409950"/>
            <a:ext cx="7981406"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个圆盘的情况：  </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上</a:t>
            </a:r>
            <a:r>
              <a:rPr lang="en-US" altLang="zh-CN" sz="2400" dirty="0">
                <a:latin typeface="微软雅黑" panose="020B0503020204020204" pitchFamily="34" charset="-122"/>
                <a:ea typeface="微软雅黑" panose="020B0503020204020204" pitchFamily="34" charset="-122"/>
              </a:rPr>
              <a:t>1) → B → C    A(</a:t>
            </a:r>
            <a:r>
              <a:rPr lang="zh-CN" altLang="en-US" sz="2400" dirty="0">
                <a:latin typeface="微软雅黑" panose="020B0503020204020204" pitchFamily="34" charset="-122"/>
                <a:ea typeface="微软雅黑" panose="020B0503020204020204" pitchFamily="34" charset="-122"/>
              </a:rPr>
              <a:t>下</a:t>
            </a:r>
            <a:r>
              <a:rPr lang="en-US" altLang="zh-CN" sz="2400" dirty="0">
                <a:latin typeface="微软雅黑" panose="020B0503020204020204" pitchFamily="34" charset="-122"/>
                <a:ea typeface="微软雅黑" panose="020B0503020204020204" pitchFamily="34" charset="-122"/>
              </a:rPr>
              <a:t>) → C   B(n-1) → C     </a:t>
            </a:r>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9A05CC9-8D80-42DA-B2F2-1150CE016B9D}"/>
              </a:ext>
            </a:extLst>
          </p:cNvPr>
          <p:cNvSpPr txBox="1"/>
          <p:nvPr/>
        </p:nvSpPr>
        <p:spPr>
          <a:xfrm>
            <a:off x="912223" y="4171950"/>
            <a:ext cx="8057606"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个圆盘的情况：  </a:t>
            </a:r>
            <a:r>
              <a:rPr lang="en-US" altLang="zh-CN" sz="2400" dirty="0">
                <a:latin typeface="微软雅黑" panose="020B0503020204020204" pitchFamily="34" charset="-122"/>
                <a:ea typeface="微软雅黑" panose="020B0503020204020204" pitchFamily="34" charset="-122"/>
              </a:rPr>
              <a:t>A (</a:t>
            </a:r>
            <a:r>
              <a:rPr lang="zh-CN" altLang="en-US" sz="2400" dirty="0">
                <a:latin typeface="微软雅黑" panose="020B0503020204020204" pitchFamily="34" charset="-122"/>
                <a:ea typeface="微软雅黑" panose="020B0503020204020204" pitchFamily="34" charset="-122"/>
              </a:rPr>
              <a:t>上</a:t>
            </a:r>
            <a:r>
              <a:rPr lang="en-US" altLang="zh-CN" sz="2400" dirty="0">
                <a:latin typeface="微软雅黑" panose="020B0503020204020204" pitchFamily="34" charset="-122"/>
                <a:ea typeface="微软雅黑" panose="020B0503020204020204" pitchFamily="34" charset="-122"/>
              </a:rPr>
              <a:t>n-1)→ B → C    A(</a:t>
            </a:r>
            <a:r>
              <a:rPr lang="zh-CN" altLang="en-US" sz="2400" dirty="0">
                <a:latin typeface="微软雅黑" panose="020B0503020204020204" pitchFamily="34" charset="-122"/>
                <a:ea typeface="微软雅黑" panose="020B0503020204020204" pitchFamily="34" charset="-122"/>
              </a:rPr>
              <a:t>下</a:t>
            </a:r>
            <a:r>
              <a:rPr lang="en-US" altLang="zh-CN" sz="2400" dirty="0">
                <a:latin typeface="微软雅黑" panose="020B0503020204020204" pitchFamily="34" charset="-122"/>
                <a:ea typeface="微软雅黑" panose="020B0503020204020204" pitchFamily="34" charset="-122"/>
              </a:rPr>
              <a:t>) → C   B(n-1) → C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283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047882-9E11-44E3-BF85-971D06791DC5}"/>
              </a:ext>
            </a:extLst>
          </p:cNvPr>
          <p:cNvPicPr>
            <a:picLocks noChangeAspect="1"/>
          </p:cNvPicPr>
          <p:nvPr/>
        </p:nvPicPr>
        <p:blipFill>
          <a:blip r:embed="rId2"/>
          <a:stretch>
            <a:fillRect/>
          </a:stretch>
        </p:blipFill>
        <p:spPr>
          <a:xfrm>
            <a:off x="152400" y="133350"/>
            <a:ext cx="8419048" cy="1380952"/>
          </a:xfrm>
          <a:prstGeom prst="rect">
            <a:avLst/>
          </a:prstGeom>
        </p:spPr>
      </p:pic>
      <p:sp>
        <p:nvSpPr>
          <p:cNvPr id="6" name="文本框 5">
            <a:extLst>
              <a:ext uri="{FF2B5EF4-FFF2-40B4-BE49-F238E27FC236}">
                <a16:creationId xmlns:a16="http://schemas.microsoft.com/office/drawing/2014/main" id="{E21D682F-B90D-4B2F-8157-FC431D939977}"/>
              </a:ext>
            </a:extLst>
          </p:cNvPr>
          <p:cNvSpPr txBox="1"/>
          <p:nvPr/>
        </p:nvSpPr>
        <p:spPr>
          <a:xfrm>
            <a:off x="1828800" y="1657350"/>
            <a:ext cx="5486400" cy="3139321"/>
          </a:xfrm>
          <a:prstGeom prst="rect">
            <a:avLst/>
          </a:prstGeom>
          <a:noFill/>
        </p:spPr>
        <p:txBody>
          <a:bodyPr wrap="square">
            <a:spAutoFit/>
          </a:bodyPr>
          <a:lstStyle/>
          <a:p>
            <a:r>
              <a:rPr lang="en-US" altLang="zh-CN" dirty="0"/>
              <a:t>#</a:t>
            </a:r>
            <a:r>
              <a:rPr lang="zh-CN" altLang="en-US" dirty="0"/>
              <a:t>汉诺塔</a:t>
            </a:r>
          </a:p>
          <a:p>
            <a:r>
              <a:rPr lang="en-US" altLang="zh-CN" dirty="0"/>
              <a:t>def move(n, a, b, c):</a:t>
            </a:r>
          </a:p>
          <a:p>
            <a:r>
              <a:rPr lang="en-US" altLang="zh-CN" dirty="0"/>
              <a:t>    if n == 1:</a:t>
            </a:r>
          </a:p>
          <a:p>
            <a:r>
              <a:rPr lang="en-US" altLang="zh-CN" dirty="0"/>
              <a:t>        print(a, '--&gt;', c)</a:t>
            </a:r>
          </a:p>
          <a:p>
            <a:r>
              <a:rPr lang="en-US" altLang="zh-CN" dirty="0"/>
              <a:t>    else:</a:t>
            </a:r>
          </a:p>
          <a:p>
            <a:r>
              <a:rPr lang="en-US" altLang="zh-CN" dirty="0"/>
              <a:t>        move(n-1, a, c, b)  #</a:t>
            </a:r>
            <a:r>
              <a:rPr lang="zh-CN" altLang="en-US" dirty="0"/>
              <a:t>把</a:t>
            </a:r>
            <a:r>
              <a:rPr lang="en-US" altLang="zh-CN" dirty="0"/>
              <a:t>n-1</a:t>
            </a:r>
            <a:r>
              <a:rPr lang="zh-CN" altLang="en-US" dirty="0"/>
              <a:t>个盘子从 </a:t>
            </a:r>
            <a:r>
              <a:rPr lang="en-US" altLang="zh-CN" dirty="0"/>
              <a:t>a </a:t>
            </a:r>
            <a:r>
              <a:rPr lang="zh-CN" altLang="en-US" dirty="0"/>
              <a:t>移动到 </a:t>
            </a:r>
            <a:r>
              <a:rPr lang="en-US" altLang="zh-CN" dirty="0"/>
              <a:t>b</a:t>
            </a:r>
          </a:p>
          <a:p>
            <a:r>
              <a:rPr lang="en-US" altLang="zh-CN" dirty="0"/>
              <a:t>        move(1, a, b ,c)    #</a:t>
            </a:r>
            <a:r>
              <a:rPr lang="zh-CN" altLang="en-US" dirty="0"/>
              <a:t>把</a:t>
            </a:r>
            <a:r>
              <a:rPr lang="en-US" altLang="zh-CN" dirty="0"/>
              <a:t>1</a:t>
            </a:r>
            <a:r>
              <a:rPr lang="zh-CN" altLang="en-US" dirty="0"/>
              <a:t>个盘子从 </a:t>
            </a:r>
            <a:r>
              <a:rPr lang="en-US" altLang="zh-CN" dirty="0"/>
              <a:t>a </a:t>
            </a:r>
            <a:r>
              <a:rPr lang="zh-CN" altLang="en-US" dirty="0"/>
              <a:t>移动到 </a:t>
            </a:r>
            <a:r>
              <a:rPr lang="en-US" altLang="zh-CN" dirty="0"/>
              <a:t>c</a:t>
            </a:r>
          </a:p>
          <a:p>
            <a:r>
              <a:rPr lang="en-US" altLang="zh-CN" dirty="0"/>
              <a:t>        move(n-1, b, a, c)  #</a:t>
            </a:r>
            <a:r>
              <a:rPr lang="zh-CN" altLang="en-US" dirty="0"/>
              <a:t>把</a:t>
            </a:r>
            <a:r>
              <a:rPr lang="en-US" altLang="zh-CN" dirty="0"/>
              <a:t>n-1</a:t>
            </a:r>
            <a:r>
              <a:rPr lang="zh-CN" altLang="en-US" dirty="0"/>
              <a:t>个盘子从 </a:t>
            </a:r>
            <a:r>
              <a:rPr lang="en-US" altLang="zh-CN" dirty="0"/>
              <a:t>b </a:t>
            </a:r>
            <a:r>
              <a:rPr lang="zh-CN" altLang="en-US" dirty="0"/>
              <a:t>移动到 </a:t>
            </a:r>
            <a:r>
              <a:rPr lang="en-US" altLang="zh-CN" dirty="0"/>
              <a:t>c</a:t>
            </a:r>
          </a:p>
          <a:p>
            <a:r>
              <a:rPr lang="en-US" altLang="zh-CN" dirty="0"/>
              <a:t>                           #</a:t>
            </a:r>
            <a:r>
              <a:rPr lang="zh-CN" altLang="en-US" dirty="0"/>
              <a:t>一直循环到</a:t>
            </a:r>
            <a:r>
              <a:rPr lang="en-US" altLang="zh-CN" dirty="0"/>
              <a:t>n==1</a:t>
            </a:r>
          </a:p>
          <a:p>
            <a:endParaRPr lang="en-US" altLang="zh-CN" dirty="0"/>
          </a:p>
          <a:p>
            <a:r>
              <a:rPr lang="en-US" altLang="zh-CN" dirty="0"/>
              <a:t>move(3, 'A', 'B', 'C')</a:t>
            </a:r>
            <a:endParaRPr lang="zh-CN" altLang="en-US" dirty="0"/>
          </a:p>
        </p:txBody>
      </p:sp>
    </p:spTree>
    <p:extLst>
      <p:ext uri="{BB962C8B-B14F-4D97-AF65-F5344CB8AC3E}">
        <p14:creationId xmlns:p14="http://schemas.microsoft.com/office/powerpoint/2010/main" val="198773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6525" y="1739107"/>
            <a:ext cx="1903413" cy="1698625"/>
            <a:chOff x="1977926" y="2445421"/>
            <a:chExt cx="2676674" cy="2388691"/>
          </a:xfrm>
        </p:grpSpPr>
        <p:sp>
          <p:nvSpPr>
            <p:cNvPr id="4101" name="Oval 5"/>
            <p:cNvSpPr>
              <a:spLocks noChangeArrowheads="1"/>
            </p:cNvSpPr>
            <p:nvPr/>
          </p:nvSpPr>
          <p:spPr bwMode="auto">
            <a:xfrm>
              <a:off x="2205633" y="2490069"/>
              <a:ext cx="2250281" cy="225028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80"/>
            </a:p>
          </p:txBody>
        </p:sp>
        <p:pic>
          <p:nvPicPr>
            <p:cNvPr id="4100" name="Picture 4" descr="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76152" y="4289401"/>
              <a:ext cx="2509242" cy="544711"/>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9"/>
            <p:cNvSpPr>
              <a:spLocks noChangeArrowheads="1"/>
            </p:cNvSpPr>
            <p:nvPr/>
          </p:nvSpPr>
          <p:spPr bwMode="auto">
            <a:xfrm>
              <a:off x="2582913" y="3099518"/>
              <a:ext cx="1419820"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03</a:t>
              </a:r>
            </a:p>
          </p:txBody>
        </p:sp>
        <p:pic>
          <p:nvPicPr>
            <p:cNvPr id="4107" name="Picture 11" descr="未标题-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703588" y="2445421"/>
              <a:ext cx="669727" cy="745629"/>
            </a:xfrm>
            <a:prstGeom prst="rect">
              <a:avLst/>
            </a:prstGeom>
            <a:noFill/>
            <a:extLst>
              <a:ext uri="{909E8E84-426E-40DD-AFC4-6F175D3DCCD1}">
                <a14:hiddenFill xmlns:a14="http://schemas.microsoft.com/office/drawing/2010/main">
                  <a:solidFill>
                    <a:srgbClr val="FFFFFF"/>
                  </a:solidFill>
                </a14:hiddenFill>
              </a:ext>
            </a:extLst>
          </p:spPr>
        </p:pic>
        <p:sp>
          <p:nvSpPr>
            <p:cNvPr id="4108" name="Freeform 12"/>
            <p:cNvSpPr>
              <a:spLocks/>
            </p:cNvSpPr>
            <p:nvPr/>
          </p:nvSpPr>
          <p:spPr bwMode="auto">
            <a:xfrm>
              <a:off x="4074170" y="3255789"/>
              <a:ext cx="580430" cy="223242"/>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09" name="Group 13"/>
            <p:cNvGrpSpPr>
              <a:grpSpLocks/>
            </p:cNvGrpSpPr>
            <p:nvPr/>
          </p:nvGrpSpPr>
          <p:grpSpPr bwMode="auto">
            <a:xfrm>
              <a:off x="1977926" y="2632945"/>
              <a:ext cx="250031" cy="245566"/>
              <a:chOff x="223" y="203"/>
              <a:chExt cx="213" cy="211"/>
            </a:xfrm>
          </p:grpSpPr>
          <p:sp>
            <p:nvSpPr>
              <p:cNvPr id="4110"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1"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sp>
          <p:nvSpPr>
            <p:cNvPr id="4112" name="Freeform 16"/>
            <p:cNvSpPr>
              <a:spLocks/>
            </p:cNvSpPr>
            <p:nvPr/>
          </p:nvSpPr>
          <p:spPr bwMode="auto">
            <a:xfrm>
              <a:off x="3024932" y="2824933"/>
              <a:ext cx="482203" cy="183059"/>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13" name="Group 17"/>
            <p:cNvGrpSpPr>
              <a:grpSpLocks/>
            </p:cNvGrpSpPr>
            <p:nvPr/>
          </p:nvGrpSpPr>
          <p:grpSpPr bwMode="auto">
            <a:xfrm flipV="1">
              <a:off x="4007198" y="3840684"/>
              <a:ext cx="183059" cy="178594"/>
              <a:chOff x="223" y="203"/>
              <a:chExt cx="213" cy="211"/>
            </a:xfrm>
          </p:grpSpPr>
          <p:sp>
            <p:nvSpPr>
              <p:cNvPr id="4114"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5"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grpSp>
      <p:sp>
        <p:nvSpPr>
          <p:cNvPr id="16" name="TextBox 43"/>
          <p:cNvSpPr txBox="1"/>
          <p:nvPr/>
        </p:nvSpPr>
        <p:spPr>
          <a:xfrm>
            <a:off x="4585460" y="1857395"/>
            <a:ext cx="4852610" cy="564898"/>
          </a:xfrm>
          <a:prstGeom prst="rect">
            <a:avLst/>
          </a:prstGeom>
          <a:noFill/>
        </p:spPr>
        <p:txBody>
          <a:bodyPr wrap="none" rtlCol="0">
            <a:spAutoFit/>
          </a:bodyPr>
          <a:lstStyle/>
          <a:p>
            <a:pPr>
              <a:lnSpc>
                <a:spcPct val="120000"/>
              </a:lnSpc>
            </a:pPr>
            <a:r>
              <a:rPr lang="zh-CN" altLang="en-US" sz="2800" dirty="0">
                <a:solidFill>
                  <a:schemeClr val="bg2">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代码复用（模块化设计思想）</a:t>
            </a:r>
            <a:endParaRPr lang="en-US" altLang="zh-CN" sz="2800" dirty="0">
              <a:solidFill>
                <a:schemeClr val="bg2">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0" name="直接连接符 19"/>
          <p:cNvCxnSpPr/>
          <p:nvPr/>
        </p:nvCxnSpPr>
        <p:spPr>
          <a:xfrm flipV="1">
            <a:off x="3947698" y="1950003"/>
            <a:ext cx="0" cy="158658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224461" y="1950003"/>
            <a:ext cx="274728" cy="2747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
        <p:nvSpPr>
          <p:cNvPr id="19" name="TextBox 43">
            <a:extLst>
              <a:ext uri="{FF2B5EF4-FFF2-40B4-BE49-F238E27FC236}">
                <a16:creationId xmlns:a16="http://schemas.microsoft.com/office/drawing/2014/main" id="{33D329AB-72E3-4A3F-8F95-26F34BCD26C8}"/>
              </a:ext>
            </a:extLst>
          </p:cNvPr>
          <p:cNvSpPr txBox="1"/>
          <p:nvPr/>
        </p:nvSpPr>
        <p:spPr>
          <a:xfrm>
            <a:off x="4585460" y="2554177"/>
            <a:ext cx="3057247" cy="564898"/>
          </a:xfrm>
          <a:prstGeom prst="rect">
            <a:avLst/>
          </a:prstGeom>
          <a:noFill/>
        </p:spPr>
        <p:txBody>
          <a:bodyPr wrap="none" rtlCol="0">
            <a:spAutoFit/>
          </a:bodyPr>
          <a:lstStyle/>
          <a:p>
            <a:pPr>
              <a:lnSpc>
                <a:spcPct val="120000"/>
              </a:lnSpc>
            </a:pPr>
            <a:r>
              <a:rPr lang="zh-CN" altLang="en-US" sz="2800" dirty="0">
                <a:solidFill>
                  <a:schemeClr val="bg2">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自定义函数的技巧</a:t>
            </a:r>
            <a:endParaRPr lang="en-US" altLang="zh-CN" sz="2800" dirty="0">
              <a:solidFill>
                <a:schemeClr val="bg2">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椭圆 21">
            <a:extLst>
              <a:ext uri="{FF2B5EF4-FFF2-40B4-BE49-F238E27FC236}">
                <a16:creationId xmlns:a16="http://schemas.microsoft.com/office/drawing/2014/main" id="{1E046ECC-FB46-4A1B-83E9-2F4789F18D41}"/>
              </a:ext>
            </a:extLst>
          </p:cNvPr>
          <p:cNvSpPr/>
          <p:nvPr/>
        </p:nvSpPr>
        <p:spPr>
          <a:xfrm>
            <a:off x="4224461" y="2646785"/>
            <a:ext cx="274728" cy="2747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Tree>
    <p:extLst>
      <p:ext uri="{BB962C8B-B14F-4D97-AF65-F5344CB8AC3E}">
        <p14:creationId xmlns:p14="http://schemas.microsoft.com/office/powerpoint/2010/main" val="1195952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p:tgtEl>
                                          <p:spTgt spid="22"/>
                                        </p:tgtEl>
                                        <p:attrNameLst>
                                          <p:attrName>ppt_x</p:attrName>
                                        </p:attrNameLst>
                                      </p:cBhvr>
                                      <p:tavLst>
                                        <p:tav tm="0">
                                          <p:val>
                                            <p:strVal val="#ppt_x-#ppt_w*1.125000"/>
                                          </p:val>
                                        </p:tav>
                                        <p:tav tm="100000">
                                          <p:val>
                                            <p:strVal val="#ppt_x"/>
                                          </p:val>
                                        </p:tav>
                                      </p:tavLst>
                                    </p:anim>
                                    <p:animEffect transition="in" filter="wipe(right)">
                                      <p:cBhvr>
                                        <p:cTn id="24" dur="500"/>
                                        <p:tgtEl>
                                          <p:spTgt spid="22"/>
                                        </p:tgtEl>
                                      </p:cBhvr>
                                    </p:animEffect>
                                  </p:childTnLst>
                                </p:cTn>
                              </p:par>
                              <p:par>
                                <p:cTn id="25" presetID="12" presetClass="entr" presetSubtype="8" fill="hold" grpId="0" nodeType="withEffect">
                                  <p:stCondLst>
                                    <p:cond delay="3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right)">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19"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285750"/>
            <a:ext cx="723900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示例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：用户输入一个整数，判断其是奇数还是偶数，并输出。</a:t>
            </a:r>
          </a:p>
        </p:txBody>
      </p:sp>
      <p:pic>
        <p:nvPicPr>
          <p:cNvPr id="4" name="图片 3">
            <a:extLst>
              <a:ext uri="{FF2B5EF4-FFF2-40B4-BE49-F238E27FC236}">
                <a16:creationId xmlns:a16="http://schemas.microsoft.com/office/drawing/2014/main" id="{8EEC22D4-09BA-4D6A-A2EB-9BD0F6299096}"/>
              </a:ext>
            </a:extLst>
          </p:cNvPr>
          <p:cNvPicPr>
            <a:picLocks noChangeAspect="1"/>
          </p:cNvPicPr>
          <p:nvPr/>
        </p:nvPicPr>
        <p:blipFill>
          <a:blip r:embed="rId2"/>
          <a:stretch>
            <a:fillRect/>
          </a:stretch>
        </p:blipFill>
        <p:spPr>
          <a:xfrm>
            <a:off x="914400" y="1352550"/>
            <a:ext cx="3000000" cy="1657143"/>
          </a:xfrm>
          <a:prstGeom prst="rect">
            <a:avLst/>
          </a:prstGeom>
        </p:spPr>
      </p:pic>
      <p:pic>
        <p:nvPicPr>
          <p:cNvPr id="6" name="图片 5">
            <a:extLst>
              <a:ext uri="{FF2B5EF4-FFF2-40B4-BE49-F238E27FC236}">
                <a16:creationId xmlns:a16="http://schemas.microsoft.com/office/drawing/2014/main" id="{A7A56913-5C8E-406C-86F2-60B1257C512C}"/>
              </a:ext>
            </a:extLst>
          </p:cNvPr>
          <p:cNvPicPr>
            <a:picLocks noChangeAspect="1"/>
          </p:cNvPicPr>
          <p:nvPr/>
        </p:nvPicPr>
        <p:blipFill>
          <a:blip r:embed="rId3"/>
          <a:stretch>
            <a:fillRect/>
          </a:stretch>
        </p:blipFill>
        <p:spPr>
          <a:xfrm>
            <a:off x="990600" y="3181350"/>
            <a:ext cx="3000000" cy="1828571"/>
          </a:xfrm>
          <a:prstGeom prst="rect">
            <a:avLst/>
          </a:prstGeom>
        </p:spPr>
      </p:pic>
      <p:pic>
        <p:nvPicPr>
          <p:cNvPr id="8" name="图片 7">
            <a:extLst>
              <a:ext uri="{FF2B5EF4-FFF2-40B4-BE49-F238E27FC236}">
                <a16:creationId xmlns:a16="http://schemas.microsoft.com/office/drawing/2014/main" id="{59552C57-5A55-42D2-BE48-8E8EED1A40F2}"/>
              </a:ext>
            </a:extLst>
          </p:cNvPr>
          <p:cNvPicPr>
            <a:picLocks noChangeAspect="1"/>
          </p:cNvPicPr>
          <p:nvPr/>
        </p:nvPicPr>
        <p:blipFill>
          <a:blip r:embed="rId4"/>
          <a:stretch>
            <a:fillRect/>
          </a:stretch>
        </p:blipFill>
        <p:spPr>
          <a:xfrm>
            <a:off x="4333603" y="895350"/>
            <a:ext cx="3676190" cy="1752381"/>
          </a:xfrm>
          <a:prstGeom prst="rect">
            <a:avLst/>
          </a:prstGeom>
        </p:spPr>
      </p:pic>
      <p:pic>
        <p:nvPicPr>
          <p:cNvPr id="10" name="图片 9">
            <a:extLst>
              <a:ext uri="{FF2B5EF4-FFF2-40B4-BE49-F238E27FC236}">
                <a16:creationId xmlns:a16="http://schemas.microsoft.com/office/drawing/2014/main" id="{CFF56ACF-6397-4C0F-B3C7-2925EEF84370}"/>
              </a:ext>
            </a:extLst>
          </p:cNvPr>
          <p:cNvPicPr>
            <a:picLocks noChangeAspect="1"/>
          </p:cNvPicPr>
          <p:nvPr/>
        </p:nvPicPr>
        <p:blipFill>
          <a:blip r:embed="rId5"/>
          <a:stretch>
            <a:fillRect/>
          </a:stretch>
        </p:blipFill>
        <p:spPr>
          <a:xfrm>
            <a:off x="4420689" y="2596243"/>
            <a:ext cx="3266667" cy="2419048"/>
          </a:xfrm>
          <a:prstGeom prst="rect">
            <a:avLst/>
          </a:prstGeom>
        </p:spPr>
      </p:pic>
    </p:spTree>
    <p:extLst>
      <p:ext uri="{BB962C8B-B14F-4D97-AF65-F5344CB8AC3E}">
        <p14:creationId xmlns:p14="http://schemas.microsoft.com/office/powerpoint/2010/main" val="388268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solidFill>
                <a:prstClr val="black"/>
              </a:solidFill>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solidFill>
                <a:prstClr val="black"/>
              </a:solidFill>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solidFill>
                <a:prstClr val="black"/>
              </a:solidFill>
            </a:endParaRPr>
          </a:p>
        </p:txBody>
      </p:sp>
      <p:sp>
        <p:nvSpPr>
          <p:cNvPr id="7" name="object 7"/>
          <p:cNvSpPr txBox="1">
            <a:spLocks noGrp="1"/>
          </p:cNvSpPr>
          <p:nvPr>
            <p:ph type="title"/>
          </p:nvPr>
        </p:nvSpPr>
        <p:spPr>
          <a:xfrm>
            <a:off x="3543046" y="469392"/>
            <a:ext cx="2058670" cy="635635"/>
          </a:xfrm>
          <a:prstGeom prst="rect">
            <a:avLst/>
          </a:prstGeom>
        </p:spPr>
        <p:txBody>
          <a:bodyPr vert="horz" wrap="square" lIns="0" tIns="12700" rIns="0" bIns="0" rtlCol="0">
            <a:spAutoFit/>
          </a:bodyPr>
          <a:lstStyle/>
          <a:p>
            <a:pPr marL="12700">
              <a:lnSpc>
                <a:spcPct val="100000"/>
              </a:lnSpc>
              <a:spcBef>
                <a:spcPts val="100"/>
              </a:spcBef>
            </a:pPr>
            <a:r>
              <a:rPr dirty="0"/>
              <a:t>代码复用</a:t>
            </a:r>
          </a:p>
        </p:txBody>
      </p:sp>
      <p:sp>
        <p:nvSpPr>
          <p:cNvPr id="8" name="object 8"/>
          <p:cNvSpPr txBox="1">
            <a:spLocks noGrp="1"/>
          </p:cNvSpPr>
          <p:nvPr>
            <p:ph idx="1"/>
          </p:nvPr>
        </p:nvSpPr>
        <p:spPr>
          <a:xfrm>
            <a:off x="585342" y="1456435"/>
            <a:ext cx="7973314" cy="2967479"/>
          </a:xfrm>
          <a:prstGeom prst="rect">
            <a:avLst/>
          </a:prstGeom>
        </p:spPr>
        <p:txBody>
          <a:bodyPr vert="horz" wrap="square" lIns="0" tIns="12700" rIns="0" bIns="0" rtlCol="0">
            <a:spAutoFit/>
          </a:bodyPr>
          <a:lstStyle/>
          <a:p>
            <a:pPr marL="104140" marR="78740" algn="l">
              <a:lnSpc>
                <a:spcPct val="100000"/>
              </a:lnSpc>
              <a:spcBef>
                <a:spcPts val="100"/>
              </a:spcBef>
            </a:pPr>
            <a:r>
              <a:rPr lang="zh-CN" altLang="en-US" sz="2400" dirty="0">
                <a:latin typeface="微软雅黑" panose="020B0503020204020204" pitchFamily="34" charset="-122"/>
                <a:ea typeface="微软雅黑" panose="020B0503020204020204" pitchFamily="34" charset="-122"/>
              </a:rPr>
              <a:t>程序是由代码组成，但无组织的代码不易阅读和复用。所以需要</a:t>
            </a:r>
            <a:r>
              <a:rPr sz="2400" dirty="0" err="1">
                <a:latin typeface="微软雅黑" panose="020B0503020204020204" pitchFamily="34" charset="-122"/>
                <a:ea typeface="微软雅黑" panose="020B0503020204020204" pitchFamily="34" charset="-122"/>
              </a:rPr>
              <a:t>把代码当成资源进行抽象</a:t>
            </a:r>
            <a:endParaRPr sz="2400" dirty="0">
              <a:latin typeface="微软雅黑" panose="020B0503020204020204" pitchFamily="34" charset="-122"/>
              <a:ea typeface="微软雅黑" panose="020B0503020204020204" pitchFamily="34" charset="-122"/>
            </a:endParaRPr>
          </a:p>
          <a:p>
            <a:pPr marL="104775">
              <a:lnSpc>
                <a:spcPct val="100000"/>
              </a:lnSpc>
              <a:spcBef>
                <a:spcPts val="25"/>
              </a:spcBef>
            </a:pPr>
            <a:endParaRPr sz="2400" dirty="0">
              <a:latin typeface="微软雅黑" panose="020B0503020204020204" pitchFamily="34" charset="-122"/>
              <a:ea typeface="微软雅黑" panose="020B0503020204020204" pitchFamily="34" charset="-122"/>
              <a:cs typeface="Times New Roman" panose="02020603050405020304"/>
            </a:endParaRPr>
          </a:p>
          <a:p>
            <a:pPr marL="339725" indent="-222885">
              <a:lnSpc>
                <a:spcPct val="100000"/>
              </a:lnSpc>
              <a:buClr>
                <a:srgbClr val="007EDE"/>
              </a:buClr>
              <a:buFont typeface="΢"/>
              <a:buChar char="-"/>
              <a:tabLst>
                <a:tab pos="340360" algn="l"/>
              </a:tabLst>
            </a:pPr>
            <a:r>
              <a:rPr sz="2400" dirty="0">
                <a:solidFill>
                  <a:srgbClr val="000000"/>
                </a:solidFill>
                <a:latin typeface="微软雅黑" panose="020B0503020204020204" pitchFamily="34" charset="-122"/>
                <a:ea typeface="微软雅黑" panose="020B0503020204020204" pitchFamily="34" charset="-122"/>
              </a:rPr>
              <a:t>代码资源化：程序代码是一种用来表达计算的</a:t>
            </a:r>
            <a:r>
              <a:rPr sz="2400" dirty="0">
                <a:solidFill>
                  <a:srgbClr val="1DB41D"/>
                </a:solidFill>
                <a:latin typeface="微软雅黑" panose="020B0503020204020204" pitchFamily="34" charset="-122"/>
                <a:ea typeface="微软雅黑" panose="020B0503020204020204" pitchFamily="34" charset="-122"/>
                <a:cs typeface="Consolas" panose="020B0609020204030204"/>
              </a:rPr>
              <a:t>"</a:t>
            </a:r>
            <a:r>
              <a:rPr sz="2400" dirty="0">
                <a:solidFill>
                  <a:srgbClr val="000000"/>
                </a:solidFill>
                <a:latin typeface="微软雅黑" panose="020B0503020204020204" pitchFamily="34" charset="-122"/>
                <a:ea typeface="微软雅黑" panose="020B0503020204020204" pitchFamily="34" charset="-122"/>
              </a:rPr>
              <a:t>资源</a:t>
            </a:r>
            <a:r>
              <a:rPr sz="2400" dirty="0">
                <a:solidFill>
                  <a:srgbClr val="1DB41D"/>
                </a:solidFill>
                <a:latin typeface="微软雅黑" panose="020B0503020204020204" pitchFamily="34" charset="-122"/>
                <a:ea typeface="微软雅黑" panose="020B0503020204020204" pitchFamily="34" charset="-122"/>
                <a:cs typeface="Consolas" panose="020B0609020204030204"/>
              </a:rPr>
              <a:t>"</a:t>
            </a:r>
          </a:p>
          <a:p>
            <a:pPr marL="104775">
              <a:lnSpc>
                <a:spcPct val="100000"/>
              </a:lnSpc>
              <a:spcBef>
                <a:spcPts val="5"/>
              </a:spcBef>
              <a:buClr>
                <a:srgbClr val="007EDE"/>
              </a:buClr>
              <a:buFont typeface="΢"/>
              <a:buChar char="-"/>
            </a:pPr>
            <a:endParaRPr sz="2400" dirty="0">
              <a:latin typeface="微软雅黑" panose="020B0503020204020204" pitchFamily="34" charset="-122"/>
              <a:ea typeface="微软雅黑" panose="020B0503020204020204" pitchFamily="34" charset="-122"/>
              <a:cs typeface="Times New Roman" panose="02020603050405020304"/>
            </a:endParaRPr>
          </a:p>
          <a:p>
            <a:pPr marL="339725" indent="-222885">
              <a:lnSpc>
                <a:spcPct val="100000"/>
              </a:lnSpc>
              <a:buClr>
                <a:srgbClr val="007EDE"/>
              </a:buClr>
              <a:buFont typeface="΢"/>
              <a:buChar char="-"/>
              <a:tabLst>
                <a:tab pos="340360" algn="l"/>
              </a:tabLst>
            </a:pPr>
            <a:r>
              <a:rPr sz="2400" dirty="0">
                <a:solidFill>
                  <a:srgbClr val="C00000"/>
                </a:solidFill>
                <a:latin typeface="微软雅黑" panose="020B0503020204020204" pitchFamily="34" charset="-122"/>
                <a:ea typeface="微软雅黑" panose="020B0503020204020204" pitchFamily="34" charset="-122"/>
              </a:rPr>
              <a:t>代码抽象化</a:t>
            </a:r>
            <a:r>
              <a:rPr sz="2400" dirty="0">
                <a:solidFill>
                  <a:srgbClr val="000000"/>
                </a:solidFill>
                <a:latin typeface="微软雅黑" panose="020B0503020204020204" pitchFamily="34" charset="-122"/>
                <a:ea typeface="微软雅黑" panose="020B0503020204020204" pitchFamily="34" charset="-122"/>
              </a:rPr>
              <a:t>：使用函数等方法对代码赋予更高级别的定义</a:t>
            </a:r>
          </a:p>
          <a:p>
            <a:pPr marL="104775">
              <a:lnSpc>
                <a:spcPct val="100000"/>
              </a:lnSpc>
              <a:spcBef>
                <a:spcPts val="5"/>
              </a:spcBef>
              <a:buClr>
                <a:srgbClr val="007EDE"/>
              </a:buClr>
              <a:buFont typeface="΢"/>
              <a:buChar char="-"/>
            </a:pPr>
            <a:endParaRPr sz="2400" dirty="0">
              <a:latin typeface="微软雅黑" panose="020B0503020204020204" pitchFamily="34" charset="-122"/>
              <a:ea typeface="微软雅黑" panose="020B0503020204020204" pitchFamily="34" charset="-122"/>
              <a:cs typeface="Times New Roman" panose="02020603050405020304"/>
            </a:endParaRPr>
          </a:p>
          <a:p>
            <a:pPr marL="339725" indent="-222885">
              <a:lnSpc>
                <a:spcPct val="100000"/>
              </a:lnSpc>
              <a:buClr>
                <a:srgbClr val="007EDE"/>
              </a:buClr>
              <a:buFont typeface="΢"/>
              <a:buChar char="-"/>
              <a:tabLst>
                <a:tab pos="340360" algn="l"/>
              </a:tabLst>
            </a:pPr>
            <a:r>
              <a:rPr sz="2400" spc="-5" dirty="0">
                <a:solidFill>
                  <a:srgbClr val="000000"/>
                </a:solidFill>
                <a:latin typeface="微软雅黑" panose="020B0503020204020204" pitchFamily="34" charset="-122"/>
                <a:ea typeface="微软雅黑" panose="020B0503020204020204" pitchFamily="34" charset="-122"/>
              </a:rPr>
              <a:t>代码复用：同一份代码在需要时可以被重复使用</a:t>
            </a:r>
          </a:p>
        </p:txBody>
      </p:sp>
    </p:spTree>
    <p:extLst>
      <p:ext uri="{BB962C8B-B14F-4D97-AF65-F5344CB8AC3E}">
        <p14:creationId xmlns:p14="http://schemas.microsoft.com/office/powerpoint/2010/main" val="6434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solidFill>
                <a:prstClr val="black"/>
              </a:solidFill>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solidFill>
                <a:prstClr val="black"/>
              </a:solidFill>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solidFill>
                <a:prstClr val="black"/>
              </a:solidFill>
            </a:endParaRPr>
          </a:p>
        </p:txBody>
      </p:sp>
      <p:sp>
        <p:nvSpPr>
          <p:cNvPr id="7" name="object 7"/>
          <p:cNvSpPr txBox="1">
            <a:spLocks noGrp="1"/>
          </p:cNvSpPr>
          <p:nvPr>
            <p:ph type="title"/>
          </p:nvPr>
        </p:nvSpPr>
        <p:spPr>
          <a:xfrm>
            <a:off x="3543046" y="469392"/>
            <a:ext cx="2058670" cy="635635"/>
          </a:xfrm>
          <a:prstGeom prst="rect">
            <a:avLst/>
          </a:prstGeom>
        </p:spPr>
        <p:txBody>
          <a:bodyPr vert="horz" wrap="square" lIns="0" tIns="12700" rIns="0" bIns="0" rtlCol="0">
            <a:spAutoFit/>
          </a:bodyPr>
          <a:lstStyle/>
          <a:p>
            <a:pPr marL="12700">
              <a:lnSpc>
                <a:spcPct val="100000"/>
              </a:lnSpc>
              <a:spcBef>
                <a:spcPts val="100"/>
              </a:spcBef>
            </a:pPr>
            <a:r>
              <a:rPr dirty="0"/>
              <a:t>代码复用</a:t>
            </a:r>
          </a:p>
        </p:txBody>
      </p:sp>
      <p:sp>
        <p:nvSpPr>
          <p:cNvPr id="8" name="object 8"/>
          <p:cNvSpPr txBox="1"/>
          <p:nvPr/>
        </p:nvSpPr>
        <p:spPr>
          <a:xfrm>
            <a:off x="990600" y="1441952"/>
            <a:ext cx="6872478" cy="382156"/>
          </a:xfrm>
          <a:prstGeom prst="rect">
            <a:avLst/>
          </a:prstGeom>
        </p:spPr>
        <p:txBody>
          <a:bodyPr vert="horz" wrap="square" lIns="0" tIns="12700" rIns="0" bIns="0" rtlCol="0">
            <a:spAutoFit/>
          </a:bodyPr>
          <a:lstStyle/>
          <a:p>
            <a:pPr marL="12700">
              <a:spcBef>
                <a:spcPts val="100"/>
              </a:spcBef>
            </a:pPr>
            <a:r>
              <a:rPr sz="2400" b="1" dirty="0">
                <a:solidFill>
                  <a:srgbClr val="006FC0"/>
                </a:solidFill>
                <a:latin typeface="微软雅黑" panose="020B0503020204020204" charset="-122"/>
                <a:cs typeface="微软雅黑" panose="020B0503020204020204" charset="-122"/>
              </a:rPr>
              <a:t>函数</a:t>
            </a:r>
            <a:r>
              <a:rPr sz="2400" b="1" spc="-40" dirty="0">
                <a:solidFill>
                  <a:srgbClr val="006FC0"/>
                </a:solidFill>
                <a:latin typeface="微软雅黑" panose="020B0503020204020204" charset="-122"/>
                <a:cs typeface="微软雅黑" panose="020B0503020204020204" charset="-122"/>
              </a:rPr>
              <a:t> </a:t>
            </a:r>
            <a:r>
              <a:rPr sz="2400" b="1" dirty="0">
                <a:solidFill>
                  <a:srgbClr val="006FC0"/>
                </a:solidFill>
                <a:latin typeface="微软雅黑" panose="020B0503020204020204" charset="-122"/>
                <a:cs typeface="微软雅黑" panose="020B0503020204020204" charset="-122"/>
              </a:rPr>
              <a:t>和</a:t>
            </a:r>
            <a:r>
              <a:rPr sz="2400" b="1" spc="-35" dirty="0">
                <a:solidFill>
                  <a:srgbClr val="006FC0"/>
                </a:solidFill>
                <a:latin typeface="微软雅黑" panose="020B0503020204020204" charset="-122"/>
                <a:cs typeface="微软雅黑" panose="020B0503020204020204" charset="-122"/>
              </a:rPr>
              <a:t> </a:t>
            </a:r>
            <a:r>
              <a:rPr sz="2400" b="1" dirty="0" err="1">
                <a:solidFill>
                  <a:srgbClr val="006FC0"/>
                </a:solidFill>
                <a:latin typeface="微软雅黑" panose="020B0503020204020204" charset="-122"/>
                <a:cs typeface="微软雅黑" panose="020B0503020204020204" charset="-122"/>
              </a:rPr>
              <a:t>对象</a:t>
            </a:r>
            <a:r>
              <a:rPr lang="en-US" sz="2400" b="1" dirty="0">
                <a:solidFill>
                  <a:srgbClr val="006FC0"/>
                </a:solidFill>
                <a:latin typeface="微软雅黑" panose="020B0503020204020204" charset="-122"/>
                <a:cs typeface="微软雅黑" panose="020B0503020204020204" charset="-122"/>
              </a:rPr>
              <a:t>(</a:t>
            </a:r>
            <a:r>
              <a:rPr lang="zh-CN" altLang="en-US" sz="2400" b="1" dirty="0">
                <a:solidFill>
                  <a:srgbClr val="006FC0"/>
                </a:solidFill>
                <a:latin typeface="微软雅黑" panose="020B0503020204020204" charset="-122"/>
                <a:cs typeface="微软雅黑" panose="020B0503020204020204" charset="-122"/>
              </a:rPr>
              <a:t>方法</a:t>
            </a:r>
            <a:r>
              <a:rPr lang="en-US" sz="2400" b="1" dirty="0">
                <a:solidFill>
                  <a:srgbClr val="006FC0"/>
                </a:solidFill>
                <a:latin typeface="微软雅黑" panose="020B0503020204020204" charset="-122"/>
                <a:cs typeface="微软雅黑" panose="020B0503020204020204" charset="-122"/>
              </a:rPr>
              <a:t>)</a:t>
            </a:r>
            <a:r>
              <a:rPr sz="2400" b="1" spc="-40" dirty="0">
                <a:solidFill>
                  <a:srgbClr val="006FC0"/>
                </a:solidFill>
                <a:latin typeface="微软雅黑" panose="020B0503020204020204" charset="-122"/>
                <a:cs typeface="微软雅黑" panose="020B0503020204020204" charset="-122"/>
              </a:rPr>
              <a:t> </a:t>
            </a:r>
            <a:r>
              <a:rPr sz="2400" b="1" dirty="0">
                <a:solidFill>
                  <a:srgbClr val="006FC0"/>
                </a:solidFill>
                <a:latin typeface="微软雅黑" panose="020B0503020204020204" charset="-122"/>
                <a:cs typeface="微软雅黑" panose="020B0503020204020204" charset="-122"/>
              </a:rPr>
              <a:t>是代码复用的两种主要形式</a:t>
            </a:r>
            <a:endParaRPr sz="2400" dirty="0">
              <a:solidFill>
                <a:prstClr val="black"/>
              </a:solidFill>
              <a:latin typeface="微软雅黑" panose="020B0503020204020204" charset="-122"/>
              <a:cs typeface="微软雅黑" panose="020B0503020204020204" charset="-122"/>
            </a:endParaRPr>
          </a:p>
        </p:txBody>
      </p:sp>
      <p:sp>
        <p:nvSpPr>
          <p:cNvPr id="9" name="object 9"/>
          <p:cNvSpPr txBox="1"/>
          <p:nvPr/>
        </p:nvSpPr>
        <p:spPr>
          <a:xfrm>
            <a:off x="721105" y="2280689"/>
            <a:ext cx="3382010" cy="1031240"/>
          </a:xfrm>
          <a:prstGeom prst="rect">
            <a:avLst/>
          </a:prstGeom>
        </p:spPr>
        <p:txBody>
          <a:bodyPr vert="horz" wrap="square" lIns="0" tIns="12700" rIns="0" bIns="0" rtlCol="0">
            <a:spAutoFit/>
          </a:bodyPr>
          <a:lstStyle/>
          <a:p>
            <a:pPr marL="12700" marR="5080" indent="1117600">
              <a:lnSpc>
                <a:spcPct val="150000"/>
              </a:lnSpc>
              <a:spcBef>
                <a:spcPts val="100"/>
              </a:spcBef>
            </a:pPr>
            <a:r>
              <a:rPr sz="2200" b="1" dirty="0">
                <a:solidFill>
                  <a:srgbClr val="C00000"/>
                </a:solidFill>
                <a:latin typeface="微软雅黑" panose="020B0503020204020204" charset="-122"/>
                <a:cs typeface="微软雅黑" panose="020B0503020204020204" charset="-122"/>
              </a:rPr>
              <a:t>函数</a:t>
            </a:r>
            <a:r>
              <a:rPr sz="2200" b="1" dirty="0">
                <a:solidFill>
                  <a:prstClr val="black"/>
                </a:solidFill>
                <a:latin typeface="微软雅黑" panose="020B0503020204020204" charset="-122"/>
                <a:cs typeface="微软雅黑" panose="020B0503020204020204" charset="-122"/>
              </a:rPr>
              <a:t>：将代码命名 在代码层面建立了初步抽象</a:t>
            </a:r>
            <a:endParaRPr sz="2200" dirty="0">
              <a:solidFill>
                <a:prstClr val="black"/>
              </a:solidFill>
              <a:latin typeface="微软雅黑" panose="020B0503020204020204" charset="-122"/>
              <a:cs typeface="微软雅黑" panose="020B0503020204020204" charset="-122"/>
            </a:endParaRPr>
          </a:p>
        </p:txBody>
      </p:sp>
      <p:sp>
        <p:nvSpPr>
          <p:cNvPr id="10" name="object 10"/>
          <p:cNvSpPr txBox="1"/>
          <p:nvPr/>
        </p:nvSpPr>
        <p:spPr>
          <a:xfrm>
            <a:off x="4894579" y="2190546"/>
            <a:ext cx="3661410" cy="1534795"/>
          </a:xfrm>
          <a:prstGeom prst="rect">
            <a:avLst/>
          </a:prstGeom>
        </p:spPr>
        <p:txBody>
          <a:bodyPr vert="horz" wrap="square" lIns="0" tIns="180340" rIns="0" bIns="0" rtlCol="0">
            <a:spAutoFit/>
          </a:bodyPr>
          <a:lstStyle/>
          <a:p>
            <a:pPr marL="12700">
              <a:spcBef>
                <a:spcPts val="1420"/>
              </a:spcBef>
            </a:pPr>
            <a:r>
              <a:rPr sz="2200" b="1" dirty="0">
                <a:solidFill>
                  <a:srgbClr val="C00000"/>
                </a:solidFill>
                <a:latin typeface="微软雅黑" panose="020B0503020204020204" charset="-122"/>
                <a:cs typeface="微软雅黑" panose="020B0503020204020204" charset="-122"/>
              </a:rPr>
              <a:t>对象</a:t>
            </a:r>
            <a:r>
              <a:rPr sz="2200" b="1" dirty="0">
                <a:solidFill>
                  <a:prstClr val="black"/>
                </a:solidFill>
                <a:latin typeface="微软雅黑" panose="020B0503020204020204" charset="-122"/>
                <a:cs typeface="微软雅黑" panose="020B0503020204020204" charset="-122"/>
              </a:rPr>
              <a:t>：属性和方法</a:t>
            </a:r>
            <a:endParaRPr sz="2200" dirty="0">
              <a:solidFill>
                <a:prstClr val="black"/>
              </a:solidFill>
              <a:latin typeface="微软雅黑" panose="020B0503020204020204" charset="-122"/>
              <a:cs typeface="微软雅黑" panose="020B0503020204020204" charset="-122"/>
            </a:endParaRPr>
          </a:p>
          <a:p>
            <a:pPr marL="12700">
              <a:spcBef>
                <a:spcPts val="1320"/>
              </a:spcBef>
              <a:tabLst>
                <a:tab pos="1677035" algn="l"/>
              </a:tabLst>
            </a:pPr>
            <a:r>
              <a:rPr sz="2200" b="1" dirty="0">
                <a:solidFill>
                  <a:prstClr val="black"/>
                </a:solidFill>
                <a:latin typeface="Consolas" panose="020B0609020204030204"/>
                <a:cs typeface="Consolas" panose="020B0609020204030204"/>
              </a:rPr>
              <a:t>&lt;a&gt;.&lt;b&gt;</a:t>
            </a:r>
            <a:r>
              <a:rPr sz="2200" b="1" spc="5" dirty="0">
                <a:solidFill>
                  <a:prstClr val="black"/>
                </a:solidFill>
                <a:latin typeface="Consolas" panose="020B0609020204030204"/>
                <a:cs typeface="Consolas" panose="020B0609020204030204"/>
              </a:rPr>
              <a:t> </a:t>
            </a:r>
            <a:r>
              <a:rPr sz="2200" b="1" dirty="0">
                <a:solidFill>
                  <a:prstClr val="black"/>
                </a:solidFill>
                <a:latin typeface="微软雅黑" panose="020B0503020204020204" charset="-122"/>
                <a:cs typeface="微软雅黑" panose="020B0503020204020204" charset="-122"/>
              </a:rPr>
              <a:t>和	</a:t>
            </a:r>
            <a:r>
              <a:rPr sz="2200" b="1" dirty="0">
                <a:solidFill>
                  <a:prstClr val="black"/>
                </a:solidFill>
                <a:latin typeface="Consolas" panose="020B0609020204030204"/>
                <a:cs typeface="Consolas" panose="020B0609020204030204"/>
              </a:rPr>
              <a:t>&lt;a&gt;.&lt;b&gt;()</a:t>
            </a:r>
            <a:endParaRPr sz="2200" dirty="0">
              <a:solidFill>
                <a:prstClr val="black"/>
              </a:solidFill>
              <a:latin typeface="Consolas" panose="020B0609020204030204"/>
              <a:cs typeface="Consolas" panose="020B0609020204030204"/>
            </a:endParaRPr>
          </a:p>
          <a:p>
            <a:pPr marL="12700">
              <a:spcBef>
                <a:spcPts val="1320"/>
              </a:spcBef>
            </a:pPr>
            <a:r>
              <a:rPr sz="2200" b="1" dirty="0">
                <a:solidFill>
                  <a:prstClr val="black"/>
                </a:solidFill>
                <a:latin typeface="微软雅黑" panose="020B0503020204020204" charset="-122"/>
                <a:cs typeface="微软雅黑" panose="020B0503020204020204" charset="-122"/>
              </a:rPr>
              <a:t>在函数之上再次组织进行抽象</a:t>
            </a:r>
            <a:endParaRPr sz="2200" dirty="0">
              <a:solidFill>
                <a:prstClr val="black"/>
              </a:solidFill>
              <a:latin typeface="微软雅黑" panose="020B0503020204020204" charset="-122"/>
              <a:cs typeface="微软雅黑" panose="020B0503020204020204" charset="-122"/>
            </a:endParaRPr>
          </a:p>
        </p:txBody>
      </p:sp>
      <p:sp>
        <p:nvSpPr>
          <p:cNvPr id="11" name="object 11"/>
          <p:cNvSpPr/>
          <p:nvPr/>
        </p:nvSpPr>
        <p:spPr>
          <a:xfrm>
            <a:off x="2412110" y="4173854"/>
            <a:ext cx="4392930" cy="76200"/>
          </a:xfrm>
          <a:custGeom>
            <a:avLst/>
            <a:gdLst/>
            <a:ahLst/>
            <a:cxnLst/>
            <a:rect l="l" t="t" r="r" b="b"/>
            <a:pathLst>
              <a:path w="4392930" h="76200">
                <a:moveTo>
                  <a:pt x="4316221" y="0"/>
                </a:moveTo>
                <a:lnTo>
                  <a:pt x="4316221" y="76200"/>
                </a:lnTo>
                <a:lnTo>
                  <a:pt x="4367275" y="50673"/>
                </a:lnTo>
                <a:lnTo>
                  <a:pt x="4328921" y="50673"/>
                </a:lnTo>
                <a:lnTo>
                  <a:pt x="4328921" y="25527"/>
                </a:lnTo>
                <a:lnTo>
                  <a:pt x="4367275" y="25527"/>
                </a:lnTo>
                <a:lnTo>
                  <a:pt x="4316221" y="0"/>
                </a:lnTo>
                <a:close/>
              </a:path>
              <a:path w="4392930" h="76200">
                <a:moveTo>
                  <a:pt x="4316221" y="25527"/>
                </a:moveTo>
                <a:lnTo>
                  <a:pt x="0" y="25527"/>
                </a:lnTo>
                <a:lnTo>
                  <a:pt x="0" y="50673"/>
                </a:lnTo>
                <a:lnTo>
                  <a:pt x="4316221" y="50673"/>
                </a:lnTo>
                <a:lnTo>
                  <a:pt x="4316221" y="25527"/>
                </a:lnTo>
                <a:close/>
              </a:path>
              <a:path w="4392930" h="76200">
                <a:moveTo>
                  <a:pt x="4367275" y="25527"/>
                </a:moveTo>
                <a:lnTo>
                  <a:pt x="4328921" y="25527"/>
                </a:lnTo>
                <a:lnTo>
                  <a:pt x="4328921" y="50673"/>
                </a:lnTo>
                <a:lnTo>
                  <a:pt x="4367275" y="50673"/>
                </a:lnTo>
                <a:lnTo>
                  <a:pt x="4392421" y="38100"/>
                </a:lnTo>
                <a:lnTo>
                  <a:pt x="4367275" y="25527"/>
                </a:lnTo>
                <a:close/>
              </a:path>
            </a:pathLst>
          </a:custGeom>
          <a:solidFill>
            <a:srgbClr val="FF921A"/>
          </a:solidFill>
        </p:spPr>
        <p:txBody>
          <a:bodyPr wrap="square" lIns="0" tIns="0" rIns="0" bIns="0" rtlCol="0"/>
          <a:lstStyle/>
          <a:p>
            <a:endParaRPr>
              <a:solidFill>
                <a:prstClr val="black"/>
              </a:solidFill>
            </a:endParaRPr>
          </a:p>
        </p:txBody>
      </p:sp>
      <p:sp>
        <p:nvSpPr>
          <p:cNvPr id="12" name="object 12"/>
          <p:cNvSpPr txBox="1"/>
          <p:nvPr/>
        </p:nvSpPr>
        <p:spPr>
          <a:xfrm>
            <a:off x="3922267" y="4370070"/>
            <a:ext cx="1245870" cy="391160"/>
          </a:xfrm>
          <a:prstGeom prst="rect">
            <a:avLst/>
          </a:prstGeom>
        </p:spPr>
        <p:txBody>
          <a:bodyPr vert="horz" wrap="square" lIns="0" tIns="12700" rIns="0" bIns="0" rtlCol="0">
            <a:spAutoFit/>
          </a:bodyPr>
          <a:lstStyle/>
          <a:p>
            <a:pPr marL="12700">
              <a:spcBef>
                <a:spcPts val="100"/>
              </a:spcBef>
            </a:pPr>
            <a:r>
              <a:rPr sz="2400" b="1" dirty="0">
                <a:solidFill>
                  <a:srgbClr val="FF921A"/>
                </a:solidFill>
                <a:latin typeface="微软雅黑" panose="020B0503020204020204" charset="-122"/>
                <a:cs typeface="微软雅黑" panose="020B0503020204020204" charset="-122"/>
              </a:rPr>
              <a:t>抽象级别</a:t>
            </a:r>
            <a:endParaRPr sz="2400">
              <a:solidFill>
                <a:prstClr val="black"/>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166181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solidFill>
                <a:prstClr val="black"/>
              </a:solidFill>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solidFill>
                <a:prstClr val="black"/>
              </a:solidFill>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solidFill>
                <a:prstClr val="black"/>
              </a:solidFill>
            </a:endParaRPr>
          </a:p>
        </p:txBody>
      </p:sp>
      <p:sp>
        <p:nvSpPr>
          <p:cNvPr id="7" name="object 7"/>
          <p:cNvSpPr txBox="1">
            <a:spLocks noGrp="1"/>
          </p:cNvSpPr>
          <p:nvPr>
            <p:ph type="title"/>
          </p:nvPr>
        </p:nvSpPr>
        <p:spPr>
          <a:xfrm>
            <a:off x="3288538" y="469392"/>
            <a:ext cx="2566670" cy="635635"/>
          </a:xfrm>
          <a:prstGeom prst="rect">
            <a:avLst/>
          </a:prstGeom>
        </p:spPr>
        <p:txBody>
          <a:bodyPr vert="horz" wrap="square" lIns="0" tIns="12700" rIns="0" bIns="0" rtlCol="0">
            <a:spAutoFit/>
          </a:bodyPr>
          <a:lstStyle/>
          <a:p>
            <a:pPr marL="12700">
              <a:lnSpc>
                <a:spcPct val="100000"/>
              </a:lnSpc>
              <a:spcBef>
                <a:spcPts val="100"/>
              </a:spcBef>
            </a:pPr>
            <a:r>
              <a:rPr dirty="0"/>
              <a:t>模块化设计</a:t>
            </a:r>
          </a:p>
        </p:txBody>
      </p:sp>
      <p:sp>
        <p:nvSpPr>
          <p:cNvPr id="8" name="object 8"/>
          <p:cNvSpPr txBox="1"/>
          <p:nvPr/>
        </p:nvSpPr>
        <p:spPr>
          <a:xfrm>
            <a:off x="690372" y="1456435"/>
            <a:ext cx="6649084" cy="2814955"/>
          </a:xfrm>
          <a:prstGeom prst="rect">
            <a:avLst/>
          </a:prstGeom>
        </p:spPr>
        <p:txBody>
          <a:bodyPr vert="horz" wrap="square" lIns="0" tIns="12700" rIns="0" bIns="0" rtlCol="0">
            <a:spAutoFit/>
          </a:bodyPr>
          <a:lstStyle/>
          <a:p>
            <a:pPr marL="2930525">
              <a:spcBef>
                <a:spcPts val="100"/>
              </a:spcBef>
            </a:pPr>
            <a:r>
              <a:rPr sz="2400" b="1" dirty="0">
                <a:solidFill>
                  <a:srgbClr val="006FC0"/>
                </a:solidFill>
                <a:latin typeface="微软雅黑" panose="020B0503020204020204" charset="-122"/>
                <a:cs typeface="微软雅黑" panose="020B0503020204020204" charset="-122"/>
              </a:rPr>
              <a:t>紧耦合</a:t>
            </a:r>
            <a:r>
              <a:rPr sz="2400" b="1" spc="-5" dirty="0">
                <a:solidFill>
                  <a:srgbClr val="006FC0"/>
                </a:solidFill>
                <a:latin typeface="微软雅黑" panose="020B0503020204020204" charset="-122"/>
                <a:cs typeface="微软雅黑" panose="020B0503020204020204" charset="-122"/>
              </a:rPr>
              <a:t> </a:t>
            </a:r>
            <a:r>
              <a:rPr sz="2400" b="1" dirty="0">
                <a:solidFill>
                  <a:srgbClr val="006FC0"/>
                </a:solidFill>
                <a:latin typeface="微软雅黑" panose="020B0503020204020204" charset="-122"/>
                <a:cs typeface="微软雅黑" panose="020B0503020204020204" charset="-122"/>
              </a:rPr>
              <a:t>松耦合</a:t>
            </a:r>
            <a:endParaRPr sz="2400">
              <a:solidFill>
                <a:prstClr val="black"/>
              </a:solidFill>
              <a:latin typeface="微软雅黑" panose="020B0503020204020204" charset="-122"/>
              <a:cs typeface="微软雅黑" panose="020B0503020204020204" charset="-122"/>
            </a:endParaRPr>
          </a:p>
          <a:p>
            <a:pPr>
              <a:spcBef>
                <a:spcPts val="25"/>
              </a:spcBef>
            </a:pPr>
            <a:endParaRPr sz="4050">
              <a:solidFill>
                <a:prstClr val="black"/>
              </a:solidFill>
              <a:latin typeface="Times New Roman" panose="02020603050405020304"/>
              <a:cs typeface="Times New Roman" panose="02020603050405020304"/>
            </a:endParaRPr>
          </a:p>
          <a:p>
            <a:pPr marL="234950" indent="-222885">
              <a:buClr>
                <a:srgbClr val="007EDE"/>
              </a:buClr>
              <a:buFont typeface="΢"/>
              <a:buChar char="-"/>
              <a:tabLst>
                <a:tab pos="235585" algn="l"/>
              </a:tabLst>
            </a:pPr>
            <a:r>
              <a:rPr sz="2400" b="1" dirty="0">
                <a:solidFill>
                  <a:prstClr val="black"/>
                </a:solidFill>
                <a:latin typeface="微软雅黑" panose="020B0503020204020204" charset="-122"/>
                <a:cs typeface="微软雅黑" panose="020B0503020204020204" charset="-122"/>
              </a:rPr>
              <a:t>紧耦合：两个部分之间交流很多，无法独立存在</a:t>
            </a:r>
            <a:endParaRPr sz="2400">
              <a:solidFill>
                <a:prstClr val="black"/>
              </a:solidFill>
              <a:latin typeface="微软雅黑" panose="020B0503020204020204" charset="-122"/>
              <a:cs typeface="微软雅黑" panose="020B0503020204020204" charset="-122"/>
            </a:endParaRPr>
          </a:p>
          <a:p>
            <a:pPr>
              <a:spcBef>
                <a:spcPts val="5"/>
              </a:spcBef>
              <a:buClr>
                <a:srgbClr val="007EDE"/>
              </a:buClr>
              <a:buFont typeface="΢"/>
              <a:buChar char="-"/>
            </a:pPr>
            <a:endParaRPr sz="2500">
              <a:solidFill>
                <a:prstClr val="black"/>
              </a:solidFill>
              <a:latin typeface="Times New Roman" panose="02020603050405020304"/>
              <a:cs typeface="Times New Roman" panose="02020603050405020304"/>
            </a:endParaRPr>
          </a:p>
          <a:p>
            <a:pPr marL="234950" indent="-222885">
              <a:buClr>
                <a:srgbClr val="007EDE"/>
              </a:buClr>
              <a:buFont typeface="΢"/>
              <a:buChar char="-"/>
              <a:tabLst>
                <a:tab pos="235585" algn="l"/>
              </a:tabLst>
            </a:pPr>
            <a:r>
              <a:rPr sz="2400" b="1" dirty="0">
                <a:solidFill>
                  <a:prstClr val="black"/>
                </a:solidFill>
                <a:latin typeface="微软雅黑" panose="020B0503020204020204" charset="-122"/>
                <a:cs typeface="微软雅黑" panose="020B0503020204020204" charset="-122"/>
              </a:rPr>
              <a:t>松耦合：两个部分之间交流较少，可以独立存在</a:t>
            </a:r>
            <a:endParaRPr sz="2400">
              <a:solidFill>
                <a:prstClr val="black"/>
              </a:solidFill>
              <a:latin typeface="微软雅黑" panose="020B0503020204020204" charset="-122"/>
              <a:cs typeface="微软雅黑" panose="020B0503020204020204" charset="-122"/>
            </a:endParaRPr>
          </a:p>
          <a:p>
            <a:pPr>
              <a:spcBef>
                <a:spcPts val="5"/>
              </a:spcBef>
              <a:buClr>
                <a:srgbClr val="007EDE"/>
              </a:buClr>
              <a:buFont typeface="΢"/>
              <a:buChar char="-"/>
            </a:pPr>
            <a:endParaRPr sz="2500">
              <a:solidFill>
                <a:prstClr val="black"/>
              </a:solidFill>
              <a:latin typeface="Times New Roman" panose="02020603050405020304"/>
              <a:cs typeface="Times New Roman" panose="02020603050405020304"/>
            </a:endParaRPr>
          </a:p>
          <a:p>
            <a:pPr marL="234950" indent="-222885">
              <a:buClr>
                <a:srgbClr val="007EDE"/>
              </a:buClr>
              <a:buFont typeface="΢"/>
              <a:buChar char="-"/>
              <a:tabLst>
                <a:tab pos="235585" algn="l"/>
              </a:tabLst>
            </a:pPr>
            <a:r>
              <a:rPr sz="2400" b="1" spc="-5" dirty="0">
                <a:solidFill>
                  <a:prstClr val="black"/>
                </a:solidFill>
                <a:latin typeface="微软雅黑" panose="020B0503020204020204" charset="-122"/>
                <a:cs typeface="微软雅黑" panose="020B0503020204020204" charset="-122"/>
              </a:rPr>
              <a:t>模块内部紧耦合、模块之间松耦合</a:t>
            </a:r>
            <a:endParaRPr sz="2400">
              <a:solidFill>
                <a:prstClr val="black"/>
              </a:solidFill>
              <a:latin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4979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285750"/>
            <a:ext cx="723900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示例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：用户输入一个整数，判断其是质数（素数）还是合数，并输出。</a:t>
            </a:r>
          </a:p>
        </p:txBody>
      </p:sp>
      <p:pic>
        <p:nvPicPr>
          <p:cNvPr id="5" name="图片 4">
            <a:extLst>
              <a:ext uri="{FF2B5EF4-FFF2-40B4-BE49-F238E27FC236}">
                <a16:creationId xmlns:a16="http://schemas.microsoft.com/office/drawing/2014/main" id="{BD616D9B-BB6F-4514-ADCE-7C929D270568}"/>
              </a:ext>
            </a:extLst>
          </p:cNvPr>
          <p:cNvPicPr>
            <a:picLocks noChangeAspect="1"/>
          </p:cNvPicPr>
          <p:nvPr/>
        </p:nvPicPr>
        <p:blipFill>
          <a:blip r:embed="rId2"/>
          <a:stretch>
            <a:fillRect/>
          </a:stretch>
        </p:blipFill>
        <p:spPr>
          <a:xfrm>
            <a:off x="4800600" y="1139062"/>
            <a:ext cx="3586592" cy="3109087"/>
          </a:xfrm>
          <a:prstGeom prst="rect">
            <a:avLst/>
          </a:prstGeom>
        </p:spPr>
      </p:pic>
      <p:pic>
        <p:nvPicPr>
          <p:cNvPr id="9" name="图片 8">
            <a:extLst>
              <a:ext uri="{FF2B5EF4-FFF2-40B4-BE49-F238E27FC236}">
                <a16:creationId xmlns:a16="http://schemas.microsoft.com/office/drawing/2014/main" id="{65E78D4E-98A9-428E-8B81-E57ACBA21D7F}"/>
              </a:ext>
            </a:extLst>
          </p:cNvPr>
          <p:cNvPicPr>
            <a:picLocks noChangeAspect="1"/>
          </p:cNvPicPr>
          <p:nvPr/>
        </p:nvPicPr>
        <p:blipFill>
          <a:blip r:embed="rId3"/>
          <a:stretch>
            <a:fillRect/>
          </a:stretch>
        </p:blipFill>
        <p:spPr>
          <a:xfrm>
            <a:off x="533400" y="1428750"/>
            <a:ext cx="3958936" cy="2286000"/>
          </a:xfrm>
          <a:prstGeom prst="rect">
            <a:avLst/>
          </a:prstGeom>
        </p:spPr>
      </p:pic>
    </p:spTree>
    <p:extLst>
      <p:ext uri="{BB962C8B-B14F-4D97-AF65-F5344CB8AC3E}">
        <p14:creationId xmlns:p14="http://schemas.microsoft.com/office/powerpoint/2010/main" val="72628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3110229" y="313371"/>
            <a:ext cx="2865755" cy="566822"/>
          </a:xfrm>
          <a:prstGeom prst="rect">
            <a:avLst/>
          </a:prstGeom>
        </p:spPr>
        <p:txBody>
          <a:bodyPr vert="horz" wrap="square" lIns="0" tIns="12700" rIns="0" bIns="0" rtlCol="0">
            <a:spAutoFit/>
          </a:bodyPr>
          <a:lstStyle/>
          <a:p>
            <a:pPr marL="12700">
              <a:lnSpc>
                <a:spcPct val="100000"/>
              </a:lnSpc>
              <a:spcBef>
                <a:spcPts val="100"/>
              </a:spcBef>
            </a:pPr>
            <a:r>
              <a:rPr sz="3600" spc="-5" dirty="0"/>
              <a:t>l</a:t>
            </a:r>
            <a:r>
              <a:rPr sz="3600" dirty="0"/>
              <a:t>ambda函数</a:t>
            </a:r>
          </a:p>
        </p:txBody>
      </p:sp>
      <p:sp>
        <p:nvSpPr>
          <p:cNvPr id="8" name="object 8"/>
          <p:cNvSpPr txBox="1"/>
          <p:nvPr/>
        </p:nvSpPr>
        <p:spPr>
          <a:xfrm>
            <a:off x="736219" y="3433628"/>
            <a:ext cx="7795895" cy="968663"/>
          </a:xfrm>
          <a:prstGeom prst="rect">
            <a:avLst/>
          </a:prstGeom>
        </p:spPr>
        <p:txBody>
          <a:bodyPr vert="horz" wrap="square" lIns="0" tIns="12700" rIns="0" bIns="0" rtlCol="0">
            <a:spAutoFit/>
          </a:bodyPr>
          <a:lstStyle/>
          <a:p>
            <a:pPr marL="234950" indent="-222885">
              <a:lnSpc>
                <a:spcPct val="150000"/>
              </a:lnSpc>
              <a:buClr>
                <a:srgbClr val="007EDE"/>
              </a:buClr>
              <a:buFont typeface="΢"/>
              <a:buChar char="-"/>
              <a:tabLst>
                <a:tab pos="235585" algn="l"/>
              </a:tabLst>
            </a:pPr>
            <a:r>
              <a:rPr sz="2200" dirty="0" err="1">
                <a:latin typeface="微软雅黑" panose="020B0503020204020204" pitchFamily="34" charset="-122"/>
                <a:ea typeface="微软雅黑" panose="020B0503020204020204" pitchFamily="34" charset="-122"/>
                <a:cs typeface="微软雅黑" panose="020B0503020204020204" charset="-122"/>
              </a:rPr>
              <a:t>使用</a:t>
            </a:r>
            <a:r>
              <a:rPr sz="2200" i="1" dirty="0" err="1">
                <a:solidFill>
                  <a:srgbClr val="FF7700"/>
                </a:solidFill>
                <a:latin typeface="微软雅黑" panose="020B0503020204020204" pitchFamily="34" charset="-122"/>
                <a:ea typeface="微软雅黑" panose="020B0503020204020204" pitchFamily="34" charset="-122"/>
                <a:cs typeface="Consolas" panose="020B0609020204030204"/>
              </a:rPr>
              <a:t>lambda</a:t>
            </a:r>
            <a:r>
              <a:rPr sz="2200" dirty="0" err="1">
                <a:latin typeface="微软雅黑" panose="020B0503020204020204" pitchFamily="34" charset="-122"/>
                <a:ea typeface="微软雅黑" panose="020B0503020204020204" pitchFamily="34" charset="-122"/>
                <a:cs typeface="微软雅黑" panose="020B0503020204020204" charset="-122"/>
              </a:rPr>
              <a:t>保留字定义</a:t>
            </a:r>
            <a:r>
              <a:rPr sz="2200" dirty="0">
                <a:latin typeface="微软雅黑" panose="020B0503020204020204" pitchFamily="34" charset="-122"/>
                <a:ea typeface="微软雅黑" panose="020B0503020204020204" pitchFamily="34" charset="-122"/>
                <a:cs typeface="微软雅黑" panose="020B0503020204020204" charset="-122"/>
              </a:rPr>
              <a:t>，</a:t>
            </a:r>
            <a:r>
              <a:rPr lang="zh-CN" altLang="en-US" sz="2200" dirty="0">
                <a:latin typeface="微软雅黑" panose="020B0503020204020204" pitchFamily="34" charset="-122"/>
                <a:ea typeface="微软雅黑" panose="020B0503020204020204" pitchFamily="34" charset="-122"/>
                <a:cs typeface="微软雅黑" panose="020B0503020204020204" charset="-122"/>
              </a:rPr>
              <a:t>左侧是</a:t>
            </a:r>
            <a:r>
              <a:rPr sz="2200" dirty="0" err="1">
                <a:latin typeface="微软雅黑" panose="020B0503020204020204" pitchFamily="34" charset="-122"/>
                <a:ea typeface="微软雅黑" panose="020B0503020204020204" pitchFamily="34" charset="-122"/>
                <a:cs typeface="微软雅黑" panose="020B0503020204020204" charset="-122"/>
              </a:rPr>
              <a:t>函数名</a:t>
            </a:r>
            <a:r>
              <a:rPr lang="en-US" sz="2200" dirty="0">
                <a:latin typeface="微软雅黑" panose="020B0503020204020204" pitchFamily="34" charset="-122"/>
                <a:ea typeface="微软雅黑" panose="020B0503020204020204" pitchFamily="34" charset="-122"/>
                <a:cs typeface="微软雅黑" panose="020B0503020204020204" charset="-122"/>
              </a:rPr>
              <a:t>; </a:t>
            </a:r>
          </a:p>
          <a:p>
            <a:pPr marL="234950" indent="-222885">
              <a:lnSpc>
                <a:spcPct val="150000"/>
              </a:lnSpc>
              <a:buClr>
                <a:srgbClr val="007EDE"/>
              </a:buClr>
              <a:buFont typeface="΢"/>
              <a:buChar char="-"/>
              <a:tabLst>
                <a:tab pos="235585" algn="l"/>
              </a:tabLst>
            </a:pPr>
            <a:r>
              <a:rPr sz="2200" spc="-5" dirty="0" err="1">
                <a:latin typeface="微软雅黑" panose="020B0503020204020204" pitchFamily="34" charset="-122"/>
                <a:ea typeface="微软雅黑" panose="020B0503020204020204" pitchFamily="34" charset="-122"/>
                <a:cs typeface="微软雅黑" panose="020B0503020204020204" charset="-122"/>
              </a:rPr>
              <a:t>lambda函数用于定义简单的、能够在一行内表示的函数</a:t>
            </a:r>
            <a:endParaRPr sz="2200" dirty="0">
              <a:latin typeface="微软雅黑" panose="020B0503020204020204" pitchFamily="34" charset="-122"/>
              <a:ea typeface="微软雅黑" panose="020B0503020204020204" pitchFamily="34" charset="-122"/>
              <a:cs typeface="微软雅黑" panose="020B0503020204020204" charset="-122"/>
            </a:endParaRPr>
          </a:p>
        </p:txBody>
      </p:sp>
      <p:sp>
        <p:nvSpPr>
          <p:cNvPr id="9" name="object 7"/>
          <p:cNvSpPr txBox="1">
            <a:spLocks/>
          </p:cNvSpPr>
          <p:nvPr/>
        </p:nvSpPr>
        <p:spPr>
          <a:xfrm>
            <a:off x="827314" y="1113057"/>
            <a:ext cx="7086600" cy="751488"/>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altLang="zh-CN" sz="2400" kern="0" dirty="0">
                <a:solidFill>
                  <a:sysClr val="windowText" lastClr="000000"/>
                </a:solidFill>
                <a:latin typeface="微软雅黑" panose="020B0503020204020204" pitchFamily="34" charset="-122"/>
                <a:ea typeface="微软雅黑" panose="020B0503020204020204" pitchFamily="34" charset="-122"/>
              </a:rPr>
              <a:t>Lambda</a:t>
            </a:r>
            <a:r>
              <a:rPr lang="zh-CN" altLang="en-US" sz="2400" kern="0" dirty="0">
                <a:solidFill>
                  <a:sysClr val="windowText" lastClr="000000"/>
                </a:solidFill>
                <a:latin typeface="微软雅黑" panose="020B0503020204020204" pitchFamily="34" charset="-122"/>
                <a:ea typeface="微软雅黑" panose="020B0503020204020204" pitchFamily="34" charset="-122"/>
              </a:rPr>
              <a:t>能将函数构造成一种特殊的解析式，相当于中文中的“某”，格式如下：</a:t>
            </a:r>
          </a:p>
        </p:txBody>
      </p:sp>
      <p:sp>
        <p:nvSpPr>
          <p:cNvPr id="11" name="object 9"/>
          <p:cNvSpPr txBox="1"/>
          <p:nvPr/>
        </p:nvSpPr>
        <p:spPr>
          <a:xfrm>
            <a:off x="736219" y="2386710"/>
            <a:ext cx="784860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pitchFamily="34" charset="-122"/>
                <a:ea typeface="微软雅黑" panose="020B0503020204020204" pitchFamily="34" charset="-122"/>
                <a:cs typeface="Consolas" panose="020B0609020204030204"/>
              </a:rPr>
              <a:t>&lt;</a:t>
            </a:r>
            <a:r>
              <a:rPr sz="2400" dirty="0">
                <a:latin typeface="微软雅黑" panose="020B0503020204020204" pitchFamily="34" charset="-122"/>
                <a:ea typeface="微软雅黑" panose="020B0503020204020204" pitchFamily="34" charset="-122"/>
                <a:cs typeface="微软雅黑" panose="020B0503020204020204" charset="-122"/>
              </a:rPr>
              <a:t>函数名</a:t>
            </a:r>
            <a:r>
              <a:rPr sz="2400" dirty="0">
                <a:latin typeface="微软雅黑" panose="020B0503020204020204" pitchFamily="34" charset="-122"/>
                <a:ea typeface="微软雅黑" panose="020B0503020204020204" pitchFamily="34" charset="-122"/>
                <a:cs typeface="Consolas" panose="020B0609020204030204"/>
              </a:rPr>
              <a:t>&gt;</a:t>
            </a:r>
            <a:r>
              <a:rPr sz="2400" spc="-10" dirty="0">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a:t>
            </a:r>
            <a:r>
              <a:rPr sz="2400" spc="-20" dirty="0">
                <a:latin typeface="微软雅黑" panose="020B0503020204020204" pitchFamily="34" charset="-122"/>
                <a:ea typeface="微软雅黑" panose="020B0503020204020204" pitchFamily="34" charset="-122"/>
                <a:cs typeface="Consolas" panose="020B0609020204030204"/>
              </a:rPr>
              <a:t> </a:t>
            </a:r>
            <a:r>
              <a:rPr sz="2400" i="1" dirty="0">
                <a:solidFill>
                  <a:srgbClr val="FF921A"/>
                </a:solidFill>
                <a:latin typeface="微软雅黑" panose="020B0503020204020204" pitchFamily="34" charset="-122"/>
                <a:ea typeface="微软雅黑" panose="020B0503020204020204" pitchFamily="34" charset="-122"/>
                <a:cs typeface="Consolas" panose="020B0609020204030204"/>
              </a:rPr>
              <a:t>lambda</a:t>
            </a:r>
            <a:r>
              <a:rPr sz="2400" i="1" spc="10" dirty="0">
                <a:solidFill>
                  <a:srgbClr val="FF921A"/>
                </a:solidFill>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&lt;</a:t>
            </a:r>
            <a:r>
              <a:rPr lang="zh-CN" altLang="en-US" sz="2400" dirty="0">
                <a:latin typeface="微软雅黑" panose="020B0503020204020204" pitchFamily="34" charset="-122"/>
                <a:ea typeface="微软雅黑" panose="020B0503020204020204" pitchFamily="34" charset="-122"/>
                <a:cs typeface="Consolas" panose="020B0609020204030204"/>
              </a:rPr>
              <a:t>逗号隔开的</a:t>
            </a:r>
            <a:r>
              <a:rPr sz="2400" dirty="0" err="1">
                <a:latin typeface="微软雅黑" panose="020B0503020204020204" pitchFamily="34" charset="-122"/>
                <a:ea typeface="微软雅黑" panose="020B0503020204020204" pitchFamily="34" charset="-122"/>
                <a:cs typeface="微软雅黑" panose="020B0503020204020204" charset="-122"/>
              </a:rPr>
              <a:t>参数</a:t>
            </a:r>
            <a:r>
              <a:rPr sz="2400" dirty="0">
                <a:latin typeface="微软雅黑" panose="020B0503020204020204" pitchFamily="34" charset="-122"/>
                <a:ea typeface="微软雅黑" panose="020B0503020204020204" pitchFamily="34" charset="-122"/>
                <a:cs typeface="Consolas" panose="020B0609020204030204"/>
              </a:rPr>
              <a:t>&gt;:</a:t>
            </a:r>
            <a:r>
              <a:rPr sz="2400" spc="-10" dirty="0">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&lt;</a:t>
            </a:r>
            <a:r>
              <a:rPr sz="2400" dirty="0">
                <a:latin typeface="微软雅黑" panose="020B0503020204020204" pitchFamily="34" charset="-122"/>
                <a:ea typeface="微软雅黑" panose="020B0503020204020204" pitchFamily="34" charset="-122"/>
                <a:cs typeface="微软雅黑" panose="020B0503020204020204" charset="-122"/>
              </a:rPr>
              <a:t>表达式</a:t>
            </a:r>
            <a:r>
              <a:rPr sz="2400" dirty="0">
                <a:latin typeface="微软雅黑" panose="020B0503020204020204" pitchFamily="34" charset="-122"/>
                <a:ea typeface="微软雅黑" panose="020B0503020204020204" pitchFamily="34" charset="-122"/>
                <a:cs typeface="Consolas" panose="020B0609020204030204"/>
              </a:rPr>
              <a:t>&gt;</a:t>
            </a:r>
          </a:p>
        </p:txBody>
      </p:sp>
    </p:spTree>
    <p:extLst>
      <p:ext uri="{BB962C8B-B14F-4D97-AF65-F5344CB8AC3E}">
        <p14:creationId xmlns:p14="http://schemas.microsoft.com/office/powerpoint/2010/main" val="104477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904" y="1707654"/>
            <a:ext cx="2322258" cy="692497"/>
          </a:xfrm>
          <a:prstGeom prst="rect">
            <a:avLst/>
          </a:prstGeom>
          <a:noFill/>
        </p:spPr>
        <p:txBody>
          <a:bodyPr wrap="square" lIns="68580" tIns="34290" rIns="68580" bIns="34290">
            <a:spAutoFit/>
          </a:bodyPr>
          <a:lstStyle/>
          <a:p>
            <a:pPr algn="ctr"/>
            <a:r>
              <a:rPr lang="zh-CN" altLang="en-US" sz="4050" b="1" dirty="0">
                <a:ln w="6600">
                  <a:solidFill>
                    <a:schemeClr val="accent2"/>
                  </a:solidFill>
                  <a:prstDash val="solid"/>
                </a:ln>
                <a:solidFill>
                  <a:srgbClr val="FFFFFF"/>
                </a:solidFill>
                <a:effectLst>
                  <a:glow rad="228600">
                    <a:schemeClr val="accent2">
                      <a:satMod val="175000"/>
                      <a:alpha val="40000"/>
                    </a:schemeClr>
                  </a:glow>
                  <a:innerShdw blurRad="63500" dist="50800" dir="13500000">
                    <a:prstClr val="black">
                      <a:alpha val="50000"/>
                    </a:prstClr>
                  </a:innerShdw>
                </a:effectLst>
                <a:latin typeface="华文琥珀" panose="02010800040101010101" pitchFamily="2" charset="-122"/>
                <a:ea typeface="华文琥珀" panose="02010800040101010101" pitchFamily="2" charset="-122"/>
              </a:rPr>
              <a:t>下课了</a:t>
            </a:r>
          </a:p>
        </p:txBody>
      </p:sp>
      <p:sp>
        <p:nvSpPr>
          <p:cNvPr id="3" name="页脚占位符 2"/>
          <p:cNvSpPr>
            <a:spLocks noGrp="1"/>
          </p:cNvSpPr>
          <p:nvPr>
            <p:ph type="ftr" sz="quarter" idx="11"/>
          </p:nvPr>
        </p:nvSpPr>
        <p:spPr/>
        <p:txBody>
          <a:bodyPr/>
          <a:lstStyle/>
          <a:p>
            <a:r>
              <a:rPr lang="zh-CN" altLang="en-US"/>
              <a:t>山东财经大学   李秀媛</a:t>
            </a:r>
          </a:p>
        </p:txBody>
      </p:sp>
    </p:spTree>
    <p:extLst>
      <p:ext uri="{BB962C8B-B14F-4D97-AF65-F5344CB8AC3E}">
        <p14:creationId xmlns:p14="http://schemas.microsoft.com/office/powerpoint/2010/main" val="1161500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3110229" y="313371"/>
            <a:ext cx="2865755" cy="566822"/>
          </a:xfrm>
          <a:prstGeom prst="rect">
            <a:avLst/>
          </a:prstGeom>
        </p:spPr>
        <p:txBody>
          <a:bodyPr vert="horz" wrap="square" lIns="0" tIns="12700" rIns="0" bIns="0" rtlCol="0">
            <a:spAutoFit/>
          </a:bodyPr>
          <a:lstStyle/>
          <a:p>
            <a:pPr marL="12700">
              <a:lnSpc>
                <a:spcPct val="100000"/>
              </a:lnSpc>
              <a:spcBef>
                <a:spcPts val="100"/>
              </a:spcBef>
            </a:pPr>
            <a:r>
              <a:rPr sz="3600" spc="-5" dirty="0"/>
              <a:t>l</a:t>
            </a:r>
            <a:r>
              <a:rPr sz="3600" dirty="0"/>
              <a:t>ambda函数</a:t>
            </a:r>
          </a:p>
        </p:txBody>
      </p:sp>
      <p:sp>
        <p:nvSpPr>
          <p:cNvPr id="10" name="object 8"/>
          <p:cNvSpPr txBox="1"/>
          <p:nvPr/>
        </p:nvSpPr>
        <p:spPr>
          <a:xfrm>
            <a:off x="2590800" y="2269694"/>
            <a:ext cx="5635245" cy="1572225"/>
          </a:xfrm>
          <a:prstGeom prst="rect">
            <a:avLst/>
          </a:prstGeom>
        </p:spPr>
        <p:txBody>
          <a:bodyPr vert="horz" wrap="square" lIns="0" tIns="195580" rIns="0" bIns="0" rtlCol="0">
            <a:spAutoFit/>
          </a:bodyPr>
          <a:lstStyle/>
          <a:p>
            <a:pPr marL="12700">
              <a:lnSpc>
                <a:spcPct val="100000"/>
              </a:lnSpc>
              <a:spcBef>
                <a:spcPts val="1540"/>
              </a:spcBef>
              <a:tabLst>
                <a:tab pos="853440" algn="l"/>
              </a:tabLst>
            </a:pPr>
            <a:r>
              <a:rPr sz="2200" i="1" dirty="0">
                <a:solidFill>
                  <a:srgbClr val="FF921A"/>
                </a:solidFill>
                <a:latin typeface="微软雅黑" panose="020B0503020204020204" pitchFamily="34" charset="-122"/>
                <a:ea typeface="微软雅黑" panose="020B0503020204020204" pitchFamily="34" charset="-122"/>
                <a:cs typeface="Consolas" panose="020B0609020204030204"/>
              </a:rPr>
              <a:t>def	</a:t>
            </a:r>
            <a:r>
              <a:rPr sz="2200" dirty="0">
                <a:latin typeface="微软雅黑" panose="020B0503020204020204" pitchFamily="34" charset="-122"/>
                <a:ea typeface="微软雅黑" panose="020B0503020204020204" pitchFamily="34" charset="-122"/>
                <a:cs typeface="Consolas" panose="020B0609020204030204"/>
              </a:rPr>
              <a:t>&lt;</a:t>
            </a:r>
            <a:r>
              <a:rPr sz="2200" dirty="0">
                <a:solidFill>
                  <a:srgbClr val="C00000"/>
                </a:solidFill>
                <a:latin typeface="微软雅黑" panose="020B0503020204020204" pitchFamily="34" charset="-122"/>
                <a:ea typeface="微软雅黑" panose="020B0503020204020204" pitchFamily="34" charset="-122"/>
                <a:cs typeface="微软雅黑" panose="020B0503020204020204" charset="-122"/>
              </a:rPr>
              <a:t>函数名</a:t>
            </a:r>
            <a:r>
              <a:rPr sz="2200" dirty="0">
                <a:latin typeface="微软雅黑" panose="020B0503020204020204" pitchFamily="34" charset="-122"/>
                <a:ea typeface="微软雅黑" panose="020B0503020204020204" pitchFamily="34" charset="-122"/>
                <a:cs typeface="Consolas" panose="020B0609020204030204"/>
              </a:rPr>
              <a:t>&gt;</a:t>
            </a:r>
            <a:r>
              <a:rPr sz="2200" dirty="0">
                <a:solidFill>
                  <a:srgbClr val="C00000"/>
                </a:solidFill>
                <a:latin typeface="微软雅黑" panose="020B0503020204020204" pitchFamily="34" charset="-122"/>
                <a:ea typeface="微软雅黑" panose="020B0503020204020204" pitchFamily="34" charset="-122"/>
                <a:cs typeface="Consolas" panose="020B0609020204030204"/>
              </a:rPr>
              <a:t>(</a:t>
            </a:r>
            <a:r>
              <a:rPr sz="2200" dirty="0">
                <a:latin typeface="微软雅黑" panose="020B0503020204020204" pitchFamily="34" charset="-122"/>
                <a:ea typeface="微软雅黑" panose="020B0503020204020204" pitchFamily="34" charset="-122"/>
                <a:cs typeface="Consolas" panose="020B0609020204030204"/>
              </a:rPr>
              <a:t>&lt;</a:t>
            </a:r>
            <a:r>
              <a:rPr sz="2200" dirty="0">
                <a:solidFill>
                  <a:srgbClr val="3333FF"/>
                </a:solidFill>
                <a:latin typeface="微软雅黑" panose="020B0503020204020204" pitchFamily="34" charset="-122"/>
                <a:ea typeface="微软雅黑" panose="020B0503020204020204" pitchFamily="34" charset="-122"/>
                <a:cs typeface="微软雅黑" panose="020B0503020204020204" charset="-122"/>
              </a:rPr>
              <a:t>参数</a:t>
            </a:r>
            <a:r>
              <a:rPr sz="2200" dirty="0">
                <a:latin typeface="微软雅黑" panose="020B0503020204020204" pitchFamily="34" charset="-122"/>
                <a:ea typeface="微软雅黑" panose="020B0503020204020204" pitchFamily="34" charset="-122"/>
                <a:cs typeface="Consolas" panose="020B0609020204030204"/>
              </a:rPr>
              <a:t>&gt;</a:t>
            </a:r>
            <a:r>
              <a:rPr sz="2200" dirty="0">
                <a:solidFill>
                  <a:srgbClr val="C00000"/>
                </a:solidFill>
                <a:latin typeface="微软雅黑" panose="020B0503020204020204" pitchFamily="34" charset="-122"/>
                <a:ea typeface="微软雅黑" panose="020B0503020204020204" pitchFamily="34" charset="-122"/>
                <a:cs typeface="Consolas" panose="020B0609020204030204"/>
              </a:rPr>
              <a:t>)</a:t>
            </a:r>
            <a:r>
              <a:rPr sz="2200" spc="-60" dirty="0">
                <a:solidFill>
                  <a:srgbClr val="C00000"/>
                </a:solidFill>
                <a:latin typeface="微软雅黑" panose="020B0503020204020204" pitchFamily="34" charset="-122"/>
                <a:ea typeface="微软雅黑" panose="020B0503020204020204" pitchFamily="34" charset="-122"/>
                <a:cs typeface="Consolas" panose="020B0609020204030204"/>
              </a:rPr>
              <a:t> </a:t>
            </a:r>
            <a:r>
              <a:rPr sz="2200" dirty="0">
                <a:solidFill>
                  <a:srgbClr val="C00000"/>
                </a:solidFill>
                <a:latin typeface="微软雅黑" panose="020B0503020204020204" pitchFamily="34" charset="-122"/>
                <a:ea typeface="微软雅黑" panose="020B0503020204020204" pitchFamily="34" charset="-122"/>
                <a:cs typeface="Consolas" panose="020B0609020204030204"/>
              </a:rPr>
              <a:t>:</a:t>
            </a:r>
            <a:endParaRPr sz="2200" dirty="0">
              <a:latin typeface="微软雅黑" panose="020B0503020204020204" pitchFamily="34" charset="-122"/>
              <a:ea typeface="微软雅黑" panose="020B0503020204020204" pitchFamily="34" charset="-122"/>
              <a:cs typeface="Consolas" panose="020B0609020204030204"/>
            </a:endParaRPr>
          </a:p>
          <a:p>
            <a:pPr marL="853440">
              <a:lnSpc>
                <a:spcPct val="100000"/>
              </a:lnSpc>
              <a:spcBef>
                <a:spcPts val="1440"/>
              </a:spcBef>
            </a:pPr>
            <a:r>
              <a:rPr sz="2200" dirty="0">
                <a:latin typeface="微软雅黑" panose="020B0503020204020204" pitchFamily="34" charset="-122"/>
                <a:ea typeface="微软雅黑" panose="020B0503020204020204" pitchFamily="34" charset="-122"/>
                <a:cs typeface="Consolas" panose="020B0609020204030204"/>
              </a:rPr>
              <a:t>&lt;</a:t>
            </a:r>
            <a:r>
              <a:rPr sz="2200" dirty="0" err="1">
                <a:latin typeface="微软雅黑" panose="020B0503020204020204" pitchFamily="34" charset="-122"/>
                <a:ea typeface="微软雅黑" panose="020B0503020204020204" pitchFamily="34" charset="-122"/>
                <a:cs typeface="微软雅黑" panose="020B0503020204020204" charset="-122"/>
              </a:rPr>
              <a:t>函数体</a:t>
            </a:r>
            <a:r>
              <a:rPr lang="zh-CN" altLang="en-US" sz="2200" dirty="0">
                <a:latin typeface="微软雅黑" panose="020B0503020204020204" pitchFamily="34" charset="-122"/>
                <a:ea typeface="微软雅黑" panose="020B0503020204020204" pitchFamily="34" charset="-122"/>
                <a:cs typeface="微软雅黑" panose="020B0503020204020204" charset="-122"/>
              </a:rPr>
              <a:t>是</a:t>
            </a:r>
            <a:r>
              <a:rPr lang="zh-CN" altLang="en-US" sz="2200" dirty="0">
                <a:solidFill>
                  <a:srgbClr val="7030A0"/>
                </a:solidFill>
                <a:latin typeface="微软雅黑" panose="020B0503020204020204" pitchFamily="34" charset="-122"/>
                <a:ea typeface="微软雅黑" panose="020B0503020204020204" pitchFamily="34" charset="-122"/>
                <a:cs typeface="微软雅黑" panose="020B0503020204020204" charset="-122"/>
              </a:rPr>
              <a:t>表达式</a:t>
            </a:r>
            <a:r>
              <a:rPr lang="zh-CN" altLang="en-US" sz="2200" dirty="0">
                <a:latin typeface="微软雅黑" panose="020B0503020204020204" pitchFamily="34" charset="-122"/>
                <a:ea typeface="微软雅黑" panose="020B0503020204020204" pitchFamily="34" charset="-122"/>
                <a:cs typeface="微软雅黑" panose="020B0503020204020204" charset="-122"/>
              </a:rPr>
              <a:t>赋值语句</a:t>
            </a:r>
            <a:r>
              <a:rPr sz="2200" dirty="0">
                <a:latin typeface="微软雅黑" panose="020B0503020204020204" pitchFamily="34" charset="-122"/>
                <a:ea typeface="微软雅黑" panose="020B0503020204020204" pitchFamily="34" charset="-122"/>
                <a:cs typeface="Consolas" panose="020B0609020204030204"/>
              </a:rPr>
              <a:t>&gt;</a:t>
            </a:r>
          </a:p>
          <a:p>
            <a:pPr marL="853440">
              <a:lnSpc>
                <a:spcPct val="100000"/>
              </a:lnSpc>
              <a:spcBef>
                <a:spcPts val="1440"/>
              </a:spcBef>
              <a:tabLst>
                <a:tab pos="2200275" algn="l"/>
              </a:tabLst>
            </a:pPr>
            <a:r>
              <a:rPr sz="2200" i="1" spc="-5" dirty="0">
                <a:solidFill>
                  <a:srgbClr val="FF921A"/>
                </a:solidFill>
                <a:latin typeface="微软雅黑" panose="020B0503020204020204" pitchFamily="34" charset="-122"/>
                <a:ea typeface="微软雅黑" panose="020B0503020204020204" pitchFamily="34" charset="-122"/>
                <a:cs typeface="Consolas" panose="020B0609020204030204"/>
              </a:rPr>
              <a:t>return	</a:t>
            </a:r>
            <a:r>
              <a:rPr sz="2200" spc="-5" dirty="0">
                <a:latin typeface="微软雅黑" panose="020B0503020204020204" pitchFamily="34" charset="-122"/>
                <a:ea typeface="微软雅黑" panose="020B0503020204020204" pitchFamily="34" charset="-122"/>
                <a:cs typeface="Consolas" panose="020B0609020204030204"/>
              </a:rPr>
              <a:t>&lt;</a:t>
            </a:r>
            <a:r>
              <a:rPr sz="2200" spc="-5" dirty="0">
                <a:latin typeface="微软雅黑" panose="020B0503020204020204" pitchFamily="34" charset="-122"/>
                <a:ea typeface="微软雅黑" panose="020B0503020204020204" pitchFamily="34" charset="-122"/>
                <a:cs typeface="微软雅黑" panose="020B0503020204020204" charset="-122"/>
              </a:rPr>
              <a:t>返回值</a:t>
            </a:r>
            <a:r>
              <a:rPr sz="2200" dirty="0">
                <a:latin typeface="微软雅黑" panose="020B0503020204020204" pitchFamily="34" charset="-122"/>
                <a:ea typeface="微软雅黑" panose="020B0503020204020204" pitchFamily="34" charset="-122"/>
                <a:cs typeface="Consolas" panose="020B0609020204030204"/>
              </a:rPr>
              <a:t>&gt;</a:t>
            </a:r>
          </a:p>
        </p:txBody>
      </p:sp>
      <p:sp>
        <p:nvSpPr>
          <p:cNvPr id="11" name="object 9"/>
          <p:cNvSpPr txBox="1"/>
          <p:nvPr/>
        </p:nvSpPr>
        <p:spPr>
          <a:xfrm>
            <a:off x="742349" y="1454208"/>
            <a:ext cx="784860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微软雅黑" panose="020B0503020204020204" pitchFamily="34" charset="-122"/>
                <a:ea typeface="微软雅黑" panose="020B0503020204020204" pitchFamily="34" charset="-122"/>
                <a:cs typeface="Consolas" panose="020B0609020204030204"/>
              </a:rPr>
              <a:t>&lt;</a:t>
            </a:r>
            <a:r>
              <a:rPr sz="2400" dirty="0">
                <a:solidFill>
                  <a:srgbClr val="C00000"/>
                </a:solidFill>
                <a:latin typeface="微软雅黑" panose="020B0503020204020204" pitchFamily="34" charset="-122"/>
                <a:ea typeface="微软雅黑" panose="020B0503020204020204" pitchFamily="34" charset="-122"/>
                <a:cs typeface="微软雅黑" panose="020B0503020204020204" charset="-122"/>
              </a:rPr>
              <a:t>函数名</a:t>
            </a:r>
            <a:r>
              <a:rPr sz="2400" dirty="0">
                <a:latin typeface="微软雅黑" panose="020B0503020204020204" pitchFamily="34" charset="-122"/>
                <a:ea typeface="微软雅黑" panose="020B0503020204020204" pitchFamily="34" charset="-122"/>
                <a:cs typeface="Consolas" panose="020B0609020204030204"/>
              </a:rPr>
              <a:t>&gt;</a:t>
            </a:r>
            <a:r>
              <a:rPr sz="2400" spc="-10" dirty="0">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a:t>
            </a:r>
            <a:r>
              <a:rPr sz="2400" spc="-20" dirty="0">
                <a:latin typeface="微软雅黑" panose="020B0503020204020204" pitchFamily="34" charset="-122"/>
                <a:ea typeface="微软雅黑" panose="020B0503020204020204" pitchFamily="34" charset="-122"/>
                <a:cs typeface="Consolas" panose="020B0609020204030204"/>
              </a:rPr>
              <a:t> </a:t>
            </a:r>
            <a:r>
              <a:rPr sz="2400" i="1" dirty="0">
                <a:solidFill>
                  <a:srgbClr val="FF921A"/>
                </a:solidFill>
                <a:latin typeface="微软雅黑" panose="020B0503020204020204" pitchFamily="34" charset="-122"/>
                <a:ea typeface="微软雅黑" panose="020B0503020204020204" pitchFamily="34" charset="-122"/>
                <a:cs typeface="Consolas" panose="020B0609020204030204"/>
              </a:rPr>
              <a:t>lambda</a:t>
            </a:r>
            <a:r>
              <a:rPr sz="2400" i="1" spc="10" dirty="0">
                <a:solidFill>
                  <a:srgbClr val="FF921A"/>
                </a:solidFill>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&lt;</a:t>
            </a:r>
            <a:r>
              <a:rPr lang="zh-CN" altLang="en-US" sz="2400" dirty="0">
                <a:latin typeface="微软雅黑" panose="020B0503020204020204" pitchFamily="34" charset="-122"/>
                <a:ea typeface="微软雅黑" panose="020B0503020204020204" pitchFamily="34" charset="-122"/>
                <a:cs typeface="Consolas" panose="020B0609020204030204"/>
              </a:rPr>
              <a:t>逗号隔开的</a:t>
            </a:r>
            <a:r>
              <a:rPr sz="2400" dirty="0" err="1">
                <a:solidFill>
                  <a:srgbClr val="3333FF"/>
                </a:solidFill>
                <a:latin typeface="微软雅黑" panose="020B0503020204020204" pitchFamily="34" charset="-122"/>
                <a:ea typeface="微软雅黑" panose="020B0503020204020204" pitchFamily="34" charset="-122"/>
                <a:cs typeface="微软雅黑" panose="020B0503020204020204" charset="-122"/>
              </a:rPr>
              <a:t>参数</a:t>
            </a:r>
            <a:r>
              <a:rPr sz="2400" dirty="0">
                <a:latin typeface="微软雅黑" panose="020B0503020204020204" pitchFamily="34" charset="-122"/>
                <a:ea typeface="微软雅黑" panose="020B0503020204020204" pitchFamily="34" charset="-122"/>
                <a:cs typeface="Consolas" panose="020B0609020204030204"/>
              </a:rPr>
              <a:t>&gt;:</a:t>
            </a:r>
            <a:r>
              <a:rPr sz="2400" spc="-10" dirty="0">
                <a:latin typeface="微软雅黑" panose="020B0503020204020204" pitchFamily="34" charset="-122"/>
                <a:ea typeface="微软雅黑" panose="020B0503020204020204" pitchFamily="34" charset="-122"/>
                <a:cs typeface="Consolas" panose="020B0609020204030204"/>
              </a:rPr>
              <a:t> </a:t>
            </a:r>
            <a:r>
              <a:rPr sz="2400" dirty="0">
                <a:latin typeface="微软雅黑" panose="020B0503020204020204" pitchFamily="34" charset="-122"/>
                <a:ea typeface="微软雅黑" panose="020B0503020204020204" pitchFamily="34" charset="-122"/>
                <a:cs typeface="Consolas" panose="020B0609020204030204"/>
              </a:rPr>
              <a:t>&lt;</a:t>
            </a:r>
            <a:r>
              <a:rPr sz="2400" dirty="0">
                <a:solidFill>
                  <a:srgbClr val="7030A0"/>
                </a:solidFill>
                <a:latin typeface="微软雅黑" panose="020B0503020204020204" pitchFamily="34" charset="-122"/>
                <a:ea typeface="微软雅黑" panose="020B0503020204020204" pitchFamily="34" charset="-122"/>
                <a:cs typeface="微软雅黑" panose="020B0503020204020204" charset="-122"/>
              </a:rPr>
              <a:t>表达式</a:t>
            </a:r>
            <a:r>
              <a:rPr sz="2400" dirty="0">
                <a:latin typeface="微软雅黑" panose="020B0503020204020204" pitchFamily="34" charset="-122"/>
                <a:ea typeface="微软雅黑" panose="020B0503020204020204" pitchFamily="34" charset="-122"/>
                <a:cs typeface="Consolas" panose="020B0609020204030204"/>
              </a:rPr>
              <a:t>&gt;</a:t>
            </a:r>
          </a:p>
        </p:txBody>
      </p:sp>
      <p:sp>
        <p:nvSpPr>
          <p:cNvPr id="12" name="object 10"/>
          <p:cNvSpPr txBox="1"/>
          <p:nvPr/>
        </p:nvSpPr>
        <p:spPr>
          <a:xfrm>
            <a:off x="1165985" y="2902471"/>
            <a:ext cx="786765" cy="330200"/>
          </a:xfrm>
          <a:prstGeom prst="rect">
            <a:avLst/>
          </a:prstGeom>
        </p:spPr>
        <p:txBody>
          <a:bodyPr vert="horz" wrap="square" lIns="0" tIns="12065" rIns="0" bIns="0" rtlCol="0">
            <a:spAutoFit/>
          </a:bodyPr>
          <a:lstStyle/>
          <a:p>
            <a:pPr marL="12700" algn="ctr">
              <a:lnSpc>
                <a:spcPct val="100000"/>
              </a:lnSpc>
              <a:spcBef>
                <a:spcPts val="95"/>
              </a:spcBef>
            </a:pPr>
            <a:r>
              <a:rPr lang="zh-CN" altLang="en-US" sz="2000" spc="-5" dirty="0">
                <a:solidFill>
                  <a:srgbClr val="006FC0"/>
                </a:solidFill>
                <a:latin typeface="微软雅黑" panose="020B0503020204020204" charset="-122"/>
                <a:cs typeface="微软雅黑" panose="020B0503020204020204" charset="-122"/>
              </a:rPr>
              <a:t>⇔</a:t>
            </a:r>
            <a:endParaRPr sz="2000" dirty="0">
              <a:latin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p:nvPr/>
        </p:nvSpPr>
        <p:spPr>
          <a:xfrm>
            <a:off x="4464177" y="1268604"/>
            <a:ext cx="4098290" cy="2769235"/>
          </a:xfrm>
          <a:prstGeom prst="rect">
            <a:avLst/>
          </a:prstGeom>
        </p:spPr>
        <p:txBody>
          <a:bodyPr vert="horz" wrap="square" lIns="0" tIns="165100" rIns="0" bIns="0" rtlCol="0">
            <a:spAutoFit/>
          </a:bodyPr>
          <a:lstStyle/>
          <a:p>
            <a:pPr marL="12700">
              <a:lnSpc>
                <a:spcPct val="100000"/>
              </a:lnSpc>
              <a:spcBef>
                <a:spcPts val="1300"/>
              </a:spcBef>
              <a:tabLst>
                <a:tab pos="850265" algn="l"/>
                <a:tab pos="2527935" algn="l"/>
                <a:tab pos="3086735" algn="l"/>
                <a:tab pos="3366135" algn="l"/>
              </a:tabLst>
            </a:pPr>
            <a:r>
              <a:rPr sz="2000" b="1" spc="-5" dirty="0">
                <a:solidFill>
                  <a:srgbClr val="780D17"/>
                </a:solidFill>
                <a:latin typeface="Consolas" panose="020B0609020204030204"/>
                <a:cs typeface="Consolas" panose="020B0609020204030204"/>
              </a:rPr>
              <a:t>&gt;&gt;&gt;</a:t>
            </a:r>
            <a:r>
              <a:rPr sz="2000" b="1" spc="5" dirty="0">
                <a:solidFill>
                  <a:srgbClr val="780D17"/>
                </a:solidFill>
                <a:latin typeface="Consolas" panose="020B0609020204030204"/>
                <a:cs typeface="Consolas" panose="020B0609020204030204"/>
              </a:rPr>
              <a:t> </a:t>
            </a:r>
            <a:r>
              <a:rPr sz="2000" b="1" spc="-5" dirty="0">
                <a:latin typeface="Consolas" panose="020B0609020204030204"/>
                <a:cs typeface="Consolas" panose="020B0609020204030204"/>
              </a:rPr>
              <a:t>f	=</a:t>
            </a:r>
            <a:r>
              <a:rPr sz="2000" b="1" spc="15" dirty="0">
                <a:latin typeface="Consolas" panose="020B0609020204030204"/>
                <a:cs typeface="Consolas" panose="020B0609020204030204"/>
              </a:rPr>
              <a:t> </a:t>
            </a:r>
            <a:r>
              <a:rPr sz="2000" b="1" i="1" spc="-5" dirty="0">
                <a:solidFill>
                  <a:srgbClr val="FF7700"/>
                </a:solidFill>
                <a:latin typeface="Consolas" panose="020B0609020204030204"/>
                <a:cs typeface="Consolas" panose="020B0609020204030204"/>
              </a:rPr>
              <a:t>lambda</a:t>
            </a:r>
            <a:r>
              <a:rPr sz="2000" b="1" i="1" spc="15" dirty="0">
                <a:solidFill>
                  <a:srgbClr val="FF7700"/>
                </a:solidFill>
                <a:latin typeface="Consolas" panose="020B0609020204030204"/>
                <a:cs typeface="Consolas" panose="020B0609020204030204"/>
              </a:rPr>
              <a:t> </a:t>
            </a:r>
            <a:r>
              <a:rPr sz="2000" b="1" spc="-5" dirty="0">
                <a:latin typeface="Consolas" panose="020B0609020204030204"/>
                <a:cs typeface="Consolas" panose="020B0609020204030204"/>
              </a:rPr>
              <a:t>x,	y</a:t>
            </a:r>
            <a:r>
              <a:rPr sz="2000" b="1" spc="10" dirty="0">
                <a:latin typeface="Consolas" panose="020B0609020204030204"/>
                <a:cs typeface="Consolas" panose="020B0609020204030204"/>
              </a:rPr>
              <a:t> </a:t>
            </a:r>
            <a:r>
              <a:rPr sz="2000" b="1" spc="-5" dirty="0">
                <a:latin typeface="Consolas" panose="020B0609020204030204"/>
                <a:cs typeface="Consolas" panose="020B0609020204030204"/>
              </a:rPr>
              <a:t>:	x	+</a:t>
            </a:r>
            <a:r>
              <a:rPr sz="2000" b="1" spc="-25" dirty="0">
                <a:latin typeface="Consolas" panose="020B0609020204030204"/>
                <a:cs typeface="Consolas" panose="020B0609020204030204"/>
              </a:rPr>
              <a:t> </a:t>
            </a:r>
            <a:r>
              <a:rPr sz="2000" b="1" spc="-5" dirty="0">
                <a:latin typeface="Consolas" panose="020B0609020204030204"/>
                <a:cs typeface="Consolas" panose="020B0609020204030204"/>
              </a:rPr>
              <a:t>y</a:t>
            </a:r>
            <a:endParaRPr sz="2000" dirty="0">
              <a:latin typeface="Consolas" panose="020B0609020204030204"/>
              <a:cs typeface="Consolas" panose="020B0609020204030204"/>
            </a:endParaRPr>
          </a:p>
          <a:p>
            <a:pPr marL="12700">
              <a:lnSpc>
                <a:spcPct val="100000"/>
              </a:lnSpc>
              <a:spcBef>
                <a:spcPts val="1200"/>
              </a:spcBef>
            </a:pPr>
            <a:r>
              <a:rPr sz="2000" b="1" spc="-5" dirty="0">
                <a:solidFill>
                  <a:srgbClr val="780D17"/>
                </a:solidFill>
                <a:latin typeface="Consolas" panose="020B0609020204030204"/>
                <a:cs typeface="Consolas" panose="020B0609020204030204"/>
              </a:rPr>
              <a:t>&gt;&gt;&gt; </a:t>
            </a:r>
            <a:r>
              <a:rPr sz="2000" b="1" spc="-5" dirty="0">
                <a:solidFill>
                  <a:srgbClr val="900090"/>
                </a:solidFill>
                <a:latin typeface="Consolas" panose="020B0609020204030204"/>
                <a:cs typeface="Consolas" panose="020B0609020204030204"/>
              </a:rPr>
              <a:t>f</a:t>
            </a:r>
            <a:r>
              <a:rPr sz="2000" b="1" spc="-5" dirty="0">
                <a:latin typeface="Consolas" panose="020B0609020204030204"/>
                <a:cs typeface="Consolas" panose="020B0609020204030204"/>
              </a:rPr>
              <a:t>(10,</a:t>
            </a:r>
            <a:r>
              <a:rPr sz="2000" b="1" spc="5" dirty="0">
                <a:latin typeface="Consolas" panose="020B0609020204030204"/>
                <a:cs typeface="Consolas" panose="020B0609020204030204"/>
              </a:rPr>
              <a:t> </a:t>
            </a:r>
            <a:r>
              <a:rPr sz="2000" b="1" spc="-5" dirty="0">
                <a:latin typeface="Consolas" panose="020B0609020204030204"/>
                <a:cs typeface="Consolas" panose="020B0609020204030204"/>
              </a:rPr>
              <a:t>15)</a:t>
            </a:r>
            <a:endParaRPr sz="2000" dirty="0">
              <a:latin typeface="Consolas" panose="020B0609020204030204"/>
              <a:cs typeface="Consolas" panose="020B0609020204030204"/>
            </a:endParaRPr>
          </a:p>
          <a:p>
            <a:pPr marL="12700">
              <a:lnSpc>
                <a:spcPct val="100000"/>
              </a:lnSpc>
              <a:spcBef>
                <a:spcPts val="1200"/>
              </a:spcBef>
            </a:pPr>
            <a:r>
              <a:rPr sz="2000" b="1" spc="-5" dirty="0">
                <a:solidFill>
                  <a:srgbClr val="000FFF"/>
                </a:solidFill>
                <a:latin typeface="Consolas" panose="020B0609020204030204"/>
                <a:cs typeface="Consolas" panose="020B0609020204030204"/>
              </a:rPr>
              <a:t>25</a:t>
            </a:r>
            <a:endParaRPr sz="2000" dirty="0">
              <a:latin typeface="Consolas" panose="020B0609020204030204"/>
              <a:cs typeface="Consolas" panose="020B0609020204030204"/>
            </a:endParaRPr>
          </a:p>
          <a:p>
            <a:pPr marL="12700">
              <a:lnSpc>
                <a:spcPct val="100000"/>
              </a:lnSpc>
              <a:spcBef>
                <a:spcPts val="1200"/>
              </a:spcBef>
              <a:tabLst>
                <a:tab pos="850265" algn="l"/>
              </a:tabLst>
            </a:pPr>
            <a:r>
              <a:rPr sz="2000" b="1" spc="-5" dirty="0">
                <a:solidFill>
                  <a:srgbClr val="780D17"/>
                </a:solidFill>
                <a:latin typeface="Consolas" panose="020B0609020204030204"/>
                <a:cs typeface="Consolas" panose="020B0609020204030204"/>
              </a:rPr>
              <a:t>&gt;&gt;&gt;</a:t>
            </a:r>
            <a:r>
              <a:rPr sz="2000" b="1" spc="5" dirty="0">
                <a:solidFill>
                  <a:srgbClr val="780D17"/>
                </a:solidFill>
                <a:latin typeface="Consolas" panose="020B0609020204030204"/>
                <a:cs typeface="Consolas" panose="020B0609020204030204"/>
              </a:rPr>
              <a:t> </a:t>
            </a:r>
            <a:r>
              <a:rPr sz="2000" b="1" spc="-5" dirty="0">
                <a:latin typeface="Consolas" panose="020B0609020204030204"/>
                <a:cs typeface="Consolas" panose="020B0609020204030204"/>
              </a:rPr>
              <a:t>f	=</a:t>
            </a:r>
            <a:r>
              <a:rPr sz="2000" b="1" dirty="0">
                <a:latin typeface="Consolas" panose="020B0609020204030204"/>
                <a:cs typeface="Consolas" panose="020B0609020204030204"/>
              </a:rPr>
              <a:t> </a:t>
            </a:r>
            <a:r>
              <a:rPr sz="2000" b="1" i="1" spc="-10" dirty="0">
                <a:solidFill>
                  <a:srgbClr val="FF7700"/>
                </a:solidFill>
                <a:latin typeface="Consolas" panose="020B0609020204030204"/>
                <a:cs typeface="Consolas" panose="020B0609020204030204"/>
              </a:rPr>
              <a:t>lambda</a:t>
            </a:r>
            <a:r>
              <a:rPr sz="2000" b="1" i="1" spc="-5" dirty="0">
                <a:solidFill>
                  <a:srgbClr val="FF7700"/>
                </a:solidFill>
                <a:latin typeface="Consolas" panose="020B0609020204030204"/>
                <a:cs typeface="Consolas" panose="020B0609020204030204"/>
              </a:rPr>
              <a:t> </a:t>
            </a:r>
            <a:r>
              <a:rPr sz="2000" b="1" spc="-5" dirty="0">
                <a:latin typeface="Consolas" panose="020B0609020204030204"/>
                <a:cs typeface="Consolas" panose="020B0609020204030204"/>
              </a:rPr>
              <a:t>: </a:t>
            </a:r>
            <a:r>
              <a:rPr sz="2000" b="1" spc="-10" dirty="0">
                <a:solidFill>
                  <a:srgbClr val="1DB41D"/>
                </a:solidFill>
                <a:latin typeface="Consolas" panose="020B0609020204030204"/>
                <a:cs typeface="Consolas" panose="020B0609020204030204"/>
              </a:rPr>
              <a:t>"</a:t>
            </a:r>
            <a:r>
              <a:rPr sz="2000" spc="-10" dirty="0">
                <a:solidFill>
                  <a:srgbClr val="1DB41D"/>
                </a:solidFill>
                <a:latin typeface="微软雅黑" panose="020B0503020204020204" charset="-122"/>
                <a:cs typeface="微软雅黑" panose="020B0503020204020204" charset="-122"/>
              </a:rPr>
              <a:t>lambda</a:t>
            </a:r>
            <a:r>
              <a:rPr sz="2000" spc="-5" dirty="0">
                <a:solidFill>
                  <a:srgbClr val="1DB41D"/>
                </a:solidFill>
                <a:latin typeface="微软雅黑" panose="020B0503020204020204" charset="-122"/>
                <a:cs typeface="微软雅黑" panose="020B0503020204020204" charset="-122"/>
              </a:rPr>
              <a:t>函数</a:t>
            </a:r>
            <a:r>
              <a:rPr sz="2000" b="1" spc="-5" dirty="0">
                <a:solidFill>
                  <a:srgbClr val="1DB41D"/>
                </a:solidFill>
                <a:latin typeface="Consolas" panose="020B0609020204030204"/>
                <a:cs typeface="Consolas" panose="020B0609020204030204"/>
              </a:rPr>
              <a:t>"</a:t>
            </a:r>
            <a:endParaRPr sz="2000" dirty="0">
              <a:latin typeface="Consolas" panose="020B0609020204030204"/>
              <a:cs typeface="Consolas" panose="020B0609020204030204"/>
            </a:endParaRPr>
          </a:p>
          <a:p>
            <a:pPr marL="12700" marR="2122170">
              <a:lnSpc>
                <a:spcPct val="150000"/>
              </a:lnSpc>
            </a:pPr>
            <a:r>
              <a:rPr sz="2000" b="1" spc="-5" dirty="0">
                <a:solidFill>
                  <a:srgbClr val="780D17"/>
                </a:solidFill>
                <a:latin typeface="Consolas" panose="020B0609020204030204"/>
                <a:cs typeface="Consolas" panose="020B0609020204030204"/>
              </a:rPr>
              <a:t>&gt;&gt;&gt;</a:t>
            </a:r>
            <a:r>
              <a:rPr sz="2000" b="1" spc="-50" dirty="0">
                <a:solidFill>
                  <a:srgbClr val="780D17"/>
                </a:solidFill>
                <a:latin typeface="Consolas" panose="020B0609020204030204"/>
                <a:cs typeface="Consolas" panose="020B0609020204030204"/>
              </a:rPr>
              <a:t> </a:t>
            </a:r>
            <a:r>
              <a:rPr sz="2000" b="1" spc="-5" dirty="0">
                <a:latin typeface="Consolas" panose="020B0609020204030204"/>
                <a:cs typeface="Consolas" panose="020B0609020204030204"/>
              </a:rPr>
              <a:t>print(f())  </a:t>
            </a:r>
            <a:r>
              <a:rPr sz="2000" b="1" spc="-10" dirty="0">
                <a:solidFill>
                  <a:srgbClr val="000FFF"/>
                </a:solidFill>
                <a:latin typeface="Consolas" panose="020B0609020204030204"/>
                <a:cs typeface="Consolas" panose="020B0609020204030204"/>
              </a:rPr>
              <a:t>lambda</a:t>
            </a:r>
            <a:r>
              <a:rPr sz="2000" b="1" spc="-5" dirty="0">
                <a:solidFill>
                  <a:srgbClr val="000FFF"/>
                </a:solidFill>
                <a:latin typeface="微软雅黑" panose="020B0503020204020204" charset="-122"/>
                <a:cs typeface="微软雅黑" panose="020B0503020204020204" charset="-122"/>
              </a:rPr>
              <a:t>函数</a:t>
            </a:r>
            <a:endParaRPr sz="2000" dirty="0">
              <a:latin typeface="微软雅黑" panose="020B0503020204020204" charset="-122"/>
              <a:cs typeface="微软雅黑" panose="020B0503020204020204" charset="-122"/>
            </a:endParaRPr>
          </a:p>
        </p:txBody>
      </p:sp>
      <p:sp>
        <p:nvSpPr>
          <p:cNvPr id="8" name="object 8"/>
          <p:cNvSpPr txBox="1">
            <a:spLocks noGrp="1"/>
          </p:cNvSpPr>
          <p:nvPr>
            <p:ph type="title"/>
          </p:nvPr>
        </p:nvSpPr>
        <p:spPr>
          <a:xfrm>
            <a:off x="914400" y="501869"/>
            <a:ext cx="5105400" cy="443711"/>
          </a:xfrm>
          <a:prstGeom prst="rect">
            <a:avLst/>
          </a:prstGeom>
        </p:spPr>
        <p:txBody>
          <a:bodyPr vert="horz" wrap="square" lIns="0" tIns="12700" rIns="0" bIns="0" rtlCol="0">
            <a:spAutoFit/>
          </a:bodyPr>
          <a:lstStyle/>
          <a:p>
            <a:pPr marL="12700">
              <a:lnSpc>
                <a:spcPct val="100000"/>
              </a:lnSpc>
              <a:spcBef>
                <a:spcPts val="100"/>
              </a:spcBef>
            </a:pPr>
            <a:r>
              <a:rPr sz="2800" spc="-5" dirty="0" err="1">
                <a:latin typeface="微软雅黑" panose="020B0503020204020204" pitchFamily="34" charset="-122"/>
                <a:ea typeface="微软雅黑" panose="020B0503020204020204" pitchFamily="34" charset="-122"/>
              </a:rPr>
              <a:t>lambda</a:t>
            </a:r>
            <a:r>
              <a:rPr sz="2800" dirty="0" err="1">
                <a:latin typeface="微软雅黑" panose="020B0503020204020204" pitchFamily="34" charset="-122"/>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1</a:t>
            </a:r>
            <a:endParaRPr sz="2800" dirty="0">
              <a:latin typeface="微软雅黑" panose="020B0503020204020204" pitchFamily="34" charset="-122"/>
              <a:ea typeface="微软雅黑" panose="020B0503020204020204" pitchFamily="34" charset="-122"/>
            </a:endParaRPr>
          </a:p>
        </p:txBody>
      </p:sp>
      <p:sp>
        <p:nvSpPr>
          <p:cNvPr id="9" name="object 7">
            <a:extLst>
              <a:ext uri="{FF2B5EF4-FFF2-40B4-BE49-F238E27FC236}">
                <a16:creationId xmlns:a16="http://schemas.microsoft.com/office/drawing/2014/main" id="{DEDE8137-85A3-449B-AE89-7B1D46FFF15B}"/>
              </a:ext>
            </a:extLst>
          </p:cNvPr>
          <p:cNvSpPr txBox="1"/>
          <p:nvPr/>
        </p:nvSpPr>
        <p:spPr>
          <a:xfrm>
            <a:off x="267716" y="1105661"/>
            <a:ext cx="4098290" cy="3681329"/>
          </a:xfrm>
          <a:prstGeom prst="rect">
            <a:avLst/>
          </a:prstGeom>
        </p:spPr>
        <p:txBody>
          <a:bodyPr vert="horz" wrap="square" lIns="0" tIns="165100" rIns="0" bIns="0" rtlCol="0">
            <a:spAutoFit/>
          </a:bodyPr>
          <a:lstStyle/>
          <a:p>
            <a:pPr marL="12700">
              <a:lnSpc>
                <a:spcPct val="100000"/>
              </a:lnSpc>
              <a:spcBef>
                <a:spcPts val="1300"/>
              </a:spcBef>
              <a:tabLst>
                <a:tab pos="850265" algn="l"/>
                <a:tab pos="2527935" algn="l"/>
                <a:tab pos="3086735" algn="l"/>
                <a:tab pos="3366135" algn="l"/>
              </a:tabLst>
            </a:pPr>
            <a:r>
              <a:rPr sz="2000" b="1" spc="-5" dirty="0">
                <a:solidFill>
                  <a:srgbClr val="780D17"/>
                </a:solidFill>
                <a:latin typeface="Consolas" panose="020B0609020204030204"/>
                <a:cs typeface="Consolas" panose="020B0609020204030204"/>
              </a:rPr>
              <a:t>&gt;&gt;&gt;</a:t>
            </a:r>
            <a:r>
              <a:rPr sz="2000" b="1" spc="5" dirty="0">
                <a:solidFill>
                  <a:srgbClr val="780D17"/>
                </a:solidFill>
                <a:latin typeface="Consolas" panose="020B0609020204030204"/>
                <a:cs typeface="Consolas" panose="020B0609020204030204"/>
              </a:rPr>
              <a:t> </a:t>
            </a:r>
            <a:r>
              <a:rPr lang="en-US" sz="2000" b="1" spc="5" dirty="0">
                <a:solidFill>
                  <a:srgbClr val="780D17"/>
                </a:solidFill>
                <a:latin typeface="Consolas" panose="020B0609020204030204"/>
                <a:cs typeface="Consolas" panose="020B0609020204030204"/>
              </a:rPr>
              <a:t>def </a:t>
            </a:r>
            <a:r>
              <a:rPr sz="2000" b="1" spc="-5" dirty="0">
                <a:latin typeface="Consolas" panose="020B0609020204030204"/>
                <a:cs typeface="Consolas" panose="020B0609020204030204"/>
              </a:rPr>
              <a:t>f</a:t>
            </a:r>
            <a:r>
              <a:rPr lang="en-US" sz="2000" b="1" spc="-5" dirty="0">
                <a:latin typeface="Consolas" panose="020B0609020204030204"/>
                <a:cs typeface="Consolas" panose="020B0609020204030204"/>
              </a:rPr>
              <a:t> (</a:t>
            </a:r>
            <a:r>
              <a:rPr lang="en-US" sz="2000" b="1" spc="-5" dirty="0" err="1">
                <a:latin typeface="Consolas" panose="020B0609020204030204"/>
                <a:cs typeface="Consolas" panose="020B0609020204030204"/>
              </a:rPr>
              <a:t>x,y</a:t>
            </a:r>
            <a:r>
              <a:rPr lang="en-US" sz="2000" b="1" spc="-5" dirty="0">
                <a:latin typeface="Consolas" panose="020B0609020204030204"/>
                <a:cs typeface="Consolas" panose="020B0609020204030204"/>
              </a:rPr>
              <a:t>):</a:t>
            </a:r>
          </a:p>
          <a:p>
            <a:pPr marL="12700">
              <a:lnSpc>
                <a:spcPct val="100000"/>
              </a:lnSpc>
              <a:spcBef>
                <a:spcPts val="1300"/>
              </a:spcBef>
              <a:tabLst>
                <a:tab pos="850265" algn="l"/>
                <a:tab pos="2527935" algn="l"/>
                <a:tab pos="3086735" algn="l"/>
                <a:tab pos="3366135" algn="l"/>
              </a:tabLst>
            </a:pPr>
            <a:r>
              <a:rPr lang="en-US" sz="2000" b="1" spc="-5" dirty="0">
                <a:latin typeface="Consolas" panose="020B0609020204030204"/>
                <a:cs typeface="Consolas" panose="020B0609020204030204"/>
              </a:rPr>
              <a:t>	s = x </a:t>
            </a:r>
            <a:r>
              <a:rPr sz="2000" b="1" spc="-5" dirty="0">
                <a:latin typeface="Consolas" panose="020B0609020204030204"/>
                <a:cs typeface="Consolas" panose="020B0609020204030204"/>
              </a:rPr>
              <a:t>+</a:t>
            </a:r>
            <a:r>
              <a:rPr sz="2000" b="1" spc="-25" dirty="0">
                <a:latin typeface="Consolas" panose="020B0609020204030204"/>
                <a:cs typeface="Consolas" panose="020B0609020204030204"/>
              </a:rPr>
              <a:t> </a:t>
            </a:r>
            <a:r>
              <a:rPr sz="2000" b="1" spc="-5" dirty="0">
                <a:latin typeface="Consolas" panose="020B0609020204030204"/>
                <a:cs typeface="Consolas" panose="020B0609020204030204"/>
              </a:rPr>
              <a:t>y</a:t>
            </a:r>
            <a:endParaRPr lang="en-US" sz="2000" b="1" spc="-5" dirty="0">
              <a:latin typeface="Consolas" panose="020B0609020204030204"/>
              <a:cs typeface="Consolas" panose="020B0609020204030204"/>
            </a:endParaRPr>
          </a:p>
          <a:p>
            <a:pPr marL="12700">
              <a:lnSpc>
                <a:spcPct val="100000"/>
              </a:lnSpc>
              <a:spcBef>
                <a:spcPts val="1300"/>
              </a:spcBef>
              <a:tabLst>
                <a:tab pos="850265" algn="l"/>
                <a:tab pos="2527935" algn="l"/>
                <a:tab pos="3086735" algn="l"/>
                <a:tab pos="3366135" algn="l"/>
              </a:tabLst>
            </a:pPr>
            <a:r>
              <a:rPr lang="en-US" sz="2000" b="1" spc="-5" dirty="0">
                <a:latin typeface="Consolas" panose="020B0609020204030204"/>
                <a:cs typeface="Consolas" panose="020B0609020204030204"/>
              </a:rPr>
              <a:t>	return s</a:t>
            </a:r>
            <a:endParaRPr sz="2000" dirty="0">
              <a:latin typeface="Consolas" panose="020B0609020204030204"/>
              <a:cs typeface="Consolas" panose="020B0609020204030204"/>
            </a:endParaRPr>
          </a:p>
          <a:p>
            <a:pPr marL="12700">
              <a:lnSpc>
                <a:spcPct val="100000"/>
              </a:lnSpc>
              <a:spcBef>
                <a:spcPts val="1200"/>
              </a:spcBef>
            </a:pPr>
            <a:r>
              <a:rPr sz="2000" b="1" spc="-5" dirty="0">
                <a:solidFill>
                  <a:srgbClr val="780D17"/>
                </a:solidFill>
                <a:latin typeface="Consolas" panose="020B0609020204030204"/>
                <a:cs typeface="Consolas" panose="020B0609020204030204"/>
              </a:rPr>
              <a:t>&gt;&gt;&gt; </a:t>
            </a:r>
            <a:r>
              <a:rPr sz="2000" b="1" spc="-5" dirty="0">
                <a:solidFill>
                  <a:srgbClr val="900090"/>
                </a:solidFill>
                <a:latin typeface="Consolas" panose="020B0609020204030204"/>
                <a:cs typeface="Consolas" panose="020B0609020204030204"/>
              </a:rPr>
              <a:t>f</a:t>
            </a:r>
            <a:r>
              <a:rPr sz="2000" b="1" spc="-5" dirty="0">
                <a:latin typeface="Consolas" panose="020B0609020204030204"/>
                <a:cs typeface="Consolas" panose="020B0609020204030204"/>
              </a:rPr>
              <a:t>(10,</a:t>
            </a:r>
            <a:r>
              <a:rPr sz="2000" b="1" spc="5" dirty="0">
                <a:latin typeface="Consolas" panose="020B0609020204030204"/>
                <a:cs typeface="Consolas" panose="020B0609020204030204"/>
              </a:rPr>
              <a:t> </a:t>
            </a:r>
            <a:r>
              <a:rPr sz="2000" b="1" spc="-5" dirty="0">
                <a:latin typeface="Consolas" panose="020B0609020204030204"/>
                <a:cs typeface="Consolas" panose="020B0609020204030204"/>
              </a:rPr>
              <a:t>15)</a:t>
            </a:r>
            <a:endParaRPr sz="2000" dirty="0">
              <a:latin typeface="Consolas" panose="020B0609020204030204"/>
              <a:cs typeface="Consolas" panose="020B0609020204030204"/>
            </a:endParaRPr>
          </a:p>
          <a:p>
            <a:pPr marL="12700">
              <a:lnSpc>
                <a:spcPct val="100000"/>
              </a:lnSpc>
              <a:spcBef>
                <a:spcPts val="1200"/>
              </a:spcBef>
              <a:tabLst>
                <a:tab pos="850265" algn="l"/>
              </a:tabLst>
            </a:pPr>
            <a:endParaRPr lang="en-US" sz="2000" b="1" spc="-5" dirty="0">
              <a:solidFill>
                <a:srgbClr val="780D17"/>
              </a:solidFill>
              <a:latin typeface="Consolas" panose="020B0609020204030204"/>
              <a:cs typeface="Consolas" panose="020B0609020204030204"/>
            </a:endParaRPr>
          </a:p>
          <a:p>
            <a:pPr marL="12700">
              <a:lnSpc>
                <a:spcPct val="100000"/>
              </a:lnSpc>
              <a:spcBef>
                <a:spcPts val="1200"/>
              </a:spcBef>
              <a:tabLst>
                <a:tab pos="850265" algn="l"/>
              </a:tabLst>
            </a:pPr>
            <a:r>
              <a:rPr sz="2000" b="1" spc="-5" dirty="0">
                <a:solidFill>
                  <a:srgbClr val="780D17"/>
                </a:solidFill>
                <a:latin typeface="Consolas" panose="020B0609020204030204"/>
                <a:cs typeface="Consolas" panose="020B0609020204030204"/>
              </a:rPr>
              <a:t>&gt;&gt;&gt;</a:t>
            </a:r>
            <a:r>
              <a:rPr sz="2000" b="1" spc="5" dirty="0">
                <a:solidFill>
                  <a:srgbClr val="780D17"/>
                </a:solidFill>
                <a:latin typeface="Consolas" panose="020B0609020204030204"/>
                <a:cs typeface="Consolas" panose="020B0609020204030204"/>
              </a:rPr>
              <a:t> </a:t>
            </a:r>
            <a:r>
              <a:rPr lang="en-US" sz="2000" b="1" spc="5" dirty="0">
                <a:solidFill>
                  <a:srgbClr val="780D17"/>
                </a:solidFill>
                <a:latin typeface="Consolas" panose="020B0609020204030204"/>
                <a:cs typeface="Consolas" panose="020B0609020204030204"/>
              </a:rPr>
              <a:t>def </a:t>
            </a:r>
            <a:r>
              <a:rPr sz="2000" b="1" spc="-5" dirty="0">
                <a:latin typeface="Consolas" panose="020B0609020204030204"/>
                <a:cs typeface="Consolas" panose="020B0609020204030204"/>
              </a:rPr>
              <a:t>f</a:t>
            </a:r>
            <a:r>
              <a:rPr lang="en-US" sz="2000" b="1" spc="-5" dirty="0">
                <a:latin typeface="Consolas" panose="020B0609020204030204"/>
                <a:cs typeface="Consolas" panose="020B0609020204030204"/>
              </a:rPr>
              <a:t> ():</a:t>
            </a:r>
          </a:p>
          <a:p>
            <a:pPr marL="12700">
              <a:lnSpc>
                <a:spcPct val="100000"/>
              </a:lnSpc>
              <a:spcBef>
                <a:spcPts val="1200"/>
              </a:spcBef>
              <a:tabLst>
                <a:tab pos="850265" algn="l"/>
              </a:tabLst>
            </a:pPr>
            <a:r>
              <a:rPr lang="en-US" sz="2000" b="1" spc="-5" dirty="0">
                <a:latin typeface="Consolas" panose="020B0609020204030204"/>
                <a:cs typeface="Consolas" panose="020B0609020204030204"/>
              </a:rPr>
              <a:t>     return </a:t>
            </a:r>
            <a:r>
              <a:rPr sz="2000" b="1" spc="-10" dirty="0">
                <a:solidFill>
                  <a:srgbClr val="1DB41D"/>
                </a:solidFill>
                <a:latin typeface="Consolas" panose="020B0609020204030204"/>
                <a:cs typeface="Consolas" panose="020B0609020204030204"/>
              </a:rPr>
              <a:t>"</a:t>
            </a:r>
            <a:r>
              <a:rPr sz="2000" spc="-10" dirty="0">
                <a:solidFill>
                  <a:srgbClr val="1DB41D"/>
                </a:solidFill>
                <a:latin typeface="微软雅黑" panose="020B0503020204020204" charset="-122"/>
                <a:cs typeface="微软雅黑" panose="020B0503020204020204" charset="-122"/>
              </a:rPr>
              <a:t>lambda</a:t>
            </a:r>
            <a:r>
              <a:rPr sz="2000" spc="-5" dirty="0">
                <a:solidFill>
                  <a:srgbClr val="1DB41D"/>
                </a:solidFill>
                <a:latin typeface="微软雅黑" panose="020B0503020204020204" charset="-122"/>
                <a:cs typeface="微软雅黑" panose="020B0503020204020204" charset="-122"/>
              </a:rPr>
              <a:t>函数</a:t>
            </a:r>
            <a:r>
              <a:rPr sz="2000" b="1" spc="-5" dirty="0">
                <a:solidFill>
                  <a:srgbClr val="1DB41D"/>
                </a:solidFill>
                <a:latin typeface="Consolas" panose="020B0609020204030204"/>
                <a:cs typeface="Consolas" panose="020B0609020204030204"/>
              </a:rPr>
              <a:t>"</a:t>
            </a:r>
            <a:endParaRPr sz="2000" dirty="0">
              <a:latin typeface="Consolas" panose="020B0609020204030204"/>
              <a:cs typeface="Consolas" panose="020B0609020204030204"/>
            </a:endParaRPr>
          </a:p>
          <a:p>
            <a:pPr marL="12700" marR="2122170">
              <a:lnSpc>
                <a:spcPct val="150000"/>
              </a:lnSpc>
            </a:pPr>
            <a:r>
              <a:rPr sz="2000" b="1" spc="-5" dirty="0">
                <a:solidFill>
                  <a:srgbClr val="780D17"/>
                </a:solidFill>
                <a:latin typeface="Consolas" panose="020B0609020204030204"/>
                <a:cs typeface="Consolas" panose="020B0609020204030204"/>
              </a:rPr>
              <a:t>&gt;&gt;&gt;</a:t>
            </a:r>
            <a:r>
              <a:rPr sz="2000" b="1" spc="-50" dirty="0">
                <a:solidFill>
                  <a:srgbClr val="780D17"/>
                </a:solidFill>
                <a:latin typeface="Consolas" panose="020B0609020204030204"/>
                <a:cs typeface="Consolas" panose="020B0609020204030204"/>
              </a:rPr>
              <a:t> </a:t>
            </a:r>
            <a:r>
              <a:rPr sz="2000" b="1" spc="-5" dirty="0">
                <a:latin typeface="Consolas" panose="020B0609020204030204"/>
                <a:cs typeface="Consolas" panose="020B0609020204030204"/>
              </a:rPr>
              <a:t>print(f())</a:t>
            </a:r>
            <a:endParaRPr sz="2000" dirty="0">
              <a:latin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8" name="object 8"/>
          <p:cNvSpPr txBox="1">
            <a:spLocks noGrp="1"/>
          </p:cNvSpPr>
          <p:nvPr>
            <p:ph type="title"/>
          </p:nvPr>
        </p:nvSpPr>
        <p:spPr>
          <a:xfrm>
            <a:off x="914400" y="501869"/>
            <a:ext cx="5105400" cy="443711"/>
          </a:xfrm>
          <a:prstGeom prst="rect">
            <a:avLst/>
          </a:prstGeom>
        </p:spPr>
        <p:txBody>
          <a:bodyPr vert="horz" wrap="square" lIns="0" tIns="12700" rIns="0" bIns="0" rtlCol="0">
            <a:spAutoFit/>
          </a:bodyPr>
          <a:lstStyle/>
          <a:p>
            <a:pPr marL="12700">
              <a:lnSpc>
                <a:spcPct val="100000"/>
              </a:lnSpc>
              <a:spcBef>
                <a:spcPts val="100"/>
              </a:spcBef>
            </a:pPr>
            <a:r>
              <a:rPr sz="2800" spc="-5" dirty="0" err="1">
                <a:latin typeface="微软雅黑" panose="020B0503020204020204" pitchFamily="34" charset="-122"/>
                <a:ea typeface="微软雅黑" panose="020B0503020204020204" pitchFamily="34" charset="-122"/>
              </a:rPr>
              <a:t>lambda</a:t>
            </a:r>
            <a:r>
              <a:rPr sz="2800" dirty="0" err="1">
                <a:latin typeface="微软雅黑" panose="020B0503020204020204" pitchFamily="34" charset="-122"/>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2</a:t>
            </a:r>
            <a:endParaRPr sz="28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4241042" y="85947"/>
            <a:ext cx="4446693" cy="1950878"/>
          </a:xfrm>
          <a:prstGeom prst="rect">
            <a:avLst/>
          </a:prstGeom>
        </p:spPr>
      </p:pic>
      <p:sp>
        <p:nvSpPr>
          <p:cNvPr id="10" name="文本框 9"/>
          <p:cNvSpPr txBox="1"/>
          <p:nvPr/>
        </p:nvSpPr>
        <p:spPr>
          <a:xfrm>
            <a:off x="1066800" y="2055863"/>
            <a:ext cx="7467600" cy="646331"/>
          </a:xfrm>
          <a:prstGeom prst="rect">
            <a:avLst/>
          </a:prstGeom>
          <a:noFill/>
        </p:spPr>
        <p:txBody>
          <a:bodyPr wrap="square" rtlCol="0">
            <a:spAutoFit/>
          </a:bodyPr>
          <a:lstStyle/>
          <a:p>
            <a:r>
              <a:rPr lang="zh-CN" altLang="en-US" dirty="0"/>
              <a:t>程序中可以出现多个</a:t>
            </a:r>
            <a:r>
              <a:rPr lang="en-US" altLang="zh-CN" dirty="0"/>
              <a:t>lambda</a:t>
            </a:r>
            <a:r>
              <a:rPr lang="zh-CN" altLang="en-US" dirty="0"/>
              <a:t>函数，只要左侧的变量不同就行</a:t>
            </a:r>
            <a:r>
              <a:rPr lang="en-US" altLang="zh-CN" dirty="0"/>
              <a:t>(</a:t>
            </a:r>
            <a:r>
              <a:rPr lang="zh-CN" altLang="en-US" dirty="0"/>
              <a:t>实际上是函数名不同</a:t>
            </a:r>
            <a:r>
              <a:rPr lang="en-US" altLang="zh-CN" dirty="0"/>
              <a:t>)</a:t>
            </a:r>
            <a:r>
              <a:rPr lang="zh-CN" altLang="en-US" dirty="0"/>
              <a:t>；若重名，后一个函数名会替换前一个函数名的输出结果</a:t>
            </a:r>
          </a:p>
        </p:txBody>
      </p:sp>
      <p:pic>
        <p:nvPicPr>
          <p:cNvPr id="11" name="图片 10"/>
          <p:cNvPicPr>
            <a:picLocks noChangeAspect="1"/>
          </p:cNvPicPr>
          <p:nvPr/>
        </p:nvPicPr>
        <p:blipFill>
          <a:blip r:embed="rId5"/>
          <a:stretch>
            <a:fillRect/>
          </a:stretch>
        </p:blipFill>
        <p:spPr>
          <a:xfrm>
            <a:off x="1828800" y="2635418"/>
            <a:ext cx="6180952" cy="2219048"/>
          </a:xfrm>
          <a:prstGeom prst="rect">
            <a:avLst/>
          </a:prstGeom>
        </p:spPr>
      </p:pic>
    </p:spTree>
    <p:extLst>
      <p:ext uri="{BB962C8B-B14F-4D97-AF65-F5344CB8AC3E}">
        <p14:creationId xmlns:p14="http://schemas.microsoft.com/office/powerpoint/2010/main" val="32783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2377185" y="469392"/>
            <a:ext cx="4390390" cy="635635"/>
          </a:xfrm>
          <a:prstGeom prst="rect">
            <a:avLst/>
          </a:prstGeom>
        </p:spPr>
        <p:txBody>
          <a:bodyPr vert="horz" wrap="square" lIns="0" tIns="12700" rIns="0" bIns="0" rtlCol="0">
            <a:spAutoFit/>
          </a:bodyPr>
          <a:lstStyle/>
          <a:p>
            <a:pPr marL="12700">
              <a:lnSpc>
                <a:spcPct val="100000"/>
              </a:lnSpc>
              <a:spcBef>
                <a:spcPts val="100"/>
              </a:spcBef>
            </a:pPr>
            <a:r>
              <a:rPr spc="-5" dirty="0"/>
              <a:t>lambda</a:t>
            </a:r>
            <a:r>
              <a:rPr dirty="0"/>
              <a:t>函数的应用</a:t>
            </a:r>
          </a:p>
        </p:txBody>
      </p:sp>
      <p:sp>
        <p:nvSpPr>
          <p:cNvPr id="8" name="object 8"/>
          <p:cNvSpPr txBox="1"/>
          <p:nvPr/>
        </p:nvSpPr>
        <p:spPr>
          <a:xfrm>
            <a:off x="546354" y="1456435"/>
            <a:ext cx="6881495" cy="2814955"/>
          </a:xfrm>
          <a:prstGeom prst="rect">
            <a:avLst/>
          </a:prstGeom>
        </p:spPr>
        <p:txBody>
          <a:bodyPr vert="horz" wrap="square" lIns="0" tIns="12700" rIns="0" bIns="0" rtlCol="0">
            <a:spAutoFit/>
          </a:bodyPr>
          <a:lstStyle/>
          <a:p>
            <a:pPr marL="2546350">
              <a:lnSpc>
                <a:spcPct val="100000"/>
              </a:lnSpc>
              <a:spcBef>
                <a:spcPts val="100"/>
              </a:spcBef>
            </a:pPr>
            <a:r>
              <a:rPr sz="2400" b="1" dirty="0">
                <a:solidFill>
                  <a:srgbClr val="006FC0"/>
                </a:solidFill>
                <a:latin typeface="微软雅黑" panose="020B0503020204020204" charset="-122"/>
                <a:cs typeface="微软雅黑" panose="020B0503020204020204" charset="-122"/>
              </a:rPr>
              <a:t>谨慎使用</a:t>
            </a:r>
            <a:r>
              <a:rPr sz="2400" b="1" spc="-5" dirty="0">
                <a:solidFill>
                  <a:srgbClr val="006FC0"/>
                </a:solidFill>
                <a:latin typeface="微软雅黑" panose="020B0503020204020204" charset="-122"/>
                <a:cs typeface="微软雅黑" panose="020B0503020204020204" charset="-122"/>
              </a:rPr>
              <a:t>lambda</a:t>
            </a:r>
            <a:r>
              <a:rPr sz="2400" b="1" dirty="0">
                <a:solidFill>
                  <a:srgbClr val="006FC0"/>
                </a:solidFill>
                <a:latin typeface="微软雅黑" panose="020B0503020204020204" charset="-122"/>
                <a:cs typeface="微软雅黑" panose="020B0503020204020204" charset="-122"/>
              </a:rPr>
              <a:t>函数</a:t>
            </a:r>
            <a:endParaRPr sz="2400">
              <a:latin typeface="微软雅黑" panose="020B0503020204020204" charset="-122"/>
              <a:cs typeface="微软雅黑" panose="020B0503020204020204" charset="-122"/>
            </a:endParaRPr>
          </a:p>
          <a:p>
            <a:pPr>
              <a:lnSpc>
                <a:spcPct val="100000"/>
              </a:lnSpc>
              <a:spcBef>
                <a:spcPts val="25"/>
              </a:spcBef>
            </a:pPr>
            <a:endParaRPr sz="4050">
              <a:latin typeface="Times New Roman" panose="02020603050405020304"/>
              <a:cs typeface="Times New Roman" panose="02020603050405020304"/>
            </a:endParaRPr>
          </a:p>
          <a:p>
            <a:pPr marL="234950" indent="-222885">
              <a:lnSpc>
                <a:spcPct val="100000"/>
              </a:lnSpc>
              <a:buClr>
                <a:srgbClr val="007EDE"/>
              </a:buClr>
              <a:buFont typeface="΢"/>
              <a:buChar char="-"/>
              <a:tabLst>
                <a:tab pos="235585" algn="l"/>
              </a:tabLst>
            </a:pPr>
            <a:r>
              <a:rPr sz="2400" b="1" spc="-5" dirty="0">
                <a:latin typeface="微软雅黑" panose="020B0503020204020204" charset="-122"/>
                <a:cs typeface="微软雅黑" panose="020B0503020204020204" charset="-122"/>
              </a:rPr>
              <a:t>l</a:t>
            </a:r>
            <a:r>
              <a:rPr sz="2400" b="1" dirty="0">
                <a:latin typeface="微软雅黑" panose="020B0503020204020204" charset="-122"/>
                <a:cs typeface="微软雅黑" panose="020B0503020204020204" charset="-122"/>
              </a:rPr>
              <a:t>ambd</a:t>
            </a:r>
            <a:r>
              <a:rPr sz="2400" b="1" spc="-5" dirty="0">
                <a:latin typeface="微软雅黑" panose="020B0503020204020204" charset="-122"/>
                <a:cs typeface="微软雅黑" panose="020B0503020204020204" charset="-122"/>
              </a:rPr>
              <a:t>a</a:t>
            </a:r>
            <a:r>
              <a:rPr sz="2400" b="1" dirty="0">
                <a:latin typeface="微软雅黑" panose="020B0503020204020204" charset="-122"/>
                <a:cs typeface="微软雅黑" panose="020B0503020204020204" charset="-122"/>
              </a:rPr>
              <a:t>函数主要用作一些特定函数或方法的参数</a:t>
            </a:r>
            <a:endParaRPr sz="2400">
              <a:latin typeface="微软雅黑" panose="020B0503020204020204" charset="-122"/>
              <a:cs typeface="微软雅黑" panose="020B0503020204020204" charset="-122"/>
            </a:endParaRPr>
          </a:p>
          <a:p>
            <a:pPr>
              <a:lnSpc>
                <a:spcPct val="100000"/>
              </a:lnSpc>
              <a:spcBef>
                <a:spcPts val="5"/>
              </a:spcBef>
              <a:buClr>
                <a:srgbClr val="007EDE"/>
              </a:buClr>
              <a:buFont typeface="΢"/>
              <a:buChar char="-"/>
            </a:pPr>
            <a:endParaRPr sz="2500">
              <a:latin typeface="Times New Roman" panose="02020603050405020304"/>
              <a:cs typeface="Times New Roman" panose="02020603050405020304"/>
            </a:endParaRPr>
          </a:p>
          <a:p>
            <a:pPr marL="234950" indent="-222885">
              <a:lnSpc>
                <a:spcPct val="100000"/>
              </a:lnSpc>
              <a:buClr>
                <a:srgbClr val="007EDE"/>
              </a:buClr>
              <a:buFont typeface="΢"/>
              <a:buChar char="-"/>
              <a:tabLst>
                <a:tab pos="235585" algn="l"/>
              </a:tabLst>
            </a:pPr>
            <a:r>
              <a:rPr sz="2400" b="1" dirty="0">
                <a:latin typeface="微软雅黑" panose="020B0503020204020204" charset="-122"/>
                <a:cs typeface="微软雅黑" panose="020B0503020204020204" charset="-122"/>
              </a:rPr>
              <a:t>lambd</a:t>
            </a:r>
            <a:r>
              <a:rPr sz="2400" b="1" spc="-5" dirty="0">
                <a:latin typeface="微软雅黑" panose="020B0503020204020204" charset="-122"/>
                <a:cs typeface="微软雅黑" panose="020B0503020204020204" charset="-122"/>
              </a:rPr>
              <a:t>a</a:t>
            </a:r>
            <a:r>
              <a:rPr sz="2400" b="1" dirty="0">
                <a:latin typeface="微软雅黑" panose="020B0503020204020204" charset="-122"/>
                <a:cs typeface="微软雅黑" panose="020B0503020204020204" charset="-122"/>
              </a:rPr>
              <a:t>函数有一些固定使用方式，建议逐步掌握</a:t>
            </a:r>
            <a:endParaRPr sz="2400">
              <a:latin typeface="微软雅黑" panose="020B0503020204020204" charset="-122"/>
              <a:cs typeface="微软雅黑" panose="020B0503020204020204" charset="-122"/>
            </a:endParaRPr>
          </a:p>
          <a:p>
            <a:pPr>
              <a:lnSpc>
                <a:spcPct val="100000"/>
              </a:lnSpc>
              <a:spcBef>
                <a:spcPts val="5"/>
              </a:spcBef>
              <a:buClr>
                <a:srgbClr val="007EDE"/>
              </a:buClr>
              <a:buFont typeface="΢"/>
              <a:buChar char="-"/>
            </a:pPr>
            <a:endParaRPr sz="2500">
              <a:latin typeface="Times New Roman" panose="02020603050405020304"/>
              <a:cs typeface="Times New Roman" panose="02020603050405020304"/>
            </a:endParaRPr>
          </a:p>
          <a:p>
            <a:pPr marL="234950" indent="-222885">
              <a:lnSpc>
                <a:spcPct val="100000"/>
              </a:lnSpc>
              <a:buClr>
                <a:srgbClr val="007EDE"/>
              </a:buClr>
              <a:buFont typeface="΢"/>
              <a:buChar char="-"/>
              <a:tabLst>
                <a:tab pos="235585" algn="l"/>
              </a:tabLst>
            </a:pPr>
            <a:r>
              <a:rPr sz="2400" b="1" spc="-5" dirty="0">
                <a:latin typeface="微软雅黑" panose="020B0503020204020204" charset="-122"/>
                <a:cs typeface="微软雅黑" panose="020B0503020204020204" charset="-122"/>
              </a:rPr>
              <a:t>一般情况，建议使</a:t>
            </a:r>
            <a:r>
              <a:rPr sz="2400" b="1" dirty="0">
                <a:latin typeface="微软雅黑" panose="020B0503020204020204" charset="-122"/>
                <a:cs typeface="微软雅黑" panose="020B0503020204020204" charset="-122"/>
              </a:rPr>
              <a:t>用</a:t>
            </a:r>
            <a:r>
              <a:rPr sz="2400" b="1" i="1" spc="-5" dirty="0">
                <a:solidFill>
                  <a:srgbClr val="FF7700"/>
                </a:solidFill>
                <a:latin typeface="Consolas" panose="020B0609020204030204"/>
                <a:cs typeface="Consolas" panose="020B0609020204030204"/>
              </a:rPr>
              <a:t>def</a:t>
            </a:r>
            <a:r>
              <a:rPr sz="2400" b="1" spc="-5" dirty="0">
                <a:latin typeface="微软雅黑" panose="020B0503020204020204" charset="-122"/>
                <a:cs typeface="微软雅黑" panose="020B0503020204020204" charset="-122"/>
              </a:rPr>
              <a:t>定义的普通函数</a:t>
            </a:r>
            <a:endParaRPr sz="2400">
              <a:latin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6525" y="1739107"/>
            <a:ext cx="1903413" cy="1698625"/>
            <a:chOff x="1977926" y="2445421"/>
            <a:chExt cx="2676674" cy="2388691"/>
          </a:xfrm>
        </p:grpSpPr>
        <p:sp>
          <p:nvSpPr>
            <p:cNvPr id="4101" name="Oval 5"/>
            <p:cNvSpPr>
              <a:spLocks noChangeArrowheads="1"/>
            </p:cNvSpPr>
            <p:nvPr/>
          </p:nvSpPr>
          <p:spPr bwMode="auto">
            <a:xfrm>
              <a:off x="2205633" y="2490069"/>
              <a:ext cx="2250281" cy="225028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80"/>
            </a:p>
          </p:txBody>
        </p:sp>
        <p:pic>
          <p:nvPicPr>
            <p:cNvPr id="4100" name="Picture 4" descr="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76152" y="4289401"/>
              <a:ext cx="2509242" cy="544711"/>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9"/>
            <p:cNvSpPr>
              <a:spLocks noChangeArrowheads="1"/>
            </p:cNvSpPr>
            <p:nvPr/>
          </p:nvSpPr>
          <p:spPr bwMode="auto">
            <a:xfrm>
              <a:off x="2582913" y="3099518"/>
              <a:ext cx="1419820"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4800" dirty="0">
                  <a:solidFill>
                    <a:schemeClr val="bg1"/>
                  </a:solidFill>
                </a:rPr>
                <a:t>02</a:t>
              </a:r>
            </a:p>
          </p:txBody>
        </p:sp>
        <p:pic>
          <p:nvPicPr>
            <p:cNvPr id="4107" name="Picture 11" descr="未标题-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703588" y="2445421"/>
              <a:ext cx="669727" cy="745629"/>
            </a:xfrm>
            <a:prstGeom prst="rect">
              <a:avLst/>
            </a:prstGeom>
            <a:noFill/>
            <a:extLst>
              <a:ext uri="{909E8E84-426E-40DD-AFC4-6F175D3DCCD1}">
                <a14:hiddenFill xmlns:a14="http://schemas.microsoft.com/office/drawing/2010/main">
                  <a:solidFill>
                    <a:srgbClr val="FFFFFF"/>
                  </a:solidFill>
                </a14:hiddenFill>
              </a:ext>
            </a:extLst>
          </p:spPr>
        </p:pic>
        <p:sp>
          <p:nvSpPr>
            <p:cNvPr id="4108" name="Freeform 12"/>
            <p:cNvSpPr>
              <a:spLocks/>
            </p:cNvSpPr>
            <p:nvPr/>
          </p:nvSpPr>
          <p:spPr bwMode="auto">
            <a:xfrm>
              <a:off x="4074170" y="3255789"/>
              <a:ext cx="580430" cy="223242"/>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09" name="Group 13"/>
            <p:cNvGrpSpPr>
              <a:grpSpLocks/>
            </p:cNvGrpSpPr>
            <p:nvPr/>
          </p:nvGrpSpPr>
          <p:grpSpPr bwMode="auto">
            <a:xfrm>
              <a:off x="1977926" y="2632945"/>
              <a:ext cx="250031" cy="245566"/>
              <a:chOff x="223" y="203"/>
              <a:chExt cx="213" cy="211"/>
            </a:xfrm>
          </p:grpSpPr>
          <p:sp>
            <p:nvSpPr>
              <p:cNvPr id="4110"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1"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sp>
          <p:nvSpPr>
            <p:cNvPr id="4112" name="Freeform 16"/>
            <p:cNvSpPr>
              <a:spLocks/>
            </p:cNvSpPr>
            <p:nvPr/>
          </p:nvSpPr>
          <p:spPr bwMode="auto">
            <a:xfrm>
              <a:off x="3024932" y="2824933"/>
              <a:ext cx="482203" cy="183059"/>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nvGrpSpPr>
            <p:cNvPr id="4113" name="Group 17"/>
            <p:cNvGrpSpPr>
              <a:grpSpLocks/>
            </p:cNvGrpSpPr>
            <p:nvPr/>
          </p:nvGrpSpPr>
          <p:grpSpPr bwMode="auto">
            <a:xfrm flipV="1">
              <a:off x="4007198" y="3840684"/>
              <a:ext cx="183059" cy="178594"/>
              <a:chOff x="223" y="203"/>
              <a:chExt cx="213" cy="211"/>
            </a:xfrm>
          </p:grpSpPr>
          <p:sp>
            <p:nvSpPr>
              <p:cNvPr id="4114"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sp>
            <p:nvSpPr>
              <p:cNvPr id="4115"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80"/>
              </a:p>
            </p:txBody>
          </p:sp>
        </p:grpSp>
      </p:grpSp>
      <p:sp>
        <p:nvSpPr>
          <p:cNvPr id="16" name="TextBox 43"/>
          <p:cNvSpPr txBox="1"/>
          <p:nvPr/>
        </p:nvSpPr>
        <p:spPr>
          <a:xfrm>
            <a:off x="4585460" y="1857395"/>
            <a:ext cx="1620957" cy="564898"/>
          </a:xfrm>
          <a:prstGeom prst="rect">
            <a:avLst/>
          </a:prstGeom>
          <a:noFill/>
        </p:spPr>
        <p:txBody>
          <a:bodyPr wrap="none" rtlCol="0">
            <a:spAutoFit/>
          </a:bodyPr>
          <a:lstStyle/>
          <a:p>
            <a:pPr>
              <a:lnSpc>
                <a:spcPct val="120000"/>
              </a:lnSpc>
            </a:pPr>
            <a:r>
              <a:rPr lang="zh-CN" altLang="en-US" sz="28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递归函数</a:t>
            </a:r>
          </a:p>
        </p:txBody>
      </p:sp>
      <p:cxnSp>
        <p:nvCxnSpPr>
          <p:cNvPr id="20" name="直接连接符 19"/>
          <p:cNvCxnSpPr/>
          <p:nvPr/>
        </p:nvCxnSpPr>
        <p:spPr>
          <a:xfrm flipV="1">
            <a:off x="3947698" y="1950003"/>
            <a:ext cx="0" cy="158658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224461" y="1950003"/>
            <a:ext cx="274728" cy="2747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Tree>
    <p:extLst>
      <p:ext uri="{BB962C8B-B14F-4D97-AF65-F5344CB8AC3E}">
        <p14:creationId xmlns:p14="http://schemas.microsoft.com/office/powerpoint/2010/main" val="2551517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ppt_x</p:attrName>
                                        </p:attrNameLst>
                                      </p:cBhvr>
                                      <p:tavLst>
                                        <p:tav tm="0">
                                          <p:val>
                                            <p:strVal val="#ppt_x-#ppt_w*1.125000"/>
                                          </p:val>
                                        </p:tav>
                                        <p:tav tm="100000">
                                          <p:val>
                                            <p:strVal val="#ppt_x"/>
                                          </p:val>
                                        </p:tav>
                                      </p:tavLst>
                                    </p:anim>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10229" y="3213607"/>
            <a:ext cx="196469" cy="1512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47517" y="2566161"/>
            <a:ext cx="1216660" cy="847725"/>
          </a:xfrm>
          <a:custGeom>
            <a:avLst/>
            <a:gdLst/>
            <a:ahLst/>
            <a:cxnLst/>
            <a:rect l="l" t="t" r="r" b="b"/>
            <a:pathLst>
              <a:path w="1216660" h="847725">
                <a:moveTo>
                  <a:pt x="251677" y="369443"/>
                </a:moveTo>
                <a:lnTo>
                  <a:pt x="62992" y="369443"/>
                </a:lnTo>
                <a:lnTo>
                  <a:pt x="68453" y="372363"/>
                </a:lnTo>
                <a:lnTo>
                  <a:pt x="72008" y="378713"/>
                </a:lnTo>
                <a:lnTo>
                  <a:pt x="89534" y="417306"/>
                </a:lnTo>
                <a:lnTo>
                  <a:pt x="115061" y="485901"/>
                </a:lnTo>
                <a:lnTo>
                  <a:pt x="180847" y="671321"/>
                </a:lnTo>
                <a:lnTo>
                  <a:pt x="194040" y="709568"/>
                </a:lnTo>
                <a:lnTo>
                  <a:pt x="210994" y="764726"/>
                </a:lnTo>
                <a:lnTo>
                  <a:pt x="215899" y="788924"/>
                </a:lnTo>
                <a:lnTo>
                  <a:pt x="213486" y="794638"/>
                </a:lnTo>
                <a:lnTo>
                  <a:pt x="167640" y="816990"/>
                </a:lnTo>
                <a:lnTo>
                  <a:pt x="165354" y="821689"/>
                </a:lnTo>
                <a:lnTo>
                  <a:pt x="173735" y="845565"/>
                </a:lnTo>
                <a:lnTo>
                  <a:pt x="178434" y="847470"/>
                </a:lnTo>
                <a:lnTo>
                  <a:pt x="198387" y="839346"/>
                </a:lnTo>
                <a:lnTo>
                  <a:pt x="218424" y="831532"/>
                </a:lnTo>
                <a:lnTo>
                  <a:pt x="258698" y="816737"/>
                </a:lnTo>
                <a:lnTo>
                  <a:pt x="294989" y="804433"/>
                </a:lnTo>
                <a:lnTo>
                  <a:pt x="334518" y="792226"/>
                </a:lnTo>
                <a:lnTo>
                  <a:pt x="336931" y="787781"/>
                </a:lnTo>
                <a:lnTo>
                  <a:pt x="331771" y="773302"/>
                </a:lnTo>
                <a:lnTo>
                  <a:pt x="273938" y="773302"/>
                </a:lnTo>
                <a:lnTo>
                  <a:pt x="268478" y="770382"/>
                </a:lnTo>
                <a:lnTo>
                  <a:pt x="247395" y="725328"/>
                </a:lnTo>
                <a:lnTo>
                  <a:pt x="221869" y="656844"/>
                </a:lnTo>
                <a:lnTo>
                  <a:pt x="140588" y="427481"/>
                </a:lnTo>
                <a:lnTo>
                  <a:pt x="346028" y="427481"/>
                </a:lnTo>
                <a:lnTo>
                  <a:pt x="343503" y="425973"/>
                </a:lnTo>
                <a:lnTo>
                  <a:pt x="301589" y="400484"/>
                </a:lnTo>
                <a:lnTo>
                  <a:pt x="260734" y="375166"/>
                </a:lnTo>
                <a:lnTo>
                  <a:pt x="251677" y="369443"/>
                </a:lnTo>
                <a:close/>
              </a:path>
              <a:path w="1216660" h="847725">
                <a:moveTo>
                  <a:pt x="323722" y="761745"/>
                </a:moveTo>
                <a:lnTo>
                  <a:pt x="286218" y="771836"/>
                </a:lnTo>
                <a:lnTo>
                  <a:pt x="273938" y="773302"/>
                </a:lnTo>
                <a:lnTo>
                  <a:pt x="331771" y="773302"/>
                </a:lnTo>
                <a:lnTo>
                  <a:pt x="328421" y="763905"/>
                </a:lnTo>
                <a:lnTo>
                  <a:pt x="323722" y="761745"/>
                </a:lnTo>
                <a:close/>
              </a:path>
              <a:path w="1216660" h="847725">
                <a:moveTo>
                  <a:pt x="346028" y="427481"/>
                </a:moveTo>
                <a:lnTo>
                  <a:pt x="140588" y="427481"/>
                </a:lnTo>
                <a:lnTo>
                  <a:pt x="318637" y="535534"/>
                </a:lnTo>
                <a:lnTo>
                  <a:pt x="501557" y="644115"/>
                </a:lnTo>
                <a:lnTo>
                  <a:pt x="569683" y="683168"/>
                </a:lnTo>
                <a:lnTo>
                  <a:pt x="597916" y="698881"/>
                </a:lnTo>
                <a:lnTo>
                  <a:pt x="624395" y="693753"/>
                </a:lnTo>
                <a:lnTo>
                  <a:pt x="661161" y="687196"/>
                </a:lnTo>
                <a:lnTo>
                  <a:pt x="664591" y="682370"/>
                </a:lnTo>
                <a:lnTo>
                  <a:pt x="651758" y="652365"/>
                </a:lnTo>
                <a:lnTo>
                  <a:pt x="634603" y="608441"/>
                </a:lnTo>
                <a:lnTo>
                  <a:pt x="615148" y="556006"/>
                </a:lnTo>
                <a:lnTo>
                  <a:pt x="568959" y="556006"/>
                </a:lnTo>
                <a:lnTo>
                  <a:pt x="475599" y="503472"/>
                </a:lnTo>
                <a:lnTo>
                  <a:pt x="386476" y="451634"/>
                </a:lnTo>
                <a:lnTo>
                  <a:pt x="346028" y="427481"/>
                </a:lnTo>
                <a:close/>
              </a:path>
              <a:path w="1216660" h="847725">
                <a:moveTo>
                  <a:pt x="504904" y="234442"/>
                </a:moveTo>
                <a:lnTo>
                  <a:pt x="444245" y="234442"/>
                </a:lnTo>
                <a:lnTo>
                  <a:pt x="449706" y="237362"/>
                </a:lnTo>
                <a:lnTo>
                  <a:pt x="453262" y="243712"/>
                </a:lnTo>
                <a:lnTo>
                  <a:pt x="470789" y="282305"/>
                </a:lnTo>
                <a:lnTo>
                  <a:pt x="496316" y="350900"/>
                </a:lnTo>
                <a:lnTo>
                  <a:pt x="568959" y="556006"/>
                </a:lnTo>
                <a:lnTo>
                  <a:pt x="615148" y="556006"/>
                </a:lnTo>
                <a:lnTo>
                  <a:pt x="587374" y="478789"/>
                </a:lnTo>
                <a:lnTo>
                  <a:pt x="536956" y="336423"/>
                </a:lnTo>
                <a:lnTo>
                  <a:pt x="523763" y="298229"/>
                </a:lnTo>
                <a:lnTo>
                  <a:pt x="506809" y="243036"/>
                </a:lnTo>
                <a:lnTo>
                  <a:pt x="504904" y="234442"/>
                </a:lnTo>
                <a:close/>
              </a:path>
              <a:path w="1216660" h="847725">
                <a:moveTo>
                  <a:pt x="144525" y="300227"/>
                </a:moveTo>
                <a:lnTo>
                  <a:pt x="89269" y="321927"/>
                </a:lnTo>
                <a:lnTo>
                  <a:pt x="51311" y="335357"/>
                </a:lnTo>
                <a:lnTo>
                  <a:pt x="2412" y="350519"/>
                </a:lnTo>
                <a:lnTo>
                  <a:pt x="0" y="354838"/>
                </a:lnTo>
                <a:lnTo>
                  <a:pt x="8508" y="378713"/>
                </a:lnTo>
                <a:lnTo>
                  <a:pt x="13207" y="381000"/>
                </a:lnTo>
                <a:lnTo>
                  <a:pt x="29567" y="376380"/>
                </a:lnTo>
                <a:lnTo>
                  <a:pt x="42068" y="372998"/>
                </a:lnTo>
                <a:lnTo>
                  <a:pt x="50712" y="370855"/>
                </a:lnTo>
                <a:lnTo>
                  <a:pt x="55498" y="369950"/>
                </a:lnTo>
                <a:lnTo>
                  <a:pt x="62992" y="369443"/>
                </a:lnTo>
                <a:lnTo>
                  <a:pt x="251677" y="369443"/>
                </a:lnTo>
                <a:lnTo>
                  <a:pt x="220939" y="350018"/>
                </a:lnTo>
                <a:lnTo>
                  <a:pt x="182203" y="325038"/>
                </a:lnTo>
                <a:lnTo>
                  <a:pt x="144525" y="300227"/>
                </a:lnTo>
                <a:close/>
              </a:path>
              <a:path w="1216660" h="847725">
                <a:moveTo>
                  <a:pt x="539749" y="160274"/>
                </a:moveTo>
                <a:lnTo>
                  <a:pt x="501904" y="175418"/>
                </a:lnTo>
                <a:lnTo>
                  <a:pt x="459105" y="191135"/>
                </a:lnTo>
                <a:lnTo>
                  <a:pt x="422529" y="203517"/>
                </a:lnTo>
                <a:lnTo>
                  <a:pt x="383667" y="215519"/>
                </a:lnTo>
                <a:lnTo>
                  <a:pt x="381254" y="219837"/>
                </a:lnTo>
                <a:lnTo>
                  <a:pt x="389762" y="243712"/>
                </a:lnTo>
                <a:lnTo>
                  <a:pt x="394461" y="245999"/>
                </a:lnTo>
                <a:lnTo>
                  <a:pt x="410821" y="241379"/>
                </a:lnTo>
                <a:lnTo>
                  <a:pt x="423322" y="237997"/>
                </a:lnTo>
                <a:lnTo>
                  <a:pt x="431966" y="235854"/>
                </a:lnTo>
                <a:lnTo>
                  <a:pt x="436753" y="234950"/>
                </a:lnTo>
                <a:lnTo>
                  <a:pt x="444245" y="234442"/>
                </a:lnTo>
                <a:lnTo>
                  <a:pt x="504904" y="234442"/>
                </a:lnTo>
                <a:lnTo>
                  <a:pt x="503046" y="226060"/>
                </a:lnTo>
                <a:lnTo>
                  <a:pt x="534541" y="197520"/>
                </a:lnTo>
                <a:lnTo>
                  <a:pt x="550163" y="190881"/>
                </a:lnTo>
                <a:lnTo>
                  <a:pt x="552831" y="185927"/>
                </a:lnTo>
                <a:lnTo>
                  <a:pt x="544321" y="162179"/>
                </a:lnTo>
                <a:lnTo>
                  <a:pt x="539749" y="160274"/>
                </a:lnTo>
                <a:close/>
              </a:path>
              <a:path w="1216660" h="847725">
                <a:moveTo>
                  <a:pt x="1065657" y="0"/>
                </a:moveTo>
                <a:lnTo>
                  <a:pt x="1019532" y="978"/>
                </a:lnTo>
                <a:lnTo>
                  <a:pt x="974312" y="6016"/>
                </a:lnTo>
                <a:lnTo>
                  <a:pt x="929997" y="15126"/>
                </a:lnTo>
                <a:lnTo>
                  <a:pt x="886586" y="28320"/>
                </a:lnTo>
                <a:lnTo>
                  <a:pt x="835699" y="49521"/>
                </a:lnTo>
                <a:lnTo>
                  <a:pt x="791389" y="74727"/>
                </a:lnTo>
                <a:lnTo>
                  <a:pt x="753651" y="103951"/>
                </a:lnTo>
                <a:lnTo>
                  <a:pt x="722478" y="137203"/>
                </a:lnTo>
                <a:lnTo>
                  <a:pt x="697865" y="174498"/>
                </a:lnTo>
                <a:lnTo>
                  <a:pt x="677576" y="223434"/>
                </a:lnTo>
                <a:lnTo>
                  <a:pt x="668908" y="274812"/>
                </a:lnTo>
                <a:lnTo>
                  <a:pt x="671861" y="328642"/>
                </a:lnTo>
                <a:lnTo>
                  <a:pt x="686434" y="384937"/>
                </a:lnTo>
                <a:lnTo>
                  <a:pt x="718518" y="450850"/>
                </a:lnTo>
                <a:lnTo>
                  <a:pt x="764412" y="506094"/>
                </a:lnTo>
                <a:lnTo>
                  <a:pt x="798423" y="533432"/>
                </a:lnTo>
                <a:lnTo>
                  <a:pt x="835247" y="553721"/>
                </a:lnTo>
                <a:lnTo>
                  <a:pt x="874887" y="566957"/>
                </a:lnTo>
                <a:lnTo>
                  <a:pt x="917341" y="573134"/>
                </a:lnTo>
                <a:lnTo>
                  <a:pt x="962610" y="572249"/>
                </a:lnTo>
                <a:lnTo>
                  <a:pt x="1010694" y="564298"/>
                </a:lnTo>
                <a:lnTo>
                  <a:pt x="1061593" y="549275"/>
                </a:lnTo>
                <a:lnTo>
                  <a:pt x="1105334" y="530935"/>
                </a:lnTo>
                <a:lnTo>
                  <a:pt x="1145111" y="508285"/>
                </a:lnTo>
                <a:lnTo>
                  <a:pt x="1150924" y="503904"/>
                </a:lnTo>
                <a:lnTo>
                  <a:pt x="1007713" y="503904"/>
                </a:lnTo>
                <a:lnTo>
                  <a:pt x="974927" y="502923"/>
                </a:lnTo>
                <a:lnTo>
                  <a:pt x="903090" y="477955"/>
                </a:lnTo>
                <a:lnTo>
                  <a:pt x="866949" y="452741"/>
                </a:lnTo>
                <a:lnTo>
                  <a:pt x="836069" y="420413"/>
                </a:lnTo>
                <a:lnTo>
                  <a:pt x="810443" y="380965"/>
                </a:lnTo>
                <a:lnTo>
                  <a:pt x="790067" y="334390"/>
                </a:lnTo>
                <a:lnTo>
                  <a:pt x="777565" y="289452"/>
                </a:lnTo>
                <a:lnTo>
                  <a:pt x="772826" y="247205"/>
                </a:lnTo>
                <a:lnTo>
                  <a:pt x="775850" y="207625"/>
                </a:lnTo>
                <a:lnTo>
                  <a:pt x="786637" y="170687"/>
                </a:lnTo>
                <a:lnTo>
                  <a:pt x="829849" y="109823"/>
                </a:lnTo>
                <a:lnTo>
                  <a:pt x="861968" y="87034"/>
                </a:lnTo>
                <a:lnTo>
                  <a:pt x="901065" y="69342"/>
                </a:lnTo>
                <a:lnTo>
                  <a:pt x="941143" y="58626"/>
                </a:lnTo>
                <a:lnTo>
                  <a:pt x="978519" y="55816"/>
                </a:lnTo>
                <a:lnTo>
                  <a:pt x="1080233" y="55816"/>
                </a:lnTo>
                <a:lnTo>
                  <a:pt x="1075529" y="30805"/>
                </a:lnTo>
                <a:lnTo>
                  <a:pt x="1072007" y="3682"/>
                </a:lnTo>
                <a:lnTo>
                  <a:pt x="1065657" y="0"/>
                </a:lnTo>
                <a:close/>
              </a:path>
              <a:path w="1216660" h="847725">
                <a:moveTo>
                  <a:pt x="1204595" y="403606"/>
                </a:moveTo>
                <a:lnTo>
                  <a:pt x="1176470" y="431325"/>
                </a:lnTo>
                <a:lnTo>
                  <a:pt x="1114315" y="473668"/>
                </a:lnTo>
                <a:lnTo>
                  <a:pt x="1042832" y="499026"/>
                </a:lnTo>
                <a:lnTo>
                  <a:pt x="1007713" y="503904"/>
                </a:lnTo>
                <a:lnTo>
                  <a:pt x="1150924" y="503904"/>
                </a:lnTo>
                <a:lnTo>
                  <a:pt x="1180911" y="481302"/>
                </a:lnTo>
                <a:lnTo>
                  <a:pt x="1212722" y="449961"/>
                </a:lnTo>
                <a:lnTo>
                  <a:pt x="1216152" y="408558"/>
                </a:lnTo>
                <a:lnTo>
                  <a:pt x="1204595" y="403606"/>
                </a:lnTo>
                <a:close/>
              </a:path>
              <a:path w="1216660" h="847725">
                <a:moveTo>
                  <a:pt x="1080233" y="55816"/>
                </a:moveTo>
                <a:lnTo>
                  <a:pt x="978519" y="55816"/>
                </a:lnTo>
                <a:lnTo>
                  <a:pt x="1013204" y="60912"/>
                </a:lnTo>
                <a:lnTo>
                  <a:pt x="1045209" y="73913"/>
                </a:lnTo>
                <a:lnTo>
                  <a:pt x="1049972" y="83369"/>
                </a:lnTo>
                <a:lnTo>
                  <a:pt x="1055687" y="96123"/>
                </a:lnTo>
                <a:lnTo>
                  <a:pt x="1062355" y="112186"/>
                </a:lnTo>
                <a:lnTo>
                  <a:pt x="1069974" y="131571"/>
                </a:lnTo>
                <a:lnTo>
                  <a:pt x="1074800" y="134112"/>
                </a:lnTo>
                <a:lnTo>
                  <a:pt x="1095502" y="126873"/>
                </a:lnTo>
                <a:lnTo>
                  <a:pt x="1097407" y="122174"/>
                </a:lnTo>
                <a:lnTo>
                  <a:pt x="1088241" y="90050"/>
                </a:lnTo>
                <a:lnTo>
                  <a:pt x="1080944" y="59594"/>
                </a:lnTo>
                <a:lnTo>
                  <a:pt x="1080233" y="55816"/>
                </a:lnTo>
                <a:close/>
              </a:path>
            </a:pathLst>
          </a:custGeom>
          <a:solidFill>
            <a:srgbClr val="F8F8F5"/>
          </a:solidFill>
        </p:spPr>
        <p:txBody>
          <a:bodyPr wrap="square" lIns="0" tIns="0" rIns="0" bIns="0" rtlCol="0"/>
          <a:lstStyle/>
          <a:p>
            <a:endParaRPr/>
          </a:p>
        </p:txBody>
      </p:sp>
      <p:sp>
        <p:nvSpPr>
          <p:cNvPr id="4" name="object 4"/>
          <p:cNvSpPr/>
          <p:nvPr/>
        </p:nvSpPr>
        <p:spPr>
          <a:xfrm>
            <a:off x="4466463" y="2733420"/>
            <a:ext cx="196341" cy="15113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660519" y="1779476"/>
            <a:ext cx="2086610" cy="1131570"/>
          </a:xfrm>
          <a:custGeom>
            <a:avLst/>
            <a:gdLst/>
            <a:ahLst/>
            <a:cxnLst/>
            <a:rect l="l" t="t" r="r" b="b"/>
            <a:pathLst>
              <a:path w="2086609" h="1131570">
                <a:moveTo>
                  <a:pt x="113283" y="992298"/>
                </a:moveTo>
                <a:lnTo>
                  <a:pt x="90804" y="1000172"/>
                </a:lnTo>
                <a:lnTo>
                  <a:pt x="88518" y="1004998"/>
                </a:lnTo>
                <a:lnTo>
                  <a:pt x="100306" y="1040241"/>
                </a:lnTo>
                <a:lnTo>
                  <a:pt x="109378" y="1071673"/>
                </a:lnTo>
                <a:lnTo>
                  <a:pt x="115736" y="1099296"/>
                </a:lnTo>
                <a:lnTo>
                  <a:pt x="119379" y="1123108"/>
                </a:lnTo>
                <a:lnTo>
                  <a:pt x="126237" y="1129331"/>
                </a:lnTo>
                <a:lnTo>
                  <a:pt x="167080" y="1131450"/>
                </a:lnTo>
                <a:lnTo>
                  <a:pt x="206755" y="1129236"/>
                </a:lnTo>
                <a:lnTo>
                  <a:pt x="245288" y="1122687"/>
                </a:lnTo>
                <a:lnTo>
                  <a:pt x="282701" y="1111805"/>
                </a:lnTo>
                <a:lnTo>
                  <a:pt x="336311" y="1087913"/>
                </a:lnTo>
                <a:lnTo>
                  <a:pt x="353733" y="1077001"/>
                </a:lnTo>
                <a:lnTo>
                  <a:pt x="221793" y="1077001"/>
                </a:lnTo>
                <a:lnTo>
                  <a:pt x="202056" y="1075737"/>
                </a:lnTo>
                <a:lnTo>
                  <a:pt x="154515" y="1061271"/>
                </a:lnTo>
                <a:lnTo>
                  <a:pt x="129635" y="1025112"/>
                </a:lnTo>
                <a:lnTo>
                  <a:pt x="117601" y="994711"/>
                </a:lnTo>
                <a:lnTo>
                  <a:pt x="113283" y="992298"/>
                </a:lnTo>
                <a:close/>
              </a:path>
              <a:path w="2086609" h="1131570">
                <a:moveTo>
                  <a:pt x="434987" y="877008"/>
                </a:moveTo>
                <a:lnTo>
                  <a:pt x="280604" y="877008"/>
                </a:lnTo>
                <a:lnTo>
                  <a:pt x="292988" y="877744"/>
                </a:lnTo>
                <a:lnTo>
                  <a:pt x="313342" y="883146"/>
                </a:lnTo>
                <a:lnTo>
                  <a:pt x="343477" y="908569"/>
                </a:lnTo>
                <a:lnTo>
                  <a:pt x="359092" y="955992"/>
                </a:lnTo>
                <a:lnTo>
                  <a:pt x="359330" y="970317"/>
                </a:lnTo>
                <a:lnTo>
                  <a:pt x="357758" y="985059"/>
                </a:lnTo>
                <a:lnTo>
                  <a:pt x="333263" y="1034557"/>
                </a:lnTo>
                <a:lnTo>
                  <a:pt x="278764" y="1067482"/>
                </a:lnTo>
                <a:lnTo>
                  <a:pt x="241173" y="1076039"/>
                </a:lnTo>
                <a:lnTo>
                  <a:pt x="221793" y="1077001"/>
                </a:lnTo>
                <a:lnTo>
                  <a:pt x="353733" y="1077001"/>
                </a:lnTo>
                <a:lnTo>
                  <a:pt x="396946" y="1039637"/>
                </a:lnTo>
                <a:lnTo>
                  <a:pt x="424378" y="997346"/>
                </a:lnTo>
                <a:lnTo>
                  <a:pt x="439759" y="945526"/>
                </a:lnTo>
                <a:lnTo>
                  <a:pt x="441340" y="917209"/>
                </a:lnTo>
                <a:lnTo>
                  <a:pt x="438183" y="888654"/>
                </a:lnTo>
                <a:lnTo>
                  <a:pt x="434987" y="877008"/>
                </a:lnTo>
                <a:close/>
              </a:path>
              <a:path w="2086609" h="1131570">
                <a:moveTo>
                  <a:pt x="255601" y="554706"/>
                </a:moveTo>
                <a:lnTo>
                  <a:pt x="184683" y="565044"/>
                </a:lnTo>
                <a:lnTo>
                  <a:pt x="145033" y="577262"/>
                </a:lnTo>
                <a:lnTo>
                  <a:pt x="102981" y="595288"/>
                </a:lnTo>
                <a:lnTo>
                  <a:pt x="67881" y="617172"/>
                </a:lnTo>
                <a:lnTo>
                  <a:pt x="39735" y="642913"/>
                </a:lnTo>
                <a:lnTo>
                  <a:pt x="5615" y="703254"/>
                </a:lnTo>
                <a:lnTo>
                  <a:pt x="0" y="735472"/>
                </a:lnTo>
                <a:lnTo>
                  <a:pt x="1718" y="769167"/>
                </a:lnTo>
                <a:lnTo>
                  <a:pt x="24985" y="835656"/>
                </a:lnTo>
                <a:lnTo>
                  <a:pt x="65319" y="878812"/>
                </a:lnTo>
                <a:lnTo>
                  <a:pt x="113869" y="894439"/>
                </a:lnTo>
                <a:lnTo>
                  <a:pt x="144002" y="894429"/>
                </a:lnTo>
                <a:lnTo>
                  <a:pt x="181826" y="890680"/>
                </a:lnTo>
                <a:lnTo>
                  <a:pt x="247786" y="879727"/>
                </a:lnTo>
                <a:lnTo>
                  <a:pt x="265541" y="877665"/>
                </a:lnTo>
                <a:lnTo>
                  <a:pt x="280604" y="877008"/>
                </a:lnTo>
                <a:lnTo>
                  <a:pt x="434987" y="877008"/>
                </a:lnTo>
                <a:lnTo>
                  <a:pt x="430275" y="859837"/>
                </a:lnTo>
                <a:lnTo>
                  <a:pt x="410956" y="820689"/>
                </a:lnTo>
                <a:lnTo>
                  <a:pt x="384682" y="792400"/>
                </a:lnTo>
                <a:lnTo>
                  <a:pt x="382759" y="791176"/>
                </a:lnTo>
                <a:lnTo>
                  <a:pt x="148691" y="791176"/>
                </a:lnTo>
                <a:lnTo>
                  <a:pt x="133857" y="789606"/>
                </a:lnTo>
                <a:lnTo>
                  <a:pt x="92192" y="758799"/>
                </a:lnTo>
                <a:lnTo>
                  <a:pt x="79025" y="722296"/>
                </a:lnTo>
                <a:lnTo>
                  <a:pt x="78168" y="704580"/>
                </a:lnTo>
                <a:lnTo>
                  <a:pt x="81121" y="687435"/>
                </a:lnTo>
                <a:lnTo>
                  <a:pt x="113506" y="640794"/>
                </a:lnTo>
                <a:lnTo>
                  <a:pt x="153415" y="619680"/>
                </a:lnTo>
                <a:lnTo>
                  <a:pt x="201189" y="610233"/>
                </a:lnTo>
                <a:lnTo>
                  <a:pt x="301422" y="610233"/>
                </a:lnTo>
                <a:lnTo>
                  <a:pt x="296358" y="587343"/>
                </a:lnTo>
                <a:lnTo>
                  <a:pt x="292353" y="564054"/>
                </a:lnTo>
                <a:lnTo>
                  <a:pt x="286892" y="556561"/>
                </a:lnTo>
                <a:lnTo>
                  <a:pt x="255601" y="554706"/>
                </a:lnTo>
                <a:close/>
              </a:path>
              <a:path w="2086609" h="1131570">
                <a:moveTo>
                  <a:pt x="306871" y="770554"/>
                </a:moveTo>
                <a:lnTo>
                  <a:pt x="237220" y="780377"/>
                </a:lnTo>
                <a:lnTo>
                  <a:pt x="231647" y="781478"/>
                </a:lnTo>
                <a:lnTo>
                  <a:pt x="197598" y="787124"/>
                </a:lnTo>
                <a:lnTo>
                  <a:pt x="169941" y="790352"/>
                </a:lnTo>
                <a:lnTo>
                  <a:pt x="148691" y="791176"/>
                </a:lnTo>
                <a:lnTo>
                  <a:pt x="382759" y="791176"/>
                </a:lnTo>
                <a:lnTo>
                  <a:pt x="370087" y="783111"/>
                </a:lnTo>
                <a:lnTo>
                  <a:pt x="353933" y="776382"/>
                </a:lnTo>
                <a:lnTo>
                  <a:pt x="336230" y="772201"/>
                </a:lnTo>
                <a:lnTo>
                  <a:pt x="316991" y="770556"/>
                </a:lnTo>
                <a:lnTo>
                  <a:pt x="306871" y="770554"/>
                </a:lnTo>
                <a:close/>
              </a:path>
              <a:path w="2086609" h="1131570">
                <a:moveTo>
                  <a:pt x="301422" y="610233"/>
                </a:moveTo>
                <a:lnTo>
                  <a:pt x="201189" y="610233"/>
                </a:lnTo>
                <a:lnTo>
                  <a:pt x="217550" y="610282"/>
                </a:lnTo>
                <a:lnTo>
                  <a:pt x="232247" y="611977"/>
                </a:lnTo>
                <a:lnTo>
                  <a:pt x="269430" y="632725"/>
                </a:lnTo>
                <a:lnTo>
                  <a:pt x="288289" y="678481"/>
                </a:lnTo>
                <a:lnTo>
                  <a:pt x="292988" y="680767"/>
                </a:lnTo>
                <a:lnTo>
                  <a:pt x="315086" y="672893"/>
                </a:lnTo>
                <a:lnTo>
                  <a:pt x="317753" y="668067"/>
                </a:lnTo>
                <a:lnTo>
                  <a:pt x="309034" y="639349"/>
                </a:lnTo>
                <a:lnTo>
                  <a:pt x="301910" y="612441"/>
                </a:lnTo>
                <a:lnTo>
                  <a:pt x="301422" y="610233"/>
                </a:lnTo>
                <a:close/>
              </a:path>
              <a:path w="2086609" h="1131570">
                <a:moveTo>
                  <a:pt x="648715" y="405177"/>
                </a:moveTo>
                <a:lnTo>
                  <a:pt x="598931" y="422830"/>
                </a:lnTo>
                <a:lnTo>
                  <a:pt x="598144" y="451383"/>
                </a:lnTo>
                <a:lnTo>
                  <a:pt x="597487" y="476091"/>
                </a:lnTo>
                <a:lnTo>
                  <a:pt x="596518" y="514016"/>
                </a:lnTo>
                <a:lnTo>
                  <a:pt x="585929" y="779484"/>
                </a:lnTo>
                <a:lnTo>
                  <a:pt x="583042" y="844581"/>
                </a:lnTo>
                <a:lnTo>
                  <a:pt x="580405" y="894016"/>
                </a:lnTo>
                <a:lnTo>
                  <a:pt x="575944" y="943657"/>
                </a:lnTo>
                <a:lnTo>
                  <a:pt x="536701" y="973756"/>
                </a:lnTo>
                <a:lnTo>
                  <a:pt x="534034" y="978582"/>
                </a:lnTo>
                <a:lnTo>
                  <a:pt x="542163" y="1001442"/>
                </a:lnTo>
                <a:lnTo>
                  <a:pt x="546734" y="1003347"/>
                </a:lnTo>
                <a:lnTo>
                  <a:pt x="592359" y="985408"/>
                </a:lnTo>
                <a:lnTo>
                  <a:pt x="607385" y="979666"/>
                </a:lnTo>
                <a:lnTo>
                  <a:pt x="617219" y="976042"/>
                </a:lnTo>
                <a:lnTo>
                  <a:pt x="629411" y="971827"/>
                </a:lnTo>
                <a:lnTo>
                  <a:pt x="701420" y="948610"/>
                </a:lnTo>
                <a:lnTo>
                  <a:pt x="703706" y="943784"/>
                </a:lnTo>
                <a:lnTo>
                  <a:pt x="698626" y="929592"/>
                </a:lnTo>
                <a:lnTo>
                  <a:pt x="646295" y="929592"/>
                </a:lnTo>
                <a:lnTo>
                  <a:pt x="639984" y="928163"/>
                </a:lnTo>
                <a:lnTo>
                  <a:pt x="628203" y="876621"/>
                </a:lnTo>
                <a:lnTo>
                  <a:pt x="628096" y="862560"/>
                </a:lnTo>
                <a:lnTo>
                  <a:pt x="628198" y="828544"/>
                </a:lnTo>
                <a:lnTo>
                  <a:pt x="628395" y="803576"/>
                </a:lnTo>
                <a:lnTo>
                  <a:pt x="709421" y="773985"/>
                </a:lnTo>
                <a:lnTo>
                  <a:pt x="756569" y="757475"/>
                </a:lnTo>
                <a:lnTo>
                  <a:pt x="630173" y="757475"/>
                </a:lnTo>
                <a:lnTo>
                  <a:pt x="637031" y="548306"/>
                </a:lnTo>
                <a:lnTo>
                  <a:pt x="780003" y="548306"/>
                </a:lnTo>
                <a:lnTo>
                  <a:pt x="648715" y="405177"/>
                </a:lnTo>
                <a:close/>
              </a:path>
              <a:path w="2086609" h="1131570">
                <a:moveTo>
                  <a:pt x="691006" y="919146"/>
                </a:moveTo>
                <a:lnTo>
                  <a:pt x="654176" y="928925"/>
                </a:lnTo>
                <a:lnTo>
                  <a:pt x="646295" y="929592"/>
                </a:lnTo>
                <a:lnTo>
                  <a:pt x="698626" y="929592"/>
                </a:lnTo>
                <a:lnTo>
                  <a:pt x="695705" y="921432"/>
                </a:lnTo>
                <a:lnTo>
                  <a:pt x="691006" y="919146"/>
                </a:lnTo>
                <a:close/>
              </a:path>
              <a:path w="2086609" h="1131570">
                <a:moveTo>
                  <a:pt x="955557" y="739695"/>
                </a:moveTo>
                <a:lnTo>
                  <a:pt x="808608" y="739695"/>
                </a:lnTo>
                <a:lnTo>
                  <a:pt x="863218" y="803576"/>
                </a:lnTo>
                <a:lnTo>
                  <a:pt x="871644" y="813772"/>
                </a:lnTo>
                <a:lnTo>
                  <a:pt x="878046" y="822086"/>
                </a:lnTo>
                <a:lnTo>
                  <a:pt x="882399" y="828544"/>
                </a:lnTo>
                <a:lnTo>
                  <a:pt x="884681" y="833167"/>
                </a:lnTo>
                <a:lnTo>
                  <a:pt x="885493" y="839166"/>
                </a:lnTo>
                <a:lnTo>
                  <a:pt x="883364" y="844581"/>
                </a:lnTo>
                <a:lnTo>
                  <a:pt x="878306" y="849401"/>
                </a:lnTo>
                <a:lnTo>
                  <a:pt x="870330" y="853614"/>
                </a:lnTo>
                <a:lnTo>
                  <a:pt x="840358" y="866187"/>
                </a:lnTo>
                <a:lnTo>
                  <a:pt x="838200" y="871267"/>
                </a:lnTo>
                <a:lnTo>
                  <a:pt x="846073" y="893365"/>
                </a:lnTo>
                <a:lnTo>
                  <a:pt x="850518" y="895778"/>
                </a:lnTo>
                <a:lnTo>
                  <a:pt x="878455" y="884848"/>
                </a:lnTo>
                <a:lnTo>
                  <a:pt x="907605" y="873775"/>
                </a:lnTo>
                <a:lnTo>
                  <a:pt x="937994" y="862560"/>
                </a:lnTo>
                <a:lnTo>
                  <a:pt x="969644" y="851201"/>
                </a:lnTo>
                <a:lnTo>
                  <a:pt x="1064386" y="819959"/>
                </a:lnTo>
                <a:lnTo>
                  <a:pt x="1066291" y="815387"/>
                </a:lnTo>
                <a:lnTo>
                  <a:pt x="1060152" y="797861"/>
                </a:lnTo>
                <a:lnTo>
                  <a:pt x="1019047" y="797861"/>
                </a:lnTo>
                <a:lnTo>
                  <a:pt x="1013477" y="796476"/>
                </a:lnTo>
                <a:lnTo>
                  <a:pt x="1006681" y="792495"/>
                </a:lnTo>
                <a:lnTo>
                  <a:pt x="998670" y="785895"/>
                </a:lnTo>
                <a:lnTo>
                  <a:pt x="989456" y="776652"/>
                </a:lnTo>
                <a:lnTo>
                  <a:pt x="955557" y="739695"/>
                </a:lnTo>
                <a:close/>
              </a:path>
              <a:path w="2086609" h="1131570">
                <a:moveTo>
                  <a:pt x="1053845" y="790241"/>
                </a:moveTo>
                <a:lnTo>
                  <a:pt x="1043533" y="793575"/>
                </a:lnTo>
                <a:lnTo>
                  <a:pt x="1034303" y="795956"/>
                </a:lnTo>
                <a:lnTo>
                  <a:pt x="1026146" y="797385"/>
                </a:lnTo>
                <a:lnTo>
                  <a:pt x="1019047" y="797861"/>
                </a:lnTo>
                <a:lnTo>
                  <a:pt x="1060152" y="797861"/>
                </a:lnTo>
                <a:lnTo>
                  <a:pt x="1058417" y="792908"/>
                </a:lnTo>
                <a:lnTo>
                  <a:pt x="1053845" y="790241"/>
                </a:lnTo>
                <a:close/>
              </a:path>
              <a:path w="2086609" h="1131570">
                <a:moveTo>
                  <a:pt x="780003" y="548306"/>
                </a:moveTo>
                <a:lnTo>
                  <a:pt x="637031" y="548306"/>
                </a:lnTo>
                <a:lnTo>
                  <a:pt x="777113" y="705405"/>
                </a:lnTo>
                <a:lnTo>
                  <a:pt x="762398" y="711144"/>
                </a:lnTo>
                <a:lnTo>
                  <a:pt x="726445" y="724479"/>
                </a:lnTo>
                <a:lnTo>
                  <a:pt x="683323" y="739741"/>
                </a:lnTo>
                <a:lnTo>
                  <a:pt x="645794" y="752453"/>
                </a:lnTo>
                <a:lnTo>
                  <a:pt x="630173" y="757475"/>
                </a:lnTo>
                <a:lnTo>
                  <a:pt x="756569" y="757475"/>
                </a:lnTo>
                <a:lnTo>
                  <a:pt x="808608" y="739695"/>
                </a:lnTo>
                <a:lnTo>
                  <a:pt x="955557" y="739695"/>
                </a:lnTo>
                <a:lnTo>
                  <a:pt x="780003" y="548306"/>
                </a:lnTo>
                <a:close/>
              </a:path>
              <a:path w="2086609" h="1131570">
                <a:moveTo>
                  <a:pt x="1504317" y="560371"/>
                </a:moveTo>
                <a:lnTo>
                  <a:pt x="1406397" y="560371"/>
                </a:lnTo>
                <a:lnTo>
                  <a:pt x="1421256" y="606853"/>
                </a:lnTo>
                <a:lnTo>
                  <a:pt x="1425162" y="620831"/>
                </a:lnTo>
                <a:lnTo>
                  <a:pt x="1427352" y="632285"/>
                </a:lnTo>
                <a:lnTo>
                  <a:pt x="1427829" y="641215"/>
                </a:lnTo>
                <a:lnTo>
                  <a:pt x="1426590" y="647620"/>
                </a:lnTo>
                <a:lnTo>
                  <a:pt x="1359407" y="683180"/>
                </a:lnTo>
                <a:lnTo>
                  <a:pt x="1356994" y="688387"/>
                </a:lnTo>
                <a:lnTo>
                  <a:pt x="1364614" y="710104"/>
                </a:lnTo>
                <a:lnTo>
                  <a:pt x="1369567" y="712771"/>
                </a:lnTo>
                <a:lnTo>
                  <a:pt x="1438719" y="685911"/>
                </a:lnTo>
                <a:lnTo>
                  <a:pt x="1464865" y="676052"/>
                </a:lnTo>
                <a:lnTo>
                  <a:pt x="1515893" y="657955"/>
                </a:lnTo>
                <a:lnTo>
                  <a:pt x="1572992" y="639286"/>
                </a:lnTo>
                <a:lnTo>
                  <a:pt x="1599564" y="631237"/>
                </a:lnTo>
                <a:lnTo>
                  <a:pt x="1601977" y="625649"/>
                </a:lnTo>
                <a:lnTo>
                  <a:pt x="1597414" y="612886"/>
                </a:lnTo>
                <a:lnTo>
                  <a:pt x="1542335" y="612886"/>
                </a:lnTo>
                <a:lnTo>
                  <a:pt x="1535678" y="612790"/>
                </a:lnTo>
                <a:lnTo>
                  <a:pt x="1530603" y="611552"/>
                </a:lnTo>
                <a:lnTo>
                  <a:pt x="1524390" y="604666"/>
                </a:lnTo>
                <a:lnTo>
                  <a:pt x="1516046" y="588756"/>
                </a:lnTo>
                <a:lnTo>
                  <a:pt x="1505583" y="563796"/>
                </a:lnTo>
                <a:lnTo>
                  <a:pt x="1504317" y="560371"/>
                </a:lnTo>
                <a:close/>
              </a:path>
              <a:path w="2086609" h="1131570">
                <a:moveTo>
                  <a:pt x="1363090" y="162861"/>
                </a:moveTo>
                <a:lnTo>
                  <a:pt x="1281302" y="211502"/>
                </a:lnTo>
                <a:lnTo>
                  <a:pt x="1260935" y="289305"/>
                </a:lnTo>
                <a:lnTo>
                  <a:pt x="1250352" y="343965"/>
                </a:lnTo>
                <a:lnTo>
                  <a:pt x="1239519" y="409114"/>
                </a:lnTo>
                <a:lnTo>
                  <a:pt x="1230278" y="472146"/>
                </a:lnTo>
                <a:lnTo>
                  <a:pt x="1223883" y="524271"/>
                </a:lnTo>
                <a:lnTo>
                  <a:pt x="1220321" y="565491"/>
                </a:lnTo>
                <a:lnTo>
                  <a:pt x="1219580" y="595804"/>
                </a:lnTo>
                <a:lnTo>
                  <a:pt x="1234820" y="623109"/>
                </a:lnTo>
                <a:lnTo>
                  <a:pt x="1266840" y="610838"/>
                </a:lnTo>
                <a:lnTo>
                  <a:pt x="1279594" y="606089"/>
                </a:lnTo>
                <a:lnTo>
                  <a:pt x="1283554" y="604666"/>
                </a:lnTo>
                <a:lnTo>
                  <a:pt x="1360042" y="576754"/>
                </a:lnTo>
                <a:lnTo>
                  <a:pt x="1406397" y="560371"/>
                </a:lnTo>
                <a:lnTo>
                  <a:pt x="1504317" y="560371"/>
                </a:lnTo>
                <a:lnTo>
                  <a:pt x="1499392" y="547036"/>
                </a:lnTo>
                <a:lnTo>
                  <a:pt x="1260347" y="547036"/>
                </a:lnTo>
                <a:lnTo>
                  <a:pt x="1265181" y="494740"/>
                </a:lnTo>
                <a:lnTo>
                  <a:pt x="1269396" y="452516"/>
                </a:lnTo>
                <a:lnTo>
                  <a:pt x="1275968" y="398192"/>
                </a:lnTo>
                <a:lnTo>
                  <a:pt x="1286621" y="337819"/>
                </a:lnTo>
                <a:lnTo>
                  <a:pt x="1294346" y="299948"/>
                </a:lnTo>
                <a:lnTo>
                  <a:pt x="1303654" y="256968"/>
                </a:lnTo>
                <a:lnTo>
                  <a:pt x="1398286" y="256968"/>
                </a:lnTo>
                <a:lnTo>
                  <a:pt x="1391453" y="235764"/>
                </a:lnTo>
                <a:lnTo>
                  <a:pt x="1380009" y="197832"/>
                </a:lnTo>
                <a:lnTo>
                  <a:pt x="1371472" y="166544"/>
                </a:lnTo>
                <a:lnTo>
                  <a:pt x="1363090" y="162861"/>
                </a:lnTo>
                <a:close/>
              </a:path>
              <a:path w="2086609" h="1131570">
                <a:moveTo>
                  <a:pt x="1589913" y="602789"/>
                </a:moveTo>
                <a:lnTo>
                  <a:pt x="1583130" y="604218"/>
                </a:lnTo>
                <a:lnTo>
                  <a:pt x="1575942" y="605837"/>
                </a:lnTo>
                <a:lnTo>
                  <a:pt x="1568374" y="607647"/>
                </a:lnTo>
                <a:lnTo>
                  <a:pt x="1560448" y="609647"/>
                </a:lnTo>
                <a:lnTo>
                  <a:pt x="1550588" y="611838"/>
                </a:lnTo>
                <a:lnTo>
                  <a:pt x="1542335" y="612886"/>
                </a:lnTo>
                <a:lnTo>
                  <a:pt x="1597414" y="612886"/>
                </a:lnTo>
                <a:lnTo>
                  <a:pt x="1594484" y="604694"/>
                </a:lnTo>
                <a:lnTo>
                  <a:pt x="1589913" y="602789"/>
                </a:lnTo>
                <a:close/>
              </a:path>
              <a:path w="2086609" h="1131570">
                <a:moveTo>
                  <a:pt x="1398286" y="256968"/>
                </a:moveTo>
                <a:lnTo>
                  <a:pt x="1303654" y="256968"/>
                </a:lnTo>
                <a:lnTo>
                  <a:pt x="1386204" y="502332"/>
                </a:lnTo>
                <a:lnTo>
                  <a:pt x="1260347" y="547036"/>
                </a:lnTo>
                <a:lnTo>
                  <a:pt x="1499392" y="547036"/>
                </a:lnTo>
                <a:lnTo>
                  <a:pt x="1493011" y="529764"/>
                </a:lnTo>
                <a:lnTo>
                  <a:pt x="1543684" y="511730"/>
                </a:lnTo>
                <a:lnTo>
                  <a:pt x="1549653" y="509825"/>
                </a:lnTo>
                <a:lnTo>
                  <a:pt x="1553464" y="508682"/>
                </a:lnTo>
                <a:lnTo>
                  <a:pt x="1556130" y="502967"/>
                </a:lnTo>
                <a:lnTo>
                  <a:pt x="1552273" y="493297"/>
                </a:lnTo>
                <a:lnTo>
                  <a:pt x="1547939" y="481425"/>
                </a:lnTo>
                <a:lnTo>
                  <a:pt x="1544670" y="471852"/>
                </a:lnTo>
                <a:lnTo>
                  <a:pt x="1472564" y="471852"/>
                </a:lnTo>
                <a:lnTo>
                  <a:pt x="1443354" y="389429"/>
                </a:lnTo>
                <a:lnTo>
                  <a:pt x="1423114" y="331563"/>
                </a:lnTo>
                <a:lnTo>
                  <a:pt x="1405817" y="280341"/>
                </a:lnTo>
                <a:lnTo>
                  <a:pt x="1398286" y="256968"/>
                </a:lnTo>
                <a:close/>
              </a:path>
              <a:path w="2086609" h="1131570">
                <a:moveTo>
                  <a:pt x="1532254" y="448738"/>
                </a:moveTo>
                <a:lnTo>
                  <a:pt x="1492928" y="464508"/>
                </a:lnTo>
                <a:lnTo>
                  <a:pt x="1472564" y="471852"/>
                </a:lnTo>
                <a:lnTo>
                  <a:pt x="1544670" y="471852"/>
                </a:lnTo>
                <a:lnTo>
                  <a:pt x="1543129" y="467338"/>
                </a:lnTo>
                <a:lnTo>
                  <a:pt x="1537842" y="451024"/>
                </a:lnTo>
                <a:lnTo>
                  <a:pt x="1532254" y="448738"/>
                </a:lnTo>
                <a:close/>
              </a:path>
              <a:path w="2086609" h="1131570">
                <a:moveTo>
                  <a:pt x="1698688" y="484679"/>
                </a:moveTo>
                <a:lnTo>
                  <a:pt x="1656683" y="499617"/>
                </a:lnTo>
                <a:lnTo>
                  <a:pt x="1637553" y="540448"/>
                </a:lnTo>
                <a:lnTo>
                  <a:pt x="1638163" y="551816"/>
                </a:lnTo>
                <a:lnTo>
                  <a:pt x="1661025" y="590617"/>
                </a:lnTo>
                <a:lnTo>
                  <a:pt x="1693386" y="602583"/>
                </a:lnTo>
                <a:lnTo>
                  <a:pt x="1704554" y="602069"/>
                </a:lnTo>
                <a:lnTo>
                  <a:pt x="1742684" y="579463"/>
                </a:lnTo>
                <a:lnTo>
                  <a:pt x="1754362" y="547290"/>
                </a:lnTo>
                <a:lnTo>
                  <a:pt x="1753752" y="535955"/>
                </a:lnTo>
                <a:lnTo>
                  <a:pt x="1730694" y="496319"/>
                </a:lnTo>
                <a:lnTo>
                  <a:pt x="1698688" y="484679"/>
                </a:lnTo>
                <a:close/>
              </a:path>
              <a:path w="2086609" h="1131570">
                <a:moveTo>
                  <a:pt x="1888616" y="0"/>
                </a:moveTo>
                <a:lnTo>
                  <a:pt x="1816480" y="12112"/>
                </a:lnTo>
                <a:lnTo>
                  <a:pt x="1771888" y="35448"/>
                </a:lnTo>
                <a:lnTo>
                  <a:pt x="1739010" y="69643"/>
                </a:lnTo>
                <a:lnTo>
                  <a:pt x="1717944" y="114966"/>
                </a:lnTo>
                <a:lnTo>
                  <a:pt x="1711452" y="167814"/>
                </a:lnTo>
                <a:lnTo>
                  <a:pt x="1713739" y="200671"/>
                </a:lnTo>
                <a:lnTo>
                  <a:pt x="1730936" y="279435"/>
                </a:lnTo>
                <a:lnTo>
                  <a:pt x="1745868" y="325294"/>
                </a:lnTo>
                <a:lnTo>
                  <a:pt x="1767897" y="381303"/>
                </a:lnTo>
                <a:lnTo>
                  <a:pt x="1790747" y="427227"/>
                </a:lnTo>
                <a:lnTo>
                  <a:pt x="1814431" y="463079"/>
                </a:lnTo>
                <a:lnTo>
                  <a:pt x="1870535" y="509133"/>
                </a:lnTo>
                <a:lnTo>
                  <a:pt x="1941972" y="519749"/>
                </a:lnTo>
                <a:lnTo>
                  <a:pt x="1981834" y="510079"/>
                </a:lnTo>
                <a:lnTo>
                  <a:pt x="2020123" y="491436"/>
                </a:lnTo>
                <a:lnTo>
                  <a:pt x="2040701" y="473547"/>
                </a:lnTo>
                <a:lnTo>
                  <a:pt x="1963265" y="473547"/>
                </a:lnTo>
                <a:lnTo>
                  <a:pt x="1948719" y="472328"/>
                </a:lnTo>
                <a:lnTo>
                  <a:pt x="1914054" y="450673"/>
                </a:lnTo>
                <a:lnTo>
                  <a:pt x="1891283" y="419401"/>
                </a:lnTo>
                <a:lnTo>
                  <a:pt x="1854041" y="347567"/>
                </a:lnTo>
                <a:lnTo>
                  <a:pt x="1834348" y="300333"/>
                </a:lnTo>
                <a:lnTo>
                  <a:pt x="1813940" y="245538"/>
                </a:lnTo>
                <a:lnTo>
                  <a:pt x="1799603" y="201937"/>
                </a:lnTo>
                <a:lnTo>
                  <a:pt x="1789731" y="164480"/>
                </a:lnTo>
                <a:lnTo>
                  <a:pt x="1783333" y="107997"/>
                </a:lnTo>
                <a:lnTo>
                  <a:pt x="1786552" y="88876"/>
                </a:lnTo>
                <a:lnTo>
                  <a:pt x="1793938" y="73421"/>
                </a:lnTo>
                <a:lnTo>
                  <a:pt x="1805515" y="61634"/>
                </a:lnTo>
                <a:lnTo>
                  <a:pt x="1821306" y="53514"/>
                </a:lnTo>
                <a:lnTo>
                  <a:pt x="1840190" y="50155"/>
                </a:lnTo>
                <a:lnTo>
                  <a:pt x="1978888" y="50155"/>
                </a:lnTo>
                <a:lnTo>
                  <a:pt x="1974637" y="44348"/>
                </a:lnTo>
                <a:lnTo>
                  <a:pt x="1947036" y="19605"/>
                </a:lnTo>
                <a:lnTo>
                  <a:pt x="1919529" y="5843"/>
                </a:lnTo>
                <a:lnTo>
                  <a:pt x="1888616" y="0"/>
                </a:lnTo>
                <a:close/>
              </a:path>
              <a:path w="2086609" h="1131570">
                <a:moveTo>
                  <a:pt x="1978888" y="50155"/>
                </a:moveTo>
                <a:lnTo>
                  <a:pt x="1840190" y="50155"/>
                </a:lnTo>
                <a:lnTo>
                  <a:pt x="1858359" y="53784"/>
                </a:lnTo>
                <a:lnTo>
                  <a:pt x="1875813" y="64390"/>
                </a:lnTo>
                <a:lnTo>
                  <a:pt x="1913415" y="113537"/>
                </a:lnTo>
                <a:lnTo>
                  <a:pt x="1935241" y="155686"/>
                </a:lnTo>
                <a:lnTo>
                  <a:pt x="1958044" y="208406"/>
                </a:lnTo>
                <a:lnTo>
                  <a:pt x="1981834" y="271700"/>
                </a:lnTo>
                <a:lnTo>
                  <a:pt x="1999362" y="325294"/>
                </a:lnTo>
                <a:lnTo>
                  <a:pt x="2011172" y="371141"/>
                </a:lnTo>
                <a:lnTo>
                  <a:pt x="2015601" y="407858"/>
                </a:lnTo>
                <a:lnTo>
                  <a:pt x="2011552" y="436657"/>
                </a:lnTo>
                <a:lnTo>
                  <a:pt x="1999027" y="457527"/>
                </a:lnTo>
                <a:lnTo>
                  <a:pt x="1978025" y="470455"/>
                </a:lnTo>
                <a:lnTo>
                  <a:pt x="1963265" y="473547"/>
                </a:lnTo>
                <a:lnTo>
                  <a:pt x="2040701" y="473547"/>
                </a:lnTo>
                <a:lnTo>
                  <a:pt x="2049827" y="465613"/>
                </a:lnTo>
                <a:lnTo>
                  <a:pt x="2070935" y="432623"/>
                </a:lnTo>
                <a:lnTo>
                  <a:pt x="2083434" y="392477"/>
                </a:lnTo>
                <a:lnTo>
                  <a:pt x="2086240" y="352619"/>
                </a:lnTo>
                <a:lnTo>
                  <a:pt x="2081307" y="304498"/>
                </a:lnTo>
                <a:lnTo>
                  <a:pt x="2068611" y="248138"/>
                </a:lnTo>
                <a:lnTo>
                  <a:pt x="2048128" y="183562"/>
                </a:lnTo>
                <a:lnTo>
                  <a:pt x="2025171" y="126315"/>
                </a:lnTo>
                <a:lnTo>
                  <a:pt x="2000678" y="79914"/>
                </a:lnTo>
                <a:lnTo>
                  <a:pt x="1978888" y="50155"/>
                </a:lnTo>
                <a:close/>
              </a:path>
            </a:pathLst>
          </a:custGeom>
          <a:solidFill>
            <a:srgbClr val="F8F8F5"/>
          </a:solidFill>
        </p:spPr>
        <p:txBody>
          <a:bodyPr wrap="square" lIns="0" tIns="0" rIns="0" bIns="0" rtlCol="0"/>
          <a:lstStyle/>
          <a:p>
            <a:endParaRPr/>
          </a:p>
        </p:txBody>
      </p:sp>
      <p:sp>
        <p:nvSpPr>
          <p:cNvPr id="6" name="object 6"/>
          <p:cNvSpPr/>
          <p:nvPr/>
        </p:nvSpPr>
        <p:spPr>
          <a:xfrm>
            <a:off x="6878828" y="1105661"/>
            <a:ext cx="1558925" cy="1113790"/>
          </a:xfrm>
          <a:custGeom>
            <a:avLst/>
            <a:gdLst/>
            <a:ahLst/>
            <a:cxnLst/>
            <a:rect l="l" t="t" r="r" b="b"/>
            <a:pathLst>
              <a:path w="1558925" h="1113789">
                <a:moveTo>
                  <a:pt x="718312" y="627634"/>
                </a:moveTo>
                <a:lnTo>
                  <a:pt x="120650" y="839215"/>
                </a:lnTo>
                <a:lnTo>
                  <a:pt x="217804" y="1113536"/>
                </a:lnTo>
                <a:lnTo>
                  <a:pt x="266826" y="1096137"/>
                </a:lnTo>
                <a:lnTo>
                  <a:pt x="184657" y="863981"/>
                </a:lnTo>
                <a:lnTo>
                  <a:pt x="684022" y="687070"/>
                </a:lnTo>
                <a:lnTo>
                  <a:pt x="739342" y="687070"/>
                </a:lnTo>
                <a:lnTo>
                  <a:pt x="718312" y="627634"/>
                </a:lnTo>
                <a:close/>
              </a:path>
              <a:path w="1558925" h="1113789">
                <a:moveTo>
                  <a:pt x="605154" y="756030"/>
                </a:moveTo>
                <a:lnTo>
                  <a:pt x="290829" y="867410"/>
                </a:lnTo>
                <a:lnTo>
                  <a:pt x="340741" y="1008380"/>
                </a:lnTo>
                <a:lnTo>
                  <a:pt x="388493" y="991488"/>
                </a:lnTo>
                <a:lnTo>
                  <a:pt x="378841" y="964057"/>
                </a:lnTo>
                <a:lnTo>
                  <a:pt x="485706" y="926211"/>
                </a:lnTo>
                <a:lnTo>
                  <a:pt x="365378" y="926211"/>
                </a:lnTo>
                <a:lnTo>
                  <a:pt x="351917" y="888364"/>
                </a:lnTo>
                <a:lnTo>
                  <a:pt x="570865" y="810894"/>
                </a:lnTo>
                <a:lnTo>
                  <a:pt x="624525" y="810894"/>
                </a:lnTo>
                <a:lnTo>
                  <a:pt x="605154" y="756030"/>
                </a:lnTo>
                <a:close/>
              </a:path>
              <a:path w="1558925" h="1113789">
                <a:moveTo>
                  <a:pt x="739342" y="687070"/>
                </a:moveTo>
                <a:lnTo>
                  <a:pt x="684022" y="687070"/>
                </a:lnTo>
                <a:lnTo>
                  <a:pt x="732536" y="823849"/>
                </a:lnTo>
                <a:lnTo>
                  <a:pt x="736413" y="842849"/>
                </a:lnTo>
                <a:lnTo>
                  <a:pt x="702945" y="880871"/>
                </a:lnTo>
                <a:lnTo>
                  <a:pt x="663511" y="893254"/>
                </a:lnTo>
                <a:lnTo>
                  <a:pt x="618744" y="906018"/>
                </a:lnTo>
                <a:lnTo>
                  <a:pt x="626195" y="918450"/>
                </a:lnTo>
                <a:lnTo>
                  <a:pt x="633301" y="930417"/>
                </a:lnTo>
                <a:lnTo>
                  <a:pt x="640050" y="941933"/>
                </a:lnTo>
                <a:lnTo>
                  <a:pt x="646429" y="953007"/>
                </a:lnTo>
                <a:lnTo>
                  <a:pt x="666382" y="946860"/>
                </a:lnTo>
                <a:lnTo>
                  <a:pt x="708241" y="932469"/>
                </a:lnTo>
                <a:lnTo>
                  <a:pt x="765744" y="906272"/>
                </a:lnTo>
                <a:lnTo>
                  <a:pt x="792362" y="849883"/>
                </a:lnTo>
                <a:lnTo>
                  <a:pt x="783336" y="811402"/>
                </a:lnTo>
                <a:lnTo>
                  <a:pt x="739342" y="687070"/>
                </a:lnTo>
                <a:close/>
              </a:path>
              <a:path w="1558925" h="1113789">
                <a:moveTo>
                  <a:pt x="624525" y="810894"/>
                </a:moveTo>
                <a:lnTo>
                  <a:pt x="570865" y="810894"/>
                </a:lnTo>
                <a:lnTo>
                  <a:pt x="584200" y="848740"/>
                </a:lnTo>
                <a:lnTo>
                  <a:pt x="365378" y="926211"/>
                </a:lnTo>
                <a:lnTo>
                  <a:pt x="485706" y="926211"/>
                </a:lnTo>
                <a:lnTo>
                  <a:pt x="645287" y="869695"/>
                </a:lnTo>
                <a:lnTo>
                  <a:pt x="624525" y="810894"/>
                </a:lnTo>
                <a:close/>
              </a:path>
              <a:path w="1558925" h="1113789">
                <a:moveTo>
                  <a:pt x="1161280" y="401574"/>
                </a:moveTo>
                <a:lnTo>
                  <a:pt x="1059815" y="401574"/>
                </a:lnTo>
                <a:lnTo>
                  <a:pt x="1062695" y="442975"/>
                </a:lnTo>
                <a:lnTo>
                  <a:pt x="1062788" y="444653"/>
                </a:lnTo>
                <a:lnTo>
                  <a:pt x="1060774" y="487131"/>
                </a:lnTo>
                <a:lnTo>
                  <a:pt x="1053742" y="529612"/>
                </a:lnTo>
                <a:lnTo>
                  <a:pt x="1041701" y="571896"/>
                </a:lnTo>
                <a:lnTo>
                  <a:pt x="1024651" y="613981"/>
                </a:lnTo>
                <a:lnTo>
                  <a:pt x="1002591" y="655868"/>
                </a:lnTo>
                <a:lnTo>
                  <a:pt x="975520" y="697557"/>
                </a:lnTo>
                <a:lnTo>
                  <a:pt x="943438" y="739048"/>
                </a:lnTo>
                <a:lnTo>
                  <a:pt x="906343" y="780341"/>
                </a:lnTo>
                <a:lnTo>
                  <a:pt x="864235" y="821436"/>
                </a:lnTo>
                <a:lnTo>
                  <a:pt x="900318" y="842978"/>
                </a:lnTo>
                <a:lnTo>
                  <a:pt x="914687" y="851779"/>
                </a:lnTo>
                <a:lnTo>
                  <a:pt x="926592" y="859282"/>
                </a:lnTo>
                <a:lnTo>
                  <a:pt x="966368" y="818160"/>
                </a:lnTo>
                <a:lnTo>
                  <a:pt x="1001649" y="776788"/>
                </a:lnTo>
                <a:lnTo>
                  <a:pt x="1032433" y="735167"/>
                </a:lnTo>
                <a:lnTo>
                  <a:pt x="1058722" y="693296"/>
                </a:lnTo>
                <a:lnTo>
                  <a:pt x="1080516" y="651176"/>
                </a:lnTo>
                <a:lnTo>
                  <a:pt x="1097813" y="608809"/>
                </a:lnTo>
                <a:lnTo>
                  <a:pt x="1110615" y="566195"/>
                </a:lnTo>
                <a:lnTo>
                  <a:pt x="1118920" y="523335"/>
                </a:lnTo>
                <a:lnTo>
                  <a:pt x="1122660" y="481024"/>
                </a:lnTo>
                <a:lnTo>
                  <a:pt x="1122590" y="471360"/>
                </a:lnTo>
                <a:lnTo>
                  <a:pt x="1122045" y="436879"/>
                </a:lnTo>
                <a:lnTo>
                  <a:pt x="1194430" y="436879"/>
                </a:lnTo>
                <a:lnTo>
                  <a:pt x="1169112" y="411257"/>
                </a:lnTo>
                <a:lnTo>
                  <a:pt x="1161280" y="401574"/>
                </a:lnTo>
                <a:close/>
              </a:path>
              <a:path w="1558925" h="1113789">
                <a:moveTo>
                  <a:pt x="584962" y="498728"/>
                </a:moveTo>
                <a:lnTo>
                  <a:pt x="140335" y="656209"/>
                </a:lnTo>
                <a:lnTo>
                  <a:pt x="189483" y="795146"/>
                </a:lnTo>
                <a:lnTo>
                  <a:pt x="238632" y="777748"/>
                </a:lnTo>
                <a:lnTo>
                  <a:pt x="232155" y="759460"/>
                </a:lnTo>
                <a:lnTo>
                  <a:pt x="342978" y="720216"/>
                </a:lnTo>
                <a:lnTo>
                  <a:pt x="218186" y="720216"/>
                </a:lnTo>
                <a:lnTo>
                  <a:pt x="203326" y="678052"/>
                </a:lnTo>
                <a:lnTo>
                  <a:pt x="549782" y="555371"/>
                </a:lnTo>
                <a:lnTo>
                  <a:pt x="605050" y="555371"/>
                </a:lnTo>
                <a:lnTo>
                  <a:pt x="584962" y="498728"/>
                </a:lnTo>
                <a:close/>
              </a:path>
              <a:path w="1558925" h="1113789">
                <a:moveTo>
                  <a:pt x="605050" y="555371"/>
                </a:moveTo>
                <a:lnTo>
                  <a:pt x="549782" y="555371"/>
                </a:lnTo>
                <a:lnTo>
                  <a:pt x="564769" y="597535"/>
                </a:lnTo>
                <a:lnTo>
                  <a:pt x="218186" y="720216"/>
                </a:lnTo>
                <a:lnTo>
                  <a:pt x="342978" y="720216"/>
                </a:lnTo>
                <a:lnTo>
                  <a:pt x="578612" y="636777"/>
                </a:lnTo>
                <a:lnTo>
                  <a:pt x="633922" y="636777"/>
                </a:lnTo>
                <a:lnTo>
                  <a:pt x="605050" y="555371"/>
                </a:lnTo>
                <a:close/>
              </a:path>
              <a:path w="1558925" h="1113789">
                <a:moveTo>
                  <a:pt x="327338" y="459613"/>
                </a:moveTo>
                <a:lnTo>
                  <a:pt x="298830" y="459613"/>
                </a:lnTo>
                <a:lnTo>
                  <a:pt x="271906" y="484124"/>
                </a:lnTo>
                <a:lnTo>
                  <a:pt x="281364" y="491243"/>
                </a:lnTo>
                <a:lnTo>
                  <a:pt x="291134" y="498762"/>
                </a:lnTo>
                <a:lnTo>
                  <a:pt x="298803" y="504769"/>
                </a:lnTo>
                <a:lnTo>
                  <a:pt x="306831" y="511175"/>
                </a:lnTo>
                <a:lnTo>
                  <a:pt x="3810" y="618489"/>
                </a:lnTo>
                <a:lnTo>
                  <a:pt x="18669" y="660653"/>
                </a:lnTo>
                <a:lnTo>
                  <a:pt x="498036" y="490854"/>
                </a:lnTo>
                <a:lnTo>
                  <a:pt x="364363" y="490854"/>
                </a:lnTo>
                <a:lnTo>
                  <a:pt x="353214" y="481024"/>
                </a:lnTo>
                <a:lnTo>
                  <a:pt x="341852" y="471360"/>
                </a:lnTo>
                <a:lnTo>
                  <a:pt x="330251" y="461887"/>
                </a:lnTo>
                <a:lnTo>
                  <a:pt x="327338" y="459613"/>
                </a:lnTo>
                <a:close/>
              </a:path>
              <a:path w="1558925" h="1113789">
                <a:moveTo>
                  <a:pt x="633922" y="636777"/>
                </a:moveTo>
                <a:lnTo>
                  <a:pt x="578612" y="636777"/>
                </a:lnTo>
                <a:lnTo>
                  <a:pt x="585089" y="655065"/>
                </a:lnTo>
                <a:lnTo>
                  <a:pt x="634238" y="637666"/>
                </a:lnTo>
                <a:lnTo>
                  <a:pt x="633922" y="636777"/>
                </a:lnTo>
                <a:close/>
              </a:path>
              <a:path w="1558925" h="1113789">
                <a:moveTo>
                  <a:pt x="1194430" y="436879"/>
                </a:moveTo>
                <a:lnTo>
                  <a:pt x="1122045" y="436879"/>
                </a:lnTo>
                <a:lnTo>
                  <a:pt x="1152673" y="472499"/>
                </a:lnTo>
                <a:lnTo>
                  <a:pt x="1185580" y="504606"/>
                </a:lnTo>
                <a:lnTo>
                  <a:pt x="1220765" y="533200"/>
                </a:lnTo>
                <a:lnTo>
                  <a:pt x="1258229" y="558281"/>
                </a:lnTo>
                <a:lnTo>
                  <a:pt x="1297971" y="579850"/>
                </a:lnTo>
                <a:lnTo>
                  <a:pt x="1339992" y="597905"/>
                </a:lnTo>
                <a:lnTo>
                  <a:pt x="1384291" y="612448"/>
                </a:lnTo>
                <a:lnTo>
                  <a:pt x="1430868" y="623478"/>
                </a:lnTo>
                <a:lnTo>
                  <a:pt x="1479723" y="630995"/>
                </a:lnTo>
                <a:lnTo>
                  <a:pt x="1530857" y="635000"/>
                </a:lnTo>
                <a:lnTo>
                  <a:pt x="1536920" y="618489"/>
                </a:lnTo>
                <a:lnTo>
                  <a:pt x="1550717" y="581118"/>
                </a:lnTo>
                <a:lnTo>
                  <a:pt x="1558521" y="560092"/>
                </a:lnTo>
                <a:lnTo>
                  <a:pt x="1505094" y="560092"/>
                </a:lnTo>
                <a:lnTo>
                  <a:pt x="1454093" y="556274"/>
                </a:lnTo>
                <a:lnTo>
                  <a:pt x="1405665" y="548232"/>
                </a:lnTo>
                <a:lnTo>
                  <a:pt x="1359811" y="535967"/>
                </a:lnTo>
                <a:lnTo>
                  <a:pt x="1316529" y="519477"/>
                </a:lnTo>
                <a:lnTo>
                  <a:pt x="1275768" y="498728"/>
                </a:lnTo>
                <a:lnTo>
                  <a:pt x="1237680" y="473821"/>
                </a:lnTo>
                <a:lnTo>
                  <a:pt x="1202111" y="444653"/>
                </a:lnTo>
                <a:lnTo>
                  <a:pt x="1194430" y="436879"/>
                </a:lnTo>
                <a:close/>
              </a:path>
              <a:path w="1558925" h="1113789">
                <a:moveTo>
                  <a:pt x="1558671" y="559688"/>
                </a:moveTo>
                <a:lnTo>
                  <a:pt x="1505094" y="560092"/>
                </a:lnTo>
                <a:lnTo>
                  <a:pt x="1558521" y="560092"/>
                </a:lnTo>
                <a:lnTo>
                  <a:pt x="1558671" y="559688"/>
                </a:lnTo>
                <a:close/>
              </a:path>
              <a:path w="1558925" h="1113789">
                <a:moveTo>
                  <a:pt x="50546" y="425068"/>
                </a:moveTo>
                <a:lnTo>
                  <a:pt x="0" y="442975"/>
                </a:lnTo>
                <a:lnTo>
                  <a:pt x="38607" y="551688"/>
                </a:lnTo>
                <a:lnTo>
                  <a:pt x="208022" y="491743"/>
                </a:lnTo>
                <a:lnTo>
                  <a:pt x="74168" y="491743"/>
                </a:lnTo>
                <a:lnTo>
                  <a:pt x="50546" y="425068"/>
                </a:lnTo>
                <a:close/>
              </a:path>
              <a:path w="1558925" h="1113789">
                <a:moveTo>
                  <a:pt x="1059790" y="172720"/>
                </a:moveTo>
                <a:lnTo>
                  <a:pt x="990600" y="172720"/>
                </a:lnTo>
                <a:lnTo>
                  <a:pt x="1010413" y="229322"/>
                </a:lnTo>
                <a:lnTo>
                  <a:pt x="1026620" y="277018"/>
                </a:lnTo>
                <a:lnTo>
                  <a:pt x="1039231" y="315809"/>
                </a:lnTo>
                <a:lnTo>
                  <a:pt x="1048257" y="345693"/>
                </a:lnTo>
                <a:lnTo>
                  <a:pt x="744220" y="453389"/>
                </a:lnTo>
                <a:lnTo>
                  <a:pt x="763143" y="506729"/>
                </a:lnTo>
                <a:lnTo>
                  <a:pt x="1059815" y="401574"/>
                </a:lnTo>
                <a:lnTo>
                  <a:pt x="1161280" y="401574"/>
                </a:lnTo>
                <a:lnTo>
                  <a:pt x="1138681" y="373634"/>
                </a:lnTo>
                <a:lnTo>
                  <a:pt x="1279773" y="323723"/>
                </a:lnTo>
                <a:lnTo>
                  <a:pt x="1110361" y="323723"/>
                </a:lnTo>
                <a:lnTo>
                  <a:pt x="1094452" y="275695"/>
                </a:lnTo>
                <a:lnTo>
                  <a:pt x="1079484" y="230870"/>
                </a:lnTo>
                <a:lnTo>
                  <a:pt x="1065444" y="189259"/>
                </a:lnTo>
                <a:lnTo>
                  <a:pt x="1059790" y="172720"/>
                </a:lnTo>
                <a:close/>
              </a:path>
              <a:path w="1558925" h="1113789">
                <a:moveTo>
                  <a:pt x="296672" y="308737"/>
                </a:moveTo>
                <a:lnTo>
                  <a:pt x="244728" y="327151"/>
                </a:lnTo>
                <a:lnTo>
                  <a:pt x="277622" y="419735"/>
                </a:lnTo>
                <a:lnTo>
                  <a:pt x="74168" y="491743"/>
                </a:lnTo>
                <a:lnTo>
                  <a:pt x="208022" y="491743"/>
                </a:lnTo>
                <a:lnTo>
                  <a:pt x="298830" y="459613"/>
                </a:lnTo>
                <a:lnTo>
                  <a:pt x="327338" y="459613"/>
                </a:lnTo>
                <a:lnTo>
                  <a:pt x="318389" y="452627"/>
                </a:lnTo>
                <a:lnTo>
                  <a:pt x="463202" y="401320"/>
                </a:lnTo>
                <a:lnTo>
                  <a:pt x="329438" y="401320"/>
                </a:lnTo>
                <a:lnTo>
                  <a:pt x="296672" y="308737"/>
                </a:lnTo>
                <a:close/>
              </a:path>
              <a:path w="1558925" h="1113789">
                <a:moveTo>
                  <a:pt x="666623" y="383793"/>
                </a:moveTo>
                <a:lnTo>
                  <a:pt x="364363" y="490854"/>
                </a:lnTo>
                <a:lnTo>
                  <a:pt x="498036" y="490854"/>
                </a:lnTo>
                <a:lnTo>
                  <a:pt x="681608" y="425830"/>
                </a:lnTo>
                <a:lnTo>
                  <a:pt x="666623" y="383793"/>
                </a:lnTo>
                <a:close/>
              </a:path>
              <a:path w="1558925" h="1113789">
                <a:moveTo>
                  <a:pt x="560451" y="244475"/>
                </a:moveTo>
                <a:lnTo>
                  <a:pt x="510031" y="262382"/>
                </a:lnTo>
                <a:lnTo>
                  <a:pt x="533653" y="329057"/>
                </a:lnTo>
                <a:lnTo>
                  <a:pt x="329438" y="401320"/>
                </a:lnTo>
                <a:lnTo>
                  <a:pt x="463202" y="401320"/>
                </a:lnTo>
                <a:lnTo>
                  <a:pt x="548513" y="371093"/>
                </a:lnTo>
                <a:lnTo>
                  <a:pt x="605361" y="371093"/>
                </a:lnTo>
                <a:lnTo>
                  <a:pt x="560451" y="244475"/>
                </a:lnTo>
                <a:close/>
              </a:path>
              <a:path w="1558925" h="1113789">
                <a:moveTo>
                  <a:pt x="605361" y="371093"/>
                </a:moveTo>
                <a:lnTo>
                  <a:pt x="548513" y="371093"/>
                </a:lnTo>
                <a:lnTo>
                  <a:pt x="558419" y="399161"/>
                </a:lnTo>
                <a:lnTo>
                  <a:pt x="608965" y="381253"/>
                </a:lnTo>
                <a:lnTo>
                  <a:pt x="605361" y="371093"/>
                </a:lnTo>
                <a:close/>
              </a:path>
              <a:path w="1558925" h="1113789">
                <a:moveTo>
                  <a:pt x="1424686" y="212471"/>
                </a:moveTo>
                <a:lnTo>
                  <a:pt x="1110361" y="323723"/>
                </a:lnTo>
                <a:lnTo>
                  <a:pt x="1279773" y="323723"/>
                </a:lnTo>
                <a:lnTo>
                  <a:pt x="1443481" y="265811"/>
                </a:lnTo>
                <a:lnTo>
                  <a:pt x="1424686" y="212471"/>
                </a:lnTo>
                <a:close/>
              </a:path>
              <a:path w="1558925" h="1113789">
                <a:moveTo>
                  <a:pt x="1309116" y="0"/>
                </a:moveTo>
                <a:lnTo>
                  <a:pt x="703072" y="214629"/>
                </a:lnTo>
                <a:lnTo>
                  <a:pt x="721995" y="267842"/>
                </a:lnTo>
                <a:lnTo>
                  <a:pt x="990600" y="172720"/>
                </a:lnTo>
                <a:lnTo>
                  <a:pt x="1059790" y="172720"/>
                </a:lnTo>
                <a:lnTo>
                  <a:pt x="1052322" y="150875"/>
                </a:lnTo>
                <a:lnTo>
                  <a:pt x="1328039" y="53212"/>
                </a:lnTo>
                <a:lnTo>
                  <a:pt x="1309116" y="0"/>
                </a:lnTo>
                <a:close/>
              </a:path>
            </a:pathLst>
          </a:custGeom>
          <a:solidFill>
            <a:srgbClr val="F8F8F5"/>
          </a:solidFill>
        </p:spPr>
        <p:txBody>
          <a:bodyPr wrap="square" lIns="0" tIns="0" rIns="0" bIns="0" rtlCol="0"/>
          <a:lstStyle/>
          <a:p>
            <a:endParaRPr/>
          </a:p>
        </p:txBody>
      </p:sp>
      <p:sp>
        <p:nvSpPr>
          <p:cNvPr id="7" name="object 7"/>
          <p:cNvSpPr txBox="1">
            <a:spLocks noGrp="1"/>
          </p:cNvSpPr>
          <p:nvPr>
            <p:ph type="title"/>
          </p:nvPr>
        </p:nvSpPr>
        <p:spPr>
          <a:xfrm>
            <a:off x="3288538" y="469392"/>
            <a:ext cx="2566670" cy="635635"/>
          </a:xfrm>
          <a:prstGeom prst="rect">
            <a:avLst/>
          </a:prstGeom>
        </p:spPr>
        <p:txBody>
          <a:bodyPr vert="horz" wrap="square" lIns="0" tIns="12700" rIns="0" bIns="0" rtlCol="0">
            <a:spAutoFit/>
          </a:bodyPr>
          <a:lstStyle/>
          <a:p>
            <a:pPr marL="12700">
              <a:lnSpc>
                <a:spcPct val="100000"/>
              </a:lnSpc>
              <a:spcBef>
                <a:spcPts val="100"/>
              </a:spcBef>
            </a:pPr>
            <a:r>
              <a:rPr dirty="0"/>
              <a:t>递归的定义</a:t>
            </a:r>
          </a:p>
        </p:txBody>
      </p:sp>
      <p:sp>
        <p:nvSpPr>
          <p:cNvPr id="8" name="object 8"/>
          <p:cNvSpPr txBox="1"/>
          <p:nvPr/>
        </p:nvSpPr>
        <p:spPr>
          <a:xfrm>
            <a:off x="997077" y="1206492"/>
            <a:ext cx="6934200" cy="3467616"/>
          </a:xfrm>
          <a:prstGeom prst="rect">
            <a:avLst/>
          </a:prstGeom>
        </p:spPr>
        <p:txBody>
          <a:bodyPr vert="horz" wrap="square" lIns="0" tIns="12700" rIns="0" bIns="0" rtlCol="0">
            <a:spAutoFit/>
          </a:bodyPr>
          <a:lstStyle/>
          <a:p>
            <a:pPr marL="12700" lvl="0">
              <a:spcBef>
                <a:spcPts val="100"/>
              </a:spcBef>
            </a:pPr>
            <a:r>
              <a:rPr lang="zh-CN" altLang="en-US"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递归是指函数定义中调用函数自身的方式</a:t>
            </a:r>
            <a:r>
              <a:rPr lang="en-US" altLang="zh-CN" sz="2400" b="1" dirty="0">
                <a:solidFill>
                  <a:srgbClr val="006FC0"/>
                </a:solidFill>
                <a:latin typeface="微软雅黑" panose="020B0503020204020204" pitchFamily="34" charset="-122"/>
                <a:ea typeface="微软雅黑" panose="020B0503020204020204" pitchFamily="34" charset="-122"/>
                <a:cs typeface="微软雅黑" panose="020B0503020204020204" charset="-122"/>
              </a:rPr>
              <a:t>, </a:t>
            </a:r>
            <a:r>
              <a:rPr sz="2400" b="1" dirty="0" err="1">
                <a:solidFill>
                  <a:srgbClr val="006FC0"/>
                </a:solidFill>
                <a:latin typeface="微软雅黑" panose="020B0503020204020204" pitchFamily="34" charset="-122"/>
                <a:ea typeface="微软雅黑" panose="020B0503020204020204" pitchFamily="34" charset="-122"/>
                <a:cs typeface="微软雅黑" panose="020B0503020204020204" charset="-122"/>
              </a:rPr>
              <a:t>类似数学归纳法</a:t>
            </a:r>
            <a:endParaRPr sz="2400" dirty="0">
              <a:latin typeface="微软雅黑" panose="020B0503020204020204" pitchFamily="34" charset="-122"/>
              <a:ea typeface="微软雅黑" panose="020B0503020204020204" pitchFamily="34" charset="-122"/>
              <a:cs typeface="微软雅黑" panose="020B0503020204020204" charset="-122"/>
            </a:endParaRPr>
          </a:p>
          <a:p>
            <a:pPr marL="273050" indent="-222885">
              <a:lnSpc>
                <a:spcPct val="100000"/>
              </a:lnSpc>
              <a:spcBef>
                <a:spcPts val="2775"/>
              </a:spcBef>
              <a:buClr>
                <a:srgbClr val="007EDE"/>
              </a:buClr>
              <a:buFont typeface="΢"/>
              <a:buChar char="-"/>
              <a:tabLst>
                <a:tab pos="273685" algn="l"/>
              </a:tabLst>
            </a:pPr>
            <a:r>
              <a:rPr sz="2400" b="1" dirty="0" err="1">
                <a:latin typeface="微软雅黑" panose="020B0503020204020204" pitchFamily="34" charset="-122"/>
                <a:ea typeface="微软雅黑" panose="020B0503020204020204" pitchFamily="34" charset="-122"/>
                <a:cs typeface="微软雅黑" panose="020B0503020204020204" charset="-122"/>
              </a:rPr>
              <a:t>数学归纳法</a:t>
            </a:r>
            <a:endParaRPr sz="2400" dirty="0">
              <a:latin typeface="微软雅黑" panose="020B0503020204020204" pitchFamily="34" charset="-122"/>
              <a:ea typeface="微软雅黑" panose="020B0503020204020204" pitchFamily="34" charset="-122"/>
              <a:cs typeface="微软雅黑" panose="020B0503020204020204" charset="-122"/>
            </a:endParaRPr>
          </a:p>
          <a:p>
            <a:pPr marL="577850" lvl="1" indent="-184785">
              <a:lnSpc>
                <a:spcPct val="100000"/>
              </a:lnSpc>
              <a:spcBef>
                <a:spcPts val="2560"/>
              </a:spcBef>
              <a:buClr>
                <a:srgbClr val="007EDE"/>
              </a:buClr>
              <a:buFont typeface="΢"/>
              <a:buChar char="-"/>
              <a:tabLst>
                <a:tab pos="578485" algn="l"/>
              </a:tabLst>
            </a:pPr>
            <a:r>
              <a:rPr sz="2000" b="1" spc="-5" dirty="0">
                <a:latin typeface="微软雅黑" panose="020B0503020204020204" pitchFamily="34" charset="-122"/>
                <a:ea typeface="微软雅黑" panose="020B0503020204020204" pitchFamily="34" charset="-122"/>
                <a:cs typeface="微软雅黑" panose="020B0503020204020204" charset="-122"/>
              </a:rPr>
              <a:t>证明当</a:t>
            </a:r>
            <a:r>
              <a:rPr sz="2000" b="1" spc="-10" dirty="0">
                <a:latin typeface="微软雅黑" panose="020B0503020204020204" pitchFamily="34" charset="-122"/>
                <a:ea typeface="微软雅黑" panose="020B0503020204020204" pitchFamily="34" charset="-122"/>
                <a:cs typeface="Consolas" panose="020B0609020204030204"/>
              </a:rPr>
              <a:t>n</a:t>
            </a:r>
            <a:r>
              <a:rPr sz="2000" b="1" spc="-5" dirty="0">
                <a:latin typeface="微软雅黑" panose="020B0503020204020204" pitchFamily="34" charset="-122"/>
                <a:ea typeface="微软雅黑" panose="020B0503020204020204" pitchFamily="34" charset="-122"/>
                <a:cs typeface="微软雅黑" panose="020B0503020204020204" charset="-122"/>
              </a:rPr>
              <a:t>取第一个</a:t>
            </a:r>
            <a:r>
              <a:rPr sz="2000" b="1" spc="-15" dirty="0">
                <a:latin typeface="微软雅黑" panose="020B0503020204020204" pitchFamily="34" charset="-122"/>
                <a:ea typeface="微软雅黑" panose="020B0503020204020204" pitchFamily="34" charset="-122"/>
                <a:cs typeface="微软雅黑" panose="020B0503020204020204" charset="-122"/>
              </a:rPr>
              <a:t>值</a:t>
            </a:r>
            <a:r>
              <a:rPr sz="2000" b="1" i="1" dirty="0">
                <a:latin typeface="微软雅黑" panose="020B0503020204020204" pitchFamily="34" charset="-122"/>
                <a:ea typeface="微软雅黑" panose="020B0503020204020204" pitchFamily="34" charset="-122"/>
                <a:cs typeface="Consolas" panose="020B0609020204030204"/>
              </a:rPr>
              <a:t>n</a:t>
            </a:r>
            <a:r>
              <a:rPr sz="1950" b="1" i="1" baseline="-21000" dirty="0">
                <a:latin typeface="微软雅黑" panose="020B0503020204020204" pitchFamily="34" charset="-122"/>
                <a:ea typeface="微软雅黑" panose="020B0503020204020204" pitchFamily="34" charset="-122"/>
                <a:cs typeface="Consolas" panose="020B0609020204030204"/>
              </a:rPr>
              <a:t>0</a:t>
            </a:r>
            <a:r>
              <a:rPr lang="en-US" sz="1950" b="1" i="1" baseline="-21000" dirty="0">
                <a:latin typeface="微软雅黑" panose="020B0503020204020204" pitchFamily="34" charset="-122"/>
                <a:ea typeface="微软雅黑" panose="020B0503020204020204" pitchFamily="34" charset="-122"/>
                <a:cs typeface="Consolas" panose="020B0609020204030204"/>
              </a:rPr>
              <a:t> </a:t>
            </a:r>
            <a:r>
              <a:rPr sz="2000" b="1" spc="-5" dirty="0" err="1">
                <a:latin typeface="微软雅黑" panose="020B0503020204020204" pitchFamily="34" charset="-122"/>
                <a:ea typeface="微软雅黑" panose="020B0503020204020204" pitchFamily="34" charset="-122"/>
                <a:cs typeface="微软雅黑" panose="020B0503020204020204" charset="-122"/>
              </a:rPr>
              <a:t>时命题成立</a:t>
            </a:r>
            <a:endParaRPr sz="2000" dirty="0">
              <a:latin typeface="微软雅黑" panose="020B0503020204020204" pitchFamily="34" charset="-122"/>
              <a:ea typeface="微软雅黑" panose="020B0503020204020204" pitchFamily="34" charset="-122"/>
              <a:cs typeface="微软雅黑" panose="020B0503020204020204" charset="-122"/>
            </a:endParaRPr>
          </a:p>
          <a:p>
            <a:pPr marL="577850" lvl="1" indent="-184785">
              <a:lnSpc>
                <a:spcPct val="100000"/>
              </a:lnSpc>
              <a:spcBef>
                <a:spcPts val="2400"/>
              </a:spcBef>
              <a:buClr>
                <a:srgbClr val="007EDE"/>
              </a:buClr>
              <a:buFont typeface="΢"/>
              <a:buChar char="-"/>
              <a:tabLst>
                <a:tab pos="578485" algn="l"/>
              </a:tabLst>
            </a:pPr>
            <a:r>
              <a:rPr sz="2000" b="1" spc="-5" dirty="0" err="1">
                <a:latin typeface="微软雅黑" panose="020B0503020204020204" pitchFamily="34" charset="-122"/>
                <a:ea typeface="微软雅黑" panose="020B0503020204020204" pitchFamily="34" charset="-122"/>
                <a:cs typeface="微软雅黑" panose="020B0503020204020204" charset="-122"/>
              </a:rPr>
              <a:t>假设当</a:t>
            </a:r>
            <a:r>
              <a:rPr sz="2000" b="1" i="1" dirty="0" err="1">
                <a:latin typeface="微软雅黑" panose="020B0503020204020204" pitchFamily="34" charset="-122"/>
                <a:ea typeface="微软雅黑" panose="020B0503020204020204" pitchFamily="34" charset="-122"/>
                <a:cs typeface="Consolas" panose="020B0609020204030204"/>
              </a:rPr>
              <a:t>n</a:t>
            </a:r>
            <a:r>
              <a:rPr sz="1950" b="1" i="1" baseline="-21000" dirty="0" err="1">
                <a:latin typeface="微软雅黑" panose="020B0503020204020204" pitchFamily="34" charset="-122"/>
                <a:ea typeface="微软雅黑" panose="020B0503020204020204" pitchFamily="34" charset="-122"/>
                <a:cs typeface="Consolas" panose="020B0609020204030204"/>
              </a:rPr>
              <a:t>k</a:t>
            </a:r>
            <a:r>
              <a:rPr lang="en-US" sz="1950" b="1" i="1" baseline="-21000" dirty="0">
                <a:latin typeface="微软雅黑" panose="020B0503020204020204" pitchFamily="34" charset="-122"/>
                <a:ea typeface="微软雅黑" panose="020B0503020204020204" pitchFamily="34" charset="-122"/>
                <a:cs typeface="Consolas" panose="020B0609020204030204"/>
              </a:rPr>
              <a:t> </a:t>
            </a:r>
            <a:r>
              <a:rPr sz="2000" b="1" dirty="0" err="1">
                <a:latin typeface="微软雅黑" panose="020B0503020204020204" pitchFamily="34" charset="-122"/>
                <a:ea typeface="微软雅黑" panose="020B0503020204020204" pitchFamily="34" charset="-122"/>
                <a:cs typeface="微软雅黑" panose="020B0503020204020204" charset="-122"/>
              </a:rPr>
              <a:t>时命题成立，证明</a:t>
            </a:r>
            <a:r>
              <a:rPr sz="2000" b="1" spc="-20" dirty="0" err="1">
                <a:latin typeface="微软雅黑" panose="020B0503020204020204" pitchFamily="34" charset="-122"/>
                <a:ea typeface="微软雅黑" panose="020B0503020204020204" pitchFamily="34" charset="-122"/>
                <a:cs typeface="微软雅黑" panose="020B0503020204020204" charset="-122"/>
              </a:rPr>
              <a:t>当</a:t>
            </a:r>
            <a:r>
              <a:rPr sz="2000" b="1" spc="5" dirty="0" err="1">
                <a:latin typeface="微软雅黑" panose="020B0503020204020204" pitchFamily="34" charset="-122"/>
                <a:ea typeface="微软雅黑" panose="020B0503020204020204" pitchFamily="34" charset="-122"/>
                <a:cs typeface="Consolas" panose="020B0609020204030204"/>
              </a:rPr>
              <a:t>n</a:t>
            </a:r>
            <a:r>
              <a:rPr sz="2000" b="1" spc="5" dirty="0">
                <a:latin typeface="微软雅黑" panose="020B0503020204020204" pitchFamily="34" charset="-122"/>
                <a:ea typeface="微软雅黑" panose="020B0503020204020204" pitchFamily="34" charset="-122"/>
                <a:cs typeface="Consolas" panose="020B0609020204030204"/>
              </a:rPr>
              <a:t>=</a:t>
            </a:r>
            <a:r>
              <a:rPr sz="2000" b="1" i="1" spc="5" dirty="0">
                <a:latin typeface="微软雅黑" panose="020B0503020204020204" pitchFamily="34" charset="-122"/>
                <a:ea typeface="微软雅黑" panose="020B0503020204020204" pitchFamily="34" charset="-122"/>
                <a:cs typeface="Consolas" panose="020B0609020204030204"/>
              </a:rPr>
              <a:t>n</a:t>
            </a:r>
            <a:r>
              <a:rPr sz="1950" b="1" i="1" spc="7" baseline="-21000" dirty="0">
                <a:latin typeface="微软雅黑" panose="020B0503020204020204" pitchFamily="34" charset="-122"/>
                <a:ea typeface="微软雅黑" panose="020B0503020204020204" pitchFamily="34" charset="-122"/>
                <a:cs typeface="Consolas" panose="020B0609020204030204"/>
              </a:rPr>
              <a:t>k+1</a:t>
            </a:r>
            <a:r>
              <a:rPr sz="2000" b="1" dirty="0">
                <a:latin typeface="微软雅黑" panose="020B0503020204020204" pitchFamily="34" charset="-122"/>
                <a:ea typeface="微软雅黑" panose="020B0503020204020204" pitchFamily="34" charset="-122"/>
                <a:cs typeface="微软雅黑" panose="020B0503020204020204" charset="-122"/>
              </a:rPr>
              <a:t>时命题也成立</a:t>
            </a:r>
            <a:endParaRPr sz="2000" dirty="0">
              <a:latin typeface="微软雅黑" panose="020B0503020204020204" pitchFamily="34" charset="-122"/>
              <a:ea typeface="微软雅黑" panose="020B0503020204020204" pitchFamily="34" charset="-122"/>
              <a:cs typeface="微软雅黑" panose="020B0503020204020204" charset="-122"/>
            </a:endParaRPr>
          </a:p>
          <a:p>
            <a:pPr lvl="1">
              <a:lnSpc>
                <a:spcPct val="100000"/>
              </a:lnSpc>
              <a:spcBef>
                <a:spcPts val="20"/>
              </a:spcBef>
              <a:buClr>
                <a:srgbClr val="007EDE"/>
              </a:buClr>
              <a:buFont typeface="΢"/>
              <a:buChar char="-"/>
            </a:pPr>
            <a:endParaRPr sz="2350" dirty="0">
              <a:latin typeface="微软雅黑" panose="020B0503020204020204" pitchFamily="34" charset="-122"/>
              <a:ea typeface="微软雅黑" panose="020B0503020204020204" pitchFamily="34" charset="-122"/>
              <a:cs typeface="Times New Roman" panose="02020603050405020304"/>
            </a:endParaRPr>
          </a:p>
          <a:p>
            <a:pPr marL="273050" indent="-222885">
              <a:lnSpc>
                <a:spcPct val="100000"/>
              </a:lnSpc>
              <a:buClr>
                <a:srgbClr val="007EDE"/>
              </a:buClr>
              <a:buFont typeface="΢"/>
              <a:buChar char="-"/>
              <a:tabLst>
                <a:tab pos="273685" algn="l"/>
              </a:tabLst>
            </a:pPr>
            <a:r>
              <a:rPr sz="2400" b="1" dirty="0">
                <a:latin typeface="微软雅黑" panose="020B0503020204020204" pitchFamily="34" charset="-122"/>
                <a:ea typeface="微软雅黑" panose="020B0503020204020204" pitchFamily="34" charset="-122"/>
                <a:cs typeface="微软雅黑" panose="020B0503020204020204" charset="-122"/>
              </a:rPr>
              <a:t>递归是数学归纳法思维的编程体现</a:t>
            </a:r>
            <a:endParaRPr sz="2400" dirty="0">
              <a:latin typeface="微软雅黑" panose="020B0503020204020204" pitchFamily="34" charset="-122"/>
              <a:ea typeface="微软雅黑" panose="020B0503020204020204" pitchFamily="34" charset="-122"/>
              <a:cs typeface="微软雅黑" panose="020B0503020204020204" charset="-122"/>
            </a:endParaRPr>
          </a:p>
        </p:txBody>
      </p:sp>
    </p:spTree>
    <p:extLst>
      <p:ext uri="{BB962C8B-B14F-4D97-AF65-F5344CB8AC3E}">
        <p14:creationId xmlns:p14="http://schemas.microsoft.com/office/powerpoint/2010/main" val="2642049448"/>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CCE8C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856</TotalTime>
  <Words>1307</Words>
  <Application>Microsoft Office PowerPoint</Application>
  <PresentationFormat>全屏显示(16:9)</PresentationFormat>
  <Paragraphs>228</Paragraphs>
  <Slides>30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vt:lpstr>
      <vt:lpstr>华文琥珀</vt:lpstr>
      <vt:lpstr>微软雅黑</vt:lpstr>
      <vt:lpstr>Arial</vt:lpstr>
      <vt:lpstr>Calibri</vt:lpstr>
      <vt:lpstr>Calibri Light</vt:lpstr>
      <vt:lpstr>Cambria Math</vt:lpstr>
      <vt:lpstr>Consolas</vt:lpstr>
      <vt:lpstr>Times New Roman</vt:lpstr>
      <vt:lpstr>回顾</vt:lpstr>
      <vt:lpstr>PowerPoint 演示文稿</vt:lpstr>
      <vt:lpstr>PowerPoint 演示文稿</vt:lpstr>
      <vt:lpstr>lambda函数</vt:lpstr>
      <vt:lpstr>lambda函数</vt:lpstr>
      <vt:lpstr>lambda函数示例1</vt:lpstr>
      <vt:lpstr>lambda函数示例2</vt:lpstr>
      <vt:lpstr>lambda函数的应用</vt:lpstr>
      <vt:lpstr>PowerPoint 演示文稿</vt:lpstr>
      <vt:lpstr>递归的定义</vt:lpstr>
      <vt:lpstr>递归的举例</vt:lpstr>
      <vt:lpstr>递归函数的定义</vt:lpstr>
      <vt:lpstr>递归函数的实现</vt:lpstr>
      <vt:lpstr>例：定义计算阶乘（n!）的递归函数</vt:lpstr>
      <vt:lpstr>了解：函数递归的调用过程</vt:lpstr>
      <vt:lpstr>PowerPoint 演示文稿</vt:lpstr>
      <vt:lpstr>Python语言程序设计</vt:lpstr>
      <vt:lpstr>科赫雪花</vt:lpstr>
      <vt:lpstr>科赫雪花绘制</vt:lpstr>
      <vt:lpstr>科赫雪花小包裹(上)</vt:lpstr>
      <vt:lpstr>PowerPoint 演示文稿</vt:lpstr>
      <vt:lpstr>PowerPoint 演示文稿</vt:lpstr>
      <vt:lpstr>PowerPoint 演示文稿</vt:lpstr>
      <vt:lpstr>PowerPoint 演示文稿</vt:lpstr>
      <vt:lpstr>PowerPoint 演示文稿</vt:lpstr>
      <vt:lpstr>PowerPoint 演示文稿</vt:lpstr>
      <vt:lpstr>代码复用</vt:lpstr>
      <vt:lpstr>代码复用</vt:lpstr>
      <vt:lpstr>模块化设计</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chenying0907</dc:creator>
  <cp:lastModifiedBy>李 秀媛</cp:lastModifiedBy>
  <cp:revision>61</cp:revision>
  <dcterms:created xsi:type="dcterms:W3CDTF">2019-01-16T15:09:09Z</dcterms:created>
  <dcterms:modified xsi:type="dcterms:W3CDTF">2022-03-01T03:33:56Z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2018-10-02T00:00:00Z</vt:filetime>
  </property>
  <property fmtid="{D5CDD505-2E9C-101B-9397-08002B2CF9AE}" pid="3" name="Creator">
    <vt:lpwstr>Microsoft® PowerPoint® 2016</vt:lpwstr>
  </property>
  <property fmtid="{D5CDD505-2E9C-101B-9397-08002B2CF9AE}" pid="4" name="LastSaved">
    <vt:filetime>2019-01-16T00:00:00Z</vt:filetime>
  </property>
  <property fmtid="{D5CDD505-2E9C-101B-9397-08002B2CF9AE}" pid="5" name="KSOProductBuildVer">
    <vt:lpwstr>2052-11.1.0.8213</vt:lpwstr>
  </property>
</Properties>
</file>