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32"/>
  </p:notesMasterIdLst>
  <p:sldIdLst>
    <p:sldId id="334" r:id="rId2"/>
    <p:sldId id="397" r:id="rId3"/>
    <p:sldId id="598" r:id="rId4"/>
    <p:sldId id="425" r:id="rId5"/>
    <p:sldId id="512" r:id="rId6"/>
    <p:sldId id="575" r:id="rId7"/>
    <p:sldId id="426" r:id="rId8"/>
    <p:sldId id="564" r:id="rId9"/>
    <p:sldId id="565" r:id="rId10"/>
    <p:sldId id="599" r:id="rId11"/>
    <p:sldId id="566" r:id="rId12"/>
    <p:sldId id="567" r:id="rId13"/>
    <p:sldId id="569" r:id="rId14"/>
    <p:sldId id="570" r:id="rId15"/>
    <p:sldId id="573" r:id="rId16"/>
    <p:sldId id="574" r:id="rId17"/>
    <p:sldId id="590" r:id="rId18"/>
    <p:sldId id="591" r:id="rId19"/>
    <p:sldId id="592" r:id="rId20"/>
    <p:sldId id="600" r:id="rId21"/>
    <p:sldId id="576" r:id="rId22"/>
    <p:sldId id="578" r:id="rId23"/>
    <p:sldId id="581" r:id="rId24"/>
    <p:sldId id="593" r:id="rId25"/>
    <p:sldId id="594" r:id="rId26"/>
    <p:sldId id="583" r:id="rId27"/>
    <p:sldId id="586" r:id="rId28"/>
    <p:sldId id="595" r:id="rId29"/>
    <p:sldId id="454" r:id="rId30"/>
    <p:sldId id="453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397"/>
            <p14:sldId id="598"/>
            <p14:sldId id="425"/>
            <p14:sldId id="512"/>
            <p14:sldId id="575"/>
            <p14:sldId id="426"/>
            <p14:sldId id="564"/>
            <p14:sldId id="565"/>
            <p14:sldId id="599"/>
            <p14:sldId id="566"/>
            <p14:sldId id="567"/>
            <p14:sldId id="569"/>
            <p14:sldId id="570"/>
            <p14:sldId id="573"/>
            <p14:sldId id="574"/>
            <p14:sldId id="590"/>
            <p14:sldId id="591"/>
            <p14:sldId id="592"/>
            <p14:sldId id="600"/>
            <p14:sldId id="576"/>
            <p14:sldId id="578"/>
            <p14:sldId id="581"/>
            <p14:sldId id="593"/>
            <p14:sldId id="594"/>
            <p14:sldId id="583"/>
            <p14:sldId id="586"/>
            <p14:sldId id="595"/>
            <p14:sldId id="454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0080"/>
    <a:srgbClr val="FFFFCC"/>
    <a:srgbClr val="0000FF"/>
    <a:srgbClr val="006600"/>
    <a:srgbClr val="D60093"/>
    <a:srgbClr val="CCFFFF"/>
    <a:srgbClr val="FF00FF"/>
    <a:srgbClr val="FF66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>
      <p:cViewPr varScale="1">
        <p:scale>
          <a:sx n="114" d="100"/>
          <a:sy n="114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2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8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8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5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17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9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5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431755"/>
            <a:ext cx="7686652" cy="2775295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>
                <a:solidFill>
                  <a:srgbClr val="4BACC6"/>
                </a:solidFill>
              </a:rPr>
              <a:t>3</a:t>
            </a:r>
            <a:r>
              <a:rPr lang="zh-CN" altLang="en-US" sz="4400" b="1">
                <a:solidFill>
                  <a:srgbClr val="4BACC6"/>
                </a:solidFill>
              </a:rPr>
              <a:t>课 </a:t>
            </a:r>
            <a:r>
              <a:rPr lang="zh-CN" altLang="en-US" sz="4400" b="1" dirty="0">
                <a:solidFill>
                  <a:srgbClr val="4BACC6"/>
                </a:solidFill>
              </a:rPr>
              <a:t>程序控制机构（流程图、分支）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4.1-4.3)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21895" y="2804520"/>
            <a:ext cx="1427560" cy="1273969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6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1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6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6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6094" y="2809246"/>
            <a:ext cx="233910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程序的分支结构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单分支结构；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双分支结构；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多分支结构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627774" y="2962690"/>
            <a:ext cx="0" cy="11899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835346" y="2962690"/>
            <a:ext cx="206046" cy="2060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"/>
          </a:p>
        </p:txBody>
      </p:sp>
    </p:spTree>
    <p:extLst>
      <p:ext uri="{BB962C8B-B14F-4D97-AF65-F5344CB8AC3E}">
        <p14:creationId xmlns:p14="http://schemas.microsoft.com/office/powerpoint/2010/main" val="38662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768" y="232948"/>
            <a:ext cx="3266984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单分支结构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7608" y="1040702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根据判断条件结果而选择不同向前路径的运行方式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672" y="1878000"/>
            <a:ext cx="1981200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85165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b="1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685165"/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606446" y="1660518"/>
            <a:ext cx="2441703" cy="2181986"/>
            <a:chOff x="5082445" y="1660518"/>
            <a:chExt cx="2441703" cy="2181986"/>
          </a:xfrm>
        </p:grpSpPr>
        <p:sp>
          <p:nvSpPr>
            <p:cNvPr id="5" name="object 5"/>
            <p:cNvSpPr/>
            <p:nvPr/>
          </p:nvSpPr>
          <p:spPr>
            <a:xfrm>
              <a:off x="5082445" y="2028563"/>
              <a:ext cx="1697355" cy="584835"/>
            </a:xfrm>
            <a:custGeom>
              <a:avLst/>
              <a:gdLst/>
              <a:ahLst/>
              <a:cxnLst/>
              <a:rect l="l" t="t" r="r" b="b"/>
              <a:pathLst>
                <a:path w="1697354" h="584835">
                  <a:moveTo>
                    <a:pt x="0" y="292227"/>
                  </a:moveTo>
                  <a:lnTo>
                    <a:pt x="848487" y="0"/>
                  </a:lnTo>
                  <a:lnTo>
                    <a:pt x="1696974" y="292227"/>
                  </a:lnTo>
                  <a:lnTo>
                    <a:pt x="848487" y="584454"/>
                  </a:lnTo>
                  <a:lnTo>
                    <a:pt x="0" y="292227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613687" y="2161024"/>
              <a:ext cx="6597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微软雅黑" panose="020B0503020204020204" charset="-122"/>
                  <a:cs typeface="微软雅黑" panose="020B0503020204020204" charset="-122"/>
                </a:rPr>
                <a:t>条件</a:t>
              </a:r>
              <a:r>
                <a:rPr b="1" spc="-8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b="1" dirty="0">
                  <a:latin typeface="微软雅黑" panose="020B0503020204020204" charset="-122"/>
                  <a:cs typeface="微软雅黑" panose="020B0503020204020204" charset="-122"/>
                </a:rPr>
                <a:t>?</a:t>
              </a:r>
              <a:endParaRPr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176044" y="2597396"/>
              <a:ext cx="5276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Tr</a:t>
              </a:r>
              <a:r>
                <a:rPr b="1" spc="-5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u</a:t>
              </a: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e</a:t>
              </a:r>
              <a:endParaRPr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30931" y="261339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1693" y="2613398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0"/>
                  </a:moveTo>
                  <a:lnTo>
                    <a:pt x="0" y="4088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0931" y="302221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0931" y="2613398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4088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3212" y="2613018"/>
              <a:ext cx="76200" cy="409575"/>
            </a:xfrm>
            <a:custGeom>
              <a:avLst/>
              <a:gdLst/>
              <a:ahLst/>
              <a:cxnLst/>
              <a:rect l="l" t="t" r="r" b="b"/>
              <a:pathLst>
                <a:path w="76200" h="409575">
                  <a:moveTo>
                    <a:pt x="0" y="333375"/>
                  </a:moveTo>
                  <a:lnTo>
                    <a:pt x="38100" y="409575"/>
                  </a:lnTo>
                  <a:lnTo>
                    <a:pt x="63500" y="358775"/>
                  </a:lnTo>
                  <a:lnTo>
                    <a:pt x="25526" y="358775"/>
                  </a:lnTo>
                  <a:lnTo>
                    <a:pt x="25526" y="350393"/>
                  </a:lnTo>
                  <a:lnTo>
                    <a:pt x="0" y="333375"/>
                  </a:lnTo>
                  <a:close/>
                </a:path>
                <a:path w="76200" h="409575">
                  <a:moveTo>
                    <a:pt x="25526" y="350393"/>
                  </a:moveTo>
                  <a:lnTo>
                    <a:pt x="25526" y="358775"/>
                  </a:lnTo>
                  <a:lnTo>
                    <a:pt x="38100" y="358775"/>
                  </a:lnTo>
                  <a:lnTo>
                    <a:pt x="25526" y="350393"/>
                  </a:lnTo>
                  <a:close/>
                </a:path>
                <a:path w="76200" h="409575">
                  <a:moveTo>
                    <a:pt x="50673" y="0"/>
                  </a:moveTo>
                  <a:lnTo>
                    <a:pt x="25526" y="0"/>
                  </a:lnTo>
                  <a:lnTo>
                    <a:pt x="25526" y="350393"/>
                  </a:lnTo>
                  <a:lnTo>
                    <a:pt x="38100" y="358775"/>
                  </a:lnTo>
                  <a:lnTo>
                    <a:pt x="50673" y="350393"/>
                  </a:lnTo>
                  <a:lnTo>
                    <a:pt x="50673" y="0"/>
                  </a:lnTo>
                  <a:close/>
                </a:path>
                <a:path w="76200" h="409575">
                  <a:moveTo>
                    <a:pt x="50673" y="350393"/>
                  </a:moveTo>
                  <a:lnTo>
                    <a:pt x="38100" y="358775"/>
                  </a:lnTo>
                  <a:lnTo>
                    <a:pt x="50673" y="358775"/>
                  </a:lnTo>
                  <a:lnTo>
                    <a:pt x="50673" y="350393"/>
                  </a:lnTo>
                  <a:close/>
                </a:path>
                <a:path w="76200" h="409575">
                  <a:moveTo>
                    <a:pt x="76200" y="333375"/>
                  </a:moveTo>
                  <a:lnTo>
                    <a:pt x="50673" y="350393"/>
                  </a:lnTo>
                  <a:lnTo>
                    <a:pt x="50673" y="358775"/>
                  </a:lnTo>
                  <a:lnTo>
                    <a:pt x="63500" y="358775"/>
                  </a:lnTo>
                  <a:lnTo>
                    <a:pt x="76200" y="33337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84983" y="3055866"/>
              <a:ext cx="71120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spc="-5" dirty="0">
                  <a:latin typeface="微软雅黑" panose="020B0503020204020204" charset="-122"/>
                  <a:cs typeface="微软雅黑" panose="020B0503020204020204" charset="-122"/>
                </a:rPr>
                <a:t>语句块</a:t>
              </a:r>
              <a:endParaRPr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259229" y="3022212"/>
              <a:ext cx="1343660" cy="403225"/>
            </a:xfrm>
            <a:custGeom>
              <a:avLst/>
              <a:gdLst/>
              <a:ahLst/>
              <a:cxnLst/>
              <a:rect l="l" t="t" r="r" b="b"/>
              <a:pathLst>
                <a:path w="1343660" h="403225">
                  <a:moveTo>
                    <a:pt x="0" y="403097"/>
                  </a:moveTo>
                  <a:lnTo>
                    <a:pt x="1343405" y="403097"/>
                  </a:lnTo>
                  <a:lnTo>
                    <a:pt x="1343405" y="0"/>
                  </a:lnTo>
                  <a:lnTo>
                    <a:pt x="0" y="0"/>
                  </a:lnTo>
                  <a:lnTo>
                    <a:pt x="0" y="403097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0931" y="166089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1693" y="1660898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h="368300">
                  <a:moveTo>
                    <a:pt x="0" y="0"/>
                  </a:moveTo>
                  <a:lnTo>
                    <a:pt x="0" y="3677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931" y="20286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0931" y="1660898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h="368300">
                  <a:moveTo>
                    <a:pt x="0" y="3677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3212" y="1660518"/>
              <a:ext cx="76200" cy="368935"/>
            </a:xfrm>
            <a:custGeom>
              <a:avLst/>
              <a:gdLst/>
              <a:ahLst/>
              <a:cxnLst/>
              <a:rect l="l" t="t" r="r" b="b"/>
              <a:pathLst>
                <a:path w="76200" h="368935">
                  <a:moveTo>
                    <a:pt x="0" y="292354"/>
                  </a:moveTo>
                  <a:lnTo>
                    <a:pt x="38100" y="368554"/>
                  </a:lnTo>
                  <a:lnTo>
                    <a:pt x="63500" y="317754"/>
                  </a:lnTo>
                  <a:lnTo>
                    <a:pt x="25526" y="317754"/>
                  </a:lnTo>
                  <a:lnTo>
                    <a:pt x="25526" y="309372"/>
                  </a:lnTo>
                  <a:lnTo>
                    <a:pt x="0" y="292354"/>
                  </a:lnTo>
                  <a:close/>
                </a:path>
                <a:path w="76200" h="368935">
                  <a:moveTo>
                    <a:pt x="25526" y="309372"/>
                  </a:moveTo>
                  <a:lnTo>
                    <a:pt x="25526" y="317754"/>
                  </a:lnTo>
                  <a:lnTo>
                    <a:pt x="38100" y="317754"/>
                  </a:lnTo>
                  <a:lnTo>
                    <a:pt x="25526" y="309372"/>
                  </a:lnTo>
                  <a:close/>
                </a:path>
                <a:path w="76200" h="368935">
                  <a:moveTo>
                    <a:pt x="50673" y="0"/>
                  </a:moveTo>
                  <a:lnTo>
                    <a:pt x="25526" y="0"/>
                  </a:lnTo>
                  <a:lnTo>
                    <a:pt x="25526" y="309372"/>
                  </a:lnTo>
                  <a:lnTo>
                    <a:pt x="38100" y="317754"/>
                  </a:lnTo>
                  <a:lnTo>
                    <a:pt x="50673" y="309372"/>
                  </a:lnTo>
                  <a:lnTo>
                    <a:pt x="50673" y="0"/>
                  </a:lnTo>
                  <a:close/>
                </a:path>
                <a:path w="76200" h="368935">
                  <a:moveTo>
                    <a:pt x="50673" y="309372"/>
                  </a:moveTo>
                  <a:lnTo>
                    <a:pt x="38100" y="317754"/>
                  </a:lnTo>
                  <a:lnTo>
                    <a:pt x="50673" y="317754"/>
                  </a:lnTo>
                  <a:lnTo>
                    <a:pt x="50673" y="309372"/>
                  </a:lnTo>
                  <a:close/>
                </a:path>
                <a:path w="76200" h="368935">
                  <a:moveTo>
                    <a:pt x="76200" y="292354"/>
                  </a:moveTo>
                  <a:lnTo>
                    <a:pt x="50673" y="309372"/>
                  </a:lnTo>
                  <a:lnTo>
                    <a:pt x="50673" y="317754"/>
                  </a:lnTo>
                  <a:lnTo>
                    <a:pt x="63500" y="317754"/>
                  </a:lnTo>
                  <a:lnTo>
                    <a:pt x="76200" y="29235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870733" y="1931661"/>
              <a:ext cx="6534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Fa</a:t>
              </a:r>
              <a:r>
                <a:rPr b="1" spc="-5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l</a:t>
              </a: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se</a:t>
              </a:r>
              <a:endParaRPr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30931" y="34256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0931" y="3425690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h="416560">
                  <a:moveTo>
                    <a:pt x="0" y="0"/>
                  </a:moveTo>
                  <a:lnTo>
                    <a:pt x="0" y="4163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30931" y="384200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9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1693" y="3425690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h="416560">
                  <a:moveTo>
                    <a:pt x="0" y="416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3212" y="3425309"/>
              <a:ext cx="76200" cy="417195"/>
            </a:xfrm>
            <a:custGeom>
              <a:avLst/>
              <a:gdLst/>
              <a:ahLst/>
              <a:cxnLst/>
              <a:rect l="l" t="t" r="r" b="b"/>
              <a:pathLst>
                <a:path w="76200" h="417195">
                  <a:moveTo>
                    <a:pt x="0" y="340880"/>
                  </a:moveTo>
                  <a:lnTo>
                    <a:pt x="38100" y="417080"/>
                  </a:lnTo>
                  <a:lnTo>
                    <a:pt x="63500" y="366280"/>
                  </a:lnTo>
                  <a:lnTo>
                    <a:pt x="25526" y="366280"/>
                  </a:lnTo>
                  <a:lnTo>
                    <a:pt x="25526" y="357898"/>
                  </a:lnTo>
                  <a:lnTo>
                    <a:pt x="0" y="340880"/>
                  </a:lnTo>
                  <a:close/>
                </a:path>
                <a:path w="76200" h="417195">
                  <a:moveTo>
                    <a:pt x="25526" y="357898"/>
                  </a:moveTo>
                  <a:lnTo>
                    <a:pt x="25526" y="366280"/>
                  </a:lnTo>
                  <a:lnTo>
                    <a:pt x="38100" y="366280"/>
                  </a:lnTo>
                  <a:lnTo>
                    <a:pt x="25526" y="357898"/>
                  </a:lnTo>
                  <a:close/>
                </a:path>
                <a:path w="76200" h="417195">
                  <a:moveTo>
                    <a:pt x="50673" y="0"/>
                  </a:moveTo>
                  <a:lnTo>
                    <a:pt x="25526" y="0"/>
                  </a:lnTo>
                  <a:lnTo>
                    <a:pt x="25526" y="357898"/>
                  </a:lnTo>
                  <a:lnTo>
                    <a:pt x="38100" y="366280"/>
                  </a:lnTo>
                  <a:lnTo>
                    <a:pt x="50673" y="357898"/>
                  </a:lnTo>
                  <a:lnTo>
                    <a:pt x="50673" y="0"/>
                  </a:lnTo>
                  <a:close/>
                </a:path>
                <a:path w="76200" h="417195">
                  <a:moveTo>
                    <a:pt x="50673" y="357898"/>
                  </a:moveTo>
                  <a:lnTo>
                    <a:pt x="38100" y="366280"/>
                  </a:lnTo>
                  <a:lnTo>
                    <a:pt x="50673" y="366280"/>
                  </a:lnTo>
                  <a:lnTo>
                    <a:pt x="50673" y="357898"/>
                  </a:lnTo>
                  <a:close/>
                </a:path>
                <a:path w="76200" h="417195">
                  <a:moveTo>
                    <a:pt x="76200" y="340880"/>
                  </a:moveTo>
                  <a:lnTo>
                    <a:pt x="50673" y="357898"/>
                  </a:lnTo>
                  <a:lnTo>
                    <a:pt x="50673" y="366280"/>
                  </a:lnTo>
                  <a:lnTo>
                    <a:pt x="63500" y="366280"/>
                  </a:lnTo>
                  <a:lnTo>
                    <a:pt x="76200" y="34088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1219" y="2308599"/>
              <a:ext cx="1080135" cy="1379855"/>
            </a:xfrm>
            <a:custGeom>
              <a:avLst/>
              <a:gdLst/>
              <a:ahLst/>
              <a:cxnLst/>
              <a:rect l="l" t="t" r="r" b="b"/>
              <a:pathLst>
                <a:path w="1080134" h="1379854">
                  <a:moveTo>
                    <a:pt x="76454" y="1303159"/>
                  </a:moveTo>
                  <a:lnTo>
                    <a:pt x="0" y="1340827"/>
                  </a:lnTo>
                  <a:lnTo>
                    <a:pt x="75946" y="1379359"/>
                  </a:lnTo>
                  <a:lnTo>
                    <a:pt x="59067" y="1353693"/>
                  </a:lnTo>
                  <a:lnTo>
                    <a:pt x="50800" y="1353693"/>
                  </a:lnTo>
                  <a:lnTo>
                    <a:pt x="50800" y="1328547"/>
                  </a:lnTo>
                  <a:lnTo>
                    <a:pt x="59296" y="1328547"/>
                  </a:lnTo>
                  <a:lnTo>
                    <a:pt x="76454" y="1303159"/>
                  </a:lnTo>
                  <a:close/>
                </a:path>
                <a:path w="1080134" h="1379854">
                  <a:moveTo>
                    <a:pt x="50800" y="1341120"/>
                  </a:moveTo>
                  <a:lnTo>
                    <a:pt x="50800" y="1353693"/>
                  </a:lnTo>
                  <a:lnTo>
                    <a:pt x="59067" y="1353693"/>
                  </a:lnTo>
                  <a:lnTo>
                    <a:pt x="50800" y="1341120"/>
                  </a:lnTo>
                  <a:close/>
                </a:path>
                <a:path w="1080134" h="1379854">
                  <a:moveTo>
                    <a:pt x="1054735" y="1328547"/>
                  </a:moveTo>
                  <a:lnTo>
                    <a:pt x="59296" y="1328547"/>
                  </a:lnTo>
                  <a:lnTo>
                    <a:pt x="50800" y="1341120"/>
                  </a:lnTo>
                  <a:lnTo>
                    <a:pt x="59067" y="1353693"/>
                  </a:lnTo>
                  <a:lnTo>
                    <a:pt x="1074292" y="1353693"/>
                  </a:lnTo>
                  <a:lnTo>
                    <a:pt x="1079881" y="1348054"/>
                  </a:lnTo>
                  <a:lnTo>
                    <a:pt x="1079881" y="1341120"/>
                  </a:lnTo>
                  <a:lnTo>
                    <a:pt x="1054735" y="1341120"/>
                  </a:lnTo>
                  <a:lnTo>
                    <a:pt x="1054735" y="1328547"/>
                  </a:lnTo>
                  <a:close/>
                </a:path>
                <a:path w="1080134" h="1379854">
                  <a:moveTo>
                    <a:pt x="59296" y="1328547"/>
                  </a:moveTo>
                  <a:lnTo>
                    <a:pt x="50800" y="1328547"/>
                  </a:lnTo>
                  <a:lnTo>
                    <a:pt x="50800" y="1341120"/>
                  </a:lnTo>
                  <a:lnTo>
                    <a:pt x="59296" y="1328547"/>
                  </a:lnTo>
                  <a:close/>
                </a:path>
                <a:path w="1080134" h="1379854">
                  <a:moveTo>
                    <a:pt x="1054735" y="12573"/>
                  </a:moveTo>
                  <a:lnTo>
                    <a:pt x="1054735" y="1341120"/>
                  </a:lnTo>
                  <a:lnTo>
                    <a:pt x="1067308" y="1328547"/>
                  </a:lnTo>
                  <a:lnTo>
                    <a:pt x="1079881" y="1328547"/>
                  </a:lnTo>
                  <a:lnTo>
                    <a:pt x="1079881" y="25145"/>
                  </a:lnTo>
                  <a:lnTo>
                    <a:pt x="1067308" y="25145"/>
                  </a:lnTo>
                  <a:lnTo>
                    <a:pt x="1054735" y="12573"/>
                  </a:lnTo>
                  <a:close/>
                </a:path>
                <a:path w="1080134" h="1379854">
                  <a:moveTo>
                    <a:pt x="1079881" y="1328547"/>
                  </a:moveTo>
                  <a:lnTo>
                    <a:pt x="1067308" y="1328547"/>
                  </a:lnTo>
                  <a:lnTo>
                    <a:pt x="1054735" y="1341120"/>
                  </a:lnTo>
                  <a:lnTo>
                    <a:pt x="1079881" y="1341120"/>
                  </a:lnTo>
                  <a:lnTo>
                    <a:pt x="1079881" y="1328547"/>
                  </a:lnTo>
                  <a:close/>
                </a:path>
                <a:path w="1080134" h="1379854">
                  <a:moveTo>
                    <a:pt x="1074292" y="0"/>
                  </a:moveTo>
                  <a:lnTo>
                    <a:pt x="838708" y="0"/>
                  </a:lnTo>
                  <a:lnTo>
                    <a:pt x="838708" y="25145"/>
                  </a:lnTo>
                  <a:lnTo>
                    <a:pt x="1054735" y="25145"/>
                  </a:lnTo>
                  <a:lnTo>
                    <a:pt x="1054735" y="12573"/>
                  </a:lnTo>
                  <a:lnTo>
                    <a:pt x="1079881" y="12572"/>
                  </a:lnTo>
                  <a:lnTo>
                    <a:pt x="1079881" y="5587"/>
                  </a:lnTo>
                  <a:lnTo>
                    <a:pt x="1074292" y="0"/>
                  </a:lnTo>
                  <a:close/>
                </a:path>
                <a:path w="1080134" h="1379854">
                  <a:moveTo>
                    <a:pt x="1079881" y="12572"/>
                  </a:moveTo>
                  <a:lnTo>
                    <a:pt x="1054735" y="12573"/>
                  </a:lnTo>
                  <a:lnTo>
                    <a:pt x="1067308" y="25145"/>
                  </a:lnTo>
                  <a:lnTo>
                    <a:pt x="1079881" y="25145"/>
                  </a:lnTo>
                  <a:lnTo>
                    <a:pt x="1079881" y="1257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048328" y="2606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29" name="object 8"/>
          <p:cNvSpPr txBox="1">
            <a:spLocks/>
          </p:cNvSpPr>
          <p:nvPr/>
        </p:nvSpPr>
        <p:spPr>
          <a:xfrm>
            <a:off x="2567609" y="4035432"/>
            <a:ext cx="7728001" cy="887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可用于条件的关系运算符：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12700" algn="l">
              <a:spcBef>
                <a:spcPts val="1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&lt;   &gt;   &lt;=   &gt;=   ==   !=</a:t>
            </a:r>
            <a:r>
              <a:rPr lang="zh-CN" altLang="en-US" sz="2400" dirty="0"/>
              <a:t>（表示不等于）</a:t>
            </a:r>
          </a:p>
        </p:txBody>
      </p:sp>
    </p:spTree>
    <p:extLst>
      <p:ext uri="{BB962C8B-B14F-4D97-AF65-F5344CB8AC3E}">
        <p14:creationId xmlns:p14="http://schemas.microsoft.com/office/powerpoint/2010/main" val="31328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91084" y="480315"/>
            <a:ext cx="26181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单分支</a:t>
            </a:r>
            <a:r>
              <a:rPr lang="zh-CN" altLang="en-US" sz="28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结构</a:t>
            </a:r>
            <a:r>
              <a:rPr sz="28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示例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1584" y="2340373"/>
            <a:ext cx="3557270" cy="14522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spcBef>
                <a:spcPts val="96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guess =</a:t>
            </a:r>
            <a:r>
              <a:rPr sz="24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())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865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guess ==</a:t>
            </a:r>
            <a:r>
              <a:rPr sz="24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99</a:t>
            </a:r>
            <a:r>
              <a:rPr sz="2400" b="1" spc="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865"/>
              </a:spcBef>
            </a:pP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猜对</a:t>
            </a:r>
            <a:r>
              <a:rPr sz="24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2024" y="3304302"/>
            <a:ext cx="3429000" cy="97663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2700">
              <a:spcBef>
                <a:spcPts val="960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865"/>
              </a:spcBef>
            </a:pPr>
            <a:r>
              <a:rPr sz="2400" b="1" spc="-5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条件正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确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8"/>
          <p:cNvSpPr txBox="1">
            <a:spLocks/>
          </p:cNvSpPr>
          <p:nvPr/>
        </p:nvSpPr>
        <p:spPr>
          <a:xfrm>
            <a:off x="2236164" y="1372519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 猜数字（正确值</a:t>
            </a:r>
            <a:r>
              <a:rPr lang="en-US" altLang="zh-CN" sz="2800" dirty="0">
                <a:solidFill>
                  <a:srgbClr val="0000FF"/>
                </a:solidFill>
              </a:rPr>
              <a:t>99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48328" y="2606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1784" y="784756"/>
            <a:ext cx="3321278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二分支结构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2438" y="1867791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根据判断条件结果而选择不同向前路径的运行方式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103" y="3185160"/>
            <a:ext cx="2115820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85165" algn="l"/>
              </a:tabLst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173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1&gt;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725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173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2&gt;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2118" y="3510152"/>
            <a:ext cx="1697989" cy="584200"/>
          </a:xfrm>
          <a:custGeom>
            <a:avLst/>
            <a:gdLst/>
            <a:ahLst/>
            <a:cxnLst/>
            <a:rect l="l" t="t" r="r" b="b"/>
            <a:pathLst>
              <a:path w="1697990" h="584200">
                <a:moveTo>
                  <a:pt x="0" y="291846"/>
                </a:moveTo>
                <a:lnTo>
                  <a:pt x="848868" y="0"/>
                </a:lnTo>
                <a:lnTo>
                  <a:pt x="1697736" y="291846"/>
                </a:lnTo>
                <a:lnTo>
                  <a:pt x="848868" y="583692"/>
                </a:lnTo>
                <a:lnTo>
                  <a:pt x="0" y="291846"/>
                </a:lnTo>
                <a:close/>
              </a:path>
            </a:pathLst>
          </a:custGeom>
          <a:ln w="25146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3613" y="3642105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b="1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?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455" y="3416300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</a:t>
            </a:r>
            <a:r>
              <a:rPr b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b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0603" y="314172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1365" y="31417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77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0603" y="3509517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0603" y="3141726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3677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2884" y="3141347"/>
            <a:ext cx="76200" cy="368935"/>
          </a:xfrm>
          <a:custGeom>
            <a:avLst/>
            <a:gdLst/>
            <a:ahLst/>
            <a:cxnLst/>
            <a:rect l="l" t="t" r="r" b="b"/>
            <a:pathLst>
              <a:path w="76200" h="368935">
                <a:moveTo>
                  <a:pt x="0" y="292354"/>
                </a:moveTo>
                <a:lnTo>
                  <a:pt x="38100" y="368554"/>
                </a:lnTo>
                <a:lnTo>
                  <a:pt x="63500" y="317754"/>
                </a:lnTo>
                <a:lnTo>
                  <a:pt x="25526" y="317754"/>
                </a:lnTo>
                <a:lnTo>
                  <a:pt x="25526" y="309372"/>
                </a:lnTo>
                <a:lnTo>
                  <a:pt x="0" y="292354"/>
                </a:lnTo>
                <a:close/>
              </a:path>
              <a:path w="76200" h="368935">
                <a:moveTo>
                  <a:pt x="25526" y="309372"/>
                </a:moveTo>
                <a:lnTo>
                  <a:pt x="25526" y="317754"/>
                </a:lnTo>
                <a:lnTo>
                  <a:pt x="38100" y="317754"/>
                </a:lnTo>
                <a:lnTo>
                  <a:pt x="25526" y="309372"/>
                </a:lnTo>
                <a:close/>
              </a:path>
              <a:path w="76200" h="368935">
                <a:moveTo>
                  <a:pt x="50673" y="0"/>
                </a:moveTo>
                <a:lnTo>
                  <a:pt x="25526" y="0"/>
                </a:lnTo>
                <a:lnTo>
                  <a:pt x="25526" y="309372"/>
                </a:lnTo>
                <a:lnTo>
                  <a:pt x="38100" y="317754"/>
                </a:lnTo>
                <a:lnTo>
                  <a:pt x="50673" y="309372"/>
                </a:lnTo>
                <a:lnTo>
                  <a:pt x="50673" y="0"/>
                </a:lnTo>
                <a:close/>
              </a:path>
              <a:path w="76200" h="368935">
                <a:moveTo>
                  <a:pt x="50673" y="309372"/>
                </a:moveTo>
                <a:lnTo>
                  <a:pt x="38100" y="317754"/>
                </a:lnTo>
                <a:lnTo>
                  <a:pt x="50673" y="317754"/>
                </a:lnTo>
                <a:lnTo>
                  <a:pt x="50673" y="309372"/>
                </a:lnTo>
                <a:close/>
              </a:path>
              <a:path w="76200" h="368935">
                <a:moveTo>
                  <a:pt x="76200" y="292354"/>
                </a:moveTo>
                <a:lnTo>
                  <a:pt x="50673" y="309372"/>
                </a:lnTo>
                <a:lnTo>
                  <a:pt x="50673" y="317754"/>
                </a:lnTo>
                <a:lnTo>
                  <a:pt x="63500" y="317754"/>
                </a:lnTo>
                <a:lnTo>
                  <a:pt x="76200" y="29235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19388" y="3399789"/>
            <a:ext cx="65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52028" y="5023484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89">
                <a:moveTo>
                  <a:pt x="0" y="211835"/>
                </a:moveTo>
                <a:lnTo>
                  <a:pt x="38100" y="288035"/>
                </a:lnTo>
                <a:lnTo>
                  <a:pt x="63500" y="237235"/>
                </a:lnTo>
                <a:lnTo>
                  <a:pt x="25526" y="237235"/>
                </a:lnTo>
                <a:lnTo>
                  <a:pt x="25526" y="228853"/>
                </a:lnTo>
                <a:lnTo>
                  <a:pt x="0" y="211835"/>
                </a:lnTo>
                <a:close/>
              </a:path>
              <a:path w="76200" h="288289">
                <a:moveTo>
                  <a:pt x="25526" y="228853"/>
                </a:moveTo>
                <a:lnTo>
                  <a:pt x="25526" y="237235"/>
                </a:lnTo>
                <a:lnTo>
                  <a:pt x="38100" y="237235"/>
                </a:lnTo>
                <a:lnTo>
                  <a:pt x="25526" y="228853"/>
                </a:lnTo>
                <a:close/>
              </a:path>
              <a:path w="76200" h="288289">
                <a:moveTo>
                  <a:pt x="50673" y="0"/>
                </a:moveTo>
                <a:lnTo>
                  <a:pt x="25526" y="0"/>
                </a:lnTo>
                <a:lnTo>
                  <a:pt x="25526" y="228853"/>
                </a:lnTo>
                <a:lnTo>
                  <a:pt x="38100" y="237235"/>
                </a:lnTo>
                <a:lnTo>
                  <a:pt x="50673" y="228853"/>
                </a:lnTo>
                <a:lnTo>
                  <a:pt x="50673" y="0"/>
                </a:lnTo>
                <a:close/>
              </a:path>
              <a:path w="76200" h="288289">
                <a:moveTo>
                  <a:pt x="50673" y="228853"/>
                </a:moveTo>
                <a:lnTo>
                  <a:pt x="38100" y="237235"/>
                </a:lnTo>
                <a:lnTo>
                  <a:pt x="50673" y="237235"/>
                </a:lnTo>
                <a:lnTo>
                  <a:pt x="50673" y="228853"/>
                </a:lnTo>
                <a:close/>
              </a:path>
              <a:path w="76200" h="288289">
                <a:moveTo>
                  <a:pt x="76200" y="211835"/>
                </a:moveTo>
                <a:lnTo>
                  <a:pt x="50673" y="228853"/>
                </a:lnTo>
                <a:lnTo>
                  <a:pt x="50673" y="237235"/>
                </a:lnTo>
                <a:lnTo>
                  <a:pt x="63500" y="237235"/>
                </a:lnTo>
                <a:lnTo>
                  <a:pt x="76200" y="21183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29853" y="3789428"/>
            <a:ext cx="215900" cy="587375"/>
          </a:xfrm>
          <a:custGeom>
            <a:avLst/>
            <a:gdLst/>
            <a:ahLst/>
            <a:cxnLst/>
            <a:rect l="l" t="t" r="r" b="b"/>
            <a:pathLst>
              <a:path w="215900" h="587375">
                <a:moveTo>
                  <a:pt x="139192" y="511048"/>
                </a:moveTo>
                <a:lnTo>
                  <a:pt x="177292" y="587248"/>
                </a:lnTo>
                <a:lnTo>
                  <a:pt x="202692" y="536448"/>
                </a:lnTo>
                <a:lnTo>
                  <a:pt x="164719" y="536448"/>
                </a:lnTo>
                <a:lnTo>
                  <a:pt x="164719" y="528066"/>
                </a:lnTo>
                <a:lnTo>
                  <a:pt x="139192" y="511048"/>
                </a:lnTo>
                <a:close/>
              </a:path>
              <a:path w="215900" h="587375">
                <a:moveTo>
                  <a:pt x="164719" y="528066"/>
                </a:moveTo>
                <a:lnTo>
                  <a:pt x="164719" y="536448"/>
                </a:lnTo>
                <a:lnTo>
                  <a:pt x="177292" y="536448"/>
                </a:lnTo>
                <a:lnTo>
                  <a:pt x="164719" y="528066"/>
                </a:lnTo>
                <a:close/>
              </a:path>
              <a:path w="215900" h="587375">
                <a:moveTo>
                  <a:pt x="164719" y="12573"/>
                </a:moveTo>
                <a:lnTo>
                  <a:pt x="164719" y="528066"/>
                </a:lnTo>
                <a:lnTo>
                  <a:pt x="177292" y="536448"/>
                </a:lnTo>
                <a:lnTo>
                  <a:pt x="189865" y="528066"/>
                </a:lnTo>
                <a:lnTo>
                  <a:pt x="189865" y="25146"/>
                </a:lnTo>
                <a:lnTo>
                  <a:pt x="177292" y="25146"/>
                </a:lnTo>
                <a:lnTo>
                  <a:pt x="164719" y="12573"/>
                </a:lnTo>
                <a:close/>
              </a:path>
              <a:path w="215900" h="587375">
                <a:moveTo>
                  <a:pt x="189865" y="528066"/>
                </a:moveTo>
                <a:lnTo>
                  <a:pt x="177292" y="536448"/>
                </a:lnTo>
                <a:lnTo>
                  <a:pt x="189865" y="536448"/>
                </a:lnTo>
                <a:lnTo>
                  <a:pt x="189865" y="528066"/>
                </a:lnTo>
                <a:close/>
              </a:path>
              <a:path w="215900" h="587375">
                <a:moveTo>
                  <a:pt x="215392" y="511048"/>
                </a:moveTo>
                <a:lnTo>
                  <a:pt x="189865" y="528066"/>
                </a:lnTo>
                <a:lnTo>
                  <a:pt x="189865" y="536448"/>
                </a:lnTo>
                <a:lnTo>
                  <a:pt x="202692" y="536448"/>
                </a:lnTo>
                <a:lnTo>
                  <a:pt x="215392" y="511048"/>
                </a:lnTo>
                <a:close/>
              </a:path>
              <a:path w="215900" h="587375">
                <a:moveTo>
                  <a:pt x="184276" y="0"/>
                </a:moveTo>
                <a:lnTo>
                  <a:pt x="0" y="0"/>
                </a:lnTo>
                <a:lnTo>
                  <a:pt x="0" y="25146"/>
                </a:lnTo>
                <a:lnTo>
                  <a:pt x="164719" y="25146"/>
                </a:lnTo>
                <a:lnTo>
                  <a:pt x="164719" y="12573"/>
                </a:lnTo>
                <a:lnTo>
                  <a:pt x="189865" y="12573"/>
                </a:lnTo>
                <a:lnTo>
                  <a:pt x="189865" y="5587"/>
                </a:lnTo>
                <a:lnTo>
                  <a:pt x="184276" y="0"/>
                </a:lnTo>
                <a:close/>
              </a:path>
              <a:path w="215900" h="587375">
                <a:moveTo>
                  <a:pt x="189865" y="12573"/>
                </a:moveTo>
                <a:lnTo>
                  <a:pt x="164719" y="12573"/>
                </a:lnTo>
                <a:lnTo>
                  <a:pt x="177292" y="25146"/>
                </a:lnTo>
                <a:lnTo>
                  <a:pt x="189865" y="25146"/>
                </a:lnTo>
                <a:lnTo>
                  <a:pt x="189865" y="1257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5523" y="3789428"/>
            <a:ext cx="197485" cy="578485"/>
          </a:xfrm>
          <a:custGeom>
            <a:avLst/>
            <a:gdLst/>
            <a:ahLst/>
            <a:cxnLst/>
            <a:rect l="l" t="t" r="r" b="b"/>
            <a:pathLst>
              <a:path w="197485" h="578485">
                <a:moveTo>
                  <a:pt x="0" y="502157"/>
                </a:moveTo>
                <a:lnTo>
                  <a:pt x="38100" y="578357"/>
                </a:lnTo>
                <a:lnTo>
                  <a:pt x="63500" y="527557"/>
                </a:lnTo>
                <a:lnTo>
                  <a:pt x="25526" y="527557"/>
                </a:lnTo>
                <a:lnTo>
                  <a:pt x="25526" y="519175"/>
                </a:lnTo>
                <a:lnTo>
                  <a:pt x="0" y="502157"/>
                </a:lnTo>
                <a:close/>
              </a:path>
              <a:path w="197485" h="578485">
                <a:moveTo>
                  <a:pt x="25526" y="519175"/>
                </a:moveTo>
                <a:lnTo>
                  <a:pt x="25526" y="527557"/>
                </a:lnTo>
                <a:lnTo>
                  <a:pt x="38100" y="527557"/>
                </a:lnTo>
                <a:lnTo>
                  <a:pt x="25526" y="519175"/>
                </a:lnTo>
                <a:close/>
              </a:path>
              <a:path w="197485" h="578485">
                <a:moveTo>
                  <a:pt x="197103" y="0"/>
                </a:moveTo>
                <a:lnTo>
                  <a:pt x="31114" y="0"/>
                </a:lnTo>
                <a:lnTo>
                  <a:pt x="25526" y="5587"/>
                </a:lnTo>
                <a:lnTo>
                  <a:pt x="25526" y="519175"/>
                </a:lnTo>
                <a:lnTo>
                  <a:pt x="38100" y="527557"/>
                </a:lnTo>
                <a:lnTo>
                  <a:pt x="50673" y="519175"/>
                </a:lnTo>
                <a:lnTo>
                  <a:pt x="50673" y="25146"/>
                </a:lnTo>
                <a:lnTo>
                  <a:pt x="38100" y="25146"/>
                </a:lnTo>
                <a:lnTo>
                  <a:pt x="50673" y="12573"/>
                </a:lnTo>
                <a:lnTo>
                  <a:pt x="197103" y="12573"/>
                </a:lnTo>
                <a:lnTo>
                  <a:pt x="197103" y="0"/>
                </a:lnTo>
                <a:close/>
              </a:path>
              <a:path w="197485" h="578485">
                <a:moveTo>
                  <a:pt x="50673" y="519175"/>
                </a:moveTo>
                <a:lnTo>
                  <a:pt x="38100" y="527557"/>
                </a:lnTo>
                <a:lnTo>
                  <a:pt x="50673" y="527557"/>
                </a:lnTo>
                <a:lnTo>
                  <a:pt x="50673" y="519175"/>
                </a:lnTo>
                <a:close/>
              </a:path>
              <a:path w="197485" h="578485">
                <a:moveTo>
                  <a:pt x="76200" y="502157"/>
                </a:moveTo>
                <a:lnTo>
                  <a:pt x="50673" y="519175"/>
                </a:lnTo>
                <a:lnTo>
                  <a:pt x="50673" y="527557"/>
                </a:lnTo>
                <a:lnTo>
                  <a:pt x="63500" y="527557"/>
                </a:lnTo>
                <a:lnTo>
                  <a:pt x="76200" y="502157"/>
                </a:lnTo>
                <a:close/>
              </a:path>
              <a:path w="197485" h="578485">
                <a:moveTo>
                  <a:pt x="50673" y="12573"/>
                </a:moveTo>
                <a:lnTo>
                  <a:pt x="38100" y="25146"/>
                </a:lnTo>
                <a:lnTo>
                  <a:pt x="50673" y="25146"/>
                </a:lnTo>
                <a:lnTo>
                  <a:pt x="50673" y="12573"/>
                </a:lnTo>
                <a:close/>
              </a:path>
              <a:path w="197485" h="578485">
                <a:moveTo>
                  <a:pt x="197103" y="12573"/>
                </a:moveTo>
                <a:lnTo>
                  <a:pt x="50673" y="12573"/>
                </a:lnTo>
                <a:lnTo>
                  <a:pt x="50673" y="25146"/>
                </a:lnTo>
                <a:lnTo>
                  <a:pt x="197103" y="25146"/>
                </a:lnTo>
                <a:lnTo>
                  <a:pt x="197103" y="1257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189728" y="4355591"/>
          <a:ext cx="3374387" cy="93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955">
                <a:tc gridSpan="2"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语句块1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FF7B1F"/>
                      </a:solidFill>
                      <a:prstDash val="solid"/>
                    </a:lnL>
                    <a:lnR w="28575">
                      <a:solidFill>
                        <a:srgbClr val="FF7B1F"/>
                      </a:solidFill>
                      <a:prstDash val="solid"/>
                    </a:lnR>
                    <a:lnT w="28575">
                      <a:solidFill>
                        <a:srgbClr val="FF7B1F"/>
                      </a:solidFill>
                      <a:prstDash val="solid"/>
                    </a:lnT>
                    <a:lnB w="28575">
                      <a:solidFill>
                        <a:srgbClr val="FF7B1F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7B1F"/>
                      </a:solidFill>
                      <a:prstDash val="solid"/>
                    </a:lnL>
                    <a:lnR w="28575">
                      <a:solidFill>
                        <a:srgbClr val="FF7B1F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语句块2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FF7B1F"/>
                      </a:solidFill>
                      <a:prstDash val="solid"/>
                    </a:lnL>
                    <a:lnR w="28575">
                      <a:solidFill>
                        <a:srgbClr val="FF7B1F"/>
                      </a:solidFill>
                      <a:prstDash val="solid"/>
                    </a:lnR>
                    <a:lnT w="28575">
                      <a:solidFill>
                        <a:srgbClr val="FF7B1F"/>
                      </a:solidFill>
                      <a:prstDash val="solid"/>
                    </a:lnT>
                    <a:lnB w="28575">
                      <a:solidFill>
                        <a:srgbClr val="FF7B1F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FF7B1F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6FC0"/>
                      </a:solidFill>
                      <a:prstDash val="solid"/>
                    </a:lnL>
                    <a:lnR w="28575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FF7B1F"/>
                      </a:solidFill>
                      <a:prstDash val="solid"/>
                    </a:lnT>
                    <a:lnB w="28575">
                      <a:solidFill>
                        <a:srgbClr val="006FC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6FC0"/>
                      </a:solidFill>
                      <a:prstDash val="solid"/>
                    </a:lnL>
                    <a:lnT w="28575">
                      <a:solidFill>
                        <a:srgbClr val="FF7B1F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048328" y="2606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3872" y="440276"/>
            <a:ext cx="25922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二分支</a:t>
            </a:r>
            <a:r>
              <a:rPr lang="zh-CN" altLang="en-US" sz="28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结构</a:t>
            </a:r>
            <a:r>
              <a:rPr sz="28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示例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229" y="1875615"/>
            <a:ext cx="3557270" cy="2432076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spcBef>
                <a:spcPts val="965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guess =</a:t>
            </a:r>
            <a:r>
              <a:rPr sz="24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())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860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guess ==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99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865"/>
              </a:spcBef>
            </a:pP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猜对</a:t>
            </a:r>
            <a:r>
              <a:rPr sz="24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865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865"/>
              </a:spcBef>
            </a:pP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猜错</a:t>
            </a:r>
            <a:r>
              <a:rPr sz="24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8048" y="2117989"/>
            <a:ext cx="3303270" cy="194732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2700">
              <a:spcBef>
                <a:spcPts val="965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860"/>
              </a:spcBef>
            </a:pP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4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块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400" b="1" spc="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865"/>
              </a:spcBef>
            </a:pP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4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685165">
              <a:spcBef>
                <a:spcPts val="865"/>
              </a:spcBef>
            </a:pPr>
            <a:r>
              <a:rPr sz="24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4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块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b="1" spc="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>
            <a:off x="2234700" y="1156769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 猜数字（正确值</a:t>
            </a:r>
            <a:r>
              <a:rPr lang="en-US" altLang="zh-CN" sz="2800" dirty="0">
                <a:solidFill>
                  <a:srgbClr val="0000FF"/>
                </a:solidFill>
              </a:rPr>
              <a:t>99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234700" y="4725145"/>
            <a:ext cx="764476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9535">
              <a:spcBef>
                <a:spcPts val="100"/>
              </a:spcBef>
            </a:pPr>
            <a:r>
              <a:rPr sz="2400" dirty="0" err="1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紧凑形式：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适用于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把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二分支结构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表示成解析表达式</a:t>
            </a:r>
            <a:endParaRPr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R="87630">
              <a:tabLst>
                <a:tab pos="2629535" algn="l"/>
              </a:tabLst>
            </a:pPr>
            <a:r>
              <a:rPr sz="22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表达式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1&gt;</a:t>
            </a:r>
            <a:r>
              <a:rPr sz="22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lang="en-US"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2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200" b="1" i="1" spc="-4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表达式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2&gt;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10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200" b="1" dirty="0">
                <a:latin typeface="Consolas" panose="020B0609020204030204"/>
                <a:cs typeface="Consolas" panose="020B0609020204030204"/>
              </a:rPr>
              <a:t>guess =</a:t>
            </a:r>
            <a:r>
              <a:rPr sz="22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2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())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22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猜</a:t>
            </a:r>
            <a:r>
              <a:rPr sz="22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{}</a:t>
            </a:r>
            <a:r>
              <a:rPr sz="22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.format(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 </a:t>
            </a: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200" b="1" i="1" spc="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guess==99</a:t>
            </a:r>
            <a:r>
              <a:rPr sz="22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错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))</a:t>
            </a:r>
            <a:endParaRPr sz="22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48328" y="2606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96" y="232948"/>
            <a:ext cx="3862814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多分支结构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7111" y="1735646"/>
            <a:ext cx="2070100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086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1&gt;</a:t>
            </a:r>
            <a:r>
              <a:rPr sz="20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144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1&gt;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440"/>
              </a:spcBef>
              <a:tabLst>
                <a:tab pos="85026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	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条件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2&gt;</a:t>
            </a:r>
            <a:r>
              <a:rPr sz="2000" b="1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144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2&gt;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144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……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4095" y="4021581"/>
            <a:ext cx="176403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144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N&gt;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113290" y="1556792"/>
            <a:ext cx="3403091" cy="3712846"/>
            <a:chOff x="4573143" y="2119503"/>
            <a:chExt cx="3403091" cy="3712846"/>
          </a:xfrm>
        </p:grpSpPr>
        <p:sp>
          <p:nvSpPr>
            <p:cNvPr id="5" name="object 5"/>
            <p:cNvSpPr/>
            <p:nvPr/>
          </p:nvSpPr>
          <p:spPr>
            <a:xfrm>
              <a:off x="4573143" y="2381631"/>
              <a:ext cx="1697355" cy="584835"/>
            </a:xfrm>
            <a:custGeom>
              <a:avLst/>
              <a:gdLst/>
              <a:ahLst/>
              <a:cxnLst/>
              <a:rect l="l" t="t" r="r" b="b"/>
              <a:pathLst>
                <a:path w="1697354" h="584835">
                  <a:moveTo>
                    <a:pt x="0" y="292227"/>
                  </a:moveTo>
                  <a:lnTo>
                    <a:pt x="848487" y="0"/>
                  </a:lnTo>
                  <a:lnTo>
                    <a:pt x="1696974" y="292227"/>
                  </a:lnTo>
                  <a:lnTo>
                    <a:pt x="848487" y="584454"/>
                  </a:lnTo>
                  <a:lnTo>
                    <a:pt x="0" y="292227"/>
                  </a:lnTo>
                  <a:close/>
                </a:path>
              </a:pathLst>
            </a:custGeom>
            <a:ln w="25145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076698" y="2514346"/>
              <a:ext cx="71437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条件1</a:t>
              </a:r>
              <a:r>
                <a:rPr sz="1600" b="1" spc="-90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?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95416" y="2203450"/>
              <a:ext cx="5276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Tr</a:t>
              </a:r>
              <a:r>
                <a:rPr b="1" spc="-5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u</a:t>
              </a: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e</a:t>
              </a:r>
              <a:endParaRPr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420867" y="296646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8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0867" y="2966466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h="328930">
                  <a:moveTo>
                    <a:pt x="0" y="0"/>
                  </a:moveTo>
                  <a:lnTo>
                    <a:pt x="0" y="3285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0867" y="329501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8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1629" y="2966466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h="328930">
                  <a:moveTo>
                    <a:pt x="0" y="3285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3148" y="2966086"/>
              <a:ext cx="76200" cy="329565"/>
            </a:xfrm>
            <a:custGeom>
              <a:avLst/>
              <a:gdLst/>
              <a:ahLst/>
              <a:cxnLst/>
              <a:rect l="l" t="t" r="r" b="b"/>
              <a:pathLst>
                <a:path w="76200" h="329564">
                  <a:moveTo>
                    <a:pt x="0" y="253110"/>
                  </a:moveTo>
                  <a:lnTo>
                    <a:pt x="38100" y="329310"/>
                  </a:lnTo>
                  <a:lnTo>
                    <a:pt x="63500" y="278510"/>
                  </a:lnTo>
                  <a:lnTo>
                    <a:pt x="25526" y="278510"/>
                  </a:lnTo>
                  <a:lnTo>
                    <a:pt x="25526" y="270128"/>
                  </a:lnTo>
                  <a:lnTo>
                    <a:pt x="0" y="253110"/>
                  </a:lnTo>
                  <a:close/>
                </a:path>
                <a:path w="76200" h="329564">
                  <a:moveTo>
                    <a:pt x="25526" y="270128"/>
                  </a:moveTo>
                  <a:lnTo>
                    <a:pt x="25526" y="278510"/>
                  </a:lnTo>
                  <a:lnTo>
                    <a:pt x="38100" y="278510"/>
                  </a:lnTo>
                  <a:lnTo>
                    <a:pt x="25526" y="270128"/>
                  </a:lnTo>
                  <a:close/>
                </a:path>
                <a:path w="76200" h="329564">
                  <a:moveTo>
                    <a:pt x="50673" y="0"/>
                  </a:moveTo>
                  <a:lnTo>
                    <a:pt x="25526" y="0"/>
                  </a:lnTo>
                  <a:lnTo>
                    <a:pt x="25526" y="270128"/>
                  </a:lnTo>
                  <a:lnTo>
                    <a:pt x="38100" y="278510"/>
                  </a:lnTo>
                  <a:lnTo>
                    <a:pt x="50673" y="270128"/>
                  </a:lnTo>
                  <a:lnTo>
                    <a:pt x="50673" y="0"/>
                  </a:lnTo>
                  <a:close/>
                </a:path>
                <a:path w="76200" h="329564">
                  <a:moveTo>
                    <a:pt x="50673" y="270128"/>
                  </a:moveTo>
                  <a:lnTo>
                    <a:pt x="38100" y="278510"/>
                  </a:lnTo>
                  <a:lnTo>
                    <a:pt x="50673" y="278510"/>
                  </a:lnTo>
                  <a:lnTo>
                    <a:pt x="50673" y="270128"/>
                  </a:lnTo>
                  <a:close/>
                </a:path>
                <a:path w="76200" h="329564">
                  <a:moveTo>
                    <a:pt x="76200" y="253110"/>
                  </a:moveTo>
                  <a:lnTo>
                    <a:pt x="50673" y="270128"/>
                  </a:lnTo>
                  <a:lnTo>
                    <a:pt x="50673" y="278510"/>
                  </a:lnTo>
                  <a:lnTo>
                    <a:pt x="63500" y="278510"/>
                  </a:lnTo>
                  <a:lnTo>
                    <a:pt x="76200" y="25311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027168" y="5046980"/>
              <a:ext cx="8083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语句块N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749927" y="5012055"/>
              <a:ext cx="1343660" cy="403225"/>
            </a:xfrm>
            <a:custGeom>
              <a:avLst/>
              <a:gdLst/>
              <a:ahLst/>
              <a:cxnLst/>
              <a:rect l="l" t="t" r="r" b="b"/>
              <a:pathLst>
                <a:path w="1343660" h="403225">
                  <a:moveTo>
                    <a:pt x="0" y="403098"/>
                  </a:moveTo>
                  <a:lnTo>
                    <a:pt x="1343405" y="403098"/>
                  </a:lnTo>
                  <a:lnTo>
                    <a:pt x="1343405" y="0"/>
                  </a:lnTo>
                  <a:lnTo>
                    <a:pt x="0" y="0"/>
                  </a:lnTo>
                  <a:lnTo>
                    <a:pt x="0" y="403098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0867" y="2119883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8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1629" y="2119883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19">
                  <a:moveTo>
                    <a:pt x="0" y="0"/>
                  </a:moveTo>
                  <a:lnTo>
                    <a:pt x="0" y="261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0867" y="238125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8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0867" y="2119883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19">
                  <a:moveTo>
                    <a:pt x="0" y="2613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3148" y="2119503"/>
              <a:ext cx="76200" cy="262255"/>
            </a:xfrm>
            <a:custGeom>
              <a:avLst/>
              <a:gdLst/>
              <a:ahLst/>
              <a:cxnLst/>
              <a:rect l="l" t="t" r="r" b="b"/>
              <a:pathLst>
                <a:path w="76200" h="262255">
                  <a:moveTo>
                    <a:pt x="0" y="185927"/>
                  </a:moveTo>
                  <a:lnTo>
                    <a:pt x="38100" y="262127"/>
                  </a:lnTo>
                  <a:lnTo>
                    <a:pt x="63500" y="211327"/>
                  </a:lnTo>
                  <a:lnTo>
                    <a:pt x="25526" y="211327"/>
                  </a:lnTo>
                  <a:lnTo>
                    <a:pt x="25526" y="202945"/>
                  </a:lnTo>
                  <a:lnTo>
                    <a:pt x="0" y="185927"/>
                  </a:lnTo>
                  <a:close/>
                </a:path>
                <a:path w="76200" h="262255">
                  <a:moveTo>
                    <a:pt x="25526" y="202945"/>
                  </a:moveTo>
                  <a:lnTo>
                    <a:pt x="25526" y="211327"/>
                  </a:lnTo>
                  <a:lnTo>
                    <a:pt x="38100" y="211327"/>
                  </a:lnTo>
                  <a:lnTo>
                    <a:pt x="25526" y="202945"/>
                  </a:lnTo>
                  <a:close/>
                </a:path>
                <a:path w="76200" h="262255">
                  <a:moveTo>
                    <a:pt x="50673" y="0"/>
                  </a:moveTo>
                  <a:lnTo>
                    <a:pt x="25526" y="0"/>
                  </a:lnTo>
                  <a:lnTo>
                    <a:pt x="25526" y="202945"/>
                  </a:lnTo>
                  <a:lnTo>
                    <a:pt x="38100" y="211327"/>
                  </a:lnTo>
                  <a:lnTo>
                    <a:pt x="50673" y="202945"/>
                  </a:lnTo>
                  <a:lnTo>
                    <a:pt x="50673" y="0"/>
                  </a:lnTo>
                  <a:close/>
                </a:path>
                <a:path w="76200" h="262255">
                  <a:moveTo>
                    <a:pt x="50673" y="202945"/>
                  </a:moveTo>
                  <a:lnTo>
                    <a:pt x="38100" y="211327"/>
                  </a:lnTo>
                  <a:lnTo>
                    <a:pt x="50673" y="211327"/>
                  </a:lnTo>
                  <a:lnTo>
                    <a:pt x="50673" y="202945"/>
                  </a:lnTo>
                  <a:close/>
                </a:path>
                <a:path w="76200" h="262255">
                  <a:moveTo>
                    <a:pt x="76200" y="185927"/>
                  </a:moveTo>
                  <a:lnTo>
                    <a:pt x="50673" y="202945"/>
                  </a:lnTo>
                  <a:lnTo>
                    <a:pt x="50673" y="211327"/>
                  </a:lnTo>
                  <a:lnTo>
                    <a:pt x="63500" y="211327"/>
                  </a:lnTo>
                  <a:lnTo>
                    <a:pt x="76200" y="1859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644898" y="2945638"/>
              <a:ext cx="6534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Fa</a:t>
              </a:r>
              <a:r>
                <a:rPr b="1" spc="-5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l</a:t>
              </a: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se</a:t>
              </a:r>
              <a:endParaRPr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420867" y="5415534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9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0867" y="5415535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h="416560">
                  <a:moveTo>
                    <a:pt x="0" y="0"/>
                  </a:moveTo>
                  <a:lnTo>
                    <a:pt x="0" y="4163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20867" y="5831852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9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21629" y="5415535"/>
              <a:ext cx="0" cy="416559"/>
            </a:xfrm>
            <a:custGeom>
              <a:avLst/>
              <a:gdLst/>
              <a:ahLst/>
              <a:cxnLst/>
              <a:rect l="l" t="t" r="r" b="b"/>
              <a:pathLst>
                <a:path h="416560">
                  <a:moveTo>
                    <a:pt x="0" y="416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83148" y="5415154"/>
              <a:ext cx="76200" cy="417195"/>
            </a:xfrm>
            <a:custGeom>
              <a:avLst/>
              <a:gdLst/>
              <a:ahLst/>
              <a:cxnLst/>
              <a:rect l="l" t="t" r="r" b="b"/>
              <a:pathLst>
                <a:path w="76200" h="417195">
                  <a:moveTo>
                    <a:pt x="0" y="340880"/>
                  </a:moveTo>
                  <a:lnTo>
                    <a:pt x="38100" y="417080"/>
                  </a:lnTo>
                  <a:lnTo>
                    <a:pt x="63500" y="366280"/>
                  </a:lnTo>
                  <a:lnTo>
                    <a:pt x="25526" y="366280"/>
                  </a:lnTo>
                  <a:lnTo>
                    <a:pt x="25526" y="357898"/>
                  </a:lnTo>
                  <a:lnTo>
                    <a:pt x="0" y="340880"/>
                  </a:lnTo>
                  <a:close/>
                </a:path>
                <a:path w="76200" h="417195">
                  <a:moveTo>
                    <a:pt x="25526" y="357898"/>
                  </a:moveTo>
                  <a:lnTo>
                    <a:pt x="25526" y="366280"/>
                  </a:lnTo>
                  <a:lnTo>
                    <a:pt x="38100" y="366280"/>
                  </a:lnTo>
                  <a:lnTo>
                    <a:pt x="25526" y="357898"/>
                  </a:lnTo>
                  <a:close/>
                </a:path>
                <a:path w="76200" h="417195">
                  <a:moveTo>
                    <a:pt x="50673" y="0"/>
                  </a:moveTo>
                  <a:lnTo>
                    <a:pt x="25526" y="0"/>
                  </a:lnTo>
                  <a:lnTo>
                    <a:pt x="25526" y="357898"/>
                  </a:lnTo>
                  <a:lnTo>
                    <a:pt x="38100" y="366280"/>
                  </a:lnTo>
                  <a:lnTo>
                    <a:pt x="50673" y="357898"/>
                  </a:lnTo>
                  <a:lnTo>
                    <a:pt x="50673" y="0"/>
                  </a:lnTo>
                  <a:close/>
                </a:path>
                <a:path w="76200" h="417195">
                  <a:moveTo>
                    <a:pt x="50673" y="357898"/>
                  </a:moveTo>
                  <a:lnTo>
                    <a:pt x="38100" y="366280"/>
                  </a:lnTo>
                  <a:lnTo>
                    <a:pt x="50673" y="366280"/>
                  </a:lnTo>
                  <a:lnTo>
                    <a:pt x="50673" y="357898"/>
                  </a:lnTo>
                  <a:close/>
                </a:path>
                <a:path w="76200" h="417195">
                  <a:moveTo>
                    <a:pt x="76200" y="340880"/>
                  </a:moveTo>
                  <a:lnTo>
                    <a:pt x="50673" y="357898"/>
                  </a:lnTo>
                  <a:lnTo>
                    <a:pt x="50673" y="366280"/>
                  </a:lnTo>
                  <a:lnTo>
                    <a:pt x="63500" y="366280"/>
                  </a:lnTo>
                  <a:lnTo>
                    <a:pt x="76200" y="34088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4667" y="4083176"/>
              <a:ext cx="1697355" cy="584200"/>
            </a:xfrm>
            <a:custGeom>
              <a:avLst/>
              <a:gdLst/>
              <a:ahLst/>
              <a:cxnLst/>
              <a:rect l="l" t="t" r="r" b="b"/>
              <a:pathLst>
                <a:path w="1697354" h="584200">
                  <a:moveTo>
                    <a:pt x="0" y="291846"/>
                  </a:moveTo>
                  <a:lnTo>
                    <a:pt x="848487" y="0"/>
                  </a:lnTo>
                  <a:lnTo>
                    <a:pt x="1696974" y="291846"/>
                  </a:lnTo>
                  <a:lnTo>
                    <a:pt x="848487" y="583692"/>
                  </a:lnTo>
                  <a:lnTo>
                    <a:pt x="0" y="291846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21693" y="4666360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h="346710">
                  <a:moveTo>
                    <a:pt x="0" y="0"/>
                  </a:moveTo>
                  <a:lnTo>
                    <a:pt x="0" y="3461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3529" y="4666741"/>
              <a:ext cx="76200" cy="345440"/>
            </a:xfrm>
            <a:custGeom>
              <a:avLst/>
              <a:gdLst/>
              <a:ahLst/>
              <a:cxnLst/>
              <a:rect l="l" t="t" r="r" b="b"/>
              <a:pathLst>
                <a:path w="76200" h="345439">
                  <a:moveTo>
                    <a:pt x="0" y="268909"/>
                  </a:moveTo>
                  <a:lnTo>
                    <a:pt x="37719" y="345300"/>
                  </a:lnTo>
                  <a:lnTo>
                    <a:pt x="63405" y="294563"/>
                  </a:lnTo>
                  <a:lnTo>
                    <a:pt x="50546" y="294563"/>
                  </a:lnTo>
                  <a:lnTo>
                    <a:pt x="25400" y="294436"/>
                  </a:lnTo>
                  <a:lnTo>
                    <a:pt x="25443" y="286056"/>
                  </a:lnTo>
                  <a:lnTo>
                    <a:pt x="0" y="268909"/>
                  </a:lnTo>
                  <a:close/>
                </a:path>
                <a:path w="76200" h="345439">
                  <a:moveTo>
                    <a:pt x="50589" y="286180"/>
                  </a:moveTo>
                  <a:lnTo>
                    <a:pt x="37973" y="294500"/>
                  </a:lnTo>
                  <a:lnTo>
                    <a:pt x="50546" y="294563"/>
                  </a:lnTo>
                  <a:lnTo>
                    <a:pt x="50589" y="286180"/>
                  </a:lnTo>
                  <a:close/>
                </a:path>
                <a:path w="76200" h="345439">
                  <a:moveTo>
                    <a:pt x="76200" y="269290"/>
                  </a:moveTo>
                  <a:lnTo>
                    <a:pt x="50589" y="286180"/>
                  </a:lnTo>
                  <a:lnTo>
                    <a:pt x="50546" y="294563"/>
                  </a:lnTo>
                  <a:lnTo>
                    <a:pt x="63405" y="294563"/>
                  </a:lnTo>
                  <a:lnTo>
                    <a:pt x="76200" y="269290"/>
                  </a:lnTo>
                  <a:close/>
                </a:path>
                <a:path w="76200" h="345439">
                  <a:moveTo>
                    <a:pt x="25443" y="286056"/>
                  </a:moveTo>
                  <a:lnTo>
                    <a:pt x="25400" y="294436"/>
                  </a:lnTo>
                  <a:lnTo>
                    <a:pt x="37973" y="294500"/>
                  </a:lnTo>
                  <a:lnTo>
                    <a:pt x="25443" y="286056"/>
                  </a:lnTo>
                  <a:close/>
                </a:path>
                <a:path w="76200" h="345439">
                  <a:moveTo>
                    <a:pt x="26924" y="0"/>
                  </a:moveTo>
                  <a:lnTo>
                    <a:pt x="25443" y="286056"/>
                  </a:lnTo>
                  <a:lnTo>
                    <a:pt x="37973" y="294500"/>
                  </a:lnTo>
                  <a:lnTo>
                    <a:pt x="50589" y="286180"/>
                  </a:lnTo>
                  <a:lnTo>
                    <a:pt x="52070" y="127"/>
                  </a:lnTo>
                  <a:lnTo>
                    <a:pt x="2692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2582" y="3787775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h="295910">
                  <a:moveTo>
                    <a:pt x="0" y="0"/>
                  </a:moveTo>
                  <a:lnTo>
                    <a:pt x="0" y="2959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84419" y="3788156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0" y="219075"/>
                  </a:moveTo>
                  <a:lnTo>
                    <a:pt x="38607" y="295020"/>
                  </a:lnTo>
                  <a:lnTo>
                    <a:pt x="63523" y="244348"/>
                  </a:lnTo>
                  <a:lnTo>
                    <a:pt x="25653" y="244348"/>
                  </a:lnTo>
                  <a:lnTo>
                    <a:pt x="25605" y="235918"/>
                  </a:lnTo>
                  <a:lnTo>
                    <a:pt x="0" y="219075"/>
                  </a:lnTo>
                  <a:close/>
                </a:path>
                <a:path w="76200" h="295275">
                  <a:moveTo>
                    <a:pt x="25605" y="235918"/>
                  </a:moveTo>
                  <a:lnTo>
                    <a:pt x="25653" y="244348"/>
                  </a:lnTo>
                  <a:lnTo>
                    <a:pt x="38226" y="244221"/>
                  </a:lnTo>
                  <a:lnTo>
                    <a:pt x="25605" y="235918"/>
                  </a:lnTo>
                  <a:close/>
                </a:path>
                <a:path w="76200" h="295275">
                  <a:moveTo>
                    <a:pt x="76200" y="218567"/>
                  </a:moveTo>
                  <a:lnTo>
                    <a:pt x="50752" y="235759"/>
                  </a:lnTo>
                  <a:lnTo>
                    <a:pt x="50800" y="244094"/>
                  </a:lnTo>
                  <a:lnTo>
                    <a:pt x="25653" y="244348"/>
                  </a:lnTo>
                  <a:lnTo>
                    <a:pt x="63523" y="244348"/>
                  </a:lnTo>
                  <a:lnTo>
                    <a:pt x="76200" y="218567"/>
                  </a:lnTo>
                  <a:close/>
                </a:path>
                <a:path w="76200" h="295275">
                  <a:moveTo>
                    <a:pt x="49402" y="0"/>
                  </a:moveTo>
                  <a:lnTo>
                    <a:pt x="24256" y="254"/>
                  </a:lnTo>
                  <a:lnTo>
                    <a:pt x="25605" y="235918"/>
                  </a:lnTo>
                  <a:lnTo>
                    <a:pt x="38227" y="244221"/>
                  </a:lnTo>
                  <a:lnTo>
                    <a:pt x="50752" y="235759"/>
                  </a:lnTo>
                  <a:lnTo>
                    <a:pt x="49402" y="0"/>
                  </a:lnTo>
                  <a:close/>
                </a:path>
                <a:path w="76200" h="295275">
                  <a:moveTo>
                    <a:pt x="50752" y="235759"/>
                  </a:moveTo>
                  <a:lnTo>
                    <a:pt x="38226" y="244221"/>
                  </a:lnTo>
                  <a:lnTo>
                    <a:pt x="50800" y="244094"/>
                  </a:lnTo>
                  <a:lnTo>
                    <a:pt x="50752" y="23575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658615" y="3732276"/>
              <a:ext cx="6534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Fa</a:t>
              </a:r>
              <a:r>
                <a:rPr b="1" spc="-5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l</a:t>
              </a: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se</a:t>
              </a:r>
              <a:endParaRPr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662423" y="4615688"/>
              <a:ext cx="6540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7700"/>
                  </a:solidFill>
                  <a:latin typeface="Consolas" panose="020B0609020204030204"/>
                  <a:cs typeface="Consolas" panose="020B0609020204030204"/>
                </a:rPr>
                <a:t>False</a:t>
              </a:r>
              <a:endParaRPr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233923" y="3240277"/>
              <a:ext cx="304800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000" b="1" spc="-10" dirty="0">
                  <a:latin typeface="Consolas" panose="020B0609020204030204"/>
                  <a:cs typeface="Consolas" panose="020B0609020204030204"/>
                </a:rPr>
                <a:t>……</a:t>
              </a:r>
              <a:endParaRPr sz="2000">
                <a:latin typeface="Consolas" panose="020B0609020204030204"/>
                <a:cs typeface="Consolas" panose="020B0609020204030204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957064" y="4217416"/>
              <a:ext cx="97663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条件</a:t>
              </a: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N-1</a:t>
              </a:r>
              <a:r>
                <a:rPr sz="1600" b="1" spc="-7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?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270497" y="2673857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59">
                  <a:moveTo>
                    <a:pt x="0" y="0"/>
                  </a:moveTo>
                  <a:lnTo>
                    <a:pt x="276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70497" y="267385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8" y="253"/>
                  </a:moveTo>
                  <a:lnTo>
                    <a:pt x="888" y="2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70497" y="2674366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59">
                  <a:moveTo>
                    <a:pt x="0" y="0"/>
                  </a:moveTo>
                  <a:lnTo>
                    <a:pt x="276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6977" y="267385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9" y="253"/>
                  </a:moveTo>
                  <a:lnTo>
                    <a:pt x="889" y="2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70117" y="2636392"/>
              <a:ext cx="277495" cy="76200"/>
            </a:xfrm>
            <a:custGeom>
              <a:avLst/>
              <a:gdLst/>
              <a:ahLst/>
              <a:cxnLst/>
              <a:rect l="l" t="t" r="r" b="b"/>
              <a:pathLst>
                <a:path w="277495" h="76200">
                  <a:moveTo>
                    <a:pt x="201295" y="0"/>
                  </a:moveTo>
                  <a:lnTo>
                    <a:pt x="218142" y="25611"/>
                  </a:lnTo>
                  <a:lnTo>
                    <a:pt x="226568" y="25654"/>
                  </a:lnTo>
                  <a:lnTo>
                    <a:pt x="226441" y="50800"/>
                  </a:lnTo>
                  <a:lnTo>
                    <a:pt x="217988" y="50800"/>
                  </a:lnTo>
                  <a:lnTo>
                    <a:pt x="200913" y="76200"/>
                  </a:lnTo>
                  <a:lnTo>
                    <a:pt x="252140" y="50800"/>
                  </a:lnTo>
                  <a:lnTo>
                    <a:pt x="226441" y="50800"/>
                  </a:lnTo>
                  <a:lnTo>
                    <a:pt x="252225" y="50757"/>
                  </a:lnTo>
                  <a:lnTo>
                    <a:pt x="277240" y="38354"/>
                  </a:lnTo>
                  <a:lnTo>
                    <a:pt x="201295" y="0"/>
                  </a:lnTo>
                  <a:close/>
                </a:path>
                <a:path w="277495" h="76200">
                  <a:moveTo>
                    <a:pt x="218142" y="25611"/>
                  </a:moveTo>
                  <a:lnTo>
                    <a:pt x="226441" y="38227"/>
                  </a:lnTo>
                  <a:lnTo>
                    <a:pt x="218017" y="50757"/>
                  </a:lnTo>
                  <a:lnTo>
                    <a:pt x="226441" y="50800"/>
                  </a:lnTo>
                  <a:lnTo>
                    <a:pt x="226568" y="25654"/>
                  </a:lnTo>
                  <a:lnTo>
                    <a:pt x="218142" y="25611"/>
                  </a:lnTo>
                  <a:close/>
                </a:path>
                <a:path w="277495" h="76200">
                  <a:moveTo>
                    <a:pt x="0" y="24511"/>
                  </a:moveTo>
                  <a:lnTo>
                    <a:pt x="0" y="49657"/>
                  </a:lnTo>
                  <a:lnTo>
                    <a:pt x="218017" y="50757"/>
                  </a:lnTo>
                  <a:lnTo>
                    <a:pt x="226441" y="38227"/>
                  </a:lnTo>
                  <a:lnTo>
                    <a:pt x="218142" y="25611"/>
                  </a:lnTo>
                  <a:lnTo>
                    <a:pt x="0" y="2451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704584" y="2520696"/>
              <a:ext cx="76136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语句块1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547485" y="2473833"/>
              <a:ext cx="1061085" cy="402590"/>
            </a:xfrm>
            <a:custGeom>
              <a:avLst/>
              <a:gdLst/>
              <a:ahLst/>
              <a:cxnLst/>
              <a:rect l="l" t="t" r="r" b="b"/>
              <a:pathLst>
                <a:path w="1061084" h="402589">
                  <a:moveTo>
                    <a:pt x="0" y="402335"/>
                  </a:moveTo>
                  <a:lnTo>
                    <a:pt x="1060703" y="402335"/>
                  </a:lnTo>
                  <a:lnTo>
                    <a:pt x="1060703" y="0"/>
                  </a:lnTo>
                  <a:lnTo>
                    <a:pt x="0" y="0"/>
                  </a:lnTo>
                  <a:lnTo>
                    <a:pt x="0" y="402335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70497" y="4376928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59">
                  <a:moveTo>
                    <a:pt x="0" y="0"/>
                  </a:moveTo>
                  <a:lnTo>
                    <a:pt x="276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70497" y="437692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8" y="254"/>
                  </a:moveTo>
                  <a:lnTo>
                    <a:pt x="888" y="2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70497" y="4377435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59">
                  <a:moveTo>
                    <a:pt x="0" y="0"/>
                  </a:moveTo>
                  <a:lnTo>
                    <a:pt x="276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46977" y="437692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9" y="254"/>
                  </a:moveTo>
                  <a:lnTo>
                    <a:pt x="889" y="2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70117" y="4339463"/>
              <a:ext cx="277495" cy="76200"/>
            </a:xfrm>
            <a:custGeom>
              <a:avLst/>
              <a:gdLst/>
              <a:ahLst/>
              <a:cxnLst/>
              <a:rect l="l" t="t" r="r" b="b"/>
              <a:pathLst>
                <a:path w="277495" h="76200">
                  <a:moveTo>
                    <a:pt x="218142" y="25611"/>
                  </a:moveTo>
                  <a:lnTo>
                    <a:pt x="226441" y="38227"/>
                  </a:lnTo>
                  <a:lnTo>
                    <a:pt x="200913" y="76200"/>
                  </a:lnTo>
                  <a:lnTo>
                    <a:pt x="252140" y="50800"/>
                  </a:lnTo>
                  <a:lnTo>
                    <a:pt x="226441" y="50800"/>
                  </a:lnTo>
                  <a:lnTo>
                    <a:pt x="226568" y="25654"/>
                  </a:lnTo>
                  <a:lnTo>
                    <a:pt x="218142" y="25611"/>
                  </a:lnTo>
                  <a:close/>
                </a:path>
                <a:path w="277495" h="76200">
                  <a:moveTo>
                    <a:pt x="226441" y="50757"/>
                  </a:moveTo>
                  <a:lnTo>
                    <a:pt x="218017" y="50757"/>
                  </a:lnTo>
                  <a:lnTo>
                    <a:pt x="226441" y="50800"/>
                  </a:lnTo>
                  <a:close/>
                </a:path>
                <a:path w="277495" h="76200">
                  <a:moveTo>
                    <a:pt x="201295" y="0"/>
                  </a:moveTo>
                  <a:lnTo>
                    <a:pt x="218142" y="25611"/>
                  </a:lnTo>
                  <a:lnTo>
                    <a:pt x="226568" y="25654"/>
                  </a:lnTo>
                  <a:lnTo>
                    <a:pt x="226441" y="50800"/>
                  </a:lnTo>
                  <a:lnTo>
                    <a:pt x="252140" y="50800"/>
                  </a:lnTo>
                  <a:lnTo>
                    <a:pt x="277240" y="38353"/>
                  </a:lnTo>
                  <a:lnTo>
                    <a:pt x="201295" y="0"/>
                  </a:lnTo>
                  <a:close/>
                </a:path>
                <a:path w="277495" h="76200">
                  <a:moveTo>
                    <a:pt x="0" y="24511"/>
                  </a:moveTo>
                  <a:lnTo>
                    <a:pt x="0" y="49656"/>
                  </a:lnTo>
                  <a:lnTo>
                    <a:pt x="218017" y="50757"/>
                  </a:lnTo>
                  <a:lnTo>
                    <a:pt x="226441" y="38227"/>
                  </a:lnTo>
                  <a:lnTo>
                    <a:pt x="218142" y="25611"/>
                  </a:lnTo>
                  <a:lnTo>
                    <a:pt x="0" y="2451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6574282" y="4236212"/>
              <a:ext cx="102298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语句块</a:t>
              </a:r>
              <a:r>
                <a:rPr sz="1600" b="1" spc="-5" dirty="0">
                  <a:latin typeface="微软雅黑" panose="020B0503020204020204" charset="-122"/>
                  <a:cs typeface="微软雅黑" panose="020B0503020204020204" charset="-122"/>
                </a:rPr>
                <a:t>N</a:t>
              </a:r>
              <a:r>
                <a:rPr sz="1600" b="1" dirty="0">
                  <a:latin typeface="微软雅黑" panose="020B0503020204020204" charset="-122"/>
                  <a:cs typeface="微软雅黑" panose="020B0503020204020204" charset="-122"/>
                </a:rPr>
                <a:t>-1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547485" y="4176141"/>
              <a:ext cx="1061085" cy="403225"/>
            </a:xfrm>
            <a:custGeom>
              <a:avLst/>
              <a:gdLst/>
              <a:ahLst/>
              <a:cxnLst/>
              <a:rect l="l" t="t" r="r" b="b"/>
              <a:pathLst>
                <a:path w="1061084" h="403225">
                  <a:moveTo>
                    <a:pt x="0" y="403098"/>
                  </a:moveTo>
                  <a:lnTo>
                    <a:pt x="1060703" y="403098"/>
                  </a:lnTo>
                  <a:lnTo>
                    <a:pt x="1060703" y="0"/>
                  </a:lnTo>
                  <a:lnTo>
                    <a:pt x="0" y="0"/>
                  </a:lnTo>
                  <a:lnTo>
                    <a:pt x="0" y="403098"/>
                  </a:lnTo>
                  <a:close/>
                </a:path>
              </a:pathLst>
            </a:custGeom>
            <a:ln w="25145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1154" y="2662428"/>
              <a:ext cx="2545080" cy="2996565"/>
            </a:xfrm>
            <a:custGeom>
              <a:avLst/>
              <a:gdLst/>
              <a:ahLst/>
              <a:cxnLst/>
              <a:rect l="l" t="t" r="r" b="b"/>
              <a:pathLst>
                <a:path w="2545079" h="2996565">
                  <a:moveTo>
                    <a:pt x="74675" y="2919920"/>
                  </a:moveTo>
                  <a:lnTo>
                    <a:pt x="0" y="2960916"/>
                  </a:lnTo>
                  <a:lnTo>
                    <a:pt x="77597" y="2996069"/>
                  </a:lnTo>
                  <a:lnTo>
                    <a:pt x="59879" y="2971533"/>
                  </a:lnTo>
                  <a:lnTo>
                    <a:pt x="50800" y="2971533"/>
                  </a:lnTo>
                  <a:lnTo>
                    <a:pt x="50800" y="2946387"/>
                  </a:lnTo>
                  <a:lnTo>
                    <a:pt x="58489" y="2946387"/>
                  </a:lnTo>
                  <a:lnTo>
                    <a:pt x="74675" y="2919920"/>
                  </a:lnTo>
                  <a:close/>
                </a:path>
                <a:path w="2545079" h="2996565">
                  <a:moveTo>
                    <a:pt x="50800" y="2958960"/>
                  </a:moveTo>
                  <a:lnTo>
                    <a:pt x="50800" y="2971533"/>
                  </a:lnTo>
                  <a:lnTo>
                    <a:pt x="59879" y="2971533"/>
                  </a:lnTo>
                  <a:lnTo>
                    <a:pt x="50800" y="2958960"/>
                  </a:lnTo>
                  <a:close/>
                </a:path>
                <a:path w="2545079" h="2996565">
                  <a:moveTo>
                    <a:pt x="2519679" y="2946387"/>
                  </a:moveTo>
                  <a:lnTo>
                    <a:pt x="58489" y="2946387"/>
                  </a:lnTo>
                  <a:lnTo>
                    <a:pt x="50800" y="2958960"/>
                  </a:lnTo>
                  <a:lnTo>
                    <a:pt x="59879" y="2971533"/>
                  </a:lnTo>
                  <a:lnTo>
                    <a:pt x="2539238" y="2971533"/>
                  </a:lnTo>
                  <a:lnTo>
                    <a:pt x="2544826" y="2965907"/>
                  </a:lnTo>
                  <a:lnTo>
                    <a:pt x="2544826" y="2958960"/>
                  </a:lnTo>
                  <a:lnTo>
                    <a:pt x="2519679" y="2958960"/>
                  </a:lnTo>
                  <a:lnTo>
                    <a:pt x="2519679" y="2946387"/>
                  </a:lnTo>
                  <a:close/>
                </a:path>
                <a:path w="2545079" h="2996565">
                  <a:moveTo>
                    <a:pt x="58489" y="2946387"/>
                  </a:moveTo>
                  <a:lnTo>
                    <a:pt x="50800" y="2946387"/>
                  </a:lnTo>
                  <a:lnTo>
                    <a:pt x="50800" y="2958960"/>
                  </a:lnTo>
                  <a:lnTo>
                    <a:pt x="58489" y="2946387"/>
                  </a:lnTo>
                  <a:close/>
                </a:path>
                <a:path w="2545079" h="2996565">
                  <a:moveTo>
                    <a:pt x="2519679" y="12573"/>
                  </a:moveTo>
                  <a:lnTo>
                    <a:pt x="2519679" y="2958960"/>
                  </a:lnTo>
                  <a:lnTo>
                    <a:pt x="2532253" y="2946387"/>
                  </a:lnTo>
                  <a:lnTo>
                    <a:pt x="2544826" y="2946387"/>
                  </a:lnTo>
                  <a:lnTo>
                    <a:pt x="2544826" y="25146"/>
                  </a:lnTo>
                  <a:lnTo>
                    <a:pt x="2532253" y="25146"/>
                  </a:lnTo>
                  <a:lnTo>
                    <a:pt x="2519679" y="12573"/>
                  </a:lnTo>
                  <a:close/>
                </a:path>
                <a:path w="2545079" h="2996565">
                  <a:moveTo>
                    <a:pt x="2544826" y="2946387"/>
                  </a:moveTo>
                  <a:lnTo>
                    <a:pt x="2532253" y="2946387"/>
                  </a:lnTo>
                  <a:lnTo>
                    <a:pt x="2519679" y="2958960"/>
                  </a:lnTo>
                  <a:lnTo>
                    <a:pt x="2544826" y="2958960"/>
                  </a:lnTo>
                  <a:lnTo>
                    <a:pt x="2544826" y="2946387"/>
                  </a:lnTo>
                  <a:close/>
                </a:path>
                <a:path w="2545079" h="2996565">
                  <a:moveTo>
                    <a:pt x="2539238" y="0"/>
                  </a:moveTo>
                  <a:lnTo>
                    <a:pt x="2176653" y="0"/>
                  </a:lnTo>
                  <a:lnTo>
                    <a:pt x="2176653" y="25146"/>
                  </a:lnTo>
                  <a:lnTo>
                    <a:pt x="2519679" y="25146"/>
                  </a:lnTo>
                  <a:lnTo>
                    <a:pt x="2519679" y="12573"/>
                  </a:lnTo>
                  <a:lnTo>
                    <a:pt x="2544826" y="12573"/>
                  </a:lnTo>
                  <a:lnTo>
                    <a:pt x="2544826" y="5587"/>
                  </a:lnTo>
                  <a:lnTo>
                    <a:pt x="2539238" y="0"/>
                  </a:lnTo>
                  <a:close/>
                </a:path>
                <a:path w="2545079" h="2996565">
                  <a:moveTo>
                    <a:pt x="2544826" y="12573"/>
                  </a:moveTo>
                  <a:lnTo>
                    <a:pt x="2519679" y="12573"/>
                  </a:lnTo>
                  <a:lnTo>
                    <a:pt x="2532253" y="25146"/>
                  </a:lnTo>
                  <a:lnTo>
                    <a:pt x="2544826" y="25146"/>
                  </a:lnTo>
                  <a:lnTo>
                    <a:pt x="2544826" y="12573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08569" y="4377054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79">
                  <a:moveTo>
                    <a:pt x="0" y="0"/>
                  </a:moveTo>
                  <a:lnTo>
                    <a:pt x="3479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08569" y="437540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889" y="825"/>
                  </a:moveTo>
                  <a:lnTo>
                    <a:pt x="889" y="8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08569" y="4375403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79">
                  <a:moveTo>
                    <a:pt x="0" y="0"/>
                  </a:moveTo>
                  <a:lnTo>
                    <a:pt x="3479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56550" y="437540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889" y="825"/>
                  </a:moveTo>
                  <a:lnTo>
                    <a:pt x="889" y="8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08061" y="4337430"/>
              <a:ext cx="349250" cy="76200"/>
            </a:xfrm>
            <a:custGeom>
              <a:avLst/>
              <a:gdLst/>
              <a:ahLst/>
              <a:cxnLst/>
              <a:rect l="l" t="t" r="r" b="b"/>
              <a:pathLst>
                <a:path w="349250" h="76200">
                  <a:moveTo>
                    <a:pt x="324073" y="25400"/>
                  </a:moveTo>
                  <a:lnTo>
                    <a:pt x="297942" y="25400"/>
                  </a:lnTo>
                  <a:lnTo>
                    <a:pt x="298196" y="50546"/>
                  </a:lnTo>
                  <a:lnTo>
                    <a:pt x="289760" y="50603"/>
                  </a:lnTo>
                  <a:lnTo>
                    <a:pt x="272923" y="76200"/>
                  </a:lnTo>
                  <a:lnTo>
                    <a:pt x="348869" y="37592"/>
                  </a:lnTo>
                  <a:lnTo>
                    <a:pt x="324073" y="25400"/>
                  </a:lnTo>
                  <a:close/>
                </a:path>
                <a:path w="349250" h="76200">
                  <a:moveTo>
                    <a:pt x="289613" y="25456"/>
                  </a:moveTo>
                  <a:lnTo>
                    <a:pt x="0" y="27432"/>
                  </a:lnTo>
                  <a:lnTo>
                    <a:pt x="254" y="52578"/>
                  </a:lnTo>
                  <a:lnTo>
                    <a:pt x="289760" y="50603"/>
                  </a:lnTo>
                  <a:lnTo>
                    <a:pt x="298069" y="37973"/>
                  </a:lnTo>
                  <a:lnTo>
                    <a:pt x="289613" y="25456"/>
                  </a:lnTo>
                  <a:close/>
                </a:path>
                <a:path w="349250" h="76200">
                  <a:moveTo>
                    <a:pt x="298069" y="37973"/>
                  </a:moveTo>
                  <a:lnTo>
                    <a:pt x="289760" y="50603"/>
                  </a:lnTo>
                  <a:lnTo>
                    <a:pt x="298196" y="50546"/>
                  </a:lnTo>
                  <a:lnTo>
                    <a:pt x="298069" y="37973"/>
                  </a:lnTo>
                  <a:close/>
                </a:path>
                <a:path w="349250" h="76200">
                  <a:moveTo>
                    <a:pt x="297942" y="25400"/>
                  </a:moveTo>
                  <a:lnTo>
                    <a:pt x="289613" y="25456"/>
                  </a:lnTo>
                  <a:lnTo>
                    <a:pt x="298069" y="37973"/>
                  </a:lnTo>
                  <a:lnTo>
                    <a:pt x="297942" y="25400"/>
                  </a:lnTo>
                  <a:close/>
                </a:path>
                <a:path w="349250" h="76200">
                  <a:moveTo>
                    <a:pt x="272415" y="0"/>
                  </a:moveTo>
                  <a:lnTo>
                    <a:pt x="289613" y="25456"/>
                  </a:lnTo>
                  <a:lnTo>
                    <a:pt x="324073" y="25400"/>
                  </a:lnTo>
                  <a:lnTo>
                    <a:pt x="27241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9048328" y="2606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57" name="object 8"/>
          <p:cNvSpPr txBox="1">
            <a:spLocks/>
          </p:cNvSpPr>
          <p:nvPr/>
        </p:nvSpPr>
        <p:spPr>
          <a:xfrm>
            <a:off x="2633210" y="5556698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altLang="zh-CN" sz="2400" dirty="0" err="1">
                <a:solidFill>
                  <a:srgbClr val="0000FF"/>
                </a:solidFill>
              </a:rPr>
              <a:t>elif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语句块可以多个</a:t>
            </a:r>
          </a:p>
        </p:txBody>
      </p:sp>
    </p:spTree>
    <p:extLst>
      <p:ext uri="{BB962C8B-B14F-4D97-AF65-F5344CB8AC3E}">
        <p14:creationId xmlns:p14="http://schemas.microsoft.com/office/powerpoint/2010/main" val="21737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768" y="610827"/>
            <a:ext cx="3350004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多分支结构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3955" y="1665639"/>
            <a:ext cx="5283835" cy="16256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222500">
              <a:spcBef>
                <a:spcPts val="147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对不同分数分级的问题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113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score = </a:t>
            </a:r>
            <a:r>
              <a:rPr sz="20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31800" marR="3168015" indent="-419100">
              <a:lnSpc>
                <a:spcPts val="2410"/>
              </a:lnSpc>
              <a:spcBef>
                <a:spcPts val="75"/>
              </a:spcBef>
              <a:tabLst>
                <a:tab pos="1269365" algn="l"/>
                <a:tab pos="1687830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ore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&gt;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9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0:  grade =</a:t>
            </a:r>
            <a:r>
              <a:rPr sz="2000" b="1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394" y="3407562"/>
            <a:ext cx="2400935" cy="1549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0" marR="5080" indent="-419100">
              <a:spcBef>
                <a:spcPts val="85"/>
              </a:spcBef>
              <a:tabLst>
                <a:tab pos="1967230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score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&gt;=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sz="2000" b="1" dirty="0">
                <a:latin typeface="Consolas" panose="020B0609020204030204"/>
                <a:cs typeface="Consolas" panose="020B0609020204030204"/>
              </a:rPr>
              <a:t>8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0:  grade =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altLang="zh-CN"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31800" marR="5080" indent="-419100">
              <a:lnSpc>
                <a:spcPts val="2410"/>
              </a:lnSpc>
              <a:spcBef>
                <a:spcPts val="60"/>
              </a:spcBef>
              <a:tabLst>
                <a:tab pos="1967230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score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&gt;=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sz="2000" b="1" dirty="0">
                <a:latin typeface="Consolas" panose="020B0609020204030204"/>
                <a:cs typeface="Consolas" panose="020B0609020204030204"/>
              </a:rPr>
              <a:t>7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0:  grade =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10"/>
              </a:lnSpc>
              <a:tabLst>
                <a:tab pos="1967230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score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&gt;=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sz="2000" b="1" dirty="0">
                <a:latin typeface="Consolas" panose="020B0609020204030204"/>
                <a:cs typeface="Consolas" panose="020B0609020204030204"/>
              </a:rPr>
              <a:t>6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0: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389" y="5073285"/>
            <a:ext cx="5434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>
              <a:spcBef>
                <a:spcPts val="9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grade 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/>
            <a:r>
              <a:rPr sz="2000" b="1" spc="-10" dirty="0">
                <a:solidFill>
                  <a:srgbClr val="8B0092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输入成绩属于级别{}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.format(grade))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1984" y="3046054"/>
            <a:ext cx="390906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注意多条件之间的包含关系</a:t>
            </a: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注意变量取值范围的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从上到下不能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覆盖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8328" y="2606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4.2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2351585" y="476673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</a:t>
            </a:r>
            <a:r>
              <a:rPr lang="en-US" altLang="zh-CN" sz="2800" dirty="0">
                <a:solidFill>
                  <a:srgbClr val="0000FF"/>
                </a:solidFill>
              </a:rPr>
              <a:t>4.4 </a:t>
            </a:r>
            <a:r>
              <a:rPr lang="zh-CN" altLang="en-US" sz="2800" dirty="0">
                <a:solidFill>
                  <a:srgbClr val="0000FF"/>
                </a:solidFill>
              </a:rPr>
              <a:t> 空气质量提醒（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911424" y="1196753"/>
            <a:ext cx="10369152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PM2.5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PM=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(input(“ ”))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Process:  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PM&gt;=75 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空气污染，请小心！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35&lt;=PM&lt;75 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空气良好，适度户外运动！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PM&lt;35 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空气优质，快去户外运动！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每条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 ”）提醒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584" y="4221088"/>
            <a:ext cx="4572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#micro-ex4.4 PM(1)</a:t>
            </a:r>
          </a:p>
          <a:p>
            <a:r>
              <a:rPr lang="en-US" altLang="zh-CN" dirty="0"/>
              <a:t>PM = 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en-US" dirty="0"/>
              <a:t>请输入</a:t>
            </a:r>
            <a:r>
              <a:rPr lang="en-US" altLang="zh-CN" dirty="0"/>
              <a:t>PM2.5</a:t>
            </a:r>
            <a:r>
              <a:rPr lang="zh-CN" altLang="en-US" dirty="0"/>
              <a:t>的值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if PM&gt;75: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空气污染，请小心！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if 35&lt;=PM&lt;75: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空气良好，适度户外运动！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if PM&lt;35:</a:t>
            </a:r>
          </a:p>
          <a:p>
            <a:r>
              <a:rPr lang="en-US" altLang="zh-CN" dirty="0"/>
              <a:t>    print(“</a:t>
            </a:r>
            <a:r>
              <a:rPr lang="zh-CN" altLang="en-US" dirty="0"/>
              <a:t>空气优质，快去户外运动！</a:t>
            </a:r>
            <a:r>
              <a:rPr lang="en-US" altLang="zh-CN" dirty="0"/>
              <a:t>")</a:t>
            </a:r>
          </a:p>
        </p:txBody>
      </p:sp>
      <p:sp>
        <p:nvSpPr>
          <p:cNvPr id="5" name="矩形 4"/>
          <p:cNvSpPr/>
          <p:nvPr/>
        </p:nvSpPr>
        <p:spPr>
          <a:xfrm>
            <a:off x="6390175" y="4636587"/>
            <a:ext cx="38669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请输入</a:t>
            </a:r>
            <a:r>
              <a:rPr lang="en-US" altLang="zh-CN" dirty="0">
                <a:solidFill>
                  <a:srgbClr val="0000FF"/>
                </a:solidFill>
              </a:rPr>
              <a:t>PM2.5</a:t>
            </a:r>
            <a:r>
              <a:rPr lang="zh-CN" altLang="en-US" dirty="0">
                <a:solidFill>
                  <a:srgbClr val="0000FF"/>
                </a:solidFill>
              </a:rPr>
              <a:t>的值</a:t>
            </a:r>
            <a:r>
              <a:rPr lang="en-US" altLang="zh-CN" dirty="0">
                <a:solidFill>
                  <a:srgbClr val="0000FF"/>
                </a:solidFill>
              </a:rPr>
              <a:t>:45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空气良好，适度户外运动！</a:t>
            </a:r>
          </a:p>
        </p:txBody>
      </p:sp>
    </p:spTree>
    <p:extLst>
      <p:ext uri="{BB962C8B-B14F-4D97-AF65-F5344CB8AC3E}">
        <p14:creationId xmlns:p14="http://schemas.microsoft.com/office/powerpoint/2010/main" val="28212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2351585" y="476673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</a:t>
            </a:r>
            <a:r>
              <a:rPr lang="en-US" altLang="zh-CN" sz="2800" dirty="0">
                <a:solidFill>
                  <a:srgbClr val="0000FF"/>
                </a:solidFill>
              </a:rPr>
              <a:t>4.5 </a:t>
            </a:r>
            <a:r>
              <a:rPr lang="zh-CN" altLang="en-US" sz="2800" dirty="0">
                <a:solidFill>
                  <a:srgbClr val="0000FF"/>
                </a:solidFill>
              </a:rPr>
              <a:t> 空气质量提醒（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1487488" y="1196753"/>
            <a:ext cx="9793088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PM2.5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PM=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(input(“ ”))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Process:  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PM&gt;=75 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空气污染，请小心！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 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空气没有，可以开展户外运动！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 </a:t>
            </a: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每条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 ”）提醒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5561" y="4017114"/>
            <a:ext cx="5022785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#micro-ex4.5 PM(2)</a:t>
            </a:r>
          </a:p>
          <a:p>
            <a:r>
              <a:rPr lang="en-US" altLang="zh-CN" dirty="0"/>
              <a:t>PM = 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en-US" dirty="0"/>
              <a:t>请输入</a:t>
            </a:r>
            <a:r>
              <a:rPr lang="en-US" altLang="zh-CN" dirty="0"/>
              <a:t>PM2.5</a:t>
            </a:r>
            <a:r>
              <a:rPr lang="zh-CN" altLang="en-US" dirty="0"/>
              <a:t>的值</a:t>
            </a:r>
            <a:r>
              <a:rPr lang="en-US" altLang="zh-CN" dirty="0"/>
              <a:t>:"))</a:t>
            </a:r>
          </a:p>
          <a:p>
            <a:endParaRPr lang="en-US" altLang="zh-CN" dirty="0"/>
          </a:p>
          <a:p>
            <a:r>
              <a:rPr lang="en-US" altLang="zh-CN" dirty="0"/>
              <a:t>if PM&gt;=75: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空气污染，请小心！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空气没有污染，可以开展户外运动！</a:t>
            </a:r>
            <a:r>
              <a:rPr lang="en-US" altLang="zh-CN" dirty="0"/>
              <a:t>") </a:t>
            </a:r>
          </a:p>
        </p:txBody>
      </p:sp>
      <p:sp>
        <p:nvSpPr>
          <p:cNvPr id="5" name="矩形 4"/>
          <p:cNvSpPr/>
          <p:nvPr/>
        </p:nvSpPr>
        <p:spPr>
          <a:xfrm>
            <a:off x="6390175" y="4636587"/>
            <a:ext cx="38669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请输入</a:t>
            </a:r>
            <a:r>
              <a:rPr lang="en-US" altLang="zh-CN" dirty="0">
                <a:solidFill>
                  <a:srgbClr val="0000FF"/>
                </a:solidFill>
              </a:rPr>
              <a:t>PM2.5</a:t>
            </a:r>
            <a:r>
              <a:rPr lang="zh-CN" altLang="en-US" dirty="0">
                <a:solidFill>
                  <a:srgbClr val="0000FF"/>
                </a:solidFill>
              </a:rPr>
              <a:t>的值</a:t>
            </a:r>
            <a:r>
              <a:rPr lang="en-US" altLang="zh-CN" dirty="0">
                <a:solidFill>
                  <a:srgbClr val="0000FF"/>
                </a:solidFill>
              </a:rPr>
              <a:t>:45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空气没有污染，可以开展户外运动！</a:t>
            </a:r>
          </a:p>
        </p:txBody>
      </p:sp>
    </p:spTree>
    <p:extLst>
      <p:ext uri="{BB962C8B-B14F-4D97-AF65-F5344CB8AC3E}">
        <p14:creationId xmlns:p14="http://schemas.microsoft.com/office/powerpoint/2010/main" val="41731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2351585" y="476673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</a:t>
            </a:r>
            <a:r>
              <a:rPr lang="en-US" altLang="zh-CN" sz="2800" dirty="0">
                <a:solidFill>
                  <a:srgbClr val="0000FF"/>
                </a:solidFill>
              </a:rPr>
              <a:t>4.6 </a:t>
            </a:r>
            <a:r>
              <a:rPr lang="zh-CN" altLang="en-US" sz="2800" dirty="0">
                <a:solidFill>
                  <a:srgbClr val="0000FF"/>
                </a:solidFill>
              </a:rPr>
              <a:t> 空气质量提醒（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1559496" y="1196753"/>
            <a:ext cx="972108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PM2.5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PM=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(input(“ ”))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Process:  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PM&gt;=75 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空气污染，请小心！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35&lt;=PM 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空气良好，适度户外运动！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800100" marR="1713230" lvl="1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 print(“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空气优质，快去户外运动！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</a:t>
            </a: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每条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 ”）提醒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584" y="4221088"/>
            <a:ext cx="4572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#micro-ex4.6 PM(3)</a:t>
            </a:r>
          </a:p>
          <a:p>
            <a:r>
              <a:rPr lang="en-US" altLang="zh-CN" dirty="0"/>
              <a:t>PM = 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en-US" dirty="0"/>
              <a:t>请输入</a:t>
            </a:r>
            <a:r>
              <a:rPr lang="en-US" altLang="zh-CN" dirty="0"/>
              <a:t>PM2.5</a:t>
            </a:r>
            <a:r>
              <a:rPr lang="zh-CN" altLang="en-US" dirty="0"/>
              <a:t>的值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if PM&gt;75: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空气污染，请小心！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35&lt;=PM: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空气良好，适度户外运动！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空气优质，快去户外运动！</a:t>
            </a:r>
            <a:r>
              <a:rPr lang="en-US" altLang="zh-CN" dirty="0"/>
              <a:t>") </a:t>
            </a:r>
          </a:p>
        </p:txBody>
      </p:sp>
      <p:sp>
        <p:nvSpPr>
          <p:cNvPr id="5" name="矩形 4"/>
          <p:cNvSpPr/>
          <p:nvPr/>
        </p:nvSpPr>
        <p:spPr>
          <a:xfrm>
            <a:off x="6390175" y="4636587"/>
            <a:ext cx="38669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请输入</a:t>
            </a:r>
            <a:r>
              <a:rPr lang="en-US" altLang="zh-CN" dirty="0">
                <a:solidFill>
                  <a:srgbClr val="0000FF"/>
                </a:solidFill>
              </a:rPr>
              <a:t>PM2.5</a:t>
            </a:r>
            <a:r>
              <a:rPr lang="zh-CN" altLang="en-US" dirty="0">
                <a:solidFill>
                  <a:srgbClr val="0000FF"/>
                </a:solidFill>
              </a:rPr>
              <a:t>的值</a:t>
            </a:r>
            <a:r>
              <a:rPr lang="en-US" altLang="zh-CN" dirty="0">
                <a:solidFill>
                  <a:srgbClr val="0000FF"/>
                </a:solidFill>
              </a:rPr>
              <a:t>:45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空气良好，适度户外运动！</a:t>
            </a:r>
          </a:p>
        </p:txBody>
      </p:sp>
    </p:spTree>
    <p:extLst>
      <p:ext uri="{BB962C8B-B14F-4D97-AF65-F5344CB8AC3E}">
        <p14:creationId xmlns:p14="http://schemas.microsoft.com/office/powerpoint/2010/main" val="42350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课程要点（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12104" y="12682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程序的三种基本结构  顺序 、分支、循环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12104" y="179412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分支程序的构造</a:t>
            </a:r>
          </a:p>
        </p:txBody>
      </p:sp>
      <p:sp>
        <p:nvSpPr>
          <p:cNvPr id="7" name="椭圆 6"/>
          <p:cNvSpPr/>
          <p:nvPr/>
        </p:nvSpPr>
        <p:spPr>
          <a:xfrm>
            <a:off x="2397686" y="3626262"/>
            <a:ext cx="1195151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3752" y="3490614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：身体质量指数、分支结构构造；完成第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课的泛雅平台上布置的作业</a:t>
            </a:r>
          </a:p>
        </p:txBody>
      </p:sp>
      <p:sp>
        <p:nvSpPr>
          <p:cNvPr id="9" name="矩形 8"/>
          <p:cNvSpPr/>
          <p:nvPr/>
        </p:nvSpPr>
        <p:spPr>
          <a:xfrm>
            <a:off x="2397686" y="5333329"/>
            <a:ext cx="1178035" cy="709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863752" y="5087882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4.4 4.5 4.6 4.7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内容；观看大学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 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周内容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2926524" y="235079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：身体质量指数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21895" y="2804520"/>
            <a:ext cx="1427560" cy="1273969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6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1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6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6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6094" y="2809246"/>
            <a:ext cx="31935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身体质量指数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BMI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627774" y="2962690"/>
            <a:ext cx="0" cy="11899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835346" y="2962690"/>
            <a:ext cx="206046" cy="2060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"/>
          </a:p>
        </p:txBody>
      </p:sp>
    </p:spTree>
    <p:extLst>
      <p:ext uri="{BB962C8B-B14F-4D97-AF65-F5344CB8AC3E}">
        <p14:creationId xmlns:p14="http://schemas.microsoft.com/office/powerpoint/2010/main" val="19139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927" y="396811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05076" y="2743454"/>
            <a:ext cx="6181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-5" dirty="0">
                <a:latin typeface="微软雅黑" panose="020B0503020204020204" charset="-122"/>
                <a:cs typeface="微软雅黑" panose="020B0503020204020204" charset="-122"/>
              </a:rPr>
              <a:t>实例5:</a:t>
            </a:r>
            <a:r>
              <a:rPr sz="44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4400" spc="-5" dirty="0">
                <a:latin typeface="微软雅黑" panose="020B0503020204020204" charset="-122"/>
                <a:cs typeface="微软雅黑" panose="020B0503020204020204" charset="-122"/>
              </a:rPr>
              <a:t>身体质量指数</a:t>
            </a:r>
            <a:r>
              <a:rPr sz="4400" spc="-10" dirty="0">
                <a:latin typeface="微软雅黑" panose="020B0503020204020204" charset="-122"/>
                <a:cs typeface="微软雅黑" panose="020B0503020204020204" charset="-122"/>
              </a:rPr>
              <a:t>BMI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584" y="1052736"/>
            <a:ext cx="288544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1C85EE"/>
                </a:solidFill>
              </a:rPr>
              <a:t>P</a:t>
            </a:r>
            <a:r>
              <a:rPr sz="2400" spc="5" dirty="0">
                <a:solidFill>
                  <a:srgbClr val="1C85EE"/>
                </a:solidFill>
              </a:rPr>
              <a:t>y</a:t>
            </a:r>
            <a:r>
              <a:rPr sz="2400" dirty="0">
                <a:solidFill>
                  <a:srgbClr val="1C85EE"/>
                </a:solidFill>
              </a:rPr>
              <a:t>tho</a:t>
            </a:r>
            <a:r>
              <a:rPr sz="2400" spc="-10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8205218" y="4437126"/>
            <a:ext cx="1538477" cy="5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5925" y="4489705"/>
            <a:ext cx="1840230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54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501" y="260648"/>
            <a:ext cx="554461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身体质量指数</a:t>
            </a:r>
            <a:r>
              <a:rPr spc="-5" dirty="0"/>
              <a:t>BMI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8218" y="1124744"/>
            <a:ext cx="8130540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spc="-5" dirty="0" err="1">
                <a:latin typeface="微软雅黑" panose="020B0503020204020204" charset="-122"/>
                <a:cs typeface="微软雅黑" panose="020B0503020204020204" charset="-122"/>
              </a:rPr>
              <a:t>BMI：Body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 Mass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Index</a:t>
            </a:r>
            <a:r>
              <a:rPr lang="en-US" sz="2400" spc="-5" dirty="0">
                <a:latin typeface="微软雅黑" panose="020B0503020204020204" charset="-122"/>
                <a:cs typeface="微软雅黑" panose="020B0503020204020204" charset="-122"/>
              </a:rPr>
              <a:t>  </a:t>
            </a:r>
            <a:r>
              <a:rPr sz="2200" spc="-5" dirty="0" err="1">
                <a:latin typeface="微软雅黑" panose="020B0503020204020204" charset="-122"/>
                <a:cs typeface="微软雅黑" panose="020B0503020204020204" charset="-122"/>
              </a:rPr>
              <a:t>国际上常用的衡量人体肥胖和健康</a:t>
            </a:r>
            <a:r>
              <a:rPr sz="2200" dirty="0" err="1"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200" spc="-5" dirty="0" err="1">
                <a:latin typeface="微软雅黑" panose="020B0503020204020204" charset="-122"/>
                <a:cs typeface="微软雅黑" panose="020B0503020204020204" charset="-122"/>
              </a:rPr>
              <a:t>度的</a:t>
            </a:r>
            <a:r>
              <a:rPr sz="2200" dirty="0" err="1"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2200" spc="-5" dirty="0" err="1">
                <a:latin typeface="微软雅黑" panose="020B0503020204020204" charset="-122"/>
                <a:cs typeface="微软雅黑" panose="020B0503020204020204" charset="-122"/>
              </a:rPr>
              <a:t>要标</a:t>
            </a:r>
            <a:r>
              <a:rPr sz="2200" dirty="0" err="1">
                <a:latin typeface="微软雅黑" panose="020B0503020204020204" charset="-122"/>
                <a:cs typeface="微软雅黑" panose="020B0503020204020204" charset="-122"/>
              </a:rPr>
              <a:t>准</a:t>
            </a:r>
            <a:r>
              <a:rPr sz="2200" spc="-5" dirty="0" err="1">
                <a:latin typeface="微软雅黑" panose="020B0503020204020204" charset="-122"/>
                <a:cs typeface="微软雅黑" panose="020B0503020204020204" charset="-122"/>
              </a:rPr>
              <a:t>，主</a:t>
            </a:r>
            <a:r>
              <a:rPr sz="2200" dirty="0" err="1"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2200" spc="-5" dirty="0" err="1">
                <a:latin typeface="微软雅黑" panose="020B0503020204020204" charset="-122"/>
                <a:cs typeface="微软雅黑" panose="020B0503020204020204" charset="-122"/>
              </a:rPr>
              <a:t>用于</a:t>
            </a:r>
            <a:r>
              <a:rPr sz="2200" dirty="0" err="1">
                <a:latin typeface="微软雅黑" panose="020B0503020204020204" charset="-122"/>
                <a:cs typeface="微软雅黑" panose="020B0503020204020204" charset="-122"/>
              </a:rPr>
              <a:t>统</a:t>
            </a:r>
            <a:r>
              <a:rPr sz="2200" spc="-5" dirty="0" err="1">
                <a:latin typeface="微软雅黑" panose="020B0503020204020204" charset="-122"/>
                <a:cs typeface="微软雅黑" panose="020B0503020204020204" charset="-122"/>
              </a:rPr>
              <a:t>计分析</a:t>
            </a:r>
            <a:endParaRPr sz="2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20"/>
              </a:spcBef>
            </a:pPr>
            <a:endParaRPr sz="235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BMI</a:t>
            </a:r>
            <a:r>
              <a:rPr sz="24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体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(kg)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/</a:t>
            </a:r>
            <a:r>
              <a:rPr sz="24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身高</a:t>
            </a:r>
            <a:r>
              <a:rPr sz="2400" baseline="24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spc="345" baseline="24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(m</a:t>
            </a:r>
            <a:r>
              <a:rPr sz="2400" baseline="240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2691874" y="3112124"/>
            <a:ext cx="669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27045" algn="l"/>
              </a:tabLst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国际：世界卫生组织	国内：国家卫生健康委员会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62338"/>
              </p:ext>
            </p:extLst>
          </p:nvPr>
        </p:nvGraphicFramePr>
        <p:xfrm>
          <a:off x="1962025" y="3684759"/>
          <a:ext cx="8166733" cy="222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分类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sz="1800" b="1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(kg/m</a:t>
                      </a:r>
                      <a:r>
                        <a:rPr sz="1800" b="1" spc="-7" baseline="25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sz="1800" b="1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b="1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(kg/m</a:t>
                      </a:r>
                      <a:r>
                        <a:rPr sz="1800" b="1" spc="-15" baseline="25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800" b="1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正常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肥胖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≥28</a:t>
                      </a: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46" y="764704"/>
            <a:ext cx="5403929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身体质量指数</a:t>
            </a:r>
            <a:r>
              <a:rPr spc="-5" dirty="0"/>
              <a:t>BMI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2844" y="2313685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问题需求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7028" y="3106596"/>
            <a:ext cx="5377180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输入：给定体重和身高值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250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250"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处理：计算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BMI=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体重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身高**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927100" lvl="2">
              <a:spcBef>
                <a:spcPts val="100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用分支语句判定输出结果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输出：BM</a:t>
            </a:r>
            <a:r>
              <a:rPr sz="2400" b="1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指标分类信息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43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528" y="271870"/>
            <a:ext cx="770485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 err="1"/>
              <a:t>身体质量指标</a:t>
            </a:r>
            <a:r>
              <a:rPr spc="-5" dirty="0" err="1"/>
              <a:t>BMI</a:t>
            </a:r>
            <a:r>
              <a:rPr lang="zh-CN" altLang="en-US" spc="-5" dirty="0"/>
              <a:t>（国内标准）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59980"/>
              </p:ext>
            </p:extLst>
          </p:nvPr>
        </p:nvGraphicFramePr>
        <p:xfrm>
          <a:off x="6528049" y="3068961"/>
          <a:ext cx="3730623" cy="217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分类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正常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肥胖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≥28</a:t>
                      </a: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33328" y="1196752"/>
            <a:ext cx="10014009" cy="428771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5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ex5.0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Cal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bmi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height,</a:t>
            </a:r>
            <a:r>
              <a:rPr sz="20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weight</a:t>
            </a:r>
            <a:r>
              <a:rPr sz="20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("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请输入身高(米)和体重(公斤)[逗号隔开]:</a:t>
            </a:r>
            <a:r>
              <a:rPr sz="2000" spc="2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"))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weight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/ height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**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2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 marR="2355215">
              <a:lnSpc>
                <a:spcPct val="120000"/>
              </a:lnSpc>
            </a:pPr>
            <a:r>
              <a:rPr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BMI</a:t>
            </a:r>
            <a:r>
              <a:rPr sz="2000" spc="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数值为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.format(</a:t>
            </a:r>
            <a:r>
              <a:rPr sz="2000"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))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40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18.5: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lang="en-US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偏瘦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06400" marR="3945890" indent="-394335">
              <a:lnSpc>
                <a:spcPct val="120000"/>
              </a:lnSpc>
            </a:pPr>
            <a:r>
              <a:rPr sz="2000"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u="sng" dirty="0">
                <a:latin typeface="Consolas" panose="020B0609020204030204"/>
                <a:cs typeface="Consolas" panose="020B0609020204030204"/>
              </a:rPr>
              <a:t>18.5 </a:t>
            </a:r>
            <a:r>
              <a:rPr sz="2000" b="1" u="sng" spc="-5" dirty="0">
                <a:latin typeface="Consolas" panose="020B0609020204030204"/>
                <a:cs typeface="Consolas" panose="020B0609020204030204"/>
              </a:rPr>
              <a:t>&lt;=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24: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406400" marR="3945890" indent="-394335">
              <a:lnSpc>
                <a:spcPct val="120000"/>
              </a:lnSpc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06400" marR="4142740" indent="-394335">
              <a:lnSpc>
                <a:spcPct val="120000"/>
              </a:lnSpc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u="sng" spc="-5" dirty="0">
                <a:latin typeface="Consolas" panose="020B0609020204030204"/>
                <a:cs typeface="Consolas" panose="020B0609020204030204"/>
              </a:rPr>
              <a:t>24 &lt;=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28: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406400" marR="4142740" indent="-394335">
              <a:lnSpc>
                <a:spcPct val="120000"/>
              </a:lnSpc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   </a:t>
            </a:r>
            <a:r>
              <a:rPr lang="en-US" altLang="zh-CN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20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512" y="439739"/>
            <a:ext cx="8555160" cy="6406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 err="1"/>
              <a:t>身体质量指标</a:t>
            </a:r>
            <a:r>
              <a:rPr spc="-5" dirty="0" err="1"/>
              <a:t>BMI</a:t>
            </a:r>
            <a:r>
              <a:rPr lang="zh-CN" altLang="en-US" spc="-5" dirty="0"/>
              <a:t>（国际标准）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8049" y="3068961"/>
          <a:ext cx="3730623" cy="217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分类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正常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肥胖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≥28</a:t>
                      </a: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19537" y="1124745"/>
            <a:ext cx="10014009" cy="428771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5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ex5.</a:t>
            </a:r>
            <a:r>
              <a:rPr lang="en-US" altLang="zh-CN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Cal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bmi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height,</a:t>
            </a:r>
            <a:r>
              <a:rPr sz="20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weight</a:t>
            </a:r>
            <a:r>
              <a:rPr sz="20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("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请输入身高(米)和体重(公斤)[逗号隔开]:</a:t>
            </a:r>
            <a:r>
              <a:rPr sz="2000" spc="2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"))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weight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/ height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**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2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 marR="2355215">
              <a:lnSpc>
                <a:spcPct val="120000"/>
              </a:lnSpc>
            </a:pPr>
            <a:r>
              <a:rPr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BMI</a:t>
            </a:r>
            <a:r>
              <a:rPr sz="2000" spc="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数值为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.format(</a:t>
            </a:r>
            <a:r>
              <a:rPr sz="2000"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))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40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18.5: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lang="en-US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偏瘦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06400" marR="3945890" indent="-394335">
              <a:lnSpc>
                <a:spcPct val="120000"/>
              </a:lnSpc>
            </a:pPr>
            <a:r>
              <a:rPr sz="2000"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25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406400" marR="3945890" indent="-394335">
              <a:lnSpc>
                <a:spcPct val="120000"/>
              </a:lnSpc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06400" marR="4142740" indent="-394335">
              <a:lnSpc>
                <a:spcPct val="120000"/>
              </a:lnSpc>
            </a:pPr>
            <a:r>
              <a:rPr sz="2000"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30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406400" marR="4142740" indent="-394335">
              <a:lnSpc>
                <a:spcPct val="120000"/>
              </a:lnSpc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   </a:t>
            </a:r>
            <a:r>
              <a:rPr lang="en-US" altLang="zh-CN" sz="2000" b="1" spc="-5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26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975" y="792968"/>
            <a:ext cx="5624046" cy="6427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身体质量指标</a:t>
            </a:r>
            <a:r>
              <a:rPr spc="-5" dirty="0"/>
              <a:t>BMI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3592" y="1628801"/>
            <a:ext cx="624205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思路方法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同时输出国际和国内对应的分类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思路1：分别计算并给出国际和国内BM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分类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34950" indent="-2222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思路2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：混合计算并给出国际和国内BM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分类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7648" y="4365104"/>
            <a:ext cx="532859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7648" y="5016609"/>
            <a:ext cx="5328592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007768" y="4149080"/>
            <a:ext cx="0" cy="13681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19736" y="5589240"/>
            <a:ext cx="6480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18.5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15680" y="4440496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偏瘦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871864" y="4147232"/>
            <a:ext cx="0" cy="13681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47828" y="5579937"/>
            <a:ext cx="5400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87788" y="4452864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311127" y="4147232"/>
            <a:ext cx="0" cy="13681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87888" y="5579937"/>
            <a:ext cx="5400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15278" y="4050709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757518" y="42838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57518" y="489465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7277" y="4831308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312024" y="4122731"/>
            <a:ext cx="0" cy="13681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27703" y="5589240"/>
            <a:ext cx="5400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91942" y="4039558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12201" y="4807498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7032104" y="4122731"/>
            <a:ext cx="0" cy="13681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47783" y="5589240"/>
            <a:ext cx="5400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452212" y="4039558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偏胖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24167" y="4807498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45452" y="4480930"/>
            <a:ext cx="504056" cy="707886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</a:p>
        </p:txBody>
      </p:sp>
    </p:spTree>
    <p:extLst>
      <p:ext uri="{BB962C8B-B14F-4D97-AF65-F5344CB8AC3E}">
        <p14:creationId xmlns:p14="http://schemas.microsoft.com/office/powerpoint/2010/main" val="21804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49697" y="2558543"/>
          <a:ext cx="3730623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分类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正常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肥胖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≥28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81624" y="188641"/>
            <a:ext cx="8162848" cy="129612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5"/>
              </a:spcBef>
            </a:pPr>
            <a:r>
              <a:rPr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ex5.2CalBMI</a:t>
            </a:r>
            <a:r>
              <a:rPr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height,</a:t>
            </a:r>
            <a:r>
              <a:rPr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weight</a:t>
            </a:r>
            <a:r>
              <a:rPr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b="1" dirty="0">
                <a:latin typeface="Consolas" panose="020B0609020204030204"/>
                <a:cs typeface="Consolas" panose="020B0609020204030204"/>
              </a:rPr>
              <a:t>(</a:t>
            </a:r>
            <a:r>
              <a:rPr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("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请输入身高(米)和体重(公斤)[逗号隔开]:</a:t>
            </a:r>
            <a:r>
              <a:rPr spc="2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"))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b="1" dirty="0">
                <a:latin typeface="Consolas" panose="020B0609020204030204"/>
                <a:cs typeface="Consolas" panose="020B0609020204030204"/>
              </a:rPr>
              <a:t>weight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/ height</a:t>
            </a:r>
            <a:r>
              <a:rPr lang="en-US" b="1" spc="-5" dirty="0">
                <a:latin typeface="Consolas" panose="020B0609020204030204"/>
                <a:cs typeface="Consolas" panose="020B0609020204030204"/>
              </a:rPr>
              <a:t>**</a:t>
            </a:r>
            <a:r>
              <a:rPr b="1" dirty="0">
                <a:latin typeface="Consolas" panose="020B0609020204030204"/>
                <a:cs typeface="Consolas" panose="020B0609020204030204"/>
              </a:rPr>
              <a:t>2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700" marR="2350770">
              <a:lnSpc>
                <a:spcPct val="12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"BMI </a:t>
            </a:r>
            <a:r>
              <a:rPr b="1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数值为</a:t>
            </a:r>
            <a:r>
              <a:rPr b="1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{:.2f}"</a:t>
            </a:r>
            <a:r>
              <a:rPr b="1" dirty="0">
                <a:latin typeface="Consolas" panose="020B0609020204030204"/>
                <a:cs typeface="Consolas" panose="020B0609020204030204"/>
              </a:rPr>
              <a:t>.format(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))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0098" y="1628801"/>
            <a:ext cx="6332166" cy="416447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spcBef>
                <a:spcPts val="430"/>
              </a:spcBef>
            </a:pPr>
            <a:r>
              <a:rPr lang="en-US" altLang="zh-CN" b="1" dirty="0">
                <a:latin typeface="Consolas" panose="020B0609020204030204"/>
                <a:cs typeface="Consolas" panose="020B0609020204030204"/>
              </a:rPr>
              <a:t> </a:t>
            </a:r>
            <a:endParaRPr lang="en-US" altLang="zh-CN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30"/>
              </a:spcBef>
            </a:pP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18.5: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40"/>
              </a:spcBef>
            </a:pPr>
            <a:r>
              <a:rPr lang="en-US" b="1" spc="-5" dirty="0">
                <a:solidFill>
                  <a:srgbClr val="80008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"偏瘦"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偏瘦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06400" marR="1735455" indent="-394335">
              <a:lnSpc>
                <a:spcPct val="120000"/>
              </a:lnSpc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b="1" dirty="0">
                <a:latin typeface="Consolas" panose="020B0609020204030204"/>
                <a:cs typeface="Consolas" panose="020B0609020204030204"/>
              </a:rPr>
              <a:t>24: </a:t>
            </a:r>
            <a:endParaRPr lang="en-US" b="1" dirty="0">
              <a:latin typeface="Consolas" panose="020B0609020204030204"/>
              <a:cs typeface="Consolas" panose="020B0609020204030204"/>
            </a:endParaRPr>
          </a:p>
          <a:p>
            <a:pPr marL="406400" marR="1735455" indent="-394335">
              <a:lnSpc>
                <a:spcPct val="120000"/>
              </a:lnSpc>
            </a:pPr>
            <a:r>
              <a:rPr lang="en-US" b="1" dirty="0">
                <a:latin typeface="Consolas" panose="020B0609020204030204"/>
                <a:cs typeface="Consolas" panose="020B0609020204030204"/>
              </a:rPr>
              <a:t>   </a:t>
            </a:r>
            <a:r>
              <a:rPr lang="en-US" altLang="zh-CN" b="1" spc="-5" dirty="0">
                <a:solidFill>
                  <a:srgbClr val="80008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spc="-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25: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lang="en-US" altLang="zh-CN" b="1" spc="-5" dirty="0">
                <a:solidFill>
                  <a:srgbClr val="80008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spc="-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40"/>
              </a:spcBef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28: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lang="en-US" altLang="zh-CN" b="1" spc="-5" dirty="0">
                <a:solidFill>
                  <a:srgbClr val="80008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spc="-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&lt;</a:t>
            </a:r>
            <a:r>
              <a:rPr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30: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40"/>
              </a:spcBef>
            </a:pPr>
            <a:r>
              <a:rPr lang="en-US" altLang="zh-CN" b="1" spc="-5" dirty="0">
                <a:solidFill>
                  <a:srgbClr val="80008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spc="-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b="1" dirty="0">
                <a:latin typeface="Consolas" panose="020B0609020204030204"/>
                <a:cs typeface="Consolas" panose="020B0609020204030204"/>
              </a:rPr>
              <a:t>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lang="en-US" altLang="zh-CN" b="1" spc="-5" dirty="0">
                <a:solidFill>
                  <a:srgbClr val="80008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altLang="zh-CN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spc="-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81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49697" y="2558543"/>
          <a:ext cx="3730623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分类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国内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BMI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偏瘦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&lt;18.5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正常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18.5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偏胖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25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24 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sz="18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肥胖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≥30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≥28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81624" y="188641"/>
            <a:ext cx="8162848" cy="129612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5"/>
              </a:spcBef>
            </a:pPr>
            <a:r>
              <a:rPr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ex5.3CalBMI</a:t>
            </a:r>
            <a:r>
              <a:rPr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height,</a:t>
            </a:r>
            <a:r>
              <a:rPr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weight</a:t>
            </a:r>
            <a:r>
              <a:rPr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30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b="1" dirty="0">
                <a:latin typeface="Consolas" panose="020B0609020204030204"/>
                <a:cs typeface="Consolas" panose="020B0609020204030204"/>
              </a:rPr>
              <a:t>(</a:t>
            </a:r>
            <a:r>
              <a:rPr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("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请输入身高(米)和体重(公斤)[逗号隔开]:</a:t>
            </a:r>
            <a:r>
              <a:rPr spc="2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"))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b="1" dirty="0">
                <a:latin typeface="Consolas" panose="020B0609020204030204"/>
                <a:cs typeface="Consolas" panose="020B0609020204030204"/>
              </a:rPr>
              <a:t>weight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/ height</a:t>
            </a:r>
            <a:r>
              <a:rPr lang="en-US" b="1" spc="-5" dirty="0">
                <a:latin typeface="Consolas" panose="020B0609020204030204"/>
                <a:cs typeface="Consolas" panose="020B0609020204030204"/>
              </a:rPr>
              <a:t>**</a:t>
            </a:r>
            <a:r>
              <a:rPr b="1" dirty="0">
                <a:latin typeface="Consolas" panose="020B0609020204030204"/>
                <a:cs typeface="Consolas" panose="020B0609020204030204"/>
              </a:rPr>
              <a:t>2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700" marR="2350770">
              <a:lnSpc>
                <a:spcPct val="120000"/>
              </a:lnSpc>
            </a:pPr>
            <a:r>
              <a:rPr b="1" dirty="0">
                <a:latin typeface="Consolas" panose="020B0609020204030204"/>
                <a:cs typeface="Consolas" panose="020B0609020204030204"/>
              </a:rPr>
              <a:t>print(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"BMI </a:t>
            </a:r>
            <a:r>
              <a:rPr b="1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数值为</a:t>
            </a:r>
            <a:r>
              <a:rPr b="1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{:.2f}"</a:t>
            </a:r>
            <a:r>
              <a:rPr b="1" dirty="0">
                <a:latin typeface="Consolas" panose="020B0609020204030204"/>
                <a:cs typeface="Consolas" panose="020B0609020204030204"/>
              </a:rPr>
              <a:t>.format(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))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0098" y="1628800"/>
            <a:ext cx="6332166" cy="447994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spcBef>
                <a:spcPts val="430"/>
              </a:spcBef>
            </a:pPr>
            <a:r>
              <a:rPr lang="en-US" altLang="zh-CN" b="1" dirty="0">
                <a:latin typeface="Consolas" panose="020B0609020204030204"/>
                <a:cs typeface="Consolas" panose="020B0609020204030204"/>
              </a:rPr>
              <a:t>who, </a:t>
            </a:r>
            <a:r>
              <a:rPr lang="en-US" altLang="zh-CN" b="1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lang="en-US" altLang="zh-CN" b="1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lang="en-US" altLang="zh-CN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lang="en-US" altLang="zh-CN" b="1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altLang="zh-CN"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endParaRPr lang="en-US" altLang="zh-CN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30"/>
              </a:spcBef>
            </a:pP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b="1" dirty="0">
                <a:latin typeface="Consolas" panose="020B0609020204030204"/>
                <a:cs typeface="Consolas" panose="020B0609020204030204"/>
              </a:rPr>
              <a:t>bmi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18.5: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40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who,</a:t>
            </a:r>
            <a:r>
              <a:rPr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"偏瘦"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"偏瘦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06400" marR="1735455" indent="-394335">
              <a:lnSpc>
                <a:spcPct val="120000"/>
              </a:lnSpc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b="1" dirty="0">
                <a:latin typeface="Consolas" panose="020B0609020204030204"/>
                <a:cs typeface="Consolas" panose="020B0609020204030204"/>
              </a:rPr>
              <a:t>24: </a:t>
            </a:r>
            <a:endParaRPr lang="en-US" b="1" dirty="0">
              <a:latin typeface="Consolas" panose="020B0609020204030204"/>
              <a:cs typeface="Consolas" panose="020B0609020204030204"/>
            </a:endParaRPr>
          </a:p>
          <a:p>
            <a:pPr marL="406400" marR="1735455" indent="-394335">
              <a:lnSpc>
                <a:spcPct val="120000"/>
              </a:lnSpc>
            </a:pPr>
            <a:r>
              <a:rPr lang="en-US" b="1" dirty="0">
                <a:latin typeface="Consolas" panose="020B0609020204030204"/>
                <a:cs typeface="Consolas" panose="020B0609020204030204"/>
              </a:rPr>
              <a:t>  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who,</a:t>
            </a:r>
            <a:r>
              <a:rPr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25: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who,</a:t>
            </a:r>
            <a:r>
              <a:rPr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正常",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偏胖"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40"/>
              </a:spcBef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28: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who,</a:t>
            </a:r>
            <a:r>
              <a:rPr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偏胖"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dirty="0" err="1">
                <a:latin typeface="Consolas" panose="020B0609020204030204"/>
                <a:cs typeface="Consolas" panose="020B0609020204030204"/>
              </a:rPr>
              <a:t>bmi</a:t>
            </a:r>
            <a:r>
              <a:rPr b="1" dirty="0">
                <a:latin typeface="Consolas" panose="020B0609020204030204"/>
                <a:cs typeface="Consolas" panose="020B0609020204030204"/>
              </a:rPr>
              <a:t> &lt;</a:t>
            </a:r>
            <a:r>
              <a:rPr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30: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40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who,</a:t>
            </a:r>
            <a:r>
              <a:rPr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偏胖",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肥胖"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b="1" dirty="0">
                <a:latin typeface="Consolas" panose="020B0609020204030204"/>
                <a:cs typeface="Consolas" panose="020B0609020204030204"/>
              </a:rPr>
              <a:t>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who,</a:t>
            </a:r>
            <a:r>
              <a:rPr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肥胖",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肥胖"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335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print(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"BMI</a:t>
            </a:r>
            <a:r>
              <a:rPr spc="4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指标为</a:t>
            </a:r>
            <a:r>
              <a:rPr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国际'{0}',</a:t>
            </a:r>
            <a:r>
              <a:rPr spc="4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国内'{1}'"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.format(</a:t>
            </a:r>
            <a:r>
              <a:rPr b="1" spc="-5" dirty="0" err="1">
                <a:latin typeface="Consolas" panose="020B0609020204030204"/>
                <a:cs typeface="Consolas" panose="020B0609020204030204"/>
              </a:rPr>
              <a:t>who,</a:t>
            </a:r>
            <a:r>
              <a:rPr lang="en-US" b="1" spc="-5" dirty="0" err="1">
                <a:latin typeface="Consolas" panose="020B0609020204030204"/>
                <a:cs typeface="Consolas" panose="020B0609020204030204"/>
              </a:rPr>
              <a:t>dom</a:t>
            </a:r>
            <a:r>
              <a:rPr lang="en-US" b="1" spc="-5" dirty="0">
                <a:latin typeface="Consolas" panose="020B0609020204030204"/>
                <a:cs typeface="Consolas" panose="020B0609020204030204"/>
              </a:rPr>
              <a:t>))</a:t>
            </a:r>
            <a:endParaRPr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3382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92645" y="1556792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单分支语句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003138" y="2420888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双分支语句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else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071664" y="3290476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多分支语句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（可以多个）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43672" y="4243120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：多分支语句多个条件直接的覆盖关系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21895" y="2804520"/>
            <a:ext cx="1427560" cy="1273969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6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1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6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6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96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6094" y="2809247"/>
            <a:ext cx="233910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程序的基本结构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程序的流程图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627774" y="2962690"/>
            <a:ext cx="0" cy="11899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835346" y="2962690"/>
            <a:ext cx="206046" cy="2060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"/>
          </a:p>
        </p:txBody>
      </p:sp>
    </p:spTree>
    <p:extLst>
      <p:ext uri="{BB962C8B-B14F-4D97-AF65-F5344CB8AC3E}">
        <p14:creationId xmlns:p14="http://schemas.microsoft.com/office/powerpoint/2010/main" val="25605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2158669" y="-85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4.1   </a:t>
            </a:r>
            <a:r>
              <a:rPr lang="zh-CN" altLang="en-US" dirty="0">
                <a:solidFill>
                  <a:srgbClr val="D60093"/>
                </a:solidFill>
              </a:rPr>
              <a:t>程序的基本结构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490636" y="92021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程序流程图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409999" y="3917600"/>
            <a:ext cx="1697989" cy="584200"/>
            <a:chOff x="2675399" y="4149080"/>
            <a:chExt cx="1697989" cy="584200"/>
          </a:xfrm>
        </p:grpSpPr>
        <p:sp>
          <p:nvSpPr>
            <p:cNvPr id="13" name="object 5"/>
            <p:cNvSpPr/>
            <p:nvPr/>
          </p:nvSpPr>
          <p:spPr>
            <a:xfrm>
              <a:off x="2675399" y="4149080"/>
              <a:ext cx="1697989" cy="584200"/>
            </a:xfrm>
            <a:custGeom>
              <a:avLst/>
              <a:gdLst/>
              <a:ahLst/>
              <a:cxnLst/>
              <a:rect l="l" t="t" r="r" b="b"/>
              <a:pathLst>
                <a:path w="1697990" h="584200">
                  <a:moveTo>
                    <a:pt x="0" y="291846"/>
                  </a:moveTo>
                  <a:lnTo>
                    <a:pt x="848868" y="0"/>
                  </a:lnTo>
                  <a:lnTo>
                    <a:pt x="1697736" y="291846"/>
                  </a:lnTo>
                  <a:lnTo>
                    <a:pt x="848868" y="583692"/>
                  </a:lnTo>
                  <a:lnTo>
                    <a:pt x="0" y="291846"/>
                  </a:lnTo>
                  <a:close/>
                </a:path>
              </a:pathLst>
            </a:custGeom>
            <a:ln w="25146">
              <a:solidFill>
                <a:srgbClr val="D60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 txBox="1"/>
            <p:nvPr/>
          </p:nvSpPr>
          <p:spPr>
            <a:xfrm>
              <a:off x="3206894" y="4281033"/>
              <a:ext cx="6597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latin typeface="微软雅黑" panose="020B0503020204020204" charset="-122"/>
                  <a:cs typeface="微软雅黑" panose="020B0503020204020204" charset="-122"/>
                </a:rPr>
                <a:t>条件</a:t>
              </a:r>
              <a:r>
                <a:rPr b="1" spc="-8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b="1" dirty="0">
                  <a:latin typeface="微软雅黑" panose="020B0503020204020204" charset="-122"/>
                  <a:cs typeface="微软雅黑" panose="020B0503020204020204" charset="-122"/>
                </a:rPr>
                <a:t>?</a:t>
              </a:r>
              <a:endParaRPr dirty="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5" name="object 7"/>
          <p:cNvSpPr txBox="1"/>
          <p:nvPr/>
        </p:nvSpPr>
        <p:spPr>
          <a:xfrm>
            <a:off x="3104568" y="3859345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D60093"/>
                </a:solidFill>
                <a:latin typeface="Consolas" panose="020B0609020204030204"/>
                <a:cs typeface="Consolas" panose="020B0609020204030204"/>
              </a:rPr>
              <a:t>Tr</a:t>
            </a:r>
            <a:r>
              <a:rPr b="1" spc="-5" dirty="0">
                <a:solidFill>
                  <a:srgbClr val="D60093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b="1" dirty="0">
                <a:solidFill>
                  <a:srgbClr val="D60093"/>
                </a:solidFill>
                <a:latin typeface="Consolas" panose="020B0609020204030204"/>
                <a:cs typeface="Consolas" panose="020B0609020204030204"/>
              </a:rPr>
              <a:t>e</a:t>
            </a:r>
            <a:endParaRPr dirty="0">
              <a:solidFill>
                <a:srgbClr val="D6009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4258485" y="354917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/>
          <p:cNvSpPr/>
          <p:nvPr/>
        </p:nvSpPr>
        <p:spPr>
          <a:xfrm>
            <a:off x="4259247" y="3549174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77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4258485" y="391696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4258485" y="3549174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3677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/>
          <p:cNvSpPr/>
          <p:nvPr/>
        </p:nvSpPr>
        <p:spPr>
          <a:xfrm>
            <a:off x="4220766" y="3548794"/>
            <a:ext cx="76200" cy="368935"/>
          </a:xfrm>
          <a:custGeom>
            <a:avLst/>
            <a:gdLst/>
            <a:ahLst/>
            <a:cxnLst/>
            <a:rect l="l" t="t" r="r" b="b"/>
            <a:pathLst>
              <a:path w="76200" h="368935">
                <a:moveTo>
                  <a:pt x="0" y="292354"/>
                </a:moveTo>
                <a:lnTo>
                  <a:pt x="38100" y="368554"/>
                </a:lnTo>
                <a:lnTo>
                  <a:pt x="63500" y="317754"/>
                </a:lnTo>
                <a:lnTo>
                  <a:pt x="25526" y="317754"/>
                </a:lnTo>
                <a:lnTo>
                  <a:pt x="25526" y="309372"/>
                </a:lnTo>
                <a:lnTo>
                  <a:pt x="0" y="292354"/>
                </a:lnTo>
                <a:close/>
              </a:path>
              <a:path w="76200" h="368935">
                <a:moveTo>
                  <a:pt x="25526" y="309372"/>
                </a:moveTo>
                <a:lnTo>
                  <a:pt x="25526" y="317754"/>
                </a:lnTo>
                <a:lnTo>
                  <a:pt x="38100" y="317754"/>
                </a:lnTo>
                <a:lnTo>
                  <a:pt x="25526" y="309372"/>
                </a:lnTo>
                <a:close/>
              </a:path>
              <a:path w="76200" h="368935">
                <a:moveTo>
                  <a:pt x="50673" y="0"/>
                </a:moveTo>
                <a:lnTo>
                  <a:pt x="25526" y="0"/>
                </a:lnTo>
                <a:lnTo>
                  <a:pt x="25526" y="309372"/>
                </a:lnTo>
                <a:lnTo>
                  <a:pt x="38100" y="317754"/>
                </a:lnTo>
                <a:lnTo>
                  <a:pt x="50673" y="309372"/>
                </a:lnTo>
                <a:lnTo>
                  <a:pt x="50673" y="0"/>
                </a:lnTo>
                <a:close/>
              </a:path>
              <a:path w="76200" h="368935">
                <a:moveTo>
                  <a:pt x="50673" y="309372"/>
                </a:moveTo>
                <a:lnTo>
                  <a:pt x="38100" y="317754"/>
                </a:lnTo>
                <a:lnTo>
                  <a:pt x="50673" y="317754"/>
                </a:lnTo>
                <a:lnTo>
                  <a:pt x="50673" y="309372"/>
                </a:lnTo>
                <a:close/>
              </a:path>
              <a:path w="76200" h="368935">
                <a:moveTo>
                  <a:pt x="76200" y="292354"/>
                </a:moveTo>
                <a:lnTo>
                  <a:pt x="50673" y="309372"/>
                </a:lnTo>
                <a:lnTo>
                  <a:pt x="50673" y="317754"/>
                </a:lnTo>
                <a:lnTo>
                  <a:pt x="63500" y="317754"/>
                </a:lnTo>
                <a:lnTo>
                  <a:pt x="76200" y="292354"/>
                </a:lnTo>
                <a:close/>
              </a:path>
            </a:pathLst>
          </a:custGeom>
          <a:solidFill>
            <a:srgbClr val="006FC0"/>
          </a:solidFill>
          <a:ln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/>
          <p:cNvSpPr txBox="1"/>
          <p:nvPr/>
        </p:nvSpPr>
        <p:spPr>
          <a:xfrm>
            <a:off x="5191165" y="3916965"/>
            <a:ext cx="65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D60093"/>
                </a:solidFill>
                <a:latin typeface="Consolas" panose="020B0609020204030204"/>
                <a:cs typeface="Consolas" panose="020B0609020204030204"/>
              </a:rPr>
              <a:t>False</a:t>
            </a:r>
            <a:endParaRPr dirty="0">
              <a:solidFill>
                <a:srgbClr val="D60093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4229910" y="5430932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89">
                <a:moveTo>
                  <a:pt x="0" y="211835"/>
                </a:moveTo>
                <a:lnTo>
                  <a:pt x="38100" y="288035"/>
                </a:lnTo>
                <a:lnTo>
                  <a:pt x="63500" y="237235"/>
                </a:lnTo>
                <a:lnTo>
                  <a:pt x="25526" y="237235"/>
                </a:lnTo>
                <a:lnTo>
                  <a:pt x="25526" y="228853"/>
                </a:lnTo>
                <a:lnTo>
                  <a:pt x="0" y="211835"/>
                </a:lnTo>
                <a:close/>
              </a:path>
              <a:path w="76200" h="288289">
                <a:moveTo>
                  <a:pt x="25526" y="228853"/>
                </a:moveTo>
                <a:lnTo>
                  <a:pt x="25526" y="237235"/>
                </a:lnTo>
                <a:lnTo>
                  <a:pt x="38100" y="237235"/>
                </a:lnTo>
                <a:lnTo>
                  <a:pt x="25526" y="228853"/>
                </a:lnTo>
                <a:close/>
              </a:path>
              <a:path w="76200" h="288289">
                <a:moveTo>
                  <a:pt x="50673" y="0"/>
                </a:moveTo>
                <a:lnTo>
                  <a:pt x="25526" y="0"/>
                </a:lnTo>
                <a:lnTo>
                  <a:pt x="25526" y="228853"/>
                </a:lnTo>
                <a:lnTo>
                  <a:pt x="38100" y="237235"/>
                </a:lnTo>
                <a:lnTo>
                  <a:pt x="50673" y="228853"/>
                </a:lnTo>
                <a:lnTo>
                  <a:pt x="50673" y="0"/>
                </a:lnTo>
                <a:close/>
              </a:path>
              <a:path w="76200" h="288289">
                <a:moveTo>
                  <a:pt x="50673" y="228853"/>
                </a:moveTo>
                <a:lnTo>
                  <a:pt x="38100" y="237235"/>
                </a:lnTo>
                <a:lnTo>
                  <a:pt x="50673" y="237235"/>
                </a:lnTo>
                <a:lnTo>
                  <a:pt x="50673" y="228853"/>
                </a:lnTo>
                <a:close/>
              </a:path>
              <a:path w="76200" h="288289">
                <a:moveTo>
                  <a:pt x="76200" y="211835"/>
                </a:moveTo>
                <a:lnTo>
                  <a:pt x="50673" y="228853"/>
                </a:lnTo>
                <a:lnTo>
                  <a:pt x="50673" y="237235"/>
                </a:lnTo>
                <a:lnTo>
                  <a:pt x="63500" y="237235"/>
                </a:lnTo>
                <a:lnTo>
                  <a:pt x="76200" y="21183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5107735" y="4196875"/>
            <a:ext cx="215900" cy="587375"/>
          </a:xfrm>
          <a:custGeom>
            <a:avLst/>
            <a:gdLst/>
            <a:ahLst/>
            <a:cxnLst/>
            <a:rect l="l" t="t" r="r" b="b"/>
            <a:pathLst>
              <a:path w="215900" h="587375">
                <a:moveTo>
                  <a:pt x="139192" y="511048"/>
                </a:moveTo>
                <a:lnTo>
                  <a:pt x="177292" y="587248"/>
                </a:lnTo>
                <a:lnTo>
                  <a:pt x="202692" y="536448"/>
                </a:lnTo>
                <a:lnTo>
                  <a:pt x="164719" y="536448"/>
                </a:lnTo>
                <a:lnTo>
                  <a:pt x="164719" y="528066"/>
                </a:lnTo>
                <a:lnTo>
                  <a:pt x="139192" y="511048"/>
                </a:lnTo>
                <a:close/>
              </a:path>
              <a:path w="215900" h="587375">
                <a:moveTo>
                  <a:pt x="164719" y="528066"/>
                </a:moveTo>
                <a:lnTo>
                  <a:pt x="164719" y="536448"/>
                </a:lnTo>
                <a:lnTo>
                  <a:pt x="177292" y="536448"/>
                </a:lnTo>
                <a:lnTo>
                  <a:pt x="164719" y="528066"/>
                </a:lnTo>
                <a:close/>
              </a:path>
              <a:path w="215900" h="587375">
                <a:moveTo>
                  <a:pt x="164719" y="12573"/>
                </a:moveTo>
                <a:lnTo>
                  <a:pt x="164719" y="528066"/>
                </a:lnTo>
                <a:lnTo>
                  <a:pt x="177292" y="536448"/>
                </a:lnTo>
                <a:lnTo>
                  <a:pt x="189865" y="528066"/>
                </a:lnTo>
                <a:lnTo>
                  <a:pt x="189865" y="25146"/>
                </a:lnTo>
                <a:lnTo>
                  <a:pt x="177292" y="25146"/>
                </a:lnTo>
                <a:lnTo>
                  <a:pt x="164719" y="12573"/>
                </a:lnTo>
                <a:close/>
              </a:path>
              <a:path w="215900" h="587375">
                <a:moveTo>
                  <a:pt x="189865" y="528066"/>
                </a:moveTo>
                <a:lnTo>
                  <a:pt x="177292" y="536448"/>
                </a:lnTo>
                <a:lnTo>
                  <a:pt x="189865" y="536448"/>
                </a:lnTo>
                <a:lnTo>
                  <a:pt x="189865" y="528066"/>
                </a:lnTo>
                <a:close/>
              </a:path>
              <a:path w="215900" h="587375">
                <a:moveTo>
                  <a:pt x="215392" y="511048"/>
                </a:moveTo>
                <a:lnTo>
                  <a:pt x="189865" y="528066"/>
                </a:lnTo>
                <a:lnTo>
                  <a:pt x="189865" y="536448"/>
                </a:lnTo>
                <a:lnTo>
                  <a:pt x="202692" y="536448"/>
                </a:lnTo>
                <a:lnTo>
                  <a:pt x="215392" y="511048"/>
                </a:lnTo>
                <a:close/>
              </a:path>
              <a:path w="215900" h="587375">
                <a:moveTo>
                  <a:pt x="184276" y="0"/>
                </a:moveTo>
                <a:lnTo>
                  <a:pt x="0" y="0"/>
                </a:lnTo>
                <a:lnTo>
                  <a:pt x="0" y="25146"/>
                </a:lnTo>
                <a:lnTo>
                  <a:pt x="164719" y="25146"/>
                </a:lnTo>
                <a:lnTo>
                  <a:pt x="164719" y="12573"/>
                </a:lnTo>
                <a:lnTo>
                  <a:pt x="189865" y="12573"/>
                </a:lnTo>
                <a:lnTo>
                  <a:pt x="189865" y="5587"/>
                </a:lnTo>
                <a:lnTo>
                  <a:pt x="184276" y="0"/>
                </a:lnTo>
                <a:close/>
              </a:path>
              <a:path w="215900" h="587375">
                <a:moveTo>
                  <a:pt x="189865" y="12573"/>
                </a:moveTo>
                <a:lnTo>
                  <a:pt x="164719" y="12573"/>
                </a:lnTo>
                <a:lnTo>
                  <a:pt x="177292" y="25146"/>
                </a:lnTo>
                <a:lnTo>
                  <a:pt x="189865" y="25146"/>
                </a:lnTo>
                <a:lnTo>
                  <a:pt x="189865" y="12573"/>
                </a:lnTo>
                <a:close/>
              </a:path>
            </a:pathLst>
          </a:custGeom>
          <a:solidFill>
            <a:srgbClr val="006FC0"/>
          </a:solidFill>
          <a:ln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/>
          <p:cNvSpPr/>
          <p:nvPr/>
        </p:nvSpPr>
        <p:spPr>
          <a:xfrm>
            <a:off x="3213404" y="4196875"/>
            <a:ext cx="197485" cy="578485"/>
          </a:xfrm>
          <a:custGeom>
            <a:avLst/>
            <a:gdLst/>
            <a:ahLst/>
            <a:cxnLst/>
            <a:rect l="l" t="t" r="r" b="b"/>
            <a:pathLst>
              <a:path w="197485" h="578485">
                <a:moveTo>
                  <a:pt x="0" y="502157"/>
                </a:moveTo>
                <a:lnTo>
                  <a:pt x="38100" y="578357"/>
                </a:lnTo>
                <a:lnTo>
                  <a:pt x="63500" y="527557"/>
                </a:lnTo>
                <a:lnTo>
                  <a:pt x="25526" y="527557"/>
                </a:lnTo>
                <a:lnTo>
                  <a:pt x="25526" y="519175"/>
                </a:lnTo>
                <a:lnTo>
                  <a:pt x="0" y="502157"/>
                </a:lnTo>
                <a:close/>
              </a:path>
              <a:path w="197485" h="578485">
                <a:moveTo>
                  <a:pt x="25526" y="519175"/>
                </a:moveTo>
                <a:lnTo>
                  <a:pt x="25526" y="527557"/>
                </a:lnTo>
                <a:lnTo>
                  <a:pt x="38100" y="527557"/>
                </a:lnTo>
                <a:lnTo>
                  <a:pt x="25526" y="519175"/>
                </a:lnTo>
                <a:close/>
              </a:path>
              <a:path w="197485" h="578485">
                <a:moveTo>
                  <a:pt x="197103" y="0"/>
                </a:moveTo>
                <a:lnTo>
                  <a:pt x="31114" y="0"/>
                </a:lnTo>
                <a:lnTo>
                  <a:pt x="25526" y="5587"/>
                </a:lnTo>
                <a:lnTo>
                  <a:pt x="25526" y="519175"/>
                </a:lnTo>
                <a:lnTo>
                  <a:pt x="38100" y="527557"/>
                </a:lnTo>
                <a:lnTo>
                  <a:pt x="50673" y="519175"/>
                </a:lnTo>
                <a:lnTo>
                  <a:pt x="50673" y="25146"/>
                </a:lnTo>
                <a:lnTo>
                  <a:pt x="38100" y="25146"/>
                </a:lnTo>
                <a:lnTo>
                  <a:pt x="50673" y="12573"/>
                </a:lnTo>
                <a:lnTo>
                  <a:pt x="197103" y="12573"/>
                </a:lnTo>
                <a:lnTo>
                  <a:pt x="197103" y="0"/>
                </a:lnTo>
                <a:close/>
              </a:path>
              <a:path w="197485" h="578485">
                <a:moveTo>
                  <a:pt x="50673" y="519175"/>
                </a:moveTo>
                <a:lnTo>
                  <a:pt x="38100" y="527557"/>
                </a:lnTo>
                <a:lnTo>
                  <a:pt x="50673" y="527557"/>
                </a:lnTo>
                <a:lnTo>
                  <a:pt x="50673" y="519175"/>
                </a:lnTo>
                <a:close/>
              </a:path>
              <a:path w="197485" h="578485">
                <a:moveTo>
                  <a:pt x="76200" y="502157"/>
                </a:moveTo>
                <a:lnTo>
                  <a:pt x="50673" y="519175"/>
                </a:lnTo>
                <a:lnTo>
                  <a:pt x="50673" y="527557"/>
                </a:lnTo>
                <a:lnTo>
                  <a:pt x="63500" y="527557"/>
                </a:lnTo>
                <a:lnTo>
                  <a:pt x="76200" y="502157"/>
                </a:lnTo>
                <a:close/>
              </a:path>
              <a:path w="197485" h="578485">
                <a:moveTo>
                  <a:pt x="50673" y="12573"/>
                </a:moveTo>
                <a:lnTo>
                  <a:pt x="38100" y="25146"/>
                </a:lnTo>
                <a:lnTo>
                  <a:pt x="50673" y="25146"/>
                </a:lnTo>
                <a:lnTo>
                  <a:pt x="50673" y="12573"/>
                </a:lnTo>
                <a:close/>
              </a:path>
              <a:path w="197485" h="578485">
                <a:moveTo>
                  <a:pt x="197103" y="12573"/>
                </a:moveTo>
                <a:lnTo>
                  <a:pt x="50673" y="12573"/>
                </a:lnTo>
                <a:lnTo>
                  <a:pt x="50673" y="25146"/>
                </a:lnTo>
                <a:lnTo>
                  <a:pt x="197103" y="25146"/>
                </a:lnTo>
                <a:lnTo>
                  <a:pt x="197103" y="12573"/>
                </a:lnTo>
                <a:close/>
              </a:path>
            </a:pathLst>
          </a:custGeom>
          <a:solidFill>
            <a:srgbClr val="006FC0"/>
          </a:solidFill>
          <a:ln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50334"/>
              </p:ext>
            </p:extLst>
          </p:nvPr>
        </p:nvGraphicFramePr>
        <p:xfrm>
          <a:off x="2567609" y="4763039"/>
          <a:ext cx="3374387" cy="93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955">
                <a:tc gridSpan="2"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语句块1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FF7B1F"/>
                      </a:solidFill>
                      <a:prstDash val="solid"/>
                    </a:lnL>
                    <a:lnR w="28575">
                      <a:solidFill>
                        <a:srgbClr val="FF7B1F"/>
                      </a:solidFill>
                      <a:prstDash val="solid"/>
                    </a:lnR>
                    <a:lnT w="28575">
                      <a:solidFill>
                        <a:srgbClr val="FF7B1F"/>
                      </a:solidFill>
                      <a:prstDash val="solid"/>
                    </a:lnT>
                    <a:lnB w="28575">
                      <a:solidFill>
                        <a:srgbClr val="FF7B1F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7B1F"/>
                      </a:solidFill>
                      <a:prstDash val="solid"/>
                    </a:lnL>
                    <a:lnR w="28575">
                      <a:solidFill>
                        <a:srgbClr val="FF7B1F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语句块2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FF7B1F"/>
                      </a:solidFill>
                      <a:prstDash val="solid"/>
                    </a:lnL>
                    <a:lnR w="28575">
                      <a:solidFill>
                        <a:srgbClr val="FF7B1F"/>
                      </a:solidFill>
                      <a:prstDash val="solid"/>
                    </a:lnR>
                    <a:lnT w="28575">
                      <a:solidFill>
                        <a:srgbClr val="FF7B1F"/>
                      </a:solidFill>
                      <a:prstDash val="solid"/>
                    </a:lnT>
                    <a:lnB w="28575">
                      <a:solidFill>
                        <a:srgbClr val="FF7B1F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FF7B1F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6FC0"/>
                      </a:solidFill>
                      <a:prstDash val="solid"/>
                    </a:lnL>
                    <a:lnR w="28575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FF7B1F"/>
                      </a:solidFill>
                      <a:prstDash val="solid"/>
                    </a:lnT>
                    <a:lnB w="28575">
                      <a:solidFill>
                        <a:srgbClr val="006FC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6FC0"/>
                      </a:solidFill>
                      <a:prstDash val="solid"/>
                    </a:lnL>
                    <a:lnT w="28575">
                      <a:solidFill>
                        <a:srgbClr val="FF7B1F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3722423" y="2333424"/>
            <a:ext cx="903228" cy="360040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线形标注 1(带强调线) 26"/>
          <p:cNvSpPr/>
          <p:nvPr/>
        </p:nvSpPr>
        <p:spPr>
          <a:xfrm>
            <a:off x="6140116" y="2060848"/>
            <a:ext cx="3904898" cy="320986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起止框：表示程序的开始和结束</a:t>
            </a:r>
          </a:p>
        </p:txBody>
      </p:sp>
      <p:sp>
        <p:nvSpPr>
          <p:cNvPr id="28" name="object 12"/>
          <p:cNvSpPr/>
          <p:nvPr/>
        </p:nvSpPr>
        <p:spPr>
          <a:xfrm>
            <a:off x="4182793" y="2702528"/>
            <a:ext cx="76200" cy="368935"/>
          </a:xfrm>
          <a:custGeom>
            <a:avLst/>
            <a:gdLst/>
            <a:ahLst/>
            <a:cxnLst/>
            <a:rect l="l" t="t" r="r" b="b"/>
            <a:pathLst>
              <a:path w="76200" h="368935">
                <a:moveTo>
                  <a:pt x="0" y="292354"/>
                </a:moveTo>
                <a:lnTo>
                  <a:pt x="38100" y="368554"/>
                </a:lnTo>
                <a:lnTo>
                  <a:pt x="63500" y="317754"/>
                </a:lnTo>
                <a:lnTo>
                  <a:pt x="25526" y="317754"/>
                </a:lnTo>
                <a:lnTo>
                  <a:pt x="25526" y="309372"/>
                </a:lnTo>
                <a:lnTo>
                  <a:pt x="0" y="292354"/>
                </a:lnTo>
                <a:close/>
              </a:path>
              <a:path w="76200" h="368935">
                <a:moveTo>
                  <a:pt x="25526" y="309372"/>
                </a:moveTo>
                <a:lnTo>
                  <a:pt x="25526" y="317754"/>
                </a:lnTo>
                <a:lnTo>
                  <a:pt x="38100" y="317754"/>
                </a:lnTo>
                <a:lnTo>
                  <a:pt x="25526" y="309372"/>
                </a:lnTo>
                <a:close/>
              </a:path>
              <a:path w="76200" h="368935">
                <a:moveTo>
                  <a:pt x="50673" y="0"/>
                </a:moveTo>
                <a:lnTo>
                  <a:pt x="25526" y="0"/>
                </a:lnTo>
                <a:lnTo>
                  <a:pt x="25526" y="309372"/>
                </a:lnTo>
                <a:lnTo>
                  <a:pt x="38100" y="317754"/>
                </a:lnTo>
                <a:lnTo>
                  <a:pt x="50673" y="309372"/>
                </a:lnTo>
                <a:lnTo>
                  <a:pt x="50673" y="0"/>
                </a:lnTo>
                <a:close/>
              </a:path>
              <a:path w="76200" h="368935">
                <a:moveTo>
                  <a:pt x="50673" y="309372"/>
                </a:moveTo>
                <a:lnTo>
                  <a:pt x="38100" y="317754"/>
                </a:lnTo>
                <a:lnTo>
                  <a:pt x="50673" y="317754"/>
                </a:lnTo>
                <a:lnTo>
                  <a:pt x="50673" y="309372"/>
                </a:lnTo>
                <a:close/>
              </a:path>
              <a:path w="76200" h="368935">
                <a:moveTo>
                  <a:pt x="76200" y="292354"/>
                </a:moveTo>
                <a:lnTo>
                  <a:pt x="50673" y="309372"/>
                </a:lnTo>
                <a:lnTo>
                  <a:pt x="50673" y="317754"/>
                </a:lnTo>
                <a:lnTo>
                  <a:pt x="63500" y="317754"/>
                </a:lnTo>
                <a:lnTo>
                  <a:pt x="76200" y="292354"/>
                </a:lnTo>
                <a:close/>
              </a:path>
            </a:pathLst>
          </a:custGeom>
          <a:solidFill>
            <a:srgbClr val="006FC0"/>
          </a:solidFill>
          <a:ln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平行四边形 28"/>
          <p:cNvSpPr/>
          <p:nvPr/>
        </p:nvSpPr>
        <p:spPr>
          <a:xfrm>
            <a:off x="3578407" y="3071462"/>
            <a:ext cx="1224136" cy="414090"/>
          </a:xfrm>
          <a:prstGeom prst="parallelogram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线形标注 1(带强调线) 29"/>
          <p:cNvSpPr/>
          <p:nvPr/>
        </p:nvSpPr>
        <p:spPr>
          <a:xfrm>
            <a:off x="5845215" y="2560695"/>
            <a:ext cx="3491145" cy="320986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流向线：程序的执行路径</a:t>
            </a:r>
          </a:p>
        </p:txBody>
      </p:sp>
      <p:sp>
        <p:nvSpPr>
          <p:cNvPr id="31" name="线形标注 1(带强调线) 30"/>
          <p:cNvSpPr/>
          <p:nvPr/>
        </p:nvSpPr>
        <p:spPr>
          <a:xfrm>
            <a:off x="6384033" y="2980295"/>
            <a:ext cx="4174085" cy="320986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输出框：数据输入或结果输出</a:t>
            </a:r>
          </a:p>
        </p:txBody>
      </p:sp>
      <p:sp>
        <p:nvSpPr>
          <p:cNvPr id="33" name="线形标注 1(带强调线) 32"/>
          <p:cNvSpPr/>
          <p:nvPr/>
        </p:nvSpPr>
        <p:spPr>
          <a:xfrm>
            <a:off x="6036381" y="3641757"/>
            <a:ext cx="3299978" cy="320986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判断框：条件判断</a:t>
            </a:r>
          </a:p>
        </p:txBody>
      </p:sp>
      <p:sp>
        <p:nvSpPr>
          <p:cNvPr id="34" name="线形标注 1(带强调线) 33"/>
          <p:cNvSpPr/>
          <p:nvPr/>
        </p:nvSpPr>
        <p:spPr>
          <a:xfrm>
            <a:off x="7052489" y="4602546"/>
            <a:ext cx="2859267" cy="320986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处理框：一组处理过程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04567" y="584410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除此之外，还有连接点、注释框（请查阅教材）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3" grpId="0" animBg="1"/>
      <p:bldP spid="3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3592" y="2348880"/>
            <a:ext cx="7519034" cy="3396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30000"/>
              </a:lnSpc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80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顺序结构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：程序按照顺序逐一执行（一条语句执行一次）</a:t>
            </a:r>
            <a:endParaRPr lang="en-US" altLang="zh-CN" sz="28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4965" indent="-342900">
              <a:lnSpc>
                <a:spcPct val="130000"/>
              </a:lnSpc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80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分支结构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：程序按照判断条件选择多个语句块中一个执行（执行部分语句）</a:t>
            </a:r>
            <a:endParaRPr lang="en-US" altLang="zh-CN" sz="2800" spc="-1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4965" indent="-342900">
              <a:lnSpc>
                <a:spcPct val="130000"/>
              </a:lnSpc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80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循环结构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：程序按照条件选择某个语句块重复执行多次（重复执行多次语句）</a:t>
            </a:r>
            <a:r>
              <a:rPr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783632" y="229651"/>
            <a:ext cx="538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</a:t>
            </a: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34FAF1-56CD-4980-AD06-7009B539B332}"/>
              </a:ext>
            </a:extLst>
          </p:cNvPr>
          <p:cNvSpPr txBox="1"/>
          <p:nvPr/>
        </p:nvSpPr>
        <p:spPr>
          <a:xfrm>
            <a:off x="1703512" y="1122358"/>
            <a:ext cx="967538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计算机程序可以看作是一条条顺序执行的代码。根据代码执行的特点，可以分成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68333" y="5186171"/>
            <a:ext cx="160020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83749" y="477790"/>
            <a:ext cx="658468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l">
              <a:spcBef>
                <a:spcPts val="95"/>
              </a:spcBef>
            </a:pPr>
            <a:r>
              <a:rPr sz="32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3200" spc="-5" dirty="0" err="1"/>
              <a:t>程序的</a:t>
            </a:r>
            <a:r>
              <a:rPr lang="zh-CN" altLang="en-US" sz="3200" spc="-5" dirty="0"/>
              <a:t>基本</a:t>
            </a:r>
            <a:r>
              <a:rPr sz="3200" spc="-5" dirty="0" err="1"/>
              <a:t>控制结构</a:t>
            </a:r>
            <a:r>
              <a:rPr sz="32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zh-CN" altLang="en-US" sz="2800" spc="-5" dirty="0">
                <a:latin typeface="Consolas" panose="020B0609020204030204"/>
                <a:cs typeface="Consolas" panose="020B0609020204030204"/>
              </a:rPr>
              <a:t>的流程图区别</a:t>
            </a:r>
            <a:endParaRPr sz="2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340" y="1717984"/>
            <a:ext cx="146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b="1" spc="-9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顺序结构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340" y="3182930"/>
            <a:ext cx="146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b="1" spc="-9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分支结构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341" y="4379467"/>
            <a:ext cx="146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b="1" spc="-9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循环结构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928932" y="1465202"/>
            <a:ext cx="1127125" cy="1341753"/>
            <a:chOff x="3180970" y="2317115"/>
            <a:chExt cx="1127125" cy="1341753"/>
          </a:xfrm>
        </p:grpSpPr>
        <p:sp>
          <p:nvSpPr>
            <p:cNvPr id="23" name="object 23"/>
            <p:cNvSpPr/>
            <p:nvPr/>
          </p:nvSpPr>
          <p:spPr>
            <a:xfrm>
              <a:off x="3705986" y="2317115"/>
              <a:ext cx="76200" cy="217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19094" y="2583688"/>
              <a:ext cx="668020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第1步骤</a:t>
              </a:r>
              <a:endParaRPr sz="1400" dirty="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180970" y="2549271"/>
              <a:ext cx="1127125" cy="325755"/>
            </a:xfrm>
            <a:custGeom>
              <a:avLst/>
              <a:gdLst/>
              <a:ahLst/>
              <a:cxnLst/>
              <a:rect l="l" t="t" r="r" b="b"/>
              <a:pathLst>
                <a:path w="1127125" h="325755">
                  <a:moveTo>
                    <a:pt x="0" y="325373"/>
                  </a:moveTo>
                  <a:lnTo>
                    <a:pt x="1126997" y="325373"/>
                  </a:lnTo>
                  <a:lnTo>
                    <a:pt x="1126997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7510" y="2886329"/>
              <a:ext cx="76200" cy="2170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419094" y="3143504"/>
              <a:ext cx="66802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sz="1400" b="1" dirty="0">
                  <a:latin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步骤</a:t>
              </a:r>
              <a:endParaRPr sz="14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180970" y="3110102"/>
              <a:ext cx="1127125" cy="326390"/>
            </a:xfrm>
            <a:custGeom>
              <a:avLst/>
              <a:gdLst/>
              <a:ahLst/>
              <a:cxnLst/>
              <a:rect l="l" t="t" r="r" b="b"/>
              <a:pathLst>
                <a:path w="1127125" h="326389">
                  <a:moveTo>
                    <a:pt x="0" y="326136"/>
                  </a:moveTo>
                  <a:lnTo>
                    <a:pt x="1126997" y="326136"/>
                  </a:lnTo>
                  <a:lnTo>
                    <a:pt x="1126997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7510" y="3441826"/>
              <a:ext cx="76200" cy="2170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77027" y="2112136"/>
            <a:ext cx="2875915" cy="2022984"/>
            <a:chOff x="5153026" y="2112136"/>
            <a:chExt cx="2875915" cy="2022984"/>
          </a:xfrm>
        </p:grpSpPr>
        <p:sp>
          <p:nvSpPr>
            <p:cNvPr id="2" name="object 2"/>
            <p:cNvSpPr/>
            <p:nvPr/>
          </p:nvSpPr>
          <p:spPr>
            <a:xfrm>
              <a:off x="5715762" y="329412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6" y="-888"/>
                  </a:moveTo>
                  <a:lnTo>
                    <a:pt x="126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716015" y="3294127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0"/>
                  </a:moveTo>
                  <a:lnTo>
                    <a:pt x="0" y="2849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5762" y="3579114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6" y="-888"/>
                  </a:moveTo>
                  <a:lnTo>
                    <a:pt x="126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761" y="3294127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380" y="3293745"/>
              <a:ext cx="1270" cy="285750"/>
            </a:xfrm>
            <a:custGeom>
              <a:avLst/>
              <a:gdLst/>
              <a:ahLst/>
              <a:cxnLst/>
              <a:rect l="l" t="t" r="r" b="b"/>
              <a:pathLst>
                <a:path w="1270" h="285750">
                  <a:moveTo>
                    <a:pt x="1016" y="0"/>
                  </a:moveTo>
                  <a:lnTo>
                    <a:pt x="0" y="285750"/>
                  </a:lnTo>
                </a:path>
              </a:pathLst>
            </a:custGeom>
            <a:ln w="2514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2715" y="256717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2714" y="256717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8" y="126"/>
                  </a:moveTo>
                  <a:lnTo>
                    <a:pt x="888" y="1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2715" y="2567432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1910" y="256717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8" y="126"/>
                  </a:moveTo>
                  <a:lnTo>
                    <a:pt x="888" y="1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2333" y="2566797"/>
              <a:ext cx="180340" cy="1270"/>
            </a:xfrm>
            <a:custGeom>
              <a:avLst/>
              <a:gdLst/>
              <a:ahLst/>
              <a:cxnLst/>
              <a:rect l="l" t="t" r="r" b="b"/>
              <a:pathLst>
                <a:path w="180339" h="1269">
                  <a:moveTo>
                    <a:pt x="-12573" y="507"/>
                  </a:moveTo>
                  <a:lnTo>
                    <a:pt x="192531" y="507"/>
                  </a:lnTo>
                </a:path>
              </a:pathLst>
            </a:custGeom>
            <a:ln w="2616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00547" y="2331339"/>
              <a:ext cx="1381125" cy="475615"/>
            </a:xfrm>
            <a:custGeom>
              <a:avLst/>
              <a:gdLst/>
              <a:ahLst/>
              <a:cxnLst/>
              <a:rect l="l" t="t" r="r" b="b"/>
              <a:pathLst>
                <a:path w="1381125" h="475614">
                  <a:moveTo>
                    <a:pt x="0" y="237744"/>
                  </a:moveTo>
                  <a:lnTo>
                    <a:pt x="690372" y="0"/>
                  </a:lnTo>
                  <a:lnTo>
                    <a:pt x="1380744" y="237744"/>
                  </a:lnTo>
                  <a:lnTo>
                    <a:pt x="690372" y="475488"/>
                  </a:lnTo>
                  <a:lnTo>
                    <a:pt x="0" y="237744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5856" y="3579114"/>
              <a:ext cx="1767205" cy="0"/>
            </a:xfrm>
            <a:custGeom>
              <a:avLst/>
              <a:gdLst/>
              <a:ahLst/>
              <a:cxnLst/>
              <a:rect l="l" t="t" r="r" b="b"/>
              <a:pathLst>
                <a:path w="1767204">
                  <a:moveTo>
                    <a:pt x="176707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72933" y="357759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889" y="762"/>
                  </a:moveTo>
                  <a:lnTo>
                    <a:pt x="889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5856" y="3577589"/>
              <a:ext cx="1767205" cy="0"/>
            </a:xfrm>
            <a:custGeom>
              <a:avLst/>
              <a:gdLst/>
              <a:ahLst/>
              <a:cxnLst/>
              <a:rect l="l" t="t" r="r" b="b"/>
              <a:pathLst>
                <a:path w="1767204">
                  <a:moveTo>
                    <a:pt x="176707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5855" y="357759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888" y="762"/>
                  </a:moveTo>
                  <a:lnTo>
                    <a:pt x="888" y="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5476" y="3577208"/>
              <a:ext cx="1767839" cy="2540"/>
            </a:xfrm>
            <a:custGeom>
              <a:avLst/>
              <a:gdLst/>
              <a:ahLst/>
              <a:cxnLst/>
              <a:rect l="l" t="t" r="r" b="b"/>
              <a:pathLst>
                <a:path w="1767840" h="2539">
                  <a:moveTo>
                    <a:pt x="1767840" y="2286"/>
                  </a:moveTo>
                  <a:lnTo>
                    <a:pt x="0" y="0"/>
                  </a:lnTo>
                </a:path>
              </a:pathLst>
            </a:custGeom>
            <a:ln w="2514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21553" y="2429255"/>
              <a:ext cx="51752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条</a:t>
              </a:r>
              <a:r>
                <a:rPr sz="1400" b="1" dirty="0">
                  <a:latin typeface="微软雅黑" panose="020B0503020204020204" charset="-122"/>
                  <a:cs typeface="微软雅黑" panose="020B0503020204020204" charset="-122"/>
                </a:rPr>
                <a:t>件</a:t>
              </a:r>
              <a:r>
                <a:rPr sz="1400" b="1" spc="-8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b="1" dirty="0">
                  <a:latin typeface="微软雅黑" panose="020B0503020204020204" charset="-122"/>
                  <a:cs typeface="微软雅黑" panose="020B0503020204020204" charset="-122"/>
                </a:rPr>
                <a:t>?</a:t>
              </a:r>
              <a:endParaRPr sz="14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523739" y="2253235"/>
              <a:ext cx="22923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solidFill>
                    <a:srgbClr val="006FC0"/>
                  </a:solidFill>
                  <a:latin typeface="微软雅黑" panose="020B0503020204020204" charset="-122"/>
                  <a:cs typeface="微软雅黑" panose="020B0503020204020204" charset="-122"/>
                </a:rPr>
                <a:t>是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716523" y="2555748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7285" y="2555748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4122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16523" y="29679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0" y="-888"/>
                  </a:moveTo>
                  <a:lnTo>
                    <a:pt x="38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16523" y="2555748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412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78804" y="2555367"/>
              <a:ext cx="76200" cy="413384"/>
            </a:xfrm>
            <a:custGeom>
              <a:avLst/>
              <a:gdLst/>
              <a:ahLst/>
              <a:cxnLst/>
              <a:rect l="l" t="t" r="r" b="b"/>
              <a:pathLst>
                <a:path w="76200" h="413385">
                  <a:moveTo>
                    <a:pt x="0" y="336804"/>
                  </a:moveTo>
                  <a:lnTo>
                    <a:pt x="38100" y="413004"/>
                  </a:lnTo>
                  <a:lnTo>
                    <a:pt x="63500" y="362204"/>
                  </a:lnTo>
                  <a:lnTo>
                    <a:pt x="25527" y="362204"/>
                  </a:lnTo>
                  <a:lnTo>
                    <a:pt x="25527" y="353822"/>
                  </a:lnTo>
                  <a:lnTo>
                    <a:pt x="0" y="336804"/>
                  </a:lnTo>
                  <a:close/>
                </a:path>
                <a:path w="76200" h="413385">
                  <a:moveTo>
                    <a:pt x="25527" y="353822"/>
                  </a:moveTo>
                  <a:lnTo>
                    <a:pt x="25527" y="362204"/>
                  </a:lnTo>
                  <a:lnTo>
                    <a:pt x="38100" y="362204"/>
                  </a:lnTo>
                  <a:lnTo>
                    <a:pt x="25527" y="353822"/>
                  </a:lnTo>
                  <a:close/>
                </a:path>
                <a:path w="76200" h="413385">
                  <a:moveTo>
                    <a:pt x="50673" y="0"/>
                  </a:moveTo>
                  <a:lnTo>
                    <a:pt x="25527" y="0"/>
                  </a:lnTo>
                  <a:lnTo>
                    <a:pt x="25527" y="353822"/>
                  </a:lnTo>
                  <a:lnTo>
                    <a:pt x="38100" y="362204"/>
                  </a:lnTo>
                  <a:lnTo>
                    <a:pt x="50672" y="353822"/>
                  </a:lnTo>
                  <a:lnTo>
                    <a:pt x="50673" y="0"/>
                  </a:lnTo>
                  <a:close/>
                </a:path>
                <a:path w="76200" h="413385">
                  <a:moveTo>
                    <a:pt x="50673" y="353822"/>
                  </a:moveTo>
                  <a:lnTo>
                    <a:pt x="38100" y="362204"/>
                  </a:lnTo>
                  <a:lnTo>
                    <a:pt x="50673" y="362204"/>
                  </a:lnTo>
                  <a:lnTo>
                    <a:pt x="50673" y="353822"/>
                  </a:lnTo>
                  <a:close/>
                </a:path>
                <a:path w="76200" h="413385">
                  <a:moveTo>
                    <a:pt x="76200" y="336804"/>
                  </a:moveTo>
                  <a:lnTo>
                    <a:pt x="50673" y="353822"/>
                  </a:lnTo>
                  <a:lnTo>
                    <a:pt x="50673" y="362204"/>
                  </a:lnTo>
                  <a:lnTo>
                    <a:pt x="63500" y="362204"/>
                  </a:lnTo>
                  <a:lnTo>
                    <a:pt x="76200" y="33680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153026" y="2970276"/>
              <a:ext cx="1127125" cy="260328"/>
            </a:xfrm>
            <a:prstGeom prst="rect">
              <a:avLst/>
            </a:prstGeom>
            <a:solidFill>
              <a:srgbClr val="FDFDF9"/>
            </a:solidFill>
            <a:ln w="25146">
              <a:solidFill>
                <a:srgbClr val="FF7B1F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327025">
                <a:spcBef>
                  <a:spcPts val="350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选择A</a:t>
              </a:r>
              <a:endParaRPr sz="14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901816" y="2970277"/>
              <a:ext cx="1127125" cy="264815"/>
            </a:xfrm>
            <a:prstGeom prst="rect">
              <a:avLst/>
            </a:prstGeom>
            <a:ln w="25146">
              <a:solidFill>
                <a:srgbClr val="FF7B1F"/>
              </a:solidFill>
            </a:ln>
          </p:spPr>
          <p:txBody>
            <a:bodyPr vert="horz" wrap="square" lIns="0" tIns="48894" rIns="0" bIns="0" rtlCol="0">
              <a:spAutoFit/>
            </a:bodyPr>
            <a:lstStyle/>
            <a:p>
              <a:pPr marL="333375">
                <a:spcBef>
                  <a:spcPts val="385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选择B</a:t>
              </a:r>
              <a:endParaRPr sz="14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283958" y="2567304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83957" y="256717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9" y="63"/>
                  </a:moveTo>
                  <a:lnTo>
                    <a:pt x="889" y="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83958" y="256717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63155" y="2567178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889" y="63"/>
                  </a:moveTo>
                  <a:lnTo>
                    <a:pt x="889" y="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83577" y="2566797"/>
              <a:ext cx="180340" cy="1270"/>
            </a:xfrm>
            <a:custGeom>
              <a:avLst/>
              <a:gdLst/>
              <a:ahLst/>
              <a:cxnLst/>
              <a:rect l="l" t="t" r="r" b="b"/>
              <a:pathLst>
                <a:path w="180340" h="1269">
                  <a:moveTo>
                    <a:pt x="-12573" y="444"/>
                  </a:moveTo>
                  <a:lnTo>
                    <a:pt x="192532" y="444"/>
                  </a:lnTo>
                </a:path>
              </a:pathLst>
            </a:custGeom>
            <a:ln w="2603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64933" y="255574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90" y="-888"/>
                  </a:moveTo>
                  <a:lnTo>
                    <a:pt x="19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5314" y="2555748"/>
              <a:ext cx="0" cy="407670"/>
            </a:xfrm>
            <a:custGeom>
              <a:avLst/>
              <a:gdLst/>
              <a:ahLst/>
              <a:cxnLst/>
              <a:rect l="l" t="t" r="r" b="b"/>
              <a:pathLst>
                <a:path h="407669">
                  <a:moveTo>
                    <a:pt x="0" y="0"/>
                  </a:moveTo>
                  <a:lnTo>
                    <a:pt x="0" y="4072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64933" y="2963036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190" y="-888"/>
                  </a:moveTo>
                  <a:lnTo>
                    <a:pt x="190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64932" y="2555748"/>
              <a:ext cx="0" cy="407670"/>
            </a:xfrm>
            <a:custGeom>
              <a:avLst/>
              <a:gdLst/>
              <a:ahLst/>
              <a:cxnLst/>
              <a:rect l="l" t="t" r="r" b="b"/>
              <a:pathLst>
                <a:path h="407669">
                  <a:moveTo>
                    <a:pt x="0" y="4072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27214" y="2555368"/>
              <a:ext cx="76200" cy="408305"/>
            </a:xfrm>
            <a:custGeom>
              <a:avLst/>
              <a:gdLst/>
              <a:ahLst/>
              <a:cxnLst/>
              <a:rect l="l" t="t" r="r" b="b"/>
              <a:pathLst>
                <a:path w="76200" h="408305">
                  <a:moveTo>
                    <a:pt x="0" y="331851"/>
                  </a:moveTo>
                  <a:lnTo>
                    <a:pt x="38100" y="408051"/>
                  </a:lnTo>
                  <a:lnTo>
                    <a:pt x="63500" y="357251"/>
                  </a:lnTo>
                  <a:lnTo>
                    <a:pt x="25526" y="357251"/>
                  </a:lnTo>
                  <a:lnTo>
                    <a:pt x="25518" y="348863"/>
                  </a:lnTo>
                  <a:lnTo>
                    <a:pt x="0" y="331851"/>
                  </a:lnTo>
                  <a:close/>
                </a:path>
                <a:path w="76200" h="408305">
                  <a:moveTo>
                    <a:pt x="25518" y="348863"/>
                  </a:moveTo>
                  <a:lnTo>
                    <a:pt x="25526" y="357251"/>
                  </a:lnTo>
                  <a:lnTo>
                    <a:pt x="38100" y="357251"/>
                  </a:lnTo>
                  <a:lnTo>
                    <a:pt x="25518" y="348863"/>
                  </a:lnTo>
                  <a:close/>
                </a:path>
                <a:path w="76200" h="408305">
                  <a:moveTo>
                    <a:pt x="50291" y="0"/>
                  </a:moveTo>
                  <a:lnTo>
                    <a:pt x="25145" y="0"/>
                  </a:lnTo>
                  <a:lnTo>
                    <a:pt x="25499" y="331851"/>
                  </a:lnTo>
                  <a:lnTo>
                    <a:pt x="25535" y="348874"/>
                  </a:lnTo>
                  <a:lnTo>
                    <a:pt x="38100" y="357251"/>
                  </a:lnTo>
                  <a:lnTo>
                    <a:pt x="50664" y="348874"/>
                  </a:lnTo>
                  <a:lnTo>
                    <a:pt x="50291" y="0"/>
                  </a:lnTo>
                  <a:close/>
                </a:path>
                <a:path w="76200" h="408305">
                  <a:moveTo>
                    <a:pt x="50664" y="348874"/>
                  </a:moveTo>
                  <a:lnTo>
                    <a:pt x="38100" y="357251"/>
                  </a:lnTo>
                  <a:lnTo>
                    <a:pt x="50672" y="357251"/>
                  </a:lnTo>
                  <a:lnTo>
                    <a:pt x="50664" y="348874"/>
                  </a:lnTo>
                  <a:close/>
                </a:path>
                <a:path w="76200" h="408305">
                  <a:moveTo>
                    <a:pt x="76200" y="331851"/>
                  </a:moveTo>
                  <a:lnTo>
                    <a:pt x="50681" y="348863"/>
                  </a:lnTo>
                  <a:lnTo>
                    <a:pt x="50672" y="357251"/>
                  </a:lnTo>
                  <a:lnTo>
                    <a:pt x="63500" y="357251"/>
                  </a:lnTo>
                  <a:lnTo>
                    <a:pt x="76200" y="33185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66076" y="330707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8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66076" y="3307079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0"/>
                  </a:moveTo>
                  <a:lnTo>
                    <a:pt x="0" y="2816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66076" y="3588766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381" y="-888"/>
                  </a:moveTo>
                  <a:lnTo>
                    <a:pt x="381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66838" y="3307079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6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66456" y="3306699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448"/>
                  </a:lnTo>
                </a:path>
              </a:pathLst>
            </a:custGeom>
            <a:ln w="2514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52818" y="2112136"/>
              <a:ext cx="76200" cy="2170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7381748" y="2247647"/>
              <a:ext cx="22923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solidFill>
                    <a:srgbClr val="006FC0"/>
                  </a:solidFill>
                  <a:latin typeface="微软雅黑" panose="020B0503020204020204" charset="-122"/>
                  <a:cs typeface="微软雅黑" panose="020B0503020204020204" charset="-122"/>
                </a:rPr>
                <a:t>否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549008" y="3581273"/>
              <a:ext cx="76200" cy="2170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22721" y="413385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888" y="381"/>
                  </a:moveTo>
                  <a:lnTo>
                    <a:pt x="888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361052" y="3948558"/>
            <a:ext cx="2404490" cy="1497177"/>
            <a:chOff x="3837052" y="3948557"/>
            <a:chExt cx="2404490" cy="1497177"/>
          </a:xfrm>
        </p:grpSpPr>
        <p:sp>
          <p:nvSpPr>
            <p:cNvPr id="57" name="object 57"/>
            <p:cNvSpPr/>
            <p:nvPr/>
          </p:nvSpPr>
          <p:spPr>
            <a:xfrm>
              <a:off x="4399153" y="4667885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98646" y="4668393"/>
              <a:ext cx="1905" cy="321945"/>
            </a:xfrm>
            <a:custGeom>
              <a:avLst/>
              <a:gdLst/>
              <a:ahLst/>
              <a:cxnLst/>
              <a:rect l="l" t="t" r="r" b="b"/>
              <a:pathLst>
                <a:path w="1904" h="321945">
                  <a:moveTo>
                    <a:pt x="1904" y="0"/>
                  </a:moveTo>
                  <a:lnTo>
                    <a:pt x="0" y="321640"/>
                  </a:lnTo>
                </a:path>
              </a:pathLst>
            </a:custGeom>
            <a:ln w="2514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92167" y="4990338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39">
                  <a:moveTo>
                    <a:pt x="0" y="0"/>
                  </a:moveTo>
                  <a:lnTo>
                    <a:pt x="4596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92167" y="498966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888" y="336"/>
                  </a:moveTo>
                  <a:lnTo>
                    <a:pt x="888" y="3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92167" y="4989664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39">
                  <a:moveTo>
                    <a:pt x="0" y="0"/>
                  </a:moveTo>
                  <a:lnTo>
                    <a:pt x="4596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51780" y="498966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888" y="336"/>
                  </a:moveTo>
                  <a:lnTo>
                    <a:pt x="888" y="3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91787" y="4989958"/>
              <a:ext cx="460375" cy="635"/>
            </a:xfrm>
            <a:custGeom>
              <a:avLst/>
              <a:gdLst/>
              <a:ahLst/>
              <a:cxnLst/>
              <a:rect l="l" t="t" r="r" b="b"/>
              <a:pathLst>
                <a:path w="460375" h="635">
                  <a:moveTo>
                    <a:pt x="0" y="0"/>
                  </a:moveTo>
                  <a:lnTo>
                    <a:pt x="460375" y="88"/>
                  </a:lnTo>
                </a:path>
              </a:pathLst>
            </a:custGeom>
            <a:ln w="2514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60417" y="4753737"/>
              <a:ext cx="1381125" cy="475615"/>
            </a:xfrm>
            <a:custGeom>
              <a:avLst/>
              <a:gdLst/>
              <a:ahLst/>
              <a:cxnLst/>
              <a:rect l="l" t="t" r="r" b="b"/>
              <a:pathLst>
                <a:path w="1381125" h="475614">
                  <a:moveTo>
                    <a:pt x="0" y="237744"/>
                  </a:moveTo>
                  <a:lnTo>
                    <a:pt x="690372" y="0"/>
                  </a:lnTo>
                  <a:lnTo>
                    <a:pt x="1380744" y="237744"/>
                  </a:lnTo>
                  <a:lnTo>
                    <a:pt x="690372" y="475488"/>
                  </a:lnTo>
                  <a:lnTo>
                    <a:pt x="0" y="237744"/>
                  </a:lnTo>
                  <a:close/>
                </a:path>
              </a:pathLst>
            </a:custGeom>
            <a:ln w="25146">
              <a:solidFill>
                <a:srgbClr val="FF7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5281677" y="4852415"/>
              <a:ext cx="517525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条件</a:t>
              </a:r>
              <a:r>
                <a:rPr sz="1400" b="1" spc="-80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?</a:t>
              </a:r>
              <a:endParaRPr sz="14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3931921" y="4798060"/>
              <a:ext cx="22923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solidFill>
                    <a:srgbClr val="006FC0"/>
                  </a:solidFill>
                  <a:latin typeface="微软雅黑" panose="020B0503020204020204" charset="-122"/>
                  <a:cs typeface="微软雅黑" panose="020B0503020204020204" charset="-122"/>
                </a:rPr>
                <a:t>是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4399026" y="4134611"/>
              <a:ext cx="1123950" cy="0"/>
            </a:xfrm>
            <a:custGeom>
              <a:avLst/>
              <a:gdLst/>
              <a:ahLst/>
              <a:cxnLst/>
              <a:rect l="l" t="t" r="r" b="b"/>
              <a:pathLst>
                <a:path w="1123950">
                  <a:moveTo>
                    <a:pt x="0" y="0"/>
                  </a:moveTo>
                  <a:lnTo>
                    <a:pt x="11236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9026" y="413385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888" y="381"/>
                  </a:moveTo>
                  <a:lnTo>
                    <a:pt x="888" y="3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99026" y="4133850"/>
              <a:ext cx="1123950" cy="0"/>
            </a:xfrm>
            <a:custGeom>
              <a:avLst/>
              <a:gdLst/>
              <a:ahLst/>
              <a:cxnLst/>
              <a:rect l="l" t="t" r="r" b="b"/>
              <a:pathLst>
                <a:path w="1123950">
                  <a:moveTo>
                    <a:pt x="0" y="0"/>
                  </a:moveTo>
                  <a:lnTo>
                    <a:pt x="11236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98646" y="4096130"/>
              <a:ext cx="1124585" cy="76200"/>
            </a:xfrm>
            <a:custGeom>
              <a:avLst/>
              <a:gdLst/>
              <a:ahLst/>
              <a:cxnLst/>
              <a:rect l="l" t="t" r="r" b="b"/>
              <a:pathLst>
                <a:path w="1124585" h="76200">
                  <a:moveTo>
                    <a:pt x="1073657" y="38100"/>
                  </a:moveTo>
                  <a:lnTo>
                    <a:pt x="1048257" y="76200"/>
                  </a:lnTo>
                  <a:lnTo>
                    <a:pt x="1099311" y="50673"/>
                  </a:lnTo>
                  <a:lnTo>
                    <a:pt x="1073657" y="50673"/>
                  </a:lnTo>
                  <a:lnTo>
                    <a:pt x="1073657" y="38100"/>
                  </a:lnTo>
                  <a:close/>
                </a:path>
                <a:path w="1124585" h="76200">
                  <a:moveTo>
                    <a:pt x="1065275" y="25526"/>
                  </a:moveTo>
                  <a:lnTo>
                    <a:pt x="0" y="25526"/>
                  </a:lnTo>
                  <a:lnTo>
                    <a:pt x="0" y="50673"/>
                  </a:lnTo>
                  <a:lnTo>
                    <a:pt x="1065275" y="50673"/>
                  </a:lnTo>
                  <a:lnTo>
                    <a:pt x="1073657" y="38100"/>
                  </a:lnTo>
                  <a:lnTo>
                    <a:pt x="1065275" y="25526"/>
                  </a:lnTo>
                  <a:close/>
                </a:path>
                <a:path w="1124585" h="76200">
                  <a:moveTo>
                    <a:pt x="1099311" y="25526"/>
                  </a:moveTo>
                  <a:lnTo>
                    <a:pt x="1073657" y="25526"/>
                  </a:lnTo>
                  <a:lnTo>
                    <a:pt x="1073657" y="50673"/>
                  </a:lnTo>
                  <a:lnTo>
                    <a:pt x="1099311" y="50673"/>
                  </a:lnTo>
                  <a:lnTo>
                    <a:pt x="1124457" y="38100"/>
                  </a:lnTo>
                  <a:lnTo>
                    <a:pt x="1099311" y="25526"/>
                  </a:lnTo>
                  <a:close/>
                </a:path>
                <a:path w="1124585" h="76200">
                  <a:moveTo>
                    <a:pt x="1048257" y="0"/>
                  </a:moveTo>
                  <a:lnTo>
                    <a:pt x="1073657" y="38100"/>
                  </a:lnTo>
                  <a:lnTo>
                    <a:pt x="1073657" y="25526"/>
                  </a:lnTo>
                  <a:lnTo>
                    <a:pt x="1099311" y="25526"/>
                  </a:lnTo>
                  <a:lnTo>
                    <a:pt x="104825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3837052" y="4343019"/>
              <a:ext cx="1127125" cy="262892"/>
            </a:xfrm>
            <a:prstGeom prst="rect">
              <a:avLst/>
            </a:prstGeom>
            <a:solidFill>
              <a:srgbClr val="FDFDF9"/>
            </a:solidFill>
            <a:ln w="25146">
              <a:solidFill>
                <a:srgbClr val="FF7B1F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304800">
                <a:spcBef>
                  <a:spcPts val="370"/>
                </a:spcBef>
              </a:pPr>
              <a:r>
                <a:rPr sz="1400" b="1" spc="-5" dirty="0">
                  <a:latin typeface="微软雅黑" panose="020B0503020204020204" charset="-122"/>
                  <a:cs typeface="微软雅黑" panose="020B0503020204020204" charset="-122"/>
                </a:rPr>
                <a:t>语句块</a:t>
              </a:r>
              <a:endParaRPr sz="14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5548566" y="3948557"/>
              <a:ext cx="0" cy="803910"/>
            </a:xfrm>
            <a:custGeom>
              <a:avLst/>
              <a:gdLst/>
              <a:ahLst/>
              <a:cxnLst/>
              <a:rect l="l" t="t" r="r" b="b"/>
              <a:pathLst>
                <a:path h="803910">
                  <a:moveTo>
                    <a:pt x="0" y="0"/>
                  </a:moveTo>
                  <a:lnTo>
                    <a:pt x="0" y="803414"/>
                  </a:lnTo>
                </a:path>
              </a:pathLst>
            </a:custGeom>
            <a:ln w="4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50661" y="3949446"/>
              <a:ext cx="0" cy="802005"/>
            </a:xfrm>
            <a:custGeom>
              <a:avLst/>
              <a:gdLst/>
              <a:ahLst/>
              <a:cxnLst/>
              <a:rect l="l" t="t" r="r" b="b"/>
              <a:pathLst>
                <a:path h="802004">
                  <a:moveTo>
                    <a:pt x="0" y="8016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12561" y="3949064"/>
              <a:ext cx="76200" cy="802640"/>
            </a:xfrm>
            <a:custGeom>
              <a:avLst/>
              <a:gdLst/>
              <a:ahLst/>
              <a:cxnLst/>
              <a:rect l="l" t="t" r="r" b="b"/>
              <a:pathLst>
                <a:path w="76200" h="802639">
                  <a:moveTo>
                    <a:pt x="0" y="726440"/>
                  </a:moveTo>
                  <a:lnTo>
                    <a:pt x="38480" y="802398"/>
                  </a:lnTo>
                  <a:lnTo>
                    <a:pt x="63524" y="751713"/>
                  </a:lnTo>
                  <a:lnTo>
                    <a:pt x="25653" y="751713"/>
                  </a:lnTo>
                  <a:lnTo>
                    <a:pt x="25611" y="743287"/>
                  </a:lnTo>
                  <a:lnTo>
                    <a:pt x="0" y="726440"/>
                  </a:lnTo>
                  <a:close/>
                </a:path>
                <a:path w="76200" h="802639">
                  <a:moveTo>
                    <a:pt x="25611" y="743287"/>
                  </a:moveTo>
                  <a:lnTo>
                    <a:pt x="25653" y="751713"/>
                  </a:lnTo>
                  <a:lnTo>
                    <a:pt x="38226" y="751586"/>
                  </a:lnTo>
                  <a:lnTo>
                    <a:pt x="25611" y="743287"/>
                  </a:lnTo>
                  <a:close/>
                </a:path>
                <a:path w="76200" h="802639">
                  <a:moveTo>
                    <a:pt x="76200" y="726059"/>
                  </a:moveTo>
                  <a:lnTo>
                    <a:pt x="50757" y="743162"/>
                  </a:lnTo>
                  <a:lnTo>
                    <a:pt x="50800" y="751586"/>
                  </a:lnTo>
                  <a:lnTo>
                    <a:pt x="25653" y="751713"/>
                  </a:lnTo>
                  <a:lnTo>
                    <a:pt x="63524" y="751713"/>
                  </a:lnTo>
                  <a:lnTo>
                    <a:pt x="76200" y="726059"/>
                  </a:lnTo>
                  <a:close/>
                </a:path>
                <a:path w="76200" h="802639">
                  <a:moveTo>
                    <a:pt x="46989" y="0"/>
                  </a:moveTo>
                  <a:lnTo>
                    <a:pt x="21843" y="0"/>
                  </a:lnTo>
                  <a:lnTo>
                    <a:pt x="25611" y="743287"/>
                  </a:lnTo>
                  <a:lnTo>
                    <a:pt x="38226" y="751586"/>
                  </a:lnTo>
                  <a:lnTo>
                    <a:pt x="50757" y="743162"/>
                  </a:lnTo>
                  <a:lnTo>
                    <a:pt x="46989" y="0"/>
                  </a:lnTo>
                  <a:close/>
                </a:path>
                <a:path w="76200" h="802639">
                  <a:moveTo>
                    <a:pt x="50757" y="743162"/>
                  </a:moveTo>
                  <a:lnTo>
                    <a:pt x="38226" y="751586"/>
                  </a:lnTo>
                  <a:lnTo>
                    <a:pt x="50800" y="751586"/>
                  </a:lnTo>
                  <a:lnTo>
                    <a:pt x="50757" y="74316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21071" y="5228717"/>
              <a:ext cx="76200" cy="2170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00551" y="412165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6" y="-888"/>
                  </a:moveTo>
                  <a:lnTo>
                    <a:pt x="126" y="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00550" y="4121659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h="220979">
                  <a:moveTo>
                    <a:pt x="0" y="0"/>
                  </a:moveTo>
                  <a:lnTo>
                    <a:pt x="0" y="2208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00551" y="434251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6" y="-888"/>
                  </a:moveTo>
                  <a:lnTo>
                    <a:pt x="126" y="8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00803" y="4121659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h="220979">
                  <a:moveTo>
                    <a:pt x="0" y="2208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00169" y="4121278"/>
              <a:ext cx="1270" cy="221615"/>
            </a:xfrm>
            <a:custGeom>
              <a:avLst/>
              <a:gdLst/>
              <a:ahLst/>
              <a:cxnLst/>
              <a:rect l="l" t="t" r="r" b="b"/>
              <a:pathLst>
                <a:path w="1270" h="221614">
                  <a:moveTo>
                    <a:pt x="507" y="-12573"/>
                  </a:moveTo>
                  <a:lnTo>
                    <a:pt x="507" y="234188"/>
                  </a:lnTo>
                </a:path>
              </a:pathLst>
            </a:custGeom>
            <a:ln w="2616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5842509" y="5170933"/>
              <a:ext cx="22923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600" b="1" dirty="0">
                  <a:solidFill>
                    <a:srgbClr val="006FC0"/>
                  </a:solidFill>
                  <a:latin typeface="微软雅黑" panose="020B0503020204020204" charset="-122"/>
                  <a:cs typeface="微软雅黑" panose="020B0503020204020204" charset="-122"/>
                </a:rPr>
                <a:t>否</a:t>
              </a:r>
              <a:endParaRPr sz="16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9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23593" y="922659"/>
            <a:ext cx="7728001" cy="87459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 </a:t>
            </a:r>
            <a:r>
              <a:rPr lang="en-US" altLang="zh-CN" sz="2800" dirty="0">
                <a:solidFill>
                  <a:srgbClr val="0000FF"/>
                </a:solidFill>
              </a:rPr>
              <a:t>4.1 </a:t>
            </a:r>
            <a:r>
              <a:rPr lang="zh-CN" altLang="en-US" sz="2800" dirty="0">
                <a:solidFill>
                  <a:srgbClr val="0000FF"/>
                </a:solidFill>
              </a:rPr>
              <a:t>圆的面积和周长的计算</a:t>
            </a:r>
            <a:br>
              <a:rPr lang="en-US" altLang="zh-CN" sz="2800" dirty="0">
                <a:solidFill>
                  <a:srgbClr val="0000FF"/>
                </a:solidFill>
              </a:rPr>
            </a:br>
            <a:r>
              <a:rPr lang="zh-CN" altLang="en-US" sz="2800" dirty="0">
                <a:solidFill>
                  <a:srgbClr val="0000FF"/>
                </a:solidFill>
              </a:rPr>
              <a:t>（顺序结构）</a:t>
            </a:r>
            <a:endParaRPr sz="2800" dirty="0">
              <a:solidFill>
                <a:srgbClr val="0000FF"/>
              </a:solidFill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557764" y="2032839"/>
            <a:ext cx="879482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请输入圆半径  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(input(“ ”))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面积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</a:t>
            </a:r>
            <a:r>
              <a:rPr lang="el-GR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π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*r*r  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周长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C=2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el-GR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π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*r</a:t>
            </a: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print(‘ ’.format())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7764" y="3956015"/>
            <a:ext cx="45720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#micro-ex4.1 circle </a:t>
            </a:r>
            <a:r>
              <a:rPr lang="en-US" altLang="zh-CN" dirty="0" err="1"/>
              <a:t>sourface</a:t>
            </a:r>
            <a:endParaRPr lang="en-US" altLang="zh-CN" dirty="0"/>
          </a:p>
          <a:p>
            <a:r>
              <a:rPr lang="en-US" altLang="zh-CN" dirty="0"/>
              <a:t>import math</a:t>
            </a:r>
          </a:p>
          <a:p>
            <a:endParaRPr lang="en-US" altLang="zh-CN" dirty="0"/>
          </a:p>
          <a:p>
            <a:r>
              <a:rPr lang="en-US" altLang="zh-CN" dirty="0"/>
              <a:t>r = </a:t>
            </a:r>
            <a:r>
              <a:rPr lang="en-US" altLang="zh-CN" dirty="0" err="1"/>
              <a:t>eval</a:t>
            </a:r>
            <a:r>
              <a:rPr lang="en-US" altLang="zh-CN" dirty="0"/>
              <a:t>(input("please input r:"))</a:t>
            </a:r>
          </a:p>
          <a:p>
            <a:r>
              <a:rPr lang="en-US" altLang="zh-CN" dirty="0"/>
              <a:t>S = </a:t>
            </a:r>
            <a:r>
              <a:rPr lang="en-US" altLang="zh-CN" dirty="0" err="1"/>
              <a:t>math.pi</a:t>
            </a:r>
            <a:r>
              <a:rPr lang="en-US" altLang="zh-CN" dirty="0"/>
              <a:t>*r*r</a:t>
            </a:r>
          </a:p>
          <a:p>
            <a:r>
              <a:rPr lang="en-US" altLang="zh-CN" dirty="0"/>
              <a:t>C = 2*</a:t>
            </a:r>
            <a:r>
              <a:rPr lang="en-US" altLang="zh-CN" dirty="0" err="1"/>
              <a:t>math.pi</a:t>
            </a:r>
            <a:r>
              <a:rPr lang="en-US" altLang="zh-CN" dirty="0"/>
              <a:t>*r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面积</a:t>
            </a:r>
            <a:r>
              <a:rPr lang="en-US" altLang="zh-CN" dirty="0"/>
              <a:t>:{:2f},</a:t>
            </a:r>
            <a:r>
              <a:rPr lang="zh-CN" altLang="en-US" dirty="0"/>
              <a:t>周长</a:t>
            </a:r>
            <a:r>
              <a:rPr lang="en-US" altLang="zh-CN" dirty="0"/>
              <a:t>:{:2f}".format(S,C))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01030" y="3956015"/>
            <a:ext cx="38669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please input r:2.5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面积</a:t>
            </a:r>
            <a:r>
              <a:rPr lang="en-US" altLang="zh-CN" dirty="0">
                <a:solidFill>
                  <a:srgbClr val="0000FF"/>
                </a:solidFill>
              </a:rPr>
              <a:t>:19.634954,</a:t>
            </a:r>
            <a:r>
              <a:rPr lang="zh-CN" altLang="en-US" dirty="0">
                <a:solidFill>
                  <a:srgbClr val="0000FF"/>
                </a:solidFill>
              </a:rPr>
              <a:t>周长</a:t>
            </a:r>
            <a:r>
              <a:rPr lang="en-US" altLang="zh-CN" dirty="0">
                <a:solidFill>
                  <a:srgbClr val="0000FF"/>
                </a:solidFill>
              </a:rPr>
              <a:t>:15.707963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150562" y="32049"/>
            <a:ext cx="538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</a:t>
            </a: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程序的基本结构实例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2608" y="583423"/>
            <a:ext cx="7728001" cy="87459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 </a:t>
            </a:r>
            <a:r>
              <a:rPr lang="en-US" altLang="zh-CN" sz="2800" dirty="0">
                <a:solidFill>
                  <a:srgbClr val="0000FF"/>
                </a:solidFill>
              </a:rPr>
              <a:t>4.2 </a:t>
            </a:r>
            <a:r>
              <a:rPr lang="zh-CN" altLang="en-US" sz="2800" dirty="0">
                <a:solidFill>
                  <a:srgbClr val="0000FF"/>
                </a:solidFill>
              </a:rPr>
              <a:t>实数的绝对值</a:t>
            </a:r>
            <a:br>
              <a:rPr lang="en-US" altLang="zh-CN" sz="2800" dirty="0">
                <a:solidFill>
                  <a:srgbClr val="0000FF"/>
                </a:solidFill>
              </a:rPr>
            </a:br>
            <a:r>
              <a:rPr lang="zh-CN" altLang="en-US" sz="2800" dirty="0">
                <a:solidFill>
                  <a:srgbClr val="0000FF"/>
                </a:solidFill>
              </a:rPr>
              <a:t>（分支结构）</a:t>
            </a:r>
            <a:endParaRPr sz="2800" dirty="0">
              <a:solidFill>
                <a:srgbClr val="0000FF"/>
              </a:solidFill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388549" y="1628581"/>
            <a:ext cx="879482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输入实数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(input(“ ”))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Process:  if r&lt;0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-r ; else r</a:t>
            </a: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print(‘ ’.format(r))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549" y="3933056"/>
            <a:ext cx="45720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#micro-ex4.2 abs(r)</a:t>
            </a:r>
          </a:p>
          <a:p>
            <a:r>
              <a:rPr lang="en-US" altLang="zh-CN" dirty="0"/>
              <a:t>r = 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en-US" dirty="0"/>
              <a:t>输入实数</a:t>
            </a:r>
            <a:r>
              <a:rPr lang="en-US" altLang="zh-CN" dirty="0"/>
              <a:t>:"))</a:t>
            </a:r>
          </a:p>
          <a:p>
            <a:r>
              <a:rPr lang="en-US" altLang="zh-CN" dirty="0"/>
              <a:t>if r&lt;0:</a:t>
            </a:r>
          </a:p>
          <a:p>
            <a:r>
              <a:rPr lang="en-US" altLang="zh-CN" dirty="0"/>
              <a:t>    r=-r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绝对值</a:t>
            </a:r>
            <a:r>
              <a:rPr lang="en-US" altLang="zh-CN" dirty="0"/>
              <a:t>{}".format(r))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7140" y="4348555"/>
            <a:ext cx="38669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输入实数</a:t>
            </a:r>
            <a:r>
              <a:rPr lang="en-US" altLang="zh-CN" dirty="0">
                <a:solidFill>
                  <a:srgbClr val="0000FF"/>
                </a:solidFill>
              </a:rPr>
              <a:t>:-3.6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绝对值</a:t>
            </a:r>
            <a:r>
              <a:rPr lang="en-US" altLang="zh-CN" dirty="0">
                <a:solidFill>
                  <a:srgbClr val="0000FF"/>
                </a:solidFill>
              </a:rPr>
              <a:t>3.6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32304" y="241323"/>
            <a:ext cx="117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4.1.3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317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78887" y="444951"/>
            <a:ext cx="7728001" cy="87459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微实例 </a:t>
            </a:r>
            <a:r>
              <a:rPr lang="en-US" altLang="zh-CN" sz="2800" dirty="0">
                <a:solidFill>
                  <a:srgbClr val="0000FF"/>
                </a:solidFill>
              </a:rPr>
              <a:t>4.3 </a:t>
            </a:r>
            <a:r>
              <a:rPr lang="zh-CN" altLang="en-US" sz="2800" dirty="0">
                <a:solidFill>
                  <a:srgbClr val="0000FF"/>
                </a:solidFill>
              </a:rPr>
              <a:t>整数累加 计算从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>
                <a:solidFill>
                  <a:srgbClr val="0000FF"/>
                </a:solidFill>
              </a:rPr>
              <a:t>到正整数</a:t>
            </a:r>
            <a:r>
              <a:rPr lang="en-US" altLang="zh-CN" sz="2800" dirty="0">
                <a:solidFill>
                  <a:srgbClr val="0000FF"/>
                </a:solidFill>
              </a:rPr>
              <a:t>R</a:t>
            </a:r>
            <a:r>
              <a:rPr lang="zh-CN" altLang="en-US" sz="2800" dirty="0">
                <a:solidFill>
                  <a:srgbClr val="0000FF"/>
                </a:solidFill>
              </a:rPr>
              <a:t>的累加和</a:t>
            </a:r>
            <a:br>
              <a:rPr lang="en-US" altLang="zh-CN" sz="2800" dirty="0">
                <a:solidFill>
                  <a:srgbClr val="0000FF"/>
                </a:solidFill>
              </a:rPr>
            </a:br>
            <a:r>
              <a:rPr lang="zh-CN" altLang="en-US" sz="2800" dirty="0">
                <a:solidFill>
                  <a:srgbClr val="0000FF"/>
                </a:solidFill>
              </a:rPr>
              <a:t>（循环结构）</a:t>
            </a:r>
            <a:endParaRPr sz="2800" dirty="0">
              <a:solidFill>
                <a:srgbClr val="0000FF"/>
              </a:solidFill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383791" y="1913292"/>
            <a:ext cx="879482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输入正整数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(input(“ ”))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Process: 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循环变量</a:t>
            </a:r>
            <a:r>
              <a:rPr lang="en-US" altLang="zh-CN"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累加和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 while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Output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print(‘ ’.format(S))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8886" y="3805591"/>
            <a:ext cx="45720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r>
              <a:rPr lang="en-US" altLang="zh-CN" dirty="0"/>
              <a:t>r = 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en-US" dirty="0"/>
              <a:t>输入正整数</a:t>
            </a:r>
            <a:r>
              <a:rPr lang="en-US" altLang="zh-CN" dirty="0"/>
              <a:t>:"))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S=0</a:t>
            </a:r>
          </a:p>
          <a:p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&lt;=r):</a:t>
            </a:r>
          </a:p>
          <a:p>
            <a:r>
              <a:rPr lang="en-US" altLang="zh-CN" dirty="0"/>
              <a:t>   S = </a:t>
            </a:r>
            <a:r>
              <a:rPr lang="en-US" altLang="zh-CN" dirty="0" err="1"/>
              <a:t>S+i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 = i+1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累加求和</a:t>
            </a:r>
            <a:r>
              <a:rPr lang="en-US" altLang="zh-CN" dirty="0"/>
              <a:t>{}".format(S))</a:t>
            </a:r>
          </a:p>
        </p:txBody>
      </p:sp>
      <p:sp>
        <p:nvSpPr>
          <p:cNvPr id="3" name="矩形 2"/>
          <p:cNvSpPr/>
          <p:nvPr/>
        </p:nvSpPr>
        <p:spPr>
          <a:xfrm>
            <a:off x="6417477" y="4221089"/>
            <a:ext cx="38669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输入正整数</a:t>
            </a:r>
            <a:r>
              <a:rPr lang="en-US" altLang="zh-CN" dirty="0">
                <a:solidFill>
                  <a:srgbClr val="0000FF"/>
                </a:solidFill>
              </a:rPr>
              <a:t>:100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累加求和</a:t>
            </a:r>
            <a:r>
              <a:rPr lang="en-US" altLang="zh-CN" dirty="0">
                <a:solidFill>
                  <a:srgbClr val="0000FF"/>
                </a:solidFill>
              </a:rPr>
              <a:t>5050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6537" y="851463"/>
            <a:ext cx="117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4.1.3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54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425260b-b559-4ce1-af1d-b430b01a1f06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</TotalTime>
  <Words>2116</Words>
  <Application>Microsoft Office PowerPoint</Application>
  <PresentationFormat>宽屏</PresentationFormat>
  <Paragraphs>406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΢</vt:lpstr>
      <vt:lpstr>华文琥珀</vt:lpstr>
      <vt:lpstr>微软雅黑</vt:lpstr>
      <vt:lpstr>Arial</vt:lpstr>
      <vt:lpstr>Calibri</vt:lpstr>
      <vt:lpstr>Calibri Light</vt:lpstr>
      <vt:lpstr>Consolas</vt:lpstr>
      <vt:lpstr>Times New Roman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"程序的基本控制结构"的流程图区别</vt:lpstr>
      <vt:lpstr>微实例 4.1 圆的面积和周长的计算 （顺序结构）</vt:lpstr>
      <vt:lpstr>微实例 4.2 实数的绝对值 （分支结构）</vt:lpstr>
      <vt:lpstr>微实例 4.3 整数累加 计算从1到正整数R的累加和 （循环结构）</vt:lpstr>
      <vt:lpstr>PowerPoint 演示文稿</vt:lpstr>
      <vt:lpstr>单分支结构</vt:lpstr>
      <vt:lpstr>PowerPoint 演示文稿</vt:lpstr>
      <vt:lpstr>二分支结构</vt:lpstr>
      <vt:lpstr>PowerPoint 演示文稿</vt:lpstr>
      <vt:lpstr>多分支结构</vt:lpstr>
      <vt:lpstr>多分支结构</vt:lpstr>
      <vt:lpstr>PowerPoint 演示文稿</vt:lpstr>
      <vt:lpstr>PowerPoint 演示文稿</vt:lpstr>
      <vt:lpstr>PowerPoint 演示文稿</vt:lpstr>
      <vt:lpstr>PowerPoint 演示文稿</vt:lpstr>
      <vt:lpstr>Python语言程序设计</vt:lpstr>
      <vt:lpstr>身体质量指数BMI</vt:lpstr>
      <vt:lpstr>身体质量指数BMI</vt:lpstr>
      <vt:lpstr>身体质量指标BMI（国内标准）</vt:lpstr>
      <vt:lpstr>身体质量指标BMI（国际标准）</vt:lpstr>
      <vt:lpstr>身体质量指标BMI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435</cp:revision>
  <dcterms:created xsi:type="dcterms:W3CDTF">2018-02-20T14:19:00Z</dcterms:created>
  <dcterms:modified xsi:type="dcterms:W3CDTF">2022-03-01T03:15:24Z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