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  <p:sldMasterId id="2147483707" r:id="rId2"/>
  </p:sldMasterIdLst>
  <p:notesMasterIdLst>
    <p:notesMasterId r:id="rId41"/>
  </p:notesMasterIdLst>
  <p:sldIdLst>
    <p:sldId id="334" r:id="rId3"/>
    <p:sldId id="408" r:id="rId4"/>
    <p:sldId id="397" r:id="rId5"/>
    <p:sldId id="596" r:id="rId6"/>
    <p:sldId id="626" r:id="rId7"/>
    <p:sldId id="599" r:id="rId8"/>
    <p:sldId id="600" r:id="rId9"/>
    <p:sldId id="602" r:id="rId10"/>
    <p:sldId id="604" r:id="rId11"/>
    <p:sldId id="606" r:id="rId12"/>
    <p:sldId id="608" r:id="rId13"/>
    <p:sldId id="610" r:id="rId14"/>
    <p:sldId id="611" r:id="rId15"/>
    <p:sldId id="612" r:id="rId16"/>
    <p:sldId id="625" r:id="rId17"/>
    <p:sldId id="650" r:id="rId18"/>
    <p:sldId id="651" r:id="rId19"/>
    <p:sldId id="615" r:id="rId20"/>
    <p:sldId id="628" r:id="rId21"/>
    <p:sldId id="629" r:id="rId22"/>
    <p:sldId id="652" r:id="rId23"/>
    <p:sldId id="616" r:id="rId24"/>
    <p:sldId id="617" r:id="rId25"/>
    <p:sldId id="619" r:id="rId26"/>
    <p:sldId id="621" r:id="rId27"/>
    <p:sldId id="623" r:id="rId28"/>
    <p:sldId id="627" r:id="rId29"/>
    <p:sldId id="631" r:id="rId30"/>
    <p:sldId id="634" r:id="rId31"/>
    <p:sldId id="637" r:id="rId32"/>
    <p:sldId id="638" r:id="rId33"/>
    <p:sldId id="639" r:id="rId34"/>
    <p:sldId id="641" r:id="rId35"/>
    <p:sldId id="642" r:id="rId36"/>
    <p:sldId id="649" r:id="rId37"/>
    <p:sldId id="645" r:id="rId38"/>
    <p:sldId id="647" r:id="rId39"/>
    <p:sldId id="453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8E9148-C384-4AEF-B2CD-C4397CD1D703}">
          <p14:sldIdLst>
            <p14:sldId id="334"/>
            <p14:sldId id="408"/>
            <p14:sldId id="397"/>
            <p14:sldId id="596"/>
            <p14:sldId id="626"/>
            <p14:sldId id="599"/>
            <p14:sldId id="600"/>
            <p14:sldId id="602"/>
            <p14:sldId id="604"/>
            <p14:sldId id="606"/>
            <p14:sldId id="608"/>
            <p14:sldId id="610"/>
            <p14:sldId id="611"/>
            <p14:sldId id="612"/>
            <p14:sldId id="625"/>
            <p14:sldId id="650"/>
            <p14:sldId id="651"/>
            <p14:sldId id="615"/>
            <p14:sldId id="628"/>
            <p14:sldId id="629"/>
            <p14:sldId id="652"/>
            <p14:sldId id="616"/>
            <p14:sldId id="617"/>
            <p14:sldId id="619"/>
            <p14:sldId id="621"/>
            <p14:sldId id="623"/>
            <p14:sldId id="627"/>
            <p14:sldId id="631"/>
            <p14:sldId id="634"/>
            <p14:sldId id="637"/>
            <p14:sldId id="638"/>
            <p14:sldId id="639"/>
            <p14:sldId id="641"/>
            <p14:sldId id="642"/>
            <p14:sldId id="649"/>
            <p14:sldId id="645"/>
            <p14:sldId id="647"/>
            <p14:sldId id="453"/>
          </p14:sldIdLst>
        </p14:section>
        <p14:section name="无标题节" id="{234CCB6E-6AB3-4CEF-97B1-7C70B17B9D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66FF"/>
    <a:srgbClr val="FFFFCC"/>
    <a:srgbClr val="0000FF"/>
    <a:srgbClr val="006600"/>
    <a:srgbClr val="D60093"/>
    <a:srgbClr val="CCFFFF"/>
    <a:srgbClr val="FF00FF"/>
    <a:srgbClr val="FF66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>
      <p:cViewPr varScale="1">
        <p:scale>
          <a:sx n="112" d="100"/>
          <a:sy n="112" d="100"/>
        </p:scale>
        <p:origin x="3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185-78AD-4112-B07B-3AFF3BB0823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1F6F-FE44-4848-BFBC-F9B26937F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2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6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0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6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4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344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271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621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298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8297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9900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46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8956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62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1587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059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8005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777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3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3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5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3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939586"/>
            <a:ext cx="7686652" cy="175963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4</a:t>
            </a:r>
            <a:r>
              <a:rPr lang="zh-CN" altLang="en-US" sz="4400" b="1" dirty="0">
                <a:solidFill>
                  <a:srgbClr val="4BACC6"/>
                </a:solidFill>
              </a:rPr>
              <a:t>课 程序控制结构（循环）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4.4-4.6)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1276" y="1122744"/>
            <a:ext cx="6523116" cy="210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791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列表遍历循环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438785" algn="ctr">
              <a:spcBef>
                <a:spcPts val="1920"/>
              </a:spcBef>
              <a:tabLst>
                <a:tab pos="1280160" algn="l"/>
                <a:tab pos="2289175" algn="l"/>
                <a:tab pos="2961640" algn="l"/>
                <a:tab pos="3634740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item	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ls	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366010"/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/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55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spc="-5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此处</a:t>
            </a:r>
            <a:r>
              <a:rPr sz="2400" b="1" spc="-5" dirty="0" err="1">
                <a:solidFill>
                  <a:srgbClr val="0066FF"/>
                </a:solidFill>
                <a:latin typeface="微软雅黑" panose="020B0503020204020204" charset="-122"/>
                <a:cs typeface="微软雅黑" panose="020B0503020204020204" charset="-122"/>
              </a:rPr>
              <a:t>ls</a:t>
            </a:r>
            <a:r>
              <a:rPr sz="2400" b="1" spc="-5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是一个列表</a:t>
            </a:r>
            <a:r>
              <a:rPr lang="en-US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[&lt;</a:t>
            </a: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元素</a:t>
            </a:r>
            <a:r>
              <a:rPr lang="en-US" altLang="zh-CN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&gt;,&lt;</a:t>
            </a: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元素</a:t>
            </a:r>
            <a:r>
              <a:rPr lang="en-US" altLang="zh-CN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&gt;]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，遍历其每个元素，产生循环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8"/>
          <p:cNvSpPr txBox="1">
            <a:spLocks noGrp="1"/>
          </p:cNvSpPr>
          <p:nvPr>
            <p:ph type="title"/>
          </p:nvPr>
        </p:nvSpPr>
        <p:spPr>
          <a:xfrm>
            <a:off x="2135560" y="415153"/>
            <a:ext cx="35833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306509" y="3783036"/>
            <a:ext cx="477647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965" marR="5080" indent="-977900">
              <a:lnSpc>
                <a:spcPct val="120000"/>
              </a:lnSpc>
              <a:tabLst>
                <a:tab pos="2667000" algn="l"/>
                <a:tab pos="3924935" algn="l"/>
              </a:tabLst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item 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5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[123,</a:t>
            </a:r>
            <a:r>
              <a:rPr sz="2000" b="1" spc="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,	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456]</a:t>
            </a:r>
            <a:r>
              <a:rPr sz="2000" b="1" spc="-1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(item,	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","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25"/>
              </a:spcBef>
            </a:pPr>
            <a:endParaRPr sz="2900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123,PY,456,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27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2214" y="1143488"/>
            <a:ext cx="6252845" cy="1733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791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文件遍历循环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60655" algn="ctr">
              <a:spcBef>
                <a:spcPts val="1920"/>
              </a:spcBef>
              <a:tabLst>
                <a:tab pos="1002030" algn="l"/>
                <a:tab pos="2011045" algn="l"/>
                <a:tab pos="2683510" algn="l"/>
                <a:tab pos="3356610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line	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fi	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366010"/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/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5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fi是一个文件标识符，遍历其每行，产生循环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3322449" y="3542515"/>
            <a:ext cx="28200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line 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fi</a:t>
            </a:r>
            <a:r>
              <a:rPr sz="2000" b="1" spc="-6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(line)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863755" y="4589832"/>
            <a:ext cx="1246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000FFF"/>
                </a:solidFill>
                <a:latin typeface="微软雅黑" panose="020B0503020204020204" charset="-122"/>
                <a:cs typeface="微软雅黑" panose="020B0503020204020204" charset="-122"/>
              </a:rPr>
              <a:t>优美胜于丑陋 明了胜于隐晦 简洁胜于复杂</a:t>
            </a:r>
            <a:endParaRPr sz="16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05614" y="3251886"/>
            <a:ext cx="2029205" cy="2029206"/>
            <a:chOff x="5781611" y="3251886"/>
            <a:chExt cx="2029205" cy="2029206"/>
          </a:xfrm>
        </p:grpSpPr>
        <p:sp>
          <p:nvSpPr>
            <p:cNvPr id="11" name="object 2"/>
            <p:cNvSpPr/>
            <p:nvPr/>
          </p:nvSpPr>
          <p:spPr>
            <a:xfrm>
              <a:off x="5781611" y="3251886"/>
              <a:ext cx="2029205" cy="20292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8"/>
            <p:cNvSpPr txBox="1"/>
            <p:nvPr/>
          </p:nvSpPr>
          <p:spPr>
            <a:xfrm>
              <a:off x="6148577" y="3751054"/>
              <a:ext cx="1246505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just">
                <a:lnSpc>
                  <a:spcPct val="150000"/>
                </a:lnSpc>
                <a:spcBef>
                  <a:spcPts val="100"/>
                </a:spcBef>
              </a:pPr>
              <a:r>
                <a:rPr sz="1600" dirty="0">
                  <a:solidFill>
                    <a:prstClr val="black"/>
                  </a:solidFill>
                  <a:latin typeface="微软雅黑" panose="020B0503020204020204" charset="-122"/>
                  <a:cs typeface="微软雅黑" panose="020B0503020204020204" charset="-122"/>
                </a:rPr>
                <a:t>优美胜于丑陋 明了胜于隐晦 简洁胜于复杂</a:t>
              </a:r>
            </a:p>
          </p:txBody>
        </p:sp>
      </p:grpSp>
      <p:sp>
        <p:nvSpPr>
          <p:cNvPr id="17" name="object 8"/>
          <p:cNvSpPr txBox="1">
            <a:spLocks/>
          </p:cNvSpPr>
          <p:nvPr/>
        </p:nvSpPr>
        <p:spPr>
          <a:xfrm>
            <a:off x="2135560" y="415153"/>
            <a:ext cx="35833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遍历循环的示例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923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142895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8061" y="1904724"/>
            <a:ext cx="3842698" cy="1634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1258" y="539100"/>
            <a:ext cx="39293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 err="1"/>
              <a:t>遍历循环</a:t>
            </a:r>
            <a:r>
              <a:rPr lang="zh-CN" altLang="en-US" dirty="0">
                <a:solidFill>
                  <a:srgbClr val="C00000"/>
                </a:solidFill>
              </a:rPr>
              <a:t>小结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592" y="1746275"/>
            <a:ext cx="4153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1120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	</a:t>
            </a: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循环变量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000" b="1" spc="-1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1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遍历结构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2396" y="1484787"/>
            <a:ext cx="1418590" cy="203835"/>
          </a:xfrm>
          <a:custGeom>
            <a:avLst/>
            <a:gdLst/>
            <a:ahLst/>
            <a:cxnLst/>
            <a:rect l="l" t="t" r="r" b="b"/>
            <a:pathLst>
              <a:path w="1418589" h="203834">
                <a:moveTo>
                  <a:pt x="82168" y="92328"/>
                </a:moveTo>
                <a:lnTo>
                  <a:pt x="74167" y="93090"/>
                </a:lnTo>
                <a:lnTo>
                  <a:pt x="69723" y="98425"/>
                </a:lnTo>
                <a:lnTo>
                  <a:pt x="0" y="183134"/>
                </a:lnTo>
                <a:lnTo>
                  <a:pt x="114935" y="203453"/>
                </a:lnTo>
                <a:lnTo>
                  <a:pt x="121412" y="198881"/>
                </a:lnTo>
                <a:lnTo>
                  <a:pt x="122554" y="192024"/>
                </a:lnTo>
                <a:lnTo>
                  <a:pt x="123613" y="186309"/>
                </a:lnTo>
                <a:lnTo>
                  <a:pt x="27686" y="186309"/>
                </a:lnTo>
                <a:lnTo>
                  <a:pt x="19050" y="162687"/>
                </a:lnTo>
                <a:lnTo>
                  <a:pt x="62605" y="146621"/>
                </a:lnTo>
                <a:lnTo>
                  <a:pt x="89153" y="114426"/>
                </a:lnTo>
                <a:lnTo>
                  <a:pt x="93599" y="109092"/>
                </a:lnTo>
                <a:lnTo>
                  <a:pt x="92837" y="101218"/>
                </a:lnTo>
                <a:lnTo>
                  <a:pt x="82168" y="92328"/>
                </a:lnTo>
                <a:close/>
              </a:path>
              <a:path w="1418589" h="203834">
                <a:moveTo>
                  <a:pt x="62605" y="146621"/>
                </a:moveTo>
                <a:lnTo>
                  <a:pt x="19050" y="162687"/>
                </a:lnTo>
                <a:lnTo>
                  <a:pt x="27686" y="186309"/>
                </a:lnTo>
                <a:lnTo>
                  <a:pt x="38051" y="182499"/>
                </a:lnTo>
                <a:lnTo>
                  <a:pt x="33019" y="182499"/>
                </a:lnTo>
                <a:lnTo>
                  <a:pt x="25526" y="162178"/>
                </a:lnTo>
                <a:lnTo>
                  <a:pt x="49776" y="162178"/>
                </a:lnTo>
                <a:lnTo>
                  <a:pt x="62605" y="146621"/>
                </a:lnTo>
                <a:close/>
              </a:path>
              <a:path w="1418589" h="203834">
                <a:moveTo>
                  <a:pt x="71303" y="170276"/>
                </a:moveTo>
                <a:lnTo>
                  <a:pt x="27686" y="186309"/>
                </a:lnTo>
                <a:lnTo>
                  <a:pt x="123613" y="186309"/>
                </a:lnTo>
                <a:lnTo>
                  <a:pt x="123825" y="185165"/>
                </a:lnTo>
                <a:lnTo>
                  <a:pt x="119252" y="178688"/>
                </a:lnTo>
                <a:lnTo>
                  <a:pt x="112394" y="177545"/>
                </a:lnTo>
                <a:lnTo>
                  <a:pt x="71303" y="170276"/>
                </a:lnTo>
                <a:close/>
              </a:path>
              <a:path w="1418589" h="203834">
                <a:moveTo>
                  <a:pt x="25526" y="162178"/>
                </a:moveTo>
                <a:lnTo>
                  <a:pt x="33019" y="182499"/>
                </a:lnTo>
                <a:lnTo>
                  <a:pt x="46689" y="165922"/>
                </a:lnTo>
                <a:lnTo>
                  <a:pt x="25526" y="162178"/>
                </a:lnTo>
                <a:close/>
              </a:path>
              <a:path w="1418589" h="203834">
                <a:moveTo>
                  <a:pt x="46689" y="165922"/>
                </a:moveTo>
                <a:lnTo>
                  <a:pt x="33019" y="182499"/>
                </a:lnTo>
                <a:lnTo>
                  <a:pt x="38051" y="182499"/>
                </a:lnTo>
                <a:lnTo>
                  <a:pt x="71303" y="170276"/>
                </a:lnTo>
                <a:lnTo>
                  <a:pt x="46689" y="165922"/>
                </a:lnTo>
                <a:close/>
              </a:path>
              <a:path w="1418589" h="203834">
                <a:moveTo>
                  <a:pt x="944895" y="25145"/>
                </a:moveTo>
                <a:lnTo>
                  <a:pt x="690244" y="25145"/>
                </a:lnTo>
                <a:lnTo>
                  <a:pt x="734060" y="25653"/>
                </a:lnTo>
                <a:lnTo>
                  <a:pt x="778001" y="27939"/>
                </a:lnTo>
                <a:lnTo>
                  <a:pt x="822198" y="31876"/>
                </a:lnTo>
                <a:lnTo>
                  <a:pt x="866648" y="37464"/>
                </a:lnTo>
                <a:lnTo>
                  <a:pt x="911225" y="44450"/>
                </a:lnTo>
                <a:lnTo>
                  <a:pt x="956055" y="52704"/>
                </a:lnTo>
                <a:lnTo>
                  <a:pt x="1001013" y="62229"/>
                </a:lnTo>
                <a:lnTo>
                  <a:pt x="1046099" y="72770"/>
                </a:lnTo>
                <a:lnTo>
                  <a:pt x="1091311" y="84454"/>
                </a:lnTo>
                <a:lnTo>
                  <a:pt x="1136523" y="96774"/>
                </a:lnTo>
                <a:lnTo>
                  <a:pt x="1227454" y="123570"/>
                </a:lnTo>
                <a:lnTo>
                  <a:pt x="1318894" y="152400"/>
                </a:lnTo>
                <a:lnTo>
                  <a:pt x="1410335" y="182244"/>
                </a:lnTo>
                <a:lnTo>
                  <a:pt x="1418208" y="158368"/>
                </a:lnTo>
                <a:lnTo>
                  <a:pt x="1235075" y="99567"/>
                </a:lnTo>
                <a:lnTo>
                  <a:pt x="1143507" y="72516"/>
                </a:lnTo>
                <a:lnTo>
                  <a:pt x="1097914" y="60070"/>
                </a:lnTo>
                <a:lnTo>
                  <a:pt x="1052322" y="48513"/>
                </a:lnTo>
                <a:lnTo>
                  <a:pt x="1006728" y="37718"/>
                </a:lnTo>
                <a:lnTo>
                  <a:pt x="961136" y="28193"/>
                </a:lnTo>
                <a:lnTo>
                  <a:pt x="944895" y="25145"/>
                </a:lnTo>
                <a:close/>
              </a:path>
              <a:path w="1418589" h="203834">
                <a:moveTo>
                  <a:pt x="690499" y="0"/>
                </a:moveTo>
                <a:lnTo>
                  <a:pt x="645922" y="1269"/>
                </a:lnTo>
                <a:lnTo>
                  <a:pt x="601472" y="4444"/>
                </a:lnTo>
                <a:lnTo>
                  <a:pt x="557276" y="9398"/>
                </a:lnTo>
                <a:lnTo>
                  <a:pt x="513206" y="15875"/>
                </a:lnTo>
                <a:lnTo>
                  <a:pt x="469391" y="23749"/>
                </a:lnTo>
                <a:lnTo>
                  <a:pt x="425703" y="32892"/>
                </a:lnTo>
                <a:lnTo>
                  <a:pt x="382142" y="43306"/>
                </a:lnTo>
                <a:lnTo>
                  <a:pt x="338836" y="54863"/>
                </a:lnTo>
                <a:lnTo>
                  <a:pt x="295528" y="67437"/>
                </a:lnTo>
                <a:lnTo>
                  <a:pt x="252475" y="80772"/>
                </a:lnTo>
                <a:lnTo>
                  <a:pt x="209423" y="94741"/>
                </a:lnTo>
                <a:lnTo>
                  <a:pt x="166497" y="109347"/>
                </a:lnTo>
                <a:lnTo>
                  <a:pt x="81025" y="139826"/>
                </a:lnTo>
                <a:lnTo>
                  <a:pt x="46689" y="165922"/>
                </a:lnTo>
                <a:lnTo>
                  <a:pt x="71303" y="170276"/>
                </a:lnTo>
                <a:lnTo>
                  <a:pt x="174625" y="133095"/>
                </a:lnTo>
                <a:lnTo>
                  <a:pt x="217297" y="118617"/>
                </a:lnTo>
                <a:lnTo>
                  <a:pt x="259968" y="104775"/>
                </a:lnTo>
                <a:lnTo>
                  <a:pt x="302640" y="91566"/>
                </a:lnTo>
                <a:lnTo>
                  <a:pt x="345313" y="79120"/>
                </a:lnTo>
                <a:lnTo>
                  <a:pt x="387985" y="67817"/>
                </a:lnTo>
                <a:lnTo>
                  <a:pt x="430783" y="57530"/>
                </a:lnTo>
                <a:lnTo>
                  <a:pt x="473837" y="48387"/>
                </a:lnTo>
                <a:lnTo>
                  <a:pt x="516889" y="40639"/>
                </a:lnTo>
                <a:lnTo>
                  <a:pt x="560069" y="34416"/>
                </a:lnTo>
                <a:lnTo>
                  <a:pt x="603250" y="29590"/>
                </a:lnTo>
                <a:lnTo>
                  <a:pt x="646683" y="26415"/>
                </a:lnTo>
                <a:lnTo>
                  <a:pt x="690244" y="25145"/>
                </a:lnTo>
                <a:lnTo>
                  <a:pt x="944895" y="25145"/>
                </a:lnTo>
                <a:lnTo>
                  <a:pt x="915797" y="19685"/>
                </a:lnTo>
                <a:lnTo>
                  <a:pt x="870585" y="12573"/>
                </a:lnTo>
                <a:lnTo>
                  <a:pt x="825245" y="6985"/>
                </a:lnTo>
                <a:lnTo>
                  <a:pt x="780288" y="2920"/>
                </a:lnTo>
                <a:lnTo>
                  <a:pt x="735329" y="507"/>
                </a:lnTo>
                <a:lnTo>
                  <a:pt x="690499" y="0"/>
                </a:lnTo>
                <a:close/>
              </a:path>
              <a:path w="1418589" h="203834">
                <a:moveTo>
                  <a:pt x="49776" y="162178"/>
                </a:moveTo>
                <a:lnTo>
                  <a:pt x="25526" y="162178"/>
                </a:lnTo>
                <a:lnTo>
                  <a:pt x="46689" y="165922"/>
                </a:lnTo>
                <a:lnTo>
                  <a:pt x="49776" y="162178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4883" y="2508275"/>
            <a:ext cx="2952750" cy="234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9285">
              <a:spcBef>
                <a:spcPts val="95"/>
              </a:spcBef>
            </a:pP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15900" indent="-203835">
              <a:spcBef>
                <a:spcPts val="2250"/>
              </a:spcBef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2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计数循环</a:t>
            </a:r>
            <a:r>
              <a:rPr sz="22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(N</a:t>
            </a:r>
            <a:r>
              <a:rPr sz="22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次)</a:t>
            </a:r>
            <a:endParaRPr sz="22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50"/>
              </a:spcBef>
              <a:buClr>
                <a:srgbClr val="007EDE"/>
              </a:buClr>
              <a:buFont typeface="΢"/>
              <a:buChar char="-"/>
            </a:pPr>
            <a:endParaRPr sz="22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15900" indent="-203835"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2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计数循环(特定次)</a:t>
            </a:r>
            <a:endParaRPr sz="22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55"/>
              </a:spcBef>
              <a:buClr>
                <a:srgbClr val="007EDE"/>
              </a:buClr>
              <a:buFont typeface="΢"/>
              <a:buChar char="-"/>
            </a:pPr>
            <a:endParaRPr sz="22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15900" indent="-203835"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2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字符串遍历循环</a:t>
            </a:r>
            <a:endParaRPr sz="22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1324" y="3099079"/>
            <a:ext cx="1906905" cy="1746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2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列表遍历循环</a:t>
            </a:r>
            <a:endParaRPr sz="22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55"/>
              </a:spcBef>
              <a:buClr>
                <a:srgbClr val="007EDE"/>
              </a:buClr>
              <a:buFont typeface="΢"/>
              <a:buChar char="-"/>
            </a:pPr>
            <a:endParaRPr sz="22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15900" indent="-203835"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2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文件遍历循环</a:t>
            </a:r>
            <a:endParaRPr sz="22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50"/>
              </a:spcBef>
            </a:pPr>
            <a:endParaRPr sz="22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5"/>
              </a:spcBef>
            </a:pPr>
            <a:r>
              <a:rPr sz="22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200" spc="-15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……</a:t>
            </a:r>
            <a:endParaRPr sz="22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88" y="394865"/>
            <a:ext cx="1549115" cy="10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768" y="3212979"/>
            <a:ext cx="51845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dirty="0" err="1"/>
              <a:t>无限循环</a:t>
            </a:r>
            <a:r>
              <a:rPr lang="en-US" dirty="0"/>
              <a:t> </a:t>
            </a:r>
            <a:r>
              <a:rPr lang="en-US" altLang="zh-CN" dirty="0"/>
              <a:t>while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4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8653" y="1874170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6317" y="276868"/>
            <a:ext cx="6696743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 err="1"/>
              <a:t>无限循环</a:t>
            </a:r>
            <a:r>
              <a:rPr lang="en-US" sz="3200" dirty="0" err="1"/>
              <a:t>while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（不确定次数循环）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7527" y="1204343"/>
            <a:ext cx="4971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sz="2400"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while+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条件控制的循环运行方式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5520" y="3373337"/>
            <a:ext cx="81369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55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反复执行语句块，直到条件不满足时结束</a:t>
            </a:r>
            <a:r>
              <a:rPr lang="en-US"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14134" y="1975274"/>
            <a:ext cx="2532254" cy="1136208"/>
            <a:chOff x="2074313" y="2064015"/>
            <a:chExt cx="2532254" cy="1136208"/>
          </a:xfrm>
        </p:grpSpPr>
        <p:sp>
          <p:nvSpPr>
            <p:cNvPr id="3" name="object 3"/>
            <p:cNvSpPr/>
            <p:nvPr/>
          </p:nvSpPr>
          <p:spPr>
            <a:xfrm>
              <a:off x="3053992" y="2791471"/>
              <a:ext cx="196469" cy="151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191279" y="2144026"/>
              <a:ext cx="1216660" cy="847725"/>
            </a:xfrm>
            <a:custGeom>
              <a:avLst/>
              <a:gdLst/>
              <a:ahLst/>
              <a:cxnLst/>
              <a:rect l="l" t="t" r="r" b="b"/>
              <a:pathLst>
                <a:path w="1216660" h="847725">
                  <a:moveTo>
                    <a:pt x="251677" y="369443"/>
                  </a:moveTo>
                  <a:lnTo>
                    <a:pt x="62992" y="369443"/>
                  </a:lnTo>
                  <a:lnTo>
                    <a:pt x="68453" y="372363"/>
                  </a:lnTo>
                  <a:lnTo>
                    <a:pt x="72008" y="378713"/>
                  </a:lnTo>
                  <a:lnTo>
                    <a:pt x="89534" y="417306"/>
                  </a:lnTo>
                  <a:lnTo>
                    <a:pt x="115061" y="485901"/>
                  </a:lnTo>
                  <a:lnTo>
                    <a:pt x="180847" y="671321"/>
                  </a:lnTo>
                  <a:lnTo>
                    <a:pt x="194040" y="709568"/>
                  </a:lnTo>
                  <a:lnTo>
                    <a:pt x="210994" y="764726"/>
                  </a:lnTo>
                  <a:lnTo>
                    <a:pt x="215899" y="788924"/>
                  </a:lnTo>
                  <a:lnTo>
                    <a:pt x="213486" y="794638"/>
                  </a:lnTo>
                  <a:lnTo>
                    <a:pt x="167640" y="816990"/>
                  </a:lnTo>
                  <a:lnTo>
                    <a:pt x="165354" y="821689"/>
                  </a:lnTo>
                  <a:lnTo>
                    <a:pt x="173735" y="845565"/>
                  </a:lnTo>
                  <a:lnTo>
                    <a:pt x="178434" y="847470"/>
                  </a:lnTo>
                  <a:lnTo>
                    <a:pt x="198387" y="839346"/>
                  </a:lnTo>
                  <a:lnTo>
                    <a:pt x="218424" y="831532"/>
                  </a:lnTo>
                  <a:lnTo>
                    <a:pt x="258698" y="816737"/>
                  </a:lnTo>
                  <a:lnTo>
                    <a:pt x="294989" y="804433"/>
                  </a:lnTo>
                  <a:lnTo>
                    <a:pt x="334518" y="792226"/>
                  </a:lnTo>
                  <a:lnTo>
                    <a:pt x="336931" y="787781"/>
                  </a:lnTo>
                  <a:lnTo>
                    <a:pt x="331771" y="773302"/>
                  </a:lnTo>
                  <a:lnTo>
                    <a:pt x="273938" y="773302"/>
                  </a:lnTo>
                  <a:lnTo>
                    <a:pt x="268478" y="770382"/>
                  </a:lnTo>
                  <a:lnTo>
                    <a:pt x="247395" y="725328"/>
                  </a:lnTo>
                  <a:lnTo>
                    <a:pt x="221869" y="656844"/>
                  </a:lnTo>
                  <a:lnTo>
                    <a:pt x="140588" y="427481"/>
                  </a:lnTo>
                  <a:lnTo>
                    <a:pt x="346028" y="427481"/>
                  </a:lnTo>
                  <a:lnTo>
                    <a:pt x="343503" y="425973"/>
                  </a:lnTo>
                  <a:lnTo>
                    <a:pt x="301589" y="400484"/>
                  </a:lnTo>
                  <a:lnTo>
                    <a:pt x="260734" y="375166"/>
                  </a:lnTo>
                  <a:lnTo>
                    <a:pt x="251677" y="369443"/>
                  </a:lnTo>
                  <a:close/>
                </a:path>
                <a:path w="1216660" h="847725">
                  <a:moveTo>
                    <a:pt x="323722" y="761745"/>
                  </a:moveTo>
                  <a:lnTo>
                    <a:pt x="286218" y="771836"/>
                  </a:lnTo>
                  <a:lnTo>
                    <a:pt x="273938" y="773302"/>
                  </a:lnTo>
                  <a:lnTo>
                    <a:pt x="331771" y="773302"/>
                  </a:lnTo>
                  <a:lnTo>
                    <a:pt x="328421" y="763905"/>
                  </a:lnTo>
                  <a:lnTo>
                    <a:pt x="323722" y="761745"/>
                  </a:lnTo>
                  <a:close/>
                </a:path>
                <a:path w="1216660" h="847725">
                  <a:moveTo>
                    <a:pt x="346028" y="427481"/>
                  </a:moveTo>
                  <a:lnTo>
                    <a:pt x="140588" y="427481"/>
                  </a:lnTo>
                  <a:lnTo>
                    <a:pt x="318637" y="535534"/>
                  </a:lnTo>
                  <a:lnTo>
                    <a:pt x="501557" y="644115"/>
                  </a:lnTo>
                  <a:lnTo>
                    <a:pt x="569683" y="683168"/>
                  </a:lnTo>
                  <a:lnTo>
                    <a:pt x="597916" y="698881"/>
                  </a:lnTo>
                  <a:lnTo>
                    <a:pt x="624395" y="693753"/>
                  </a:lnTo>
                  <a:lnTo>
                    <a:pt x="661161" y="687196"/>
                  </a:lnTo>
                  <a:lnTo>
                    <a:pt x="664591" y="682370"/>
                  </a:lnTo>
                  <a:lnTo>
                    <a:pt x="651758" y="652365"/>
                  </a:lnTo>
                  <a:lnTo>
                    <a:pt x="634603" y="608441"/>
                  </a:lnTo>
                  <a:lnTo>
                    <a:pt x="615148" y="556006"/>
                  </a:lnTo>
                  <a:lnTo>
                    <a:pt x="568959" y="556006"/>
                  </a:lnTo>
                  <a:lnTo>
                    <a:pt x="475599" y="503472"/>
                  </a:lnTo>
                  <a:lnTo>
                    <a:pt x="386476" y="451634"/>
                  </a:lnTo>
                  <a:lnTo>
                    <a:pt x="346028" y="427481"/>
                  </a:lnTo>
                  <a:close/>
                </a:path>
                <a:path w="1216660" h="847725">
                  <a:moveTo>
                    <a:pt x="504904" y="234442"/>
                  </a:moveTo>
                  <a:lnTo>
                    <a:pt x="444245" y="234442"/>
                  </a:lnTo>
                  <a:lnTo>
                    <a:pt x="449706" y="237362"/>
                  </a:lnTo>
                  <a:lnTo>
                    <a:pt x="453262" y="243712"/>
                  </a:lnTo>
                  <a:lnTo>
                    <a:pt x="470789" y="282305"/>
                  </a:lnTo>
                  <a:lnTo>
                    <a:pt x="496316" y="350900"/>
                  </a:lnTo>
                  <a:lnTo>
                    <a:pt x="568959" y="556006"/>
                  </a:lnTo>
                  <a:lnTo>
                    <a:pt x="615148" y="556006"/>
                  </a:lnTo>
                  <a:lnTo>
                    <a:pt x="587374" y="478789"/>
                  </a:lnTo>
                  <a:lnTo>
                    <a:pt x="536956" y="336423"/>
                  </a:lnTo>
                  <a:lnTo>
                    <a:pt x="523763" y="298229"/>
                  </a:lnTo>
                  <a:lnTo>
                    <a:pt x="506809" y="243036"/>
                  </a:lnTo>
                  <a:lnTo>
                    <a:pt x="504904" y="234442"/>
                  </a:lnTo>
                  <a:close/>
                </a:path>
                <a:path w="1216660" h="847725">
                  <a:moveTo>
                    <a:pt x="144525" y="300227"/>
                  </a:moveTo>
                  <a:lnTo>
                    <a:pt x="89269" y="321927"/>
                  </a:lnTo>
                  <a:lnTo>
                    <a:pt x="51311" y="335357"/>
                  </a:lnTo>
                  <a:lnTo>
                    <a:pt x="2412" y="350519"/>
                  </a:lnTo>
                  <a:lnTo>
                    <a:pt x="0" y="354838"/>
                  </a:lnTo>
                  <a:lnTo>
                    <a:pt x="8508" y="378713"/>
                  </a:lnTo>
                  <a:lnTo>
                    <a:pt x="13207" y="381000"/>
                  </a:lnTo>
                  <a:lnTo>
                    <a:pt x="29567" y="376380"/>
                  </a:lnTo>
                  <a:lnTo>
                    <a:pt x="42068" y="372998"/>
                  </a:lnTo>
                  <a:lnTo>
                    <a:pt x="50712" y="370855"/>
                  </a:lnTo>
                  <a:lnTo>
                    <a:pt x="55498" y="369950"/>
                  </a:lnTo>
                  <a:lnTo>
                    <a:pt x="62992" y="369443"/>
                  </a:lnTo>
                  <a:lnTo>
                    <a:pt x="251677" y="369443"/>
                  </a:lnTo>
                  <a:lnTo>
                    <a:pt x="220939" y="350018"/>
                  </a:lnTo>
                  <a:lnTo>
                    <a:pt x="182203" y="325038"/>
                  </a:lnTo>
                  <a:lnTo>
                    <a:pt x="144525" y="300227"/>
                  </a:lnTo>
                  <a:close/>
                </a:path>
                <a:path w="1216660" h="847725">
                  <a:moveTo>
                    <a:pt x="539749" y="160274"/>
                  </a:moveTo>
                  <a:lnTo>
                    <a:pt x="501904" y="175418"/>
                  </a:lnTo>
                  <a:lnTo>
                    <a:pt x="459105" y="191135"/>
                  </a:lnTo>
                  <a:lnTo>
                    <a:pt x="422529" y="203517"/>
                  </a:lnTo>
                  <a:lnTo>
                    <a:pt x="383667" y="215519"/>
                  </a:lnTo>
                  <a:lnTo>
                    <a:pt x="381254" y="219837"/>
                  </a:lnTo>
                  <a:lnTo>
                    <a:pt x="389762" y="243712"/>
                  </a:lnTo>
                  <a:lnTo>
                    <a:pt x="394461" y="245999"/>
                  </a:lnTo>
                  <a:lnTo>
                    <a:pt x="410821" y="241379"/>
                  </a:lnTo>
                  <a:lnTo>
                    <a:pt x="423322" y="237997"/>
                  </a:lnTo>
                  <a:lnTo>
                    <a:pt x="431966" y="235854"/>
                  </a:lnTo>
                  <a:lnTo>
                    <a:pt x="436753" y="234950"/>
                  </a:lnTo>
                  <a:lnTo>
                    <a:pt x="444245" y="234442"/>
                  </a:lnTo>
                  <a:lnTo>
                    <a:pt x="504904" y="234442"/>
                  </a:lnTo>
                  <a:lnTo>
                    <a:pt x="503046" y="226060"/>
                  </a:lnTo>
                  <a:lnTo>
                    <a:pt x="534541" y="197520"/>
                  </a:lnTo>
                  <a:lnTo>
                    <a:pt x="550163" y="190881"/>
                  </a:lnTo>
                  <a:lnTo>
                    <a:pt x="552831" y="185927"/>
                  </a:lnTo>
                  <a:lnTo>
                    <a:pt x="544321" y="162179"/>
                  </a:lnTo>
                  <a:lnTo>
                    <a:pt x="539749" y="160274"/>
                  </a:lnTo>
                  <a:close/>
                </a:path>
                <a:path w="1216660" h="847725">
                  <a:moveTo>
                    <a:pt x="1065657" y="0"/>
                  </a:moveTo>
                  <a:lnTo>
                    <a:pt x="1019532" y="978"/>
                  </a:lnTo>
                  <a:lnTo>
                    <a:pt x="974312" y="6016"/>
                  </a:lnTo>
                  <a:lnTo>
                    <a:pt x="929997" y="15126"/>
                  </a:lnTo>
                  <a:lnTo>
                    <a:pt x="886586" y="28320"/>
                  </a:lnTo>
                  <a:lnTo>
                    <a:pt x="835699" y="49521"/>
                  </a:lnTo>
                  <a:lnTo>
                    <a:pt x="791389" y="74727"/>
                  </a:lnTo>
                  <a:lnTo>
                    <a:pt x="753651" y="103951"/>
                  </a:lnTo>
                  <a:lnTo>
                    <a:pt x="722478" y="137203"/>
                  </a:lnTo>
                  <a:lnTo>
                    <a:pt x="697865" y="174498"/>
                  </a:lnTo>
                  <a:lnTo>
                    <a:pt x="677576" y="223434"/>
                  </a:lnTo>
                  <a:lnTo>
                    <a:pt x="668908" y="274812"/>
                  </a:lnTo>
                  <a:lnTo>
                    <a:pt x="671861" y="328642"/>
                  </a:lnTo>
                  <a:lnTo>
                    <a:pt x="686434" y="384937"/>
                  </a:lnTo>
                  <a:lnTo>
                    <a:pt x="718518" y="450850"/>
                  </a:lnTo>
                  <a:lnTo>
                    <a:pt x="764412" y="506094"/>
                  </a:lnTo>
                  <a:lnTo>
                    <a:pt x="798423" y="533432"/>
                  </a:lnTo>
                  <a:lnTo>
                    <a:pt x="835247" y="553721"/>
                  </a:lnTo>
                  <a:lnTo>
                    <a:pt x="874887" y="566957"/>
                  </a:lnTo>
                  <a:lnTo>
                    <a:pt x="917341" y="573134"/>
                  </a:lnTo>
                  <a:lnTo>
                    <a:pt x="962610" y="572249"/>
                  </a:lnTo>
                  <a:lnTo>
                    <a:pt x="1010694" y="564298"/>
                  </a:lnTo>
                  <a:lnTo>
                    <a:pt x="1061593" y="549275"/>
                  </a:lnTo>
                  <a:lnTo>
                    <a:pt x="1105334" y="530935"/>
                  </a:lnTo>
                  <a:lnTo>
                    <a:pt x="1145111" y="508285"/>
                  </a:lnTo>
                  <a:lnTo>
                    <a:pt x="1150924" y="503904"/>
                  </a:lnTo>
                  <a:lnTo>
                    <a:pt x="1007713" y="503904"/>
                  </a:lnTo>
                  <a:lnTo>
                    <a:pt x="974927" y="502923"/>
                  </a:lnTo>
                  <a:lnTo>
                    <a:pt x="903090" y="477955"/>
                  </a:lnTo>
                  <a:lnTo>
                    <a:pt x="866949" y="452741"/>
                  </a:lnTo>
                  <a:lnTo>
                    <a:pt x="836069" y="420413"/>
                  </a:lnTo>
                  <a:lnTo>
                    <a:pt x="810443" y="380965"/>
                  </a:lnTo>
                  <a:lnTo>
                    <a:pt x="790067" y="334390"/>
                  </a:lnTo>
                  <a:lnTo>
                    <a:pt x="777565" y="289452"/>
                  </a:lnTo>
                  <a:lnTo>
                    <a:pt x="772826" y="247205"/>
                  </a:lnTo>
                  <a:lnTo>
                    <a:pt x="775850" y="207625"/>
                  </a:lnTo>
                  <a:lnTo>
                    <a:pt x="786637" y="170687"/>
                  </a:lnTo>
                  <a:lnTo>
                    <a:pt x="829849" y="109823"/>
                  </a:lnTo>
                  <a:lnTo>
                    <a:pt x="861968" y="87034"/>
                  </a:lnTo>
                  <a:lnTo>
                    <a:pt x="901065" y="69342"/>
                  </a:lnTo>
                  <a:lnTo>
                    <a:pt x="941143" y="58626"/>
                  </a:lnTo>
                  <a:lnTo>
                    <a:pt x="978519" y="55816"/>
                  </a:lnTo>
                  <a:lnTo>
                    <a:pt x="1080233" y="55816"/>
                  </a:lnTo>
                  <a:lnTo>
                    <a:pt x="1075529" y="30805"/>
                  </a:lnTo>
                  <a:lnTo>
                    <a:pt x="1072007" y="3682"/>
                  </a:lnTo>
                  <a:lnTo>
                    <a:pt x="1065657" y="0"/>
                  </a:lnTo>
                  <a:close/>
                </a:path>
                <a:path w="1216660" h="847725">
                  <a:moveTo>
                    <a:pt x="1204595" y="403606"/>
                  </a:moveTo>
                  <a:lnTo>
                    <a:pt x="1176470" y="431325"/>
                  </a:lnTo>
                  <a:lnTo>
                    <a:pt x="1114315" y="473668"/>
                  </a:lnTo>
                  <a:lnTo>
                    <a:pt x="1042832" y="499026"/>
                  </a:lnTo>
                  <a:lnTo>
                    <a:pt x="1007713" y="503904"/>
                  </a:lnTo>
                  <a:lnTo>
                    <a:pt x="1150924" y="503904"/>
                  </a:lnTo>
                  <a:lnTo>
                    <a:pt x="1180911" y="481302"/>
                  </a:lnTo>
                  <a:lnTo>
                    <a:pt x="1212722" y="449961"/>
                  </a:lnTo>
                  <a:lnTo>
                    <a:pt x="1216152" y="408558"/>
                  </a:lnTo>
                  <a:lnTo>
                    <a:pt x="1204595" y="403606"/>
                  </a:lnTo>
                  <a:close/>
                </a:path>
                <a:path w="1216660" h="847725">
                  <a:moveTo>
                    <a:pt x="1080233" y="55816"/>
                  </a:moveTo>
                  <a:lnTo>
                    <a:pt x="978519" y="55816"/>
                  </a:lnTo>
                  <a:lnTo>
                    <a:pt x="1013204" y="60912"/>
                  </a:lnTo>
                  <a:lnTo>
                    <a:pt x="1045209" y="73913"/>
                  </a:lnTo>
                  <a:lnTo>
                    <a:pt x="1049972" y="83369"/>
                  </a:lnTo>
                  <a:lnTo>
                    <a:pt x="1055687" y="96123"/>
                  </a:lnTo>
                  <a:lnTo>
                    <a:pt x="1062355" y="112186"/>
                  </a:lnTo>
                  <a:lnTo>
                    <a:pt x="1069974" y="131571"/>
                  </a:lnTo>
                  <a:lnTo>
                    <a:pt x="1074800" y="134112"/>
                  </a:lnTo>
                  <a:lnTo>
                    <a:pt x="1095502" y="126873"/>
                  </a:lnTo>
                  <a:lnTo>
                    <a:pt x="1097407" y="122174"/>
                  </a:lnTo>
                  <a:lnTo>
                    <a:pt x="1088241" y="90050"/>
                  </a:lnTo>
                  <a:lnTo>
                    <a:pt x="1080944" y="59594"/>
                  </a:lnTo>
                  <a:lnTo>
                    <a:pt x="1080233" y="55816"/>
                  </a:lnTo>
                  <a:close/>
                </a:path>
              </a:pathLst>
            </a:custGeom>
            <a:solidFill>
              <a:srgbClr val="F8F8F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10226" y="2311284"/>
              <a:ext cx="196341" cy="1511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074313" y="2064015"/>
              <a:ext cx="863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b="1" i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while</a:t>
              </a:r>
              <a:endParaRPr sz="24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915816" y="2064015"/>
              <a:ext cx="1644014" cy="113620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9250">
                <a:spcBef>
                  <a:spcPts val="100"/>
                </a:spcBef>
              </a:pPr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&lt;</a:t>
              </a:r>
              <a:r>
                <a:rPr sz="2400" b="1" dirty="0">
                  <a:solidFill>
                    <a:prstClr val="black"/>
                  </a:solidFill>
                  <a:latin typeface="微软雅黑" panose="020B0503020204020204" charset="-122"/>
                  <a:cs typeface="微软雅黑" panose="020B0503020204020204" charset="-122"/>
                </a:rPr>
                <a:t>条件</a:t>
              </a:r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&gt;</a:t>
              </a:r>
              <a:r>
                <a:rPr sz="2400" b="1" spc="-85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 </a:t>
              </a:r>
              <a:r>
                <a:rPr sz="2400" b="1" dirty="0">
                  <a:solidFill>
                    <a:srgbClr val="DF0000"/>
                  </a:solidFill>
                  <a:latin typeface="Consolas" panose="020B0609020204030204"/>
                  <a:cs typeface="Consolas" panose="020B0609020204030204"/>
                </a:rPr>
                <a:t>:</a:t>
              </a:r>
              <a:endParaRPr sz="24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endParaRPr>
            </a:p>
            <a:p>
              <a:pPr>
                <a:spcBef>
                  <a:spcPts val="5"/>
                </a:spcBef>
              </a:pPr>
              <a:endParaRPr sz="2500" dirty="0">
                <a:solidFill>
                  <a:prstClr val="black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12700"/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&lt;</a:t>
              </a:r>
              <a:r>
                <a:rPr sz="2400" b="1" dirty="0">
                  <a:solidFill>
                    <a:prstClr val="black"/>
                  </a:solidFill>
                  <a:latin typeface="微软雅黑" panose="020B0503020204020204" charset="-122"/>
                  <a:cs typeface="微软雅黑" panose="020B0503020204020204" charset="-122"/>
                </a:rPr>
                <a:t>语句块</a:t>
              </a:r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&gt;</a:t>
              </a:r>
              <a:endParaRPr sz="24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59836" y="2565284"/>
              <a:ext cx="202565" cy="501650"/>
            </a:xfrm>
            <a:custGeom>
              <a:avLst/>
              <a:gdLst/>
              <a:ahLst/>
              <a:cxnLst/>
              <a:rect l="l" t="t" r="r" b="b"/>
              <a:pathLst>
                <a:path w="202564" h="501650">
                  <a:moveTo>
                    <a:pt x="164196" y="32233"/>
                  </a:moveTo>
                  <a:lnTo>
                    <a:pt x="124968" y="50165"/>
                  </a:lnTo>
                  <a:lnTo>
                    <a:pt x="92709" y="80264"/>
                  </a:lnTo>
                  <a:lnTo>
                    <a:pt x="63500" y="110998"/>
                  </a:lnTo>
                  <a:lnTo>
                    <a:pt x="38481" y="141986"/>
                  </a:lnTo>
                  <a:lnTo>
                    <a:pt x="11049" y="190246"/>
                  </a:lnTo>
                  <a:lnTo>
                    <a:pt x="0" y="240792"/>
                  </a:lnTo>
                  <a:lnTo>
                    <a:pt x="762" y="257937"/>
                  </a:lnTo>
                  <a:lnTo>
                    <a:pt x="15239" y="307975"/>
                  </a:lnTo>
                  <a:lnTo>
                    <a:pt x="44068" y="356870"/>
                  </a:lnTo>
                  <a:lnTo>
                    <a:pt x="69468" y="389255"/>
                  </a:lnTo>
                  <a:lnTo>
                    <a:pt x="98297" y="421386"/>
                  </a:lnTo>
                  <a:lnTo>
                    <a:pt x="146050" y="469519"/>
                  </a:lnTo>
                  <a:lnTo>
                    <a:pt x="179196" y="501269"/>
                  </a:lnTo>
                  <a:lnTo>
                    <a:pt x="196595" y="483235"/>
                  </a:lnTo>
                  <a:lnTo>
                    <a:pt x="163449" y="451358"/>
                  </a:lnTo>
                  <a:lnTo>
                    <a:pt x="131571" y="419608"/>
                  </a:lnTo>
                  <a:lnTo>
                    <a:pt x="101981" y="388239"/>
                  </a:lnTo>
                  <a:lnTo>
                    <a:pt x="75691" y="357251"/>
                  </a:lnTo>
                  <a:lnTo>
                    <a:pt x="45084" y="311531"/>
                  </a:lnTo>
                  <a:lnTo>
                    <a:pt x="27812" y="267716"/>
                  </a:lnTo>
                  <a:lnTo>
                    <a:pt x="25145" y="239903"/>
                  </a:lnTo>
                  <a:lnTo>
                    <a:pt x="26543" y="226187"/>
                  </a:lnTo>
                  <a:lnTo>
                    <a:pt x="41401" y="184531"/>
                  </a:lnTo>
                  <a:lnTo>
                    <a:pt x="70357" y="141731"/>
                  </a:lnTo>
                  <a:lnTo>
                    <a:pt x="96138" y="112649"/>
                  </a:lnTo>
                  <a:lnTo>
                    <a:pt x="125856" y="83439"/>
                  </a:lnTo>
                  <a:lnTo>
                    <a:pt x="155645" y="56585"/>
                  </a:lnTo>
                  <a:lnTo>
                    <a:pt x="164196" y="32233"/>
                  </a:lnTo>
                  <a:close/>
                </a:path>
                <a:path w="202564" h="501650">
                  <a:moveTo>
                    <a:pt x="199866" y="6604"/>
                  </a:moveTo>
                  <a:lnTo>
                    <a:pt x="175132" y="6604"/>
                  </a:lnTo>
                  <a:lnTo>
                    <a:pt x="191388" y="25654"/>
                  </a:lnTo>
                  <a:lnTo>
                    <a:pt x="175513" y="39116"/>
                  </a:lnTo>
                  <a:lnTo>
                    <a:pt x="155645" y="56585"/>
                  </a:lnTo>
                  <a:lnTo>
                    <a:pt x="142112" y="95123"/>
                  </a:lnTo>
                  <a:lnTo>
                    <a:pt x="139826" y="101727"/>
                  </a:lnTo>
                  <a:lnTo>
                    <a:pt x="143256" y="108966"/>
                  </a:lnTo>
                  <a:lnTo>
                    <a:pt x="156337" y="113537"/>
                  </a:lnTo>
                  <a:lnTo>
                    <a:pt x="163449" y="110109"/>
                  </a:lnTo>
                  <a:lnTo>
                    <a:pt x="165862" y="103505"/>
                  </a:lnTo>
                  <a:lnTo>
                    <a:pt x="199866" y="6604"/>
                  </a:lnTo>
                  <a:close/>
                </a:path>
                <a:path w="202564" h="501650">
                  <a:moveTo>
                    <a:pt x="179684" y="11937"/>
                  </a:moveTo>
                  <a:lnTo>
                    <a:pt x="171322" y="11937"/>
                  </a:lnTo>
                  <a:lnTo>
                    <a:pt x="185419" y="28448"/>
                  </a:lnTo>
                  <a:lnTo>
                    <a:pt x="164196" y="32233"/>
                  </a:lnTo>
                  <a:lnTo>
                    <a:pt x="155645" y="56585"/>
                  </a:lnTo>
                  <a:lnTo>
                    <a:pt x="175513" y="39116"/>
                  </a:lnTo>
                  <a:lnTo>
                    <a:pt x="191388" y="25654"/>
                  </a:lnTo>
                  <a:lnTo>
                    <a:pt x="179684" y="11937"/>
                  </a:lnTo>
                  <a:close/>
                </a:path>
                <a:path w="202564" h="501650">
                  <a:moveTo>
                    <a:pt x="202183" y="0"/>
                  </a:moveTo>
                  <a:lnTo>
                    <a:pt x="94106" y="19177"/>
                  </a:lnTo>
                  <a:lnTo>
                    <a:pt x="87375" y="20447"/>
                  </a:lnTo>
                  <a:lnTo>
                    <a:pt x="82803" y="26924"/>
                  </a:lnTo>
                  <a:lnTo>
                    <a:pt x="83946" y="33781"/>
                  </a:lnTo>
                  <a:lnTo>
                    <a:pt x="85216" y="40640"/>
                  </a:lnTo>
                  <a:lnTo>
                    <a:pt x="91693" y="45212"/>
                  </a:lnTo>
                  <a:lnTo>
                    <a:pt x="140549" y="36451"/>
                  </a:lnTo>
                  <a:lnTo>
                    <a:pt x="158876" y="20320"/>
                  </a:lnTo>
                  <a:lnTo>
                    <a:pt x="175132" y="6604"/>
                  </a:lnTo>
                  <a:lnTo>
                    <a:pt x="199866" y="6604"/>
                  </a:lnTo>
                  <a:lnTo>
                    <a:pt x="202183" y="0"/>
                  </a:lnTo>
                  <a:close/>
                </a:path>
                <a:path w="202564" h="501650">
                  <a:moveTo>
                    <a:pt x="175132" y="6604"/>
                  </a:moveTo>
                  <a:lnTo>
                    <a:pt x="158876" y="20320"/>
                  </a:lnTo>
                  <a:lnTo>
                    <a:pt x="140549" y="36451"/>
                  </a:lnTo>
                  <a:lnTo>
                    <a:pt x="164196" y="32233"/>
                  </a:lnTo>
                  <a:lnTo>
                    <a:pt x="171322" y="11937"/>
                  </a:lnTo>
                  <a:lnTo>
                    <a:pt x="179684" y="11937"/>
                  </a:lnTo>
                  <a:lnTo>
                    <a:pt x="175132" y="6604"/>
                  </a:lnTo>
                  <a:close/>
                </a:path>
                <a:path w="202564" h="501650">
                  <a:moveTo>
                    <a:pt x="171322" y="11937"/>
                  </a:moveTo>
                  <a:lnTo>
                    <a:pt x="164196" y="32233"/>
                  </a:lnTo>
                  <a:lnTo>
                    <a:pt x="185419" y="28448"/>
                  </a:lnTo>
                  <a:lnTo>
                    <a:pt x="171322" y="11937"/>
                  </a:lnTo>
                  <a:close/>
                </a:path>
              </a:pathLst>
            </a:custGeom>
            <a:solidFill>
              <a:srgbClr val="FF69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5" name="object 2"/>
          <p:cNvSpPr txBox="1">
            <a:spLocks/>
          </p:cNvSpPr>
          <p:nvPr/>
        </p:nvSpPr>
        <p:spPr>
          <a:xfrm>
            <a:off x="2650688" y="4008969"/>
            <a:ext cx="2400935" cy="149335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85"/>
              </a:spcBef>
            </a:pPr>
            <a:r>
              <a:rPr lang="en-US" sz="2000" b="1" kern="0" spc="-5" dirty="0">
                <a:solidFill>
                  <a:srgbClr val="780D17"/>
                </a:solidFill>
              </a:rPr>
              <a:t>&gt;&gt;&gt;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a =</a:t>
            </a:r>
            <a:r>
              <a:rPr lang="en-US" sz="2000" b="1" kern="0" spc="-25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3</a:t>
            </a:r>
          </a:p>
          <a:p>
            <a:pPr marL="12700">
              <a:spcBef>
                <a:spcPts val="480"/>
              </a:spcBef>
              <a:tabLst>
                <a:tab pos="1689100" algn="l"/>
              </a:tabLst>
            </a:pPr>
            <a:r>
              <a:rPr lang="en-US" sz="2000" b="1" kern="0" spc="-5" dirty="0">
                <a:solidFill>
                  <a:srgbClr val="780D17"/>
                </a:solidFill>
              </a:rPr>
              <a:t>&gt;&gt;&gt;</a:t>
            </a:r>
            <a:r>
              <a:rPr lang="en-US" sz="2000" b="1" kern="0" spc="5" dirty="0">
                <a:solidFill>
                  <a:srgbClr val="780D17"/>
                </a:solidFill>
              </a:rPr>
              <a:t> </a:t>
            </a:r>
            <a:r>
              <a:rPr lang="en-US" sz="2000" b="1" i="1" kern="0" spc="-5" dirty="0">
                <a:solidFill>
                  <a:srgbClr val="FF7700"/>
                </a:solidFill>
              </a:rPr>
              <a:t>while</a:t>
            </a:r>
            <a:r>
              <a:rPr lang="en-US" sz="2000" b="1" i="1" kern="0" spc="20" dirty="0">
                <a:solidFill>
                  <a:srgbClr val="FF7700"/>
                </a:solidFill>
              </a:rPr>
              <a:t>  </a:t>
            </a:r>
            <a:r>
              <a:rPr lang="en-US" sz="2000" b="1" kern="0" spc="-5" dirty="0">
                <a:solidFill>
                  <a:sysClr val="windowText" lastClr="000000"/>
                </a:solidFill>
              </a:rPr>
              <a:t>a &gt; 0</a:t>
            </a:r>
            <a:r>
              <a:rPr lang="en-US" sz="2000" b="1" kern="0" spc="-8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spc="-5" dirty="0">
                <a:solidFill>
                  <a:sysClr val="windowText" lastClr="000000"/>
                </a:solidFill>
              </a:rPr>
              <a:t>:</a:t>
            </a:r>
          </a:p>
          <a:p>
            <a:pPr marL="989965" marR="144145">
              <a:lnSpc>
                <a:spcPct val="120000"/>
              </a:lnSpc>
              <a:tabLst>
                <a:tab pos="1269365" algn="l"/>
                <a:tab pos="1827530" algn="l"/>
              </a:tabLst>
            </a:pPr>
            <a:r>
              <a:rPr lang="en-US" sz="2000" b="1" kern="0" spc="-5" dirty="0">
                <a:solidFill>
                  <a:sysClr val="windowText" lastClr="000000"/>
                </a:solidFill>
              </a:rPr>
              <a:t>a	=</a:t>
            </a:r>
            <a:r>
              <a:rPr lang="en-US" sz="2000" b="1" kern="0" spc="5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spc="-5" dirty="0">
                <a:solidFill>
                  <a:sysClr val="windowText" lastClr="000000"/>
                </a:solidFill>
              </a:rPr>
              <a:t>a -</a:t>
            </a:r>
            <a:r>
              <a:rPr lang="en-US" sz="2000" b="1" kern="0" spc="-85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spc="-5" dirty="0">
                <a:solidFill>
                  <a:sysClr val="windowText" lastClr="000000"/>
                </a:solidFill>
              </a:rPr>
              <a:t>1  </a:t>
            </a:r>
            <a:r>
              <a:rPr lang="en-US" sz="2000" b="1" kern="0" spc="-5" dirty="0">
                <a:solidFill>
                  <a:srgbClr val="900090"/>
                </a:solidFill>
              </a:rPr>
              <a:t>print</a:t>
            </a:r>
            <a:r>
              <a:rPr lang="en-US" sz="2000" b="1" kern="0" spc="-5" dirty="0">
                <a:solidFill>
                  <a:sysClr val="windowText" lastClr="000000"/>
                </a:solidFill>
              </a:rPr>
              <a:t>(a)</a:t>
            </a:r>
          </a:p>
        </p:txBody>
      </p:sp>
      <p:sp>
        <p:nvSpPr>
          <p:cNvPr id="14" name="矩形 13"/>
          <p:cNvSpPr/>
          <p:nvPr/>
        </p:nvSpPr>
        <p:spPr>
          <a:xfrm>
            <a:off x="2884544" y="5498570"/>
            <a:ext cx="671905" cy="108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880"/>
              </a:spcBef>
            </a:pPr>
            <a:r>
              <a:rPr lang="en-US" altLang="zh-CN" sz="1600" kern="0" dirty="0">
                <a:solidFill>
                  <a:srgbClr val="000FFF"/>
                </a:solidFill>
              </a:rPr>
              <a:t>2</a:t>
            </a:r>
            <a:endParaRPr lang="en-US" altLang="zh-CN" sz="1600" kern="0" dirty="0">
              <a:solidFill>
                <a:sysClr val="windowText" lastClr="000000"/>
              </a:solidFill>
            </a:endParaRPr>
          </a:p>
          <a:p>
            <a:pPr marL="12700">
              <a:spcBef>
                <a:spcPts val="960"/>
              </a:spcBef>
            </a:pPr>
            <a:r>
              <a:rPr lang="en-US" altLang="zh-CN" sz="1600" kern="0" dirty="0">
                <a:solidFill>
                  <a:srgbClr val="000FFF"/>
                </a:solidFill>
              </a:rPr>
              <a:t>1</a:t>
            </a:r>
            <a:endParaRPr lang="en-US" altLang="zh-CN" sz="1600" kern="0" dirty="0">
              <a:solidFill>
                <a:sysClr val="windowText" lastClr="000000"/>
              </a:solidFill>
            </a:endParaRPr>
          </a:p>
          <a:p>
            <a:pPr marL="12700">
              <a:spcBef>
                <a:spcPts val="960"/>
              </a:spcBef>
            </a:pPr>
            <a:r>
              <a:rPr lang="en-US" altLang="zh-CN" sz="1600" kern="0" dirty="0">
                <a:solidFill>
                  <a:srgbClr val="000FFF"/>
                </a:solidFill>
              </a:rPr>
              <a:t>0</a:t>
            </a:r>
            <a:endParaRPr lang="en-US" altLang="zh-CN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6693449" y="4011428"/>
            <a:ext cx="240093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  <a:tabLst>
                <a:tab pos="850265" algn="l"/>
                <a:tab pos="1129665" algn="l"/>
              </a:tabLst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a	=	3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  <a:tabLst>
                <a:tab pos="1689100" algn="l"/>
                <a:tab pos="1968500" algn="l"/>
              </a:tabLst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1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20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a	&gt;	0</a:t>
            </a:r>
            <a:r>
              <a:rPr sz="2000" b="1" spc="-8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90600" marR="144145">
              <a:lnSpc>
                <a:spcPct val="120000"/>
              </a:lnSpc>
              <a:tabLst>
                <a:tab pos="1269365" algn="l"/>
                <a:tab pos="1828800" algn="l"/>
              </a:tabLst>
            </a:pP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a	=</a:t>
            </a:r>
            <a:r>
              <a:rPr sz="2000" b="1" spc="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a	+</a:t>
            </a:r>
            <a:r>
              <a:rPr sz="2000" b="1" spc="-8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1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(a)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6816083" y="5263515"/>
            <a:ext cx="137795" cy="11226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spcBef>
                <a:spcPts val="1060"/>
              </a:spcBef>
            </a:pPr>
            <a:r>
              <a:rPr sz="16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</a:t>
            </a:r>
            <a:endParaRPr sz="16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960"/>
              </a:spcBef>
            </a:pPr>
            <a:r>
              <a:rPr sz="16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5</a:t>
            </a:r>
            <a:endParaRPr sz="16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960"/>
              </a:spcBef>
            </a:pPr>
            <a:r>
              <a:rPr sz="16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…</a:t>
            </a:r>
            <a:endParaRPr sz="16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7372594" y="6116654"/>
            <a:ext cx="20624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(CTRL</a:t>
            </a:r>
            <a:r>
              <a:rPr sz="1600" b="1" spc="-6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3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4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退出执行</a:t>
            </a:r>
            <a:r>
              <a:rPr sz="16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60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65675" y="2596713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语句块中应该包含使条件逐渐不满足的语句</a:t>
            </a:r>
          </a:p>
        </p:txBody>
      </p:sp>
    </p:spTree>
    <p:extLst>
      <p:ext uri="{BB962C8B-B14F-4D97-AF65-F5344CB8AC3E}">
        <p14:creationId xmlns:p14="http://schemas.microsoft.com/office/powerpoint/2010/main" val="23489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build="p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/>
          </p:cNvSpPr>
          <p:nvPr/>
        </p:nvSpPr>
        <p:spPr>
          <a:xfrm>
            <a:off x="2711627" y="260651"/>
            <a:ext cx="66967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200" dirty="0"/>
              <a:t>无限循环 </a:t>
            </a:r>
            <a:r>
              <a:rPr lang="en-US" altLang="zh-CN" sz="3200" dirty="0"/>
              <a:t>while</a:t>
            </a:r>
            <a:r>
              <a:rPr lang="zh-CN" altLang="en-US" sz="3200" dirty="0"/>
              <a:t>循环的</a:t>
            </a:r>
            <a:r>
              <a:rPr lang="zh-CN" altLang="en-US" sz="3200" dirty="0">
                <a:solidFill>
                  <a:srgbClr val="C00000"/>
                </a:solidFill>
              </a:rPr>
              <a:t>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5480" y="2353319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循环的缩进语句块中，应包含条件中循环变量改变的语句，否则循环会陷入死循环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55840" y="980728"/>
            <a:ext cx="2532254" cy="1136208"/>
            <a:chOff x="2074313" y="2064015"/>
            <a:chExt cx="2532254" cy="1136208"/>
          </a:xfrm>
        </p:grpSpPr>
        <p:sp>
          <p:nvSpPr>
            <p:cNvPr id="5" name="object 3"/>
            <p:cNvSpPr/>
            <p:nvPr/>
          </p:nvSpPr>
          <p:spPr>
            <a:xfrm>
              <a:off x="3053992" y="2791471"/>
              <a:ext cx="196469" cy="151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4"/>
            <p:cNvSpPr/>
            <p:nvPr/>
          </p:nvSpPr>
          <p:spPr>
            <a:xfrm>
              <a:off x="3191279" y="2144026"/>
              <a:ext cx="1216660" cy="847725"/>
            </a:xfrm>
            <a:custGeom>
              <a:avLst/>
              <a:gdLst/>
              <a:ahLst/>
              <a:cxnLst/>
              <a:rect l="l" t="t" r="r" b="b"/>
              <a:pathLst>
                <a:path w="1216660" h="847725">
                  <a:moveTo>
                    <a:pt x="251677" y="369443"/>
                  </a:moveTo>
                  <a:lnTo>
                    <a:pt x="62992" y="369443"/>
                  </a:lnTo>
                  <a:lnTo>
                    <a:pt x="68453" y="372363"/>
                  </a:lnTo>
                  <a:lnTo>
                    <a:pt x="72008" y="378713"/>
                  </a:lnTo>
                  <a:lnTo>
                    <a:pt x="89534" y="417306"/>
                  </a:lnTo>
                  <a:lnTo>
                    <a:pt x="115061" y="485901"/>
                  </a:lnTo>
                  <a:lnTo>
                    <a:pt x="180847" y="671321"/>
                  </a:lnTo>
                  <a:lnTo>
                    <a:pt x="194040" y="709568"/>
                  </a:lnTo>
                  <a:lnTo>
                    <a:pt x="210994" y="764726"/>
                  </a:lnTo>
                  <a:lnTo>
                    <a:pt x="215899" y="788924"/>
                  </a:lnTo>
                  <a:lnTo>
                    <a:pt x="213486" y="794638"/>
                  </a:lnTo>
                  <a:lnTo>
                    <a:pt x="167640" y="816990"/>
                  </a:lnTo>
                  <a:lnTo>
                    <a:pt x="165354" y="821689"/>
                  </a:lnTo>
                  <a:lnTo>
                    <a:pt x="173735" y="845565"/>
                  </a:lnTo>
                  <a:lnTo>
                    <a:pt x="178434" y="847470"/>
                  </a:lnTo>
                  <a:lnTo>
                    <a:pt x="198387" y="839346"/>
                  </a:lnTo>
                  <a:lnTo>
                    <a:pt x="218424" y="831532"/>
                  </a:lnTo>
                  <a:lnTo>
                    <a:pt x="258698" y="816737"/>
                  </a:lnTo>
                  <a:lnTo>
                    <a:pt x="294989" y="804433"/>
                  </a:lnTo>
                  <a:lnTo>
                    <a:pt x="334518" y="792226"/>
                  </a:lnTo>
                  <a:lnTo>
                    <a:pt x="336931" y="787781"/>
                  </a:lnTo>
                  <a:lnTo>
                    <a:pt x="331771" y="773302"/>
                  </a:lnTo>
                  <a:lnTo>
                    <a:pt x="273938" y="773302"/>
                  </a:lnTo>
                  <a:lnTo>
                    <a:pt x="268478" y="770382"/>
                  </a:lnTo>
                  <a:lnTo>
                    <a:pt x="247395" y="725328"/>
                  </a:lnTo>
                  <a:lnTo>
                    <a:pt x="221869" y="656844"/>
                  </a:lnTo>
                  <a:lnTo>
                    <a:pt x="140588" y="427481"/>
                  </a:lnTo>
                  <a:lnTo>
                    <a:pt x="346028" y="427481"/>
                  </a:lnTo>
                  <a:lnTo>
                    <a:pt x="343503" y="425973"/>
                  </a:lnTo>
                  <a:lnTo>
                    <a:pt x="301589" y="400484"/>
                  </a:lnTo>
                  <a:lnTo>
                    <a:pt x="260734" y="375166"/>
                  </a:lnTo>
                  <a:lnTo>
                    <a:pt x="251677" y="369443"/>
                  </a:lnTo>
                  <a:close/>
                </a:path>
                <a:path w="1216660" h="847725">
                  <a:moveTo>
                    <a:pt x="323722" y="761745"/>
                  </a:moveTo>
                  <a:lnTo>
                    <a:pt x="286218" y="771836"/>
                  </a:lnTo>
                  <a:lnTo>
                    <a:pt x="273938" y="773302"/>
                  </a:lnTo>
                  <a:lnTo>
                    <a:pt x="331771" y="773302"/>
                  </a:lnTo>
                  <a:lnTo>
                    <a:pt x="328421" y="763905"/>
                  </a:lnTo>
                  <a:lnTo>
                    <a:pt x="323722" y="761745"/>
                  </a:lnTo>
                  <a:close/>
                </a:path>
                <a:path w="1216660" h="847725">
                  <a:moveTo>
                    <a:pt x="346028" y="427481"/>
                  </a:moveTo>
                  <a:lnTo>
                    <a:pt x="140588" y="427481"/>
                  </a:lnTo>
                  <a:lnTo>
                    <a:pt x="318637" y="535534"/>
                  </a:lnTo>
                  <a:lnTo>
                    <a:pt x="501557" y="644115"/>
                  </a:lnTo>
                  <a:lnTo>
                    <a:pt x="569683" y="683168"/>
                  </a:lnTo>
                  <a:lnTo>
                    <a:pt x="597916" y="698881"/>
                  </a:lnTo>
                  <a:lnTo>
                    <a:pt x="624395" y="693753"/>
                  </a:lnTo>
                  <a:lnTo>
                    <a:pt x="661161" y="687196"/>
                  </a:lnTo>
                  <a:lnTo>
                    <a:pt x="664591" y="682370"/>
                  </a:lnTo>
                  <a:lnTo>
                    <a:pt x="651758" y="652365"/>
                  </a:lnTo>
                  <a:lnTo>
                    <a:pt x="634603" y="608441"/>
                  </a:lnTo>
                  <a:lnTo>
                    <a:pt x="615148" y="556006"/>
                  </a:lnTo>
                  <a:lnTo>
                    <a:pt x="568959" y="556006"/>
                  </a:lnTo>
                  <a:lnTo>
                    <a:pt x="475599" y="503472"/>
                  </a:lnTo>
                  <a:lnTo>
                    <a:pt x="386476" y="451634"/>
                  </a:lnTo>
                  <a:lnTo>
                    <a:pt x="346028" y="427481"/>
                  </a:lnTo>
                  <a:close/>
                </a:path>
                <a:path w="1216660" h="847725">
                  <a:moveTo>
                    <a:pt x="504904" y="234442"/>
                  </a:moveTo>
                  <a:lnTo>
                    <a:pt x="444245" y="234442"/>
                  </a:lnTo>
                  <a:lnTo>
                    <a:pt x="449706" y="237362"/>
                  </a:lnTo>
                  <a:lnTo>
                    <a:pt x="453262" y="243712"/>
                  </a:lnTo>
                  <a:lnTo>
                    <a:pt x="470789" y="282305"/>
                  </a:lnTo>
                  <a:lnTo>
                    <a:pt x="496316" y="350900"/>
                  </a:lnTo>
                  <a:lnTo>
                    <a:pt x="568959" y="556006"/>
                  </a:lnTo>
                  <a:lnTo>
                    <a:pt x="615148" y="556006"/>
                  </a:lnTo>
                  <a:lnTo>
                    <a:pt x="587374" y="478789"/>
                  </a:lnTo>
                  <a:lnTo>
                    <a:pt x="536956" y="336423"/>
                  </a:lnTo>
                  <a:lnTo>
                    <a:pt x="523763" y="298229"/>
                  </a:lnTo>
                  <a:lnTo>
                    <a:pt x="506809" y="243036"/>
                  </a:lnTo>
                  <a:lnTo>
                    <a:pt x="504904" y="234442"/>
                  </a:lnTo>
                  <a:close/>
                </a:path>
                <a:path w="1216660" h="847725">
                  <a:moveTo>
                    <a:pt x="144525" y="300227"/>
                  </a:moveTo>
                  <a:lnTo>
                    <a:pt x="89269" y="321927"/>
                  </a:lnTo>
                  <a:lnTo>
                    <a:pt x="51311" y="335357"/>
                  </a:lnTo>
                  <a:lnTo>
                    <a:pt x="2412" y="350519"/>
                  </a:lnTo>
                  <a:lnTo>
                    <a:pt x="0" y="354838"/>
                  </a:lnTo>
                  <a:lnTo>
                    <a:pt x="8508" y="378713"/>
                  </a:lnTo>
                  <a:lnTo>
                    <a:pt x="13207" y="381000"/>
                  </a:lnTo>
                  <a:lnTo>
                    <a:pt x="29567" y="376380"/>
                  </a:lnTo>
                  <a:lnTo>
                    <a:pt x="42068" y="372998"/>
                  </a:lnTo>
                  <a:lnTo>
                    <a:pt x="50712" y="370855"/>
                  </a:lnTo>
                  <a:lnTo>
                    <a:pt x="55498" y="369950"/>
                  </a:lnTo>
                  <a:lnTo>
                    <a:pt x="62992" y="369443"/>
                  </a:lnTo>
                  <a:lnTo>
                    <a:pt x="251677" y="369443"/>
                  </a:lnTo>
                  <a:lnTo>
                    <a:pt x="220939" y="350018"/>
                  </a:lnTo>
                  <a:lnTo>
                    <a:pt x="182203" y="325038"/>
                  </a:lnTo>
                  <a:lnTo>
                    <a:pt x="144525" y="300227"/>
                  </a:lnTo>
                  <a:close/>
                </a:path>
                <a:path w="1216660" h="847725">
                  <a:moveTo>
                    <a:pt x="539749" y="160274"/>
                  </a:moveTo>
                  <a:lnTo>
                    <a:pt x="501904" y="175418"/>
                  </a:lnTo>
                  <a:lnTo>
                    <a:pt x="459105" y="191135"/>
                  </a:lnTo>
                  <a:lnTo>
                    <a:pt x="422529" y="203517"/>
                  </a:lnTo>
                  <a:lnTo>
                    <a:pt x="383667" y="215519"/>
                  </a:lnTo>
                  <a:lnTo>
                    <a:pt x="381254" y="219837"/>
                  </a:lnTo>
                  <a:lnTo>
                    <a:pt x="389762" y="243712"/>
                  </a:lnTo>
                  <a:lnTo>
                    <a:pt x="394461" y="245999"/>
                  </a:lnTo>
                  <a:lnTo>
                    <a:pt x="410821" y="241379"/>
                  </a:lnTo>
                  <a:lnTo>
                    <a:pt x="423322" y="237997"/>
                  </a:lnTo>
                  <a:lnTo>
                    <a:pt x="431966" y="235854"/>
                  </a:lnTo>
                  <a:lnTo>
                    <a:pt x="436753" y="234950"/>
                  </a:lnTo>
                  <a:lnTo>
                    <a:pt x="444245" y="234442"/>
                  </a:lnTo>
                  <a:lnTo>
                    <a:pt x="504904" y="234442"/>
                  </a:lnTo>
                  <a:lnTo>
                    <a:pt x="503046" y="226060"/>
                  </a:lnTo>
                  <a:lnTo>
                    <a:pt x="534541" y="197520"/>
                  </a:lnTo>
                  <a:lnTo>
                    <a:pt x="550163" y="190881"/>
                  </a:lnTo>
                  <a:lnTo>
                    <a:pt x="552831" y="185927"/>
                  </a:lnTo>
                  <a:lnTo>
                    <a:pt x="544321" y="162179"/>
                  </a:lnTo>
                  <a:lnTo>
                    <a:pt x="539749" y="160274"/>
                  </a:lnTo>
                  <a:close/>
                </a:path>
                <a:path w="1216660" h="847725">
                  <a:moveTo>
                    <a:pt x="1065657" y="0"/>
                  </a:moveTo>
                  <a:lnTo>
                    <a:pt x="1019532" y="978"/>
                  </a:lnTo>
                  <a:lnTo>
                    <a:pt x="974312" y="6016"/>
                  </a:lnTo>
                  <a:lnTo>
                    <a:pt x="929997" y="15126"/>
                  </a:lnTo>
                  <a:lnTo>
                    <a:pt x="886586" y="28320"/>
                  </a:lnTo>
                  <a:lnTo>
                    <a:pt x="835699" y="49521"/>
                  </a:lnTo>
                  <a:lnTo>
                    <a:pt x="791389" y="74727"/>
                  </a:lnTo>
                  <a:lnTo>
                    <a:pt x="753651" y="103951"/>
                  </a:lnTo>
                  <a:lnTo>
                    <a:pt x="722478" y="137203"/>
                  </a:lnTo>
                  <a:lnTo>
                    <a:pt x="697865" y="174498"/>
                  </a:lnTo>
                  <a:lnTo>
                    <a:pt x="677576" y="223434"/>
                  </a:lnTo>
                  <a:lnTo>
                    <a:pt x="668908" y="274812"/>
                  </a:lnTo>
                  <a:lnTo>
                    <a:pt x="671861" y="328642"/>
                  </a:lnTo>
                  <a:lnTo>
                    <a:pt x="686434" y="384937"/>
                  </a:lnTo>
                  <a:lnTo>
                    <a:pt x="718518" y="450850"/>
                  </a:lnTo>
                  <a:lnTo>
                    <a:pt x="764412" y="506094"/>
                  </a:lnTo>
                  <a:lnTo>
                    <a:pt x="798423" y="533432"/>
                  </a:lnTo>
                  <a:lnTo>
                    <a:pt x="835247" y="553721"/>
                  </a:lnTo>
                  <a:lnTo>
                    <a:pt x="874887" y="566957"/>
                  </a:lnTo>
                  <a:lnTo>
                    <a:pt x="917341" y="573134"/>
                  </a:lnTo>
                  <a:lnTo>
                    <a:pt x="962610" y="572249"/>
                  </a:lnTo>
                  <a:lnTo>
                    <a:pt x="1010694" y="564298"/>
                  </a:lnTo>
                  <a:lnTo>
                    <a:pt x="1061593" y="549275"/>
                  </a:lnTo>
                  <a:lnTo>
                    <a:pt x="1105334" y="530935"/>
                  </a:lnTo>
                  <a:lnTo>
                    <a:pt x="1145111" y="508285"/>
                  </a:lnTo>
                  <a:lnTo>
                    <a:pt x="1150924" y="503904"/>
                  </a:lnTo>
                  <a:lnTo>
                    <a:pt x="1007713" y="503904"/>
                  </a:lnTo>
                  <a:lnTo>
                    <a:pt x="974927" y="502923"/>
                  </a:lnTo>
                  <a:lnTo>
                    <a:pt x="903090" y="477955"/>
                  </a:lnTo>
                  <a:lnTo>
                    <a:pt x="866949" y="452741"/>
                  </a:lnTo>
                  <a:lnTo>
                    <a:pt x="836069" y="420413"/>
                  </a:lnTo>
                  <a:lnTo>
                    <a:pt x="810443" y="380965"/>
                  </a:lnTo>
                  <a:lnTo>
                    <a:pt x="790067" y="334390"/>
                  </a:lnTo>
                  <a:lnTo>
                    <a:pt x="777565" y="289452"/>
                  </a:lnTo>
                  <a:lnTo>
                    <a:pt x="772826" y="247205"/>
                  </a:lnTo>
                  <a:lnTo>
                    <a:pt x="775850" y="207625"/>
                  </a:lnTo>
                  <a:lnTo>
                    <a:pt x="786637" y="170687"/>
                  </a:lnTo>
                  <a:lnTo>
                    <a:pt x="829849" y="109823"/>
                  </a:lnTo>
                  <a:lnTo>
                    <a:pt x="861968" y="87034"/>
                  </a:lnTo>
                  <a:lnTo>
                    <a:pt x="901065" y="69342"/>
                  </a:lnTo>
                  <a:lnTo>
                    <a:pt x="941143" y="58626"/>
                  </a:lnTo>
                  <a:lnTo>
                    <a:pt x="978519" y="55816"/>
                  </a:lnTo>
                  <a:lnTo>
                    <a:pt x="1080233" y="55816"/>
                  </a:lnTo>
                  <a:lnTo>
                    <a:pt x="1075529" y="30805"/>
                  </a:lnTo>
                  <a:lnTo>
                    <a:pt x="1072007" y="3682"/>
                  </a:lnTo>
                  <a:lnTo>
                    <a:pt x="1065657" y="0"/>
                  </a:lnTo>
                  <a:close/>
                </a:path>
                <a:path w="1216660" h="847725">
                  <a:moveTo>
                    <a:pt x="1204595" y="403606"/>
                  </a:moveTo>
                  <a:lnTo>
                    <a:pt x="1176470" y="431325"/>
                  </a:lnTo>
                  <a:lnTo>
                    <a:pt x="1114315" y="473668"/>
                  </a:lnTo>
                  <a:lnTo>
                    <a:pt x="1042832" y="499026"/>
                  </a:lnTo>
                  <a:lnTo>
                    <a:pt x="1007713" y="503904"/>
                  </a:lnTo>
                  <a:lnTo>
                    <a:pt x="1150924" y="503904"/>
                  </a:lnTo>
                  <a:lnTo>
                    <a:pt x="1180911" y="481302"/>
                  </a:lnTo>
                  <a:lnTo>
                    <a:pt x="1212722" y="449961"/>
                  </a:lnTo>
                  <a:lnTo>
                    <a:pt x="1216152" y="408558"/>
                  </a:lnTo>
                  <a:lnTo>
                    <a:pt x="1204595" y="403606"/>
                  </a:lnTo>
                  <a:close/>
                </a:path>
                <a:path w="1216660" h="847725">
                  <a:moveTo>
                    <a:pt x="1080233" y="55816"/>
                  </a:moveTo>
                  <a:lnTo>
                    <a:pt x="978519" y="55816"/>
                  </a:lnTo>
                  <a:lnTo>
                    <a:pt x="1013204" y="60912"/>
                  </a:lnTo>
                  <a:lnTo>
                    <a:pt x="1045209" y="73913"/>
                  </a:lnTo>
                  <a:lnTo>
                    <a:pt x="1049972" y="83369"/>
                  </a:lnTo>
                  <a:lnTo>
                    <a:pt x="1055687" y="96123"/>
                  </a:lnTo>
                  <a:lnTo>
                    <a:pt x="1062355" y="112186"/>
                  </a:lnTo>
                  <a:lnTo>
                    <a:pt x="1069974" y="131571"/>
                  </a:lnTo>
                  <a:lnTo>
                    <a:pt x="1074800" y="134112"/>
                  </a:lnTo>
                  <a:lnTo>
                    <a:pt x="1095502" y="126873"/>
                  </a:lnTo>
                  <a:lnTo>
                    <a:pt x="1097407" y="122174"/>
                  </a:lnTo>
                  <a:lnTo>
                    <a:pt x="1088241" y="90050"/>
                  </a:lnTo>
                  <a:lnTo>
                    <a:pt x="1080944" y="59594"/>
                  </a:lnTo>
                  <a:lnTo>
                    <a:pt x="1080233" y="55816"/>
                  </a:lnTo>
                  <a:close/>
                </a:path>
              </a:pathLst>
            </a:custGeom>
            <a:solidFill>
              <a:srgbClr val="F8F8F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5"/>
            <p:cNvSpPr/>
            <p:nvPr/>
          </p:nvSpPr>
          <p:spPr>
            <a:xfrm>
              <a:off x="4410226" y="2311284"/>
              <a:ext cx="196341" cy="1511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2074313" y="2064015"/>
              <a:ext cx="863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b="1" i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while</a:t>
              </a:r>
              <a:endParaRPr sz="24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9" name="object 12"/>
            <p:cNvSpPr txBox="1"/>
            <p:nvPr/>
          </p:nvSpPr>
          <p:spPr>
            <a:xfrm>
              <a:off x="2915816" y="2064015"/>
              <a:ext cx="1644014" cy="113620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9250">
                <a:spcBef>
                  <a:spcPts val="100"/>
                </a:spcBef>
              </a:pPr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&lt;</a:t>
              </a:r>
              <a:r>
                <a:rPr sz="2400" b="1" dirty="0">
                  <a:solidFill>
                    <a:prstClr val="black"/>
                  </a:solidFill>
                  <a:latin typeface="微软雅黑" panose="020B0503020204020204" charset="-122"/>
                  <a:cs typeface="微软雅黑" panose="020B0503020204020204" charset="-122"/>
                </a:rPr>
                <a:t>条件</a:t>
              </a:r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&gt;</a:t>
              </a:r>
              <a:r>
                <a:rPr sz="2400" b="1" spc="-85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 </a:t>
              </a:r>
              <a:r>
                <a:rPr sz="2400" b="1" dirty="0">
                  <a:solidFill>
                    <a:srgbClr val="DF0000"/>
                  </a:solidFill>
                  <a:latin typeface="Consolas" panose="020B0609020204030204"/>
                  <a:cs typeface="Consolas" panose="020B0609020204030204"/>
                </a:rPr>
                <a:t>:</a:t>
              </a:r>
              <a:endParaRPr sz="24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endParaRPr>
            </a:p>
            <a:p>
              <a:pPr>
                <a:spcBef>
                  <a:spcPts val="5"/>
                </a:spcBef>
              </a:pPr>
              <a:endParaRPr sz="2500" dirty="0">
                <a:solidFill>
                  <a:prstClr val="black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12700"/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&lt;</a:t>
              </a:r>
              <a:r>
                <a:rPr sz="2400" b="1" dirty="0">
                  <a:solidFill>
                    <a:prstClr val="black"/>
                  </a:solidFill>
                  <a:latin typeface="微软雅黑" panose="020B0503020204020204" charset="-122"/>
                  <a:cs typeface="微软雅黑" panose="020B0503020204020204" charset="-122"/>
                </a:rPr>
                <a:t>语句块</a:t>
              </a:r>
              <a:r>
                <a:rPr sz="2400" b="1" dirty="0">
                  <a:solidFill>
                    <a:prstClr val="black"/>
                  </a:solidFill>
                  <a:latin typeface="Consolas" panose="020B0609020204030204"/>
                  <a:cs typeface="Consolas" panose="020B0609020204030204"/>
                </a:rPr>
                <a:t>&gt;</a:t>
              </a:r>
              <a:endParaRPr sz="24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10" name="object 13"/>
            <p:cNvSpPr/>
            <p:nvPr/>
          </p:nvSpPr>
          <p:spPr>
            <a:xfrm>
              <a:off x="2559836" y="2565284"/>
              <a:ext cx="202565" cy="501650"/>
            </a:xfrm>
            <a:custGeom>
              <a:avLst/>
              <a:gdLst/>
              <a:ahLst/>
              <a:cxnLst/>
              <a:rect l="l" t="t" r="r" b="b"/>
              <a:pathLst>
                <a:path w="202564" h="501650">
                  <a:moveTo>
                    <a:pt x="164196" y="32233"/>
                  </a:moveTo>
                  <a:lnTo>
                    <a:pt x="124968" y="50165"/>
                  </a:lnTo>
                  <a:lnTo>
                    <a:pt x="92709" y="80264"/>
                  </a:lnTo>
                  <a:lnTo>
                    <a:pt x="63500" y="110998"/>
                  </a:lnTo>
                  <a:lnTo>
                    <a:pt x="38481" y="141986"/>
                  </a:lnTo>
                  <a:lnTo>
                    <a:pt x="11049" y="190246"/>
                  </a:lnTo>
                  <a:lnTo>
                    <a:pt x="0" y="240792"/>
                  </a:lnTo>
                  <a:lnTo>
                    <a:pt x="762" y="257937"/>
                  </a:lnTo>
                  <a:lnTo>
                    <a:pt x="15239" y="307975"/>
                  </a:lnTo>
                  <a:lnTo>
                    <a:pt x="44068" y="356870"/>
                  </a:lnTo>
                  <a:lnTo>
                    <a:pt x="69468" y="389255"/>
                  </a:lnTo>
                  <a:lnTo>
                    <a:pt x="98297" y="421386"/>
                  </a:lnTo>
                  <a:lnTo>
                    <a:pt x="146050" y="469519"/>
                  </a:lnTo>
                  <a:lnTo>
                    <a:pt x="179196" y="501269"/>
                  </a:lnTo>
                  <a:lnTo>
                    <a:pt x="196595" y="483235"/>
                  </a:lnTo>
                  <a:lnTo>
                    <a:pt x="163449" y="451358"/>
                  </a:lnTo>
                  <a:lnTo>
                    <a:pt x="131571" y="419608"/>
                  </a:lnTo>
                  <a:lnTo>
                    <a:pt x="101981" y="388239"/>
                  </a:lnTo>
                  <a:lnTo>
                    <a:pt x="75691" y="357251"/>
                  </a:lnTo>
                  <a:lnTo>
                    <a:pt x="45084" y="311531"/>
                  </a:lnTo>
                  <a:lnTo>
                    <a:pt x="27812" y="267716"/>
                  </a:lnTo>
                  <a:lnTo>
                    <a:pt x="25145" y="239903"/>
                  </a:lnTo>
                  <a:lnTo>
                    <a:pt x="26543" y="226187"/>
                  </a:lnTo>
                  <a:lnTo>
                    <a:pt x="41401" y="184531"/>
                  </a:lnTo>
                  <a:lnTo>
                    <a:pt x="70357" y="141731"/>
                  </a:lnTo>
                  <a:lnTo>
                    <a:pt x="96138" y="112649"/>
                  </a:lnTo>
                  <a:lnTo>
                    <a:pt x="125856" y="83439"/>
                  </a:lnTo>
                  <a:lnTo>
                    <a:pt x="155645" y="56585"/>
                  </a:lnTo>
                  <a:lnTo>
                    <a:pt x="164196" y="32233"/>
                  </a:lnTo>
                  <a:close/>
                </a:path>
                <a:path w="202564" h="501650">
                  <a:moveTo>
                    <a:pt x="199866" y="6604"/>
                  </a:moveTo>
                  <a:lnTo>
                    <a:pt x="175132" y="6604"/>
                  </a:lnTo>
                  <a:lnTo>
                    <a:pt x="191388" y="25654"/>
                  </a:lnTo>
                  <a:lnTo>
                    <a:pt x="175513" y="39116"/>
                  </a:lnTo>
                  <a:lnTo>
                    <a:pt x="155645" y="56585"/>
                  </a:lnTo>
                  <a:lnTo>
                    <a:pt x="142112" y="95123"/>
                  </a:lnTo>
                  <a:lnTo>
                    <a:pt x="139826" y="101727"/>
                  </a:lnTo>
                  <a:lnTo>
                    <a:pt x="143256" y="108966"/>
                  </a:lnTo>
                  <a:lnTo>
                    <a:pt x="156337" y="113537"/>
                  </a:lnTo>
                  <a:lnTo>
                    <a:pt x="163449" y="110109"/>
                  </a:lnTo>
                  <a:lnTo>
                    <a:pt x="165862" y="103505"/>
                  </a:lnTo>
                  <a:lnTo>
                    <a:pt x="199866" y="6604"/>
                  </a:lnTo>
                  <a:close/>
                </a:path>
                <a:path w="202564" h="501650">
                  <a:moveTo>
                    <a:pt x="179684" y="11937"/>
                  </a:moveTo>
                  <a:lnTo>
                    <a:pt x="171322" y="11937"/>
                  </a:lnTo>
                  <a:lnTo>
                    <a:pt x="185419" y="28448"/>
                  </a:lnTo>
                  <a:lnTo>
                    <a:pt x="164196" y="32233"/>
                  </a:lnTo>
                  <a:lnTo>
                    <a:pt x="155645" y="56585"/>
                  </a:lnTo>
                  <a:lnTo>
                    <a:pt x="175513" y="39116"/>
                  </a:lnTo>
                  <a:lnTo>
                    <a:pt x="191388" y="25654"/>
                  </a:lnTo>
                  <a:lnTo>
                    <a:pt x="179684" y="11937"/>
                  </a:lnTo>
                  <a:close/>
                </a:path>
                <a:path w="202564" h="501650">
                  <a:moveTo>
                    <a:pt x="202183" y="0"/>
                  </a:moveTo>
                  <a:lnTo>
                    <a:pt x="94106" y="19177"/>
                  </a:lnTo>
                  <a:lnTo>
                    <a:pt x="87375" y="20447"/>
                  </a:lnTo>
                  <a:lnTo>
                    <a:pt x="82803" y="26924"/>
                  </a:lnTo>
                  <a:lnTo>
                    <a:pt x="83946" y="33781"/>
                  </a:lnTo>
                  <a:lnTo>
                    <a:pt x="85216" y="40640"/>
                  </a:lnTo>
                  <a:lnTo>
                    <a:pt x="91693" y="45212"/>
                  </a:lnTo>
                  <a:lnTo>
                    <a:pt x="140549" y="36451"/>
                  </a:lnTo>
                  <a:lnTo>
                    <a:pt x="158876" y="20320"/>
                  </a:lnTo>
                  <a:lnTo>
                    <a:pt x="175132" y="6604"/>
                  </a:lnTo>
                  <a:lnTo>
                    <a:pt x="199866" y="6604"/>
                  </a:lnTo>
                  <a:lnTo>
                    <a:pt x="202183" y="0"/>
                  </a:lnTo>
                  <a:close/>
                </a:path>
                <a:path w="202564" h="501650">
                  <a:moveTo>
                    <a:pt x="175132" y="6604"/>
                  </a:moveTo>
                  <a:lnTo>
                    <a:pt x="158876" y="20320"/>
                  </a:lnTo>
                  <a:lnTo>
                    <a:pt x="140549" y="36451"/>
                  </a:lnTo>
                  <a:lnTo>
                    <a:pt x="164196" y="32233"/>
                  </a:lnTo>
                  <a:lnTo>
                    <a:pt x="171322" y="11937"/>
                  </a:lnTo>
                  <a:lnTo>
                    <a:pt x="179684" y="11937"/>
                  </a:lnTo>
                  <a:lnTo>
                    <a:pt x="175132" y="6604"/>
                  </a:lnTo>
                  <a:close/>
                </a:path>
                <a:path w="202564" h="501650">
                  <a:moveTo>
                    <a:pt x="171322" y="11937"/>
                  </a:moveTo>
                  <a:lnTo>
                    <a:pt x="164196" y="32233"/>
                  </a:lnTo>
                  <a:lnTo>
                    <a:pt x="185419" y="28448"/>
                  </a:lnTo>
                  <a:lnTo>
                    <a:pt x="171322" y="11937"/>
                  </a:lnTo>
                  <a:close/>
                </a:path>
              </a:pathLst>
            </a:custGeom>
            <a:solidFill>
              <a:srgbClr val="FF69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15480" y="3214466"/>
            <a:ext cx="964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陷入死循环，可以用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，或者重启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的方式处理（依据编程环境）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19402" y="3829454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‘死循环’一般是无益的，但是实际上有些自动设备依赖死循环（例如：实时监控设备、浏览器打开后自动刷新 等）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38089" y="5428248"/>
            <a:ext cx="964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循环可以用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循环替换，但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循环不能用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循环替换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15480" y="4798128"/>
            <a:ext cx="9649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循环的循环变量在循环开始前要赋初值</a:t>
            </a:r>
          </a:p>
        </p:txBody>
      </p:sp>
    </p:spTree>
    <p:extLst>
      <p:ext uri="{BB962C8B-B14F-4D97-AF65-F5344CB8AC3E}">
        <p14:creationId xmlns:p14="http://schemas.microsoft.com/office/powerpoint/2010/main" val="78102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332656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实例：计算累加和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1" y="980728"/>
            <a:ext cx="6388825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04" y="3717032"/>
            <a:ext cx="6280936" cy="2664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060847"/>
            <a:ext cx="5400600" cy="22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8" y="2596360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9461" y="2714645"/>
            <a:ext cx="471956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循环的控制保留字 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break 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 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continue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循环后的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else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471698" y="280725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48461" y="280725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16371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3552" y="404456"/>
            <a:ext cx="591261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循环控制保留字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3739" y="1216450"/>
            <a:ext cx="7209790" cy="3621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algn="ctr"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break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和</a:t>
            </a:r>
            <a:r>
              <a:rPr sz="2400" b="1" spc="-2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continue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25"/>
              </a:spcBef>
            </a:pPr>
            <a:endParaRPr sz="4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spc="-1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break</a:t>
            </a: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跳出并结束当前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层</a:t>
            </a: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循环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zh-CN" altLang="en-US" sz="2400" dirty="0">
                <a:solidFill>
                  <a:prstClr val="black"/>
                </a:solidFill>
                <a:latin typeface="+mn-ea"/>
                <a:cs typeface="微软雅黑" panose="020B0503020204020204" charset="-122"/>
              </a:rPr>
              <a:t>教材上：最内层循环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，执行循环后的语句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ontinue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不再执行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当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前层</a:t>
            </a: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循环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剩余的语句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继续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执行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下次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循环</a:t>
            </a:r>
            <a:endParaRPr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break和continue</a:t>
            </a: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都和</a:t>
            </a:r>
            <a:r>
              <a:rPr sz="24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循环</a:t>
            </a:r>
            <a:r>
              <a:rPr lang="zh-CN" alt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结构</a:t>
            </a:r>
            <a:r>
              <a:rPr sz="24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搭配使用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8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8760" y="3161524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128" y="357480"/>
            <a:ext cx="27228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reak</a:t>
            </a:r>
            <a:r>
              <a:rPr lang="en-US"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示例</a:t>
            </a:r>
            <a:endParaRPr sz="28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03512" y="1019857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break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 in 'BIT': 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遍历字符串‘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BIT’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range(4): 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原本内层会循环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s,end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='')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s == 'I':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break #‘I'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次，然后退出当前层循环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80" y="3631470"/>
            <a:ext cx="7884694" cy="23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1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849" y="476675"/>
            <a:ext cx="2825763" cy="504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3200" spc="-5" dirty="0"/>
              <a:t>前情回顾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351584" y="1323561"/>
            <a:ext cx="77768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035" indent="-342900">
              <a:spcBef>
                <a:spcPts val="230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1051560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已经用过 循环结构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for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in range(  ):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2454092" y="299695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本次课讲解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/ while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引导的循环语句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454092" y="37741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/ while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引导的确定次数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不确定次数的循环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8760" y="3161524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0872" y="474204"/>
            <a:ext cx="27228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continue</a:t>
            </a:r>
            <a:r>
              <a:rPr lang="zh-CN" altLang="en-US" sz="28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示例</a:t>
            </a:r>
            <a:endParaRPr sz="28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9776" y="61064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相同的代码，用</a:t>
            </a:r>
            <a:r>
              <a:rPr lang="en-US" altLang="zh-CN" sz="2400" dirty="0"/>
              <a:t>continue</a:t>
            </a:r>
            <a:r>
              <a:rPr lang="zh-CN" altLang="en-US" sz="2400" dirty="0"/>
              <a:t>再试一次看效果</a:t>
            </a:r>
          </a:p>
        </p:txBody>
      </p:sp>
      <p:sp>
        <p:nvSpPr>
          <p:cNvPr id="4" name="矩形 3"/>
          <p:cNvSpPr/>
          <p:nvPr/>
        </p:nvSpPr>
        <p:spPr>
          <a:xfrm>
            <a:off x="2072019" y="1008548"/>
            <a:ext cx="8231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continue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 in 'BIT': 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遍历字符串‘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BIT’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range(4): 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原本内层会循环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s,end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='')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s == 'I':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continue #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看起来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没有起作用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051" y="3626962"/>
            <a:ext cx="10005596" cy="24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6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5440" y="26064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举一反三（实验课练习）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4866667" cy="1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" y="3573016"/>
            <a:ext cx="4761905" cy="19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09" y="923585"/>
            <a:ext cx="4752381" cy="20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66972"/>
            <a:ext cx="5552381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7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7648" y="764704"/>
            <a:ext cx="576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break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b="1" spc="-9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continue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对比示例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3361" y="2024234"/>
            <a:ext cx="3239770" cy="1489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sz="2000" b="1" spc="-8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  <a:tabLst>
                <a:tab pos="168910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continue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7651" y="4037255"/>
            <a:ext cx="723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</a:t>
            </a:r>
            <a:r>
              <a:rPr sz="2000" b="1" spc="-1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ON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30032" y="2550651"/>
            <a:ext cx="300990" cy="504825"/>
          </a:xfrm>
          <a:custGeom>
            <a:avLst/>
            <a:gdLst/>
            <a:ahLst/>
            <a:cxnLst/>
            <a:rect l="l" t="t" r="r" b="b"/>
            <a:pathLst>
              <a:path w="300989" h="504825">
                <a:moveTo>
                  <a:pt x="68288" y="26123"/>
                </a:moveTo>
                <a:lnTo>
                  <a:pt x="43533" y="26619"/>
                </a:lnTo>
                <a:lnTo>
                  <a:pt x="56323" y="48224"/>
                </a:lnTo>
                <a:lnTo>
                  <a:pt x="98043" y="72390"/>
                </a:lnTo>
                <a:lnTo>
                  <a:pt x="122427" y="87122"/>
                </a:lnTo>
                <a:lnTo>
                  <a:pt x="167766" y="116459"/>
                </a:lnTo>
                <a:lnTo>
                  <a:pt x="207137" y="145669"/>
                </a:lnTo>
                <a:lnTo>
                  <a:pt x="239013" y="174625"/>
                </a:lnTo>
                <a:lnTo>
                  <a:pt x="265429" y="209550"/>
                </a:lnTo>
                <a:lnTo>
                  <a:pt x="275463" y="242062"/>
                </a:lnTo>
                <a:lnTo>
                  <a:pt x="275463" y="248538"/>
                </a:lnTo>
                <a:lnTo>
                  <a:pt x="261365" y="289560"/>
                </a:lnTo>
                <a:lnTo>
                  <a:pt x="232282" y="326390"/>
                </a:lnTo>
                <a:lnTo>
                  <a:pt x="199009" y="357124"/>
                </a:lnTo>
                <a:lnTo>
                  <a:pt x="159003" y="388238"/>
                </a:lnTo>
                <a:lnTo>
                  <a:pt x="113918" y="419735"/>
                </a:lnTo>
                <a:lnTo>
                  <a:pt x="65404" y="451357"/>
                </a:lnTo>
                <a:lnTo>
                  <a:pt x="15112" y="483107"/>
                </a:lnTo>
                <a:lnTo>
                  <a:pt x="28575" y="504444"/>
                </a:lnTo>
                <a:lnTo>
                  <a:pt x="78866" y="472567"/>
                </a:lnTo>
                <a:lnTo>
                  <a:pt x="127635" y="440690"/>
                </a:lnTo>
                <a:lnTo>
                  <a:pt x="173609" y="408813"/>
                </a:lnTo>
                <a:lnTo>
                  <a:pt x="214756" y="376681"/>
                </a:lnTo>
                <a:lnTo>
                  <a:pt x="249681" y="344550"/>
                </a:lnTo>
                <a:lnTo>
                  <a:pt x="277194" y="311404"/>
                </a:lnTo>
                <a:lnTo>
                  <a:pt x="297561" y="269113"/>
                </a:lnTo>
                <a:lnTo>
                  <a:pt x="300587" y="242062"/>
                </a:lnTo>
                <a:lnTo>
                  <a:pt x="299847" y="233299"/>
                </a:lnTo>
                <a:lnTo>
                  <a:pt x="283210" y="190119"/>
                </a:lnTo>
                <a:lnTo>
                  <a:pt x="257555" y="157734"/>
                </a:lnTo>
                <a:lnTo>
                  <a:pt x="223392" y="126618"/>
                </a:lnTo>
                <a:lnTo>
                  <a:pt x="182372" y="96012"/>
                </a:lnTo>
                <a:lnTo>
                  <a:pt x="135762" y="65786"/>
                </a:lnTo>
                <a:lnTo>
                  <a:pt x="110998" y="50927"/>
                </a:lnTo>
                <a:lnTo>
                  <a:pt x="68288" y="26123"/>
                </a:lnTo>
                <a:close/>
              </a:path>
              <a:path w="300989" h="504825">
                <a:moveTo>
                  <a:pt x="116586" y="0"/>
                </a:moveTo>
                <a:lnTo>
                  <a:pt x="0" y="2286"/>
                </a:lnTo>
                <a:lnTo>
                  <a:pt x="55752" y="96774"/>
                </a:lnTo>
                <a:lnTo>
                  <a:pt x="59309" y="102743"/>
                </a:lnTo>
                <a:lnTo>
                  <a:pt x="67055" y="104775"/>
                </a:lnTo>
                <a:lnTo>
                  <a:pt x="78993" y="97662"/>
                </a:lnTo>
                <a:lnTo>
                  <a:pt x="56323" y="48224"/>
                </a:lnTo>
                <a:lnTo>
                  <a:pt x="15621" y="25400"/>
                </a:lnTo>
                <a:lnTo>
                  <a:pt x="27812" y="3429"/>
                </a:lnTo>
                <a:lnTo>
                  <a:pt x="120170" y="3429"/>
                </a:lnTo>
                <a:lnTo>
                  <a:pt x="116586" y="0"/>
                </a:lnTo>
                <a:close/>
              </a:path>
              <a:path w="300989" h="504825">
                <a:moveTo>
                  <a:pt x="27812" y="3429"/>
                </a:moveTo>
                <a:lnTo>
                  <a:pt x="15621" y="25400"/>
                </a:lnTo>
                <a:lnTo>
                  <a:pt x="46862" y="42799"/>
                </a:lnTo>
                <a:lnTo>
                  <a:pt x="56323" y="48224"/>
                </a:lnTo>
                <a:lnTo>
                  <a:pt x="43789" y="27050"/>
                </a:lnTo>
                <a:lnTo>
                  <a:pt x="21971" y="27050"/>
                </a:lnTo>
                <a:lnTo>
                  <a:pt x="32512" y="8000"/>
                </a:lnTo>
                <a:lnTo>
                  <a:pt x="36029" y="8000"/>
                </a:lnTo>
                <a:lnTo>
                  <a:pt x="27812" y="3429"/>
                </a:lnTo>
                <a:close/>
              </a:path>
              <a:path w="300989" h="504825">
                <a:moveTo>
                  <a:pt x="32512" y="8000"/>
                </a:moveTo>
                <a:lnTo>
                  <a:pt x="21971" y="27050"/>
                </a:lnTo>
                <a:lnTo>
                  <a:pt x="43533" y="26619"/>
                </a:lnTo>
                <a:lnTo>
                  <a:pt x="32512" y="8000"/>
                </a:lnTo>
                <a:close/>
              </a:path>
              <a:path w="300989" h="504825">
                <a:moveTo>
                  <a:pt x="43533" y="26619"/>
                </a:moveTo>
                <a:lnTo>
                  <a:pt x="21971" y="27050"/>
                </a:lnTo>
                <a:lnTo>
                  <a:pt x="43789" y="27050"/>
                </a:lnTo>
                <a:lnTo>
                  <a:pt x="43533" y="26619"/>
                </a:lnTo>
                <a:close/>
              </a:path>
              <a:path w="300989" h="504825">
                <a:moveTo>
                  <a:pt x="36029" y="8000"/>
                </a:moveTo>
                <a:lnTo>
                  <a:pt x="32512" y="8000"/>
                </a:lnTo>
                <a:lnTo>
                  <a:pt x="43533" y="26619"/>
                </a:lnTo>
                <a:lnTo>
                  <a:pt x="68288" y="26123"/>
                </a:lnTo>
                <a:lnTo>
                  <a:pt x="59309" y="20955"/>
                </a:lnTo>
                <a:lnTo>
                  <a:pt x="36029" y="8000"/>
                </a:lnTo>
                <a:close/>
              </a:path>
              <a:path w="300989" h="504825">
                <a:moveTo>
                  <a:pt x="120170" y="3429"/>
                </a:moveTo>
                <a:lnTo>
                  <a:pt x="27812" y="3429"/>
                </a:lnTo>
                <a:lnTo>
                  <a:pt x="59309" y="20955"/>
                </a:lnTo>
                <a:lnTo>
                  <a:pt x="68288" y="26123"/>
                </a:lnTo>
                <a:lnTo>
                  <a:pt x="117093" y="25146"/>
                </a:lnTo>
                <a:lnTo>
                  <a:pt x="122681" y="19431"/>
                </a:lnTo>
                <a:lnTo>
                  <a:pt x="122427" y="5587"/>
                </a:lnTo>
                <a:lnTo>
                  <a:pt x="120170" y="3429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9395" y="2024234"/>
            <a:ext cx="3239770" cy="1489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sz="2000" b="1" spc="-8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558165" algn="ctr">
              <a:spcBef>
                <a:spcPts val="480"/>
              </a:spcBef>
              <a:tabLst>
                <a:tab pos="125730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78765" algn="ctr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break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77265" algn="ctr">
              <a:spcBef>
                <a:spcPts val="480"/>
              </a:spcBef>
            </a:pP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3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5424" y="3998073"/>
            <a:ext cx="304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95027" y="3020378"/>
            <a:ext cx="372110" cy="659130"/>
          </a:xfrm>
          <a:custGeom>
            <a:avLst/>
            <a:gdLst/>
            <a:ahLst/>
            <a:cxnLst/>
            <a:rect l="l" t="t" r="r" b="b"/>
            <a:pathLst>
              <a:path w="372110" h="659129">
                <a:moveTo>
                  <a:pt x="262497" y="633221"/>
                </a:moveTo>
                <a:lnTo>
                  <a:pt x="255512" y="633221"/>
                </a:lnTo>
                <a:lnTo>
                  <a:pt x="249924" y="638810"/>
                </a:lnTo>
                <a:lnTo>
                  <a:pt x="249797" y="652652"/>
                </a:lnTo>
                <a:lnTo>
                  <a:pt x="255385" y="658367"/>
                </a:lnTo>
                <a:lnTo>
                  <a:pt x="372098" y="658876"/>
                </a:lnTo>
                <a:lnTo>
                  <a:pt x="371105" y="657097"/>
                </a:lnTo>
                <a:lnTo>
                  <a:pt x="344285" y="657097"/>
                </a:lnTo>
                <a:lnTo>
                  <a:pt x="304263" y="633402"/>
                </a:lnTo>
                <a:lnTo>
                  <a:pt x="262497" y="633221"/>
                </a:lnTo>
                <a:close/>
              </a:path>
              <a:path w="372110" h="659129">
                <a:moveTo>
                  <a:pt x="304263" y="633402"/>
                </a:moveTo>
                <a:lnTo>
                  <a:pt x="344285" y="657097"/>
                </a:lnTo>
                <a:lnTo>
                  <a:pt x="347033" y="652398"/>
                </a:lnTo>
                <a:lnTo>
                  <a:pt x="339713" y="652398"/>
                </a:lnTo>
                <a:lnTo>
                  <a:pt x="329164" y="633509"/>
                </a:lnTo>
                <a:lnTo>
                  <a:pt x="304263" y="633402"/>
                </a:lnTo>
                <a:close/>
              </a:path>
              <a:path w="372110" h="659129">
                <a:moveTo>
                  <a:pt x="307582" y="554863"/>
                </a:moveTo>
                <a:lnTo>
                  <a:pt x="301486" y="558291"/>
                </a:lnTo>
                <a:lnTo>
                  <a:pt x="295390" y="561594"/>
                </a:lnTo>
                <a:lnTo>
                  <a:pt x="293231" y="569341"/>
                </a:lnTo>
                <a:lnTo>
                  <a:pt x="296660" y="575310"/>
                </a:lnTo>
                <a:lnTo>
                  <a:pt x="317058" y="611834"/>
                </a:lnTo>
                <a:lnTo>
                  <a:pt x="356985" y="635380"/>
                </a:lnTo>
                <a:lnTo>
                  <a:pt x="344285" y="657097"/>
                </a:lnTo>
                <a:lnTo>
                  <a:pt x="371105" y="657097"/>
                </a:lnTo>
                <a:lnTo>
                  <a:pt x="318631" y="563117"/>
                </a:lnTo>
                <a:lnTo>
                  <a:pt x="315202" y="557021"/>
                </a:lnTo>
                <a:lnTo>
                  <a:pt x="307582" y="554863"/>
                </a:lnTo>
                <a:close/>
              </a:path>
              <a:path w="372110" h="659129">
                <a:moveTo>
                  <a:pt x="329164" y="633509"/>
                </a:moveTo>
                <a:lnTo>
                  <a:pt x="339713" y="652398"/>
                </a:lnTo>
                <a:lnTo>
                  <a:pt x="350762" y="633602"/>
                </a:lnTo>
                <a:lnTo>
                  <a:pt x="329164" y="633509"/>
                </a:lnTo>
                <a:close/>
              </a:path>
              <a:path w="372110" h="659129">
                <a:moveTo>
                  <a:pt x="317058" y="611834"/>
                </a:moveTo>
                <a:lnTo>
                  <a:pt x="329164" y="633509"/>
                </a:lnTo>
                <a:lnTo>
                  <a:pt x="350762" y="633602"/>
                </a:lnTo>
                <a:lnTo>
                  <a:pt x="339713" y="652398"/>
                </a:lnTo>
                <a:lnTo>
                  <a:pt x="347033" y="652398"/>
                </a:lnTo>
                <a:lnTo>
                  <a:pt x="356985" y="635380"/>
                </a:lnTo>
                <a:lnTo>
                  <a:pt x="317058" y="611834"/>
                </a:lnTo>
                <a:close/>
              </a:path>
              <a:path w="372110" h="659129">
                <a:moveTo>
                  <a:pt x="338062" y="0"/>
                </a:moveTo>
                <a:lnTo>
                  <a:pt x="275197" y="41909"/>
                </a:lnTo>
                <a:lnTo>
                  <a:pt x="214237" y="84074"/>
                </a:lnTo>
                <a:lnTo>
                  <a:pt x="157087" y="126237"/>
                </a:lnTo>
                <a:lnTo>
                  <a:pt x="105779" y="168275"/>
                </a:lnTo>
                <a:lnTo>
                  <a:pt x="72251" y="200278"/>
                </a:lnTo>
                <a:lnTo>
                  <a:pt x="44057" y="232028"/>
                </a:lnTo>
                <a:lnTo>
                  <a:pt x="21959" y="264413"/>
                </a:lnTo>
                <a:lnTo>
                  <a:pt x="3544" y="308482"/>
                </a:lnTo>
                <a:lnTo>
                  <a:pt x="0" y="342519"/>
                </a:lnTo>
                <a:lnTo>
                  <a:pt x="1004" y="353694"/>
                </a:lnTo>
                <a:lnTo>
                  <a:pt x="15355" y="398144"/>
                </a:lnTo>
                <a:lnTo>
                  <a:pt x="43803" y="440563"/>
                </a:lnTo>
                <a:lnTo>
                  <a:pt x="72632" y="471550"/>
                </a:lnTo>
                <a:lnTo>
                  <a:pt x="119495" y="511809"/>
                </a:lnTo>
                <a:lnTo>
                  <a:pt x="174232" y="551688"/>
                </a:lnTo>
                <a:lnTo>
                  <a:pt x="234938" y="591311"/>
                </a:lnTo>
                <a:lnTo>
                  <a:pt x="299454" y="630554"/>
                </a:lnTo>
                <a:lnTo>
                  <a:pt x="329164" y="633509"/>
                </a:lnTo>
                <a:lnTo>
                  <a:pt x="317058" y="611834"/>
                </a:lnTo>
                <a:lnTo>
                  <a:pt x="312408" y="609091"/>
                </a:lnTo>
                <a:lnTo>
                  <a:pt x="280023" y="589533"/>
                </a:lnTo>
                <a:lnTo>
                  <a:pt x="217920" y="550544"/>
                </a:lnTo>
                <a:lnTo>
                  <a:pt x="161151" y="511809"/>
                </a:lnTo>
                <a:lnTo>
                  <a:pt x="111748" y="472947"/>
                </a:lnTo>
                <a:lnTo>
                  <a:pt x="80633" y="444119"/>
                </a:lnTo>
                <a:lnTo>
                  <a:pt x="49137" y="406145"/>
                </a:lnTo>
                <a:lnTo>
                  <a:pt x="30341" y="369316"/>
                </a:lnTo>
                <a:lnTo>
                  <a:pt x="25134" y="342519"/>
                </a:lnTo>
                <a:lnTo>
                  <a:pt x="25134" y="333501"/>
                </a:lnTo>
                <a:lnTo>
                  <a:pt x="38215" y="287274"/>
                </a:lnTo>
                <a:lnTo>
                  <a:pt x="63488" y="248031"/>
                </a:lnTo>
                <a:lnTo>
                  <a:pt x="90031" y="218058"/>
                </a:lnTo>
                <a:lnTo>
                  <a:pt x="122162" y="187451"/>
                </a:lnTo>
                <a:lnTo>
                  <a:pt x="172200" y="146303"/>
                </a:lnTo>
                <a:lnTo>
                  <a:pt x="228588" y="104647"/>
                </a:lnTo>
                <a:lnTo>
                  <a:pt x="289167" y="62864"/>
                </a:lnTo>
                <a:lnTo>
                  <a:pt x="352032" y="20827"/>
                </a:lnTo>
                <a:lnTo>
                  <a:pt x="338062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035" y="492436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：教材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P110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的例子要重点掌握</a:t>
            </a:r>
          </a:p>
        </p:txBody>
      </p:sp>
    </p:spTree>
    <p:extLst>
      <p:ext uri="{BB962C8B-B14F-4D97-AF65-F5344CB8AC3E}">
        <p14:creationId xmlns:p14="http://schemas.microsoft.com/office/powerpoint/2010/main" val="10068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/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0877" y="993099"/>
            <a:ext cx="22618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50265" algn="l"/>
              </a:tabLst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	=</a:t>
            </a:r>
            <a:r>
              <a:rPr sz="2000" b="1" spc="-8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0461" y="1409826"/>
            <a:ext cx="3659504" cy="22199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984250" algn="r">
              <a:spcBef>
                <a:spcPts val="575"/>
              </a:spcBef>
              <a:tabLst>
                <a:tab pos="1676400" algn="l"/>
              </a:tabLst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20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	!=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8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R="983615" algn="r">
              <a:spcBef>
                <a:spcPts val="480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-1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==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4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8288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break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0"/>
              </a:spcBef>
              <a:tabLst>
                <a:tab pos="2667000" algn="l"/>
              </a:tabLst>
            </a:pP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2000" b="1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	e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nd</a:t>
            </a: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850900">
              <a:spcBef>
                <a:spcPts val="480"/>
              </a:spcBef>
              <a:tabLst>
                <a:tab pos="1129665" algn="l"/>
              </a:tabLst>
            </a:pPr>
            <a:r>
              <a:rPr lang="en-US"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	=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s[:-1]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3471" y="155733"/>
            <a:ext cx="5652519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实验课上自己练练！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048328" y="6237312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4679" y="956127"/>
            <a:ext cx="379857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  <a:tabLst>
                <a:tab pos="850265" algn="l"/>
              </a:tabLst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	=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R="1123315" algn="r">
              <a:spcBef>
                <a:spcPts val="480"/>
              </a:spcBef>
              <a:tabLst>
                <a:tab pos="1676400" algn="l"/>
              </a:tabLst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20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	!=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8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R="1123315" algn="r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-7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549400">
              <a:spcBef>
                <a:spcPts val="480"/>
              </a:spcBef>
            </a:pP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3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  <a:tabLst>
                <a:tab pos="1269365" algn="l"/>
              </a:tabLst>
            </a:pP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	= s[:-1]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0221" y="5324769"/>
            <a:ext cx="2960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PYTHON</a:t>
            </a:r>
            <a:r>
              <a:rPr sz="2000" b="1" spc="-5" dirty="0">
                <a:solidFill>
                  <a:srgbClr val="585858"/>
                </a:solidFill>
                <a:latin typeface="Consolas" panose="020B0609020204030204"/>
                <a:cs typeface="Consolas" panose="020B0609020204030204"/>
              </a:rPr>
              <a:t>PYTHO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PYTH</a:t>
            </a:r>
            <a:r>
              <a:rPr sz="2000" b="1" spc="-5" dirty="0">
                <a:solidFill>
                  <a:srgbClr val="585858"/>
                </a:solidFill>
                <a:latin typeface="Consolas" panose="020B0609020204030204"/>
                <a:cs typeface="Consolas" panose="020B0609020204030204"/>
              </a:rPr>
              <a:t>PYT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</a:t>
            </a:r>
            <a:r>
              <a:rPr sz="2000" b="1" spc="-5" dirty="0">
                <a:solidFill>
                  <a:srgbClr val="585858"/>
                </a:solidFill>
                <a:latin typeface="Consolas" panose="020B0609020204030204"/>
                <a:cs typeface="Consolas" panose="020B0609020204030204"/>
              </a:rPr>
              <a:t>P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5009" y="5691546"/>
            <a:ext cx="4947285" cy="9906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R="5080" algn="r">
              <a:spcBef>
                <a:spcPts val="1315"/>
              </a:spcBef>
            </a:pPr>
            <a:r>
              <a:rPr sz="2000" b="1" spc="-1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</a:t>
            </a:r>
            <a:r>
              <a:rPr sz="2000" b="1" spc="-10" dirty="0">
                <a:solidFill>
                  <a:srgbClr val="585858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2000" b="1" dirty="0">
                <a:solidFill>
                  <a:srgbClr val="585858"/>
                </a:solidFill>
                <a:latin typeface="Consolas" panose="020B0609020204030204"/>
                <a:cs typeface="Consolas" panose="020B0609020204030204"/>
              </a:rPr>
              <a:t>Y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2000" b="1" spc="-1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Y</a:t>
            </a:r>
            <a:r>
              <a:rPr sz="2000" b="1" spc="-10" dirty="0">
                <a:solidFill>
                  <a:srgbClr val="585858"/>
                </a:solidFill>
                <a:latin typeface="Consolas" panose="020B0609020204030204"/>
                <a:cs typeface="Consolas" panose="020B0609020204030204"/>
              </a:rPr>
              <a:t>PY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</a:t>
            </a:r>
            <a:r>
              <a:rPr sz="2000" b="1" spc="-5" dirty="0">
                <a:solidFill>
                  <a:srgbClr val="585858"/>
                </a:solidFill>
                <a:latin typeface="Consolas" panose="020B0609020204030204"/>
                <a:cs typeface="Consolas" panose="020B0609020204030204"/>
              </a:rPr>
              <a:t>P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1340"/>
              </a:spcBef>
            </a:pPr>
            <a:r>
              <a:rPr sz="22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200" spc="-1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b="1" spc="-5" dirty="0">
                <a:solidFill>
                  <a:srgbClr val="FF7700"/>
                </a:solidFill>
                <a:latin typeface="微软雅黑" panose="020B0503020204020204" charset="-122"/>
                <a:cs typeface="微软雅黑" panose="020B0503020204020204" charset="-122"/>
              </a:rPr>
              <a:t>break</a:t>
            </a:r>
            <a:r>
              <a:rPr sz="22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仅跳出当前最内层循环</a:t>
            </a:r>
            <a:endParaRPr sz="22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0226" y="320732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90268" y="3718634"/>
            <a:ext cx="414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 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97161" y="4157642"/>
            <a:ext cx="389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s=s[:-1]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通过去掉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最后一个字符的方式改变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90226" y="481395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7250650">
            <a:off x="6939104" y="2505585"/>
            <a:ext cx="1081055" cy="1053527"/>
          </a:xfrm>
          <a:prstGeom prst="arc">
            <a:avLst>
              <a:gd name="adj1" fmla="val 9580688"/>
              <a:gd name="adj2" fmla="val 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591211" y="3879069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95991" y="434088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995991" y="4802533"/>
            <a:ext cx="389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之后，还会执行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S=S[:-1]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20877" y="5327251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15686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 animBg="1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14677" y="3351611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0911" y="2871424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70861" y="1156066"/>
            <a:ext cx="37420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for 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lang="zh-CN" altLang="en-US" sz="2200" spc="1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altLang="zh-CN" sz="22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in</a:t>
            </a:r>
            <a:r>
              <a:rPr lang="en-US" altLang="zh-CN" sz="2200" i="1" spc="10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lang="zh-CN" altLang="en-US" sz="2200" spc="1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	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1&gt;</a:t>
            </a:r>
          </a:p>
        </p:txBody>
      </p:sp>
      <p:sp>
        <p:nvSpPr>
          <p:cNvPr id="16" name="矩形 15"/>
          <p:cNvSpPr/>
          <p:nvPr/>
        </p:nvSpPr>
        <p:spPr>
          <a:xfrm>
            <a:off x="1314728" y="2336099"/>
            <a:ext cx="2539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else  </a:t>
            </a: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	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2&gt;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6960096" y="1119873"/>
            <a:ext cx="2539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while 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条件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lang="zh-CN" altLang="en-US" sz="2200" spc="1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	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1&gt;</a:t>
            </a:r>
          </a:p>
        </p:txBody>
      </p:sp>
      <p:sp>
        <p:nvSpPr>
          <p:cNvPr id="18" name="矩形 17"/>
          <p:cNvSpPr/>
          <p:nvPr/>
        </p:nvSpPr>
        <p:spPr>
          <a:xfrm>
            <a:off x="6960096" y="2315407"/>
            <a:ext cx="2539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else  </a:t>
            </a: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	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2&gt;</a:t>
            </a:r>
          </a:p>
        </p:txBody>
      </p:sp>
      <p:sp>
        <p:nvSpPr>
          <p:cNvPr id="20" name="object 9"/>
          <p:cNvSpPr txBox="1"/>
          <p:nvPr/>
        </p:nvSpPr>
        <p:spPr>
          <a:xfrm>
            <a:off x="2650490" y="4811786"/>
            <a:ext cx="68910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885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else</a:t>
            </a:r>
            <a:r>
              <a:rPr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语句块作为</a:t>
            </a:r>
            <a:r>
              <a:rPr sz="2400" dirty="0" err="1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正常</a:t>
            </a:r>
            <a:r>
              <a:rPr sz="2400" dirty="0" err="1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完成循环的奖励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continue</a:t>
            </a:r>
            <a:r>
              <a:rPr lang="zh-CN" altLang="en-US" sz="24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不会对</a:t>
            </a:r>
            <a:r>
              <a:rPr lang="en-US" altLang="zh-CN" sz="24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else</a:t>
            </a:r>
            <a:r>
              <a:rPr lang="zh-CN" altLang="en-US" sz="24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执行造成影响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155214"/>
            <a:ext cx="10369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charset="-122"/>
                <a:ea typeface="+mj-ea"/>
              </a:rPr>
              <a:t>循环的高级用法，循环和</a:t>
            </a:r>
            <a:r>
              <a:rPr lang="en-US" altLang="zh-CN" sz="4000" dirty="0">
                <a:solidFill>
                  <a:prstClr val="black"/>
                </a:solidFill>
                <a:latin typeface="微软雅黑" panose="020B0503020204020204" charset="-122"/>
                <a:ea typeface="+mj-ea"/>
              </a:rPr>
              <a:t>else</a:t>
            </a:r>
            <a:r>
              <a:rPr lang="zh-CN" altLang="en-US" sz="4000" dirty="0">
                <a:solidFill>
                  <a:prstClr val="black"/>
                </a:solidFill>
                <a:latin typeface="微软雅黑" panose="020B0503020204020204" charset="-122"/>
              </a:rPr>
              <a:t>语句配对使用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58229" y="3655929"/>
            <a:ext cx="1062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在循环中执行过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语句，就不执行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语句；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其他情况都执行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5395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9904" y="2925317"/>
            <a:ext cx="3735704" cy="2303780"/>
          </a:xfrm>
          <a:custGeom>
            <a:avLst/>
            <a:gdLst/>
            <a:ahLst/>
            <a:cxnLst/>
            <a:rect l="l" t="t" r="r" b="b"/>
            <a:pathLst>
              <a:path w="3735704" h="2303779">
                <a:moveTo>
                  <a:pt x="0" y="2303526"/>
                </a:moveTo>
                <a:lnTo>
                  <a:pt x="3735324" y="2303526"/>
                </a:lnTo>
                <a:lnTo>
                  <a:pt x="3735324" y="0"/>
                </a:lnTo>
                <a:lnTo>
                  <a:pt x="0" y="0"/>
                </a:lnTo>
                <a:lnTo>
                  <a:pt x="0" y="2303526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9907" y="2378014"/>
            <a:ext cx="327342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sz="2000" b="1" spc="-5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  <a:tabLst>
                <a:tab pos="168910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continue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2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正常退出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4824" y="5219795"/>
            <a:ext cx="17379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PYHON</a:t>
            </a:r>
            <a:r>
              <a:rPr sz="2000" spc="-5" dirty="0">
                <a:solidFill>
                  <a:srgbClr val="000FFF"/>
                </a:solidFill>
                <a:latin typeface="微软雅黑" panose="020B0503020204020204" charset="-122"/>
                <a:cs typeface="微软雅黑" panose="020B0503020204020204" charset="-122"/>
              </a:rPr>
              <a:t>正常退出</a:t>
            </a:r>
            <a:endParaRPr sz="20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67628" y="2925317"/>
            <a:ext cx="3736340" cy="2303780"/>
          </a:xfrm>
          <a:custGeom>
            <a:avLst/>
            <a:gdLst/>
            <a:ahLst/>
            <a:cxnLst/>
            <a:rect l="l" t="t" r="r" b="b"/>
            <a:pathLst>
              <a:path w="3736340" h="2303779">
                <a:moveTo>
                  <a:pt x="0" y="2303526"/>
                </a:moveTo>
                <a:lnTo>
                  <a:pt x="3736085" y="2303526"/>
                </a:lnTo>
                <a:lnTo>
                  <a:pt x="3736085" y="0"/>
                </a:lnTo>
                <a:lnTo>
                  <a:pt x="0" y="0"/>
                </a:lnTo>
                <a:lnTo>
                  <a:pt x="0" y="2303526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7559" y="2349823"/>
            <a:ext cx="327342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sz="2000" b="1" spc="-5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523875" algn="ctr">
              <a:spcBef>
                <a:spcPts val="480"/>
              </a:spcBef>
              <a:tabLst>
                <a:tab pos="122301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44475" algn="ctr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break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42975" algn="ctr">
              <a:spcBef>
                <a:spcPts val="48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3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R="1424940" algn="ctr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77265" algn="ctr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正常退出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8257" y="5230812"/>
            <a:ext cx="304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52932" y="72973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255178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2781" y="2363469"/>
            <a:ext cx="682307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5"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6220" algn="l"/>
              </a:tabLst>
            </a:pPr>
            <a:r>
              <a:rPr sz="2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…</a:t>
            </a:r>
            <a:r>
              <a:rPr sz="2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400" b="1" i="1" spc="-6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遍历循环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spc="-30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计数、字符串、列表、文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件…</a:t>
            </a:r>
            <a:endParaRPr sz="24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Font typeface="΢"/>
              <a:buChar char="-"/>
              <a:tabLst>
                <a:tab pos="236220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while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无限循环</a:t>
            </a:r>
            <a:endParaRPr sz="24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Font typeface="΢"/>
              <a:buChar char="-"/>
              <a:tabLst>
                <a:tab pos="236220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continue</a:t>
            </a:r>
            <a:r>
              <a:rPr sz="2400" b="1" spc="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break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保留</a:t>
            </a:r>
            <a:r>
              <a:rPr sz="2400" b="1" spc="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spc="10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退出当前循环层次</a:t>
            </a:r>
            <a:endParaRPr sz="24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FontTx/>
              <a:buChar char="-"/>
              <a:tabLst>
                <a:tab pos="236220" algn="l"/>
              </a:tabLst>
            </a:pP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循环</a:t>
            </a:r>
            <a:r>
              <a:rPr sz="2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的高级用法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spc="10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break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有关</a:t>
            </a:r>
            <a:endParaRPr sz="240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8333" y="5186171"/>
            <a:ext cx="16002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5796" y="5043898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20431" y="438150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21443" y="438162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06863" y="4386330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06863" y="4386330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74121" y="438442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74121" y="438442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19994" y="444855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19994" y="444855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83519" y="451726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83519" y="451726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127995" y="458330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27995" y="458330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464927" y="45826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464927" y="45826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906777" y="1320545"/>
            <a:ext cx="2870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/>
              <a:t>程序的循环结构</a:t>
            </a:r>
            <a:endParaRPr sz="3200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54192" y="4794126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72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8" y="2596360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9463" y="2714645"/>
            <a:ext cx="2842445" cy="564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random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库的使用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471698" y="280725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48461" y="280725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36158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98240" y="513500"/>
            <a:ext cx="4821258" cy="6427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random库概述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1424" y="1229109"/>
            <a:ext cx="10225136" cy="2163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algn="ctr">
              <a:lnSpc>
                <a:spcPct val="150000"/>
              </a:lnSpc>
              <a:spcBef>
                <a:spcPts val="100"/>
              </a:spcBef>
            </a:pP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random库是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生成</a:t>
            </a: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随机数的</a:t>
            </a:r>
            <a:r>
              <a:rPr sz="2400" spc="-5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标准库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（无需安装，导入即可使用）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885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伪随机数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</a:t>
            </a:r>
            <a:r>
              <a:rPr sz="2400" spc="-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采用梅森旋转算法生成的(伪)随机序列中元素</a:t>
            </a:r>
          </a:p>
          <a:p>
            <a:pPr marL="234950" indent="-22288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  <a:tab pos="2803525" algn="l"/>
              </a:tabLst>
            </a:pP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使用random库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先导入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	</a:t>
            </a:r>
            <a:r>
              <a:rPr sz="2400" i="1" spc="-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import</a:t>
            </a:r>
            <a:r>
              <a:rPr sz="2400" i="1" spc="2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sz="2400" i="1" spc="2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random</a:t>
            </a:r>
            <a:endParaRPr lang="en-US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234950" indent="-22288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  <a:tab pos="280352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random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库中的函数都要带上库名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5520" y="3468278"/>
            <a:ext cx="849694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导入库的方法有两类：例如： 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导入库，使用库中的方法名要加上库名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random          </a:t>
            </a:r>
            <a:r>
              <a:rPr lang="en-US" altLang="zh-CN" sz="2400" dirty="0" err="1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random.randint</a:t>
            </a:r>
            <a:r>
              <a:rPr lang="en-US" altLang="zh-CN" sz="2400" dirty="0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直接导入库中需要的函数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random import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en-US" altLang="zh-CN" sz="2400" dirty="0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zh-CN" altLang="en-US" sz="2400" dirty="0">
              <a:solidFill>
                <a:srgbClr val="800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80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407" y="3548818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3835" y="3744778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1119" y="3097336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069" y="3264591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4121" y="2310647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83773"/>
              </p:ext>
            </p:extLst>
          </p:nvPr>
        </p:nvGraphicFramePr>
        <p:xfrm>
          <a:off x="1956405" y="2088446"/>
          <a:ext cx="8164830" cy="305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seed(a=None)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初始化给定的随机数种子，默认为当前系统时间</a:t>
                      </a: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245"/>
                        </a:spcBef>
                        <a:tabLst>
                          <a:tab pos="2679065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random.seed(10)	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#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产生种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子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10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对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应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的序列</a:t>
                      </a:r>
                      <a:endParaRPr sz="16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random()</a:t>
                      </a:r>
                      <a:endParaRPr sz="20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生成一个[0.0,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1.0)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之间的随机小数</a:t>
                      </a:r>
                    </a:p>
                    <a:p>
                      <a:pPr marL="160020" marR="2591435" indent="-57150">
                        <a:lnSpc>
                          <a:spcPts val="346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random.random()  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.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57</a:t>
                      </a:r>
                      <a:r>
                        <a:rPr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40</a:t>
                      </a:r>
                      <a:r>
                        <a:rPr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59</a:t>
                      </a:r>
                      <a:r>
                        <a:rPr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68</a:t>
                      </a:r>
                      <a:r>
                        <a:rPr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9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91</a:t>
                      </a:r>
                      <a:r>
                        <a:rPr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35560" y="5229203"/>
            <a:ext cx="817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seed(a)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确定后，重复多次生成的随机数是确定排序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67430" y="527522"/>
            <a:ext cx="784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库的函数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(P112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4.3)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7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课程要点（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12104" y="126825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循环程序的构造</a:t>
            </a:r>
          </a:p>
        </p:txBody>
      </p:sp>
      <p:sp>
        <p:nvSpPr>
          <p:cNvPr id="7" name="椭圆 6"/>
          <p:cNvSpPr/>
          <p:nvPr/>
        </p:nvSpPr>
        <p:spPr>
          <a:xfrm>
            <a:off x="2397688" y="3626262"/>
            <a:ext cx="1195151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3752" y="3490616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：循环结构构造；完成第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课的泛雅平台上布置的作业</a:t>
            </a:r>
          </a:p>
        </p:txBody>
      </p:sp>
      <p:sp>
        <p:nvSpPr>
          <p:cNvPr id="9" name="矩形 8"/>
          <p:cNvSpPr/>
          <p:nvPr/>
        </p:nvSpPr>
        <p:spPr>
          <a:xfrm>
            <a:off x="2427693" y="5177435"/>
            <a:ext cx="1178035" cy="709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3880729" y="5185311"/>
            <a:ext cx="6552728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内容；观看大学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912104" y="179412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2926194" y="231611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l-GR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5546" y="2801140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8974" y="2997100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6258" y="2349658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5208" y="2516913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9260" y="1562969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43440"/>
              </p:ext>
            </p:extLst>
          </p:nvPr>
        </p:nvGraphicFramePr>
        <p:xfrm>
          <a:off x="2086845" y="348485"/>
          <a:ext cx="8164830" cy="4382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uniform(a,</a:t>
                      </a:r>
                      <a:r>
                        <a:rPr sz="2000" spc="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b)</a:t>
                      </a:r>
                      <a:endParaRPr sz="20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生成一个[a, b]之间的随机小数</a:t>
                      </a: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random.uniform(10,</a:t>
                      </a:r>
                      <a:r>
                        <a:rPr sz="18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100)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13.096321648808136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79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randint(a,</a:t>
                      </a:r>
                      <a:r>
                        <a:rPr sz="20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b)</a:t>
                      </a:r>
                      <a:endParaRPr sz="20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生成一个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[a, b]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之间的整数</a:t>
                      </a: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random.randint(10,</a:t>
                      </a:r>
                      <a:r>
                        <a:rPr sz="18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100)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64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randrange(m, n[,</a:t>
                      </a:r>
                      <a:r>
                        <a:rPr sz="2000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k])</a:t>
                      </a:r>
                      <a:endParaRPr sz="20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生成一个[m,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n)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之间以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为步长的随机整数</a:t>
                      </a: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random.randrange(10,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100,</a:t>
                      </a:r>
                      <a:r>
                        <a:rPr sz="18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10)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80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98669"/>
              </p:ext>
            </p:extLst>
          </p:nvPr>
        </p:nvGraphicFramePr>
        <p:xfrm>
          <a:off x="2086845" y="3428999"/>
          <a:ext cx="8164830" cy="3096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9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1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1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getrandbits</a:t>
                      </a:r>
                      <a:r>
                        <a:rPr lang="en-US" altLang="zh-CN"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(k)</a:t>
                      </a:r>
                      <a:endParaRPr lang="en-US" altLang="zh-CN"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endParaRPr lang="zh-CN" altLang="en-US" dirty="0"/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生成一个</a:t>
                      </a:r>
                      <a:r>
                        <a:rPr lang="en-US" altLang="zh-CN"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比特（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转换成二进制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）长的随机整数</a:t>
                      </a:r>
                    </a:p>
                    <a:p>
                      <a:pPr marL="160020" marR="1701165" lvl="0" indent="10160" algn="l" defTabSz="914400" rtl="0" eaLnBrk="1" fontAlgn="auto" latinLnBrk="0" hangingPunct="1">
                        <a:lnSpc>
                          <a:spcPts val="346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lang="en-US" altLang="zh-CN" sz="1800" b="1" spc="-5" dirty="0" err="1">
                          <a:latin typeface="Consolas" panose="020B0609020204030204"/>
                          <a:cs typeface="Consolas" panose="020B0609020204030204"/>
                        </a:rPr>
                        <a:t>random.getrandbits</a:t>
                      </a:r>
                      <a:r>
                        <a:rPr lang="en-US" altLang="zh-CN" sz="1800" b="1" spc="-5" dirty="0">
                          <a:latin typeface="Consolas" panose="020B0609020204030204"/>
                          <a:cs typeface="Consolas" panose="020B0609020204030204"/>
                        </a:rPr>
                        <a:t>(16)</a:t>
                      </a:r>
                      <a:r>
                        <a:rPr lang="en-US" altLang="zh-CN" sz="1800" b="1" spc="-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37885</a:t>
                      </a:r>
                      <a:endParaRPr lang="zh-CN" altLang="en-US" sz="1800" dirty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160020" marR="1701165" indent="10160">
                        <a:lnSpc>
                          <a:spcPts val="3460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1800" b="1" spc="-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endParaRPr lang="zh-CN" altLang="en-US" dirty="0"/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553" y="2919131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0981" y="3115091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8265" y="2467649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7215" y="2634904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1267" y="1680960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75506"/>
              </p:ext>
            </p:extLst>
          </p:nvPr>
        </p:nvGraphicFramePr>
        <p:xfrm>
          <a:off x="2063555" y="1458759"/>
          <a:ext cx="8175625" cy="1735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choice(seq)</a:t>
                      </a:r>
                      <a:endParaRPr sz="20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从序列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seq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中随机选择一个元素</a:t>
                      </a:r>
                    </a:p>
                    <a:p>
                      <a:pPr marL="160020" marR="1069975" indent="10795">
                        <a:lnSpc>
                          <a:spcPts val="346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random.choice([1,2,3,4,5,6,7,8,9])  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8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13283"/>
              </p:ext>
            </p:extLst>
          </p:nvPr>
        </p:nvGraphicFramePr>
        <p:xfrm>
          <a:off x="2063555" y="3190719"/>
          <a:ext cx="8175625" cy="2647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834598314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4250360705"/>
                    </a:ext>
                  </a:extLst>
                </a:gridCol>
              </a:tblGrid>
              <a:tr h="13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sample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sz="2000" spc="-5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seq</a:t>
                      </a:r>
                      <a:r>
                        <a:rPr lang="en-US" sz="2000" spc="-5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,k</a:t>
                      </a:r>
                      <a:r>
                        <a:rPr sz="20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0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从</a:t>
                      </a:r>
                      <a:r>
                        <a:rPr sz="18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seq</a:t>
                      </a: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中随机选择</a:t>
                      </a:r>
                      <a:r>
                        <a:rPr lang="en-US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个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不重复</a:t>
                      </a:r>
                      <a:r>
                        <a:rPr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元素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，用列表形式返回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  <a:p>
                      <a:pPr marL="160020" marR="1069975" indent="10795">
                        <a:lnSpc>
                          <a:spcPts val="346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800" b="1" spc="-5" dirty="0" err="1">
                          <a:latin typeface="Consolas" panose="020B0609020204030204"/>
                          <a:cs typeface="Consolas" panose="020B0609020204030204"/>
                        </a:rPr>
                        <a:t>random.</a:t>
                      </a:r>
                      <a:r>
                        <a:rPr lang="en-US" sz="1800" b="1" spc="-5" dirty="0" err="1">
                          <a:latin typeface="Consolas" panose="020B0609020204030204"/>
                          <a:cs typeface="Consolas" panose="020B0609020204030204"/>
                        </a:rPr>
                        <a:t>sample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lang="en-US" sz="1800" b="1" spc="-5" dirty="0">
                          <a:latin typeface="Consolas" panose="020B0609020204030204"/>
                          <a:cs typeface="Consolas" panose="020B0609020204030204"/>
                        </a:rPr>
                        <a:t>“hello”,2</a:t>
                      </a: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lang="en-US" sz="1800" b="1" spc="-5" dirty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160020" marR="1069975" indent="10795">
                        <a:lnSpc>
                          <a:spcPts val="346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Consolas" panose="020B0609020204030204"/>
                          <a:cs typeface="Consolas" panose="020B0609020204030204"/>
                        </a:rPr>
                        <a:t>  </a:t>
                      </a:r>
                      <a:r>
                        <a:rPr lang="en-US" sz="1800" b="1" spc="-5" dirty="0">
                          <a:latin typeface="Consolas" panose="020B0609020204030204"/>
                          <a:cs typeface="Consolas" panose="020B0609020204030204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e,o</a:t>
                      </a:r>
                      <a:r>
                        <a:rPr lang="en-US"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]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09539"/>
                  </a:ext>
                </a:extLst>
              </a:tr>
              <a:tr h="13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shuffle(</a:t>
                      </a:r>
                      <a:r>
                        <a:rPr sz="20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seq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0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31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将序列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seq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中元素随机排列，返回打乱后的序列</a:t>
                      </a:r>
                    </a:p>
                    <a:p>
                      <a:pPr marL="160020" indent="10160">
                        <a:lnSpc>
                          <a:spcPts val="346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s=[1,2,3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4,5,6,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7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,8,9]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r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andom.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huffl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e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s)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;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pri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t(s</a:t>
                      </a: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)  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[3, 5, 8, 9, 6, 1, 2, 7,</a:t>
                      </a:r>
                      <a:r>
                        <a:rPr sz="1800" b="1" spc="-35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000F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4]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79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2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5929" y="396811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5426" y="2743454"/>
            <a:ext cx="5121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spc="-5" dirty="0">
                <a:latin typeface="微软雅黑" panose="020B0503020204020204" charset="-122"/>
                <a:cs typeface="微软雅黑" panose="020B0503020204020204" charset="-122"/>
              </a:rPr>
              <a:t>实例6:</a:t>
            </a:r>
            <a:r>
              <a:rPr sz="4400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4400" spc="-5" dirty="0">
                <a:latin typeface="微软雅黑" panose="020B0503020204020204" charset="-122"/>
                <a:cs typeface="微软雅黑" panose="020B0503020204020204" charset="-122"/>
              </a:rPr>
              <a:t>圆周率的计算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07568" y="1124744"/>
            <a:ext cx="288544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1C85EE"/>
                </a:solidFill>
              </a:rPr>
              <a:t>P</a:t>
            </a:r>
            <a:r>
              <a:rPr sz="2400" spc="5" dirty="0">
                <a:solidFill>
                  <a:srgbClr val="1C85EE"/>
                </a:solidFill>
              </a:rPr>
              <a:t>y</a:t>
            </a:r>
            <a:r>
              <a:rPr sz="2400" dirty="0">
                <a:solidFill>
                  <a:srgbClr val="1C85EE"/>
                </a:solidFill>
              </a:rPr>
              <a:t>tho</a:t>
            </a:r>
            <a:r>
              <a:rPr sz="2400" spc="-10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205220" y="4437126"/>
            <a:ext cx="1538477" cy="5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5925" y="4489707"/>
            <a:ext cx="1840230" cy="579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48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909" y="812659"/>
            <a:ext cx="7682181" cy="6427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圆周率的计算</a:t>
            </a: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问题分析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59300" y="2416809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圆周率的近似计算公式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5603" y="2204867"/>
            <a:ext cx="6803745" cy="242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6627" y="4058972"/>
            <a:ext cx="4470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50" spc="110" dirty="0">
                <a:latin typeface="Cambria Math" panose="02040503050406030204"/>
                <a:cs typeface="Cambria Math" panose="02040503050406030204"/>
              </a:rPr>
              <a:t>k</a:t>
            </a:r>
            <a:r>
              <a:rPr sz="1750" spc="-4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1750" spc="40" dirty="0">
                <a:latin typeface="Cambria Math" panose="02040503050406030204"/>
                <a:cs typeface="Cambria Math" panose="02040503050406030204"/>
              </a:rPr>
              <a:t>0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2940" y="3140968"/>
            <a:ext cx="1137285" cy="8382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03580">
              <a:spcBef>
                <a:spcPts val="695"/>
              </a:spcBef>
            </a:pPr>
            <a:r>
              <a:rPr sz="1750" spc="130" dirty="0">
                <a:latin typeface="Cambria Math" panose="02040503050406030204"/>
                <a:cs typeface="Cambria Math" panose="02040503050406030204"/>
              </a:rPr>
              <a:t>∞</a:t>
            </a:r>
            <a:endParaRPr sz="1750" dirty="0">
              <a:latin typeface="Cambria Math" panose="02040503050406030204"/>
              <a:cs typeface="Cambria Math" panose="02040503050406030204"/>
            </a:endParaRPr>
          </a:p>
          <a:p>
            <a:pPr marL="12700">
              <a:spcBef>
                <a:spcPts val="820"/>
              </a:spcBef>
            </a:pPr>
            <a:r>
              <a:rPr sz="2400" dirty="0">
                <a:latin typeface="Cambria Math" panose="02040503050406030204"/>
                <a:cs typeface="Cambria Math" panose="02040503050406030204"/>
              </a:rPr>
              <a:t>𝜋 =</a:t>
            </a:r>
            <a:r>
              <a:rPr lang="zh-CN" altLang="en-US" sz="2400" spc="295" dirty="0">
                <a:latin typeface="Cambria Math" panose="02040503050406030204"/>
                <a:cs typeface="Cambria Math" panose="02040503050406030204"/>
              </a:rPr>
              <a:t>∑</a:t>
            </a:r>
            <a:r>
              <a:rPr sz="2400" spc="450" dirty="0">
                <a:latin typeface="Cambria Math" panose="02040503050406030204"/>
                <a:cs typeface="Cambria Math" panose="02040503050406030204"/>
              </a:rPr>
              <a:t>[</a:t>
            </a:r>
            <a:endParaRPr sz="2400" dirty="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142" y="3356912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 panose="02040503050406030204"/>
                <a:cs typeface="Cambria Math" panose="02040503050406030204"/>
              </a:rPr>
              <a:t>1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1502" y="3790240"/>
            <a:ext cx="1568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50" spc="110" dirty="0">
                <a:latin typeface="Cambria Math" panose="02040503050406030204"/>
                <a:cs typeface="Cambria Math" panose="02040503050406030204"/>
              </a:rPr>
              <a:t>k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4694" y="3356912"/>
            <a:ext cx="5605780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algn="ctr">
              <a:lnSpc>
                <a:spcPts val="2350"/>
              </a:lnSpc>
              <a:spcBef>
                <a:spcPts val="100"/>
              </a:spcBef>
              <a:tabLst>
                <a:tab pos="1660525" algn="l"/>
                <a:tab pos="2899410" algn="l"/>
                <a:tab pos="4138295" algn="l"/>
              </a:tabLst>
            </a:pPr>
            <a:r>
              <a:rPr sz="2400" dirty="0">
                <a:latin typeface="Cambria Math" panose="02040503050406030204"/>
                <a:cs typeface="Cambria Math" panose="02040503050406030204"/>
              </a:rPr>
              <a:t>4	2	1	1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647825" algn="ctr">
              <a:lnSpc>
                <a:spcPts val="1745"/>
              </a:lnSpc>
              <a:tabLst>
                <a:tab pos="2887345" algn="l"/>
                <a:tab pos="4125595" algn="l"/>
                <a:tab pos="5473065" algn="l"/>
              </a:tabLst>
            </a:pPr>
            <a:r>
              <a:rPr sz="2400" dirty="0">
                <a:latin typeface="Cambria Math" panose="02040503050406030204"/>
                <a:cs typeface="Cambria Math" panose="02040503050406030204"/>
              </a:rPr>
              <a:t>−	−	−	]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R="274320" algn="ctr">
              <a:lnSpc>
                <a:spcPts val="2275"/>
              </a:lnSpc>
              <a:tabLst>
                <a:tab pos="704215" algn="l"/>
                <a:tab pos="1943100" algn="l"/>
                <a:tab pos="3181985" algn="l"/>
                <a:tab pos="4420870" algn="l"/>
              </a:tabLst>
            </a:pPr>
            <a:r>
              <a:rPr sz="2400" spc="-5" dirty="0">
                <a:latin typeface="Cambria Math" panose="02040503050406030204"/>
                <a:cs typeface="Cambria Math" panose="02040503050406030204"/>
              </a:rPr>
              <a:t>16	</a:t>
            </a:r>
            <a:r>
              <a:rPr sz="3600" spc="-7" baseline="1000" dirty="0">
                <a:latin typeface="Cambria Math" panose="02040503050406030204"/>
                <a:cs typeface="Cambria Math" panose="02040503050406030204"/>
              </a:rPr>
              <a:t>8𝑘</a:t>
            </a:r>
            <a:r>
              <a:rPr sz="3600" spc="104" baseline="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600" baseline="1000" dirty="0">
                <a:latin typeface="Cambria Math" panose="02040503050406030204"/>
                <a:cs typeface="Cambria Math" panose="02040503050406030204"/>
              </a:rPr>
              <a:t>+ 1	</a:t>
            </a:r>
            <a:r>
              <a:rPr sz="3600" spc="-7" baseline="1000" dirty="0">
                <a:latin typeface="Cambria Math" panose="02040503050406030204"/>
                <a:cs typeface="Cambria Math" panose="02040503050406030204"/>
              </a:rPr>
              <a:t>8𝑘</a:t>
            </a:r>
            <a:r>
              <a:rPr sz="3600" spc="104" baseline="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600" baseline="1000" dirty="0">
                <a:latin typeface="Cambria Math" panose="02040503050406030204"/>
                <a:cs typeface="Cambria Math" panose="02040503050406030204"/>
              </a:rPr>
              <a:t>+ 4	</a:t>
            </a:r>
            <a:r>
              <a:rPr sz="3600" spc="-7" baseline="1000" dirty="0">
                <a:latin typeface="Cambria Math" panose="02040503050406030204"/>
                <a:cs typeface="Cambria Math" panose="02040503050406030204"/>
              </a:rPr>
              <a:t>8𝑘</a:t>
            </a:r>
            <a:r>
              <a:rPr sz="3600" spc="112" baseline="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600" baseline="1000" dirty="0">
                <a:latin typeface="Cambria Math" panose="02040503050406030204"/>
                <a:cs typeface="Cambria Math" panose="02040503050406030204"/>
              </a:rPr>
              <a:t>+ 5	</a:t>
            </a:r>
            <a:r>
              <a:rPr sz="3600" spc="-7" baseline="1000" dirty="0">
                <a:latin typeface="Cambria Math" panose="02040503050406030204"/>
                <a:cs typeface="Cambria Math" panose="02040503050406030204"/>
              </a:rPr>
              <a:t>8𝑘 </a:t>
            </a:r>
            <a:r>
              <a:rPr sz="3600" baseline="1000" dirty="0">
                <a:latin typeface="Cambria Math" panose="02040503050406030204"/>
                <a:cs typeface="Cambria Math" panose="02040503050406030204"/>
              </a:rPr>
              <a:t>+</a:t>
            </a:r>
            <a:r>
              <a:rPr sz="3600" spc="-15" baseline="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600" baseline="1000" dirty="0">
                <a:latin typeface="Cambria Math" panose="02040503050406030204"/>
                <a:cs typeface="Cambria Math" panose="02040503050406030204"/>
              </a:rPr>
              <a:t>6</a:t>
            </a:r>
            <a:endParaRPr sz="3600" baseline="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1504" y="4604686"/>
            <a:ext cx="640871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pi=0</a:t>
            </a:r>
          </a:p>
          <a:p>
            <a:r>
              <a:rPr lang="en-US" altLang="zh-CN" dirty="0"/>
              <a:t>for k in range(0,20):</a:t>
            </a:r>
          </a:p>
          <a:p>
            <a:r>
              <a:rPr lang="en-US" altLang="zh-CN" dirty="0"/>
              <a:t>    pi += (1.0/(16**k))*(4.0/(8*k+1)-2/(8*k+4)-1/(8*k+5)-1/(8*k+6))</a:t>
            </a:r>
          </a:p>
          <a:p>
            <a:r>
              <a:rPr lang="en-US" altLang="zh-CN" dirty="0"/>
              <a:t>print(pi)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72264" y="5020184"/>
            <a:ext cx="211468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17334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1544" y="582726"/>
            <a:ext cx="6931095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圆周率的计算</a:t>
            </a: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问题分析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6697" y="4793488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蒙特卡罗方法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7725" y="2276858"/>
            <a:ext cx="2222267" cy="1989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1981" y="2140374"/>
            <a:ext cx="3747378" cy="3734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4810" y="3199387"/>
            <a:ext cx="581660" cy="354965"/>
          </a:xfrm>
          <a:custGeom>
            <a:avLst/>
            <a:gdLst/>
            <a:ahLst/>
            <a:cxnLst/>
            <a:rect l="l" t="t" r="r" b="b"/>
            <a:pathLst>
              <a:path w="581660" h="354964">
                <a:moveTo>
                  <a:pt x="41783" y="0"/>
                </a:moveTo>
                <a:lnTo>
                  <a:pt x="426974" y="91948"/>
                </a:lnTo>
                <a:lnTo>
                  <a:pt x="447928" y="4445"/>
                </a:lnTo>
                <a:lnTo>
                  <a:pt x="581151" y="221361"/>
                </a:lnTo>
                <a:lnTo>
                  <a:pt x="364236" y="354584"/>
                </a:lnTo>
                <a:lnTo>
                  <a:pt x="385190" y="267081"/>
                </a:lnTo>
                <a:lnTo>
                  <a:pt x="0" y="175006"/>
                </a:lnTo>
                <a:lnTo>
                  <a:pt x="41783" y="0"/>
                </a:lnTo>
                <a:close/>
              </a:path>
            </a:pathLst>
          </a:custGeom>
          <a:ln w="3175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5061077" y="1541116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蒙特卡罗方法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471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400" y="548680"/>
            <a:ext cx="5904230" cy="382130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70"/>
              </a:spcBef>
            </a:pPr>
            <a:r>
              <a:rPr sz="1600" b="1" spc="-10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#CalPiV2.py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 marR="2656840">
              <a:lnSpc>
                <a:spcPct val="140000"/>
              </a:lnSpc>
              <a:spcBef>
                <a:spcPts val="5"/>
              </a:spcBef>
            </a:pPr>
            <a:r>
              <a:rPr sz="16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from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random </a:t>
            </a:r>
            <a:r>
              <a:rPr sz="16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random  DARTS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1000*1000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76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hits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0.0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457200" marR="2658745" indent="-445135">
              <a:lnSpc>
                <a:spcPct val="140000"/>
              </a:lnSpc>
            </a:pPr>
            <a:r>
              <a:rPr sz="16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16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6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(1, DARTS+1):  x,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y =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random(),</a:t>
            </a:r>
            <a:r>
              <a:rPr sz="1600" b="1" spc="-1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random()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457200">
              <a:spcBef>
                <a:spcPts val="77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dist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pow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(x **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2 + y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** 2,</a:t>
            </a:r>
            <a:r>
              <a:rPr sz="1600" b="1" spc="-9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0.5)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901700" marR="3325495" indent="-444500">
              <a:lnSpc>
                <a:spcPct val="140000"/>
              </a:lnSpc>
            </a:pPr>
            <a:r>
              <a:rPr sz="16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dist &lt;= 1.0:  hits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hits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1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77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pi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= 4 *</a:t>
            </a:r>
            <a:r>
              <a:rPr sz="1600" b="1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(hits/DARTS)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765"/>
              </a:spcBef>
            </a:pPr>
            <a:r>
              <a:rPr sz="16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圆</a:t>
            </a:r>
            <a:r>
              <a:rPr sz="1600"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周</a:t>
            </a:r>
            <a:r>
              <a:rPr sz="16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率值</a:t>
            </a:r>
            <a:r>
              <a:rPr sz="1600"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6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600" spc="-2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{}</a:t>
            </a:r>
            <a:r>
              <a:rPr sz="16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.format(pi))</a:t>
            </a:r>
            <a:endParaRPr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59408" y="19787"/>
            <a:ext cx="2592324" cy="2511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1"/>
          <p:cNvSpPr txBox="1"/>
          <p:nvPr/>
        </p:nvSpPr>
        <p:spPr>
          <a:xfrm>
            <a:off x="10344472" y="759942"/>
            <a:ext cx="5956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600" b="1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π</a:t>
            </a:r>
            <a:endParaRPr sz="6600" dirty="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2965219"/>
            <a:ext cx="420000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7811" y="1540699"/>
            <a:ext cx="2470419" cy="2461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37267" y="675893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3335">
              <a:spcBef>
                <a:spcPts val="100"/>
              </a:spcBef>
            </a:pPr>
            <a:r>
              <a:rPr dirty="0"/>
              <a:t>举一反三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0178" y="2911348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计算问题的扩展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4326" y="4337558"/>
            <a:ext cx="6039485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885"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不求解圆周率，而是某个特定图形的面积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34950" indent="-222885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在工程计算中寻找蒙特卡罗方法的应用场景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88783" y="1665389"/>
            <a:ext cx="2268220" cy="2160270"/>
          </a:xfrm>
          <a:custGeom>
            <a:avLst/>
            <a:gdLst/>
            <a:ahLst/>
            <a:cxnLst/>
            <a:rect l="l" t="t" r="r" b="b"/>
            <a:pathLst>
              <a:path w="2268220" h="2160270">
                <a:moveTo>
                  <a:pt x="2154809" y="2160231"/>
                </a:moveTo>
                <a:lnTo>
                  <a:pt x="2163402" y="2103230"/>
                </a:lnTo>
                <a:lnTo>
                  <a:pt x="2171952" y="2046268"/>
                </a:lnTo>
                <a:lnTo>
                  <a:pt x="2180414" y="1989381"/>
                </a:lnTo>
                <a:lnTo>
                  <a:pt x="2188743" y="1932609"/>
                </a:lnTo>
                <a:lnTo>
                  <a:pt x="2196894" y="1875989"/>
                </a:lnTo>
                <a:lnTo>
                  <a:pt x="2204823" y="1819560"/>
                </a:lnTo>
                <a:lnTo>
                  <a:pt x="2212487" y="1763359"/>
                </a:lnTo>
                <a:lnTo>
                  <a:pt x="2219840" y="1707425"/>
                </a:lnTo>
                <a:lnTo>
                  <a:pt x="2226837" y="1651796"/>
                </a:lnTo>
                <a:lnTo>
                  <a:pt x="2233435" y="1596510"/>
                </a:lnTo>
                <a:lnTo>
                  <a:pt x="2239590" y="1541605"/>
                </a:lnTo>
                <a:lnTo>
                  <a:pt x="2245255" y="1487119"/>
                </a:lnTo>
                <a:lnTo>
                  <a:pt x="2250388" y="1433090"/>
                </a:lnTo>
                <a:lnTo>
                  <a:pt x="2254944" y="1379556"/>
                </a:lnTo>
                <a:lnTo>
                  <a:pt x="2258877" y="1326556"/>
                </a:lnTo>
                <a:lnTo>
                  <a:pt x="2262145" y="1274127"/>
                </a:lnTo>
                <a:lnTo>
                  <a:pt x="2264702" y="1222308"/>
                </a:lnTo>
                <a:lnTo>
                  <a:pt x="2266503" y="1171136"/>
                </a:lnTo>
                <a:lnTo>
                  <a:pt x="2267506" y="1120651"/>
                </a:lnTo>
                <a:lnTo>
                  <a:pt x="2267664" y="1070889"/>
                </a:lnTo>
                <a:lnTo>
                  <a:pt x="2266934" y="1021889"/>
                </a:lnTo>
                <a:lnTo>
                  <a:pt x="2265271" y="973689"/>
                </a:lnTo>
                <a:lnTo>
                  <a:pt x="2262630" y="926328"/>
                </a:lnTo>
                <a:lnTo>
                  <a:pt x="2258968" y="879843"/>
                </a:lnTo>
                <a:lnTo>
                  <a:pt x="2254239" y="834272"/>
                </a:lnTo>
                <a:lnTo>
                  <a:pt x="2248400" y="789654"/>
                </a:lnTo>
                <a:lnTo>
                  <a:pt x="2241406" y="746026"/>
                </a:lnTo>
                <a:lnTo>
                  <a:pt x="2233212" y="703427"/>
                </a:lnTo>
                <a:lnTo>
                  <a:pt x="2223774" y="661895"/>
                </a:lnTo>
                <a:lnTo>
                  <a:pt x="2213048" y="621468"/>
                </a:lnTo>
                <a:lnTo>
                  <a:pt x="2200989" y="582183"/>
                </a:lnTo>
                <a:lnTo>
                  <a:pt x="2187552" y="544080"/>
                </a:lnTo>
                <a:lnTo>
                  <a:pt x="2172694" y="507196"/>
                </a:lnTo>
                <a:lnTo>
                  <a:pt x="2156369" y="471569"/>
                </a:lnTo>
                <a:lnTo>
                  <a:pt x="2138534" y="437238"/>
                </a:lnTo>
                <a:lnTo>
                  <a:pt x="2119143" y="404240"/>
                </a:lnTo>
                <a:lnTo>
                  <a:pt x="2075519" y="342398"/>
                </a:lnTo>
                <a:lnTo>
                  <a:pt x="2025141" y="286346"/>
                </a:lnTo>
                <a:lnTo>
                  <a:pt x="1971999" y="239573"/>
                </a:lnTo>
                <a:lnTo>
                  <a:pt x="1912993" y="197831"/>
                </a:lnTo>
                <a:lnTo>
                  <a:pt x="1848408" y="160875"/>
                </a:lnTo>
                <a:lnTo>
                  <a:pt x="1814113" y="144115"/>
                </a:lnTo>
                <a:lnTo>
                  <a:pt x="1778531" y="128459"/>
                </a:lnTo>
                <a:lnTo>
                  <a:pt x="1741697" y="113877"/>
                </a:lnTo>
                <a:lnTo>
                  <a:pt x="1703647" y="100338"/>
                </a:lnTo>
                <a:lnTo>
                  <a:pt x="1664418" y="87811"/>
                </a:lnTo>
                <a:lnTo>
                  <a:pt x="1624044" y="76266"/>
                </a:lnTo>
                <a:lnTo>
                  <a:pt x="1582562" y="65672"/>
                </a:lnTo>
                <a:lnTo>
                  <a:pt x="1540007" y="55997"/>
                </a:lnTo>
                <a:lnTo>
                  <a:pt x="1496415" y="47213"/>
                </a:lnTo>
                <a:lnTo>
                  <a:pt x="1451821" y="39287"/>
                </a:lnTo>
                <a:lnTo>
                  <a:pt x="1406263" y="32190"/>
                </a:lnTo>
                <a:lnTo>
                  <a:pt x="1359774" y="25890"/>
                </a:lnTo>
                <a:lnTo>
                  <a:pt x="1312392" y="20357"/>
                </a:lnTo>
                <a:lnTo>
                  <a:pt x="1264151" y="15559"/>
                </a:lnTo>
                <a:lnTo>
                  <a:pt x="1215088" y="11468"/>
                </a:lnTo>
                <a:lnTo>
                  <a:pt x="1165238" y="8051"/>
                </a:lnTo>
                <a:lnTo>
                  <a:pt x="1114638" y="5278"/>
                </a:lnTo>
                <a:lnTo>
                  <a:pt x="1063322" y="3118"/>
                </a:lnTo>
                <a:lnTo>
                  <a:pt x="1011327" y="1541"/>
                </a:lnTo>
                <a:lnTo>
                  <a:pt x="958688" y="516"/>
                </a:lnTo>
                <a:lnTo>
                  <a:pt x="905441" y="13"/>
                </a:lnTo>
                <a:lnTo>
                  <a:pt x="851622" y="0"/>
                </a:lnTo>
                <a:lnTo>
                  <a:pt x="797267" y="446"/>
                </a:lnTo>
                <a:lnTo>
                  <a:pt x="742411" y="1322"/>
                </a:lnTo>
                <a:lnTo>
                  <a:pt x="687091" y="2597"/>
                </a:lnTo>
                <a:lnTo>
                  <a:pt x="631341" y="4239"/>
                </a:lnTo>
                <a:lnTo>
                  <a:pt x="575198" y="6219"/>
                </a:lnTo>
                <a:lnTo>
                  <a:pt x="518697" y="8505"/>
                </a:lnTo>
                <a:lnTo>
                  <a:pt x="461874" y="11067"/>
                </a:lnTo>
                <a:lnTo>
                  <a:pt x="404766" y="13874"/>
                </a:lnTo>
                <a:lnTo>
                  <a:pt x="347407" y="16895"/>
                </a:lnTo>
                <a:lnTo>
                  <a:pt x="289833" y="20100"/>
                </a:lnTo>
                <a:lnTo>
                  <a:pt x="232081" y="23458"/>
                </a:lnTo>
                <a:lnTo>
                  <a:pt x="174186" y="26939"/>
                </a:lnTo>
                <a:lnTo>
                  <a:pt x="116183" y="30511"/>
                </a:lnTo>
                <a:lnTo>
                  <a:pt x="58109" y="34144"/>
                </a:lnTo>
                <a:lnTo>
                  <a:pt x="0" y="37807"/>
                </a:lnTo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444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103" y="2216027"/>
            <a:ext cx="6823075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5">
              <a:spcBef>
                <a:spcPts val="2305"/>
              </a:spcBef>
              <a:buClr>
                <a:srgbClr val="007EDE"/>
              </a:buClr>
              <a:buFont typeface="΢"/>
              <a:buChar char="-"/>
              <a:tabLst>
                <a:tab pos="23622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生成伪随机数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Font typeface="΢"/>
              <a:buChar char="-"/>
              <a:tabLst>
                <a:tab pos="236220" algn="l"/>
              </a:tabLst>
            </a:pPr>
            <a:r>
              <a:rPr lang="en-US"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.random()    .seed()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Font typeface="΢"/>
              <a:buChar char="-"/>
              <a:tabLst>
                <a:tab pos="236220" algn="l"/>
              </a:tabLst>
            </a:pPr>
            <a:r>
              <a:rPr lang="en-US"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lang="en-US" sz="2400"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randint</a:t>
            </a:r>
            <a:r>
              <a:rPr lang="en-US"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()  .uniform()  .sample()</a:t>
            </a:r>
            <a:r>
              <a:rPr lang="zh-CN" altLang="en-US"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.choice()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FontTx/>
              <a:buChar char="-"/>
              <a:tabLst>
                <a:tab pos="236220" algn="l"/>
              </a:tabLst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学习计算机思维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8333" y="5186171"/>
            <a:ext cx="16002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5796" y="5043898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20431" y="438150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21443" y="438162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06863" y="4386330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06863" y="4386330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74121" y="438442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74121" y="438442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19994" y="444855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19994" y="444855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83519" y="451726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83519" y="451726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127995" y="458330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27995" y="458330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464927" y="45826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464927" y="45826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960502" y="748198"/>
            <a:ext cx="2870200" cy="455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32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库小结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54192" y="4794126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54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3872" y="227687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7898" y="1948156"/>
            <a:ext cx="6569354" cy="2208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spcBef>
                <a:spcPts val="100"/>
              </a:spcBef>
              <a:buClr>
                <a:srgbClr val="007EDE"/>
              </a:buClr>
              <a:buFontTx/>
              <a:buChar char="-"/>
              <a:tabLst>
                <a:tab pos="299720" algn="l"/>
                <a:tab pos="300355" algn="l"/>
              </a:tabLst>
            </a:pP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遍历循环</a:t>
            </a:r>
            <a:r>
              <a:rPr 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for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（常用于确定次数的循环）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99720" indent="-287655">
              <a:spcBef>
                <a:spcPts val="1850"/>
              </a:spcBef>
              <a:buClr>
                <a:srgbClr val="007EDE"/>
              </a:buClr>
              <a:buFontTx/>
              <a:buChar char="-"/>
              <a:tabLst>
                <a:tab pos="299720" algn="l"/>
                <a:tab pos="300355" algn="l"/>
              </a:tabLst>
            </a:pP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无限循环</a:t>
            </a:r>
            <a:r>
              <a:rPr 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while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（常用于不确定次数的循环）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99720" indent="-287655">
              <a:spcBef>
                <a:spcPts val="1845"/>
              </a:spcBef>
              <a:buClr>
                <a:srgbClr val="007EDE"/>
              </a:buClr>
              <a:buFontTx/>
              <a:buChar char="-"/>
              <a:tabLst>
                <a:tab pos="299720" algn="l"/>
                <a:tab pos="300355" algn="l"/>
              </a:tabLst>
            </a:pPr>
            <a:r>
              <a:rPr sz="2400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循环控制保留字</a:t>
            </a:r>
            <a:r>
              <a:rPr lang="en-US" sz="2400" b="1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en-US" sz="2400" b="1" spc="-5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break continue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99720" indent="-287655">
              <a:spcBef>
                <a:spcPts val="1850"/>
              </a:spcBef>
              <a:buClr>
                <a:srgbClr val="007EDE"/>
              </a:buClr>
              <a:buFontTx/>
              <a:buChar char="-"/>
              <a:tabLst>
                <a:tab pos="299720" algn="l"/>
                <a:tab pos="300355" algn="l"/>
              </a:tabLst>
            </a:pP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循环的高级用法</a:t>
            </a:r>
            <a:r>
              <a:rPr 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与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else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的配合使用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8333" y="5186171"/>
            <a:ext cx="16002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5312" y="2942844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4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40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90"/>
                </a:lnTo>
                <a:lnTo>
                  <a:pt x="335250" y="648969"/>
                </a:lnTo>
                <a:lnTo>
                  <a:pt x="343614" y="664209"/>
                </a:lnTo>
                <a:lnTo>
                  <a:pt x="352669" y="679450"/>
                </a:lnTo>
                <a:lnTo>
                  <a:pt x="362521" y="694690"/>
                </a:lnTo>
                <a:lnTo>
                  <a:pt x="374372" y="717550"/>
                </a:lnTo>
                <a:lnTo>
                  <a:pt x="388937" y="740409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09"/>
                </a:lnTo>
                <a:lnTo>
                  <a:pt x="489997" y="732790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59"/>
                </a:lnTo>
                <a:lnTo>
                  <a:pt x="513159" y="638809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90"/>
                </a:lnTo>
                <a:lnTo>
                  <a:pt x="401009" y="600709"/>
                </a:lnTo>
                <a:lnTo>
                  <a:pt x="343725" y="600709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40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90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59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09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09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90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09"/>
                </a:lnTo>
                <a:lnTo>
                  <a:pt x="700212" y="660400"/>
                </a:lnTo>
                <a:lnTo>
                  <a:pt x="710120" y="689609"/>
                </a:lnTo>
                <a:lnTo>
                  <a:pt x="706282" y="712469"/>
                </a:lnTo>
                <a:lnTo>
                  <a:pt x="694467" y="735330"/>
                </a:lnTo>
                <a:lnTo>
                  <a:pt x="674223" y="753109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09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09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90"/>
                </a:lnTo>
                <a:lnTo>
                  <a:pt x="871283" y="627380"/>
                </a:lnTo>
                <a:lnTo>
                  <a:pt x="876363" y="624840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09"/>
                </a:lnTo>
                <a:lnTo>
                  <a:pt x="731329" y="612140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90"/>
                </a:moveTo>
                <a:lnTo>
                  <a:pt x="292933" y="213359"/>
                </a:lnTo>
                <a:lnTo>
                  <a:pt x="278765" y="266700"/>
                </a:lnTo>
                <a:lnTo>
                  <a:pt x="269263" y="321309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40"/>
                </a:lnTo>
                <a:lnTo>
                  <a:pt x="312483" y="624840"/>
                </a:lnTo>
                <a:lnTo>
                  <a:pt x="312483" y="579119"/>
                </a:lnTo>
                <a:lnTo>
                  <a:pt x="291572" y="543559"/>
                </a:lnTo>
                <a:lnTo>
                  <a:pt x="279876" y="499109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40"/>
                </a:lnTo>
                <a:lnTo>
                  <a:pt x="312483" y="161290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09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40"/>
                </a:lnTo>
                <a:lnTo>
                  <a:pt x="909921" y="453390"/>
                </a:lnTo>
                <a:lnTo>
                  <a:pt x="908065" y="499109"/>
                </a:lnTo>
                <a:lnTo>
                  <a:pt x="896614" y="542290"/>
                </a:lnTo>
                <a:lnTo>
                  <a:pt x="876363" y="577850"/>
                </a:lnTo>
                <a:lnTo>
                  <a:pt x="876363" y="624840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59"/>
                </a:lnTo>
                <a:lnTo>
                  <a:pt x="945721" y="474980"/>
                </a:lnTo>
                <a:lnTo>
                  <a:pt x="945191" y="453390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40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90"/>
                </a:lnTo>
                <a:lnTo>
                  <a:pt x="592518" y="580390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40"/>
                </a:lnTo>
                <a:lnTo>
                  <a:pt x="593788" y="276859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40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09"/>
                </a:lnTo>
                <a:lnTo>
                  <a:pt x="845121" y="600709"/>
                </a:lnTo>
                <a:lnTo>
                  <a:pt x="841746" y="543559"/>
                </a:lnTo>
                <a:lnTo>
                  <a:pt x="841056" y="499109"/>
                </a:lnTo>
                <a:lnTo>
                  <a:pt x="841077" y="491490"/>
                </a:lnTo>
                <a:lnTo>
                  <a:pt x="842567" y="453390"/>
                </a:lnTo>
                <a:lnTo>
                  <a:pt x="851163" y="396240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40"/>
                </a:lnTo>
                <a:lnTo>
                  <a:pt x="828835" y="91440"/>
                </a:lnTo>
                <a:lnTo>
                  <a:pt x="799557" y="59690"/>
                </a:lnTo>
                <a:lnTo>
                  <a:pt x="766460" y="34290"/>
                </a:lnTo>
                <a:lnTo>
                  <a:pt x="729441" y="15240"/>
                </a:lnTo>
                <a:lnTo>
                  <a:pt x="688393" y="3809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40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59"/>
                </a:lnTo>
                <a:lnTo>
                  <a:pt x="490029" y="26669"/>
                </a:lnTo>
                <a:lnTo>
                  <a:pt x="441328" y="35559"/>
                </a:lnTo>
                <a:lnTo>
                  <a:pt x="399826" y="54609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90"/>
                </a:lnTo>
                <a:lnTo>
                  <a:pt x="312483" y="370840"/>
                </a:lnTo>
                <a:lnTo>
                  <a:pt x="320881" y="370840"/>
                </a:lnTo>
                <a:lnTo>
                  <a:pt x="328803" y="377190"/>
                </a:lnTo>
                <a:lnTo>
                  <a:pt x="335772" y="389890"/>
                </a:lnTo>
                <a:lnTo>
                  <a:pt x="341312" y="408940"/>
                </a:lnTo>
                <a:lnTo>
                  <a:pt x="346279" y="445769"/>
                </a:lnTo>
                <a:lnTo>
                  <a:pt x="348186" y="491490"/>
                </a:lnTo>
                <a:lnTo>
                  <a:pt x="347259" y="543559"/>
                </a:lnTo>
                <a:lnTo>
                  <a:pt x="343725" y="600709"/>
                </a:lnTo>
                <a:lnTo>
                  <a:pt x="401009" y="600709"/>
                </a:lnTo>
                <a:lnTo>
                  <a:pt x="376793" y="534669"/>
                </a:lnTo>
                <a:lnTo>
                  <a:pt x="369075" y="486409"/>
                </a:lnTo>
                <a:lnTo>
                  <a:pt x="364618" y="435609"/>
                </a:lnTo>
                <a:lnTo>
                  <a:pt x="363084" y="389890"/>
                </a:lnTo>
                <a:lnTo>
                  <a:pt x="363185" y="377190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40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09"/>
                </a:lnTo>
                <a:lnTo>
                  <a:pt x="876363" y="600709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90"/>
                </a:lnTo>
                <a:lnTo>
                  <a:pt x="544889" y="246380"/>
                </a:lnTo>
                <a:lnTo>
                  <a:pt x="561593" y="255269"/>
                </a:lnTo>
                <a:lnTo>
                  <a:pt x="577822" y="265430"/>
                </a:lnTo>
                <a:lnTo>
                  <a:pt x="593788" y="276859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5796" y="5043898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20431" y="438150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21443" y="438162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06863" y="4386330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06863" y="4386330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74121" y="438442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74121" y="438442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19994" y="444855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19994" y="444855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83519" y="451726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83519" y="451726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27995" y="458330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27995" y="458330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464927" y="45826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464927" y="45826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54192" y="4794126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906777" y="1320545"/>
            <a:ext cx="2870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/>
              <a:t>程序的循环结构</a:t>
            </a:r>
            <a:endParaRPr sz="3200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3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8" y="2596360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9461" y="2714645"/>
            <a:ext cx="3169457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for 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 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while 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循环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471698" y="280725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48461" y="280725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29569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6648" y="2252899"/>
            <a:ext cx="3636529" cy="186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808" y="2688894"/>
            <a:ext cx="7217409" cy="3693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 algn="ctr">
              <a:spcBef>
                <a:spcPts val="100"/>
              </a:spcBef>
              <a:tabLst>
                <a:tab pos="916305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循环变量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 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遍历结构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400" b="1" spc="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5"/>
              </a:spcBef>
            </a:pPr>
            <a:endParaRPr sz="3750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005965"/>
            <a:r>
              <a:rPr sz="2400" b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15900" indent="-203835"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endParaRPr lang="en-US" sz="2200" b="1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15900" indent="-203835"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由保留字</a:t>
            </a:r>
            <a:r>
              <a:rPr sz="2200" spc="-5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和in组成，</a:t>
            </a:r>
            <a:r>
              <a:rPr sz="2200" spc="-15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完</a:t>
            </a: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整遍历所有</a:t>
            </a:r>
            <a:r>
              <a:rPr sz="2200" spc="-15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元</a:t>
            </a: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素后结束</a:t>
            </a:r>
            <a:endParaRPr sz="22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15900" indent="-203835">
              <a:spcBef>
                <a:spcPts val="1320"/>
              </a:spcBef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每次循环</a:t>
            </a:r>
            <a:r>
              <a:rPr sz="2200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选取遍历结构中的</a:t>
            </a: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元素放入</a:t>
            </a:r>
            <a:r>
              <a:rPr sz="2200" spc="-15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循</a:t>
            </a: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环变量，并</a:t>
            </a:r>
            <a:r>
              <a:rPr sz="2200" spc="-15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2200" dirty="0" err="1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行一次语句块</a:t>
            </a:r>
            <a:endParaRPr lang="en-US" sz="22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15900" indent="-203835">
              <a:spcBef>
                <a:spcPts val="1320"/>
              </a:spcBef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遍历结构可以是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range()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、字符串、组合数据类型、文件等</a:t>
            </a:r>
            <a:endParaRPr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115" y="3127044"/>
            <a:ext cx="256540" cy="513715"/>
          </a:xfrm>
          <a:custGeom>
            <a:avLst/>
            <a:gdLst/>
            <a:ahLst/>
            <a:cxnLst/>
            <a:rect l="l" t="t" r="r" b="b"/>
            <a:pathLst>
              <a:path w="256539" h="513714">
                <a:moveTo>
                  <a:pt x="141587" y="480821"/>
                </a:moveTo>
                <a:lnTo>
                  <a:pt x="135618" y="486028"/>
                </a:lnTo>
                <a:lnTo>
                  <a:pt x="134602" y="499871"/>
                </a:lnTo>
                <a:lnTo>
                  <a:pt x="139809" y="505968"/>
                </a:lnTo>
                <a:lnTo>
                  <a:pt x="146794" y="506349"/>
                </a:lnTo>
                <a:lnTo>
                  <a:pt x="256268" y="513714"/>
                </a:lnTo>
                <a:lnTo>
                  <a:pt x="254561" y="510158"/>
                </a:lnTo>
                <a:lnTo>
                  <a:pt x="228582" y="510158"/>
                </a:lnTo>
                <a:lnTo>
                  <a:pt x="190344" y="484111"/>
                </a:lnTo>
                <a:lnTo>
                  <a:pt x="141587" y="480821"/>
                </a:lnTo>
                <a:close/>
              </a:path>
              <a:path w="256539" h="513714">
                <a:moveTo>
                  <a:pt x="190344" y="484111"/>
                </a:moveTo>
                <a:lnTo>
                  <a:pt x="228582" y="510158"/>
                </a:lnTo>
                <a:lnTo>
                  <a:pt x="231934" y="505206"/>
                </a:lnTo>
                <a:lnTo>
                  <a:pt x="224264" y="505206"/>
                </a:lnTo>
                <a:lnTo>
                  <a:pt x="214936" y="485743"/>
                </a:lnTo>
                <a:lnTo>
                  <a:pt x="190344" y="484111"/>
                </a:lnTo>
                <a:close/>
              </a:path>
              <a:path w="256539" h="513714">
                <a:moveTo>
                  <a:pt x="198356" y="405892"/>
                </a:moveTo>
                <a:lnTo>
                  <a:pt x="192006" y="408939"/>
                </a:lnTo>
                <a:lnTo>
                  <a:pt x="185783" y="411861"/>
                </a:lnTo>
                <a:lnTo>
                  <a:pt x="183116" y="419353"/>
                </a:lnTo>
                <a:lnTo>
                  <a:pt x="204069" y="463071"/>
                </a:lnTo>
                <a:lnTo>
                  <a:pt x="242679" y="489331"/>
                </a:lnTo>
                <a:lnTo>
                  <a:pt x="228582" y="510158"/>
                </a:lnTo>
                <a:lnTo>
                  <a:pt x="254561" y="510158"/>
                </a:lnTo>
                <a:lnTo>
                  <a:pt x="208770" y="414781"/>
                </a:lnTo>
                <a:lnTo>
                  <a:pt x="205849" y="408558"/>
                </a:lnTo>
                <a:lnTo>
                  <a:pt x="198356" y="405892"/>
                </a:lnTo>
                <a:close/>
              </a:path>
              <a:path w="256539" h="513714">
                <a:moveTo>
                  <a:pt x="214936" y="485743"/>
                </a:moveTo>
                <a:lnTo>
                  <a:pt x="224264" y="505206"/>
                </a:lnTo>
                <a:lnTo>
                  <a:pt x="236456" y="487171"/>
                </a:lnTo>
                <a:lnTo>
                  <a:pt x="214936" y="485743"/>
                </a:lnTo>
                <a:close/>
              </a:path>
              <a:path w="256539" h="513714">
                <a:moveTo>
                  <a:pt x="204069" y="463071"/>
                </a:moveTo>
                <a:lnTo>
                  <a:pt x="214936" y="485743"/>
                </a:lnTo>
                <a:lnTo>
                  <a:pt x="236456" y="487171"/>
                </a:lnTo>
                <a:lnTo>
                  <a:pt x="224264" y="505206"/>
                </a:lnTo>
                <a:lnTo>
                  <a:pt x="231934" y="505206"/>
                </a:lnTo>
                <a:lnTo>
                  <a:pt x="242679" y="489331"/>
                </a:lnTo>
                <a:lnTo>
                  <a:pt x="204069" y="463071"/>
                </a:lnTo>
                <a:close/>
              </a:path>
              <a:path w="256539" h="513714">
                <a:moveTo>
                  <a:pt x="230233" y="0"/>
                </a:moveTo>
                <a:lnTo>
                  <a:pt x="187688" y="32638"/>
                </a:lnTo>
                <a:lnTo>
                  <a:pt x="146159" y="65405"/>
                </a:lnTo>
                <a:lnTo>
                  <a:pt x="107424" y="98170"/>
                </a:lnTo>
                <a:lnTo>
                  <a:pt x="72372" y="131190"/>
                </a:lnTo>
                <a:lnTo>
                  <a:pt x="42781" y="164211"/>
                </a:lnTo>
                <a:lnTo>
                  <a:pt x="19794" y="197738"/>
                </a:lnTo>
                <a:lnTo>
                  <a:pt x="2395" y="241045"/>
                </a:lnTo>
                <a:lnTo>
                  <a:pt x="0" y="267969"/>
                </a:lnTo>
                <a:lnTo>
                  <a:pt x="617" y="276859"/>
                </a:lnTo>
                <a:lnTo>
                  <a:pt x="14460" y="320294"/>
                </a:lnTo>
                <a:lnTo>
                  <a:pt x="35923" y="353187"/>
                </a:lnTo>
                <a:lnTo>
                  <a:pt x="65006" y="385318"/>
                </a:lnTo>
                <a:lnTo>
                  <a:pt x="99931" y="416813"/>
                </a:lnTo>
                <a:lnTo>
                  <a:pt x="139428" y="447801"/>
                </a:lnTo>
                <a:lnTo>
                  <a:pt x="181973" y="478408"/>
                </a:lnTo>
                <a:lnTo>
                  <a:pt x="214936" y="485743"/>
                </a:lnTo>
                <a:lnTo>
                  <a:pt x="204069" y="463071"/>
                </a:lnTo>
                <a:lnTo>
                  <a:pt x="196578" y="457962"/>
                </a:lnTo>
                <a:lnTo>
                  <a:pt x="154668" y="427863"/>
                </a:lnTo>
                <a:lnTo>
                  <a:pt x="116314" y="397637"/>
                </a:lnTo>
                <a:lnTo>
                  <a:pt x="83167" y="367919"/>
                </a:lnTo>
                <a:lnTo>
                  <a:pt x="56370" y="338455"/>
                </a:lnTo>
                <a:lnTo>
                  <a:pt x="33764" y="302259"/>
                </a:lnTo>
                <a:lnTo>
                  <a:pt x="25128" y="267969"/>
                </a:lnTo>
                <a:lnTo>
                  <a:pt x="25128" y="260984"/>
                </a:lnTo>
                <a:lnTo>
                  <a:pt x="41130" y="211074"/>
                </a:lnTo>
                <a:lnTo>
                  <a:pt x="75166" y="164845"/>
                </a:lnTo>
                <a:lnTo>
                  <a:pt x="106281" y="133222"/>
                </a:lnTo>
                <a:lnTo>
                  <a:pt x="142476" y="101092"/>
                </a:lnTo>
                <a:lnTo>
                  <a:pt x="202928" y="52577"/>
                </a:lnTo>
                <a:lnTo>
                  <a:pt x="245473" y="20065"/>
                </a:lnTo>
                <a:lnTo>
                  <a:pt x="230233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8"/>
          <p:cNvSpPr txBox="1">
            <a:spLocks noGrp="1"/>
          </p:cNvSpPr>
          <p:nvPr>
            <p:ph type="title"/>
          </p:nvPr>
        </p:nvSpPr>
        <p:spPr>
          <a:xfrm>
            <a:off x="3167087" y="482507"/>
            <a:ext cx="64087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8212" y="1313274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970">
              <a:spcBef>
                <a:spcPts val="1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语句的循环执行次数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charset="-122"/>
                <a:cs typeface="微软雅黑" panose="020B0503020204020204" charset="-122"/>
              </a:rPr>
              <a:t>是循环变量遍历某个数据结构中的元素（循环次数和元素个数相同）</a:t>
            </a:r>
          </a:p>
        </p:txBody>
      </p:sp>
    </p:spTree>
    <p:extLst>
      <p:ext uri="{BB962C8B-B14F-4D97-AF65-F5344CB8AC3E}">
        <p14:creationId xmlns:p14="http://schemas.microsoft.com/office/powerpoint/2010/main" val="126712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5560" y="439775"/>
            <a:ext cx="3583304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8628" y="944094"/>
            <a:ext cx="6550659" cy="204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计数循环</a:t>
            </a: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(N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次)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99390" algn="ctr">
              <a:spcBef>
                <a:spcPts val="1920"/>
              </a:spcBef>
              <a:tabLst>
                <a:tab pos="1041400" algn="l"/>
                <a:tab pos="1545590" algn="l"/>
                <a:tab pos="2218690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	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	</a:t>
            </a:r>
            <a:r>
              <a:rPr sz="2400" b="1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(N)</a:t>
            </a:r>
            <a:r>
              <a:rPr sz="2400" b="1" spc="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366010"/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2435"/>
              </a:spcBef>
            </a:pPr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9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遍历由range()函数产生的数字序列，产生循环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3071664" y="4713290"/>
            <a:ext cx="16510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7128129" y="4694266"/>
            <a:ext cx="1143000" cy="1855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Hello:</a:t>
            </a:r>
            <a:r>
              <a:rPr sz="2000" b="1" spc="-7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  <a:tabLst>
                <a:tab pos="98996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  <a:tabLst>
                <a:tab pos="98996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  <a:tabLst>
                <a:tab pos="98996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  <a:tabLst>
                <a:tab pos="98996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2567611" y="3694123"/>
            <a:ext cx="7592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965" marR="5080" indent="-977900">
              <a:lnSpc>
                <a:spcPct val="120000"/>
              </a:lnSpc>
              <a:spcBef>
                <a:spcPts val="1985"/>
              </a:spcBef>
              <a:tabLst>
                <a:tab pos="4225925" algn="l"/>
                <a:tab pos="5203825" algn="l"/>
              </a:tabLst>
            </a:pPr>
            <a:r>
              <a:rPr sz="3000" b="1" spc="-7" baseline="300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3000" b="1" i="1" spc="-7" baseline="300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3000" b="1" spc="-7" baseline="30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3000" b="1" spc="75" baseline="30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b="1" i="1" spc="-7" baseline="300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3000" b="1" i="1" spc="7" baseline="300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b="1" i="1" spc="-7" baseline="300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3000" b="1" spc="-7" baseline="30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(5):	</a:t>
            </a: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i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(5):  </a:t>
            </a:r>
            <a:r>
              <a:rPr sz="3000" b="1" spc="-7" baseline="300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</a:t>
            </a:r>
            <a:r>
              <a:rPr sz="3000" b="1" baseline="300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3000" b="1" spc="-7" baseline="300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3000" b="1" spc="-15" baseline="300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3000" b="1" spc="-7" baseline="30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3000" b="1" baseline="30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3000" b="1" spc="-7" baseline="30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3000" b="1" baseline="300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		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Hell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o: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2000" b="1" spc="-1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55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513" y="1892866"/>
            <a:ext cx="7660454" cy="1415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algn="ctr">
              <a:spcBef>
                <a:spcPts val="1920"/>
              </a:spcBef>
              <a:tabLst>
                <a:tab pos="921385" algn="l"/>
                <a:tab pos="1426210" algn="l"/>
                <a:tab pos="2099310" algn="l"/>
              </a:tabLst>
            </a:pPr>
            <a:r>
              <a:rPr sz="2400" b="1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for	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	</a:t>
            </a:r>
            <a:r>
              <a:rPr sz="2400" b="1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in	</a:t>
            </a:r>
            <a:r>
              <a:rPr sz="2400" b="1" dirty="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range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(M,N,K) </a:t>
            </a:r>
            <a:r>
              <a:rPr sz="2400" b="1" dirty="0">
                <a:solidFill>
                  <a:srgbClr val="D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969770"/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语句块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2700">
              <a:spcBef>
                <a:spcPts val="2305"/>
              </a:spcBef>
            </a:pPr>
            <a:r>
              <a:rPr sz="2400" dirty="0">
                <a:solidFill>
                  <a:srgbClr val="007E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</a:t>
            </a:r>
            <a:r>
              <a:rPr sz="2400" spc="-90" dirty="0">
                <a:solidFill>
                  <a:srgbClr val="007E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遍历由range()</a:t>
            </a:r>
            <a:r>
              <a:rPr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函数产生的数字序列，产生循环</a:t>
            </a:r>
            <a:endParaRPr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7" name="object 8"/>
          <p:cNvSpPr txBox="1">
            <a:spLocks noGrp="1"/>
          </p:cNvSpPr>
          <p:nvPr>
            <p:ph type="title"/>
          </p:nvPr>
        </p:nvSpPr>
        <p:spPr>
          <a:xfrm>
            <a:off x="2063552" y="259488"/>
            <a:ext cx="331236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 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409892" y="3611509"/>
            <a:ext cx="33788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3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(1,6):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3387538" y="3977522"/>
            <a:ext cx="1143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(i)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163082" y="4398320"/>
            <a:ext cx="16510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5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6507544" y="3640765"/>
            <a:ext cx="3658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965" marR="5080" indent="-97790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i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(1,6,2):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"Hello:",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6507544" y="4573957"/>
            <a:ext cx="114300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  <a:tabLst>
                <a:tab pos="98996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Hello:</a:t>
            </a:r>
            <a:r>
              <a:rPr sz="2000" b="1" spc="-7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200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Hello:</a:t>
            </a:r>
            <a:r>
              <a:rPr sz="2000" b="1" spc="-7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5</a:t>
            </a:r>
            <a:endParaRPr sz="200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2729" y="1034305"/>
            <a:ext cx="11425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m,n,k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是起始的数，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是终止数（前闭后开），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是步长（间隔）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65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233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1517" y="3423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0467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02832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9898" y="1370255"/>
            <a:ext cx="6189345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551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字符串遍历循环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R="494665" algn="ctr">
              <a:tabLst>
                <a:tab pos="840740" algn="l"/>
                <a:tab pos="1345565" algn="l"/>
                <a:tab pos="2018030" algn="l"/>
                <a:tab pos="2522855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	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	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2338705"/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2455"/>
              </a:spcBef>
            </a:pPr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9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400" b="1" dirty="0">
                <a:solidFill>
                  <a:prstClr val="black"/>
                </a:solidFill>
                <a:latin typeface="微软雅黑" panose="020B0503020204020204" charset="-122"/>
                <a:cs typeface="微软雅黑" panose="020B0503020204020204" charset="-122"/>
              </a:rPr>
              <a:t>是字符串，遍历字符串每个字符，产生循环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8"/>
          <p:cNvSpPr txBox="1">
            <a:spLocks noGrp="1"/>
          </p:cNvSpPr>
          <p:nvPr>
            <p:ph type="title"/>
          </p:nvPr>
        </p:nvSpPr>
        <p:spPr>
          <a:xfrm>
            <a:off x="2135560" y="415153"/>
            <a:ext cx="35833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107680" y="5640705"/>
            <a:ext cx="2103120" cy="184150"/>
          </a:xfrm>
        </p:spPr>
        <p:txBody>
          <a:bodyPr/>
          <a:lstStyle/>
          <a:p>
            <a:fld id="{B6F15528-21DE-4FAA-801E-634DDDAF4B2B}" type="slidenum">
              <a:rPr sz="120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431704" y="3783036"/>
            <a:ext cx="351917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965" marR="5080" indent="-977900">
              <a:lnSpc>
                <a:spcPct val="120000"/>
              </a:lnSpc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6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"Python123"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2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","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25"/>
              </a:spcBef>
            </a:pPr>
            <a:endParaRPr sz="2900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P,y,t,h,o,n,1,2,3,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3609" y="422211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print(end=‘\n’)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425260b-b559-4ce1-af1d-b430b01a1f06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1795</TotalTime>
  <Words>2005</Words>
  <Application>Microsoft Office PowerPoint</Application>
  <PresentationFormat>宽屏</PresentationFormat>
  <Paragraphs>357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΢</vt:lpstr>
      <vt:lpstr>华文琥珀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Palatino Linotype</vt:lpstr>
      <vt:lpstr>Times New Roman</vt:lpstr>
      <vt:lpstr>回顾</vt:lpstr>
      <vt:lpstr>1_回顾</vt:lpstr>
      <vt:lpstr>PowerPoint 演示文稿</vt:lpstr>
      <vt:lpstr>前情回顾</vt:lpstr>
      <vt:lpstr>PowerPoint 演示文稿</vt:lpstr>
      <vt:lpstr>程序的循环结构</vt:lpstr>
      <vt:lpstr>PowerPoint 演示文稿</vt:lpstr>
      <vt:lpstr>遍历循环(for 循环)</vt:lpstr>
      <vt:lpstr>遍历循环的示例1：</vt:lpstr>
      <vt:lpstr>range( )的语法：</vt:lpstr>
      <vt:lpstr>遍历循环的示例2：</vt:lpstr>
      <vt:lpstr>遍历循环的示例3：</vt:lpstr>
      <vt:lpstr>PowerPoint 演示文稿</vt:lpstr>
      <vt:lpstr>遍历循环小结</vt:lpstr>
      <vt:lpstr>2、无限循环 while</vt:lpstr>
      <vt:lpstr>无限循环while（不确定次数循环）</vt:lpstr>
      <vt:lpstr>PowerPoint 演示文稿</vt:lpstr>
      <vt:lpstr>PowerPoint 演示文稿</vt:lpstr>
      <vt:lpstr>PowerPoint 演示文稿</vt:lpstr>
      <vt:lpstr>循环控制保留字</vt:lpstr>
      <vt:lpstr>PowerPoint 演示文稿</vt:lpstr>
      <vt:lpstr>PowerPoint 演示文稿</vt:lpstr>
      <vt:lpstr>PowerPoint 演示文稿</vt:lpstr>
      <vt:lpstr>PowerPoint 演示文稿</vt:lpstr>
      <vt:lpstr>实验课上自己练练！</vt:lpstr>
      <vt:lpstr>PowerPoint 演示文稿</vt:lpstr>
      <vt:lpstr>PowerPoint 演示文稿</vt:lpstr>
      <vt:lpstr>程序的循环结构</vt:lpstr>
      <vt:lpstr>PowerPoint 演示文稿</vt:lpstr>
      <vt:lpstr>random库概述</vt:lpstr>
      <vt:lpstr>PowerPoint 演示文稿</vt:lpstr>
      <vt:lpstr>PowerPoint 演示文稿</vt:lpstr>
      <vt:lpstr>PowerPoint 演示文稿</vt:lpstr>
      <vt:lpstr>Python语言程序设计</vt:lpstr>
      <vt:lpstr>"圆周率的计算"问题分析</vt:lpstr>
      <vt:lpstr>"圆周率的计算"问题分析</vt:lpstr>
      <vt:lpstr>PowerPoint 演示文稿</vt:lpstr>
      <vt:lpstr>举一反三</vt:lpstr>
      <vt:lpstr>random库小结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第三方支付</dc:title>
  <dc:creator>jinxi</dc:creator>
  <cp:lastModifiedBy>李 秀媛</cp:lastModifiedBy>
  <cp:revision>483</cp:revision>
  <dcterms:created xsi:type="dcterms:W3CDTF">2018-02-20T14:19:00Z</dcterms:created>
  <dcterms:modified xsi:type="dcterms:W3CDTF">2022-03-01T03:14:17Z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