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25"/>
  </p:notesMasterIdLst>
  <p:sldIdLst>
    <p:sldId id="334" r:id="rId2"/>
    <p:sldId id="650" r:id="rId3"/>
    <p:sldId id="651" r:id="rId4"/>
    <p:sldId id="652" r:id="rId5"/>
    <p:sldId id="657" r:id="rId6"/>
    <p:sldId id="653" r:id="rId7"/>
    <p:sldId id="658" r:id="rId8"/>
    <p:sldId id="654" r:id="rId9"/>
    <p:sldId id="655" r:id="rId10"/>
    <p:sldId id="656" r:id="rId11"/>
    <p:sldId id="659" r:id="rId12"/>
    <p:sldId id="660" r:id="rId13"/>
    <p:sldId id="661" r:id="rId14"/>
    <p:sldId id="662" r:id="rId15"/>
    <p:sldId id="663" r:id="rId16"/>
    <p:sldId id="664" r:id="rId17"/>
    <p:sldId id="665" r:id="rId18"/>
    <p:sldId id="666" r:id="rId19"/>
    <p:sldId id="667" r:id="rId20"/>
    <p:sldId id="668" r:id="rId21"/>
    <p:sldId id="669" r:id="rId22"/>
    <p:sldId id="670" r:id="rId23"/>
    <p:sldId id="453" r:id="rId24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28E9148-C384-4AEF-B2CD-C4397CD1D703}">
          <p14:sldIdLst>
            <p14:sldId id="334"/>
            <p14:sldId id="650"/>
            <p14:sldId id="651"/>
            <p14:sldId id="652"/>
            <p14:sldId id="657"/>
            <p14:sldId id="653"/>
            <p14:sldId id="658"/>
            <p14:sldId id="654"/>
            <p14:sldId id="655"/>
            <p14:sldId id="656"/>
            <p14:sldId id="659"/>
            <p14:sldId id="660"/>
            <p14:sldId id="661"/>
            <p14:sldId id="662"/>
            <p14:sldId id="663"/>
            <p14:sldId id="664"/>
            <p14:sldId id="665"/>
            <p14:sldId id="666"/>
            <p14:sldId id="667"/>
            <p14:sldId id="668"/>
            <p14:sldId id="669"/>
            <p14:sldId id="670"/>
            <p14:sldId id="453"/>
          </p14:sldIdLst>
        </p14:section>
        <p14:section name="无标题节" id="{234CCB6E-6AB3-4CEF-97B1-7C70B17B9D0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800080"/>
    <a:srgbClr val="FFFFCC"/>
    <a:srgbClr val="0000FF"/>
    <a:srgbClr val="006600"/>
    <a:srgbClr val="D60093"/>
    <a:srgbClr val="CCFFFF"/>
    <a:srgbClr val="FF00FF"/>
    <a:srgbClr val="FF66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18185-78AD-4112-B07B-3AFF3BB0823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F1F6F-FE44-4848-BFBC-F9B26937FE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826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436EE-68FD-4276-A0E5-88D017B9A733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577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38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27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68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969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38477"/>
            <a:ext cx="10058400" cy="1450757"/>
          </a:xfrm>
        </p:spPr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03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4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24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28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074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0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99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42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90352"/>
            <a:ext cx="10058400" cy="10822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687786"/>
            <a:ext cx="10058400" cy="41273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62880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74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5576359"/>
            <a:ext cx="12192000" cy="128058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defTabSz="1219170"/>
            <a:endParaRPr lang="zh-CN" altLang="en-US" sz="1707">
              <a:solidFill>
                <a:prstClr val="black"/>
              </a:solidFill>
            </a:endParaRPr>
          </a:p>
        </p:txBody>
      </p:sp>
      <p:pic>
        <p:nvPicPr>
          <p:cNvPr id="2052" name="Picture 4" descr="卡通遨游太空汇报模板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1086" y="983193"/>
            <a:ext cx="4629554" cy="389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9"/>
          <p:cNvSpPr txBox="1"/>
          <p:nvPr/>
        </p:nvSpPr>
        <p:spPr>
          <a:xfrm>
            <a:off x="5020275" y="4042359"/>
            <a:ext cx="6383703" cy="553982"/>
          </a:xfrm>
          <a:prstGeom prst="rect">
            <a:avLst/>
          </a:prstGeom>
        </p:spPr>
        <p:txBody>
          <a:bodyPr wrap="square" lIns="91423" tIns="45712" rIns="91423" bIns="45712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9170"/>
            <a:r>
              <a:rPr lang="zh-CN" altLang="en-US" sz="2000" dirty="0">
                <a:solidFill>
                  <a:srgbClr val="F79646"/>
                </a:solidFill>
              </a:rPr>
              <a:t>作者：李秀媛 时间：</a:t>
            </a:r>
            <a:r>
              <a:rPr lang="en-US" altLang="zh-CN" sz="2000" dirty="0">
                <a:solidFill>
                  <a:srgbClr val="F79646"/>
                </a:solidFill>
              </a:rPr>
              <a:t>2020.2.1</a:t>
            </a:r>
            <a:endParaRPr lang="zh-CN" altLang="en-US" sz="2000" dirty="0">
              <a:solidFill>
                <a:srgbClr val="F79646"/>
              </a:solidFill>
            </a:endParaRPr>
          </a:p>
        </p:txBody>
      </p:sp>
      <p:sp>
        <p:nvSpPr>
          <p:cNvPr id="9" name="TextBox 21"/>
          <p:cNvSpPr txBox="1"/>
          <p:nvPr/>
        </p:nvSpPr>
        <p:spPr>
          <a:xfrm>
            <a:off x="4079776" y="1939586"/>
            <a:ext cx="7975677" cy="1759633"/>
          </a:xfrm>
          <a:prstGeom prst="rect">
            <a:avLst/>
          </a:prstGeom>
        </p:spPr>
        <p:txBody>
          <a:bodyPr wrap="square" lIns="91423" tIns="45712" rIns="91423" bIns="45712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9170"/>
            <a:r>
              <a:rPr lang="zh-CN" altLang="en-US" sz="4400" b="1" dirty="0">
                <a:solidFill>
                  <a:srgbClr val="4BACC6"/>
                </a:solidFill>
              </a:rPr>
              <a:t>第</a:t>
            </a:r>
            <a:r>
              <a:rPr lang="en-US" altLang="zh-CN" sz="4400" b="1" dirty="0">
                <a:solidFill>
                  <a:srgbClr val="4BACC6"/>
                </a:solidFill>
              </a:rPr>
              <a:t>5</a:t>
            </a:r>
            <a:r>
              <a:rPr lang="zh-CN" altLang="en-US" sz="4400" b="1" dirty="0">
                <a:solidFill>
                  <a:srgbClr val="4BACC6"/>
                </a:solidFill>
              </a:rPr>
              <a:t>课 章节复习</a:t>
            </a:r>
            <a:r>
              <a:rPr lang="en-US" altLang="zh-CN" sz="4400" b="1" dirty="0">
                <a:solidFill>
                  <a:srgbClr val="4BACC6"/>
                </a:solidFill>
              </a:rPr>
              <a:t>+</a:t>
            </a:r>
            <a:r>
              <a:rPr lang="zh-CN" altLang="en-US" sz="4400" b="1" dirty="0">
                <a:solidFill>
                  <a:srgbClr val="4BACC6"/>
                </a:solidFill>
              </a:rPr>
              <a:t>程序异常处理</a:t>
            </a:r>
            <a:endParaRPr lang="en-US" altLang="zh-CN" sz="4400" b="1" dirty="0">
              <a:solidFill>
                <a:srgbClr val="4BACC6"/>
              </a:solidFill>
            </a:endParaRPr>
          </a:p>
          <a:p>
            <a:pPr defTabSz="1219170"/>
            <a:r>
              <a:rPr lang="en-US" altLang="zh-CN" sz="3200" b="1" dirty="0">
                <a:solidFill>
                  <a:srgbClr val="4BACC6"/>
                </a:solidFill>
              </a:rPr>
              <a:t>(</a:t>
            </a:r>
            <a:r>
              <a:rPr lang="zh-CN" altLang="en-US" sz="3200" b="1" dirty="0">
                <a:solidFill>
                  <a:srgbClr val="4BACC6"/>
                </a:solidFill>
              </a:rPr>
              <a:t>教材</a:t>
            </a:r>
            <a:r>
              <a:rPr lang="en-US" altLang="zh-CN" sz="3200" b="1" dirty="0">
                <a:solidFill>
                  <a:srgbClr val="4BACC6"/>
                </a:solidFill>
              </a:rPr>
              <a:t>4.7)</a:t>
            </a:r>
            <a:endParaRPr lang="zh-CN" altLang="en-US" sz="3200" b="1" dirty="0">
              <a:solidFill>
                <a:srgbClr val="4BACC6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04150" y="262848"/>
            <a:ext cx="2051303" cy="720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0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  <p:bldP spid="7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975" y="1374233"/>
            <a:ext cx="5512713" cy="115212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01641" y="1431193"/>
            <a:ext cx="4300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例，</a:t>
            </a:r>
            <a:r>
              <a:rPr lang="en-US" altLang="zh-CN" sz="2000" dirty="0"/>
              <a:t>try…except</a:t>
            </a:r>
            <a:r>
              <a:rPr lang="zh-CN" altLang="en-US" sz="2000" dirty="0"/>
              <a:t>指定</a:t>
            </a:r>
            <a:r>
              <a:rPr lang="en-US" altLang="zh-CN" sz="2000" dirty="0" err="1"/>
              <a:t>NameError</a:t>
            </a:r>
            <a:r>
              <a:rPr lang="zh-CN" altLang="en-US" sz="2000" dirty="0"/>
              <a:t>的异常处理语句，若输入发生</a:t>
            </a:r>
            <a:r>
              <a:rPr lang="en-US" altLang="zh-CN" sz="2000" dirty="0" err="1"/>
              <a:t>NameError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1131155" y="2935603"/>
            <a:ext cx="3524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但是出现的是非</a:t>
            </a:r>
            <a:r>
              <a:rPr lang="en-US" altLang="zh-CN" sz="2000" dirty="0" err="1"/>
              <a:t>NameError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32" y="2780927"/>
            <a:ext cx="6038095" cy="225714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31155" y="5008080"/>
            <a:ext cx="551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解决方法可以通过增加</a:t>
            </a:r>
            <a:r>
              <a:rPr lang="en-US" altLang="zh-CN" dirty="0"/>
              <a:t>except</a:t>
            </a:r>
            <a:r>
              <a:rPr lang="zh-CN" altLang="en-US" dirty="0"/>
              <a:t>处理</a:t>
            </a:r>
            <a:r>
              <a:rPr lang="en-US" altLang="zh-CN" dirty="0" err="1"/>
              <a:t>TypeError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94271" y="5700676"/>
            <a:ext cx="10016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有人把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当成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进行编程，本人不推荐，可查阅其他资料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01641" y="328399"/>
            <a:ext cx="10009112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：异常处理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try…except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只能解决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指定的异常类型，并不能解决所有的异常情况</a:t>
            </a:r>
          </a:p>
        </p:txBody>
      </p:sp>
    </p:spTree>
    <p:extLst>
      <p:ext uri="{BB962C8B-B14F-4D97-AF65-F5344CB8AC3E}">
        <p14:creationId xmlns:p14="http://schemas.microsoft.com/office/powerpoint/2010/main" val="3493181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1704" y="2163633"/>
            <a:ext cx="4480560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zh-CN" altLang="en-US" dirty="0"/>
              <a:t>章节复习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7545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7448" y="620688"/>
            <a:ext cx="993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</a:t>
            </a:r>
            <a:r>
              <a:rPr lang="en-US" altLang="zh-CN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if break continue </a:t>
            </a: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多个关键字的混合使用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51179" y="5157192"/>
            <a:ext cx="993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Notes: break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跳出当前循环，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continue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只是跳过本次循环中后面的语句</a:t>
            </a:r>
          </a:p>
        </p:txBody>
      </p:sp>
      <p:sp>
        <p:nvSpPr>
          <p:cNvPr id="4" name="object 11"/>
          <p:cNvSpPr txBox="1"/>
          <p:nvPr/>
        </p:nvSpPr>
        <p:spPr>
          <a:xfrm>
            <a:off x="1127448" y="1484784"/>
            <a:ext cx="4896544" cy="1883208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spcBef>
                <a:spcPts val="585"/>
              </a:spcBef>
            </a:pPr>
            <a:r>
              <a:rPr sz="2000" b="1" spc="-5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for </a:t>
            </a:r>
            <a:r>
              <a:rPr lang="en-US" altLang="zh-CN" sz="2000" b="1" dirty="0" err="1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i</a:t>
            </a:r>
            <a:r>
              <a:rPr lang="en-US" altLang="zh-CN" sz="20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lang="en-US" altLang="zh-CN"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range(</a:t>
            </a:r>
            <a:r>
              <a:rPr lang="en-US" altLang="zh-CN" sz="2000" b="1" dirty="0">
                <a:latin typeface="Consolas" panose="020B0609020204030204"/>
                <a:cs typeface="Consolas" panose="020B0609020204030204"/>
              </a:rPr>
              <a:t>3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) </a:t>
            </a:r>
            <a:r>
              <a:rPr lang="en-US" altLang="zh-CN" sz="2000" b="1" dirty="0">
                <a:latin typeface="Consolas" panose="020B0609020204030204"/>
                <a:cs typeface="Consolas" panose="020B0609020204030204"/>
              </a:rPr>
              <a:t>:</a:t>
            </a:r>
            <a:endParaRPr lang="en-US" sz="2000" b="1" spc="-5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585"/>
              </a:spcBef>
            </a:pPr>
            <a:r>
              <a:rPr lang="en-US" sz="2000" b="1" i="1" spc="-5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	</a:t>
            </a:r>
            <a:r>
              <a:rPr sz="20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for </a:t>
            </a:r>
            <a:r>
              <a:rPr sz="20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c </a:t>
            </a: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20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"PYTH"</a:t>
            </a:r>
            <a:r>
              <a:rPr sz="2000" b="1" spc="-8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lang="en-US"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585"/>
              </a:spcBef>
            </a:pPr>
            <a:r>
              <a:rPr lang="en-US" sz="2000" b="1" i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		</a:t>
            </a: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2000" b="1" i="1" spc="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c	== 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"T"</a:t>
            </a:r>
            <a:r>
              <a:rPr sz="2000" b="1" spc="-2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1409700">
              <a:spcBef>
                <a:spcPts val="480"/>
              </a:spcBef>
            </a:pPr>
            <a:r>
              <a:rPr lang="en-US"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		</a:t>
            </a: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continue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989965">
              <a:spcBef>
                <a:spcPts val="480"/>
              </a:spcBef>
            </a:pPr>
            <a:r>
              <a:rPr lang="en-US" sz="2000" b="1" spc="-5" dirty="0">
                <a:solidFill>
                  <a:srgbClr val="6F2F9F"/>
                </a:solidFill>
                <a:latin typeface="Consolas" panose="020B0609020204030204"/>
                <a:cs typeface="Consolas" panose="020B0609020204030204"/>
              </a:rPr>
              <a:t>	</a:t>
            </a:r>
            <a:r>
              <a:rPr sz="2000" b="1" spc="-5" dirty="0">
                <a:solidFill>
                  <a:srgbClr val="6F2F9F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(c,</a:t>
            </a:r>
            <a:r>
              <a:rPr sz="2000" b="1" spc="-40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end=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""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24270" y="3684464"/>
            <a:ext cx="4872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输出结果：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PYHPYHPYH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bject 11"/>
          <p:cNvSpPr txBox="1"/>
          <p:nvPr/>
        </p:nvSpPr>
        <p:spPr>
          <a:xfrm>
            <a:off x="6168008" y="1499997"/>
            <a:ext cx="4896544" cy="1883208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spcBef>
                <a:spcPts val="585"/>
              </a:spcBef>
            </a:pPr>
            <a:r>
              <a:rPr sz="2000" b="1" spc="-5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for </a:t>
            </a:r>
            <a:r>
              <a:rPr lang="en-US" altLang="zh-CN" sz="2000" b="1" dirty="0" err="1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i</a:t>
            </a:r>
            <a:r>
              <a:rPr lang="en-US" altLang="zh-CN" sz="20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lang="en-US" altLang="zh-CN"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range(</a:t>
            </a:r>
            <a:r>
              <a:rPr lang="en-US" altLang="zh-CN" sz="2000" b="1" dirty="0">
                <a:latin typeface="Consolas" panose="020B0609020204030204"/>
                <a:cs typeface="Consolas" panose="020B0609020204030204"/>
              </a:rPr>
              <a:t>3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) </a:t>
            </a:r>
            <a:r>
              <a:rPr lang="en-US" altLang="zh-CN" sz="2000" b="1" dirty="0">
                <a:latin typeface="Consolas" panose="020B0609020204030204"/>
                <a:cs typeface="Consolas" panose="020B0609020204030204"/>
              </a:rPr>
              <a:t>:</a:t>
            </a:r>
            <a:endParaRPr lang="en-US" sz="2000" b="1" spc="-5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585"/>
              </a:spcBef>
            </a:pPr>
            <a:r>
              <a:rPr lang="en-US" sz="2000" b="1" i="1" spc="-5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	</a:t>
            </a:r>
            <a:r>
              <a:rPr sz="20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for </a:t>
            </a:r>
            <a:r>
              <a:rPr sz="20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c </a:t>
            </a: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20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"PYTH"</a:t>
            </a:r>
            <a:r>
              <a:rPr sz="2000" b="1" spc="-8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lang="en-US"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585"/>
              </a:spcBef>
            </a:pPr>
            <a:r>
              <a:rPr lang="en-US" sz="2000" b="1" i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		</a:t>
            </a: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2000" b="1" i="1" spc="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c	== 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"T"</a:t>
            </a:r>
            <a:r>
              <a:rPr sz="2000" b="1" spc="-2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1409700">
              <a:spcBef>
                <a:spcPts val="480"/>
              </a:spcBef>
            </a:pPr>
            <a:r>
              <a:rPr lang="en-US"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		break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989965">
              <a:spcBef>
                <a:spcPts val="480"/>
              </a:spcBef>
            </a:pPr>
            <a:r>
              <a:rPr lang="en-US" sz="2000" b="1" spc="-5" dirty="0">
                <a:solidFill>
                  <a:srgbClr val="6F2F9F"/>
                </a:solidFill>
                <a:latin typeface="Consolas" panose="020B0609020204030204"/>
                <a:cs typeface="Consolas" panose="020B0609020204030204"/>
              </a:rPr>
              <a:t>	</a:t>
            </a:r>
            <a:r>
              <a:rPr sz="2000" b="1" spc="-5" dirty="0">
                <a:solidFill>
                  <a:srgbClr val="6F2F9F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(c,</a:t>
            </a:r>
            <a:r>
              <a:rPr sz="2000" b="1" spc="-40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end=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""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13240" y="3670033"/>
            <a:ext cx="4872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输出结果：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PYPYPY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523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7448" y="620688"/>
            <a:ext cx="993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</a:t>
            </a:r>
            <a:r>
              <a:rPr lang="en-US" altLang="zh-CN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if break continue </a:t>
            </a: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多个关键字的混合使用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51179" y="5157192"/>
            <a:ext cx="9937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Notes: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同学们可自行将本程序代码的顺序调整，了解多个关键字混合后对程序运行顺序的控制</a:t>
            </a:r>
          </a:p>
        </p:txBody>
      </p:sp>
      <p:sp>
        <p:nvSpPr>
          <p:cNvPr id="4" name="object 11"/>
          <p:cNvSpPr txBox="1"/>
          <p:nvPr/>
        </p:nvSpPr>
        <p:spPr>
          <a:xfrm>
            <a:off x="1127448" y="1484784"/>
            <a:ext cx="4896544" cy="1896032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spcBef>
                <a:spcPts val="585"/>
              </a:spcBef>
            </a:pPr>
            <a:r>
              <a:rPr sz="2000" b="1" spc="-5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for </a:t>
            </a:r>
            <a:r>
              <a:rPr lang="en-US" altLang="zh-CN" sz="20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c </a:t>
            </a:r>
            <a:r>
              <a:rPr lang="en-US" altLang="zh-CN"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"PYTH"</a:t>
            </a:r>
            <a:r>
              <a:rPr lang="en-US" altLang="zh-CN" sz="2000" b="1" spc="-8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lang="en-US" altLang="zh-CN" sz="20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lang="en-US" altLang="zh-CN"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585"/>
              </a:spcBef>
            </a:pP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	for </a:t>
            </a:r>
            <a:r>
              <a:rPr lang="en-US" altLang="zh-CN" sz="2000" b="1" dirty="0" err="1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i</a:t>
            </a:r>
            <a:r>
              <a:rPr lang="en-US" altLang="zh-CN" sz="20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lang="en-US" altLang="zh-CN"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range(</a:t>
            </a:r>
            <a:r>
              <a:rPr lang="en-US" altLang="zh-CN" sz="2000" b="1" dirty="0">
                <a:latin typeface="Consolas" panose="020B0609020204030204"/>
                <a:cs typeface="Consolas" panose="020B0609020204030204"/>
              </a:rPr>
              <a:t>3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) </a:t>
            </a:r>
            <a:r>
              <a:rPr lang="en-US" altLang="zh-CN" sz="2000" b="1" dirty="0">
                <a:latin typeface="Consolas" panose="020B0609020204030204"/>
                <a:cs typeface="Consolas" panose="020B0609020204030204"/>
              </a:rPr>
              <a:t>:</a:t>
            </a:r>
            <a:endParaRPr lang="en-US" sz="2000" b="1" spc="-5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585"/>
              </a:spcBef>
            </a:pPr>
            <a:r>
              <a:rPr lang="en-US" sz="2000" b="1" i="1" spc="-5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		</a:t>
            </a: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2000" b="1" i="1" spc="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c	== 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"T"</a:t>
            </a:r>
            <a:r>
              <a:rPr sz="2000" b="1" spc="-2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1409700">
              <a:spcBef>
                <a:spcPts val="480"/>
              </a:spcBef>
            </a:pPr>
            <a:r>
              <a:rPr lang="en-US"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		break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989965">
              <a:spcBef>
                <a:spcPts val="480"/>
              </a:spcBef>
            </a:pPr>
            <a:r>
              <a:rPr lang="en-US" sz="2000" b="1" spc="-5" dirty="0">
                <a:solidFill>
                  <a:srgbClr val="6F2F9F"/>
                </a:solidFill>
                <a:latin typeface="Consolas" panose="020B0609020204030204"/>
                <a:cs typeface="Consolas" panose="020B0609020204030204"/>
              </a:rPr>
              <a:t>	</a:t>
            </a:r>
            <a:r>
              <a:rPr sz="2000" b="1" spc="-5" dirty="0">
                <a:solidFill>
                  <a:srgbClr val="6F2F9F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(c,</a:t>
            </a:r>
            <a:r>
              <a:rPr sz="2000" b="1" spc="-40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end=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""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24270" y="3684464"/>
            <a:ext cx="4872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输出结果：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PPPYYYHHH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bject 11"/>
          <p:cNvSpPr txBox="1"/>
          <p:nvPr/>
        </p:nvSpPr>
        <p:spPr>
          <a:xfrm>
            <a:off x="6168008" y="1499997"/>
            <a:ext cx="4896544" cy="1883208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spcBef>
                <a:spcPts val="585"/>
              </a:spcBef>
            </a:pPr>
            <a:r>
              <a:rPr sz="2000" b="1" spc="-5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for </a:t>
            </a:r>
            <a:r>
              <a:rPr lang="en-US" altLang="zh-CN" sz="2000" b="1" dirty="0" err="1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i</a:t>
            </a:r>
            <a:r>
              <a:rPr lang="en-US" altLang="zh-CN" sz="20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lang="en-US" altLang="zh-CN"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range(</a:t>
            </a:r>
            <a:r>
              <a:rPr lang="en-US" altLang="zh-CN" sz="2000" b="1" dirty="0">
                <a:latin typeface="Consolas" panose="020B0609020204030204"/>
                <a:cs typeface="Consolas" panose="020B0609020204030204"/>
              </a:rPr>
              <a:t>3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) </a:t>
            </a:r>
            <a:r>
              <a:rPr lang="en-US" altLang="zh-CN" sz="2000" b="1" dirty="0">
                <a:latin typeface="Consolas" panose="020B0609020204030204"/>
                <a:cs typeface="Consolas" panose="020B0609020204030204"/>
              </a:rPr>
              <a:t>:</a:t>
            </a:r>
            <a:endParaRPr lang="en-US" sz="2000" b="1" spc="-5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585"/>
              </a:spcBef>
            </a:pPr>
            <a:r>
              <a:rPr lang="en-US" sz="2000" b="1" i="1" spc="-5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	</a:t>
            </a:r>
            <a:r>
              <a:rPr sz="20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for </a:t>
            </a:r>
            <a:r>
              <a:rPr sz="20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c </a:t>
            </a: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20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"PYTH"</a:t>
            </a:r>
            <a:r>
              <a:rPr sz="2000" b="1" spc="-8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lang="en-US"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585"/>
              </a:spcBef>
            </a:pPr>
            <a:r>
              <a:rPr lang="en-US" sz="2000" b="1" i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		</a:t>
            </a: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2000" b="1" i="1" spc="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c	== 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"T"</a:t>
            </a:r>
            <a:r>
              <a:rPr sz="2000" b="1" spc="-2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1409700">
              <a:spcBef>
                <a:spcPts val="480"/>
              </a:spcBef>
            </a:pPr>
            <a:r>
              <a:rPr lang="en-US"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		break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989965">
              <a:spcBef>
                <a:spcPts val="480"/>
              </a:spcBef>
            </a:pPr>
            <a:r>
              <a:rPr lang="en-US" sz="2000" b="1" spc="-5" dirty="0">
                <a:solidFill>
                  <a:srgbClr val="6F2F9F"/>
                </a:solidFill>
                <a:latin typeface="Consolas" panose="020B0609020204030204"/>
                <a:cs typeface="Consolas" panose="020B0609020204030204"/>
              </a:rPr>
              <a:t>	</a:t>
            </a:r>
            <a:r>
              <a:rPr sz="2000" b="1" spc="-5" dirty="0">
                <a:solidFill>
                  <a:srgbClr val="6F2F9F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(c,</a:t>
            </a:r>
            <a:r>
              <a:rPr sz="2000" b="1" spc="-40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end=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""</a:t>
            </a:r>
            <a:r>
              <a:rPr sz="2000" b="1" spc="-5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0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13240" y="3670033"/>
            <a:ext cx="4872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输出结果：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PYPYPY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39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5967" y="476672"/>
            <a:ext cx="99371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猜数字游戏。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让计算机随机生成一个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0-100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之间的整数，让用户通过键盘输入所猜的数。如果用户猜的数大于随机数，显示“遗憾，太大了”；如果用户猜的数小于随机数，显示“遗憾，太小了”；如果用户猜的数等于随机数，显示“恭喜你，预测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次，你猜中了”；其中的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是用户输入数字的次数。为了防止用户不停猜下去，预测次数最大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次，且用户可以通过输入字母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（大小写均可）提前终止该游戏。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5967" y="3088095"/>
            <a:ext cx="9937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step1  </a:t>
            </a: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自己设定一个数，让用户键盘输入所猜的数，并能比较大小后输出相应的提示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41240" y="4052585"/>
            <a:ext cx="9937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step2  </a:t>
            </a: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step1</a:t>
            </a: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的基础上，能统计预测的次数，并要求预测次数不超过</a:t>
            </a:r>
            <a:r>
              <a:rPr lang="en-US" altLang="zh-CN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71261" y="4916301"/>
            <a:ext cx="993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step3  </a:t>
            </a: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step2</a:t>
            </a: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的基础上，用户可以通过输入字母</a:t>
            </a:r>
            <a:r>
              <a:rPr lang="en-US" altLang="zh-CN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提前终止游戏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71261" y="5649958"/>
            <a:ext cx="993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step4  </a:t>
            </a: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step3</a:t>
            </a: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的基础上，让计算机随机生成一个整数</a:t>
            </a:r>
          </a:p>
        </p:txBody>
      </p:sp>
    </p:spTree>
    <p:extLst>
      <p:ext uri="{BB962C8B-B14F-4D97-AF65-F5344CB8AC3E}">
        <p14:creationId xmlns:p14="http://schemas.microsoft.com/office/powerpoint/2010/main" val="395288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7448" y="620688"/>
            <a:ext cx="9937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step1  </a:t>
            </a: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自己设定一个数，让用户键盘输入所猜的数，并能比较大小后输出相应的提示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1844824"/>
            <a:ext cx="8024276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91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1124744"/>
            <a:ext cx="7142857" cy="506666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55440" y="188640"/>
            <a:ext cx="9937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step2  </a:t>
            </a: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step1</a:t>
            </a: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的基础上，能统计预测的次数，并要求预测次数不超过</a:t>
            </a:r>
            <a:r>
              <a:rPr lang="en-US" altLang="zh-CN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2900369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7448" y="476672"/>
            <a:ext cx="993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step3  </a:t>
            </a: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step2</a:t>
            </a: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的基础上，用户可以通过输入字母</a:t>
            </a:r>
            <a:r>
              <a:rPr lang="en-US" altLang="zh-CN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提前终止游戏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476" y="1052736"/>
            <a:ext cx="9019048" cy="5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57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71464" y="404664"/>
            <a:ext cx="993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step4  </a:t>
            </a: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step3</a:t>
            </a: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的基础上，让计算机随机生成一个整数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1052736"/>
            <a:ext cx="7542857" cy="5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61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5967" y="476672"/>
            <a:ext cx="99371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</a:t>
            </a: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猜倍数游戏。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用户通过键盘输入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0-100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之间的整数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，二者用逗号隔开。如果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的倍数，输出显示“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倍”；否则输出不大于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的最大的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的倍数，并类似输出显示该数是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要求：本题中的所有字母都根据具体情况显示相应的数字； 本题用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try…except…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处理如果输入字母或浮点数，则程序会终止执行。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5967" y="3088095"/>
            <a:ext cx="993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step1  </a:t>
            </a: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键盘输入两个数，如果是倍数关系，能正确显示输出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41240" y="4052585"/>
            <a:ext cx="993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step2  </a:t>
            </a: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step1</a:t>
            </a: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的基础上，如果不是倍数关系，能正确显示输出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71261" y="4916301"/>
            <a:ext cx="993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step3  </a:t>
            </a: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step3</a:t>
            </a: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的基础上，用</a:t>
            </a:r>
            <a:r>
              <a:rPr lang="en-US" altLang="zh-CN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try…except</a:t>
            </a: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处理异常</a:t>
            </a:r>
          </a:p>
        </p:txBody>
      </p:sp>
    </p:spTree>
    <p:extLst>
      <p:ext uri="{BB962C8B-B14F-4D97-AF65-F5344CB8AC3E}">
        <p14:creationId xmlns:p14="http://schemas.microsoft.com/office/powerpoint/2010/main" val="198668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5720" y="2091625"/>
            <a:ext cx="4480560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zh-CN" altLang="en-US" dirty="0"/>
              <a:t>程序的异常处理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7088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7448" y="548680"/>
            <a:ext cx="993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step1  </a:t>
            </a: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键盘输入两个数，如果是倍数关系，能正确显示输出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428" y="1916832"/>
            <a:ext cx="9257143" cy="2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61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55440" y="404664"/>
            <a:ext cx="993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step2  </a:t>
            </a: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step1</a:t>
            </a: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的基础上，如果不是倍数关系，能正确显示输出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952" y="1643285"/>
            <a:ext cx="9638095" cy="3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89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7448" y="476672"/>
            <a:ext cx="993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step3  </a:t>
            </a: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step3</a:t>
            </a: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的基础上，用</a:t>
            </a:r>
            <a:r>
              <a:rPr lang="en-US" altLang="zh-CN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try…except</a:t>
            </a: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处理异常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905" y="1052736"/>
            <a:ext cx="9276190" cy="4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72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43872" y="2276872"/>
            <a:ext cx="309634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下课了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245971"/>
            <a:ext cx="10058400" cy="950782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程序异常处理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43472" y="1176096"/>
            <a:ext cx="9865096" cy="149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程序运行过程中，会出现一些意外情况，导致程序无法执行。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其中一种是程序编写错误（需要反复修改调试），还有一种是用户输入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导致的。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133" y="2847689"/>
            <a:ext cx="4180952" cy="1257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133" y="4001118"/>
            <a:ext cx="6542857" cy="2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8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06630" y="1107124"/>
            <a:ext cx="6264696" cy="258532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/>
              <a:t>NameError</a:t>
            </a:r>
            <a:r>
              <a:rPr lang="en-US" altLang="zh-CN" dirty="0"/>
              <a:t>                                 </a:t>
            </a:r>
            <a:r>
              <a:rPr lang="en-US" altLang="zh-CN" dirty="0" err="1"/>
              <a:t>Traceback</a:t>
            </a:r>
            <a:r>
              <a:rPr lang="en-US" altLang="zh-CN" dirty="0"/>
              <a:t> (most recent call last)</a:t>
            </a:r>
          </a:p>
          <a:p>
            <a:r>
              <a:rPr lang="en-US" altLang="zh-CN" dirty="0"/>
              <a:t>&lt;ipython-input-20-42b3121a1169&gt; in &lt;module&gt;()</a:t>
            </a:r>
          </a:p>
          <a:p>
            <a:r>
              <a:rPr lang="en-US" altLang="zh-CN" dirty="0"/>
              <a:t>      1 #</a:t>
            </a:r>
            <a:r>
              <a:rPr lang="zh-CN" altLang="en-US" dirty="0"/>
              <a:t>程序异常处理</a:t>
            </a:r>
          </a:p>
          <a:p>
            <a:r>
              <a:rPr lang="en-US" altLang="zh-CN" dirty="0"/>
              <a:t>----&gt; 2 </a:t>
            </a:r>
            <a:r>
              <a:rPr lang="en-US" altLang="zh-CN" dirty="0" err="1"/>
              <a:t>num</a:t>
            </a:r>
            <a:r>
              <a:rPr lang="en-US" altLang="zh-CN" dirty="0"/>
              <a:t> = </a:t>
            </a:r>
            <a:r>
              <a:rPr lang="en-US" altLang="zh-CN" dirty="0" err="1"/>
              <a:t>eval</a:t>
            </a:r>
            <a:r>
              <a:rPr lang="en-US" altLang="zh-CN" dirty="0"/>
              <a:t>(input('</a:t>
            </a:r>
            <a:r>
              <a:rPr lang="zh-CN" altLang="en-US" dirty="0"/>
              <a:t>请输入一个整数：</a:t>
            </a:r>
            <a:r>
              <a:rPr lang="en-US" altLang="zh-CN" dirty="0"/>
              <a:t>'))</a:t>
            </a:r>
          </a:p>
          <a:p>
            <a:r>
              <a:rPr lang="en-US" altLang="zh-CN" dirty="0"/>
              <a:t>      3 print(</a:t>
            </a:r>
            <a:r>
              <a:rPr lang="en-US" altLang="zh-CN" dirty="0" err="1"/>
              <a:t>num</a:t>
            </a:r>
            <a:r>
              <a:rPr lang="en-US" altLang="zh-CN" dirty="0"/>
              <a:t>**2)</a:t>
            </a:r>
          </a:p>
          <a:p>
            <a:endParaRPr lang="en-US" altLang="zh-CN" dirty="0"/>
          </a:p>
          <a:p>
            <a:r>
              <a:rPr lang="en-US" altLang="zh-CN" dirty="0"/>
              <a:t>&lt;string&gt; in &lt;module&gt;()</a:t>
            </a:r>
          </a:p>
          <a:p>
            <a:endParaRPr lang="en-US" altLang="zh-CN" dirty="0"/>
          </a:p>
          <a:p>
            <a:r>
              <a:rPr lang="en-US" altLang="zh-CN" dirty="0" err="1"/>
              <a:t>NameError</a:t>
            </a:r>
            <a:r>
              <a:rPr lang="en-US" altLang="zh-CN" dirty="0"/>
              <a:t>: name 'NO' is not defined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31504" y="330983"/>
            <a:ext cx="640871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不同编程环境的异常提示不同，但大同小异。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774116" y="3933057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Traceback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出现异常情况回溯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74116" y="4509121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指出出错的语句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783632" y="5116476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NameError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异常类型</a:t>
            </a:r>
          </a:p>
        </p:txBody>
      </p:sp>
    </p:spTree>
    <p:extLst>
      <p:ext uri="{BB962C8B-B14F-4D97-AF65-F5344CB8AC3E}">
        <p14:creationId xmlns:p14="http://schemas.microsoft.com/office/powerpoint/2010/main" val="390835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71664" y="692697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/>
              <a:t>#</a:t>
            </a:r>
            <a:r>
              <a:rPr lang="zh-CN" altLang="en-US" sz="2000" dirty="0"/>
              <a:t>程序异常处理</a:t>
            </a:r>
          </a:p>
          <a:p>
            <a:r>
              <a:rPr lang="en-US" altLang="zh-CN" sz="2000" dirty="0" err="1"/>
              <a:t>num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eval</a:t>
            </a:r>
            <a:r>
              <a:rPr lang="en-US" altLang="zh-CN" sz="2000" dirty="0"/>
              <a:t>(input('</a:t>
            </a:r>
            <a:r>
              <a:rPr lang="zh-CN" altLang="en-US" sz="2000" dirty="0"/>
              <a:t>请输入一个整数：</a:t>
            </a:r>
            <a:r>
              <a:rPr lang="en-US" altLang="zh-CN" sz="2000" dirty="0"/>
              <a:t>'))</a:t>
            </a:r>
          </a:p>
          <a:p>
            <a:r>
              <a:rPr lang="en-US" altLang="zh-CN" sz="2000" dirty="0"/>
              <a:t>print(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**2)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071664" y="2060848"/>
            <a:ext cx="6096000" cy="175432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r>
              <a:rPr lang="zh-CN" altLang="en-US" dirty="0"/>
              <a:t>请输入一个整数</a:t>
            </a:r>
            <a:r>
              <a:rPr lang="en-US" altLang="zh-CN" dirty="0"/>
              <a:t>: NO</a:t>
            </a:r>
          </a:p>
          <a:p>
            <a:r>
              <a:rPr lang="en-US" altLang="zh-CN" dirty="0" err="1"/>
              <a:t>Traceback</a:t>
            </a:r>
            <a:r>
              <a:rPr lang="en-US" altLang="zh-CN" dirty="0"/>
              <a:t> (most recent call last):</a:t>
            </a:r>
          </a:p>
          <a:p>
            <a:r>
              <a:rPr lang="en-US" altLang="zh-CN" dirty="0"/>
              <a:t>File "D:/PythonPL/echoInt.py", line 1, in &lt;module&gt;</a:t>
            </a:r>
          </a:p>
          <a:p>
            <a:r>
              <a:rPr lang="en-US" altLang="zh-CN" dirty="0" err="1"/>
              <a:t>num</a:t>
            </a:r>
            <a:r>
              <a:rPr lang="en-US" altLang="zh-CN" dirty="0"/>
              <a:t> = </a:t>
            </a:r>
            <a:r>
              <a:rPr lang="en-US" altLang="zh-CN" dirty="0" err="1"/>
              <a:t>eval</a:t>
            </a:r>
            <a:r>
              <a:rPr lang="en-US" altLang="zh-CN" dirty="0"/>
              <a:t>(input("</a:t>
            </a:r>
            <a:r>
              <a:rPr lang="zh-CN" altLang="en-US" dirty="0"/>
              <a:t>请输入一个整数</a:t>
            </a:r>
            <a:r>
              <a:rPr lang="en-US" altLang="zh-CN" dirty="0"/>
              <a:t>: "))</a:t>
            </a:r>
          </a:p>
          <a:p>
            <a:r>
              <a:rPr lang="en-US" altLang="zh-CN" dirty="0"/>
              <a:t>File "&lt;string&gt;", line 1, in &lt;module&gt;</a:t>
            </a:r>
          </a:p>
          <a:p>
            <a:r>
              <a:rPr lang="en-US" altLang="zh-CN" dirty="0" err="1"/>
              <a:t>NameError</a:t>
            </a:r>
            <a:r>
              <a:rPr lang="en-US" altLang="zh-CN" dirty="0"/>
              <a:t>: name 'No' is not defined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27448" y="4365104"/>
            <a:ext cx="10009112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一旦程序运行出现异常，就会中断运行。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try…except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实现异常处理。</a:t>
            </a:r>
          </a:p>
        </p:txBody>
      </p:sp>
    </p:spTree>
    <p:extLst>
      <p:ext uri="{BB962C8B-B14F-4D97-AF65-F5344CB8AC3E}">
        <p14:creationId xmlns:p14="http://schemas.microsoft.com/office/powerpoint/2010/main" val="3902736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3068960"/>
            <a:ext cx="5987254" cy="237626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73222" y="5635533"/>
            <a:ext cx="1000911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：异常处理中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语句块可以有多个，同时处理多个异常情况</a:t>
            </a:r>
          </a:p>
        </p:txBody>
      </p:sp>
      <p:sp>
        <p:nvSpPr>
          <p:cNvPr id="6" name="矩形 5"/>
          <p:cNvSpPr/>
          <p:nvPr/>
        </p:nvSpPr>
        <p:spPr>
          <a:xfrm>
            <a:off x="1847528" y="1308304"/>
            <a:ext cx="71287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try:</a:t>
            </a:r>
          </a:p>
          <a:p>
            <a:r>
              <a:rPr lang="en-US" altLang="zh-CN" sz="2400" dirty="0"/>
              <a:t>    </a:t>
            </a:r>
            <a:r>
              <a:rPr lang="zh-CN" altLang="en-US" sz="2400" dirty="0"/>
              <a:t>&lt;语句块1&gt;  </a:t>
            </a:r>
            <a:r>
              <a:rPr lang="en-US" altLang="zh-CN" sz="2400" dirty="0"/>
              <a:t>#</a:t>
            </a:r>
            <a:r>
              <a:rPr lang="zh-CN" altLang="en-US" sz="2400" dirty="0"/>
              <a:t>正常运行语句块</a:t>
            </a:r>
          </a:p>
          <a:p>
            <a:r>
              <a:rPr lang="zh-CN" altLang="en-US" sz="2400" dirty="0"/>
              <a:t>except &lt;异常类型&gt;:  </a:t>
            </a:r>
            <a:r>
              <a:rPr lang="en-US" altLang="zh-CN" sz="2400" dirty="0"/>
              <a:t>#</a:t>
            </a:r>
            <a:r>
              <a:rPr lang="zh-CN" altLang="en-US" sz="2400" dirty="0"/>
              <a:t>根据系统给出的异常提示</a:t>
            </a:r>
          </a:p>
          <a:p>
            <a:r>
              <a:rPr lang="zh-CN" altLang="en-US" sz="2400" dirty="0"/>
              <a:t>    &lt;语句块2&gt;  </a:t>
            </a:r>
            <a:r>
              <a:rPr lang="en-US" altLang="zh-CN" sz="2400" dirty="0"/>
              <a:t>#</a:t>
            </a:r>
            <a:r>
              <a:rPr lang="zh-CN" altLang="en-US" sz="2400" dirty="0"/>
              <a:t>出现上述异常类型应执行的代码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5440" y="351555"/>
            <a:ext cx="1000911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try…except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实现异常处理的语法格式如下：</a:t>
            </a:r>
          </a:p>
        </p:txBody>
      </p:sp>
    </p:spTree>
    <p:extLst>
      <p:ext uri="{BB962C8B-B14F-4D97-AF65-F5344CB8AC3E}">
        <p14:creationId xmlns:p14="http://schemas.microsoft.com/office/powerpoint/2010/main" val="1058976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03512" y="1340768"/>
            <a:ext cx="87129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try:</a:t>
            </a:r>
          </a:p>
          <a:p>
            <a:r>
              <a:rPr lang="zh-CN" altLang="en-US" sz="2400" dirty="0"/>
              <a:t>    &lt;语句块1&gt;</a:t>
            </a:r>
          </a:p>
          <a:p>
            <a:r>
              <a:rPr lang="zh-CN" altLang="en-US" sz="2400" dirty="0"/>
              <a:t>except &lt;异常类型1&gt;:</a:t>
            </a:r>
          </a:p>
          <a:p>
            <a:r>
              <a:rPr lang="zh-CN" altLang="en-US" sz="2400" dirty="0"/>
              <a:t>    &lt;语句块2&gt;</a:t>
            </a:r>
          </a:p>
          <a:p>
            <a:r>
              <a:rPr lang="zh-CN" altLang="en-US" sz="2400" dirty="0"/>
              <a:t>….</a:t>
            </a:r>
          </a:p>
          <a:p>
            <a:r>
              <a:rPr lang="zh-CN" altLang="en-US" sz="2400" dirty="0"/>
              <a:t>except &lt;异常类型N&gt;:</a:t>
            </a:r>
          </a:p>
          <a:p>
            <a:r>
              <a:rPr lang="zh-CN" altLang="en-US" sz="2400" dirty="0"/>
              <a:t>    &lt;语句块N+1&gt;</a:t>
            </a:r>
          </a:p>
          <a:p>
            <a:r>
              <a:rPr lang="zh-CN" altLang="en-US" sz="2400" dirty="0"/>
              <a:t>except:</a:t>
            </a:r>
          </a:p>
          <a:p>
            <a:r>
              <a:rPr lang="zh-CN" altLang="en-US" sz="2400" dirty="0"/>
              <a:t>    &lt;语句块N+2&gt;</a:t>
            </a:r>
          </a:p>
        </p:txBody>
      </p:sp>
      <p:sp>
        <p:nvSpPr>
          <p:cNvPr id="3" name="矩形 2"/>
          <p:cNvSpPr/>
          <p:nvPr/>
        </p:nvSpPr>
        <p:spPr>
          <a:xfrm>
            <a:off x="983432" y="476672"/>
            <a:ext cx="78835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 try-except语句可以支持多个except语句，语法格式如下：</a:t>
            </a:r>
          </a:p>
        </p:txBody>
      </p:sp>
    </p:spTree>
    <p:extLst>
      <p:ext uri="{BB962C8B-B14F-4D97-AF65-F5344CB8AC3E}">
        <p14:creationId xmlns:p14="http://schemas.microsoft.com/office/powerpoint/2010/main" val="135280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4" y="92076"/>
            <a:ext cx="10515600" cy="1325563"/>
          </a:xfrm>
        </p:spPr>
        <p:txBody>
          <a:bodyPr/>
          <a:lstStyle/>
          <a:p>
            <a:r>
              <a:rPr lang="en-US" altLang="zh-CN" dirty="0"/>
              <a:t>try – except </a:t>
            </a:r>
            <a:r>
              <a:rPr lang="zh-CN" altLang="en-US" dirty="0"/>
              <a:t>进阶用法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063552" y="1556792"/>
            <a:ext cx="6408712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 –except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还可以和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finally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配合使用。</a:t>
            </a:r>
          </a:p>
        </p:txBody>
      </p:sp>
      <p:sp>
        <p:nvSpPr>
          <p:cNvPr id="4" name="矩形 3"/>
          <p:cNvSpPr/>
          <p:nvPr/>
        </p:nvSpPr>
        <p:spPr>
          <a:xfrm>
            <a:off x="2813542" y="2348880"/>
            <a:ext cx="68407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#try - except 进价用法</a:t>
            </a:r>
          </a:p>
          <a:p>
            <a:r>
              <a:rPr lang="zh-CN" altLang="en-US" sz="2400" dirty="0"/>
              <a:t>try:</a:t>
            </a:r>
          </a:p>
          <a:p>
            <a:r>
              <a:rPr lang="zh-CN" altLang="en-US" sz="2400" dirty="0"/>
              <a:t>    &lt;语句块&gt;</a:t>
            </a:r>
          </a:p>
          <a:p>
            <a:r>
              <a:rPr lang="zh-CN" altLang="en-US" sz="2400" dirty="0"/>
              <a:t>except &lt;异常类型&gt; :</a:t>
            </a:r>
          </a:p>
          <a:p>
            <a:r>
              <a:rPr lang="zh-CN" altLang="en-US" sz="2400" dirty="0"/>
              <a:t>    &lt;语句块&gt;</a:t>
            </a:r>
          </a:p>
          <a:p>
            <a:r>
              <a:rPr lang="zh-CN" altLang="en-US" sz="2400" dirty="0"/>
              <a:t>else:         #一旦执行过except,就不再执行else</a:t>
            </a:r>
          </a:p>
          <a:p>
            <a:r>
              <a:rPr lang="zh-CN" altLang="en-US" sz="2400" dirty="0"/>
              <a:t>    &lt;语句块&gt;</a:t>
            </a:r>
          </a:p>
          <a:p>
            <a:r>
              <a:rPr lang="zh-CN" altLang="en-US" sz="2400" dirty="0"/>
              <a:t>finally:     #所有程序都要执行finally</a:t>
            </a:r>
          </a:p>
          <a:p>
            <a:r>
              <a:rPr lang="zh-CN" altLang="en-US" sz="2400" dirty="0"/>
              <a:t>    &lt;语句块&gt;</a:t>
            </a:r>
          </a:p>
        </p:txBody>
      </p:sp>
    </p:spTree>
    <p:extLst>
      <p:ext uri="{BB962C8B-B14F-4D97-AF65-F5344CB8AC3E}">
        <p14:creationId xmlns:p14="http://schemas.microsoft.com/office/powerpoint/2010/main" val="2498482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639" y="-99392"/>
            <a:ext cx="6912768" cy="5191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32" y="5157192"/>
            <a:ext cx="7272808" cy="137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150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4425260b-b559-4ce1-af1d-b430b01a1f06}"/>
</p:tagLst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CCE8C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2096</TotalTime>
  <Words>1217</Words>
  <Application>Microsoft Office PowerPoint</Application>
  <PresentationFormat>宽屏</PresentationFormat>
  <Paragraphs>110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华文琥珀</vt:lpstr>
      <vt:lpstr>微软雅黑</vt:lpstr>
      <vt:lpstr>Calibri</vt:lpstr>
      <vt:lpstr>Calibri Light</vt:lpstr>
      <vt:lpstr>Consolas</vt:lpstr>
      <vt:lpstr>回顾</vt:lpstr>
      <vt:lpstr>PowerPoint 演示文稿</vt:lpstr>
      <vt:lpstr>程序的异常处理</vt:lpstr>
      <vt:lpstr>程序异常处理</vt:lpstr>
      <vt:lpstr>PowerPoint 演示文稿</vt:lpstr>
      <vt:lpstr>PowerPoint 演示文稿</vt:lpstr>
      <vt:lpstr>PowerPoint 演示文稿</vt:lpstr>
      <vt:lpstr>PowerPoint 演示文稿</vt:lpstr>
      <vt:lpstr>try – except 进阶用法</vt:lpstr>
      <vt:lpstr>PowerPoint 演示文稿</vt:lpstr>
      <vt:lpstr>PowerPoint 演示文稿</vt:lpstr>
      <vt:lpstr>章节复习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 第三方支付</dc:title>
  <dc:creator>jinxi</dc:creator>
  <cp:lastModifiedBy>李 秀媛</cp:lastModifiedBy>
  <cp:revision>486</cp:revision>
  <dcterms:created xsi:type="dcterms:W3CDTF">2018-02-20T14:19:00Z</dcterms:created>
  <dcterms:modified xsi:type="dcterms:W3CDTF">2022-03-01T03:12:55Z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