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41"/>
  </p:notesMasterIdLst>
  <p:sldIdLst>
    <p:sldId id="334" r:id="rId2"/>
    <p:sldId id="408" r:id="rId3"/>
    <p:sldId id="599" r:id="rId4"/>
    <p:sldId id="600" r:id="rId5"/>
    <p:sldId id="582" r:id="rId6"/>
    <p:sldId id="583" r:id="rId7"/>
    <p:sldId id="584" r:id="rId8"/>
    <p:sldId id="585" r:id="rId9"/>
    <p:sldId id="586" r:id="rId10"/>
    <p:sldId id="601" r:id="rId11"/>
    <p:sldId id="587" r:id="rId12"/>
    <p:sldId id="588" r:id="rId13"/>
    <p:sldId id="589" r:id="rId14"/>
    <p:sldId id="581" r:id="rId15"/>
    <p:sldId id="590" r:id="rId16"/>
    <p:sldId id="597" r:id="rId17"/>
    <p:sldId id="598" r:id="rId18"/>
    <p:sldId id="576" r:id="rId19"/>
    <p:sldId id="539" r:id="rId20"/>
    <p:sldId id="577" r:id="rId21"/>
    <p:sldId id="578" r:id="rId22"/>
    <p:sldId id="603" r:id="rId23"/>
    <p:sldId id="542" r:id="rId24"/>
    <p:sldId id="606" r:id="rId25"/>
    <p:sldId id="579" r:id="rId26"/>
    <p:sldId id="591" r:id="rId27"/>
    <p:sldId id="554" r:id="rId28"/>
    <p:sldId id="592" r:id="rId29"/>
    <p:sldId id="580" r:id="rId30"/>
    <p:sldId id="604" r:id="rId31"/>
    <p:sldId id="558" r:id="rId32"/>
    <p:sldId id="559" r:id="rId33"/>
    <p:sldId id="594" r:id="rId34"/>
    <p:sldId id="605" r:id="rId35"/>
    <p:sldId id="560" r:id="rId36"/>
    <p:sldId id="565" r:id="rId37"/>
    <p:sldId id="566" r:id="rId38"/>
    <p:sldId id="454" r:id="rId39"/>
    <p:sldId id="453" r:id="rId40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408"/>
            <p14:sldId id="599"/>
            <p14:sldId id="600"/>
            <p14:sldId id="582"/>
            <p14:sldId id="583"/>
            <p14:sldId id="584"/>
            <p14:sldId id="585"/>
            <p14:sldId id="586"/>
            <p14:sldId id="601"/>
            <p14:sldId id="587"/>
            <p14:sldId id="588"/>
            <p14:sldId id="589"/>
            <p14:sldId id="581"/>
            <p14:sldId id="590"/>
            <p14:sldId id="597"/>
            <p14:sldId id="598"/>
            <p14:sldId id="576"/>
            <p14:sldId id="539"/>
            <p14:sldId id="577"/>
            <p14:sldId id="578"/>
            <p14:sldId id="603"/>
            <p14:sldId id="542"/>
            <p14:sldId id="606"/>
            <p14:sldId id="579"/>
            <p14:sldId id="591"/>
            <p14:sldId id="554"/>
            <p14:sldId id="592"/>
            <p14:sldId id="580"/>
            <p14:sldId id="604"/>
            <p14:sldId id="558"/>
            <p14:sldId id="559"/>
            <p14:sldId id="594"/>
            <p14:sldId id="605"/>
            <p14:sldId id="560"/>
            <p14:sldId id="565"/>
            <p14:sldId id="566"/>
            <p14:sldId id="454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D60093"/>
    <a:srgbClr val="CCFFFF"/>
    <a:srgbClr val="FF66CC"/>
    <a:srgbClr val="CCECFF"/>
    <a:srgbClr val="66CCFF"/>
    <a:srgbClr val="322CA2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8" autoAdjust="0"/>
    <p:restoredTop sz="94660"/>
  </p:normalViewPr>
  <p:slideViewPr>
    <p:cSldViewPr>
      <p:cViewPr varScale="1">
        <p:scale>
          <a:sx n="108" d="100"/>
          <a:sy n="108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78E59F-A050-4299-9331-F6263D0BAC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0E25E8B-5FA9-4406-8EEF-571093051981}">
      <dgm:prSet phldrT="[文本]" custT="1"/>
      <dgm:spPr/>
      <dgm:t>
        <a:bodyPr/>
        <a:lstStyle/>
        <a:p>
          <a:r>
            <a: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数据类型</a:t>
          </a:r>
        </a:p>
      </dgm:t>
    </dgm:pt>
    <dgm:pt modelId="{EA2CBA45-FEA5-44B1-9D8A-9ECB8615887C}" type="parTrans" cxnId="{802FF2C6-03F7-44FC-93DE-D1674C7E4D8A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14D217-966A-4B6D-972B-496908E43F2A}" type="sibTrans" cxnId="{802FF2C6-03F7-44FC-93DE-D1674C7E4D8A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49A4D0-CE96-4C79-B695-7975644583FA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rPr>
            <a:t>数字</a:t>
          </a:r>
        </a:p>
      </dgm:t>
    </dgm:pt>
    <dgm:pt modelId="{911DA0EB-C539-49B1-AB19-FA3F8FD2892A}" type="parTrans" cxnId="{6671A4BA-932B-46F9-BC72-3403FB4D3F3F}">
      <dgm:prSet custT="1"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102E5C-B5EA-4ABB-9DF3-0224010EFEAF}" type="sibTrans" cxnId="{6671A4BA-932B-46F9-BC72-3403FB4D3F3F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B649F-40D9-4224-90FC-3CD6CCFD0B3F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</a:t>
          </a:r>
        </a:p>
      </dgm:t>
    </dgm:pt>
    <dgm:pt modelId="{C5CAD570-8767-409F-A7DF-63120BCBC290}" type="parTrans" cxnId="{05963454-A5D8-4375-BF48-F7949E40426E}">
      <dgm:prSet custT="1"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384B33-3F08-4F96-80BC-FEFCCF122E96}" type="sibTrans" cxnId="{05963454-A5D8-4375-BF48-F7949E40426E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2735E8-A822-4364-ACF0-A28955AA8CF2}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列表</a:t>
          </a:r>
        </a:p>
      </dgm:t>
    </dgm:pt>
    <dgm:pt modelId="{49443F73-243F-4FBF-97AC-E57F93940CB7}" type="parTrans" cxnId="{A583F3C4-7554-455B-BF7F-1E03B5020D95}">
      <dgm:prSet custT="1"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89202-8A6A-42C8-BD59-5CF7DFFAF81D}" type="sibTrans" cxnId="{A583F3C4-7554-455B-BF7F-1E03B5020D95}">
      <dgm:prSet/>
      <dgm:spPr/>
      <dgm:t>
        <a:bodyPr/>
        <a:lstStyle/>
        <a:p>
          <a:endParaRPr lang="zh-CN" altLang="en-US" sz="2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EAC61-3742-4B75-B291-4C68596E58BB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元组</a:t>
          </a:r>
        </a:p>
      </dgm:t>
    </dgm:pt>
    <dgm:pt modelId="{B1AEA812-7978-4F13-BB0B-5886990496DB}" type="parTrans" cxnId="{4E393BDF-827F-4316-A08F-ED7248B6989F}">
      <dgm:prSet/>
      <dgm:spPr/>
      <dgm:t>
        <a:bodyPr/>
        <a:lstStyle/>
        <a:p>
          <a:endParaRPr lang="zh-CN" altLang="en-US"/>
        </a:p>
      </dgm:t>
    </dgm:pt>
    <dgm:pt modelId="{8876AB93-3073-4099-A320-A925A0EF676E}" type="sibTrans" cxnId="{4E393BDF-827F-4316-A08F-ED7248B6989F}">
      <dgm:prSet/>
      <dgm:spPr/>
      <dgm:t>
        <a:bodyPr/>
        <a:lstStyle/>
        <a:p>
          <a:endParaRPr lang="zh-CN" altLang="en-US"/>
        </a:p>
      </dgm:t>
    </dgm:pt>
    <dgm:pt modelId="{2A58DE46-3B29-4F61-8CF9-D535A737CEEB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字典</a:t>
          </a:r>
        </a:p>
      </dgm:t>
    </dgm:pt>
    <dgm:pt modelId="{B2C1F2CF-E2B7-4236-8F2E-10B2F3A1A827}" type="parTrans" cxnId="{A228F0C9-1514-4542-A2F1-4F0358C3E7EE}">
      <dgm:prSet/>
      <dgm:spPr/>
      <dgm:t>
        <a:bodyPr/>
        <a:lstStyle/>
        <a:p>
          <a:endParaRPr lang="zh-CN" altLang="en-US"/>
        </a:p>
      </dgm:t>
    </dgm:pt>
    <dgm:pt modelId="{3431B8B0-0B83-4F39-BAE6-1C5859242C03}" type="sibTrans" cxnId="{A228F0C9-1514-4542-A2F1-4F0358C3E7EE}">
      <dgm:prSet/>
      <dgm:spPr/>
      <dgm:t>
        <a:bodyPr/>
        <a:lstStyle/>
        <a:p>
          <a:endParaRPr lang="zh-CN" altLang="en-US"/>
        </a:p>
      </dgm:t>
    </dgm:pt>
    <dgm:pt modelId="{0E133579-9088-4B94-B549-530BBE13FCF3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集合</a:t>
          </a:r>
        </a:p>
      </dgm:t>
    </dgm:pt>
    <dgm:pt modelId="{E3B89F73-31E0-4847-BBA0-18B78832051C}" type="parTrans" cxnId="{68B1E034-5917-4018-B3BA-2223C5292670}">
      <dgm:prSet/>
      <dgm:spPr/>
      <dgm:t>
        <a:bodyPr/>
        <a:lstStyle/>
        <a:p>
          <a:endParaRPr lang="zh-CN" altLang="en-US"/>
        </a:p>
      </dgm:t>
    </dgm:pt>
    <dgm:pt modelId="{8216BDAC-C709-4EE7-ADF0-94A3B4CE112A}" type="sibTrans" cxnId="{68B1E034-5917-4018-B3BA-2223C5292670}">
      <dgm:prSet/>
      <dgm:spPr/>
      <dgm:t>
        <a:bodyPr/>
        <a:lstStyle/>
        <a:p>
          <a:endParaRPr lang="zh-CN" altLang="en-US"/>
        </a:p>
      </dgm:t>
    </dgm:pt>
    <dgm:pt modelId="{151B1E8C-AA66-4950-92EC-A3903EEABB9C}" type="pres">
      <dgm:prSet presAssocID="{E878E59F-A050-4299-9331-F6263D0BAC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A77C5F2-D75D-405F-AF79-628B4A8871C4}" type="pres">
      <dgm:prSet presAssocID="{00E25E8B-5FA9-4406-8EEF-571093051981}" presName="root1" presStyleCnt="0"/>
      <dgm:spPr/>
    </dgm:pt>
    <dgm:pt modelId="{3515F49E-CE69-415F-83D1-E6962AA494A3}" type="pres">
      <dgm:prSet presAssocID="{00E25E8B-5FA9-4406-8EEF-571093051981}" presName="LevelOneTextNode" presStyleLbl="node0" presStyleIdx="0" presStyleCnt="1">
        <dgm:presLayoutVars>
          <dgm:chPref val="3"/>
        </dgm:presLayoutVars>
      </dgm:prSet>
      <dgm:spPr/>
    </dgm:pt>
    <dgm:pt modelId="{F93DE406-27AE-46CD-B1BC-5BC63B725A1A}" type="pres">
      <dgm:prSet presAssocID="{00E25E8B-5FA9-4406-8EEF-571093051981}" presName="level2hierChild" presStyleCnt="0"/>
      <dgm:spPr/>
    </dgm:pt>
    <dgm:pt modelId="{0237FDAA-3D10-4257-A756-2DA10DA8C169}" type="pres">
      <dgm:prSet presAssocID="{911DA0EB-C539-49B1-AB19-FA3F8FD2892A}" presName="conn2-1" presStyleLbl="parChTrans1D2" presStyleIdx="0" presStyleCnt="6"/>
      <dgm:spPr/>
    </dgm:pt>
    <dgm:pt modelId="{D2EABCEF-1450-405E-9778-FE15F955D30C}" type="pres">
      <dgm:prSet presAssocID="{911DA0EB-C539-49B1-AB19-FA3F8FD2892A}" presName="connTx" presStyleLbl="parChTrans1D2" presStyleIdx="0" presStyleCnt="6"/>
      <dgm:spPr/>
    </dgm:pt>
    <dgm:pt modelId="{BE778E73-839C-49EC-99D9-AFAAD36E914E}" type="pres">
      <dgm:prSet presAssocID="{8349A4D0-CE96-4C79-B695-7975644583FA}" presName="root2" presStyleCnt="0"/>
      <dgm:spPr/>
    </dgm:pt>
    <dgm:pt modelId="{2DC19B6E-EA6D-4EB2-92B4-27C5792A82BC}" type="pres">
      <dgm:prSet presAssocID="{8349A4D0-CE96-4C79-B695-7975644583FA}" presName="LevelTwoTextNode" presStyleLbl="node2" presStyleIdx="0" presStyleCnt="6">
        <dgm:presLayoutVars>
          <dgm:chPref val="3"/>
        </dgm:presLayoutVars>
      </dgm:prSet>
      <dgm:spPr/>
    </dgm:pt>
    <dgm:pt modelId="{E003ADDF-6065-4BD0-AEAD-7279C7B0FD64}" type="pres">
      <dgm:prSet presAssocID="{8349A4D0-CE96-4C79-B695-7975644583FA}" presName="level3hierChild" presStyleCnt="0"/>
      <dgm:spPr/>
    </dgm:pt>
    <dgm:pt modelId="{22E52269-7B26-4544-A65F-A1426C9ABE64}" type="pres">
      <dgm:prSet presAssocID="{C5CAD570-8767-409F-A7DF-63120BCBC290}" presName="conn2-1" presStyleLbl="parChTrans1D2" presStyleIdx="1" presStyleCnt="6"/>
      <dgm:spPr/>
    </dgm:pt>
    <dgm:pt modelId="{944F945D-A8CF-495B-9B00-AC39FA6AEB4A}" type="pres">
      <dgm:prSet presAssocID="{C5CAD570-8767-409F-A7DF-63120BCBC290}" presName="connTx" presStyleLbl="parChTrans1D2" presStyleIdx="1" presStyleCnt="6"/>
      <dgm:spPr/>
    </dgm:pt>
    <dgm:pt modelId="{3074C52E-193B-458F-BABE-1E0F6089A6D5}" type="pres">
      <dgm:prSet presAssocID="{ADAB649F-40D9-4224-90FC-3CD6CCFD0B3F}" presName="root2" presStyleCnt="0"/>
      <dgm:spPr/>
    </dgm:pt>
    <dgm:pt modelId="{DA9839E3-85A0-4502-B467-4D3A41FEF735}" type="pres">
      <dgm:prSet presAssocID="{ADAB649F-40D9-4224-90FC-3CD6CCFD0B3F}" presName="LevelTwoTextNode" presStyleLbl="node2" presStyleIdx="1" presStyleCnt="6">
        <dgm:presLayoutVars>
          <dgm:chPref val="3"/>
        </dgm:presLayoutVars>
      </dgm:prSet>
      <dgm:spPr/>
    </dgm:pt>
    <dgm:pt modelId="{B82FFD60-D470-420A-A256-804D3F76EC83}" type="pres">
      <dgm:prSet presAssocID="{ADAB649F-40D9-4224-90FC-3CD6CCFD0B3F}" presName="level3hierChild" presStyleCnt="0"/>
      <dgm:spPr/>
    </dgm:pt>
    <dgm:pt modelId="{7D6EA4B4-319A-43B1-A322-9BD83C83B4B3}" type="pres">
      <dgm:prSet presAssocID="{49443F73-243F-4FBF-97AC-E57F93940CB7}" presName="conn2-1" presStyleLbl="parChTrans1D2" presStyleIdx="2" presStyleCnt="6"/>
      <dgm:spPr/>
    </dgm:pt>
    <dgm:pt modelId="{90EE621A-E1D1-430B-93BF-15CEB92D8E5B}" type="pres">
      <dgm:prSet presAssocID="{49443F73-243F-4FBF-97AC-E57F93940CB7}" presName="connTx" presStyleLbl="parChTrans1D2" presStyleIdx="2" presStyleCnt="6"/>
      <dgm:spPr/>
    </dgm:pt>
    <dgm:pt modelId="{FFE6E091-708C-4A2F-9E83-AEFCB86FBCE5}" type="pres">
      <dgm:prSet presAssocID="{ED2735E8-A822-4364-ACF0-A28955AA8CF2}" presName="root2" presStyleCnt="0"/>
      <dgm:spPr/>
    </dgm:pt>
    <dgm:pt modelId="{F7D8899A-A396-4ADC-AB71-AC48C8100F11}" type="pres">
      <dgm:prSet presAssocID="{ED2735E8-A822-4364-ACF0-A28955AA8CF2}" presName="LevelTwoTextNode" presStyleLbl="node2" presStyleIdx="2" presStyleCnt="6">
        <dgm:presLayoutVars>
          <dgm:chPref val="3"/>
        </dgm:presLayoutVars>
      </dgm:prSet>
      <dgm:spPr/>
    </dgm:pt>
    <dgm:pt modelId="{7BE6FB92-4254-4F69-A638-AE0852F2AA8B}" type="pres">
      <dgm:prSet presAssocID="{ED2735E8-A822-4364-ACF0-A28955AA8CF2}" presName="level3hierChild" presStyleCnt="0"/>
      <dgm:spPr/>
    </dgm:pt>
    <dgm:pt modelId="{69DEAB91-C791-4A76-9E55-C582D83A263B}" type="pres">
      <dgm:prSet presAssocID="{B1AEA812-7978-4F13-BB0B-5886990496DB}" presName="conn2-1" presStyleLbl="parChTrans1D2" presStyleIdx="3" presStyleCnt="6"/>
      <dgm:spPr/>
    </dgm:pt>
    <dgm:pt modelId="{FBFB250C-73F9-42F4-8ED1-8F798C58E5A4}" type="pres">
      <dgm:prSet presAssocID="{B1AEA812-7978-4F13-BB0B-5886990496DB}" presName="connTx" presStyleLbl="parChTrans1D2" presStyleIdx="3" presStyleCnt="6"/>
      <dgm:spPr/>
    </dgm:pt>
    <dgm:pt modelId="{0280BB4F-B6CD-4498-826B-E312CAD87F18}" type="pres">
      <dgm:prSet presAssocID="{363EAC61-3742-4B75-B291-4C68596E58BB}" presName="root2" presStyleCnt="0"/>
      <dgm:spPr/>
    </dgm:pt>
    <dgm:pt modelId="{576F1146-0EF8-4337-A727-2B3662D165E7}" type="pres">
      <dgm:prSet presAssocID="{363EAC61-3742-4B75-B291-4C68596E58BB}" presName="LevelTwoTextNode" presStyleLbl="node2" presStyleIdx="3" presStyleCnt="6">
        <dgm:presLayoutVars>
          <dgm:chPref val="3"/>
        </dgm:presLayoutVars>
      </dgm:prSet>
      <dgm:spPr/>
    </dgm:pt>
    <dgm:pt modelId="{A6CA9DC4-C7F4-4FED-8C56-11704EE56CEC}" type="pres">
      <dgm:prSet presAssocID="{363EAC61-3742-4B75-B291-4C68596E58BB}" presName="level3hierChild" presStyleCnt="0"/>
      <dgm:spPr/>
    </dgm:pt>
    <dgm:pt modelId="{25775A36-BFBF-4439-910F-554868D28750}" type="pres">
      <dgm:prSet presAssocID="{B2C1F2CF-E2B7-4236-8F2E-10B2F3A1A827}" presName="conn2-1" presStyleLbl="parChTrans1D2" presStyleIdx="4" presStyleCnt="6"/>
      <dgm:spPr/>
    </dgm:pt>
    <dgm:pt modelId="{62D242C1-9254-4710-A2B9-6943E4425D1A}" type="pres">
      <dgm:prSet presAssocID="{B2C1F2CF-E2B7-4236-8F2E-10B2F3A1A827}" presName="connTx" presStyleLbl="parChTrans1D2" presStyleIdx="4" presStyleCnt="6"/>
      <dgm:spPr/>
    </dgm:pt>
    <dgm:pt modelId="{84E15B1E-5993-42C7-9493-FCB27F76D484}" type="pres">
      <dgm:prSet presAssocID="{2A58DE46-3B29-4F61-8CF9-D535A737CEEB}" presName="root2" presStyleCnt="0"/>
      <dgm:spPr/>
    </dgm:pt>
    <dgm:pt modelId="{48AB46BE-D264-41E9-92DD-4E3203B5D891}" type="pres">
      <dgm:prSet presAssocID="{2A58DE46-3B29-4F61-8CF9-D535A737CEEB}" presName="LevelTwoTextNode" presStyleLbl="node2" presStyleIdx="4" presStyleCnt="6">
        <dgm:presLayoutVars>
          <dgm:chPref val="3"/>
        </dgm:presLayoutVars>
      </dgm:prSet>
      <dgm:spPr/>
    </dgm:pt>
    <dgm:pt modelId="{D11E00FA-1A21-4D97-9DB0-2DB59800A573}" type="pres">
      <dgm:prSet presAssocID="{2A58DE46-3B29-4F61-8CF9-D535A737CEEB}" presName="level3hierChild" presStyleCnt="0"/>
      <dgm:spPr/>
    </dgm:pt>
    <dgm:pt modelId="{B2D745B0-21AF-42DF-A3B3-7D4F80324798}" type="pres">
      <dgm:prSet presAssocID="{E3B89F73-31E0-4847-BBA0-18B78832051C}" presName="conn2-1" presStyleLbl="parChTrans1D2" presStyleIdx="5" presStyleCnt="6"/>
      <dgm:spPr/>
    </dgm:pt>
    <dgm:pt modelId="{A54AE70C-97F0-4D7E-A064-41CCD4324781}" type="pres">
      <dgm:prSet presAssocID="{E3B89F73-31E0-4847-BBA0-18B78832051C}" presName="connTx" presStyleLbl="parChTrans1D2" presStyleIdx="5" presStyleCnt="6"/>
      <dgm:spPr/>
    </dgm:pt>
    <dgm:pt modelId="{4FD483A6-86F4-4838-AB93-142466E15271}" type="pres">
      <dgm:prSet presAssocID="{0E133579-9088-4B94-B549-530BBE13FCF3}" presName="root2" presStyleCnt="0"/>
      <dgm:spPr/>
    </dgm:pt>
    <dgm:pt modelId="{BA415B10-E09F-4E06-982D-5ED8AC20F8AA}" type="pres">
      <dgm:prSet presAssocID="{0E133579-9088-4B94-B549-530BBE13FCF3}" presName="LevelTwoTextNode" presStyleLbl="node2" presStyleIdx="5" presStyleCnt="6">
        <dgm:presLayoutVars>
          <dgm:chPref val="3"/>
        </dgm:presLayoutVars>
      </dgm:prSet>
      <dgm:spPr/>
    </dgm:pt>
    <dgm:pt modelId="{AE41A169-C713-4D60-BAE4-6BA7642849E9}" type="pres">
      <dgm:prSet presAssocID="{0E133579-9088-4B94-B549-530BBE13FCF3}" presName="level3hierChild" presStyleCnt="0"/>
      <dgm:spPr/>
    </dgm:pt>
  </dgm:ptLst>
  <dgm:cxnLst>
    <dgm:cxn modelId="{1EE04C0D-92D5-4029-9DD0-4F12C3B932C1}" type="presOf" srcId="{0E133579-9088-4B94-B549-530BBE13FCF3}" destId="{BA415B10-E09F-4E06-982D-5ED8AC20F8AA}" srcOrd="0" destOrd="0" presId="urn:microsoft.com/office/officeart/2008/layout/HorizontalMultiLevelHierarchy"/>
    <dgm:cxn modelId="{D040DB1C-800E-4128-B235-E845C4440BC6}" type="presOf" srcId="{00E25E8B-5FA9-4406-8EEF-571093051981}" destId="{3515F49E-CE69-415F-83D1-E6962AA494A3}" srcOrd="0" destOrd="0" presId="urn:microsoft.com/office/officeart/2008/layout/HorizontalMultiLevelHierarchy"/>
    <dgm:cxn modelId="{9CFB9A1D-431F-44EF-9A12-8072F90B798A}" type="presOf" srcId="{E3B89F73-31E0-4847-BBA0-18B78832051C}" destId="{B2D745B0-21AF-42DF-A3B3-7D4F80324798}" srcOrd="0" destOrd="0" presId="urn:microsoft.com/office/officeart/2008/layout/HorizontalMultiLevelHierarchy"/>
    <dgm:cxn modelId="{68B1E034-5917-4018-B3BA-2223C5292670}" srcId="{00E25E8B-5FA9-4406-8EEF-571093051981}" destId="{0E133579-9088-4B94-B549-530BBE13FCF3}" srcOrd="5" destOrd="0" parTransId="{E3B89F73-31E0-4847-BBA0-18B78832051C}" sibTransId="{8216BDAC-C709-4EE7-ADF0-94A3B4CE112A}"/>
    <dgm:cxn modelId="{1006F847-D8C1-4462-B935-43A9B03CE87F}" type="presOf" srcId="{E878E59F-A050-4299-9331-F6263D0BACA2}" destId="{151B1E8C-AA66-4950-92EC-A3903EEABB9C}" srcOrd="0" destOrd="0" presId="urn:microsoft.com/office/officeart/2008/layout/HorizontalMultiLevelHierarchy"/>
    <dgm:cxn modelId="{DD39B34C-DCB7-47C1-83C4-53FC0AEEA37F}" type="presOf" srcId="{C5CAD570-8767-409F-A7DF-63120BCBC290}" destId="{22E52269-7B26-4544-A65F-A1426C9ABE64}" srcOrd="0" destOrd="0" presId="urn:microsoft.com/office/officeart/2008/layout/HorizontalMultiLevelHierarchy"/>
    <dgm:cxn modelId="{4703E172-9596-44B0-A3F6-7608A26C5129}" type="presOf" srcId="{911DA0EB-C539-49B1-AB19-FA3F8FD2892A}" destId="{D2EABCEF-1450-405E-9778-FE15F955D30C}" srcOrd="1" destOrd="0" presId="urn:microsoft.com/office/officeart/2008/layout/HorizontalMultiLevelHierarchy"/>
    <dgm:cxn modelId="{05963454-A5D8-4375-BF48-F7949E40426E}" srcId="{00E25E8B-5FA9-4406-8EEF-571093051981}" destId="{ADAB649F-40D9-4224-90FC-3CD6CCFD0B3F}" srcOrd="1" destOrd="0" parTransId="{C5CAD570-8767-409F-A7DF-63120BCBC290}" sibTransId="{12384B33-3F08-4F96-80BC-FEFCCF122E96}"/>
    <dgm:cxn modelId="{A4796156-1D0B-4AE1-A3E2-BF29F6863C24}" type="presOf" srcId="{ED2735E8-A822-4364-ACF0-A28955AA8CF2}" destId="{F7D8899A-A396-4ADC-AB71-AC48C8100F11}" srcOrd="0" destOrd="0" presId="urn:microsoft.com/office/officeart/2008/layout/HorizontalMultiLevelHierarchy"/>
    <dgm:cxn modelId="{60C8397C-D535-4836-8192-0EC1BA6394CD}" type="presOf" srcId="{911DA0EB-C539-49B1-AB19-FA3F8FD2892A}" destId="{0237FDAA-3D10-4257-A756-2DA10DA8C169}" srcOrd="0" destOrd="0" presId="urn:microsoft.com/office/officeart/2008/layout/HorizontalMultiLevelHierarchy"/>
    <dgm:cxn modelId="{446B4282-4842-4FC6-AA89-77A1061C573A}" type="presOf" srcId="{B2C1F2CF-E2B7-4236-8F2E-10B2F3A1A827}" destId="{62D242C1-9254-4710-A2B9-6943E4425D1A}" srcOrd="1" destOrd="0" presId="urn:microsoft.com/office/officeart/2008/layout/HorizontalMultiLevelHierarchy"/>
    <dgm:cxn modelId="{A2DA8A86-BE49-4918-ACA8-74D0FCD007EB}" type="presOf" srcId="{E3B89F73-31E0-4847-BBA0-18B78832051C}" destId="{A54AE70C-97F0-4D7E-A064-41CCD4324781}" srcOrd="1" destOrd="0" presId="urn:microsoft.com/office/officeart/2008/layout/HorizontalMultiLevelHierarchy"/>
    <dgm:cxn modelId="{00136CA8-63BB-4EBA-9511-78F86246413B}" type="presOf" srcId="{B2C1F2CF-E2B7-4236-8F2E-10B2F3A1A827}" destId="{25775A36-BFBF-4439-910F-554868D28750}" srcOrd="0" destOrd="0" presId="urn:microsoft.com/office/officeart/2008/layout/HorizontalMultiLevelHierarchy"/>
    <dgm:cxn modelId="{EA83F2B9-3241-4E34-887B-D1C9520A2CFC}" type="presOf" srcId="{363EAC61-3742-4B75-B291-4C68596E58BB}" destId="{576F1146-0EF8-4337-A727-2B3662D165E7}" srcOrd="0" destOrd="0" presId="urn:microsoft.com/office/officeart/2008/layout/HorizontalMultiLevelHierarchy"/>
    <dgm:cxn modelId="{6671A4BA-932B-46F9-BC72-3403FB4D3F3F}" srcId="{00E25E8B-5FA9-4406-8EEF-571093051981}" destId="{8349A4D0-CE96-4C79-B695-7975644583FA}" srcOrd="0" destOrd="0" parTransId="{911DA0EB-C539-49B1-AB19-FA3F8FD2892A}" sibTransId="{24102E5C-B5EA-4ABB-9DF3-0224010EFEAF}"/>
    <dgm:cxn modelId="{718972C3-7813-4076-9CFC-226C60BEA1C8}" type="presOf" srcId="{B1AEA812-7978-4F13-BB0B-5886990496DB}" destId="{69DEAB91-C791-4A76-9E55-C582D83A263B}" srcOrd="0" destOrd="0" presId="urn:microsoft.com/office/officeart/2008/layout/HorizontalMultiLevelHierarchy"/>
    <dgm:cxn modelId="{A583F3C4-7554-455B-BF7F-1E03B5020D95}" srcId="{00E25E8B-5FA9-4406-8EEF-571093051981}" destId="{ED2735E8-A822-4364-ACF0-A28955AA8CF2}" srcOrd="2" destOrd="0" parTransId="{49443F73-243F-4FBF-97AC-E57F93940CB7}" sibTransId="{17389202-8A6A-42C8-BD59-5CF7DFFAF81D}"/>
    <dgm:cxn modelId="{802FF2C6-03F7-44FC-93DE-D1674C7E4D8A}" srcId="{E878E59F-A050-4299-9331-F6263D0BACA2}" destId="{00E25E8B-5FA9-4406-8EEF-571093051981}" srcOrd="0" destOrd="0" parTransId="{EA2CBA45-FEA5-44B1-9D8A-9ECB8615887C}" sibTransId="{8B14D217-966A-4B6D-972B-496908E43F2A}"/>
    <dgm:cxn modelId="{A228F0C9-1514-4542-A2F1-4F0358C3E7EE}" srcId="{00E25E8B-5FA9-4406-8EEF-571093051981}" destId="{2A58DE46-3B29-4F61-8CF9-D535A737CEEB}" srcOrd="4" destOrd="0" parTransId="{B2C1F2CF-E2B7-4236-8F2E-10B2F3A1A827}" sibTransId="{3431B8B0-0B83-4F39-BAE6-1C5859242C03}"/>
    <dgm:cxn modelId="{A14EE2D7-4768-4E25-AEA2-F84DA54F622E}" type="presOf" srcId="{49443F73-243F-4FBF-97AC-E57F93940CB7}" destId="{90EE621A-E1D1-430B-93BF-15CEB92D8E5B}" srcOrd="1" destOrd="0" presId="urn:microsoft.com/office/officeart/2008/layout/HorizontalMultiLevelHierarchy"/>
    <dgm:cxn modelId="{F9AC23D8-0F9E-4EE5-AD9E-F663BA07FDFF}" type="presOf" srcId="{2A58DE46-3B29-4F61-8CF9-D535A737CEEB}" destId="{48AB46BE-D264-41E9-92DD-4E3203B5D891}" srcOrd="0" destOrd="0" presId="urn:microsoft.com/office/officeart/2008/layout/HorizontalMultiLevelHierarchy"/>
    <dgm:cxn modelId="{4E393BDF-827F-4316-A08F-ED7248B6989F}" srcId="{00E25E8B-5FA9-4406-8EEF-571093051981}" destId="{363EAC61-3742-4B75-B291-4C68596E58BB}" srcOrd="3" destOrd="0" parTransId="{B1AEA812-7978-4F13-BB0B-5886990496DB}" sibTransId="{8876AB93-3073-4099-A320-A925A0EF676E}"/>
    <dgm:cxn modelId="{A0BE55DF-FB62-4602-8B5C-41905143B316}" type="presOf" srcId="{49443F73-243F-4FBF-97AC-E57F93940CB7}" destId="{7D6EA4B4-319A-43B1-A322-9BD83C83B4B3}" srcOrd="0" destOrd="0" presId="urn:microsoft.com/office/officeart/2008/layout/HorizontalMultiLevelHierarchy"/>
    <dgm:cxn modelId="{2C6CCFE4-56F1-4DC7-AA89-4EFBAA547800}" type="presOf" srcId="{ADAB649F-40D9-4224-90FC-3CD6CCFD0B3F}" destId="{DA9839E3-85A0-4502-B467-4D3A41FEF735}" srcOrd="0" destOrd="0" presId="urn:microsoft.com/office/officeart/2008/layout/HorizontalMultiLevelHierarchy"/>
    <dgm:cxn modelId="{E76E50EC-3DD0-4F58-8D8C-441DF0207C88}" type="presOf" srcId="{8349A4D0-CE96-4C79-B695-7975644583FA}" destId="{2DC19B6E-EA6D-4EB2-92B4-27C5792A82BC}" srcOrd="0" destOrd="0" presId="urn:microsoft.com/office/officeart/2008/layout/HorizontalMultiLevelHierarchy"/>
    <dgm:cxn modelId="{1BFAF8F6-77F0-40EA-98AA-404D77B8B6CF}" type="presOf" srcId="{B1AEA812-7978-4F13-BB0B-5886990496DB}" destId="{FBFB250C-73F9-42F4-8ED1-8F798C58E5A4}" srcOrd="1" destOrd="0" presId="urn:microsoft.com/office/officeart/2008/layout/HorizontalMultiLevelHierarchy"/>
    <dgm:cxn modelId="{F05D72FD-8409-48F7-9CFC-EB9AD55BF6FF}" type="presOf" srcId="{C5CAD570-8767-409F-A7DF-63120BCBC290}" destId="{944F945D-A8CF-495B-9B00-AC39FA6AEB4A}" srcOrd="1" destOrd="0" presId="urn:microsoft.com/office/officeart/2008/layout/HorizontalMultiLevelHierarchy"/>
    <dgm:cxn modelId="{B874198B-4B3A-4BCB-8405-869A8F5053EC}" type="presParOf" srcId="{151B1E8C-AA66-4950-92EC-A3903EEABB9C}" destId="{8A77C5F2-D75D-405F-AF79-628B4A8871C4}" srcOrd="0" destOrd="0" presId="urn:microsoft.com/office/officeart/2008/layout/HorizontalMultiLevelHierarchy"/>
    <dgm:cxn modelId="{0B68F342-A5AB-4613-A295-74E30A99DD1D}" type="presParOf" srcId="{8A77C5F2-D75D-405F-AF79-628B4A8871C4}" destId="{3515F49E-CE69-415F-83D1-E6962AA494A3}" srcOrd="0" destOrd="0" presId="urn:microsoft.com/office/officeart/2008/layout/HorizontalMultiLevelHierarchy"/>
    <dgm:cxn modelId="{6CF2A02B-1E36-4BDD-8DB2-2C846D737C29}" type="presParOf" srcId="{8A77C5F2-D75D-405F-AF79-628B4A8871C4}" destId="{F93DE406-27AE-46CD-B1BC-5BC63B725A1A}" srcOrd="1" destOrd="0" presId="urn:microsoft.com/office/officeart/2008/layout/HorizontalMultiLevelHierarchy"/>
    <dgm:cxn modelId="{DEE8D064-75FA-4D8A-8808-E5B80E5BA07F}" type="presParOf" srcId="{F93DE406-27AE-46CD-B1BC-5BC63B725A1A}" destId="{0237FDAA-3D10-4257-A756-2DA10DA8C169}" srcOrd="0" destOrd="0" presId="urn:microsoft.com/office/officeart/2008/layout/HorizontalMultiLevelHierarchy"/>
    <dgm:cxn modelId="{7D29D5F1-4B0D-402D-9AD8-3E4B3843BA9D}" type="presParOf" srcId="{0237FDAA-3D10-4257-A756-2DA10DA8C169}" destId="{D2EABCEF-1450-405E-9778-FE15F955D30C}" srcOrd="0" destOrd="0" presId="urn:microsoft.com/office/officeart/2008/layout/HorizontalMultiLevelHierarchy"/>
    <dgm:cxn modelId="{156A8662-DADA-446D-9834-485AAEE82A95}" type="presParOf" srcId="{F93DE406-27AE-46CD-B1BC-5BC63B725A1A}" destId="{BE778E73-839C-49EC-99D9-AFAAD36E914E}" srcOrd="1" destOrd="0" presId="urn:microsoft.com/office/officeart/2008/layout/HorizontalMultiLevelHierarchy"/>
    <dgm:cxn modelId="{C50F0EC8-7905-49C1-9B9F-A2B5B5EC3526}" type="presParOf" srcId="{BE778E73-839C-49EC-99D9-AFAAD36E914E}" destId="{2DC19B6E-EA6D-4EB2-92B4-27C5792A82BC}" srcOrd="0" destOrd="0" presId="urn:microsoft.com/office/officeart/2008/layout/HorizontalMultiLevelHierarchy"/>
    <dgm:cxn modelId="{E1122D9D-3049-410A-923F-3299F6164338}" type="presParOf" srcId="{BE778E73-839C-49EC-99D9-AFAAD36E914E}" destId="{E003ADDF-6065-4BD0-AEAD-7279C7B0FD64}" srcOrd="1" destOrd="0" presId="urn:microsoft.com/office/officeart/2008/layout/HorizontalMultiLevelHierarchy"/>
    <dgm:cxn modelId="{49448691-5107-422D-B0A5-08A76B470397}" type="presParOf" srcId="{F93DE406-27AE-46CD-B1BC-5BC63B725A1A}" destId="{22E52269-7B26-4544-A65F-A1426C9ABE64}" srcOrd="2" destOrd="0" presId="urn:microsoft.com/office/officeart/2008/layout/HorizontalMultiLevelHierarchy"/>
    <dgm:cxn modelId="{0B419ACE-571C-49BA-BFE7-0C501DB201B4}" type="presParOf" srcId="{22E52269-7B26-4544-A65F-A1426C9ABE64}" destId="{944F945D-A8CF-495B-9B00-AC39FA6AEB4A}" srcOrd="0" destOrd="0" presId="urn:microsoft.com/office/officeart/2008/layout/HorizontalMultiLevelHierarchy"/>
    <dgm:cxn modelId="{3D85FF05-8FFB-4DCA-A27C-57183EDCBBF9}" type="presParOf" srcId="{F93DE406-27AE-46CD-B1BC-5BC63B725A1A}" destId="{3074C52E-193B-458F-BABE-1E0F6089A6D5}" srcOrd="3" destOrd="0" presId="urn:microsoft.com/office/officeart/2008/layout/HorizontalMultiLevelHierarchy"/>
    <dgm:cxn modelId="{7E01BF5B-CB25-44CB-A3CD-D36784F553E4}" type="presParOf" srcId="{3074C52E-193B-458F-BABE-1E0F6089A6D5}" destId="{DA9839E3-85A0-4502-B467-4D3A41FEF735}" srcOrd="0" destOrd="0" presId="urn:microsoft.com/office/officeart/2008/layout/HorizontalMultiLevelHierarchy"/>
    <dgm:cxn modelId="{CC0DC285-4076-4234-8C63-B22506355C47}" type="presParOf" srcId="{3074C52E-193B-458F-BABE-1E0F6089A6D5}" destId="{B82FFD60-D470-420A-A256-804D3F76EC83}" srcOrd="1" destOrd="0" presId="urn:microsoft.com/office/officeart/2008/layout/HorizontalMultiLevelHierarchy"/>
    <dgm:cxn modelId="{164771AE-1D44-4C46-A68C-52C8CB288031}" type="presParOf" srcId="{F93DE406-27AE-46CD-B1BC-5BC63B725A1A}" destId="{7D6EA4B4-319A-43B1-A322-9BD83C83B4B3}" srcOrd="4" destOrd="0" presId="urn:microsoft.com/office/officeart/2008/layout/HorizontalMultiLevelHierarchy"/>
    <dgm:cxn modelId="{083FC18E-E5E0-4298-A308-043E9BFB487C}" type="presParOf" srcId="{7D6EA4B4-319A-43B1-A322-9BD83C83B4B3}" destId="{90EE621A-E1D1-430B-93BF-15CEB92D8E5B}" srcOrd="0" destOrd="0" presId="urn:microsoft.com/office/officeart/2008/layout/HorizontalMultiLevelHierarchy"/>
    <dgm:cxn modelId="{C2BA4DD3-0918-4E7F-B15D-3666720364F4}" type="presParOf" srcId="{F93DE406-27AE-46CD-B1BC-5BC63B725A1A}" destId="{FFE6E091-708C-4A2F-9E83-AEFCB86FBCE5}" srcOrd="5" destOrd="0" presId="urn:microsoft.com/office/officeart/2008/layout/HorizontalMultiLevelHierarchy"/>
    <dgm:cxn modelId="{AB054A8C-87FB-48EA-BE40-187C1DF4B03F}" type="presParOf" srcId="{FFE6E091-708C-4A2F-9E83-AEFCB86FBCE5}" destId="{F7D8899A-A396-4ADC-AB71-AC48C8100F11}" srcOrd="0" destOrd="0" presId="urn:microsoft.com/office/officeart/2008/layout/HorizontalMultiLevelHierarchy"/>
    <dgm:cxn modelId="{F1254F15-74A5-4B48-AF49-2B4D8ED398E6}" type="presParOf" srcId="{FFE6E091-708C-4A2F-9E83-AEFCB86FBCE5}" destId="{7BE6FB92-4254-4F69-A638-AE0852F2AA8B}" srcOrd="1" destOrd="0" presId="urn:microsoft.com/office/officeart/2008/layout/HorizontalMultiLevelHierarchy"/>
    <dgm:cxn modelId="{4E5C295B-5385-4731-BEE7-ADA18E6DE8BE}" type="presParOf" srcId="{F93DE406-27AE-46CD-B1BC-5BC63B725A1A}" destId="{69DEAB91-C791-4A76-9E55-C582D83A263B}" srcOrd="6" destOrd="0" presId="urn:microsoft.com/office/officeart/2008/layout/HorizontalMultiLevelHierarchy"/>
    <dgm:cxn modelId="{8C73683B-3403-4D5C-B157-2B13656DCD3F}" type="presParOf" srcId="{69DEAB91-C791-4A76-9E55-C582D83A263B}" destId="{FBFB250C-73F9-42F4-8ED1-8F798C58E5A4}" srcOrd="0" destOrd="0" presId="urn:microsoft.com/office/officeart/2008/layout/HorizontalMultiLevelHierarchy"/>
    <dgm:cxn modelId="{F849CAD4-1E8D-4E45-BD61-D980A6EA979D}" type="presParOf" srcId="{F93DE406-27AE-46CD-B1BC-5BC63B725A1A}" destId="{0280BB4F-B6CD-4498-826B-E312CAD87F18}" srcOrd="7" destOrd="0" presId="urn:microsoft.com/office/officeart/2008/layout/HorizontalMultiLevelHierarchy"/>
    <dgm:cxn modelId="{3398B1DD-5F98-43D7-820D-49BE9FEC28C9}" type="presParOf" srcId="{0280BB4F-B6CD-4498-826B-E312CAD87F18}" destId="{576F1146-0EF8-4337-A727-2B3662D165E7}" srcOrd="0" destOrd="0" presId="urn:microsoft.com/office/officeart/2008/layout/HorizontalMultiLevelHierarchy"/>
    <dgm:cxn modelId="{63D064FF-D742-4ABD-AA32-EFCAFDF1D029}" type="presParOf" srcId="{0280BB4F-B6CD-4498-826B-E312CAD87F18}" destId="{A6CA9DC4-C7F4-4FED-8C56-11704EE56CEC}" srcOrd="1" destOrd="0" presId="urn:microsoft.com/office/officeart/2008/layout/HorizontalMultiLevelHierarchy"/>
    <dgm:cxn modelId="{4095BA97-21DB-4A9C-9836-D06EB1E5C641}" type="presParOf" srcId="{F93DE406-27AE-46CD-B1BC-5BC63B725A1A}" destId="{25775A36-BFBF-4439-910F-554868D28750}" srcOrd="8" destOrd="0" presId="urn:microsoft.com/office/officeart/2008/layout/HorizontalMultiLevelHierarchy"/>
    <dgm:cxn modelId="{79B85628-5FAA-4B48-99D2-4358F2BB08A3}" type="presParOf" srcId="{25775A36-BFBF-4439-910F-554868D28750}" destId="{62D242C1-9254-4710-A2B9-6943E4425D1A}" srcOrd="0" destOrd="0" presId="urn:microsoft.com/office/officeart/2008/layout/HorizontalMultiLevelHierarchy"/>
    <dgm:cxn modelId="{A70A21CD-0BC2-4403-92DE-48AD8167F346}" type="presParOf" srcId="{F93DE406-27AE-46CD-B1BC-5BC63B725A1A}" destId="{84E15B1E-5993-42C7-9493-FCB27F76D484}" srcOrd="9" destOrd="0" presId="urn:microsoft.com/office/officeart/2008/layout/HorizontalMultiLevelHierarchy"/>
    <dgm:cxn modelId="{16B4DFF8-5FE2-4C92-B05C-D275224CAD11}" type="presParOf" srcId="{84E15B1E-5993-42C7-9493-FCB27F76D484}" destId="{48AB46BE-D264-41E9-92DD-4E3203B5D891}" srcOrd="0" destOrd="0" presId="urn:microsoft.com/office/officeart/2008/layout/HorizontalMultiLevelHierarchy"/>
    <dgm:cxn modelId="{69822997-C3EE-412A-B8EB-B3F897A7D3A3}" type="presParOf" srcId="{84E15B1E-5993-42C7-9493-FCB27F76D484}" destId="{D11E00FA-1A21-4D97-9DB0-2DB59800A573}" srcOrd="1" destOrd="0" presId="urn:microsoft.com/office/officeart/2008/layout/HorizontalMultiLevelHierarchy"/>
    <dgm:cxn modelId="{EA23D63E-BA57-44E0-9BA6-84ECF35C58C7}" type="presParOf" srcId="{F93DE406-27AE-46CD-B1BC-5BC63B725A1A}" destId="{B2D745B0-21AF-42DF-A3B3-7D4F80324798}" srcOrd="10" destOrd="0" presId="urn:microsoft.com/office/officeart/2008/layout/HorizontalMultiLevelHierarchy"/>
    <dgm:cxn modelId="{5793B4D0-4E04-412C-85B4-949A588931EC}" type="presParOf" srcId="{B2D745B0-21AF-42DF-A3B3-7D4F80324798}" destId="{A54AE70C-97F0-4D7E-A064-41CCD4324781}" srcOrd="0" destOrd="0" presId="urn:microsoft.com/office/officeart/2008/layout/HorizontalMultiLevelHierarchy"/>
    <dgm:cxn modelId="{2FDF1FA4-E444-4D8B-A68D-39991D31BFAD}" type="presParOf" srcId="{F93DE406-27AE-46CD-B1BC-5BC63B725A1A}" destId="{4FD483A6-86F4-4838-AB93-142466E15271}" srcOrd="11" destOrd="0" presId="urn:microsoft.com/office/officeart/2008/layout/HorizontalMultiLevelHierarchy"/>
    <dgm:cxn modelId="{CF184A8D-DD0F-4B33-A1FA-0DB1C852D5E0}" type="presParOf" srcId="{4FD483A6-86F4-4838-AB93-142466E15271}" destId="{BA415B10-E09F-4E06-982D-5ED8AC20F8AA}" srcOrd="0" destOrd="0" presId="urn:microsoft.com/office/officeart/2008/layout/HorizontalMultiLevelHierarchy"/>
    <dgm:cxn modelId="{542DC851-941D-41AC-819A-4198EB2BBA80}" type="presParOf" srcId="{4FD483A6-86F4-4838-AB93-142466E15271}" destId="{AE41A169-C713-4D60-BAE4-6BA7642849E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45B0-21AF-42DF-A3B3-7D4F80324798}">
      <dsp:nvSpPr>
        <dsp:cNvPr id="0" name=""/>
        <dsp:cNvSpPr/>
      </dsp:nvSpPr>
      <dsp:spPr>
        <a:xfrm>
          <a:off x="2225525" y="2032000"/>
          <a:ext cx="367536" cy="1750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68" y="0"/>
              </a:lnTo>
              <a:lnTo>
                <a:pt x="183768" y="1750838"/>
              </a:lnTo>
              <a:lnTo>
                <a:pt x="367536" y="175083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364568" y="2862694"/>
        <a:ext cx="89449" cy="89449"/>
      </dsp:txXfrm>
    </dsp:sp>
    <dsp:sp modelId="{25775A36-BFBF-4439-910F-554868D28750}">
      <dsp:nvSpPr>
        <dsp:cNvPr id="0" name=""/>
        <dsp:cNvSpPr/>
      </dsp:nvSpPr>
      <dsp:spPr>
        <a:xfrm>
          <a:off x="2225525" y="2032000"/>
          <a:ext cx="367536" cy="1050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68" y="0"/>
              </a:lnTo>
              <a:lnTo>
                <a:pt x="183768" y="1050503"/>
              </a:lnTo>
              <a:lnTo>
                <a:pt x="367536" y="105050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81470" y="2529428"/>
        <a:ext cx="55647" cy="55647"/>
      </dsp:txXfrm>
    </dsp:sp>
    <dsp:sp modelId="{69DEAB91-C791-4A76-9E55-C582D83A263B}">
      <dsp:nvSpPr>
        <dsp:cNvPr id="0" name=""/>
        <dsp:cNvSpPr/>
      </dsp:nvSpPr>
      <dsp:spPr>
        <a:xfrm>
          <a:off x="2225525" y="2032000"/>
          <a:ext cx="367536" cy="350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68" y="0"/>
              </a:lnTo>
              <a:lnTo>
                <a:pt x="183768" y="350167"/>
              </a:lnTo>
              <a:lnTo>
                <a:pt x="367536" y="35016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6602" y="2194392"/>
        <a:ext cx="25382" cy="25382"/>
      </dsp:txXfrm>
    </dsp:sp>
    <dsp:sp modelId="{7D6EA4B4-319A-43B1-A322-9BD83C83B4B3}">
      <dsp:nvSpPr>
        <dsp:cNvPr id="0" name=""/>
        <dsp:cNvSpPr/>
      </dsp:nvSpPr>
      <dsp:spPr>
        <a:xfrm>
          <a:off x="2225525" y="1681832"/>
          <a:ext cx="367536" cy="350167"/>
        </a:xfrm>
        <a:custGeom>
          <a:avLst/>
          <a:gdLst/>
          <a:ahLst/>
          <a:cxnLst/>
          <a:rect l="0" t="0" r="0" b="0"/>
          <a:pathLst>
            <a:path>
              <a:moveTo>
                <a:pt x="0" y="350167"/>
              </a:moveTo>
              <a:lnTo>
                <a:pt x="183768" y="350167"/>
              </a:lnTo>
              <a:lnTo>
                <a:pt x="183768" y="0"/>
              </a:lnTo>
              <a:lnTo>
                <a:pt x="36753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6602" y="1844225"/>
        <a:ext cx="25382" cy="25382"/>
      </dsp:txXfrm>
    </dsp:sp>
    <dsp:sp modelId="{22E52269-7B26-4544-A65F-A1426C9ABE64}">
      <dsp:nvSpPr>
        <dsp:cNvPr id="0" name=""/>
        <dsp:cNvSpPr/>
      </dsp:nvSpPr>
      <dsp:spPr>
        <a:xfrm>
          <a:off x="2225525" y="981496"/>
          <a:ext cx="367536" cy="1050503"/>
        </a:xfrm>
        <a:custGeom>
          <a:avLst/>
          <a:gdLst/>
          <a:ahLst/>
          <a:cxnLst/>
          <a:rect l="0" t="0" r="0" b="0"/>
          <a:pathLst>
            <a:path>
              <a:moveTo>
                <a:pt x="0" y="1050503"/>
              </a:moveTo>
              <a:lnTo>
                <a:pt x="183768" y="1050503"/>
              </a:lnTo>
              <a:lnTo>
                <a:pt x="183768" y="0"/>
              </a:lnTo>
              <a:lnTo>
                <a:pt x="36753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1470" y="1478924"/>
        <a:ext cx="55647" cy="55647"/>
      </dsp:txXfrm>
    </dsp:sp>
    <dsp:sp modelId="{0237FDAA-3D10-4257-A756-2DA10DA8C169}">
      <dsp:nvSpPr>
        <dsp:cNvPr id="0" name=""/>
        <dsp:cNvSpPr/>
      </dsp:nvSpPr>
      <dsp:spPr>
        <a:xfrm>
          <a:off x="2225525" y="281161"/>
          <a:ext cx="367536" cy="1750838"/>
        </a:xfrm>
        <a:custGeom>
          <a:avLst/>
          <a:gdLst/>
          <a:ahLst/>
          <a:cxnLst/>
          <a:rect l="0" t="0" r="0" b="0"/>
          <a:pathLst>
            <a:path>
              <a:moveTo>
                <a:pt x="0" y="1750838"/>
              </a:moveTo>
              <a:lnTo>
                <a:pt x="183768" y="1750838"/>
              </a:lnTo>
              <a:lnTo>
                <a:pt x="183768" y="0"/>
              </a:lnTo>
              <a:lnTo>
                <a:pt x="367536" y="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4568" y="1111855"/>
        <a:ext cx="89449" cy="89449"/>
      </dsp:txXfrm>
    </dsp:sp>
    <dsp:sp modelId="{3515F49E-CE69-415F-83D1-E6962AA494A3}">
      <dsp:nvSpPr>
        <dsp:cNvPr id="0" name=""/>
        <dsp:cNvSpPr/>
      </dsp:nvSpPr>
      <dsp:spPr>
        <a:xfrm rot="16200000">
          <a:off x="471001" y="1751865"/>
          <a:ext cx="2948781" cy="5602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数据类型</a:t>
          </a:r>
        </a:p>
      </dsp:txBody>
      <dsp:txXfrm>
        <a:off x="471001" y="1751865"/>
        <a:ext cx="2948781" cy="560268"/>
      </dsp:txXfrm>
    </dsp:sp>
    <dsp:sp modelId="{2DC19B6E-EA6D-4EB2-92B4-27C5792A82BC}">
      <dsp:nvSpPr>
        <dsp:cNvPr id="0" name=""/>
        <dsp:cNvSpPr/>
      </dsp:nvSpPr>
      <dsp:spPr>
        <a:xfrm>
          <a:off x="2593062" y="1026"/>
          <a:ext cx="1837680" cy="560268"/>
        </a:xfrm>
        <a:prstGeom prst="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</a:t>
          </a:r>
        </a:p>
      </dsp:txBody>
      <dsp:txXfrm>
        <a:off x="2593062" y="1026"/>
        <a:ext cx="1837680" cy="560268"/>
      </dsp:txXfrm>
    </dsp:sp>
    <dsp:sp modelId="{DA9839E3-85A0-4502-B467-4D3A41FEF735}">
      <dsp:nvSpPr>
        <dsp:cNvPr id="0" name=""/>
        <dsp:cNvSpPr/>
      </dsp:nvSpPr>
      <dsp:spPr>
        <a:xfrm>
          <a:off x="2593062" y="701362"/>
          <a:ext cx="1837680" cy="560268"/>
        </a:xfrm>
        <a:prstGeom prst="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</a:t>
          </a:r>
        </a:p>
      </dsp:txBody>
      <dsp:txXfrm>
        <a:off x="2593062" y="701362"/>
        <a:ext cx="1837680" cy="560268"/>
      </dsp:txXfrm>
    </dsp:sp>
    <dsp:sp modelId="{F7D8899A-A396-4ADC-AB71-AC48C8100F11}">
      <dsp:nvSpPr>
        <dsp:cNvPr id="0" name=""/>
        <dsp:cNvSpPr/>
      </dsp:nvSpPr>
      <dsp:spPr>
        <a:xfrm>
          <a:off x="2593062" y="1401698"/>
          <a:ext cx="1837680" cy="560268"/>
        </a:xfrm>
        <a:prstGeom prst="rect">
          <a:avLst/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列表</a:t>
          </a:r>
        </a:p>
      </dsp:txBody>
      <dsp:txXfrm>
        <a:off x="2593062" y="1401698"/>
        <a:ext cx="1837680" cy="560268"/>
      </dsp:txXfrm>
    </dsp:sp>
    <dsp:sp modelId="{576F1146-0EF8-4337-A727-2B3662D165E7}">
      <dsp:nvSpPr>
        <dsp:cNvPr id="0" name=""/>
        <dsp:cNvSpPr/>
      </dsp:nvSpPr>
      <dsp:spPr>
        <a:xfrm>
          <a:off x="2593062" y="2102033"/>
          <a:ext cx="1837680" cy="560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元组</a:t>
          </a:r>
        </a:p>
      </dsp:txBody>
      <dsp:txXfrm>
        <a:off x="2593062" y="2102033"/>
        <a:ext cx="1837680" cy="560268"/>
      </dsp:txXfrm>
    </dsp:sp>
    <dsp:sp modelId="{48AB46BE-D264-41E9-92DD-4E3203B5D891}">
      <dsp:nvSpPr>
        <dsp:cNvPr id="0" name=""/>
        <dsp:cNvSpPr/>
      </dsp:nvSpPr>
      <dsp:spPr>
        <a:xfrm>
          <a:off x="2593062" y="2802369"/>
          <a:ext cx="1837680" cy="560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字典</a:t>
          </a:r>
        </a:p>
      </dsp:txBody>
      <dsp:txXfrm>
        <a:off x="2593062" y="2802369"/>
        <a:ext cx="1837680" cy="560268"/>
      </dsp:txXfrm>
    </dsp:sp>
    <dsp:sp modelId="{BA415B10-E09F-4E06-982D-5ED8AC20F8AA}">
      <dsp:nvSpPr>
        <dsp:cNvPr id="0" name=""/>
        <dsp:cNvSpPr/>
      </dsp:nvSpPr>
      <dsp:spPr>
        <a:xfrm>
          <a:off x="2593062" y="3502704"/>
          <a:ext cx="1837680" cy="5602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集合</a:t>
          </a:r>
        </a:p>
      </dsp:txBody>
      <dsp:txXfrm>
        <a:off x="2593062" y="3502704"/>
        <a:ext cx="1837680" cy="56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6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1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6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8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2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8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9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9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5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97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38478"/>
            <a:ext cx="10058400" cy="1034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96945"/>
            <a:ext cx="10058400" cy="41721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2520" y="1484784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2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5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15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image" Target="../media/image15.tmp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939586"/>
            <a:ext cx="7686652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6</a:t>
            </a:r>
            <a:r>
              <a:rPr lang="zh-CN" altLang="en-US" sz="4400" b="1" dirty="0">
                <a:solidFill>
                  <a:srgbClr val="4BACC6"/>
                </a:solidFill>
              </a:rPr>
              <a:t>课 数据类型（数字）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3.1-3.4)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0" y="2714646"/>
            <a:ext cx="5109091" cy="299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数字类型的操作（运算）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内置的数值运算符；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内置的数值运算函数；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内置的数字类型转换函数；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math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库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29419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8356" y="2844312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1782" y="3040272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9068" y="2392828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8016" y="2560085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08356" y="300832"/>
            <a:ext cx="5255360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zh-CN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数字类型的操作</a:t>
            </a:r>
            <a:endParaRPr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43720"/>
              </p:ext>
            </p:extLst>
          </p:nvPr>
        </p:nvGraphicFramePr>
        <p:xfrm>
          <a:off x="2135561" y="1988841"/>
          <a:ext cx="7849235" cy="4389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操作符及使用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sz="2000" b="1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加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，x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与y之和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–</a:t>
                      </a:r>
                      <a:r>
                        <a:rPr sz="2000" b="1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减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，x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与y之差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sz="2000" b="1" spc="-2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乘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，x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与y之积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sz="2000" b="1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0855" algn="l"/>
                        </a:tabLst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除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，x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与y之商	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10/3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结果是</a:t>
                      </a:r>
                      <a:r>
                        <a:rPr sz="1800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3.3333333333333335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FF00FF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//</a:t>
                      </a:r>
                      <a:r>
                        <a:rPr sz="2000" b="1" spc="-1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607945" algn="l"/>
                        </a:tabLst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整数除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，x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与y之整数商	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10//3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结果是3</a:t>
                      </a:r>
                    </a:p>
                  </a:txBody>
                  <a:tcPr marL="0" marR="0" marT="762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lang="en-US" sz="2000" dirty="0">
                          <a:solidFill>
                            <a:srgbClr val="D60093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%</a:t>
                      </a: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y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607945" algn="l"/>
                        </a:tabLst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取余，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的余数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10%3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结果是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lang="en-US" sz="2000" dirty="0">
                          <a:solidFill>
                            <a:srgbClr val="D60093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**</a:t>
                      </a: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 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607945" algn="l"/>
                        </a:tabLst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次幂 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**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结果是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右结合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2000" dirty="0">
                          <a:solidFill>
                            <a:srgbClr val="D60093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607945" algn="l"/>
                        </a:tabLst>
                      </a:pPr>
                      <a:r>
                        <a:rPr 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取正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+2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2000" dirty="0">
                          <a:solidFill>
                            <a:srgbClr val="D60093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607945" algn="l"/>
                        </a:tabLst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取负   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-2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620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object 8"/>
          <p:cNvSpPr txBox="1">
            <a:spLocks/>
          </p:cNvSpPr>
          <p:nvPr/>
        </p:nvSpPr>
        <p:spPr>
          <a:xfrm>
            <a:off x="388846" y="1019414"/>
            <a:ext cx="4968552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dirty="0">
                <a:solidFill>
                  <a:srgbClr val="D60093"/>
                </a:solidFill>
              </a:rPr>
              <a:t>3.2.1</a:t>
            </a:r>
            <a:r>
              <a:rPr lang="zh-CN" altLang="en-US" sz="2800" dirty="0">
                <a:solidFill>
                  <a:srgbClr val="D60093"/>
                </a:solidFill>
              </a:rPr>
              <a:t>内置的数值运算操作符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2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74228" y="499362"/>
            <a:ext cx="5706058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数值运算操作符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27648" y="1519523"/>
            <a:ext cx="6097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二元操作符有对应的增强赋值操作符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？！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74228" y="2846579"/>
          <a:ext cx="7849235" cy="3039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2432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增强操作符及使用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541655" algn="l"/>
                        </a:tabLst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即	x = x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y，其中，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为二元操作符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  <a:tabLst>
                          <a:tab pos="1231265" algn="l"/>
                          <a:tab pos="2282190" algn="l"/>
                          <a:tab pos="3271520" algn="l"/>
                        </a:tabLst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spc="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+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 y	x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 y	x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sz="1800" spc="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	x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sz="1800" spc="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 rowSpan="2">
                  <a:txBody>
                    <a:bodyPr/>
                    <a:lstStyle/>
                    <a:p>
                      <a:pPr marL="688975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 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op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sz="2000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1257935" algn="l"/>
                          <a:tab pos="2277110" algn="l"/>
                        </a:tabLst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spc="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//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sz="1800" spc="2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	x</a:t>
                      </a:r>
                      <a:r>
                        <a:rPr sz="1800" spc="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%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 y	x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**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sz="1800" spc="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43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755"/>
                        </a:lnSpc>
                      </a:pPr>
                      <a:r>
                        <a:rPr sz="1800" b="1" dirty="0">
                          <a:solidFill>
                            <a:srgbClr val="780D17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x =</a:t>
                      </a:r>
                      <a:r>
                        <a:rPr sz="1800" b="1" spc="-3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3.1415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40"/>
                        </a:spcBef>
                        <a:tabLst>
                          <a:tab pos="1864995" algn="l"/>
                        </a:tabLst>
                      </a:pPr>
                      <a:r>
                        <a:rPr sz="1800" b="1" dirty="0">
                          <a:solidFill>
                            <a:srgbClr val="780D17"/>
                          </a:solidFill>
                          <a:latin typeface="Consolas" panose="020B0609020204030204"/>
                          <a:cs typeface="Consolas" panose="020B0609020204030204"/>
                        </a:rPr>
                        <a:t>&gt;&gt;&gt;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x</a:t>
                      </a:r>
                      <a:r>
                        <a:rPr sz="1800" b="1" spc="-2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**=</a:t>
                      </a:r>
                      <a:r>
                        <a:rPr sz="1800" b="1" spc="-15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3	# </a:t>
                      </a: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与 </a:t>
                      </a:r>
                      <a:r>
                        <a:rPr sz="1800" b="1" dirty="0">
                          <a:latin typeface="Consolas" panose="020B0609020204030204"/>
                          <a:cs typeface="Consolas" panose="020B0609020204030204"/>
                        </a:rPr>
                        <a:t>x = x **3</a:t>
                      </a:r>
                      <a:r>
                        <a:rPr sz="1800" b="1" spc="-700" dirty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等 价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nsolas" panose="020B0609020204030204"/>
                          <a:cs typeface="Consolas" panose="020B0609020204030204"/>
                        </a:rPr>
                        <a:t>31.006276662836743</a:t>
                      </a:r>
                      <a:endParaRPr sz="18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9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/>
          <p:cNvSpPr txBox="1"/>
          <p:nvPr/>
        </p:nvSpPr>
        <p:spPr>
          <a:xfrm>
            <a:off x="2495600" y="1052736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运算符的优先级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（从高到低）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最高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+x   -x      #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此次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+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表示正负数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其次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**   #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幂运算，右结合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再次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）*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/   //   %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最低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+   -    #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表示加，减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440" y="298670"/>
            <a:ext cx="4623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 内置运算符的进一步理解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95600" y="405450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同级运算符是从左向右结合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136476"/>
            <a:ext cx="948574" cy="948574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2530244" y="486098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不同数字类型的数据可以混合运算，生成结果为“最宽”类型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4583833" y="5587243"/>
            <a:ext cx="3046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2802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51784" y="188641"/>
            <a:ext cx="4572000" cy="65012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  #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运算优先级最低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or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and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:not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成员测试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in, not in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同一性测试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is, is not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&lt;,&lt;=,&gt;,&gt;=,!=,==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按位或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|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按位异或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^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按位与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&amp;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&lt;&lt; ,&gt;&gt;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加法与减法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+ ,-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乘法、除法与取余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*, / ,%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正负号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 +x,-x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03712" y="836711"/>
            <a:ext cx="0" cy="4536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30-3**2+8//3**2*10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的运算顺序正确的是（）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30-(3**2)+(8//3)**(2*10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30-(3**2)+(8//(3**2))*10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30-(3**2)+(8//(3**(2*10)))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30-(3**2)+((8//3)**2)*10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79214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55763" y="372099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900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3*4**2/8%5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的运算顺序正确的是（）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3*(4**2)/8%5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(3*4)**2/8%5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3*(4**2)/(8%5)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3*(4**(2/8%5))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29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(2.5+1.25j)*4j/2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的运算顺序正确的是（）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((2.5+1.25j)*4j)/2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(2.5+1.25j)*(4j/2)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319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61426"/>
              </p:ext>
            </p:extLst>
          </p:nvPr>
        </p:nvGraphicFramePr>
        <p:xfrm>
          <a:off x="2207569" y="1196752"/>
          <a:ext cx="8165465" cy="424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函数及使用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abs(x)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求</a:t>
                      </a:r>
                      <a:r>
                        <a:rPr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绝对值，x的绝对值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abs(-10.01)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10.01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divmod(x,y)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求</a:t>
                      </a:r>
                      <a:r>
                        <a:rPr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商余</a:t>
                      </a:r>
                      <a:r>
                        <a:rPr sz="1800" spc="-1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sz="1800" spc="-1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处放被除数，</a:t>
                      </a:r>
                      <a:r>
                        <a:rPr lang="en-US" altLang="zh-CN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处放除数，结果</a:t>
                      </a:r>
                      <a:r>
                        <a:rPr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(x//y,</a:t>
                      </a:r>
                      <a:r>
                        <a:rPr sz="1800" spc="1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x%y)，</a:t>
                      </a: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同时输出商和余数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divmod(10,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3)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(3,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1)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pow(x, </a:t>
                      </a:r>
                      <a:r>
                        <a:rPr sz="2000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y[,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z])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求</a:t>
                      </a:r>
                      <a:r>
                        <a:rPr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幂</a:t>
                      </a:r>
                      <a:r>
                        <a:rPr sz="1800" spc="-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800" spc="-1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处放底数，</a:t>
                      </a:r>
                      <a:r>
                        <a:rPr lang="en-US" altLang="zh-CN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spc="-1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处放幂指数， </a:t>
                      </a:r>
                      <a:r>
                        <a:rPr sz="18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(x**y)%z，[..]</a:t>
                      </a: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表示参数z可省略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pow(3, pow(3,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99),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10000)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 4587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000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round(x[,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d])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四舍五入，d是保留小数位数，默认值为0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round(-10.123,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2) 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-10.12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8"/>
          <p:cNvSpPr txBox="1">
            <a:spLocks/>
          </p:cNvSpPr>
          <p:nvPr/>
        </p:nvSpPr>
        <p:spPr>
          <a:xfrm>
            <a:off x="335360" y="332656"/>
            <a:ext cx="7056784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dirty="0">
                <a:solidFill>
                  <a:srgbClr val="D60093"/>
                </a:solidFill>
              </a:rPr>
              <a:t>3.2.2</a:t>
            </a:r>
            <a:r>
              <a:rPr lang="zh-CN" altLang="en-US" sz="2800" dirty="0">
                <a:solidFill>
                  <a:srgbClr val="D60093"/>
                </a:solidFill>
              </a:rPr>
              <a:t>内置的数值运算函数（都要背会）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01787" y="512016"/>
          <a:ext cx="816546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函数及使用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1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max(x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…</a:t>
                      </a:r>
                      <a:r>
                        <a:rPr sz="2000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最大值，返回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…</a:t>
                      </a:r>
                      <a:r>
                        <a:rPr sz="1800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中的最大值，n不限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max(1,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9, 5, 4,</a:t>
                      </a:r>
                      <a:r>
                        <a:rPr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3)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9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min(x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 … ,x</a:t>
                      </a:r>
                      <a:r>
                        <a:rPr sz="1950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r>
                        <a:rPr sz="2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最小值，返回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…</a:t>
                      </a:r>
                      <a:r>
                        <a:rPr sz="1800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,x</a:t>
                      </a:r>
                      <a:r>
                        <a:rPr sz="1800" spc="-7" baseline="-210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n</a:t>
                      </a:r>
                      <a:r>
                        <a:rPr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中的最小值，n不限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min(1,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9, 5, 4, 3)</a:t>
                      </a:r>
                      <a:r>
                        <a:rPr sz="1800" spc="1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67321"/>
              </p:ext>
            </p:extLst>
          </p:nvPr>
        </p:nvGraphicFramePr>
        <p:xfrm>
          <a:off x="2101787" y="2657064"/>
          <a:ext cx="8165465" cy="2774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int(x)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变成整数，</a:t>
                      </a:r>
                      <a:r>
                        <a:rPr lang="en-US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可以是浮点数或者整数字符串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int(123.45)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结果为123；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int(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123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结果为123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1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float(x)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变成浮点数，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可以是整数或者整数或浮点数字符串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float(12)</a:t>
                      </a:r>
                      <a:r>
                        <a:rPr sz="1800" spc="-1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12.0；</a:t>
                      </a:r>
                      <a:r>
                        <a:rPr sz="1800" spc="-3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float(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1.23</a:t>
                      </a:r>
                      <a:r>
                        <a:rPr sz="1800" spc="-5" dirty="0">
                          <a:solidFill>
                            <a:srgbClr val="00AF50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1.23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complex(x)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*</a:t>
                      </a: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sz="180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变成复数，增加虚数部分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complex(4)</a:t>
                      </a:r>
                      <a:r>
                        <a:rPr sz="1800" spc="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spc="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+ 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0j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5340410"/>
            <a:ext cx="4580952" cy="15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521" y="5320335"/>
            <a:ext cx="3647619" cy="1752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847" y="476673"/>
            <a:ext cx="2825763" cy="504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200" spc="-5" dirty="0"/>
              <a:t>前情回顾</a:t>
            </a:r>
            <a:endParaRPr sz="32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826080351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31504" y="5661249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种最重要的数据类型：数字、字符串、列表</a:t>
            </a:r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03712" y="328532"/>
            <a:ext cx="633670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dirty="0">
                <a:solidFill>
                  <a:srgbClr val="D60093"/>
                </a:solidFill>
              </a:rPr>
              <a:t>3.3  math</a:t>
            </a:r>
            <a:r>
              <a:rPr lang="zh-CN" altLang="en-US" dirty="0">
                <a:solidFill>
                  <a:srgbClr val="D60093"/>
                </a:solidFill>
              </a:rPr>
              <a:t>库使用 （</a:t>
            </a:r>
            <a:r>
              <a:rPr lang="en-US" altLang="zh-CN" dirty="0">
                <a:solidFill>
                  <a:srgbClr val="D60093"/>
                </a:solidFill>
              </a:rPr>
              <a:t>P69 3.3</a:t>
            </a:r>
            <a:r>
              <a:rPr lang="zh-CN" altLang="en-US" dirty="0">
                <a:solidFill>
                  <a:srgbClr val="D60093"/>
                </a:solidFill>
              </a:rPr>
              <a:t>）</a:t>
            </a:r>
            <a:endParaRPr dirty="0">
              <a:solidFill>
                <a:srgbClr val="D60093"/>
              </a:solidFill>
            </a:endParaRPr>
          </a:p>
        </p:txBody>
      </p:sp>
      <p:graphicFrame>
        <p:nvGraphicFramePr>
          <p:cNvPr id="11" name="object 10"/>
          <p:cNvGraphicFramePr>
            <a:graphicFrameLocks noGrp="1"/>
          </p:cNvGraphicFramePr>
          <p:nvPr/>
        </p:nvGraphicFramePr>
        <p:xfrm>
          <a:off x="2446752" y="2492896"/>
          <a:ext cx="8165465" cy="2808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n-US" altLang="zh-CN"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个常数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3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math.pi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圆周率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l-GR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π</a:t>
                      </a:r>
                      <a:r>
                        <a:rPr lang="en-US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3.1415926…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altLang="zh-CN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math.e</a:t>
                      </a:r>
                      <a:endParaRPr lang="en-US" altLang="zh-CN"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自然对数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e  2.71828…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math.inf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正无穷大   负无穷大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-math.inf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0"/>
                        </a:spcBef>
                      </a:pPr>
                      <a:r>
                        <a:rPr lang="en-US" sz="2000" spc="-10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math.nan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非浮点数标记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nan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a number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  <a:endParaRPr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/>
          <p:nvPr/>
        </p:nvSpPr>
        <p:spPr>
          <a:xfrm>
            <a:off x="2423591" y="105273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库也是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的标准库，使用前先导入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math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使用时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math.&lt;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30210"/>
              </p:ext>
            </p:extLst>
          </p:nvPr>
        </p:nvGraphicFramePr>
        <p:xfrm>
          <a:off x="2403014" y="1484784"/>
          <a:ext cx="8165465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函数及使用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math.ceil</a:t>
                      </a:r>
                      <a:r>
                        <a:rPr lang="en-US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向上取整 返回不小于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的整数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math.ceil</a:t>
                      </a:r>
                      <a:r>
                        <a:rPr lang="en-US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(-3.5)  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math.floor</a:t>
                      </a:r>
                      <a:r>
                        <a:rPr lang="en-US" altLang="zh-CN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向下取整 返回不大于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的整数</a:t>
                      </a: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altLang="zh-CN" sz="18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math.floor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(-3.5)   </a:t>
                      </a:r>
                      <a:r>
                        <a:rPr lang="en-US" altLang="zh-CN"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-4</a:t>
                      </a:r>
                      <a:endParaRPr lang="zh-CN" altLang="en-US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math.factorial</a:t>
                      </a:r>
                      <a:r>
                        <a:rPr lang="en-US" altLang="zh-CN" sz="20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的阶乘</a:t>
                      </a:r>
                      <a:endParaRPr lang="en-US" altLang="zh-CN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math.factorial</a:t>
                      </a:r>
                      <a:r>
                        <a:rPr lang="en-US" altLang="zh-CN"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( 4) 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24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math.sqrt</a:t>
                      </a:r>
                      <a:r>
                        <a:rPr lang="en-US" altLang="zh-CN" sz="20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的平方根</a:t>
                      </a:r>
                      <a:endParaRPr lang="en-US" altLang="zh-CN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math.sqrt</a:t>
                      </a:r>
                      <a:r>
                        <a:rPr lang="en-US" altLang="zh-CN"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( 2)   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结果为</a:t>
                      </a:r>
                      <a:r>
                        <a:rPr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.4142135623730951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/>
          <p:nvPr/>
        </p:nvSpPr>
        <p:spPr>
          <a:xfrm>
            <a:off x="2423591" y="69269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库的其他函数（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3.6  3.7  3.8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442302" y="5536296"/>
            <a:ext cx="372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查阅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库的所有函数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68" y="5248476"/>
            <a:ext cx="6390476" cy="1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57370"/>
              </p:ext>
            </p:extLst>
          </p:nvPr>
        </p:nvGraphicFramePr>
        <p:xfrm>
          <a:off x="2423592" y="1628800"/>
          <a:ext cx="8165465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函数及使用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描述</a:t>
                      </a:r>
                      <a:endParaRPr sz="18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lang="en-US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math.sqrt</a:t>
                      </a:r>
                      <a:r>
                        <a:rPr lang="en-US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zh-CN" altLang="en-US" sz="18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的平方根</a:t>
                      </a:r>
                      <a:endParaRPr lang="en-US" altLang="zh-CN" sz="1800" spc="-5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18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</a:t>
                      </a:r>
                      <a:r>
                        <a:rPr lang="en-US" altLang="zh-CN" sz="18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sqrt</a:t>
                      </a:r>
                      <a:r>
                        <a:rPr lang="en-US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(2)   </a:t>
                      </a:r>
                      <a:r>
                        <a:rPr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/>
                        <a:t>1.4142135623730951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math.factorial</a:t>
                      </a:r>
                      <a:r>
                        <a:rPr lang="en-US" altLang="zh-CN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的阶乘</a:t>
                      </a:r>
                      <a:endParaRPr lang="en-US" altLang="zh-CN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altLang="zh-CN" sz="1800" spc="-5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math.factorial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(5)   </a:t>
                      </a:r>
                      <a:r>
                        <a:rPr lang="en-US" altLang="zh-CN" sz="1800" spc="-1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120</a:t>
                      </a:r>
                      <a:endParaRPr lang="zh-CN" altLang="en-US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math.degrees</a:t>
                      </a:r>
                      <a:r>
                        <a:rPr lang="en-US" altLang="zh-CN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的角度值（将弧度值变为角度值）</a:t>
                      </a:r>
                      <a:endParaRPr lang="en-US" altLang="zh-CN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math.degrees</a:t>
                      </a:r>
                      <a:r>
                        <a:rPr lang="en-US" altLang="zh-CN"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</a:t>
                      </a:r>
                      <a:r>
                        <a:rPr lang="en-US" altLang="zh-CN"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math.pi</a:t>
                      </a:r>
                      <a:r>
                        <a:rPr lang="en-US" altLang="zh-CN"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sz="1800" spc="-2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180.0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12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1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math.radians</a:t>
                      </a:r>
                      <a:r>
                        <a:rPr lang="en-US" altLang="zh-CN" sz="20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x)</a:t>
                      </a:r>
                      <a:endParaRPr lang="en-US" altLang="zh-CN" sz="20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6670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的弧度值</a:t>
                      </a:r>
                      <a:endParaRPr lang="en-US" altLang="zh-CN"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lang="en-US" altLang="zh-CN" sz="1800" spc="-5" dirty="0" err="1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math.radians</a:t>
                      </a:r>
                      <a:r>
                        <a:rPr lang="en-US" altLang="zh-CN" sz="1800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( 180)    </a:t>
                      </a:r>
                      <a:r>
                        <a:rPr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结果为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altLang="zh-CN" dirty="0"/>
                        <a:t>3.141592653589793</a:t>
                      </a:r>
                      <a:endParaRPr sz="1800" dirty="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7155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7"/>
          <p:cNvSpPr txBox="1"/>
          <p:nvPr/>
        </p:nvSpPr>
        <p:spPr>
          <a:xfrm>
            <a:off x="2423591" y="69269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个人推荐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库的常用函数</a:t>
            </a:r>
          </a:p>
        </p:txBody>
      </p:sp>
    </p:spTree>
    <p:extLst>
      <p:ext uri="{BB962C8B-B14F-4D97-AF65-F5344CB8AC3E}">
        <p14:creationId xmlns:p14="http://schemas.microsoft.com/office/powerpoint/2010/main" val="10792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64434" y="1395718"/>
            <a:ext cx="6440170" cy="357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spcBef>
                <a:spcPts val="100"/>
              </a:spcBef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整数类型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及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种进制表示</a:t>
            </a:r>
          </a:p>
          <a:p>
            <a:pPr marL="200025" indent="-187325">
              <a:spcBef>
                <a:spcPts val="1920"/>
              </a:spcBef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400" spc="-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浮点数类型的尾数及科学计数法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spcBef>
                <a:spcPts val="1920"/>
              </a:spcBef>
            </a:pPr>
            <a:r>
              <a:rPr sz="2400" spc="-5" dirty="0">
                <a:solidFill>
                  <a:srgbClr val="007EDE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dirty="0">
                <a:solidFill>
                  <a:srgbClr val="007EDE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//、</a:t>
            </a:r>
            <a:r>
              <a:rPr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%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、**、二元增强赋值操作符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0025" indent="-187325">
              <a:spcBef>
                <a:spcPts val="1920"/>
              </a:spcBef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abs()、divmod()、pow()、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round()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、max()、min()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0025" indent="-187325">
              <a:spcBef>
                <a:spcPts val="1925"/>
              </a:spcBef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int()、</a:t>
            </a:r>
            <a:r>
              <a:rPr sz="24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float()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、complex()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68333" y="5186171"/>
            <a:ext cx="16002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95794" y="5043896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0429" y="438150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21443" y="438162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7793" y="439127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6863" y="4386328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4121" y="438442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19994" y="444855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94493" y="4447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40239" y="451739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09276" y="451612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383519" y="451726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2386" y="444931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27995" y="4583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00334" y="457657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64927" y="4582669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988294" y="735845"/>
            <a:ext cx="2870200" cy="5130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spc="-5" dirty="0"/>
              <a:t>数字类型及操作</a:t>
            </a:r>
            <a:endParaRPr sz="3200"/>
          </a:p>
        </p:txBody>
      </p:sp>
      <p:sp>
        <p:nvSpPr>
          <p:cNvPr id="38" name="object 38"/>
          <p:cNvSpPr/>
          <p:nvPr/>
        </p:nvSpPr>
        <p:spPr>
          <a:xfrm>
            <a:off x="3318202" y="4893085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1" y="2714645"/>
            <a:ext cx="2988319" cy="632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实例</a:t>
            </a:r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 </a:t>
            </a: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天天向上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19372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2158669" y="-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3.4   </a:t>
            </a:r>
            <a:r>
              <a:rPr lang="zh-CN" altLang="en-US" dirty="0">
                <a:solidFill>
                  <a:srgbClr val="D60093"/>
                </a:solidFill>
              </a:rPr>
              <a:t>实例</a:t>
            </a:r>
            <a:r>
              <a:rPr lang="en-US" altLang="zh-CN" dirty="0">
                <a:solidFill>
                  <a:srgbClr val="D60093"/>
                </a:solidFill>
              </a:rPr>
              <a:t>3</a:t>
            </a:r>
            <a:r>
              <a:rPr lang="zh-CN" altLang="en-US" dirty="0">
                <a:solidFill>
                  <a:srgbClr val="D60093"/>
                </a:solidFill>
              </a:rPr>
              <a:t>：天天向上的力量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752411" y="83671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每天进步一点点，一年之后进步多少？ 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每天退步一点点，一年之后退步多少？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529053" y="2564905"/>
            <a:ext cx="7488832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</a:t>
            </a:r>
            <a:r>
              <a:rPr lang="zh-CN" altLang="en-US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lang="zh-CN" altLang="en-US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天，每天进步</a:t>
            </a:r>
            <a:r>
              <a:rPr lang="en-US" altLang="zh-CN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</a:t>
            </a:r>
            <a:r>
              <a:rPr lang="zh-CN" altLang="en-US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累计进步多少呢？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8440" algn="ctr">
              <a:spcBef>
                <a:spcPts val="216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(1+0.01)</a:t>
            </a:r>
            <a:r>
              <a:rPr lang="en-US" altLang="zh-CN" sz="2775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365</a:t>
            </a:r>
            <a:endParaRPr lang="zh-CN" altLang="en-US" sz="2775" baseline="26000" dirty="0">
              <a:latin typeface="Britannic Bold" panose="020B0903060703020204"/>
              <a:cs typeface="Britannic Bold" panose="020B0903060703020204"/>
            </a:endParaRPr>
          </a:p>
          <a:p>
            <a:pPr marL="234950" indent="-222250">
              <a:spcBef>
                <a:spcPts val="216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一年</a:t>
            </a:r>
            <a:r>
              <a:rPr lang="en-US" altLang="zh-CN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天，每天退步</a:t>
            </a:r>
            <a:r>
              <a:rPr lang="en-US" altLang="zh-CN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</a:t>
            </a:r>
            <a:r>
              <a:rPr lang="zh-CN" altLang="en-US"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累计剩下多少呢？</a:t>
            </a:r>
            <a:endParaRPr lang="zh-CN" altLang="en-US"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3220" algn="ctr">
              <a:spcBef>
                <a:spcPts val="2445"/>
              </a:spcBef>
            </a:pPr>
            <a:r>
              <a:rPr lang="en-US" altLang="zh-CN" sz="28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(1-0.01)</a:t>
            </a:r>
            <a:r>
              <a:rPr lang="en-US" altLang="zh-CN" sz="2775" spc="-7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365</a:t>
            </a:r>
            <a:endParaRPr lang="zh-CN" altLang="en-US" sz="2775" baseline="26000" dirty="0">
              <a:latin typeface="Britannic Bold" panose="020B0903060703020204"/>
              <a:cs typeface="Britannic Bold" panose="020B0903060703020204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2387080" y="96272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进步一点点，退步一点点   用一个变量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dayfactor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记录；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一年之后进步多少？  用变量记录结果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dayup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daydown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9456" y="391513"/>
            <a:ext cx="313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编程分析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355019" y="218226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2749154"/>
            <a:ext cx="7775011" cy="20512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95" y="4772805"/>
            <a:ext cx="5485714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1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24580" y="603342"/>
            <a:ext cx="557182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/>
              <a:t>天天向上的力量</a:t>
            </a:r>
            <a:r>
              <a:rPr lang="en-US" dirty="0"/>
              <a:t>  </a:t>
            </a:r>
            <a:r>
              <a:rPr lang="zh-CN" altLang="en-US" dirty="0"/>
              <a:t>续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807966" y="5282186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5" h="360045">
                <a:moveTo>
                  <a:pt x="108203" y="0"/>
                </a:moveTo>
                <a:lnTo>
                  <a:pt x="108203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08203" y="269747"/>
                </a:lnTo>
                <a:lnTo>
                  <a:pt x="108203" y="359663"/>
                </a:lnTo>
                <a:lnTo>
                  <a:pt x="216408" y="179831"/>
                </a:lnTo>
                <a:lnTo>
                  <a:pt x="108203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62480" y="1364694"/>
            <a:ext cx="6707505" cy="416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P7</a:t>
            </a:r>
            <a:r>
              <a:rPr lang="en-US" altLang="zh-CN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400" spc="-2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工作日的力量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40"/>
              </a:spcBef>
            </a:pPr>
            <a:endParaRPr sz="2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250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一年36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天，一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周5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个工作日，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工作日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每天进步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1%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一年36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天，一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周2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个休息日，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休息日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每天退步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1%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250"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这种工作日的力量，如何呢？</a:t>
            </a:r>
          </a:p>
          <a:p>
            <a:pPr marL="156210">
              <a:spcBef>
                <a:spcPts val="2565"/>
              </a:spcBef>
              <a:tabLst>
                <a:tab pos="3973195" algn="l"/>
              </a:tabLst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1.01</a:t>
            </a:r>
            <a:r>
              <a:rPr sz="2775" baseline="2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365</a:t>
            </a:r>
            <a:r>
              <a:rPr sz="2775" spc="7" baseline="26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 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(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数学思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)	</a:t>
            </a:r>
            <a:r>
              <a:rPr sz="2800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for..in..</a:t>
            </a:r>
            <a:r>
              <a:rPr sz="2800" spc="-33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 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(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计算思维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itannic Bold" panose="020B0903060703020204"/>
              </a:rPr>
              <a:t>)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Britannic Bold" panose="020B0903060703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2367629" y="979076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每年的元旦是星期几是不确定的，假设某一年的元旦的星期一；第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天是星期（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i%7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9054" y="332656"/>
            <a:ext cx="313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编程分析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367629" y="232848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29" y="2996952"/>
            <a:ext cx="727800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22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2654" y="2086060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59940" y="1438616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78888" y="1605873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942" y="651929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1253" y="-2188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6364" y="292060"/>
            <a:ext cx="7560945" cy="3512185"/>
          </a:xfrm>
          <a:custGeom>
            <a:avLst/>
            <a:gdLst/>
            <a:ahLst/>
            <a:cxnLst/>
            <a:rect l="l" t="t" r="r" b="b"/>
            <a:pathLst>
              <a:path w="7560945" h="3512185">
                <a:moveTo>
                  <a:pt x="0" y="3512058"/>
                </a:moveTo>
                <a:lnTo>
                  <a:pt x="7560564" y="3512058"/>
                </a:lnTo>
                <a:lnTo>
                  <a:pt x="7560564" y="0"/>
                </a:lnTo>
                <a:lnTo>
                  <a:pt x="0" y="0"/>
                </a:lnTo>
                <a:lnTo>
                  <a:pt x="0" y="351205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3316" y="289013"/>
            <a:ext cx="7566659" cy="3518535"/>
          </a:xfrm>
          <a:custGeom>
            <a:avLst/>
            <a:gdLst/>
            <a:ahLst/>
            <a:cxnLst/>
            <a:rect l="l" t="t" r="r" b="b"/>
            <a:pathLst>
              <a:path w="7566659" h="3518535">
                <a:moveTo>
                  <a:pt x="7565262" y="0"/>
                </a:moveTo>
                <a:lnTo>
                  <a:pt x="1358" y="0"/>
                </a:lnTo>
                <a:lnTo>
                  <a:pt x="0" y="1396"/>
                </a:lnTo>
                <a:lnTo>
                  <a:pt x="0" y="3516782"/>
                </a:lnTo>
                <a:lnTo>
                  <a:pt x="1358" y="3518154"/>
                </a:lnTo>
                <a:lnTo>
                  <a:pt x="7565262" y="3518154"/>
                </a:lnTo>
                <a:lnTo>
                  <a:pt x="7566659" y="3516782"/>
                </a:lnTo>
                <a:lnTo>
                  <a:pt x="7566659" y="3514496"/>
                </a:lnTo>
                <a:lnTo>
                  <a:pt x="3657" y="3514496"/>
                </a:lnTo>
                <a:lnTo>
                  <a:pt x="3657" y="3682"/>
                </a:lnTo>
                <a:lnTo>
                  <a:pt x="7566659" y="3682"/>
                </a:lnTo>
                <a:lnTo>
                  <a:pt x="7566659" y="1396"/>
                </a:lnTo>
                <a:lnTo>
                  <a:pt x="7565262" y="0"/>
                </a:lnTo>
                <a:close/>
              </a:path>
              <a:path w="7566659" h="3518535">
                <a:moveTo>
                  <a:pt x="7566659" y="3682"/>
                </a:moveTo>
                <a:lnTo>
                  <a:pt x="7562977" y="3682"/>
                </a:lnTo>
                <a:lnTo>
                  <a:pt x="7562977" y="3514496"/>
                </a:lnTo>
                <a:lnTo>
                  <a:pt x="7566659" y="3514496"/>
                </a:lnTo>
                <a:lnTo>
                  <a:pt x="7566659" y="3682"/>
                </a:lnTo>
                <a:close/>
              </a:path>
              <a:path w="7566659" h="3518535">
                <a:moveTo>
                  <a:pt x="7561833" y="4825"/>
                </a:moveTo>
                <a:lnTo>
                  <a:pt x="4876" y="4825"/>
                </a:lnTo>
                <a:lnTo>
                  <a:pt x="4876" y="3513277"/>
                </a:lnTo>
                <a:lnTo>
                  <a:pt x="7561833" y="3513277"/>
                </a:lnTo>
                <a:lnTo>
                  <a:pt x="7561833" y="3512057"/>
                </a:lnTo>
                <a:lnTo>
                  <a:pt x="6096" y="3512057"/>
                </a:lnTo>
                <a:lnTo>
                  <a:pt x="6096" y="6095"/>
                </a:lnTo>
                <a:lnTo>
                  <a:pt x="7561833" y="6095"/>
                </a:lnTo>
                <a:lnTo>
                  <a:pt x="7561833" y="4825"/>
                </a:lnTo>
                <a:close/>
              </a:path>
              <a:path w="7566659" h="3518535">
                <a:moveTo>
                  <a:pt x="7561833" y="6095"/>
                </a:moveTo>
                <a:lnTo>
                  <a:pt x="7560563" y="6095"/>
                </a:lnTo>
                <a:lnTo>
                  <a:pt x="7560563" y="3512057"/>
                </a:lnTo>
                <a:lnTo>
                  <a:pt x="7561833" y="3512057"/>
                </a:lnTo>
                <a:lnTo>
                  <a:pt x="7561833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34848" y="345907"/>
            <a:ext cx="363435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e3.4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DayDayUp</a:t>
            </a:r>
            <a:r>
              <a:rPr lang="en-US" altLang="zh-CN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365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4848" y="650717"/>
            <a:ext cx="296037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  <a:tabLst>
                <a:tab pos="11296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1.0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dayfactor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0.01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(365):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30530">
              <a:spcBef>
                <a:spcPts val="48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 % 7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3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[6,0]: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4850" y="2113698"/>
            <a:ext cx="592645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89965">
              <a:spcBef>
                <a:spcPts val="58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 =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dayup*(1-dayfactor)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3053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sz="2000" b="1" dirty="0">
                <a:latin typeface="Consolas" panose="020B0609020204030204"/>
                <a:cs typeface="Consolas" panose="020B0609020204030204"/>
              </a:rPr>
              <a:t>dayup 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dayup*(1+dayfactor)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工作日的力量：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</a:t>
            </a:r>
            <a:r>
              <a:rPr sz="2000" b="1" spc="-45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.format(dayup))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6102" y="772372"/>
            <a:ext cx="2734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 marR="5080" indent="-628015">
              <a:lnSpc>
                <a:spcPct val="150000"/>
              </a:lnSpc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采用循环模拟</a:t>
            </a:r>
            <a:r>
              <a:rPr b="1" spc="-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天的过程 抽象</a:t>
            </a:r>
            <a:r>
              <a:rPr b="1" spc="-10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b="1" spc="-10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自动化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4848" y="4048625"/>
            <a:ext cx="7109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结果是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4.63</a:t>
            </a:r>
          </a:p>
          <a:p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1.001</a:t>
            </a:r>
            <a:r>
              <a:rPr lang="en-US" altLang="zh-CN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365</a:t>
            </a:r>
            <a:r>
              <a:rPr lang="zh-CN" altLang="en-US" spc="427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= </a:t>
            </a:r>
            <a:r>
              <a:rPr lang="en-US" altLang="zh-CN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1.44	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1.005</a:t>
            </a:r>
            <a:r>
              <a:rPr lang="en-US" altLang="zh-CN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365</a:t>
            </a:r>
            <a:r>
              <a:rPr lang="zh-CN" altLang="en-US" spc="427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=</a:t>
            </a:r>
            <a:r>
              <a:rPr lang="zh-CN" altLang="en-US" spc="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lang="en-US" altLang="zh-CN" spc="-1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6.17	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1.01</a:t>
            </a:r>
            <a:r>
              <a:rPr lang="en-US" altLang="zh-CN" baseline="260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365 </a:t>
            </a:r>
            <a:r>
              <a:rPr lang="en-US" altLang="zh-CN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=</a:t>
            </a:r>
            <a:r>
              <a:rPr lang="zh-CN" altLang="en-US" spc="-35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lang="en-US" altLang="zh-CN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37.78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634848" y="5229201"/>
            <a:ext cx="720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每天坚持努力，而不松懈的结果令人震惊！！！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auto">
          <a:xfrm>
            <a:off x="4354514" y="1426369"/>
            <a:ext cx="517525" cy="198438"/>
          </a:xfrm>
          <a:custGeom>
            <a:avLst/>
            <a:gdLst>
              <a:gd name="T0" fmla="*/ 159 w 162"/>
              <a:gd name="T1" fmla="*/ 62 h 62"/>
              <a:gd name="T2" fmla="*/ 161 w 162"/>
              <a:gd name="T3" fmla="*/ 54 h 62"/>
              <a:gd name="T4" fmla="*/ 137 w 162"/>
              <a:gd name="T5" fmla="*/ 26 h 62"/>
              <a:gd name="T6" fmla="*/ 121 w 162"/>
              <a:gd name="T7" fmla="*/ 30 h 62"/>
              <a:gd name="T8" fmla="*/ 121 w 162"/>
              <a:gd name="T9" fmla="*/ 28 h 62"/>
              <a:gd name="T10" fmla="*/ 121 w 162"/>
              <a:gd name="T11" fmla="*/ 27 h 62"/>
              <a:gd name="T12" fmla="*/ 121 w 162"/>
              <a:gd name="T13" fmla="*/ 22 h 62"/>
              <a:gd name="T14" fmla="*/ 119 w 162"/>
              <a:gd name="T15" fmla="*/ 16 h 62"/>
              <a:gd name="T16" fmla="*/ 118 w 162"/>
              <a:gd name="T17" fmla="*/ 15 h 62"/>
              <a:gd name="T18" fmla="*/ 118 w 162"/>
              <a:gd name="T19" fmla="*/ 15 h 62"/>
              <a:gd name="T20" fmla="*/ 118 w 162"/>
              <a:gd name="T21" fmla="*/ 15 h 62"/>
              <a:gd name="T22" fmla="*/ 115 w 162"/>
              <a:gd name="T23" fmla="*/ 9 h 62"/>
              <a:gd name="T24" fmla="*/ 109 w 162"/>
              <a:gd name="T25" fmla="*/ 5 h 62"/>
              <a:gd name="T26" fmla="*/ 97 w 162"/>
              <a:gd name="T27" fmla="*/ 0 h 62"/>
              <a:gd name="T28" fmla="*/ 83 w 162"/>
              <a:gd name="T29" fmla="*/ 3 h 62"/>
              <a:gd name="T30" fmla="*/ 73 w 162"/>
              <a:gd name="T31" fmla="*/ 12 h 62"/>
              <a:gd name="T32" fmla="*/ 70 w 162"/>
              <a:gd name="T33" fmla="*/ 18 h 62"/>
              <a:gd name="T34" fmla="*/ 69 w 162"/>
              <a:gd name="T35" fmla="*/ 24 h 62"/>
              <a:gd name="T36" fmla="*/ 58 w 162"/>
              <a:gd name="T37" fmla="*/ 21 h 62"/>
              <a:gd name="T38" fmla="*/ 52 w 162"/>
              <a:gd name="T39" fmla="*/ 21 h 62"/>
              <a:gd name="T40" fmla="*/ 41 w 162"/>
              <a:gd name="T41" fmla="*/ 26 h 62"/>
              <a:gd name="T42" fmla="*/ 33 w 162"/>
              <a:gd name="T43" fmla="*/ 43 h 62"/>
              <a:gd name="T44" fmla="*/ 32 w 162"/>
              <a:gd name="T45" fmla="*/ 43 h 62"/>
              <a:gd name="T46" fmla="*/ 32 w 162"/>
              <a:gd name="T47" fmla="*/ 43 h 62"/>
              <a:gd name="T48" fmla="*/ 32 w 162"/>
              <a:gd name="T49" fmla="*/ 43 h 62"/>
              <a:gd name="T50" fmla="*/ 1 w 162"/>
              <a:gd name="T51" fmla="*/ 59 h 62"/>
              <a:gd name="T52" fmla="*/ 0 w 162"/>
              <a:gd name="T53" fmla="*/ 62 h 62"/>
              <a:gd name="T54" fmla="*/ 159 w 162"/>
              <a:gd name="T5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" h="62">
                <a:moveTo>
                  <a:pt x="159" y="62"/>
                </a:moveTo>
                <a:cubicBezTo>
                  <a:pt x="160" y="59"/>
                  <a:pt x="161" y="57"/>
                  <a:pt x="161" y="54"/>
                </a:cubicBezTo>
                <a:cubicBezTo>
                  <a:pt x="162" y="40"/>
                  <a:pt x="151" y="26"/>
                  <a:pt x="137" y="26"/>
                </a:cubicBezTo>
                <a:cubicBezTo>
                  <a:pt x="131" y="26"/>
                  <a:pt x="125" y="27"/>
                  <a:pt x="121" y="30"/>
                </a:cubicBezTo>
                <a:cubicBezTo>
                  <a:pt x="121" y="30"/>
                  <a:pt x="121" y="29"/>
                  <a:pt x="121" y="28"/>
                </a:cubicBezTo>
                <a:cubicBezTo>
                  <a:pt x="121" y="28"/>
                  <a:pt x="121" y="27"/>
                  <a:pt x="121" y="27"/>
                </a:cubicBezTo>
                <a:cubicBezTo>
                  <a:pt x="121" y="25"/>
                  <a:pt x="121" y="24"/>
                  <a:pt x="121" y="22"/>
                </a:cubicBezTo>
                <a:cubicBezTo>
                  <a:pt x="120" y="20"/>
                  <a:pt x="120" y="18"/>
                  <a:pt x="119" y="16"/>
                </a:cubicBezTo>
                <a:cubicBezTo>
                  <a:pt x="119" y="16"/>
                  <a:pt x="119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3"/>
                  <a:pt x="117" y="12"/>
                  <a:pt x="115" y="9"/>
                </a:cubicBezTo>
                <a:cubicBezTo>
                  <a:pt x="113" y="7"/>
                  <a:pt x="111" y="6"/>
                  <a:pt x="109" y="5"/>
                </a:cubicBezTo>
                <a:cubicBezTo>
                  <a:pt x="106" y="2"/>
                  <a:pt x="101" y="1"/>
                  <a:pt x="97" y="0"/>
                </a:cubicBezTo>
                <a:cubicBezTo>
                  <a:pt x="92" y="0"/>
                  <a:pt x="88" y="1"/>
                  <a:pt x="83" y="3"/>
                </a:cubicBezTo>
                <a:cubicBezTo>
                  <a:pt x="79" y="5"/>
                  <a:pt x="76" y="8"/>
                  <a:pt x="73" y="12"/>
                </a:cubicBezTo>
                <a:cubicBezTo>
                  <a:pt x="72" y="14"/>
                  <a:pt x="71" y="16"/>
                  <a:pt x="70" y="18"/>
                </a:cubicBezTo>
                <a:cubicBezTo>
                  <a:pt x="69" y="20"/>
                  <a:pt x="69" y="22"/>
                  <a:pt x="69" y="24"/>
                </a:cubicBezTo>
                <a:cubicBezTo>
                  <a:pt x="66" y="22"/>
                  <a:pt x="62" y="21"/>
                  <a:pt x="58" y="21"/>
                </a:cubicBezTo>
                <a:cubicBezTo>
                  <a:pt x="56" y="21"/>
                  <a:pt x="54" y="21"/>
                  <a:pt x="52" y="21"/>
                </a:cubicBezTo>
                <a:cubicBezTo>
                  <a:pt x="48" y="22"/>
                  <a:pt x="44" y="24"/>
                  <a:pt x="41" y="26"/>
                </a:cubicBezTo>
                <a:cubicBezTo>
                  <a:pt x="36" y="31"/>
                  <a:pt x="33" y="36"/>
                  <a:pt x="33" y="43"/>
                </a:cubicBezTo>
                <a:cubicBezTo>
                  <a:pt x="33" y="43"/>
                  <a:pt x="32" y="43"/>
                  <a:pt x="32" y="43"/>
                </a:cubicBezTo>
                <a:cubicBezTo>
                  <a:pt x="30" y="43"/>
                  <a:pt x="28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20" y="41"/>
                  <a:pt x="6" y="45"/>
                  <a:pt x="1" y="59"/>
                </a:cubicBezTo>
                <a:cubicBezTo>
                  <a:pt x="1" y="60"/>
                  <a:pt x="1" y="61"/>
                  <a:pt x="0" y="62"/>
                </a:cubicBezTo>
                <a:lnTo>
                  <a:pt x="159" y="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1055688" y="2118521"/>
            <a:ext cx="1581151" cy="60166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3595690" y="4820446"/>
            <a:ext cx="865187" cy="328613"/>
          </a:xfrm>
          <a:custGeom>
            <a:avLst/>
            <a:gdLst>
              <a:gd name="T0" fmla="*/ 266 w 271"/>
              <a:gd name="T1" fmla="*/ 103 h 103"/>
              <a:gd name="T2" fmla="*/ 269 w 271"/>
              <a:gd name="T3" fmla="*/ 90 h 103"/>
              <a:gd name="T4" fmla="*/ 229 w 271"/>
              <a:gd name="T5" fmla="*/ 43 h 103"/>
              <a:gd name="T6" fmla="*/ 202 w 271"/>
              <a:gd name="T7" fmla="*/ 51 h 103"/>
              <a:gd name="T8" fmla="*/ 202 w 271"/>
              <a:gd name="T9" fmla="*/ 48 h 103"/>
              <a:gd name="T10" fmla="*/ 202 w 271"/>
              <a:gd name="T11" fmla="*/ 45 h 103"/>
              <a:gd name="T12" fmla="*/ 202 w 271"/>
              <a:gd name="T13" fmla="*/ 37 h 103"/>
              <a:gd name="T14" fmla="*/ 199 w 271"/>
              <a:gd name="T15" fmla="*/ 27 h 103"/>
              <a:gd name="T16" fmla="*/ 198 w 271"/>
              <a:gd name="T17" fmla="*/ 25 h 103"/>
              <a:gd name="T18" fmla="*/ 198 w 271"/>
              <a:gd name="T19" fmla="*/ 25 h 103"/>
              <a:gd name="T20" fmla="*/ 198 w 271"/>
              <a:gd name="T21" fmla="*/ 25 h 103"/>
              <a:gd name="T22" fmla="*/ 191 w 271"/>
              <a:gd name="T23" fmla="*/ 15 h 103"/>
              <a:gd name="T24" fmla="*/ 183 w 271"/>
              <a:gd name="T25" fmla="*/ 8 h 103"/>
              <a:gd name="T26" fmla="*/ 162 w 271"/>
              <a:gd name="T27" fmla="*/ 1 h 103"/>
              <a:gd name="T28" fmla="*/ 139 w 271"/>
              <a:gd name="T29" fmla="*/ 5 h 103"/>
              <a:gd name="T30" fmla="*/ 122 w 271"/>
              <a:gd name="T31" fmla="*/ 20 h 103"/>
              <a:gd name="T32" fmla="*/ 117 w 271"/>
              <a:gd name="T33" fmla="*/ 30 h 103"/>
              <a:gd name="T34" fmla="*/ 115 w 271"/>
              <a:gd name="T35" fmla="*/ 40 h 103"/>
              <a:gd name="T36" fmla="*/ 97 w 271"/>
              <a:gd name="T37" fmla="*/ 35 h 103"/>
              <a:gd name="T38" fmla="*/ 87 w 271"/>
              <a:gd name="T39" fmla="*/ 35 h 103"/>
              <a:gd name="T40" fmla="*/ 68 w 271"/>
              <a:gd name="T41" fmla="*/ 45 h 103"/>
              <a:gd name="T42" fmla="*/ 54 w 271"/>
              <a:gd name="T43" fmla="*/ 72 h 103"/>
              <a:gd name="T44" fmla="*/ 54 w 271"/>
              <a:gd name="T45" fmla="*/ 72 h 103"/>
              <a:gd name="T46" fmla="*/ 53 w 271"/>
              <a:gd name="T47" fmla="*/ 73 h 103"/>
              <a:gd name="T48" fmla="*/ 53 w 271"/>
              <a:gd name="T49" fmla="*/ 73 h 103"/>
              <a:gd name="T50" fmla="*/ 1 w 271"/>
              <a:gd name="T51" fmla="*/ 98 h 103"/>
              <a:gd name="T52" fmla="*/ 0 w 271"/>
              <a:gd name="T53" fmla="*/ 103 h 103"/>
              <a:gd name="T54" fmla="*/ 266 w 271"/>
              <a:gd name="T5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1" h="103">
                <a:moveTo>
                  <a:pt x="266" y="103"/>
                </a:moveTo>
                <a:cubicBezTo>
                  <a:pt x="268" y="99"/>
                  <a:pt x="269" y="95"/>
                  <a:pt x="269" y="90"/>
                </a:cubicBezTo>
                <a:cubicBezTo>
                  <a:pt x="271" y="68"/>
                  <a:pt x="253" y="43"/>
                  <a:pt x="229" y="43"/>
                </a:cubicBezTo>
                <a:cubicBezTo>
                  <a:pt x="219" y="43"/>
                  <a:pt x="210" y="46"/>
                  <a:pt x="202" y="51"/>
                </a:cubicBezTo>
                <a:cubicBezTo>
                  <a:pt x="202" y="50"/>
                  <a:pt x="202" y="49"/>
                  <a:pt x="202" y="48"/>
                </a:cubicBezTo>
                <a:cubicBezTo>
                  <a:pt x="202" y="47"/>
                  <a:pt x="202" y="46"/>
                  <a:pt x="202" y="45"/>
                </a:cubicBezTo>
                <a:cubicBezTo>
                  <a:pt x="203" y="43"/>
                  <a:pt x="202" y="40"/>
                  <a:pt x="202" y="37"/>
                </a:cubicBezTo>
                <a:cubicBezTo>
                  <a:pt x="201" y="33"/>
                  <a:pt x="200" y="30"/>
                  <a:pt x="199" y="27"/>
                </a:cubicBezTo>
                <a:cubicBezTo>
                  <a:pt x="198" y="26"/>
                  <a:pt x="198" y="26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7" y="23"/>
                  <a:pt x="195" y="20"/>
                  <a:pt x="191" y="15"/>
                </a:cubicBezTo>
                <a:cubicBezTo>
                  <a:pt x="189" y="12"/>
                  <a:pt x="186" y="10"/>
                  <a:pt x="183" y="8"/>
                </a:cubicBezTo>
                <a:cubicBezTo>
                  <a:pt x="176" y="4"/>
                  <a:pt x="169" y="1"/>
                  <a:pt x="162" y="1"/>
                </a:cubicBezTo>
                <a:cubicBezTo>
                  <a:pt x="154" y="0"/>
                  <a:pt x="146" y="2"/>
                  <a:pt x="139" y="5"/>
                </a:cubicBezTo>
                <a:cubicBezTo>
                  <a:pt x="132" y="9"/>
                  <a:pt x="126" y="14"/>
                  <a:pt x="122" y="20"/>
                </a:cubicBezTo>
                <a:cubicBezTo>
                  <a:pt x="120" y="23"/>
                  <a:pt x="119" y="27"/>
                  <a:pt x="117" y="30"/>
                </a:cubicBezTo>
                <a:cubicBezTo>
                  <a:pt x="116" y="33"/>
                  <a:pt x="115" y="37"/>
                  <a:pt x="115" y="40"/>
                </a:cubicBezTo>
                <a:cubicBezTo>
                  <a:pt x="109" y="37"/>
                  <a:pt x="104" y="35"/>
                  <a:pt x="97" y="35"/>
                </a:cubicBezTo>
                <a:cubicBezTo>
                  <a:pt x="94" y="35"/>
                  <a:pt x="90" y="35"/>
                  <a:pt x="87" y="35"/>
                </a:cubicBezTo>
                <a:cubicBezTo>
                  <a:pt x="80" y="37"/>
                  <a:pt x="73" y="40"/>
                  <a:pt x="68" y="45"/>
                </a:cubicBezTo>
                <a:cubicBezTo>
                  <a:pt x="60" y="51"/>
                  <a:pt x="55" y="61"/>
                  <a:pt x="5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0" y="72"/>
                  <a:pt x="47" y="71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33" y="68"/>
                  <a:pt x="9" y="75"/>
                  <a:pt x="1" y="98"/>
                </a:cubicBezTo>
                <a:cubicBezTo>
                  <a:pt x="1" y="100"/>
                  <a:pt x="0" y="102"/>
                  <a:pt x="0" y="103"/>
                </a:cubicBezTo>
                <a:lnTo>
                  <a:pt x="266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2017714" y="1394621"/>
            <a:ext cx="287337" cy="284163"/>
            <a:chOff x="223" y="203"/>
            <a:chExt cx="213" cy="211"/>
          </a:xfrm>
          <a:solidFill>
            <a:schemeClr val="accent3"/>
          </a:solidFill>
        </p:grpSpPr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86" name="Group 14"/>
          <p:cNvGrpSpPr>
            <a:grpSpLocks/>
          </p:cNvGrpSpPr>
          <p:nvPr/>
        </p:nvGrpSpPr>
        <p:grpSpPr bwMode="auto">
          <a:xfrm rot="631247">
            <a:off x="3230563" y="1931194"/>
            <a:ext cx="203200" cy="196850"/>
            <a:chOff x="223" y="203"/>
            <a:chExt cx="213" cy="211"/>
          </a:xfrm>
          <a:solidFill>
            <a:schemeClr val="accent3"/>
          </a:solidFill>
        </p:grpSpPr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89" name="Group 17"/>
          <p:cNvGrpSpPr>
            <a:grpSpLocks/>
          </p:cNvGrpSpPr>
          <p:nvPr/>
        </p:nvGrpSpPr>
        <p:grpSpPr bwMode="auto">
          <a:xfrm rot="631247">
            <a:off x="4691065" y="3537744"/>
            <a:ext cx="276225" cy="266700"/>
            <a:chOff x="223" y="203"/>
            <a:chExt cx="213" cy="211"/>
          </a:xfrm>
          <a:solidFill>
            <a:schemeClr val="accent3"/>
          </a:solidFill>
        </p:grpSpPr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 rot="631247">
            <a:off x="2063750" y="4293394"/>
            <a:ext cx="203200" cy="196850"/>
            <a:chOff x="223" y="203"/>
            <a:chExt cx="213" cy="211"/>
          </a:xfrm>
          <a:solidFill>
            <a:schemeClr val="accent3"/>
          </a:solidFill>
        </p:grpSpPr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pic>
        <p:nvPicPr>
          <p:cNvPr id="3095" name="Picture 23" descr="未标题-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0475" y="2610644"/>
            <a:ext cx="18605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5566787" y="1484784"/>
            <a:ext cx="604067" cy="598054"/>
            <a:chOff x="3529981" y="507683"/>
            <a:chExt cx="604366" cy="598350"/>
          </a:xfrm>
        </p:grpSpPr>
        <p:sp>
          <p:nvSpPr>
            <p:cNvPr id="33" name="椭圆 3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523471" y="1589605"/>
            <a:ext cx="3393878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数字类型</a:t>
            </a:r>
            <a:endParaRPr lang="en-US" altLang="zh-CN" sz="2276" dirty="0">
              <a:solidFill>
                <a:srgbClr val="33669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（整数、浮点数、复数）</a:t>
            </a:r>
          </a:p>
        </p:txBody>
      </p:sp>
      <p:sp>
        <p:nvSpPr>
          <p:cNvPr id="36" name="矩形 35"/>
          <p:cNvSpPr/>
          <p:nvPr/>
        </p:nvSpPr>
        <p:spPr>
          <a:xfrm>
            <a:off x="6523471" y="2751992"/>
            <a:ext cx="4410182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数字类型的操作</a:t>
            </a:r>
            <a:endParaRPr lang="en-US" altLang="zh-CN" sz="2276" dirty="0">
              <a:solidFill>
                <a:srgbClr val="336699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（运算符、内置函数、</a:t>
            </a:r>
            <a:r>
              <a:rPr lang="en-US" altLang="zh-CN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库）</a:t>
            </a:r>
            <a:endParaRPr lang="en-US" altLang="zh-CN" sz="2276" dirty="0">
              <a:solidFill>
                <a:srgbClr val="3366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66786" y="2708920"/>
            <a:ext cx="598054" cy="600254"/>
            <a:chOff x="3529981" y="507683"/>
            <a:chExt cx="598350" cy="600551"/>
          </a:xfrm>
        </p:grpSpPr>
        <p:sp>
          <p:nvSpPr>
            <p:cNvPr id="39" name="椭圆 38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3539893" y="584755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66787" y="3977470"/>
            <a:ext cx="604067" cy="598054"/>
            <a:chOff x="3529981" y="507683"/>
            <a:chExt cx="604366" cy="598350"/>
          </a:xfrm>
        </p:grpSpPr>
        <p:sp>
          <p:nvSpPr>
            <p:cNvPr id="27" name="椭圆 2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523472" y="4053365"/>
            <a:ext cx="3273653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：天天向上的力量</a:t>
            </a:r>
          </a:p>
        </p:txBody>
      </p:sp>
    </p:spTree>
    <p:extLst>
      <p:ext uri="{BB962C8B-B14F-4D97-AF65-F5344CB8AC3E}">
        <p14:creationId xmlns:p14="http://schemas.microsoft.com/office/powerpoint/2010/main" val="37952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9" grpId="0" animBg="1"/>
          <p:bldP spid="3080" grpId="0" animBg="1"/>
          <p:bldP spid="3081" grpId="0" animBg="1"/>
          <p:bldP spid="35" grpId="0"/>
          <p:bldP spid="36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9" grpId="0" animBg="1"/>
          <p:bldP spid="3080" grpId="0" animBg="1"/>
          <p:bldP spid="3081" grpId="0" animBg="1"/>
          <p:bldP spid="35" grpId="0"/>
          <p:bldP spid="36" grpId="0"/>
          <p:bldP spid="29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2135560" y="992016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一年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天，初始水平是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，每工作一天水平增加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，不工作时水平不下降，一周连续工作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天，请编写程序计算年终值。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9054" y="332656"/>
            <a:ext cx="752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编程举一反三 （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P77 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思考与练习）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192344"/>
            <a:ext cx="7278004" cy="3096344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2865"/>
              </p:ext>
            </p:extLst>
          </p:nvPr>
        </p:nvGraphicFramePr>
        <p:xfrm>
          <a:off x="2081302" y="5323335"/>
          <a:ext cx="864095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08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年终值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左箭头 8"/>
          <p:cNvSpPr/>
          <p:nvPr/>
        </p:nvSpPr>
        <p:spPr>
          <a:xfrm>
            <a:off x="5015880" y="4221088"/>
            <a:ext cx="720080" cy="21602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27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2867" y="378782"/>
            <a:ext cx="4943493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 err="1"/>
              <a:t>天天向上的力量</a:t>
            </a:r>
            <a:r>
              <a:rPr lang="en-US" dirty="0"/>
              <a:t>  </a:t>
            </a:r>
            <a:r>
              <a:rPr lang="zh-CN" altLang="en-US" dirty="0"/>
              <a:t>再续</a:t>
            </a: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484114" y="5282186"/>
            <a:ext cx="215900" cy="360045"/>
          </a:xfrm>
          <a:custGeom>
            <a:avLst/>
            <a:gdLst/>
            <a:ahLst/>
            <a:cxnLst/>
            <a:rect l="l" t="t" r="r" b="b"/>
            <a:pathLst>
              <a:path w="215900" h="360045">
                <a:moveTo>
                  <a:pt x="107823" y="0"/>
                </a:moveTo>
                <a:lnTo>
                  <a:pt x="107823" y="89915"/>
                </a:lnTo>
                <a:lnTo>
                  <a:pt x="0" y="89915"/>
                </a:lnTo>
                <a:lnTo>
                  <a:pt x="0" y="269747"/>
                </a:lnTo>
                <a:lnTo>
                  <a:pt x="107823" y="269747"/>
                </a:lnTo>
                <a:lnTo>
                  <a:pt x="107823" y="359663"/>
                </a:lnTo>
                <a:lnTo>
                  <a:pt x="215646" y="179831"/>
                </a:lnTo>
                <a:lnTo>
                  <a:pt x="107823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8762" y="1708840"/>
            <a:ext cx="8311515" cy="3429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170" algn="ctr">
              <a:spcBef>
                <a:spcPts val="100"/>
              </a:spcBef>
            </a:pPr>
            <a:r>
              <a:rPr 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72 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实例</a:t>
            </a:r>
            <a:r>
              <a:rPr lang="en-US" altLang="zh-CN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3.5 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400" b="1" spc="-1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工作日的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怎样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努力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才能弥补周末的休息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40"/>
              </a:spcBef>
            </a:pPr>
            <a:endParaRPr sz="3950" dirty="0">
              <a:latin typeface="Times New Roman" panose="02020603050405020304"/>
              <a:cs typeface="Times New Roman" panose="02020603050405020304"/>
            </a:endParaRPr>
          </a:p>
          <a:p>
            <a:pPr marL="196850" indent="-184150"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工作日模式要努力到什么水平，才能与每天努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力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1%一样？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45"/>
              </a:spcBef>
              <a:buClr>
                <a:srgbClr val="007EDE"/>
              </a:buClr>
              <a:buFont typeface="΢"/>
              <a:buChar char="-"/>
            </a:pPr>
            <a:endParaRPr sz="2050" dirty="0">
              <a:latin typeface="Times New Roman" panose="02020603050405020304"/>
              <a:cs typeface="Times New Roman" panose="02020603050405020304"/>
            </a:endParaRPr>
          </a:p>
          <a:p>
            <a:pPr marL="196850" indent="-184150"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君: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一年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天，每天进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步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1%，不停歇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40"/>
              </a:spcBef>
              <a:buClr>
                <a:srgbClr val="007EDE"/>
              </a:buClr>
              <a:buFont typeface="΢"/>
              <a:buChar char="-"/>
            </a:pPr>
            <a:endParaRPr sz="2050" dirty="0">
              <a:latin typeface="Times New Roman" panose="02020603050405020304"/>
              <a:cs typeface="Times New Roman" panose="02020603050405020304"/>
            </a:endParaRPr>
          </a:p>
          <a:p>
            <a:pPr marL="196850" indent="-184150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197485" algn="l"/>
              </a:tabLst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B君: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一年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365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天，每周工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5天休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天，休息日下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降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1%，要多努力呢？</a:t>
            </a:r>
            <a:endParaRPr sz="2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30"/>
              </a:spcBef>
            </a:pPr>
            <a:endParaRPr sz="2950" dirty="0">
              <a:latin typeface="Times New Roman" panose="02020603050405020304"/>
              <a:cs typeface="Times New Roman" panose="02020603050405020304"/>
            </a:endParaRPr>
          </a:p>
          <a:p>
            <a:pPr marL="15875" algn="ctr">
              <a:tabLst>
                <a:tab pos="3832860" algn="l"/>
              </a:tabLst>
            </a:pPr>
            <a:r>
              <a:rPr sz="28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for..in..</a:t>
            </a:r>
            <a:r>
              <a:rPr sz="2800" spc="-27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sz="28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计算思维</a:t>
            </a:r>
            <a:r>
              <a:rPr sz="28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)	</a:t>
            </a:r>
            <a:r>
              <a:rPr sz="28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while..</a:t>
            </a:r>
            <a:r>
              <a:rPr sz="2800" spc="-18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 </a:t>
            </a:r>
            <a:r>
              <a:rPr sz="28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</a:t>
            </a:r>
            <a:r>
              <a:rPr sz="2400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笨办法</a:t>
            </a:r>
            <a:r>
              <a:rPr sz="2400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4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试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错</a:t>
            </a:r>
            <a:r>
              <a:rPr sz="28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)</a:t>
            </a:r>
            <a:endParaRPr sz="2800" dirty="0">
              <a:latin typeface="Britannic Bold" panose="020B0903060703020204"/>
              <a:cs typeface="Britannic Bold" panose="020B0903060703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1962913"/>
            <a:ext cx="5327269" cy="2307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4385" y="775304"/>
            <a:ext cx="358330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天天向上的力量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3027" y="2313685"/>
            <a:ext cx="4986020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295" algn="ctr"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工作日的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怎样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努力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tabLst>
                <a:tab pos="3303270" algn="l"/>
              </a:tabLst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B君(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工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x%)	</a:t>
            </a:r>
            <a:r>
              <a:rPr sz="3000" b="1" spc="-15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3000" b="1" spc="-7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君</a:t>
            </a: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(365,</a:t>
            </a:r>
            <a:r>
              <a:rPr sz="3000" b="1" spc="-89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000" b="1" spc="-7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1%)</a:t>
            </a:r>
            <a:endParaRPr sz="3000" baseline="10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6101" y="3496055"/>
            <a:ext cx="1270" cy="0"/>
          </a:xfrm>
          <a:custGeom>
            <a:avLst/>
            <a:gdLst/>
            <a:ahLst/>
            <a:cxnLst/>
            <a:rect l="l" t="t" r="r" b="b"/>
            <a:pathLst>
              <a:path w="1269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6482" y="3496055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1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26482" y="3495675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1032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290" y="4253103"/>
            <a:ext cx="1728470" cy="595630"/>
          </a:xfrm>
          <a:custGeom>
            <a:avLst/>
            <a:gdLst/>
            <a:ahLst/>
            <a:cxnLst/>
            <a:rect l="l" t="t" r="r" b="b"/>
            <a:pathLst>
              <a:path w="1728470" h="595629">
                <a:moveTo>
                  <a:pt x="0" y="297561"/>
                </a:moveTo>
                <a:lnTo>
                  <a:pt x="864108" y="0"/>
                </a:lnTo>
                <a:lnTo>
                  <a:pt x="1728216" y="297561"/>
                </a:lnTo>
                <a:lnTo>
                  <a:pt x="864108" y="595122"/>
                </a:lnTo>
                <a:lnTo>
                  <a:pt x="0" y="297561"/>
                </a:lnTo>
                <a:close/>
              </a:path>
            </a:pathLst>
          </a:custGeom>
          <a:ln w="25146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96784" y="3495294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7165" y="3495294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7165" y="3494915"/>
            <a:ext cx="0" cy="380365"/>
          </a:xfrm>
          <a:custGeom>
            <a:avLst/>
            <a:gdLst/>
            <a:ahLst/>
            <a:cxnLst/>
            <a:rect l="l" t="t" r="r" b="b"/>
            <a:pathLst>
              <a:path h="380364">
                <a:moveTo>
                  <a:pt x="0" y="0"/>
                </a:moveTo>
                <a:lnTo>
                  <a:pt x="0" y="380364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6866" y="3876294"/>
            <a:ext cx="3170555" cy="0"/>
          </a:xfrm>
          <a:custGeom>
            <a:avLst/>
            <a:gdLst/>
            <a:ahLst/>
            <a:cxnLst/>
            <a:rect l="l" t="t" r="r" b="b"/>
            <a:pathLst>
              <a:path w="3170554">
                <a:moveTo>
                  <a:pt x="31703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26866" y="3875532"/>
            <a:ext cx="3170555" cy="0"/>
          </a:xfrm>
          <a:custGeom>
            <a:avLst/>
            <a:gdLst/>
            <a:ahLst/>
            <a:cxnLst/>
            <a:rect l="l" t="t" r="r" b="b"/>
            <a:pathLst>
              <a:path w="3170554">
                <a:moveTo>
                  <a:pt x="31703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26482" y="3875913"/>
            <a:ext cx="3171190" cy="0"/>
          </a:xfrm>
          <a:custGeom>
            <a:avLst/>
            <a:gdLst/>
            <a:ahLst/>
            <a:cxnLst/>
            <a:rect l="l" t="t" r="r" b="b"/>
            <a:pathLst>
              <a:path w="3171190">
                <a:moveTo>
                  <a:pt x="3171063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0017" y="3875532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0779" y="387553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0017" y="4253103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1" y="-888"/>
                </a:moveTo>
                <a:lnTo>
                  <a:pt x="381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40017" y="3875534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37757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2298" y="3875151"/>
            <a:ext cx="76200" cy="378460"/>
          </a:xfrm>
          <a:custGeom>
            <a:avLst/>
            <a:gdLst/>
            <a:ahLst/>
            <a:cxnLst/>
            <a:rect l="l" t="t" r="r" b="b"/>
            <a:pathLst>
              <a:path w="76200" h="378460">
                <a:moveTo>
                  <a:pt x="0" y="302132"/>
                </a:moveTo>
                <a:lnTo>
                  <a:pt x="38100" y="378332"/>
                </a:lnTo>
                <a:lnTo>
                  <a:pt x="63500" y="327532"/>
                </a:lnTo>
                <a:lnTo>
                  <a:pt x="25526" y="327532"/>
                </a:lnTo>
                <a:lnTo>
                  <a:pt x="25526" y="319150"/>
                </a:lnTo>
                <a:lnTo>
                  <a:pt x="0" y="302132"/>
                </a:lnTo>
                <a:close/>
              </a:path>
              <a:path w="76200" h="378460">
                <a:moveTo>
                  <a:pt x="25526" y="319150"/>
                </a:moveTo>
                <a:lnTo>
                  <a:pt x="25526" y="327532"/>
                </a:lnTo>
                <a:lnTo>
                  <a:pt x="38100" y="327532"/>
                </a:lnTo>
                <a:lnTo>
                  <a:pt x="25526" y="319150"/>
                </a:lnTo>
                <a:close/>
              </a:path>
              <a:path w="76200" h="378460">
                <a:moveTo>
                  <a:pt x="50673" y="0"/>
                </a:moveTo>
                <a:lnTo>
                  <a:pt x="25526" y="0"/>
                </a:lnTo>
                <a:lnTo>
                  <a:pt x="25526" y="319150"/>
                </a:lnTo>
                <a:lnTo>
                  <a:pt x="38100" y="327532"/>
                </a:lnTo>
                <a:lnTo>
                  <a:pt x="50673" y="319150"/>
                </a:lnTo>
                <a:lnTo>
                  <a:pt x="50673" y="0"/>
                </a:lnTo>
                <a:close/>
              </a:path>
              <a:path w="76200" h="378460">
                <a:moveTo>
                  <a:pt x="50673" y="319150"/>
                </a:moveTo>
                <a:lnTo>
                  <a:pt x="38100" y="327532"/>
                </a:lnTo>
                <a:lnTo>
                  <a:pt x="50673" y="327532"/>
                </a:lnTo>
                <a:lnTo>
                  <a:pt x="50673" y="319150"/>
                </a:lnTo>
                <a:close/>
              </a:path>
              <a:path w="76200" h="378460">
                <a:moveTo>
                  <a:pt x="76200" y="302132"/>
                </a:moveTo>
                <a:lnTo>
                  <a:pt x="50673" y="319150"/>
                </a:lnTo>
                <a:lnTo>
                  <a:pt x="50673" y="327532"/>
                </a:lnTo>
                <a:lnTo>
                  <a:pt x="63500" y="327532"/>
                </a:lnTo>
                <a:lnTo>
                  <a:pt x="76200" y="30213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0081" y="4357115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比较一下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8792" y="4550664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20874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6290" y="4550666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-888" y="825"/>
                </a:moveTo>
                <a:lnTo>
                  <a:pt x="888" y="8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88792" y="4552315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>
                <a:moveTo>
                  <a:pt x="208749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8410" y="4550283"/>
            <a:ext cx="2088514" cy="2540"/>
          </a:xfrm>
          <a:custGeom>
            <a:avLst/>
            <a:gdLst/>
            <a:ahLst/>
            <a:cxnLst/>
            <a:rect l="l" t="t" r="r" b="b"/>
            <a:pathLst>
              <a:path w="2088514" h="2539">
                <a:moveTo>
                  <a:pt x="2088261" y="0"/>
                </a:moveTo>
                <a:lnTo>
                  <a:pt x="0" y="2412"/>
                </a:lnTo>
              </a:path>
            </a:pathLst>
          </a:custGeom>
          <a:ln w="2514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8792" y="3384042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314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3244" y="3384042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-888" y="381"/>
                </a:moveTo>
                <a:lnTo>
                  <a:pt x="888" y="3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88792" y="3384804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31445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8412" y="3346323"/>
            <a:ext cx="315595" cy="76200"/>
          </a:xfrm>
          <a:custGeom>
            <a:avLst/>
            <a:gdLst/>
            <a:ahLst/>
            <a:cxnLst/>
            <a:rect l="l" t="t" r="r" b="b"/>
            <a:pathLst>
              <a:path w="315594" h="76200">
                <a:moveTo>
                  <a:pt x="264413" y="38100"/>
                </a:moveTo>
                <a:lnTo>
                  <a:pt x="239013" y="76200"/>
                </a:lnTo>
                <a:lnTo>
                  <a:pt x="290068" y="50672"/>
                </a:lnTo>
                <a:lnTo>
                  <a:pt x="264413" y="50672"/>
                </a:lnTo>
                <a:lnTo>
                  <a:pt x="264413" y="38100"/>
                </a:lnTo>
                <a:close/>
              </a:path>
              <a:path w="315594" h="76200">
                <a:moveTo>
                  <a:pt x="256031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256031" y="50672"/>
                </a:lnTo>
                <a:lnTo>
                  <a:pt x="264413" y="38100"/>
                </a:lnTo>
                <a:lnTo>
                  <a:pt x="256031" y="25526"/>
                </a:lnTo>
                <a:close/>
              </a:path>
              <a:path w="315594" h="76200">
                <a:moveTo>
                  <a:pt x="290067" y="25526"/>
                </a:moveTo>
                <a:lnTo>
                  <a:pt x="264413" y="25526"/>
                </a:lnTo>
                <a:lnTo>
                  <a:pt x="264413" y="50672"/>
                </a:lnTo>
                <a:lnTo>
                  <a:pt x="290068" y="50672"/>
                </a:lnTo>
                <a:lnTo>
                  <a:pt x="315213" y="38100"/>
                </a:lnTo>
                <a:lnTo>
                  <a:pt x="290067" y="25526"/>
                </a:lnTo>
                <a:close/>
              </a:path>
              <a:path w="315594" h="76200">
                <a:moveTo>
                  <a:pt x="239013" y="0"/>
                </a:moveTo>
                <a:lnTo>
                  <a:pt x="264413" y="38100"/>
                </a:lnTo>
                <a:lnTo>
                  <a:pt x="264413" y="25526"/>
                </a:lnTo>
                <a:lnTo>
                  <a:pt x="290067" y="25526"/>
                </a:lnTo>
                <a:lnTo>
                  <a:pt x="23901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9807" y="3373247"/>
            <a:ext cx="0" cy="372110"/>
          </a:xfrm>
          <a:custGeom>
            <a:avLst/>
            <a:gdLst/>
            <a:ahLst/>
            <a:cxnLst/>
            <a:rect l="l" t="t" r="r" b="b"/>
            <a:pathLst>
              <a:path h="372110">
                <a:moveTo>
                  <a:pt x="0" y="0"/>
                </a:moveTo>
                <a:lnTo>
                  <a:pt x="0" y="3716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8412" y="3373754"/>
            <a:ext cx="1905" cy="370840"/>
          </a:xfrm>
          <a:custGeom>
            <a:avLst/>
            <a:gdLst/>
            <a:ahLst/>
            <a:cxnLst/>
            <a:rect l="l" t="t" r="r" b="b"/>
            <a:pathLst>
              <a:path w="1905" h="370839">
                <a:moveTo>
                  <a:pt x="0" y="0"/>
                </a:moveTo>
                <a:lnTo>
                  <a:pt x="1905" y="370586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89173" y="4116196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3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8410" y="4116704"/>
            <a:ext cx="2540" cy="449580"/>
          </a:xfrm>
          <a:custGeom>
            <a:avLst/>
            <a:gdLst/>
            <a:ahLst/>
            <a:cxnLst/>
            <a:rect l="l" t="t" r="r" b="b"/>
            <a:pathLst>
              <a:path w="2539" h="449579">
                <a:moveTo>
                  <a:pt x="2412" y="0"/>
                </a:moveTo>
                <a:lnTo>
                  <a:pt x="0" y="449326"/>
                </a:lnTo>
              </a:path>
            </a:pathLst>
          </a:custGeom>
          <a:ln w="2514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639949" y="3766949"/>
            <a:ext cx="1300480" cy="285335"/>
          </a:xfrm>
          <a:prstGeom prst="rect">
            <a:avLst/>
          </a:prstGeom>
          <a:ln w="25146">
            <a:solidFill>
              <a:srgbClr val="FF7B1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6360">
              <a:spcBef>
                <a:spcPts val="305"/>
              </a:spcBef>
            </a:pP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再加点儿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7598" y="4232149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比不过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52971" y="4853178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8"/>
                </a:moveTo>
                <a:lnTo>
                  <a:pt x="380" y="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3734" y="48531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4">
                <a:moveTo>
                  <a:pt x="0" y="0"/>
                </a:moveTo>
                <a:lnTo>
                  <a:pt x="0" y="4143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52971" y="5267566"/>
            <a:ext cx="1270" cy="0"/>
          </a:xfrm>
          <a:custGeom>
            <a:avLst/>
            <a:gdLst/>
            <a:ahLst/>
            <a:cxnLst/>
            <a:rect l="l" t="t" r="r" b="b"/>
            <a:pathLst>
              <a:path w="1270">
                <a:moveTo>
                  <a:pt x="380" y="-889"/>
                </a:moveTo>
                <a:lnTo>
                  <a:pt x="380" y="8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2971" y="48531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4">
                <a:moveTo>
                  <a:pt x="0" y="4143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5253" y="4852796"/>
            <a:ext cx="76200" cy="415290"/>
          </a:xfrm>
          <a:custGeom>
            <a:avLst/>
            <a:gdLst/>
            <a:ahLst/>
            <a:cxnLst/>
            <a:rect l="l" t="t" r="r" b="b"/>
            <a:pathLst>
              <a:path w="76200" h="415289">
                <a:moveTo>
                  <a:pt x="0" y="338950"/>
                </a:moveTo>
                <a:lnTo>
                  <a:pt x="38100" y="415150"/>
                </a:lnTo>
                <a:lnTo>
                  <a:pt x="63500" y="364350"/>
                </a:lnTo>
                <a:lnTo>
                  <a:pt x="25526" y="364350"/>
                </a:lnTo>
                <a:lnTo>
                  <a:pt x="25526" y="355968"/>
                </a:lnTo>
                <a:lnTo>
                  <a:pt x="0" y="338950"/>
                </a:lnTo>
                <a:close/>
              </a:path>
              <a:path w="76200" h="415289">
                <a:moveTo>
                  <a:pt x="25526" y="355968"/>
                </a:moveTo>
                <a:lnTo>
                  <a:pt x="25526" y="364350"/>
                </a:lnTo>
                <a:lnTo>
                  <a:pt x="38100" y="364350"/>
                </a:lnTo>
                <a:lnTo>
                  <a:pt x="25526" y="355968"/>
                </a:lnTo>
                <a:close/>
              </a:path>
              <a:path w="76200" h="415289">
                <a:moveTo>
                  <a:pt x="50673" y="0"/>
                </a:moveTo>
                <a:lnTo>
                  <a:pt x="25526" y="0"/>
                </a:lnTo>
                <a:lnTo>
                  <a:pt x="25526" y="355968"/>
                </a:lnTo>
                <a:lnTo>
                  <a:pt x="38100" y="364350"/>
                </a:lnTo>
                <a:lnTo>
                  <a:pt x="50673" y="355968"/>
                </a:lnTo>
                <a:lnTo>
                  <a:pt x="50673" y="0"/>
                </a:lnTo>
                <a:close/>
              </a:path>
              <a:path w="76200" h="415289">
                <a:moveTo>
                  <a:pt x="50673" y="355968"/>
                </a:moveTo>
                <a:lnTo>
                  <a:pt x="38100" y="364350"/>
                </a:lnTo>
                <a:lnTo>
                  <a:pt x="50673" y="364350"/>
                </a:lnTo>
                <a:lnTo>
                  <a:pt x="50673" y="355968"/>
                </a:lnTo>
                <a:close/>
              </a:path>
              <a:path w="76200" h="415289">
                <a:moveTo>
                  <a:pt x="76200" y="338950"/>
                </a:moveTo>
                <a:lnTo>
                  <a:pt x="50673" y="355968"/>
                </a:lnTo>
                <a:lnTo>
                  <a:pt x="50673" y="364350"/>
                </a:lnTo>
                <a:lnTo>
                  <a:pt x="63500" y="364350"/>
                </a:lnTo>
                <a:lnTo>
                  <a:pt x="76200" y="3389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89955" y="4916934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比上了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48909" y="5268088"/>
            <a:ext cx="1008380" cy="276999"/>
          </a:xfrm>
          <a:prstGeom prst="rect">
            <a:avLst/>
          </a:prstGeom>
          <a:solidFill>
            <a:srgbClr val="FDFDF9"/>
          </a:solidFill>
          <a:ln w="25146">
            <a:solidFill>
              <a:srgbClr val="FF7B1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27965">
              <a:spcBef>
                <a:spcPts val="240"/>
              </a:spcBef>
            </a:pP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输出x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52561" y="4724654"/>
            <a:ext cx="1802764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8890" algn="ctr">
              <a:spcBef>
                <a:spcPts val="675"/>
              </a:spcBef>
            </a:pPr>
            <a:r>
              <a:rPr sz="24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def..while..</a:t>
            </a:r>
            <a:endParaRPr sz="2400">
              <a:latin typeface="Britannic Bold" panose="020B0903060703020204"/>
              <a:cs typeface="Britannic Bold" panose="020B0903060703020204"/>
            </a:endParaRPr>
          </a:p>
          <a:p>
            <a:pPr algn="ctr">
              <a:spcBef>
                <a:spcPts val="580"/>
              </a:spcBef>
            </a:pPr>
            <a:r>
              <a:rPr sz="24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</a:t>
            </a:r>
            <a:r>
              <a:rPr sz="2000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笨办法</a:t>
            </a:r>
            <a:r>
              <a:rPr sz="2000" spc="-5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试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错</a:t>
            </a:r>
            <a:r>
              <a:rPr sz="24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)</a:t>
            </a:r>
            <a:endParaRPr sz="2400">
              <a:latin typeface="Britannic Bold" panose="020B0903060703020204"/>
              <a:cs typeface="Britannic Bold" panose="020B0903060703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2362369" y="1004502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dayup1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，存放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天每天都进步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定义变量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dayup2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，存放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天，每周两天退步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天进步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dayfactor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dayfactor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dayup2&gt;dayup1?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不满足的话，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dayfactor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+=0.001;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上述比较式成立 （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29054" y="332656"/>
            <a:ext cx="3134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编程分析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29053" y="5145185"/>
            <a:ext cx="26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667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423592" y="476673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P76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（另一种写法）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066229"/>
            <a:ext cx="12241360" cy="52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4518" y="526658"/>
            <a:ext cx="358330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天天向上的力量</a:t>
            </a:r>
          </a:p>
        </p:txBody>
      </p:sp>
      <p:sp>
        <p:nvSpPr>
          <p:cNvPr id="8" name="object 8"/>
          <p:cNvSpPr/>
          <p:nvPr/>
        </p:nvSpPr>
        <p:spPr>
          <a:xfrm>
            <a:off x="2351532" y="1988821"/>
            <a:ext cx="7777480" cy="3839845"/>
          </a:xfrm>
          <a:custGeom>
            <a:avLst/>
            <a:gdLst/>
            <a:ahLst/>
            <a:cxnLst/>
            <a:rect l="l" t="t" r="r" b="b"/>
            <a:pathLst>
              <a:path w="7777480" h="3839845">
                <a:moveTo>
                  <a:pt x="0" y="3839717"/>
                </a:moveTo>
                <a:lnTo>
                  <a:pt x="7776972" y="3839717"/>
                </a:lnTo>
                <a:lnTo>
                  <a:pt x="7776972" y="0"/>
                </a:lnTo>
                <a:lnTo>
                  <a:pt x="0" y="0"/>
                </a:lnTo>
                <a:lnTo>
                  <a:pt x="0" y="383971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8485" y="1985774"/>
            <a:ext cx="7783195" cy="3846195"/>
          </a:xfrm>
          <a:custGeom>
            <a:avLst/>
            <a:gdLst/>
            <a:ahLst/>
            <a:cxnLst/>
            <a:rect l="l" t="t" r="r" b="b"/>
            <a:pathLst>
              <a:path w="7783195" h="3846195">
                <a:moveTo>
                  <a:pt x="7781671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844442"/>
                </a:lnTo>
                <a:lnTo>
                  <a:pt x="1358" y="3845814"/>
                </a:lnTo>
                <a:lnTo>
                  <a:pt x="7781671" y="3845814"/>
                </a:lnTo>
                <a:lnTo>
                  <a:pt x="7783068" y="3844442"/>
                </a:lnTo>
                <a:lnTo>
                  <a:pt x="7783068" y="3842156"/>
                </a:lnTo>
                <a:lnTo>
                  <a:pt x="3657" y="3842156"/>
                </a:lnTo>
                <a:lnTo>
                  <a:pt x="3657" y="3682"/>
                </a:lnTo>
                <a:lnTo>
                  <a:pt x="7783068" y="3682"/>
                </a:lnTo>
                <a:lnTo>
                  <a:pt x="7783068" y="1397"/>
                </a:lnTo>
                <a:lnTo>
                  <a:pt x="7781671" y="0"/>
                </a:lnTo>
                <a:close/>
              </a:path>
              <a:path w="7783195" h="3846195">
                <a:moveTo>
                  <a:pt x="7783068" y="3682"/>
                </a:moveTo>
                <a:lnTo>
                  <a:pt x="7779385" y="3682"/>
                </a:lnTo>
                <a:lnTo>
                  <a:pt x="7779385" y="3842156"/>
                </a:lnTo>
                <a:lnTo>
                  <a:pt x="7783068" y="3842156"/>
                </a:lnTo>
                <a:lnTo>
                  <a:pt x="7783068" y="3682"/>
                </a:lnTo>
                <a:close/>
              </a:path>
              <a:path w="7783195" h="3846195">
                <a:moveTo>
                  <a:pt x="7778242" y="4825"/>
                </a:moveTo>
                <a:lnTo>
                  <a:pt x="4876" y="4825"/>
                </a:lnTo>
                <a:lnTo>
                  <a:pt x="4876" y="3840937"/>
                </a:lnTo>
                <a:lnTo>
                  <a:pt x="7778242" y="3840937"/>
                </a:lnTo>
                <a:lnTo>
                  <a:pt x="7778242" y="3839717"/>
                </a:lnTo>
                <a:lnTo>
                  <a:pt x="6096" y="3839717"/>
                </a:lnTo>
                <a:lnTo>
                  <a:pt x="6096" y="6095"/>
                </a:lnTo>
                <a:lnTo>
                  <a:pt x="7778242" y="6095"/>
                </a:lnTo>
                <a:lnTo>
                  <a:pt x="7778242" y="4825"/>
                </a:lnTo>
                <a:close/>
              </a:path>
              <a:path w="7783195" h="3846195">
                <a:moveTo>
                  <a:pt x="7778242" y="6095"/>
                </a:moveTo>
                <a:lnTo>
                  <a:pt x="7776972" y="6095"/>
                </a:lnTo>
                <a:lnTo>
                  <a:pt x="7776972" y="3839717"/>
                </a:lnTo>
                <a:lnTo>
                  <a:pt x="7778242" y="3839717"/>
                </a:lnTo>
                <a:lnTo>
                  <a:pt x="7778242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8336" y="1007745"/>
            <a:ext cx="4631055" cy="4345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e3.5 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DayDayUp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365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57200" marR="2339975" indent="-445135">
              <a:lnSpc>
                <a:spcPct val="120000"/>
              </a:lnSpc>
            </a:pPr>
            <a:r>
              <a:rPr sz="2000" b="1" i="1" spc="-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-5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srgbClr val="0020FF"/>
                </a:solidFill>
                <a:latin typeface="Consolas" panose="020B0609020204030204"/>
                <a:cs typeface="Consolas" panose="020B0609020204030204"/>
              </a:rPr>
              <a:t>dayUP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(df): </a:t>
            </a:r>
          </a:p>
          <a:p>
            <a:pPr marL="457200" marR="2339975" indent="-445135">
              <a:lnSpc>
                <a:spcPct val="120000"/>
              </a:lnSpc>
            </a:pPr>
            <a:r>
              <a:rPr lang="en-US" sz="2000" b="1" spc="-10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57200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(365):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790575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% 7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8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[6,0]: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3571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dayup*(1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-</a:t>
            </a:r>
            <a:r>
              <a:rPr sz="2000" b="1" spc="-9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0.01)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790575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3571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dayup*(1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df)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 marR="2117725" indent="444500">
              <a:lnSpc>
                <a:spcPct val="120000"/>
              </a:lnSpc>
            </a:pPr>
            <a:r>
              <a:rPr sz="2000" b="1" i="1" spc="-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spc="-10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</a:t>
            </a:r>
          </a:p>
          <a:p>
            <a:pPr marL="12700" marR="2117725">
              <a:lnSpc>
                <a:spcPct val="12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dayfactor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0.01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85"/>
              </a:spcBef>
            </a:pPr>
            <a:r>
              <a:rPr sz="2000" b="1" i="1" spc="-10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dayUP(dayfactor)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37.78: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5720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dayfactor +=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0.001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8846" y="5707380"/>
            <a:ext cx="757872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日的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努</a:t>
            </a:r>
            <a:r>
              <a:rPr sz="200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力参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{:.3f}</a:t>
            </a:r>
            <a:r>
              <a:rPr sz="2000" b="1" spc="-47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.format(dayfactor))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3156" y="1534972"/>
            <a:ext cx="3090545" cy="253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根据</a:t>
            </a:r>
            <a:r>
              <a:rPr sz="2400" b="1" spc="-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df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参数计算工作日力量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函数 参数不同，这段代码可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共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ts val="96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def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保留字用于定义函数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1760" y="4221937"/>
            <a:ext cx="2806065" cy="13646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spcBef>
                <a:spcPts val="1055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sz="2400" b="1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保留字判断条件是否成立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ts val="96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条件成立时循环执行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2839" y="1121665"/>
            <a:ext cx="7638415" cy="4342765"/>
          </a:xfrm>
          <a:custGeom>
            <a:avLst/>
            <a:gdLst/>
            <a:ahLst/>
            <a:cxnLst/>
            <a:rect l="l" t="t" r="r" b="b"/>
            <a:pathLst>
              <a:path w="7638415" h="4342765">
                <a:moveTo>
                  <a:pt x="7636890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4341266"/>
                </a:lnTo>
                <a:lnTo>
                  <a:pt x="1358" y="4342638"/>
                </a:lnTo>
                <a:lnTo>
                  <a:pt x="7636890" y="4342638"/>
                </a:lnTo>
                <a:lnTo>
                  <a:pt x="7638288" y="4341266"/>
                </a:lnTo>
                <a:lnTo>
                  <a:pt x="7638288" y="4338980"/>
                </a:lnTo>
                <a:lnTo>
                  <a:pt x="3657" y="4338980"/>
                </a:lnTo>
                <a:lnTo>
                  <a:pt x="3657" y="3683"/>
                </a:lnTo>
                <a:lnTo>
                  <a:pt x="7638288" y="3683"/>
                </a:lnTo>
                <a:lnTo>
                  <a:pt x="7638288" y="1397"/>
                </a:lnTo>
                <a:lnTo>
                  <a:pt x="7636890" y="0"/>
                </a:lnTo>
                <a:close/>
              </a:path>
              <a:path w="7638415" h="4342765">
                <a:moveTo>
                  <a:pt x="7638288" y="3683"/>
                </a:moveTo>
                <a:lnTo>
                  <a:pt x="7634605" y="3683"/>
                </a:lnTo>
                <a:lnTo>
                  <a:pt x="7634605" y="4338980"/>
                </a:lnTo>
                <a:lnTo>
                  <a:pt x="7638288" y="4338980"/>
                </a:lnTo>
                <a:lnTo>
                  <a:pt x="7638288" y="3683"/>
                </a:lnTo>
                <a:close/>
              </a:path>
              <a:path w="7638415" h="4342765">
                <a:moveTo>
                  <a:pt x="7633461" y="4825"/>
                </a:moveTo>
                <a:lnTo>
                  <a:pt x="4876" y="4825"/>
                </a:lnTo>
                <a:lnTo>
                  <a:pt x="4876" y="4337761"/>
                </a:lnTo>
                <a:lnTo>
                  <a:pt x="7633461" y="4337761"/>
                </a:lnTo>
                <a:lnTo>
                  <a:pt x="7633461" y="4336542"/>
                </a:lnTo>
                <a:lnTo>
                  <a:pt x="6096" y="4336542"/>
                </a:lnTo>
                <a:lnTo>
                  <a:pt x="6096" y="6096"/>
                </a:lnTo>
                <a:lnTo>
                  <a:pt x="7633461" y="6096"/>
                </a:lnTo>
                <a:lnTo>
                  <a:pt x="7633461" y="4825"/>
                </a:lnTo>
                <a:close/>
              </a:path>
              <a:path w="7638415" h="4342765">
                <a:moveTo>
                  <a:pt x="7633461" y="6096"/>
                </a:moveTo>
                <a:lnTo>
                  <a:pt x="7632192" y="6095"/>
                </a:lnTo>
                <a:lnTo>
                  <a:pt x="7632192" y="4336542"/>
                </a:lnTo>
                <a:lnTo>
                  <a:pt x="7633461" y="4336542"/>
                </a:lnTo>
                <a:lnTo>
                  <a:pt x="7633461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03971" y="5301234"/>
            <a:ext cx="1538477" cy="5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38614" y="5498778"/>
            <a:ext cx="6520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b="1" dirty="0">
                <a:latin typeface="Consolas" panose="020B0609020204030204"/>
                <a:cs typeface="Consolas" panose="020B0609020204030204"/>
              </a:rPr>
              <a:t>(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工作日的努力参数是</a:t>
            </a:r>
            <a:r>
              <a:rPr spc="-5" dirty="0">
                <a:solidFill>
                  <a:srgbClr val="1DB41D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{:.3f}</a:t>
            </a:r>
            <a:r>
              <a:rPr b="1" spc="-50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.format(dayfactor))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R="81915" algn="r">
              <a:spcBef>
                <a:spcPts val="1255"/>
              </a:spcBef>
            </a:pPr>
            <a:endParaRPr sz="1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7734" y="1408940"/>
            <a:ext cx="180276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8890" algn="ctr">
              <a:spcBef>
                <a:spcPts val="675"/>
              </a:spcBef>
            </a:pPr>
            <a:r>
              <a:rPr sz="24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def..while..</a:t>
            </a:r>
            <a:endParaRPr sz="2400">
              <a:latin typeface="Britannic Bold" panose="020B0903060703020204"/>
              <a:cs typeface="Britannic Bold" panose="020B0903060703020204"/>
            </a:endParaRPr>
          </a:p>
          <a:p>
            <a:pPr algn="ctr">
              <a:spcBef>
                <a:spcPts val="575"/>
              </a:spcBef>
            </a:pPr>
            <a:r>
              <a:rPr sz="2400" spc="-5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(</a:t>
            </a:r>
            <a:r>
              <a:rPr sz="2000" spc="-5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笨办法</a:t>
            </a:r>
            <a:r>
              <a:rPr sz="2000" spc="-10" dirty="0">
                <a:solidFill>
                  <a:srgbClr val="00AF50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试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错</a:t>
            </a:r>
            <a:r>
              <a:rPr sz="2400" dirty="0">
                <a:solidFill>
                  <a:srgbClr val="C00000"/>
                </a:solidFill>
                <a:latin typeface="Britannic Bold" panose="020B0903060703020204"/>
                <a:cs typeface="Britannic Bold" panose="020B0903060703020204"/>
              </a:rPr>
              <a:t>)</a:t>
            </a:r>
            <a:endParaRPr sz="2400">
              <a:latin typeface="Britannic Bold" panose="020B0903060703020204"/>
              <a:cs typeface="Britannic Bold" panose="020B0903060703020204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2072641" y="666116"/>
            <a:ext cx="4497705" cy="46679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spcBef>
                <a:spcPts val="480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#DayDayUpQ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.py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457200" marR="2339975" indent="-445135">
              <a:lnSpc>
                <a:spcPct val="120000"/>
              </a:lnSpc>
            </a:pPr>
            <a:r>
              <a:rPr sz="2000" b="1" i="1" spc="-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-5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srgbClr val="0020FF"/>
                </a:solidFill>
                <a:latin typeface="Consolas" panose="020B0609020204030204"/>
                <a:cs typeface="Consolas" panose="020B0609020204030204"/>
              </a:rPr>
              <a:t>dayUP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(df): </a:t>
            </a:r>
          </a:p>
          <a:p>
            <a:pPr marL="457200" marR="2339975" indent="-445135">
              <a:lnSpc>
                <a:spcPct val="120000"/>
              </a:lnSpc>
            </a:pPr>
            <a:r>
              <a:rPr lang="en-US" sz="2000" b="1" spc="-10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8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457200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(365):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790575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% 7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8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[6,0]: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3571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dayup*(1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-</a:t>
            </a:r>
            <a:r>
              <a:rPr sz="2000" b="1" spc="-9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0.01)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790575">
              <a:spcBef>
                <a:spcPts val="3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3571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dayup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dayup*(1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df)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2117725" indent="444500">
              <a:lnSpc>
                <a:spcPct val="120000"/>
              </a:lnSpc>
            </a:pPr>
            <a:r>
              <a:rPr sz="2000" b="1" i="1" spc="-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spc="-105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dayup</a:t>
            </a:r>
          </a:p>
          <a:p>
            <a:pPr marL="12700" marR="2117725">
              <a:lnSpc>
                <a:spcPct val="120000"/>
              </a:lnSpc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dayfactor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9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0.01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85"/>
              </a:spcBef>
            </a:pPr>
            <a:r>
              <a:rPr sz="2000" b="1" i="1" spc="-10" dirty="0">
                <a:solidFill>
                  <a:srgbClr val="FF7B1F"/>
                </a:solidFill>
                <a:latin typeface="Consolas" panose="020B0609020204030204"/>
                <a:cs typeface="Consolas" panose="020B0609020204030204"/>
              </a:rPr>
              <a:t>while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dayUP(dayfactor)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37.78: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457200">
              <a:spcBef>
                <a:spcPts val="38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dayfactor +=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0.001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2069719" y="548680"/>
            <a:ext cx="8229600" cy="2819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36830" algn="ctr">
              <a:spcBef>
                <a:spcPts val="100"/>
              </a:spcBef>
            </a:pPr>
            <a:r>
              <a:rPr sz="2400" dirty="0" err="1"/>
              <a:t>天天向上的力量</a:t>
            </a:r>
            <a:r>
              <a:rPr lang="en-US" sz="2400" dirty="0"/>
              <a:t>  </a:t>
            </a:r>
            <a:r>
              <a:rPr lang="zh-CN" altLang="en-US" sz="2400" dirty="0"/>
              <a:t>举一反三</a:t>
            </a:r>
            <a:endParaRPr sz="2400" dirty="0"/>
          </a:p>
          <a:p>
            <a:pPr marL="45720">
              <a:spcBef>
                <a:spcPts val="25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0670" indent="-222250">
              <a:buClr>
                <a:srgbClr val="007EDE"/>
              </a:buClr>
              <a:buFont typeface="΢"/>
              <a:buChar char="-"/>
              <a:tabLst>
                <a:tab pos="281305" algn="l"/>
              </a:tabLst>
            </a:pPr>
            <a:r>
              <a:rPr sz="2400" dirty="0">
                <a:solidFill>
                  <a:srgbClr val="000000"/>
                </a:solidFill>
              </a:rPr>
              <a:t>实例虽然仅包含8-1</a:t>
            </a:r>
            <a:r>
              <a:rPr sz="2400" spc="-5" dirty="0">
                <a:solidFill>
                  <a:srgbClr val="000000"/>
                </a:solidFill>
              </a:rPr>
              <a:t>2</a:t>
            </a:r>
            <a:r>
              <a:rPr sz="2400" dirty="0">
                <a:solidFill>
                  <a:srgbClr val="000000"/>
                </a:solidFill>
              </a:rPr>
              <a:t>行代码，但包含很多语法元素</a:t>
            </a:r>
          </a:p>
          <a:p>
            <a:pPr marL="45720"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0670" indent="-222250">
              <a:buClr>
                <a:srgbClr val="007EDE"/>
              </a:buClr>
              <a:buFont typeface="΢"/>
              <a:buChar char="-"/>
              <a:tabLst>
                <a:tab pos="281305" algn="l"/>
              </a:tabLst>
            </a:pPr>
            <a:r>
              <a:rPr sz="2400" dirty="0">
                <a:solidFill>
                  <a:srgbClr val="000000"/>
                </a:solidFill>
              </a:rPr>
              <a:t>条件循环、计数循环、分支、函数、计算思维</a:t>
            </a:r>
          </a:p>
          <a:p>
            <a:pPr marL="45720"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80670" indent="-222250">
              <a:buClr>
                <a:srgbClr val="007EDE"/>
              </a:buClr>
              <a:buFont typeface="΢"/>
              <a:buChar char="-"/>
              <a:tabLst>
                <a:tab pos="281305" algn="l"/>
              </a:tabLst>
            </a:pPr>
            <a:r>
              <a:rPr sz="2400" dirty="0">
                <a:solidFill>
                  <a:srgbClr val="000000"/>
                </a:solidFill>
              </a:rPr>
              <a:t>清楚理解这些代码能够快速入门</a:t>
            </a:r>
            <a:r>
              <a:rPr sz="2400" spc="-5" dirty="0">
                <a:solidFill>
                  <a:srgbClr val="000000"/>
                </a:solidFill>
              </a:rPr>
              <a:t>Python</a:t>
            </a:r>
            <a:r>
              <a:rPr sz="2400" dirty="0">
                <a:solidFill>
                  <a:srgbClr val="000000"/>
                </a:solidFill>
              </a:rPr>
              <a:t>语言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2135560" y="374679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每天进步一点点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0.001,  0.005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，一年之后进步多少？ 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每天退步一点点 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0.001   0.005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，一年之后退步多少？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148363" y="494318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工作日进步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0.01, 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周末不退步，一年之后进步多少？ 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三天打鱼 两天晒网，一年之后退步多少？</a:t>
            </a:r>
          </a:p>
        </p:txBody>
      </p:sp>
      <p:sp>
        <p:nvSpPr>
          <p:cNvPr id="12" name="object 9"/>
          <p:cNvSpPr/>
          <p:nvPr/>
        </p:nvSpPr>
        <p:spPr>
          <a:xfrm>
            <a:off x="8977884" y="308146"/>
            <a:ext cx="1690116" cy="2445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课程小节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76276" y="13503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有三种数字类型  整数型 浮点数型 复数型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84766" y="207090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数学运算符  易混淆的有：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 %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pow( ) abs( ) round( ) max( 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99630" y="408793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天天向上的力量   循环、分支、定义函数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11824" y="2780928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  <p:sp>
        <p:nvSpPr>
          <p:cNvPr id="3" name="object 9"/>
          <p:cNvSpPr/>
          <p:nvPr/>
        </p:nvSpPr>
        <p:spPr>
          <a:xfrm>
            <a:off x="7896200" y="1907072"/>
            <a:ext cx="1690116" cy="2445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30526" y="2596358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6109460" y="2714645"/>
            <a:ext cx="5109091" cy="1223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数字类型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整数型、浮点数型和复数型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471698" y="280725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748461" y="280725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22384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2158669" y="-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3.1   </a:t>
            </a:r>
            <a:r>
              <a:rPr lang="zh-CN" altLang="en-US" dirty="0">
                <a:solidFill>
                  <a:srgbClr val="D60093"/>
                </a:solidFill>
              </a:rPr>
              <a:t>数字类型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394773" y="936205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语言提供 整数、浮点数、复数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种数字类型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775520" y="1584425"/>
            <a:ext cx="86127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整数类型和数学中的整数的概念一致，一般认为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对整数的取值没有限制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1010, 99, -217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二进制，以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0b010, -0B101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八进制，以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0o123, -0O456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十六进制，以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0x9a, -0X89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140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/>
          <p:cNvSpPr txBox="1"/>
          <p:nvPr/>
        </p:nvSpPr>
        <p:spPr>
          <a:xfrm>
            <a:off x="2530244" y="88088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浮点数类型和数学中的小数概念一致，表示带小数的值；</a:t>
            </a:r>
            <a:endParaRPr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浮点数必须带小数部分，小数部分可以是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530244" y="24595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浮点数可用十进制表示，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也可以用科学计数法表示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使用字母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作为幂的符号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，格式如下：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&lt;a&gt;e&lt;b&gt;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&lt;a&gt;E&lt;b&gt;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a*10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538074" y="436510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-77.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-2.17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96e4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4.3e-3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9.6E5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都是浮点数的正确表示。</a:t>
            </a:r>
          </a:p>
        </p:txBody>
      </p:sp>
      <p:sp>
        <p:nvSpPr>
          <p:cNvPr id="3" name="矩形 2"/>
          <p:cNvSpPr/>
          <p:nvPr/>
        </p:nvSpPr>
        <p:spPr>
          <a:xfrm>
            <a:off x="2530244" y="287599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5533543"/>
            <a:ext cx="4009524" cy="9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86" y="5501305"/>
            <a:ext cx="2854630" cy="10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610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/>
          <p:cNvSpPr txBox="1"/>
          <p:nvPr/>
        </p:nvSpPr>
        <p:spPr>
          <a:xfrm>
            <a:off x="2522717" y="837065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复数类型和数学中的复数概念一致，用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表示虚部，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被称为复数，其中，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是实部，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是虚部</a:t>
            </a:r>
          </a:p>
        </p:txBody>
      </p:sp>
      <p:sp>
        <p:nvSpPr>
          <p:cNvPr id="14" name="矩形 13"/>
          <p:cNvSpPr/>
          <p:nvPr/>
        </p:nvSpPr>
        <p:spPr>
          <a:xfrm>
            <a:off x="2530244" y="287599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639616" y="247230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例如，定义一个变量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指代一个复数：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13" y="3089138"/>
            <a:ext cx="3142857" cy="1095238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2650029" y="414627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复数可以单独访问其实部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(.real)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和虚部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941169"/>
            <a:ext cx="5304762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63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7"/>
          <p:cNvSpPr txBox="1"/>
          <p:nvPr/>
        </p:nvSpPr>
        <p:spPr>
          <a:xfrm>
            <a:off x="2495600" y="1052737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的输出默认均为十进制，除非特别指定输出格式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的输出默认均为十进制，除非特别指定输出格式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9" name="object 12"/>
          <p:cNvSpPr txBox="1"/>
          <p:nvPr/>
        </p:nvSpPr>
        <p:spPr>
          <a:xfrm>
            <a:off x="2799149" y="3169325"/>
            <a:ext cx="72417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例如：若复数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400" spc="-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z.real</a:t>
            </a:r>
            <a:r>
              <a:rPr sz="2400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获得实部</a:t>
            </a:r>
            <a:r>
              <a:rPr lang="en-US" sz="24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400" spc="-5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z.imag</a:t>
            </a:r>
            <a:r>
              <a:rPr sz="2400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获得虚部</a:t>
            </a:r>
            <a:endParaRPr sz="24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0244" y="287599"/>
            <a:ext cx="5854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 整数、浮点数、复数的进一步理解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2495600" y="2274681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复数可以单独输出实部和虚部，以浮点数形式输出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495600" y="3861048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浮点数有不确定尾数问题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原因是，十进制小数变换成二进制小数存放时，可能出现无限不循环的小数部分，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Pyhton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语言只能确保前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位小数位的准确性，第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位是四舍五入的，也就说，浮点数在计算机里保存的值和你想要的尾数不一定相同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浮点数不要比较大小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136476"/>
            <a:ext cx="948574" cy="9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15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1852"/>
          <a:stretch/>
        </p:blipFill>
        <p:spPr>
          <a:xfrm>
            <a:off x="0" y="548680"/>
            <a:ext cx="11496600" cy="3600400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2171564" y="4797153"/>
            <a:ext cx="78488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函数可以输出（）中变量的类型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61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4cc314a-4a76-4330-9923-d21061efea6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</TotalTime>
  <Words>2375</Words>
  <Application>Microsoft Office PowerPoint</Application>
  <PresentationFormat>宽屏</PresentationFormat>
  <Paragraphs>364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΢</vt:lpstr>
      <vt:lpstr>华文琥珀</vt:lpstr>
      <vt:lpstr>微软雅黑</vt:lpstr>
      <vt:lpstr>微软雅黑</vt:lpstr>
      <vt:lpstr>Arial</vt:lpstr>
      <vt:lpstr>Britannic Bold</vt:lpstr>
      <vt:lpstr>Calibri</vt:lpstr>
      <vt:lpstr>Calibri Light</vt:lpstr>
      <vt:lpstr>Consolas</vt:lpstr>
      <vt:lpstr>Times New Roman</vt:lpstr>
      <vt:lpstr>Wingdings</vt:lpstr>
      <vt:lpstr>回顾</vt:lpstr>
      <vt:lpstr>PowerPoint 演示文稿</vt:lpstr>
      <vt:lpstr>前情回顾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数字类型的操作</vt:lpstr>
      <vt:lpstr>数值运算操作符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 math库使用 （P69 3.3）</vt:lpstr>
      <vt:lpstr>PowerPoint 演示文稿</vt:lpstr>
      <vt:lpstr>PowerPoint 演示文稿</vt:lpstr>
      <vt:lpstr>数字类型及操作</vt:lpstr>
      <vt:lpstr>PowerPoint 演示文稿</vt:lpstr>
      <vt:lpstr>PowerPoint 演示文稿</vt:lpstr>
      <vt:lpstr>PowerPoint 演示文稿</vt:lpstr>
      <vt:lpstr>天天向上的力量  续</vt:lpstr>
      <vt:lpstr>PowerPoint 演示文稿</vt:lpstr>
      <vt:lpstr>PowerPoint 演示文稿</vt:lpstr>
      <vt:lpstr>PowerPoint 演示文稿</vt:lpstr>
      <vt:lpstr>天天向上的力量  再续</vt:lpstr>
      <vt:lpstr>天天向上的力量</vt:lpstr>
      <vt:lpstr>PowerPoint 演示文稿</vt:lpstr>
      <vt:lpstr>PowerPoint 演示文稿</vt:lpstr>
      <vt:lpstr>天天向上的力量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418</cp:revision>
  <dcterms:created xsi:type="dcterms:W3CDTF">2018-02-20T14:19:00Z</dcterms:created>
  <dcterms:modified xsi:type="dcterms:W3CDTF">2022-03-01T03:11:58Z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