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44"/>
  </p:notesMasterIdLst>
  <p:sldIdLst>
    <p:sldId id="334" r:id="rId2"/>
    <p:sldId id="397" r:id="rId3"/>
    <p:sldId id="561" r:id="rId4"/>
    <p:sldId id="425" r:id="rId5"/>
    <p:sldId id="573" r:id="rId6"/>
    <p:sldId id="574" r:id="rId7"/>
    <p:sldId id="575" r:id="rId8"/>
    <p:sldId id="562" r:id="rId9"/>
    <p:sldId id="512" r:id="rId10"/>
    <p:sldId id="426" r:id="rId11"/>
    <p:sldId id="577" r:id="rId12"/>
    <p:sldId id="564" r:id="rId13"/>
    <p:sldId id="584" r:id="rId14"/>
    <p:sldId id="565" r:id="rId15"/>
    <p:sldId id="515" r:id="rId16"/>
    <p:sldId id="566" r:id="rId17"/>
    <p:sldId id="576" r:id="rId18"/>
    <p:sldId id="568" r:id="rId19"/>
    <p:sldId id="523" r:id="rId20"/>
    <p:sldId id="524" r:id="rId21"/>
    <p:sldId id="528" r:id="rId22"/>
    <p:sldId id="578" r:id="rId23"/>
    <p:sldId id="529" r:id="rId24"/>
    <p:sldId id="530" r:id="rId25"/>
    <p:sldId id="581" r:id="rId26"/>
    <p:sldId id="531" r:id="rId27"/>
    <p:sldId id="579" r:id="rId28"/>
    <p:sldId id="533" r:id="rId29"/>
    <p:sldId id="534" r:id="rId30"/>
    <p:sldId id="536" r:id="rId31"/>
    <p:sldId id="583" r:id="rId32"/>
    <p:sldId id="537" r:id="rId33"/>
    <p:sldId id="538" r:id="rId34"/>
    <p:sldId id="540" r:id="rId35"/>
    <p:sldId id="582" r:id="rId36"/>
    <p:sldId id="543" r:id="rId37"/>
    <p:sldId id="544" r:id="rId38"/>
    <p:sldId id="547" r:id="rId39"/>
    <p:sldId id="572" r:id="rId40"/>
    <p:sldId id="571" r:id="rId41"/>
    <p:sldId id="454" r:id="rId42"/>
    <p:sldId id="453" r:id="rId43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8E9148-C384-4AEF-B2CD-C4397CD1D703}">
          <p14:sldIdLst>
            <p14:sldId id="334"/>
            <p14:sldId id="397"/>
            <p14:sldId id="561"/>
            <p14:sldId id="425"/>
            <p14:sldId id="573"/>
            <p14:sldId id="574"/>
            <p14:sldId id="575"/>
            <p14:sldId id="562"/>
            <p14:sldId id="512"/>
            <p14:sldId id="426"/>
            <p14:sldId id="577"/>
            <p14:sldId id="564"/>
            <p14:sldId id="584"/>
            <p14:sldId id="565"/>
            <p14:sldId id="515"/>
            <p14:sldId id="566"/>
            <p14:sldId id="576"/>
            <p14:sldId id="568"/>
            <p14:sldId id="523"/>
            <p14:sldId id="524"/>
            <p14:sldId id="528"/>
            <p14:sldId id="578"/>
            <p14:sldId id="529"/>
            <p14:sldId id="530"/>
            <p14:sldId id="581"/>
            <p14:sldId id="531"/>
            <p14:sldId id="579"/>
            <p14:sldId id="533"/>
            <p14:sldId id="534"/>
            <p14:sldId id="536"/>
            <p14:sldId id="583"/>
            <p14:sldId id="537"/>
            <p14:sldId id="538"/>
            <p14:sldId id="540"/>
            <p14:sldId id="582"/>
            <p14:sldId id="543"/>
            <p14:sldId id="544"/>
            <p14:sldId id="547"/>
            <p14:sldId id="572"/>
            <p14:sldId id="571"/>
            <p14:sldId id="454"/>
            <p14:sldId id="453"/>
          </p14:sldIdLst>
        </p14:section>
        <p14:section name="无标题节" id="{234CCB6E-6AB3-4CEF-97B1-7C70B17B9D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322CA2"/>
    <a:srgbClr val="0000FF"/>
    <a:srgbClr val="D60093"/>
    <a:srgbClr val="CCFFFF"/>
    <a:srgbClr val="FF00FF"/>
    <a:srgbClr val="FF66CC"/>
    <a:srgbClr val="CCECFF"/>
    <a:srgbClr val="66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8" autoAdjust="0"/>
    <p:restoredTop sz="94660"/>
  </p:normalViewPr>
  <p:slideViewPr>
    <p:cSldViewPr>
      <p:cViewPr varScale="1">
        <p:scale>
          <a:sx n="108" d="100"/>
          <a:sy n="108" d="100"/>
        </p:scale>
        <p:origin x="3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8185-78AD-4112-B07B-3AFF3BB0823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1F6F-FE44-4848-BFBC-F9B26937F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2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1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9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0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8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山东财经大学   李秀媛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404E-74E5-4ED3-B528-2BE07461DD64}" type="datetime1">
              <a:rPr lang="zh-CN" altLang="en-US" smtClean="0"/>
              <a:t>2022/3/1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25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8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7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3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3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38478"/>
            <a:ext cx="10058400" cy="1034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00808"/>
            <a:ext cx="10058400" cy="4172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8478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7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576359"/>
            <a:ext cx="12192000" cy="12805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219170"/>
            <a:endParaRPr lang="zh-CN" altLang="en-US" sz="1707">
              <a:solidFill>
                <a:prstClr val="black"/>
              </a:solidFill>
            </a:endParaRPr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6" y="983193"/>
            <a:ext cx="4629554" cy="38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5020275" y="4042359"/>
            <a:ext cx="6383703" cy="553982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2000" dirty="0">
                <a:solidFill>
                  <a:srgbClr val="F79646"/>
                </a:solidFill>
              </a:rPr>
              <a:t>作者：李秀媛 时间：</a:t>
            </a:r>
            <a:r>
              <a:rPr lang="en-US" altLang="zh-CN" sz="2000" dirty="0">
                <a:solidFill>
                  <a:srgbClr val="F79646"/>
                </a:solidFill>
              </a:rPr>
              <a:t>2020.2.1</a:t>
            </a:r>
            <a:endParaRPr lang="zh-CN" altLang="en-US" sz="2000" dirty="0">
              <a:solidFill>
                <a:srgbClr val="F7964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368801" y="1939586"/>
            <a:ext cx="7686652" cy="1759633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4400" b="1" dirty="0">
                <a:solidFill>
                  <a:srgbClr val="4BACC6"/>
                </a:solidFill>
              </a:rPr>
              <a:t>第</a:t>
            </a:r>
            <a:r>
              <a:rPr lang="en-US" altLang="zh-CN" sz="4400" b="1" dirty="0">
                <a:solidFill>
                  <a:srgbClr val="4BACC6"/>
                </a:solidFill>
              </a:rPr>
              <a:t>7</a:t>
            </a:r>
            <a:r>
              <a:rPr lang="zh-CN" altLang="en-US" sz="4400" b="1" dirty="0">
                <a:solidFill>
                  <a:srgbClr val="4BACC6"/>
                </a:solidFill>
              </a:rPr>
              <a:t>课 数据类型（字符串）</a:t>
            </a:r>
            <a:endParaRPr lang="en-US" altLang="zh-CN" sz="4400" b="1" dirty="0">
              <a:solidFill>
                <a:srgbClr val="4BACC6"/>
              </a:solidFill>
            </a:endParaRPr>
          </a:p>
          <a:p>
            <a:pPr defTabSz="1219170"/>
            <a:r>
              <a:rPr lang="en-US" altLang="zh-CN" sz="3200" b="1" dirty="0">
                <a:solidFill>
                  <a:srgbClr val="4BACC6"/>
                </a:solidFill>
              </a:rPr>
              <a:t>(</a:t>
            </a:r>
            <a:r>
              <a:rPr lang="zh-CN" altLang="en-US" sz="3200" b="1" dirty="0">
                <a:solidFill>
                  <a:srgbClr val="4BACC6"/>
                </a:solidFill>
              </a:rPr>
              <a:t>教材</a:t>
            </a:r>
            <a:r>
              <a:rPr lang="en-US" altLang="zh-CN" sz="3200" b="1" dirty="0">
                <a:solidFill>
                  <a:srgbClr val="4BACC6"/>
                </a:solidFill>
              </a:rPr>
              <a:t>3.5-3.7)</a:t>
            </a:r>
            <a:endParaRPr lang="zh-CN" altLang="en-US" sz="3200" b="1" dirty="0">
              <a:solidFill>
                <a:srgbClr val="4BACC6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4150" y="262848"/>
            <a:ext cx="2051303" cy="72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71465" y="1582806"/>
            <a:ext cx="9721079" cy="7884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input( 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能获得用户从键盘的输入，并将其当作一个字符串类型。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32304" y="22310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3.5.1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631504" y="438543"/>
            <a:ext cx="828092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定义一个字符串的方法还有：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576471"/>
            <a:ext cx="4536504" cy="1841287"/>
          </a:xfrm>
          <a:prstGeom prst="rect">
            <a:avLst/>
          </a:prstGeom>
        </p:spPr>
      </p:pic>
      <p:sp>
        <p:nvSpPr>
          <p:cNvPr id="7" name="object 8"/>
          <p:cNvSpPr txBox="1">
            <a:spLocks/>
          </p:cNvSpPr>
          <p:nvPr/>
        </p:nvSpPr>
        <p:spPr>
          <a:xfrm>
            <a:off x="1271465" y="4368306"/>
            <a:ext cx="7728001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altLang="zh-CN" sz="2800" dirty="0"/>
              <a:t>2</a:t>
            </a:r>
            <a:r>
              <a:rPr lang="zh-CN" altLang="en-US" sz="2800" dirty="0"/>
              <a:t>）直接定义一个变量，并给其赋值一个字符串。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963" y="5085184"/>
            <a:ext cx="4323809" cy="8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1348" y="480191"/>
            <a:ext cx="8169107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的特殊字符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转义字符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560" y="3281846"/>
            <a:ext cx="33123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这里有个双引号</a:t>
            </a:r>
            <a:r>
              <a:rPr sz="24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\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7929" y="3281845"/>
            <a:ext cx="40506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7091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结果为	</a:t>
            </a:r>
            <a:r>
              <a:rPr sz="2400" dirty="0">
                <a:solidFill>
                  <a:srgbClr val="000FFF"/>
                </a:solidFill>
                <a:latin typeface="微软雅黑" panose="020B0503020204020204" charset="-122"/>
                <a:cs typeface="微软雅黑" panose="020B0503020204020204" charset="-122"/>
              </a:rPr>
              <a:t>这里有个双引号</a:t>
            </a:r>
            <a:r>
              <a:rPr sz="2400" spc="-5" dirty="0">
                <a:solidFill>
                  <a:srgbClr val="000FFF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dirty="0">
                <a:solidFill>
                  <a:srgbClr val="000FFF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5560" y="4221088"/>
            <a:ext cx="7893050" cy="1415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1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转义符</a:t>
            </a:r>
            <a:r>
              <a:rPr lang="en-US" sz="2400" b="1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\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也会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形成一些组合，表达一些不可打印的含义</a:t>
            </a:r>
            <a:endParaRPr sz="2400" dirty="0">
              <a:solidFill>
                <a:srgbClr val="0000FF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647065">
              <a:spcBef>
                <a:spcPts val="2255"/>
              </a:spcBef>
              <a:tabLst>
                <a:tab pos="1743075" algn="l"/>
                <a:tab pos="4845050" algn="l"/>
              </a:tabLst>
            </a:pP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"\</a:t>
            </a:r>
            <a:r>
              <a:rPr sz="2400" b="1" dirty="0" err="1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b"</a:t>
            </a: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回退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"\n"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换行(光标移动到下行首)	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"\r"</a:t>
            </a:r>
            <a:r>
              <a:rPr sz="2400" b="1" spc="-54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回车(</a:t>
            </a: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光标移动到本行首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400" b="1" dirty="0">
                <a:latin typeface="微软雅黑" panose="020B0503020204020204" charset="-122"/>
                <a:cs typeface="微软雅黑" panose="020B0503020204020204" charset="-122"/>
              </a:rPr>
              <a:t>详细可查阅</a:t>
            </a:r>
            <a:r>
              <a:rPr lang="en-US" altLang="zh-CN" sz="2400" b="1" dirty="0">
                <a:latin typeface="微软雅黑" panose="020B0503020204020204" charset="-122"/>
                <a:cs typeface="微软雅黑" panose="020B0503020204020204" charset="-122"/>
              </a:rPr>
              <a:t>P81】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88694" y="1591617"/>
            <a:ext cx="730992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转义字符的特殊含义是☞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后的符号显示其本来样子，如：单引号’、双引号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、和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常有特殊用法，它们和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合用，能表示字符原来的意思。</a:t>
            </a:r>
          </a:p>
        </p:txBody>
      </p:sp>
    </p:spTree>
    <p:extLst>
      <p:ext uri="{BB962C8B-B14F-4D97-AF65-F5344CB8AC3E}">
        <p14:creationId xmlns:p14="http://schemas.microsoft.com/office/powerpoint/2010/main" val="414715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6" y="2596358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cxnSp>
        <p:nvCxnSpPr>
          <p:cNvPr id="20" name="直接连接符 19"/>
          <p:cNvCxnSpPr/>
          <p:nvPr/>
        </p:nvCxnSpPr>
        <p:spPr>
          <a:xfrm flipV="1">
            <a:off x="5504175" y="2555994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3"/>
          <p:cNvSpPr txBox="1"/>
          <p:nvPr/>
        </p:nvSpPr>
        <p:spPr>
          <a:xfrm>
            <a:off x="6125244" y="2729708"/>
            <a:ext cx="3877985" cy="632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基本的字符串操作符</a:t>
            </a:r>
          </a:p>
        </p:txBody>
      </p:sp>
      <p:sp>
        <p:nvSpPr>
          <p:cNvPr id="19" name="椭圆 18"/>
          <p:cNvSpPr/>
          <p:nvPr/>
        </p:nvSpPr>
        <p:spPr>
          <a:xfrm>
            <a:off x="5764245" y="2822316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2" name="TextBox 43"/>
          <p:cNvSpPr txBox="1"/>
          <p:nvPr/>
        </p:nvSpPr>
        <p:spPr>
          <a:xfrm>
            <a:off x="6132745" y="3308152"/>
            <a:ext cx="4288353" cy="632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内置的字符串处理函数</a:t>
            </a:r>
          </a:p>
        </p:txBody>
      </p:sp>
      <p:sp>
        <p:nvSpPr>
          <p:cNvPr id="23" name="椭圆 22"/>
          <p:cNvSpPr/>
          <p:nvPr/>
        </p:nvSpPr>
        <p:spPr>
          <a:xfrm>
            <a:off x="5771745" y="3400760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4" name="TextBox 43"/>
          <p:cNvSpPr txBox="1"/>
          <p:nvPr/>
        </p:nvSpPr>
        <p:spPr>
          <a:xfrm>
            <a:off x="6141937" y="3886596"/>
            <a:ext cx="4288353" cy="632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内置的字符串处理方法</a:t>
            </a:r>
          </a:p>
        </p:txBody>
      </p:sp>
      <p:sp>
        <p:nvSpPr>
          <p:cNvPr id="25" name="椭圆 24"/>
          <p:cNvSpPr/>
          <p:nvPr/>
        </p:nvSpPr>
        <p:spPr>
          <a:xfrm>
            <a:off x="5780937" y="3979204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8808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2" grpId="0"/>
      <p:bldP spid="23" grpId="0" animBg="1"/>
      <p:bldP spid="24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608" y="405316"/>
            <a:ext cx="5220016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、基本的</a:t>
            </a: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字符串操作符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0926" y="2060848"/>
          <a:ext cx="7849235" cy="255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操作符及使用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 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y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连接两个字符串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和y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  <a:tabLst>
                          <a:tab pos="721360" algn="l"/>
                          <a:tab pos="1099185" algn="l"/>
                        </a:tabLst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*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	</a:t>
                      </a: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或	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*</a:t>
                      </a:r>
                      <a:r>
                        <a:rPr sz="2400" b="1" spc="-6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复制n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次字符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串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in</a:t>
                      </a:r>
                      <a:r>
                        <a:rPr sz="2400" b="1" spc="3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如果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是s的子串，返回</a:t>
                      </a:r>
                      <a:r>
                        <a:rPr sz="24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True，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否则返回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[ ]</a:t>
                      </a:r>
                      <a:endParaRPr sz="24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索引符号，可索引一个或多个字符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7620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32304" y="33265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3.5.2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object 8"/>
          <p:cNvSpPr txBox="1">
            <a:spLocks/>
          </p:cNvSpPr>
          <p:nvPr/>
        </p:nvSpPr>
        <p:spPr>
          <a:xfrm>
            <a:off x="1929679" y="5157192"/>
            <a:ext cx="9145016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重点讲解</a:t>
            </a:r>
            <a:r>
              <a:rPr lang="en-US" altLang="zh-CN" sz="2800" dirty="0">
                <a:solidFill>
                  <a:srgbClr val="0000FF"/>
                </a:solidFill>
              </a:rPr>
              <a:t>[ ]  </a:t>
            </a:r>
            <a:r>
              <a:rPr lang="zh-CN" altLang="en-US" sz="2800" dirty="0">
                <a:solidFill>
                  <a:srgbClr val="0000FF"/>
                </a:solidFill>
              </a:rPr>
              <a:t>索引和切片访问</a:t>
            </a:r>
            <a:endParaRPr lang="zh-CN" altLang="en-US" sz="2800" dirty="0"/>
          </a:p>
        </p:txBody>
      </p:sp>
      <p:sp>
        <p:nvSpPr>
          <p:cNvPr id="7" name="object 8"/>
          <p:cNvSpPr txBox="1">
            <a:spLocks/>
          </p:cNvSpPr>
          <p:nvPr/>
        </p:nvSpPr>
        <p:spPr>
          <a:xfrm>
            <a:off x="1991542" y="1080478"/>
            <a:ext cx="7728001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800" dirty="0"/>
              <a:t>（教材</a:t>
            </a:r>
            <a:r>
              <a:rPr lang="en-US" altLang="zh-CN" sz="2800" dirty="0"/>
              <a:t>P80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0000FF"/>
                </a:solidFill>
              </a:rPr>
              <a:t>设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</a:rPr>
              <a:t>y</a:t>
            </a:r>
            <a:r>
              <a:rPr lang="zh-CN" altLang="en-US" sz="2800" dirty="0">
                <a:solidFill>
                  <a:srgbClr val="0000FF"/>
                </a:solidFill>
              </a:rPr>
              <a:t>是两个字符串，</a:t>
            </a:r>
            <a:r>
              <a:rPr lang="en-US" altLang="zh-CN" sz="2800" dirty="0">
                <a:solidFill>
                  <a:srgbClr val="0000FF"/>
                </a:solidFill>
              </a:rPr>
              <a:t>n</a:t>
            </a:r>
            <a:r>
              <a:rPr lang="zh-CN" altLang="en-US" sz="2800" dirty="0">
                <a:solidFill>
                  <a:srgbClr val="0000FF"/>
                </a:solidFill>
              </a:rPr>
              <a:t>是正整数</a:t>
            </a:r>
          </a:p>
        </p:txBody>
      </p:sp>
    </p:spTree>
    <p:extLst>
      <p:ext uri="{BB962C8B-B14F-4D97-AF65-F5344CB8AC3E}">
        <p14:creationId xmlns:p14="http://schemas.microsoft.com/office/powerpoint/2010/main" val="241720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631504" y="1384205"/>
            <a:ext cx="9289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字符串中字符的访问包括：单个字符的访问（通过索引访问）和多个字符的访问（区间访问，也称为切片访问）</a:t>
            </a: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1631504" y="596146"/>
            <a:ext cx="957706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、运算符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实现对</a:t>
            </a: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中字符的访问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5520" y="3141304"/>
            <a:ext cx="5036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常用的格式：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&lt;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字符串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&gt;[M: N]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22" y="3664524"/>
            <a:ext cx="11719827" cy="15972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4797152"/>
            <a:ext cx="8064896" cy="20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1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7" y="2814947"/>
            <a:ext cx="11691125" cy="2808312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1451484" y="1268760"/>
            <a:ext cx="9289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[M:N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:K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表示对字符串多个字符访问，从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开始，到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结束（仅能取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的前一个），切片时步长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个取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631504" y="596146"/>
            <a:ext cx="957706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访问的高级用法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7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67608" y="6165304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不会显示字符串的引号标记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3236694"/>
            <a:ext cx="11406712" cy="2780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1504" y="1384205"/>
            <a:ext cx="9289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[M: N]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都可以缺失。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缺失表示从头开始，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缺失表示取至结尾，若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都缺失表示从头至尾获取字符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631504" y="596146"/>
            <a:ext cx="957706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访问的高级用法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9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631504" y="1384205"/>
            <a:ext cx="9289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）访问单个字符，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中只写一个序号，正向序号或反向序号均可</a:t>
            </a: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1631504" y="596146"/>
            <a:ext cx="957706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访问的高级用法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82" y="3045837"/>
            <a:ext cx="846494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340768"/>
            <a:ext cx="5040560" cy="4759278"/>
          </a:xfrm>
          <a:prstGeom prst="rect">
            <a:avLst/>
          </a:prstGeom>
        </p:spPr>
      </p:pic>
      <p:sp>
        <p:nvSpPr>
          <p:cNvPr id="3" name="object 8"/>
          <p:cNvSpPr txBox="1">
            <a:spLocks/>
          </p:cNvSpPr>
          <p:nvPr/>
        </p:nvSpPr>
        <p:spPr>
          <a:xfrm>
            <a:off x="2423593" y="476673"/>
            <a:ext cx="7728001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字符串操作符示例：</a:t>
            </a:r>
          </a:p>
        </p:txBody>
      </p:sp>
    </p:spTree>
    <p:extLst>
      <p:ext uri="{BB962C8B-B14F-4D97-AF65-F5344CB8AC3E}">
        <p14:creationId xmlns:p14="http://schemas.microsoft.com/office/powerpoint/2010/main" val="111310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005" y="524821"/>
            <a:ext cx="466342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字符串处理函数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3519" y="1336496"/>
            <a:ext cx="54851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一些以函数形式提供的字符串处理功能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68470"/>
              </p:ext>
            </p:extLst>
          </p:nvPr>
        </p:nvGraphicFramePr>
        <p:xfrm>
          <a:off x="2034992" y="1844824"/>
          <a:ext cx="8165465" cy="3030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函数及使用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spc="-5" dirty="0">
                          <a:solidFill>
                            <a:srgbClr val="D60093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len(x)</a:t>
                      </a:r>
                      <a:endParaRPr sz="2000" dirty="0">
                        <a:solidFill>
                          <a:srgbClr val="D60093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长度，返回字符串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的长度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len(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一二三456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r>
                        <a:rPr sz="1800" spc="-2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spc="-5" dirty="0">
                          <a:solidFill>
                            <a:srgbClr val="D60093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str(x)</a:t>
                      </a:r>
                      <a:endParaRPr sz="2000" dirty="0">
                        <a:solidFill>
                          <a:srgbClr val="D60093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任意类型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所对应的字符串形式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str(1.23)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1.23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b="1" spc="60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str([1,2])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"[1,2]"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71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hex(x) 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或</a:t>
                      </a:r>
                      <a:r>
                        <a:rPr sz="1800" b="1" spc="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oct(x)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整数x的十六进制或八进制小写形式字符串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hex(425)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0x1a9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b="1" spc="-47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oct(425)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0o651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32304" y="33265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3.5.2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28" y="4875518"/>
            <a:ext cx="5552801" cy="936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5589240"/>
            <a:ext cx="3124936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课程要点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912104" y="126824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字符串的定义及表示方法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912104" y="1738815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字符串的相关操作（操作符、函数、方法）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978144" y="2275008"/>
            <a:ext cx="73448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字符串格式化输出方法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.format( )</a:t>
            </a:r>
          </a:p>
        </p:txBody>
      </p:sp>
      <p:sp>
        <p:nvSpPr>
          <p:cNvPr id="7" name="椭圆 6"/>
          <p:cNvSpPr/>
          <p:nvPr/>
        </p:nvSpPr>
        <p:spPr>
          <a:xfrm>
            <a:off x="2397686" y="3626262"/>
            <a:ext cx="1195151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3752" y="3490614"/>
            <a:ext cx="655272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：文本进度条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课的泛雅平台上布置的作业</a:t>
            </a:r>
          </a:p>
        </p:txBody>
      </p:sp>
      <p:sp>
        <p:nvSpPr>
          <p:cNvPr id="9" name="矩形 8"/>
          <p:cNvSpPr/>
          <p:nvPr/>
        </p:nvSpPr>
        <p:spPr>
          <a:xfrm>
            <a:off x="2397686" y="5333329"/>
            <a:ext cx="1178035" cy="709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3863752" y="5087882"/>
            <a:ext cx="655272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4.1 4.2 4.3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内容；观看大学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 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周内容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2978144" y="284396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：文本进度条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7" grpId="0" animBg="1"/>
      <p:bldP spid="8" grpId="0" animBg="1"/>
      <p:bldP spid="9" grpId="0" animBg="1"/>
      <p:bldP spid="10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7031"/>
              </p:ext>
            </p:extLst>
          </p:nvPr>
        </p:nvGraphicFramePr>
        <p:xfrm>
          <a:off x="2034992" y="1412776"/>
          <a:ext cx="8165465" cy="1301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函数及使用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chr(u)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为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Unicode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编码，返回其对应的字符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0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ord(x)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为字符，返回其对应的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Unicode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编码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63105" y="2885595"/>
            <a:ext cx="1035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5" dirty="0">
                <a:latin typeface="Consolas" panose="020B0609020204030204"/>
                <a:cs typeface="Consolas" panose="020B0609020204030204"/>
              </a:rPr>
              <a:t>ch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(u)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3105" y="3883561"/>
            <a:ext cx="1035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5" dirty="0">
                <a:latin typeface="Consolas" panose="020B0609020204030204"/>
                <a:cs typeface="Consolas" panose="020B0609020204030204"/>
              </a:rPr>
              <a:t>or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2400" b="1" spc="5" dirty="0">
                <a:latin typeface="Consolas" panose="020B0609020204030204"/>
                <a:cs typeface="Consolas" panose="020B0609020204030204"/>
              </a:rPr>
              <a:t>(x)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1745" y="3350161"/>
            <a:ext cx="128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Unicode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4583" y="3377848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单字符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09688" y="3329940"/>
            <a:ext cx="1405255" cy="210185"/>
          </a:xfrm>
          <a:custGeom>
            <a:avLst/>
            <a:gdLst/>
            <a:ahLst/>
            <a:cxnLst/>
            <a:rect l="l" t="t" r="r" b="b"/>
            <a:pathLst>
              <a:path w="1405254" h="210185">
                <a:moveTo>
                  <a:pt x="1332600" y="105059"/>
                </a:moveTo>
                <a:lnTo>
                  <a:pt x="1202436" y="177373"/>
                </a:lnTo>
                <a:lnTo>
                  <a:pt x="1197113" y="181889"/>
                </a:lnTo>
                <a:lnTo>
                  <a:pt x="1194054" y="187876"/>
                </a:lnTo>
                <a:lnTo>
                  <a:pt x="1193470" y="194568"/>
                </a:lnTo>
                <a:lnTo>
                  <a:pt x="1195578" y="201198"/>
                </a:lnTo>
                <a:lnTo>
                  <a:pt x="1200094" y="206491"/>
                </a:lnTo>
                <a:lnTo>
                  <a:pt x="1206087" y="209536"/>
                </a:lnTo>
                <a:lnTo>
                  <a:pt x="1212794" y="210114"/>
                </a:lnTo>
                <a:lnTo>
                  <a:pt x="1219454" y="208005"/>
                </a:lnTo>
                <a:lnTo>
                  <a:pt x="1373201" y="122585"/>
                </a:lnTo>
                <a:lnTo>
                  <a:pt x="1368679" y="122585"/>
                </a:lnTo>
                <a:lnTo>
                  <a:pt x="1368679" y="120375"/>
                </a:lnTo>
                <a:lnTo>
                  <a:pt x="1360170" y="120375"/>
                </a:lnTo>
                <a:lnTo>
                  <a:pt x="1332600" y="105059"/>
                </a:lnTo>
                <a:close/>
              </a:path>
              <a:path w="1405254" h="210185">
                <a:moveTo>
                  <a:pt x="1301054" y="87533"/>
                </a:moveTo>
                <a:lnTo>
                  <a:pt x="0" y="87533"/>
                </a:lnTo>
                <a:lnTo>
                  <a:pt x="0" y="122585"/>
                </a:lnTo>
                <a:lnTo>
                  <a:pt x="1301054" y="122585"/>
                </a:lnTo>
                <a:lnTo>
                  <a:pt x="1332600" y="105059"/>
                </a:lnTo>
                <a:lnTo>
                  <a:pt x="1301054" y="87533"/>
                </a:lnTo>
                <a:close/>
              </a:path>
              <a:path w="1405254" h="210185">
                <a:moveTo>
                  <a:pt x="1373201" y="87533"/>
                </a:moveTo>
                <a:lnTo>
                  <a:pt x="1368679" y="87533"/>
                </a:lnTo>
                <a:lnTo>
                  <a:pt x="1368679" y="122585"/>
                </a:lnTo>
                <a:lnTo>
                  <a:pt x="1373201" y="122585"/>
                </a:lnTo>
                <a:lnTo>
                  <a:pt x="1404747" y="105059"/>
                </a:lnTo>
                <a:lnTo>
                  <a:pt x="1373201" y="87533"/>
                </a:lnTo>
                <a:close/>
              </a:path>
              <a:path w="1405254" h="210185">
                <a:moveTo>
                  <a:pt x="1360170" y="89743"/>
                </a:moveTo>
                <a:lnTo>
                  <a:pt x="1332600" y="105059"/>
                </a:lnTo>
                <a:lnTo>
                  <a:pt x="1360170" y="120375"/>
                </a:lnTo>
                <a:lnTo>
                  <a:pt x="1360170" y="89743"/>
                </a:lnTo>
                <a:close/>
              </a:path>
              <a:path w="1405254" h="210185">
                <a:moveTo>
                  <a:pt x="1368679" y="89743"/>
                </a:moveTo>
                <a:lnTo>
                  <a:pt x="1360170" y="89743"/>
                </a:lnTo>
                <a:lnTo>
                  <a:pt x="1360170" y="120375"/>
                </a:lnTo>
                <a:lnTo>
                  <a:pt x="1368679" y="120375"/>
                </a:lnTo>
                <a:lnTo>
                  <a:pt x="1368679" y="89743"/>
                </a:lnTo>
                <a:close/>
              </a:path>
              <a:path w="1405254" h="210185">
                <a:moveTo>
                  <a:pt x="1212794" y="0"/>
                </a:moveTo>
                <a:lnTo>
                  <a:pt x="1206087" y="578"/>
                </a:lnTo>
                <a:lnTo>
                  <a:pt x="1200094" y="3626"/>
                </a:lnTo>
                <a:lnTo>
                  <a:pt x="1195578" y="8920"/>
                </a:lnTo>
                <a:lnTo>
                  <a:pt x="1193470" y="15550"/>
                </a:lnTo>
                <a:lnTo>
                  <a:pt x="1194054" y="22243"/>
                </a:lnTo>
                <a:lnTo>
                  <a:pt x="1197113" y="28230"/>
                </a:lnTo>
                <a:lnTo>
                  <a:pt x="1202436" y="32745"/>
                </a:lnTo>
                <a:lnTo>
                  <a:pt x="1332600" y="105059"/>
                </a:lnTo>
                <a:lnTo>
                  <a:pt x="1360170" y="89743"/>
                </a:lnTo>
                <a:lnTo>
                  <a:pt x="1368679" y="89743"/>
                </a:lnTo>
                <a:lnTo>
                  <a:pt x="1368679" y="87533"/>
                </a:lnTo>
                <a:lnTo>
                  <a:pt x="1373201" y="87533"/>
                </a:lnTo>
                <a:lnTo>
                  <a:pt x="1219454" y="2113"/>
                </a:lnTo>
                <a:lnTo>
                  <a:pt x="1212794" y="0"/>
                </a:lnTo>
                <a:close/>
              </a:path>
            </a:pathLst>
          </a:custGeom>
          <a:solidFill>
            <a:srgbClr val="FF9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9688" y="3637024"/>
            <a:ext cx="1368425" cy="210185"/>
          </a:xfrm>
          <a:custGeom>
            <a:avLst/>
            <a:gdLst/>
            <a:ahLst/>
            <a:cxnLst/>
            <a:rect l="l" t="t" r="r" b="b"/>
            <a:pathLst>
              <a:path w="1368425" h="210185">
                <a:moveTo>
                  <a:pt x="191952" y="0"/>
                </a:moveTo>
                <a:lnTo>
                  <a:pt x="185293" y="2115"/>
                </a:lnTo>
                <a:lnTo>
                  <a:pt x="0" y="105061"/>
                </a:lnTo>
                <a:lnTo>
                  <a:pt x="185293" y="208007"/>
                </a:lnTo>
                <a:lnTo>
                  <a:pt x="191952" y="210115"/>
                </a:lnTo>
                <a:lnTo>
                  <a:pt x="198659" y="209538"/>
                </a:lnTo>
                <a:lnTo>
                  <a:pt x="204652" y="206493"/>
                </a:lnTo>
                <a:lnTo>
                  <a:pt x="209169" y="201200"/>
                </a:lnTo>
                <a:lnTo>
                  <a:pt x="211276" y="194570"/>
                </a:lnTo>
                <a:lnTo>
                  <a:pt x="210693" y="187878"/>
                </a:lnTo>
                <a:lnTo>
                  <a:pt x="207633" y="181890"/>
                </a:lnTo>
                <a:lnTo>
                  <a:pt x="202311" y="177375"/>
                </a:lnTo>
                <a:lnTo>
                  <a:pt x="103692" y="122587"/>
                </a:lnTo>
                <a:lnTo>
                  <a:pt x="36068" y="122587"/>
                </a:lnTo>
                <a:lnTo>
                  <a:pt x="36068" y="87535"/>
                </a:lnTo>
                <a:lnTo>
                  <a:pt x="103692" y="87535"/>
                </a:lnTo>
                <a:lnTo>
                  <a:pt x="202311" y="32747"/>
                </a:lnTo>
                <a:lnTo>
                  <a:pt x="207633" y="28232"/>
                </a:lnTo>
                <a:lnTo>
                  <a:pt x="210693" y="22244"/>
                </a:lnTo>
                <a:lnTo>
                  <a:pt x="211276" y="15552"/>
                </a:lnTo>
                <a:lnTo>
                  <a:pt x="209169" y="8922"/>
                </a:lnTo>
                <a:lnTo>
                  <a:pt x="204652" y="3622"/>
                </a:lnTo>
                <a:lnTo>
                  <a:pt x="198659" y="575"/>
                </a:lnTo>
                <a:lnTo>
                  <a:pt x="191952" y="0"/>
                </a:lnTo>
                <a:close/>
              </a:path>
              <a:path w="1368425" h="210185">
                <a:moveTo>
                  <a:pt x="103692" y="87535"/>
                </a:moveTo>
                <a:lnTo>
                  <a:pt x="36068" y="87535"/>
                </a:lnTo>
                <a:lnTo>
                  <a:pt x="36068" y="122587"/>
                </a:lnTo>
                <a:lnTo>
                  <a:pt x="103692" y="122587"/>
                </a:lnTo>
                <a:lnTo>
                  <a:pt x="99715" y="120377"/>
                </a:lnTo>
                <a:lnTo>
                  <a:pt x="44577" y="120377"/>
                </a:lnTo>
                <a:lnTo>
                  <a:pt x="44577" y="89745"/>
                </a:lnTo>
                <a:lnTo>
                  <a:pt x="99715" y="89745"/>
                </a:lnTo>
                <a:lnTo>
                  <a:pt x="103692" y="87535"/>
                </a:lnTo>
                <a:close/>
              </a:path>
              <a:path w="1368425" h="210185">
                <a:moveTo>
                  <a:pt x="1368171" y="87535"/>
                </a:moveTo>
                <a:lnTo>
                  <a:pt x="103692" y="87535"/>
                </a:lnTo>
                <a:lnTo>
                  <a:pt x="72146" y="105061"/>
                </a:lnTo>
                <a:lnTo>
                  <a:pt x="103692" y="122587"/>
                </a:lnTo>
                <a:lnTo>
                  <a:pt x="1368171" y="122587"/>
                </a:lnTo>
                <a:lnTo>
                  <a:pt x="1368171" y="87535"/>
                </a:lnTo>
                <a:close/>
              </a:path>
              <a:path w="1368425" h="210185">
                <a:moveTo>
                  <a:pt x="44577" y="89745"/>
                </a:moveTo>
                <a:lnTo>
                  <a:pt x="44577" y="120377"/>
                </a:lnTo>
                <a:lnTo>
                  <a:pt x="72146" y="105061"/>
                </a:lnTo>
                <a:lnTo>
                  <a:pt x="44577" y="89745"/>
                </a:lnTo>
                <a:close/>
              </a:path>
              <a:path w="1368425" h="210185">
                <a:moveTo>
                  <a:pt x="72146" y="105061"/>
                </a:moveTo>
                <a:lnTo>
                  <a:pt x="44577" y="120377"/>
                </a:lnTo>
                <a:lnTo>
                  <a:pt x="99715" y="120377"/>
                </a:lnTo>
                <a:lnTo>
                  <a:pt x="72146" y="105061"/>
                </a:lnTo>
                <a:close/>
              </a:path>
              <a:path w="1368425" h="210185">
                <a:moveTo>
                  <a:pt x="99715" y="89745"/>
                </a:moveTo>
                <a:lnTo>
                  <a:pt x="44577" y="89745"/>
                </a:lnTo>
                <a:lnTo>
                  <a:pt x="72146" y="105061"/>
                </a:lnTo>
                <a:lnTo>
                  <a:pt x="99715" y="89745"/>
                </a:lnTo>
                <a:close/>
              </a:path>
            </a:pathLst>
          </a:custGeom>
          <a:solidFill>
            <a:srgbClr val="FF92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8832304" y="33265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3.5.2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object 8"/>
          <p:cNvSpPr txBox="1">
            <a:spLocks/>
          </p:cNvSpPr>
          <p:nvPr/>
        </p:nvSpPr>
        <p:spPr>
          <a:xfrm>
            <a:off x="2351585" y="4396462"/>
            <a:ext cx="7728001" cy="7514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400" dirty="0"/>
              <a:t>例如：要输出箭头符号，又没有软键盘输入功能，可以查询箭头对应的</a:t>
            </a:r>
            <a:r>
              <a:rPr lang="en-US" altLang="zh-CN" sz="2400" dirty="0" err="1"/>
              <a:t>unicode</a:t>
            </a:r>
            <a:r>
              <a:rPr lang="zh-CN" altLang="en-US" sz="2400" dirty="0"/>
              <a:t>码，然后</a:t>
            </a:r>
            <a:r>
              <a:rPr lang="en-US" altLang="zh-CN" sz="2400" dirty="0" err="1"/>
              <a:t>chr</a:t>
            </a:r>
            <a:r>
              <a:rPr lang="en-US" altLang="zh-CN" sz="2400" dirty="0"/>
              <a:t>( )</a:t>
            </a:r>
            <a:r>
              <a:rPr lang="zh-CN" altLang="en-US" sz="2400" dirty="0"/>
              <a:t>输出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32" y="5311490"/>
            <a:ext cx="7685714" cy="771429"/>
          </a:xfrm>
          <a:prstGeom prst="rect">
            <a:avLst/>
          </a:prstGeom>
        </p:spPr>
      </p:pic>
      <p:sp>
        <p:nvSpPr>
          <p:cNvPr id="15" name="object 8"/>
          <p:cNvSpPr txBox="1">
            <a:spLocks/>
          </p:cNvSpPr>
          <p:nvPr/>
        </p:nvSpPr>
        <p:spPr>
          <a:xfrm>
            <a:off x="2373014" y="6321755"/>
            <a:ext cx="7728001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altLang="zh-CN" sz="2400" dirty="0"/>
              <a:t>ASCII</a:t>
            </a:r>
            <a:r>
              <a:rPr lang="zh-CN" altLang="en-US" sz="2400" dirty="0"/>
              <a:t>码的部分自学教材上相关内容。</a:t>
            </a:r>
          </a:p>
        </p:txBody>
      </p:sp>
    </p:spTree>
    <p:extLst>
      <p:ext uri="{BB962C8B-B14F-4D97-AF65-F5344CB8AC3E}">
        <p14:creationId xmlns:p14="http://schemas.microsoft.com/office/powerpoint/2010/main" val="50736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7688" y="793026"/>
            <a:ext cx="4383875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字符串处理方法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356" y="2313685"/>
            <a:ext cx="8004175" cy="288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algn="ctr">
              <a:spcBef>
                <a:spcPts val="100"/>
              </a:spcBef>
            </a:pP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 err="1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方法</a:t>
            </a:r>
            <a:r>
              <a:rPr sz="2400" b="1" dirty="0" err="1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 err="1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在编程中是一个专有名词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采用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.&lt;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方法名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&gt;( )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的形式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spcBef>
                <a:spcPts val="25"/>
              </a:spcBef>
            </a:pPr>
            <a:endParaRPr sz="4050" dirty="0">
              <a:latin typeface="Times New Roman" panose="02020603050405020304"/>
              <a:cs typeface="Times New Roman" panose="02020603050405020304"/>
            </a:endParaRPr>
          </a:p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方法</a:t>
            </a:r>
            <a:r>
              <a:rPr sz="2400" b="1" dirty="0">
                <a:solidFill>
                  <a:srgbClr val="7030A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特指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&lt;a&gt;.&lt;b&gt;()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风格中的函数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&lt;b&gt;()</a:t>
            </a:r>
            <a:r>
              <a:rPr lang="zh-CN" altLang="en-US" sz="2400" b="1" spc="-5" dirty="0">
                <a:latin typeface="微软雅黑" panose="020B0503020204020204" charset="-122"/>
                <a:cs typeface="微软雅黑" panose="020B0503020204020204" charset="-122"/>
              </a:rPr>
              <a:t>称为方法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方法本身也是函数，但与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&lt;a&gt;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有关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，&lt;a&gt;.&lt;b&gt;()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风格使用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en-US" altLang="zh-CN" sz="2400" b="1" spc="-5" dirty="0">
                <a:latin typeface="微软雅黑" panose="020B0503020204020204" charset="-122"/>
                <a:cs typeface="微软雅黑" panose="020B0503020204020204" charset="-122"/>
              </a:rPr>
              <a:t>&lt;a&gt;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</a:t>
            </a:r>
            <a:r>
              <a:rPr sz="2400" b="1" spc="-5" dirty="0" err="1">
                <a:latin typeface="微软雅黑" panose="020B0503020204020204" charset="-122"/>
                <a:cs typeface="微软雅黑" panose="020B0503020204020204" charset="-122"/>
              </a:rPr>
              <a:t>字符串或字符串变量，存在一些可用方法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32304" y="33265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3.5.2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2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87688" y="648425"/>
            <a:ext cx="542226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一些以方法形式提供的字符串处理功能</a:t>
            </a:r>
            <a:endParaRPr sz="2400" dirty="0">
              <a:solidFill>
                <a:prstClr val="black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67713"/>
              </p:ext>
            </p:extLst>
          </p:nvPr>
        </p:nvGraphicFramePr>
        <p:xfrm>
          <a:off x="1703512" y="1772816"/>
          <a:ext cx="8164830" cy="424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方法及使用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1/</a:t>
                      </a:r>
                      <a:r>
                        <a:rPr lang="en-US"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400" spc="-2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str.lower</a:t>
                      </a:r>
                      <a:r>
                        <a:rPr sz="2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sz="2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返回字符串的副本，全部字符小写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r>
                        <a:rPr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AbCdEfG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.lower()</a:t>
                      </a:r>
                      <a:r>
                        <a:rPr sz="1800" b="1" spc="-48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sz="1800" spc="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r>
                        <a:rPr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abcdefg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lang="en-US" altLang="zh-CN" sz="2400" spc="-2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str.upper</a:t>
                      </a:r>
                      <a:r>
                        <a:rPr lang="en-US" altLang="zh-CN" sz="2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 )</a:t>
                      </a:r>
                      <a:endParaRPr lang="en-US" altLang="zh-CN"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返回字符串的副本，全部字符大写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AbCdEfG</a:t>
                      </a: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r>
                        <a:rPr lang="en-US" altLang="zh-CN" sz="18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.lower()</a:t>
                      </a:r>
                      <a:r>
                        <a:rPr lang="en-US" altLang="zh-CN" sz="1800" b="1" spc="-48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lang="zh-CN" altLang="en-US" sz="1800" spc="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“</a:t>
                      </a:r>
                      <a:r>
                        <a:rPr lang="en-US" altLang="zh-CN" sz="1800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ABCDEFG</a:t>
                      </a: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lang="en-US" altLang="zh-CN" sz="2400" spc="-2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str.title</a:t>
                      </a:r>
                      <a:r>
                        <a:rPr lang="en-US" altLang="zh-CN" sz="2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 )</a:t>
                      </a:r>
                      <a:endParaRPr lang="en-US" altLang="zh-CN"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返回字符串的副本，全部单词首字母大写，其余小写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AbC</a:t>
                      </a:r>
                      <a:r>
                        <a:rPr lang="en-US" altLang="zh-CN" sz="1800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dEf</a:t>
                      </a:r>
                      <a:r>
                        <a:rPr lang="en-US" altLang="zh-CN" sz="1800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Gh</a:t>
                      </a: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r>
                        <a:rPr lang="en-US" altLang="zh-CN" sz="18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.lower()</a:t>
                      </a:r>
                      <a:r>
                        <a:rPr lang="en-US" altLang="zh-CN" sz="1800" b="1" spc="-48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lang="zh-CN" altLang="en-US" sz="1800" spc="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“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Abc</a:t>
                      </a:r>
                      <a:r>
                        <a:rPr lang="en-US" altLang="zh-CN" sz="1800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Def 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Gh</a:t>
                      </a: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pc="-2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str.capitalize</a:t>
                      </a:r>
                      <a:r>
                        <a:rPr lang="en-US" altLang="zh-CN" sz="2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 )</a:t>
                      </a:r>
                      <a:endParaRPr lang="en-US" altLang="zh-CN"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返回字符串的副本，全部字符首字母大写，其余小写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AbC</a:t>
                      </a:r>
                      <a:r>
                        <a:rPr lang="en-US" altLang="zh-CN" sz="1800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dEf</a:t>
                      </a:r>
                      <a:r>
                        <a:rPr lang="en-US" altLang="zh-CN" sz="1800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Gh</a:t>
                      </a: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r>
                        <a:rPr lang="en-US" altLang="zh-CN" sz="18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.lower()</a:t>
                      </a:r>
                      <a:r>
                        <a:rPr lang="en-US" altLang="zh-CN" sz="1800" b="1" spc="-48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lang="zh-CN" altLang="en-US" sz="1800" spc="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“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Abc</a:t>
                      </a:r>
                      <a:r>
                        <a:rPr lang="en-US" altLang="zh-CN" sz="1800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def</a:t>
                      </a:r>
                      <a:r>
                        <a:rPr lang="en-US" altLang="zh-CN" sz="1800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800" spc="-5" dirty="0" err="1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gh</a:t>
                      </a:r>
                      <a:r>
                        <a:rPr lang="en-US" altLang="zh-CN" sz="1800" b="1" spc="-5" dirty="0">
                          <a:solidFill>
                            <a:srgbClr val="1DB41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nsolas" panose="020B0609020204030204"/>
                        </a:rPr>
                        <a:t>"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32304" y="33265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3.5.2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036828" y="962538"/>
            <a:ext cx="1002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 这些处理方法不能改变字符串本身，除非用变量把处理结果存储下来</a:t>
            </a:r>
          </a:p>
        </p:txBody>
      </p:sp>
    </p:spTree>
    <p:extLst>
      <p:ext uri="{BB962C8B-B14F-4D97-AF65-F5344CB8AC3E}">
        <p14:creationId xmlns:p14="http://schemas.microsoft.com/office/powerpoint/2010/main" val="837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45796"/>
              </p:ext>
            </p:extLst>
          </p:nvPr>
        </p:nvGraphicFramePr>
        <p:xfrm>
          <a:off x="1261812" y="1700808"/>
          <a:ext cx="9730731" cy="396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方法及使用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2/4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2400" spc="-1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str.</a:t>
                      </a:r>
                      <a:r>
                        <a:rPr sz="2400" spc="-15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strip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(chars)</a:t>
                      </a:r>
                      <a:endParaRPr lang="en-US" sz="2400" spc="-15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143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拓展：</a:t>
                      </a:r>
                      <a:r>
                        <a:rPr lang="en-US" altLang="zh-CN" sz="2400" spc="-1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str.lstrip</a:t>
                      </a:r>
                      <a:r>
                        <a:rPr lang="en-US" altLang="zh-CN"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(chars)</a:t>
                      </a:r>
                    </a:p>
                    <a:p>
                      <a:pPr marL="1143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pc="-1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str.rstrip</a:t>
                      </a:r>
                      <a:r>
                        <a:rPr lang="en-US" altLang="zh-CN"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(chars)</a:t>
                      </a:r>
                    </a:p>
                    <a:p>
                      <a:pPr marL="1143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spc="-15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从str中去掉在其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首尾的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拓展：</a:t>
                      </a:r>
                      <a:r>
                        <a:rPr sz="18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左侧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头部或</a:t>
                      </a:r>
                      <a:r>
                        <a:rPr sz="18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右侧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尾部）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字符串</a:t>
                      </a:r>
                      <a:r>
                        <a:rPr sz="18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chars</a:t>
                      </a:r>
                      <a:r>
                        <a:rPr sz="18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中列出的字符</a:t>
                      </a:r>
                      <a:endParaRPr sz="18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"=</a:t>
                      </a:r>
                      <a:r>
                        <a:rPr sz="1800" b="1" spc="-20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python=</a:t>
                      </a:r>
                      <a:r>
                        <a:rPr sz="1800" spc="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.strip(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b="1" spc="-30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=np"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1800" b="1" spc="-470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ytho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str.</a:t>
                      </a:r>
                      <a:r>
                        <a:rPr sz="2400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split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(sep=None)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返回一个</a:t>
                      </a:r>
                      <a:r>
                        <a:rPr sz="18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列表</a:t>
                      </a:r>
                      <a:r>
                        <a:rPr sz="18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，由str根据sep被分隔的部分组成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列表</a:t>
                      </a:r>
                      <a:endParaRPr sz="18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A,B,C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.split(</a:t>
                      </a: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","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1800" b="1" spc="-470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['A','B','C']</a:t>
                      </a:r>
                      <a:endParaRPr sz="18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400" spc="-1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str.count(sub)</a:t>
                      </a:r>
                      <a:endParaRPr sz="24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返回子串sub在str中出现的次数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an apple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sz="1800" spc="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day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.count(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"a"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1800" b="1" spc="-47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 4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32304" y="33265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3.5.2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271464" y="764704"/>
            <a:ext cx="1015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 这些处理方法不能改变字符串本身，除非用变量把处理结果存储下来</a:t>
            </a:r>
          </a:p>
        </p:txBody>
      </p:sp>
    </p:spTree>
    <p:extLst>
      <p:ext uri="{BB962C8B-B14F-4D97-AF65-F5344CB8AC3E}">
        <p14:creationId xmlns:p14="http://schemas.microsoft.com/office/powerpoint/2010/main" val="65053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63499"/>
              </p:ext>
            </p:extLst>
          </p:nvPr>
        </p:nvGraphicFramePr>
        <p:xfrm>
          <a:off x="1055440" y="1052736"/>
          <a:ext cx="10153128" cy="421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2700" marR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方法及使用</a:t>
                      </a:r>
                      <a:r>
                        <a:rPr sz="18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2/3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095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795" marR="3175" algn="ctr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str.replace(old,</a:t>
                      </a:r>
                      <a:r>
                        <a:rPr sz="24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new)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返回字符串str副本，所有old子串被替换为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new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.replace(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"n","n123.io"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1800" b="1" spc="-47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python123.io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8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2400" spc="-2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str.join(iter)</a:t>
                      </a:r>
                      <a:endParaRPr sz="24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</a:t>
                      </a:r>
                      <a:r>
                        <a:rPr sz="18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iter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变量除最后元素外每个元素后增加一个str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","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.join(</a:t>
                      </a:r>
                      <a:r>
                        <a:rPr sz="1800" b="1" spc="-5" dirty="0">
                          <a:solidFill>
                            <a:srgbClr val="3DBE3C"/>
                          </a:solidFill>
                          <a:latin typeface="Consolas" panose="020B0609020204030204"/>
                          <a:cs typeface="Consolas" panose="020B0609020204030204"/>
                        </a:rPr>
                        <a:t>"12345"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r>
                        <a:rPr sz="1800" b="1" spc="-470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"1,2,3,4,5"</a:t>
                      </a:r>
                      <a:r>
                        <a:rPr sz="1800" b="1" spc="-3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#</a:t>
                      </a: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主要用于字符串分隔等</a:t>
                      </a:r>
                    </a:p>
                  </a:txBody>
                  <a:tcPr marL="0" marR="0" marT="97155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873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st</a:t>
                      </a:r>
                      <a:r>
                        <a:rPr sz="2400" spc="-18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.c</a:t>
                      </a:r>
                      <a:r>
                        <a:rPr sz="24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r(width[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</a:t>
                      </a:r>
                      <a:r>
                        <a:rPr sz="24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ll</a:t>
                      </a:r>
                      <a:r>
                        <a:rPr sz="24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ha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r]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</a:p>
                  </a:txBody>
                  <a:tcPr marL="0" marR="0" marT="571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字符串str根据宽度width居中，fillchar可选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sz="18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.center(20,"=")</a:t>
                      </a:r>
                      <a:r>
                        <a:rPr sz="1800" b="1" spc="-475" dirty="0">
                          <a:solidFill>
                            <a:srgbClr val="C0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结果为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3DBE3C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'=======python======='</a:t>
                      </a:r>
                      <a:endParaRPr sz="18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32304" y="33265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3.5.2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56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1" y="1268760"/>
            <a:ext cx="10364518" cy="50535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9496" y="47667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</a:p>
        </p:txBody>
      </p:sp>
    </p:spTree>
    <p:extLst>
      <p:ext uri="{BB962C8B-B14F-4D97-AF65-F5344CB8AC3E}">
        <p14:creationId xmlns:p14="http://schemas.microsoft.com/office/powerpoint/2010/main" val="311249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32304" y="33265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3.5.2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343472" y="917432"/>
            <a:ext cx="9577064" cy="122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小技巧：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.replace(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方法是替换，若要把字符串中间的某个子串删掉，可以用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.replace(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把某个子串用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348880"/>
            <a:ext cx="4451761" cy="1372018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1407164" y="3924959"/>
            <a:ext cx="9577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.join(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方法的特殊性，也可用于连接列表中的元素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4696121"/>
            <a:ext cx="5180952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6" y="2596358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cxnSp>
        <p:nvCxnSpPr>
          <p:cNvPr id="20" name="直接连接符 19"/>
          <p:cNvCxnSpPr/>
          <p:nvPr/>
        </p:nvCxnSpPr>
        <p:spPr>
          <a:xfrm flipV="1">
            <a:off x="5504175" y="2555994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3"/>
          <p:cNvSpPr txBox="1"/>
          <p:nvPr/>
        </p:nvSpPr>
        <p:spPr>
          <a:xfrm>
            <a:off x="6125244" y="2729708"/>
            <a:ext cx="387798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字符串的格式化形式</a:t>
            </a:r>
          </a:p>
        </p:txBody>
      </p:sp>
      <p:sp>
        <p:nvSpPr>
          <p:cNvPr id="19" name="椭圆 18"/>
          <p:cNvSpPr/>
          <p:nvPr/>
        </p:nvSpPr>
        <p:spPr>
          <a:xfrm>
            <a:off x="5764245" y="2822316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4268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544" y="62068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dirty="0">
                <a:solidFill>
                  <a:srgbClr val="C00000"/>
                </a:solidFill>
              </a:rPr>
              <a:t>3.6 </a:t>
            </a:r>
            <a:r>
              <a:rPr dirty="0" err="1">
                <a:solidFill>
                  <a:srgbClr val="C00000"/>
                </a:solidFill>
              </a:rPr>
              <a:t>字符串类型的格式化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647" y="1628801"/>
            <a:ext cx="7605395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3355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格式化是对字符串进行格式表达的方式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25"/>
              </a:spcBef>
            </a:pPr>
            <a:endParaRPr sz="4050" dirty="0"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z="24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95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字符串格式化使用.format()方法，用法如下：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 panose="02020603050405020304"/>
              <a:cs typeface="Times New Roman" panose="02020603050405020304"/>
            </a:endParaRPr>
          </a:p>
          <a:p>
            <a:pPr marL="629285">
              <a:spcBef>
                <a:spcPts val="1815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模板字符串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&gt;.format(&lt;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逗号分隔的参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&gt;)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23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553" y="733348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字符串类型的格式化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3432" y="1465157"/>
            <a:ext cx="108732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槽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表示参数的输出位置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5"/>
              </a:spcBef>
            </a:pPr>
            <a:r>
              <a:rPr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"{</a:t>
            </a:r>
            <a:r>
              <a:rPr sz="2400" b="1" spc="-1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}:</a:t>
            </a:r>
            <a:r>
              <a:rPr sz="24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}</a:t>
            </a:r>
            <a:r>
              <a:rPr sz="24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CPU</a:t>
            </a:r>
            <a:r>
              <a:rPr sz="24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占用率为</a:t>
            </a:r>
            <a:r>
              <a:rPr sz="2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</a:t>
            </a:r>
            <a:r>
              <a:rPr sz="24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}%"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.format(</a:t>
            </a:r>
            <a:r>
              <a:rPr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"2018-10-10"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"C"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,10)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480" y="2331959"/>
            <a:ext cx="76200" cy="396875"/>
          </a:xfrm>
          <a:custGeom>
            <a:avLst/>
            <a:gdLst/>
            <a:ahLst/>
            <a:cxnLst/>
            <a:rect l="l" t="t" r="r" b="b"/>
            <a:pathLst>
              <a:path w="76200" h="396875">
                <a:moveTo>
                  <a:pt x="50673" y="63500"/>
                </a:moveTo>
                <a:lnTo>
                  <a:pt x="25526" y="63500"/>
                </a:lnTo>
                <a:lnTo>
                  <a:pt x="25526" y="396494"/>
                </a:lnTo>
                <a:lnTo>
                  <a:pt x="50673" y="396494"/>
                </a:lnTo>
                <a:lnTo>
                  <a:pt x="50673" y="63500"/>
                </a:lnTo>
                <a:close/>
              </a:path>
              <a:path w="76200" h="396875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96875">
                <a:moveTo>
                  <a:pt x="69850" y="63500"/>
                </a:moveTo>
                <a:lnTo>
                  <a:pt x="50673" y="63500"/>
                </a:lnTo>
                <a:lnTo>
                  <a:pt x="5067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7370" y="2331959"/>
            <a:ext cx="76200" cy="396875"/>
          </a:xfrm>
          <a:custGeom>
            <a:avLst/>
            <a:gdLst/>
            <a:ahLst/>
            <a:cxnLst/>
            <a:rect l="l" t="t" r="r" b="b"/>
            <a:pathLst>
              <a:path w="76200" h="396875">
                <a:moveTo>
                  <a:pt x="50672" y="63500"/>
                </a:moveTo>
                <a:lnTo>
                  <a:pt x="25526" y="63500"/>
                </a:lnTo>
                <a:lnTo>
                  <a:pt x="25526" y="396494"/>
                </a:lnTo>
                <a:lnTo>
                  <a:pt x="50672" y="396494"/>
                </a:lnTo>
                <a:lnTo>
                  <a:pt x="50672" y="63500"/>
                </a:lnTo>
                <a:close/>
              </a:path>
              <a:path w="76200" h="396875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96875">
                <a:moveTo>
                  <a:pt x="69850" y="63500"/>
                </a:moveTo>
                <a:lnTo>
                  <a:pt x="50672" y="63500"/>
                </a:lnTo>
                <a:lnTo>
                  <a:pt x="5067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9149" y="2331959"/>
            <a:ext cx="76200" cy="396875"/>
          </a:xfrm>
          <a:custGeom>
            <a:avLst/>
            <a:gdLst/>
            <a:ahLst/>
            <a:cxnLst/>
            <a:rect l="l" t="t" r="r" b="b"/>
            <a:pathLst>
              <a:path w="76200" h="396875">
                <a:moveTo>
                  <a:pt x="50673" y="63500"/>
                </a:moveTo>
                <a:lnTo>
                  <a:pt x="25526" y="63500"/>
                </a:lnTo>
                <a:lnTo>
                  <a:pt x="25526" y="396494"/>
                </a:lnTo>
                <a:lnTo>
                  <a:pt x="50673" y="396494"/>
                </a:lnTo>
                <a:lnTo>
                  <a:pt x="50673" y="63500"/>
                </a:lnTo>
                <a:close/>
              </a:path>
              <a:path w="76200" h="396875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96875">
                <a:moveTo>
                  <a:pt x="69850" y="63500"/>
                </a:moveTo>
                <a:lnTo>
                  <a:pt x="50673" y="63500"/>
                </a:lnTo>
                <a:lnTo>
                  <a:pt x="5067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9577" y="3455144"/>
            <a:ext cx="3522345" cy="76200"/>
          </a:xfrm>
          <a:custGeom>
            <a:avLst/>
            <a:gdLst/>
            <a:ahLst/>
            <a:cxnLst/>
            <a:rect l="l" t="t" r="r" b="b"/>
            <a:pathLst>
              <a:path w="3522345" h="76200">
                <a:moveTo>
                  <a:pt x="3445637" y="0"/>
                </a:moveTo>
                <a:lnTo>
                  <a:pt x="3445637" y="76200"/>
                </a:lnTo>
                <a:lnTo>
                  <a:pt x="3496691" y="50672"/>
                </a:lnTo>
                <a:lnTo>
                  <a:pt x="3458337" y="50672"/>
                </a:lnTo>
                <a:lnTo>
                  <a:pt x="3458337" y="25526"/>
                </a:lnTo>
                <a:lnTo>
                  <a:pt x="3496691" y="25526"/>
                </a:lnTo>
                <a:lnTo>
                  <a:pt x="3445637" y="0"/>
                </a:lnTo>
                <a:close/>
              </a:path>
              <a:path w="3522345" h="76200">
                <a:moveTo>
                  <a:pt x="3445637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3445637" y="50672"/>
                </a:lnTo>
                <a:lnTo>
                  <a:pt x="3445637" y="25526"/>
                </a:lnTo>
                <a:close/>
              </a:path>
              <a:path w="3522345" h="76200">
                <a:moveTo>
                  <a:pt x="3496691" y="25526"/>
                </a:moveTo>
                <a:lnTo>
                  <a:pt x="3458337" y="25526"/>
                </a:lnTo>
                <a:lnTo>
                  <a:pt x="3458337" y="50672"/>
                </a:lnTo>
                <a:lnTo>
                  <a:pt x="3496691" y="50672"/>
                </a:lnTo>
                <a:lnTo>
                  <a:pt x="3521837" y="38100"/>
                </a:lnTo>
                <a:lnTo>
                  <a:pt x="3496691" y="2552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3472" y="2939651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7648" y="2939651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9936" y="2939651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9358" y="3778613"/>
            <a:ext cx="27616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字符串中槽{}的默认顺序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19366" y="2322053"/>
            <a:ext cx="76200" cy="396875"/>
          </a:xfrm>
          <a:custGeom>
            <a:avLst/>
            <a:gdLst/>
            <a:ahLst/>
            <a:cxnLst/>
            <a:rect l="l" t="t" r="r" b="b"/>
            <a:pathLst>
              <a:path w="76200" h="396875">
                <a:moveTo>
                  <a:pt x="50673" y="63500"/>
                </a:moveTo>
                <a:lnTo>
                  <a:pt x="25526" y="63500"/>
                </a:lnTo>
                <a:lnTo>
                  <a:pt x="25526" y="396494"/>
                </a:lnTo>
                <a:lnTo>
                  <a:pt x="50673" y="396494"/>
                </a:lnTo>
                <a:lnTo>
                  <a:pt x="50673" y="63500"/>
                </a:lnTo>
                <a:close/>
              </a:path>
              <a:path w="76200" h="396875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96875">
                <a:moveTo>
                  <a:pt x="69850" y="63500"/>
                </a:moveTo>
                <a:lnTo>
                  <a:pt x="50673" y="63500"/>
                </a:lnTo>
                <a:lnTo>
                  <a:pt x="5067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8232" y="2322053"/>
            <a:ext cx="76200" cy="396875"/>
          </a:xfrm>
          <a:custGeom>
            <a:avLst/>
            <a:gdLst/>
            <a:ahLst/>
            <a:cxnLst/>
            <a:rect l="l" t="t" r="r" b="b"/>
            <a:pathLst>
              <a:path w="76200" h="396875">
                <a:moveTo>
                  <a:pt x="50673" y="63500"/>
                </a:moveTo>
                <a:lnTo>
                  <a:pt x="25526" y="63500"/>
                </a:lnTo>
                <a:lnTo>
                  <a:pt x="25526" y="396494"/>
                </a:lnTo>
                <a:lnTo>
                  <a:pt x="50673" y="396494"/>
                </a:lnTo>
                <a:lnTo>
                  <a:pt x="50673" y="63500"/>
                </a:lnTo>
                <a:close/>
              </a:path>
              <a:path w="76200" h="396875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96875">
                <a:moveTo>
                  <a:pt x="69850" y="63500"/>
                </a:moveTo>
                <a:lnTo>
                  <a:pt x="50673" y="63500"/>
                </a:lnTo>
                <a:lnTo>
                  <a:pt x="5067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56304" y="2322053"/>
            <a:ext cx="76200" cy="396875"/>
          </a:xfrm>
          <a:custGeom>
            <a:avLst/>
            <a:gdLst/>
            <a:ahLst/>
            <a:cxnLst/>
            <a:rect l="l" t="t" r="r" b="b"/>
            <a:pathLst>
              <a:path w="76200" h="396875">
                <a:moveTo>
                  <a:pt x="50673" y="63500"/>
                </a:moveTo>
                <a:lnTo>
                  <a:pt x="25526" y="63500"/>
                </a:lnTo>
                <a:lnTo>
                  <a:pt x="25526" y="396494"/>
                </a:lnTo>
                <a:lnTo>
                  <a:pt x="50673" y="396494"/>
                </a:lnTo>
                <a:lnTo>
                  <a:pt x="50673" y="63500"/>
                </a:lnTo>
                <a:close/>
              </a:path>
              <a:path w="76200" h="396875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96875">
                <a:moveTo>
                  <a:pt x="69850" y="63500"/>
                </a:moveTo>
                <a:lnTo>
                  <a:pt x="50673" y="63500"/>
                </a:lnTo>
                <a:lnTo>
                  <a:pt x="5067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92014" y="3455144"/>
            <a:ext cx="2808605" cy="76200"/>
          </a:xfrm>
          <a:custGeom>
            <a:avLst/>
            <a:gdLst/>
            <a:ahLst/>
            <a:cxnLst/>
            <a:rect l="l" t="t" r="r" b="b"/>
            <a:pathLst>
              <a:path w="2808604" h="76200">
                <a:moveTo>
                  <a:pt x="2732151" y="0"/>
                </a:moveTo>
                <a:lnTo>
                  <a:pt x="2732151" y="76200"/>
                </a:lnTo>
                <a:lnTo>
                  <a:pt x="2783204" y="50672"/>
                </a:lnTo>
                <a:lnTo>
                  <a:pt x="2744851" y="50672"/>
                </a:lnTo>
                <a:lnTo>
                  <a:pt x="2744851" y="25526"/>
                </a:lnTo>
                <a:lnTo>
                  <a:pt x="2783204" y="25526"/>
                </a:lnTo>
                <a:lnTo>
                  <a:pt x="2732151" y="0"/>
                </a:lnTo>
                <a:close/>
              </a:path>
              <a:path w="2808604" h="76200">
                <a:moveTo>
                  <a:pt x="2732151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2732151" y="50672"/>
                </a:lnTo>
                <a:lnTo>
                  <a:pt x="2732151" y="25526"/>
                </a:lnTo>
                <a:close/>
              </a:path>
              <a:path w="2808604" h="76200">
                <a:moveTo>
                  <a:pt x="2783204" y="25526"/>
                </a:moveTo>
                <a:lnTo>
                  <a:pt x="2744851" y="25526"/>
                </a:lnTo>
                <a:lnTo>
                  <a:pt x="2744851" y="50672"/>
                </a:lnTo>
                <a:lnTo>
                  <a:pt x="2783204" y="50672"/>
                </a:lnTo>
                <a:lnTo>
                  <a:pt x="2808351" y="38100"/>
                </a:lnTo>
                <a:lnTo>
                  <a:pt x="2783204" y="2552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55288" y="2883489"/>
            <a:ext cx="3321232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460">
              <a:spcBef>
                <a:spcPts val="100"/>
              </a:spcBef>
              <a:tabLst>
                <a:tab pos="1983105" algn="l"/>
                <a:tab pos="24580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0	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1	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45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format()中参数的顺序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2054868" y="5199140"/>
            <a:ext cx="82962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"{1}: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{0}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的CPU占用率为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{2}%"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.format(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"2018-10-10"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,10)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object 5"/>
          <p:cNvSpPr/>
          <p:nvPr/>
        </p:nvSpPr>
        <p:spPr>
          <a:xfrm>
            <a:off x="10038468" y="5654690"/>
            <a:ext cx="76200" cy="474980"/>
          </a:xfrm>
          <a:custGeom>
            <a:avLst/>
            <a:gdLst/>
            <a:ahLst/>
            <a:cxnLst/>
            <a:rect l="l" t="t" r="r" b="b"/>
            <a:pathLst>
              <a:path w="76200" h="474979">
                <a:moveTo>
                  <a:pt x="50673" y="63500"/>
                </a:moveTo>
                <a:lnTo>
                  <a:pt x="25526" y="63500"/>
                </a:lnTo>
                <a:lnTo>
                  <a:pt x="25526" y="474472"/>
                </a:lnTo>
                <a:lnTo>
                  <a:pt x="50673" y="474472"/>
                </a:lnTo>
                <a:lnTo>
                  <a:pt x="50673" y="63500"/>
                </a:lnTo>
                <a:close/>
              </a:path>
              <a:path w="76200" h="474979">
                <a:moveTo>
                  <a:pt x="38100" y="0"/>
                </a:moveTo>
                <a:lnTo>
                  <a:pt x="0" y="76200"/>
                </a:lnTo>
                <a:lnTo>
                  <a:pt x="25526" y="76200"/>
                </a:lnTo>
                <a:lnTo>
                  <a:pt x="25526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4979">
                <a:moveTo>
                  <a:pt x="69850" y="63500"/>
                </a:moveTo>
                <a:lnTo>
                  <a:pt x="50673" y="63500"/>
                </a:lnTo>
                <a:lnTo>
                  <a:pt x="5067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/>
        </p:nvSpPr>
        <p:spPr>
          <a:xfrm>
            <a:off x="2400179" y="4491879"/>
            <a:ext cx="7195184" cy="15875"/>
          </a:xfrm>
          <a:custGeom>
            <a:avLst/>
            <a:gdLst/>
            <a:ahLst/>
            <a:cxnLst/>
            <a:rect l="l" t="t" r="r" b="b"/>
            <a:pathLst>
              <a:path w="7195184" h="15875">
                <a:moveTo>
                  <a:pt x="0" y="15748"/>
                </a:moveTo>
                <a:lnTo>
                  <a:pt x="7194804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/>
          <p:cNvSpPr/>
          <p:nvPr/>
        </p:nvSpPr>
        <p:spPr>
          <a:xfrm>
            <a:off x="8339970" y="4777629"/>
            <a:ext cx="76200" cy="396875"/>
          </a:xfrm>
          <a:custGeom>
            <a:avLst/>
            <a:gdLst/>
            <a:ahLst/>
            <a:cxnLst/>
            <a:rect l="l" t="t" r="r" b="b"/>
            <a:pathLst>
              <a:path w="76200" h="396875">
                <a:moveTo>
                  <a:pt x="25526" y="320294"/>
                </a:moveTo>
                <a:lnTo>
                  <a:pt x="0" y="320294"/>
                </a:lnTo>
                <a:lnTo>
                  <a:pt x="38100" y="396494"/>
                </a:lnTo>
                <a:lnTo>
                  <a:pt x="69850" y="332994"/>
                </a:lnTo>
                <a:lnTo>
                  <a:pt x="25526" y="332994"/>
                </a:lnTo>
                <a:lnTo>
                  <a:pt x="25526" y="320294"/>
                </a:lnTo>
                <a:close/>
              </a:path>
              <a:path w="76200" h="396875">
                <a:moveTo>
                  <a:pt x="50673" y="0"/>
                </a:moveTo>
                <a:lnTo>
                  <a:pt x="25526" y="0"/>
                </a:lnTo>
                <a:lnTo>
                  <a:pt x="25526" y="332994"/>
                </a:lnTo>
                <a:lnTo>
                  <a:pt x="50673" y="332994"/>
                </a:lnTo>
                <a:lnTo>
                  <a:pt x="50673" y="0"/>
                </a:lnTo>
                <a:close/>
              </a:path>
              <a:path w="76200" h="396875">
                <a:moveTo>
                  <a:pt x="76200" y="320294"/>
                </a:moveTo>
                <a:lnTo>
                  <a:pt x="50673" y="320294"/>
                </a:lnTo>
                <a:lnTo>
                  <a:pt x="50673" y="332994"/>
                </a:lnTo>
                <a:lnTo>
                  <a:pt x="69850" y="332994"/>
                </a:lnTo>
                <a:lnTo>
                  <a:pt x="76200" y="32029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/>
          <p:cNvSpPr/>
          <p:nvPr/>
        </p:nvSpPr>
        <p:spPr>
          <a:xfrm>
            <a:off x="9565138" y="4474224"/>
            <a:ext cx="76200" cy="709930"/>
          </a:xfrm>
          <a:custGeom>
            <a:avLst/>
            <a:gdLst/>
            <a:ahLst/>
            <a:cxnLst/>
            <a:rect l="l" t="t" r="r" b="b"/>
            <a:pathLst>
              <a:path w="76200" h="709930">
                <a:moveTo>
                  <a:pt x="0" y="633221"/>
                </a:moveTo>
                <a:lnTo>
                  <a:pt x="37465" y="709676"/>
                </a:lnTo>
                <a:lnTo>
                  <a:pt x="69841" y="646302"/>
                </a:lnTo>
                <a:lnTo>
                  <a:pt x="50546" y="646302"/>
                </a:lnTo>
                <a:lnTo>
                  <a:pt x="25400" y="646176"/>
                </a:lnTo>
                <a:lnTo>
                  <a:pt x="25510" y="633434"/>
                </a:lnTo>
                <a:lnTo>
                  <a:pt x="0" y="633221"/>
                </a:lnTo>
                <a:close/>
              </a:path>
              <a:path w="76200" h="709930">
                <a:moveTo>
                  <a:pt x="25510" y="633434"/>
                </a:moveTo>
                <a:lnTo>
                  <a:pt x="25400" y="646176"/>
                </a:lnTo>
                <a:lnTo>
                  <a:pt x="50546" y="646302"/>
                </a:lnTo>
                <a:lnTo>
                  <a:pt x="50655" y="633644"/>
                </a:lnTo>
                <a:lnTo>
                  <a:pt x="25510" y="633434"/>
                </a:lnTo>
                <a:close/>
              </a:path>
              <a:path w="76200" h="709930">
                <a:moveTo>
                  <a:pt x="50655" y="633644"/>
                </a:moveTo>
                <a:lnTo>
                  <a:pt x="50546" y="646302"/>
                </a:lnTo>
                <a:lnTo>
                  <a:pt x="69841" y="646302"/>
                </a:lnTo>
                <a:lnTo>
                  <a:pt x="76200" y="633857"/>
                </a:lnTo>
                <a:lnTo>
                  <a:pt x="50655" y="633644"/>
                </a:lnTo>
                <a:close/>
              </a:path>
              <a:path w="76200" h="709930">
                <a:moveTo>
                  <a:pt x="30987" y="0"/>
                </a:moveTo>
                <a:lnTo>
                  <a:pt x="25510" y="633434"/>
                </a:lnTo>
                <a:lnTo>
                  <a:pt x="50655" y="633644"/>
                </a:lnTo>
                <a:lnTo>
                  <a:pt x="56133" y="253"/>
                </a:lnTo>
                <a:lnTo>
                  <a:pt x="3098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/>
          <p:cNvSpPr/>
          <p:nvPr/>
        </p:nvSpPr>
        <p:spPr>
          <a:xfrm>
            <a:off x="2404752" y="4507880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674115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0"/>
          <p:cNvSpPr/>
          <p:nvPr/>
        </p:nvSpPr>
        <p:spPr>
          <a:xfrm>
            <a:off x="3745873" y="4767721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5" h="430530">
                <a:moveTo>
                  <a:pt x="0" y="430022"/>
                </a:moveTo>
                <a:lnTo>
                  <a:pt x="1524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"/>
          <p:cNvSpPr/>
          <p:nvPr/>
        </p:nvSpPr>
        <p:spPr>
          <a:xfrm>
            <a:off x="3746633" y="4764676"/>
            <a:ext cx="4640580" cy="13335"/>
          </a:xfrm>
          <a:custGeom>
            <a:avLst/>
            <a:gdLst/>
            <a:ahLst/>
            <a:cxnLst/>
            <a:rect l="l" t="t" r="r" b="b"/>
            <a:pathLst>
              <a:path w="4640580" h="13335">
                <a:moveTo>
                  <a:pt x="0" y="12953"/>
                </a:moveTo>
                <a:lnTo>
                  <a:pt x="4640326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2"/>
          <p:cNvSpPr/>
          <p:nvPr/>
        </p:nvSpPr>
        <p:spPr>
          <a:xfrm>
            <a:off x="5926718" y="5680597"/>
            <a:ext cx="1905" cy="430530"/>
          </a:xfrm>
          <a:custGeom>
            <a:avLst/>
            <a:gdLst/>
            <a:ahLst/>
            <a:cxnLst/>
            <a:rect l="l" t="t" r="r" b="b"/>
            <a:pathLst>
              <a:path w="1904" h="430529">
                <a:moveTo>
                  <a:pt x="0" y="430021"/>
                </a:moveTo>
                <a:lnTo>
                  <a:pt x="1524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/>
          <p:cNvSpPr/>
          <p:nvPr/>
        </p:nvSpPr>
        <p:spPr>
          <a:xfrm>
            <a:off x="5922144" y="6103508"/>
            <a:ext cx="4154804" cy="7620"/>
          </a:xfrm>
          <a:custGeom>
            <a:avLst/>
            <a:gdLst/>
            <a:ahLst/>
            <a:cxnLst/>
            <a:rect l="l" t="t" r="r" b="b"/>
            <a:pathLst>
              <a:path w="4154804" h="7620">
                <a:moveTo>
                  <a:pt x="0" y="0"/>
                </a:moveTo>
                <a:lnTo>
                  <a:pt x="4154804" y="7112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68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6" y="2596358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096000" y="2737771"/>
            <a:ext cx="264687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什么是字符串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471698" y="280725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748461" y="280725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TextBox 43"/>
          <p:cNvSpPr txBox="1"/>
          <p:nvPr/>
        </p:nvSpPr>
        <p:spPr>
          <a:xfrm>
            <a:off x="6109460" y="3281072"/>
            <a:ext cx="346761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字符串的表示方法</a:t>
            </a:r>
          </a:p>
        </p:txBody>
      </p:sp>
      <p:sp>
        <p:nvSpPr>
          <p:cNvPr id="19" name="椭圆 18"/>
          <p:cNvSpPr/>
          <p:nvPr/>
        </p:nvSpPr>
        <p:spPr>
          <a:xfrm>
            <a:off x="5748461" y="3373680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2" name="TextBox 43"/>
          <p:cNvSpPr txBox="1"/>
          <p:nvPr/>
        </p:nvSpPr>
        <p:spPr>
          <a:xfrm>
            <a:off x="6116961" y="3859516"/>
            <a:ext cx="551946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字符串中字符的序号（索引）</a:t>
            </a:r>
          </a:p>
        </p:txBody>
      </p:sp>
      <p:sp>
        <p:nvSpPr>
          <p:cNvPr id="23" name="椭圆 22"/>
          <p:cNvSpPr/>
          <p:nvPr/>
        </p:nvSpPr>
        <p:spPr>
          <a:xfrm>
            <a:off x="5755961" y="3952124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95929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18" grpId="0"/>
      <p:bldP spid="19" grpId="0" animBg="1"/>
      <p:bldP spid="22" grpId="0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833" y="579508"/>
            <a:ext cx="5562600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/>
              <a:t>format()</a:t>
            </a:r>
            <a:r>
              <a:rPr sz="3600" dirty="0"/>
              <a:t>方法的格式控制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7728" y="1510457"/>
            <a:ext cx="6120603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3605"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槽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内部对格式化的配置方式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2800" b="1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10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800" b="1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参数序号&gt;</a:t>
            </a:r>
            <a:r>
              <a:rPr sz="2800" b="1" spc="-15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8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800" b="1" dirty="0" err="1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格式控制标记</a:t>
            </a:r>
            <a:r>
              <a:rPr sz="2800" b="1" spc="-5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2800" b="1" spc="-5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4260" y="4172077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4258" y="417207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889" y="317"/>
                </a:moveTo>
                <a:lnTo>
                  <a:pt x="889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4260" y="4172711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68331" y="417207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889" y="317"/>
                </a:moveTo>
                <a:lnTo>
                  <a:pt x="889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3876" y="4172332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27"/>
                </a:moveTo>
                <a:lnTo>
                  <a:pt x="7704836" y="0"/>
                </a:lnTo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11646" y="528085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9"/>
                </a:moveTo>
                <a:lnTo>
                  <a:pt x="380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2408" y="3769614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15112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1646" y="3769614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1646" y="3769614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12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2027" y="3769232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7817" y="4904346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8579" y="3813050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2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7817" y="3813048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7817" y="3813050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8198" y="3812667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16246" y="490434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7008" y="3813050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2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6246" y="3813048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6246" y="3813050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6627" y="3812667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5428" y="490434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6190" y="3813050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2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5428" y="3813048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15428" y="3813050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15809" y="3812667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32342" y="490434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3104" y="3813050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2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32342" y="3813048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32342" y="3813050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32722" y="3812667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33953" y="5282948"/>
            <a:ext cx="1183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^</a:t>
            </a:r>
            <a:r>
              <a:rPr b="1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</a:rPr>
              <a:t>居中对齐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73274" y="5324284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9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74036" y="3813048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15112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73274" y="3813048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73274" y="3813048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12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73655" y="381266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719569" y="4337100"/>
            <a:ext cx="104266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浮点数小数 精度</a:t>
            </a:r>
            <a:r>
              <a:rPr sz="1600" b="1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16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字 符串最大输 出长度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44104" y="4337101"/>
            <a:ext cx="1390015" cy="186974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spcBef>
                <a:spcPts val="106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整数类型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b,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c, d,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o,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x,</a:t>
            </a:r>
            <a:r>
              <a:rPr sz="16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X  浮点数类型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e,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E, </a:t>
            </a:r>
            <a:r>
              <a:rPr sz="1600" b="1" spc="-50" dirty="0">
                <a:latin typeface="微软雅黑" panose="020B0503020204020204" charset="-122"/>
                <a:cs typeface="微软雅黑" panose="020B0503020204020204" charset="-122"/>
              </a:rPr>
              <a:t>f,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%</a:t>
            </a:r>
            <a:endParaRPr lang="en-US" sz="16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960"/>
              </a:spcBef>
            </a:pP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</a:rPr>
              <a:t>字符串类型 </a:t>
            </a:r>
            <a:r>
              <a:rPr lang="en-US" altLang="zh-CN" sz="16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08710" y="3652013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 dirty="0">
              <a:solidFill>
                <a:srgbClr val="C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92885" y="3814574"/>
            <a:ext cx="2901315" cy="135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060">
              <a:spcBef>
                <a:spcPts val="100"/>
              </a:spcBef>
              <a:tabLst>
                <a:tab pos="2082800" algn="l"/>
              </a:tabLst>
            </a:pPr>
            <a:r>
              <a:rPr sz="2700" b="1" spc="-7" baseline="30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700" b="1" baseline="30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填充&gt;	</a:t>
            </a: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对齐&gt;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0160">
              <a:lnSpc>
                <a:spcPct val="150000"/>
              </a:lnSpc>
              <a:spcBef>
                <a:spcPts val="1840"/>
              </a:spcBef>
              <a:tabLst>
                <a:tab pos="666115" algn="l"/>
                <a:tab pos="780415" algn="l"/>
                <a:tab pos="1953260" algn="l"/>
              </a:tabLst>
            </a:pPr>
            <a:r>
              <a:rPr sz="2700" b="1" baseline="2000" dirty="0">
                <a:latin typeface="微软雅黑" panose="020B0503020204020204" charset="-122"/>
                <a:cs typeface="微软雅黑" panose="020B0503020204020204" charset="-122"/>
              </a:rPr>
              <a:t>引导	用于填充的	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左对齐 </a:t>
            </a:r>
            <a:r>
              <a:rPr sz="2700" b="1" baseline="2000" dirty="0">
                <a:latin typeface="微软雅黑" panose="020B0503020204020204" charset="-122"/>
                <a:cs typeface="微软雅黑" panose="020B0503020204020204" charset="-122"/>
              </a:rPr>
              <a:t>符号		单个字符	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b="1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右对齐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70094" y="3812287"/>
            <a:ext cx="248666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>
              <a:spcBef>
                <a:spcPts val="100"/>
              </a:spcBef>
              <a:tabLst>
                <a:tab pos="1711325" algn="l"/>
              </a:tabLst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宽度&gt;	</a:t>
            </a: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ctr">
              <a:lnSpc>
                <a:spcPct val="150000"/>
              </a:lnSpc>
              <a:spcBef>
                <a:spcPts val="1860"/>
              </a:spcBef>
              <a:tabLst>
                <a:tab pos="1330325" algn="l"/>
              </a:tabLst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槽设定的输	</a:t>
            </a:r>
            <a:r>
              <a:rPr sz="2700" b="1" baseline="2000" dirty="0">
                <a:latin typeface="微软雅黑" panose="020B0503020204020204" charset="-122"/>
                <a:cs typeface="微软雅黑" panose="020B0503020204020204" charset="-122"/>
              </a:rPr>
              <a:t>数字的千位 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出宽度	</a:t>
            </a:r>
            <a:r>
              <a:rPr sz="2700" b="1" baseline="2000" dirty="0">
                <a:latin typeface="微软雅黑" panose="020B0503020204020204" charset="-122"/>
                <a:cs typeface="微软雅黑" panose="020B0503020204020204" charset="-122"/>
              </a:rPr>
              <a:t>分隔符</a:t>
            </a:r>
            <a:endParaRPr sz="2700" baseline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03643" y="3743199"/>
            <a:ext cx="917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b="1" dirty="0" err="1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精度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&gt;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07349" y="3810507"/>
            <a:ext cx="83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类型&gt;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226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464" y="433035"/>
            <a:ext cx="8784976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：格式控制标记中的</a:t>
            </a: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7728" y="969059"/>
            <a:ext cx="6120603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3605"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槽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内部对格式化的配置方式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{</a:t>
            </a:r>
            <a:r>
              <a:rPr sz="2800" b="1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10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800" b="1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参数序号&gt;</a:t>
            </a:r>
            <a:r>
              <a:rPr sz="2800" b="1" spc="-15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8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800" b="1" dirty="0" err="1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格式控制标记</a:t>
            </a:r>
            <a:r>
              <a:rPr sz="2800" b="1" spc="-5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en-US" sz="2800" b="1" spc="-5" dirty="0">
                <a:solidFill>
                  <a:srgbClr val="322CA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6836" y="2818712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6834" y="2818714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889" y="317"/>
                </a:moveTo>
                <a:lnTo>
                  <a:pt x="889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6836" y="281934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0907" y="2818714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889" y="317"/>
                </a:moveTo>
                <a:lnTo>
                  <a:pt x="889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6452" y="2818967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27"/>
                </a:moveTo>
                <a:lnTo>
                  <a:pt x="7704836" y="0"/>
                </a:lnTo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4222" y="392748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9"/>
                </a:moveTo>
                <a:lnTo>
                  <a:pt x="380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984" y="2416249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15112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4222" y="241624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4222" y="2416249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12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4603" y="2415867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0393" y="3550981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1155" y="2459685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2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60393" y="2459683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0393" y="2459685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60774" y="2459302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98822" y="3550981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99584" y="2459685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2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98822" y="2459683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8822" y="2459685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9203" y="2459302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8004" y="3550981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8766" y="2459685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2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8004" y="2459683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8004" y="2459685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8385" y="2459302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4918" y="3550981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5680" y="2459685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2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4918" y="2459683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4918" y="2459685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15298" y="2459302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60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5850" y="3970919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9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56612" y="2459683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15112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55850" y="2459683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55850" y="2459683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12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56231" y="2459302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98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02145" y="2983735"/>
            <a:ext cx="104266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浮点数小数 精度</a:t>
            </a:r>
            <a:r>
              <a:rPr sz="1600" b="1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16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字 符串最大输 出长度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26680" y="2983736"/>
            <a:ext cx="1390015" cy="186974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spcBef>
                <a:spcPts val="106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整数类型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b,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c, d,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o,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x,</a:t>
            </a:r>
            <a:r>
              <a:rPr sz="16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X  浮点数类型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e,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E, </a:t>
            </a:r>
            <a:r>
              <a:rPr sz="1600" b="1" spc="-50" dirty="0">
                <a:latin typeface="微软雅黑" panose="020B0503020204020204" charset="-122"/>
                <a:cs typeface="微软雅黑" panose="020B0503020204020204" charset="-122"/>
              </a:rPr>
              <a:t>f,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%</a:t>
            </a:r>
            <a:endParaRPr lang="en-US" sz="16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960"/>
              </a:spcBef>
            </a:pP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</a:rPr>
              <a:t>字符串类型 </a:t>
            </a:r>
            <a:r>
              <a:rPr lang="en-US" altLang="zh-CN" sz="16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1286" y="2298648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 dirty="0">
              <a:solidFill>
                <a:srgbClr val="C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75461" y="2461209"/>
            <a:ext cx="2901315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060">
              <a:spcBef>
                <a:spcPts val="100"/>
              </a:spcBef>
              <a:tabLst>
                <a:tab pos="2082800" algn="l"/>
              </a:tabLst>
            </a:pPr>
            <a:r>
              <a:rPr sz="2700" b="1" spc="-7" baseline="30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700" b="1" baseline="30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填充&gt;	</a:t>
            </a: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对齐&gt;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0160">
              <a:lnSpc>
                <a:spcPct val="150000"/>
              </a:lnSpc>
              <a:spcBef>
                <a:spcPts val="1840"/>
              </a:spcBef>
              <a:tabLst>
                <a:tab pos="666115" algn="l"/>
                <a:tab pos="780415" algn="l"/>
                <a:tab pos="1953260" algn="l"/>
              </a:tabLst>
            </a:pPr>
            <a:r>
              <a:rPr sz="2700" b="1" baseline="2000" dirty="0">
                <a:latin typeface="微软雅黑" panose="020B0503020204020204" charset="-122"/>
                <a:cs typeface="微软雅黑" panose="020B0503020204020204" charset="-122"/>
              </a:rPr>
              <a:t>引导	</a:t>
            </a:r>
            <a:r>
              <a:rPr lang="en-US" altLang="zh-CN" sz="2700" b="1" baseline="2000" dirty="0">
                <a:latin typeface="微软雅黑" panose="020B0503020204020204" charset="-122"/>
                <a:cs typeface="微软雅黑" panose="020B0503020204020204" charset="-122"/>
              </a:rPr>
              <a:t>=                    ^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2670" y="2458922"/>
            <a:ext cx="2486660" cy="135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>
              <a:spcBef>
                <a:spcPts val="100"/>
              </a:spcBef>
              <a:tabLst>
                <a:tab pos="1711325" algn="l"/>
              </a:tabLst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宽度&gt;	</a:t>
            </a: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&gt;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ctr">
              <a:lnSpc>
                <a:spcPct val="150000"/>
              </a:lnSpc>
              <a:spcBef>
                <a:spcPts val="1860"/>
              </a:spcBef>
              <a:tabLst>
                <a:tab pos="1330325" algn="l"/>
              </a:tabLst>
            </a:pPr>
            <a:r>
              <a:rPr lang="en-US" b="1" dirty="0">
                <a:latin typeface="微软雅黑" panose="020B0503020204020204" charset="-122"/>
                <a:cs typeface="微软雅黑" panose="020B0503020204020204" charset="-122"/>
              </a:rPr>
              <a:t>20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b="1" baseline="2000" dirty="0" err="1">
                <a:latin typeface="微软雅黑" panose="020B0503020204020204" charset="-122"/>
                <a:cs typeface="微软雅黑" panose="020B0503020204020204" charset="-122"/>
              </a:rPr>
              <a:t>数字的千位</a:t>
            </a:r>
            <a:r>
              <a:rPr sz="2700" b="1" baseline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b="1" baseline="2000" dirty="0">
                <a:latin typeface="微软雅黑" panose="020B0503020204020204" charset="-122"/>
                <a:cs typeface="微软雅黑" panose="020B0503020204020204" charset="-122"/>
              </a:rPr>
              <a:t>分隔符</a:t>
            </a:r>
            <a:endParaRPr sz="2700" baseline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86219" y="2389834"/>
            <a:ext cx="917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b="1" dirty="0" err="1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精度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&gt;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89925" y="2457142"/>
            <a:ext cx="83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类型&gt;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71" y="4264696"/>
            <a:ext cx="5870008" cy="19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1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720" y="828782"/>
            <a:ext cx="55626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format()</a:t>
            </a:r>
            <a:r>
              <a:rPr dirty="0"/>
              <a:t>方法的格式控制</a:t>
            </a:r>
          </a:p>
        </p:txBody>
      </p:sp>
      <p:sp>
        <p:nvSpPr>
          <p:cNvPr id="3" name="object 3"/>
          <p:cNvSpPr/>
          <p:nvPr/>
        </p:nvSpPr>
        <p:spPr>
          <a:xfrm>
            <a:off x="2064260" y="2908680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64258" y="2908682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889" y="317"/>
                </a:moveTo>
                <a:lnTo>
                  <a:pt x="889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4260" y="2909316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68331" y="2908682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889" y="317"/>
                </a:moveTo>
                <a:lnTo>
                  <a:pt x="889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3876" y="2908937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26"/>
                </a:moveTo>
                <a:lnTo>
                  <a:pt x="7704836" y="0"/>
                </a:lnTo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1646" y="4017517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12408" y="2506217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15113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1646" y="2506217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1646" y="2506217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1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2027" y="2505836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2062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7817" y="3640963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8579" y="2549653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3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7817" y="2549651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7817" y="2549653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3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8198" y="254927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72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6246" y="3640963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17008" y="2549653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3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6246" y="2549651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6246" y="2549653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3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6627" y="2549270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72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3953" y="4019804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^</a:t>
            </a:r>
            <a:r>
              <a:rPr b="1" spc="-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居中对齐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0094" y="3059684"/>
            <a:ext cx="1168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槽设定的输 出宽度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73274" y="4060951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4036" y="2549651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15113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3274" y="2549651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3274" y="2549651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1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73655" y="2549270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2061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08710" y="2388618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92885" y="2550922"/>
            <a:ext cx="2901315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060">
              <a:spcBef>
                <a:spcPts val="100"/>
              </a:spcBef>
              <a:tabLst>
                <a:tab pos="2082800" algn="l"/>
              </a:tabLst>
            </a:pPr>
            <a:r>
              <a:rPr sz="2700" b="1" spc="-7" baseline="30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&lt;填充</a:t>
            </a:r>
            <a:r>
              <a:rPr sz="2700" b="1" baseline="30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&gt;	</a:t>
            </a: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对齐&gt;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0160">
              <a:lnSpc>
                <a:spcPct val="150000"/>
              </a:lnSpc>
              <a:spcBef>
                <a:spcPts val="1845"/>
              </a:spcBef>
              <a:tabLst>
                <a:tab pos="666115" algn="l"/>
                <a:tab pos="780415" algn="l"/>
                <a:tab pos="1953260" algn="l"/>
              </a:tabLst>
            </a:pPr>
            <a:r>
              <a:rPr sz="2700" b="1" baseline="2000" dirty="0">
                <a:latin typeface="微软雅黑" panose="020B0503020204020204" charset="-122"/>
                <a:cs typeface="微软雅黑" panose="020B0503020204020204" charset="-122"/>
              </a:rPr>
              <a:t>引导	用于填充的	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左对齐 </a:t>
            </a:r>
            <a:r>
              <a:rPr sz="2700" b="1" baseline="2000" dirty="0">
                <a:latin typeface="微软雅黑" panose="020B0503020204020204" charset="-122"/>
                <a:cs typeface="微软雅黑" panose="020B0503020204020204" charset="-122"/>
              </a:rPr>
              <a:t>符号		单个字符	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b="1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右对齐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66944" y="2548889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宽度&gt;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68848" y="2480055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47115" algn="l"/>
              </a:tabLst>
            </a:pPr>
            <a:r>
              <a:rPr sz="2700" b="1" spc="-7" baseline="20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700" b="1" baseline="20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700" b="1" baseline="20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&gt;	</a:t>
            </a: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精度&gt;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07349" y="2547111"/>
            <a:ext cx="83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类型&gt;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16700" y="3255772"/>
            <a:ext cx="379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"{0:=^20}"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.format(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)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16702" y="3694683"/>
            <a:ext cx="278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'=======PYTHON======='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16702" y="4133595"/>
            <a:ext cx="3414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"{0:*&gt;20}"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.format(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"BIT"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)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16700" y="4572763"/>
            <a:ext cx="303784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'*****************BIT‘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60000"/>
              </a:lnSpc>
              <a:tabLst>
                <a:tab pos="1393190" algn="l"/>
              </a:tabLst>
            </a:pPr>
            <a:r>
              <a:rPr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</a:t>
            </a:r>
            <a:r>
              <a:rPr b="1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"{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b="1" dirty="0">
                <a:latin typeface="Consolas" panose="020B0609020204030204"/>
                <a:cs typeface="Consolas" panose="020B0609020204030204"/>
              </a:rPr>
              <a:t>.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f</a:t>
            </a:r>
            <a:r>
              <a:rPr b="1" dirty="0">
                <a:latin typeface="Consolas" panose="020B0609020204030204"/>
                <a:cs typeface="Consolas" panose="020B0609020204030204"/>
              </a:rPr>
              <a:t>or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m</a:t>
            </a:r>
            <a:r>
              <a:rPr b="1" dirty="0">
                <a:latin typeface="Consolas" panose="020B0609020204030204"/>
                <a:cs typeface="Consolas" panose="020B0609020204030204"/>
              </a:rPr>
              <a:t>at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"B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b="1" dirty="0">
                <a:latin typeface="Consolas" panose="020B0609020204030204"/>
                <a:cs typeface="Consolas" panose="020B0609020204030204"/>
              </a:rPr>
              <a:t>)  </a:t>
            </a:r>
            <a:r>
              <a:rPr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'BIT	</a:t>
            </a:r>
            <a:r>
              <a:rPr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</a:t>
            </a:r>
            <a:endParaRPr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6764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27758" y="3358643"/>
            <a:ext cx="358330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16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"{0:,.2f}"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.format(12345.6789)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7758" y="3748787"/>
            <a:ext cx="12496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'12,34</a:t>
            </a:r>
            <a:r>
              <a:rPr sz="1600" b="1" spc="-1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6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.68</a:t>
            </a:r>
            <a:r>
              <a:rPr sz="16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7758" y="4138931"/>
            <a:ext cx="46812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{0:b},{0:c},{0:d},{0:o},{0:x},{0:X}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.format(425)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758" y="4528822"/>
            <a:ext cx="536321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'110101001,Ʃ,425,651,1a9,1A9'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6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16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"{0:e},{0:E},{0:f},{0:%}"</a:t>
            </a:r>
            <a:r>
              <a:rPr sz="1400" b="1" spc="-10" dirty="0">
                <a:latin typeface="Consolas" panose="020B0609020204030204"/>
                <a:cs typeface="Consolas" panose="020B0609020204030204"/>
              </a:rPr>
              <a:t>.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format(3.14)  </a:t>
            </a:r>
            <a:r>
              <a:rPr sz="16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'3.140</a:t>
            </a:r>
            <a:r>
              <a:rPr sz="1600" b="1" spc="-1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00e+00</a:t>
            </a:r>
            <a:r>
              <a:rPr sz="1600" b="1" spc="-1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3.1400</a:t>
            </a:r>
            <a:r>
              <a:rPr sz="1600" b="1" spc="-1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0E+00,</a:t>
            </a:r>
            <a:r>
              <a:rPr sz="1600" b="1" spc="-1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16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.14000</a:t>
            </a:r>
            <a:r>
              <a:rPr sz="1600" b="1" spc="-1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,314.0</a:t>
            </a:r>
            <a:r>
              <a:rPr sz="1600" b="1" spc="-1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0000%</a:t>
            </a:r>
            <a:r>
              <a:rPr sz="16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4260" y="2907919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4258" y="2907921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889" y="317"/>
                </a:moveTo>
                <a:lnTo>
                  <a:pt x="889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4260" y="2908554"/>
            <a:ext cx="7704455" cy="0"/>
          </a:xfrm>
          <a:custGeom>
            <a:avLst/>
            <a:gdLst/>
            <a:ahLst/>
            <a:cxnLst/>
            <a:rect l="l" t="t" r="r" b="b"/>
            <a:pathLst>
              <a:path w="7704455">
                <a:moveTo>
                  <a:pt x="0" y="0"/>
                </a:moveTo>
                <a:lnTo>
                  <a:pt x="77040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68331" y="2907921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-889" y="317"/>
                </a:moveTo>
                <a:lnTo>
                  <a:pt x="889" y="3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3876" y="2908175"/>
            <a:ext cx="7705090" cy="635"/>
          </a:xfrm>
          <a:custGeom>
            <a:avLst/>
            <a:gdLst/>
            <a:ahLst/>
            <a:cxnLst/>
            <a:rect l="l" t="t" r="r" b="b"/>
            <a:pathLst>
              <a:path w="7705090" h="635">
                <a:moveTo>
                  <a:pt x="0" y="126"/>
                </a:moveTo>
                <a:lnTo>
                  <a:pt x="7704836" y="0"/>
                </a:lnTo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1646" y="401675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2408" y="2505455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15113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1646" y="2505455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1646" y="2505455"/>
            <a:ext cx="0" cy="1511300"/>
          </a:xfrm>
          <a:custGeom>
            <a:avLst/>
            <a:gdLst/>
            <a:ahLst/>
            <a:cxnLst/>
            <a:rect l="l" t="t" r="r" b="b"/>
            <a:pathLst>
              <a:path h="1511300">
                <a:moveTo>
                  <a:pt x="0" y="0"/>
                </a:moveTo>
                <a:lnTo>
                  <a:pt x="0" y="1511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12027" y="250507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2062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15428" y="3640201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16190" y="2548891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3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15428" y="254888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5428" y="2548891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3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5809" y="2548508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72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32342" y="3640201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3104" y="2548891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10913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2342" y="2548889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32342" y="2548891"/>
            <a:ext cx="0" cy="1091565"/>
          </a:xfrm>
          <a:custGeom>
            <a:avLst/>
            <a:gdLst/>
            <a:ahLst/>
            <a:cxnLst/>
            <a:rect l="l" t="t" r="r" b="b"/>
            <a:pathLst>
              <a:path h="1091564">
                <a:moveTo>
                  <a:pt x="0" y="0"/>
                </a:moveTo>
                <a:lnTo>
                  <a:pt x="0" y="10913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2722" y="2548508"/>
            <a:ext cx="0" cy="1092200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1092072"/>
                </a:moveTo>
                <a:lnTo>
                  <a:pt x="0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88353" y="3051301"/>
            <a:ext cx="1168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</a:pPr>
            <a:r>
              <a:rPr b="1" dirty="0">
                <a:latin typeface="微软雅黑" panose="020B0503020204020204" charset="-122"/>
                <a:cs typeface="微软雅黑" panose="020B0503020204020204" charset="-122"/>
              </a:rPr>
              <a:t>数字的千位 分隔符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9569" y="3072690"/>
            <a:ext cx="104266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浮点数小数 精度</a:t>
            </a:r>
            <a:r>
              <a:rPr sz="1600" b="1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16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字 符串最大输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出长度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44104" y="3072690"/>
            <a:ext cx="1390015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spcBef>
                <a:spcPts val="106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整数类型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b,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c, d,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o,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x,</a:t>
            </a:r>
            <a:r>
              <a:rPr sz="16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X  浮点数类型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e,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E, </a:t>
            </a:r>
            <a:r>
              <a:rPr sz="1600" b="1" spc="-50" dirty="0">
                <a:latin typeface="微软雅黑" panose="020B0503020204020204" charset="-122"/>
                <a:cs typeface="微软雅黑" panose="020B0503020204020204" charset="-122"/>
              </a:rPr>
              <a:t>f,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%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41244" y="2540254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填充&gt;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63238" y="2550160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对齐&gt;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66944" y="2547873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宽度&gt;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68848" y="2546095"/>
            <a:ext cx="499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03643" y="2478788"/>
            <a:ext cx="917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精度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07349" y="2546095"/>
            <a:ext cx="83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类型&gt;</a:t>
            </a:r>
            <a:endParaRPr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08710" y="2388618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2"/>
          <p:cNvSpPr txBox="1">
            <a:spLocks noGrp="1"/>
          </p:cNvSpPr>
          <p:nvPr>
            <p:ph type="title"/>
          </p:nvPr>
        </p:nvSpPr>
        <p:spPr>
          <a:xfrm>
            <a:off x="1271464" y="433035"/>
            <a:ext cx="8784976" cy="4006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：格式控制标记中的</a:t>
            </a: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&lt;,&gt;&lt;.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801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6888" y="2307592"/>
            <a:ext cx="6887845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3835">
              <a:spcBef>
                <a:spcPts val="100"/>
              </a:spcBef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正向递增序号、反向递减序号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、&lt;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字符</a:t>
            </a:r>
            <a:r>
              <a:rPr sz="2200" b="1" spc="-10" dirty="0">
                <a:latin typeface="微软雅黑" panose="020B0503020204020204" charset="-122"/>
                <a:cs typeface="微软雅黑" panose="020B0503020204020204" charset="-122"/>
              </a:rPr>
              <a:t>串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&gt;[M:N:K]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spcBef>
                <a:spcPts val="2115"/>
              </a:spcBef>
            </a:pPr>
            <a:r>
              <a:rPr sz="2200" b="1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200" b="1" spc="-1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+、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*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、len()、str()、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hex()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、oct()、ord()、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chr()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16535" indent="-203835">
              <a:spcBef>
                <a:spcPts val="2110"/>
              </a:spcBef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.lower()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.upper()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.split()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、.count()、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.replace()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216535" indent="-203835">
              <a:spcBef>
                <a:spcPts val="2115"/>
              </a:spcBef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.center()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、.strip()、.join(）、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.format()</a:t>
            </a: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格式化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8333" y="5186171"/>
            <a:ext cx="160020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5794" y="5043896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0429" y="438150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1443" y="438162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06863" y="4386328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06863" y="4386328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4121" y="438442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4121" y="438442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19994" y="444855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19994" y="444855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83519" y="451726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83519" y="451726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27995" y="4583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27995" y="4583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64927" y="458266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64927" y="458266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18202" y="4893085"/>
            <a:ext cx="875362" cy="80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725952" y="902577"/>
            <a:ext cx="3276600" cy="5130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/>
              <a:t>字符串类型及操作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99534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6" y="2596358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04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cxnSp>
        <p:nvCxnSpPr>
          <p:cNvPr id="20" name="直接连接符 19"/>
          <p:cNvCxnSpPr/>
          <p:nvPr/>
        </p:nvCxnSpPr>
        <p:spPr>
          <a:xfrm flipV="1">
            <a:off x="5504175" y="2555994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3"/>
          <p:cNvSpPr txBox="1"/>
          <p:nvPr/>
        </p:nvSpPr>
        <p:spPr>
          <a:xfrm>
            <a:off x="6125244" y="2729708"/>
            <a:ext cx="3695242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实例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：文本进度条</a:t>
            </a:r>
          </a:p>
        </p:txBody>
      </p:sp>
      <p:sp>
        <p:nvSpPr>
          <p:cNvPr id="19" name="椭圆 18"/>
          <p:cNvSpPr/>
          <p:nvPr/>
        </p:nvSpPr>
        <p:spPr>
          <a:xfrm>
            <a:off x="5764245" y="2822316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0216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072" y="693368"/>
            <a:ext cx="4061006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文本进度条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0844" y="2313685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用过计算机的都见过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090" y="3667762"/>
            <a:ext cx="2991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7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进度条什么原理呢？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5794" y="5043896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0429" y="438150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21443" y="438162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06863" y="4386328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06863" y="4386328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4121" y="438442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74121" y="438442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19994" y="444855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19994" y="444855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83519" y="451726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83519" y="451726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27995" y="4583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27995" y="4583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64927" y="458266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64927" y="458266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18202" y="4893085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27597" y="3171444"/>
            <a:ext cx="3757422" cy="1219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695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19536" y="1700808"/>
            <a:ext cx="8568952" cy="1637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250">
              <a:lnSpc>
                <a:spcPct val="120000"/>
              </a:lnSpc>
              <a:spcBef>
                <a:spcPts val="257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采用字符串方式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输出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可以动态变化的文本进度条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；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250">
              <a:lnSpc>
                <a:spcPct val="12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进度条需要能在一行中逐渐变化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；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进度条包括变化的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个部分，已完成部分、未完成部分、已完成比例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%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639616" y="3717032"/>
            <a:ext cx="7632848" cy="1084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spcBef>
                <a:spcPts val="100"/>
              </a:spcBef>
            </a:pP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如何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观察到</a:t>
            </a: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文本进度条的变化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？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250">
              <a:spcBef>
                <a:spcPts val="257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采用</a:t>
            </a:r>
            <a:r>
              <a:rPr 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time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库的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sleep()</a:t>
            </a: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方法</a:t>
            </a: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模拟一个持续的进度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48B13BA-92B2-4290-923D-2BDA66679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6072" y="693368"/>
            <a:ext cx="4061006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文本进度条</a:t>
            </a:r>
          </a:p>
        </p:txBody>
      </p:sp>
    </p:spTree>
    <p:extLst>
      <p:ext uri="{BB962C8B-B14F-4D97-AF65-F5344CB8AC3E}">
        <p14:creationId xmlns:p14="http://schemas.microsoft.com/office/powerpoint/2010/main" val="385382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661" y="476672"/>
            <a:ext cx="4896544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简单的开始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238" y="1571194"/>
            <a:ext cx="22612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#T</a:t>
            </a:r>
            <a:r>
              <a:rPr sz="2000" b="1" spc="-10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x</a:t>
            </a:r>
            <a:r>
              <a:rPr sz="20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ProB</a:t>
            </a:r>
            <a:r>
              <a:rPr sz="20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rV1.</a:t>
            </a:r>
            <a:r>
              <a:rPr sz="20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y 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import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time  scale =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10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238" y="2668728"/>
            <a:ext cx="8065641" cy="297004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"------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执行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开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始------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1500" marR="2800350" indent="-558800">
              <a:lnSpc>
                <a:spcPct val="120000"/>
              </a:lnSpc>
              <a:tabLst>
                <a:tab pos="85026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(scale+1): </a:t>
            </a:r>
            <a:endParaRPr lang="en-US" sz="2000" b="1" spc="-5" dirty="0">
              <a:latin typeface="Consolas" panose="020B0609020204030204"/>
              <a:cs typeface="Consolas" panose="020B0609020204030204"/>
            </a:endParaRPr>
          </a:p>
          <a:p>
            <a:pPr marL="571500" marR="2800350" indent="-558800">
              <a:lnSpc>
                <a:spcPct val="120000"/>
              </a:lnSpc>
              <a:tabLst>
                <a:tab pos="850265" algn="l"/>
              </a:tabLst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	=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'*'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*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000" b="1" spc="-25" dirty="0" err="1">
                <a:latin typeface="Consolas" panose="020B0609020204030204"/>
                <a:cs typeface="Consolas" panose="020B0609020204030204"/>
              </a:rPr>
              <a:t>i</a:t>
            </a:r>
            <a:r>
              <a:rPr lang="en-US" altLang="zh-CN" sz="2000" b="1" spc="-25" dirty="0">
                <a:latin typeface="Consolas" panose="020B0609020204030204"/>
                <a:cs typeface="Consolas" panose="020B0609020204030204"/>
              </a:rPr>
              <a:t> #</a:t>
            </a:r>
            <a:r>
              <a:rPr lang="zh-CN" altLang="en-US" sz="2000" b="1" spc="-25" dirty="0">
                <a:latin typeface="Consolas" panose="020B0609020204030204"/>
                <a:cs typeface="Consolas" panose="020B0609020204030204"/>
              </a:rPr>
              <a:t>已完成部分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1500" marR="2660015">
              <a:lnSpc>
                <a:spcPct val="120000"/>
              </a:lnSpc>
              <a:tabLst>
                <a:tab pos="850265" algn="l"/>
                <a:tab pos="1967230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b	=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'.'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*	(scale -</a:t>
            </a:r>
            <a:r>
              <a:rPr sz="2000" b="1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 err="1">
                <a:latin typeface="Consolas" panose="020B0609020204030204"/>
                <a:cs typeface="Consolas" panose="020B0609020204030204"/>
              </a:rPr>
              <a:t>i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</a:t>
            </a:r>
            <a:r>
              <a:rPr lang="zh-CN" altLang="en-US"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000" b="1" spc="-25" dirty="0">
                <a:latin typeface="Consolas" panose="020B0609020204030204"/>
                <a:cs typeface="Consolas" panose="020B0609020204030204"/>
              </a:rPr>
              <a:t>#</a:t>
            </a:r>
            <a:r>
              <a:rPr lang="zh-CN" altLang="en-US" sz="2000" b="1" spc="-25" dirty="0">
                <a:latin typeface="Consolas" panose="020B0609020204030204"/>
                <a:cs typeface="Consolas" panose="020B0609020204030204"/>
              </a:rPr>
              <a:t>未完成部分</a:t>
            </a:r>
            <a:endParaRPr lang="en-US" sz="2000" b="1" dirty="0">
              <a:latin typeface="Consolas" panose="020B0609020204030204"/>
              <a:cs typeface="Consolas" panose="020B0609020204030204"/>
            </a:endParaRPr>
          </a:p>
          <a:p>
            <a:pPr marL="571500" marR="2660015">
              <a:lnSpc>
                <a:spcPct val="120000"/>
              </a:lnSpc>
              <a:tabLst>
                <a:tab pos="850265" algn="l"/>
                <a:tab pos="1967230" algn="l"/>
              </a:tabLst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c 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(i/scale)*100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000" b="1" spc="-5" dirty="0">
                <a:latin typeface="Consolas" panose="020B0609020204030204"/>
                <a:cs typeface="Consolas" panose="020B0609020204030204"/>
              </a:rPr>
              <a:t>#</a:t>
            </a:r>
            <a:r>
              <a:rPr lang="zh-CN" altLang="en-US" sz="2000" b="1" spc="-5" dirty="0">
                <a:latin typeface="Consolas" panose="020B0609020204030204"/>
                <a:cs typeface="Consolas" panose="020B0609020204030204"/>
              </a:rPr>
              <a:t>完成比例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1500" marR="5080">
              <a:lnSpc>
                <a:spcPct val="120000"/>
              </a:lnSpc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"{:^3.0f}%[{}-&gt;{}]"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.format(c,a,b))  time.sleep(0.1)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"------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执行结束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------"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15148" y="2694177"/>
            <a:ext cx="2162555" cy="3035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4908" y="1480186"/>
            <a:ext cx="2172970" cy="3046095"/>
          </a:xfrm>
          <a:custGeom>
            <a:avLst/>
            <a:gdLst/>
            <a:ahLst/>
            <a:cxnLst/>
            <a:rect l="l" t="t" r="r" b="b"/>
            <a:pathLst>
              <a:path w="2172970" h="3046095">
                <a:moveTo>
                  <a:pt x="0" y="3045714"/>
                </a:moveTo>
                <a:lnTo>
                  <a:pt x="2172462" y="3045714"/>
                </a:lnTo>
                <a:lnTo>
                  <a:pt x="2172462" y="0"/>
                </a:lnTo>
                <a:lnTo>
                  <a:pt x="0" y="0"/>
                </a:lnTo>
                <a:lnTo>
                  <a:pt x="0" y="3045714"/>
                </a:lnTo>
                <a:close/>
              </a:path>
            </a:pathLst>
          </a:custGeom>
          <a:ln w="9906">
            <a:solidFill>
              <a:srgbClr val="CC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988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7513" y="1083563"/>
            <a:ext cx="8028940" cy="4447540"/>
          </a:xfrm>
          <a:custGeom>
            <a:avLst/>
            <a:gdLst/>
            <a:ahLst/>
            <a:cxnLst/>
            <a:rect l="l" t="t" r="r" b="b"/>
            <a:pathLst>
              <a:path w="8028940" h="4447540">
                <a:moveTo>
                  <a:pt x="0" y="4447032"/>
                </a:moveTo>
                <a:lnTo>
                  <a:pt x="8028432" y="4447032"/>
                </a:lnTo>
                <a:lnTo>
                  <a:pt x="8028432" y="0"/>
                </a:lnTo>
                <a:lnTo>
                  <a:pt x="0" y="0"/>
                </a:lnTo>
                <a:lnTo>
                  <a:pt x="0" y="4447032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254" y="1118109"/>
            <a:ext cx="4829810" cy="16719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2800350">
              <a:lnSpc>
                <a:spcPct val="120000"/>
              </a:lnSpc>
              <a:spcBef>
                <a:spcPts val="100"/>
              </a:spcBef>
            </a:pPr>
            <a:r>
              <a:rPr sz="18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#T</a:t>
            </a:r>
            <a:r>
              <a:rPr sz="1800" b="1" spc="-10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18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xt</a:t>
            </a:r>
            <a:r>
              <a:rPr sz="18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ro</a:t>
            </a:r>
            <a:r>
              <a:rPr sz="18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B</a:t>
            </a:r>
            <a:r>
              <a:rPr sz="18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ar</a:t>
            </a:r>
            <a:r>
              <a:rPr sz="18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V</a:t>
            </a:r>
            <a:r>
              <a:rPr sz="18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3.</a:t>
            </a:r>
            <a:r>
              <a:rPr sz="18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8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y  </a:t>
            </a:r>
            <a:r>
              <a:rPr sz="18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import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time  </a:t>
            </a:r>
            <a:r>
              <a:rPr sz="1800" b="1" dirty="0">
                <a:latin typeface="Consolas" panose="020B0609020204030204"/>
                <a:cs typeface="Consolas" panose="020B0609020204030204"/>
              </a:rPr>
              <a:t>scale =</a:t>
            </a:r>
            <a:r>
              <a:rPr sz="18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dirty="0">
                <a:latin typeface="Consolas" panose="020B0609020204030204"/>
                <a:cs typeface="Consolas" panose="020B0609020204030204"/>
              </a:rPr>
              <a:t>50</a:t>
            </a:r>
            <a:endParaRPr sz="1800" dirty="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20000"/>
              </a:lnSpc>
            </a:pPr>
            <a:r>
              <a:rPr sz="18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18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800" dirty="0">
                <a:solidFill>
                  <a:srgbClr val="1DB41D"/>
                </a:solidFill>
              </a:rPr>
              <a:t>执行开始</a:t>
            </a:r>
            <a:r>
              <a:rPr sz="18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.center(scale//2,</a:t>
            </a:r>
            <a:r>
              <a:rPr sz="1800" b="1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"-"</a:t>
            </a:r>
            <a:r>
              <a:rPr sz="1800" b="1" dirty="0">
                <a:latin typeface="Consolas" panose="020B0609020204030204"/>
                <a:cs typeface="Consolas" panose="020B0609020204030204"/>
              </a:rPr>
              <a:t>))  start =</a:t>
            </a:r>
            <a:r>
              <a:rPr sz="18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time.perf_counter()</a:t>
            </a:r>
            <a:endParaRPr sz="18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3971" y="5301234"/>
            <a:ext cx="1538477" cy="5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254" y="2764284"/>
            <a:ext cx="8056880" cy="303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5" marR="5023485" indent="-502920">
              <a:lnSpc>
                <a:spcPct val="120000"/>
              </a:lnSpc>
              <a:spcBef>
                <a:spcPts val="100"/>
              </a:spcBef>
            </a:pP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b="1" dirty="0">
                <a:latin typeface="Consolas" panose="020B0609020204030204"/>
                <a:cs typeface="Consolas" panose="020B0609020204030204"/>
              </a:rPr>
              <a:t>i </a:t>
            </a:r>
            <a:r>
              <a:rPr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b="1" i="1" spc="-8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(scale+1):  </a:t>
            </a:r>
            <a:r>
              <a:rPr b="1" dirty="0">
                <a:latin typeface="Consolas" panose="020B0609020204030204"/>
                <a:cs typeface="Consolas" panose="020B0609020204030204"/>
              </a:rPr>
              <a:t>a = 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'*' </a:t>
            </a:r>
            <a:r>
              <a:rPr b="1" dirty="0">
                <a:latin typeface="Consolas" panose="020B0609020204030204"/>
                <a:cs typeface="Consolas" panose="020B0609020204030204"/>
              </a:rPr>
              <a:t>*</a:t>
            </a:r>
            <a:r>
              <a:rPr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b="1" dirty="0">
                <a:latin typeface="Consolas" panose="020B0609020204030204"/>
                <a:cs typeface="Consolas" panose="020B0609020204030204"/>
              </a:rPr>
              <a:t>i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514985">
              <a:spcBef>
                <a:spcPts val="430"/>
              </a:spcBef>
            </a:pPr>
            <a:r>
              <a:rPr b="1" dirty="0">
                <a:latin typeface="Consolas" panose="020B0609020204030204"/>
                <a:cs typeface="Consolas" panose="020B0609020204030204"/>
              </a:rPr>
              <a:t>b = 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'.' </a:t>
            </a:r>
            <a:r>
              <a:rPr b="1" dirty="0">
                <a:latin typeface="Consolas" panose="020B0609020204030204"/>
                <a:cs typeface="Consolas" panose="020B0609020204030204"/>
              </a:rPr>
              <a:t>*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(scale </a:t>
            </a:r>
            <a:r>
              <a:rPr b="1" dirty="0">
                <a:latin typeface="Consolas" panose="020B0609020204030204"/>
                <a:cs typeface="Consolas" panose="020B0609020204030204"/>
              </a:rPr>
              <a:t>-</a:t>
            </a:r>
            <a:r>
              <a:rPr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i)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514985">
              <a:spcBef>
                <a:spcPts val="435"/>
              </a:spcBef>
            </a:pPr>
            <a:r>
              <a:rPr b="1" dirty="0">
                <a:latin typeface="Consolas" panose="020B0609020204030204"/>
                <a:cs typeface="Consolas" panose="020B0609020204030204"/>
              </a:rPr>
              <a:t>c =</a:t>
            </a:r>
            <a:r>
              <a:rPr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(i/scale)*100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514985">
              <a:spcBef>
                <a:spcPts val="430"/>
              </a:spcBef>
            </a:pPr>
            <a:r>
              <a:rPr b="1" spc="-5" dirty="0">
                <a:latin typeface="Consolas" panose="020B0609020204030204"/>
                <a:cs typeface="Consolas" panose="020B0609020204030204"/>
              </a:rPr>
              <a:t>dur </a:t>
            </a:r>
            <a:r>
              <a:rPr b="1" dirty="0">
                <a:latin typeface="Consolas" panose="020B0609020204030204"/>
                <a:cs typeface="Consolas" panose="020B0609020204030204"/>
              </a:rPr>
              <a:t>=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time.perf_counter() </a:t>
            </a:r>
            <a:r>
              <a:rPr b="1" dirty="0">
                <a:latin typeface="Consolas" panose="020B0609020204030204"/>
                <a:cs typeface="Consolas" panose="020B0609020204030204"/>
              </a:rPr>
              <a:t>-</a:t>
            </a:r>
            <a:r>
              <a:rPr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start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514985" marR="5080">
              <a:lnSpc>
                <a:spcPct val="120000"/>
              </a:lnSpc>
            </a:pPr>
            <a:r>
              <a:rPr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"\r{:^3.0f}%[{}-&gt;{}]{:.2f}s"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.format(c,a,b,dur),end=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''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)  time.sleep(0.1)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35"/>
              </a:spcBef>
            </a:pPr>
            <a:r>
              <a:rPr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"\n"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执行结束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.center(scale//2,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'-'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))</a:t>
            </a:r>
            <a:endParaRPr>
              <a:latin typeface="Consolas" panose="020B0609020204030204"/>
              <a:cs typeface="Consolas" panose="020B0609020204030204"/>
            </a:endParaRPr>
          </a:p>
          <a:p>
            <a:pPr marL="4702810">
              <a:spcBef>
                <a:spcPts val="1280"/>
              </a:spcBef>
            </a:pP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487488" y="490973"/>
            <a:ext cx="2812053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3335" algn="l">
              <a:spcBef>
                <a:spcPts val="100"/>
              </a:spcBef>
            </a:pPr>
            <a:r>
              <a:rPr lang="zh-CN" altLang="en-US" dirty="0"/>
              <a:t>完整效果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92144" y="323844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单行动态刷新：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执行完输出自动换行（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=‘ \n’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）更改为（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end =‘ \r’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6955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标题 1"/>
          <p:cNvSpPr txBox="1"/>
          <p:nvPr/>
        </p:nvSpPr>
        <p:spPr>
          <a:xfrm>
            <a:off x="2158669" y="-85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3.5   </a:t>
            </a:r>
            <a:r>
              <a:rPr lang="zh-CN" altLang="en-US" dirty="0">
                <a:solidFill>
                  <a:srgbClr val="D60093"/>
                </a:solidFill>
              </a:rPr>
              <a:t>字符串的类型及其操作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1631504" y="1484784"/>
            <a:ext cx="903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、什么是字符串？</a:t>
            </a:r>
            <a:endParaRPr lang="en-US" altLang="zh-CN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字符串是字符的序列表示，也就是说，字符串是若干个字符组成的有序序列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00456" y="270605"/>
            <a:ext cx="1368152" cy="584775"/>
          </a:xfrm>
          <a:prstGeom prst="rect">
            <a:avLst/>
          </a:prstGeom>
          <a:noFill/>
          <a:ln>
            <a:solidFill>
              <a:srgbClr val="322C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3.5.1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1559496" y="3451845"/>
            <a:ext cx="9217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、字符串如何表示？</a:t>
            </a:r>
            <a:endParaRPr lang="en-US" altLang="zh-CN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字符串可以由成对的单引号（‘ ’）或者成对的双引号（“ ”） 或者成对的三个引号（单引号、双引号都可以）表示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340768"/>
            <a:ext cx="660329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76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976276" y="13503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字符串的表示 、定义方法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976276" y="204167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字符串中字符的索引访问、切片访问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3001690" y="337506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内置的函数 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3001690" y="401709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内置的方法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.upper( ) .lower( )  .title( 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.split( )  .strip( )  .center( )  .replace( )  .join( )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76276" y="27330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内置的操作符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*  in [ ]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6086" y="531299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.format( )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控制字符串的格式化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3872" y="227687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9"/>
          <p:cNvSpPr txBox="1"/>
          <p:nvPr/>
        </p:nvSpPr>
        <p:spPr>
          <a:xfrm>
            <a:off x="1703512" y="476672"/>
            <a:ext cx="8424936" cy="2680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例如：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字符串由一对单引号或一对双引号表示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927100">
              <a:spcBef>
                <a:spcPts val="2055"/>
              </a:spcBef>
              <a:tabLst>
                <a:tab pos="5000625" algn="l"/>
              </a:tabLst>
            </a:pPr>
            <a:r>
              <a:rPr sz="24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请输入带有符号的温度值:</a:t>
            </a:r>
            <a:r>
              <a:rPr sz="2400" spc="3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或者	</a:t>
            </a:r>
            <a:r>
              <a:rPr sz="24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'C'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234950" indent="-222885">
              <a:spcBef>
                <a:spcPts val="217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字符串是字符的有序序列，可以对其中的字符进行索引</a:t>
            </a:r>
          </a:p>
          <a:p>
            <a:pPr marL="1066165">
              <a:spcBef>
                <a:spcPts val="2055"/>
              </a:spcBef>
              <a:tabLst>
                <a:tab pos="2132965" algn="l"/>
              </a:tabLst>
            </a:pPr>
            <a:r>
              <a:rPr sz="24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请</a:t>
            </a:r>
            <a:r>
              <a:rPr sz="24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spc="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	</a:t>
            </a:r>
            <a:r>
              <a:rPr sz="24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请输入带有符号的温度</a:t>
            </a:r>
            <a:r>
              <a:rPr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值</a:t>
            </a:r>
            <a:r>
              <a:rPr sz="24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:</a:t>
            </a:r>
            <a:r>
              <a:rPr sz="2400" spc="2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的第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0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个字符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703512" y="3787125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字符串要根据字符的序号进行索引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30367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9507" y="2366803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69633" y="350878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706919" y="286134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925867" y="302860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119921" y="207465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74416"/>
              </p:ext>
            </p:extLst>
          </p:nvPr>
        </p:nvGraphicFramePr>
        <p:xfrm>
          <a:off x="2847006" y="3462814"/>
          <a:ext cx="6257289" cy="648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84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请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252525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输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入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带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有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符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号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温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度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:</a:t>
                      </a:r>
                      <a:endParaRPr sz="3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252525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150406" y="4773072"/>
            <a:ext cx="3776979" cy="76200"/>
          </a:xfrm>
          <a:custGeom>
            <a:avLst/>
            <a:gdLst/>
            <a:ahLst/>
            <a:cxnLst/>
            <a:rect l="l" t="t" r="r" b="b"/>
            <a:pathLst>
              <a:path w="3776979" h="76200">
                <a:moveTo>
                  <a:pt x="3700272" y="0"/>
                </a:moveTo>
                <a:lnTo>
                  <a:pt x="3700272" y="76199"/>
                </a:lnTo>
                <a:lnTo>
                  <a:pt x="3751326" y="50672"/>
                </a:lnTo>
                <a:lnTo>
                  <a:pt x="3712972" y="50672"/>
                </a:lnTo>
                <a:lnTo>
                  <a:pt x="3712972" y="25526"/>
                </a:lnTo>
                <a:lnTo>
                  <a:pt x="3751326" y="25526"/>
                </a:lnTo>
                <a:lnTo>
                  <a:pt x="3700272" y="0"/>
                </a:lnTo>
                <a:close/>
              </a:path>
              <a:path w="3776979" h="76200">
                <a:moveTo>
                  <a:pt x="3700272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3700272" y="50672"/>
                </a:lnTo>
                <a:lnTo>
                  <a:pt x="3700272" y="25526"/>
                </a:lnTo>
                <a:close/>
              </a:path>
              <a:path w="3776979" h="76200">
                <a:moveTo>
                  <a:pt x="3751326" y="25526"/>
                </a:moveTo>
                <a:lnTo>
                  <a:pt x="3712972" y="25526"/>
                </a:lnTo>
                <a:lnTo>
                  <a:pt x="3712972" y="50672"/>
                </a:lnTo>
                <a:lnTo>
                  <a:pt x="3751326" y="50672"/>
                </a:lnTo>
                <a:lnTo>
                  <a:pt x="3776472" y="38099"/>
                </a:lnTo>
                <a:lnTo>
                  <a:pt x="3751326" y="25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062775" y="2786538"/>
            <a:ext cx="3752850" cy="76200"/>
          </a:xfrm>
          <a:custGeom>
            <a:avLst/>
            <a:gdLst/>
            <a:ahLst/>
            <a:cxnLst/>
            <a:rect l="l" t="t" r="r" b="b"/>
            <a:pathLst>
              <a:path w="37528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673"/>
                </a:lnTo>
                <a:lnTo>
                  <a:pt x="63500" y="50673"/>
                </a:lnTo>
                <a:lnTo>
                  <a:pt x="63500" y="25527"/>
                </a:lnTo>
                <a:lnTo>
                  <a:pt x="76200" y="25527"/>
                </a:lnTo>
                <a:lnTo>
                  <a:pt x="76200" y="0"/>
                </a:lnTo>
                <a:close/>
              </a:path>
              <a:path w="3752850" h="76200">
                <a:moveTo>
                  <a:pt x="76200" y="25527"/>
                </a:moveTo>
                <a:lnTo>
                  <a:pt x="63500" y="25527"/>
                </a:lnTo>
                <a:lnTo>
                  <a:pt x="63500" y="50673"/>
                </a:lnTo>
                <a:lnTo>
                  <a:pt x="76200" y="50673"/>
                </a:lnTo>
                <a:lnTo>
                  <a:pt x="76200" y="25527"/>
                </a:lnTo>
                <a:close/>
              </a:path>
              <a:path w="3752850" h="76200">
                <a:moveTo>
                  <a:pt x="3752468" y="25527"/>
                </a:moveTo>
                <a:lnTo>
                  <a:pt x="76200" y="25527"/>
                </a:lnTo>
                <a:lnTo>
                  <a:pt x="76200" y="50673"/>
                </a:lnTo>
                <a:lnTo>
                  <a:pt x="3752468" y="50673"/>
                </a:lnTo>
                <a:lnTo>
                  <a:pt x="3752468" y="25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3019389" y="1866029"/>
            <a:ext cx="6295390" cy="328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algn="ctr"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正向递增序号</a:t>
            </a:r>
            <a:r>
              <a:rPr sz="2400" b="1" spc="-1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反向递减序号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464435">
              <a:spcBef>
                <a:spcPts val="223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反向递减序号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/>
                <a:cs typeface="Times New Roman" panose="02020603050405020304"/>
              </a:rPr>
              <a:t>-12 -11 -10 -9  -8  -7  -6  -5  -4  -3  -2  -1</a:t>
            </a:r>
          </a:p>
          <a:p>
            <a:pPr>
              <a:lnSpc>
                <a:spcPct val="100000"/>
              </a:lnSpc>
            </a:pPr>
            <a:endParaRPr sz="2800" b="1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10"/>
              </a:spcBef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79705">
              <a:tabLst>
                <a:tab pos="723265" algn="l"/>
                <a:tab pos="1249045" algn="l"/>
                <a:tab pos="1784985" algn="l"/>
                <a:tab pos="2303780" algn="l"/>
                <a:tab pos="2847340" algn="l"/>
                <a:tab pos="3373120" algn="l"/>
                <a:tab pos="3898900" algn="l"/>
                <a:tab pos="4413885" algn="l"/>
                <a:tab pos="4957445" algn="l"/>
              </a:tabLst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0	1	2	3	4	5	6	7	8	9 10</a:t>
            </a:r>
            <a:r>
              <a:rPr sz="2400" b="1" spc="-455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11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2524760">
              <a:spcBef>
                <a:spcPts val="2240"/>
              </a:spcBef>
            </a:pPr>
            <a:r>
              <a:rPr sz="2400" b="1" spc="-5" dirty="0" err="1">
                <a:latin typeface="微软雅黑" panose="020B0503020204020204" charset="-122"/>
                <a:cs typeface="微软雅黑" panose="020B0503020204020204" charset="-122"/>
              </a:rPr>
              <a:t>正向递增序号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1689313" y="452688"/>
            <a:ext cx="590465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字符串的序号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14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7"/>
          <p:cNvSpPr txBox="1"/>
          <p:nvPr/>
        </p:nvSpPr>
        <p:spPr>
          <a:xfrm>
            <a:off x="1651902" y="449090"/>
            <a:ext cx="941264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根据字符串的序号，可以用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[</a:t>
            </a:r>
            <a:r>
              <a:rPr lang="zh-CN" altLang="en-US" sz="2400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en-US" altLang="zh-CN" sz="24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]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获取字符串中一个或多个字符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1" name="object 9"/>
          <p:cNvSpPr txBox="1"/>
          <p:nvPr/>
        </p:nvSpPr>
        <p:spPr>
          <a:xfrm>
            <a:off x="2753474" y="1554022"/>
            <a:ext cx="7614284" cy="2187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885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  <a:tab pos="4649470" algn="l"/>
              </a:tabLst>
            </a:pP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索引：返回字符串中单个字符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	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&lt;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字符串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&gt;[M]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927100">
              <a:spcBef>
                <a:spcPts val="2055"/>
              </a:spcBef>
              <a:tabLst>
                <a:tab pos="4835525" algn="l"/>
                <a:tab pos="5648325" algn="l"/>
              </a:tabLst>
            </a:pPr>
            <a:r>
              <a:rPr sz="22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请输入带有符号的温度值:</a:t>
            </a:r>
            <a:r>
              <a:rPr sz="2200" spc="3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2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"[0]	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或者	</a:t>
            </a:r>
            <a:r>
              <a:rPr sz="2200" spc="-1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TempStr[-1]</a:t>
            </a:r>
            <a:endParaRPr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234950" indent="-222885">
              <a:spcBef>
                <a:spcPts val="217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  <a:tab pos="5168900" algn="l"/>
              </a:tabLst>
            </a:pP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切片：返回字符串中一段字符子串	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&lt;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字符串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&gt;[M:</a:t>
            </a:r>
            <a:r>
              <a:rPr sz="22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N]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927100">
              <a:spcBef>
                <a:spcPts val="2055"/>
              </a:spcBef>
              <a:tabLst>
                <a:tab pos="5788025" algn="l"/>
              </a:tabLst>
            </a:pPr>
            <a:r>
              <a:rPr sz="22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请</a:t>
            </a:r>
            <a:r>
              <a:rPr sz="2200" spc="-5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输入</a:t>
            </a:r>
            <a:r>
              <a:rPr sz="22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带有符号的温度</a:t>
            </a:r>
            <a:r>
              <a:rPr sz="2200" spc="-2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值</a:t>
            </a:r>
            <a:r>
              <a:rPr sz="22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:</a:t>
            </a:r>
            <a:r>
              <a:rPr sz="2200" spc="3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2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"[1:3]</a:t>
            </a:r>
            <a:r>
              <a:rPr sz="2200" spc="4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或者	</a:t>
            </a:r>
            <a:r>
              <a:rPr sz="2200" spc="-1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TempStr[0:-1]</a:t>
            </a:r>
            <a:endParaRPr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1559496" y="4070857"/>
            <a:ext cx="950505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[</a:t>
            </a:r>
            <a:r>
              <a:rPr lang="zh-CN" altLang="en-US" sz="2400" spc="-1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en-US" altLang="zh-CN" sz="2400" spc="-1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M: N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] 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是前闭后开的区间，是从序号为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M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的字符开始取，到序号为</a:t>
            </a:r>
            <a:r>
              <a:rPr lang="en-US" altLang="zh-CN" sz="2400" spc="-5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N-1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的字符；</a:t>
            </a:r>
            <a:endParaRPr lang="en-US" altLang="zh-CN" sz="2400" spc="-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可以统一理解为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[M:N]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是获取一段子串，若</a:t>
            </a:r>
            <a:r>
              <a:rPr lang="en-US" altLang="zh-CN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M=N</a:t>
            </a:r>
            <a:r>
              <a:rPr lang="zh-CN" altLang="en-US"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就是获取一个字符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5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/>
          <p:cNvSpPr txBox="1"/>
          <p:nvPr/>
        </p:nvSpPr>
        <p:spPr>
          <a:xfrm>
            <a:off x="1415480" y="43401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176713" y="141630"/>
            <a:ext cx="1368152" cy="584775"/>
          </a:xfrm>
          <a:prstGeom prst="rect">
            <a:avLst/>
          </a:prstGeom>
          <a:noFill/>
          <a:ln>
            <a:solidFill>
              <a:srgbClr val="322C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3.5.1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049742"/>
            <a:ext cx="1098770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6289" y="5076967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3450" y="4429522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2396" y="4596779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4530" y="1774225"/>
            <a:ext cx="75190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符号的冗余，可以轻松显示引号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1522644" y="747518"/>
            <a:ext cx="828092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种引号形式表示字符串？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32304" y="22310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030A0"/>
                </a:solidFill>
              </a:rPr>
              <a:t>3.5.1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766" y="2389423"/>
            <a:ext cx="6336704" cy="1253413"/>
          </a:xfrm>
          <a:prstGeom prst="rect">
            <a:avLst/>
          </a:prstGeom>
        </p:spPr>
      </p:pic>
      <p:sp>
        <p:nvSpPr>
          <p:cNvPr id="13" name="object 9"/>
          <p:cNvSpPr txBox="1"/>
          <p:nvPr/>
        </p:nvSpPr>
        <p:spPr>
          <a:xfrm>
            <a:off x="2305977" y="3985810"/>
            <a:ext cx="751903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成对的单引号和双引号，只能表示单行字符串；而成对的三引号能表示多行字符串，常用于多行注释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425260b-b559-4ce1-af1d-b430b01a1f06}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1319</TotalTime>
  <Words>2332</Words>
  <Application>Microsoft Office PowerPoint</Application>
  <PresentationFormat>宽屏</PresentationFormat>
  <Paragraphs>330</Paragraphs>
  <Slides>42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΢</vt:lpstr>
      <vt:lpstr>华文琥珀</vt:lpstr>
      <vt:lpstr>微软雅黑</vt:lpstr>
      <vt:lpstr>Arial</vt:lpstr>
      <vt:lpstr>Calibri</vt:lpstr>
      <vt:lpstr>Calibri Light</vt:lpstr>
      <vt:lpstr>Consolas</vt:lpstr>
      <vt:lpstr>Times New Roman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1）input( )能获得用户从键盘的输入，并将其当作一个字符串类型。</vt:lpstr>
      <vt:lpstr>字符串中的特殊字符——转义字符 \</vt:lpstr>
      <vt:lpstr>PowerPoint 演示文稿</vt:lpstr>
      <vt:lpstr>1、基本的字符串操作符</vt:lpstr>
      <vt:lpstr>2、运算符[ ] 实现对字符串中字符的访问</vt:lpstr>
      <vt:lpstr>字符串[ ] 访问的高级用法</vt:lpstr>
      <vt:lpstr>字符串[ ] 访问的高级用法</vt:lpstr>
      <vt:lpstr>字符串[ ] 访问的高级用法</vt:lpstr>
      <vt:lpstr>PowerPoint 演示文稿</vt:lpstr>
      <vt:lpstr>3、字符串处理函数</vt:lpstr>
      <vt:lpstr>PowerPoint 演示文稿</vt:lpstr>
      <vt:lpstr>4、字符串处理方法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 字符串类型的格式化</vt:lpstr>
      <vt:lpstr>字符串类型的格式化</vt:lpstr>
      <vt:lpstr>format()方法的格式控制</vt:lpstr>
      <vt:lpstr>示例1：格式控制标记中的&lt;填充&gt;&lt;对齐&gt;&lt;宽度&gt;部分</vt:lpstr>
      <vt:lpstr>format()方法的格式控制</vt:lpstr>
      <vt:lpstr>示例2：格式控制标记中的&lt;,&gt;&lt;.精度&gt;&lt;类型&gt;部分</vt:lpstr>
      <vt:lpstr>字符串类型及操作</vt:lpstr>
      <vt:lpstr>PowerPoint 演示文稿</vt:lpstr>
      <vt:lpstr>文本进度条</vt:lpstr>
      <vt:lpstr>文本进度条</vt:lpstr>
      <vt:lpstr>简单的开始</vt:lpstr>
      <vt:lpstr>#TextProBarV3.py  import time  scale = 50 print("执行开始".center(scale//2, "-"))  start = time.perf_counter()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第三方支付</dc:title>
  <dc:creator>jinxi</dc:creator>
  <cp:lastModifiedBy>李 秀媛</cp:lastModifiedBy>
  <cp:revision>448</cp:revision>
  <dcterms:created xsi:type="dcterms:W3CDTF">2018-02-20T14:19:00Z</dcterms:created>
  <dcterms:modified xsi:type="dcterms:W3CDTF">2022-03-01T03:11:10Z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