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44"/>
  </p:notesMasterIdLst>
  <p:sldIdLst>
    <p:sldId id="334" r:id="rId2"/>
    <p:sldId id="337" r:id="rId3"/>
    <p:sldId id="280" r:id="rId4"/>
    <p:sldId id="319" r:id="rId5"/>
    <p:sldId id="282" r:id="rId6"/>
    <p:sldId id="283" r:id="rId7"/>
    <p:sldId id="285" r:id="rId8"/>
    <p:sldId id="286" r:id="rId9"/>
    <p:sldId id="287" r:id="rId10"/>
    <p:sldId id="289" r:id="rId11"/>
    <p:sldId id="346" r:id="rId12"/>
    <p:sldId id="347" r:id="rId13"/>
    <p:sldId id="348" r:id="rId14"/>
    <p:sldId id="349" r:id="rId15"/>
    <p:sldId id="338" r:id="rId16"/>
    <p:sldId id="296" r:id="rId17"/>
    <p:sldId id="298" r:id="rId18"/>
    <p:sldId id="329" r:id="rId19"/>
    <p:sldId id="299" r:id="rId20"/>
    <p:sldId id="342" r:id="rId21"/>
    <p:sldId id="340" r:id="rId22"/>
    <p:sldId id="343" r:id="rId23"/>
    <p:sldId id="344" r:id="rId24"/>
    <p:sldId id="301" r:id="rId25"/>
    <p:sldId id="317" r:id="rId26"/>
    <p:sldId id="341" r:id="rId27"/>
    <p:sldId id="302" r:id="rId28"/>
    <p:sldId id="345" r:id="rId29"/>
    <p:sldId id="304" r:id="rId30"/>
    <p:sldId id="305" r:id="rId31"/>
    <p:sldId id="303" r:id="rId32"/>
    <p:sldId id="330" r:id="rId33"/>
    <p:sldId id="331" r:id="rId34"/>
    <p:sldId id="332" r:id="rId35"/>
    <p:sldId id="333" r:id="rId36"/>
    <p:sldId id="306" r:id="rId37"/>
    <p:sldId id="307" r:id="rId38"/>
    <p:sldId id="350" r:id="rId39"/>
    <p:sldId id="351" r:id="rId40"/>
    <p:sldId id="310" r:id="rId41"/>
    <p:sldId id="311" r:id="rId42"/>
    <p:sldId id="335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660"/>
  </p:normalViewPr>
  <p:slideViewPr>
    <p:cSldViewPr snapToGrid="0">
      <p:cViewPr>
        <p:scale>
          <a:sx n="60" d="100"/>
          <a:sy n="60" d="100"/>
        </p:scale>
        <p:origin x="7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88AFEA-3D25-4718-B800-A38CA13D8D7F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EE7A4D3F-7265-485C-A282-88150562B9AB}">
      <dgm:prSet phldrT="[文本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数据类型</a:t>
          </a:r>
        </a:p>
      </dgm:t>
    </dgm:pt>
    <dgm:pt modelId="{8052858E-D7CD-4EAD-94ED-362107BC49BF}" type="parTrans" cxnId="{634D324E-CAAB-4DD8-8375-229D017BCD92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3682382-E2C6-40F5-8A85-ED84A05A9C94}" type="sibTrans" cxnId="{634D324E-CAAB-4DD8-8375-229D017BCD92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800668-756D-43CE-9456-7A20256ACD59}">
      <dgm:prSet phldrT="[文本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单一数据</a:t>
          </a:r>
        </a:p>
      </dgm:t>
    </dgm:pt>
    <dgm:pt modelId="{42DE811F-95A0-4221-A0D8-58ECD773513A}" type="parTrans" cxnId="{586C0B57-786A-424A-AD7F-5A310D95C615}">
      <dgm:prSet custT="1"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D5C3144-23FF-4334-AA0D-709AF10059CA}" type="sibTrans" cxnId="{586C0B57-786A-424A-AD7F-5A310D95C615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AEC9BC-A1FC-4C4A-A491-8B90F5E5DC6B}">
      <dgm:prSet phldrT="[文本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数字</a:t>
          </a:r>
        </a:p>
      </dgm:t>
    </dgm:pt>
    <dgm:pt modelId="{E6CF170C-0BF7-4CA0-93B1-CE7E73380392}" type="parTrans" cxnId="{8F65152E-C449-4BDB-B8FD-423708C9D107}">
      <dgm:prSet custT="1"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9039E5-3B18-4FDB-883D-CB66899A4BBF}" type="sibTrans" cxnId="{8F65152E-C449-4BDB-B8FD-423708C9D107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057EE3-C3B1-4756-96A9-8B3D1EC3B8EC}">
      <dgm:prSet phldrT="[文本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组合数据</a:t>
          </a:r>
        </a:p>
      </dgm:t>
    </dgm:pt>
    <dgm:pt modelId="{3D8DD13B-9F57-4167-88E2-5C3C0D6756C2}" type="parTrans" cxnId="{890E9CEF-1705-4243-823D-6348CE5B9B57}">
      <dgm:prSet custT="1"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BE69F22-2E18-492E-A107-298C0C8A2168}" type="sibTrans" cxnId="{890E9CEF-1705-4243-823D-6348CE5B9B57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3B46F4-D8AF-4057-ADAD-9B7F115BC762}">
      <dgm:prSet phldrT="[文本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有序数据</a:t>
          </a:r>
        </a:p>
      </dgm:t>
    </dgm:pt>
    <dgm:pt modelId="{71DF350C-A48E-4ADA-82CD-2F9A0224C7B8}" type="parTrans" cxnId="{79EE3A9D-6A57-48C4-B812-90E48A011F0D}">
      <dgm:prSet custT="1"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92FF8E5-5633-47AC-8A4E-1474D3A8D948}" type="sibTrans" cxnId="{79EE3A9D-6A57-48C4-B812-90E48A011F0D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093B90-5153-4271-8E92-E561A8A5D867}">
      <dgm:prSet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字符串、列表、元组</a:t>
          </a:r>
        </a:p>
      </dgm:t>
    </dgm:pt>
    <dgm:pt modelId="{5D6ED060-4562-425A-AE64-6292AE5BDA79}" type="parTrans" cxnId="{3DB82D7E-65F1-4CAD-95ED-6F2A53B57E5A}">
      <dgm:prSet custT="1"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EF0F22-79BD-43C2-97E9-7642E007BAC6}" type="sibTrans" cxnId="{3DB82D7E-65F1-4CAD-95ED-6F2A53B57E5A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3F22A9-F960-4E8E-A16D-07BB39AF8FEC}">
      <dgm:prSet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无序数据</a:t>
          </a:r>
        </a:p>
      </dgm:t>
    </dgm:pt>
    <dgm:pt modelId="{E057B5C8-99C7-47DF-955A-539235FD005F}" type="parTrans" cxnId="{984FBAFB-2D13-4A21-8813-6013D4FC966E}">
      <dgm:prSet custT="1"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8C4B5C-F8E5-41E0-93D4-56BF0082C1FE}" type="sibTrans" cxnId="{984FBAFB-2D13-4A21-8813-6013D4FC966E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50DAE4-B759-4401-8050-E9770E8E008B}">
      <dgm:prSet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集合、字典</a:t>
          </a:r>
        </a:p>
      </dgm:t>
    </dgm:pt>
    <dgm:pt modelId="{14B669D8-386F-4C45-9FBA-D2B5A871E42A}" type="parTrans" cxnId="{12653B02-90EB-4070-9F52-B31990FE569B}">
      <dgm:prSet custT="1"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6C584D-0D1B-4014-862C-D12C815E518C}" type="sibTrans" cxnId="{12653B02-90EB-4070-9F52-B31990FE569B}">
      <dgm:prSet/>
      <dgm:spPr/>
      <dgm:t>
        <a:bodyPr/>
        <a:lstStyle/>
        <a:p>
          <a:endParaRPr lang="zh-CN" altLang="en-US" sz="2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3EC843-4EC9-4C5F-8FB6-3667ACA5AEEF}" type="pres">
      <dgm:prSet presAssocID="{5188AFEA-3D25-4718-B800-A38CA13D8D7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6FEACEC-E717-42C0-9E21-4219B1E59672}" type="pres">
      <dgm:prSet presAssocID="{EE7A4D3F-7265-485C-A282-88150562B9AB}" presName="root1" presStyleCnt="0"/>
      <dgm:spPr/>
    </dgm:pt>
    <dgm:pt modelId="{3323CA68-9C71-4801-A9E2-859E05185DB0}" type="pres">
      <dgm:prSet presAssocID="{EE7A4D3F-7265-485C-A282-88150562B9AB}" presName="LevelOneTextNode" presStyleLbl="node0" presStyleIdx="0" presStyleCnt="1">
        <dgm:presLayoutVars>
          <dgm:chPref val="3"/>
        </dgm:presLayoutVars>
      </dgm:prSet>
      <dgm:spPr/>
    </dgm:pt>
    <dgm:pt modelId="{741287B1-F5FF-4E8C-A701-66E7171F6E6F}" type="pres">
      <dgm:prSet presAssocID="{EE7A4D3F-7265-485C-A282-88150562B9AB}" presName="level2hierChild" presStyleCnt="0"/>
      <dgm:spPr/>
    </dgm:pt>
    <dgm:pt modelId="{1C47FCF6-8A01-4806-9693-B3BABCA3D57E}" type="pres">
      <dgm:prSet presAssocID="{42DE811F-95A0-4221-A0D8-58ECD773513A}" presName="conn2-1" presStyleLbl="parChTrans1D2" presStyleIdx="0" presStyleCnt="2"/>
      <dgm:spPr/>
    </dgm:pt>
    <dgm:pt modelId="{C4E98D50-F1CB-4296-9CAA-10088BF1C56F}" type="pres">
      <dgm:prSet presAssocID="{42DE811F-95A0-4221-A0D8-58ECD773513A}" presName="connTx" presStyleLbl="parChTrans1D2" presStyleIdx="0" presStyleCnt="2"/>
      <dgm:spPr/>
    </dgm:pt>
    <dgm:pt modelId="{F9E6C5ED-C63F-4C05-9533-54D1A7F28293}" type="pres">
      <dgm:prSet presAssocID="{F0800668-756D-43CE-9456-7A20256ACD59}" presName="root2" presStyleCnt="0"/>
      <dgm:spPr/>
    </dgm:pt>
    <dgm:pt modelId="{1A1D6A0D-3C9A-4E6A-9212-346F9AF7525E}" type="pres">
      <dgm:prSet presAssocID="{F0800668-756D-43CE-9456-7A20256ACD59}" presName="LevelTwoTextNode" presStyleLbl="node2" presStyleIdx="0" presStyleCnt="2">
        <dgm:presLayoutVars>
          <dgm:chPref val="3"/>
        </dgm:presLayoutVars>
      </dgm:prSet>
      <dgm:spPr/>
    </dgm:pt>
    <dgm:pt modelId="{DBD39E27-DBE9-4779-96AD-1CE52BCAFCCC}" type="pres">
      <dgm:prSet presAssocID="{F0800668-756D-43CE-9456-7A20256ACD59}" presName="level3hierChild" presStyleCnt="0"/>
      <dgm:spPr/>
    </dgm:pt>
    <dgm:pt modelId="{B0A63F0F-5D35-47FF-8045-0F5BB9BE11E6}" type="pres">
      <dgm:prSet presAssocID="{E6CF170C-0BF7-4CA0-93B1-CE7E73380392}" presName="conn2-1" presStyleLbl="parChTrans1D3" presStyleIdx="0" presStyleCnt="3"/>
      <dgm:spPr/>
    </dgm:pt>
    <dgm:pt modelId="{DD34A1C2-D022-46A3-A8C5-18796F05EEBD}" type="pres">
      <dgm:prSet presAssocID="{E6CF170C-0BF7-4CA0-93B1-CE7E73380392}" presName="connTx" presStyleLbl="parChTrans1D3" presStyleIdx="0" presStyleCnt="3"/>
      <dgm:spPr/>
    </dgm:pt>
    <dgm:pt modelId="{F24276B3-D96A-459B-AE44-BF771BB8C363}" type="pres">
      <dgm:prSet presAssocID="{D0AEC9BC-A1FC-4C4A-A491-8B90F5E5DC6B}" presName="root2" presStyleCnt="0"/>
      <dgm:spPr/>
    </dgm:pt>
    <dgm:pt modelId="{ECFE8A0D-EFE2-47DB-8E8C-BC0979F3DBC0}" type="pres">
      <dgm:prSet presAssocID="{D0AEC9BC-A1FC-4C4A-A491-8B90F5E5DC6B}" presName="LevelTwoTextNode" presStyleLbl="node3" presStyleIdx="0" presStyleCnt="3">
        <dgm:presLayoutVars>
          <dgm:chPref val="3"/>
        </dgm:presLayoutVars>
      </dgm:prSet>
      <dgm:spPr/>
    </dgm:pt>
    <dgm:pt modelId="{771B2696-CF0E-4A9F-B5F7-A3D9584EBABB}" type="pres">
      <dgm:prSet presAssocID="{D0AEC9BC-A1FC-4C4A-A491-8B90F5E5DC6B}" presName="level3hierChild" presStyleCnt="0"/>
      <dgm:spPr/>
    </dgm:pt>
    <dgm:pt modelId="{CCE005BC-799D-4BF4-874F-5056C1361BC3}" type="pres">
      <dgm:prSet presAssocID="{3D8DD13B-9F57-4167-88E2-5C3C0D6756C2}" presName="conn2-1" presStyleLbl="parChTrans1D2" presStyleIdx="1" presStyleCnt="2"/>
      <dgm:spPr/>
    </dgm:pt>
    <dgm:pt modelId="{E62DF790-149F-4554-B66F-65DF1BA7B48F}" type="pres">
      <dgm:prSet presAssocID="{3D8DD13B-9F57-4167-88E2-5C3C0D6756C2}" presName="connTx" presStyleLbl="parChTrans1D2" presStyleIdx="1" presStyleCnt="2"/>
      <dgm:spPr/>
    </dgm:pt>
    <dgm:pt modelId="{35ECC222-B7E2-4D9B-B247-2C07E92293C3}" type="pres">
      <dgm:prSet presAssocID="{EA057EE3-C3B1-4756-96A9-8B3D1EC3B8EC}" presName="root2" presStyleCnt="0"/>
      <dgm:spPr/>
    </dgm:pt>
    <dgm:pt modelId="{C43E3D9A-15E8-426C-BAC2-6FBFE38F664A}" type="pres">
      <dgm:prSet presAssocID="{EA057EE3-C3B1-4756-96A9-8B3D1EC3B8EC}" presName="LevelTwoTextNode" presStyleLbl="node2" presStyleIdx="1" presStyleCnt="2">
        <dgm:presLayoutVars>
          <dgm:chPref val="3"/>
        </dgm:presLayoutVars>
      </dgm:prSet>
      <dgm:spPr/>
    </dgm:pt>
    <dgm:pt modelId="{ED917339-24AC-4232-B483-4AF8656932B1}" type="pres">
      <dgm:prSet presAssocID="{EA057EE3-C3B1-4756-96A9-8B3D1EC3B8EC}" presName="level3hierChild" presStyleCnt="0"/>
      <dgm:spPr/>
    </dgm:pt>
    <dgm:pt modelId="{036B5CAE-280A-4E78-81C2-DB7012D13F11}" type="pres">
      <dgm:prSet presAssocID="{71DF350C-A48E-4ADA-82CD-2F9A0224C7B8}" presName="conn2-1" presStyleLbl="parChTrans1D3" presStyleIdx="1" presStyleCnt="3"/>
      <dgm:spPr/>
    </dgm:pt>
    <dgm:pt modelId="{BCF58AAD-B2B0-484C-8CF4-14C8DBAF6AEC}" type="pres">
      <dgm:prSet presAssocID="{71DF350C-A48E-4ADA-82CD-2F9A0224C7B8}" presName="connTx" presStyleLbl="parChTrans1D3" presStyleIdx="1" presStyleCnt="3"/>
      <dgm:spPr/>
    </dgm:pt>
    <dgm:pt modelId="{16AAAB9A-536E-4468-A659-67044F9E1175}" type="pres">
      <dgm:prSet presAssocID="{EA3B46F4-D8AF-4057-ADAD-9B7F115BC762}" presName="root2" presStyleCnt="0"/>
      <dgm:spPr/>
    </dgm:pt>
    <dgm:pt modelId="{96D9DF16-1F1B-4248-A84F-FD2F3350F03C}" type="pres">
      <dgm:prSet presAssocID="{EA3B46F4-D8AF-4057-ADAD-9B7F115BC762}" presName="LevelTwoTextNode" presStyleLbl="node3" presStyleIdx="1" presStyleCnt="3">
        <dgm:presLayoutVars>
          <dgm:chPref val="3"/>
        </dgm:presLayoutVars>
      </dgm:prSet>
      <dgm:spPr/>
    </dgm:pt>
    <dgm:pt modelId="{BE775D65-D777-477A-88B2-D0E2FD16F829}" type="pres">
      <dgm:prSet presAssocID="{EA3B46F4-D8AF-4057-ADAD-9B7F115BC762}" presName="level3hierChild" presStyleCnt="0"/>
      <dgm:spPr/>
    </dgm:pt>
    <dgm:pt modelId="{C9F9F690-007E-494D-AF40-72993DAFF601}" type="pres">
      <dgm:prSet presAssocID="{5D6ED060-4562-425A-AE64-6292AE5BDA79}" presName="conn2-1" presStyleLbl="parChTrans1D4" presStyleIdx="0" presStyleCnt="2"/>
      <dgm:spPr/>
    </dgm:pt>
    <dgm:pt modelId="{396DD0D8-3980-4548-94B5-E5461762FF9F}" type="pres">
      <dgm:prSet presAssocID="{5D6ED060-4562-425A-AE64-6292AE5BDA79}" presName="connTx" presStyleLbl="parChTrans1D4" presStyleIdx="0" presStyleCnt="2"/>
      <dgm:spPr/>
    </dgm:pt>
    <dgm:pt modelId="{1F98791B-6CB5-4D4B-BDBC-E520881F17AC}" type="pres">
      <dgm:prSet presAssocID="{56093B90-5153-4271-8E92-E561A8A5D867}" presName="root2" presStyleCnt="0"/>
      <dgm:spPr/>
    </dgm:pt>
    <dgm:pt modelId="{523BF110-7C88-48AB-8CBF-DAC28ECE77C4}" type="pres">
      <dgm:prSet presAssocID="{56093B90-5153-4271-8E92-E561A8A5D867}" presName="LevelTwoTextNode" presStyleLbl="node4" presStyleIdx="0" presStyleCnt="2">
        <dgm:presLayoutVars>
          <dgm:chPref val="3"/>
        </dgm:presLayoutVars>
      </dgm:prSet>
      <dgm:spPr/>
    </dgm:pt>
    <dgm:pt modelId="{80C10BEF-CE55-48D4-974C-79D1FE9CF87E}" type="pres">
      <dgm:prSet presAssocID="{56093B90-5153-4271-8E92-E561A8A5D867}" presName="level3hierChild" presStyleCnt="0"/>
      <dgm:spPr/>
    </dgm:pt>
    <dgm:pt modelId="{BC692EFC-2026-45A7-9494-0C02DA4ADE35}" type="pres">
      <dgm:prSet presAssocID="{E057B5C8-99C7-47DF-955A-539235FD005F}" presName="conn2-1" presStyleLbl="parChTrans1D3" presStyleIdx="2" presStyleCnt="3"/>
      <dgm:spPr/>
    </dgm:pt>
    <dgm:pt modelId="{F6DB5F26-7128-4F4B-9974-58E24C8B47C4}" type="pres">
      <dgm:prSet presAssocID="{E057B5C8-99C7-47DF-955A-539235FD005F}" presName="connTx" presStyleLbl="parChTrans1D3" presStyleIdx="2" presStyleCnt="3"/>
      <dgm:spPr/>
    </dgm:pt>
    <dgm:pt modelId="{D2B8940A-013A-4D23-AB4E-7263F2D8005F}" type="pres">
      <dgm:prSet presAssocID="{903F22A9-F960-4E8E-A16D-07BB39AF8FEC}" presName="root2" presStyleCnt="0"/>
      <dgm:spPr/>
    </dgm:pt>
    <dgm:pt modelId="{C115EA10-4602-47F7-B601-2E227B06A713}" type="pres">
      <dgm:prSet presAssocID="{903F22A9-F960-4E8E-A16D-07BB39AF8FEC}" presName="LevelTwoTextNode" presStyleLbl="node3" presStyleIdx="2" presStyleCnt="3">
        <dgm:presLayoutVars>
          <dgm:chPref val="3"/>
        </dgm:presLayoutVars>
      </dgm:prSet>
      <dgm:spPr/>
    </dgm:pt>
    <dgm:pt modelId="{80634EC9-ADCC-4AB2-93E4-433534556C80}" type="pres">
      <dgm:prSet presAssocID="{903F22A9-F960-4E8E-A16D-07BB39AF8FEC}" presName="level3hierChild" presStyleCnt="0"/>
      <dgm:spPr/>
    </dgm:pt>
    <dgm:pt modelId="{5F34ACA3-9032-4DF6-A65B-C59A4E044E26}" type="pres">
      <dgm:prSet presAssocID="{14B669D8-386F-4C45-9FBA-D2B5A871E42A}" presName="conn2-1" presStyleLbl="parChTrans1D4" presStyleIdx="1" presStyleCnt="2"/>
      <dgm:spPr/>
    </dgm:pt>
    <dgm:pt modelId="{C7E17E73-D2C0-4FAB-8F4C-E4A3C2A6995D}" type="pres">
      <dgm:prSet presAssocID="{14B669D8-386F-4C45-9FBA-D2B5A871E42A}" presName="connTx" presStyleLbl="parChTrans1D4" presStyleIdx="1" presStyleCnt="2"/>
      <dgm:spPr/>
    </dgm:pt>
    <dgm:pt modelId="{F25ED726-39EE-4DD6-8162-387AA90A2DE1}" type="pres">
      <dgm:prSet presAssocID="{E350DAE4-B759-4401-8050-E9770E8E008B}" presName="root2" presStyleCnt="0"/>
      <dgm:spPr/>
    </dgm:pt>
    <dgm:pt modelId="{A5D6D8E9-FD2F-45F5-A353-6F5B7B0EC7B3}" type="pres">
      <dgm:prSet presAssocID="{E350DAE4-B759-4401-8050-E9770E8E008B}" presName="LevelTwoTextNode" presStyleLbl="node4" presStyleIdx="1" presStyleCnt="2">
        <dgm:presLayoutVars>
          <dgm:chPref val="3"/>
        </dgm:presLayoutVars>
      </dgm:prSet>
      <dgm:spPr/>
    </dgm:pt>
    <dgm:pt modelId="{FBD25895-75DA-41C2-B721-CE37736F4F7E}" type="pres">
      <dgm:prSet presAssocID="{E350DAE4-B759-4401-8050-E9770E8E008B}" presName="level3hierChild" presStyleCnt="0"/>
      <dgm:spPr/>
    </dgm:pt>
  </dgm:ptLst>
  <dgm:cxnLst>
    <dgm:cxn modelId="{12653B02-90EB-4070-9F52-B31990FE569B}" srcId="{903F22A9-F960-4E8E-A16D-07BB39AF8FEC}" destId="{E350DAE4-B759-4401-8050-E9770E8E008B}" srcOrd="0" destOrd="0" parTransId="{14B669D8-386F-4C45-9FBA-D2B5A871E42A}" sibTransId="{A26C584D-0D1B-4014-862C-D12C815E518C}"/>
    <dgm:cxn modelId="{A3217703-6746-4425-92BD-A907596D36FF}" type="presOf" srcId="{EA3B46F4-D8AF-4057-ADAD-9B7F115BC762}" destId="{96D9DF16-1F1B-4248-A84F-FD2F3350F03C}" srcOrd="0" destOrd="0" presId="urn:microsoft.com/office/officeart/2005/8/layout/hierarchy2"/>
    <dgm:cxn modelId="{D290E00E-5046-4FC0-87B4-81AE824FC316}" type="presOf" srcId="{E6CF170C-0BF7-4CA0-93B1-CE7E73380392}" destId="{B0A63F0F-5D35-47FF-8045-0F5BB9BE11E6}" srcOrd="0" destOrd="0" presId="urn:microsoft.com/office/officeart/2005/8/layout/hierarchy2"/>
    <dgm:cxn modelId="{2ABDD610-9DE2-44A8-8738-D0004492B2A5}" type="presOf" srcId="{42DE811F-95A0-4221-A0D8-58ECD773513A}" destId="{C4E98D50-F1CB-4296-9CAA-10088BF1C56F}" srcOrd="1" destOrd="0" presId="urn:microsoft.com/office/officeart/2005/8/layout/hierarchy2"/>
    <dgm:cxn modelId="{FB422516-5D08-4BEA-96FA-9553F6610068}" type="presOf" srcId="{E057B5C8-99C7-47DF-955A-539235FD005F}" destId="{F6DB5F26-7128-4F4B-9974-58E24C8B47C4}" srcOrd="1" destOrd="0" presId="urn:microsoft.com/office/officeart/2005/8/layout/hierarchy2"/>
    <dgm:cxn modelId="{28778D1A-FE82-424D-8564-2C224B94E321}" type="presOf" srcId="{56093B90-5153-4271-8E92-E561A8A5D867}" destId="{523BF110-7C88-48AB-8CBF-DAC28ECE77C4}" srcOrd="0" destOrd="0" presId="urn:microsoft.com/office/officeart/2005/8/layout/hierarchy2"/>
    <dgm:cxn modelId="{8F65152E-C449-4BDB-B8FD-423708C9D107}" srcId="{F0800668-756D-43CE-9456-7A20256ACD59}" destId="{D0AEC9BC-A1FC-4C4A-A491-8B90F5E5DC6B}" srcOrd="0" destOrd="0" parTransId="{E6CF170C-0BF7-4CA0-93B1-CE7E73380392}" sibTransId="{069039E5-3B18-4FDB-883D-CB66899A4BBF}"/>
    <dgm:cxn modelId="{6A546934-A4F0-42DC-AE52-2FEAB87463F7}" type="presOf" srcId="{71DF350C-A48E-4ADA-82CD-2F9A0224C7B8}" destId="{BCF58AAD-B2B0-484C-8CF4-14C8DBAF6AEC}" srcOrd="1" destOrd="0" presId="urn:microsoft.com/office/officeart/2005/8/layout/hierarchy2"/>
    <dgm:cxn modelId="{193A3C35-8D64-4258-A64B-3A8BF231BF6D}" type="presOf" srcId="{71DF350C-A48E-4ADA-82CD-2F9A0224C7B8}" destId="{036B5CAE-280A-4E78-81C2-DB7012D13F11}" srcOrd="0" destOrd="0" presId="urn:microsoft.com/office/officeart/2005/8/layout/hierarchy2"/>
    <dgm:cxn modelId="{1E2FD43E-4CFA-4953-8864-D6B38A3D4A0E}" type="presOf" srcId="{14B669D8-386F-4C45-9FBA-D2B5A871E42A}" destId="{5F34ACA3-9032-4DF6-A65B-C59A4E044E26}" srcOrd="0" destOrd="0" presId="urn:microsoft.com/office/officeart/2005/8/layout/hierarchy2"/>
    <dgm:cxn modelId="{E51D3B3F-1C1B-4E01-8259-B28234767E17}" type="presOf" srcId="{5D6ED060-4562-425A-AE64-6292AE5BDA79}" destId="{396DD0D8-3980-4548-94B5-E5461762FF9F}" srcOrd="1" destOrd="0" presId="urn:microsoft.com/office/officeart/2005/8/layout/hierarchy2"/>
    <dgm:cxn modelId="{E062EC67-B63C-400C-87B5-3B26CA2C3D02}" type="presOf" srcId="{D0AEC9BC-A1FC-4C4A-A491-8B90F5E5DC6B}" destId="{ECFE8A0D-EFE2-47DB-8E8C-BC0979F3DBC0}" srcOrd="0" destOrd="0" presId="urn:microsoft.com/office/officeart/2005/8/layout/hierarchy2"/>
    <dgm:cxn modelId="{6B95A86B-CABD-4693-8366-E0DD38E54F35}" type="presOf" srcId="{3D8DD13B-9F57-4167-88E2-5C3C0D6756C2}" destId="{CCE005BC-799D-4BF4-874F-5056C1361BC3}" srcOrd="0" destOrd="0" presId="urn:microsoft.com/office/officeart/2005/8/layout/hierarchy2"/>
    <dgm:cxn modelId="{634D324E-CAAB-4DD8-8375-229D017BCD92}" srcId="{5188AFEA-3D25-4718-B800-A38CA13D8D7F}" destId="{EE7A4D3F-7265-485C-A282-88150562B9AB}" srcOrd="0" destOrd="0" parTransId="{8052858E-D7CD-4EAD-94ED-362107BC49BF}" sibTransId="{A3682382-E2C6-40F5-8A85-ED84A05A9C94}"/>
    <dgm:cxn modelId="{2D583C70-48F9-4262-8240-A5927F1522E8}" type="presOf" srcId="{E057B5C8-99C7-47DF-955A-539235FD005F}" destId="{BC692EFC-2026-45A7-9494-0C02DA4ADE35}" srcOrd="0" destOrd="0" presId="urn:microsoft.com/office/officeart/2005/8/layout/hierarchy2"/>
    <dgm:cxn modelId="{535CB775-37BF-48BC-ACB7-A72FD00F6524}" type="presOf" srcId="{5188AFEA-3D25-4718-B800-A38CA13D8D7F}" destId="{EA3EC843-4EC9-4C5F-8FB6-3667ACA5AEEF}" srcOrd="0" destOrd="0" presId="urn:microsoft.com/office/officeart/2005/8/layout/hierarchy2"/>
    <dgm:cxn modelId="{586C0B57-786A-424A-AD7F-5A310D95C615}" srcId="{EE7A4D3F-7265-485C-A282-88150562B9AB}" destId="{F0800668-756D-43CE-9456-7A20256ACD59}" srcOrd="0" destOrd="0" parTransId="{42DE811F-95A0-4221-A0D8-58ECD773513A}" sibTransId="{0D5C3144-23FF-4334-AA0D-709AF10059CA}"/>
    <dgm:cxn modelId="{3DB82D7E-65F1-4CAD-95ED-6F2A53B57E5A}" srcId="{EA3B46F4-D8AF-4057-ADAD-9B7F115BC762}" destId="{56093B90-5153-4271-8E92-E561A8A5D867}" srcOrd="0" destOrd="0" parTransId="{5D6ED060-4562-425A-AE64-6292AE5BDA79}" sibTransId="{34EF0F22-79BD-43C2-97E9-7642E007BAC6}"/>
    <dgm:cxn modelId="{1DC6C483-E410-4F36-BC86-8B1824FDA368}" type="presOf" srcId="{3D8DD13B-9F57-4167-88E2-5C3C0D6756C2}" destId="{E62DF790-149F-4554-B66F-65DF1BA7B48F}" srcOrd="1" destOrd="0" presId="urn:microsoft.com/office/officeart/2005/8/layout/hierarchy2"/>
    <dgm:cxn modelId="{F67FD587-54EE-4FA7-81F9-7BBEBBC470FD}" type="presOf" srcId="{E350DAE4-B759-4401-8050-E9770E8E008B}" destId="{A5D6D8E9-FD2F-45F5-A353-6F5B7B0EC7B3}" srcOrd="0" destOrd="0" presId="urn:microsoft.com/office/officeart/2005/8/layout/hierarchy2"/>
    <dgm:cxn modelId="{D250E88D-FA3D-4B8A-A7ED-D49FE928EC9D}" type="presOf" srcId="{42DE811F-95A0-4221-A0D8-58ECD773513A}" destId="{1C47FCF6-8A01-4806-9693-B3BABCA3D57E}" srcOrd="0" destOrd="0" presId="urn:microsoft.com/office/officeart/2005/8/layout/hierarchy2"/>
    <dgm:cxn modelId="{55D10A95-BB26-446C-8C33-228CB21AD201}" type="presOf" srcId="{F0800668-756D-43CE-9456-7A20256ACD59}" destId="{1A1D6A0D-3C9A-4E6A-9212-346F9AF7525E}" srcOrd="0" destOrd="0" presId="urn:microsoft.com/office/officeart/2005/8/layout/hierarchy2"/>
    <dgm:cxn modelId="{79EE3A9D-6A57-48C4-B812-90E48A011F0D}" srcId="{EA057EE3-C3B1-4756-96A9-8B3D1EC3B8EC}" destId="{EA3B46F4-D8AF-4057-ADAD-9B7F115BC762}" srcOrd="0" destOrd="0" parTransId="{71DF350C-A48E-4ADA-82CD-2F9A0224C7B8}" sibTransId="{292FF8E5-5633-47AC-8A4E-1474D3A8D948}"/>
    <dgm:cxn modelId="{DE6361A0-5B6F-4CF1-A582-6B34A5769463}" type="presOf" srcId="{E6CF170C-0BF7-4CA0-93B1-CE7E73380392}" destId="{DD34A1C2-D022-46A3-A8C5-18796F05EEBD}" srcOrd="1" destOrd="0" presId="urn:microsoft.com/office/officeart/2005/8/layout/hierarchy2"/>
    <dgm:cxn modelId="{40D5EBB7-DCBC-4822-A972-774DD167CFBD}" type="presOf" srcId="{5D6ED060-4562-425A-AE64-6292AE5BDA79}" destId="{C9F9F690-007E-494D-AF40-72993DAFF601}" srcOrd="0" destOrd="0" presId="urn:microsoft.com/office/officeart/2005/8/layout/hierarchy2"/>
    <dgm:cxn modelId="{31BD66CB-2B50-4955-9030-ED97B339127A}" type="presOf" srcId="{EA057EE3-C3B1-4756-96A9-8B3D1EC3B8EC}" destId="{C43E3D9A-15E8-426C-BAC2-6FBFE38F664A}" srcOrd="0" destOrd="0" presId="urn:microsoft.com/office/officeart/2005/8/layout/hierarchy2"/>
    <dgm:cxn modelId="{1C871ED9-08E6-4344-B496-852C09AF7C43}" type="presOf" srcId="{EE7A4D3F-7265-485C-A282-88150562B9AB}" destId="{3323CA68-9C71-4801-A9E2-859E05185DB0}" srcOrd="0" destOrd="0" presId="urn:microsoft.com/office/officeart/2005/8/layout/hierarchy2"/>
    <dgm:cxn modelId="{0139B6E9-8162-4BA0-9696-0FF0D02E064C}" type="presOf" srcId="{903F22A9-F960-4E8E-A16D-07BB39AF8FEC}" destId="{C115EA10-4602-47F7-B601-2E227B06A713}" srcOrd="0" destOrd="0" presId="urn:microsoft.com/office/officeart/2005/8/layout/hierarchy2"/>
    <dgm:cxn modelId="{890E9CEF-1705-4243-823D-6348CE5B9B57}" srcId="{EE7A4D3F-7265-485C-A282-88150562B9AB}" destId="{EA057EE3-C3B1-4756-96A9-8B3D1EC3B8EC}" srcOrd="1" destOrd="0" parTransId="{3D8DD13B-9F57-4167-88E2-5C3C0D6756C2}" sibTransId="{EBE69F22-2E18-492E-A107-298C0C8A2168}"/>
    <dgm:cxn modelId="{984FBAFB-2D13-4A21-8813-6013D4FC966E}" srcId="{EA057EE3-C3B1-4756-96A9-8B3D1EC3B8EC}" destId="{903F22A9-F960-4E8E-A16D-07BB39AF8FEC}" srcOrd="1" destOrd="0" parTransId="{E057B5C8-99C7-47DF-955A-539235FD005F}" sibTransId="{CA8C4B5C-F8E5-41E0-93D4-56BF0082C1FE}"/>
    <dgm:cxn modelId="{5CA104FE-8A52-444E-B794-8A5280945643}" type="presOf" srcId="{14B669D8-386F-4C45-9FBA-D2B5A871E42A}" destId="{C7E17E73-D2C0-4FAB-8F4C-E4A3C2A6995D}" srcOrd="1" destOrd="0" presId="urn:microsoft.com/office/officeart/2005/8/layout/hierarchy2"/>
    <dgm:cxn modelId="{44225794-7597-4341-8A2C-7C6AA8E58E57}" type="presParOf" srcId="{EA3EC843-4EC9-4C5F-8FB6-3667ACA5AEEF}" destId="{A6FEACEC-E717-42C0-9E21-4219B1E59672}" srcOrd="0" destOrd="0" presId="urn:microsoft.com/office/officeart/2005/8/layout/hierarchy2"/>
    <dgm:cxn modelId="{D3BB1336-018A-4042-8417-F92436A869F2}" type="presParOf" srcId="{A6FEACEC-E717-42C0-9E21-4219B1E59672}" destId="{3323CA68-9C71-4801-A9E2-859E05185DB0}" srcOrd="0" destOrd="0" presId="urn:microsoft.com/office/officeart/2005/8/layout/hierarchy2"/>
    <dgm:cxn modelId="{AA7DB981-A82B-43EE-9815-953481D2EF60}" type="presParOf" srcId="{A6FEACEC-E717-42C0-9E21-4219B1E59672}" destId="{741287B1-F5FF-4E8C-A701-66E7171F6E6F}" srcOrd="1" destOrd="0" presId="urn:microsoft.com/office/officeart/2005/8/layout/hierarchy2"/>
    <dgm:cxn modelId="{B641C63E-9ED8-4F13-B9F7-FFB49F482C92}" type="presParOf" srcId="{741287B1-F5FF-4E8C-A701-66E7171F6E6F}" destId="{1C47FCF6-8A01-4806-9693-B3BABCA3D57E}" srcOrd="0" destOrd="0" presId="urn:microsoft.com/office/officeart/2005/8/layout/hierarchy2"/>
    <dgm:cxn modelId="{45F8FB85-9C3F-499F-AC21-BB84136DE369}" type="presParOf" srcId="{1C47FCF6-8A01-4806-9693-B3BABCA3D57E}" destId="{C4E98D50-F1CB-4296-9CAA-10088BF1C56F}" srcOrd="0" destOrd="0" presId="urn:microsoft.com/office/officeart/2005/8/layout/hierarchy2"/>
    <dgm:cxn modelId="{27E50CCB-9B87-4EDD-BB9E-3DE9C8C23160}" type="presParOf" srcId="{741287B1-F5FF-4E8C-A701-66E7171F6E6F}" destId="{F9E6C5ED-C63F-4C05-9533-54D1A7F28293}" srcOrd="1" destOrd="0" presId="urn:microsoft.com/office/officeart/2005/8/layout/hierarchy2"/>
    <dgm:cxn modelId="{7BD017B9-276A-485A-9A8D-6036DE4F966F}" type="presParOf" srcId="{F9E6C5ED-C63F-4C05-9533-54D1A7F28293}" destId="{1A1D6A0D-3C9A-4E6A-9212-346F9AF7525E}" srcOrd="0" destOrd="0" presId="urn:microsoft.com/office/officeart/2005/8/layout/hierarchy2"/>
    <dgm:cxn modelId="{743B07A3-88E4-4524-A529-2D17A1D68C0D}" type="presParOf" srcId="{F9E6C5ED-C63F-4C05-9533-54D1A7F28293}" destId="{DBD39E27-DBE9-4779-96AD-1CE52BCAFCCC}" srcOrd="1" destOrd="0" presId="urn:microsoft.com/office/officeart/2005/8/layout/hierarchy2"/>
    <dgm:cxn modelId="{6D2930A2-2C8F-4D2A-A4D2-31DB50EA3525}" type="presParOf" srcId="{DBD39E27-DBE9-4779-96AD-1CE52BCAFCCC}" destId="{B0A63F0F-5D35-47FF-8045-0F5BB9BE11E6}" srcOrd="0" destOrd="0" presId="urn:microsoft.com/office/officeart/2005/8/layout/hierarchy2"/>
    <dgm:cxn modelId="{3AEF145F-1759-4947-BE55-B7890152D91B}" type="presParOf" srcId="{B0A63F0F-5D35-47FF-8045-0F5BB9BE11E6}" destId="{DD34A1C2-D022-46A3-A8C5-18796F05EEBD}" srcOrd="0" destOrd="0" presId="urn:microsoft.com/office/officeart/2005/8/layout/hierarchy2"/>
    <dgm:cxn modelId="{0A45EBE8-2ED3-4974-BF45-41A12251D4C0}" type="presParOf" srcId="{DBD39E27-DBE9-4779-96AD-1CE52BCAFCCC}" destId="{F24276B3-D96A-459B-AE44-BF771BB8C363}" srcOrd="1" destOrd="0" presId="urn:microsoft.com/office/officeart/2005/8/layout/hierarchy2"/>
    <dgm:cxn modelId="{443389FC-40FB-4C05-9C98-FAB8D3BD638F}" type="presParOf" srcId="{F24276B3-D96A-459B-AE44-BF771BB8C363}" destId="{ECFE8A0D-EFE2-47DB-8E8C-BC0979F3DBC0}" srcOrd="0" destOrd="0" presId="urn:microsoft.com/office/officeart/2005/8/layout/hierarchy2"/>
    <dgm:cxn modelId="{E8A80450-19F2-436C-97EE-AE4EA1584012}" type="presParOf" srcId="{F24276B3-D96A-459B-AE44-BF771BB8C363}" destId="{771B2696-CF0E-4A9F-B5F7-A3D9584EBABB}" srcOrd="1" destOrd="0" presId="urn:microsoft.com/office/officeart/2005/8/layout/hierarchy2"/>
    <dgm:cxn modelId="{262E905D-1A03-41C4-8F39-4B33B4B8E694}" type="presParOf" srcId="{741287B1-F5FF-4E8C-A701-66E7171F6E6F}" destId="{CCE005BC-799D-4BF4-874F-5056C1361BC3}" srcOrd="2" destOrd="0" presId="urn:microsoft.com/office/officeart/2005/8/layout/hierarchy2"/>
    <dgm:cxn modelId="{56D807B3-22FD-46CE-A599-19A7CBEE5F6B}" type="presParOf" srcId="{CCE005BC-799D-4BF4-874F-5056C1361BC3}" destId="{E62DF790-149F-4554-B66F-65DF1BA7B48F}" srcOrd="0" destOrd="0" presId="urn:microsoft.com/office/officeart/2005/8/layout/hierarchy2"/>
    <dgm:cxn modelId="{E1A65C3F-282A-4566-8E4E-7B7BC6D8DEC6}" type="presParOf" srcId="{741287B1-F5FF-4E8C-A701-66E7171F6E6F}" destId="{35ECC222-B7E2-4D9B-B247-2C07E92293C3}" srcOrd="3" destOrd="0" presId="urn:microsoft.com/office/officeart/2005/8/layout/hierarchy2"/>
    <dgm:cxn modelId="{15FC82DE-557B-4B43-9C9A-CD59B6F9A7E1}" type="presParOf" srcId="{35ECC222-B7E2-4D9B-B247-2C07E92293C3}" destId="{C43E3D9A-15E8-426C-BAC2-6FBFE38F664A}" srcOrd="0" destOrd="0" presId="urn:microsoft.com/office/officeart/2005/8/layout/hierarchy2"/>
    <dgm:cxn modelId="{0B014BD7-9814-4A7B-A2F7-D0131DBBEF35}" type="presParOf" srcId="{35ECC222-B7E2-4D9B-B247-2C07E92293C3}" destId="{ED917339-24AC-4232-B483-4AF8656932B1}" srcOrd="1" destOrd="0" presId="urn:microsoft.com/office/officeart/2005/8/layout/hierarchy2"/>
    <dgm:cxn modelId="{B1DACECE-0188-4D40-998F-DE8461082971}" type="presParOf" srcId="{ED917339-24AC-4232-B483-4AF8656932B1}" destId="{036B5CAE-280A-4E78-81C2-DB7012D13F11}" srcOrd="0" destOrd="0" presId="urn:microsoft.com/office/officeart/2005/8/layout/hierarchy2"/>
    <dgm:cxn modelId="{7EE15908-52D9-4D6B-959C-F0E30F97A55F}" type="presParOf" srcId="{036B5CAE-280A-4E78-81C2-DB7012D13F11}" destId="{BCF58AAD-B2B0-484C-8CF4-14C8DBAF6AEC}" srcOrd="0" destOrd="0" presId="urn:microsoft.com/office/officeart/2005/8/layout/hierarchy2"/>
    <dgm:cxn modelId="{95771F97-3C18-4D48-A44F-3B115BCF156A}" type="presParOf" srcId="{ED917339-24AC-4232-B483-4AF8656932B1}" destId="{16AAAB9A-536E-4468-A659-67044F9E1175}" srcOrd="1" destOrd="0" presId="urn:microsoft.com/office/officeart/2005/8/layout/hierarchy2"/>
    <dgm:cxn modelId="{2C6CCCF2-7D6C-40EE-9C62-F3D16CA3D1B6}" type="presParOf" srcId="{16AAAB9A-536E-4468-A659-67044F9E1175}" destId="{96D9DF16-1F1B-4248-A84F-FD2F3350F03C}" srcOrd="0" destOrd="0" presId="urn:microsoft.com/office/officeart/2005/8/layout/hierarchy2"/>
    <dgm:cxn modelId="{E688BA7D-067A-4BBE-8C6E-A3ADD1E1AA53}" type="presParOf" srcId="{16AAAB9A-536E-4468-A659-67044F9E1175}" destId="{BE775D65-D777-477A-88B2-D0E2FD16F829}" srcOrd="1" destOrd="0" presId="urn:microsoft.com/office/officeart/2005/8/layout/hierarchy2"/>
    <dgm:cxn modelId="{76E0EAD7-BC39-4650-A682-07634E3AB9D0}" type="presParOf" srcId="{BE775D65-D777-477A-88B2-D0E2FD16F829}" destId="{C9F9F690-007E-494D-AF40-72993DAFF601}" srcOrd="0" destOrd="0" presId="urn:microsoft.com/office/officeart/2005/8/layout/hierarchy2"/>
    <dgm:cxn modelId="{D2DAE4C0-482E-45F3-A595-56B9FE7F1514}" type="presParOf" srcId="{C9F9F690-007E-494D-AF40-72993DAFF601}" destId="{396DD0D8-3980-4548-94B5-E5461762FF9F}" srcOrd="0" destOrd="0" presId="urn:microsoft.com/office/officeart/2005/8/layout/hierarchy2"/>
    <dgm:cxn modelId="{9359313D-0E53-4B3E-834B-F62CBEAF47D8}" type="presParOf" srcId="{BE775D65-D777-477A-88B2-D0E2FD16F829}" destId="{1F98791B-6CB5-4D4B-BDBC-E520881F17AC}" srcOrd="1" destOrd="0" presId="urn:microsoft.com/office/officeart/2005/8/layout/hierarchy2"/>
    <dgm:cxn modelId="{925FC558-314B-4404-A845-C4714FFDD668}" type="presParOf" srcId="{1F98791B-6CB5-4D4B-BDBC-E520881F17AC}" destId="{523BF110-7C88-48AB-8CBF-DAC28ECE77C4}" srcOrd="0" destOrd="0" presId="urn:microsoft.com/office/officeart/2005/8/layout/hierarchy2"/>
    <dgm:cxn modelId="{E28CE515-CA2E-46B2-8244-89145B624FE1}" type="presParOf" srcId="{1F98791B-6CB5-4D4B-BDBC-E520881F17AC}" destId="{80C10BEF-CE55-48D4-974C-79D1FE9CF87E}" srcOrd="1" destOrd="0" presId="urn:microsoft.com/office/officeart/2005/8/layout/hierarchy2"/>
    <dgm:cxn modelId="{BB44F1A5-6B1C-4BEA-9822-C5A0BDFBD1AB}" type="presParOf" srcId="{ED917339-24AC-4232-B483-4AF8656932B1}" destId="{BC692EFC-2026-45A7-9494-0C02DA4ADE35}" srcOrd="2" destOrd="0" presId="urn:microsoft.com/office/officeart/2005/8/layout/hierarchy2"/>
    <dgm:cxn modelId="{B160F63E-B4E0-4BD8-A095-5276C63B3800}" type="presParOf" srcId="{BC692EFC-2026-45A7-9494-0C02DA4ADE35}" destId="{F6DB5F26-7128-4F4B-9974-58E24C8B47C4}" srcOrd="0" destOrd="0" presId="urn:microsoft.com/office/officeart/2005/8/layout/hierarchy2"/>
    <dgm:cxn modelId="{BF57D214-79D8-4054-9C25-A283F3A79B22}" type="presParOf" srcId="{ED917339-24AC-4232-B483-4AF8656932B1}" destId="{D2B8940A-013A-4D23-AB4E-7263F2D8005F}" srcOrd="3" destOrd="0" presId="urn:microsoft.com/office/officeart/2005/8/layout/hierarchy2"/>
    <dgm:cxn modelId="{0F50D293-36A9-4C56-BD1A-FC2F5CE8EDC7}" type="presParOf" srcId="{D2B8940A-013A-4D23-AB4E-7263F2D8005F}" destId="{C115EA10-4602-47F7-B601-2E227B06A713}" srcOrd="0" destOrd="0" presId="urn:microsoft.com/office/officeart/2005/8/layout/hierarchy2"/>
    <dgm:cxn modelId="{749202D2-2F68-4B75-8386-0F160FBD40D6}" type="presParOf" srcId="{D2B8940A-013A-4D23-AB4E-7263F2D8005F}" destId="{80634EC9-ADCC-4AB2-93E4-433534556C80}" srcOrd="1" destOrd="0" presId="urn:microsoft.com/office/officeart/2005/8/layout/hierarchy2"/>
    <dgm:cxn modelId="{5F812740-0D5C-4691-A8FC-7F9E14C9300B}" type="presParOf" srcId="{80634EC9-ADCC-4AB2-93E4-433534556C80}" destId="{5F34ACA3-9032-4DF6-A65B-C59A4E044E26}" srcOrd="0" destOrd="0" presId="urn:microsoft.com/office/officeart/2005/8/layout/hierarchy2"/>
    <dgm:cxn modelId="{9D306455-67CF-4D8D-AD73-9F474B16D117}" type="presParOf" srcId="{5F34ACA3-9032-4DF6-A65B-C59A4E044E26}" destId="{C7E17E73-D2C0-4FAB-8F4C-E4A3C2A6995D}" srcOrd="0" destOrd="0" presId="urn:microsoft.com/office/officeart/2005/8/layout/hierarchy2"/>
    <dgm:cxn modelId="{8E952BA1-B547-469E-855B-352F0210C4C3}" type="presParOf" srcId="{80634EC9-ADCC-4AB2-93E4-433534556C80}" destId="{F25ED726-39EE-4DD6-8162-387AA90A2DE1}" srcOrd="1" destOrd="0" presId="urn:microsoft.com/office/officeart/2005/8/layout/hierarchy2"/>
    <dgm:cxn modelId="{733E9311-9AB6-40D9-8634-FECB3E0A7266}" type="presParOf" srcId="{F25ED726-39EE-4DD6-8162-387AA90A2DE1}" destId="{A5D6D8E9-FD2F-45F5-A353-6F5B7B0EC7B3}" srcOrd="0" destOrd="0" presId="urn:microsoft.com/office/officeart/2005/8/layout/hierarchy2"/>
    <dgm:cxn modelId="{08EA1826-E9EC-4A6F-A3B6-602D94881BED}" type="presParOf" srcId="{F25ED726-39EE-4DD6-8162-387AA90A2DE1}" destId="{FBD25895-75DA-41C2-B721-CE37736F4F7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23CA68-9C71-4801-A9E2-859E05185DB0}">
      <dsp:nvSpPr>
        <dsp:cNvPr id="0" name=""/>
        <dsp:cNvSpPr/>
      </dsp:nvSpPr>
      <dsp:spPr>
        <a:xfrm>
          <a:off x="9119" y="1392646"/>
          <a:ext cx="1646794" cy="8233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数据类型</a:t>
          </a:r>
        </a:p>
      </dsp:txBody>
      <dsp:txXfrm>
        <a:off x="33235" y="1416762"/>
        <a:ext cx="1598562" cy="775165"/>
      </dsp:txXfrm>
    </dsp:sp>
    <dsp:sp modelId="{1C47FCF6-8A01-4806-9693-B3BABCA3D57E}">
      <dsp:nvSpPr>
        <dsp:cNvPr id="0" name=""/>
        <dsp:cNvSpPr/>
      </dsp:nvSpPr>
      <dsp:spPr>
        <a:xfrm rot="18770822">
          <a:off x="1500952" y="1431101"/>
          <a:ext cx="968640" cy="36307"/>
        </a:xfrm>
        <a:custGeom>
          <a:avLst/>
          <a:gdLst/>
          <a:ahLst/>
          <a:cxnLst/>
          <a:rect l="0" t="0" r="0" b="0"/>
          <a:pathLst>
            <a:path>
              <a:moveTo>
                <a:pt x="0" y="18153"/>
              </a:moveTo>
              <a:lnTo>
                <a:pt x="968640" y="18153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61056" y="1425038"/>
        <a:ext cx="48432" cy="48432"/>
      </dsp:txXfrm>
    </dsp:sp>
    <dsp:sp modelId="{1A1D6A0D-3C9A-4E6A-9212-346F9AF7525E}">
      <dsp:nvSpPr>
        <dsp:cNvPr id="0" name=""/>
        <dsp:cNvSpPr/>
      </dsp:nvSpPr>
      <dsp:spPr>
        <a:xfrm>
          <a:off x="2314631" y="682465"/>
          <a:ext cx="1646794" cy="8233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单一数据</a:t>
          </a:r>
        </a:p>
      </dsp:txBody>
      <dsp:txXfrm>
        <a:off x="2338747" y="706581"/>
        <a:ext cx="1598562" cy="775165"/>
      </dsp:txXfrm>
    </dsp:sp>
    <dsp:sp modelId="{B0A63F0F-5D35-47FF-8045-0F5BB9BE11E6}">
      <dsp:nvSpPr>
        <dsp:cNvPr id="0" name=""/>
        <dsp:cNvSpPr/>
      </dsp:nvSpPr>
      <dsp:spPr>
        <a:xfrm>
          <a:off x="3961426" y="1076010"/>
          <a:ext cx="658717" cy="36307"/>
        </a:xfrm>
        <a:custGeom>
          <a:avLst/>
          <a:gdLst/>
          <a:ahLst/>
          <a:cxnLst/>
          <a:rect l="0" t="0" r="0" b="0"/>
          <a:pathLst>
            <a:path>
              <a:moveTo>
                <a:pt x="0" y="18153"/>
              </a:moveTo>
              <a:lnTo>
                <a:pt x="658717" y="18153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74317" y="1077696"/>
        <a:ext cx="32935" cy="32935"/>
      </dsp:txXfrm>
    </dsp:sp>
    <dsp:sp modelId="{ECFE8A0D-EFE2-47DB-8E8C-BC0979F3DBC0}">
      <dsp:nvSpPr>
        <dsp:cNvPr id="0" name=""/>
        <dsp:cNvSpPr/>
      </dsp:nvSpPr>
      <dsp:spPr>
        <a:xfrm>
          <a:off x="4620144" y="682465"/>
          <a:ext cx="1646794" cy="8233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数字</a:t>
          </a:r>
        </a:p>
      </dsp:txBody>
      <dsp:txXfrm>
        <a:off x="4644260" y="706581"/>
        <a:ext cx="1598562" cy="775165"/>
      </dsp:txXfrm>
    </dsp:sp>
    <dsp:sp modelId="{CCE005BC-799D-4BF4-874F-5056C1361BC3}">
      <dsp:nvSpPr>
        <dsp:cNvPr id="0" name=""/>
        <dsp:cNvSpPr/>
      </dsp:nvSpPr>
      <dsp:spPr>
        <a:xfrm rot="2829178">
          <a:off x="1500952" y="2141281"/>
          <a:ext cx="968640" cy="36307"/>
        </a:xfrm>
        <a:custGeom>
          <a:avLst/>
          <a:gdLst/>
          <a:ahLst/>
          <a:cxnLst/>
          <a:rect l="0" t="0" r="0" b="0"/>
          <a:pathLst>
            <a:path>
              <a:moveTo>
                <a:pt x="0" y="18153"/>
              </a:moveTo>
              <a:lnTo>
                <a:pt x="968640" y="18153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61056" y="2135218"/>
        <a:ext cx="48432" cy="48432"/>
      </dsp:txXfrm>
    </dsp:sp>
    <dsp:sp modelId="{C43E3D9A-15E8-426C-BAC2-6FBFE38F664A}">
      <dsp:nvSpPr>
        <dsp:cNvPr id="0" name=""/>
        <dsp:cNvSpPr/>
      </dsp:nvSpPr>
      <dsp:spPr>
        <a:xfrm>
          <a:off x="2314631" y="2102826"/>
          <a:ext cx="1646794" cy="8233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组合数据</a:t>
          </a:r>
        </a:p>
      </dsp:txBody>
      <dsp:txXfrm>
        <a:off x="2338747" y="2126942"/>
        <a:ext cx="1598562" cy="775165"/>
      </dsp:txXfrm>
    </dsp:sp>
    <dsp:sp modelId="{036B5CAE-280A-4E78-81C2-DB7012D13F11}">
      <dsp:nvSpPr>
        <dsp:cNvPr id="0" name=""/>
        <dsp:cNvSpPr/>
      </dsp:nvSpPr>
      <dsp:spPr>
        <a:xfrm rot="19457599">
          <a:off x="3885178" y="2259644"/>
          <a:ext cx="811213" cy="36307"/>
        </a:xfrm>
        <a:custGeom>
          <a:avLst/>
          <a:gdLst/>
          <a:ahLst/>
          <a:cxnLst/>
          <a:rect l="0" t="0" r="0" b="0"/>
          <a:pathLst>
            <a:path>
              <a:moveTo>
                <a:pt x="0" y="18153"/>
              </a:moveTo>
              <a:lnTo>
                <a:pt x="811213" y="18153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70505" y="2257517"/>
        <a:ext cx="40560" cy="40560"/>
      </dsp:txXfrm>
    </dsp:sp>
    <dsp:sp modelId="{96D9DF16-1F1B-4248-A84F-FD2F3350F03C}">
      <dsp:nvSpPr>
        <dsp:cNvPr id="0" name=""/>
        <dsp:cNvSpPr/>
      </dsp:nvSpPr>
      <dsp:spPr>
        <a:xfrm>
          <a:off x="4620144" y="1629372"/>
          <a:ext cx="1646794" cy="8233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有序数据</a:t>
          </a:r>
        </a:p>
      </dsp:txBody>
      <dsp:txXfrm>
        <a:off x="4644260" y="1653488"/>
        <a:ext cx="1598562" cy="775165"/>
      </dsp:txXfrm>
    </dsp:sp>
    <dsp:sp modelId="{C9F9F690-007E-494D-AF40-72993DAFF601}">
      <dsp:nvSpPr>
        <dsp:cNvPr id="0" name=""/>
        <dsp:cNvSpPr/>
      </dsp:nvSpPr>
      <dsp:spPr>
        <a:xfrm>
          <a:off x="6266939" y="2022917"/>
          <a:ext cx="658717" cy="36307"/>
        </a:xfrm>
        <a:custGeom>
          <a:avLst/>
          <a:gdLst/>
          <a:ahLst/>
          <a:cxnLst/>
          <a:rect l="0" t="0" r="0" b="0"/>
          <a:pathLst>
            <a:path>
              <a:moveTo>
                <a:pt x="0" y="18153"/>
              </a:moveTo>
              <a:lnTo>
                <a:pt x="658717" y="18153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579830" y="2024603"/>
        <a:ext cx="32935" cy="32935"/>
      </dsp:txXfrm>
    </dsp:sp>
    <dsp:sp modelId="{523BF110-7C88-48AB-8CBF-DAC28ECE77C4}">
      <dsp:nvSpPr>
        <dsp:cNvPr id="0" name=""/>
        <dsp:cNvSpPr/>
      </dsp:nvSpPr>
      <dsp:spPr>
        <a:xfrm>
          <a:off x="6925656" y="1629372"/>
          <a:ext cx="1646794" cy="82339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字符串、列表、元组</a:t>
          </a:r>
        </a:p>
      </dsp:txBody>
      <dsp:txXfrm>
        <a:off x="6949772" y="1653488"/>
        <a:ext cx="1598562" cy="775165"/>
      </dsp:txXfrm>
    </dsp:sp>
    <dsp:sp modelId="{BC692EFC-2026-45A7-9494-0C02DA4ADE35}">
      <dsp:nvSpPr>
        <dsp:cNvPr id="0" name=""/>
        <dsp:cNvSpPr/>
      </dsp:nvSpPr>
      <dsp:spPr>
        <a:xfrm rot="2142401">
          <a:off x="3885178" y="2733098"/>
          <a:ext cx="811213" cy="36307"/>
        </a:xfrm>
        <a:custGeom>
          <a:avLst/>
          <a:gdLst/>
          <a:ahLst/>
          <a:cxnLst/>
          <a:rect l="0" t="0" r="0" b="0"/>
          <a:pathLst>
            <a:path>
              <a:moveTo>
                <a:pt x="0" y="18153"/>
              </a:moveTo>
              <a:lnTo>
                <a:pt x="811213" y="18153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70505" y="2730971"/>
        <a:ext cx="40560" cy="40560"/>
      </dsp:txXfrm>
    </dsp:sp>
    <dsp:sp modelId="{C115EA10-4602-47F7-B601-2E227B06A713}">
      <dsp:nvSpPr>
        <dsp:cNvPr id="0" name=""/>
        <dsp:cNvSpPr/>
      </dsp:nvSpPr>
      <dsp:spPr>
        <a:xfrm>
          <a:off x="4620144" y="2576279"/>
          <a:ext cx="1646794" cy="8233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无序数据</a:t>
          </a:r>
        </a:p>
      </dsp:txBody>
      <dsp:txXfrm>
        <a:off x="4644260" y="2600395"/>
        <a:ext cx="1598562" cy="775165"/>
      </dsp:txXfrm>
    </dsp:sp>
    <dsp:sp modelId="{5F34ACA3-9032-4DF6-A65B-C59A4E044E26}">
      <dsp:nvSpPr>
        <dsp:cNvPr id="0" name=""/>
        <dsp:cNvSpPr/>
      </dsp:nvSpPr>
      <dsp:spPr>
        <a:xfrm>
          <a:off x="6266939" y="2969824"/>
          <a:ext cx="658717" cy="36307"/>
        </a:xfrm>
        <a:custGeom>
          <a:avLst/>
          <a:gdLst/>
          <a:ahLst/>
          <a:cxnLst/>
          <a:rect l="0" t="0" r="0" b="0"/>
          <a:pathLst>
            <a:path>
              <a:moveTo>
                <a:pt x="0" y="18153"/>
              </a:moveTo>
              <a:lnTo>
                <a:pt x="658717" y="18153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579830" y="2971510"/>
        <a:ext cx="32935" cy="32935"/>
      </dsp:txXfrm>
    </dsp:sp>
    <dsp:sp modelId="{A5D6D8E9-FD2F-45F5-A353-6F5B7B0EC7B3}">
      <dsp:nvSpPr>
        <dsp:cNvPr id="0" name=""/>
        <dsp:cNvSpPr/>
      </dsp:nvSpPr>
      <dsp:spPr>
        <a:xfrm>
          <a:off x="6925656" y="2576279"/>
          <a:ext cx="1646794" cy="82339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集合、字典</a:t>
          </a:r>
        </a:p>
      </dsp:txBody>
      <dsp:txXfrm>
        <a:off x="6949772" y="2600395"/>
        <a:ext cx="1598562" cy="7751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412-D813-4132-AEC1-EF3198702E33}" type="datetimeFigureOut">
              <a:rPr lang="zh-CN" altLang="en-US" smtClean="0"/>
              <a:t>2022/2/20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E5597-D85A-40D9-B5B7-472DCB3D4A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198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436EE-68FD-4276-A0E5-88D017B9A733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577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B6F15528-21DE-4FAA-801E-634DDDAF4B2B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62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B6F15528-21DE-4FAA-801E-634DDDAF4B2B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36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B6F15528-21DE-4FAA-801E-634DDDAF4B2B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945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23044" y="2935901"/>
            <a:ext cx="2745909" cy="820674"/>
          </a:xfrm>
        </p:spPr>
        <p:txBody>
          <a:bodyPr lIns="0" tIns="0" rIns="0" bIns="0"/>
          <a:lstStyle>
            <a:lvl1pPr>
              <a:defRPr sz="5333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056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78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23044" y="2935901"/>
            <a:ext cx="2745909" cy="820674"/>
          </a:xfrm>
        </p:spPr>
        <p:txBody>
          <a:bodyPr lIns="0" tIns="0" rIns="0" bIns="0"/>
          <a:lstStyle>
            <a:lvl1pPr>
              <a:defRPr sz="5333" b="0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2/20/2022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09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B6F15528-21DE-4FAA-801E-634DDDAF4B2B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00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B6F15528-21DE-4FAA-801E-634DDDAF4B2B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85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B6F15528-21DE-4FAA-801E-634DDDAF4B2B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06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B6F15528-21DE-4FAA-801E-634DDDAF4B2B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00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B6F15528-21DE-4FAA-801E-634DDDAF4B2B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75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12E57-95F0-4912-AC44-F2D43C571B9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2022/2/20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97911-2034-46D6-AA50-87A8D7B235F2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51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 defTabSz="121917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defTabSz="121917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defTabSz="1219170"/>
            <a:fld id="{B6F15528-21DE-4FAA-801E-634DDDAF4B2B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2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21917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917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219170"/>
            <a:fld id="{B6F15528-21DE-4FAA-801E-634DDDAF4B2B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150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57596"/>
            <a:ext cx="10058400" cy="94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626669"/>
            <a:ext cx="10058400" cy="42424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defTabSz="121917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2/20/2022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defTabSz="121917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defTabSz="1219170"/>
            <a:fld id="{B6F15528-21DE-4FAA-801E-634DDDAF4B2B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97213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71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749808" indent="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None/>
        <a:defRPr sz="1400" kern="1200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5576359"/>
            <a:ext cx="12192000" cy="128058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defTabSz="1219170"/>
            <a:endParaRPr lang="zh-CN" altLang="en-US" sz="1707">
              <a:solidFill>
                <a:prstClr val="black"/>
              </a:solidFill>
            </a:endParaRPr>
          </a:p>
        </p:txBody>
      </p:sp>
      <p:pic>
        <p:nvPicPr>
          <p:cNvPr id="2052" name="Picture 4" descr="卡通遨游太空汇报模板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1086" y="983193"/>
            <a:ext cx="4629554" cy="389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9"/>
          <p:cNvSpPr txBox="1"/>
          <p:nvPr/>
        </p:nvSpPr>
        <p:spPr>
          <a:xfrm>
            <a:off x="5020275" y="4042359"/>
            <a:ext cx="6383703" cy="553982"/>
          </a:xfrm>
          <a:prstGeom prst="rect">
            <a:avLst/>
          </a:prstGeom>
        </p:spPr>
        <p:txBody>
          <a:bodyPr wrap="square" lIns="91423" tIns="45712" rIns="91423" bIns="45712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219170"/>
            <a:r>
              <a:rPr lang="zh-CN" altLang="en-US" sz="2000" dirty="0">
                <a:solidFill>
                  <a:srgbClr val="F79646"/>
                </a:solidFill>
              </a:rPr>
              <a:t>作者：李秀媛 时间：</a:t>
            </a:r>
            <a:r>
              <a:rPr lang="en-US" altLang="zh-CN" sz="2000" dirty="0">
                <a:solidFill>
                  <a:srgbClr val="F79646"/>
                </a:solidFill>
              </a:rPr>
              <a:t>2020.2.1</a:t>
            </a:r>
            <a:endParaRPr lang="zh-CN" altLang="en-US" sz="2000" dirty="0">
              <a:solidFill>
                <a:srgbClr val="F79646"/>
              </a:solidFill>
            </a:endParaRPr>
          </a:p>
        </p:txBody>
      </p:sp>
      <p:sp>
        <p:nvSpPr>
          <p:cNvPr id="9" name="TextBox 21"/>
          <p:cNvSpPr txBox="1"/>
          <p:nvPr/>
        </p:nvSpPr>
        <p:spPr>
          <a:xfrm>
            <a:off x="4368801" y="1896081"/>
            <a:ext cx="7686652" cy="1846643"/>
          </a:xfrm>
          <a:prstGeom prst="rect">
            <a:avLst/>
          </a:prstGeom>
        </p:spPr>
        <p:txBody>
          <a:bodyPr wrap="square" lIns="91423" tIns="45712" rIns="91423" bIns="45712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219170"/>
            <a:r>
              <a:rPr lang="zh-CN" altLang="en-US" sz="4400" b="1" dirty="0">
                <a:solidFill>
                  <a:srgbClr val="4BACC6"/>
                </a:solidFill>
              </a:rPr>
              <a:t>第</a:t>
            </a:r>
            <a:r>
              <a:rPr lang="en-US" altLang="zh-CN" sz="4400" b="1" dirty="0">
                <a:solidFill>
                  <a:srgbClr val="4BACC6"/>
                </a:solidFill>
              </a:rPr>
              <a:t>8</a:t>
            </a:r>
            <a:r>
              <a:rPr lang="zh-CN" altLang="en-US" sz="4400" b="1" dirty="0">
                <a:solidFill>
                  <a:srgbClr val="4BACC6"/>
                </a:solidFill>
              </a:rPr>
              <a:t>课 数据类型（列表、元组）</a:t>
            </a:r>
            <a:endParaRPr lang="en-US" altLang="zh-CN" sz="4400" b="1" dirty="0">
              <a:solidFill>
                <a:srgbClr val="4BACC6"/>
              </a:solidFill>
            </a:endParaRPr>
          </a:p>
          <a:p>
            <a:pPr defTabSz="1219170"/>
            <a:r>
              <a:rPr lang="en-US" altLang="zh-CN" sz="3200" b="1" dirty="0">
                <a:solidFill>
                  <a:srgbClr val="4BACC6"/>
                </a:solidFill>
              </a:rPr>
              <a:t>(</a:t>
            </a:r>
            <a:r>
              <a:rPr lang="zh-CN" altLang="en-US" sz="3200" b="1" dirty="0">
                <a:solidFill>
                  <a:srgbClr val="4BACC6"/>
                </a:solidFill>
              </a:rPr>
              <a:t>教材</a:t>
            </a:r>
            <a:r>
              <a:rPr lang="en-US" altLang="zh-CN" sz="3200" b="1" dirty="0">
                <a:solidFill>
                  <a:srgbClr val="4BACC6"/>
                </a:solidFill>
              </a:rPr>
              <a:t>6.2-6.3)</a:t>
            </a:r>
            <a:endParaRPr lang="zh-CN" altLang="en-US" sz="3200" b="1" dirty="0">
              <a:solidFill>
                <a:srgbClr val="4BACC6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04150" y="262848"/>
            <a:ext cx="2051303" cy="7203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0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6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  <p:bldP spid="7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352718" y="625857"/>
            <a:ext cx="7490460" cy="694207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dirty="0"/>
              <a:t>序列类型通用函数和方法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629078"/>
              </p:ext>
            </p:extLst>
          </p:nvPr>
        </p:nvGraphicFramePr>
        <p:xfrm>
          <a:off x="643738" y="2364402"/>
          <a:ext cx="10888133" cy="37846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31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函数和方法</a:t>
                      </a:r>
                      <a:endParaRPr sz="24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0433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描述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0433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700" spc="-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len(s)</a:t>
                      </a:r>
                      <a:endParaRPr sz="2700" dirty="0">
                        <a:solidFill>
                          <a:srgbClr val="C00000"/>
                        </a:solidFill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返回序列s的长度，即元素个数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954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min(s)</a:t>
                      </a:r>
                      <a:endParaRPr sz="27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21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返回序列s的最小元素，s中元素需要可比较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0387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max(s)</a:t>
                      </a:r>
                      <a:endParaRPr sz="27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21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返回序列s的最大元素，s中元素需要可比较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954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8536">
                <a:tc>
                  <a:txBody>
                    <a:bodyPr/>
                    <a:lstStyle/>
                    <a:p>
                      <a:pPr marL="476250" marR="467995" indent="4000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s.index(x)</a:t>
                      </a:r>
                      <a:r>
                        <a:rPr sz="2700" spc="-3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或 s.index(x, i,</a:t>
                      </a:r>
                      <a:r>
                        <a:rPr sz="2700" spc="-2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j)</a:t>
                      </a:r>
                      <a:endParaRPr sz="27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1007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1545"/>
                        </a:spcBef>
                      </a:pPr>
                      <a:r>
                        <a:rPr sz="2400" dirty="0" err="1">
                          <a:latin typeface="微软雅黑" panose="020B0503020204020204" charset="-122"/>
                          <a:cs typeface="微软雅黑" panose="020B0503020204020204" charset="-122"/>
                        </a:rPr>
                        <a:t>返回序列s从i开始</a:t>
                      </a:r>
                      <a:r>
                        <a:rPr sz="2400" spc="-5" dirty="0" err="1">
                          <a:latin typeface="微软雅黑" panose="020B0503020204020204" charset="-122"/>
                          <a:cs typeface="微软雅黑" panose="020B0503020204020204" charset="-122"/>
                        </a:rPr>
                        <a:t>到j</a:t>
                      </a:r>
                      <a:r>
                        <a:rPr sz="2400" dirty="0" err="1">
                          <a:latin typeface="微软雅黑" panose="020B0503020204020204" charset="-122"/>
                          <a:cs typeface="微软雅黑" panose="020B0503020204020204" charset="-122"/>
                        </a:rPr>
                        <a:t>位置中第一次出现</a:t>
                      </a:r>
                      <a:r>
                        <a:rPr lang="en-US"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()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中</a:t>
                      </a:r>
                      <a:r>
                        <a:rPr sz="2400" dirty="0" err="1">
                          <a:latin typeface="微软雅黑" panose="020B0503020204020204" charset="-122"/>
                          <a:cs typeface="微软雅黑" panose="020B0503020204020204" charset="-122"/>
                        </a:rPr>
                        <a:t>元素</a:t>
                      </a:r>
                      <a:r>
                        <a:rPr sz="2400" spc="-5" dirty="0" err="1">
                          <a:latin typeface="微软雅黑" panose="020B0503020204020204" charset="-122"/>
                          <a:cs typeface="微软雅黑" panose="020B0503020204020204" charset="-122"/>
                        </a:rPr>
                        <a:t>x</a:t>
                      </a:r>
                      <a:r>
                        <a:rPr sz="2400" dirty="0" err="1">
                          <a:latin typeface="微软雅黑" panose="020B0503020204020204" charset="-122"/>
                          <a:cs typeface="微软雅黑" panose="020B0503020204020204" charset="-122"/>
                        </a:rPr>
                        <a:t>的位置</a:t>
                      </a:r>
                      <a:endParaRPr sz="24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26162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3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s.count(x)</a:t>
                      </a:r>
                      <a:endParaRPr sz="27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21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返回序列s中出现</a:t>
                      </a:r>
                      <a:r>
                        <a:rPr sz="2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x</a:t>
                      </a: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的总次数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0387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560815" y="1723813"/>
            <a:ext cx="2723727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5个函数和方法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8355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1745" y="3180079"/>
            <a:ext cx="8911312" cy="1740647"/>
          </a:xfrm>
          <a:prstGeom prst="rect">
            <a:avLst/>
          </a:prstGeom>
        </p:spPr>
        <p:txBody>
          <a:bodyPr vert="horz" wrap="square" lIns="0" tIns="220133" rIns="0" bIns="0" rtlCol="0">
            <a:spAutoFit/>
          </a:bodyPr>
          <a:lstStyle/>
          <a:p>
            <a:pPr marL="16933">
              <a:spcBef>
                <a:spcPts val="1733"/>
              </a:spcBef>
              <a:tabLst>
                <a:tab pos="1692444" algn="l"/>
              </a:tabLst>
            </a:pPr>
            <a:r>
              <a:rPr sz="2400" b="1" spc="-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</a:t>
            </a:r>
            <a:r>
              <a:rPr sz="2400" b="1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ls </a:t>
            </a:r>
            <a:r>
              <a:rPr sz="2400" b="1" spc="-7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=	</a:t>
            </a:r>
            <a:r>
              <a:rPr sz="2400" b="1" spc="-7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[</a:t>
            </a:r>
            <a:r>
              <a:rPr sz="2400" b="1" spc="-7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"python"</a:t>
            </a:r>
            <a:r>
              <a:rPr sz="2400" b="1" spc="-7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, 123,</a:t>
            </a:r>
            <a:r>
              <a:rPr sz="2400" b="1" spc="-13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spc="-7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".</a:t>
            </a:r>
            <a:r>
              <a:rPr sz="2400" b="1" spc="-7" dirty="0" err="1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io</a:t>
            </a:r>
            <a:r>
              <a:rPr sz="2400" b="1" spc="-7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lang="en-US" sz="2400" b="1" spc="-7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spc="-7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]</a:t>
            </a:r>
            <a:r>
              <a:rPr lang="en-US" sz="2400" b="1" spc="-7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  </a:t>
            </a:r>
            <a:r>
              <a:rPr lang="en-US" altLang="zh-CN" sz="2400" b="1" spc="-7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#ls</a:t>
            </a:r>
            <a:r>
              <a:rPr lang="zh-CN" altLang="en-US" sz="2400" b="1" spc="-7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是列表型</a:t>
            </a:r>
            <a:r>
              <a:rPr lang="en-US" sz="2400" b="1" spc="-7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 </a:t>
            </a:r>
            <a:endParaRPr sz="2400" dirty="0">
              <a:solidFill>
                <a:srgbClr val="C00000"/>
              </a:solidFill>
              <a:latin typeface="Consolas" panose="020B0609020204030204"/>
              <a:cs typeface="Consolas" panose="020B0609020204030204"/>
            </a:endParaRPr>
          </a:p>
          <a:p>
            <a:pPr marL="16933">
              <a:spcBef>
                <a:spcPts val="1600"/>
              </a:spcBef>
            </a:pPr>
            <a:r>
              <a:rPr sz="2400" b="1" spc="-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 </a:t>
            </a:r>
            <a:r>
              <a:rPr sz="2400" b="1" spc="-7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ls[::-1]</a:t>
            </a:r>
            <a:endParaRPr sz="24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16933">
              <a:spcBef>
                <a:spcPts val="1600"/>
              </a:spcBef>
              <a:tabLst>
                <a:tab pos="1506182" algn="l"/>
                <a:tab pos="2438339" algn="l"/>
              </a:tabLst>
            </a:pPr>
            <a:r>
              <a:rPr sz="2400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['.io',	</a:t>
            </a:r>
            <a:r>
              <a:rPr sz="2400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123,	'python']</a:t>
            </a:r>
            <a:endParaRPr sz="24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41745" y="1426608"/>
            <a:ext cx="4773381" cy="1753471"/>
          </a:xfrm>
          <a:prstGeom prst="rect">
            <a:avLst/>
          </a:prstGeom>
        </p:spPr>
        <p:txBody>
          <a:bodyPr vert="horz" wrap="square" lIns="0" tIns="220133" rIns="0" bIns="0" rtlCol="0">
            <a:spAutoFit/>
          </a:bodyPr>
          <a:lstStyle/>
          <a:p>
            <a:pPr marL="16933">
              <a:spcBef>
                <a:spcPts val="1733"/>
              </a:spcBef>
            </a:pPr>
            <a:r>
              <a:rPr lang="en-US" altLang="zh-CN" sz="2400" b="1" spc="-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 </a:t>
            </a:r>
            <a:r>
              <a:rPr lang="en-US" altLang="zh-CN" sz="2400" b="1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s =</a:t>
            </a:r>
            <a:r>
              <a:rPr lang="en-US" altLang="zh-CN" sz="2400" b="1" spc="-40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lang="en-US" altLang="zh-CN" sz="2400" b="1" spc="-7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"python123.io"</a:t>
            </a:r>
            <a:endParaRPr lang="en-US" altLang="zh-CN" sz="24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16933">
              <a:spcBef>
                <a:spcPts val="1733"/>
              </a:spcBef>
            </a:pPr>
            <a:r>
              <a:rPr sz="2400" b="1" spc="-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</a:t>
            </a:r>
            <a:r>
              <a:rPr sz="2400" b="1" spc="-33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s[::-1]</a:t>
            </a:r>
            <a:endParaRPr sz="24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16933">
              <a:spcBef>
                <a:spcPts val="1600"/>
              </a:spcBef>
            </a:pPr>
            <a:r>
              <a:rPr sz="2400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'oi.321nohtyp'</a:t>
            </a:r>
            <a:endParaRPr sz="24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3368717" y="625857"/>
            <a:ext cx="4794208" cy="694207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dirty="0" err="1"/>
              <a:t>序列类型操作实例</a:t>
            </a:r>
            <a:endParaRPr dirty="0"/>
          </a:p>
        </p:txBody>
      </p:sp>
      <p:sp>
        <p:nvSpPr>
          <p:cNvPr id="5" name="矩形 4"/>
          <p:cNvSpPr/>
          <p:nvPr/>
        </p:nvSpPr>
        <p:spPr>
          <a:xfrm>
            <a:off x="8735697" y="788294"/>
            <a:ext cx="25090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（索引</a:t>
            </a: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切片）</a:t>
            </a:r>
          </a:p>
        </p:txBody>
      </p:sp>
      <p:sp>
        <p:nvSpPr>
          <p:cNvPr id="6" name="object 2"/>
          <p:cNvSpPr txBox="1"/>
          <p:nvPr/>
        </p:nvSpPr>
        <p:spPr>
          <a:xfrm>
            <a:off x="1941745" y="4933550"/>
            <a:ext cx="8606512" cy="1740647"/>
          </a:xfrm>
          <a:prstGeom prst="rect">
            <a:avLst/>
          </a:prstGeom>
        </p:spPr>
        <p:txBody>
          <a:bodyPr vert="horz" wrap="square" lIns="0" tIns="220133" rIns="0" bIns="0" rtlCol="0">
            <a:spAutoFit/>
          </a:bodyPr>
          <a:lstStyle/>
          <a:p>
            <a:pPr marL="16933">
              <a:spcBef>
                <a:spcPts val="1733"/>
              </a:spcBef>
              <a:tabLst>
                <a:tab pos="1692444" algn="l"/>
              </a:tabLst>
            </a:pPr>
            <a:r>
              <a:rPr sz="2400" b="1" spc="-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</a:t>
            </a:r>
            <a:r>
              <a:rPr sz="2400" b="1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tup</a:t>
            </a:r>
            <a:r>
              <a:rPr sz="2400" b="1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spc="-7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=	</a:t>
            </a:r>
            <a:r>
              <a:rPr lang="en-US" sz="2400" b="1" spc="-7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lang="en-US" sz="2400" b="1" spc="-7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255</a:t>
            </a:r>
            <a:r>
              <a:rPr sz="2400" b="1" spc="-7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, </a:t>
            </a:r>
            <a:r>
              <a:rPr lang="en-US" sz="2400" b="1" spc="-7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2400" b="1" spc="-7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2400" b="1" spc="-13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lang="en-US" sz="2400" b="1" spc="-7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100, </a:t>
            </a:r>
            <a:r>
              <a:rPr lang="en-US" sz="2400" b="1" spc="-7" dirty="0">
                <a:solidFill>
                  <a:srgbClr val="00B050"/>
                </a:solidFill>
                <a:latin typeface="Consolas" panose="020B0609020204030204"/>
                <a:cs typeface="Consolas" panose="020B0609020204030204"/>
              </a:rPr>
              <a:t>“red” </a:t>
            </a:r>
            <a:r>
              <a:rPr lang="en-US" sz="2400" b="1" spc="-7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) </a:t>
            </a:r>
            <a:r>
              <a:rPr lang="en-US" altLang="zh-CN" sz="2400" b="1" spc="-7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#</a:t>
            </a:r>
            <a:r>
              <a:rPr lang="en-US" altLang="zh-CN" sz="2400" b="1" spc="-7" dirty="0" err="1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tup</a:t>
            </a:r>
            <a:r>
              <a:rPr lang="zh-CN" altLang="en-US" sz="2400" b="1" spc="-7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是元组型</a:t>
            </a:r>
            <a:r>
              <a:rPr lang="en-US" sz="2400" b="1" spc="-7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  </a:t>
            </a:r>
            <a:endParaRPr sz="2400" dirty="0">
              <a:solidFill>
                <a:srgbClr val="C00000"/>
              </a:solidFill>
              <a:latin typeface="Consolas" panose="020B0609020204030204"/>
              <a:cs typeface="Consolas" panose="020B0609020204030204"/>
            </a:endParaRPr>
          </a:p>
          <a:p>
            <a:pPr marL="16933">
              <a:spcBef>
                <a:spcPts val="1600"/>
              </a:spcBef>
            </a:pPr>
            <a:r>
              <a:rPr sz="2400" b="1" spc="-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 </a:t>
            </a:r>
            <a:r>
              <a:rPr lang="en-US" sz="2400" b="1" spc="-7" dirty="0" err="1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tup</a:t>
            </a:r>
            <a:r>
              <a:rPr sz="2400" b="1" spc="-7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[</a:t>
            </a:r>
            <a:r>
              <a:rPr lang="en-US" sz="2400" b="1" spc="-7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3</a:t>
            </a:r>
            <a:r>
              <a:rPr sz="2400" b="1" spc="-7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]</a:t>
            </a:r>
            <a:endParaRPr sz="24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16933">
              <a:spcBef>
                <a:spcPts val="1600"/>
              </a:spcBef>
              <a:tabLst>
                <a:tab pos="1506182" algn="l"/>
                <a:tab pos="2438339" algn="l"/>
              </a:tabLst>
            </a:pPr>
            <a:r>
              <a:rPr sz="2400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'</a:t>
            </a:r>
            <a:r>
              <a:rPr lang="en-US" sz="2400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red</a:t>
            </a:r>
            <a:r>
              <a:rPr sz="2400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'</a:t>
            </a:r>
            <a:endParaRPr sz="24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3574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1745" y="3475354"/>
            <a:ext cx="4211405" cy="2315163"/>
          </a:xfrm>
          <a:prstGeom prst="rect">
            <a:avLst/>
          </a:prstGeom>
        </p:spPr>
        <p:txBody>
          <a:bodyPr vert="horz" wrap="square" lIns="0" tIns="220133" rIns="0" bIns="0" rtlCol="0">
            <a:spAutoFit/>
          </a:bodyPr>
          <a:lstStyle/>
          <a:p>
            <a:pPr marL="16933">
              <a:spcBef>
                <a:spcPts val="1733"/>
              </a:spcBef>
              <a:tabLst>
                <a:tab pos="1692444" algn="l"/>
              </a:tabLst>
            </a:pPr>
            <a:r>
              <a:rPr sz="2400" b="1" spc="-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</a:t>
            </a:r>
            <a:r>
              <a:rPr sz="2400" b="1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ls </a:t>
            </a:r>
            <a:r>
              <a:rPr lang="en-US" sz="2400" b="1" spc="-7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= [1,2,3]</a:t>
            </a:r>
            <a:endParaRPr sz="2400" dirty="0">
              <a:solidFill>
                <a:srgbClr val="C00000"/>
              </a:solidFill>
              <a:latin typeface="Consolas" panose="020B0609020204030204"/>
              <a:cs typeface="Consolas" panose="020B0609020204030204"/>
            </a:endParaRPr>
          </a:p>
          <a:p>
            <a:pPr marL="16933">
              <a:spcBef>
                <a:spcPts val="1600"/>
              </a:spcBef>
            </a:pPr>
            <a:r>
              <a:rPr sz="2400" b="1" spc="-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 </a:t>
            </a:r>
            <a:r>
              <a:rPr sz="2400" b="1" spc="-7" dirty="0" err="1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l</a:t>
            </a:r>
            <a:r>
              <a:rPr lang="en-US" sz="2400" b="1" spc="-7" dirty="0" err="1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t</a:t>
            </a:r>
            <a:r>
              <a:rPr lang="en-US" sz="2400" b="1" spc="-7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 = </a:t>
            </a:r>
            <a:r>
              <a:rPr sz="2400" b="1" spc="-7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[</a:t>
            </a:r>
            <a:r>
              <a:rPr lang="en-US" sz="2400" b="1" spc="-7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4,5,6</a:t>
            </a:r>
            <a:r>
              <a:rPr sz="2400" b="1" spc="-7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]</a:t>
            </a:r>
            <a:endParaRPr lang="en-US" sz="2400" b="1" spc="-7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16933">
              <a:spcBef>
                <a:spcPts val="1600"/>
              </a:spcBef>
            </a:pPr>
            <a:r>
              <a:rPr lang="en-US" altLang="zh-CN" sz="2400" b="1" spc="-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</a:t>
            </a:r>
            <a:r>
              <a:rPr lang="en-US" altLang="zh-CN" sz="2400" b="1" spc="-33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 print</a:t>
            </a:r>
            <a:r>
              <a:rPr lang="en-US" altLang="zh-CN" sz="2400" b="1" spc="-33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lang="en-US" altLang="zh-CN" sz="2400" b="1" spc="-33" dirty="0" err="1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ls+lt</a:t>
            </a:r>
            <a:r>
              <a:rPr lang="en-US" altLang="zh-CN" sz="2400" b="1" spc="-33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lang="en-US" altLang="zh-CN" sz="24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16933">
              <a:spcBef>
                <a:spcPts val="1600"/>
              </a:spcBef>
              <a:tabLst>
                <a:tab pos="1506182" algn="l"/>
                <a:tab pos="2438339" algn="l"/>
              </a:tabLst>
            </a:pPr>
            <a:r>
              <a:rPr sz="2400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[</a:t>
            </a:r>
            <a:r>
              <a:rPr lang="en-US" sz="2400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1,2</a:t>
            </a:r>
            <a:r>
              <a:rPr sz="2400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lang="en-US" sz="2400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3,4</a:t>
            </a:r>
            <a:r>
              <a:rPr sz="2400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lang="en-US" sz="2400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5,6</a:t>
            </a:r>
            <a:r>
              <a:rPr sz="2400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]</a:t>
            </a:r>
            <a:endParaRPr sz="24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41745" y="1426608"/>
            <a:ext cx="4773381" cy="1753471"/>
          </a:xfrm>
          <a:prstGeom prst="rect">
            <a:avLst/>
          </a:prstGeom>
        </p:spPr>
        <p:txBody>
          <a:bodyPr vert="horz" wrap="square" lIns="0" tIns="220133" rIns="0" bIns="0" rtlCol="0">
            <a:spAutoFit/>
          </a:bodyPr>
          <a:lstStyle/>
          <a:p>
            <a:pPr marL="16933">
              <a:spcBef>
                <a:spcPts val="1733"/>
              </a:spcBef>
            </a:pPr>
            <a:r>
              <a:rPr lang="en-US" altLang="zh-CN" sz="2400" b="1" spc="-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 </a:t>
            </a:r>
            <a:r>
              <a:rPr lang="en-US" altLang="zh-CN" sz="2400" b="1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s =</a:t>
            </a:r>
            <a:r>
              <a:rPr lang="en-US" altLang="zh-CN" sz="2400" b="1" spc="-40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lang="en-US" altLang="zh-CN" sz="2400" b="1" spc="-7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“python123</a:t>
            </a:r>
            <a:r>
              <a:rPr lang="zh-CN" altLang="en-US" sz="2400" b="1" spc="-7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”</a:t>
            </a:r>
            <a:r>
              <a:rPr lang="en-US" altLang="zh-CN" sz="2400" b="1" spc="-7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+</a:t>
            </a:r>
            <a:r>
              <a:rPr lang="zh-CN" altLang="en-US" sz="2400" b="1" spc="-7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“</a:t>
            </a:r>
            <a:r>
              <a:rPr lang="en-US" altLang="zh-CN" sz="2400" b="1" spc="-7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.io"</a:t>
            </a:r>
            <a:endParaRPr lang="en-US" altLang="zh-CN" sz="24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16933">
              <a:spcBef>
                <a:spcPts val="1733"/>
              </a:spcBef>
            </a:pPr>
            <a:r>
              <a:rPr sz="2400" b="1" spc="-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</a:t>
            </a:r>
            <a:r>
              <a:rPr sz="2400" b="1" spc="-33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lang="en-US" sz="2400" b="1" spc="-33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lang="en-US" sz="2400" b="1" spc="-33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(s)</a:t>
            </a:r>
            <a:endParaRPr sz="24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16933">
              <a:spcBef>
                <a:spcPts val="1600"/>
              </a:spcBef>
            </a:pPr>
            <a:r>
              <a:rPr sz="2400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'</a:t>
            </a:r>
            <a:r>
              <a:rPr lang="en-US" sz="2400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python123.io</a:t>
            </a:r>
            <a:r>
              <a:rPr sz="2400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'</a:t>
            </a:r>
            <a:endParaRPr sz="24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3368717" y="625857"/>
            <a:ext cx="4794208" cy="694207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dirty="0" err="1"/>
              <a:t>序列类型操作实例</a:t>
            </a:r>
            <a:endParaRPr dirty="0"/>
          </a:p>
        </p:txBody>
      </p:sp>
      <p:sp>
        <p:nvSpPr>
          <p:cNvPr id="5" name="矩形 4"/>
          <p:cNvSpPr/>
          <p:nvPr/>
        </p:nvSpPr>
        <p:spPr>
          <a:xfrm>
            <a:off x="8735697" y="788294"/>
            <a:ext cx="25090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（连接</a:t>
            </a: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重复）</a:t>
            </a:r>
          </a:p>
        </p:txBody>
      </p:sp>
      <p:sp>
        <p:nvSpPr>
          <p:cNvPr id="6" name="object 2"/>
          <p:cNvSpPr txBox="1"/>
          <p:nvPr/>
        </p:nvSpPr>
        <p:spPr>
          <a:xfrm>
            <a:off x="5434044" y="2522956"/>
            <a:ext cx="6234081" cy="1740647"/>
          </a:xfrm>
          <a:prstGeom prst="rect">
            <a:avLst/>
          </a:prstGeom>
        </p:spPr>
        <p:txBody>
          <a:bodyPr vert="horz" wrap="square" lIns="0" tIns="220133" rIns="0" bIns="0" rtlCol="0">
            <a:spAutoFit/>
          </a:bodyPr>
          <a:lstStyle/>
          <a:p>
            <a:pPr marL="16933">
              <a:spcBef>
                <a:spcPts val="1733"/>
              </a:spcBef>
              <a:tabLst>
                <a:tab pos="1692444" algn="l"/>
              </a:tabLst>
            </a:pPr>
            <a:r>
              <a:rPr sz="2400" b="1" spc="-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</a:t>
            </a:r>
            <a:r>
              <a:rPr sz="2400" b="1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tup</a:t>
            </a:r>
            <a:r>
              <a:rPr sz="2400" b="1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spc="-7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=	</a:t>
            </a:r>
            <a:r>
              <a:rPr lang="en-US" sz="2400" b="1" spc="-7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lang="en-US" sz="2400" b="1" spc="-7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1.0</a:t>
            </a:r>
            <a:r>
              <a:rPr sz="2400" b="1" spc="-7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, </a:t>
            </a:r>
            <a:r>
              <a:rPr lang="en-US" sz="2400" b="1" spc="-7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2400" b="1" spc="-7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2400" b="1" spc="-13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lang="en-US" sz="2400" b="1" spc="-13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lang="en-US" sz="2400" b="1" spc="-7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, </a:t>
            </a:r>
            <a:r>
              <a:rPr lang="en-US" sz="2400" b="1" spc="-7" dirty="0">
                <a:solidFill>
                  <a:srgbClr val="00B050"/>
                </a:solidFill>
                <a:latin typeface="Consolas" panose="020B0609020204030204"/>
                <a:cs typeface="Consolas" panose="020B0609020204030204"/>
              </a:rPr>
              <a:t>“red” </a:t>
            </a:r>
            <a:r>
              <a:rPr lang="en-US" sz="2400" b="1" spc="-7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400" dirty="0">
              <a:solidFill>
                <a:srgbClr val="C00000"/>
              </a:solidFill>
              <a:latin typeface="Consolas" panose="020B0609020204030204"/>
              <a:cs typeface="Consolas" panose="020B0609020204030204"/>
            </a:endParaRPr>
          </a:p>
          <a:p>
            <a:pPr marL="16933">
              <a:spcBef>
                <a:spcPts val="1600"/>
              </a:spcBef>
            </a:pPr>
            <a:r>
              <a:rPr sz="2400" b="1" spc="-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 </a:t>
            </a:r>
            <a:r>
              <a:rPr lang="en-US" sz="2400" b="1" spc="-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print </a:t>
            </a:r>
            <a:r>
              <a:rPr lang="en-US" sz="2400" b="1" spc="-7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(2*</a:t>
            </a:r>
            <a:r>
              <a:rPr lang="en-US" sz="2400" b="1" spc="-7" dirty="0" err="1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tup</a:t>
            </a:r>
            <a:r>
              <a:rPr lang="en-US" sz="2400" b="1" spc="-7" dirty="0">
                <a:solidFill>
                  <a:prstClr val="black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4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  <a:p>
            <a:pPr marL="16933">
              <a:spcBef>
                <a:spcPts val="1600"/>
              </a:spcBef>
              <a:tabLst>
                <a:tab pos="1506182" algn="l"/>
                <a:tab pos="2438339" algn="l"/>
              </a:tabLst>
            </a:pPr>
            <a:r>
              <a:rPr lang="en-US" sz="2400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lang="en-US" altLang="zh-CN" sz="2400" b="1" spc="-7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1.0, 0,</a:t>
            </a:r>
            <a:r>
              <a:rPr lang="en-US" altLang="zh-CN" sz="2400" b="1" spc="-13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 0</a:t>
            </a:r>
            <a:r>
              <a:rPr lang="en-US" altLang="zh-CN" sz="2400" b="1" spc="-7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, </a:t>
            </a:r>
            <a:r>
              <a:rPr lang="en-US" altLang="zh-CN" sz="2400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'red', </a:t>
            </a:r>
            <a:r>
              <a:rPr lang="en-US" altLang="zh-CN" sz="2400" b="1" spc="-7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1.0, 0,</a:t>
            </a:r>
            <a:r>
              <a:rPr lang="en-US" altLang="zh-CN" sz="2400" b="1" spc="-13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 0</a:t>
            </a:r>
            <a:r>
              <a:rPr lang="en-US" altLang="zh-CN" sz="2400" b="1" spc="-7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, </a:t>
            </a:r>
            <a:r>
              <a:rPr lang="en-US" altLang="zh-CN" sz="2400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'red' )</a:t>
            </a:r>
            <a:r>
              <a:rPr lang="en-US" altLang="zh-CN" sz="2400" b="1" spc="-7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 </a:t>
            </a:r>
            <a:endParaRPr sz="2400" dirty="0">
              <a:solidFill>
                <a:prstClr val="black"/>
              </a:solidFill>
              <a:latin typeface="Consolas" panose="020B0609020204030204"/>
              <a:cs typeface="Consolas" panose="020B0609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3377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0845" y="1740594"/>
            <a:ext cx="5810673" cy="3711058"/>
          </a:xfrm>
          <a:prstGeom prst="rect">
            <a:avLst/>
          </a:prstGeom>
        </p:spPr>
        <p:txBody>
          <a:bodyPr vert="horz" wrap="square" lIns="0" tIns="220133" rIns="0" bIns="0" rtlCol="0">
            <a:spAutoFit/>
          </a:bodyPr>
          <a:lstStyle/>
          <a:p>
            <a:pPr marL="16933">
              <a:spcBef>
                <a:spcPts val="1733"/>
              </a:spcBef>
              <a:tabLst>
                <a:tab pos="1319920" algn="l"/>
              </a:tabLst>
            </a:pPr>
            <a:r>
              <a:rPr sz="2667" b="1" spc="-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</a:t>
            </a:r>
            <a:r>
              <a:rPr sz="2667" b="1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67" b="1" spc="-7" dirty="0">
                <a:latin typeface="Consolas" panose="020B0609020204030204"/>
                <a:cs typeface="Consolas" panose="020B0609020204030204"/>
              </a:rPr>
              <a:t>ls	= [</a:t>
            </a:r>
            <a:r>
              <a:rPr sz="2667" b="1" spc="-7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"python"</a:t>
            </a:r>
            <a:r>
              <a:rPr sz="2667" b="1" spc="-7" dirty="0">
                <a:latin typeface="Consolas" panose="020B0609020204030204"/>
                <a:cs typeface="Consolas" panose="020B0609020204030204"/>
              </a:rPr>
              <a:t>, 123,</a:t>
            </a:r>
            <a:r>
              <a:rPr sz="2667" b="1" spc="13" dirty="0">
                <a:latin typeface="Consolas" panose="020B0609020204030204"/>
                <a:cs typeface="Consolas" panose="020B0609020204030204"/>
              </a:rPr>
              <a:t> </a:t>
            </a:r>
            <a:r>
              <a:rPr sz="2667" b="1" spc="-7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".io"</a:t>
            </a:r>
            <a:r>
              <a:rPr sz="2667" b="1" spc="-7" dirty="0">
                <a:latin typeface="Consolas" panose="020B0609020204030204"/>
                <a:cs typeface="Consolas" panose="020B0609020204030204"/>
              </a:rPr>
              <a:t>]</a:t>
            </a:r>
            <a:endParaRPr sz="2667" dirty="0">
              <a:latin typeface="Consolas" panose="020B0609020204030204"/>
              <a:cs typeface="Consolas" panose="020B0609020204030204"/>
            </a:endParaRPr>
          </a:p>
          <a:p>
            <a:pPr marL="16933" marR="3733707">
              <a:lnSpc>
                <a:spcPct val="150000"/>
              </a:lnSpc>
            </a:pPr>
            <a:r>
              <a:rPr sz="2667" b="1" spc="-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</a:t>
            </a:r>
            <a:r>
              <a:rPr sz="2667" b="1" spc="-8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67" b="1" spc="-7" dirty="0">
                <a:latin typeface="Consolas" panose="020B0609020204030204"/>
                <a:cs typeface="Consolas" panose="020B0609020204030204"/>
              </a:rPr>
              <a:t>len(ls)  </a:t>
            </a:r>
            <a:r>
              <a:rPr sz="2667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3</a:t>
            </a:r>
            <a:endParaRPr sz="2667" dirty="0">
              <a:latin typeface="Consolas" panose="020B0609020204030204"/>
              <a:cs typeface="Consolas" panose="020B0609020204030204"/>
            </a:endParaRPr>
          </a:p>
          <a:p>
            <a:pPr marL="16933">
              <a:spcBef>
                <a:spcPts val="1600"/>
              </a:spcBef>
            </a:pPr>
            <a:r>
              <a:rPr sz="2667" b="1" spc="-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 </a:t>
            </a:r>
            <a:r>
              <a:rPr sz="2667" b="1" dirty="0">
                <a:latin typeface="Consolas" panose="020B0609020204030204"/>
                <a:cs typeface="Consolas" panose="020B0609020204030204"/>
              </a:rPr>
              <a:t>s =</a:t>
            </a:r>
            <a:r>
              <a:rPr sz="2667" b="1" spc="-13" dirty="0">
                <a:latin typeface="Consolas" panose="020B0609020204030204"/>
                <a:cs typeface="Consolas" panose="020B0609020204030204"/>
              </a:rPr>
              <a:t> </a:t>
            </a:r>
            <a:r>
              <a:rPr sz="2667" b="1" spc="-7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"python123.io"</a:t>
            </a:r>
            <a:endParaRPr sz="2667" dirty="0">
              <a:latin typeface="Consolas" panose="020B0609020204030204"/>
              <a:cs typeface="Consolas" panose="020B0609020204030204"/>
            </a:endParaRPr>
          </a:p>
          <a:p>
            <a:pPr marL="16933" marR="3920815">
              <a:lnSpc>
                <a:spcPct val="150000"/>
              </a:lnSpc>
            </a:pPr>
            <a:r>
              <a:rPr sz="2667" b="1" spc="-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</a:t>
            </a:r>
            <a:r>
              <a:rPr sz="2667" b="1" spc="-93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67" b="1" spc="-7" dirty="0">
                <a:latin typeface="Consolas" panose="020B0609020204030204"/>
                <a:cs typeface="Consolas" panose="020B0609020204030204"/>
              </a:rPr>
              <a:t>max(s)  </a:t>
            </a:r>
            <a:r>
              <a:rPr sz="2667" b="1" spc="-13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'y'</a:t>
            </a:r>
            <a:endParaRPr sz="2667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3368717" y="625857"/>
            <a:ext cx="5455920" cy="694207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dirty="0"/>
              <a:t>序列类型操作实例</a:t>
            </a:r>
          </a:p>
        </p:txBody>
      </p:sp>
    </p:spTree>
    <p:extLst>
      <p:ext uri="{BB962C8B-B14F-4D97-AF65-F5344CB8AC3E}">
        <p14:creationId xmlns:p14="http://schemas.microsoft.com/office/powerpoint/2010/main" val="1029940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51320" y="1588194"/>
            <a:ext cx="8573855" cy="2479760"/>
          </a:xfrm>
          <a:prstGeom prst="rect">
            <a:avLst/>
          </a:prstGeom>
        </p:spPr>
        <p:txBody>
          <a:bodyPr vert="horz" wrap="square" lIns="0" tIns="220133" rIns="0" bIns="0" rtlCol="0">
            <a:spAutoFit/>
          </a:bodyPr>
          <a:lstStyle/>
          <a:p>
            <a:pPr marL="16933">
              <a:spcBef>
                <a:spcPts val="1733"/>
              </a:spcBef>
              <a:tabLst>
                <a:tab pos="1319920" algn="l"/>
              </a:tabLst>
            </a:pPr>
            <a:r>
              <a:rPr sz="2667" b="1" spc="-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</a:t>
            </a:r>
            <a:r>
              <a:rPr sz="2667" b="1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67" b="1" spc="-7" dirty="0">
                <a:latin typeface="Consolas" panose="020B0609020204030204"/>
                <a:cs typeface="Consolas" panose="020B0609020204030204"/>
              </a:rPr>
              <a:t>ls	= [</a:t>
            </a:r>
            <a:r>
              <a:rPr sz="2667" b="1" spc="-7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lang="en-US" sz="2667" b="1" spc="-7" dirty="0" err="1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Qinghua</a:t>
            </a:r>
            <a:r>
              <a:rPr sz="2667" b="1" spc="-7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lang="en-US" sz="2667" b="1" spc="-7" dirty="0">
                <a:latin typeface="Consolas" panose="020B0609020204030204"/>
                <a:cs typeface="Consolas" panose="020B0609020204030204"/>
              </a:rPr>
              <a:t>,</a:t>
            </a:r>
            <a:r>
              <a:rPr sz="2667" b="1" spc="-7" dirty="0">
                <a:latin typeface="Consolas" panose="020B0609020204030204"/>
                <a:cs typeface="Consolas" panose="020B0609020204030204"/>
              </a:rPr>
              <a:t> </a:t>
            </a:r>
            <a:r>
              <a:rPr lang="en-US" altLang="zh-CN" sz="2667" b="1" spc="-7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 Beijing"</a:t>
            </a:r>
            <a:r>
              <a:rPr sz="2667" b="1" spc="-7" dirty="0">
                <a:latin typeface="Consolas" panose="020B0609020204030204"/>
                <a:cs typeface="Consolas" panose="020B0609020204030204"/>
              </a:rPr>
              <a:t>,</a:t>
            </a:r>
            <a:r>
              <a:rPr sz="2667" b="1" spc="13" dirty="0">
                <a:latin typeface="Consolas" panose="020B0609020204030204"/>
                <a:cs typeface="Consolas" panose="020B0609020204030204"/>
              </a:rPr>
              <a:t> </a:t>
            </a:r>
            <a:r>
              <a:rPr sz="2667" b="1" spc="-7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lang="en-US" sz="2667" b="1" spc="-7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Zhejiang</a:t>
            </a:r>
            <a:r>
              <a:rPr sz="2667" b="1" spc="-7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667" b="1" spc="-7" dirty="0">
                <a:latin typeface="Consolas" panose="020B0609020204030204"/>
                <a:cs typeface="Consolas" panose="020B0609020204030204"/>
              </a:rPr>
              <a:t>]</a:t>
            </a:r>
            <a:endParaRPr sz="2667" dirty="0">
              <a:latin typeface="Consolas" panose="020B0609020204030204"/>
              <a:cs typeface="Consolas" panose="020B0609020204030204"/>
            </a:endParaRPr>
          </a:p>
          <a:p>
            <a:pPr marL="16933" marR="3733707">
              <a:lnSpc>
                <a:spcPct val="150000"/>
              </a:lnSpc>
            </a:pPr>
            <a:r>
              <a:rPr sz="2667" b="1" spc="-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</a:t>
            </a:r>
            <a:r>
              <a:rPr sz="2667" b="1" spc="-8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lang="en-US" sz="2667" b="1" spc="-8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2667" b="1" spc="-7" dirty="0">
                <a:latin typeface="Consolas" panose="020B0609020204030204"/>
                <a:cs typeface="Consolas" panose="020B0609020204030204"/>
              </a:rPr>
              <a:t>(</a:t>
            </a:r>
            <a:r>
              <a:rPr sz="2667" b="1" spc="-7" dirty="0" err="1">
                <a:latin typeface="Consolas" panose="020B0609020204030204"/>
                <a:cs typeface="Consolas" panose="020B0609020204030204"/>
              </a:rPr>
              <a:t>ls</a:t>
            </a:r>
            <a:r>
              <a:rPr lang="en-US" sz="2667" b="1" spc="-7" dirty="0" err="1">
                <a:latin typeface="Consolas" panose="020B0609020204030204"/>
                <a:cs typeface="Consolas" panose="020B0609020204030204"/>
              </a:rPr>
              <a:t>.index</a:t>
            </a:r>
            <a:r>
              <a:rPr lang="en-US" sz="2667" b="1" spc="-7" dirty="0">
                <a:latin typeface="Consolas" panose="020B0609020204030204"/>
                <a:cs typeface="Consolas" panose="020B0609020204030204"/>
              </a:rPr>
              <a:t>(“Beijing”)</a:t>
            </a:r>
            <a:r>
              <a:rPr sz="2667" b="1" spc="-7" dirty="0">
                <a:latin typeface="Consolas" panose="020B0609020204030204"/>
                <a:cs typeface="Consolas" panose="020B0609020204030204"/>
              </a:rPr>
              <a:t>)  </a:t>
            </a:r>
            <a:endParaRPr lang="en-US" sz="2667" b="1" spc="-7" dirty="0">
              <a:latin typeface="Consolas" panose="020B0609020204030204"/>
              <a:cs typeface="Consolas" panose="020B0609020204030204"/>
            </a:endParaRPr>
          </a:p>
          <a:p>
            <a:pPr marL="16933" marR="3733707">
              <a:lnSpc>
                <a:spcPct val="150000"/>
              </a:lnSpc>
            </a:pPr>
            <a:r>
              <a:rPr lang="en-US" sz="2667" b="1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1</a:t>
            </a:r>
            <a:endParaRPr sz="2667" dirty="0">
              <a:solidFill>
                <a:srgbClr val="0000FF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3368717" y="625857"/>
            <a:ext cx="5455920" cy="694207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dirty="0"/>
              <a:t>序列类型操作实例</a:t>
            </a:r>
          </a:p>
        </p:txBody>
      </p:sp>
      <p:sp>
        <p:nvSpPr>
          <p:cNvPr id="4" name="object 2"/>
          <p:cNvSpPr txBox="1"/>
          <p:nvPr/>
        </p:nvSpPr>
        <p:spPr>
          <a:xfrm>
            <a:off x="2446570" y="4150419"/>
            <a:ext cx="8573855" cy="1864079"/>
          </a:xfrm>
          <a:prstGeom prst="rect">
            <a:avLst/>
          </a:prstGeom>
        </p:spPr>
        <p:txBody>
          <a:bodyPr vert="horz" wrap="square" lIns="0" tIns="220133" rIns="0" bIns="0" rtlCol="0">
            <a:spAutoFit/>
          </a:bodyPr>
          <a:lstStyle/>
          <a:p>
            <a:pPr marL="16933">
              <a:spcBef>
                <a:spcPts val="1733"/>
              </a:spcBef>
              <a:tabLst>
                <a:tab pos="1319920" algn="l"/>
              </a:tabLst>
            </a:pPr>
            <a:r>
              <a:rPr sz="2667" b="1" spc="-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</a:t>
            </a:r>
            <a:r>
              <a:rPr sz="2667" b="1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67" b="1" spc="-7" dirty="0">
                <a:latin typeface="Consolas" panose="020B0609020204030204"/>
                <a:cs typeface="Consolas" panose="020B0609020204030204"/>
              </a:rPr>
              <a:t>ls	= [</a:t>
            </a:r>
            <a:r>
              <a:rPr lang="en-US" sz="2667" b="1" spc="-7" dirty="0">
                <a:latin typeface="Consolas" panose="020B0609020204030204"/>
                <a:cs typeface="Consolas" panose="020B0609020204030204"/>
              </a:rPr>
              <a:t> 100,</a:t>
            </a:r>
            <a:r>
              <a:rPr sz="2667" b="1" spc="-7" dirty="0">
                <a:latin typeface="Consolas" panose="020B0609020204030204"/>
                <a:cs typeface="Consolas" panose="020B0609020204030204"/>
              </a:rPr>
              <a:t> </a:t>
            </a:r>
            <a:r>
              <a:rPr lang="en-US" sz="2667" b="1" spc="-7" dirty="0">
                <a:latin typeface="Consolas" panose="020B0609020204030204"/>
                <a:cs typeface="Consolas" panose="020B0609020204030204"/>
              </a:rPr>
              <a:t>95,85,95,100,98,96</a:t>
            </a:r>
            <a:r>
              <a:rPr sz="2667" b="1" spc="-7" dirty="0">
                <a:latin typeface="Consolas" panose="020B0609020204030204"/>
                <a:cs typeface="Consolas" panose="020B0609020204030204"/>
              </a:rPr>
              <a:t>]</a:t>
            </a:r>
            <a:endParaRPr sz="2667" dirty="0">
              <a:latin typeface="Consolas" panose="020B0609020204030204"/>
              <a:cs typeface="Consolas" panose="020B0609020204030204"/>
            </a:endParaRPr>
          </a:p>
          <a:p>
            <a:pPr marL="16933" marR="3733707">
              <a:lnSpc>
                <a:spcPct val="150000"/>
              </a:lnSpc>
            </a:pPr>
            <a:r>
              <a:rPr sz="2667" b="1" spc="-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</a:t>
            </a:r>
            <a:r>
              <a:rPr sz="2667" b="1" spc="-8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lang="en-US" sz="2667" b="1" spc="-8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2667" b="1" spc="-7" dirty="0">
                <a:latin typeface="Consolas" panose="020B0609020204030204"/>
                <a:cs typeface="Consolas" panose="020B0609020204030204"/>
              </a:rPr>
              <a:t>(</a:t>
            </a:r>
            <a:r>
              <a:rPr sz="2667" b="1" spc="-7" dirty="0" err="1">
                <a:latin typeface="Consolas" panose="020B0609020204030204"/>
                <a:cs typeface="Consolas" panose="020B0609020204030204"/>
              </a:rPr>
              <a:t>ls</a:t>
            </a:r>
            <a:r>
              <a:rPr lang="en-US" sz="2667" b="1" spc="-7" dirty="0" err="1">
                <a:latin typeface="Consolas" panose="020B0609020204030204"/>
                <a:cs typeface="Consolas" panose="020B0609020204030204"/>
              </a:rPr>
              <a:t>.count</a:t>
            </a:r>
            <a:r>
              <a:rPr lang="en-US" sz="2667" b="1" spc="-7" dirty="0">
                <a:latin typeface="Consolas" panose="020B0609020204030204"/>
                <a:cs typeface="Consolas" panose="020B0609020204030204"/>
              </a:rPr>
              <a:t>(100</a:t>
            </a:r>
            <a:r>
              <a:rPr sz="2667" b="1" spc="-7" dirty="0">
                <a:latin typeface="Consolas" panose="020B0609020204030204"/>
                <a:cs typeface="Consolas" panose="020B0609020204030204"/>
              </a:rPr>
              <a:t>)</a:t>
            </a:r>
            <a:r>
              <a:rPr lang="zh-CN" altLang="en-US" sz="2667" b="1" spc="-7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）</a:t>
            </a:r>
            <a:endParaRPr lang="en-US" sz="2667" b="1" spc="-7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/>
            </a:endParaRPr>
          </a:p>
          <a:p>
            <a:pPr marL="16933" marR="3733707">
              <a:lnSpc>
                <a:spcPct val="150000"/>
              </a:lnSpc>
            </a:pPr>
            <a:r>
              <a:rPr lang="en-US" sz="2667" b="1" dirty="0">
                <a:solidFill>
                  <a:srgbClr val="0000FF"/>
                </a:solidFill>
                <a:latin typeface="Consolas" panose="020B0609020204030204"/>
                <a:cs typeface="Consolas" panose="020B0609020204030204"/>
              </a:rPr>
              <a:t>2</a:t>
            </a:r>
            <a:endParaRPr sz="2667" dirty="0">
              <a:solidFill>
                <a:srgbClr val="0000FF"/>
              </a:solidFill>
              <a:latin typeface="Consolas" panose="020B0609020204030204"/>
              <a:cs typeface="Consolas" panose="020B0609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305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1257722" y="414673"/>
            <a:ext cx="4660561" cy="509541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7780" defTabSz="914400">
              <a:spcBef>
                <a:spcPts val="133"/>
              </a:spcBef>
            </a:pPr>
            <a:r>
              <a:rPr lang="zh-CN" altLang="en-US" sz="32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52" y="1166371"/>
            <a:ext cx="4743159" cy="50711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r="8220"/>
          <a:stretch/>
        </p:blipFill>
        <p:spPr>
          <a:xfrm>
            <a:off x="4965733" y="588844"/>
            <a:ext cx="7150067" cy="5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17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4519" y="2954951"/>
            <a:ext cx="7380056" cy="837772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列表类型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19993" y="5040163"/>
            <a:ext cx="8963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：创建后，可以新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、修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除、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询</a:t>
            </a:r>
          </a:p>
        </p:txBody>
      </p:sp>
    </p:spTree>
    <p:extLst>
      <p:ext uri="{BB962C8B-B14F-4D97-AF65-F5344CB8AC3E}">
        <p14:creationId xmlns:p14="http://schemas.microsoft.com/office/powerpoint/2010/main" val="392117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1567265" y="565573"/>
            <a:ext cx="12801600" cy="694207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7780">
              <a:lnSpc>
                <a:spcPct val="100000"/>
              </a:lnSpc>
              <a:spcBef>
                <a:spcPts val="133"/>
              </a:spcBef>
            </a:pPr>
            <a:r>
              <a:rPr lang="zh-CN" altLang="en-US" dirty="0"/>
              <a:t>一、</a:t>
            </a:r>
            <a:r>
              <a:rPr dirty="0" err="1"/>
              <a:t>列表</a:t>
            </a:r>
            <a:r>
              <a:rPr lang="zh-CN" altLang="en-US" dirty="0"/>
              <a:t>创建</a:t>
            </a:r>
            <a:endParaRPr dirty="0"/>
          </a:p>
        </p:txBody>
      </p:sp>
      <p:pic>
        <p:nvPicPr>
          <p:cNvPr id="14" name="内容占位符 1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944217" y="2524125"/>
            <a:ext cx="11247783" cy="301942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546600" y="576159"/>
            <a:ext cx="5929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（通过复制的方式创建新列表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？？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728440" y="1438507"/>
            <a:ext cx="9668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]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显式创建列表；用</a:t>
            </a:r>
            <a:r>
              <a:rPr lang="en-US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list( )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将其他数据类型转换成列表</a:t>
            </a:r>
          </a:p>
        </p:txBody>
      </p:sp>
    </p:spTree>
    <p:extLst>
      <p:ext uri="{BB962C8B-B14F-4D97-AF65-F5344CB8AC3E}">
        <p14:creationId xmlns:p14="http://schemas.microsoft.com/office/powerpoint/2010/main" val="1725277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ubTitle" idx="4"/>
          </p:nvPr>
        </p:nvSpPr>
        <p:spPr>
          <a:xfrm>
            <a:off x="1567265" y="1392059"/>
            <a:ext cx="7434285" cy="591615"/>
          </a:xfrm>
          <a:prstGeom prst="rect">
            <a:avLst/>
          </a:prstGeom>
        </p:spPr>
        <p:txBody>
          <a:bodyPr vert="horz" wrap="square" lIns="0" tIns="220133" rIns="0" bIns="0" rtlCol="0">
            <a:spAutoFit/>
          </a:bodyPr>
          <a:lstStyle/>
          <a:p>
            <a:pPr marL="16933">
              <a:lnSpc>
                <a:spcPct val="100000"/>
              </a:lnSpc>
              <a:spcBef>
                <a:spcPts val="1733"/>
              </a:spcBef>
              <a:spcAft>
                <a:spcPts val="0"/>
              </a:spcAft>
              <a:tabLst>
                <a:tab pos="1319920" algn="l"/>
              </a:tabLst>
            </a:pPr>
            <a:r>
              <a:rPr spc="-7" dirty="0">
                <a:solidFill>
                  <a:srgbClr val="780D17"/>
                </a:solidFill>
              </a:rPr>
              <a:t>&gt;&gt;&gt;</a:t>
            </a:r>
            <a:r>
              <a:rPr spc="7" dirty="0">
                <a:solidFill>
                  <a:srgbClr val="780D17"/>
                </a:solidFill>
              </a:rPr>
              <a:t> </a:t>
            </a:r>
            <a:r>
              <a:rPr spc="-7" dirty="0"/>
              <a:t>ls	= [</a:t>
            </a:r>
            <a:r>
              <a:rPr spc="-7" dirty="0">
                <a:solidFill>
                  <a:srgbClr val="1DB41D"/>
                </a:solidFill>
              </a:rPr>
              <a:t>"cat"</a:t>
            </a:r>
            <a:r>
              <a:rPr spc="-7" dirty="0"/>
              <a:t>, </a:t>
            </a:r>
            <a:r>
              <a:rPr spc="-7" dirty="0">
                <a:solidFill>
                  <a:srgbClr val="1DB41D"/>
                </a:solidFill>
              </a:rPr>
              <a:t>"dog"</a:t>
            </a:r>
            <a:r>
              <a:rPr spc="-7" dirty="0"/>
              <a:t>, </a:t>
            </a:r>
            <a:r>
              <a:rPr spc="-7" dirty="0">
                <a:solidFill>
                  <a:srgbClr val="1DB41D"/>
                </a:solidFill>
              </a:rPr>
              <a:t>"tiger"</a:t>
            </a:r>
            <a:r>
              <a:rPr spc="-7" dirty="0"/>
              <a:t>,</a:t>
            </a:r>
            <a:r>
              <a:rPr spc="27" dirty="0"/>
              <a:t> </a:t>
            </a:r>
            <a:r>
              <a:rPr spc="-7" dirty="0"/>
              <a:t>1024]</a:t>
            </a:r>
            <a:endParaRPr lang="en-US" spc="-7" dirty="0"/>
          </a:p>
        </p:txBody>
      </p:sp>
      <p:sp>
        <p:nvSpPr>
          <p:cNvPr id="3" name="object 3"/>
          <p:cNvSpPr txBox="1"/>
          <p:nvPr/>
        </p:nvSpPr>
        <p:spPr>
          <a:xfrm>
            <a:off x="1924219" y="2164950"/>
            <a:ext cx="5442372" cy="1741502"/>
          </a:xfrm>
          <a:prstGeom prst="rect">
            <a:avLst/>
          </a:prstGeom>
        </p:spPr>
        <p:txBody>
          <a:bodyPr vert="horz" wrap="square" lIns="0" tIns="220980" rIns="0" bIns="0" rtlCol="0">
            <a:spAutoFit/>
          </a:bodyPr>
          <a:lstStyle/>
          <a:p>
            <a:pPr marL="16933">
              <a:spcBef>
                <a:spcPts val="1740"/>
              </a:spcBef>
            </a:pPr>
            <a:r>
              <a:rPr sz="2400" dirty="0">
                <a:solidFill>
                  <a:srgbClr val="780D1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&gt;&gt;&gt;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lt =</a:t>
            </a:r>
            <a:r>
              <a:rPr sz="2400" spc="-27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ls</a:t>
            </a:r>
          </a:p>
          <a:p>
            <a:pPr marL="16933">
              <a:spcBef>
                <a:spcPts val="1600"/>
              </a:spcBef>
            </a:pPr>
            <a:r>
              <a:rPr sz="2400" spc="-7" dirty="0">
                <a:solidFill>
                  <a:srgbClr val="780D1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&gt;&gt;&gt;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lt</a:t>
            </a:r>
          </a:p>
          <a:p>
            <a:pPr marL="16933">
              <a:spcBef>
                <a:spcPts val="1600"/>
              </a:spcBef>
              <a:tabLst>
                <a:tab pos="1507876" algn="l"/>
              </a:tabLst>
            </a:pPr>
            <a:r>
              <a:rPr sz="2400" dirty="0">
                <a:solidFill>
                  <a:srgbClr val="000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['cat',</a:t>
            </a:r>
            <a:r>
              <a:rPr lang="en-US" sz="2400" dirty="0">
                <a:solidFill>
                  <a:srgbClr val="000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 </a:t>
            </a:r>
            <a:r>
              <a:rPr sz="2400" dirty="0">
                <a:solidFill>
                  <a:srgbClr val="000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'dog', 'tiger',</a:t>
            </a:r>
            <a:r>
              <a:rPr sz="2400" spc="-73" dirty="0">
                <a:solidFill>
                  <a:srgbClr val="000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 </a:t>
            </a:r>
            <a:r>
              <a:rPr sz="2400" spc="-7" dirty="0">
                <a:solidFill>
                  <a:srgbClr val="000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1024]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08163" y="3202119"/>
            <a:ext cx="3263900" cy="843821"/>
          </a:xfrm>
          <a:prstGeom prst="rect">
            <a:avLst/>
          </a:prstGeom>
          <a:solidFill>
            <a:srgbClr val="FDFDF9"/>
          </a:solidFill>
          <a:ln w="19050">
            <a:solidFill>
              <a:srgbClr val="FF6900"/>
            </a:solidFill>
          </a:ln>
        </p:spPr>
        <p:txBody>
          <a:bodyPr vert="horz" wrap="square" lIns="0" tIns="104140" rIns="0" bIns="0" rtlCol="0">
            <a:spAutoFit/>
          </a:bodyPr>
          <a:lstStyle/>
          <a:p>
            <a:pPr marL="187955">
              <a:spcBef>
                <a:spcPts val="820"/>
              </a:spcBef>
            </a:pPr>
            <a:r>
              <a:rPr sz="2400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['cat','dog','tiger',1024]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29527" y="2564578"/>
            <a:ext cx="4834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spc="7" dirty="0">
                <a:latin typeface="Consolas" panose="020B0609020204030204"/>
                <a:cs typeface="Consolas" panose="020B0609020204030204"/>
              </a:rPr>
              <a:t>ls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24445" y="3606318"/>
            <a:ext cx="48429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b="1" spc="7" dirty="0">
                <a:latin typeface="Consolas" panose="020B0609020204030204"/>
                <a:cs typeface="Consolas" panose="020B0609020204030204"/>
              </a:rPr>
              <a:t>lt</a:t>
            </a:r>
            <a:endParaRPr sz="2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809230" y="2985541"/>
            <a:ext cx="461433" cy="290405"/>
          </a:xfrm>
          <a:custGeom>
            <a:avLst/>
            <a:gdLst/>
            <a:ahLst/>
            <a:cxnLst/>
            <a:rect l="l" t="t" r="r" b="b"/>
            <a:pathLst>
              <a:path w="346075" h="217804">
                <a:moveTo>
                  <a:pt x="274395" y="188597"/>
                </a:moveTo>
                <a:lnTo>
                  <a:pt x="261112" y="210438"/>
                </a:lnTo>
                <a:lnTo>
                  <a:pt x="346075" y="217424"/>
                </a:lnTo>
                <a:lnTo>
                  <a:pt x="332106" y="195199"/>
                </a:lnTo>
                <a:lnTo>
                  <a:pt x="285241" y="195199"/>
                </a:lnTo>
                <a:lnTo>
                  <a:pt x="274395" y="188597"/>
                </a:lnTo>
                <a:close/>
              </a:path>
              <a:path w="346075" h="217804">
                <a:moveTo>
                  <a:pt x="287457" y="167120"/>
                </a:moveTo>
                <a:lnTo>
                  <a:pt x="274395" y="188597"/>
                </a:lnTo>
                <a:lnTo>
                  <a:pt x="285241" y="195199"/>
                </a:lnTo>
                <a:lnTo>
                  <a:pt x="298323" y="173736"/>
                </a:lnTo>
                <a:lnTo>
                  <a:pt x="287457" y="167120"/>
                </a:lnTo>
                <a:close/>
              </a:path>
              <a:path w="346075" h="217804">
                <a:moveTo>
                  <a:pt x="300736" y="145287"/>
                </a:moveTo>
                <a:lnTo>
                  <a:pt x="287457" y="167120"/>
                </a:lnTo>
                <a:lnTo>
                  <a:pt x="298323" y="173736"/>
                </a:lnTo>
                <a:lnTo>
                  <a:pt x="285241" y="195199"/>
                </a:lnTo>
                <a:lnTo>
                  <a:pt x="332106" y="195199"/>
                </a:lnTo>
                <a:lnTo>
                  <a:pt x="300736" y="145287"/>
                </a:lnTo>
                <a:close/>
              </a:path>
              <a:path w="346075" h="217804">
                <a:moveTo>
                  <a:pt x="12953" y="0"/>
                </a:moveTo>
                <a:lnTo>
                  <a:pt x="0" y="21589"/>
                </a:lnTo>
                <a:lnTo>
                  <a:pt x="274395" y="188597"/>
                </a:lnTo>
                <a:lnTo>
                  <a:pt x="287457" y="167120"/>
                </a:lnTo>
                <a:lnTo>
                  <a:pt x="12953" y="0"/>
                </a:lnTo>
                <a:close/>
              </a:path>
            </a:pathLst>
          </a:custGeom>
          <a:solidFill>
            <a:srgbClr val="FF69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7788232" y="3552638"/>
            <a:ext cx="504613" cy="298027"/>
          </a:xfrm>
          <a:custGeom>
            <a:avLst/>
            <a:gdLst/>
            <a:ahLst/>
            <a:cxnLst/>
            <a:rect l="l" t="t" r="r" b="b"/>
            <a:pathLst>
              <a:path w="378460" h="223520">
                <a:moveTo>
                  <a:pt x="305680" y="26887"/>
                </a:moveTo>
                <a:lnTo>
                  <a:pt x="0" y="201409"/>
                </a:lnTo>
                <a:lnTo>
                  <a:pt x="12446" y="223253"/>
                </a:lnTo>
                <a:lnTo>
                  <a:pt x="318162" y="48710"/>
                </a:lnTo>
                <a:lnTo>
                  <a:pt x="305680" y="26887"/>
                </a:lnTo>
                <a:close/>
              </a:path>
              <a:path w="378460" h="223520">
                <a:moveTo>
                  <a:pt x="364363" y="20573"/>
                </a:moveTo>
                <a:lnTo>
                  <a:pt x="316738" y="20573"/>
                </a:lnTo>
                <a:lnTo>
                  <a:pt x="329184" y="42417"/>
                </a:lnTo>
                <a:lnTo>
                  <a:pt x="318162" y="48710"/>
                </a:lnTo>
                <a:lnTo>
                  <a:pt x="330835" y="70865"/>
                </a:lnTo>
                <a:lnTo>
                  <a:pt x="364363" y="20573"/>
                </a:lnTo>
                <a:close/>
              </a:path>
              <a:path w="378460" h="223520">
                <a:moveTo>
                  <a:pt x="316738" y="20573"/>
                </a:moveTo>
                <a:lnTo>
                  <a:pt x="305680" y="26887"/>
                </a:lnTo>
                <a:lnTo>
                  <a:pt x="318162" y="48710"/>
                </a:lnTo>
                <a:lnTo>
                  <a:pt x="329184" y="42417"/>
                </a:lnTo>
                <a:lnTo>
                  <a:pt x="316738" y="20573"/>
                </a:lnTo>
                <a:close/>
              </a:path>
              <a:path w="378460" h="223520">
                <a:moveTo>
                  <a:pt x="378078" y="0"/>
                </a:moveTo>
                <a:lnTo>
                  <a:pt x="292988" y="4698"/>
                </a:lnTo>
                <a:lnTo>
                  <a:pt x="305680" y="26887"/>
                </a:lnTo>
                <a:lnTo>
                  <a:pt x="316738" y="20573"/>
                </a:lnTo>
                <a:lnTo>
                  <a:pt x="364363" y="20573"/>
                </a:lnTo>
                <a:lnTo>
                  <a:pt x="378078" y="0"/>
                </a:lnTo>
                <a:close/>
              </a:path>
            </a:pathLst>
          </a:custGeom>
          <a:solidFill>
            <a:srgbClr val="FF69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 txBox="1"/>
          <p:nvPr/>
        </p:nvSpPr>
        <p:spPr>
          <a:xfrm>
            <a:off x="4323672" y="1112975"/>
            <a:ext cx="6929120" cy="385576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2400" b="1" spc="-7" dirty="0" err="1">
                <a:latin typeface="微软雅黑" panose="020B0503020204020204" charset="-122"/>
                <a:cs typeface="微软雅黑" panose="020B0503020204020204" charset="-122"/>
              </a:rPr>
              <a:t>方括号</a:t>
            </a:r>
            <a:r>
              <a:rPr sz="2400" b="1" spc="-13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spc="-7" dirty="0">
                <a:latin typeface="微软雅黑" panose="020B0503020204020204" charset="-122"/>
                <a:cs typeface="微软雅黑" panose="020B0503020204020204" charset="-122"/>
              </a:rPr>
              <a:t>[</a:t>
            </a:r>
            <a:r>
              <a:rPr lang="en-US" sz="2400" b="1" spc="-7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spc="-7" dirty="0">
                <a:latin typeface="微软雅黑" panose="020B0503020204020204" charset="-122"/>
                <a:cs typeface="微软雅黑" panose="020B0503020204020204" charset="-122"/>
              </a:rPr>
              <a:t>]</a:t>
            </a:r>
            <a:r>
              <a:rPr sz="2400" b="1" spc="-33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spc="-7" dirty="0">
                <a:latin typeface="微软雅黑" panose="020B0503020204020204" charset="-122"/>
                <a:cs typeface="微软雅黑" panose="020B0503020204020204" charset="-122"/>
              </a:rPr>
              <a:t>真正创建一个列表，赋值仅传递引用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67265" y="587942"/>
            <a:ext cx="8086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NOTES: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不能通过变量复制的方式创建新列表）</a:t>
            </a:r>
          </a:p>
        </p:txBody>
      </p:sp>
      <p:sp>
        <p:nvSpPr>
          <p:cNvPr id="12" name="object 3"/>
          <p:cNvSpPr txBox="1"/>
          <p:nvPr/>
        </p:nvSpPr>
        <p:spPr>
          <a:xfrm>
            <a:off x="1924219" y="4172695"/>
            <a:ext cx="5442372" cy="1741502"/>
          </a:xfrm>
          <a:prstGeom prst="rect">
            <a:avLst/>
          </a:prstGeom>
        </p:spPr>
        <p:txBody>
          <a:bodyPr vert="horz" wrap="square" lIns="0" tIns="220980" rIns="0" bIns="0" rtlCol="0">
            <a:spAutoFit/>
          </a:bodyPr>
          <a:lstStyle/>
          <a:p>
            <a:pPr marL="16933">
              <a:spcBef>
                <a:spcPts val="1740"/>
              </a:spcBef>
            </a:pPr>
            <a:r>
              <a:rPr sz="2400" dirty="0">
                <a:solidFill>
                  <a:srgbClr val="780D1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&gt;&gt;&gt;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s[3]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 =</a:t>
            </a:r>
            <a:r>
              <a:rPr sz="2400" spc="-27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 </a:t>
            </a:r>
            <a:r>
              <a:rPr lang="en-US" sz="2400" spc="-27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“sheep”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/>
            </a:endParaRPr>
          </a:p>
          <a:p>
            <a:pPr marL="16933">
              <a:spcBef>
                <a:spcPts val="1600"/>
              </a:spcBef>
            </a:pPr>
            <a:r>
              <a:rPr sz="2400" spc="-7" dirty="0">
                <a:solidFill>
                  <a:srgbClr val="780D1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&gt;&gt;&gt; </a:t>
            </a:r>
            <a:r>
              <a:rPr lang="en-US" sz="2400" spc="-7" dirty="0">
                <a:solidFill>
                  <a:srgbClr val="780D1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print </a:t>
            </a:r>
            <a:r>
              <a:rPr lang="en-US" sz="2400" spc="-7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(</a:t>
            </a:r>
            <a:r>
              <a:rPr lang="en-US" sz="2400" spc="-7" dirty="0" err="1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lt</a:t>
            </a:r>
            <a:r>
              <a:rPr lang="en-US" sz="2400" spc="-7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)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 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/>
            </a:endParaRPr>
          </a:p>
          <a:p>
            <a:pPr marL="16933">
              <a:spcBef>
                <a:spcPts val="1600"/>
              </a:spcBef>
            </a:pPr>
            <a:r>
              <a:rPr sz="2400" dirty="0">
                <a:solidFill>
                  <a:srgbClr val="000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['cat',</a:t>
            </a:r>
            <a:r>
              <a:rPr lang="en-US" sz="2400" dirty="0">
                <a:solidFill>
                  <a:srgbClr val="000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 </a:t>
            </a:r>
            <a:r>
              <a:rPr sz="2400" dirty="0">
                <a:solidFill>
                  <a:srgbClr val="000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'dog', 'tiger',</a:t>
            </a:r>
            <a:r>
              <a:rPr sz="2400" spc="-73" dirty="0">
                <a:solidFill>
                  <a:srgbClr val="000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 </a:t>
            </a:r>
            <a:r>
              <a:rPr lang="en-US" sz="2400" spc="-7" dirty="0">
                <a:solidFill>
                  <a:srgbClr val="000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‘sheep’</a:t>
            </a:r>
            <a:r>
              <a:rPr sz="2400" spc="-7" dirty="0">
                <a:solidFill>
                  <a:srgbClr val="000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]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0454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5" grpId="0" animBg="1"/>
      <p:bldP spid="6" grpId="0"/>
      <p:bldP spid="7" grpId="0"/>
      <p:bldP spid="8" grpId="0" animBg="1"/>
      <p:bldP spid="9" grpId="0" animBg="1"/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85277" y="349812"/>
            <a:ext cx="7488767" cy="632651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列表类型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481382"/>
              </p:ext>
            </p:extLst>
          </p:nvPr>
        </p:nvGraphicFramePr>
        <p:xfrm>
          <a:off x="985277" y="1690178"/>
          <a:ext cx="10888133" cy="34611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31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函数或方法</a:t>
                      </a:r>
                      <a:endParaRPr sz="24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0433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描述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0433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ls[i] =</a:t>
                      </a:r>
                      <a:r>
                        <a:rPr sz="2700" spc="-1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x</a:t>
                      </a:r>
                      <a:endParaRPr sz="27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21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替换列表ls第i元素</a:t>
                      </a:r>
                      <a:r>
                        <a:rPr sz="2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为</a:t>
                      </a: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x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954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ls[i: j: k] =</a:t>
                      </a:r>
                      <a:r>
                        <a:rPr sz="27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lt</a:t>
                      </a:r>
                      <a:endParaRPr sz="27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21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用列表lt替换ls切片后所对应元素子列表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954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7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ls +=</a:t>
                      </a:r>
                      <a:r>
                        <a:rPr sz="27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lt</a:t>
                      </a:r>
                      <a:endParaRPr sz="27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21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400" dirty="0" err="1">
                          <a:latin typeface="微软雅黑" panose="020B0503020204020204" charset="-122"/>
                          <a:cs typeface="微软雅黑" panose="020B0503020204020204" charset="-122"/>
                        </a:rPr>
                        <a:t>更新列表ls，将列表lt元素增加到列表ls中</a:t>
                      </a:r>
                      <a:r>
                        <a:rPr lang="zh-CN" altLang="en-US"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，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等同于：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ls = </a:t>
                      </a:r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ls+lt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 (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其中，</a:t>
                      </a:r>
                      <a:r>
                        <a:rPr lang="en-US" altLang="zh-CN"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ls,lt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都是列表型变量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)</a:t>
                      </a:r>
                      <a:endParaRPr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charset="-122"/>
                      </a:endParaRPr>
                    </a:p>
                  </a:txBody>
                  <a:tcPr marL="0" marR="0" marT="130387" marB="0">
                    <a:lnL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ls *=</a:t>
                      </a:r>
                      <a:r>
                        <a:rPr sz="2700" spc="-1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n</a:t>
                      </a:r>
                      <a:endParaRPr sz="27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21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400" dirty="0" err="1">
                          <a:latin typeface="微软雅黑" panose="020B0503020204020204" charset="-122"/>
                          <a:cs typeface="微软雅黑" panose="020B0503020204020204" charset="-122"/>
                        </a:rPr>
                        <a:t>更新列表ls，其元素重复n次</a:t>
                      </a:r>
                      <a:r>
                        <a:rPr lang="zh-CN" altLang="en-US"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，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等同于：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ls = ls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*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n (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其中，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ls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是列表型变量，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n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是正整数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)</a:t>
                      </a:r>
                      <a:endParaRPr sz="24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0387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4324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>
            <p:extLst>
              <p:ext uri="{D42A27DB-BD31-4B8C-83A1-F6EECF244321}">
                <p14:modId xmlns:p14="http://schemas.microsoft.com/office/powerpoint/2010/main" val="402641154"/>
              </p:ext>
            </p:extLst>
          </p:nvPr>
        </p:nvGraphicFramePr>
        <p:xfrm>
          <a:off x="1999342" y="1513114"/>
          <a:ext cx="8581571" cy="4082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bject 2"/>
          <p:cNvSpPr txBox="1">
            <a:spLocks/>
          </p:cNvSpPr>
          <p:nvPr/>
        </p:nvSpPr>
        <p:spPr>
          <a:xfrm>
            <a:off x="1990725" y="466725"/>
            <a:ext cx="4057650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780">
              <a:lnSpc>
                <a:spcPct val="100000"/>
              </a:lnSpc>
              <a:spcBef>
                <a:spcPts val="133"/>
              </a:spcBef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</a:p>
        </p:txBody>
      </p:sp>
    </p:spTree>
    <p:extLst>
      <p:ext uri="{BB962C8B-B14F-4D97-AF65-F5344CB8AC3E}">
        <p14:creationId xmlns:p14="http://schemas.microsoft.com/office/powerpoint/2010/main" val="1394366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0501" y="1539163"/>
            <a:ext cx="7114540" cy="1740647"/>
          </a:xfrm>
          <a:prstGeom prst="rect">
            <a:avLst/>
          </a:prstGeom>
        </p:spPr>
        <p:txBody>
          <a:bodyPr vert="horz" wrap="square" lIns="0" tIns="220133" rIns="0" bIns="0" rtlCol="0">
            <a:spAutoFit/>
          </a:bodyPr>
          <a:lstStyle/>
          <a:p>
            <a:pPr marL="16933">
              <a:spcBef>
                <a:spcPts val="1733"/>
              </a:spcBef>
              <a:tabLst>
                <a:tab pos="1319920" algn="l"/>
              </a:tabLst>
            </a:pPr>
            <a:r>
              <a:rPr sz="2400" b="1" spc="-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</a:t>
            </a:r>
            <a:r>
              <a:rPr sz="2400" b="1" spc="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spc="-7" dirty="0">
                <a:latin typeface="Consolas" panose="020B0609020204030204"/>
                <a:cs typeface="Consolas" panose="020B0609020204030204"/>
              </a:rPr>
              <a:t>ls	= [</a:t>
            </a:r>
            <a:r>
              <a:rPr sz="2400" b="1" spc="-7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"cat"</a:t>
            </a:r>
            <a:r>
              <a:rPr sz="2400" b="1" spc="-7" dirty="0">
                <a:latin typeface="Consolas" panose="020B0609020204030204"/>
                <a:cs typeface="Consolas" panose="020B0609020204030204"/>
              </a:rPr>
              <a:t>, </a:t>
            </a:r>
            <a:r>
              <a:rPr sz="2400" b="1" spc="-7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"dog"</a:t>
            </a:r>
            <a:r>
              <a:rPr sz="2400" b="1" spc="-7" dirty="0">
                <a:latin typeface="Consolas" panose="020B0609020204030204"/>
                <a:cs typeface="Consolas" panose="020B0609020204030204"/>
              </a:rPr>
              <a:t>, </a:t>
            </a:r>
            <a:r>
              <a:rPr sz="2400" b="1" spc="-7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"tiger"</a:t>
            </a:r>
            <a:r>
              <a:rPr sz="2400" b="1" spc="-7" dirty="0">
                <a:latin typeface="Consolas" panose="020B0609020204030204"/>
                <a:cs typeface="Consolas" panose="020B0609020204030204"/>
              </a:rPr>
              <a:t>,</a:t>
            </a:r>
            <a:r>
              <a:rPr sz="2400" b="1" spc="27" dirty="0">
                <a:latin typeface="Consolas" panose="020B0609020204030204"/>
                <a:cs typeface="Consolas" panose="020B0609020204030204"/>
              </a:rPr>
              <a:t> </a:t>
            </a:r>
            <a:r>
              <a:rPr sz="2400" b="1" spc="-7" dirty="0">
                <a:latin typeface="Consolas" panose="020B0609020204030204"/>
                <a:cs typeface="Consolas" panose="020B0609020204030204"/>
              </a:rPr>
              <a:t>1024]</a:t>
            </a:r>
            <a:endParaRPr sz="2400" dirty="0">
              <a:latin typeface="Consolas" panose="020B0609020204030204"/>
              <a:cs typeface="Consolas" panose="020B0609020204030204"/>
            </a:endParaRPr>
          </a:p>
          <a:p>
            <a:pPr marL="16933">
              <a:spcBef>
                <a:spcPts val="1600"/>
              </a:spcBef>
              <a:tabLst>
                <a:tab pos="3369649" algn="l"/>
                <a:tab pos="3928435" algn="l"/>
              </a:tabLst>
            </a:pPr>
            <a:r>
              <a:rPr sz="2400" b="1" spc="-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 </a:t>
            </a:r>
            <a:r>
              <a:rPr sz="2400" b="1" spc="-7" dirty="0">
                <a:latin typeface="Consolas" panose="020B0609020204030204"/>
                <a:cs typeface="Consolas" panose="020B0609020204030204"/>
              </a:rPr>
              <a:t>ls[1:2]</a:t>
            </a:r>
            <a:r>
              <a:rPr sz="2400" b="1" spc="40" dirty="0">
                <a:latin typeface="Consolas" panose="020B0609020204030204"/>
                <a:cs typeface="Consolas" panose="020B0609020204030204"/>
              </a:rPr>
              <a:t> </a:t>
            </a:r>
            <a:r>
              <a:rPr sz="2400" b="1" spc="-7" dirty="0">
                <a:latin typeface="Consolas" panose="020B0609020204030204"/>
                <a:cs typeface="Consolas" panose="020B0609020204030204"/>
              </a:rPr>
              <a:t>=</a:t>
            </a:r>
            <a:r>
              <a:rPr sz="2400" b="1" spc="20" dirty="0">
                <a:latin typeface="Consolas" panose="020B0609020204030204"/>
                <a:cs typeface="Consolas" panose="020B0609020204030204"/>
              </a:rPr>
              <a:t> </a:t>
            </a:r>
            <a:r>
              <a:rPr sz="2400" b="1" spc="-7" dirty="0">
                <a:latin typeface="Consolas" panose="020B0609020204030204"/>
                <a:cs typeface="Consolas" panose="020B0609020204030204"/>
              </a:rPr>
              <a:t>[1,	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2,	</a:t>
            </a:r>
            <a:r>
              <a:rPr sz="2400" b="1" spc="-7" dirty="0">
                <a:latin typeface="Consolas" panose="020B0609020204030204"/>
                <a:cs typeface="Consolas" panose="020B0609020204030204"/>
              </a:rPr>
              <a:t>3,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2400" b="1" spc="-7" dirty="0">
                <a:latin typeface="Consolas" panose="020B0609020204030204"/>
                <a:cs typeface="Consolas" panose="020B0609020204030204"/>
              </a:rPr>
              <a:t>4]</a:t>
            </a:r>
            <a:endParaRPr sz="2400" dirty="0">
              <a:latin typeface="Consolas" panose="020B0609020204030204"/>
              <a:cs typeface="Consolas" panose="020B0609020204030204"/>
            </a:endParaRPr>
          </a:p>
          <a:p>
            <a:pPr marL="16933">
              <a:spcBef>
                <a:spcPts val="1600"/>
              </a:spcBef>
              <a:tabLst>
                <a:tab pos="1506182" algn="l"/>
                <a:tab pos="2622908" algn="l"/>
                <a:tab pos="3183387" algn="l"/>
                <a:tab pos="5418531" algn="l"/>
              </a:tabLst>
            </a:pPr>
            <a:r>
              <a:rPr sz="2400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['cat',	1,</a:t>
            </a:r>
            <a:r>
              <a:rPr sz="2400" b="1" spc="13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2,	</a:t>
            </a:r>
            <a:r>
              <a:rPr sz="2400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3,	</a:t>
            </a:r>
            <a:r>
              <a:rPr sz="2400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4,</a:t>
            </a:r>
            <a:r>
              <a:rPr sz="2400" b="1" spc="33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'tiger',	1024]</a:t>
            </a:r>
            <a:endParaRPr sz="24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1295802" y="468389"/>
            <a:ext cx="6502477" cy="632651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7780">
              <a:lnSpc>
                <a:spcPct val="100000"/>
              </a:lnSpc>
              <a:spcBef>
                <a:spcPts val="133"/>
              </a:spcBef>
            </a:pP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Notes: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列表类型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032785" y="523104"/>
            <a:ext cx="1895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</a:p>
        </p:txBody>
      </p:sp>
      <p:sp>
        <p:nvSpPr>
          <p:cNvPr id="6" name="矩形 5"/>
          <p:cNvSpPr/>
          <p:nvPr/>
        </p:nvSpPr>
        <p:spPr>
          <a:xfrm>
            <a:off x="1640501" y="3702777"/>
            <a:ext cx="9684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修改时，不要求“一对一”，系统自动“多增少减”</a:t>
            </a:r>
          </a:p>
        </p:txBody>
      </p:sp>
      <p:sp>
        <p:nvSpPr>
          <p:cNvPr id="7" name="object 2"/>
          <p:cNvSpPr txBox="1"/>
          <p:nvPr/>
        </p:nvSpPr>
        <p:spPr>
          <a:xfrm>
            <a:off x="1735750" y="4525660"/>
            <a:ext cx="10151449" cy="1740647"/>
          </a:xfrm>
          <a:prstGeom prst="rect">
            <a:avLst/>
          </a:prstGeom>
        </p:spPr>
        <p:txBody>
          <a:bodyPr vert="horz" wrap="square" lIns="0" tIns="220133" rIns="0" bIns="0" rtlCol="0">
            <a:spAutoFit/>
          </a:bodyPr>
          <a:lstStyle/>
          <a:p>
            <a:pPr marL="16933">
              <a:spcBef>
                <a:spcPts val="1733"/>
              </a:spcBef>
              <a:tabLst>
                <a:tab pos="1319920" algn="l"/>
              </a:tabLst>
            </a:pPr>
            <a:r>
              <a:rPr sz="2400" b="1" spc="-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</a:t>
            </a:r>
            <a:r>
              <a:rPr sz="2400" b="1" spc="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spc="-7" dirty="0">
                <a:latin typeface="Consolas" panose="020B0609020204030204"/>
                <a:cs typeface="Consolas" panose="020B0609020204030204"/>
              </a:rPr>
              <a:t>ls	= [</a:t>
            </a:r>
            <a:r>
              <a:rPr sz="2400" b="1" spc="-7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"cat"</a:t>
            </a:r>
            <a:r>
              <a:rPr sz="2400" b="1" spc="-7" dirty="0">
                <a:latin typeface="Consolas" panose="020B0609020204030204"/>
                <a:cs typeface="Consolas" panose="020B0609020204030204"/>
              </a:rPr>
              <a:t>, </a:t>
            </a:r>
            <a:r>
              <a:rPr sz="2400" b="1" spc="-7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"dog"</a:t>
            </a:r>
            <a:r>
              <a:rPr sz="2400" b="1" spc="-7" dirty="0">
                <a:latin typeface="Consolas" panose="020B0609020204030204"/>
                <a:cs typeface="Consolas" panose="020B0609020204030204"/>
              </a:rPr>
              <a:t>, </a:t>
            </a:r>
            <a:r>
              <a:rPr sz="2400" b="1" spc="-7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"tiger"</a:t>
            </a:r>
            <a:r>
              <a:rPr sz="2400" b="1" spc="-7" dirty="0">
                <a:latin typeface="Consolas" panose="020B0609020204030204"/>
                <a:cs typeface="Consolas" panose="020B0609020204030204"/>
              </a:rPr>
              <a:t>,</a:t>
            </a:r>
            <a:r>
              <a:rPr sz="2400" b="1" spc="27" dirty="0">
                <a:latin typeface="Consolas" panose="020B0609020204030204"/>
                <a:cs typeface="Consolas" panose="020B0609020204030204"/>
              </a:rPr>
              <a:t> </a:t>
            </a:r>
            <a:r>
              <a:rPr sz="2400" b="1" spc="-7" dirty="0">
                <a:latin typeface="Consolas" panose="020B0609020204030204"/>
                <a:cs typeface="Consolas" panose="020B0609020204030204"/>
              </a:rPr>
              <a:t>1024]</a:t>
            </a:r>
            <a:endParaRPr sz="2400" dirty="0">
              <a:latin typeface="Consolas" panose="020B0609020204030204"/>
              <a:cs typeface="Consolas" panose="020B0609020204030204"/>
            </a:endParaRPr>
          </a:p>
          <a:p>
            <a:pPr marL="16933">
              <a:spcBef>
                <a:spcPts val="1600"/>
              </a:spcBef>
              <a:tabLst>
                <a:tab pos="3369649" algn="l"/>
                <a:tab pos="3928435" algn="l"/>
              </a:tabLst>
            </a:pPr>
            <a:r>
              <a:rPr sz="2400" b="1" spc="-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 </a:t>
            </a:r>
            <a:r>
              <a:rPr sz="2400" b="1" spc="-7" dirty="0">
                <a:latin typeface="Consolas" panose="020B0609020204030204"/>
                <a:cs typeface="Consolas" panose="020B0609020204030204"/>
              </a:rPr>
              <a:t>ls[1:]</a:t>
            </a:r>
            <a:r>
              <a:rPr sz="2400" b="1" spc="40" dirty="0">
                <a:latin typeface="Consolas" panose="020B0609020204030204"/>
                <a:cs typeface="Consolas" panose="020B0609020204030204"/>
              </a:rPr>
              <a:t> </a:t>
            </a:r>
            <a:r>
              <a:rPr sz="2400" b="1" spc="-7" dirty="0">
                <a:latin typeface="Consolas" panose="020B0609020204030204"/>
                <a:cs typeface="Consolas" panose="020B0609020204030204"/>
              </a:rPr>
              <a:t>=</a:t>
            </a:r>
            <a:r>
              <a:rPr sz="2400" b="1" spc="20" dirty="0">
                <a:latin typeface="Consolas" panose="020B0609020204030204"/>
                <a:cs typeface="Consolas" panose="020B0609020204030204"/>
              </a:rPr>
              <a:t> </a:t>
            </a:r>
            <a:r>
              <a:rPr sz="2400" b="1" spc="-7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[</a:t>
            </a:r>
            <a:r>
              <a:rPr sz="2400" b="1" spc="-7" dirty="0">
                <a:latin typeface="Consolas" panose="020B0609020204030204"/>
                <a:cs typeface="Consolas" panose="020B0609020204030204"/>
              </a:rPr>
              <a:t>1</a:t>
            </a:r>
            <a:r>
              <a:rPr sz="2400" b="1" spc="-7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]</a:t>
            </a:r>
            <a:r>
              <a:rPr lang="en-US" sz="2400" b="1" spc="-7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  </a:t>
            </a:r>
            <a:r>
              <a:rPr lang="en-US" altLang="zh-CN" sz="2400" b="1" spc="-7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#</a:t>
            </a:r>
            <a:r>
              <a:rPr lang="zh-CN" altLang="en-US" sz="2400" b="1" spc="-7" dirty="0">
                <a:latin typeface="Consolas" panose="020B0609020204030204"/>
                <a:cs typeface="Consolas" panose="020B0609020204030204"/>
              </a:rPr>
              <a:t>修改的本质是新列表内容替换旧列表内容</a:t>
            </a:r>
            <a:endParaRPr sz="2400" dirty="0">
              <a:latin typeface="Consolas" panose="020B0609020204030204"/>
              <a:cs typeface="Consolas" panose="020B0609020204030204"/>
            </a:endParaRPr>
          </a:p>
          <a:p>
            <a:pPr marL="16933">
              <a:spcBef>
                <a:spcPts val="1600"/>
              </a:spcBef>
              <a:tabLst>
                <a:tab pos="1506182" algn="l"/>
                <a:tab pos="2622908" algn="l"/>
                <a:tab pos="3183387" algn="l"/>
                <a:tab pos="5418531" algn="l"/>
              </a:tabLst>
            </a:pPr>
            <a:r>
              <a:rPr sz="2400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['cat',	1]</a:t>
            </a:r>
            <a:endParaRPr sz="2400" dirty="0">
              <a:latin typeface="Consolas" panose="020B0609020204030204"/>
              <a:cs typeface="Consolas" panose="020B0609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8117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136394" y="376535"/>
            <a:ext cx="7488767" cy="632651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lang="zh-CN" altLang="en-US" dirty="0"/>
              <a:t>三、</a:t>
            </a:r>
            <a:r>
              <a:rPr dirty="0" err="1"/>
              <a:t>列表类型操作函数和方法</a:t>
            </a:r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759344"/>
              </p:ext>
            </p:extLst>
          </p:nvPr>
        </p:nvGraphicFramePr>
        <p:xfrm>
          <a:off x="930849" y="1505121"/>
          <a:ext cx="10888133" cy="43958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31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函数或方法</a:t>
                      </a:r>
                      <a:endParaRPr sz="24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0433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描述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0433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700" spc="-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del</a:t>
                      </a:r>
                      <a:r>
                        <a:rPr sz="27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ls[i]</a:t>
                      </a:r>
                      <a:endParaRPr sz="27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删除列表ls中第i元素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9540" marB="0">
                    <a:lnL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700" spc="-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del</a:t>
                      </a: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ls[i: j:</a:t>
                      </a:r>
                      <a:r>
                        <a:rPr sz="27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k]</a:t>
                      </a:r>
                      <a:endParaRPr sz="27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21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删除列表ls中第i到第</a:t>
                      </a:r>
                      <a:r>
                        <a:rPr sz="2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j</a:t>
                      </a: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以</a:t>
                      </a:r>
                      <a:r>
                        <a:rPr sz="2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k</a:t>
                      </a: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为步长的元素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0387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ls.</a:t>
                      </a:r>
                      <a:r>
                        <a:rPr sz="2700" spc="-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pop</a:t>
                      </a: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(i)</a:t>
                      </a:r>
                      <a:endParaRPr sz="27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21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400" dirty="0" err="1">
                          <a:latin typeface="微软雅黑" panose="020B0503020204020204" charset="-122"/>
                          <a:cs typeface="微软雅黑" panose="020B0503020204020204" charset="-122"/>
                        </a:rPr>
                        <a:t>将列表ls中第i</a:t>
                      </a:r>
                      <a:r>
                        <a:rPr sz="2400" dirty="0" err="1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位置</a:t>
                      </a:r>
                      <a:r>
                        <a:rPr sz="2400" dirty="0" err="1">
                          <a:latin typeface="微软雅黑" panose="020B0503020204020204" charset="-122"/>
                          <a:cs typeface="微软雅黑" panose="020B0503020204020204" charset="-122"/>
                        </a:rPr>
                        <a:t>元素取出并删除该元素</a:t>
                      </a:r>
                      <a:r>
                        <a:rPr lang="zh-CN" altLang="en-US"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，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也可以将删除的元素保留</a:t>
                      </a:r>
                      <a:endParaRPr lang="en-US" altLang="zh-CN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charset="-122"/>
                      </a:endParaRPr>
                    </a:p>
                    <a:p>
                      <a:pPr marL="17081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例如：</a:t>
                      </a:r>
                      <a:r>
                        <a:rPr 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lang="en-US" sz="24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 = </a:t>
                      </a:r>
                      <a:r>
                        <a:rPr lang="en-US" sz="2400" baseline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ls.pop</a:t>
                      </a:r>
                      <a:r>
                        <a:rPr lang="en-US" sz="24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(</a:t>
                      </a:r>
                      <a:r>
                        <a:rPr lang="en-US" sz="2400" baseline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i</a:t>
                      </a:r>
                      <a:r>
                        <a:rPr lang="en-US" sz="24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)</a:t>
                      </a:r>
                      <a:endParaRPr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charset="-122"/>
                      </a:endParaRPr>
                    </a:p>
                  </a:txBody>
                  <a:tcPr marL="0" marR="0" marT="130387" marB="0">
                    <a:lnL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7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ls.</a:t>
                      </a:r>
                      <a:r>
                        <a:rPr sz="2700" spc="-1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remove</a:t>
                      </a:r>
                      <a:r>
                        <a:rPr sz="27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(x)</a:t>
                      </a:r>
                      <a:endParaRPr sz="27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21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400" dirty="0" err="1">
                          <a:latin typeface="微软雅黑" panose="020B0503020204020204" charset="-122"/>
                          <a:cs typeface="微软雅黑" panose="020B0503020204020204" charset="-122"/>
                        </a:rPr>
                        <a:t>将列表ls中出现的第一个</a:t>
                      </a:r>
                      <a:r>
                        <a:rPr sz="2400" dirty="0" err="1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元素</a:t>
                      </a:r>
                      <a:r>
                        <a:rPr sz="2400" spc="-5" dirty="0" err="1">
                          <a:latin typeface="微软雅黑" panose="020B0503020204020204" charset="-122"/>
                          <a:cs typeface="微软雅黑" panose="020B0503020204020204" charset="-122"/>
                        </a:rPr>
                        <a:t>x</a:t>
                      </a:r>
                      <a:r>
                        <a:rPr lang="en-US" sz="2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400" dirty="0" err="1">
                          <a:latin typeface="微软雅黑" panose="020B0503020204020204" charset="-122"/>
                          <a:cs typeface="微软雅黑" panose="020B0503020204020204" charset="-122"/>
                        </a:rPr>
                        <a:t>删除</a:t>
                      </a:r>
                      <a:r>
                        <a:rPr lang="zh-CN" altLang="en-US"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，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无法将删除的元素保留</a:t>
                      </a:r>
                    </a:p>
                    <a:p>
                      <a:pPr marL="17081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例如：</a:t>
                      </a:r>
                      <a:r>
                        <a:rPr lang="en-US" altLang="zh-CN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a</a:t>
                      </a:r>
                      <a:r>
                        <a:rPr lang="zh-CN" altLang="en-US" sz="24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lang="en-US" altLang="zh-CN" sz="24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= </a:t>
                      </a:r>
                      <a:r>
                        <a:rPr lang="en-US" altLang="zh-CN" sz="2400" baseline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ls.remove</a:t>
                      </a:r>
                      <a:r>
                        <a:rPr lang="en-US" altLang="zh-CN" sz="24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(x) #a</a:t>
                      </a:r>
                      <a:r>
                        <a:rPr lang="zh-CN" altLang="en-US" sz="24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不表示任何元素</a:t>
                      </a:r>
                      <a:endParaRPr lang="zh-CN" altLang="en-US"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charset="-122"/>
                      </a:endParaRPr>
                    </a:p>
                  </a:txBody>
                  <a:tcPr marL="0" marR="0" marT="130387" marB="0">
                    <a:lnL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023257" y="6019800"/>
            <a:ext cx="10613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Notes: 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上述删除类操作都会改变原有列表中的元素</a:t>
            </a:r>
          </a:p>
        </p:txBody>
      </p:sp>
    </p:spTree>
    <p:extLst>
      <p:ext uri="{BB962C8B-B14F-4D97-AF65-F5344CB8AC3E}">
        <p14:creationId xmlns:p14="http://schemas.microsoft.com/office/powerpoint/2010/main" val="2816361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9528" y="1475025"/>
            <a:ext cx="9528242" cy="3798583"/>
          </a:xfrm>
          <a:prstGeom prst="rect">
            <a:avLst/>
          </a:prstGeom>
        </p:spPr>
        <p:txBody>
          <a:bodyPr vert="horz" wrap="square" lIns="0" tIns="220133" rIns="0" bIns="0" rtlCol="0">
            <a:spAutoFit/>
          </a:bodyPr>
          <a:lstStyle/>
          <a:p>
            <a:pPr marL="16933">
              <a:spcBef>
                <a:spcPts val="1733"/>
              </a:spcBef>
              <a:tabLst>
                <a:tab pos="1319920" algn="l"/>
              </a:tabLst>
            </a:pPr>
            <a:r>
              <a:rPr sz="2400" b="1" spc="-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</a:t>
            </a:r>
            <a:r>
              <a:rPr sz="2400" b="1" spc="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spc="-7" dirty="0">
                <a:latin typeface="Consolas" panose="020B0609020204030204"/>
                <a:cs typeface="Consolas" panose="020B0609020204030204"/>
              </a:rPr>
              <a:t>ls	= [</a:t>
            </a:r>
            <a:r>
              <a:rPr sz="2400" b="1" spc="-7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"cat"</a:t>
            </a:r>
            <a:r>
              <a:rPr sz="2400" b="1" spc="-7" dirty="0">
                <a:latin typeface="Consolas" panose="020B0609020204030204"/>
                <a:cs typeface="Consolas" panose="020B0609020204030204"/>
              </a:rPr>
              <a:t>, </a:t>
            </a:r>
            <a:r>
              <a:rPr sz="2400" b="1" spc="-7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"dog"</a:t>
            </a:r>
            <a:r>
              <a:rPr sz="2400" b="1" spc="-7" dirty="0">
                <a:latin typeface="Consolas" panose="020B0609020204030204"/>
                <a:cs typeface="Consolas" panose="020B0609020204030204"/>
              </a:rPr>
              <a:t>, </a:t>
            </a:r>
            <a:r>
              <a:rPr sz="2400" b="1" spc="-7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"tiger"</a:t>
            </a:r>
            <a:r>
              <a:rPr sz="2400" b="1" spc="-7" dirty="0">
                <a:latin typeface="Consolas" panose="020B0609020204030204"/>
                <a:cs typeface="Consolas" panose="020B0609020204030204"/>
              </a:rPr>
              <a:t>,</a:t>
            </a:r>
            <a:r>
              <a:rPr sz="2400" b="1" spc="27" dirty="0">
                <a:latin typeface="Consolas" panose="020B0609020204030204"/>
                <a:cs typeface="Consolas" panose="020B0609020204030204"/>
              </a:rPr>
              <a:t> </a:t>
            </a:r>
            <a:r>
              <a:rPr sz="2400" b="1" spc="-7" dirty="0">
                <a:latin typeface="Consolas" panose="020B0609020204030204"/>
                <a:cs typeface="Consolas" panose="020B0609020204030204"/>
              </a:rPr>
              <a:t>1024]</a:t>
            </a:r>
            <a:endParaRPr sz="2400" dirty="0">
              <a:latin typeface="Consolas" panose="020B0609020204030204"/>
              <a:cs typeface="Consolas" panose="020B0609020204030204"/>
            </a:endParaRPr>
          </a:p>
          <a:p>
            <a:pPr marL="16933">
              <a:spcBef>
                <a:spcPts val="1600"/>
              </a:spcBef>
              <a:tabLst>
                <a:tab pos="3369649" algn="l"/>
                <a:tab pos="3928435" algn="l"/>
              </a:tabLst>
            </a:pPr>
            <a:r>
              <a:rPr sz="2400" b="1" spc="-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 </a:t>
            </a:r>
            <a:r>
              <a:rPr sz="2400" b="1" spc="-7" dirty="0">
                <a:latin typeface="Consolas" panose="020B0609020204030204"/>
                <a:cs typeface="Consolas" panose="020B0609020204030204"/>
              </a:rPr>
              <a:t>ls[1:2]</a:t>
            </a:r>
            <a:r>
              <a:rPr sz="2400" b="1" spc="40" dirty="0">
                <a:latin typeface="Consolas" panose="020B0609020204030204"/>
                <a:cs typeface="Consolas" panose="020B0609020204030204"/>
              </a:rPr>
              <a:t> </a:t>
            </a:r>
            <a:r>
              <a:rPr sz="2400" b="1" spc="-7" dirty="0">
                <a:latin typeface="Consolas" panose="020B0609020204030204"/>
                <a:cs typeface="Consolas" panose="020B0609020204030204"/>
              </a:rPr>
              <a:t>=</a:t>
            </a:r>
            <a:r>
              <a:rPr sz="2400" b="1" spc="20" dirty="0">
                <a:latin typeface="Consolas" panose="020B0609020204030204"/>
                <a:cs typeface="Consolas" panose="020B0609020204030204"/>
              </a:rPr>
              <a:t> </a:t>
            </a:r>
            <a:r>
              <a:rPr sz="2400" b="1" spc="-7" dirty="0">
                <a:latin typeface="Consolas" panose="020B0609020204030204"/>
                <a:cs typeface="Consolas" panose="020B0609020204030204"/>
              </a:rPr>
              <a:t>[1,	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2,	</a:t>
            </a:r>
            <a:r>
              <a:rPr sz="2400" b="1" spc="-7" dirty="0">
                <a:latin typeface="Consolas" panose="020B0609020204030204"/>
                <a:cs typeface="Consolas" panose="020B0609020204030204"/>
              </a:rPr>
              <a:t>3,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2400" b="1" spc="-7" dirty="0">
                <a:latin typeface="Consolas" panose="020B0609020204030204"/>
                <a:cs typeface="Consolas" panose="020B0609020204030204"/>
              </a:rPr>
              <a:t>4]</a:t>
            </a:r>
            <a:endParaRPr sz="2400" dirty="0">
              <a:latin typeface="Consolas" panose="020B0609020204030204"/>
              <a:cs typeface="Consolas" panose="020B0609020204030204"/>
            </a:endParaRPr>
          </a:p>
          <a:p>
            <a:pPr marL="16933">
              <a:spcBef>
                <a:spcPts val="1600"/>
              </a:spcBef>
              <a:tabLst>
                <a:tab pos="1506182" algn="l"/>
                <a:tab pos="2622908" algn="l"/>
                <a:tab pos="3183387" algn="l"/>
                <a:tab pos="5418531" algn="l"/>
              </a:tabLst>
            </a:pPr>
            <a:r>
              <a:rPr sz="2400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['cat',	1,</a:t>
            </a:r>
            <a:r>
              <a:rPr sz="2400" b="1" spc="13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2,	</a:t>
            </a:r>
            <a:r>
              <a:rPr sz="2400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3,	</a:t>
            </a:r>
            <a:r>
              <a:rPr sz="2400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4,</a:t>
            </a:r>
            <a:r>
              <a:rPr sz="2400" b="1" spc="33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'tiger',	1024]</a:t>
            </a:r>
            <a:endParaRPr lang="en-US" sz="2400" b="1" spc="-7" dirty="0">
              <a:solidFill>
                <a:srgbClr val="000FFF"/>
              </a:solidFill>
              <a:latin typeface="Consolas" panose="020B0609020204030204"/>
              <a:cs typeface="Consolas" panose="020B0609020204030204"/>
            </a:endParaRPr>
          </a:p>
          <a:p>
            <a:pPr marL="16933" marR="3733707">
              <a:lnSpc>
                <a:spcPts val="4800"/>
              </a:lnSpc>
              <a:spcBef>
                <a:spcPts val="427"/>
              </a:spcBef>
              <a:tabLst>
                <a:tab pos="761134" algn="l"/>
                <a:tab pos="1319920" algn="l"/>
                <a:tab pos="1506182" algn="l"/>
              </a:tabLst>
            </a:pPr>
            <a:r>
              <a:rPr sz="2400" b="1" spc="-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</a:t>
            </a:r>
            <a:r>
              <a:rPr sz="2400" b="1" spc="20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spc="-7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del</a:t>
            </a:r>
            <a:r>
              <a:rPr sz="2400" b="1" spc="-7" dirty="0">
                <a:latin typeface="Consolas" panose="020B0609020204030204"/>
                <a:cs typeface="Consolas" panose="020B0609020204030204"/>
              </a:rPr>
              <a:t>	</a:t>
            </a:r>
            <a:r>
              <a:rPr lang="en-US" sz="2400" b="1" spc="-7" dirty="0">
                <a:latin typeface="Consolas" panose="020B0609020204030204"/>
                <a:cs typeface="Consolas" panose="020B0609020204030204"/>
              </a:rPr>
              <a:t> </a:t>
            </a:r>
            <a:r>
              <a:rPr sz="2400" b="1" dirty="0">
                <a:latin typeface="Consolas" panose="020B0609020204030204"/>
                <a:cs typeface="Consolas" panose="020B0609020204030204"/>
              </a:rPr>
              <a:t>ls[::3] </a:t>
            </a:r>
            <a:endParaRPr lang="en-US" sz="2400" b="1" dirty="0">
              <a:latin typeface="Consolas" panose="020B0609020204030204"/>
              <a:cs typeface="Consolas" panose="020B0609020204030204"/>
            </a:endParaRPr>
          </a:p>
          <a:p>
            <a:pPr marL="16933" marR="3733707">
              <a:lnSpc>
                <a:spcPts val="4800"/>
              </a:lnSpc>
              <a:spcBef>
                <a:spcPts val="427"/>
              </a:spcBef>
              <a:tabLst>
                <a:tab pos="761134" algn="l"/>
                <a:tab pos="1319920" algn="l"/>
                <a:tab pos="1506182" algn="l"/>
              </a:tabLst>
            </a:pPr>
            <a:r>
              <a:rPr lang="en-US" altLang="zh-CN" sz="2400" b="1" dirty="0">
                <a:latin typeface="Consolas" panose="020B0609020204030204"/>
                <a:cs typeface="Consolas" panose="020B0609020204030204"/>
              </a:rPr>
              <a:t>#</a:t>
            </a:r>
            <a:r>
              <a:rPr lang="zh-CN" altLang="en-US" sz="2400" b="1" dirty="0">
                <a:latin typeface="Consolas" panose="020B0609020204030204"/>
                <a:cs typeface="Consolas" panose="020B0609020204030204"/>
              </a:rPr>
              <a:t>序号是</a:t>
            </a:r>
            <a:r>
              <a:rPr lang="en-US" altLang="zh-CN" sz="2400" b="1" dirty="0">
                <a:latin typeface="Consolas" panose="020B0609020204030204"/>
                <a:cs typeface="Consolas" panose="020B0609020204030204"/>
              </a:rPr>
              <a:t>3</a:t>
            </a:r>
            <a:r>
              <a:rPr lang="zh-CN" altLang="en-US" sz="2400" b="1" dirty="0">
                <a:latin typeface="Consolas" panose="020B0609020204030204"/>
                <a:cs typeface="Consolas" panose="020B0609020204030204"/>
              </a:rPr>
              <a:t>的倍数的元素都被删掉</a:t>
            </a:r>
            <a:endParaRPr lang="en-US" altLang="zh-CN" sz="2400" b="1" dirty="0">
              <a:latin typeface="Consolas" panose="020B0609020204030204"/>
              <a:cs typeface="Consolas" panose="020B0609020204030204"/>
            </a:endParaRPr>
          </a:p>
          <a:p>
            <a:pPr marL="16933" marR="3733707">
              <a:lnSpc>
                <a:spcPts val="4800"/>
              </a:lnSpc>
              <a:spcBef>
                <a:spcPts val="427"/>
              </a:spcBef>
              <a:tabLst>
                <a:tab pos="761134" algn="l"/>
                <a:tab pos="1319920" algn="l"/>
                <a:tab pos="1506182" algn="l"/>
              </a:tabLst>
            </a:pPr>
            <a:r>
              <a:rPr sz="2400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[1,	</a:t>
            </a:r>
            <a:r>
              <a:rPr sz="2400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2,	</a:t>
            </a:r>
            <a:r>
              <a:rPr sz="2400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4,</a:t>
            </a:r>
            <a:r>
              <a:rPr sz="2400" b="1" spc="-6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400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'tiger']</a:t>
            </a:r>
            <a:endParaRPr sz="24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1285875" y="695325"/>
            <a:ext cx="5057775" cy="694207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7780">
              <a:lnSpc>
                <a:spcPct val="100000"/>
              </a:lnSpc>
              <a:spcBef>
                <a:spcPts val="133"/>
              </a:spcBef>
            </a:pPr>
            <a:r>
              <a:rPr dirty="0"/>
              <a:t>列表类型操作</a:t>
            </a:r>
          </a:p>
        </p:txBody>
      </p:sp>
      <p:sp>
        <p:nvSpPr>
          <p:cNvPr id="4" name="矩形 3"/>
          <p:cNvSpPr/>
          <p:nvPr/>
        </p:nvSpPr>
        <p:spPr>
          <a:xfrm>
            <a:off x="5892244" y="78081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</p:spTree>
    <p:extLst>
      <p:ext uri="{BB962C8B-B14F-4D97-AF65-F5344CB8AC3E}">
        <p14:creationId xmlns:p14="http://schemas.microsoft.com/office/powerpoint/2010/main" val="85139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1297532" y="412772"/>
            <a:ext cx="5057775" cy="694207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7780">
              <a:lnSpc>
                <a:spcPct val="100000"/>
              </a:lnSpc>
              <a:spcBef>
                <a:spcPts val="133"/>
              </a:spcBef>
            </a:pPr>
            <a:r>
              <a:rPr dirty="0"/>
              <a:t>列表类型操作</a:t>
            </a:r>
          </a:p>
        </p:txBody>
      </p:sp>
      <p:sp>
        <p:nvSpPr>
          <p:cNvPr id="4" name="矩形 3"/>
          <p:cNvSpPr/>
          <p:nvPr/>
        </p:nvSpPr>
        <p:spPr>
          <a:xfrm>
            <a:off x="6010228" y="498265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D06A2A-FC92-4D9E-BA55-C7611D957872}"/>
              </a:ext>
            </a:extLst>
          </p:cNvPr>
          <p:cNvSpPr txBox="1"/>
          <p:nvPr/>
        </p:nvSpPr>
        <p:spPr>
          <a:xfrm>
            <a:off x="454980" y="1192472"/>
            <a:ext cx="11645283" cy="4765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933">
              <a:spcBef>
                <a:spcPts val="1733"/>
              </a:spcBef>
              <a:tabLst>
                <a:tab pos="1319920" algn="l"/>
              </a:tabLst>
            </a:pPr>
            <a:r>
              <a:rPr lang="en-US" altLang="zh-CN" sz="2200" b="1" spc="-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</a:t>
            </a:r>
            <a:r>
              <a:rPr lang="en-US" altLang="zh-CN" sz="2200" b="1" spc="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lang="en-US" altLang="zh-CN" sz="2200" b="1" spc="-7" dirty="0">
                <a:latin typeface="Consolas" panose="020B0609020204030204"/>
                <a:cs typeface="Consolas" panose="020B0609020204030204"/>
              </a:rPr>
              <a:t>ls	= [</a:t>
            </a:r>
            <a:r>
              <a:rPr lang="en-US" altLang="zh-CN" sz="2200" b="1" spc="-7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"cat"</a:t>
            </a:r>
            <a:r>
              <a:rPr lang="en-US" altLang="zh-CN" sz="2200" b="1" spc="-7" dirty="0">
                <a:latin typeface="Consolas" panose="020B0609020204030204"/>
                <a:cs typeface="Consolas" panose="020B0609020204030204"/>
              </a:rPr>
              <a:t>, </a:t>
            </a:r>
            <a:r>
              <a:rPr lang="en-US" altLang="zh-CN" sz="2200" b="1" spc="-7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"dog"</a:t>
            </a:r>
            <a:r>
              <a:rPr lang="en-US" altLang="zh-CN" sz="2200" b="1" spc="-7" dirty="0">
                <a:latin typeface="Consolas" panose="020B0609020204030204"/>
                <a:cs typeface="Consolas" panose="020B0609020204030204"/>
              </a:rPr>
              <a:t>, </a:t>
            </a:r>
            <a:r>
              <a:rPr lang="en-US" altLang="zh-CN" sz="2200" b="1" spc="-7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"tiger"</a:t>
            </a:r>
            <a:r>
              <a:rPr lang="en-US" altLang="zh-CN" sz="2200" b="1" spc="-7" dirty="0">
                <a:latin typeface="Consolas" panose="020B0609020204030204"/>
                <a:cs typeface="Consolas" panose="020B0609020204030204"/>
              </a:rPr>
              <a:t>,</a:t>
            </a:r>
            <a:r>
              <a:rPr lang="en-US" altLang="zh-CN" sz="2200" b="1" spc="27" dirty="0">
                <a:latin typeface="Consolas" panose="020B0609020204030204"/>
                <a:cs typeface="Consolas" panose="020B0609020204030204"/>
              </a:rPr>
              <a:t> </a:t>
            </a:r>
            <a:r>
              <a:rPr lang="en-US" altLang="zh-CN" sz="2200" b="1" spc="-7" dirty="0">
                <a:latin typeface="Consolas" panose="020B0609020204030204"/>
                <a:cs typeface="Consolas" panose="020B0609020204030204"/>
              </a:rPr>
              <a:t>1024]</a:t>
            </a:r>
          </a:p>
          <a:p>
            <a:pPr marL="16933">
              <a:spcBef>
                <a:spcPts val="1733"/>
              </a:spcBef>
              <a:tabLst>
                <a:tab pos="1319920" algn="l"/>
              </a:tabLst>
            </a:pPr>
            <a:r>
              <a:rPr lang="en-US" altLang="zh-CN" sz="2200" b="1" spc="-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 </a:t>
            </a:r>
            <a:r>
              <a:rPr lang="en-US" altLang="zh-CN" sz="2200" b="1" spc="-7" dirty="0">
                <a:latin typeface="Consolas" panose="020B0609020204030204"/>
                <a:cs typeface="Consolas" panose="020B0609020204030204"/>
              </a:rPr>
              <a:t>ls[1:2]</a:t>
            </a:r>
            <a:r>
              <a:rPr lang="en-US" altLang="zh-CN" sz="2200" b="1" spc="40" dirty="0">
                <a:latin typeface="Consolas" panose="020B0609020204030204"/>
                <a:cs typeface="Consolas" panose="020B0609020204030204"/>
              </a:rPr>
              <a:t> </a:t>
            </a:r>
            <a:r>
              <a:rPr lang="en-US" altLang="zh-CN" sz="2200" b="1" spc="-7" dirty="0">
                <a:latin typeface="Consolas" panose="020B0609020204030204"/>
                <a:cs typeface="Consolas" panose="020B0609020204030204"/>
              </a:rPr>
              <a:t>=</a:t>
            </a:r>
            <a:r>
              <a:rPr lang="en-US" altLang="zh-CN" sz="2200" b="1" spc="20" dirty="0">
                <a:latin typeface="Consolas" panose="020B0609020204030204"/>
                <a:cs typeface="Consolas" panose="020B0609020204030204"/>
              </a:rPr>
              <a:t> </a:t>
            </a:r>
            <a:r>
              <a:rPr lang="en-US" altLang="zh-CN" sz="2200" b="1" spc="-7" dirty="0">
                <a:latin typeface="Consolas" panose="020B0609020204030204"/>
                <a:cs typeface="Consolas" panose="020B0609020204030204"/>
              </a:rPr>
              <a:t>[1,	</a:t>
            </a:r>
            <a:r>
              <a:rPr lang="en-US" altLang="zh-CN" sz="2200" b="1" dirty="0">
                <a:latin typeface="Consolas" panose="020B0609020204030204"/>
                <a:cs typeface="Consolas" panose="020B0609020204030204"/>
              </a:rPr>
              <a:t>2,	</a:t>
            </a:r>
            <a:r>
              <a:rPr lang="en-US" altLang="zh-CN" sz="2200" b="1" spc="-7" dirty="0">
                <a:latin typeface="Consolas" panose="020B0609020204030204"/>
                <a:cs typeface="Consolas" panose="020B0609020204030204"/>
              </a:rPr>
              <a:t>3,</a:t>
            </a:r>
            <a:r>
              <a:rPr lang="en-US" altLang="zh-CN" sz="22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lang="en-US" altLang="zh-CN" sz="2200" b="1" spc="-7" dirty="0">
                <a:latin typeface="Consolas" panose="020B0609020204030204"/>
                <a:cs typeface="Consolas" panose="020B0609020204030204"/>
              </a:rPr>
              <a:t>4]</a:t>
            </a:r>
          </a:p>
          <a:p>
            <a:pPr marL="16933">
              <a:spcBef>
                <a:spcPts val="1733"/>
              </a:spcBef>
              <a:tabLst>
                <a:tab pos="1319920" algn="l"/>
              </a:tabLst>
            </a:pPr>
            <a:r>
              <a:rPr lang="en-US" altLang="zh-CN" sz="2200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['cat',	1,</a:t>
            </a:r>
            <a:r>
              <a:rPr lang="en-US" altLang="zh-CN" sz="2200" b="1" spc="13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lang="en-US" altLang="zh-CN" sz="2200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2,	</a:t>
            </a:r>
            <a:r>
              <a:rPr lang="en-US" altLang="zh-CN" sz="2200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3,	</a:t>
            </a:r>
            <a:r>
              <a:rPr lang="en-US" altLang="zh-CN" sz="2200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4,</a:t>
            </a:r>
            <a:r>
              <a:rPr lang="en-US" altLang="zh-CN" sz="2200" b="1" spc="33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lang="en-US" altLang="zh-CN" sz="2200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'tiger',	1024]</a:t>
            </a:r>
            <a:endParaRPr lang="en-US" altLang="zh-CN" sz="2200" dirty="0">
              <a:latin typeface="Consolas" panose="020B0609020204030204"/>
              <a:cs typeface="Consolas" panose="020B0609020204030204"/>
            </a:endParaRPr>
          </a:p>
          <a:p>
            <a:pPr marL="16933" marR="3733707">
              <a:spcBef>
                <a:spcPts val="427"/>
              </a:spcBef>
              <a:tabLst>
                <a:tab pos="761134" algn="l"/>
                <a:tab pos="1319920" algn="l"/>
                <a:tab pos="1506182" algn="l"/>
              </a:tabLst>
            </a:pPr>
            <a:r>
              <a:rPr lang="en-US" altLang="zh-CN" sz="2200" b="1" spc="-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</a:t>
            </a:r>
            <a:r>
              <a:rPr lang="en-US" altLang="zh-CN" sz="2200" b="1" spc="20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lang="en-US" altLang="zh-CN" sz="2200" b="1" spc="20" dirty="0">
                <a:latin typeface="Consolas" panose="020B0609020204030204"/>
                <a:cs typeface="Consolas" panose="020B0609020204030204"/>
              </a:rPr>
              <a:t>a= </a:t>
            </a:r>
            <a:r>
              <a:rPr lang="en-US" altLang="zh-CN" sz="2200" b="1" spc="20" dirty="0" err="1">
                <a:latin typeface="Consolas" panose="020B0609020204030204"/>
                <a:cs typeface="Consolas" panose="020B0609020204030204"/>
              </a:rPr>
              <a:t>ls.</a:t>
            </a:r>
            <a:r>
              <a:rPr lang="en-US" altLang="zh-CN" sz="2200" b="1" spc="20" dirty="0" err="1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pop</a:t>
            </a:r>
            <a:r>
              <a:rPr lang="en-US" altLang="zh-CN" sz="2200" b="1" spc="20" dirty="0">
                <a:latin typeface="Consolas" panose="020B0609020204030204"/>
                <a:cs typeface="Consolas" panose="020B0609020204030204"/>
              </a:rPr>
              <a:t>(2)  </a:t>
            </a:r>
          </a:p>
          <a:p>
            <a:pPr marL="16933" marR="3733707">
              <a:spcBef>
                <a:spcPts val="427"/>
              </a:spcBef>
              <a:tabLst>
                <a:tab pos="761134" algn="l"/>
                <a:tab pos="1319920" algn="l"/>
                <a:tab pos="1506182" algn="l"/>
              </a:tabLst>
            </a:pPr>
            <a:r>
              <a:rPr lang="en-US" altLang="zh-CN" sz="2200" b="1" spc="2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#</a:t>
            </a:r>
            <a:r>
              <a:rPr lang="en-US" altLang="zh-CN" sz="2200" b="1" spc="20" dirty="0">
                <a:latin typeface="Consolas" panose="020B0609020204030204"/>
                <a:cs typeface="Consolas" panose="020B0609020204030204"/>
              </a:rPr>
              <a:t> ()</a:t>
            </a:r>
            <a:r>
              <a:rPr lang="zh-CN" altLang="en-US" sz="2200" b="1" spc="20" dirty="0">
                <a:latin typeface="Consolas" panose="020B0609020204030204"/>
                <a:cs typeface="Consolas" panose="020B0609020204030204"/>
              </a:rPr>
              <a:t>填写序号，不填序号，删除最后一个元素；</a:t>
            </a:r>
            <a:r>
              <a:rPr lang="en-US" altLang="zh-CN" sz="2200" b="1" spc="20" dirty="0">
                <a:latin typeface="Consolas" panose="020B0609020204030204"/>
                <a:cs typeface="Consolas" panose="020B0609020204030204"/>
              </a:rPr>
              <a:t>pop</a:t>
            </a:r>
            <a:r>
              <a:rPr lang="zh-CN" altLang="en-US" sz="2200" b="1" spc="20" dirty="0">
                <a:latin typeface="Consolas" panose="020B0609020204030204"/>
                <a:cs typeface="Consolas" panose="020B0609020204030204"/>
              </a:rPr>
              <a:t>的结果可保存</a:t>
            </a:r>
          </a:p>
          <a:p>
            <a:pPr marL="16933" marR="3733707">
              <a:spcBef>
                <a:spcPts val="427"/>
              </a:spcBef>
              <a:tabLst>
                <a:tab pos="761134" algn="l"/>
                <a:tab pos="1319920" algn="l"/>
                <a:tab pos="1506182" algn="l"/>
              </a:tabLst>
            </a:pPr>
            <a:r>
              <a:rPr lang="en-US" altLang="zh-CN" sz="2200" b="1" spc="-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 print </a:t>
            </a:r>
            <a:r>
              <a:rPr lang="en-US" altLang="zh-CN" sz="2200" b="1" spc="-7" dirty="0">
                <a:latin typeface="Consolas" panose="020B0609020204030204"/>
                <a:cs typeface="Consolas" panose="020B0609020204030204"/>
              </a:rPr>
              <a:t>(</a:t>
            </a:r>
            <a:r>
              <a:rPr lang="en-US" altLang="zh-CN" sz="2200" b="1" spc="-7" dirty="0" err="1">
                <a:latin typeface="Consolas" panose="020B0609020204030204"/>
                <a:cs typeface="Consolas" panose="020B0609020204030204"/>
              </a:rPr>
              <a:t>ls,a</a:t>
            </a:r>
            <a:r>
              <a:rPr lang="en-US" altLang="zh-CN" sz="2200" b="1" spc="-7" dirty="0">
                <a:latin typeface="Consolas" panose="020B0609020204030204"/>
                <a:cs typeface="Consolas" panose="020B0609020204030204"/>
              </a:rPr>
              <a:t>)</a:t>
            </a:r>
          </a:p>
          <a:p>
            <a:pPr marL="16933" marR="3733707">
              <a:spcBef>
                <a:spcPts val="427"/>
              </a:spcBef>
              <a:tabLst>
                <a:tab pos="761134" algn="l"/>
                <a:tab pos="1319920" algn="l"/>
                <a:tab pos="1506182" algn="l"/>
              </a:tabLst>
            </a:pPr>
            <a:r>
              <a:rPr lang="en-US" altLang="zh-CN" sz="2200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['cat',	1,</a:t>
            </a:r>
            <a:r>
              <a:rPr lang="en-US" altLang="zh-CN" sz="2200" b="1" spc="13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lang="en-US" altLang="zh-CN" sz="2200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3,	</a:t>
            </a:r>
            <a:r>
              <a:rPr lang="en-US" altLang="zh-CN" sz="2200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4,</a:t>
            </a:r>
            <a:r>
              <a:rPr lang="en-US" altLang="zh-CN" sz="2200" b="1" spc="33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lang="en-US" altLang="zh-CN" sz="2200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'tiger',	1024] 2</a:t>
            </a:r>
          </a:p>
          <a:p>
            <a:pPr marL="16933" marR="3733707">
              <a:spcBef>
                <a:spcPts val="427"/>
              </a:spcBef>
              <a:tabLst>
                <a:tab pos="761134" algn="l"/>
                <a:tab pos="1319920" algn="l"/>
                <a:tab pos="1506182" algn="l"/>
              </a:tabLst>
            </a:pPr>
            <a:r>
              <a:rPr lang="en-US" altLang="zh-CN" sz="2200" b="1" spc="-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</a:t>
            </a:r>
            <a:r>
              <a:rPr lang="en-US" altLang="zh-CN" sz="2200" b="1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lang="en-US" altLang="zh-CN" sz="2200" b="1" dirty="0">
                <a:latin typeface="Consolas" panose="020B0609020204030204"/>
                <a:cs typeface="Consolas" panose="020B0609020204030204"/>
              </a:rPr>
              <a:t>b=</a:t>
            </a:r>
            <a:r>
              <a:rPr lang="en-US" altLang="zh-CN" sz="2200" b="1" spc="-7" dirty="0" err="1">
                <a:latin typeface="Consolas" panose="020B0609020204030204"/>
                <a:cs typeface="Consolas" panose="020B0609020204030204"/>
              </a:rPr>
              <a:t>ls.</a:t>
            </a:r>
            <a:r>
              <a:rPr lang="en-US" altLang="zh-CN" sz="2200" b="1" spc="-7" dirty="0" err="1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remove</a:t>
            </a:r>
            <a:r>
              <a:rPr lang="en-US" altLang="zh-CN" sz="2200" b="1" spc="-7" dirty="0">
                <a:latin typeface="Consolas" panose="020B0609020204030204"/>
                <a:cs typeface="Consolas" panose="020B0609020204030204"/>
              </a:rPr>
              <a:t>(“tiger”) </a:t>
            </a:r>
          </a:p>
          <a:p>
            <a:pPr marL="16933" marR="3733707">
              <a:spcBef>
                <a:spcPts val="427"/>
              </a:spcBef>
              <a:tabLst>
                <a:tab pos="761134" algn="l"/>
                <a:tab pos="1319920" algn="l"/>
                <a:tab pos="1506182" algn="l"/>
              </a:tabLst>
            </a:pPr>
            <a:r>
              <a:rPr lang="en-US" altLang="zh-CN" sz="2200" b="1" spc="20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#</a:t>
            </a:r>
            <a:r>
              <a:rPr lang="en-US" altLang="zh-CN" sz="2200" b="1" spc="20" dirty="0">
                <a:latin typeface="Consolas" panose="020B0609020204030204"/>
                <a:cs typeface="Consolas" panose="020B0609020204030204"/>
              </a:rPr>
              <a:t> ()</a:t>
            </a:r>
            <a:r>
              <a:rPr lang="zh-CN" altLang="en-US" sz="2200" b="1" spc="20" dirty="0">
                <a:latin typeface="Consolas" panose="020B0609020204030204"/>
                <a:cs typeface="Consolas" panose="020B0609020204030204"/>
              </a:rPr>
              <a:t>填写元素</a:t>
            </a:r>
            <a:r>
              <a:rPr lang="en-US" altLang="zh-CN" sz="2200" b="1" spc="20" dirty="0">
                <a:latin typeface="Consolas" panose="020B0609020204030204"/>
                <a:cs typeface="Consolas" panose="020B0609020204030204"/>
              </a:rPr>
              <a:t>,remove</a:t>
            </a:r>
            <a:r>
              <a:rPr lang="zh-CN" altLang="en-US" sz="2200" b="1" spc="20" dirty="0">
                <a:latin typeface="Consolas" panose="020B0609020204030204"/>
                <a:cs typeface="Consolas" panose="020B0609020204030204"/>
              </a:rPr>
              <a:t>的结果不保存</a:t>
            </a:r>
            <a:endParaRPr lang="zh-CN" altLang="en-US" sz="2200" dirty="0">
              <a:latin typeface="Consolas" panose="020B0609020204030204"/>
              <a:cs typeface="Consolas" panose="020B0609020204030204"/>
            </a:endParaRPr>
          </a:p>
          <a:p>
            <a:pPr marL="16933">
              <a:spcBef>
                <a:spcPts val="1600"/>
              </a:spcBef>
              <a:tabLst>
                <a:tab pos="761134" algn="l"/>
                <a:tab pos="1319920" algn="l"/>
                <a:tab pos="3555911" algn="l"/>
                <a:tab pos="4114697" algn="l"/>
                <a:tab pos="5232269" algn="l"/>
              </a:tabLst>
            </a:pPr>
            <a:r>
              <a:rPr lang="en-US" altLang="zh-CN" sz="2200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['cat', 1,3,4,</a:t>
            </a:r>
            <a:r>
              <a:rPr lang="en-US" altLang="zh-CN" sz="2200" b="1" spc="33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lang="en-US" altLang="zh-CN" sz="2200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1024</a:t>
            </a:r>
            <a:r>
              <a:rPr lang="en-US" altLang="zh-CN" sz="2200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] None</a:t>
            </a:r>
            <a:endParaRPr lang="en-US" altLang="zh-CN" sz="2200" dirty="0">
              <a:latin typeface="Consolas" panose="020B0609020204030204"/>
              <a:cs typeface="Consolas" panose="020B0609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4501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809254" y="530967"/>
            <a:ext cx="7488767" cy="694207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dirty="0"/>
              <a:t>列表类型操作函数和方法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129089"/>
              </p:ext>
            </p:extLst>
          </p:nvPr>
        </p:nvGraphicFramePr>
        <p:xfrm>
          <a:off x="643738" y="1714162"/>
          <a:ext cx="10888133" cy="3520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31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6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函数或方法</a:t>
                      </a:r>
                      <a:endParaRPr sz="24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0433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描述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0433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ls.</a:t>
                      </a:r>
                      <a:r>
                        <a:rPr sz="2700" spc="-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append</a:t>
                      </a: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(x)</a:t>
                      </a:r>
                      <a:endParaRPr sz="27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在列表ls最后增加一个元素x</a:t>
                      </a:r>
                    </a:p>
                  </a:txBody>
                  <a:tcPr marL="0" marR="0" marT="12954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7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ls.clear()</a:t>
                      </a:r>
                      <a:endParaRPr sz="27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删除列表ls中所有元素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954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ls.</a:t>
                      </a:r>
                      <a:r>
                        <a:rPr sz="2700" spc="-5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copy</a:t>
                      </a: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()</a:t>
                      </a:r>
                      <a:endParaRPr sz="27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生成一个新列表，赋</a:t>
                      </a: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值</a:t>
                      </a:r>
                      <a:r>
                        <a:rPr sz="2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ls中所有元素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954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3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7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ls.</a:t>
                      </a:r>
                      <a:r>
                        <a:rPr sz="27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insert</a:t>
                      </a:r>
                      <a:r>
                        <a:rPr sz="27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(i,x)</a:t>
                      </a:r>
                    </a:p>
                  </a:txBody>
                  <a:tcPr marL="0" marR="0" marT="821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在列表ls的第i位置增加元</a:t>
                      </a:r>
                      <a:r>
                        <a:rPr sz="24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素</a:t>
                      </a: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x</a:t>
                      </a:r>
                    </a:p>
                  </a:txBody>
                  <a:tcPr marL="0" marR="0" marT="12954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3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700" spc="-5" dirty="0" err="1">
                          <a:latin typeface="微软雅黑" panose="020B0503020204020204" charset="-122"/>
                          <a:cs typeface="微软雅黑" panose="020B0503020204020204" charset="-122"/>
                        </a:rPr>
                        <a:t>ls.</a:t>
                      </a:r>
                      <a:r>
                        <a:rPr lang="en-US" sz="2700" spc="-5" dirty="0" err="1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extend</a:t>
                      </a: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(</a:t>
                      </a:r>
                      <a:r>
                        <a:rPr lang="en-US" sz="2700" spc="-5" dirty="0" err="1">
                          <a:latin typeface="微软雅黑" panose="020B0503020204020204" charset="-122"/>
                          <a:cs typeface="微软雅黑" panose="020B0503020204020204" charset="-122"/>
                        </a:rPr>
                        <a:t>lt</a:t>
                      </a: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)</a:t>
                      </a:r>
                      <a:endParaRPr sz="27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在列表ls最后增加</a:t>
                      </a:r>
                      <a:r>
                        <a:rPr lang="zh-CN" altLang="en-US" sz="24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列表</a:t>
                      </a:r>
                      <a:r>
                        <a:rPr lang="en-US" altLang="zh-CN" sz="2400" dirty="0" err="1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lt</a:t>
                      </a:r>
                      <a:r>
                        <a:rPr lang="zh-CN" altLang="en-US" sz="2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中的全部</a:t>
                      </a:r>
                      <a:r>
                        <a:rPr sz="2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元素</a:t>
                      </a:r>
                      <a:endParaRPr sz="24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charset="-122"/>
                      </a:endParaRPr>
                    </a:p>
                  </a:txBody>
                  <a:tcPr marL="0" marR="0" marT="129540" marB="0">
                    <a:lnL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7950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1507" y="1426987"/>
            <a:ext cx="10061023" cy="4326420"/>
          </a:xfrm>
          <a:prstGeom prst="rect">
            <a:avLst/>
          </a:prstGeom>
        </p:spPr>
        <p:txBody>
          <a:bodyPr vert="horz" wrap="square" lIns="0" tIns="220133" rIns="0" bIns="0" rtlCol="0">
            <a:spAutoFit/>
          </a:bodyPr>
          <a:lstStyle/>
          <a:p>
            <a:pPr marL="16933">
              <a:spcBef>
                <a:spcPts val="1733"/>
              </a:spcBef>
              <a:tabLst>
                <a:tab pos="1319920" algn="l"/>
              </a:tabLst>
            </a:pPr>
            <a:r>
              <a:rPr sz="2667" b="1" spc="-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</a:t>
            </a:r>
            <a:r>
              <a:rPr sz="2667" b="1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67" b="1" spc="-7" dirty="0">
                <a:latin typeface="Consolas" panose="020B0609020204030204"/>
                <a:cs typeface="Consolas" panose="020B0609020204030204"/>
              </a:rPr>
              <a:t>ls	= [</a:t>
            </a:r>
            <a:r>
              <a:rPr sz="2667" b="1" spc="-7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"cat"</a:t>
            </a:r>
            <a:r>
              <a:rPr sz="2667" b="1" spc="-7" dirty="0">
                <a:latin typeface="Consolas" panose="020B0609020204030204"/>
                <a:cs typeface="Consolas" panose="020B0609020204030204"/>
              </a:rPr>
              <a:t>, </a:t>
            </a:r>
            <a:r>
              <a:rPr sz="2667" b="1" spc="-7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"dog"</a:t>
            </a:r>
            <a:r>
              <a:rPr sz="2667" b="1" spc="-7" dirty="0">
                <a:latin typeface="Consolas" panose="020B0609020204030204"/>
                <a:cs typeface="Consolas" panose="020B0609020204030204"/>
              </a:rPr>
              <a:t>, </a:t>
            </a:r>
            <a:r>
              <a:rPr sz="2667" b="1" spc="-7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"tiger"</a:t>
            </a:r>
            <a:r>
              <a:rPr sz="2667" b="1" spc="-7" dirty="0">
                <a:latin typeface="Consolas" panose="020B0609020204030204"/>
                <a:cs typeface="Consolas" panose="020B0609020204030204"/>
              </a:rPr>
              <a:t>,</a:t>
            </a:r>
            <a:r>
              <a:rPr sz="2667" b="1" spc="27" dirty="0">
                <a:latin typeface="Consolas" panose="020B0609020204030204"/>
                <a:cs typeface="Consolas" panose="020B0609020204030204"/>
              </a:rPr>
              <a:t> </a:t>
            </a:r>
            <a:r>
              <a:rPr sz="2667" b="1" spc="-7" dirty="0">
                <a:latin typeface="Consolas" panose="020B0609020204030204"/>
                <a:cs typeface="Consolas" panose="020B0609020204030204"/>
              </a:rPr>
              <a:t>1024]</a:t>
            </a:r>
            <a:endParaRPr sz="2667" dirty="0">
              <a:latin typeface="Consolas" panose="020B0609020204030204"/>
              <a:cs typeface="Consolas" panose="020B0609020204030204"/>
            </a:endParaRPr>
          </a:p>
          <a:p>
            <a:pPr marL="16933">
              <a:spcBef>
                <a:spcPts val="1600"/>
              </a:spcBef>
            </a:pPr>
            <a:r>
              <a:rPr sz="2667" b="1" spc="-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 </a:t>
            </a:r>
            <a:r>
              <a:rPr sz="2667" b="1" spc="-7" dirty="0" err="1">
                <a:latin typeface="Consolas" panose="020B0609020204030204"/>
                <a:cs typeface="Consolas" panose="020B0609020204030204"/>
              </a:rPr>
              <a:t>ls.</a:t>
            </a:r>
            <a:r>
              <a:rPr sz="2667" b="1" spc="-7" dirty="0" err="1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append</a:t>
            </a:r>
            <a:r>
              <a:rPr sz="2667" b="1" spc="-7" dirty="0">
                <a:latin typeface="Consolas" panose="020B0609020204030204"/>
                <a:cs typeface="Consolas" panose="020B0609020204030204"/>
              </a:rPr>
              <a:t>(1234)</a:t>
            </a:r>
            <a:r>
              <a:rPr lang="en-US" sz="2667" b="1" spc="-7" dirty="0">
                <a:latin typeface="Consolas" panose="020B0609020204030204"/>
                <a:cs typeface="Consolas" panose="020B0609020204030204"/>
              </a:rPr>
              <a:t> </a:t>
            </a:r>
            <a:r>
              <a:rPr lang="en-US" sz="2667" b="1" spc="-7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#</a:t>
            </a:r>
            <a:r>
              <a:rPr lang="zh-CN" altLang="en-US" sz="2667" b="1" spc="-7" dirty="0">
                <a:latin typeface="Consolas" panose="020B0609020204030204"/>
                <a:cs typeface="Consolas" panose="020B0609020204030204"/>
              </a:rPr>
              <a:t>只能</a:t>
            </a:r>
            <a:r>
              <a:rPr lang="zh-CN" altLang="en-US" sz="2667" b="1" spc="-7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增加一个元素</a:t>
            </a:r>
            <a:endParaRPr sz="2667" dirty="0">
              <a:solidFill>
                <a:srgbClr val="C00000"/>
              </a:solidFill>
              <a:latin typeface="Consolas" panose="020B0609020204030204"/>
              <a:cs typeface="Consolas" panose="020B0609020204030204"/>
            </a:endParaRPr>
          </a:p>
          <a:p>
            <a:pPr marL="16933">
              <a:spcBef>
                <a:spcPts val="1600"/>
              </a:spcBef>
              <a:tabLst>
                <a:tab pos="1506182" algn="l"/>
                <a:tab pos="4487221" algn="l"/>
              </a:tabLst>
            </a:pPr>
            <a:r>
              <a:rPr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['cat',	'dog',</a:t>
            </a:r>
            <a:r>
              <a:rPr sz="2667" b="1" spc="4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'tiger',	1024,</a:t>
            </a:r>
            <a:r>
              <a:rPr sz="2667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1234]</a:t>
            </a:r>
            <a:endParaRPr sz="2667" dirty="0">
              <a:latin typeface="Consolas" panose="020B0609020204030204"/>
              <a:cs typeface="Consolas" panose="020B0609020204030204"/>
            </a:endParaRPr>
          </a:p>
          <a:p>
            <a:pPr marL="16933">
              <a:spcBef>
                <a:spcPts val="1600"/>
              </a:spcBef>
              <a:tabLst>
                <a:tab pos="3183387" algn="l"/>
              </a:tabLst>
            </a:pPr>
            <a:r>
              <a:rPr sz="2667" b="1" spc="-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</a:t>
            </a:r>
            <a:r>
              <a:rPr sz="2667" b="1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67" b="1" dirty="0">
                <a:latin typeface="Consolas" panose="020B0609020204030204"/>
                <a:cs typeface="Consolas" panose="020B0609020204030204"/>
              </a:rPr>
              <a:t>ls.</a:t>
            </a:r>
            <a:r>
              <a:rPr sz="2667" b="1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insert</a:t>
            </a:r>
            <a:r>
              <a:rPr sz="2667" b="1" dirty="0">
                <a:latin typeface="Consolas" panose="020B0609020204030204"/>
                <a:cs typeface="Consolas" panose="020B0609020204030204"/>
              </a:rPr>
              <a:t>(3,	</a:t>
            </a:r>
            <a:r>
              <a:rPr sz="2667" b="1" spc="-7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"human"</a:t>
            </a:r>
            <a:r>
              <a:rPr sz="2667" b="1" spc="-7" dirty="0">
                <a:latin typeface="Consolas" panose="020B0609020204030204"/>
                <a:cs typeface="Consolas" panose="020B0609020204030204"/>
              </a:rPr>
              <a:t>)</a:t>
            </a:r>
            <a:r>
              <a:rPr lang="en-US" sz="2667" b="1" spc="-7" dirty="0">
                <a:latin typeface="Consolas" panose="020B0609020204030204"/>
                <a:cs typeface="Consolas" panose="020B0609020204030204"/>
              </a:rPr>
              <a:t> </a:t>
            </a:r>
            <a:r>
              <a:rPr lang="en-US" altLang="zh-CN" sz="2667" b="1" spc="-7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#</a:t>
            </a:r>
            <a:r>
              <a:rPr lang="zh-CN" altLang="en-US" sz="2667" b="1" spc="-7" dirty="0">
                <a:latin typeface="Consolas" panose="020B0609020204030204"/>
                <a:cs typeface="Consolas" panose="020B0609020204030204"/>
              </a:rPr>
              <a:t>只能插入一个元素</a:t>
            </a:r>
            <a:endParaRPr sz="2667" dirty="0">
              <a:latin typeface="Consolas" panose="020B0609020204030204"/>
              <a:cs typeface="Consolas" panose="020B0609020204030204"/>
            </a:endParaRPr>
          </a:p>
          <a:p>
            <a:pPr marL="16933">
              <a:spcBef>
                <a:spcPts val="1600"/>
              </a:spcBef>
              <a:tabLst>
                <a:tab pos="1506182" algn="l"/>
                <a:tab pos="4487221" algn="l"/>
                <a:tab pos="6163579" algn="l"/>
                <a:tab pos="7281151" algn="l"/>
              </a:tabLst>
            </a:pPr>
            <a:r>
              <a:rPr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['ca</a:t>
            </a:r>
            <a:r>
              <a:rPr sz="2667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t</a:t>
            </a:r>
            <a:r>
              <a:rPr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',</a:t>
            </a:r>
            <a:r>
              <a:rPr sz="2667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	</a:t>
            </a:r>
            <a:r>
              <a:rPr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'</a:t>
            </a:r>
            <a:r>
              <a:rPr sz="2667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d</a:t>
            </a:r>
            <a:r>
              <a:rPr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og',</a:t>
            </a:r>
            <a:r>
              <a:rPr sz="2667" b="1" spc="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'tig</a:t>
            </a:r>
            <a:r>
              <a:rPr sz="2667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e</a:t>
            </a:r>
            <a:r>
              <a:rPr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r',</a:t>
            </a:r>
            <a:r>
              <a:rPr sz="2667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	'</a:t>
            </a:r>
            <a:r>
              <a:rPr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huma</a:t>
            </a:r>
            <a:r>
              <a:rPr sz="2667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n</a:t>
            </a:r>
            <a:r>
              <a:rPr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',</a:t>
            </a:r>
            <a:r>
              <a:rPr sz="2667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	</a:t>
            </a:r>
            <a:r>
              <a:rPr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2667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24,</a:t>
            </a:r>
            <a:r>
              <a:rPr sz="2667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	1</a:t>
            </a:r>
            <a:r>
              <a:rPr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234]</a:t>
            </a:r>
            <a:endParaRPr sz="2667" dirty="0">
              <a:latin typeface="Consolas" panose="020B0609020204030204"/>
              <a:cs typeface="Consolas" panose="020B0609020204030204"/>
            </a:endParaRPr>
          </a:p>
          <a:p>
            <a:pPr marL="16933">
              <a:spcBef>
                <a:spcPts val="1600"/>
              </a:spcBef>
            </a:pPr>
            <a:r>
              <a:rPr sz="2667" b="1" spc="-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 </a:t>
            </a:r>
            <a:r>
              <a:rPr sz="2667" b="1" dirty="0" err="1">
                <a:latin typeface="Consolas" panose="020B0609020204030204"/>
                <a:cs typeface="Consolas" panose="020B0609020204030204"/>
              </a:rPr>
              <a:t>ls.</a:t>
            </a:r>
            <a:r>
              <a:rPr lang="en-US" sz="2667" b="1" dirty="0" err="1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extend</a:t>
            </a:r>
            <a:r>
              <a:rPr sz="2667" b="1" dirty="0">
                <a:latin typeface="Consolas" panose="020B0609020204030204"/>
                <a:cs typeface="Consolas" panose="020B0609020204030204"/>
              </a:rPr>
              <a:t>(</a:t>
            </a:r>
            <a:r>
              <a:rPr lang="en-US" sz="2667" b="1" dirty="0">
                <a:latin typeface="Consolas" panose="020B0609020204030204"/>
                <a:cs typeface="Consolas" panose="020B0609020204030204"/>
              </a:rPr>
              <a:t>[1,2,3]</a:t>
            </a:r>
            <a:r>
              <a:rPr sz="2667" b="1" dirty="0">
                <a:latin typeface="Consolas" panose="020B0609020204030204"/>
                <a:cs typeface="Consolas" panose="020B0609020204030204"/>
              </a:rPr>
              <a:t>)</a:t>
            </a:r>
            <a:r>
              <a:rPr lang="zh-CN" altLang="en-US" sz="2667" b="1" spc="-7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lang="en-US" altLang="zh-CN" sz="2667" b="1" spc="-7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#</a:t>
            </a:r>
            <a:r>
              <a:rPr lang="zh-CN" altLang="en-US" sz="2667" b="1" spc="-7" dirty="0">
                <a:latin typeface="Consolas" panose="020B0609020204030204"/>
                <a:cs typeface="Consolas" panose="020B0609020204030204"/>
              </a:rPr>
              <a:t>插入一个列表</a:t>
            </a:r>
            <a:endParaRPr sz="2667" dirty="0">
              <a:latin typeface="Consolas" panose="020B0609020204030204"/>
              <a:cs typeface="Consolas" panose="020B0609020204030204"/>
            </a:endParaRPr>
          </a:p>
          <a:p>
            <a:pPr marL="16933">
              <a:spcBef>
                <a:spcPts val="1600"/>
              </a:spcBef>
              <a:tabLst>
                <a:tab pos="1506182" algn="l"/>
                <a:tab pos="4487221" algn="l"/>
                <a:tab pos="6163579" algn="l"/>
                <a:tab pos="7281151" algn="l"/>
              </a:tabLst>
            </a:pPr>
            <a:r>
              <a:rPr lang="en-US" altLang="zh-CN"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[‘ca</a:t>
            </a:r>
            <a:r>
              <a:rPr lang="en-US" altLang="zh-CN" sz="2667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t</a:t>
            </a:r>
            <a:r>
              <a:rPr lang="en-US" altLang="zh-CN"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’,</a:t>
            </a:r>
            <a:r>
              <a:rPr lang="en-US" altLang="zh-CN" sz="2667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	</a:t>
            </a:r>
            <a:r>
              <a:rPr lang="en-US" altLang="zh-CN"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‘</a:t>
            </a:r>
            <a:r>
              <a:rPr lang="en-US" altLang="zh-CN" sz="2667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d</a:t>
            </a:r>
            <a:r>
              <a:rPr lang="en-US" altLang="zh-CN"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og’,</a:t>
            </a:r>
            <a:r>
              <a:rPr lang="en-US" altLang="zh-CN" sz="2667" b="1" spc="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lang="en-US" altLang="zh-CN"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‘tig</a:t>
            </a:r>
            <a:r>
              <a:rPr lang="en-US" altLang="zh-CN" sz="2667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e</a:t>
            </a:r>
            <a:r>
              <a:rPr lang="en-US" altLang="zh-CN"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r’,</a:t>
            </a:r>
            <a:r>
              <a:rPr lang="en-US" altLang="zh-CN" sz="2667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	‘</a:t>
            </a:r>
            <a:r>
              <a:rPr lang="en-US" altLang="zh-CN"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huma</a:t>
            </a:r>
            <a:r>
              <a:rPr lang="en-US" altLang="zh-CN" sz="2667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n</a:t>
            </a:r>
            <a:r>
              <a:rPr lang="en-US" altLang="zh-CN"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’,</a:t>
            </a:r>
            <a:r>
              <a:rPr lang="en-US" altLang="zh-CN" sz="2667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	</a:t>
            </a:r>
            <a:r>
              <a:rPr lang="en-US" altLang="zh-CN"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lang="en-US" altLang="zh-CN" sz="2667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lang="en-US" altLang="zh-CN"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24,</a:t>
            </a:r>
            <a:r>
              <a:rPr lang="en-US" altLang="zh-CN" sz="2667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	1</a:t>
            </a:r>
            <a:r>
              <a:rPr lang="en-US" altLang="zh-CN"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234</a:t>
            </a:r>
            <a:r>
              <a:rPr lang="zh-CN" altLang="en-US"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，</a:t>
            </a:r>
            <a:r>
              <a:rPr lang="en-US" altLang="zh-CN"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lang="zh-CN" altLang="en-US"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，</a:t>
            </a:r>
            <a:r>
              <a:rPr lang="en-US" altLang="zh-CN"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2</a:t>
            </a:r>
            <a:r>
              <a:rPr lang="zh-CN" altLang="en-US"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，</a:t>
            </a:r>
            <a:r>
              <a:rPr lang="en-US" altLang="zh-CN"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3]</a:t>
            </a:r>
            <a:endParaRPr lang="en-US" altLang="zh-CN" sz="2667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1307805" y="542924"/>
            <a:ext cx="12801600" cy="694207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7780">
              <a:lnSpc>
                <a:spcPct val="100000"/>
              </a:lnSpc>
              <a:spcBef>
                <a:spcPts val="133"/>
              </a:spcBef>
            </a:pPr>
            <a:r>
              <a:rPr dirty="0"/>
              <a:t>列表类型操作</a:t>
            </a:r>
          </a:p>
        </p:txBody>
      </p:sp>
      <p:sp>
        <p:nvSpPr>
          <p:cNvPr id="4" name="矩形 3"/>
          <p:cNvSpPr/>
          <p:nvPr/>
        </p:nvSpPr>
        <p:spPr>
          <a:xfrm>
            <a:off x="5903902" y="62841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</a:p>
        </p:txBody>
      </p:sp>
    </p:spTree>
    <p:extLst>
      <p:ext uri="{BB962C8B-B14F-4D97-AF65-F5344CB8AC3E}">
        <p14:creationId xmlns:p14="http://schemas.microsoft.com/office/powerpoint/2010/main" val="259372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352718" y="625857"/>
            <a:ext cx="7488767" cy="694207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dirty="0"/>
              <a:t>列表类型操作函数和方法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337851"/>
              </p:ext>
            </p:extLst>
          </p:nvPr>
        </p:nvGraphicFramePr>
        <p:xfrm>
          <a:off x="653034" y="1648848"/>
          <a:ext cx="10888133" cy="3235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31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6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函数或方法</a:t>
                      </a:r>
                      <a:endParaRPr sz="24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0433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描述</a:t>
                      </a:r>
                      <a:endParaRPr sz="24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0433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27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7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ls.</a:t>
                      </a:r>
                      <a:r>
                        <a:rPr sz="2700" spc="-10" dirty="0">
                          <a:solidFill>
                            <a:srgbClr val="0000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reverse</a:t>
                      </a:r>
                      <a:r>
                        <a:rPr sz="27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()</a:t>
                      </a:r>
                      <a:endParaRPr sz="27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21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081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7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2400" spc="-5" dirty="0" err="1">
                          <a:latin typeface="微软雅黑" panose="020B0503020204020204" charset="-122"/>
                          <a:cs typeface="微软雅黑" panose="020B0503020204020204" charset="-122"/>
                        </a:rPr>
                        <a:t>将列表ls中的元素</a:t>
                      </a:r>
                      <a:r>
                        <a:rPr lang="zh-CN" altLang="en-US" sz="2400" spc="-5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逆序排列（反转），会改变</a:t>
                      </a:r>
                      <a:r>
                        <a:rPr lang="zh-CN" altLang="en-US" sz="2400" spc="-5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列表中元素的顺序</a:t>
                      </a:r>
                      <a:endParaRPr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charset="-122"/>
                      </a:endParaRPr>
                    </a:p>
                  </a:txBody>
                  <a:tcPr marL="0" marR="0" marT="130387" marB="0">
                    <a:lnL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700" spc="-10" dirty="0" err="1">
                          <a:latin typeface="微软雅黑" panose="020B0503020204020204" charset="-122"/>
                          <a:cs typeface="微软雅黑" panose="020B0503020204020204" charset="-122"/>
                        </a:rPr>
                        <a:t>ls.</a:t>
                      </a:r>
                      <a:r>
                        <a:rPr lang="en-US" sz="2700" spc="-10" dirty="0" err="1">
                          <a:solidFill>
                            <a:srgbClr val="0000FF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sort</a:t>
                      </a:r>
                      <a:r>
                        <a:rPr sz="27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()</a:t>
                      </a:r>
                      <a:endParaRPr sz="27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21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400" dirty="0" err="1">
                          <a:latin typeface="微软雅黑" panose="020B0503020204020204" charset="-122"/>
                          <a:cs typeface="微软雅黑" panose="020B0503020204020204" charset="-122"/>
                        </a:rPr>
                        <a:t>将列表ls中元素</a:t>
                      </a:r>
                      <a:r>
                        <a:rPr lang="zh-CN" altLang="en-US" sz="24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升序排列  </a:t>
                      </a:r>
                      <a:r>
                        <a:rPr lang="en-US" altLang="zh-CN" sz="24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ls.sort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(</a:t>
                      </a:r>
                      <a:r>
                        <a:rPr lang="en-US" altLang="zh-CN" sz="2400" dirty="0">
                          <a:solidFill>
                            <a:srgbClr val="0000F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reverse=True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) 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降序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..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，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charset="-122"/>
                      </a:endParaRPr>
                    </a:p>
                    <a:p>
                      <a:pPr marL="17081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7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spc="-5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会改变</a:t>
                      </a:r>
                      <a:r>
                        <a:rPr lang="zh-CN" altLang="en-US" sz="2400" spc="-5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列表中元素的顺序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charset="-122"/>
                      </a:endParaRPr>
                    </a:p>
                  </a:txBody>
                  <a:tcPr marL="0" marR="0" marT="130387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 cap="flat" cmpd="sng" algn="ctr">
                      <a:solidFill>
                        <a:srgbClr val="FF69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lang="en-US" sz="2700" spc="-1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sorted</a:t>
                      </a:r>
                      <a:r>
                        <a:rPr sz="2700" spc="-1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7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(</a:t>
                      </a:r>
                      <a:r>
                        <a:rPr lang="en-US" sz="27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ls</a:t>
                      </a:r>
                      <a:r>
                        <a:rPr sz="27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)</a:t>
                      </a:r>
                      <a:endParaRPr sz="27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21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0815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7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spc="-5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将</a:t>
                      </a:r>
                      <a:r>
                        <a:rPr lang="en-US" sz="2400" spc="-5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( )</a:t>
                      </a:r>
                      <a:r>
                        <a:rPr lang="zh-CN" altLang="en-US" sz="2400" spc="-5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中的内容升序排列，</a:t>
                      </a:r>
                      <a:r>
                        <a:rPr lang="en-US" altLang="zh-CN" sz="2400" spc="-5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(</a:t>
                      </a:r>
                      <a:r>
                        <a:rPr lang="en-US" altLang="zh-CN" sz="2400" spc="-5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ls,reverse</a:t>
                      </a:r>
                      <a:r>
                        <a:rPr lang="en-US" altLang="zh-CN" sz="2400" spc="-5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=True)</a:t>
                      </a:r>
                      <a:r>
                        <a:rPr sz="2400" spc="-5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将</a:t>
                      </a:r>
                      <a:r>
                        <a:rPr lang="en-US" sz="2400" spc="-5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()</a:t>
                      </a:r>
                      <a:r>
                        <a:rPr sz="2400" spc="-5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中的元素</a:t>
                      </a:r>
                      <a:r>
                        <a:rPr lang="zh-CN" altLang="en-US" sz="2400" spc="-5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降序排列，</a:t>
                      </a:r>
                      <a:r>
                        <a:rPr lang="zh-CN" altLang="en-US" sz="2400" spc="-5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不会改变</a:t>
                      </a:r>
                      <a:r>
                        <a:rPr lang="zh-CN" altLang="en-US" sz="2400" spc="-5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列表中元素的顺序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charset="-122"/>
                      </a:endParaRPr>
                    </a:p>
                  </a:txBody>
                  <a:tcPr marL="0" marR="0" marT="130387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012371" y="5497286"/>
            <a:ext cx="10613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.reverse()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.sort()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不能嵌入在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print()  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 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</a:t>
            </a:r>
            <a:r>
              <a:rPr lang="en-US" altLang="zh-CN" sz="24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ls.reverse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())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是错误的 </a:t>
            </a:r>
          </a:p>
        </p:txBody>
      </p:sp>
    </p:spTree>
    <p:extLst>
      <p:ext uri="{BB962C8B-B14F-4D97-AF65-F5344CB8AC3E}">
        <p14:creationId xmlns:p14="http://schemas.microsoft.com/office/powerpoint/2010/main" val="2814544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1507" y="1322625"/>
            <a:ext cx="8230447" cy="3095185"/>
          </a:xfrm>
          <a:prstGeom prst="rect">
            <a:avLst/>
          </a:prstGeom>
        </p:spPr>
        <p:txBody>
          <a:bodyPr vert="horz" wrap="square" lIns="0" tIns="220133" rIns="0" bIns="0" rtlCol="0">
            <a:spAutoFit/>
          </a:bodyPr>
          <a:lstStyle/>
          <a:p>
            <a:pPr marL="16933">
              <a:spcBef>
                <a:spcPts val="1733"/>
              </a:spcBef>
              <a:tabLst>
                <a:tab pos="1319920" algn="l"/>
              </a:tabLst>
            </a:pPr>
            <a:r>
              <a:rPr sz="2667" b="1" spc="-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</a:t>
            </a:r>
            <a:r>
              <a:rPr sz="2667" b="1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67" b="1" spc="-7" dirty="0">
                <a:latin typeface="Consolas" panose="020B0609020204030204"/>
                <a:cs typeface="Consolas" panose="020B0609020204030204"/>
              </a:rPr>
              <a:t>ls	= [</a:t>
            </a:r>
            <a:r>
              <a:rPr lang="en-US" sz="2667" b="1" spc="-7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lang="zh-CN" altLang="en-US" sz="2667" b="1" spc="-7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，</a:t>
            </a:r>
            <a:r>
              <a:rPr lang="en-US" altLang="zh-CN" sz="2667" b="1" spc="-7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2</a:t>
            </a:r>
            <a:r>
              <a:rPr lang="zh-CN" altLang="en-US" sz="2667" b="1" spc="-7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，</a:t>
            </a:r>
            <a:r>
              <a:rPr lang="en-US" altLang="zh-CN" sz="2667" b="1" spc="-7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3</a:t>
            </a:r>
            <a:r>
              <a:rPr lang="zh-CN" altLang="en-US" sz="2667" b="1" spc="-7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，</a:t>
            </a:r>
            <a:r>
              <a:rPr lang="en-US" altLang="zh-CN" sz="2667" b="1" spc="-7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4</a:t>
            </a:r>
            <a:r>
              <a:rPr lang="zh-CN" altLang="en-US" sz="2667" b="1" spc="-7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，</a:t>
            </a:r>
            <a:r>
              <a:rPr lang="en-US" altLang="zh-CN" sz="2667" b="1" spc="-7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3</a:t>
            </a:r>
            <a:r>
              <a:rPr lang="zh-CN" altLang="en-US" sz="2667" b="1" spc="-7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，</a:t>
            </a:r>
            <a:r>
              <a:rPr lang="en-US" altLang="zh-CN" sz="2667" b="1" spc="-7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2</a:t>
            </a:r>
            <a:r>
              <a:rPr lang="zh-CN" altLang="en-US" sz="2667" b="1" spc="-7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，</a:t>
            </a:r>
            <a:r>
              <a:rPr lang="en-US" altLang="zh-CN" sz="2667" b="1" spc="-7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sz="2667" b="1" spc="-7" dirty="0">
                <a:latin typeface="Consolas" panose="020B0609020204030204"/>
                <a:cs typeface="Consolas" panose="020B0609020204030204"/>
              </a:rPr>
              <a:t>]</a:t>
            </a:r>
            <a:endParaRPr sz="2667" dirty="0">
              <a:latin typeface="Consolas" panose="020B0609020204030204"/>
              <a:cs typeface="Consolas" panose="020B0609020204030204"/>
            </a:endParaRPr>
          </a:p>
          <a:p>
            <a:pPr marL="16933">
              <a:spcBef>
                <a:spcPts val="1600"/>
              </a:spcBef>
            </a:pPr>
            <a:r>
              <a:rPr sz="2667" b="1" spc="-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 </a:t>
            </a:r>
            <a:r>
              <a:rPr sz="2667" b="1" spc="-7" dirty="0" err="1">
                <a:latin typeface="Consolas" panose="020B0609020204030204"/>
                <a:cs typeface="Consolas" panose="020B0609020204030204"/>
              </a:rPr>
              <a:t>ls.</a:t>
            </a:r>
            <a:r>
              <a:rPr lang="en-US" altLang="zh-CN" sz="2667" b="1" spc="-7" dirty="0" err="1">
                <a:latin typeface="Consolas" panose="020B0609020204030204"/>
                <a:cs typeface="Consolas" panose="020B0609020204030204"/>
              </a:rPr>
              <a:t>sort</a:t>
            </a:r>
            <a:r>
              <a:rPr sz="2667" b="1" spc="-7" dirty="0">
                <a:latin typeface="Consolas" panose="020B0609020204030204"/>
                <a:cs typeface="Consolas" panose="020B0609020204030204"/>
              </a:rPr>
              <a:t>()</a:t>
            </a:r>
            <a:endParaRPr sz="2667" dirty="0">
              <a:latin typeface="Consolas" panose="020B0609020204030204"/>
              <a:cs typeface="Consolas" panose="020B0609020204030204"/>
            </a:endParaRPr>
          </a:p>
          <a:p>
            <a:pPr marL="16933">
              <a:spcBef>
                <a:spcPts val="1600"/>
              </a:spcBef>
              <a:tabLst>
                <a:tab pos="1506182" algn="l"/>
                <a:tab pos="4487221" algn="l"/>
              </a:tabLst>
            </a:pPr>
            <a:r>
              <a:rPr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[</a:t>
            </a:r>
            <a:r>
              <a:rPr lang="en-US"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lang="zh-CN" altLang="en-US"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，</a:t>
            </a:r>
            <a:r>
              <a:rPr lang="en-US" altLang="zh-CN"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lang="zh-CN" altLang="en-US"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，</a:t>
            </a:r>
            <a:r>
              <a:rPr lang="en-US" altLang="zh-CN"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2</a:t>
            </a:r>
            <a:r>
              <a:rPr lang="zh-CN" altLang="en-US"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，</a:t>
            </a:r>
            <a:r>
              <a:rPr lang="en-US" altLang="zh-CN"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2</a:t>
            </a:r>
            <a:r>
              <a:rPr lang="zh-CN" altLang="en-US"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，</a:t>
            </a:r>
            <a:r>
              <a:rPr lang="en-US" altLang="zh-CN"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3</a:t>
            </a:r>
            <a:r>
              <a:rPr lang="zh-CN" altLang="en-US"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，</a:t>
            </a:r>
            <a:r>
              <a:rPr lang="en-US" altLang="zh-CN"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3</a:t>
            </a:r>
            <a:r>
              <a:rPr lang="zh-CN" altLang="en-US"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，</a:t>
            </a:r>
            <a:r>
              <a:rPr lang="en-US" altLang="zh-CN"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4</a:t>
            </a:r>
            <a:r>
              <a:rPr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]</a:t>
            </a:r>
            <a:endParaRPr sz="2667" dirty="0">
              <a:latin typeface="Consolas" panose="020B0609020204030204"/>
              <a:cs typeface="Consolas" panose="020B0609020204030204"/>
            </a:endParaRPr>
          </a:p>
          <a:p>
            <a:pPr marL="16933">
              <a:spcBef>
                <a:spcPts val="1600"/>
              </a:spcBef>
              <a:tabLst>
                <a:tab pos="3183387" algn="l"/>
              </a:tabLst>
            </a:pPr>
            <a:r>
              <a:rPr sz="2667" b="1" spc="-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</a:t>
            </a:r>
            <a:r>
              <a:rPr sz="2667" b="1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67" b="1" dirty="0" err="1">
                <a:latin typeface="Consolas" panose="020B0609020204030204"/>
                <a:cs typeface="Consolas" panose="020B0609020204030204"/>
              </a:rPr>
              <a:t>ls.</a:t>
            </a:r>
            <a:r>
              <a:rPr lang="en-US" altLang="zh-CN" sz="2667" b="1" dirty="0" err="1">
                <a:latin typeface="Consolas" panose="020B0609020204030204"/>
                <a:cs typeface="Consolas" panose="020B0609020204030204"/>
              </a:rPr>
              <a:t>sort</a:t>
            </a:r>
            <a:r>
              <a:rPr sz="2667" b="1" dirty="0">
                <a:latin typeface="Consolas" panose="020B0609020204030204"/>
                <a:cs typeface="Consolas" panose="020B0609020204030204"/>
              </a:rPr>
              <a:t>(</a:t>
            </a:r>
            <a:r>
              <a:rPr lang="en-US" sz="2667" b="1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reverse=Ture</a:t>
            </a:r>
            <a:r>
              <a:rPr lang="en-US" sz="2667" b="1" dirty="0">
                <a:latin typeface="Consolas" panose="020B0609020204030204"/>
                <a:cs typeface="Consolas" panose="020B0609020204030204"/>
              </a:rPr>
              <a:t>)</a:t>
            </a:r>
            <a:endParaRPr sz="2667" dirty="0">
              <a:latin typeface="Consolas" panose="020B0609020204030204"/>
              <a:cs typeface="Consolas" panose="020B0609020204030204"/>
            </a:endParaRPr>
          </a:p>
          <a:p>
            <a:pPr marL="16933">
              <a:spcBef>
                <a:spcPts val="1600"/>
              </a:spcBef>
              <a:tabLst>
                <a:tab pos="1506182" algn="l"/>
                <a:tab pos="4487221" algn="l"/>
                <a:tab pos="6163579" algn="l"/>
                <a:tab pos="7281151" algn="l"/>
              </a:tabLst>
            </a:pPr>
            <a:r>
              <a:rPr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[</a:t>
            </a:r>
            <a:r>
              <a:rPr lang="en-US"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4, 3, 3, 2, 2, 1, 1</a:t>
            </a:r>
            <a:r>
              <a:rPr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]</a:t>
            </a:r>
            <a:endParaRPr sz="2667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1307805" y="542924"/>
            <a:ext cx="12801600" cy="694207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7780">
              <a:lnSpc>
                <a:spcPct val="100000"/>
              </a:lnSpc>
              <a:spcBef>
                <a:spcPts val="133"/>
              </a:spcBef>
            </a:pPr>
            <a:r>
              <a:rPr dirty="0"/>
              <a:t>列表类型操作</a:t>
            </a:r>
          </a:p>
        </p:txBody>
      </p:sp>
      <p:sp>
        <p:nvSpPr>
          <p:cNvPr id="4" name="矩形 3"/>
          <p:cNvSpPr/>
          <p:nvPr/>
        </p:nvSpPr>
        <p:spPr>
          <a:xfrm>
            <a:off x="5903902" y="62841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</a:p>
        </p:txBody>
      </p:sp>
      <p:sp>
        <p:nvSpPr>
          <p:cNvPr id="5" name="矩形 4"/>
          <p:cNvSpPr/>
          <p:nvPr/>
        </p:nvSpPr>
        <p:spPr>
          <a:xfrm>
            <a:off x="1411507" y="4712028"/>
            <a:ext cx="10294718" cy="1077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33">
              <a:spcBef>
                <a:spcPts val="1600"/>
              </a:spcBef>
            </a:pPr>
            <a:r>
              <a:rPr lang="en-US" altLang="zh-CN" sz="2400" b="1" spc="-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 print </a:t>
            </a:r>
            <a:r>
              <a:rPr lang="en-US" altLang="zh-CN" sz="2400" b="1" spc="-7" dirty="0">
                <a:latin typeface="Consolas" panose="020B0609020204030204"/>
                <a:cs typeface="Consolas" panose="020B0609020204030204"/>
              </a:rPr>
              <a:t>(sorted(ls))</a:t>
            </a:r>
            <a:endParaRPr lang="en-US" altLang="zh-CN" sz="2400" dirty="0">
              <a:latin typeface="Consolas" panose="020B0609020204030204"/>
              <a:cs typeface="Consolas" panose="020B0609020204030204"/>
            </a:endParaRPr>
          </a:p>
          <a:p>
            <a:pPr marL="16933">
              <a:spcBef>
                <a:spcPts val="1600"/>
              </a:spcBef>
              <a:tabLst>
                <a:tab pos="1506182" algn="l"/>
                <a:tab pos="4487221" algn="l"/>
              </a:tabLst>
            </a:pPr>
            <a:r>
              <a:rPr lang="en-US" altLang="zh-CN" sz="2400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[1</a:t>
            </a:r>
            <a:r>
              <a:rPr lang="zh-CN" altLang="en-US" sz="2400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，</a:t>
            </a:r>
            <a:r>
              <a:rPr lang="en-US" altLang="zh-CN" sz="2400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1</a:t>
            </a:r>
            <a:r>
              <a:rPr lang="zh-CN" altLang="en-US" sz="2400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，</a:t>
            </a:r>
            <a:r>
              <a:rPr lang="en-US" altLang="zh-CN" sz="2400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2</a:t>
            </a:r>
            <a:r>
              <a:rPr lang="zh-CN" altLang="en-US" sz="2400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，</a:t>
            </a:r>
            <a:r>
              <a:rPr lang="en-US" altLang="zh-CN" sz="2400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2</a:t>
            </a:r>
            <a:r>
              <a:rPr lang="zh-CN" altLang="en-US" sz="2400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，</a:t>
            </a:r>
            <a:r>
              <a:rPr lang="en-US" altLang="zh-CN" sz="2400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3</a:t>
            </a:r>
            <a:r>
              <a:rPr lang="zh-CN" altLang="en-US" sz="2400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，</a:t>
            </a:r>
            <a:r>
              <a:rPr lang="en-US" altLang="zh-CN" sz="2400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3</a:t>
            </a:r>
            <a:r>
              <a:rPr lang="zh-CN" altLang="en-US" sz="2400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，</a:t>
            </a:r>
            <a:r>
              <a:rPr lang="en-US" altLang="zh-CN" sz="2400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4]  </a:t>
            </a:r>
            <a:r>
              <a:rPr lang="en-US" altLang="zh-CN" sz="2400" b="1" spc="-7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# sorted()</a:t>
            </a:r>
            <a:r>
              <a:rPr lang="zh-CN" altLang="en-US" sz="2400" b="1" spc="-7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不改变</a:t>
            </a:r>
            <a:r>
              <a:rPr lang="en-US" altLang="zh-CN" sz="2400" b="1" spc="-7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ls[]</a:t>
            </a:r>
            <a:r>
              <a:rPr lang="zh-CN" altLang="en-US" sz="2400" b="1" spc="-7" dirty="0">
                <a:solidFill>
                  <a:srgbClr val="C00000"/>
                </a:solidFill>
                <a:latin typeface="Consolas" panose="020B0609020204030204"/>
                <a:cs typeface="Consolas" panose="020B0609020204030204"/>
              </a:rPr>
              <a:t>的值</a:t>
            </a:r>
            <a:endParaRPr lang="zh-CN" altLang="en-US" sz="2400" dirty="0">
              <a:solidFill>
                <a:srgbClr val="C00000"/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07805" y="5895382"/>
            <a:ext cx="94773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ls.sort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ls.reverse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不能嵌入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print(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ls.sort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())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可能会出错</a:t>
            </a:r>
          </a:p>
        </p:txBody>
      </p:sp>
    </p:spTree>
    <p:extLst>
      <p:ext uri="{BB962C8B-B14F-4D97-AF65-F5344CB8AC3E}">
        <p14:creationId xmlns:p14="http://schemas.microsoft.com/office/powerpoint/2010/main" val="219863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48" y="671703"/>
            <a:ext cx="10470268" cy="468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86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0504" y="477078"/>
            <a:ext cx="4462670" cy="837772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7780">
              <a:lnSpc>
                <a:spcPct val="100000"/>
              </a:lnSpc>
              <a:spcBef>
                <a:spcPts val="133"/>
              </a:spcBef>
            </a:pPr>
            <a:r>
              <a:rPr dirty="0"/>
              <a:t>列表功能默写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910873" y="1949050"/>
            <a:ext cx="6753013" cy="3899358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626518" indent="-609585">
              <a:lnSpc>
                <a:spcPct val="100000"/>
              </a:lnSpc>
              <a:spcBef>
                <a:spcPts val="127"/>
              </a:spcBef>
              <a:buClr>
                <a:srgbClr val="0066FF"/>
              </a:buClr>
              <a:buFont typeface="Wingdings" panose="05000000000000000000"/>
              <a:buChar char=""/>
              <a:tabLst>
                <a:tab pos="625671" algn="l"/>
                <a:tab pos="626518" algn="l"/>
              </a:tabLst>
            </a:pPr>
            <a:r>
              <a:rPr spc="-7" dirty="0"/>
              <a:t>定义空列表lt</a:t>
            </a:r>
          </a:p>
          <a:p>
            <a:pPr marL="626518" indent="-609585">
              <a:lnSpc>
                <a:spcPct val="100000"/>
              </a:lnSpc>
              <a:spcBef>
                <a:spcPts val="2560"/>
              </a:spcBef>
              <a:buClr>
                <a:srgbClr val="0066FF"/>
              </a:buClr>
              <a:buFont typeface="Wingdings" panose="05000000000000000000"/>
              <a:buChar char=""/>
              <a:tabLst>
                <a:tab pos="625671" algn="l"/>
                <a:tab pos="626518" algn="l"/>
              </a:tabLst>
            </a:pPr>
            <a:r>
              <a:rPr spc="-7" dirty="0"/>
              <a:t>向lt新增</a:t>
            </a:r>
            <a:r>
              <a:rPr spc="-13" dirty="0"/>
              <a:t>5</a:t>
            </a:r>
            <a:r>
              <a:rPr spc="-7" dirty="0"/>
              <a:t>个元素</a:t>
            </a:r>
            <a:r>
              <a:rPr lang="en-US" altLang="zh-CN" spc="-7" dirty="0"/>
              <a:t>1</a:t>
            </a:r>
            <a:r>
              <a:rPr lang="zh-CN" altLang="en-US" spc="-7" dirty="0"/>
              <a:t>，</a:t>
            </a:r>
            <a:r>
              <a:rPr lang="en-US" altLang="zh-CN" spc="-7" dirty="0"/>
              <a:t>2</a:t>
            </a:r>
            <a:r>
              <a:rPr lang="zh-CN" altLang="en-US" spc="-7" dirty="0"/>
              <a:t>，</a:t>
            </a:r>
            <a:r>
              <a:rPr lang="en-US" altLang="zh-CN" spc="-7" dirty="0"/>
              <a:t>3</a:t>
            </a:r>
            <a:r>
              <a:rPr lang="zh-CN" altLang="en-US" spc="-7" dirty="0"/>
              <a:t>，</a:t>
            </a:r>
            <a:r>
              <a:rPr lang="en-US" altLang="zh-CN" spc="-7" dirty="0"/>
              <a:t>4</a:t>
            </a:r>
            <a:r>
              <a:rPr lang="zh-CN" altLang="en-US" spc="-7" dirty="0"/>
              <a:t>，</a:t>
            </a:r>
            <a:r>
              <a:rPr lang="en-US" altLang="zh-CN" spc="-7" dirty="0"/>
              <a:t>5</a:t>
            </a:r>
            <a:endParaRPr spc="-7" dirty="0"/>
          </a:p>
          <a:p>
            <a:pPr marL="626518" indent="-609585">
              <a:lnSpc>
                <a:spcPct val="100000"/>
              </a:lnSpc>
              <a:spcBef>
                <a:spcPts val="2560"/>
              </a:spcBef>
              <a:buClr>
                <a:srgbClr val="0066FF"/>
              </a:buClr>
              <a:buFont typeface="Wingdings" panose="05000000000000000000"/>
              <a:buChar char=""/>
              <a:tabLst>
                <a:tab pos="625671" algn="l"/>
                <a:tab pos="626518" algn="l"/>
              </a:tabLst>
            </a:pPr>
            <a:r>
              <a:rPr spc="-7" dirty="0">
                <a:solidFill>
                  <a:srgbClr val="C00000"/>
                </a:solidFill>
              </a:rPr>
              <a:t>修改lt中第</a:t>
            </a:r>
            <a:r>
              <a:rPr spc="-13" dirty="0">
                <a:solidFill>
                  <a:srgbClr val="C00000"/>
                </a:solidFill>
              </a:rPr>
              <a:t>2</a:t>
            </a:r>
            <a:r>
              <a:rPr spc="-7" dirty="0">
                <a:solidFill>
                  <a:srgbClr val="C00000"/>
                </a:solidFill>
              </a:rPr>
              <a:t>个元素</a:t>
            </a:r>
            <a:r>
              <a:rPr lang="zh-CN" altLang="en-US" spc="-7" dirty="0">
                <a:solidFill>
                  <a:srgbClr val="C00000"/>
                </a:solidFill>
              </a:rPr>
              <a:t>为</a:t>
            </a:r>
            <a:r>
              <a:rPr lang="en-US" altLang="zh-CN" spc="-7" dirty="0">
                <a:solidFill>
                  <a:srgbClr val="C00000"/>
                </a:solidFill>
              </a:rPr>
              <a:t>6</a:t>
            </a:r>
            <a:endParaRPr spc="-7" dirty="0">
              <a:solidFill>
                <a:srgbClr val="C00000"/>
              </a:solidFill>
            </a:endParaRPr>
          </a:p>
          <a:p>
            <a:pPr marL="626518" indent="-609585">
              <a:lnSpc>
                <a:spcPct val="100000"/>
              </a:lnSpc>
              <a:spcBef>
                <a:spcPts val="2567"/>
              </a:spcBef>
              <a:buClr>
                <a:srgbClr val="0066FF"/>
              </a:buClr>
              <a:buFont typeface="Wingdings" panose="05000000000000000000"/>
              <a:buChar char=""/>
              <a:tabLst>
                <a:tab pos="625671" algn="l"/>
                <a:tab pos="626518" algn="l"/>
              </a:tabLst>
            </a:pPr>
            <a:r>
              <a:rPr spc="-7" dirty="0"/>
              <a:t>向lt中第</a:t>
            </a:r>
            <a:r>
              <a:rPr spc="-13" dirty="0"/>
              <a:t>2</a:t>
            </a:r>
            <a:r>
              <a:rPr spc="-7" dirty="0"/>
              <a:t>个位置增加一个元素</a:t>
            </a:r>
            <a:r>
              <a:rPr lang="en-US" altLang="zh-CN" spc="-7" dirty="0"/>
              <a:t>7</a:t>
            </a:r>
            <a:endParaRPr spc="-7" dirty="0"/>
          </a:p>
          <a:p>
            <a:pPr marL="626518" indent="-609585">
              <a:lnSpc>
                <a:spcPct val="100000"/>
              </a:lnSpc>
              <a:spcBef>
                <a:spcPts val="2560"/>
              </a:spcBef>
              <a:buClr>
                <a:srgbClr val="0066FF"/>
              </a:buClr>
              <a:buFont typeface="Wingdings" panose="05000000000000000000"/>
              <a:buChar char=""/>
              <a:tabLst>
                <a:tab pos="625671" algn="l"/>
                <a:tab pos="626518" algn="l"/>
              </a:tabLst>
            </a:pPr>
            <a:r>
              <a:rPr spc="-7" dirty="0"/>
              <a:t>从lt中第</a:t>
            </a:r>
            <a:r>
              <a:rPr spc="-13" dirty="0"/>
              <a:t>1</a:t>
            </a:r>
            <a:r>
              <a:rPr spc="-7" dirty="0"/>
              <a:t>个位置删除一个元素</a:t>
            </a:r>
          </a:p>
          <a:p>
            <a:pPr marL="626518" indent="-609585">
              <a:lnSpc>
                <a:spcPct val="100000"/>
              </a:lnSpc>
              <a:spcBef>
                <a:spcPts val="2560"/>
              </a:spcBef>
              <a:buClr>
                <a:srgbClr val="0066FF"/>
              </a:buClr>
              <a:buFont typeface="Wingdings" panose="05000000000000000000"/>
              <a:buChar char=""/>
              <a:tabLst>
                <a:tab pos="625671" algn="l"/>
                <a:tab pos="626518" algn="l"/>
              </a:tabLst>
            </a:pPr>
            <a:r>
              <a:rPr spc="-7" dirty="0"/>
              <a:t>删除lt中第</a:t>
            </a:r>
            <a:r>
              <a:rPr spc="-13" dirty="0"/>
              <a:t>1-3</a:t>
            </a:r>
            <a:r>
              <a:rPr spc="-7" dirty="0"/>
              <a:t>位置元素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46358" y="1860257"/>
            <a:ext cx="3947160" cy="4171612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2667" b="1" spc="-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 </a:t>
            </a:r>
            <a:r>
              <a:rPr sz="2667" b="1" dirty="0">
                <a:latin typeface="Consolas" panose="020B0609020204030204"/>
                <a:cs typeface="Consolas" panose="020B0609020204030204"/>
              </a:rPr>
              <a:t>lt </a:t>
            </a:r>
            <a:r>
              <a:rPr sz="2667" b="1" spc="-7" dirty="0">
                <a:latin typeface="Consolas" panose="020B0609020204030204"/>
                <a:cs typeface="Consolas" panose="020B0609020204030204"/>
              </a:rPr>
              <a:t>=</a:t>
            </a:r>
            <a:r>
              <a:rPr sz="2667" b="1" spc="-27" dirty="0">
                <a:latin typeface="Consolas" panose="020B0609020204030204"/>
                <a:cs typeface="Consolas" panose="020B0609020204030204"/>
              </a:rPr>
              <a:t> </a:t>
            </a:r>
            <a:r>
              <a:rPr sz="2667" b="1" dirty="0">
                <a:latin typeface="Consolas" panose="020B0609020204030204"/>
                <a:cs typeface="Consolas" panose="020B0609020204030204"/>
              </a:rPr>
              <a:t>[]</a:t>
            </a:r>
            <a:endParaRPr sz="2667" dirty="0">
              <a:latin typeface="Consolas" panose="020B0609020204030204"/>
              <a:cs typeface="Consolas" panose="020B0609020204030204"/>
            </a:endParaRPr>
          </a:p>
          <a:p>
            <a:pPr>
              <a:spcBef>
                <a:spcPts val="33"/>
              </a:spcBef>
            </a:pPr>
            <a:endParaRPr sz="2200" dirty="0">
              <a:latin typeface="Times New Roman" panose="02020603050405020304"/>
              <a:cs typeface="Times New Roman" panose="02020603050405020304"/>
            </a:endParaRPr>
          </a:p>
          <a:p>
            <a:pPr marL="16933"/>
            <a:r>
              <a:rPr sz="2667" b="1" spc="-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 </a:t>
            </a:r>
            <a:r>
              <a:rPr sz="2667" b="1" dirty="0">
                <a:latin typeface="Consolas" panose="020B0609020204030204"/>
                <a:cs typeface="Consolas" panose="020B0609020204030204"/>
              </a:rPr>
              <a:t>lt </a:t>
            </a:r>
            <a:r>
              <a:rPr sz="2667" b="1" spc="-7" dirty="0">
                <a:latin typeface="Consolas" panose="020B0609020204030204"/>
                <a:cs typeface="Consolas" panose="020B0609020204030204"/>
              </a:rPr>
              <a:t>+=</a:t>
            </a:r>
            <a:r>
              <a:rPr sz="2667" b="1" spc="-67" dirty="0">
                <a:latin typeface="Consolas" panose="020B0609020204030204"/>
                <a:cs typeface="Consolas" panose="020B0609020204030204"/>
              </a:rPr>
              <a:t> </a:t>
            </a:r>
            <a:r>
              <a:rPr sz="2667" b="1" spc="-7" dirty="0">
                <a:latin typeface="Consolas" panose="020B0609020204030204"/>
                <a:cs typeface="Consolas" panose="020B0609020204030204"/>
              </a:rPr>
              <a:t>[1,2,3,4,5]</a:t>
            </a:r>
            <a:endParaRPr sz="2667" dirty="0">
              <a:latin typeface="Consolas" panose="020B0609020204030204"/>
              <a:cs typeface="Consolas" panose="020B0609020204030204"/>
            </a:endParaRPr>
          </a:p>
          <a:p>
            <a:pPr>
              <a:spcBef>
                <a:spcPts val="27"/>
              </a:spcBef>
            </a:pPr>
            <a:endParaRPr sz="2200" dirty="0">
              <a:latin typeface="Times New Roman" panose="02020603050405020304"/>
              <a:cs typeface="Times New Roman" panose="02020603050405020304"/>
            </a:endParaRPr>
          </a:p>
          <a:p>
            <a:pPr marL="16933"/>
            <a:r>
              <a:rPr sz="2667" b="1" spc="-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 </a:t>
            </a:r>
            <a:r>
              <a:rPr sz="2667" b="1" spc="-7" dirty="0">
                <a:latin typeface="Consolas" panose="020B0609020204030204"/>
                <a:cs typeface="Consolas" panose="020B0609020204030204"/>
              </a:rPr>
              <a:t>lt[2] =</a:t>
            </a:r>
            <a:r>
              <a:rPr sz="2667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2667" b="1" spc="-7" dirty="0">
                <a:latin typeface="Consolas" panose="020B0609020204030204"/>
                <a:cs typeface="Consolas" panose="020B0609020204030204"/>
              </a:rPr>
              <a:t>6</a:t>
            </a:r>
            <a:endParaRPr sz="2667" dirty="0">
              <a:latin typeface="Consolas" panose="020B0609020204030204"/>
              <a:cs typeface="Consolas" panose="020B0609020204030204"/>
            </a:endParaRPr>
          </a:p>
          <a:p>
            <a:pPr>
              <a:spcBef>
                <a:spcPts val="33"/>
              </a:spcBef>
            </a:pPr>
            <a:endParaRPr sz="2200" dirty="0">
              <a:latin typeface="Times New Roman" panose="02020603050405020304"/>
              <a:cs typeface="Times New Roman" panose="02020603050405020304"/>
            </a:endParaRPr>
          </a:p>
          <a:p>
            <a:pPr marL="16933"/>
            <a:r>
              <a:rPr sz="2667" b="1" spc="-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 </a:t>
            </a:r>
            <a:r>
              <a:rPr sz="2667" b="1" spc="-7" dirty="0">
                <a:latin typeface="Consolas" panose="020B0609020204030204"/>
                <a:cs typeface="Consolas" panose="020B0609020204030204"/>
              </a:rPr>
              <a:t>lt.insert(2,</a:t>
            </a:r>
            <a:r>
              <a:rPr sz="2667" b="1" spc="-27" dirty="0">
                <a:latin typeface="Consolas" panose="020B0609020204030204"/>
                <a:cs typeface="Consolas" panose="020B0609020204030204"/>
              </a:rPr>
              <a:t> </a:t>
            </a:r>
            <a:r>
              <a:rPr sz="2667" b="1" spc="-7" dirty="0">
                <a:latin typeface="Consolas" panose="020B0609020204030204"/>
                <a:cs typeface="Consolas" panose="020B0609020204030204"/>
              </a:rPr>
              <a:t>7)</a:t>
            </a:r>
            <a:endParaRPr sz="2667" dirty="0">
              <a:latin typeface="Consolas" panose="020B0609020204030204"/>
              <a:cs typeface="Consolas" panose="020B0609020204030204"/>
            </a:endParaRPr>
          </a:p>
          <a:p>
            <a:pPr>
              <a:spcBef>
                <a:spcPts val="33"/>
              </a:spcBef>
            </a:pPr>
            <a:endParaRPr sz="2200" dirty="0">
              <a:latin typeface="Times New Roman" panose="02020603050405020304"/>
              <a:cs typeface="Times New Roman" panose="02020603050405020304"/>
            </a:endParaRPr>
          </a:p>
          <a:p>
            <a:pPr marL="16933"/>
            <a:r>
              <a:rPr sz="2667" b="1" spc="-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 </a:t>
            </a:r>
            <a:r>
              <a:rPr sz="2667" b="1" spc="-7" dirty="0">
                <a:latin typeface="Consolas" panose="020B0609020204030204"/>
                <a:cs typeface="Consolas" panose="020B0609020204030204"/>
              </a:rPr>
              <a:t>del</a:t>
            </a:r>
            <a:r>
              <a:rPr sz="2667" b="1" spc="-13" dirty="0">
                <a:latin typeface="Consolas" panose="020B0609020204030204"/>
                <a:cs typeface="Consolas" panose="020B0609020204030204"/>
              </a:rPr>
              <a:t> </a:t>
            </a:r>
            <a:r>
              <a:rPr sz="2667" b="1" spc="-7" dirty="0">
                <a:latin typeface="Consolas" panose="020B0609020204030204"/>
                <a:cs typeface="Consolas" panose="020B0609020204030204"/>
              </a:rPr>
              <a:t>lt[1]</a:t>
            </a:r>
            <a:endParaRPr sz="2667" dirty="0">
              <a:latin typeface="Consolas" panose="020B0609020204030204"/>
              <a:cs typeface="Consolas" panose="020B0609020204030204"/>
            </a:endParaRPr>
          </a:p>
          <a:p>
            <a:pPr>
              <a:spcBef>
                <a:spcPts val="27"/>
              </a:spcBef>
            </a:pPr>
            <a:endParaRPr sz="2200" dirty="0">
              <a:latin typeface="Times New Roman" panose="02020603050405020304"/>
              <a:cs typeface="Times New Roman" panose="02020603050405020304"/>
            </a:endParaRPr>
          </a:p>
          <a:p>
            <a:pPr marL="16933"/>
            <a:r>
              <a:rPr sz="2667" b="1" spc="-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 </a:t>
            </a:r>
            <a:r>
              <a:rPr sz="2667" b="1" spc="-7" dirty="0">
                <a:latin typeface="Consolas" panose="020B0609020204030204"/>
                <a:cs typeface="Consolas" panose="020B0609020204030204"/>
              </a:rPr>
              <a:t>del</a:t>
            </a:r>
            <a:r>
              <a:rPr sz="2667" b="1" spc="-13" dirty="0">
                <a:latin typeface="Consolas" panose="020B0609020204030204"/>
                <a:cs typeface="Consolas" panose="020B0609020204030204"/>
              </a:rPr>
              <a:t> </a:t>
            </a:r>
            <a:r>
              <a:rPr sz="2667" b="1" spc="-7" dirty="0">
                <a:latin typeface="Consolas" panose="020B0609020204030204"/>
                <a:cs typeface="Consolas" panose="020B0609020204030204"/>
              </a:rPr>
              <a:t>lt[1:4]</a:t>
            </a:r>
            <a:endParaRPr sz="2667" dirty="0">
              <a:latin typeface="Consolas" panose="020B0609020204030204"/>
              <a:cs typeface="Consolas" panose="020B0609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0398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1059072" y="444760"/>
            <a:ext cx="4057650" cy="694207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780">
              <a:lnSpc>
                <a:spcPct val="100000"/>
              </a:lnSpc>
              <a:spcBef>
                <a:spcPts val="133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本课概要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61152" y="1238114"/>
            <a:ext cx="99237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本课研究的数据类型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列表和元组，分析的内容从单个数据拓展到一组数据，且其中元素可以是不同数据类型。</a:t>
            </a:r>
          </a:p>
        </p:txBody>
      </p:sp>
      <p:sp>
        <p:nvSpPr>
          <p:cNvPr id="4" name="十角星 3"/>
          <p:cNvSpPr/>
          <p:nvPr/>
        </p:nvSpPr>
        <p:spPr>
          <a:xfrm>
            <a:off x="2419350" y="3190875"/>
            <a:ext cx="1790700" cy="790575"/>
          </a:xfrm>
          <a:prstGeom prst="star10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FF"/>
                </a:solidFill>
              </a:rPr>
              <a:t>3.1415926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4910137" y="3481387"/>
            <a:ext cx="1381125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十角星 5"/>
          <p:cNvSpPr/>
          <p:nvPr/>
        </p:nvSpPr>
        <p:spPr>
          <a:xfrm>
            <a:off x="7143749" y="2402353"/>
            <a:ext cx="3876675" cy="2217272"/>
          </a:xfrm>
          <a:prstGeom prst="star10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0000FF"/>
                </a:solidFill>
              </a:rPr>
              <a:t>3.1415926</a:t>
            </a:r>
          </a:p>
          <a:p>
            <a:pPr algn="ctr"/>
            <a:r>
              <a:rPr lang="en-US" altLang="zh-CN" dirty="0">
                <a:solidFill>
                  <a:srgbClr val="0000FF"/>
                </a:solidFill>
              </a:rPr>
              <a:t>3.120258   3.1564170</a:t>
            </a:r>
          </a:p>
          <a:p>
            <a:pPr algn="ctr"/>
            <a:r>
              <a:rPr lang="en-US" altLang="zh-CN" dirty="0">
                <a:solidFill>
                  <a:srgbClr val="0000FF"/>
                </a:solidFill>
              </a:rPr>
              <a:t>3.1498523</a:t>
            </a:r>
          </a:p>
          <a:p>
            <a:pPr algn="ctr"/>
            <a:r>
              <a:rPr lang="en-US" altLang="zh-CN" dirty="0">
                <a:solidFill>
                  <a:srgbClr val="0000FF"/>
                </a:solidFill>
              </a:rPr>
              <a:t>3.12526714…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19324" y="4619625"/>
            <a:ext cx="3324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一个数据表达一个含义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7524749" y="4762500"/>
            <a:ext cx="33242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一组数据表达一个或多个含义</a:t>
            </a:r>
          </a:p>
        </p:txBody>
      </p:sp>
      <p:sp>
        <p:nvSpPr>
          <p:cNvPr id="10" name="object 2"/>
          <p:cNvSpPr/>
          <p:nvPr/>
        </p:nvSpPr>
        <p:spPr>
          <a:xfrm>
            <a:off x="6549276" y="4981791"/>
            <a:ext cx="1097849" cy="1074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8"/>
          <p:cNvSpPr/>
          <p:nvPr/>
        </p:nvSpPr>
        <p:spPr>
          <a:xfrm>
            <a:off x="914400" y="5582193"/>
            <a:ext cx="10857264" cy="1079500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9"/>
          <p:cNvSpPr/>
          <p:nvPr/>
        </p:nvSpPr>
        <p:spPr>
          <a:xfrm>
            <a:off x="11307404" y="4699000"/>
            <a:ext cx="45719" cy="931333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33" y="69808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0"/>
          <p:cNvSpPr/>
          <p:nvPr/>
        </p:nvSpPr>
        <p:spPr>
          <a:xfrm>
            <a:off x="11371950" y="4699170"/>
            <a:ext cx="665787" cy="367453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30"/>
                </a:moveTo>
                <a:lnTo>
                  <a:pt x="525017" y="0"/>
                </a:lnTo>
                <a:lnTo>
                  <a:pt x="530859" y="263779"/>
                </a:lnTo>
                <a:lnTo>
                  <a:pt x="5714" y="275209"/>
                </a:lnTo>
                <a:lnTo>
                  <a:pt x="0" y="11430"/>
                </a:lnTo>
                <a:close/>
              </a:path>
            </a:pathLst>
          </a:custGeom>
          <a:ln w="1904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7383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0809" y="387190"/>
            <a:ext cx="4691269" cy="837772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7780">
              <a:lnSpc>
                <a:spcPct val="100000"/>
              </a:lnSpc>
              <a:spcBef>
                <a:spcPts val="133"/>
              </a:spcBef>
            </a:pPr>
            <a:r>
              <a:rPr dirty="0"/>
              <a:t>列表功能默写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7076440" y="2393657"/>
            <a:ext cx="7071360" cy="365826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626518" indent="-609585">
              <a:lnSpc>
                <a:spcPct val="100000"/>
              </a:lnSpc>
              <a:spcBef>
                <a:spcPts val="127"/>
              </a:spcBef>
              <a:buClr>
                <a:srgbClr val="0066FF"/>
              </a:buClr>
              <a:buFont typeface="Wingdings" panose="05000000000000000000"/>
              <a:buChar char=""/>
              <a:tabLst>
                <a:tab pos="625671" algn="l"/>
                <a:tab pos="626518" algn="l"/>
              </a:tabLst>
            </a:pPr>
            <a:r>
              <a:rPr spc="-7" dirty="0"/>
              <a:t>判断lt中是否包含数字0</a:t>
            </a:r>
          </a:p>
          <a:p>
            <a:pPr marL="626518" indent="-609585">
              <a:lnSpc>
                <a:spcPct val="100000"/>
              </a:lnSpc>
              <a:spcBef>
                <a:spcPts val="2560"/>
              </a:spcBef>
              <a:buClr>
                <a:srgbClr val="0066FF"/>
              </a:buClr>
              <a:buFont typeface="Wingdings" panose="05000000000000000000"/>
              <a:buChar char=""/>
              <a:tabLst>
                <a:tab pos="625671" algn="l"/>
                <a:tab pos="626518" algn="l"/>
              </a:tabLst>
            </a:pPr>
            <a:r>
              <a:rPr spc="-7" dirty="0"/>
              <a:t>向lt新增数字0</a:t>
            </a:r>
          </a:p>
          <a:p>
            <a:pPr marL="626518" indent="-609585">
              <a:lnSpc>
                <a:spcPct val="100000"/>
              </a:lnSpc>
              <a:spcBef>
                <a:spcPts val="2560"/>
              </a:spcBef>
              <a:buClr>
                <a:srgbClr val="0066FF"/>
              </a:buClr>
              <a:buFont typeface="Wingdings" panose="05000000000000000000"/>
              <a:buChar char=""/>
              <a:tabLst>
                <a:tab pos="625671" algn="l"/>
                <a:tab pos="626518" algn="l"/>
              </a:tabLst>
            </a:pPr>
            <a:r>
              <a:rPr spc="-7" dirty="0"/>
              <a:t>返回数字</a:t>
            </a:r>
            <a:r>
              <a:rPr spc="-13" dirty="0"/>
              <a:t>0</a:t>
            </a:r>
            <a:r>
              <a:rPr spc="-7" dirty="0"/>
              <a:t>所在lt中的索引</a:t>
            </a:r>
          </a:p>
          <a:p>
            <a:pPr marL="626518" indent="-609585">
              <a:lnSpc>
                <a:spcPct val="100000"/>
              </a:lnSpc>
              <a:spcBef>
                <a:spcPts val="2567"/>
              </a:spcBef>
              <a:buClr>
                <a:srgbClr val="0066FF"/>
              </a:buClr>
              <a:buFont typeface="Wingdings" panose="05000000000000000000"/>
              <a:buChar char=""/>
              <a:tabLst>
                <a:tab pos="625671" algn="l"/>
                <a:tab pos="626518" algn="l"/>
              </a:tabLst>
            </a:pPr>
            <a:r>
              <a:rPr spc="-7" dirty="0"/>
              <a:t>lt的长度</a:t>
            </a:r>
          </a:p>
          <a:p>
            <a:pPr marL="626518" indent="-609585">
              <a:lnSpc>
                <a:spcPct val="100000"/>
              </a:lnSpc>
              <a:spcBef>
                <a:spcPts val="2560"/>
              </a:spcBef>
              <a:buClr>
                <a:srgbClr val="0066FF"/>
              </a:buClr>
              <a:buFont typeface="Wingdings" panose="05000000000000000000"/>
              <a:buChar char=""/>
              <a:tabLst>
                <a:tab pos="625671" algn="l"/>
                <a:tab pos="626518" algn="l"/>
              </a:tabLst>
            </a:pPr>
            <a:r>
              <a:rPr spc="-7" dirty="0"/>
              <a:t>lt中最大元素</a:t>
            </a:r>
          </a:p>
          <a:p>
            <a:pPr marL="626518" indent="-609585">
              <a:lnSpc>
                <a:spcPct val="100000"/>
              </a:lnSpc>
              <a:spcBef>
                <a:spcPts val="2560"/>
              </a:spcBef>
              <a:buClr>
                <a:srgbClr val="0066FF"/>
              </a:buClr>
              <a:buFont typeface="Wingdings" panose="05000000000000000000"/>
              <a:buChar char=""/>
              <a:tabLst>
                <a:tab pos="625671" algn="l"/>
                <a:tab pos="626518" algn="l"/>
              </a:tabLst>
            </a:pPr>
            <a:r>
              <a:rPr spc="-7" dirty="0"/>
              <a:t>清空lt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25167" y="2136985"/>
            <a:ext cx="3015827" cy="4171612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2667" b="1" spc="-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 </a:t>
            </a:r>
            <a:r>
              <a:rPr sz="2667" b="1" spc="-7" dirty="0">
                <a:latin typeface="Consolas" panose="020B0609020204030204"/>
                <a:cs typeface="Consolas" panose="020B0609020204030204"/>
              </a:rPr>
              <a:t>0 in</a:t>
            </a:r>
            <a:r>
              <a:rPr sz="2667" b="1" spc="-33" dirty="0">
                <a:latin typeface="Consolas" panose="020B0609020204030204"/>
                <a:cs typeface="Consolas" panose="020B0609020204030204"/>
              </a:rPr>
              <a:t> </a:t>
            </a:r>
            <a:r>
              <a:rPr sz="2667" b="1" dirty="0">
                <a:latin typeface="Consolas" panose="020B0609020204030204"/>
                <a:cs typeface="Consolas" panose="020B0609020204030204"/>
              </a:rPr>
              <a:t>lt</a:t>
            </a:r>
            <a:endParaRPr sz="2667">
              <a:latin typeface="Consolas" panose="020B0609020204030204"/>
              <a:cs typeface="Consolas" panose="020B0609020204030204"/>
            </a:endParaRPr>
          </a:p>
          <a:p>
            <a:pPr>
              <a:spcBef>
                <a:spcPts val="33"/>
              </a:spcBef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16933"/>
            <a:r>
              <a:rPr sz="2667" b="1" spc="-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</a:t>
            </a:r>
            <a:r>
              <a:rPr sz="2667" b="1" spc="-60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67" b="1" spc="-7" dirty="0">
                <a:latin typeface="Consolas" panose="020B0609020204030204"/>
                <a:cs typeface="Consolas" panose="020B0609020204030204"/>
              </a:rPr>
              <a:t>lt.append(0)</a:t>
            </a:r>
            <a:endParaRPr sz="2667">
              <a:latin typeface="Consolas" panose="020B0609020204030204"/>
              <a:cs typeface="Consolas" panose="020B0609020204030204"/>
            </a:endParaRPr>
          </a:p>
          <a:p>
            <a:pPr>
              <a:spcBef>
                <a:spcPts val="33"/>
              </a:spcBef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16933"/>
            <a:r>
              <a:rPr sz="2667" b="1" spc="-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</a:t>
            </a:r>
            <a:r>
              <a:rPr sz="2667" b="1" spc="-40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67" b="1" spc="-7" dirty="0">
                <a:latin typeface="Consolas" panose="020B0609020204030204"/>
                <a:cs typeface="Consolas" panose="020B0609020204030204"/>
              </a:rPr>
              <a:t>lt.index(0)</a:t>
            </a:r>
            <a:endParaRPr sz="2667">
              <a:latin typeface="Consolas" panose="020B0609020204030204"/>
              <a:cs typeface="Consolas" panose="020B0609020204030204"/>
            </a:endParaRPr>
          </a:p>
          <a:p>
            <a:pPr>
              <a:spcBef>
                <a:spcPts val="27"/>
              </a:spcBef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16933"/>
            <a:r>
              <a:rPr sz="2667" b="1" spc="-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</a:t>
            </a:r>
            <a:r>
              <a:rPr sz="2667" b="1" spc="-93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67" b="1" spc="-7" dirty="0">
                <a:latin typeface="Consolas" panose="020B0609020204030204"/>
                <a:cs typeface="Consolas" panose="020B0609020204030204"/>
              </a:rPr>
              <a:t>len(lt)</a:t>
            </a:r>
            <a:endParaRPr sz="2667">
              <a:latin typeface="Consolas" panose="020B0609020204030204"/>
              <a:cs typeface="Consolas" panose="020B0609020204030204"/>
            </a:endParaRPr>
          </a:p>
          <a:p>
            <a:pPr>
              <a:spcBef>
                <a:spcPts val="33"/>
              </a:spcBef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16933"/>
            <a:r>
              <a:rPr sz="2667" b="1" spc="-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</a:t>
            </a:r>
            <a:r>
              <a:rPr sz="2667" b="1" spc="-133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67" b="1" dirty="0">
                <a:latin typeface="Consolas" panose="020B0609020204030204"/>
                <a:cs typeface="Consolas" panose="020B0609020204030204"/>
              </a:rPr>
              <a:t>max(lt)</a:t>
            </a:r>
            <a:endParaRPr sz="2667">
              <a:latin typeface="Consolas" panose="020B0609020204030204"/>
              <a:cs typeface="Consolas" panose="020B0609020204030204"/>
            </a:endParaRPr>
          </a:p>
          <a:p>
            <a:pPr>
              <a:spcBef>
                <a:spcPts val="33"/>
              </a:spcBef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16933"/>
            <a:r>
              <a:rPr sz="2667" b="1" spc="-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</a:t>
            </a:r>
            <a:r>
              <a:rPr sz="2667" b="1" spc="-33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67" b="1" spc="-7" dirty="0">
                <a:latin typeface="Consolas" panose="020B0609020204030204"/>
                <a:cs typeface="Consolas" panose="020B0609020204030204"/>
              </a:rPr>
              <a:t>lt.clear()</a:t>
            </a:r>
            <a:endParaRPr sz="2667">
              <a:latin typeface="Consolas" panose="020B0609020204030204"/>
              <a:cs typeface="Consolas" panose="020B0609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5902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5907" y="404037"/>
            <a:ext cx="7708605" cy="837772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7780">
              <a:lnSpc>
                <a:spcPct val="100000"/>
              </a:lnSpc>
              <a:spcBef>
                <a:spcPts val="133"/>
              </a:spcBef>
            </a:pPr>
            <a:r>
              <a:rPr dirty="0"/>
              <a:t>列表功能默写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1001692" y="1664269"/>
            <a:ext cx="6753013" cy="427420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626518" indent="-609585">
              <a:lnSpc>
                <a:spcPct val="100000"/>
              </a:lnSpc>
              <a:spcBef>
                <a:spcPts val="127"/>
              </a:spcBef>
              <a:buClr>
                <a:srgbClr val="0066FF"/>
              </a:buClr>
              <a:buFont typeface="Wingdings" panose="05000000000000000000"/>
              <a:buChar char=""/>
              <a:tabLst>
                <a:tab pos="625671" algn="l"/>
                <a:tab pos="626518" algn="l"/>
              </a:tabLst>
            </a:pPr>
            <a:r>
              <a:rPr spc="-7" dirty="0"/>
              <a:t>定义空列表lt</a:t>
            </a:r>
          </a:p>
          <a:p>
            <a:pPr marL="626518" indent="-609585">
              <a:lnSpc>
                <a:spcPct val="100000"/>
              </a:lnSpc>
              <a:spcBef>
                <a:spcPts val="2560"/>
              </a:spcBef>
              <a:buClr>
                <a:srgbClr val="0066FF"/>
              </a:buClr>
              <a:buFont typeface="Wingdings" panose="05000000000000000000"/>
              <a:buChar char=""/>
              <a:tabLst>
                <a:tab pos="625671" algn="l"/>
                <a:tab pos="626518" algn="l"/>
              </a:tabLst>
            </a:pPr>
            <a:r>
              <a:rPr spc="-7" dirty="0"/>
              <a:t>向lt新增</a:t>
            </a:r>
            <a:r>
              <a:rPr spc="-13" dirty="0"/>
              <a:t>5</a:t>
            </a:r>
            <a:r>
              <a:rPr spc="-7" dirty="0"/>
              <a:t>个元素</a:t>
            </a:r>
          </a:p>
          <a:p>
            <a:pPr marL="626518" indent="-609585">
              <a:lnSpc>
                <a:spcPct val="100000"/>
              </a:lnSpc>
              <a:spcBef>
                <a:spcPts val="2560"/>
              </a:spcBef>
              <a:buClr>
                <a:srgbClr val="0066FF"/>
              </a:buClr>
              <a:buFont typeface="Wingdings" panose="05000000000000000000"/>
              <a:buChar char=""/>
              <a:tabLst>
                <a:tab pos="625671" algn="l"/>
                <a:tab pos="626518" algn="l"/>
              </a:tabLst>
            </a:pPr>
            <a:r>
              <a:rPr spc="-7" dirty="0"/>
              <a:t>修改lt中第</a:t>
            </a:r>
            <a:r>
              <a:rPr spc="-13" dirty="0"/>
              <a:t>2</a:t>
            </a:r>
            <a:r>
              <a:rPr spc="-7" dirty="0"/>
              <a:t>个元素</a:t>
            </a:r>
          </a:p>
          <a:p>
            <a:pPr marL="626518" indent="-609585">
              <a:lnSpc>
                <a:spcPct val="100000"/>
              </a:lnSpc>
              <a:spcBef>
                <a:spcPts val="2567"/>
              </a:spcBef>
              <a:buClr>
                <a:srgbClr val="0066FF"/>
              </a:buClr>
              <a:buFont typeface="Wingdings" panose="05000000000000000000"/>
              <a:buChar char=""/>
              <a:tabLst>
                <a:tab pos="625671" algn="l"/>
                <a:tab pos="626518" algn="l"/>
              </a:tabLst>
            </a:pPr>
            <a:r>
              <a:rPr spc="-7" dirty="0"/>
              <a:t>向lt中第</a:t>
            </a:r>
            <a:r>
              <a:rPr spc="-13" dirty="0"/>
              <a:t>2</a:t>
            </a:r>
            <a:r>
              <a:rPr spc="-7" dirty="0"/>
              <a:t>个位置增加一个元素</a:t>
            </a:r>
          </a:p>
          <a:p>
            <a:pPr marL="626518" indent="-609585">
              <a:lnSpc>
                <a:spcPct val="100000"/>
              </a:lnSpc>
              <a:spcBef>
                <a:spcPts val="2560"/>
              </a:spcBef>
              <a:buClr>
                <a:srgbClr val="0066FF"/>
              </a:buClr>
              <a:buFont typeface="Wingdings" panose="05000000000000000000"/>
              <a:buChar char=""/>
              <a:tabLst>
                <a:tab pos="625671" algn="l"/>
                <a:tab pos="626518" algn="l"/>
              </a:tabLst>
            </a:pPr>
            <a:r>
              <a:rPr spc="-7" dirty="0"/>
              <a:t>从lt中第</a:t>
            </a:r>
            <a:r>
              <a:rPr spc="-13" dirty="0"/>
              <a:t>1</a:t>
            </a:r>
            <a:r>
              <a:rPr spc="-7" dirty="0"/>
              <a:t>个位置删除一个元素</a:t>
            </a:r>
          </a:p>
          <a:p>
            <a:pPr marL="626518" indent="-609585">
              <a:lnSpc>
                <a:spcPct val="100000"/>
              </a:lnSpc>
              <a:spcBef>
                <a:spcPts val="2560"/>
              </a:spcBef>
              <a:buClr>
                <a:srgbClr val="0066FF"/>
              </a:buClr>
              <a:buFont typeface="Wingdings" panose="05000000000000000000"/>
              <a:buChar char=""/>
              <a:tabLst>
                <a:tab pos="625671" algn="l"/>
                <a:tab pos="626518" algn="l"/>
              </a:tabLst>
            </a:pPr>
            <a:r>
              <a:rPr spc="-7" dirty="0"/>
              <a:t>删除lt中第</a:t>
            </a:r>
            <a:r>
              <a:rPr spc="-13" dirty="0"/>
              <a:t>1-3</a:t>
            </a:r>
            <a:r>
              <a:rPr spc="-7" dirty="0"/>
              <a:t>位置元素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xfrm>
            <a:off x="6628101" y="1664269"/>
            <a:ext cx="4855062" cy="4027599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626518" indent="-609585">
              <a:lnSpc>
                <a:spcPct val="100000"/>
              </a:lnSpc>
              <a:spcBef>
                <a:spcPts val="127"/>
              </a:spcBef>
              <a:buClr>
                <a:srgbClr val="0066FF"/>
              </a:buClr>
              <a:buFont typeface="Wingdings" panose="05000000000000000000"/>
              <a:buChar char=""/>
              <a:tabLst>
                <a:tab pos="625671" algn="l"/>
                <a:tab pos="626518" algn="l"/>
              </a:tabLst>
            </a:pPr>
            <a:r>
              <a:rPr sz="2400" spc="-7" dirty="0"/>
              <a:t>判断lt中是否包含数字0</a:t>
            </a:r>
          </a:p>
          <a:p>
            <a:pPr marL="626518" indent="-609585">
              <a:lnSpc>
                <a:spcPct val="100000"/>
              </a:lnSpc>
              <a:spcBef>
                <a:spcPts val="2560"/>
              </a:spcBef>
              <a:buClr>
                <a:srgbClr val="0066FF"/>
              </a:buClr>
              <a:buFont typeface="Wingdings" panose="05000000000000000000"/>
              <a:buChar char=""/>
              <a:tabLst>
                <a:tab pos="625671" algn="l"/>
                <a:tab pos="626518" algn="l"/>
              </a:tabLst>
            </a:pPr>
            <a:r>
              <a:rPr sz="2400" spc="-7" dirty="0"/>
              <a:t>向lt新增数字0</a:t>
            </a:r>
          </a:p>
          <a:p>
            <a:pPr marL="626518" indent="-609585">
              <a:lnSpc>
                <a:spcPct val="100000"/>
              </a:lnSpc>
              <a:spcBef>
                <a:spcPts val="2560"/>
              </a:spcBef>
              <a:buClr>
                <a:srgbClr val="0066FF"/>
              </a:buClr>
              <a:buFont typeface="Wingdings" panose="05000000000000000000"/>
              <a:buChar char=""/>
              <a:tabLst>
                <a:tab pos="625671" algn="l"/>
                <a:tab pos="626518" algn="l"/>
              </a:tabLst>
            </a:pPr>
            <a:r>
              <a:rPr sz="2400" spc="-7" dirty="0"/>
              <a:t>返回数字</a:t>
            </a:r>
            <a:r>
              <a:rPr sz="2400" spc="-13" dirty="0"/>
              <a:t>0</a:t>
            </a:r>
            <a:r>
              <a:rPr sz="2400" spc="-7" dirty="0"/>
              <a:t>所在lt中的索引</a:t>
            </a:r>
          </a:p>
          <a:p>
            <a:pPr marL="626518" indent="-609585">
              <a:lnSpc>
                <a:spcPct val="100000"/>
              </a:lnSpc>
              <a:spcBef>
                <a:spcPts val="2567"/>
              </a:spcBef>
              <a:buClr>
                <a:srgbClr val="0066FF"/>
              </a:buClr>
              <a:buFont typeface="Wingdings" panose="05000000000000000000"/>
              <a:buChar char=""/>
              <a:tabLst>
                <a:tab pos="625671" algn="l"/>
                <a:tab pos="626518" algn="l"/>
              </a:tabLst>
            </a:pPr>
            <a:r>
              <a:rPr sz="2400" spc="-7" dirty="0"/>
              <a:t>lt的长度</a:t>
            </a:r>
          </a:p>
          <a:p>
            <a:pPr marL="626518" indent="-609585">
              <a:lnSpc>
                <a:spcPct val="100000"/>
              </a:lnSpc>
              <a:spcBef>
                <a:spcPts val="2560"/>
              </a:spcBef>
              <a:buClr>
                <a:srgbClr val="0066FF"/>
              </a:buClr>
              <a:buFont typeface="Wingdings" panose="05000000000000000000"/>
              <a:buChar char=""/>
              <a:tabLst>
                <a:tab pos="625671" algn="l"/>
                <a:tab pos="626518" algn="l"/>
              </a:tabLst>
            </a:pPr>
            <a:r>
              <a:rPr sz="2400" spc="-7" dirty="0"/>
              <a:t>lt中最大元素</a:t>
            </a:r>
          </a:p>
          <a:p>
            <a:pPr marL="626518" indent="-609585">
              <a:lnSpc>
                <a:spcPct val="100000"/>
              </a:lnSpc>
              <a:spcBef>
                <a:spcPts val="2560"/>
              </a:spcBef>
              <a:buClr>
                <a:srgbClr val="0066FF"/>
              </a:buClr>
              <a:buFont typeface="Wingdings" panose="05000000000000000000"/>
              <a:buChar char=""/>
              <a:tabLst>
                <a:tab pos="625671" algn="l"/>
                <a:tab pos="626518" algn="l"/>
              </a:tabLst>
            </a:pPr>
            <a:r>
              <a:rPr sz="2400" spc="-7" dirty="0"/>
              <a:t>清空lt</a:t>
            </a:r>
          </a:p>
        </p:txBody>
      </p:sp>
    </p:spTree>
    <p:extLst>
      <p:ext uri="{BB962C8B-B14F-4D97-AF65-F5344CB8AC3E}">
        <p14:creationId xmlns:p14="http://schemas.microsoft.com/office/powerpoint/2010/main" val="3041461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5187" y="2925015"/>
            <a:ext cx="7505242" cy="837772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dirty="0" err="1"/>
              <a:t>元组类型及操作</a:t>
            </a:r>
            <a:r>
              <a:rPr lang="en-US" dirty="0"/>
              <a:t>(</a:t>
            </a:r>
            <a:r>
              <a:rPr lang="zh-CN" altLang="en-US" dirty="0"/>
              <a:t>简单</a:t>
            </a:r>
            <a:r>
              <a:rPr lang="en-US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5023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728439" y="554424"/>
            <a:ext cx="12801600" cy="632651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7780">
              <a:lnSpc>
                <a:spcPct val="100000"/>
              </a:lnSpc>
              <a:spcBef>
                <a:spcPts val="133"/>
              </a:spcBef>
            </a:pP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元组类型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定义及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28439" y="1471883"/>
            <a:ext cx="8963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元组也是一种序列类型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元组独特之处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：一旦创建就不能修改，只能访问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045588" y="3007166"/>
            <a:ext cx="8963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tup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创建，甚至可以不用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58287" y="3664906"/>
            <a:ext cx="9477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：用序号索引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如：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tup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]),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用切片方式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如：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tup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i:j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])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45588" y="4824111"/>
            <a:ext cx="9477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函数的返回值就是元组类型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8553280" y="4761907"/>
            <a:ext cx="2455333" cy="1248333"/>
          </a:xfrm>
          <a:prstGeom prst="rect">
            <a:avLst/>
          </a:prstGeom>
        </p:spPr>
        <p:txBody>
          <a:bodyPr vert="horz" wrap="square" lIns="0" tIns="220133" rIns="0" bIns="0" rtlCol="0">
            <a:spAutoFit/>
          </a:bodyPr>
          <a:lstStyle/>
          <a:p>
            <a:pPr marL="16933">
              <a:spcBef>
                <a:spcPts val="1733"/>
              </a:spcBef>
            </a:pPr>
            <a:r>
              <a:rPr sz="2667" b="1" i="1" spc="-7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def</a:t>
            </a:r>
            <a:r>
              <a:rPr sz="2667" b="1" i="1" spc="-40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67" b="1" dirty="0">
                <a:latin typeface="Consolas" panose="020B0609020204030204"/>
                <a:cs typeface="Consolas" panose="020B0609020204030204"/>
              </a:rPr>
              <a:t>func():</a:t>
            </a:r>
            <a:endParaRPr sz="2667" dirty="0">
              <a:latin typeface="Consolas" panose="020B0609020204030204"/>
              <a:cs typeface="Consolas" panose="020B0609020204030204"/>
            </a:endParaRPr>
          </a:p>
          <a:p>
            <a:pPr marL="574026">
              <a:spcBef>
                <a:spcPts val="1600"/>
              </a:spcBef>
            </a:pPr>
            <a:r>
              <a:rPr sz="2667" b="1" i="1" spc="-7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return</a:t>
            </a:r>
            <a:r>
              <a:rPr sz="2667" b="1" i="1" spc="-67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67" b="1" spc="-13" dirty="0">
                <a:latin typeface="Consolas" panose="020B0609020204030204"/>
                <a:cs typeface="Consolas" panose="020B0609020204030204"/>
              </a:rPr>
              <a:t>1,2</a:t>
            </a:r>
            <a:endParaRPr sz="2667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0" name="object 4"/>
          <p:cNvSpPr txBox="1"/>
          <p:nvPr/>
        </p:nvSpPr>
        <p:spPr>
          <a:xfrm>
            <a:off x="1828800" y="5452166"/>
            <a:ext cx="6647773" cy="44798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800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-</a:t>
            </a:r>
            <a:r>
              <a:rPr sz="2800" spc="-87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</a:t>
            </a:r>
            <a:r>
              <a:rPr lang="zh-CN" altLang="en-US" sz="2800" spc="-87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例：函数</a:t>
            </a:r>
            <a:r>
              <a:rPr lang="en-US" altLang="zh-CN" sz="2800" spc="-87" dirty="0" err="1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func</a:t>
            </a:r>
            <a:r>
              <a:rPr lang="en-US" altLang="zh-CN" sz="2800" spc="-87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( )</a:t>
            </a:r>
            <a:r>
              <a:rPr lang="zh-CN" altLang="en-US" sz="2800" spc="-87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的返回值 </a:t>
            </a:r>
            <a:r>
              <a:rPr lang="en-US" altLang="zh-CN" sz="2800" spc="-87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1,2 </a:t>
            </a:r>
            <a:r>
              <a:rPr lang="zh-CN" altLang="en-US" sz="2800" spc="-87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是元组类型</a:t>
            </a:r>
            <a:endParaRPr sz="2800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73623" y="4196056"/>
            <a:ext cx="9477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元组可以用 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 *  in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757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0500" y="1948619"/>
            <a:ext cx="8976360" cy="3710802"/>
          </a:xfrm>
          <a:prstGeom prst="rect">
            <a:avLst/>
          </a:prstGeom>
        </p:spPr>
        <p:txBody>
          <a:bodyPr vert="horz" wrap="square" lIns="0" tIns="220133" rIns="0" bIns="0" rtlCol="0">
            <a:spAutoFit/>
          </a:bodyPr>
          <a:lstStyle/>
          <a:p>
            <a:pPr marL="16933">
              <a:spcBef>
                <a:spcPts val="1733"/>
              </a:spcBef>
              <a:tabLst>
                <a:tab pos="2436646" algn="l"/>
              </a:tabLst>
            </a:pPr>
            <a:r>
              <a:rPr sz="2667" b="1" spc="-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</a:t>
            </a:r>
            <a:r>
              <a:rPr sz="2667" b="1" spc="2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67" b="1" spc="-7" dirty="0">
                <a:latin typeface="Consolas" panose="020B0609020204030204"/>
                <a:cs typeface="Consolas" panose="020B0609020204030204"/>
              </a:rPr>
              <a:t>creature	= </a:t>
            </a:r>
            <a:r>
              <a:rPr sz="2667" b="1" spc="-7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"cat"</a:t>
            </a:r>
            <a:r>
              <a:rPr sz="2667" b="1" spc="-7" dirty="0">
                <a:latin typeface="Consolas" panose="020B0609020204030204"/>
                <a:cs typeface="Consolas" panose="020B0609020204030204"/>
              </a:rPr>
              <a:t>, </a:t>
            </a:r>
            <a:r>
              <a:rPr sz="2667" b="1" spc="-7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"dog"</a:t>
            </a:r>
            <a:r>
              <a:rPr sz="2667" b="1" spc="-7" dirty="0">
                <a:latin typeface="Consolas" panose="020B0609020204030204"/>
                <a:cs typeface="Consolas" panose="020B0609020204030204"/>
              </a:rPr>
              <a:t>, </a:t>
            </a:r>
            <a:r>
              <a:rPr sz="2667" b="1" spc="-7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"tiger"</a:t>
            </a:r>
            <a:r>
              <a:rPr sz="2667" b="1" spc="-7" dirty="0">
                <a:latin typeface="Consolas" panose="020B0609020204030204"/>
                <a:cs typeface="Consolas" panose="020B0609020204030204"/>
              </a:rPr>
              <a:t>,</a:t>
            </a:r>
            <a:r>
              <a:rPr sz="2667" b="1" spc="13" dirty="0">
                <a:latin typeface="Consolas" panose="020B0609020204030204"/>
                <a:cs typeface="Consolas" panose="020B0609020204030204"/>
              </a:rPr>
              <a:t> </a:t>
            </a:r>
            <a:r>
              <a:rPr sz="2667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"human"</a:t>
            </a:r>
            <a:endParaRPr sz="2667">
              <a:latin typeface="Consolas" panose="020B0609020204030204"/>
              <a:cs typeface="Consolas" panose="020B0609020204030204"/>
            </a:endParaRPr>
          </a:p>
          <a:p>
            <a:pPr marL="16933">
              <a:spcBef>
                <a:spcPts val="1600"/>
              </a:spcBef>
            </a:pPr>
            <a:r>
              <a:rPr sz="2667" b="1" spc="-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</a:t>
            </a:r>
            <a:r>
              <a:rPr sz="2667" b="1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67" b="1" spc="-7" dirty="0">
                <a:latin typeface="Consolas" panose="020B0609020204030204"/>
                <a:cs typeface="Consolas" panose="020B0609020204030204"/>
              </a:rPr>
              <a:t>creature</a:t>
            </a:r>
            <a:endParaRPr sz="2667">
              <a:latin typeface="Consolas" panose="020B0609020204030204"/>
              <a:cs typeface="Consolas" panose="020B0609020204030204"/>
            </a:endParaRPr>
          </a:p>
          <a:p>
            <a:pPr marL="16933">
              <a:spcBef>
                <a:spcPts val="1600"/>
              </a:spcBef>
              <a:tabLst>
                <a:tab pos="1506182" algn="l"/>
                <a:tab pos="4487221" algn="l"/>
              </a:tabLst>
            </a:pPr>
            <a:r>
              <a:rPr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('cat',	'dog',</a:t>
            </a:r>
            <a:r>
              <a:rPr sz="2667" b="1" spc="4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'tiger',	</a:t>
            </a:r>
            <a:r>
              <a:rPr sz="2667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'human')</a:t>
            </a:r>
            <a:endParaRPr sz="2667">
              <a:latin typeface="Consolas" panose="020B0609020204030204"/>
              <a:cs typeface="Consolas" panose="020B0609020204030204"/>
            </a:endParaRPr>
          </a:p>
          <a:p>
            <a:pPr marL="16933">
              <a:spcBef>
                <a:spcPts val="1600"/>
              </a:spcBef>
            </a:pPr>
            <a:r>
              <a:rPr sz="2667" b="1" spc="-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 </a:t>
            </a:r>
            <a:r>
              <a:rPr sz="2667" b="1" dirty="0">
                <a:latin typeface="Consolas" panose="020B0609020204030204"/>
                <a:cs typeface="Consolas" panose="020B0609020204030204"/>
              </a:rPr>
              <a:t>color = </a:t>
            </a:r>
            <a:r>
              <a:rPr sz="2667" b="1" spc="-7" dirty="0">
                <a:latin typeface="Consolas" panose="020B0609020204030204"/>
                <a:cs typeface="Consolas" panose="020B0609020204030204"/>
              </a:rPr>
              <a:t>(0x001100, </a:t>
            </a:r>
            <a:r>
              <a:rPr sz="2667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"blue"</a:t>
            </a:r>
            <a:r>
              <a:rPr sz="2667" b="1" dirty="0">
                <a:latin typeface="Consolas" panose="020B0609020204030204"/>
                <a:cs typeface="Consolas" panose="020B0609020204030204"/>
              </a:rPr>
              <a:t>, </a:t>
            </a:r>
            <a:r>
              <a:rPr sz="2667" b="1" spc="-7" dirty="0">
                <a:latin typeface="Consolas" panose="020B0609020204030204"/>
                <a:cs typeface="Consolas" panose="020B0609020204030204"/>
              </a:rPr>
              <a:t>creature)</a:t>
            </a:r>
            <a:endParaRPr sz="2667">
              <a:latin typeface="Consolas" panose="020B0609020204030204"/>
              <a:cs typeface="Consolas" panose="020B0609020204030204"/>
            </a:endParaRPr>
          </a:p>
          <a:p>
            <a:pPr marL="16933">
              <a:spcBef>
                <a:spcPts val="1600"/>
              </a:spcBef>
            </a:pPr>
            <a:r>
              <a:rPr sz="2667" b="1" spc="-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</a:t>
            </a:r>
            <a:r>
              <a:rPr sz="2667" b="1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67" b="1" spc="-7" dirty="0">
                <a:latin typeface="Consolas" panose="020B0609020204030204"/>
                <a:cs typeface="Consolas" panose="020B0609020204030204"/>
              </a:rPr>
              <a:t>color</a:t>
            </a:r>
            <a:endParaRPr sz="2667">
              <a:latin typeface="Consolas" panose="020B0609020204030204"/>
              <a:cs typeface="Consolas" panose="020B0609020204030204"/>
            </a:endParaRPr>
          </a:p>
          <a:p>
            <a:pPr marL="16933">
              <a:spcBef>
                <a:spcPts val="1600"/>
              </a:spcBef>
              <a:tabLst>
                <a:tab pos="1319920" algn="l"/>
                <a:tab pos="4300959" algn="l"/>
                <a:tab pos="7281151" algn="l"/>
              </a:tabLst>
            </a:pPr>
            <a:r>
              <a:rPr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(435</a:t>
            </a:r>
            <a:r>
              <a:rPr sz="2667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2</a:t>
            </a:r>
            <a:r>
              <a:rPr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2667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	</a:t>
            </a:r>
            <a:r>
              <a:rPr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'b</a:t>
            </a:r>
            <a:r>
              <a:rPr sz="2667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l</a:t>
            </a:r>
            <a:r>
              <a:rPr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ue',</a:t>
            </a:r>
            <a:r>
              <a:rPr sz="2667" b="1" spc="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('ca</a:t>
            </a:r>
            <a:r>
              <a:rPr sz="2667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t</a:t>
            </a:r>
            <a:r>
              <a:rPr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',</a:t>
            </a:r>
            <a:r>
              <a:rPr sz="2667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	</a:t>
            </a:r>
            <a:r>
              <a:rPr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'</a:t>
            </a:r>
            <a:r>
              <a:rPr sz="2667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d</a:t>
            </a:r>
            <a:r>
              <a:rPr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og',</a:t>
            </a:r>
            <a:r>
              <a:rPr sz="2667" b="1" spc="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'tig</a:t>
            </a:r>
            <a:r>
              <a:rPr sz="2667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e</a:t>
            </a:r>
            <a:r>
              <a:rPr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r',</a:t>
            </a:r>
            <a:r>
              <a:rPr sz="2667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	'</a:t>
            </a:r>
            <a:r>
              <a:rPr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huma</a:t>
            </a:r>
            <a:r>
              <a:rPr sz="2667" b="1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n</a:t>
            </a:r>
            <a:r>
              <a:rPr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'))</a:t>
            </a:r>
            <a:endParaRPr sz="2667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1828800" y="914400"/>
            <a:ext cx="12801600" cy="694207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7780">
              <a:lnSpc>
                <a:spcPct val="100000"/>
              </a:lnSpc>
              <a:spcBef>
                <a:spcPts val="133"/>
              </a:spcBef>
            </a:pPr>
            <a:r>
              <a:rPr dirty="0"/>
              <a:t>元组类型定义</a:t>
            </a:r>
          </a:p>
        </p:txBody>
      </p:sp>
    </p:spTree>
    <p:extLst>
      <p:ext uri="{BB962C8B-B14F-4D97-AF65-F5344CB8AC3E}">
        <p14:creationId xmlns:p14="http://schemas.microsoft.com/office/powerpoint/2010/main" val="36300495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8334" y="1837107"/>
            <a:ext cx="10124037" cy="3095249"/>
          </a:xfrm>
          <a:prstGeom prst="rect">
            <a:avLst/>
          </a:prstGeom>
        </p:spPr>
        <p:txBody>
          <a:bodyPr vert="horz" wrap="square" lIns="0" tIns="220133" rIns="0" bIns="0" rtlCol="0">
            <a:spAutoFit/>
          </a:bodyPr>
          <a:lstStyle/>
          <a:p>
            <a:pPr marL="16933">
              <a:spcBef>
                <a:spcPts val="1733"/>
              </a:spcBef>
              <a:tabLst>
                <a:tab pos="2436646" algn="l"/>
              </a:tabLst>
            </a:pPr>
            <a:r>
              <a:rPr sz="2667" b="1" spc="-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</a:t>
            </a:r>
            <a:r>
              <a:rPr sz="2667" b="1" spc="2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67" b="1" spc="-7" dirty="0">
                <a:latin typeface="Consolas" panose="020B0609020204030204"/>
                <a:cs typeface="Consolas" panose="020B0609020204030204"/>
              </a:rPr>
              <a:t>creature	= </a:t>
            </a:r>
            <a:r>
              <a:rPr lang="en-US" sz="2667" b="1" spc="-7" dirty="0">
                <a:latin typeface="Consolas" panose="020B0609020204030204"/>
                <a:cs typeface="Consolas" panose="020B0609020204030204"/>
              </a:rPr>
              <a:t>tuple(</a:t>
            </a:r>
            <a:r>
              <a:rPr sz="2667" b="1" spc="-7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"cat"</a:t>
            </a:r>
            <a:r>
              <a:rPr sz="2667" b="1" spc="-7" dirty="0">
                <a:latin typeface="Consolas" panose="020B0609020204030204"/>
                <a:cs typeface="Consolas" panose="020B0609020204030204"/>
              </a:rPr>
              <a:t>, </a:t>
            </a:r>
            <a:r>
              <a:rPr sz="2667" b="1" spc="-7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"dog"</a:t>
            </a:r>
            <a:r>
              <a:rPr sz="2667" b="1" spc="-7" dirty="0">
                <a:latin typeface="Consolas" panose="020B0609020204030204"/>
                <a:cs typeface="Consolas" panose="020B0609020204030204"/>
              </a:rPr>
              <a:t>, </a:t>
            </a:r>
            <a:r>
              <a:rPr sz="2667" b="1" spc="-7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"tiger"</a:t>
            </a:r>
            <a:r>
              <a:rPr sz="2667" b="1" spc="-7" dirty="0">
                <a:latin typeface="Consolas" panose="020B0609020204030204"/>
                <a:cs typeface="Consolas" panose="020B0609020204030204"/>
              </a:rPr>
              <a:t>,</a:t>
            </a:r>
            <a:r>
              <a:rPr sz="2667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2667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"human"</a:t>
            </a:r>
            <a:r>
              <a:rPr lang="en-US" sz="2667" b="1" dirty="0">
                <a:latin typeface="Consolas" panose="020B0609020204030204"/>
                <a:cs typeface="Consolas" panose="020B0609020204030204"/>
              </a:rPr>
              <a:t>)</a:t>
            </a:r>
            <a:endParaRPr sz="2667" dirty="0">
              <a:latin typeface="Consolas" panose="020B0609020204030204"/>
              <a:cs typeface="Consolas" panose="020B0609020204030204"/>
            </a:endParaRPr>
          </a:p>
          <a:p>
            <a:pPr marL="16933">
              <a:spcBef>
                <a:spcPts val="1600"/>
              </a:spcBef>
            </a:pPr>
            <a:r>
              <a:rPr sz="2667" b="1" spc="-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</a:t>
            </a:r>
            <a:r>
              <a:rPr sz="2667" b="1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67" b="1" spc="-7" dirty="0">
                <a:latin typeface="Consolas" panose="020B0609020204030204"/>
                <a:cs typeface="Consolas" panose="020B0609020204030204"/>
              </a:rPr>
              <a:t>creature[::-1]</a:t>
            </a:r>
            <a:endParaRPr sz="2667" dirty="0">
              <a:latin typeface="Consolas" panose="020B0609020204030204"/>
              <a:cs typeface="Consolas" panose="020B0609020204030204"/>
            </a:endParaRPr>
          </a:p>
          <a:p>
            <a:pPr marL="16933">
              <a:spcBef>
                <a:spcPts val="1600"/>
              </a:spcBef>
              <a:tabLst>
                <a:tab pos="3555064" algn="l"/>
              </a:tabLst>
            </a:pPr>
            <a:r>
              <a:rPr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('human',</a:t>
            </a:r>
            <a:r>
              <a:rPr sz="2667" b="1" spc="53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'tiger',	'dog',</a:t>
            </a:r>
            <a:r>
              <a:rPr sz="2667" b="1" spc="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'cat')</a:t>
            </a:r>
            <a:endParaRPr sz="2667" dirty="0">
              <a:latin typeface="Consolas" panose="020B0609020204030204"/>
              <a:cs typeface="Consolas" panose="020B0609020204030204"/>
            </a:endParaRPr>
          </a:p>
          <a:p>
            <a:pPr marL="16933">
              <a:spcBef>
                <a:spcPts val="1600"/>
              </a:spcBef>
            </a:pPr>
            <a:r>
              <a:rPr sz="2667" b="1" spc="-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 </a:t>
            </a:r>
            <a:r>
              <a:rPr sz="2667" b="1" dirty="0">
                <a:latin typeface="Consolas" panose="020B0609020204030204"/>
                <a:cs typeface="Consolas" panose="020B0609020204030204"/>
              </a:rPr>
              <a:t>color = </a:t>
            </a:r>
            <a:r>
              <a:rPr sz="2667" b="1" spc="-7" dirty="0">
                <a:latin typeface="Consolas" panose="020B0609020204030204"/>
                <a:cs typeface="Consolas" panose="020B0609020204030204"/>
              </a:rPr>
              <a:t>(0x001100, </a:t>
            </a:r>
            <a:r>
              <a:rPr sz="2667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"blue"</a:t>
            </a:r>
            <a:r>
              <a:rPr sz="2667" b="1" dirty="0">
                <a:latin typeface="Consolas" panose="020B0609020204030204"/>
                <a:cs typeface="Consolas" panose="020B0609020204030204"/>
              </a:rPr>
              <a:t>, </a:t>
            </a:r>
            <a:r>
              <a:rPr sz="2667" b="1" spc="-7" dirty="0">
                <a:latin typeface="Consolas" panose="020B0609020204030204"/>
                <a:cs typeface="Consolas" panose="020B0609020204030204"/>
              </a:rPr>
              <a:t>creature)</a:t>
            </a:r>
            <a:endParaRPr sz="2667" dirty="0">
              <a:latin typeface="Consolas" panose="020B0609020204030204"/>
              <a:cs typeface="Consolas" panose="020B0609020204030204"/>
            </a:endParaRPr>
          </a:p>
          <a:p>
            <a:pPr marL="16933" marR="5410065">
              <a:lnSpc>
                <a:spcPct val="150000"/>
              </a:lnSpc>
            </a:pPr>
            <a:r>
              <a:rPr sz="2667" b="1" spc="-7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</a:t>
            </a:r>
            <a:r>
              <a:rPr sz="2667" b="1" spc="-53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667" b="1" spc="-7" dirty="0">
                <a:latin typeface="Consolas" panose="020B0609020204030204"/>
                <a:cs typeface="Consolas" panose="020B0609020204030204"/>
              </a:rPr>
              <a:t>color[-1][2]  </a:t>
            </a:r>
            <a:r>
              <a:rPr sz="2667" b="1" spc="-7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'tiger'</a:t>
            </a:r>
            <a:endParaRPr sz="2667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1828800" y="914400"/>
            <a:ext cx="12801600" cy="694207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7780">
              <a:lnSpc>
                <a:spcPct val="100000"/>
              </a:lnSpc>
              <a:spcBef>
                <a:spcPts val="133"/>
              </a:spcBef>
            </a:pPr>
            <a:r>
              <a:rPr dirty="0"/>
              <a:t>元组类型操作</a:t>
            </a:r>
          </a:p>
        </p:txBody>
      </p:sp>
    </p:spTree>
    <p:extLst>
      <p:ext uri="{BB962C8B-B14F-4D97-AF65-F5344CB8AC3E}">
        <p14:creationId xmlns:p14="http://schemas.microsoft.com/office/powerpoint/2010/main" val="35142612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8717" y="2935901"/>
            <a:ext cx="5455920" cy="837772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dirty="0"/>
              <a:t>序列类型应用场景</a:t>
            </a:r>
          </a:p>
        </p:txBody>
      </p:sp>
    </p:spTree>
    <p:extLst>
      <p:ext uri="{BB962C8B-B14F-4D97-AF65-F5344CB8AC3E}">
        <p14:creationId xmlns:p14="http://schemas.microsoft.com/office/powerpoint/2010/main" val="4964842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071831" y="560542"/>
            <a:ext cx="5455920" cy="694207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dirty="0"/>
              <a:t>序列类型应用场景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8472" y="1941914"/>
            <a:ext cx="10491045" cy="384365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68387" algn="ctr">
              <a:spcBef>
                <a:spcPts val="133"/>
              </a:spcBef>
            </a:pPr>
            <a:r>
              <a:rPr sz="32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数据表示：元组</a:t>
            </a:r>
            <a:r>
              <a:rPr sz="3200" b="1" spc="-7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和</a:t>
            </a:r>
            <a:r>
              <a:rPr sz="3200" b="1" spc="-13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32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列表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ts val="33"/>
              </a:spcBef>
            </a:pPr>
            <a:endParaRPr sz="5400">
              <a:latin typeface="Times New Roman" panose="02020603050405020304"/>
              <a:cs typeface="Times New Roman" panose="02020603050405020304"/>
            </a:endParaRPr>
          </a:p>
          <a:p>
            <a:pPr marL="313259" indent="-297173">
              <a:buClr>
                <a:srgbClr val="007EDE"/>
              </a:buClr>
              <a:buFont typeface="΢"/>
              <a:buChar char="-"/>
              <a:tabLst>
                <a:tab pos="314105" algn="l"/>
              </a:tabLst>
            </a:pPr>
            <a:r>
              <a:rPr sz="3200" b="1" dirty="0">
                <a:latin typeface="微软雅黑" panose="020B0503020204020204" charset="-122"/>
                <a:cs typeface="微软雅黑" panose="020B0503020204020204" charset="-122"/>
              </a:rPr>
              <a:t>元组用于元素不改变的应用场景，更多用于固定搭配场景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ts val="7"/>
              </a:spcBef>
              <a:buClr>
                <a:srgbClr val="007EDE"/>
              </a:buClr>
              <a:buFont typeface="΢"/>
              <a:buChar char="-"/>
            </a:pPr>
            <a:endParaRPr sz="3333">
              <a:latin typeface="Times New Roman" panose="02020603050405020304"/>
              <a:cs typeface="Times New Roman" panose="02020603050405020304"/>
            </a:endParaRPr>
          </a:p>
          <a:p>
            <a:pPr marL="313259" indent="-297173">
              <a:buClr>
                <a:srgbClr val="007EDE"/>
              </a:buClr>
              <a:buFont typeface="΢"/>
              <a:buChar char="-"/>
              <a:tabLst>
                <a:tab pos="314105" algn="l"/>
              </a:tabLst>
            </a:pPr>
            <a:r>
              <a:rPr sz="3200" b="1" dirty="0">
                <a:latin typeface="微软雅黑" panose="020B0503020204020204" charset="-122"/>
                <a:cs typeface="微软雅黑" panose="020B0503020204020204" charset="-122"/>
              </a:rPr>
              <a:t>列表更加灵活，它是最常用的序列类型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spcBef>
                <a:spcPts val="7"/>
              </a:spcBef>
              <a:buClr>
                <a:srgbClr val="007EDE"/>
              </a:buClr>
              <a:buFont typeface="΢"/>
              <a:buChar char="-"/>
            </a:pPr>
            <a:endParaRPr sz="3333">
              <a:latin typeface="Times New Roman" panose="02020603050405020304"/>
              <a:cs typeface="Times New Roman" panose="02020603050405020304"/>
            </a:endParaRPr>
          </a:p>
          <a:p>
            <a:pPr marL="313259" indent="-297173">
              <a:buClr>
                <a:srgbClr val="007EDE"/>
              </a:buClr>
              <a:buFont typeface="΢"/>
              <a:buChar char="-"/>
              <a:tabLst>
                <a:tab pos="314105" algn="l"/>
              </a:tabLst>
            </a:pPr>
            <a:r>
              <a:rPr sz="3200" b="1" spc="-7" dirty="0">
                <a:latin typeface="微软雅黑" panose="020B0503020204020204" charset="-122"/>
                <a:cs typeface="微软雅黑" panose="020B0503020204020204" charset="-122"/>
              </a:rPr>
              <a:t>最主要作用：表示一组有序数据，进而操作它们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2246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/>
          </p:cNvSpPr>
          <p:nvPr/>
        </p:nvSpPr>
        <p:spPr>
          <a:xfrm>
            <a:off x="2547256" y="527885"/>
            <a:ext cx="7881257" cy="509541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6933" algn="ctr" defTabSz="914400">
              <a:spcBef>
                <a:spcPts val="133"/>
              </a:spcBef>
            </a:pPr>
            <a:r>
              <a:rPr lang="zh-CN" altLang="en-US" sz="32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32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3200" kern="0" dirty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：基本统计值的计算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55914" y="1186543"/>
            <a:ext cx="10069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常用于不同学科、专业、应用场景的数据计算。数据计算中最简单的操作是求一组不定长数据的基本统计值，即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平均值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、标准差、中位数。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55912" y="2405743"/>
            <a:ext cx="100692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基本统计值计算的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模型如下：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从用户输入、文件、网络中获取一组数据；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运用数学、统计的方法计算相应的值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平均值、标准差、中位数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55912" y="4201886"/>
            <a:ext cx="100692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中位数是一组数据按照从小到大（或从大到小）的顺序排列，若序列元素的数量是奇数，则序列最中间的元素是中位数；若序列元素的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数量是偶数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，则序列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最中间的两个元素的平均值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是中位数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55912" y="5628698"/>
            <a:ext cx="10069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Notes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：掌握平均数的求法；理解中位数的求法；自学标准差的求法</a:t>
            </a:r>
          </a:p>
        </p:txBody>
      </p:sp>
    </p:spTree>
    <p:extLst>
      <p:ext uri="{BB962C8B-B14F-4D97-AF65-F5344CB8AC3E}">
        <p14:creationId xmlns:p14="http://schemas.microsoft.com/office/powerpoint/2010/main" val="38345663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86" y="248416"/>
            <a:ext cx="10080171" cy="629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39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99309" y="1118582"/>
            <a:ext cx="10248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组合数据类型是有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多个同类型或不同类型的数据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提供的单一表示，可以理解为数据组合排列。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99309" y="2503577"/>
            <a:ext cx="10248900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组合数据类型分为：有序排列和无序排列。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99309" y="3196074"/>
            <a:ext cx="10248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有序排列包括：字符串、列表、元组；无序排列包括：集合、字典（</a:t>
            </a:r>
            <a:r>
              <a:rPr lang="zh-CN" altLang="en-US" sz="2400" strike="sngStrike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因为字典中每个元素都是键值对，所以也称为映射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1120486" y="104964"/>
            <a:ext cx="4057650" cy="694207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780">
              <a:lnSpc>
                <a:spcPct val="100000"/>
              </a:lnSpc>
              <a:spcBef>
                <a:spcPts val="133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组合数据类型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99309" y="4426346"/>
            <a:ext cx="10248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字符串是成对引号包裹元素（字符）、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列表是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]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包裹元素、元组是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包裹元素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集合和字典是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}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包裹元素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；列表和元组中的元素类型可以不同类。</a:t>
            </a:r>
          </a:p>
        </p:txBody>
      </p:sp>
    </p:spTree>
    <p:extLst>
      <p:ext uri="{BB962C8B-B14F-4D97-AF65-F5344CB8AC3E}">
        <p14:creationId xmlns:p14="http://schemas.microsoft.com/office/powerpoint/2010/main" val="139877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4062" y="2935901"/>
            <a:ext cx="2744893" cy="837772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dirty="0"/>
              <a:t>单元小结</a:t>
            </a:r>
          </a:p>
        </p:txBody>
      </p:sp>
    </p:spTree>
    <p:extLst>
      <p:ext uri="{BB962C8B-B14F-4D97-AF65-F5344CB8AC3E}">
        <p14:creationId xmlns:p14="http://schemas.microsoft.com/office/powerpoint/2010/main" val="23745369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9976" y="4981791"/>
            <a:ext cx="1167149" cy="1074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261195" y="2125809"/>
            <a:ext cx="10094807" cy="317950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14952" indent="-298866">
              <a:spcBef>
                <a:spcPts val="133"/>
              </a:spcBef>
              <a:buClr>
                <a:srgbClr val="007EDE"/>
              </a:buClr>
              <a:buChar char="-"/>
              <a:tabLst>
                <a:tab pos="314952" algn="l"/>
              </a:tabLst>
            </a:pPr>
            <a:r>
              <a:rPr sz="3200" b="1" dirty="0" err="1">
                <a:latin typeface="微软雅黑" panose="020B0503020204020204" charset="-122"/>
                <a:cs typeface="微软雅黑" panose="020B0503020204020204" charset="-122"/>
              </a:rPr>
              <a:t>序列类型包括：字符串、元组和列表</a:t>
            </a:r>
            <a:endParaRPr sz="32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314952" indent="-298866">
              <a:spcBef>
                <a:spcPts val="3073"/>
              </a:spcBef>
              <a:buClr>
                <a:srgbClr val="007EDE"/>
              </a:buClr>
              <a:buChar char="-"/>
              <a:tabLst>
                <a:tab pos="314952" algn="l"/>
              </a:tabLst>
            </a:pPr>
            <a:r>
              <a:rPr sz="3200" b="1" dirty="0">
                <a:latin typeface="微软雅黑" panose="020B0503020204020204" charset="-122"/>
                <a:cs typeface="微软雅黑" panose="020B0503020204020204" charset="-122"/>
              </a:rPr>
              <a:t>元组</a:t>
            </a:r>
            <a:r>
              <a:rPr sz="3200" b="1" spc="-7" dirty="0">
                <a:latin typeface="微软雅黑" panose="020B0503020204020204" charset="-122"/>
                <a:cs typeface="微软雅黑" panose="020B0503020204020204" charset="-122"/>
              </a:rPr>
              <a:t>用</a:t>
            </a:r>
            <a:r>
              <a:rPr sz="3200" b="1" dirty="0">
                <a:latin typeface="微软雅黑" panose="020B0503020204020204" charset="-122"/>
                <a:cs typeface="微软雅黑" panose="020B0503020204020204" charset="-122"/>
              </a:rPr>
              <a:t>()</a:t>
            </a:r>
            <a:r>
              <a:rPr sz="3200" b="1" spc="-7" dirty="0">
                <a:latin typeface="微软雅黑" panose="020B0503020204020204" charset="-122"/>
                <a:cs typeface="微软雅黑" panose="020B0503020204020204" charset="-122"/>
              </a:rPr>
              <a:t>和tuple()创建，列表</a:t>
            </a:r>
            <a:r>
              <a:rPr sz="3200" b="1" dirty="0">
                <a:latin typeface="微软雅黑" panose="020B0503020204020204" charset="-122"/>
                <a:cs typeface="微软雅黑" panose="020B0503020204020204" charset="-122"/>
              </a:rPr>
              <a:t>用[]</a:t>
            </a:r>
            <a:r>
              <a:rPr sz="3200" b="1" spc="-7" dirty="0" err="1">
                <a:latin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sz="3200" b="1" spc="-7" dirty="0" err="1">
                <a:latin typeface="微软雅黑" panose="020B0503020204020204" charset="-122"/>
                <a:cs typeface="微软雅黑" panose="020B0503020204020204" charset="-122"/>
              </a:rPr>
              <a:t>list</a:t>
            </a:r>
            <a:r>
              <a:rPr sz="3200" b="1" spc="-7" dirty="0">
                <a:latin typeface="微软雅黑" panose="020B0503020204020204" charset="-122"/>
                <a:cs typeface="微软雅黑" panose="020B0503020204020204" charset="-122"/>
              </a:rPr>
              <a:t>()创建</a:t>
            </a:r>
            <a:endParaRPr sz="32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314952" indent="-298866">
              <a:spcBef>
                <a:spcPts val="3073"/>
              </a:spcBef>
              <a:buClr>
                <a:srgbClr val="007EDE"/>
              </a:buClr>
              <a:buChar char="-"/>
              <a:tabLst>
                <a:tab pos="314952" algn="l"/>
              </a:tabLst>
            </a:pPr>
            <a:r>
              <a:rPr sz="3200" b="1" dirty="0">
                <a:latin typeface="微软雅黑" panose="020B0503020204020204" charset="-122"/>
                <a:cs typeface="微软雅黑" panose="020B0503020204020204" charset="-122"/>
              </a:rPr>
              <a:t>元组操作与序列操作基本相同</a:t>
            </a:r>
            <a:endParaRPr sz="32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314952" indent="-298866">
              <a:spcBef>
                <a:spcPts val="3073"/>
              </a:spcBef>
              <a:buClr>
                <a:srgbClr val="007EDE"/>
              </a:buClr>
              <a:buChar char="-"/>
              <a:tabLst>
                <a:tab pos="314952" algn="l"/>
              </a:tabLst>
            </a:pPr>
            <a:r>
              <a:rPr sz="3200" b="1" dirty="0">
                <a:latin typeface="微软雅黑" panose="020B0503020204020204" charset="-122"/>
                <a:cs typeface="微软雅黑" panose="020B0503020204020204" charset="-122"/>
              </a:rPr>
              <a:t>列表操作在序列操作基础上，增加了更多的灵活性</a:t>
            </a:r>
            <a:endParaRPr sz="32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659111" y="5771895"/>
            <a:ext cx="2133600" cy="106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/>
          <p:nvPr/>
        </p:nvSpPr>
        <p:spPr>
          <a:xfrm>
            <a:off x="229057" y="5582193"/>
            <a:ext cx="11542607" cy="1079500"/>
          </a:xfrm>
          <a:custGeom>
            <a:avLst/>
            <a:gdLst/>
            <a:ahLst/>
            <a:cxnLst/>
            <a:rect l="l" t="t" r="r" b="b"/>
            <a:pathLst>
              <a:path w="8656955" h="809625">
                <a:moveTo>
                  <a:pt x="0" y="809155"/>
                </a:moveTo>
                <a:lnTo>
                  <a:pt x="8656612" y="0"/>
                </a:lnTo>
              </a:path>
            </a:pathLst>
          </a:custGeom>
          <a:ln w="3492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11328570" y="4699000"/>
            <a:ext cx="24553" cy="931333"/>
          </a:xfrm>
          <a:custGeom>
            <a:avLst/>
            <a:gdLst/>
            <a:ahLst/>
            <a:cxnLst/>
            <a:rect l="l" t="t" r="r" b="b"/>
            <a:pathLst>
              <a:path w="18415" h="698500">
                <a:moveTo>
                  <a:pt x="0" y="0"/>
                </a:moveTo>
                <a:lnTo>
                  <a:pt x="18033" y="698080"/>
                </a:lnTo>
              </a:path>
            </a:pathLst>
          </a:custGeom>
          <a:ln w="28575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11329924" y="4699170"/>
            <a:ext cx="707813" cy="367453"/>
          </a:xfrm>
          <a:custGeom>
            <a:avLst/>
            <a:gdLst/>
            <a:ahLst/>
            <a:cxnLst/>
            <a:rect l="l" t="t" r="r" b="b"/>
            <a:pathLst>
              <a:path w="530859" h="275589">
                <a:moveTo>
                  <a:pt x="0" y="11430"/>
                </a:moveTo>
                <a:lnTo>
                  <a:pt x="525017" y="0"/>
                </a:lnTo>
                <a:lnTo>
                  <a:pt x="530859" y="263779"/>
                </a:lnTo>
                <a:lnTo>
                  <a:pt x="5714" y="275209"/>
                </a:lnTo>
                <a:lnTo>
                  <a:pt x="0" y="11430"/>
                </a:lnTo>
                <a:close/>
              </a:path>
            </a:pathLst>
          </a:custGeom>
          <a:ln w="1904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8" name="object 8"/>
          <p:cNvSpPr/>
          <p:nvPr/>
        </p:nvSpPr>
        <p:spPr>
          <a:xfrm>
            <a:off x="11338391" y="4712037"/>
            <a:ext cx="111760" cy="8128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11338391" y="4712037"/>
            <a:ext cx="111760" cy="8128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0" name="object 10"/>
          <p:cNvSpPr/>
          <p:nvPr/>
        </p:nvSpPr>
        <p:spPr>
          <a:xfrm>
            <a:off x="11577151" y="4705436"/>
            <a:ext cx="111760" cy="80433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1" name="object 11"/>
          <p:cNvSpPr/>
          <p:nvPr/>
        </p:nvSpPr>
        <p:spPr>
          <a:xfrm>
            <a:off x="11577151" y="4705436"/>
            <a:ext cx="111760" cy="80433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2" name="object 12"/>
          <p:cNvSpPr/>
          <p:nvPr/>
        </p:nvSpPr>
        <p:spPr>
          <a:xfrm>
            <a:off x="11800161" y="4702896"/>
            <a:ext cx="111760" cy="80433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3" name="object 13"/>
          <p:cNvSpPr/>
          <p:nvPr/>
        </p:nvSpPr>
        <p:spPr>
          <a:xfrm>
            <a:off x="11800161" y="4702896"/>
            <a:ext cx="111760" cy="80433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4" name="object 14"/>
          <p:cNvSpPr/>
          <p:nvPr/>
        </p:nvSpPr>
        <p:spPr>
          <a:xfrm>
            <a:off x="11461325" y="4788408"/>
            <a:ext cx="111760" cy="80433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5" name="object 15"/>
          <p:cNvSpPr/>
          <p:nvPr/>
        </p:nvSpPr>
        <p:spPr>
          <a:xfrm>
            <a:off x="11461325" y="4788408"/>
            <a:ext cx="111760" cy="80433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16"/>
          <p:cNvSpPr/>
          <p:nvPr/>
        </p:nvSpPr>
        <p:spPr>
          <a:xfrm>
            <a:off x="11693991" y="4786713"/>
            <a:ext cx="111760" cy="8128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object 17"/>
          <p:cNvSpPr/>
          <p:nvPr/>
        </p:nvSpPr>
        <p:spPr>
          <a:xfrm>
            <a:off x="11693991" y="4786713"/>
            <a:ext cx="111760" cy="8128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1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object 18"/>
          <p:cNvSpPr/>
          <p:nvPr/>
        </p:nvSpPr>
        <p:spPr>
          <a:xfrm>
            <a:off x="11354985" y="4880187"/>
            <a:ext cx="111760" cy="8128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1" y="0"/>
                </a:moveTo>
                <a:lnTo>
                  <a:pt x="0" y="2540"/>
                </a:lnTo>
                <a:lnTo>
                  <a:pt x="1777" y="60452"/>
                </a:lnTo>
                <a:lnTo>
                  <a:pt x="83819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object 19"/>
          <p:cNvSpPr/>
          <p:nvPr/>
        </p:nvSpPr>
        <p:spPr>
          <a:xfrm>
            <a:off x="11354985" y="4880187"/>
            <a:ext cx="111760" cy="8128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40"/>
                </a:moveTo>
                <a:lnTo>
                  <a:pt x="82041" y="0"/>
                </a:lnTo>
                <a:lnTo>
                  <a:pt x="83819" y="57912"/>
                </a:lnTo>
                <a:lnTo>
                  <a:pt x="1777" y="60452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0" name="object 20"/>
          <p:cNvSpPr/>
          <p:nvPr/>
        </p:nvSpPr>
        <p:spPr>
          <a:xfrm>
            <a:off x="11580368" y="4878493"/>
            <a:ext cx="111760" cy="8128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7" y="60451"/>
                </a:lnTo>
                <a:lnTo>
                  <a:pt x="83820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1" name="object 21"/>
          <p:cNvSpPr/>
          <p:nvPr/>
        </p:nvSpPr>
        <p:spPr>
          <a:xfrm>
            <a:off x="11580368" y="4878493"/>
            <a:ext cx="111760" cy="8128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820" y="57911"/>
                </a:lnTo>
                <a:lnTo>
                  <a:pt x="1777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2" name="object 22"/>
          <p:cNvSpPr/>
          <p:nvPr/>
        </p:nvSpPr>
        <p:spPr>
          <a:xfrm>
            <a:off x="11812692" y="4880018"/>
            <a:ext cx="111760" cy="80433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1" y="0"/>
                </a:moveTo>
                <a:lnTo>
                  <a:pt x="0" y="2540"/>
                </a:lnTo>
                <a:lnTo>
                  <a:pt x="1777" y="60325"/>
                </a:lnTo>
                <a:lnTo>
                  <a:pt x="83820" y="57912"/>
                </a:lnTo>
                <a:lnTo>
                  <a:pt x="820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3" name="object 23"/>
          <p:cNvSpPr/>
          <p:nvPr/>
        </p:nvSpPr>
        <p:spPr>
          <a:xfrm>
            <a:off x="11812692" y="4880018"/>
            <a:ext cx="111760" cy="80433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540"/>
                </a:moveTo>
                <a:lnTo>
                  <a:pt x="82041" y="0"/>
                </a:lnTo>
                <a:lnTo>
                  <a:pt x="83820" y="57912"/>
                </a:lnTo>
                <a:lnTo>
                  <a:pt x="1777" y="60325"/>
                </a:lnTo>
                <a:lnTo>
                  <a:pt x="0" y="254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24"/>
          <p:cNvSpPr/>
          <p:nvPr/>
        </p:nvSpPr>
        <p:spPr>
          <a:xfrm>
            <a:off x="11917848" y="4789423"/>
            <a:ext cx="111760" cy="8128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2042" y="0"/>
                </a:moveTo>
                <a:lnTo>
                  <a:pt x="0" y="2539"/>
                </a:lnTo>
                <a:lnTo>
                  <a:pt x="1778" y="60451"/>
                </a:lnTo>
                <a:lnTo>
                  <a:pt x="83693" y="57911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25"/>
          <p:cNvSpPr/>
          <p:nvPr/>
        </p:nvSpPr>
        <p:spPr>
          <a:xfrm>
            <a:off x="11917848" y="4789423"/>
            <a:ext cx="111760" cy="8128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2042" y="0"/>
                </a:lnTo>
                <a:lnTo>
                  <a:pt x="83693" y="57911"/>
                </a:lnTo>
                <a:lnTo>
                  <a:pt x="1778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26"/>
          <p:cNvSpPr/>
          <p:nvPr/>
        </p:nvSpPr>
        <p:spPr>
          <a:xfrm>
            <a:off x="11471993" y="4968072"/>
            <a:ext cx="111760" cy="80433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3"/>
                </a:lnTo>
                <a:lnTo>
                  <a:pt x="1777" y="60325"/>
                </a:lnTo>
                <a:lnTo>
                  <a:pt x="83820" y="57785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27"/>
          <p:cNvSpPr/>
          <p:nvPr/>
        </p:nvSpPr>
        <p:spPr>
          <a:xfrm>
            <a:off x="11471993" y="4968072"/>
            <a:ext cx="111760" cy="80433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3"/>
                </a:moveTo>
                <a:lnTo>
                  <a:pt x="82042" y="0"/>
                </a:lnTo>
                <a:lnTo>
                  <a:pt x="83820" y="57785"/>
                </a:lnTo>
                <a:lnTo>
                  <a:pt x="1777" y="60325"/>
                </a:lnTo>
                <a:lnTo>
                  <a:pt x="0" y="2413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object 28"/>
          <p:cNvSpPr/>
          <p:nvPr/>
        </p:nvSpPr>
        <p:spPr>
          <a:xfrm>
            <a:off x="11701779" y="4959095"/>
            <a:ext cx="111760" cy="8128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81915" y="0"/>
                </a:moveTo>
                <a:lnTo>
                  <a:pt x="0" y="2539"/>
                </a:lnTo>
                <a:lnTo>
                  <a:pt x="1650" y="60451"/>
                </a:lnTo>
                <a:lnTo>
                  <a:pt x="83693" y="57911"/>
                </a:lnTo>
                <a:lnTo>
                  <a:pt x="81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9" name="object 29"/>
          <p:cNvSpPr/>
          <p:nvPr/>
        </p:nvSpPr>
        <p:spPr>
          <a:xfrm>
            <a:off x="11701779" y="4959095"/>
            <a:ext cx="111760" cy="81280"/>
          </a:xfrm>
          <a:custGeom>
            <a:avLst/>
            <a:gdLst/>
            <a:ahLst/>
            <a:cxnLst/>
            <a:rect l="l" t="t" r="r" b="b"/>
            <a:pathLst>
              <a:path w="83820" h="60960">
                <a:moveTo>
                  <a:pt x="0" y="2539"/>
                </a:moveTo>
                <a:lnTo>
                  <a:pt x="81915" y="0"/>
                </a:lnTo>
                <a:lnTo>
                  <a:pt x="83693" y="57911"/>
                </a:lnTo>
                <a:lnTo>
                  <a:pt x="1650" y="60451"/>
                </a:lnTo>
                <a:lnTo>
                  <a:pt x="0" y="2539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0" name="object 30"/>
          <p:cNvSpPr/>
          <p:nvPr/>
        </p:nvSpPr>
        <p:spPr>
          <a:xfrm>
            <a:off x="11921236" y="4967224"/>
            <a:ext cx="111760" cy="80433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82042" y="0"/>
                </a:moveTo>
                <a:lnTo>
                  <a:pt x="0" y="2412"/>
                </a:lnTo>
                <a:lnTo>
                  <a:pt x="1777" y="60324"/>
                </a:lnTo>
                <a:lnTo>
                  <a:pt x="83820" y="57784"/>
                </a:lnTo>
                <a:lnTo>
                  <a:pt x="82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1" name="object 31"/>
          <p:cNvSpPr/>
          <p:nvPr/>
        </p:nvSpPr>
        <p:spPr>
          <a:xfrm>
            <a:off x="11921236" y="4967224"/>
            <a:ext cx="111760" cy="80433"/>
          </a:xfrm>
          <a:custGeom>
            <a:avLst/>
            <a:gdLst/>
            <a:ahLst/>
            <a:cxnLst/>
            <a:rect l="l" t="t" r="r" b="b"/>
            <a:pathLst>
              <a:path w="83820" h="60325">
                <a:moveTo>
                  <a:pt x="0" y="2412"/>
                </a:moveTo>
                <a:lnTo>
                  <a:pt x="82042" y="0"/>
                </a:lnTo>
                <a:lnTo>
                  <a:pt x="83820" y="57784"/>
                </a:lnTo>
                <a:lnTo>
                  <a:pt x="1777" y="60324"/>
                </a:lnTo>
                <a:lnTo>
                  <a:pt x="0" y="2412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32" name="object 32"/>
          <p:cNvSpPr txBox="1">
            <a:spLocks noGrp="1"/>
          </p:cNvSpPr>
          <p:nvPr>
            <p:ph type="ctrTitle"/>
          </p:nvPr>
        </p:nvSpPr>
        <p:spPr>
          <a:xfrm>
            <a:off x="510370" y="617728"/>
            <a:ext cx="3826933" cy="672899"/>
          </a:xfrm>
          <a:prstGeom prst="rect">
            <a:avLst/>
          </a:prstGeom>
        </p:spPr>
        <p:txBody>
          <a:bodyPr vert="horz" wrap="square" lIns="0" tIns="16087" rIns="0" bIns="0" rtlCol="0" anchor="t">
            <a:spAutoFit/>
          </a:bodyPr>
          <a:lstStyle/>
          <a:p>
            <a:pPr marL="16933">
              <a:lnSpc>
                <a:spcPct val="100000"/>
              </a:lnSpc>
              <a:spcBef>
                <a:spcPts val="127"/>
              </a:spcBef>
            </a:pPr>
            <a:r>
              <a:rPr sz="4267" spc="-7" dirty="0"/>
              <a:t>序列类型及操作</a:t>
            </a:r>
            <a:endParaRPr sz="4267"/>
          </a:p>
        </p:txBody>
      </p:sp>
    </p:spTree>
    <p:extLst>
      <p:ext uri="{BB962C8B-B14F-4D97-AF65-F5344CB8AC3E}">
        <p14:creationId xmlns:p14="http://schemas.microsoft.com/office/powerpoint/2010/main" val="20175381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下课啦</a:t>
            </a:r>
          </a:p>
        </p:txBody>
      </p:sp>
    </p:spTree>
    <p:extLst>
      <p:ext uri="{BB962C8B-B14F-4D97-AF65-F5344CB8AC3E}">
        <p14:creationId xmlns:p14="http://schemas.microsoft.com/office/powerpoint/2010/main" val="2624976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6390" y="2935901"/>
            <a:ext cx="4100407" cy="837772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 algn="ctr">
              <a:lnSpc>
                <a:spcPct val="100000"/>
              </a:lnSpc>
              <a:spcBef>
                <a:spcPts val="133"/>
              </a:spcBef>
            </a:pPr>
            <a:r>
              <a:rPr dirty="0" err="1"/>
              <a:t>序列类型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31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985371" y="438881"/>
            <a:ext cx="4955095" cy="571096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7780">
              <a:lnSpc>
                <a:spcPct val="100000"/>
              </a:lnSpc>
              <a:spcBef>
                <a:spcPts val="133"/>
              </a:spcBef>
            </a:pPr>
            <a:r>
              <a:rPr sz="3600" dirty="0"/>
              <a:t>序列类型定义</a:t>
            </a:r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1932426" y="1009977"/>
            <a:ext cx="8387229" cy="1233650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pPr marL="17780" defTabSz="914400">
              <a:lnSpc>
                <a:spcPct val="150000"/>
              </a:lnSpc>
              <a:spcBef>
                <a:spcPts val="133"/>
              </a:spcBef>
            </a:pP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zh-CN" altLang="en-US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若干个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有序的元素组成的</a:t>
            </a:r>
            <a:r>
              <a:rPr lang="zh-CN" altLang="en-US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构成有序的数据类型。序列的类型包括字符串、列表和元组。</a:t>
            </a:r>
          </a:p>
        </p:txBody>
      </p:sp>
      <p:sp>
        <p:nvSpPr>
          <p:cNvPr id="5" name="object 2"/>
          <p:cNvSpPr txBox="1">
            <a:spLocks/>
          </p:cNvSpPr>
          <p:nvPr/>
        </p:nvSpPr>
        <p:spPr>
          <a:xfrm>
            <a:off x="1932427" y="2833738"/>
            <a:ext cx="8387229" cy="1233650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pPr marL="474980" indent="-457200" defTabSz="914400">
              <a:lnSpc>
                <a:spcPct val="150000"/>
              </a:lnSpc>
              <a:spcBef>
                <a:spcPts val="133"/>
              </a:spcBef>
              <a:buFont typeface="Arial" panose="020B0604020202020204" pitchFamily="34" charset="0"/>
              <a:buChar char="•"/>
            </a:pP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序列中的元素有</a:t>
            </a:r>
            <a:r>
              <a:rPr lang="zh-CN" altLang="en-US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先后关系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，每个元素都有对应的序号</a:t>
            </a:r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1932426" y="4356174"/>
            <a:ext cx="8387229" cy="1233650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微软雅黑" panose="020B0503020204020204" charset="-122"/>
                <a:ea typeface="+mj-ea"/>
                <a:cs typeface="微软雅黑" panose="020B0503020204020204" charset="-122"/>
              </a:defRPr>
            </a:lvl1pPr>
          </a:lstStyle>
          <a:p>
            <a:pPr marL="474980" indent="-457200" defTabSz="914400">
              <a:lnSpc>
                <a:spcPct val="150000"/>
              </a:lnSpc>
              <a:spcBef>
                <a:spcPts val="133"/>
              </a:spcBef>
              <a:buFont typeface="Arial" panose="020B0604020202020204" pitchFamily="34" charset="0"/>
              <a:buChar char="•"/>
            </a:pP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序列中的元素是一维向量（</a:t>
            </a:r>
            <a:r>
              <a:rPr lang="zh-CN" altLang="en-US" sz="2800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可以嵌套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），元素的类型可以相同，也可以不同</a:t>
            </a:r>
          </a:p>
        </p:txBody>
      </p:sp>
    </p:spTree>
    <p:extLst>
      <p:ext uri="{BB962C8B-B14F-4D97-AF65-F5344CB8AC3E}">
        <p14:creationId xmlns:p14="http://schemas.microsoft.com/office/powerpoint/2010/main" val="3681791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257722" y="414673"/>
            <a:ext cx="4660561" cy="632651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7780">
              <a:lnSpc>
                <a:spcPct val="100000"/>
              </a:lnSpc>
              <a:spcBef>
                <a:spcPts val="133"/>
              </a:spcBef>
            </a:pP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序列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中元素的序号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88003" y="5970523"/>
            <a:ext cx="5035972" cy="101600"/>
          </a:xfrm>
          <a:custGeom>
            <a:avLst/>
            <a:gdLst/>
            <a:ahLst/>
            <a:cxnLst/>
            <a:rect l="l" t="t" r="r" b="b"/>
            <a:pathLst>
              <a:path w="3776979" h="76200">
                <a:moveTo>
                  <a:pt x="3700272" y="0"/>
                </a:moveTo>
                <a:lnTo>
                  <a:pt x="3700272" y="76199"/>
                </a:lnTo>
                <a:lnTo>
                  <a:pt x="3751326" y="50672"/>
                </a:lnTo>
                <a:lnTo>
                  <a:pt x="3712972" y="50672"/>
                </a:lnTo>
                <a:lnTo>
                  <a:pt x="3712972" y="25526"/>
                </a:lnTo>
                <a:lnTo>
                  <a:pt x="3751326" y="25526"/>
                </a:lnTo>
                <a:lnTo>
                  <a:pt x="3700272" y="0"/>
                </a:lnTo>
                <a:close/>
              </a:path>
              <a:path w="3776979" h="76200">
                <a:moveTo>
                  <a:pt x="3700272" y="25526"/>
                </a:moveTo>
                <a:lnTo>
                  <a:pt x="0" y="25526"/>
                </a:lnTo>
                <a:lnTo>
                  <a:pt x="0" y="50672"/>
                </a:lnTo>
                <a:lnTo>
                  <a:pt x="3700272" y="50672"/>
                </a:lnTo>
                <a:lnTo>
                  <a:pt x="3700272" y="25526"/>
                </a:lnTo>
                <a:close/>
              </a:path>
              <a:path w="3776979" h="76200">
                <a:moveTo>
                  <a:pt x="3751326" y="25526"/>
                </a:moveTo>
                <a:lnTo>
                  <a:pt x="3712972" y="25526"/>
                </a:lnTo>
                <a:lnTo>
                  <a:pt x="3712972" y="50672"/>
                </a:lnTo>
                <a:lnTo>
                  <a:pt x="3751326" y="50672"/>
                </a:lnTo>
                <a:lnTo>
                  <a:pt x="3776472" y="38099"/>
                </a:lnTo>
                <a:lnTo>
                  <a:pt x="3751326" y="255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5211403" y="6169153"/>
            <a:ext cx="2064173" cy="42667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>
              <a:spcBef>
                <a:spcPts val="127"/>
              </a:spcBef>
            </a:pPr>
            <a:r>
              <a:rPr sz="2667" b="1" spc="-7" dirty="0">
                <a:latin typeface="微软雅黑" panose="020B0503020204020204" charset="-122"/>
                <a:cs typeface="微软雅黑" panose="020B0503020204020204" charset="-122"/>
              </a:rPr>
              <a:t>正向递增序号</a:t>
            </a:r>
            <a:endParaRPr sz="2667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71164" y="3321811"/>
            <a:ext cx="5003800" cy="101600"/>
          </a:xfrm>
          <a:custGeom>
            <a:avLst/>
            <a:gdLst/>
            <a:ahLst/>
            <a:cxnLst/>
            <a:rect l="l" t="t" r="r" b="b"/>
            <a:pathLst>
              <a:path w="375285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673"/>
                </a:lnTo>
                <a:lnTo>
                  <a:pt x="63500" y="50673"/>
                </a:lnTo>
                <a:lnTo>
                  <a:pt x="63500" y="25527"/>
                </a:lnTo>
                <a:lnTo>
                  <a:pt x="76200" y="25527"/>
                </a:lnTo>
                <a:lnTo>
                  <a:pt x="76200" y="0"/>
                </a:lnTo>
                <a:close/>
              </a:path>
              <a:path w="3752850" h="76200">
                <a:moveTo>
                  <a:pt x="76200" y="25527"/>
                </a:moveTo>
                <a:lnTo>
                  <a:pt x="63500" y="25527"/>
                </a:lnTo>
                <a:lnTo>
                  <a:pt x="63500" y="50673"/>
                </a:lnTo>
                <a:lnTo>
                  <a:pt x="76200" y="50673"/>
                </a:lnTo>
                <a:lnTo>
                  <a:pt x="76200" y="25527"/>
                </a:lnTo>
                <a:close/>
              </a:path>
              <a:path w="3752850" h="76200">
                <a:moveTo>
                  <a:pt x="3752468" y="25527"/>
                </a:moveTo>
                <a:lnTo>
                  <a:pt x="76200" y="25527"/>
                </a:lnTo>
                <a:lnTo>
                  <a:pt x="76200" y="50673"/>
                </a:lnTo>
                <a:lnTo>
                  <a:pt x="3752468" y="50673"/>
                </a:lnTo>
                <a:lnTo>
                  <a:pt x="3752468" y="25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50136" y="3602908"/>
          <a:ext cx="9242209" cy="22429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5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2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9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467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1939">
                <a:tc>
                  <a:txBody>
                    <a:bodyPr/>
                    <a:lstStyle/>
                    <a:p>
                      <a:pPr marR="17145" algn="ctr">
                        <a:lnSpc>
                          <a:spcPts val="2640"/>
                        </a:lnSpc>
                      </a:pPr>
                      <a:r>
                        <a:rPr sz="3700" b="1" dirty="0">
                          <a:latin typeface="Consolas" panose="020B0609020204030204"/>
                          <a:cs typeface="Consolas" panose="020B0609020204030204"/>
                        </a:rPr>
                        <a:t>-5</a:t>
                      </a:r>
                      <a:endParaRPr sz="37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lnB w="38100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522605">
                        <a:lnSpc>
                          <a:spcPts val="2735"/>
                        </a:lnSpc>
                      </a:pPr>
                      <a:r>
                        <a:rPr sz="3700" b="1" dirty="0">
                          <a:latin typeface="Consolas" panose="020B0609020204030204"/>
                          <a:cs typeface="Consolas" panose="020B0609020204030204"/>
                        </a:rPr>
                        <a:t>-4</a:t>
                      </a:r>
                      <a:endParaRPr sz="37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lnB w="38100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ts val="2765"/>
                        </a:lnSpc>
                      </a:pPr>
                      <a:r>
                        <a:rPr sz="3700" b="1" dirty="0">
                          <a:latin typeface="Consolas" panose="020B0609020204030204"/>
                          <a:cs typeface="Consolas" panose="020B0609020204030204"/>
                        </a:rPr>
                        <a:t>-3</a:t>
                      </a:r>
                      <a:endParaRPr sz="37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lnB w="38100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302895">
                        <a:lnSpc>
                          <a:spcPts val="2655"/>
                        </a:lnSpc>
                      </a:pPr>
                      <a:r>
                        <a:rPr sz="3700" b="1" dirty="0">
                          <a:latin typeface="Consolas" panose="020B0609020204030204"/>
                          <a:cs typeface="Consolas" panose="020B0609020204030204"/>
                        </a:rPr>
                        <a:t>-2</a:t>
                      </a:r>
                      <a:endParaRPr sz="37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lnB w="38100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R="53975" algn="ctr">
                        <a:lnSpc>
                          <a:spcPts val="2640"/>
                        </a:lnSpc>
                      </a:pPr>
                      <a:r>
                        <a:rPr sz="3700" b="1" dirty="0">
                          <a:latin typeface="Consolas" panose="020B0609020204030204"/>
                          <a:cs typeface="Consolas" panose="020B0609020204030204"/>
                        </a:rPr>
                        <a:t>-1</a:t>
                      </a:r>
                      <a:endParaRPr sz="37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lnB w="38100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615">
                <a:tc>
                  <a:txBody>
                    <a:bodyPr/>
                    <a:lstStyle/>
                    <a:p>
                      <a:pPr marR="72390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3700" b="1" spc="-5" dirty="0">
                          <a:solidFill>
                            <a:srgbClr val="1DB41D"/>
                          </a:solidFill>
                          <a:latin typeface="Consolas" panose="020B0609020204030204"/>
                          <a:cs typeface="Consolas" panose="020B0609020204030204"/>
                        </a:rPr>
                        <a:t>"BIT"</a:t>
                      </a:r>
                      <a:endParaRPr sz="37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15993" marB="0">
                    <a:lnL w="38100">
                      <a:solidFill>
                        <a:srgbClr val="252525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252525"/>
                      </a:solidFill>
                      <a:prstDash val="solid"/>
                    </a:lnT>
                    <a:lnB w="38100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3700" b="1" spc="-5" dirty="0">
                          <a:latin typeface="Consolas" panose="020B0609020204030204"/>
                          <a:cs typeface="Consolas" panose="020B0609020204030204"/>
                        </a:rPr>
                        <a:t>3.1415</a:t>
                      </a:r>
                      <a:endParaRPr sz="37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159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252525"/>
                      </a:solidFill>
                      <a:prstDash val="solid"/>
                    </a:lnT>
                    <a:lnB w="38100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3700" b="1" spc="-5" dirty="0">
                          <a:latin typeface="Consolas" panose="020B0609020204030204"/>
                          <a:cs typeface="Consolas" panose="020B0609020204030204"/>
                        </a:rPr>
                        <a:t>1024</a:t>
                      </a:r>
                      <a:endParaRPr sz="37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066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252525"/>
                      </a:solidFill>
                      <a:prstDash val="solid"/>
                    </a:lnT>
                    <a:lnB w="38100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3700" b="1" spc="-5" dirty="0">
                          <a:latin typeface="Consolas" panose="020B0609020204030204"/>
                          <a:cs typeface="Consolas" panose="020B0609020204030204"/>
                        </a:rPr>
                        <a:t>(2,3)</a:t>
                      </a:r>
                      <a:endParaRPr sz="37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0583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252525"/>
                      </a:solidFill>
                      <a:prstDash val="solid"/>
                    </a:lnT>
                    <a:lnB w="38100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3700" b="1" dirty="0">
                          <a:latin typeface="Consolas" panose="020B0609020204030204"/>
                          <a:cs typeface="Consolas" panose="020B0609020204030204"/>
                        </a:rPr>
                        <a:t>[</a:t>
                      </a:r>
                      <a:r>
                        <a:rPr sz="3700" b="1" dirty="0">
                          <a:solidFill>
                            <a:srgbClr val="1DB41D"/>
                          </a:solidFill>
                          <a:latin typeface="Consolas" panose="020B0609020204030204"/>
                          <a:cs typeface="Consolas" panose="020B0609020204030204"/>
                        </a:rPr>
                        <a:t>"</a:t>
                      </a:r>
                      <a:r>
                        <a:rPr sz="3200" b="1" spc="-10" dirty="0">
                          <a:solidFill>
                            <a:srgbClr val="1DB41D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中</a:t>
                      </a:r>
                      <a:r>
                        <a:rPr sz="3200" b="1" dirty="0">
                          <a:solidFill>
                            <a:srgbClr val="1DB41D"/>
                          </a:solidFill>
                          <a:latin typeface="微软雅黑" panose="020B0503020204020204" charset="-122"/>
                          <a:cs typeface="微软雅黑" panose="020B0503020204020204" charset="-122"/>
                        </a:rPr>
                        <a:t>国</a:t>
                      </a:r>
                      <a:r>
                        <a:rPr sz="3700" b="1" dirty="0">
                          <a:solidFill>
                            <a:srgbClr val="1DB41D"/>
                          </a:solidFill>
                          <a:latin typeface="Consolas" panose="020B0609020204030204"/>
                          <a:cs typeface="Consolas" panose="020B0609020204030204"/>
                        </a:rPr>
                        <a:t>"</a:t>
                      </a:r>
                      <a:r>
                        <a:rPr sz="3700" b="1" dirty="0">
                          <a:latin typeface="Consolas" panose="020B0609020204030204"/>
                          <a:cs typeface="Consolas" panose="020B0609020204030204"/>
                        </a:rPr>
                        <a:t>,9]</a:t>
                      </a:r>
                      <a:endParaRPr sz="37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15993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252525"/>
                      </a:solidFill>
                      <a:prstDash val="solid"/>
                    </a:lnR>
                    <a:lnT w="38100">
                      <a:solidFill>
                        <a:srgbClr val="252525"/>
                      </a:solidFill>
                      <a:prstDash val="solid"/>
                    </a:lnT>
                    <a:lnB w="38100">
                      <a:solidFill>
                        <a:srgbClr val="252525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433"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700" b="1" dirty="0">
                          <a:latin typeface="Consolas" panose="020B0609020204030204"/>
                          <a:cs typeface="Consolas" panose="020B0609020204030204"/>
                        </a:rPr>
                        <a:t>0</a:t>
                      </a:r>
                      <a:endParaRPr sz="37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29540" marB="0">
                    <a:lnT w="38100">
                      <a:solidFill>
                        <a:srgbClr val="252525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6510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3700" b="1" dirty="0">
                          <a:latin typeface="Consolas" panose="020B0609020204030204"/>
                          <a:cs typeface="Consolas" panose="020B0609020204030204"/>
                        </a:rPr>
                        <a:t>1</a:t>
                      </a:r>
                      <a:endParaRPr sz="37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39700" marB="0">
                    <a:lnT w="38100">
                      <a:solidFill>
                        <a:srgbClr val="252525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3700" b="1" dirty="0">
                          <a:latin typeface="Consolas" panose="020B0609020204030204"/>
                          <a:cs typeface="Consolas" panose="020B0609020204030204"/>
                        </a:rPr>
                        <a:t>2</a:t>
                      </a:r>
                      <a:endParaRPr sz="37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10913" marB="0">
                    <a:lnT w="38100">
                      <a:solidFill>
                        <a:srgbClr val="252525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3700" b="1" dirty="0">
                          <a:latin typeface="Consolas" panose="020B0609020204030204"/>
                          <a:cs typeface="Consolas" panose="020B0609020204030204"/>
                        </a:rPr>
                        <a:t>3</a:t>
                      </a:r>
                      <a:endParaRPr sz="37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29540" marB="0">
                    <a:lnT w="38100">
                      <a:solidFill>
                        <a:srgbClr val="252525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3700" b="1" dirty="0">
                          <a:latin typeface="Consolas" panose="020B0609020204030204"/>
                          <a:cs typeface="Consolas" panose="020B0609020204030204"/>
                        </a:rPr>
                        <a:t>4</a:t>
                      </a:r>
                      <a:endParaRPr sz="37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120227" marB="0">
                    <a:lnT w="38100">
                      <a:solidFill>
                        <a:srgbClr val="252525"/>
                      </a:solidFill>
                      <a:prstDash val="solid"/>
                    </a:lnT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153829" y="2714782"/>
            <a:ext cx="2121747" cy="42753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71965">
              <a:spcBef>
                <a:spcPts val="3033"/>
              </a:spcBef>
            </a:pPr>
            <a:r>
              <a:rPr sz="2667" b="1" spc="-7" dirty="0" err="1">
                <a:latin typeface="微软雅黑" panose="020B0503020204020204" charset="-122"/>
                <a:cs typeface="微软雅黑" panose="020B0503020204020204" charset="-122"/>
              </a:rPr>
              <a:t>反向递减序号</a:t>
            </a:r>
            <a:endParaRPr sz="2667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50136" y="1399737"/>
            <a:ext cx="9084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序列中的元素是有序号的，可以通过序号索引</a:t>
            </a:r>
          </a:p>
        </p:txBody>
      </p:sp>
    </p:spTree>
    <p:extLst>
      <p:ext uri="{BB962C8B-B14F-4D97-AF65-F5344CB8AC3E}">
        <p14:creationId xmlns:p14="http://schemas.microsoft.com/office/powerpoint/2010/main" val="2334268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9372" y="2935901"/>
            <a:ext cx="6133253" cy="837772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dirty="0"/>
              <a:t>序列处理函数及方法</a:t>
            </a:r>
          </a:p>
        </p:txBody>
      </p:sp>
    </p:spTree>
    <p:extLst>
      <p:ext uri="{BB962C8B-B14F-4D97-AF65-F5344CB8AC3E}">
        <p14:creationId xmlns:p14="http://schemas.microsoft.com/office/powerpoint/2010/main" val="1821220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939311"/>
              </p:ext>
            </p:extLst>
          </p:nvPr>
        </p:nvGraphicFramePr>
        <p:xfrm>
          <a:off x="643738" y="2076366"/>
          <a:ext cx="10888133" cy="41148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31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操作符及应用</a:t>
                      </a:r>
                      <a:endParaRPr sz="2400" dirty="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0433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400" b="1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描述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0433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28575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x in</a:t>
                      </a:r>
                      <a:r>
                        <a:rPr sz="2700" spc="-2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</a:t>
                      </a:r>
                      <a:endParaRPr sz="27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21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如果</a:t>
                      </a:r>
                      <a:r>
                        <a:rPr sz="2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x</a:t>
                      </a: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是序列s的元素，返</a:t>
                      </a:r>
                      <a:r>
                        <a:rPr sz="24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回</a:t>
                      </a:r>
                      <a:r>
                        <a:rPr sz="2400" spc="-3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True，</a:t>
                      </a: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否则返回</a:t>
                      </a:r>
                      <a:r>
                        <a:rPr sz="2400" spc="-1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False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954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28575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x not </a:t>
                      </a:r>
                      <a:r>
                        <a:rPr sz="27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in</a:t>
                      </a:r>
                      <a:r>
                        <a:rPr sz="2700" spc="-2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</a:t>
                      </a:r>
                      <a:endParaRPr sz="27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21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如果</a:t>
                      </a:r>
                      <a:r>
                        <a:rPr sz="2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x</a:t>
                      </a: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是序列s的元素，返</a:t>
                      </a:r>
                      <a:r>
                        <a:rPr sz="24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回</a:t>
                      </a:r>
                      <a:r>
                        <a:rPr sz="2400" spc="-1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False，</a:t>
                      </a: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否则返回</a:t>
                      </a:r>
                      <a:r>
                        <a:rPr sz="2400" spc="-4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True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954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 +</a:t>
                      </a:r>
                      <a:r>
                        <a:rPr sz="2700" spc="-1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t</a:t>
                      </a:r>
                      <a:endParaRPr sz="27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连接两个序列s和t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29540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s*n 或</a:t>
                      </a:r>
                      <a:r>
                        <a:rPr sz="27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n*s</a:t>
                      </a:r>
                      <a:endParaRPr sz="27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21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400" dirty="0" err="1">
                          <a:latin typeface="微软雅黑" panose="020B0503020204020204" charset="-122"/>
                          <a:cs typeface="微软雅黑" panose="020B0503020204020204" charset="-122"/>
                        </a:rPr>
                        <a:t>将序列s复制n次</a:t>
                      </a:r>
                      <a:r>
                        <a:rPr lang="zh-CN" altLang="en-US" sz="2400" dirty="0">
                          <a:solidFill>
                            <a:srgbClr val="0070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（</a:t>
                      </a:r>
                      <a:r>
                        <a:rPr lang="en-US" altLang="zh-CN" sz="2400" dirty="0">
                          <a:solidFill>
                            <a:srgbClr val="0070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n</a:t>
                      </a:r>
                      <a:r>
                        <a:rPr lang="zh-CN" altLang="en-US" sz="2400" dirty="0">
                          <a:solidFill>
                            <a:srgbClr val="0070C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charset="-122"/>
                        </a:rPr>
                        <a:t>是正整数）</a:t>
                      </a:r>
                      <a:endParaRPr sz="2400" dirty="0">
                        <a:solidFill>
                          <a:srgbClr val="0070C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charset="-122"/>
                      </a:endParaRPr>
                    </a:p>
                  </a:txBody>
                  <a:tcPr marL="0" marR="0" marT="130387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3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s[i]</a:t>
                      </a:r>
                      <a:endParaRPr sz="27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21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索引，返回s中的第i个元素，i是序列的序号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0387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F69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5"/>
                        </a:spcBef>
                      </a:pPr>
                      <a:r>
                        <a:rPr sz="27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s[i: j] 或 s[i: j:</a:t>
                      </a:r>
                      <a:r>
                        <a:rPr sz="2700" spc="-1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2700" spc="-1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k]</a:t>
                      </a:r>
                      <a:endParaRPr sz="27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82125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tc>
                  <a:txBody>
                    <a:bodyPr/>
                    <a:lstStyle/>
                    <a:p>
                      <a:pPr marL="17081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切片，返回序列s中第i到</a:t>
                      </a:r>
                      <a:r>
                        <a:rPr sz="2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j</a:t>
                      </a: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以</a:t>
                      </a:r>
                      <a:r>
                        <a:rPr sz="2400" spc="-5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k</a:t>
                      </a:r>
                      <a:r>
                        <a:rPr sz="2400" dirty="0">
                          <a:latin typeface="微软雅黑" panose="020B0503020204020204" charset="-122"/>
                          <a:cs typeface="微软雅黑" panose="020B0503020204020204" charset="-122"/>
                        </a:rPr>
                        <a:t>为步长的元素子序列</a:t>
                      </a:r>
                      <a:endParaRPr sz="2400">
                        <a:latin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30387" marB="0">
                    <a:lnL w="12700">
                      <a:solidFill>
                        <a:srgbClr val="FF6900"/>
                      </a:solidFill>
                      <a:prstDash val="solid"/>
                    </a:lnL>
                    <a:lnR w="12700">
                      <a:solidFill>
                        <a:srgbClr val="FF6900"/>
                      </a:solidFill>
                      <a:prstDash val="solid"/>
                    </a:lnR>
                    <a:lnT w="12700">
                      <a:solidFill>
                        <a:srgbClr val="FF6900"/>
                      </a:solidFill>
                      <a:prstDash val="solid"/>
                    </a:lnT>
                    <a:lnB w="12700">
                      <a:solidFill>
                        <a:srgbClr val="FF6900"/>
                      </a:solidFill>
                      <a:prstDash val="solid"/>
                    </a:lnB>
                    <a:solidFill>
                      <a:srgbClr val="FDFD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3029373" y="625856"/>
            <a:ext cx="8093287" cy="1299501"/>
          </a:xfrm>
          <a:prstGeom prst="rect">
            <a:avLst/>
          </a:prstGeom>
        </p:spPr>
        <p:txBody>
          <a:bodyPr vert="horz" wrap="square" lIns="0" tIns="16933" rIns="0" bIns="0" rtlCol="0" anchor="t">
            <a:spAutoFit/>
          </a:bodyPr>
          <a:lstStyle/>
          <a:p>
            <a:pPr marL="16933">
              <a:lnSpc>
                <a:spcPts val="6287"/>
              </a:lnSpc>
              <a:spcBef>
                <a:spcPts val="133"/>
              </a:spcBef>
            </a:pPr>
            <a:r>
              <a:rPr dirty="0"/>
              <a:t>序列类型通用操作符</a:t>
            </a:r>
          </a:p>
          <a:p>
            <a:pPr marR="6773" algn="r">
              <a:lnSpc>
                <a:spcPts val="3727"/>
              </a:lnSpc>
            </a:pPr>
            <a:r>
              <a:rPr sz="32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6个操作符</a:t>
            </a:r>
            <a:endParaRPr sz="320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6251739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733</TotalTime>
  <Words>2433</Words>
  <Application>Microsoft Office PowerPoint</Application>
  <PresentationFormat>宽屏</PresentationFormat>
  <Paragraphs>329</Paragraphs>
  <Slides>42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1" baseType="lpstr">
      <vt:lpstr>΢</vt:lpstr>
      <vt:lpstr>微软雅黑</vt:lpstr>
      <vt:lpstr>Arial</vt:lpstr>
      <vt:lpstr>Calibri</vt:lpstr>
      <vt:lpstr>Calibri Light</vt:lpstr>
      <vt:lpstr>Consolas</vt:lpstr>
      <vt:lpstr>Times New Roman</vt:lpstr>
      <vt:lpstr>Wingdings</vt:lpstr>
      <vt:lpstr>回顾</vt:lpstr>
      <vt:lpstr>PowerPoint 演示文稿</vt:lpstr>
      <vt:lpstr>PowerPoint 演示文稿</vt:lpstr>
      <vt:lpstr>PowerPoint 演示文稿</vt:lpstr>
      <vt:lpstr>PowerPoint 演示文稿</vt:lpstr>
      <vt:lpstr>序列类型</vt:lpstr>
      <vt:lpstr>序列类型定义</vt:lpstr>
      <vt:lpstr>序列中元素的序号</vt:lpstr>
      <vt:lpstr>序列处理函数及方法</vt:lpstr>
      <vt:lpstr>序列类型通用操作符 6个操作符</vt:lpstr>
      <vt:lpstr>序列类型通用函数和方法</vt:lpstr>
      <vt:lpstr>序列类型操作实例</vt:lpstr>
      <vt:lpstr>序列类型操作实例</vt:lpstr>
      <vt:lpstr>序列类型操作实例</vt:lpstr>
      <vt:lpstr>序列类型操作实例</vt:lpstr>
      <vt:lpstr>PowerPoint 演示文稿</vt:lpstr>
      <vt:lpstr>列表类型的操作（重点）</vt:lpstr>
      <vt:lpstr>一、列表创建</vt:lpstr>
      <vt:lpstr>PowerPoint 演示文稿</vt:lpstr>
      <vt:lpstr>二、列表类型运算符</vt:lpstr>
      <vt:lpstr>Notes:列表类型运算符[]</vt:lpstr>
      <vt:lpstr>三、列表类型操作函数和方法</vt:lpstr>
      <vt:lpstr>列表类型操作</vt:lpstr>
      <vt:lpstr>列表类型操作</vt:lpstr>
      <vt:lpstr>列表类型操作函数和方法</vt:lpstr>
      <vt:lpstr>列表类型操作</vt:lpstr>
      <vt:lpstr>列表类型操作函数和方法</vt:lpstr>
      <vt:lpstr>列表类型操作</vt:lpstr>
      <vt:lpstr>PowerPoint 演示文稿</vt:lpstr>
      <vt:lpstr>列表功能默写</vt:lpstr>
      <vt:lpstr>列表功能默写</vt:lpstr>
      <vt:lpstr>列表功能默写</vt:lpstr>
      <vt:lpstr>元组类型及操作(简单)</vt:lpstr>
      <vt:lpstr>元组类型定义及操作</vt:lpstr>
      <vt:lpstr>元组类型定义</vt:lpstr>
      <vt:lpstr>元组类型操作</vt:lpstr>
      <vt:lpstr>序列类型应用场景</vt:lpstr>
      <vt:lpstr>序列类型应用场景</vt:lpstr>
      <vt:lpstr>PowerPoint 演示文稿</vt:lpstr>
      <vt:lpstr>PowerPoint 演示文稿</vt:lpstr>
      <vt:lpstr>单元小结</vt:lpstr>
      <vt:lpstr>序列类型及操作</vt:lpstr>
      <vt:lpstr>下课啦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第11课 组合数据类型</dc:title>
  <dc:creator>User</dc:creator>
  <cp:lastModifiedBy>李 秀媛</cp:lastModifiedBy>
  <cp:revision>101</cp:revision>
  <dcterms:created xsi:type="dcterms:W3CDTF">2019-05-02T02:53:19Z</dcterms:created>
  <dcterms:modified xsi:type="dcterms:W3CDTF">2022-02-20T08:32:29Z</dcterms:modified>
</cp:coreProperties>
</file>