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8"/>
  </p:notesMasterIdLst>
  <p:sldIdLst>
    <p:sldId id="304" r:id="rId2"/>
    <p:sldId id="305" r:id="rId3"/>
    <p:sldId id="277" r:id="rId4"/>
    <p:sldId id="310" r:id="rId5"/>
    <p:sldId id="311" r:id="rId6"/>
    <p:sldId id="312" r:id="rId7"/>
    <p:sldId id="263" r:id="rId8"/>
    <p:sldId id="264" r:id="rId9"/>
    <p:sldId id="314" r:id="rId10"/>
    <p:sldId id="313" r:id="rId11"/>
    <p:sldId id="315" r:id="rId12"/>
    <p:sldId id="268" r:id="rId13"/>
    <p:sldId id="316" r:id="rId14"/>
    <p:sldId id="317" r:id="rId15"/>
    <p:sldId id="318" r:id="rId16"/>
    <p:sldId id="278" r:id="rId17"/>
    <p:sldId id="324" r:id="rId18"/>
    <p:sldId id="335" r:id="rId19"/>
    <p:sldId id="319" r:id="rId20"/>
    <p:sldId id="325" r:id="rId21"/>
    <p:sldId id="326" r:id="rId22"/>
    <p:sldId id="327" r:id="rId23"/>
    <p:sldId id="287" r:id="rId24"/>
    <p:sldId id="328" r:id="rId25"/>
    <p:sldId id="329" r:id="rId26"/>
    <p:sldId id="330" r:id="rId27"/>
    <p:sldId id="331" r:id="rId28"/>
    <p:sldId id="332" r:id="rId29"/>
    <p:sldId id="292" r:id="rId30"/>
    <p:sldId id="293" r:id="rId31"/>
    <p:sldId id="323" r:id="rId32"/>
    <p:sldId id="296" r:id="rId33"/>
    <p:sldId id="321" r:id="rId34"/>
    <p:sldId id="333" r:id="rId35"/>
    <p:sldId id="334" r:id="rId36"/>
    <p:sldId id="32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05E26-CF86-4D79-B8A3-CDD1E6BE4D98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50640-1D9F-468C-9B9E-6CB4C1BA4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6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3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5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4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27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3044" y="2935901"/>
            <a:ext cx="2745909" cy="820674"/>
          </a:xfrm>
        </p:spPr>
        <p:txBody>
          <a:bodyPr lIns="0" tIns="0" rIns="0" bIns="0"/>
          <a:lstStyle>
            <a:lvl1pPr>
              <a:defRPr sz="5333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41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33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5048" y="2051643"/>
            <a:ext cx="4455160" cy="385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 i="1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18130" y="2051643"/>
            <a:ext cx="4907279" cy="385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 i="0">
                <a:solidFill>
                  <a:schemeClr val="tx1"/>
                </a:solidFill>
                <a:latin typeface="Consolas" panose="020B0609020204030204"/>
                <a:cs typeface="Consolas" panose="020B0609020204030204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5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6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1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2E57-95F0-4912-AC44-F2D43C571B9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7911-2034-46D6-AA50-87A8D7B235F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5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5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3/1/2022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1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38478"/>
            <a:ext cx="10058400" cy="1034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5075"/>
            <a:ext cx="10058400" cy="42840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52608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7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749808" indent="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368801" y="1896081"/>
            <a:ext cx="7686652" cy="1846643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 dirty="0">
                <a:solidFill>
                  <a:srgbClr val="4BACC6"/>
                </a:solidFill>
              </a:rPr>
              <a:t>9</a:t>
            </a:r>
            <a:r>
              <a:rPr lang="zh-CN" altLang="en-US" sz="4400" b="1" dirty="0">
                <a:solidFill>
                  <a:srgbClr val="4BACC6"/>
                </a:solidFill>
              </a:rPr>
              <a:t>课 数据类型（字典、集合）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6.1 6.4)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8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831273" y="517000"/>
            <a:ext cx="4840184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strike="sngStrike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集合的增强操作符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06940" y="2748449"/>
          <a:ext cx="10887286" cy="2926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5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操作符及应用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|=</a:t>
                      </a:r>
                      <a:r>
                        <a:rPr sz="27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并，更新集合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包括在集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和T中的所有元素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-=</a:t>
                      </a:r>
                      <a:r>
                        <a:rPr sz="27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差，更新集合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包括在集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但不在T中的元素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&amp;=</a:t>
                      </a:r>
                      <a:r>
                        <a:rPr sz="27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交，更新集合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包括同时在集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和T中的元素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^=</a:t>
                      </a:r>
                      <a:r>
                        <a:rPr sz="27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补，更新集合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包括集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和T中的非相同元素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56659" y="1409530"/>
            <a:ext cx="2723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4个增强操作符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598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831273" y="517000"/>
            <a:ext cx="565661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集合特有的操作方法示例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78" y="1189965"/>
            <a:ext cx="8581367" cy="54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5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932" y="2842595"/>
            <a:ext cx="5954102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 err="1"/>
              <a:t>集合处理方法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645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586977" y="510731"/>
            <a:ext cx="715474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780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集合相关函数和运算符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35336"/>
              </p:ext>
            </p:extLst>
          </p:nvPr>
        </p:nvGraphicFramePr>
        <p:xfrm>
          <a:off x="836504" y="2204595"/>
          <a:ext cx="11013438" cy="2926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4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操作函数或方法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len(S)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的元素个数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in</a:t>
                      </a:r>
                      <a:r>
                        <a:rPr sz="27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判断S中元素x，x在集合S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中，返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回</a:t>
                      </a:r>
                      <a:r>
                        <a:rPr sz="24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True，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否则返回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 not in</a:t>
                      </a:r>
                      <a:r>
                        <a:rPr sz="27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判断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中元素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x，x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不在集合S中，返回</a:t>
                      </a:r>
                      <a:r>
                        <a:rPr sz="24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True，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否则返回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set(x)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将其他类型变量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转变为集合类型</a:t>
                      </a: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310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936702" y="735981"/>
            <a:ext cx="4783874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780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集合相关的处理方法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87194"/>
              </p:ext>
            </p:extLst>
          </p:nvPr>
        </p:nvGraphicFramePr>
        <p:xfrm>
          <a:off x="850604" y="1843088"/>
          <a:ext cx="10776053" cy="37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操作函数或方法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S.add(x)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如果</a:t>
                      </a:r>
                      <a:r>
                        <a:rPr sz="24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zh-CN" altLang="en-US" sz="2400" spc="-5" dirty="0">
                          <a:solidFill>
                            <a:srgbClr val="3333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元素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不在集合</a:t>
                      </a:r>
                      <a:r>
                        <a:rPr sz="24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中，将</a:t>
                      </a:r>
                      <a:r>
                        <a:rPr sz="24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增加到S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S.discard(x)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移除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</a:t>
                      </a:r>
                      <a:r>
                        <a:rPr sz="2400" dirty="0">
                          <a:solidFill>
                            <a:srgbClr val="3333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元素</a:t>
                      </a:r>
                      <a:r>
                        <a:rPr sz="2400" spc="-5" dirty="0">
                          <a:solidFill>
                            <a:srgbClr val="3333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如果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不在集合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中，不报错</a:t>
                      </a: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S.remove(x)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移除S中</a:t>
                      </a:r>
                      <a:r>
                        <a:rPr sz="2400" spc="-5" dirty="0">
                          <a:solidFill>
                            <a:srgbClr val="3333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元素x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，如果x不在集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S中，产生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KeyError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异常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S.clear()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移除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中所有元素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S.pop()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solidFill>
                            <a:srgbClr val="3333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随机返回</a:t>
                      </a:r>
                      <a:r>
                        <a:rPr sz="2400" spc="-5" dirty="0">
                          <a:solidFill>
                            <a:srgbClr val="3333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solidFill>
                            <a:srgbClr val="3333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的一个元素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，更新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若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为空产生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KeyError异常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71274"/>
              </p:ext>
            </p:extLst>
          </p:nvPr>
        </p:nvGraphicFramePr>
        <p:xfrm>
          <a:off x="850604" y="5631088"/>
          <a:ext cx="10776053" cy="59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S.copy()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的一个副本</a:t>
                      </a: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38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586977" y="510731"/>
            <a:ext cx="715474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780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集合操作方法示例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05" y="1445815"/>
            <a:ext cx="8084704" cy="50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6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2377" y="2954562"/>
            <a:ext cx="5486400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P165 6.4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57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/>
          <p:nvPr/>
        </p:nvSpPr>
        <p:spPr>
          <a:xfrm>
            <a:off x="6479976" y="4981791"/>
            <a:ext cx="1167149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10"/>
          <p:cNvSpPr/>
          <p:nvPr/>
        </p:nvSpPr>
        <p:spPr>
          <a:xfrm>
            <a:off x="2452623" y="2710010"/>
            <a:ext cx="1584960" cy="1678093"/>
          </a:xfrm>
          <a:custGeom>
            <a:avLst/>
            <a:gdLst/>
            <a:ahLst/>
            <a:cxnLst/>
            <a:rect l="l" t="t" r="r" b="b"/>
            <a:pathLst>
              <a:path w="1188720" h="1258570">
                <a:moveTo>
                  <a:pt x="312674" y="896619"/>
                </a:moveTo>
                <a:lnTo>
                  <a:pt x="270085" y="911859"/>
                </a:lnTo>
                <a:lnTo>
                  <a:pt x="226486" y="925830"/>
                </a:lnTo>
                <a:lnTo>
                  <a:pt x="183200" y="941069"/>
                </a:lnTo>
                <a:lnTo>
                  <a:pt x="141549" y="956309"/>
                </a:lnTo>
                <a:lnTo>
                  <a:pt x="102854" y="975359"/>
                </a:lnTo>
                <a:lnTo>
                  <a:pt x="68437" y="996950"/>
                </a:lnTo>
                <a:lnTo>
                  <a:pt x="39622" y="1023619"/>
                </a:lnTo>
                <a:lnTo>
                  <a:pt x="17729" y="1055370"/>
                </a:lnTo>
                <a:lnTo>
                  <a:pt x="4081" y="1094739"/>
                </a:lnTo>
                <a:lnTo>
                  <a:pt x="0" y="1140459"/>
                </a:lnTo>
                <a:lnTo>
                  <a:pt x="3393" y="1169670"/>
                </a:lnTo>
                <a:lnTo>
                  <a:pt x="11525" y="1198880"/>
                </a:lnTo>
                <a:lnTo>
                  <a:pt x="23895" y="1229359"/>
                </a:lnTo>
                <a:lnTo>
                  <a:pt x="40005" y="1258570"/>
                </a:lnTo>
                <a:lnTo>
                  <a:pt x="312674" y="1258570"/>
                </a:lnTo>
                <a:lnTo>
                  <a:pt x="312674" y="896619"/>
                </a:lnTo>
                <a:close/>
              </a:path>
              <a:path w="1188720" h="1258570">
                <a:moveTo>
                  <a:pt x="312674" y="580389"/>
                </a:moveTo>
                <a:lnTo>
                  <a:pt x="312674" y="624839"/>
                </a:lnTo>
                <a:lnTo>
                  <a:pt x="317626" y="628650"/>
                </a:lnTo>
                <a:lnTo>
                  <a:pt x="322706" y="629919"/>
                </a:lnTo>
                <a:lnTo>
                  <a:pt x="327659" y="632459"/>
                </a:lnTo>
                <a:lnTo>
                  <a:pt x="335440" y="648969"/>
                </a:lnTo>
                <a:lnTo>
                  <a:pt x="343804" y="665480"/>
                </a:lnTo>
                <a:lnTo>
                  <a:pt x="352859" y="680719"/>
                </a:lnTo>
                <a:lnTo>
                  <a:pt x="362712" y="694689"/>
                </a:lnTo>
                <a:lnTo>
                  <a:pt x="374564" y="718819"/>
                </a:lnTo>
                <a:lnTo>
                  <a:pt x="389143" y="741680"/>
                </a:lnTo>
                <a:lnTo>
                  <a:pt x="405842" y="763269"/>
                </a:lnTo>
                <a:lnTo>
                  <a:pt x="424052" y="783589"/>
                </a:lnTo>
                <a:lnTo>
                  <a:pt x="415057" y="815339"/>
                </a:lnTo>
                <a:lnTo>
                  <a:pt x="372778" y="867409"/>
                </a:lnTo>
                <a:lnTo>
                  <a:pt x="336423" y="887730"/>
                </a:lnTo>
                <a:lnTo>
                  <a:pt x="312674" y="896619"/>
                </a:lnTo>
                <a:lnTo>
                  <a:pt x="312674" y="1258570"/>
                </a:lnTo>
                <a:lnTo>
                  <a:pt x="594106" y="1258570"/>
                </a:lnTo>
                <a:lnTo>
                  <a:pt x="594106" y="1214120"/>
                </a:lnTo>
                <a:lnTo>
                  <a:pt x="585343" y="1212850"/>
                </a:lnTo>
                <a:lnTo>
                  <a:pt x="579119" y="1205230"/>
                </a:lnTo>
                <a:lnTo>
                  <a:pt x="579119" y="1186180"/>
                </a:lnTo>
                <a:lnTo>
                  <a:pt x="585343" y="1179830"/>
                </a:lnTo>
                <a:lnTo>
                  <a:pt x="594106" y="1178559"/>
                </a:lnTo>
                <a:lnTo>
                  <a:pt x="594106" y="1165859"/>
                </a:lnTo>
                <a:lnTo>
                  <a:pt x="585343" y="1164589"/>
                </a:lnTo>
                <a:lnTo>
                  <a:pt x="579119" y="1156970"/>
                </a:lnTo>
                <a:lnTo>
                  <a:pt x="579119" y="1137920"/>
                </a:lnTo>
                <a:lnTo>
                  <a:pt x="585343" y="1129030"/>
                </a:lnTo>
                <a:lnTo>
                  <a:pt x="594106" y="1129030"/>
                </a:lnTo>
                <a:lnTo>
                  <a:pt x="594106" y="1109980"/>
                </a:lnTo>
                <a:lnTo>
                  <a:pt x="551814" y="1094739"/>
                </a:lnTo>
                <a:lnTo>
                  <a:pt x="512952" y="1074420"/>
                </a:lnTo>
                <a:lnTo>
                  <a:pt x="476376" y="1047750"/>
                </a:lnTo>
                <a:lnTo>
                  <a:pt x="440943" y="1014730"/>
                </a:lnTo>
                <a:lnTo>
                  <a:pt x="405510" y="974089"/>
                </a:lnTo>
                <a:lnTo>
                  <a:pt x="368934" y="923289"/>
                </a:lnTo>
                <a:lnTo>
                  <a:pt x="399738" y="905509"/>
                </a:lnTo>
                <a:lnTo>
                  <a:pt x="424767" y="880109"/>
                </a:lnTo>
                <a:lnTo>
                  <a:pt x="444390" y="849630"/>
                </a:lnTo>
                <a:lnTo>
                  <a:pt x="458977" y="815339"/>
                </a:lnTo>
                <a:lnTo>
                  <a:pt x="594106" y="815339"/>
                </a:lnTo>
                <a:lnTo>
                  <a:pt x="594106" y="769619"/>
                </a:lnTo>
                <a:lnTo>
                  <a:pt x="544068" y="769619"/>
                </a:lnTo>
                <a:lnTo>
                  <a:pt x="512738" y="754380"/>
                </a:lnTo>
                <a:lnTo>
                  <a:pt x="490315" y="734059"/>
                </a:lnTo>
                <a:lnTo>
                  <a:pt x="477273" y="709930"/>
                </a:lnTo>
                <a:lnTo>
                  <a:pt x="474090" y="685800"/>
                </a:lnTo>
                <a:lnTo>
                  <a:pt x="485771" y="659130"/>
                </a:lnTo>
                <a:lnTo>
                  <a:pt x="513429" y="640080"/>
                </a:lnTo>
                <a:lnTo>
                  <a:pt x="551422" y="627380"/>
                </a:lnTo>
                <a:lnTo>
                  <a:pt x="594106" y="623569"/>
                </a:lnTo>
                <a:lnTo>
                  <a:pt x="594106" y="622300"/>
                </a:lnTo>
                <a:lnTo>
                  <a:pt x="423986" y="622300"/>
                </a:lnTo>
                <a:lnTo>
                  <a:pt x="403879" y="607059"/>
                </a:lnTo>
                <a:lnTo>
                  <a:pt x="401287" y="601980"/>
                </a:lnTo>
                <a:lnTo>
                  <a:pt x="343915" y="601980"/>
                </a:lnTo>
                <a:lnTo>
                  <a:pt x="335551" y="598169"/>
                </a:lnTo>
                <a:lnTo>
                  <a:pt x="327390" y="593089"/>
                </a:lnTo>
                <a:lnTo>
                  <a:pt x="319680" y="586739"/>
                </a:lnTo>
                <a:lnTo>
                  <a:pt x="312674" y="580389"/>
                </a:lnTo>
                <a:close/>
              </a:path>
              <a:path w="1188720" h="1258570">
                <a:moveTo>
                  <a:pt x="773151" y="812800"/>
                </a:moveTo>
                <a:lnTo>
                  <a:pt x="732917" y="812800"/>
                </a:lnTo>
                <a:lnTo>
                  <a:pt x="747523" y="848359"/>
                </a:lnTo>
                <a:lnTo>
                  <a:pt x="767191" y="880109"/>
                </a:lnTo>
                <a:lnTo>
                  <a:pt x="792263" y="905509"/>
                </a:lnTo>
                <a:lnTo>
                  <a:pt x="823087" y="923289"/>
                </a:lnTo>
                <a:lnTo>
                  <a:pt x="785514" y="969009"/>
                </a:lnTo>
                <a:lnTo>
                  <a:pt x="750344" y="1007109"/>
                </a:lnTo>
                <a:lnTo>
                  <a:pt x="715597" y="1040130"/>
                </a:lnTo>
                <a:lnTo>
                  <a:pt x="679294" y="1066800"/>
                </a:lnTo>
                <a:lnTo>
                  <a:pt x="639457" y="1090930"/>
                </a:lnTo>
                <a:lnTo>
                  <a:pt x="594106" y="1109980"/>
                </a:lnTo>
                <a:lnTo>
                  <a:pt x="594106" y="1129030"/>
                </a:lnTo>
                <a:lnTo>
                  <a:pt x="605408" y="1129030"/>
                </a:lnTo>
                <a:lnTo>
                  <a:pt x="612901" y="1136650"/>
                </a:lnTo>
                <a:lnTo>
                  <a:pt x="612901" y="1156970"/>
                </a:lnTo>
                <a:lnTo>
                  <a:pt x="605408" y="1165859"/>
                </a:lnTo>
                <a:lnTo>
                  <a:pt x="594106" y="1165859"/>
                </a:lnTo>
                <a:lnTo>
                  <a:pt x="594106" y="1178559"/>
                </a:lnTo>
                <a:lnTo>
                  <a:pt x="605408" y="1178559"/>
                </a:lnTo>
                <a:lnTo>
                  <a:pt x="612901" y="1184909"/>
                </a:lnTo>
                <a:lnTo>
                  <a:pt x="612901" y="1205230"/>
                </a:lnTo>
                <a:lnTo>
                  <a:pt x="605408" y="1214120"/>
                </a:lnTo>
                <a:lnTo>
                  <a:pt x="594106" y="1214120"/>
                </a:lnTo>
                <a:lnTo>
                  <a:pt x="594106" y="1258570"/>
                </a:lnTo>
                <a:lnTo>
                  <a:pt x="876807" y="1258570"/>
                </a:lnTo>
                <a:lnTo>
                  <a:pt x="876807" y="897889"/>
                </a:lnTo>
                <a:lnTo>
                  <a:pt x="863822" y="892809"/>
                </a:lnTo>
                <a:lnTo>
                  <a:pt x="857627" y="890269"/>
                </a:lnTo>
                <a:lnTo>
                  <a:pt x="851788" y="887730"/>
                </a:lnTo>
                <a:lnTo>
                  <a:pt x="816149" y="868680"/>
                </a:lnTo>
                <a:lnTo>
                  <a:pt x="790701" y="843280"/>
                </a:lnTo>
                <a:lnTo>
                  <a:pt x="773922" y="815339"/>
                </a:lnTo>
                <a:lnTo>
                  <a:pt x="773151" y="812800"/>
                </a:lnTo>
                <a:close/>
              </a:path>
              <a:path w="1188720" h="1258570">
                <a:moveTo>
                  <a:pt x="876807" y="897889"/>
                </a:moveTo>
                <a:lnTo>
                  <a:pt x="876807" y="1258570"/>
                </a:lnTo>
                <a:lnTo>
                  <a:pt x="1148207" y="1258570"/>
                </a:lnTo>
                <a:lnTo>
                  <a:pt x="1164371" y="1229359"/>
                </a:lnTo>
                <a:lnTo>
                  <a:pt x="1176750" y="1198880"/>
                </a:lnTo>
                <a:lnTo>
                  <a:pt x="1184890" y="1169670"/>
                </a:lnTo>
                <a:lnTo>
                  <a:pt x="1188339" y="1140459"/>
                </a:lnTo>
                <a:lnTo>
                  <a:pt x="1184567" y="1094739"/>
                </a:lnTo>
                <a:lnTo>
                  <a:pt x="1171167" y="1055370"/>
                </a:lnTo>
                <a:lnTo>
                  <a:pt x="1149467" y="1023619"/>
                </a:lnTo>
                <a:lnTo>
                  <a:pt x="1120797" y="996950"/>
                </a:lnTo>
                <a:lnTo>
                  <a:pt x="1086485" y="975359"/>
                </a:lnTo>
                <a:lnTo>
                  <a:pt x="1047859" y="957580"/>
                </a:lnTo>
                <a:lnTo>
                  <a:pt x="1006250" y="941069"/>
                </a:lnTo>
                <a:lnTo>
                  <a:pt x="919395" y="913130"/>
                </a:lnTo>
                <a:lnTo>
                  <a:pt x="876807" y="897889"/>
                </a:lnTo>
                <a:close/>
              </a:path>
              <a:path w="1188720" h="1258570">
                <a:moveTo>
                  <a:pt x="594106" y="815339"/>
                </a:moveTo>
                <a:lnTo>
                  <a:pt x="458977" y="815339"/>
                </a:lnTo>
                <a:lnTo>
                  <a:pt x="492476" y="838200"/>
                </a:lnTo>
                <a:lnTo>
                  <a:pt x="526081" y="855980"/>
                </a:lnTo>
                <a:lnTo>
                  <a:pt x="558043" y="866139"/>
                </a:lnTo>
                <a:lnTo>
                  <a:pt x="586613" y="869950"/>
                </a:lnTo>
                <a:lnTo>
                  <a:pt x="594106" y="869950"/>
                </a:lnTo>
                <a:lnTo>
                  <a:pt x="594106" y="815339"/>
                </a:lnTo>
                <a:close/>
              </a:path>
              <a:path w="1188720" h="1258570">
                <a:moveTo>
                  <a:pt x="595376" y="750569"/>
                </a:moveTo>
                <a:lnTo>
                  <a:pt x="594106" y="750569"/>
                </a:lnTo>
                <a:lnTo>
                  <a:pt x="594106" y="869950"/>
                </a:lnTo>
                <a:lnTo>
                  <a:pt x="602869" y="869950"/>
                </a:lnTo>
                <a:lnTo>
                  <a:pt x="632190" y="866139"/>
                </a:lnTo>
                <a:lnTo>
                  <a:pt x="664654" y="854709"/>
                </a:lnTo>
                <a:lnTo>
                  <a:pt x="698738" y="836930"/>
                </a:lnTo>
                <a:lnTo>
                  <a:pt x="732917" y="812800"/>
                </a:lnTo>
                <a:lnTo>
                  <a:pt x="773151" y="812800"/>
                </a:lnTo>
                <a:lnTo>
                  <a:pt x="764286" y="783589"/>
                </a:lnTo>
                <a:lnTo>
                  <a:pt x="777396" y="769619"/>
                </a:lnTo>
                <a:lnTo>
                  <a:pt x="631594" y="769619"/>
                </a:lnTo>
                <a:lnTo>
                  <a:pt x="619442" y="762000"/>
                </a:lnTo>
                <a:lnTo>
                  <a:pt x="607766" y="754380"/>
                </a:lnTo>
                <a:lnTo>
                  <a:pt x="595376" y="750569"/>
                </a:lnTo>
                <a:close/>
              </a:path>
              <a:path w="1188720" h="1258570">
                <a:moveTo>
                  <a:pt x="594106" y="750569"/>
                </a:moveTo>
                <a:lnTo>
                  <a:pt x="581715" y="754380"/>
                </a:lnTo>
                <a:lnTo>
                  <a:pt x="570039" y="762000"/>
                </a:lnTo>
                <a:lnTo>
                  <a:pt x="557887" y="769619"/>
                </a:lnTo>
                <a:lnTo>
                  <a:pt x="594106" y="769619"/>
                </a:lnTo>
                <a:lnTo>
                  <a:pt x="594106" y="750569"/>
                </a:lnTo>
                <a:close/>
              </a:path>
              <a:path w="1188720" h="1258570">
                <a:moveTo>
                  <a:pt x="639689" y="579119"/>
                </a:moveTo>
                <a:lnTo>
                  <a:pt x="594106" y="581659"/>
                </a:lnTo>
                <a:lnTo>
                  <a:pt x="594106" y="623569"/>
                </a:lnTo>
                <a:lnTo>
                  <a:pt x="637089" y="627380"/>
                </a:lnTo>
                <a:lnTo>
                  <a:pt x="674322" y="640080"/>
                </a:lnTo>
                <a:lnTo>
                  <a:pt x="700530" y="660400"/>
                </a:lnTo>
                <a:lnTo>
                  <a:pt x="710438" y="690880"/>
                </a:lnTo>
                <a:lnTo>
                  <a:pt x="706600" y="713739"/>
                </a:lnTo>
                <a:lnTo>
                  <a:pt x="694785" y="735330"/>
                </a:lnTo>
                <a:lnTo>
                  <a:pt x="674540" y="754380"/>
                </a:lnTo>
                <a:lnTo>
                  <a:pt x="645413" y="769619"/>
                </a:lnTo>
                <a:lnTo>
                  <a:pt x="777396" y="769619"/>
                </a:lnTo>
                <a:lnTo>
                  <a:pt x="783355" y="763269"/>
                </a:lnTo>
                <a:lnTo>
                  <a:pt x="800830" y="740409"/>
                </a:lnTo>
                <a:lnTo>
                  <a:pt x="815971" y="717550"/>
                </a:lnTo>
                <a:lnTo>
                  <a:pt x="828039" y="690880"/>
                </a:lnTo>
                <a:lnTo>
                  <a:pt x="837158" y="678180"/>
                </a:lnTo>
                <a:lnTo>
                  <a:pt x="845835" y="662939"/>
                </a:lnTo>
                <a:lnTo>
                  <a:pt x="854061" y="647700"/>
                </a:lnTo>
                <a:lnTo>
                  <a:pt x="861821" y="632459"/>
                </a:lnTo>
                <a:lnTo>
                  <a:pt x="866775" y="629919"/>
                </a:lnTo>
                <a:lnTo>
                  <a:pt x="871855" y="627380"/>
                </a:lnTo>
                <a:lnTo>
                  <a:pt x="876807" y="624839"/>
                </a:lnTo>
                <a:lnTo>
                  <a:pt x="876807" y="622300"/>
                </a:lnTo>
                <a:lnTo>
                  <a:pt x="761322" y="622300"/>
                </a:lnTo>
                <a:lnTo>
                  <a:pt x="735457" y="615950"/>
                </a:lnTo>
                <a:lnTo>
                  <a:pt x="734187" y="613409"/>
                </a:lnTo>
                <a:lnTo>
                  <a:pt x="731774" y="612139"/>
                </a:lnTo>
                <a:lnTo>
                  <a:pt x="730504" y="610869"/>
                </a:lnTo>
                <a:lnTo>
                  <a:pt x="707423" y="596900"/>
                </a:lnTo>
                <a:lnTo>
                  <a:pt x="677306" y="584200"/>
                </a:lnTo>
                <a:lnTo>
                  <a:pt x="639689" y="579119"/>
                </a:lnTo>
                <a:close/>
              </a:path>
              <a:path w="1188720" h="1258570">
                <a:moveTo>
                  <a:pt x="312674" y="162559"/>
                </a:moveTo>
                <a:lnTo>
                  <a:pt x="293106" y="213359"/>
                </a:lnTo>
                <a:lnTo>
                  <a:pt x="278907" y="267969"/>
                </a:lnTo>
                <a:lnTo>
                  <a:pt x="269400" y="322580"/>
                </a:lnTo>
                <a:lnTo>
                  <a:pt x="263906" y="374650"/>
                </a:lnTo>
                <a:lnTo>
                  <a:pt x="257272" y="387350"/>
                </a:lnTo>
                <a:lnTo>
                  <a:pt x="245109" y="433069"/>
                </a:lnTo>
                <a:lnTo>
                  <a:pt x="242188" y="476250"/>
                </a:lnTo>
                <a:lnTo>
                  <a:pt x="243931" y="497839"/>
                </a:lnTo>
                <a:lnTo>
                  <a:pt x="253069" y="541019"/>
                </a:lnTo>
                <a:lnTo>
                  <a:pt x="269099" y="579119"/>
                </a:lnTo>
                <a:lnTo>
                  <a:pt x="295465" y="613409"/>
                </a:lnTo>
                <a:lnTo>
                  <a:pt x="312674" y="624839"/>
                </a:lnTo>
                <a:lnTo>
                  <a:pt x="312674" y="580389"/>
                </a:lnTo>
                <a:lnTo>
                  <a:pt x="291691" y="543559"/>
                </a:lnTo>
                <a:lnTo>
                  <a:pt x="279971" y="499109"/>
                </a:lnTo>
                <a:lnTo>
                  <a:pt x="278348" y="452119"/>
                </a:lnTo>
                <a:lnTo>
                  <a:pt x="287655" y="407669"/>
                </a:lnTo>
                <a:lnTo>
                  <a:pt x="312674" y="370839"/>
                </a:lnTo>
                <a:lnTo>
                  <a:pt x="312674" y="162559"/>
                </a:lnTo>
                <a:close/>
              </a:path>
              <a:path w="1188720" h="1258570">
                <a:moveTo>
                  <a:pt x="876807" y="173989"/>
                </a:moveTo>
                <a:lnTo>
                  <a:pt x="876807" y="368300"/>
                </a:lnTo>
                <a:lnTo>
                  <a:pt x="882824" y="372109"/>
                </a:lnTo>
                <a:lnTo>
                  <a:pt x="889317" y="381000"/>
                </a:lnTo>
                <a:lnTo>
                  <a:pt x="895810" y="392430"/>
                </a:lnTo>
                <a:lnTo>
                  <a:pt x="901826" y="410209"/>
                </a:lnTo>
                <a:lnTo>
                  <a:pt x="910419" y="453389"/>
                </a:lnTo>
                <a:lnTo>
                  <a:pt x="908557" y="500380"/>
                </a:lnTo>
                <a:lnTo>
                  <a:pt x="897076" y="543559"/>
                </a:lnTo>
                <a:lnTo>
                  <a:pt x="876807" y="579119"/>
                </a:lnTo>
                <a:lnTo>
                  <a:pt x="876807" y="624839"/>
                </a:lnTo>
                <a:lnTo>
                  <a:pt x="908050" y="596900"/>
                </a:lnTo>
                <a:lnTo>
                  <a:pt x="928703" y="561339"/>
                </a:lnTo>
                <a:lnTo>
                  <a:pt x="941832" y="519430"/>
                </a:lnTo>
                <a:lnTo>
                  <a:pt x="946229" y="476250"/>
                </a:lnTo>
                <a:lnTo>
                  <a:pt x="945707" y="453389"/>
                </a:lnTo>
                <a:lnTo>
                  <a:pt x="936672" y="402589"/>
                </a:lnTo>
                <a:lnTo>
                  <a:pt x="925576" y="374650"/>
                </a:lnTo>
                <a:lnTo>
                  <a:pt x="917598" y="318769"/>
                </a:lnTo>
                <a:lnTo>
                  <a:pt x="906811" y="266700"/>
                </a:lnTo>
                <a:lnTo>
                  <a:pt x="893214" y="218439"/>
                </a:lnTo>
                <a:lnTo>
                  <a:pt x="876807" y="173989"/>
                </a:lnTo>
                <a:close/>
              </a:path>
              <a:path w="1188720" h="1258570">
                <a:moveTo>
                  <a:pt x="546538" y="577850"/>
                </a:moveTo>
                <a:lnTo>
                  <a:pt x="508587" y="584200"/>
                </a:lnTo>
                <a:lnTo>
                  <a:pt x="478375" y="595630"/>
                </a:lnTo>
                <a:lnTo>
                  <a:pt x="455294" y="610869"/>
                </a:lnTo>
                <a:lnTo>
                  <a:pt x="452755" y="612139"/>
                </a:lnTo>
                <a:lnTo>
                  <a:pt x="451484" y="613409"/>
                </a:lnTo>
                <a:lnTo>
                  <a:pt x="449071" y="615950"/>
                </a:lnTo>
                <a:lnTo>
                  <a:pt x="423986" y="622300"/>
                </a:lnTo>
                <a:lnTo>
                  <a:pt x="594106" y="622300"/>
                </a:lnTo>
                <a:lnTo>
                  <a:pt x="594106" y="581659"/>
                </a:lnTo>
                <a:lnTo>
                  <a:pt x="592836" y="581659"/>
                </a:lnTo>
                <a:lnTo>
                  <a:pt x="546538" y="577850"/>
                </a:lnTo>
                <a:close/>
              </a:path>
              <a:path w="1188720" h="1258570">
                <a:moveTo>
                  <a:pt x="643575" y="0"/>
                </a:moveTo>
                <a:lnTo>
                  <a:pt x="594106" y="3809"/>
                </a:lnTo>
                <a:lnTo>
                  <a:pt x="594106" y="278130"/>
                </a:lnTo>
                <a:lnTo>
                  <a:pt x="633677" y="304800"/>
                </a:lnTo>
                <a:lnTo>
                  <a:pt x="674394" y="332739"/>
                </a:lnTo>
                <a:lnTo>
                  <a:pt x="718592" y="355600"/>
                </a:lnTo>
                <a:lnTo>
                  <a:pt x="768606" y="373380"/>
                </a:lnTo>
                <a:lnTo>
                  <a:pt x="826769" y="382269"/>
                </a:lnTo>
                <a:lnTo>
                  <a:pt x="824790" y="431800"/>
                </a:lnTo>
                <a:lnTo>
                  <a:pt x="819708" y="482600"/>
                </a:lnTo>
                <a:lnTo>
                  <a:pt x="811171" y="532130"/>
                </a:lnTo>
                <a:lnTo>
                  <a:pt x="798828" y="575309"/>
                </a:lnTo>
                <a:lnTo>
                  <a:pt x="761322" y="622300"/>
                </a:lnTo>
                <a:lnTo>
                  <a:pt x="876807" y="622300"/>
                </a:lnTo>
                <a:lnTo>
                  <a:pt x="876807" y="601980"/>
                </a:lnTo>
                <a:lnTo>
                  <a:pt x="845565" y="601980"/>
                </a:lnTo>
                <a:lnTo>
                  <a:pt x="842246" y="544830"/>
                </a:lnTo>
                <a:lnTo>
                  <a:pt x="841486" y="495300"/>
                </a:lnTo>
                <a:lnTo>
                  <a:pt x="843083" y="454659"/>
                </a:lnTo>
                <a:lnTo>
                  <a:pt x="851679" y="397509"/>
                </a:lnTo>
                <a:lnTo>
                  <a:pt x="876807" y="368300"/>
                </a:lnTo>
                <a:lnTo>
                  <a:pt x="876807" y="173989"/>
                </a:lnTo>
                <a:lnTo>
                  <a:pt x="854883" y="129539"/>
                </a:lnTo>
                <a:lnTo>
                  <a:pt x="829331" y="91439"/>
                </a:lnTo>
                <a:lnTo>
                  <a:pt x="800050" y="59689"/>
                </a:lnTo>
                <a:lnTo>
                  <a:pt x="766937" y="34289"/>
                </a:lnTo>
                <a:lnTo>
                  <a:pt x="729888" y="15239"/>
                </a:lnTo>
                <a:lnTo>
                  <a:pt x="688802" y="3809"/>
                </a:lnTo>
                <a:lnTo>
                  <a:pt x="643575" y="0"/>
                </a:lnTo>
                <a:close/>
              </a:path>
              <a:path w="1188720" h="1258570">
                <a:moveTo>
                  <a:pt x="594106" y="3809"/>
                </a:moveTo>
                <a:lnTo>
                  <a:pt x="555922" y="11430"/>
                </a:lnTo>
                <a:lnTo>
                  <a:pt x="542798" y="15239"/>
                </a:lnTo>
                <a:lnTo>
                  <a:pt x="515667" y="20319"/>
                </a:lnTo>
                <a:lnTo>
                  <a:pt x="502775" y="24130"/>
                </a:lnTo>
                <a:lnTo>
                  <a:pt x="490346" y="27939"/>
                </a:lnTo>
                <a:lnTo>
                  <a:pt x="441584" y="35559"/>
                </a:lnTo>
                <a:lnTo>
                  <a:pt x="400044" y="54609"/>
                </a:lnTo>
                <a:lnTo>
                  <a:pt x="365119" y="83819"/>
                </a:lnTo>
                <a:lnTo>
                  <a:pt x="336199" y="119380"/>
                </a:lnTo>
                <a:lnTo>
                  <a:pt x="312674" y="162559"/>
                </a:lnTo>
                <a:lnTo>
                  <a:pt x="312674" y="370839"/>
                </a:lnTo>
                <a:lnTo>
                  <a:pt x="321052" y="372109"/>
                </a:lnTo>
                <a:lnTo>
                  <a:pt x="328930" y="378459"/>
                </a:lnTo>
                <a:lnTo>
                  <a:pt x="346344" y="445769"/>
                </a:lnTo>
                <a:lnTo>
                  <a:pt x="348105" y="487680"/>
                </a:lnTo>
                <a:lnTo>
                  <a:pt x="348200" y="495300"/>
                </a:lnTo>
                <a:lnTo>
                  <a:pt x="347420" y="541019"/>
                </a:lnTo>
                <a:lnTo>
                  <a:pt x="347301" y="544830"/>
                </a:lnTo>
                <a:lnTo>
                  <a:pt x="343915" y="601980"/>
                </a:lnTo>
                <a:lnTo>
                  <a:pt x="401287" y="601980"/>
                </a:lnTo>
                <a:lnTo>
                  <a:pt x="376904" y="535939"/>
                </a:lnTo>
                <a:lnTo>
                  <a:pt x="369183" y="487680"/>
                </a:lnTo>
                <a:lnTo>
                  <a:pt x="364740" y="436880"/>
                </a:lnTo>
                <a:lnTo>
                  <a:pt x="363270" y="391159"/>
                </a:lnTo>
                <a:lnTo>
                  <a:pt x="363324" y="378459"/>
                </a:lnTo>
                <a:lnTo>
                  <a:pt x="363981" y="345439"/>
                </a:lnTo>
                <a:lnTo>
                  <a:pt x="363981" y="339089"/>
                </a:lnTo>
                <a:lnTo>
                  <a:pt x="372506" y="287019"/>
                </a:lnTo>
                <a:lnTo>
                  <a:pt x="391413" y="242569"/>
                </a:lnTo>
                <a:lnTo>
                  <a:pt x="445563" y="217169"/>
                </a:lnTo>
                <a:lnTo>
                  <a:pt x="594106" y="217169"/>
                </a:lnTo>
                <a:lnTo>
                  <a:pt x="594106" y="3809"/>
                </a:lnTo>
                <a:close/>
              </a:path>
              <a:path w="1188720" h="1258570">
                <a:moveTo>
                  <a:pt x="876807" y="579119"/>
                </a:moveTo>
                <a:lnTo>
                  <a:pt x="869801" y="585469"/>
                </a:lnTo>
                <a:lnTo>
                  <a:pt x="862091" y="593089"/>
                </a:lnTo>
                <a:lnTo>
                  <a:pt x="853930" y="598169"/>
                </a:lnTo>
                <a:lnTo>
                  <a:pt x="845565" y="601980"/>
                </a:lnTo>
                <a:lnTo>
                  <a:pt x="876807" y="601980"/>
                </a:lnTo>
                <a:lnTo>
                  <a:pt x="876807" y="579119"/>
                </a:lnTo>
                <a:close/>
              </a:path>
              <a:path w="1188720" h="1258570">
                <a:moveTo>
                  <a:pt x="594106" y="217169"/>
                </a:moveTo>
                <a:lnTo>
                  <a:pt x="445563" y="217169"/>
                </a:lnTo>
                <a:lnTo>
                  <a:pt x="484693" y="223519"/>
                </a:lnTo>
                <a:lnTo>
                  <a:pt x="527812" y="238759"/>
                </a:lnTo>
                <a:lnTo>
                  <a:pt x="545207" y="246380"/>
                </a:lnTo>
                <a:lnTo>
                  <a:pt x="561911" y="256539"/>
                </a:lnTo>
                <a:lnTo>
                  <a:pt x="578139" y="266700"/>
                </a:lnTo>
                <a:lnTo>
                  <a:pt x="594106" y="278130"/>
                </a:lnTo>
                <a:lnTo>
                  <a:pt x="594106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11"/>
          <p:cNvSpPr/>
          <p:nvPr/>
        </p:nvSpPr>
        <p:spPr>
          <a:xfrm>
            <a:off x="229057" y="5582193"/>
            <a:ext cx="11542607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38"/>
          <p:cNvSpPr txBox="1">
            <a:spLocks/>
          </p:cNvSpPr>
          <p:nvPr/>
        </p:nvSpPr>
        <p:spPr>
          <a:xfrm>
            <a:off x="510370" y="617728"/>
            <a:ext cx="3826933" cy="672899"/>
          </a:xfrm>
          <a:prstGeom prst="rect">
            <a:avLst/>
          </a:prstGeom>
        </p:spPr>
        <p:txBody>
          <a:bodyPr vert="horz" wrap="square" lIns="0" tIns="16087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27"/>
              </a:spcBef>
            </a:pPr>
            <a:r>
              <a:rPr lang="zh-CN" altLang="en-US" sz="4267" kern="0" spc="-7">
                <a:solidFill>
                  <a:sysClr val="windowText" lastClr="000000"/>
                </a:solidFill>
              </a:rPr>
              <a:t>字典类型及操作</a:t>
            </a:r>
            <a:endParaRPr lang="zh-CN" altLang="en-US" sz="4267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bject 39"/>
          <p:cNvSpPr txBox="1"/>
          <p:nvPr/>
        </p:nvSpPr>
        <p:spPr>
          <a:xfrm>
            <a:off x="5367189" y="2109892"/>
            <a:ext cx="4110567" cy="218692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35176" indent="-419090">
              <a:spcBef>
                <a:spcPts val="133"/>
              </a:spcBef>
              <a:buClr>
                <a:srgbClr val="007EDE"/>
              </a:buClr>
              <a:buFont typeface="΢"/>
              <a:buChar char="-"/>
              <a:tabLst>
                <a:tab pos="435176" algn="l"/>
                <a:tab pos="436022" algn="l"/>
              </a:tabLst>
            </a:pPr>
            <a:r>
              <a:rPr sz="3200" b="1" i="1" spc="-7" dirty="0">
                <a:latin typeface="微软雅黑" panose="020B0503020204020204" charset="-122"/>
                <a:cs typeface="微软雅黑" panose="020B0503020204020204" charset="-122"/>
              </a:rPr>
              <a:t>字典类型定义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35176" indent="-419090">
              <a:spcBef>
                <a:spcPts val="2693"/>
              </a:spcBef>
              <a:buClr>
                <a:srgbClr val="007EDE"/>
              </a:buClr>
              <a:buFont typeface="΢"/>
              <a:buChar char="-"/>
              <a:tabLst>
                <a:tab pos="435176" algn="l"/>
                <a:tab pos="436022" algn="l"/>
              </a:tabLst>
            </a:pPr>
            <a:r>
              <a:rPr sz="3200" b="1" i="1" dirty="0">
                <a:latin typeface="微软雅黑" panose="020B0503020204020204" charset="-122"/>
                <a:cs typeface="微软雅黑" panose="020B0503020204020204" charset="-122"/>
              </a:rPr>
              <a:t>字典处理函数及方法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35176" indent="-419090">
              <a:spcBef>
                <a:spcPts val="2687"/>
              </a:spcBef>
              <a:buClr>
                <a:srgbClr val="007EDE"/>
              </a:buClr>
              <a:buFont typeface="΢"/>
              <a:buChar char="-"/>
              <a:tabLst>
                <a:tab pos="435176" algn="l"/>
                <a:tab pos="436022" algn="l"/>
              </a:tabLst>
            </a:pPr>
            <a:r>
              <a:rPr sz="3200" b="1" i="1" dirty="0">
                <a:latin typeface="微软雅黑" panose="020B0503020204020204" charset="-122"/>
                <a:cs typeface="微软雅黑" panose="020B0503020204020204" charset="-122"/>
              </a:rPr>
              <a:t>字典类型应用场景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38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/>
          <p:cNvSpPr txBox="1">
            <a:spLocks/>
          </p:cNvSpPr>
          <p:nvPr/>
        </p:nvSpPr>
        <p:spPr>
          <a:xfrm>
            <a:off x="522817" y="418673"/>
            <a:ext cx="745019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</a:t>
            </a:r>
          </a:p>
        </p:txBody>
      </p:sp>
      <p:sp>
        <p:nvSpPr>
          <p:cNvPr id="41" name="object 4"/>
          <p:cNvSpPr txBox="1"/>
          <p:nvPr/>
        </p:nvSpPr>
        <p:spPr>
          <a:xfrm>
            <a:off x="1329915" y="1371985"/>
            <a:ext cx="10137407" cy="8788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字典是一种特殊的集合。若集合中的元素是键值对，该集合就是字典。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1329914" y="2537303"/>
            <a:ext cx="10137407" cy="8788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-</a:t>
            </a:r>
            <a:r>
              <a:rPr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800" spc="-7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字典中的元素是</a:t>
            </a:r>
            <a:r>
              <a:rPr lang="zh-CN" altLang="en-US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无序的；</a:t>
            </a:r>
            <a:r>
              <a:rPr lang="zh-CN" altLang="en-US" sz="2800" spc="-7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字典中</a:t>
            </a:r>
            <a:r>
              <a:rPr lang="zh-CN" altLang="en-US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元素的键是不重复的。</a:t>
            </a: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值可以重复。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1329914" y="3605139"/>
            <a:ext cx="7798647" cy="57725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3259" indent="-297173">
              <a:lnSpc>
                <a:spcPct val="130000"/>
              </a:lnSpc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字典的键不能相同，值可以相同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EEA2287-FF20-4E32-B6CF-5CA8415A041D}"/>
              </a:ext>
            </a:extLst>
          </p:cNvPr>
          <p:cNvSpPr txBox="1"/>
          <p:nvPr/>
        </p:nvSpPr>
        <p:spPr>
          <a:xfrm>
            <a:off x="1329913" y="4318517"/>
            <a:ext cx="7798647" cy="5226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3259" indent="-297173">
              <a:lnSpc>
                <a:spcPct val="130000"/>
              </a:lnSpc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字典的最重要作用是索引键对应的值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55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/>
          <p:cNvSpPr txBox="1">
            <a:spLocks/>
          </p:cNvSpPr>
          <p:nvPr/>
        </p:nvSpPr>
        <p:spPr>
          <a:xfrm>
            <a:off x="522817" y="418673"/>
            <a:ext cx="745019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字典类型的定义</a:t>
            </a:r>
          </a:p>
        </p:txBody>
      </p:sp>
      <p:sp>
        <p:nvSpPr>
          <p:cNvPr id="40" name="object 5"/>
          <p:cNvSpPr txBox="1"/>
          <p:nvPr/>
        </p:nvSpPr>
        <p:spPr>
          <a:xfrm>
            <a:off x="1183474" y="1218197"/>
            <a:ext cx="3615309" cy="44713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zh-CN" altLang="en-US" sz="2800" b="1" spc="-7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键值对是什么东东</a:t>
            </a:r>
            <a:r>
              <a:rPr sz="2800" b="1" spc="-7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object 4"/>
          <p:cNvSpPr txBox="1"/>
          <p:nvPr/>
        </p:nvSpPr>
        <p:spPr>
          <a:xfrm>
            <a:off x="1329915" y="2983151"/>
            <a:ext cx="10137407" cy="8916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-</a:t>
            </a:r>
            <a:r>
              <a:rPr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键（</a:t>
            </a:r>
            <a:r>
              <a:rPr lang="en-US" altLang="zh-CN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key</a:t>
            </a:r>
            <a:r>
              <a:rPr lang="zh-CN" altLang="en-US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）包括：手机厂家，手机型号</a:t>
            </a:r>
            <a:r>
              <a:rPr lang="en-US" altLang="zh-CN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…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endParaRPr lang="en-US" altLang="zh-CN" sz="2800" spc="-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6933">
              <a:spcBef>
                <a:spcPts val="133"/>
              </a:spcBef>
            </a:pP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- 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值（</a:t>
            </a: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value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）包括：小米，</a:t>
            </a: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8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…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3" name="object 4"/>
          <p:cNvSpPr txBox="1"/>
          <p:nvPr/>
        </p:nvSpPr>
        <p:spPr>
          <a:xfrm>
            <a:off x="1329915" y="1940682"/>
            <a:ext cx="9820166" cy="8916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如：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phone={“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手机厂家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小米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，“手机型号”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:”8”,</a:t>
            </a:r>
          </a:p>
          <a:p>
            <a:pPr marL="16933">
              <a:spcBef>
                <a:spcPts val="133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生成日期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”2018”, 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内存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”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”256G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}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44" name="object 3"/>
          <p:cNvSpPr txBox="1"/>
          <p:nvPr/>
        </p:nvSpPr>
        <p:spPr>
          <a:xfrm>
            <a:off x="1329915" y="4038275"/>
            <a:ext cx="10137407" cy="5226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>
              <a:lnSpc>
                <a:spcPct val="130000"/>
              </a:lnSpc>
              <a:buClr>
                <a:srgbClr val="007EDE"/>
              </a:buClr>
              <a:tabLst>
                <a:tab pos="31410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又如：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score = {‘zhang’:88; ‘li’:90; ‘wang’: 75}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D1616F7-0E73-41D3-9645-3BBA87395CC1}"/>
              </a:ext>
            </a:extLst>
          </p:cNvPr>
          <p:cNvSpPr txBox="1"/>
          <p:nvPr/>
        </p:nvSpPr>
        <p:spPr>
          <a:xfrm>
            <a:off x="1329915" y="4840826"/>
            <a:ext cx="10137407" cy="8916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-</a:t>
            </a:r>
            <a:r>
              <a:rPr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键（</a:t>
            </a:r>
            <a:r>
              <a:rPr lang="en-US" altLang="zh-CN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key</a:t>
            </a:r>
            <a:r>
              <a:rPr lang="zh-CN" altLang="en-US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）包括：</a:t>
            </a:r>
            <a:r>
              <a:rPr lang="en-US" altLang="zh-CN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’</a:t>
            </a:r>
            <a:r>
              <a:rPr lang="en-US" altLang="zh-CN" sz="2800" spc="-73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zhang</a:t>
            </a:r>
            <a:r>
              <a:rPr lang="en-US" altLang="zh-CN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’,’</a:t>
            </a:r>
            <a:r>
              <a:rPr lang="en-US" altLang="zh-CN" sz="2800" spc="-73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li’,’wang</a:t>
            </a:r>
            <a:r>
              <a:rPr lang="en-US" altLang="zh-CN"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’</a:t>
            </a:r>
            <a:endParaRPr lang="en-US" altLang="zh-CN" sz="2800" spc="-7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6933">
              <a:spcBef>
                <a:spcPts val="133"/>
              </a:spcBef>
            </a:pP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- 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值（</a:t>
            </a: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value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）包括：</a:t>
            </a: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88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90</a:t>
            </a:r>
            <a:r>
              <a:rPr lang="zh-CN" altLang="en-US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lang="en-US" altLang="zh-CN" sz="2800" spc="-7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75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58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990725" y="466725"/>
            <a:ext cx="405765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lang="zh-CN" altLang="en-US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6925" y="1590675"/>
            <a:ext cx="844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本课研究的数据分析从单个数据拓展到一组数据</a:t>
            </a:r>
          </a:p>
        </p:txBody>
      </p:sp>
      <p:sp>
        <p:nvSpPr>
          <p:cNvPr id="4" name="十角星 3"/>
          <p:cNvSpPr/>
          <p:nvPr/>
        </p:nvSpPr>
        <p:spPr>
          <a:xfrm>
            <a:off x="2419350" y="3190875"/>
            <a:ext cx="1790700" cy="790575"/>
          </a:xfrm>
          <a:prstGeom prst="star10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</a:rPr>
              <a:t>3.1415926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910137" y="3481387"/>
            <a:ext cx="13811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十角星 5"/>
          <p:cNvSpPr/>
          <p:nvPr/>
        </p:nvSpPr>
        <p:spPr>
          <a:xfrm>
            <a:off x="7143749" y="2402353"/>
            <a:ext cx="3876675" cy="2217272"/>
          </a:xfrm>
          <a:prstGeom prst="star10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</a:rPr>
              <a:t>3.1415926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</a:rPr>
              <a:t>3.120258   3.1564170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</a:rPr>
              <a:t>3.1498523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</a:rPr>
              <a:t>3.12526714…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9324" y="4619625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一个数据表达一个含义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24749" y="4762500"/>
            <a:ext cx="332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一组数据表达一个或多个含义</a:t>
            </a:r>
          </a:p>
        </p:txBody>
      </p:sp>
      <p:sp>
        <p:nvSpPr>
          <p:cNvPr id="10" name="object 2"/>
          <p:cNvSpPr/>
          <p:nvPr/>
        </p:nvSpPr>
        <p:spPr>
          <a:xfrm>
            <a:off x="6549276" y="4981791"/>
            <a:ext cx="1097849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1" name="object 8"/>
          <p:cNvSpPr/>
          <p:nvPr/>
        </p:nvSpPr>
        <p:spPr>
          <a:xfrm>
            <a:off x="914400" y="5582193"/>
            <a:ext cx="10857264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2" name="object 9"/>
          <p:cNvSpPr/>
          <p:nvPr/>
        </p:nvSpPr>
        <p:spPr>
          <a:xfrm>
            <a:off x="11307404" y="4699000"/>
            <a:ext cx="45719" cy="931333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11371950" y="4699170"/>
            <a:ext cx="665787" cy="367453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2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>
            <a:spLocks/>
          </p:cNvSpPr>
          <p:nvPr/>
        </p:nvSpPr>
        <p:spPr>
          <a:xfrm>
            <a:off x="1235897" y="396577"/>
            <a:ext cx="5233489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780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字典类型定义的</a:t>
            </a:r>
            <a:r>
              <a:rPr lang="zh-CN" altLang="en-US" sz="3600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</a:p>
        </p:txBody>
      </p:sp>
      <p:sp>
        <p:nvSpPr>
          <p:cNvPr id="3" name="object 8"/>
          <p:cNvSpPr txBox="1"/>
          <p:nvPr/>
        </p:nvSpPr>
        <p:spPr>
          <a:xfrm>
            <a:off x="8682980" y="3237707"/>
            <a:ext cx="2402840" cy="127049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i="1" spc="-7" dirty="0">
                <a:latin typeface="微软雅黑" panose="020B0503020204020204" charset="-122"/>
                <a:cs typeface="微软雅黑" panose="020B0503020204020204" charset="-122"/>
              </a:rPr>
              <a:t>内部颜色：蓝色</a:t>
            </a:r>
            <a:endParaRPr sz="2667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"/>
              </a:spcBef>
            </a:pPr>
            <a:endParaRPr sz="2733" dirty="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i="1" spc="-7" dirty="0">
                <a:latin typeface="微软雅黑" panose="020B0503020204020204" charset="-122"/>
                <a:cs typeface="微软雅黑" panose="020B0503020204020204" charset="-122"/>
              </a:rPr>
              <a:t>外部颜色：红色</a:t>
            </a:r>
            <a:endParaRPr sz="2667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4513" y="1579039"/>
            <a:ext cx="929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可以把每个键值对理解为一组映射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54513" y="2274830"/>
            <a:ext cx="929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映射：键（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索引）和值（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）的对应关系</a:t>
            </a:r>
          </a:p>
        </p:txBody>
      </p:sp>
      <p:sp>
        <p:nvSpPr>
          <p:cNvPr id="6" name="object 15"/>
          <p:cNvSpPr txBox="1"/>
          <p:nvPr/>
        </p:nvSpPr>
        <p:spPr>
          <a:xfrm>
            <a:off x="2267187" y="4907361"/>
            <a:ext cx="6139180" cy="147837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R="126150" algn="ctr">
              <a:spcBef>
                <a:spcPts val="127"/>
              </a:spcBef>
              <a:tabLst>
                <a:tab pos="2048035" algn="l"/>
              </a:tabLst>
            </a:pPr>
            <a:r>
              <a:rPr sz="2667" b="1" spc="-7" dirty="0">
                <a:latin typeface="Consolas" panose="020B0609020204030204"/>
                <a:cs typeface="Consolas" panose="020B0609020204030204"/>
              </a:rPr>
              <a:t>[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	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123,</a:t>
            </a:r>
            <a:r>
              <a:rPr sz="2667" b="1" spc="-13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".io"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algn="ctr">
              <a:spcBef>
                <a:spcPts val="1840"/>
              </a:spcBef>
              <a:tabLst>
                <a:tab pos="1489249" algn="l"/>
                <a:tab pos="2605975" algn="l"/>
              </a:tabLst>
            </a:pPr>
            <a:r>
              <a:rPr sz="2667" b="1" spc="-7" dirty="0">
                <a:latin typeface="Consolas" panose="020B0609020204030204"/>
                <a:cs typeface="Consolas" panose="020B0609020204030204"/>
              </a:rPr>
              <a:t>0	1	2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algn="ctr">
              <a:lnSpc>
                <a:spcPct val="100000"/>
              </a:lnSpc>
            </a:pPr>
            <a:r>
              <a:rPr sz="2667" b="1" spc="-7" dirty="0">
                <a:latin typeface="微软雅黑" panose="020B0503020204020204" charset="-122"/>
                <a:cs typeface="微软雅黑" panose="020B0503020204020204" charset="-122"/>
              </a:rPr>
              <a:t>序列类型由0..N整数作为数据的默认索引</a:t>
            </a:r>
            <a:endParaRPr sz="2667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78865" y="2959268"/>
            <a:ext cx="2126512" cy="154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702136" y="2798050"/>
            <a:ext cx="1340428" cy="197137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5805377" y="3715602"/>
            <a:ext cx="896759" cy="681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bject 5"/>
          <p:cNvSpPr txBox="1"/>
          <p:nvPr/>
        </p:nvSpPr>
        <p:spPr>
          <a:xfrm>
            <a:off x="3949090" y="3080353"/>
            <a:ext cx="1387687" cy="127049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i="1" spc="-7" dirty="0">
                <a:latin typeface="微软雅黑" panose="020B0503020204020204" charset="-122"/>
                <a:cs typeface="微软雅黑" panose="020B0503020204020204" charset="-122"/>
              </a:rPr>
              <a:t>内部颜色</a:t>
            </a:r>
            <a:endParaRPr sz="2667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"/>
              </a:spcBef>
            </a:pPr>
            <a:endParaRPr sz="2733" dirty="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i="1" spc="-7" dirty="0">
                <a:latin typeface="微软雅黑" panose="020B0503020204020204" charset="-122"/>
                <a:cs typeface="微软雅黑" panose="020B0503020204020204" charset="-122"/>
              </a:rPr>
              <a:t>外部颜色</a:t>
            </a:r>
            <a:endParaRPr sz="2667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6898674" y="2760916"/>
            <a:ext cx="711200" cy="186414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algn="just">
              <a:lnSpc>
                <a:spcPct val="150000"/>
              </a:lnSpc>
              <a:spcBef>
                <a:spcPts val="133"/>
              </a:spcBef>
            </a:pPr>
            <a:r>
              <a:rPr lang="zh-CN" altLang="en-US" sz="2667" b="1" i="1" spc="-7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红色</a:t>
            </a:r>
            <a:r>
              <a:rPr sz="2667" b="1" i="1" spc="-7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黑色</a:t>
            </a:r>
            <a:r>
              <a:rPr sz="2667" b="1" i="1" spc="-7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667" b="1" i="1" spc="-7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蓝色</a:t>
            </a:r>
            <a:r>
              <a:rPr sz="2667" b="1" i="1" spc="-7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endParaRPr sz="2667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42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>
            <a:spLocks/>
          </p:cNvSpPr>
          <p:nvPr/>
        </p:nvSpPr>
        <p:spPr>
          <a:xfrm>
            <a:off x="796931" y="358391"/>
            <a:ext cx="613325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2790" y="1227922"/>
            <a:ext cx="9376812" cy="25263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3259" indent="-297173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字典</a:t>
            </a: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用大括号</a:t>
            </a:r>
            <a:r>
              <a:rPr sz="2800" spc="-7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{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}</a:t>
            </a:r>
            <a:r>
              <a:rPr sz="2800" spc="-5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800" spc="-5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里面赋值键值对的方法创建，每个元素是一个键值对，</a:t>
            </a: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元素间用逗号</a:t>
            </a:r>
            <a:r>
              <a:rPr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,</a:t>
            </a: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分隔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13259" indent="-297173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dict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( 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将合适的列表或元组型数据转换成字典型数据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13259" indent="-297173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用</a:t>
            </a:r>
            <a:r>
              <a:rPr sz="28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{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} </a:t>
            </a:r>
            <a:r>
              <a:rPr sz="2800" spc="-7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建立空</a:t>
            </a:r>
            <a:r>
              <a:rPr lang="zh-CN" altLang="en-US" sz="2800" spc="-7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字典</a:t>
            </a:r>
            <a:r>
              <a:rPr sz="2800" spc="-7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类型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6" y="3919350"/>
            <a:ext cx="9920736" cy="25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/>
          <p:nvPr/>
        </p:nvSpPr>
        <p:spPr>
          <a:xfrm>
            <a:off x="1283345" y="1360794"/>
            <a:ext cx="9077112" cy="591615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133658" algn="l"/>
              </a:tabLst>
            </a:pPr>
            <a:r>
              <a:rPr lang="zh-CN" altLang="en-US" sz="2400" spc="-7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通过对字典中键进行索引，可以查询键对应的值。类似的：</a:t>
            </a:r>
            <a:endParaRPr lang="en-US" altLang="zh-CN" sz="2400" spc="-7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3345" y="2237235"/>
            <a:ext cx="9043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"/>
              </a:spcBef>
              <a:tabLst>
                <a:tab pos="5656439" algn="l"/>
              </a:tabLst>
            </a:pP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字典变量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[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键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]</a:t>
            </a:r>
            <a:r>
              <a:rPr lang="zh-CN" altLang="en-US" sz="2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=</a:t>
            </a:r>
            <a:r>
              <a:rPr lang="zh-CN" altLang="en-US" sz="2400" spc="-53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lang="zh-CN" altLang="en-US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值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>
              <a:spcBef>
                <a:spcPts val="27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R="579952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可以新增或修改元素，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[</a:t>
            </a:r>
            <a:r>
              <a:rPr lang="zh-CN" altLang="en-US" sz="2400" spc="-7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]</a:t>
            </a:r>
            <a:r>
              <a:rPr lang="zh-CN" altLang="en-US" sz="24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400" spc="-7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中是字典的索引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10" y="3644560"/>
            <a:ext cx="7389461" cy="3099566"/>
          </a:xfrm>
          <a:prstGeom prst="rect">
            <a:avLst/>
          </a:prstGeom>
        </p:spPr>
      </p:pic>
      <p:sp>
        <p:nvSpPr>
          <p:cNvPr id="5" name="object 10"/>
          <p:cNvSpPr txBox="1">
            <a:spLocks/>
          </p:cNvSpPr>
          <p:nvPr/>
        </p:nvSpPr>
        <p:spPr>
          <a:xfrm>
            <a:off x="688073" y="361737"/>
            <a:ext cx="6133253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字典的查询和修改</a:t>
            </a:r>
          </a:p>
        </p:txBody>
      </p:sp>
      <p:sp>
        <p:nvSpPr>
          <p:cNvPr id="6" name="椭圆 5"/>
          <p:cNvSpPr/>
          <p:nvPr/>
        </p:nvSpPr>
        <p:spPr>
          <a:xfrm>
            <a:off x="7753738" y="325734"/>
            <a:ext cx="1771261" cy="7752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</a:rPr>
              <a:t>类似的</a:t>
            </a:r>
          </a:p>
        </p:txBody>
      </p:sp>
    </p:spTree>
    <p:extLst>
      <p:ext uri="{BB962C8B-B14F-4D97-AF65-F5344CB8AC3E}">
        <p14:creationId xmlns:p14="http://schemas.microsoft.com/office/powerpoint/2010/main" val="24892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372" y="2935901"/>
            <a:ext cx="6133253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字典处理函数及方法</a:t>
            </a:r>
          </a:p>
        </p:txBody>
      </p:sp>
    </p:spTree>
    <p:extLst>
      <p:ext uri="{BB962C8B-B14F-4D97-AF65-F5344CB8AC3E}">
        <p14:creationId xmlns:p14="http://schemas.microsoft.com/office/powerpoint/2010/main" val="2196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/>
          </p:cNvSpPr>
          <p:nvPr/>
        </p:nvSpPr>
        <p:spPr>
          <a:xfrm>
            <a:off x="719861" y="451686"/>
            <a:ext cx="748876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字典类型操作函数和方法</a:t>
            </a:r>
          </a:p>
        </p:txBody>
      </p:sp>
      <p:graphicFrame>
        <p:nvGraphicFramePr>
          <p:cNvPr id="3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65025"/>
              </p:ext>
            </p:extLst>
          </p:nvPr>
        </p:nvGraphicFramePr>
        <p:xfrm>
          <a:off x="1121719" y="1985086"/>
          <a:ext cx="10888133" cy="3520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R="66929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i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函数或方法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i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0" indent="457200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del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d[k]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删除字典d中键</a:t>
                      </a:r>
                      <a:r>
                        <a:rPr sz="24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对应的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项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item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 in</a:t>
                      </a:r>
                      <a:r>
                        <a:rPr sz="27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判断键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是否在字典d中，如果在返回</a:t>
                      </a:r>
                      <a:r>
                        <a:rPr sz="24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True，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否则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0" indent="457200" algn="l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1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d.keys</a:t>
                      </a:r>
                      <a:r>
                        <a:rPr sz="27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7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7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返回字典d中所有的键信息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76">
                <a:tc>
                  <a:txBody>
                    <a:bodyPr/>
                    <a:lstStyle/>
                    <a:p>
                      <a:pPr marR="668020" indent="457200" algn="l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d.</a:t>
                      </a:r>
                      <a:r>
                        <a:rPr sz="2700" spc="-45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v</a:t>
                      </a:r>
                      <a:r>
                        <a:rPr sz="27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alue</a:t>
                      </a:r>
                      <a:r>
                        <a:rPr sz="2700" spc="-5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7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返回字典d中所有的值信息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R="715010" indent="457200" algn="l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d.i</a:t>
                      </a:r>
                      <a:r>
                        <a:rPr sz="2700" spc="-2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sz="2700" spc="-5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ems</a:t>
                      </a: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7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返回字典d中所有的键值对信息</a:t>
                      </a: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712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/>
          </p:cNvSpPr>
          <p:nvPr/>
        </p:nvSpPr>
        <p:spPr>
          <a:xfrm>
            <a:off x="961836" y="473457"/>
            <a:ext cx="748876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字典类型操作函数和方法</a:t>
            </a:r>
          </a:p>
        </p:txBody>
      </p:sp>
      <p:graphicFrame>
        <p:nvGraphicFramePr>
          <p:cNvPr id="3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05905"/>
              </p:ext>
            </p:extLst>
          </p:nvPr>
        </p:nvGraphicFramePr>
        <p:xfrm>
          <a:off x="961836" y="1884333"/>
          <a:ext cx="10916920" cy="352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i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函数或方法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i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d.get(k,</a:t>
                      </a: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&lt;default&gt;)</a:t>
                      </a:r>
                      <a:endParaRPr sz="27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键</a:t>
                      </a:r>
                      <a:r>
                        <a:rPr sz="24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sz="24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存在，则返回相应值，不在则返回&lt;default&gt;值</a:t>
                      </a: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d.pop(k,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&lt;default&gt;)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键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存在，则取出相应值，不在则返回&lt;default&gt;值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d.popitem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随机从字典d中取出一个键值对，以元组形式返回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d.clear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删除所有的键值对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len(d)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返回字典d中元素的个数</a:t>
                      </a: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88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>
            <a:spLocks/>
          </p:cNvSpPr>
          <p:nvPr/>
        </p:nvSpPr>
        <p:spPr>
          <a:xfrm>
            <a:off x="888578" y="325443"/>
            <a:ext cx="5985352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780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字典类型操作示例</a:t>
            </a:r>
            <a:r>
              <a:rPr lang="en-US" altLang="zh-CN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6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96" y="1160218"/>
            <a:ext cx="9507073" cy="19976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96" y="3421549"/>
            <a:ext cx="9442847" cy="25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68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>
            <a:spLocks/>
          </p:cNvSpPr>
          <p:nvPr/>
        </p:nvSpPr>
        <p:spPr>
          <a:xfrm>
            <a:off x="888578" y="325443"/>
            <a:ext cx="5985352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780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字典类型操作示例</a:t>
            </a:r>
            <a:r>
              <a:rPr lang="en-US" altLang="zh-CN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6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38" y="1125872"/>
            <a:ext cx="9475685" cy="3440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538" y="4795890"/>
            <a:ext cx="8203363" cy="16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>
            <a:spLocks/>
          </p:cNvSpPr>
          <p:nvPr/>
        </p:nvSpPr>
        <p:spPr>
          <a:xfrm>
            <a:off x="888578" y="325443"/>
            <a:ext cx="5985352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780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字典类型操作示例</a:t>
            </a:r>
            <a:r>
              <a:rPr lang="en-US" altLang="zh-CN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36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38" y="1076587"/>
            <a:ext cx="8579942" cy="45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21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477" y="233917"/>
            <a:ext cx="12801600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字典功能默写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020064" y="1629739"/>
            <a:ext cx="5940213" cy="427420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26518" indent="-609585">
              <a:lnSpc>
                <a:spcPct val="100000"/>
              </a:lnSpc>
              <a:spcBef>
                <a:spcPts val="12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i="0" spc="-7" dirty="0"/>
              <a:t>定义空字典d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i="0" spc="-7" dirty="0"/>
              <a:t>向</a:t>
            </a:r>
            <a:r>
              <a:rPr i="0" spc="-13" dirty="0"/>
              <a:t>d</a:t>
            </a:r>
            <a:r>
              <a:rPr i="0" spc="-7" dirty="0"/>
              <a:t>新增</a:t>
            </a:r>
            <a:r>
              <a:rPr i="0" spc="-13" dirty="0"/>
              <a:t>2</a:t>
            </a:r>
            <a:r>
              <a:rPr i="0" spc="-7" dirty="0"/>
              <a:t>个键值</a:t>
            </a:r>
            <a:r>
              <a:rPr i="0" spc="-13" dirty="0"/>
              <a:t>对</a:t>
            </a:r>
            <a:r>
              <a:rPr i="0" spc="-7" dirty="0"/>
              <a:t>元素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i="0" spc="-7" dirty="0"/>
              <a:t>修改第</a:t>
            </a:r>
            <a:r>
              <a:rPr i="0" spc="-13" dirty="0"/>
              <a:t>2</a:t>
            </a:r>
            <a:r>
              <a:rPr i="0" spc="-7" dirty="0"/>
              <a:t>个元素</a:t>
            </a:r>
          </a:p>
          <a:p>
            <a:pPr marL="626518" indent="-609585">
              <a:lnSpc>
                <a:spcPct val="100000"/>
              </a:lnSpc>
              <a:spcBef>
                <a:spcPts val="256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i="0" spc="-7" dirty="0"/>
              <a:t>判断字符</a:t>
            </a:r>
            <a:r>
              <a:rPr i="0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b="0" i="0" spc="-7" dirty="0">
                <a:solidFill>
                  <a:srgbClr val="1DB41D"/>
                </a:solidFill>
              </a:rPr>
              <a:t>c</a:t>
            </a:r>
            <a:r>
              <a:rPr i="0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i="0" spc="-7" dirty="0"/>
              <a:t>是否</a:t>
            </a:r>
            <a:r>
              <a:rPr i="0" spc="-13" dirty="0"/>
              <a:t>是d</a:t>
            </a:r>
            <a:r>
              <a:rPr i="0" spc="-7" dirty="0"/>
              <a:t>的键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i="0" spc="-7" dirty="0"/>
              <a:t>计算</a:t>
            </a:r>
            <a:r>
              <a:rPr i="0" spc="-13" dirty="0"/>
              <a:t>d</a:t>
            </a:r>
            <a:r>
              <a:rPr i="0" spc="-7" dirty="0"/>
              <a:t>的长度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i="0" spc="-7" dirty="0"/>
              <a:t>清空d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5937861" y="1395821"/>
            <a:ext cx="6543039" cy="459224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7" dirty="0">
                <a:solidFill>
                  <a:srgbClr val="780D17"/>
                </a:solidFill>
              </a:rPr>
              <a:t>&gt;&gt;&gt; </a:t>
            </a:r>
            <a:r>
              <a:rPr spc="-7" dirty="0"/>
              <a:t>d =</a:t>
            </a:r>
            <a:r>
              <a:rPr spc="-13" dirty="0"/>
              <a:t> </a:t>
            </a:r>
            <a:r>
              <a:rPr dirty="0"/>
              <a:t>{}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6933">
              <a:lnSpc>
                <a:spcPct val="100000"/>
              </a:lnSpc>
            </a:pPr>
            <a:r>
              <a:rPr spc="-7" dirty="0">
                <a:solidFill>
                  <a:srgbClr val="780D17"/>
                </a:solidFill>
              </a:rPr>
              <a:t>&gt;&gt;&gt; </a:t>
            </a:r>
            <a:r>
              <a:rPr spc="-13" dirty="0"/>
              <a:t>d[</a:t>
            </a:r>
            <a:r>
              <a:rPr spc="-13" dirty="0">
                <a:solidFill>
                  <a:srgbClr val="1DB41D"/>
                </a:solidFill>
              </a:rPr>
              <a:t>"</a:t>
            </a:r>
            <a:r>
              <a:rPr b="0" spc="-13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pc="-13" dirty="0">
                <a:solidFill>
                  <a:srgbClr val="1DB41D"/>
                </a:solidFill>
              </a:rPr>
              <a:t>"</a:t>
            </a:r>
            <a:r>
              <a:rPr spc="-13" dirty="0"/>
              <a:t>] </a:t>
            </a:r>
            <a:r>
              <a:rPr spc="-7" dirty="0"/>
              <a:t>= 1; d[</a:t>
            </a:r>
            <a:r>
              <a:rPr spc="-7" dirty="0">
                <a:solidFill>
                  <a:srgbClr val="1DB41D"/>
                </a:solidFill>
              </a:rPr>
              <a:t>"</a:t>
            </a:r>
            <a:r>
              <a:rPr b="0" spc="-7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pc="-7" dirty="0">
                <a:solidFill>
                  <a:srgbClr val="1DB41D"/>
                </a:solidFill>
              </a:rPr>
              <a:t>"</a:t>
            </a:r>
            <a:r>
              <a:rPr spc="-7" dirty="0"/>
              <a:t>] =</a:t>
            </a:r>
            <a:r>
              <a:rPr spc="-27" dirty="0"/>
              <a:t> </a:t>
            </a:r>
            <a:r>
              <a:rPr spc="-7" dirty="0"/>
              <a:t>2</a:t>
            </a:r>
          </a:p>
          <a:p>
            <a:pPr marL="16933">
              <a:lnSpc>
                <a:spcPct val="100000"/>
              </a:lnSpc>
              <a:spcBef>
                <a:spcPts val="2560"/>
              </a:spcBef>
            </a:pPr>
            <a:r>
              <a:rPr spc="-7" dirty="0">
                <a:solidFill>
                  <a:srgbClr val="780D17"/>
                </a:solidFill>
              </a:rPr>
              <a:t>&gt;&gt;&gt; </a:t>
            </a:r>
            <a:r>
              <a:rPr spc="-7" dirty="0"/>
              <a:t>d[</a:t>
            </a:r>
            <a:r>
              <a:rPr spc="-7" dirty="0">
                <a:solidFill>
                  <a:srgbClr val="1DB41D"/>
                </a:solidFill>
              </a:rPr>
              <a:t>"</a:t>
            </a:r>
            <a:r>
              <a:rPr b="0" spc="-7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pc="-7" dirty="0">
                <a:solidFill>
                  <a:srgbClr val="1DB41D"/>
                </a:solidFill>
              </a:rPr>
              <a:t>"</a:t>
            </a:r>
            <a:r>
              <a:rPr spc="-7" dirty="0"/>
              <a:t>] =</a:t>
            </a:r>
            <a:r>
              <a:rPr dirty="0"/>
              <a:t> </a:t>
            </a:r>
            <a:r>
              <a:rPr spc="-7" dirty="0"/>
              <a:t>3</a:t>
            </a:r>
          </a:p>
          <a:p>
            <a:pPr marL="16933">
              <a:lnSpc>
                <a:spcPct val="100000"/>
              </a:lnSpc>
              <a:spcBef>
                <a:spcPts val="2560"/>
              </a:spcBef>
            </a:pPr>
            <a:r>
              <a:rPr spc="-7" dirty="0">
                <a:solidFill>
                  <a:srgbClr val="780D17"/>
                </a:solidFill>
              </a:rPr>
              <a:t>&gt;&gt;&gt; </a:t>
            </a:r>
            <a:r>
              <a:rPr spc="-7" dirty="0">
                <a:solidFill>
                  <a:srgbClr val="1DB41D"/>
                </a:solidFill>
              </a:rPr>
              <a:t>"</a:t>
            </a:r>
            <a:r>
              <a:rPr b="0" spc="-7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pc="-7" dirty="0">
                <a:solidFill>
                  <a:srgbClr val="1DB41D"/>
                </a:solidFill>
              </a:rPr>
              <a:t>" </a:t>
            </a:r>
            <a:r>
              <a:rPr spc="-7" dirty="0"/>
              <a:t>in d</a:t>
            </a:r>
          </a:p>
          <a:p>
            <a:pPr marL="16933">
              <a:lnSpc>
                <a:spcPct val="100000"/>
              </a:lnSpc>
              <a:spcBef>
                <a:spcPts val="2560"/>
              </a:spcBef>
            </a:pPr>
            <a:r>
              <a:rPr spc="-7" dirty="0">
                <a:solidFill>
                  <a:srgbClr val="780D17"/>
                </a:solidFill>
              </a:rPr>
              <a:t>&gt;&gt;&gt; </a:t>
            </a:r>
            <a:r>
              <a:rPr spc="-7" dirty="0"/>
              <a:t>len(d)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6933">
              <a:lnSpc>
                <a:spcPct val="100000"/>
              </a:lnSpc>
            </a:pPr>
            <a:r>
              <a:rPr spc="-7" dirty="0">
                <a:solidFill>
                  <a:srgbClr val="780D17"/>
                </a:solidFill>
              </a:rPr>
              <a:t>&gt;&gt;&gt; </a:t>
            </a:r>
            <a:r>
              <a:rPr spc="-7" dirty="0"/>
              <a:t>d.clear()</a:t>
            </a:r>
          </a:p>
        </p:txBody>
      </p:sp>
    </p:spTree>
    <p:extLst>
      <p:ext uri="{BB962C8B-B14F-4D97-AF65-F5344CB8AC3E}">
        <p14:creationId xmlns:p14="http://schemas.microsoft.com/office/powerpoint/2010/main" val="175769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4717" y="2935901"/>
            <a:ext cx="3422227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82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717" y="2935901"/>
            <a:ext cx="5455920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字典类型应用场景</a:t>
            </a:r>
          </a:p>
        </p:txBody>
      </p:sp>
    </p:spTree>
    <p:extLst>
      <p:ext uri="{BB962C8B-B14F-4D97-AF65-F5344CB8AC3E}">
        <p14:creationId xmlns:p14="http://schemas.microsoft.com/office/powerpoint/2010/main" val="167029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 txBox="1">
            <a:spLocks/>
          </p:cNvSpPr>
          <p:nvPr/>
        </p:nvSpPr>
        <p:spPr>
          <a:xfrm>
            <a:off x="3368717" y="625857"/>
            <a:ext cx="5455920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字典类型应用场景</a:t>
            </a:r>
            <a:endParaRPr lang="zh-CN" altLang="en-US" sz="36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4149974" y="1955082"/>
            <a:ext cx="20658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映射的表达</a:t>
            </a:r>
          </a:p>
        </p:txBody>
      </p:sp>
      <p:sp>
        <p:nvSpPr>
          <p:cNvPr id="4" name="object 10"/>
          <p:cNvSpPr txBox="1"/>
          <p:nvPr/>
        </p:nvSpPr>
        <p:spPr>
          <a:xfrm>
            <a:off x="1358730" y="3222752"/>
            <a:ext cx="9271845" cy="2520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3259" indent="-297173">
              <a:spcBef>
                <a:spcPts val="133"/>
              </a:spcBef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映射无处不在，键值对无处不在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7"/>
              </a:spcBef>
              <a:buClr>
                <a:srgbClr val="007EDE"/>
              </a:buClr>
              <a:buFont typeface="΢"/>
              <a:buChar char="-"/>
            </a:pPr>
            <a:endParaRPr sz="3333">
              <a:latin typeface="Times New Roman" panose="02020603050405020304"/>
              <a:cs typeface="Times New Roman" panose="02020603050405020304"/>
            </a:endParaRPr>
          </a:p>
          <a:p>
            <a:pPr marL="313259" indent="-297173"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例如：统计数据出现的次数，数据是键，次数是值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7"/>
              </a:spcBef>
              <a:buClr>
                <a:srgbClr val="007EDE"/>
              </a:buClr>
              <a:buFont typeface="΢"/>
              <a:buChar char="-"/>
            </a:pPr>
            <a:endParaRPr sz="3333">
              <a:latin typeface="Times New Roman" panose="02020603050405020304"/>
              <a:cs typeface="Times New Roman" panose="02020603050405020304"/>
            </a:endParaRPr>
          </a:p>
          <a:p>
            <a:pPr marL="313259" indent="-297173"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3200" b="1" spc="-7" dirty="0">
                <a:latin typeface="微软雅黑" panose="020B0503020204020204" charset="-122"/>
                <a:cs typeface="微软雅黑" panose="020B0503020204020204" charset="-122"/>
              </a:rPr>
              <a:t>最主要作用：表达键值对数据，进而操作它们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918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062" y="2935901"/>
            <a:ext cx="2744893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单元小结</a:t>
            </a:r>
          </a:p>
        </p:txBody>
      </p:sp>
    </p:spTree>
    <p:extLst>
      <p:ext uri="{BB962C8B-B14F-4D97-AF65-F5344CB8AC3E}">
        <p14:creationId xmlns:p14="http://schemas.microsoft.com/office/powerpoint/2010/main" val="881853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4146973" y="4284809"/>
            <a:ext cx="261959" cy="20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4"/>
          <p:cNvSpPr/>
          <p:nvPr/>
        </p:nvSpPr>
        <p:spPr>
          <a:xfrm>
            <a:off x="4330023" y="3421549"/>
            <a:ext cx="1622213" cy="1130300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5"/>
          <p:cNvSpPr/>
          <p:nvPr/>
        </p:nvSpPr>
        <p:spPr>
          <a:xfrm>
            <a:off x="5955285" y="3644560"/>
            <a:ext cx="261788" cy="201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6"/>
          <p:cNvSpPr/>
          <p:nvPr/>
        </p:nvSpPr>
        <p:spPr>
          <a:xfrm>
            <a:off x="6214025" y="2372635"/>
            <a:ext cx="2782147" cy="150876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8"/>
          <p:cNvSpPr/>
          <p:nvPr/>
        </p:nvSpPr>
        <p:spPr>
          <a:xfrm>
            <a:off x="6479976" y="4981791"/>
            <a:ext cx="1167149" cy="1074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9"/>
          <p:cNvSpPr txBox="1"/>
          <p:nvPr/>
        </p:nvSpPr>
        <p:spPr>
          <a:xfrm>
            <a:off x="1432559" y="2057740"/>
            <a:ext cx="9571567" cy="31795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4952" indent="-298866">
              <a:spcBef>
                <a:spcPts val="133"/>
              </a:spcBef>
              <a:buClr>
                <a:srgbClr val="007EDE"/>
              </a:buClr>
              <a:buFont typeface="΢"/>
              <a:buChar char="-"/>
              <a:tabLst>
                <a:tab pos="314952" algn="l"/>
              </a:tabLst>
            </a:pPr>
            <a:r>
              <a:rPr sz="3200" b="1" spc="-7" dirty="0">
                <a:latin typeface="微软雅黑" panose="020B0503020204020204" charset="-122"/>
                <a:cs typeface="微软雅黑" panose="020B0503020204020204" charset="-122"/>
              </a:rPr>
              <a:t>映射关系采用键值对表达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14952" indent="-298866">
              <a:spcBef>
                <a:spcPts val="3073"/>
              </a:spcBef>
              <a:buClr>
                <a:srgbClr val="007EDE"/>
              </a:buClr>
              <a:buFont typeface="΢"/>
              <a:buChar char="-"/>
              <a:tabLst>
                <a:tab pos="314952" algn="l"/>
              </a:tabLst>
            </a:pPr>
            <a:r>
              <a:rPr sz="3200" b="1" dirty="0" err="1">
                <a:latin typeface="微软雅黑" panose="020B0503020204020204" charset="-122"/>
                <a:cs typeface="微软雅黑" panose="020B0503020204020204" charset="-122"/>
              </a:rPr>
              <a:t>字典类型使用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{} </a:t>
            </a:r>
            <a:r>
              <a:rPr sz="3200" b="1" dirty="0" err="1">
                <a:latin typeface="微软雅黑" panose="020B0503020204020204" charset="-122"/>
                <a:cs typeface="微软雅黑" panose="020B0503020204020204" charset="-122"/>
              </a:rPr>
              <a:t>创建，键值对之间用</a:t>
            </a:r>
            <a:r>
              <a:rPr sz="3200" b="1" spc="-7" dirty="0" err="1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3200" b="1" dirty="0" err="1">
                <a:latin typeface="微软雅黑" panose="020B0503020204020204" charset="-122"/>
                <a:cs typeface="微软雅黑" panose="020B0503020204020204" charset="-122"/>
              </a:rPr>
              <a:t>分隔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14952" indent="-298866">
              <a:spcBef>
                <a:spcPts val="3073"/>
              </a:spcBef>
              <a:buClr>
                <a:srgbClr val="007EDE"/>
              </a:buClr>
              <a:buChar char="-"/>
              <a:tabLst>
                <a:tab pos="314952" algn="l"/>
              </a:tabLst>
            </a:pPr>
            <a:r>
              <a:rPr sz="3200" b="1" spc="-13" dirty="0">
                <a:latin typeface="微软雅黑" panose="020B0503020204020204" charset="-122"/>
                <a:cs typeface="微软雅黑" panose="020B0503020204020204" charset="-122"/>
              </a:rPr>
              <a:t>d[key] 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方式既可以索引，也可以赋值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14952" indent="-298866">
              <a:spcBef>
                <a:spcPts val="3073"/>
              </a:spcBef>
              <a:buClr>
                <a:srgbClr val="007EDE"/>
              </a:buClr>
              <a:buFont typeface="΢"/>
              <a:buChar char="-"/>
              <a:tabLst>
                <a:tab pos="314952" algn="l"/>
              </a:tabLst>
            </a:pPr>
            <a:r>
              <a:rPr sz="3200" b="1" spc="-7" dirty="0">
                <a:latin typeface="微软雅黑" panose="020B0503020204020204" charset="-122"/>
                <a:cs typeface="微软雅黑" panose="020B0503020204020204" charset="-122"/>
              </a:rPr>
              <a:t>字典类型有一批操作方法和函数，最重要的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3200" b="1" spc="-7" dirty="0">
                <a:latin typeface="微软雅黑" panose="020B0503020204020204" charset="-122"/>
                <a:cs typeface="微软雅黑" panose="020B0503020204020204" charset="-122"/>
              </a:rPr>
              <a:t>.get()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9659111" y="5771895"/>
            <a:ext cx="2133600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12"/>
          <p:cNvSpPr/>
          <p:nvPr/>
        </p:nvSpPr>
        <p:spPr>
          <a:xfrm>
            <a:off x="11328570" y="4699000"/>
            <a:ext cx="24553" cy="931333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3"/>
          <p:cNvSpPr/>
          <p:nvPr/>
        </p:nvSpPr>
        <p:spPr>
          <a:xfrm>
            <a:off x="11329924" y="4699170"/>
            <a:ext cx="707813" cy="367453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4"/>
          <p:cNvSpPr/>
          <p:nvPr/>
        </p:nvSpPr>
        <p:spPr>
          <a:xfrm>
            <a:off x="11338391" y="4712037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5"/>
          <p:cNvSpPr/>
          <p:nvPr/>
        </p:nvSpPr>
        <p:spPr>
          <a:xfrm>
            <a:off x="11338391" y="4712037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6"/>
          <p:cNvSpPr/>
          <p:nvPr/>
        </p:nvSpPr>
        <p:spPr>
          <a:xfrm>
            <a:off x="11577151" y="4705436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7"/>
          <p:cNvSpPr/>
          <p:nvPr/>
        </p:nvSpPr>
        <p:spPr>
          <a:xfrm>
            <a:off x="11577151" y="4705436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8"/>
          <p:cNvSpPr/>
          <p:nvPr/>
        </p:nvSpPr>
        <p:spPr>
          <a:xfrm>
            <a:off x="11800161" y="4702896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9"/>
          <p:cNvSpPr/>
          <p:nvPr/>
        </p:nvSpPr>
        <p:spPr>
          <a:xfrm>
            <a:off x="11800161" y="4702896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20"/>
          <p:cNvSpPr/>
          <p:nvPr/>
        </p:nvSpPr>
        <p:spPr>
          <a:xfrm>
            <a:off x="11461325" y="4788408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21"/>
          <p:cNvSpPr/>
          <p:nvPr/>
        </p:nvSpPr>
        <p:spPr>
          <a:xfrm>
            <a:off x="11461325" y="4788408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22"/>
          <p:cNvSpPr/>
          <p:nvPr/>
        </p:nvSpPr>
        <p:spPr>
          <a:xfrm>
            <a:off x="11693991" y="478671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3"/>
          <p:cNvSpPr/>
          <p:nvPr/>
        </p:nvSpPr>
        <p:spPr>
          <a:xfrm>
            <a:off x="11693991" y="478671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4"/>
          <p:cNvSpPr/>
          <p:nvPr/>
        </p:nvSpPr>
        <p:spPr>
          <a:xfrm>
            <a:off x="11354985" y="4880187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5"/>
          <p:cNvSpPr/>
          <p:nvPr/>
        </p:nvSpPr>
        <p:spPr>
          <a:xfrm>
            <a:off x="11354985" y="4880187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6"/>
          <p:cNvSpPr/>
          <p:nvPr/>
        </p:nvSpPr>
        <p:spPr>
          <a:xfrm>
            <a:off x="11580368" y="487849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7"/>
          <p:cNvSpPr/>
          <p:nvPr/>
        </p:nvSpPr>
        <p:spPr>
          <a:xfrm>
            <a:off x="11580368" y="487849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8"/>
          <p:cNvSpPr/>
          <p:nvPr/>
        </p:nvSpPr>
        <p:spPr>
          <a:xfrm>
            <a:off x="11812692" y="4880018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9"/>
          <p:cNvSpPr/>
          <p:nvPr/>
        </p:nvSpPr>
        <p:spPr>
          <a:xfrm>
            <a:off x="11812692" y="4880018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30"/>
          <p:cNvSpPr/>
          <p:nvPr/>
        </p:nvSpPr>
        <p:spPr>
          <a:xfrm>
            <a:off x="11917848" y="478942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31"/>
          <p:cNvSpPr/>
          <p:nvPr/>
        </p:nvSpPr>
        <p:spPr>
          <a:xfrm>
            <a:off x="11917848" y="478942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32"/>
          <p:cNvSpPr/>
          <p:nvPr/>
        </p:nvSpPr>
        <p:spPr>
          <a:xfrm>
            <a:off x="11471993" y="4968072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3"/>
          <p:cNvSpPr/>
          <p:nvPr/>
        </p:nvSpPr>
        <p:spPr>
          <a:xfrm>
            <a:off x="11471993" y="4968072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4"/>
          <p:cNvSpPr/>
          <p:nvPr/>
        </p:nvSpPr>
        <p:spPr>
          <a:xfrm>
            <a:off x="11701779" y="4959095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5"/>
          <p:cNvSpPr/>
          <p:nvPr/>
        </p:nvSpPr>
        <p:spPr>
          <a:xfrm>
            <a:off x="11701779" y="4959095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6"/>
          <p:cNvSpPr/>
          <p:nvPr/>
        </p:nvSpPr>
        <p:spPr>
          <a:xfrm>
            <a:off x="11921236" y="4967224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7"/>
          <p:cNvSpPr/>
          <p:nvPr/>
        </p:nvSpPr>
        <p:spPr>
          <a:xfrm>
            <a:off x="11921236" y="4967224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5" name="object 38"/>
          <p:cNvSpPr txBox="1">
            <a:spLocks/>
          </p:cNvSpPr>
          <p:nvPr/>
        </p:nvSpPr>
        <p:spPr>
          <a:xfrm>
            <a:off x="510370" y="617728"/>
            <a:ext cx="3826933" cy="672899"/>
          </a:xfrm>
          <a:prstGeom prst="rect">
            <a:avLst/>
          </a:prstGeom>
        </p:spPr>
        <p:txBody>
          <a:bodyPr vert="horz" wrap="square" lIns="0" tIns="16087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27"/>
              </a:spcBef>
            </a:pPr>
            <a:r>
              <a:rPr lang="zh-CN" altLang="en-US" sz="4267" kern="0" spc="-7">
                <a:solidFill>
                  <a:sysClr val="windowText" lastClr="000000"/>
                </a:solidFill>
              </a:rPr>
              <a:t>字典类型及操作</a:t>
            </a:r>
            <a:endParaRPr lang="zh-CN" altLang="en-US" sz="4267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78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1774" y="2935901"/>
            <a:ext cx="5779698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种数据类型的</a:t>
            </a:r>
            <a:r>
              <a:rPr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696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088447-B686-4BD3-A3DB-4EC554DA9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92412"/>
              </p:ext>
            </p:extLst>
          </p:nvPr>
        </p:nvGraphicFramePr>
        <p:xfrm>
          <a:off x="1013123" y="976158"/>
          <a:ext cx="10165751" cy="592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327">
                  <a:extLst>
                    <a:ext uri="{9D8B030D-6E8A-4147-A177-3AD203B41FA5}">
                      <a16:colId xmlns:a16="http://schemas.microsoft.com/office/drawing/2014/main" val="903692259"/>
                    </a:ext>
                  </a:extLst>
                </a:gridCol>
                <a:gridCol w="1636294">
                  <a:extLst>
                    <a:ext uri="{9D8B030D-6E8A-4147-A177-3AD203B41FA5}">
                      <a16:colId xmlns:a16="http://schemas.microsoft.com/office/drawing/2014/main" val="790145132"/>
                    </a:ext>
                  </a:extLst>
                </a:gridCol>
                <a:gridCol w="2512194">
                  <a:extLst>
                    <a:ext uri="{9D8B030D-6E8A-4147-A177-3AD203B41FA5}">
                      <a16:colId xmlns:a16="http://schemas.microsoft.com/office/drawing/2014/main" val="4099151885"/>
                    </a:ext>
                  </a:extLst>
                </a:gridCol>
                <a:gridCol w="2234786">
                  <a:extLst>
                    <a:ext uri="{9D8B030D-6E8A-4147-A177-3AD203B41FA5}">
                      <a16:colId xmlns:a16="http://schemas.microsoft.com/office/drawing/2014/main" val="2973213252"/>
                    </a:ext>
                  </a:extLst>
                </a:gridCol>
                <a:gridCol w="2033150">
                  <a:extLst>
                    <a:ext uri="{9D8B030D-6E8A-4147-A177-3AD203B41FA5}">
                      <a16:colId xmlns:a16="http://schemas.microsoft.com/office/drawing/2014/main" val="2489272628"/>
                    </a:ext>
                  </a:extLst>
                </a:gridCol>
              </a:tblGrid>
              <a:tr h="6006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77147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数字</a:t>
                      </a:r>
                      <a:r>
                        <a:rPr lang="en-US" altLang="zh-CN" dirty="0"/>
                        <a:t>number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P62-70 </a:t>
                      </a: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3.1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3.2,3.3</a:t>
                      </a:r>
                      <a:r>
                        <a:rPr lang="zh-CN" altLang="en-US" dirty="0"/>
                        <a:t>节内容）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内置运算符 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abs()  </a:t>
                      </a:r>
                      <a:r>
                        <a:rPr lang="en-US" altLang="zh-CN" dirty="0" err="1"/>
                        <a:t>divmod</a:t>
                      </a:r>
                      <a:r>
                        <a:rPr lang="en-US" altLang="zh-CN" dirty="0"/>
                        <a:t>() pow()</a:t>
                      </a:r>
                      <a:r>
                        <a:rPr lang="zh-CN" altLang="en-US" dirty="0"/>
                        <a:t>等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3.3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Math</a:t>
                      </a:r>
                      <a:r>
                        <a:rPr lang="zh-CN" altLang="en-US" dirty="0"/>
                        <a:t>库中的方法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24398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字符串</a:t>
                      </a:r>
                      <a:r>
                        <a:rPr lang="en-US" altLang="zh-CN" dirty="0"/>
                        <a:t>string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P78-86 </a:t>
                      </a: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3.5,3.6</a:t>
                      </a:r>
                      <a:r>
                        <a:rPr lang="zh-CN" altLang="en-US" dirty="0"/>
                        <a:t>节内容）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 * in 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()  max() min()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更改大小写；替换；删除；等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P83 </a:t>
                      </a:r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3.12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字符串的方法不改变字符串本身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3928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列表</a:t>
                      </a:r>
                      <a:r>
                        <a:rPr lang="en-US" altLang="zh-CN" dirty="0"/>
                        <a:t>list</a:t>
                      </a:r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P159-163 </a:t>
                      </a: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6.2</a:t>
                      </a:r>
                      <a:r>
                        <a:rPr lang="zh-CN" altLang="en-US" dirty="0"/>
                        <a:t>节内容）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* in []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()  max() min()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添加；删除；排序 等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P161 </a:t>
                      </a:r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列表的方法改变列表内容；按照教学课件复习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51623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元组</a:t>
                      </a:r>
                      <a:r>
                        <a:rPr lang="en-US" altLang="zh-CN" dirty="0"/>
                        <a:t>tuple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 * in []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()  max() min()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元组没有太多方法需要记忆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343009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集合</a:t>
                      </a:r>
                      <a:r>
                        <a:rPr lang="en-US" altLang="zh-CN" dirty="0"/>
                        <a:t>set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P156 </a:t>
                      </a: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6.1.2</a:t>
                      </a:r>
                      <a:r>
                        <a:rPr lang="zh-CN" altLang="en-US" dirty="0"/>
                        <a:t>节内容）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 | - ^ 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len</a:t>
                      </a:r>
                      <a:r>
                        <a:rPr lang="en-US" altLang="zh-CN" dirty="0"/>
                        <a:t>()  max() min()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添加；删除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pPr algn="ctr"/>
                      <a:r>
                        <a:rPr lang="en-US" altLang="zh-CN" dirty="0"/>
                        <a:t>P158 </a:t>
                      </a:r>
                      <a:r>
                        <a:rPr lang="zh-CN" altLang="en-US" dirty="0"/>
                        <a:t>表</a:t>
                      </a:r>
                      <a:r>
                        <a:rPr lang="en-US" altLang="zh-CN" dirty="0"/>
                        <a:t>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3818"/>
                  </a:ext>
                </a:extLst>
              </a:tr>
              <a:tr h="7487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字典</a:t>
                      </a:r>
                      <a:r>
                        <a:rPr lang="en-US" altLang="zh-CN" dirty="0" err="1"/>
                        <a:t>dict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P165-167 </a:t>
                      </a: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6.4</a:t>
                      </a:r>
                      <a:r>
                        <a:rPr lang="zh-CN" altLang="en-US" dirty="0"/>
                        <a:t>节内容）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68117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BD37147-0C5E-44F8-8CE5-8DA0A735731F}"/>
              </a:ext>
            </a:extLst>
          </p:cNvPr>
          <p:cNvSpPr txBox="1"/>
          <p:nvPr/>
        </p:nvSpPr>
        <p:spPr>
          <a:xfrm>
            <a:off x="3312543" y="457200"/>
            <a:ext cx="5650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6</a:t>
            </a:r>
            <a:r>
              <a:rPr lang="zh-CN" altLang="en-US" sz="2400" dirty="0"/>
              <a:t>种基本数据类型一览表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62203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3872" y="227687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23893657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24846" y="485897"/>
            <a:ext cx="745019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集合类型的定义</a:t>
            </a:r>
          </a:p>
        </p:txBody>
      </p:sp>
      <p:sp>
        <p:nvSpPr>
          <p:cNvPr id="3" name="object 5"/>
          <p:cNvSpPr txBox="1"/>
          <p:nvPr/>
        </p:nvSpPr>
        <p:spPr>
          <a:xfrm>
            <a:off x="10164885" y="5580920"/>
            <a:ext cx="1388533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为什么？</a:t>
            </a:r>
            <a:endParaRPr sz="2667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097" y="1340043"/>
            <a:ext cx="10137407" cy="2602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集合包含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个或多个元素的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无序组合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，集合中的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元素不可重复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（不存在相同元素）。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集合的元素可以是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数值型、字符串型、元组型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；也不能是可变数据类型，如：列表、字典、集合。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416011" y="5667985"/>
            <a:ext cx="101374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-</a:t>
            </a:r>
            <a:r>
              <a:rPr sz="2400" spc="-73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400" spc="-73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一旦元素</a:t>
            </a:r>
            <a:r>
              <a:rPr sz="2400" spc="-7" dirty="0" err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可更改</a:t>
            </a:r>
            <a:r>
              <a:rPr lang="en-US" sz="2400" spc="-7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/</a:t>
            </a:r>
            <a:r>
              <a:rPr lang="zh-CN" altLang="en-US" sz="2400" spc="-7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类型可变，就难免会出现相同元素</a:t>
            </a:r>
            <a:endParaRPr sz="240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416011" y="4128085"/>
            <a:ext cx="10137407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集合类型类似于数学中的集合概念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122096" y="4761692"/>
            <a:ext cx="10137407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33" indent="-457200"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集合中的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元素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一旦创建，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不可更改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（可以增删），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34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57503" y="485898"/>
            <a:ext cx="745019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集合的创建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9460" y="1649559"/>
            <a:ext cx="8565075" cy="187998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3259" indent="-297173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集合用大括号</a:t>
            </a:r>
            <a:r>
              <a:rPr sz="2800" spc="-7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{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}</a:t>
            </a:r>
            <a:r>
              <a:rPr sz="2800" spc="-5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表示，元素间用逗号</a:t>
            </a:r>
            <a:r>
              <a:rPr lang="en-US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,</a:t>
            </a:r>
            <a:r>
              <a:rPr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分隔</a:t>
            </a:r>
            <a:endParaRPr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13259" indent="-297173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建立集合类型用</a:t>
            </a:r>
            <a:r>
              <a:rPr sz="2800" spc="-13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{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}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显式创建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或</a:t>
            </a:r>
            <a:r>
              <a:rPr sz="28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set(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转换成集合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13259" indent="-297173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2800" spc="-7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建立空集合类型，必须使</a:t>
            </a: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用set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(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457503" y="485898"/>
            <a:ext cx="7450191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集合的创建示例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10" y="1220859"/>
            <a:ext cx="9216308" cy="54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3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4717" y="2935901"/>
            <a:ext cx="3422227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集合操作符</a:t>
            </a:r>
          </a:p>
        </p:txBody>
      </p:sp>
    </p:spTree>
    <p:extLst>
      <p:ext uri="{BB962C8B-B14F-4D97-AF65-F5344CB8AC3E}">
        <p14:creationId xmlns:p14="http://schemas.microsoft.com/office/powerpoint/2010/main" val="234237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4717" y="625857"/>
            <a:ext cx="3422227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集合间操作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6827" y="2272183"/>
            <a:ext cx="839893" cy="13711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32828" marR="6773" indent="-216741">
              <a:lnSpc>
                <a:spcPct val="150000"/>
              </a:lnSpc>
              <a:spcBef>
                <a:spcPts val="133"/>
              </a:spcBef>
            </a:pP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S |</a:t>
            </a:r>
            <a:r>
              <a:rPr sz="2933" b="1" spc="-147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  并</a:t>
            </a:r>
            <a:endParaRPr sz="2933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4355" y="2288539"/>
            <a:ext cx="1728216" cy="172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324355" y="2288539"/>
            <a:ext cx="1728893" cy="1728893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1777" y="599718"/>
                </a:lnTo>
                <a:lnTo>
                  <a:pt x="7027" y="552321"/>
                </a:lnTo>
                <a:lnTo>
                  <a:pt x="15624" y="506013"/>
                </a:lnTo>
                <a:lnTo>
                  <a:pt x="27442" y="460920"/>
                </a:lnTo>
                <a:lnTo>
                  <a:pt x="42356" y="417169"/>
                </a:lnTo>
                <a:lnTo>
                  <a:pt x="60240" y="374883"/>
                </a:lnTo>
                <a:lnTo>
                  <a:pt x="80970" y="334189"/>
                </a:lnTo>
                <a:lnTo>
                  <a:pt x="104419" y="295211"/>
                </a:lnTo>
                <a:lnTo>
                  <a:pt x="130463" y="258076"/>
                </a:lnTo>
                <a:lnTo>
                  <a:pt x="158976" y="222908"/>
                </a:lnTo>
                <a:lnTo>
                  <a:pt x="189833" y="189833"/>
                </a:lnTo>
                <a:lnTo>
                  <a:pt x="222908" y="158976"/>
                </a:lnTo>
                <a:lnTo>
                  <a:pt x="258076" y="130463"/>
                </a:lnTo>
                <a:lnTo>
                  <a:pt x="295211" y="104419"/>
                </a:lnTo>
                <a:lnTo>
                  <a:pt x="334189" y="80970"/>
                </a:lnTo>
                <a:lnTo>
                  <a:pt x="374883" y="60240"/>
                </a:lnTo>
                <a:lnTo>
                  <a:pt x="417169" y="42356"/>
                </a:lnTo>
                <a:lnTo>
                  <a:pt x="460920" y="27442"/>
                </a:lnTo>
                <a:lnTo>
                  <a:pt x="506013" y="15624"/>
                </a:lnTo>
                <a:lnTo>
                  <a:pt x="552321" y="7027"/>
                </a:lnTo>
                <a:lnTo>
                  <a:pt x="599718" y="1777"/>
                </a:lnTo>
                <a:lnTo>
                  <a:pt x="648081" y="0"/>
                </a:lnTo>
                <a:lnTo>
                  <a:pt x="696443" y="1777"/>
                </a:lnTo>
                <a:lnTo>
                  <a:pt x="743840" y="7027"/>
                </a:lnTo>
                <a:lnTo>
                  <a:pt x="790148" y="15624"/>
                </a:lnTo>
                <a:lnTo>
                  <a:pt x="835241" y="27442"/>
                </a:lnTo>
                <a:lnTo>
                  <a:pt x="878992" y="42356"/>
                </a:lnTo>
                <a:lnTo>
                  <a:pt x="921278" y="60240"/>
                </a:lnTo>
                <a:lnTo>
                  <a:pt x="961972" y="80970"/>
                </a:lnTo>
                <a:lnTo>
                  <a:pt x="1000950" y="104419"/>
                </a:lnTo>
                <a:lnTo>
                  <a:pt x="1038085" y="130463"/>
                </a:lnTo>
                <a:lnTo>
                  <a:pt x="1073253" y="158976"/>
                </a:lnTo>
                <a:lnTo>
                  <a:pt x="1106328" y="189833"/>
                </a:lnTo>
                <a:lnTo>
                  <a:pt x="1137185" y="222908"/>
                </a:lnTo>
                <a:lnTo>
                  <a:pt x="1165698" y="258076"/>
                </a:lnTo>
                <a:lnTo>
                  <a:pt x="1191742" y="295211"/>
                </a:lnTo>
                <a:lnTo>
                  <a:pt x="1215191" y="334189"/>
                </a:lnTo>
                <a:lnTo>
                  <a:pt x="1235921" y="374883"/>
                </a:lnTo>
                <a:lnTo>
                  <a:pt x="1253805" y="417169"/>
                </a:lnTo>
                <a:lnTo>
                  <a:pt x="1268719" y="460920"/>
                </a:lnTo>
                <a:lnTo>
                  <a:pt x="1280537" y="506013"/>
                </a:lnTo>
                <a:lnTo>
                  <a:pt x="1289134" y="552321"/>
                </a:lnTo>
                <a:lnTo>
                  <a:pt x="1294384" y="599718"/>
                </a:lnTo>
                <a:lnTo>
                  <a:pt x="1296162" y="648081"/>
                </a:lnTo>
                <a:lnTo>
                  <a:pt x="1294384" y="696443"/>
                </a:lnTo>
                <a:lnTo>
                  <a:pt x="1289134" y="743840"/>
                </a:lnTo>
                <a:lnTo>
                  <a:pt x="1280537" y="790148"/>
                </a:lnTo>
                <a:lnTo>
                  <a:pt x="1268719" y="835241"/>
                </a:lnTo>
                <a:lnTo>
                  <a:pt x="1253805" y="878992"/>
                </a:lnTo>
                <a:lnTo>
                  <a:pt x="1235921" y="921278"/>
                </a:lnTo>
                <a:lnTo>
                  <a:pt x="1215191" y="961972"/>
                </a:lnTo>
                <a:lnTo>
                  <a:pt x="1191742" y="1000950"/>
                </a:lnTo>
                <a:lnTo>
                  <a:pt x="1165698" y="1038085"/>
                </a:lnTo>
                <a:lnTo>
                  <a:pt x="1137185" y="1073253"/>
                </a:lnTo>
                <a:lnTo>
                  <a:pt x="1106328" y="1106328"/>
                </a:lnTo>
                <a:lnTo>
                  <a:pt x="1073253" y="1137185"/>
                </a:lnTo>
                <a:lnTo>
                  <a:pt x="1038085" y="1165698"/>
                </a:lnTo>
                <a:lnTo>
                  <a:pt x="1000950" y="1191742"/>
                </a:lnTo>
                <a:lnTo>
                  <a:pt x="961972" y="1215191"/>
                </a:lnTo>
                <a:lnTo>
                  <a:pt x="921278" y="1235921"/>
                </a:lnTo>
                <a:lnTo>
                  <a:pt x="878992" y="1253805"/>
                </a:lnTo>
                <a:lnTo>
                  <a:pt x="835241" y="1268719"/>
                </a:lnTo>
                <a:lnTo>
                  <a:pt x="790148" y="1280537"/>
                </a:lnTo>
                <a:lnTo>
                  <a:pt x="743840" y="1289134"/>
                </a:lnTo>
                <a:lnTo>
                  <a:pt x="696443" y="1294384"/>
                </a:lnTo>
                <a:lnTo>
                  <a:pt x="648081" y="1296162"/>
                </a:lnTo>
                <a:lnTo>
                  <a:pt x="599718" y="1294384"/>
                </a:lnTo>
                <a:lnTo>
                  <a:pt x="552321" y="1289134"/>
                </a:lnTo>
                <a:lnTo>
                  <a:pt x="506013" y="1280537"/>
                </a:lnTo>
                <a:lnTo>
                  <a:pt x="460920" y="1268719"/>
                </a:lnTo>
                <a:lnTo>
                  <a:pt x="417169" y="1253805"/>
                </a:lnTo>
                <a:lnTo>
                  <a:pt x="374883" y="1235921"/>
                </a:lnTo>
                <a:lnTo>
                  <a:pt x="334189" y="1215191"/>
                </a:lnTo>
                <a:lnTo>
                  <a:pt x="295211" y="1191742"/>
                </a:lnTo>
                <a:lnTo>
                  <a:pt x="258076" y="1165698"/>
                </a:lnTo>
                <a:lnTo>
                  <a:pt x="222908" y="1137185"/>
                </a:lnTo>
                <a:lnTo>
                  <a:pt x="189833" y="1106328"/>
                </a:lnTo>
                <a:lnTo>
                  <a:pt x="158976" y="1073253"/>
                </a:lnTo>
                <a:lnTo>
                  <a:pt x="130463" y="1038085"/>
                </a:lnTo>
                <a:lnTo>
                  <a:pt x="104419" y="1000950"/>
                </a:lnTo>
                <a:lnTo>
                  <a:pt x="80970" y="961972"/>
                </a:lnTo>
                <a:lnTo>
                  <a:pt x="60240" y="921278"/>
                </a:lnTo>
                <a:lnTo>
                  <a:pt x="42356" y="878992"/>
                </a:lnTo>
                <a:lnTo>
                  <a:pt x="27442" y="835241"/>
                </a:lnTo>
                <a:lnTo>
                  <a:pt x="15624" y="790148"/>
                </a:lnTo>
                <a:lnTo>
                  <a:pt x="7027" y="743840"/>
                </a:lnTo>
                <a:lnTo>
                  <a:pt x="1777" y="69644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2463292" y="2277364"/>
            <a:ext cx="1728216" cy="1728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2463292" y="2277364"/>
            <a:ext cx="1728893" cy="1728893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1777" y="599718"/>
                </a:lnTo>
                <a:lnTo>
                  <a:pt x="7027" y="552321"/>
                </a:lnTo>
                <a:lnTo>
                  <a:pt x="15624" y="506013"/>
                </a:lnTo>
                <a:lnTo>
                  <a:pt x="27442" y="460920"/>
                </a:lnTo>
                <a:lnTo>
                  <a:pt x="42356" y="417169"/>
                </a:lnTo>
                <a:lnTo>
                  <a:pt x="60240" y="374883"/>
                </a:lnTo>
                <a:lnTo>
                  <a:pt x="80970" y="334189"/>
                </a:lnTo>
                <a:lnTo>
                  <a:pt x="104419" y="295211"/>
                </a:lnTo>
                <a:lnTo>
                  <a:pt x="130463" y="258076"/>
                </a:lnTo>
                <a:lnTo>
                  <a:pt x="158976" y="222908"/>
                </a:lnTo>
                <a:lnTo>
                  <a:pt x="189833" y="189833"/>
                </a:lnTo>
                <a:lnTo>
                  <a:pt x="222908" y="158976"/>
                </a:lnTo>
                <a:lnTo>
                  <a:pt x="258076" y="130463"/>
                </a:lnTo>
                <a:lnTo>
                  <a:pt x="295211" y="104419"/>
                </a:lnTo>
                <a:lnTo>
                  <a:pt x="334189" y="80970"/>
                </a:lnTo>
                <a:lnTo>
                  <a:pt x="374883" y="60240"/>
                </a:lnTo>
                <a:lnTo>
                  <a:pt x="417169" y="42356"/>
                </a:lnTo>
                <a:lnTo>
                  <a:pt x="460920" y="27442"/>
                </a:lnTo>
                <a:lnTo>
                  <a:pt x="506013" y="15624"/>
                </a:lnTo>
                <a:lnTo>
                  <a:pt x="552321" y="7027"/>
                </a:lnTo>
                <a:lnTo>
                  <a:pt x="599718" y="1777"/>
                </a:lnTo>
                <a:lnTo>
                  <a:pt x="648081" y="0"/>
                </a:lnTo>
                <a:lnTo>
                  <a:pt x="696443" y="1777"/>
                </a:lnTo>
                <a:lnTo>
                  <a:pt x="743840" y="7027"/>
                </a:lnTo>
                <a:lnTo>
                  <a:pt x="790148" y="15624"/>
                </a:lnTo>
                <a:lnTo>
                  <a:pt x="835241" y="27442"/>
                </a:lnTo>
                <a:lnTo>
                  <a:pt x="878992" y="42356"/>
                </a:lnTo>
                <a:lnTo>
                  <a:pt x="921278" y="60240"/>
                </a:lnTo>
                <a:lnTo>
                  <a:pt x="961972" y="80970"/>
                </a:lnTo>
                <a:lnTo>
                  <a:pt x="1000950" y="104419"/>
                </a:lnTo>
                <a:lnTo>
                  <a:pt x="1038085" y="130463"/>
                </a:lnTo>
                <a:lnTo>
                  <a:pt x="1073253" y="158976"/>
                </a:lnTo>
                <a:lnTo>
                  <a:pt x="1106328" y="189833"/>
                </a:lnTo>
                <a:lnTo>
                  <a:pt x="1137185" y="222908"/>
                </a:lnTo>
                <a:lnTo>
                  <a:pt x="1165698" y="258076"/>
                </a:lnTo>
                <a:lnTo>
                  <a:pt x="1191742" y="295211"/>
                </a:lnTo>
                <a:lnTo>
                  <a:pt x="1215191" y="334189"/>
                </a:lnTo>
                <a:lnTo>
                  <a:pt x="1235921" y="374883"/>
                </a:lnTo>
                <a:lnTo>
                  <a:pt x="1253805" y="417169"/>
                </a:lnTo>
                <a:lnTo>
                  <a:pt x="1268719" y="460920"/>
                </a:lnTo>
                <a:lnTo>
                  <a:pt x="1280537" y="506013"/>
                </a:lnTo>
                <a:lnTo>
                  <a:pt x="1289134" y="552321"/>
                </a:lnTo>
                <a:lnTo>
                  <a:pt x="1294384" y="599718"/>
                </a:lnTo>
                <a:lnTo>
                  <a:pt x="1296162" y="648081"/>
                </a:lnTo>
                <a:lnTo>
                  <a:pt x="1294384" y="696443"/>
                </a:lnTo>
                <a:lnTo>
                  <a:pt x="1289134" y="743840"/>
                </a:lnTo>
                <a:lnTo>
                  <a:pt x="1280537" y="790148"/>
                </a:lnTo>
                <a:lnTo>
                  <a:pt x="1268719" y="835241"/>
                </a:lnTo>
                <a:lnTo>
                  <a:pt x="1253805" y="878992"/>
                </a:lnTo>
                <a:lnTo>
                  <a:pt x="1235921" y="921278"/>
                </a:lnTo>
                <a:lnTo>
                  <a:pt x="1215191" y="961972"/>
                </a:lnTo>
                <a:lnTo>
                  <a:pt x="1191742" y="1000950"/>
                </a:lnTo>
                <a:lnTo>
                  <a:pt x="1165698" y="1038085"/>
                </a:lnTo>
                <a:lnTo>
                  <a:pt x="1137185" y="1073253"/>
                </a:lnTo>
                <a:lnTo>
                  <a:pt x="1106328" y="1106328"/>
                </a:lnTo>
                <a:lnTo>
                  <a:pt x="1073253" y="1137185"/>
                </a:lnTo>
                <a:lnTo>
                  <a:pt x="1038085" y="1165698"/>
                </a:lnTo>
                <a:lnTo>
                  <a:pt x="1000950" y="1191742"/>
                </a:lnTo>
                <a:lnTo>
                  <a:pt x="961972" y="1215191"/>
                </a:lnTo>
                <a:lnTo>
                  <a:pt x="921278" y="1235921"/>
                </a:lnTo>
                <a:lnTo>
                  <a:pt x="878992" y="1253805"/>
                </a:lnTo>
                <a:lnTo>
                  <a:pt x="835241" y="1268719"/>
                </a:lnTo>
                <a:lnTo>
                  <a:pt x="790148" y="1280537"/>
                </a:lnTo>
                <a:lnTo>
                  <a:pt x="743840" y="1289134"/>
                </a:lnTo>
                <a:lnTo>
                  <a:pt x="696443" y="1294384"/>
                </a:lnTo>
                <a:lnTo>
                  <a:pt x="648081" y="1296162"/>
                </a:lnTo>
                <a:lnTo>
                  <a:pt x="599718" y="1294384"/>
                </a:lnTo>
                <a:lnTo>
                  <a:pt x="552321" y="1289134"/>
                </a:lnTo>
                <a:lnTo>
                  <a:pt x="506013" y="1280537"/>
                </a:lnTo>
                <a:lnTo>
                  <a:pt x="460920" y="1268719"/>
                </a:lnTo>
                <a:lnTo>
                  <a:pt x="417169" y="1253805"/>
                </a:lnTo>
                <a:lnTo>
                  <a:pt x="374883" y="1235921"/>
                </a:lnTo>
                <a:lnTo>
                  <a:pt x="334189" y="1215191"/>
                </a:lnTo>
                <a:lnTo>
                  <a:pt x="295211" y="1191742"/>
                </a:lnTo>
                <a:lnTo>
                  <a:pt x="258076" y="1165698"/>
                </a:lnTo>
                <a:lnTo>
                  <a:pt x="222908" y="1137185"/>
                </a:lnTo>
                <a:lnTo>
                  <a:pt x="189833" y="1106328"/>
                </a:lnTo>
                <a:lnTo>
                  <a:pt x="158976" y="1073253"/>
                </a:lnTo>
                <a:lnTo>
                  <a:pt x="130463" y="1038085"/>
                </a:lnTo>
                <a:lnTo>
                  <a:pt x="104419" y="1000950"/>
                </a:lnTo>
                <a:lnTo>
                  <a:pt x="80970" y="961972"/>
                </a:lnTo>
                <a:lnTo>
                  <a:pt x="60240" y="921278"/>
                </a:lnTo>
                <a:lnTo>
                  <a:pt x="42356" y="878992"/>
                </a:lnTo>
                <a:lnTo>
                  <a:pt x="27442" y="835241"/>
                </a:lnTo>
                <a:lnTo>
                  <a:pt x="15624" y="790148"/>
                </a:lnTo>
                <a:lnTo>
                  <a:pt x="7027" y="743840"/>
                </a:lnTo>
                <a:lnTo>
                  <a:pt x="1777" y="69644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4355" y="2283460"/>
            <a:ext cx="1728893" cy="1728893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0"/>
                </a:moveTo>
                <a:lnTo>
                  <a:pt x="1777" y="599718"/>
                </a:lnTo>
                <a:lnTo>
                  <a:pt x="7027" y="552321"/>
                </a:lnTo>
                <a:lnTo>
                  <a:pt x="15624" y="506013"/>
                </a:lnTo>
                <a:lnTo>
                  <a:pt x="27442" y="460920"/>
                </a:lnTo>
                <a:lnTo>
                  <a:pt x="42356" y="417169"/>
                </a:lnTo>
                <a:lnTo>
                  <a:pt x="60240" y="374883"/>
                </a:lnTo>
                <a:lnTo>
                  <a:pt x="80970" y="334189"/>
                </a:lnTo>
                <a:lnTo>
                  <a:pt x="104419" y="295211"/>
                </a:lnTo>
                <a:lnTo>
                  <a:pt x="130463" y="258076"/>
                </a:lnTo>
                <a:lnTo>
                  <a:pt x="158976" y="222908"/>
                </a:lnTo>
                <a:lnTo>
                  <a:pt x="189833" y="189833"/>
                </a:lnTo>
                <a:lnTo>
                  <a:pt x="222908" y="158976"/>
                </a:lnTo>
                <a:lnTo>
                  <a:pt x="258076" y="130463"/>
                </a:lnTo>
                <a:lnTo>
                  <a:pt x="295211" y="104419"/>
                </a:lnTo>
                <a:lnTo>
                  <a:pt x="334189" y="80970"/>
                </a:lnTo>
                <a:lnTo>
                  <a:pt x="374883" y="60240"/>
                </a:lnTo>
                <a:lnTo>
                  <a:pt x="417169" y="42356"/>
                </a:lnTo>
                <a:lnTo>
                  <a:pt x="460920" y="27442"/>
                </a:lnTo>
                <a:lnTo>
                  <a:pt x="506013" y="15624"/>
                </a:lnTo>
                <a:lnTo>
                  <a:pt x="552321" y="7027"/>
                </a:lnTo>
                <a:lnTo>
                  <a:pt x="599718" y="1777"/>
                </a:lnTo>
                <a:lnTo>
                  <a:pt x="648081" y="0"/>
                </a:lnTo>
                <a:lnTo>
                  <a:pt x="696443" y="1777"/>
                </a:lnTo>
                <a:lnTo>
                  <a:pt x="743840" y="7027"/>
                </a:lnTo>
                <a:lnTo>
                  <a:pt x="790148" y="15624"/>
                </a:lnTo>
                <a:lnTo>
                  <a:pt x="835241" y="27442"/>
                </a:lnTo>
                <a:lnTo>
                  <a:pt x="878992" y="42356"/>
                </a:lnTo>
                <a:lnTo>
                  <a:pt x="921278" y="60240"/>
                </a:lnTo>
                <a:lnTo>
                  <a:pt x="961972" y="80970"/>
                </a:lnTo>
                <a:lnTo>
                  <a:pt x="1000950" y="104419"/>
                </a:lnTo>
                <a:lnTo>
                  <a:pt x="1038085" y="130463"/>
                </a:lnTo>
                <a:lnTo>
                  <a:pt x="1073253" y="158976"/>
                </a:lnTo>
                <a:lnTo>
                  <a:pt x="1106328" y="189833"/>
                </a:lnTo>
                <a:lnTo>
                  <a:pt x="1137185" y="222908"/>
                </a:lnTo>
                <a:lnTo>
                  <a:pt x="1165698" y="258076"/>
                </a:lnTo>
                <a:lnTo>
                  <a:pt x="1191742" y="295211"/>
                </a:lnTo>
                <a:lnTo>
                  <a:pt x="1215191" y="334189"/>
                </a:lnTo>
                <a:lnTo>
                  <a:pt x="1235921" y="374883"/>
                </a:lnTo>
                <a:lnTo>
                  <a:pt x="1253805" y="417169"/>
                </a:lnTo>
                <a:lnTo>
                  <a:pt x="1268719" y="460920"/>
                </a:lnTo>
                <a:lnTo>
                  <a:pt x="1280537" y="506013"/>
                </a:lnTo>
                <a:lnTo>
                  <a:pt x="1289134" y="552321"/>
                </a:lnTo>
                <a:lnTo>
                  <a:pt x="1294384" y="599718"/>
                </a:lnTo>
                <a:lnTo>
                  <a:pt x="1296162" y="648080"/>
                </a:lnTo>
                <a:lnTo>
                  <a:pt x="1294384" y="696443"/>
                </a:lnTo>
                <a:lnTo>
                  <a:pt x="1289134" y="743840"/>
                </a:lnTo>
                <a:lnTo>
                  <a:pt x="1280537" y="790148"/>
                </a:lnTo>
                <a:lnTo>
                  <a:pt x="1268719" y="835241"/>
                </a:lnTo>
                <a:lnTo>
                  <a:pt x="1253805" y="878992"/>
                </a:lnTo>
                <a:lnTo>
                  <a:pt x="1235921" y="921278"/>
                </a:lnTo>
                <a:lnTo>
                  <a:pt x="1215191" y="961972"/>
                </a:lnTo>
                <a:lnTo>
                  <a:pt x="1191742" y="1000950"/>
                </a:lnTo>
                <a:lnTo>
                  <a:pt x="1165698" y="1038085"/>
                </a:lnTo>
                <a:lnTo>
                  <a:pt x="1137185" y="1073253"/>
                </a:lnTo>
                <a:lnTo>
                  <a:pt x="1106328" y="1106328"/>
                </a:lnTo>
                <a:lnTo>
                  <a:pt x="1073253" y="1137185"/>
                </a:lnTo>
                <a:lnTo>
                  <a:pt x="1038085" y="1165698"/>
                </a:lnTo>
                <a:lnTo>
                  <a:pt x="1000950" y="1191742"/>
                </a:lnTo>
                <a:lnTo>
                  <a:pt x="961972" y="1215191"/>
                </a:lnTo>
                <a:lnTo>
                  <a:pt x="921278" y="1235921"/>
                </a:lnTo>
                <a:lnTo>
                  <a:pt x="878992" y="1253805"/>
                </a:lnTo>
                <a:lnTo>
                  <a:pt x="835241" y="1268719"/>
                </a:lnTo>
                <a:lnTo>
                  <a:pt x="790148" y="1280537"/>
                </a:lnTo>
                <a:lnTo>
                  <a:pt x="743840" y="1289134"/>
                </a:lnTo>
                <a:lnTo>
                  <a:pt x="696443" y="1294384"/>
                </a:lnTo>
                <a:lnTo>
                  <a:pt x="648081" y="1296161"/>
                </a:lnTo>
                <a:lnTo>
                  <a:pt x="599718" y="1294384"/>
                </a:lnTo>
                <a:lnTo>
                  <a:pt x="552321" y="1289134"/>
                </a:lnTo>
                <a:lnTo>
                  <a:pt x="506013" y="1280537"/>
                </a:lnTo>
                <a:lnTo>
                  <a:pt x="460920" y="1268719"/>
                </a:lnTo>
                <a:lnTo>
                  <a:pt x="417169" y="1253805"/>
                </a:lnTo>
                <a:lnTo>
                  <a:pt x="374883" y="1235921"/>
                </a:lnTo>
                <a:lnTo>
                  <a:pt x="334189" y="1215191"/>
                </a:lnTo>
                <a:lnTo>
                  <a:pt x="295211" y="1191742"/>
                </a:lnTo>
                <a:lnTo>
                  <a:pt x="258076" y="1165698"/>
                </a:lnTo>
                <a:lnTo>
                  <a:pt x="222908" y="1137185"/>
                </a:lnTo>
                <a:lnTo>
                  <a:pt x="189833" y="1106328"/>
                </a:lnTo>
                <a:lnTo>
                  <a:pt x="158976" y="1073253"/>
                </a:lnTo>
                <a:lnTo>
                  <a:pt x="130463" y="1038085"/>
                </a:lnTo>
                <a:lnTo>
                  <a:pt x="104419" y="1000950"/>
                </a:lnTo>
                <a:lnTo>
                  <a:pt x="80970" y="961972"/>
                </a:lnTo>
                <a:lnTo>
                  <a:pt x="60240" y="921278"/>
                </a:lnTo>
                <a:lnTo>
                  <a:pt x="42356" y="878992"/>
                </a:lnTo>
                <a:lnTo>
                  <a:pt x="27442" y="835241"/>
                </a:lnTo>
                <a:lnTo>
                  <a:pt x="15624" y="790148"/>
                </a:lnTo>
                <a:lnTo>
                  <a:pt x="7027" y="743840"/>
                </a:lnTo>
                <a:lnTo>
                  <a:pt x="1777" y="696443"/>
                </a:lnTo>
                <a:lnTo>
                  <a:pt x="0" y="648080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6509004" y="2275331"/>
            <a:ext cx="1728216" cy="17282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6509004" y="2275331"/>
            <a:ext cx="1728893" cy="1728893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1777" y="599718"/>
                </a:lnTo>
                <a:lnTo>
                  <a:pt x="7027" y="552321"/>
                </a:lnTo>
                <a:lnTo>
                  <a:pt x="15624" y="506013"/>
                </a:lnTo>
                <a:lnTo>
                  <a:pt x="27442" y="460920"/>
                </a:lnTo>
                <a:lnTo>
                  <a:pt x="42356" y="417169"/>
                </a:lnTo>
                <a:lnTo>
                  <a:pt x="60240" y="374883"/>
                </a:lnTo>
                <a:lnTo>
                  <a:pt x="80970" y="334189"/>
                </a:lnTo>
                <a:lnTo>
                  <a:pt x="104419" y="295211"/>
                </a:lnTo>
                <a:lnTo>
                  <a:pt x="130463" y="258076"/>
                </a:lnTo>
                <a:lnTo>
                  <a:pt x="158976" y="222908"/>
                </a:lnTo>
                <a:lnTo>
                  <a:pt x="189833" y="189833"/>
                </a:lnTo>
                <a:lnTo>
                  <a:pt x="222908" y="158976"/>
                </a:lnTo>
                <a:lnTo>
                  <a:pt x="258076" y="130463"/>
                </a:lnTo>
                <a:lnTo>
                  <a:pt x="295211" y="104419"/>
                </a:lnTo>
                <a:lnTo>
                  <a:pt x="334189" y="80970"/>
                </a:lnTo>
                <a:lnTo>
                  <a:pt x="374883" y="60240"/>
                </a:lnTo>
                <a:lnTo>
                  <a:pt x="417169" y="42356"/>
                </a:lnTo>
                <a:lnTo>
                  <a:pt x="460920" y="27442"/>
                </a:lnTo>
                <a:lnTo>
                  <a:pt x="506013" y="15624"/>
                </a:lnTo>
                <a:lnTo>
                  <a:pt x="552321" y="7027"/>
                </a:lnTo>
                <a:lnTo>
                  <a:pt x="599718" y="1777"/>
                </a:lnTo>
                <a:lnTo>
                  <a:pt x="648081" y="0"/>
                </a:lnTo>
                <a:lnTo>
                  <a:pt x="696443" y="1777"/>
                </a:lnTo>
                <a:lnTo>
                  <a:pt x="743840" y="7027"/>
                </a:lnTo>
                <a:lnTo>
                  <a:pt x="790148" y="15624"/>
                </a:lnTo>
                <a:lnTo>
                  <a:pt x="835241" y="27442"/>
                </a:lnTo>
                <a:lnTo>
                  <a:pt x="878992" y="42356"/>
                </a:lnTo>
                <a:lnTo>
                  <a:pt x="921278" y="60240"/>
                </a:lnTo>
                <a:lnTo>
                  <a:pt x="961972" y="80970"/>
                </a:lnTo>
                <a:lnTo>
                  <a:pt x="1000950" y="104419"/>
                </a:lnTo>
                <a:lnTo>
                  <a:pt x="1038085" y="130463"/>
                </a:lnTo>
                <a:lnTo>
                  <a:pt x="1073253" y="158976"/>
                </a:lnTo>
                <a:lnTo>
                  <a:pt x="1106328" y="189833"/>
                </a:lnTo>
                <a:lnTo>
                  <a:pt x="1137185" y="222908"/>
                </a:lnTo>
                <a:lnTo>
                  <a:pt x="1165698" y="258076"/>
                </a:lnTo>
                <a:lnTo>
                  <a:pt x="1191742" y="295211"/>
                </a:lnTo>
                <a:lnTo>
                  <a:pt x="1215191" y="334189"/>
                </a:lnTo>
                <a:lnTo>
                  <a:pt x="1235921" y="374883"/>
                </a:lnTo>
                <a:lnTo>
                  <a:pt x="1253805" y="417169"/>
                </a:lnTo>
                <a:lnTo>
                  <a:pt x="1268719" y="460920"/>
                </a:lnTo>
                <a:lnTo>
                  <a:pt x="1280537" y="506013"/>
                </a:lnTo>
                <a:lnTo>
                  <a:pt x="1289134" y="552321"/>
                </a:lnTo>
                <a:lnTo>
                  <a:pt x="1294384" y="599718"/>
                </a:lnTo>
                <a:lnTo>
                  <a:pt x="1296162" y="648081"/>
                </a:lnTo>
                <a:lnTo>
                  <a:pt x="1294384" y="696443"/>
                </a:lnTo>
                <a:lnTo>
                  <a:pt x="1289134" y="743840"/>
                </a:lnTo>
                <a:lnTo>
                  <a:pt x="1280537" y="790148"/>
                </a:lnTo>
                <a:lnTo>
                  <a:pt x="1268719" y="835241"/>
                </a:lnTo>
                <a:lnTo>
                  <a:pt x="1253805" y="878992"/>
                </a:lnTo>
                <a:lnTo>
                  <a:pt x="1235921" y="921278"/>
                </a:lnTo>
                <a:lnTo>
                  <a:pt x="1215191" y="961972"/>
                </a:lnTo>
                <a:lnTo>
                  <a:pt x="1191742" y="1000950"/>
                </a:lnTo>
                <a:lnTo>
                  <a:pt x="1165698" y="1038085"/>
                </a:lnTo>
                <a:lnTo>
                  <a:pt x="1137185" y="1073253"/>
                </a:lnTo>
                <a:lnTo>
                  <a:pt x="1106328" y="1106328"/>
                </a:lnTo>
                <a:lnTo>
                  <a:pt x="1073253" y="1137185"/>
                </a:lnTo>
                <a:lnTo>
                  <a:pt x="1038085" y="1165698"/>
                </a:lnTo>
                <a:lnTo>
                  <a:pt x="1000950" y="1191742"/>
                </a:lnTo>
                <a:lnTo>
                  <a:pt x="961972" y="1215191"/>
                </a:lnTo>
                <a:lnTo>
                  <a:pt x="921278" y="1235921"/>
                </a:lnTo>
                <a:lnTo>
                  <a:pt x="878992" y="1253805"/>
                </a:lnTo>
                <a:lnTo>
                  <a:pt x="835241" y="1268719"/>
                </a:lnTo>
                <a:lnTo>
                  <a:pt x="790148" y="1280537"/>
                </a:lnTo>
                <a:lnTo>
                  <a:pt x="743840" y="1289134"/>
                </a:lnTo>
                <a:lnTo>
                  <a:pt x="696443" y="1294384"/>
                </a:lnTo>
                <a:lnTo>
                  <a:pt x="648081" y="1296162"/>
                </a:lnTo>
                <a:lnTo>
                  <a:pt x="599718" y="1294384"/>
                </a:lnTo>
                <a:lnTo>
                  <a:pt x="552321" y="1289134"/>
                </a:lnTo>
                <a:lnTo>
                  <a:pt x="506013" y="1280537"/>
                </a:lnTo>
                <a:lnTo>
                  <a:pt x="460920" y="1268719"/>
                </a:lnTo>
                <a:lnTo>
                  <a:pt x="417169" y="1253805"/>
                </a:lnTo>
                <a:lnTo>
                  <a:pt x="374883" y="1235921"/>
                </a:lnTo>
                <a:lnTo>
                  <a:pt x="334189" y="1215191"/>
                </a:lnTo>
                <a:lnTo>
                  <a:pt x="295211" y="1191742"/>
                </a:lnTo>
                <a:lnTo>
                  <a:pt x="258076" y="1165698"/>
                </a:lnTo>
                <a:lnTo>
                  <a:pt x="222908" y="1137185"/>
                </a:lnTo>
                <a:lnTo>
                  <a:pt x="189833" y="1106328"/>
                </a:lnTo>
                <a:lnTo>
                  <a:pt x="158976" y="1073253"/>
                </a:lnTo>
                <a:lnTo>
                  <a:pt x="130463" y="1038085"/>
                </a:lnTo>
                <a:lnTo>
                  <a:pt x="104419" y="1000950"/>
                </a:lnTo>
                <a:lnTo>
                  <a:pt x="80970" y="961972"/>
                </a:lnTo>
                <a:lnTo>
                  <a:pt x="60240" y="921278"/>
                </a:lnTo>
                <a:lnTo>
                  <a:pt x="42356" y="878992"/>
                </a:lnTo>
                <a:lnTo>
                  <a:pt x="27442" y="835241"/>
                </a:lnTo>
                <a:lnTo>
                  <a:pt x="15624" y="790148"/>
                </a:lnTo>
                <a:lnTo>
                  <a:pt x="7027" y="743840"/>
                </a:lnTo>
                <a:lnTo>
                  <a:pt x="1777" y="69644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647939" y="2271268"/>
            <a:ext cx="1728893" cy="1728893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648081" y="0"/>
                </a:moveTo>
                <a:lnTo>
                  <a:pt x="599718" y="1777"/>
                </a:lnTo>
                <a:lnTo>
                  <a:pt x="552321" y="7027"/>
                </a:lnTo>
                <a:lnTo>
                  <a:pt x="506013" y="15624"/>
                </a:lnTo>
                <a:lnTo>
                  <a:pt x="460920" y="27442"/>
                </a:lnTo>
                <a:lnTo>
                  <a:pt x="417169" y="42356"/>
                </a:lnTo>
                <a:lnTo>
                  <a:pt x="374883" y="60240"/>
                </a:lnTo>
                <a:lnTo>
                  <a:pt x="334189" y="80970"/>
                </a:lnTo>
                <a:lnTo>
                  <a:pt x="295211" y="104419"/>
                </a:lnTo>
                <a:lnTo>
                  <a:pt x="258076" y="130463"/>
                </a:lnTo>
                <a:lnTo>
                  <a:pt x="222908" y="158976"/>
                </a:lnTo>
                <a:lnTo>
                  <a:pt x="189833" y="189833"/>
                </a:lnTo>
                <a:lnTo>
                  <a:pt x="158976" y="222908"/>
                </a:lnTo>
                <a:lnTo>
                  <a:pt x="130463" y="258076"/>
                </a:lnTo>
                <a:lnTo>
                  <a:pt x="104419" y="295211"/>
                </a:lnTo>
                <a:lnTo>
                  <a:pt x="80970" y="334189"/>
                </a:lnTo>
                <a:lnTo>
                  <a:pt x="60240" y="374883"/>
                </a:lnTo>
                <a:lnTo>
                  <a:pt x="42356" y="417169"/>
                </a:lnTo>
                <a:lnTo>
                  <a:pt x="27442" y="460920"/>
                </a:lnTo>
                <a:lnTo>
                  <a:pt x="15624" y="506013"/>
                </a:lnTo>
                <a:lnTo>
                  <a:pt x="7027" y="552321"/>
                </a:lnTo>
                <a:lnTo>
                  <a:pt x="1777" y="599718"/>
                </a:lnTo>
                <a:lnTo>
                  <a:pt x="0" y="648081"/>
                </a:lnTo>
                <a:lnTo>
                  <a:pt x="1777" y="696443"/>
                </a:lnTo>
                <a:lnTo>
                  <a:pt x="7027" y="743840"/>
                </a:lnTo>
                <a:lnTo>
                  <a:pt x="15624" y="790148"/>
                </a:lnTo>
                <a:lnTo>
                  <a:pt x="27442" y="835241"/>
                </a:lnTo>
                <a:lnTo>
                  <a:pt x="42356" y="878992"/>
                </a:lnTo>
                <a:lnTo>
                  <a:pt x="60240" y="921278"/>
                </a:lnTo>
                <a:lnTo>
                  <a:pt x="80970" y="961972"/>
                </a:lnTo>
                <a:lnTo>
                  <a:pt x="104419" y="1000950"/>
                </a:lnTo>
                <a:lnTo>
                  <a:pt x="130463" y="1038085"/>
                </a:lnTo>
                <a:lnTo>
                  <a:pt x="158976" y="1073253"/>
                </a:lnTo>
                <a:lnTo>
                  <a:pt x="189833" y="1106328"/>
                </a:lnTo>
                <a:lnTo>
                  <a:pt x="222908" y="1137185"/>
                </a:lnTo>
                <a:lnTo>
                  <a:pt x="258076" y="1165698"/>
                </a:lnTo>
                <a:lnTo>
                  <a:pt x="295211" y="1191742"/>
                </a:lnTo>
                <a:lnTo>
                  <a:pt x="334189" y="1215191"/>
                </a:lnTo>
                <a:lnTo>
                  <a:pt x="374883" y="1235921"/>
                </a:lnTo>
                <a:lnTo>
                  <a:pt x="417169" y="1253805"/>
                </a:lnTo>
                <a:lnTo>
                  <a:pt x="460920" y="1268719"/>
                </a:lnTo>
                <a:lnTo>
                  <a:pt x="506013" y="1280537"/>
                </a:lnTo>
                <a:lnTo>
                  <a:pt x="552321" y="1289134"/>
                </a:lnTo>
                <a:lnTo>
                  <a:pt x="599718" y="1294384"/>
                </a:lnTo>
                <a:lnTo>
                  <a:pt x="648081" y="1296162"/>
                </a:lnTo>
                <a:lnTo>
                  <a:pt x="696443" y="1294384"/>
                </a:lnTo>
                <a:lnTo>
                  <a:pt x="743840" y="1289134"/>
                </a:lnTo>
                <a:lnTo>
                  <a:pt x="790148" y="1280537"/>
                </a:lnTo>
                <a:lnTo>
                  <a:pt x="835241" y="1268719"/>
                </a:lnTo>
                <a:lnTo>
                  <a:pt x="878992" y="1253805"/>
                </a:lnTo>
                <a:lnTo>
                  <a:pt x="921278" y="1235921"/>
                </a:lnTo>
                <a:lnTo>
                  <a:pt x="961972" y="1215191"/>
                </a:lnTo>
                <a:lnTo>
                  <a:pt x="1000950" y="1191742"/>
                </a:lnTo>
                <a:lnTo>
                  <a:pt x="1038085" y="1165698"/>
                </a:lnTo>
                <a:lnTo>
                  <a:pt x="1073253" y="1137185"/>
                </a:lnTo>
                <a:lnTo>
                  <a:pt x="1106328" y="1106328"/>
                </a:lnTo>
                <a:lnTo>
                  <a:pt x="1137185" y="1073253"/>
                </a:lnTo>
                <a:lnTo>
                  <a:pt x="1165698" y="1038085"/>
                </a:lnTo>
                <a:lnTo>
                  <a:pt x="1191742" y="1000950"/>
                </a:lnTo>
                <a:lnTo>
                  <a:pt x="1215191" y="961972"/>
                </a:lnTo>
                <a:lnTo>
                  <a:pt x="1235921" y="921278"/>
                </a:lnTo>
                <a:lnTo>
                  <a:pt x="1253805" y="878992"/>
                </a:lnTo>
                <a:lnTo>
                  <a:pt x="1268719" y="835241"/>
                </a:lnTo>
                <a:lnTo>
                  <a:pt x="1280537" y="790148"/>
                </a:lnTo>
                <a:lnTo>
                  <a:pt x="1289134" y="743840"/>
                </a:lnTo>
                <a:lnTo>
                  <a:pt x="1294384" y="696443"/>
                </a:lnTo>
                <a:lnTo>
                  <a:pt x="1296162" y="648081"/>
                </a:lnTo>
                <a:lnTo>
                  <a:pt x="1294384" y="599718"/>
                </a:lnTo>
                <a:lnTo>
                  <a:pt x="1289134" y="552321"/>
                </a:lnTo>
                <a:lnTo>
                  <a:pt x="1280537" y="506013"/>
                </a:lnTo>
                <a:lnTo>
                  <a:pt x="1268719" y="460920"/>
                </a:lnTo>
                <a:lnTo>
                  <a:pt x="1253805" y="417169"/>
                </a:lnTo>
                <a:lnTo>
                  <a:pt x="1235921" y="374883"/>
                </a:lnTo>
                <a:lnTo>
                  <a:pt x="1215191" y="334189"/>
                </a:lnTo>
                <a:lnTo>
                  <a:pt x="1191742" y="295211"/>
                </a:lnTo>
                <a:lnTo>
                  <a:pt x="1165698" y="258076"/>
                </a:lnTo>
                <a:lnTo>
                  <a:pt x="1137185" y="222908"/>
                </a:lnTo>
                <a:lnTo>
                  <a:pt x="1106328" y="189833"/>
                </a:lnTo>
                <a:lnTo>
                  <a:pt x="1073253" y="158976"/>
                </a:lnTo>
                <a:lnTo>
                  <a:pt x="1038085" y="130463"/>
                </a:lnTo>
                <a:lnTo>
                  <a:pt x="1000950" y="104419"/>
                </a:lnTo>
                <a:lnTo>
                  <a:pt x="961972" y="80970"/>
                </a:lnTo>
                <a:lnTo>
                  <a:pt x="921278" y="60240"/>
                </a:lnTo>
                <a:lnTo>
                  <a:pt x="878992" y="42356"/>
                </a:lnTo>
                <a:lnTo>
                  <a:pt x="835241" y="27442"/>
                </a:lnTo>
                <a:lnTo>
                  <a:pt x="790148" y="15624"/>
                </a:lnTo>
                <a:lnTo>
                  <a:pt x="743840" y="7027"/>
                </a:lnTo>
                <a:lnTo>
                  <a:pt x="696443" y="1777"/>
                </a:lnTo>
                <a:lnTo>
                  <a:pt x="648081" y="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7647939" y="2271268"/>
            <a:ext cx="1728893" cy="1728893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1777" y="599718"/>
                </a:lnTo>
                <a:lnTo>
                  <a:pt x="7027" y="552321"/>
                </a:lnTo>
                <a:lnTo>
                  <a:pt x="15624" y="506013"/>
                </a:lnTo>
                <a:lnTo>
                  <a:pt x="27442" y="460920"/>
                </a:lnTo>
                <a:lnTo>
                  <a:pt x="42356" y="417169"/>
                </a:lnTo>
                <a:lnTo>
                  <a:pt x="60240" y="374883"/>
                </a:lnTo>
                <a:lnTo>
                  <a:pt x="80970" y="334189"/>
                </a:lnTo>
                <a:lnTo>
                  <a:pt x="104419" y="295211"/>
                </a:lnTo>
                <a:lnTo>
                  <a:pt x="130463" y="258076"/>
                </a:lnTo>
                <a:lnTo>
                  <a:pt x="158976" y="222908"/>
                </a:lnTo>
                <a:lnTo>
                  <a:pt x="189833" y="189833"/>
                </a:lnTo>
                <a:lnTo>
                  <a:pt x="222908" y="158976"/>
                </a:lnTo>
                <a:lnTo>
                  <a:pt x="258076" y="130463"/>
                </a:lnTo>
                <a:lnTo>
                  <a:pt x="295211" y="104419"/>
                </a:lnTo>
                <a:lnTo>
                  <a:pt x="334189" y="80970"/>
                </a:lnTo>
                <a:lnTo>
                  <a:pt x="374883" y="60240"/>
                </a:lnTo>
                <a:lnTo>
                  <a:pt x="417169" y="42356"/>
                </a:lnTo>
                <a:lnTo>
                  <a:pt x="460920" y="27442"/>
                </a:lnTo>
                <a:lnTo>
                  <a:pt x="506013" y="15624"/>
                </a:lnTo>
                <a:lnTo>
                  <a:pt x="552321" y="7027"/>
                </a:lnTo>
                <a:lnTo>
                  <a:pt x="599718" y="1777"/>
                </a:lnTo>
                <a:lnTo>
                  <a:pt x="648081" y="0"/>
                </a:lnTo>
                <a:lnTo>
                  <a:pt x="696443" y="1777"/>
                </a:lnTo>
                <a:lnTo>
                  <a:pt x="743840" y="7027"/>
                </a:lnTo>
                <a:lnTo>
                  <a:pt x="790148" y="15624"/>
                </a:lnTo>
                <a:lnTo>
                  <a:pt x="835241" y="27442"/>
                </a:lnTo>
                <a:lnTo>
                  <a:pt x="878992" y="42356"/>
                </a:lnTo>
                <a:lnTo>
                  <a:pt x="921278" y="60240"/>
                </a:lnTo>
                <a:lnTo>
                  <a:pt x="961972" y="80970"/>
                </a:lnTo>
                <a:lnTo>
                  <a:pt x="1000950" y="104419"/>
                </a:lnTo>
                <a:lnTo>
                  <a:pt x="1038085" y="130463"/>
                </a:lnTo>
                <a:lnTo>
                  <a:pt x="1073253" y="158976"/>
                </a:lnTo>
                <a:lnTo>
                  <a:pt x="1106328" y="189833"/>
                </a:lnTo>
                <a:lnTo>
                  <a:pt x="1137185" y="222908"/>
                </a:lnTo>
                <a:lnTo>
                  <a:pt x="1165698" y="258076"/>
                </a:lnTo>
                <a:lnTo>
                  <a:pt x="1191742" y="295211"/>
                </a:lnTo>
                <a:lnTo>
                  <a:pt x="1215191" y="334189"/>
                </a:lnTo>
                <a:lnTo>
                  <a:pt x="1235921" y="374883"/>
                </a:lnTo>
                <a:lnTo>
                  <a:pt x="1253805" y="417169"/>
                </a:lnTo>
                <a:lnTo>
                  <a:pt x="1268719" y="460920"/>
                </a:lnTo>
                <a:lnTo>
                  <a:pt x="1280537" y="506013"/>
                </a:lnTo>
                <a:lnTo>
                  <a:pt x="1289134" y="552321"/>
                </a:lnTo>
                <a:lnTo>
                  <a:pt x="1294384" y="599718"/>
                </a:lnTo>
                <a:lnTo>
                  <a:pt x="1296162" y="648081"/>
                </a:lnTo>
                <a:lnTo>
                  <a:pt x="1294384" y="696443"/>
                </a:lnTo>
                <a:lnTo>
                  <a:pt x="1289134" y="743840"/>
                </a:lnTo>
                <a:lnTo>
                  <a:pt x="1280537" y="790148"/>
                </a:lnTo>
                <a:lnTo>
                  <a:pt x="1268719" y="835241"/>
                </a:lnTo>
                <a:lnTo>
                  <a:pt x="1253805" y="878992"/>
                </a:lnTo>
                <a:lnTo>
                  <a:pt x="1235921" y="921278"/>
                </a:lnTo>
                <a:lnTo>
                  <a:pt x="1215191" y="961972"/>
                </a:lnTo>
                <a:lnTo>
                  <a:pt x="1191742" y="1000950"/>
                </a:lnTo>
                <a:lnTo>
                  <a:pt x="1165698" y="1038085"/>
                </a:lnTo>
                <a:lnTo>
                  <a:pt x="1137185" y="1073253"/>
                </a:lnTo>
                <a:lnTo>
                  <a:pt x="1106328" y="1106328"/>
                </a:lnTo>
                <a:lnTo>
                  <a:pt x="1073253" y="1137185"/>
                </a:lnTo>
                <a:lnTo>
                  <a:pt x="1038085" y="1165698"/>
                </a:lnTo>
                <a:lnTo>
                  <a:pt x="1000950" y="1191742"/>
                </a:lnTo>
                <a:lnTo>
                  <a:pt x="961972" y="1215191"/>
                </a:lnTo>
                <a:lnTo>
                  <a:pt x="921278" y="1235921"/>
                </a:lnTo>
                <a:lnTo>
                  <a:pt x="878992" y="1253805"/>
                </a:lnTo>
                <a:lnTo>
                  <a:pt x="835241" y="1268719"/>
                </a:lnTo>
                <a:lnTo>
                  <a:pt x="790148" y="1280537"/>
                </a:lnTo>
                <a:lnTo>
                  <a:pt x="743840" y="1289134"/>
                </a:lnTo>
                <a:lnTo>
                  <a:pt x="696443" y="1294384"/>
                </a:lnTo>
                <a:lnTo>
                  <a:pt x="648081" y="1296162"/>
                </a:lnTo>
                <a:lnTo>
                  <a:pt x="599718" y="1294384"/>
                </a:lnTo>
                <a:lnTo>
                  <a:pt x="552321" y="1289134"/>
                </a:lnTo>
                <a:lnTo>
                  <a:pt x="506013" y="1280537"/>
                </a:lnTo>
                <a:lnTo>
                  <a:pt x="460920" y="1268719"/>
                </a:lnTo>
                <a:lnTo>
                  <a:pt x="417169" y="1253805"/>
                </a:lnTo>
                <a:lnTo>
                  <a:pt x="374883" y="1235921"/>
                </a:lnTo>
                <a:lnTo>
                  <a:pt x="334189" y="1215191"/>
                </a:lnTo>
                <a:lnTo>
                  <a:pt x="295211" y="1191742"/>
                </a:lnTo>
                <a:lnTo>
                  <a:pt x="258076" y="1165698"/>
                </a:lnTo>
                <a:lnTo>
                  <a:pt x="222908" y="1137185"/>
                </a:lnTo>
                <a:lnTo>
                  <a:pt x="189833" y="1106328"/>
                </a:lnTo>
                <a:lnTo>
                  <a:pt x="158976" y="1073253"/>
                </a:lnTo>
                <a:lnTo>
                  <a:pt x="130463" y="1038085"/>
                </a:lnTo>
                <a:lnTo>
                  <a:pt x="104419" y="1000950"/>
                </a:lnTo>
                <a:lnTo>
                  <a:pt x="80970" y="961972"/>
                </a:lnTo>
                <a:lnTo>
                  <a:pt x="60240" y="921278"/>
                </a:lnTo>
                <a:lnTo>
                  <a:pt x="42356" y="878992"/>
                </a:lnTo>
                <a:lnTo>
                  <a:pt x="27442" y="835241"/>
                </a:lnTo>
                <a:lnTo>
                  <a:pt x="15624" y="790148"/>
                </a:lnTo>
                <a:lnTo>
                  <a:pt x="7027" y="743840"/>
                </a:lnTo>
                <a:lnTo>
                  <a:pt x="1777" y="69644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6509004" y="2277364"/>
            <a:ext cx="1728893" cy="1728893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648081"/>
                </a:moveTo>
                <a:lnTo>
                  <a:pt x="1777" y="599718"/>
                </a:lnTo>
                <a:lnTo>
                  <a:pt x="7027" y="552321"/>
                </a:lnTo>
                <a:lnTo>
                  <a:pt x="15624" y="506013"/>
                </a:lnTo>
                <a:lnTo>
                  <a:pt x="27442" y="460920"/>
                </a:lnTo>
                <a:lnTo>
                  <a:pt x="42356" y="417169"/>
                </a:lnTo>
                <a:lnTo>
                  <a:pt x="60240" y="374883"/>
                </a:lnTo>
                <a:lnTo>
                  <a:pt x="80970" y="334189"/>
                </a:lnTo>
                <a:lnTo>
                  <a:pt x="104419" y="295211"/>
                </a:lnTo>
                <a:lnTo>
                  <a:pt x="130463" y="258076"/>
                </a:lnTo>
                <a:lnTo>
                  <a:pt x="158976" y="222908"/>
                </a:lnTo>
                <a:lnTo>
                  <a:pt x="189833" y="189833"/>
                </a:lnTo>
                <a:lnTo>
                  <a:pt x="222908" y="158976"/>
                </a:lnTo>
                <a:lnTo>
                  <a:pt x="258076" y="130463"/>
                </a:lnTo>
                <a:lnTo>
                  <a:pt x="295211" y="104419"/>
                </a:lnTo>
                <a:lnTo>
                  <a:pt x="334189" y="80970"/>
                </a:lnTo>
                <a:lnTo>
                  <a:pt x="374883" y="60240"/>
                </a:lnTo>
                <a:lnTo>
                  <a:pt x="417169" y="42356"/>
                </a:lnTo>
                <a:lnTo>
                  <a:pt x="460920" y="27442"/>
                </a:lnTo>
                <a:lnTo>
                  <a:pt x="506013" y="15624"/>
                </a:lnTo>
                <a:lnTo>
                  <a:pt x="552321" y="7027"/>
                </a:lnTo>
                <a:lnTo>
                  <a:pt x="599718" y="1777"/>
                </a:lnTo>
                <a:lnTo>
                  <a:pt x="648081" y="0"/>
                </a:lnTo>
                <a:lnTo>
                  <a:pt x="696443" y="1777"/>
                </a:lnTo>
                <a:lnTo>
                  <a:pt x="743840" y="7027"/>
                </a:lnTo>
                <a:lnTo>
                  <a:pt x="790148" y="15624"/>
                </a:lnTo>
                <a:lnTo>
                  <a:pt x="835241" y="27442"/>
                </a:lnTo>
                <a:lnTo>
                  <a:pt x="878992" y="42356"/>
                </a:lnTo>
                <a:lnTo>
                  <a:pt x="921278" y="60240"/>
                </a:lnTo>
                <a:lnTo>
                  <a:pt x="961972" y="80970"/>
                </a:lnTo>
                <a:lnTo>
                  <a:pt x="1000950" y="104419"/>
                </a:lnTo>
                <a:lnTo>
                  <a:pt x="1038085" y="130463"/>
                </a:lnTo>
                <a:lnTo>
                  <a:pt x="1073253" y="158976"/>
                </a:lnTo>
                <a:lnTo>
                  <a:pt x="1106328" y="189833"/>
                </a:lnTo>
                <a:lnTo>
                  <a:pt x="1137185" y="222908"/>
                </a:lnTo>
                <a:lnTo>
                  <a:pt x="1165698" y="258076"/>
                </a:lnTo>
                <a:lnTo>
                  <a:pt x="1191742" y="295211"/>
                </a:lnTo>
                <a:lnTo>
                  <a:pt x="1215191" y="334189"/>
                </a:lnTo>
                <a:lnTo>
                  <a:pt x="1235921" y="374883"/>
                </a:lnTo>
                <a:lnTo>
                  <a:pt x="1253805" y="417169"/>
                </a:lnTo>
                <a:lnTo>
                  <a:pt x="1268719" y="460920"/>
                </a:lnTo>
                <a:lnTo>
                  <a:pt x="1280537" y="506013"/>
                </a:lnTo>
                <a:lnTo>
                  <a:pt x="1289134" y="552321"/>
                </a:lnTo>
                <a:lnTo>
                  <a:pt x="1294384" y="599718"/>
                </a:lnTo>
                <a:lnTo>
                  <a:pt x="1296162" y="648081"/>
                </a:lnTo>
                <a:lnTo>
                  <a:pt x="1294384" y="696443"/>
                </a:lnTo>
                <a:lnTo>
                  <a:pt x="1289134" y="743840"/>
                </a:lnTo>
                <a:lnTo>
                  <a:pt x="1280537" y="790148"/>
                </a:lnTo>
                <a:lnTo>
                  <a:pt x="1268719" y="835241"/>
                </a:lnTo>
                <a:lnTo>
                  <a:pt x="1253805" y="878992"/>
                </a:lnTo>
                <a:lnTo>
                  <a:pt x="1235921" y="921278"/>
                </a:lnTo>
                <a:lnTo>
                  <a:pt x="1215191" y="961972"/>
                </a:lnTo>
                <a:lnTo>
                  <a:pt x="1191742" y="1000950"/>
                </a:lnTo>
                <a:lnTo>
                  <a:pt x="1165698" y="1038085"/>
                </a:lnTo>
                <a:lnTo>
                  <a:pt x="1137185" y="1073253"/>
                </a:lnTo>
                <a:lnTo>
                  <a:pt x="1106328" y="1106328"/>
                </a:lnTo>
                <a:lnTo>
                  <a:pt x="1073253" y="1137185"/>
                </a:lnTo>
                <a:lnTo>
                  <a:pt x="1038085" y="1165698"/>
                </a:lnTo>
                <a:lnTo>
                  <a:pt x="1000950" y="1191742"/>
                </a:lnTo>
                <a:lnTo>
                  <a:pt x="961972" y="1215191"/>
                </a:lnTo>
                <a:lnTo>
                  <a:pt x="921278" y="1235921"/>
                </a:lnTo>
                <a:lnTo>
                  <a:pt x="878992" y="1253805"/>
                </a:lnTo>
                <a:lnTo>
                  <a:pt x="835241" y="1268719"/>
                </a:lnTo>
                <a:lnTo>
                  <a:pt x="790148" y="1280537"/>
                </a:lnTo>
                <a:lnTo>
                  <a:pt x="743840" y="1289134"/>
                </a:lnTo>
                <a:lnTo>
                  <a:pt x="696443" y="1294384"/>
                </a:lnTo>
                <a:lnTo>
                  <a:pt x="648081" y="1296162"/>
                </a:lnTo>
                <a:lnTo>
                  <a:pt x="599718" y="1294384"/>
                </a:lnTo>
                <a:lnTo>
                  <a:pt x="552321" y="1289134"/>
                </a:lnTo>
                <a:lnTo>
                  <a:pt x="506013" y="1280537"/>
                </a:lnTo>
                <a:lnTo>
                  <a:pt x="460920" y="1268719"/>
                </a:lnTo>
                <a:lnTo>
                  <a:pt x="417169" y="1253805"/>
                </a:lnTo>
                <a:lnTo>
                  <a:pt x="374883" y="1235921"/>
                </a:lnTo>
                <a:lnTo>
                  <a:pt x="334189" y="1215191"/>
                </a:lnTo>
                <a:lnTo>
                  <a:pt x="295211" y="1191742"/>
                </a:lnTo>
                <a:lnTo>
                  <a:pt x="258076" y="1165698"/>
                </a:lnTo>
                <a:lnTo>
                  <a:pt x="222908" y="1137185"/>
                </a:lnTo>
                <a:lnTo>
                  <a:pt x="189833" y="1106328"/>
                </a:lnTo>
                <a:lnTo>
                  <a:pt x="158976" y="1073253"/>
                </a:lnTo>
                <a:lnTo>
                  <a:pt x="130463" y="1038085"/>
                </a:lnTo>
                <a:lnTo>
                  <a:pt x="104419" y="1000950"/>
                </a:lnTo>
                <a:lnTo>
                  <a:pt x="80970" y="961972"/>
                </a:lnTo>
                <a:lnTo>
                  <a:pt x="60240" y="921278"/>
                </a:lnTo>
                <a:lnTo>
                  <a:pt x="42356" y="878992"/>
                </a:lnTo>
                <a:lnTo>
                  <a:pt x="27442" y="835241"/>
                </a:lnTo>
                <a:lnTo>
                  <a:pt x="15624" y="790148"/>
                </a:lnTo>
                <a:lnTo>
                  <a:pt x="7027" y="743840"/>
                </a:lnTo>
                <a:lnTo>
                  <a:pt x="1777" y="696443"/>
                </a:lnTo>
                <a:lnTo>
                  <a:pt x="0" y="648081"/>
                </a:lnTo>
                <a:close/>
              </a:path>
            </a:pathLst>
          </a:custGeom>
          <a:ln w="2514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103376" y="4292600"/>
            <a:ext cx="3168904" cy="187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6334761" y="4195064"/>
            <a:ext cx="3137407" cy="2155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 txBox="1"/>
          <p:nvPr/>
        </p:nvSpPr>
        <p:spPr>
          <a:xfrm>
            <a:off x="1877230" y="2840736"/>
            <a:ext cx="2785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24353" y="2840736"/>
            <a:ext cx="28871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35122" y="2840736"/>
            <a:ext cx="2785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82246" y="2840736"/>
            <a:ext cx="28871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86281" y="4951985"/>
            <a:ext cx="2785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3065" y="4951985"/>
            <a:ext cx="28871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86262" y="4951985"/>
            <a:ext cx="27855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33385" y="4951985"/>
            <a:ext cx="28871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55107" y="2319934"/>
            <a:ext cx="875453" cy="1376317"/>
          </a:xfrm>
          <a:prstGeom prst="rect">
            <a:avLst/>
          </a:prstGeom>
        </p:spPr>
        <p:txBody>
          <a:bodyPr vert="horz" wrap="square" lIns="0" tIns="240453" rIns="0" bIns="0" rtlCol="0">
            <a:spAutoFit/>
          </a:bodyPr>
          <a:lstStyle/>
          <a:p>
            <a:pPr marL="16933">
              <a:spcBef>
                <a:spcPts val="1893"/>
              </a:spcBef>
            </a:pP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S -</a:t>
            </a:r>
            <a:r>
              <a:rPr sz="2933" b="1" spc="-14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endParaRPr sz="2933">
              <a:latin typeface="微软雅黑" panose="020B0503020204020204" charset="-122"/>
              <a:cs typeface="微软雅黑" panose="020B0503020204020204" charset="-122"/>
            </a:endParaRPr>
          </a:p>
          <a:p>
            <a:pPr marL="250607">
              <a:spcBef>
                <a:spcPts val="1760"/>
              </a:spcBef>
            </a:pP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差</a:t>
            </a:r>
            <a:endParaRPr sz="2933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55068" y="4486587"/>
            <a:ext cx="1050713" cy="137033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38658" marR="6773" indent="-322572">
              <a:lnSpc>
                <a:spcPct val="150000"/>
              </a:lnSpc>
              <a:spcBef>
                <a:spcPts val="127"/>
              </a:spcBef>
            </a:pP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S &amp;</a:t>
            </a:r>
            <a:r>
              <a:rPr sz="2933" b="1" spc="-160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  交</a:t>
            </a:r>
            <a:endParaRPr sz="2933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94146" y="4486587"/>
            <a:ext cx="996527" cy="137033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311566" marR="6773" indent="-294633">
              <a:lnSpc>
                <a:spcPct val="150000"/>
              </a:lnSpc>
              <a:spcBef>
                <a:spcPts val="127"/>
              </a:spcBef>
            </a:pP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S ^</a:t>
            </a:r>
            <a:r>
              <a:rPr sz="2933" b="1" spc="-147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933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T  补</a:t>
            </a:r>
            <a:endParaRPr sz="2933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3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831273" y="517000"/>
            <a:ext cx="3422227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defTabSz="914400">
              <a:spcBef>
                <a:spcPts val="133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集合操作符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67000"/>
              </p:ext>
            </p:extLst>
          </p:nvPr>
        </p:nvGraphicFramePr>
        <p:xfrm>
          <a:off x="831273" y="2076366"/>
          <a:ext cx="10700598" cy="4114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操作符及应用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|</a:t>
                      </a:r>
                      <a:r>
                        <a:rPr sz="27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并，返回一个新集合，包括在集合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和T中的所有元素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-</a:t>
                      </a:r>
                      <a:r>
                        <a:rPr sz="27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差，返回一个新集合，包括在集合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但不在T中的元素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&amp;</a:t>
                      </a:r>
                      <a:r>
                        <a:rPr sz="2700" spc="-3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交，返回一个新集合，包括同时在集合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和T中的元素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^</a:t>
                      </a:r>
                      <a:r>
                        <a:rPr sz="27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补，返回一个新集合，包括集合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和T中的非相同元素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&lt;= T 或 S &lt;</a:t>
                      </a:r>
                      <a:r>
                        <a:rPr sz="2700" spc="-4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返回</a:t>
                      </a:r>
                      <a:r>
                        <a:rPr sz="2400" spc="-2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True</a:t>
                      </a:r>
                      <a:r>
                        <a:rPr sz="2400" spc="-2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sz="2400" spc="-2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False，</a:t>
                      </a: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判断</a:t>
                      </a:r>
                      <a:r>
                        <a:rPr sz="2400" spc="-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lang="zh-CN" altLang="en-US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是</a:t>
                      </a: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T的子集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吗？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&gt;= T 或 S &gt;</a:t>
                      </a:r>
                      <a:r>
                        <a:rPr sz="2700" spc="-4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返回</a:t>
                      </a:r>
                      <a:r>
                        <a:rPr sz="2400" spc="-2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True/</a:t>
                      </a:r>
                      <a:r>
                        <a:rPr sz="2400" spc="-2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False，</a:t>
                      </a: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判断</a:t>
                      </a:r>
                      <a:r>
                        <a:rPr sz="2400" spc="-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S</a:t>
                      </a:r>
                      <a:r>
                        <a:rPr lang="zh-CN" altLang="en-US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是包含</a:t>
                      </a:r>
                      <a:r>
                        <a:rPr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吗？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11734" y="1409530"/>
            <a:ext cx="19109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6个操作符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6130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1330</Words>
  <Application>Microsoft Office PowerPoint</Application>
  <PresentationFormat>宽屏</PresentationFormat>
  <Paragraphs>242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΢</vt:lpstr>
      <vt:lpstr>华文琥珀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回顾</vt:lpstr>
      <vt:lpstr>PowerPoint 演示文稿</vt:lpstr>
      <vt:lpstr>PowerPoint 演示文稿</vt:lpstr>
      <vt:lpstr>集合</vt:lpstr>
      <vt:lpstr>PowerPoint 演示文稿</vt:lpstr>
      <vt:lpstr>PowerPoint 演示文稿</vt:lpstr>
      <vt:lpstr>PowerPoint 演示文稿</vt:lpstr>
      <vt:lpstr>集合操作符</vt:lpstr>
      <vt:lpstr>集合间操作</vt:lpstr>
      <vt:lpstr>PowerPoint 演示文稿</vt:lpstr>
      <vt:lpstr>PowerPoint 演示文稿</vt:lpstr>
      <vt:lpstr>PowerPoint 演示文稿</vt:lpstr>
      <vt:lpstr>集合处理方法</vt:lpstr>
      <vt:lpstr>PowerPoint 演示文稿</vt:lpstr>
      <vt:lpstr>PowerPoint 演示文稿</vt:lpstr>
      <vt:lpstr>PowerPoint 演示文稿</vt:lpstr>
      <vt:lpstr>字典(重点)P165 6.4节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字典处理函数及方法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字典功能默写</vt:lpstr>
      <vt:lpstr>字典类型应用场景</vt:lpstr>
      <vt:lpstr>PowerPoint 演示文稿</vt:lpstr>
      <vt:lpstr>单元小结</vt:lpstr>
      <vt:lpstr>PowerPoint 演示文稿</vt:lpstr>
      <vt:lpstr>6种数据类型的小结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第11课 组合数据类型</dc:title>
  <dc:creator>User</dc:creator>
  <cp:lastModifiedBy>李 秀媛</cp:lastModifiedBy>
  <cp:revision>82</cp:revision>
  <dcterms:created xsi:type="dcterms:W3CDTF">2019-05-03T00:28:16Z</dcterms:created>
  <dcterms:modified xsi:type="dcterms:W3CDTF">2022-03-01T03:30:43Z</dcterms:modified>
</cp:coreProperties>
</file>