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6" roundtripDataSignature="AMtx7mjD1CO8WgcDFIDYLWx9zWfWYeNH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00" spcFirstLastPara="1" rIns="99000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00" spcFirstLastPara="1" rIns="99000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-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00" spcFirstLastPara="1" rIns="99000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-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00" spcFirstLastPara="1" rIns="99000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ca-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2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2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3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00" spcFirstLastPara="1" rIns="99000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ca-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3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7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8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9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0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1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4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4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4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4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4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4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8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9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4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00" spcFirstLastPara="1" rIns="99000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ca-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0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Google Shape;543;p5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00" spcFirstLastPara="1" rIns="99000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-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992188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00" spcFirstLastPara="1" rIns="99000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senyament_c2" id="16" name="Google Shape;16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0338" y="692150"/>
            <a:ext cx="3598862" cy="114141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2"/>
          <p:cNvSpPr txBox="1"/>
          <p:nvPr>
            <p:ph type="ctrTitle"/>
          </p:nvPr>
        </p:nvSpPr>
        <p:spPr>
          <a:xfrm>
            <a:off x="685800" y="3525838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" type="subTitle"/>
          </p:nvPr>
        </p:nvSpPr>
        <p:spPr>
          <a:xfrm>
            <a:off x="1371600" y="4875213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  <a:defRPr b="1" sz="2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1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1"/>
          <p:cNvSpPr txBox="1"/>
          <p:nvPr>
            <p:ph idx="1" type="body"/>
          </p:nvPr>
        </p:nvSpPr>
        <p:spPr>
          <a:xfrm rot="5400000">
            <a:off x="3802063" y="-1373188"/>
            <a:ext cx="1541463" cy="7773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7" name="Google Shape;57;p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type="title"/>
          </p:nvPr>
        </p:nvSpPr>
        <p:spPr>
          <a:xfrm rot="5400000">
            <a:off x="5940426" y="765176"/>
            <a:ext cx="3095625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" type="body"/>
          </p:nvPr>
        </p:nvSpPr>
        <p:spPr>
          <a:xfrm rot="5400000">
            <a:off x="1975644" y="-1104106"/>
            <a:ext cx="3095625" cy="568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6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objetos y texto" type="objAndTx">
  <p:cSld name="OBJECT_AND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3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3"/>
          <p:cNvSpPr txBox="1"/>
          <p:nvPr>
            <p:ph idx="1" type="body"/>
          </p:nvPr>
        </p:nvSpPr>
        <p:spPr>
          <a:xfrm>
            <a:off x="685800" y="1743075"/>
            <a:ext cx="3810000" cy="154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65" name="Google Shape;65;p63"/>
          <p:cNvSpPr txBox="1"/>
          <p:nvPr>
            <p:ph idx="2" type="body"/>
          </p:nvPr>
        </p:nvSpPr>
        <p:spPr>
          <a:xfrm>
            <a:off x="4648200" y="1743075"/>
            <a:ext cx="3811588" cy="154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66" name="Google Shape;66;p6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gráfico y texto" type="chartAndTx">
  <p:cSld name="CHART_AND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4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4"/>
          <p:cNvSpPr/>
          <p:nvPr>
            <p:ph idx="2" type="chart"/>
          </p:nvPr>
        </p:nvSpPr>
        <p:spPr>
          <a:xfrm>
            <a:off x="685800" y="1743075"/>
            <a:ext cx="3810000" cy="154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□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64"/>
          <p:cNvSpPr txBox="1"/>
          <p:nvPr>
            <p:ph idx="1" type="body"/>
          </p:nvPr>
        </p:nvSpPr>
        <p:spPr>
          <a:xfrm>
            <a:off x="4648200" y="1743075"/>
            <a:ext cx="3811588" cy="154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71" name="Google Shape;71;p6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abla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5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1" type="body"/>
          </p:nvPr>
        </p:nvSpPr>
        <p:spPr>
          <a:xfrm>
            <a:off x="685800" y="1743075"/>
            <a:ext cx="7773988" cy="154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22" name="Google Shape;22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6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6"/>
          <p:cNvSpPr txBox="1"/>
          <p:nvPr>
            <p:ph idx="1" type="body"/>
          </p:nvPr>
        </p:nvSpPr>
        <p:spPr>
          <a:xfrm>
            <a:off x="685800" y="1743075"/>
            <a:ext cx="3810000" cy="154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9pPr>
          </a:lstStyle>
          <a:p/>
        </p:txBody>
      </p:sp>
      <p:sp>
        <p:nvSpPr>
          <p:cNvPr id="32" name="Google Shape;32;p56"/>
          <p:cNvSpPr txBox="1"/>
          <p:nvPr>
            <p:ph idx="2" type="body"/>
          </p:nvPr>
        </p:nvSpPr>
        <p:spPr>
          <a:xfrm>
            <a:off x="4648200" y="1743075"/>
            <a:ext cx="3811588" cy="154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9pPr>
          </a:lstStyle>
          <a:p/>
        </p:txBody>
      </p:sp>
      <p:sp>
        <p:nvSpPr>
          <p:cNvPr id="38" name="Google Shape;38;p5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9pPr>
          </a:lstStyle>
          <a:p/>
        </p:txBody>
      </p:sp>
      <p:sp>
        <p:nvSpPr>
          <p:cNvPr id="40" name="Google Shape;40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8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9pPr>
          </a:lstStyle>
          <a:p/>
        </p:txBody>
      </p:sp>
      <p:sp>
        <p:nvSpPr>
          <p:cNvPr id="47" name="Google Shape;47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1"/>
          <p:cNvSpPr txBox="1"/>
          <p:nvPr>
            <p:ph idx="1" type="body"/>
          </p:nvPr>
        </p:nvSpPr>
        <p:spPr>
          <a:xfrm>
            <a:off x="685800" y="1743075"/>
            <a:ext cx="7773988" cy="154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□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51"/>
          <p:cNvCxnSpPr/>
          <p:nvPr/>
        </p:nvCxnSpPr>
        <p:spPr>
          <a:xfrm>
            <a:off x="762000" y="1196975"/>
            <a:ext cx="76962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ensenyament_h2" id="13" name="Google Shape;1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275" y="6237288"/>
            <a:ext cx="2451100" cy="328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Relationship Id="rId4" Type="http://schemas.openxmlformats.org/officeDocument/2006/relationships/image" Target="../media/image3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recursos/Procediment_SEGUIMENT_TUTOR_EMPRESA.pdf" TargetMode="External"/><Relationship Id="rId4" Type="http://schemas.openxmlformats.org/officeDocument/2006/relationships/image" Target="../media/image5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ensenyament.gencat.cat/ca/arees-actuacio/empreses-fpdu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32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empresaiformacio.org/sBid" TargetMode="External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odissea.xtec.cat/course/view.php?id=4503" TargetMode="External"/><Relationship Id="rId4" Type="http://schemas.openxmlformats.org/officeDocument/2006/relationships/hyperlink" Target="https://apps.cambrescat.es:8301/sBid" TargetMode="External"/><Relationship Id="rId5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projectes.xtec.cat/fpdual/moodle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projectes.xtec.cat/fpdual/moodle" TargetMode="External"/><Relationship Id="rId4" Type="http://schemas.openxmlformats.org/officeDocument/2006/relationships/image" Target="../media/image2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Relationship Id="rId4" Type="http://schemas.openxmlformats.org/officeDocument/2006/relationships/hyperlink" Target="http://projectes.xtec.cat/fpdual/moodle/course/view.php?id=2" TargetMode="External"/><Relationship Id="rId5" Type="http://schemas.openxmlformats.org/officeDocument/2006/relationships/hyperlink" Target="https://agora.xtec.cat/fpdual/moodle/login/index.php" TargetMode="External"/><Relationship Id="rId6" Type="http://schemas.openxmlformats.org/officeDocument/2006/relationships/image" Target="../media/image5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odissea.xtec.cat/mod/resource/view.php?id=626431" TargetMode="External"/><Relationship Id="rId4" Type="http://schemas.openxmlformats.org/officeDocument/2006/relationships/image" Target="../media/image6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jpg"/><Relationship Id="rId4" Type="http://schemas.openxmlformats.org/officeDocument/2006/relationships/image" Target="../media/image41.png"/><Relationship Id="rId5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png"/><Relationship Id="rId4" Type="http://schemas.openxmlformats.org/officeDocument/2006/relationships/image" Target="../media/image4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ensenyament.gencat.cat/web/.content/home/arees-actuacio/empreses-fpdual/Manual-suport-orientacions-tutoria-empresa.pdf" TargetMode="External"/><Relationship Id="rId4" Type="http://schemas.openxmlformats.org/officeDocument/2006/relationships/image" Target="../media/image47.png"/><Relationship Id="rId5" Type="http://schemas.openxmlformats.org/officeDocument/2006/relationships/image" Target="../media/image45.png"/><Relationship Id="rId6" Type="http://schemas.openxmlformats.org/officeDocument/2006/relationships/image" Target="../media/image5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2.jpg"/><Relationship Id="rId4" Type="http://schemas.openxmlformats.org/officeDocument/2006/relationships/image" Target="../media/image51.jpg"/><Relationship Id="rId5" Type="http://schemas.openxmlformats.org/officeDocument/2006/relationships/image" Target="../media/image52.jpg"/><Relationship Id="rId6" Type="http://schemas.openxmlformats.org/officeDocument/2006/relationships/image" Target="../media/image49.jpg"/><Relationship Id="rId7" Type="http://schemas.openxmlformats.org/officeDocument/2006/relationships/image" Target="../media/image59.jpg"/><Relationship Id="rId8" Type="http://schemas.openxmlformats.org/officeDocument/2006/relationships/image" Target="../media/image5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ww.youtube.com/watch?v=BKezUd_xw20&amp;feature=youtube_gdata_player" TargetMode="External"/><Relationship Id="rId4" Type="http://schemas.openxmlformats.org/officeDocument/2006/relationships/image" Target="../media/image54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714375" y="2141538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3200"/>
              <a:t>Formació professional </a:t>
            </a:r>
            <a:br>
              <a:rPr lang="ca-ES" sz="3200"/>
            </a:br>
            <a:r>
              <a:rPr lang="ca-ES" sz="3200"/>
              <a:t>en alternança i DUAL </a:t>
            </a:r>
            <a:endParaRPr/>
          </a:p>
        </p:txBody>
      </p:sp>
      <p:sp>
        <p:nvSpPr>
          <p:cNvPr id="81" name="Google Shape;81;p1"/>
          <p:cNvSpPr/>
          <p:nvPr/>
        </p:nvSpPr>
        <p:spPr>
          <a:xfrm>
            <a:off x="728663" y="3643541"/>
            <a:ext cx="77724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Noto Sans Symbols"/>
              <a:buNone/>
            </a:pPr>
            <a:r>
              <a:rPr b="1" i="1" lang="ca-ES" sz="4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Suport formació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Noto Sans Symbols"/>
              <a:buNone/>
            </a:pPr>
            <a:r>
              <a:rPr b="1" i="1" lang="ca-ES" sz="4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Tutoria dual d’empresa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1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b="0" i="1" lang="ca-E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Abril 2018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5113" y="5589588"/>
            <a:ext cx="10922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idx="4294967295" type="title"/>
          </p:nvPr>
        </p:nvSpPr>
        <p:spPr>
          <a:xfrm>
            <a:off x="684213" y="188913"/>
            <a:ext cx="7773987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ca-ES"/>
            </a:br>
            <a:r>
              <a:rPr lang="ca-ES"/>
              <a:t>Funcions empresa i centre educatiu</a:t>
            </a:r>
            <a:endParaRPr/>
          </a:p>
        </p:txBody>
      </p:sp>
      <p:sp>
        <p:nvSpPr>
          <p:cNvPr id="187" name="Google Shape;187;p10"/>
          <p:cNvSpPr txBox="1"/>
          <p:nvPr>
            <p:ph idx="4294967295" type="body"/>
          </p:nvPr>
        </p:nvSpPr>
        <p:spPr>
          <a:xfrm>
            <a:off x="684213" y="1254125"/>
            <a:ext cx="8135937" cy="493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b="1" lang="ca-ES" sz="1600"/>
              <a:t>Principals funcions de l’empresa o entitat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ca-ES"/>
              <a:t>Acollir l’alumnat en la modalitat d’estada acordada.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ca-ES"/>
              <a:t>Assignació del lloc d’estada adequat en relació amb els continguts del currículum.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ca-ES"/>
              <a:t>Designar les persones tutores que faran l'acolliment, la transferència de coneixement, seguiment i les valoracions corresponents al llarg de l'estada de l'alumne, i la coordinació amb la persona responsable del seguiment designada pel centre educatiu. 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600"/>
              <a:buChar char="□"/>
            </a:pPr>
            <a:r>
              <a:rPr b="1" lang="ca-ES" sz="1600"/>
              <a:t>Principals funcions del centre educatiu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ca-ES"/>
              <a:t>Programació, organització i coordinació del projecte formatiu conjunt.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ca-ES"/>
              <a:t>Establir acords per definir conjuntament amb les empreses el perfil de l’alumnat que cursarà la formació professional en alternança.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ca-ES"/>
              <a:t>Designar a la persona responsable per a fer el seguiment de l’alumnat durant l’estada a l’empresa i establiment de les accions correctores necessàries.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ca-ES"/>
              <a:t>Donar suport i formació a les persones tutores d’empresa .</a:t>
            </a:r>
            <a:endParaRPr b="1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ca-ES"/>
              <a:t>Avaluació dels aprenentatges que estiguin relacionats amb les activitats desenvolupades a l’empresa amb les aportacions de la informació dels tutors/es d’empresa.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684213" y="188913"/>
            <a:ext cx="7773987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Modalitats d’alternança i límit horari</a:t>
            </a:r>
            <a:endParaRPr/>
          </a:p>
        </p:txBody>
      </p:sp>
      <p:sp>
        <p:nvSpPr>
          <p:cNvPr id="193" name="Google Shape;193;p11"/>
          <p:cNvSpPr txBox="1"/>
          <p:nvPr>
            <p:ph idx="1" type="body"/>
          </p:nvPr>
        </p:nvSpPr>
        <p:spPr>
          <a:xfrm>
            <a:off x="571500" y="1341438"/>
            <a:ext cx="7773988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b="1" lang="ca-ES" sz="1800">
                <a:solidFill>
                  <a:srgbClr val="7F7F7F"/>
                </a:solidFill>
              </a:rPr>
              <a:t>Alternança simple:</a:t>
            </a:r>
            <a:r>
              <a:rPr lang="ca-ES" sz="1800">
                <a:solidFill>
                  <a:srgbClr val="7F7F7F"/>
                </a:solidFill>
              </a:rPr>
              <a:t> combinació de la formació al centre educatiu i de l’activitat a l’empresa de l’alumnat </a:t>
            </a:r>
            <a:r>
              <a:rPr b="1" lang="ca-ES" sz="1800" u="sng">
                <a:solidFill>
                  <a:srgbClr val="7F7F7F"/>
                </a:solidFill>
              </a:rPr>
              <a:t>sense que comporti el reconeixement acadèmic</a:t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611188" y="2373313"/>
            <a:ext cx="7773987" cy="191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□"/>
            </a:pP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Formació dual: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combinació de la formació al centre educatiu i de l’activitat a l’empresa de l’alumnat </a:t>
            </a:r>
            <a:r>
              <a:rPr b="1" lang="ca-E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 reconeixement acadèmic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dels aprenentatges assolits per l’alumnat mitjançant: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ca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treball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ca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desenvolupament de la beca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ca-E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 voluntariat (en entitats sense ànim lucratiu)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611188" y="4305300"/>
            <a:ext cx="5500687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□"/>
            </a:pP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Límit horari: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general, la dedicació màxima, inclosa la formació i el treball, no superarà les 40 hores setmanals ni les 8 diàries.</a:t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 rot="-342352">
            <a:off x="2311400" y="5118100"/>
            <a:ext cx="6807200" cy="855663"/>
          </a:xfrm>
          <a:prstGeom prst="roundRect">
            <a:avLst>
              <a:gd fmla="val 16667" name="adj"/>
            </a:avLst>
          </a:prstGeom>
          <a:noFill/>
          <a:ln cap="flat" cmpd="dbl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E08B8"/>
              </a:buClr>
              <a:buSzPts val="2000"/>
              <a:buFont typeface="Noto Sans Symbols"/>
              <a:buNone/>
            </a:pPr>
            <a:r>
              <a:rPr b="1" lang="ca-ES" sz="2000">
                <a:solidFill>
                  <a:srgbClr val="2E08B8"/>
                </a:solidFill>
                <a:latin typeface="Arial"/>
                <a:ea typeface="Arial"/>
                <a:cs typeface="Arial"/>
                <a:sym typeface="Arial"/>
              </a:rPr>
              <a:t>Cal que el tutor/a dual d’empresa identifiqui clarament el tipus de col·laboració que es realitza</a:t>
            </a:r>
            <a:endParaRPr/>
          </a:p>
        </p:txBody>
      </p:sp>
      <p:pic>
        <p:nvPicPr>
          <p:cNvPr descr="Resultat d'imatges de horario"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01702">
            <a:off x="6143625" y="3186113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Conveni de col·laboració</a:t>
            </a:r>
            <a:endParaRPr/>
          </a:p>
        </p:txBody>
      </p:sp>
      <p:sp>
        <p:nvSpPr>
          <p:cNvPr id="203" name="Google Shape;203;p12"/>
          <p:cNvSpPr txBox="1"/>
          <p:nvPr>
            <p:ph idx="1" type="body"/>
          </p:nvPr>
        </p:nvSpPr>
        <p:spPr>
          <a:xfrm>
            <a:off x="611188" y="1341438"/>
            <a:ext cx="7773987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ca-ES" sz="1700"/>
              <a:t>Les empreses, entitats o centres educatius que tinguin iniciatives per a la formació professional en alternança es poden adreçar als Serveis Territorials del Departament d’Ensenyament o al Consorci d’Educació de Barcelona.</a:t>
            </a:r>
            <a:endParaRPr/>
          </a:p>
          <a:p>
            <a:pPr indent="-234950" lvl="0" marL="342900" rtl="0" algn="l">
              <a:spcBef>
                <a:spcPts val="34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ca-ES" sz="1700"/>
              <a:t>La col·laboració entre la titularitat dels centres educatius i les empreses, entitats o associacions per desenvolupar conjuntament la formació en alternança s'articula mitjançant la signatura d’un </a:t>
            </a:r>
            <a:r>
              <a:rPr b="1" lang="ca-ES" sz="1700"/>
              <a:t>conveni</a:t>
            </a:r>
            <a:r>
              <a:rPr lang="ca-ES" sz="1700"/>
              <a:t>.</a:t>
            </a:r>
            <a:endParaRPr/>
          </a:p>
          <a:p>
            <a:pPr indent="-234950" lvl="0" marL="342900" rtl="0" algn="l">
              <a:spcBef>
                <a:spcPts val="34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b="1" lang="ca-ES" sz="1700"/>
              <a:t>Cada curs acadèmic, la comissió de seguiment del conveni acordarà l'organització de l’alternança, </a:t>
            </a:r>
            <a:r>
              <a:rPr lang="ca-ES" sz="1700"/>
              <a:t>concretant les activitats formatives a desenvolupar, la distribució i l'organització horària, els mecanismes de seguiment i avaluació dels alumnes, els procediments previstos per a la resolució d'incidents i altres aspectes que consideri adients. 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 sz="1700"/>
          </a:p>
        </p:txBody>
      </p:sp>
      <p:sp>
        <p:nvSpPr>
          <p:cNvPr id="204" name="Google Shape;204;p12"/>
          <p:cNvSpPr/>
          <p:nvPr/>
        </p:nvSpPr>
        <p:spPr>
          <a:xfrm>
            <a:off x="6429375" y="4643438"/>
            <a:ext cx="1785938" cy="100012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588" y="4792663"/>
            <a:ext cx="2411412" cy="206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idx="4294967295"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Modalitats de contractació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://www.torressegre.cat/fotos/torressegre/Contracte2.jpg" id="213" name="Google Shape;213;p13"/>
          <p:cNvSpPr/>
          <p:nvPr/>
        </p:nvSpPr>
        <p:spPr>
          <a:xfrm>
            <a:off x="155575" y="-1790700"/>
            <a:ext cx="4810125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torressegre.cat/fotos/torressegre/Contracte2.jpg"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988" y="0"/>
            <a:ext cx="2386012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/>
          <p:nvPr>
            <p:ph idx="4294967295" type="body"/>
          </p:nvPr>
        </p:nvSpPr>
        <p:spPr>
          <a:xfrm>
            <a:off x="684213" y="1196975"/>
            <a:ext cx="8299450" cy="59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ca-ES" sz="1600"/>
              <a:t>Qualsevol modalitat de contracte laboral*.  Es consideren els més adients: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600"/>
              <a:buChar char="□"/>
            </a:pPr>
            <a:r>
              <a:rPr b="1" lang="ca-ES" sz="1600"/>
              <a:t>Contracte per a la formació i l’aprenentatge**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ca-ES" sz="1100"/>
              <a:t>	</a:t>
            </a:r>
            <a:r>
              <a:rPr lang="ca-ES" sz="1400"/>
              <a:t>Edat màxima, 30 anys. Durada: Mínim 1 any i màxim 3 anys.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Jornada: 40 h/setmana (inclou la formació realitzada al centre, mínim 25% de la jornada el 1r any)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Bonificacions SS: 100% quotes per empreses de menys de 250 treb. (75% per empreses més grans) sempre i quan l’aprenent estigui inscrit com a demandant d’ocupació. 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En cas de posterior contractació indefinida, reduccions de fins a 1800 €/any durant 3 anys.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Retribució: segons normativa i en proporció a les hores d’estada a l’empresa.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600"/>
              <a:buChar char="□"/>
            </a:pPr>
            <a:r>
              <a:rPr b="1" lang="ca-ES" sz="1600"/>
              <a:t>Contracte a temps parcial amb vinculació formativa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b="1" lang="ca-ES" sz="1400"/>
              <a:t>	</a:t>
            </a:r>
            <a:r>
              <a:rPr lang="ca-ES" sz="1400"/>
              <a:t>Edat màxima, 30 anys. Durada temporal o indefinida.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La jornada no haurà de ser superior al 50% de la que correspongui a un treballador a temps complert.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Bonificacions SS sobre les contingències comuns.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Retribució: segons normativa i en proporció a les hores d’estada a l’empresa.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______</a:t>
            </a:r>
            <a:endParaRPr sz="1200"/>
          </a:p>
          <a:p>
            <a:pPr indent="-342900" lvl="0" marL="342900" rtl="0" algn="l">
              <a:spcBef>
                <a:spcPts val="22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ca-ES" sz="1100"/>
              <a:t>* Es poden consultar els models de contracte a la pàgina web del “Ministerio de Empleo y Seguridad Social (SEPE)”. </a:t>
            </a:r>
            <a:endParaRPr/>
          </a:p>
          <a:p>
            <a:pPr indent="-342900" lvl="0" marL="342900" rtl="0" algn="l">
              <a:spcBef>
                <a:spcPts val="22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ca-ES" sz="1100"/>
              <a:t>** Prèviament a la formalització del contracte de formació i aprenentatge, l'empresa o entitat ha de sol·licitar la corresponent autorització d'inici de l'activitat formativa, tal com recull l'article 6 de l'Ordre ESS/2518/2013, de 26 de desembre.</a:t>
            </a:r>
            <a:endParaRPr/>
          </a:p>
          <a:p>
            <a:pPr indent="-342900" lvl="0" marL="342900" rtl="0" algn="l">
              <a:spcBef>
                <a:spcPts val="22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i="1" sz="1100">
              <a:solidFill>
                <a:srgbClr val="7F7F7F"/>
              </a:solidFill>
            </a:endParaRPr>
          </a:p>
          <a:p>
            <a:pPr indent="-342900" lvl="0" marL="342900" rtl="0" algn="l">
              <a:spcBef>
                <a:spcPts val="22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rgbClr val="7F7F7F"/>
              </a:solidFill>
            </a:endParaRPr>
          </a:p>
          <a:p>
            <a:pPr indent="-342900" lvl="0" marL="342900" rtl="0" algn="l">
              <a:spcBef>
                <a:spcPts val="22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rgbClr val="7F7F7F"/>
              </a:solidFill>
            </a:endParaRPr>
          </a:p>
          <a:p>
            <a:pPr indent="-285750" lvl="1" marL="742950" rtl="0" algn="l">
              <a:spcBef>
                <a:spcPts val="22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idx="4294967295"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Beca</a:t>
            </a:r>
            <a:endParaRPr/>
          </a:p>
        </p:txBody>
      </p:sp>
      <p:sp>
        <p:nvSpPr>
          <p:cNvPr id="221" name="Google Shape;221;p14"/>
          <p:cNvSpPr txBox="1"/>
          <p:nvPr>
            <p:ph idx="4294967295" type="body"/>
          </p:nvPr>
        </p:nvSpPr>
        <p:spPr>
          <a:xfrm>
            <a:off x="684213" y="1196975"/>
            <a:ext cx="7773987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b="1" lang="ca-ES" sz="1400"/>
              <a:t>Beca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Mínim 2 mesos i màxim de 10 dins d’un curs escolar (possibilitat d’una pròrroga)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L’empresa o entitat gestiona alta a la Seguretat Social com a becari (compte de cotització becaris).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Bonificacions 100% SS.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Import: a acordar entre l’empresa i el titular del centre (referència mínima: IPREM, proporcional al  nombre d’hores efectivament realitzades).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</a:t>
            </a:r>
            <a:r>
              <a:rPr b="1" lang="ca-ES" sz="1400"/>
              <a:t>IMPORTANT: Aquesta modalitat no es pot desenvolupar amb alternança simple.</a:t>
            </a:r>
            <a:endParaRPr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Char char="□"/>
            </a:pPr>
            <a:r>
              <a:rPr b="1" lang="ca-ES" sz="1400">
                <a:solidFill>
                  <a:srgbClr val="7F7F7F"/>
                </a:solidFill>
              </a:rPr>
              <a:t>Voluntariat*</a:t>
            </a:r>
            <a:endParaRPr b="1" sz="1400">
              <a:solidFill>
                <a:srgbClr val="7F7F7F"/>
              </a:solidFill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Char char="□"/>
            </a:pPr>
            <a:r>
              <a:rPr b="1" lang="ca-ES" sz="1400"/>
              <a:t>FCT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La finalitat és promoure el coneixement mutu entre l'alumne i l'equip humà de l'empresa, abans de formalitzar una relació contractual, becada o de voluntariat. 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/>
              <a:t>	Es considera convenient que en els cicles de 2.000 hores de durada, durant el tercer trimestre del  primer curs, l'alumne iniciï la seva integració a l'empresa o entitat mitjançant el mòdul d'FCT i que arribi a fer, com a màxim, 100 hores. </a:t>
            </a:r>
            <a:endParaRPr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>
                <a:solidFill>
                  <a:srgbClr val="7F7F7F"/>
                </a:solidFill>
              </a:rPr>
              <a:t>______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ca-ES" sz="1400">
                <a:solidFill>
                  <a:srgbClr val="7F7F7F"/>
                </a:solidFill>
              </a:rPr>
              <a:t>* Únicament en el cas que l'estada formativa en alternança simple o amb formació dual es faci en una entitat sense ànim de lucre (associació, fundació, patronat, etc.), inscrita en el cens d'entitats de voluntariat creat per la Resolució de 7 de gener de 1994.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i="1" sz="1400">
              <a:solidFill>
                <a:srgbClr val="7F7F7F"/>
              </a:solidFill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7F7F7F"/>
              </a:solidFill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7F7F7F"/>
              </a:solidFill>
            </a:endParaRPr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7F7F7F"/>
              </a:solidFill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3024188" y="5884118"/>
            <a:ext cx="5988050" cy="857250"/>
          </a:xfrm>
          <a:prstGeom prst="roundRect">
            <a:avLst>
              <a:gd fmla="val 16667" name="adj"/>
            </a:avLst>
          </a:prstGeom>
          <a:noFill/>
          <a:ln cap="flat" cmpd="dbl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E08B8"/>
              </a:buClr>
              <a:buSzPts val="2000"/>
              <a:buFont typeface="Noto Sans Symbols"/>
              <a:buNone/>
            </a:pPr>
            <a:r>
              <a:rPr b="1" lang="ca-ES" sz="2000">
                <a:solidFill>
                  <a:srgbClr val="2E08B8"/>
                </a:solidFill>
                <a:latin typeface="Arial"/>
                <a:ea typeface="Arial"/>
                <a:cs typeface="Arial"/>
                <a:sym typeface="Arial"/>
              </a:rPr>
              <a:t>El tutor/a dual d’empresa ha de conèixer si l’alumne està contractat o becat</a:t>
            </a:r>
            <a:endParaRPr/>
          </a:p>
        </p:txBody>
      </p:sp>
      <p:pic>
        <p:nvPicPr>
          <p:cNvPr descr="http://blocs.xtec.cat/projectebruixola/files/2011/10/Beques.gif" id="225" name="Google Shape;2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20413">
            <a:off x="7497788" y="114971"/>
            <a:ext cx="1415896" cy="141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idx="4294967295" type="title"/>
          </p:nvPr>
        </p:nvSpPr>
        <p:spPr>
          <a:xfrm>
            <a:off x="684213" y="188913"/>
            <a:ext cx="7773987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ca-ES"/>
            </a:br>
            <a:r>
              <a:rPr lang="ca-ES"/>
              <a:t>Acord formatiu</a:t>
            </a:r>
            <a:endParaRPr/>
          </a:p>
        </p:txBody>
      </p:sp>
      <p:sp>
        <p:nvSpPr>
          <p:cNvPr id="231" name="Google Shape;231;p15"/>
          <p:cNvSpPr txBox="1"/>
          <p:nvPr>
            <p:ph idx="4294967295" type="body"/>
          </p:nvPr>
        </p:nvSpPr>
        <p:spPr>
          <a:xfrm>
            <a:off x="684213" y="1254125"/>
            <a:ext cx="777398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ca-ES" sz="1600"/>
              <a:t> *    Per tal de concretar la planificació de l'estada a l'empresa, cal signar un acord de formació per a cada alumne on es recullin les activitats formatives que cal desenvolupar, les dades de l'empresa, el centre educatiu i l'alumne, i les condicions de desenvolupament.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sreverte\Dropbox\en curs\qBID\qDID DUAL\documents\mostra qBID FCT i dual beca\REF05dual1.jpg"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3" y="2420938"/>
            <a:ext cx="2995612" cy="37449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C:\Users\sreverte\Dropbox\en curs\qBID\qDID DUAL\documents\mostra qBID FCT i dual beca\REF05dual2.jpg" id="235" name="Google Shape;2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2363" y="2349500"/>
            <a:ext cx="2997200" cy="3743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36" name="Google Shape;236;p15"/>
          <p:cNvSpPr/>
          <p:nvPr/>
        </p:nvSpPr>
        <p:spPr>
          <a:xfrm rot="-342352">
            <a:off x="2914650" y="5295900"/>
            <a:ext cx="6184900" cy="1116013"/>
          </a:xfrm>
          <a:prstGeom prst="roundRect">
            <a:avLst>
              <a:gd fmla="val 16667" name="adj"/>
            </a:avLst>
          </a:prstGeom>
          <a:noFill/>
          <a:ln cap="flat" cmpd="dbl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E08B8"/>
              </a:buClr>
              <a:buSzPts val="2000"/>
              <a:buFont typeface="Noto Sans Symbols"/>
              <a:buNone/>
            </a:pPr>
            <a:r>
              <a:rPr b="1" lang="ca-ES" sz="2000">
                <a:solidFill>
                  <a:srgbClr val="2E08B8"/>
                </a:solidFill>
                <a:latin typeface="Arial"/>
                <a:ea typeface="Arial"/>
                <a:cs typeface="Arial"/>
                <a:sym typeface="Arial"/>
              </a:rPr>
              <a:t>Cal que el tutor/a dual d’empresa es familiaritzi amb el document “acord formatiu de l’alumne” i amb el pla d’activitats del BID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idx="4294967295"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Formació dual: organització de l’estada</a:t>
            </a:r>
            <a:endParaRPr/>
          </a:p>
        </p:txBody>
      </p:sp>
      <p:sp>
        <p:nvSpPr>
          <p:cNvPr id="242" name="Google Shape;242;p16"/>
          <p:cNvSpPr txBox="1"/>
          <p:nvPr>
            <p:ph idx="4294967295" type="body"/>
          </p:nvPr>
        </p:nvSpPr>
        <p:spPr>
          <a:xfrm>
            <a:off x="684213" y="1279525"/>
            <a:ext cx="7773987" cy="3878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ca-ES" sz="1500"/>
              <a:t>L’alternança es pot organitzar per dies a la setmana, per setmanes, per quinzenes o altres distribucions que s’acordin.</a:t>
            </a:r>
            <a:endParaRPr/>
          </a:p>
          <a:p>
            <a:pPr indent="-247650" lvl="0" marL="3429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500"/>
              <a:buChar char="□"/>
            </a:pPr>
            <a:r>
              <a:rPr lang="ca-ES" sz="1500"/>
              <a:t>La formació a realitzar en el centre educatiu es concentrarà, de forma prioritària i intensiva, durant el primer curs del cicle formatiu (fins una estimació de 990 hores). És aconsellable cursar les UF implicades en la formació dual a segon curs, en alternança amb l’activitat formativa a l’empresa.</a:t>
            </a:r>
            <a:endParaRPr/>
          </a:p>
          <a:p>
            <a:pPr indent="-247650" lvl="0" marL="3429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500"/>
              <a:buChar char="□"/>
            </a:pPr>
            <a:r>
              <a:rPr lang="ca-ES" sz="1500"/>
              <a:t>Es considera convenient que en els cicles de 2.000 hores de durada, durant el tercer trimestre del primer curs, l'alumne iniciï la seva integració a l'empresa mitjançant el mòdul d'FCT i que arribi a fer, com a màxim, 100 hores.</a:t>
            </a:r>
            <a:endParaRPr/>
          </a:p>
          <a:p>
            <a:pPr indent="-247650" lvl="0" marL="3429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500"/>
              <a:buChar char="□"/>
            </a:pPr>
            <a:r>
              <a:rPr lang="ca-ES" sz="1500">
                <a:solidFill>
                  <a:srgbClr val="7F7F7F"/>
                </a:solidFill>
              </a:rPr>
              <a:t>Pot establir-se una distribució del cicle formatiu superior als dos cursos, en general tres cursos, mitjançant distribucions temporals extraordinàries. </a:t>
            </a:r>
            <a:endParaRPr/>
          </a:p>
          <a:p>
            <a:pPr indent="-342900" lvl="0" marL="342900" rtl="0" algn="just"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500"/>
          </a:p>
        </p:txBody>
      </p:sp>
      <p:sp>
        <p:nvSpPr>
          <p:cNvPr id="243" name="Google Shape;243;p16"/>
          <p:cNvSpPr/>
          <p:nvPr/>
        </p:nvSpPr>
        <p:spPr>
          <a:xfrm rot="-342352">
            <a:off x="3268663" y="4864100"/>
            <a:ext cx="5784850" cy="1495425"/>
          </a:xfrm>
          <a:prstGeom prst="roundRect">
            <a:avLst>
              <a:gd fmla="val 16667" name="adj"/>
            </a:avLst>
          </a:prstGeom>
          <a:noFill/>
          <a:ln cap="flat" cmpd="dbl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E08B8"/>
              </a:buClr>
              <a:buSzPts val="1800"/>
              <a:buFont typeface="Noto Sans Symbols"/>
              <a:buNone/>
            </a:pPr>
            <a:r>
              <a:rPr b="1" lang="ca-ES" sz="1800">
                <a:solidFill>
                  <a:srgbClr val="2E08B8"/>
                </a:solidFill>
                <a:latin typeface="Arial"/>
                <a:ea typeface="Arial"/>
                <a:cs typeface="Arial"/>
                <a:sym typeface="Arial"/>
              </a:rPr>
              <a:t>Cal assegurar que el tutor/a dual d’empresa ha rebut la informació en referència a l’organització de l’alternança, el procediment d’accés de l’alumnat i els aprenentatges rellevants desenvolupats prèviament al centre</a:t>
            </a:r>
            <a:endParaRPr/>
          </a:p>
        </p:txBody>
      </p:sp>
      <p:sp>
        <p:nvSpPr>
          <p:cNvPr descr="data:image/jpeg;base64,/9j/4AAQSkZJRgABAQAAAQABAAD/2wCEAAkGBxQTEhUUExQWFRUXGBkYGRgYFxgYGhwYHBcXGB0YGxcYHCglGBonHBgWITEhJSkrLi4uFx8zODMsNygtLisBCgoKDg0OGxAQGy8lHCQsLC0wNDQsLCwsLDAsLCwsLDcsLCwsLCwsLCwsLCwsLCwsLCwsLCwsLCwsLCwsLCwsLP/AABEIAMoA8AMBIgACEQEDEQH/xAAcAAACAgMBAQAAAAAAAAAAAAAABgUHAgMEAQj/xABEEAACAQIDBAcECAMHBAMBAAABAgMAEQQFIQYSMUEHEyJRYXGBMkKRsRQjUmJyocHRM6KyFUNzgpLh8CU0U2Mkg7MI/8QAGQEBAAMBAQAAAAAAAAAAAAAAAAEEBQMC/8QAKxEAAgICAgECBAYDAAAAAAAAAAECEQMEITESIkFCUXGxEyNhkeHwFDJD/9oADAMBAAIRAxEAPwC8aK0SYtFZULqGb2VLAE27hzrbvUBlRUdmGe4aD+NNHH+JgD38KW816UMvhNusaQ2BtGpYa/e4UA6Gi9U5jemWR23MLhLk8CzF2P8A9aL+prPLcyz/ABo7AWBPtMgT4Brk/Cosmi4L1zYrMYoxeSREt9pgPmaryPo6xkv/AHmZyutxdEBAI5i+8PlUrlnRdl8XaaLrn+1Kd4/tQUSGL2/y+PjiUY9yXc/yjWsE22jcExYfFS91oGW/q9h+dT+AyqGEWiiSP8KgfmBXVapIEyfaDMZP+3y4oPtTzIvxRQ39VaMy2ux+HK9fl6KnvSrOzoviQsJKinoCgigOTLMxjmQPE6Op5o28PjXbSfn+xIZziMG/0XFfaTRX+7IvA+dceQbbSLP9EzGIYeaw3X3vq5O+xIAHxPpQD5RXitevaAKKKKAKKKKAKKKKAKKKKAK8JqPzzOYcLE0szBVHfxJ5KBzJqoMj6Q8fi8cvVqBEzKm5uF1jVmHaYr72h1OlCS3s6zSPDxmSRgByubXPdS9Bttcfwr+IfT+mo7bwiWYRsAyqo0IvqeJ+FqTcy2XEcKz4aUpIWYGLkQOYPLyPGqs8rcnGPFGji1YrGpzV3+5ceT5qk6lluCOIPL96kqoXZfbR4pAJdGGm9wHk4/Wrvy3FiWMOvP8A5auuOd8Psq7GKMX5Q6Kn6cs0iWXDKu99Ii3mB4AK1ve4k3UaD1pGx22+YYtghmc30CRdi/j2dSa+hc7SJ+y8aSMB7yht0HzHOql6QNikSMzYeK1jvOFPAW+za1vKulM4I4Mo6IsZKd5zFCp13j2ied7L58zT7kHRNhYDvSM0zWtY2VfGyjX86juiDbB5QcJO12UAxOTqV4FCSdSNLVagokLOLAZTBCLRRRx/hUD867DUKWmeVo3k6vmm4PaXzbmK3HIkPttI/m5+QqSCP262iGDwrurDrdFQaE3PO3gLmtmwuOebAwySNvuwNzpfieNudVj0tvEcTFBEovGp3rakuxWwPjoP9VWbgsAMHHFuCyKirKPIDt+d73oSMdeE1rbtLobX5io3EYaFf4shPg7/AKChB3TY+NfadR6iuZs5j90M5+6pNaI5ohpHAzeIjsP9TWrZ9IxB9mFE/G9/yUfrQB/aEzexh283YL+VjWvOshixkPV4qNTcctSp71blXRHDOSC8igdyJx9WJrvAoCv9ncxmy2WPA4xjJG5Iw+J5eET34HuN+dWCDUbtBk0WLhaCZd5GHqDyI8RS5s5mUuEmXL8Wxa4P0fEH+8Uf3bf+wD40A7UUUUAUUUUAUUUUAVyZjmCQRtLKwSNBcse79624vELGrO7BUUXZjoAO+vnjpF20fMJQkd1gQkIv2jw32tx8B3UJSsM9z2XOcbGhDJDciNBqVB4uRzbhe17CnvYXAHA4dlX+JIA0hOvaAIsvcNdB4muNMtgyrfCreSUhh7zLHbRN4gW1vy5ip7DYgOqsDo2tZm3sSi0olzBhjJWxVy7FvLFG73JC7hYm5JQ21PfqPiK6baVBLifos8kDmyM+8vcDYgHwuCB6Cp+1eJp3fzNjTmpY0vdcCbtfgd1hIBo1wfxDh+XyqyuhnNjLBLGxu0TLx47rA2/pI+FJW16fUX+8KluglWM+KN+yEjB7rlntr6H41cwO0Ze+lGbSLWzDBb3aX2vnUaVPAi3p/wAvTFWqeAMLEVbszig+kPZs4WUYiE7sbN7twUfje/K9Wh0d7WrjoLHSaIKHB97Swcedj6115rlisDFIAyN3jj/uKpyd5snx94r7mhF/fj5i9vS4oC5tt0xRgBwahpVcHXiBz3b8T+hNLmQ9JyFhFjYzh5QbMbdm/iDqn/Nae8vxqTRLIhDK4uCNRS7tTs1hp3HXKB1nZDjRg9tDvePC1eWSVnhsQMbnSlblTMCCNeymt+HO1Xsy3BB1BpF2Y2RwuXzGU4gyPu7oDWG7fjoL68Kaf7aU+wkj/hU/rUg1ZO5SR8Odd2zJ+A8vSpKPDKCSFAJ1JtrUS4leaORYim6CG3iNVPgKnBQg9FFFFAFFFFAFRG0uRJi4TE91NwyOPaRx7LqeRBqXooBZ2Nzp5Q8GI0xWHIWXlvA+zKv3WtTNSXtvhjh5Isyj4wdmcAe3h20N/FT2h603wShgGU3UgEEcCCLigNtFFFAFa5pVUEsQFGpJNgB3knhXruACToO+qL6Sdt3xrHD4S5w4IV2UHtuTYAsNNwkEAc/SobolKzV0h7cnHyDDQXXDhu01ixcgjt2Avujja1TWy2yiYRVeRQZ/aD63F72G63skKR43rbsDsmuBkM01pJdAtiQE4hra2e9/Dh41IZbmTT9Y0gsyyuhHdY3X13WWs7Z2VKDWN8rst4cLUl5IW9t97rkc3O8trk8wfHzrZsvm4UiN27J9k9x7qn82y4TxlDoeKnuNV1OGiYo4swOv7iuWKssPF9nTJcJWhj2/yzrAHUdpRZgONuR8TSzlm0zwjcmQsBwYce7UVK5dm5FlcFvvXu3rXbm2LwCKGKmRtewGKm5GpJ5DnXTGnFLHJWFklFucHRDZznK4oRwwXZ5HAAOgvyFz4kVbfRpsicBC++29JKVL9w3bgAfEmkjo62DedxicUtoiCY4yON7WbjcC2oNXNGlhYcBoKv48agqRVz5pZZeTM6KKK6HE04mAMLGkDbvIhPhnBTekQErbQ3GtvHyqxai83h4N6H9KArToLzr+NhXf7LxqT+IOB/KatqaBWtvAGxuL94518/Y8jLc3WRQQm8H7uy/tAeAJPwr6Chk3gCOBFx60B4MOt77ov32F62WrVisUkYu7BR3k2qNfP04Rq0h4aKbfGgJe1eE1Eq+KfU7kQtw4m/jekTpCz6eIrg4pjLNNo4AAKgkAAW5tf4CgLQikDC4II7xqKzqA2fwK4DCRRG5I47oJ7R1PDxrpObsfYgkbzFvnQEtXlRXXYpuCRoPvEk/lQ2CxDe1Pu/gQfM0BKFqxEwva4v3XFQs+UQDWaVm/FJYfC9bsuw+FVh1XV79jaxBa3PnQEniIFdGRhdWBUjvBFjS9sDvJhzhnN3wztCT3qNUPqhWmal3DjqsykHLEQI4H34WKt67sifAUAxVhJJa5JAA5ngPOhmtzqlekvbpsU/0HBm6E7ruCPrDp2FNx2eNzfU1DaXLJSs09Im3TY6QYPCH6otus4J+sPdoNIxx8alNg8gfCwuJGuZSpZNN0bt7HUamuXY3Y9cOFll1m5Dkvh4mnIrWFu7rl6IdGnr6yj6pHpqJ2rwxwMwxPGCcKs9vclUWSUDmCCVPpUvDJusD3G9ZY9xNcSKHU6FTwt3f71w1s0McX5c3SOmaE5SVexEYzEboFrG/DW48/Gl/HZcs2jAljwI4+dYYqOTAp1e4ZYL3RrnejH2L8x51w5htdHHF9VfrH0JItu/v6VaxQa5x8nGc0+JEZmmBfD3VWEj890Hsjx8fCnDYXo3frBPjOAsVj472l7t3Ad3OpLo/2YugnZ0bfsTusHB1vYkE3NWUq2rTw2+1/JRyNex4kYFgOA4Cs6KKsHMKKKKAK04mLeUjvrdRQFL9MOXb0cU1r7jFGP3W4eWo/OrB6OM0OIwELkWIXcOt/Z7N/W1cO3GWdbBPGBqVLKeOvG9qWugvMSY5ofssG4cmB5+YapBM9L+fyYaGNY4t7rCfrD7KMpUgEcyQT8DUhsNtpBjV3QBFMBdo+F+8qfeHypjzfAJPC8cihlZSLEX5VRmd7IzYRUxmFLsikkkavGQeOnFfH415BcG2m0iYHDmU2Lnsxr9p/2HE1WGwWUyTO+YSkndkFifeYntN5D9fClrEZhis0mgjkbffSNdLAAnVzbnwJPhV7Pla4fAiFB2Y0A8yLEn1NzQkmJ5GVSVXePcCBXEZsS3CNE/E1z8BXZHITGCLElQddBwrkKYlr9qJB4AsakgxODxDe1OF8ET968OSg+3LK3m1h8AKzGWufankPgLKPlWa5PHz3m/ExP60ByPl+DX2hH/mYH5mu3AYaEDeiVQO8Ct6YNBwRR6CtwWgA1F47BlsTh5BwjEqt5OE/VRUmTVS9J23zEnA4G7yMSkjJ2jfh1abvvX4nwtUWDT0j7eSTSHA4C7E3WR01JvYbqkcF47zf71hsXscuHUPKoM2vO6qOQA79K27D7NfRIrvYzPqdB2ARYoGGpB5620FNANYm/u+V44dGpra3ivKRmBXlq8vSd0g7UHDIIojaVxfe+wo5+Z4DyNZuLE8klFFrJNQVsYsdnOGhYLNPHGT9oi48SO6pZluoZfYPsnkb87870hbH7DqoXE4wM8z9tY34KOIaQHVmPGx0HymukHMGOGEe+VLMCLaEbvMW+Van+BBLwT5Kv4s2vNrg3bR5kVAghTrJ5NFQC9h9oj96kdk+juCGMnFRpPM+rbwDKv3Vv+Z51M7H4OEwx4hIwskyKztqSTbUXPK/LhTEBV/V1VhjXuUc2Z5HZrw2HWNQqKFUcAAAB6CttFFWziFFFFAFFFFAFFFFARWbjVT51UPRo/0fNMRCbgEsB5K9xf0YVcecL2QfGqhZOqz7ThIl/wCX91qQXZalfZ7MIlSRXZfbbs8bjhw50y4V95FPeK8iwiKbqignmAKgELhMPEjmSDC2YqFLWCdkEm2viayx8eKljZNyJAwtqxJ/Kp6i1AasLHuoq9wA+ArbRRQBRRRQBXl6DVcdJe3ZgP0TCdvFSaHdG8UB4AAe+eQ5caWDk6TekAxk4PBHfxDdl2TtFBY9lbcZPlXDsdsiuDAkezYg+9r2AQOyAfe7zWexuywwQMjsHxMg7THXq+JKqTqXJOrXpirG3tz/AJwf1NLV1vjke1lesCa7cFhQQXkuEHDx8qyoY3OVfuX5zUVbNeHg3hvE2UcT+g76rHpYUfSVk3QAFTd8Qp4X5+NPu0+0qQi54+5GDqe4n96Xch2HmzN3mzHrYoxpEg7DAgkHssui8LHwrV0cXquPXz+Zm7E7Xq7OqPpBw0ih3bdZhfd46/ZvS5F9IzOcCJXZGbdMoHYjXmb9/wCtTme9EeGggmmE8zCNGcKwTiATYkAX1A/On7o7Cf2dhmRQu9GCbC1zzPrWrHGou0Vp5pSVMmsrwYhijiBJCKFBPE2Fq66LUV0OIUUUUAUUUUAUUUUAUUUUBw5sPqj6VUueaZ3hdOKfo9W5mn8NvT51U+0C3zjB2/8AGSfTeqUC3MAPq18q3GQd4rRhHtEpbSy3N9AB591QeFwsM+Ima6yrZCCGuOBB1U2qATE2awr7UqD/ADD9KXdpdvcPhkuLyOb7oGgJHeTy8alMzGFwkLTOiKqDuFyeQHeSarbZPL3zXGHE4hQIYiLIBZb6lYx320J/3oB56P8AFYmfDmfEuD1huiBQoRRf117jwtTPJKqi7EAeJtUVs4fqX5ASSD03j8K4mGBQ9uQSN4sXPwFASU2f4df7xT5XPyr3BZwkrWVX8yhA+JrkgzGK9osPIw7xFYfE1AdI23Ywa9Rh/rMW+iqAW3AdAxUcWPJedqA1dI+3Zw1sLhB1uLk0AXtFL8yB7/cPU1A7J7LrhbyynrMU+rOdQl9SF72udW+FqNkNnTht6aYl8VJq7HUpfioPMnm3pTFWNu73wQZqaur8Uz00Cg10QQC28/s66cz5eHjWTGLk/wC8F6clFGeDhHtOOyOA7z3VCbW7UiIWFmk91OSjvNa9pdoihEUI35joFGoUHhp391SmxexfV/8AyMV2p213WsQhvcHxNx6XrT1tdz4X+v3M7Pmp37/Y49kNiS5+kY4b7tusim+nvXI/LdtpY1YwW1e0b1bMYKKpGe3bFjpNm3csxZHOMgeZIFe9G5/6Zhbf+MfM1HdMk27lkgHvNGv8wrs6Lbf2Zht0kjdOtiNd43416A20UUVJAUUUUAUUUUAUUUUAUUUUBxZq31Z8bCqxxiBs5TXRMOT8WqyM6fsqO80g7NQ9dnOLI1WJIkvy5m35VKBYc2E34DGT7UZS/mpF/wA6pnZPMZcpxrYecARsQr9w7pF8Ndf9qvKkvM9m4swGID6OJLI4GqlR+YN9RUAR9t88fMsWmGw9zGrFFA9572Mh+6OXhrVsbPZQmDgWFOCDU97c2PrSzsVsUuAdpppUdyu6p9kKOftHidPhU9mW0MCo4WQFt02tci9tNQKhEmezUAbCgMLhy5IPMFjUnDhEQdlFXyArRkcRTDxKeIQX+F6XekHbNcBGFQdZiZNIoxqb8N4qNba6d50qSDm6Q9uBg1EEA63GSaIgG9u34FgOZvoOflSxstsyYGbEYlutxcmrM1juHmAebngTytYVt2Z2abDk4jFEy42XVmY36oHkPvkWv3AaVPVkb27X5cDS1Na/XI9oNA+PzrqRAmpsW7uQ/c1kKLfPsaEppHkMAAvIDrwXhfz7hS9tDtCxkEGGHWTubALru/tb4DnWvOs5mmk+jYIdZMfaYcEHC5bkPH9aaNm8khy8wx235597ek53Rd4gdy62rU1NVzpyVR+/1M3PsU6Xf96PditjhhQZJj1k78TxC87Kbce80x5hj0hCl9AzKl+QLGwv3CulmA1vYVXO0W0zY9JYMGitGNGne+7vDW0YHtG448BWu6hHgpRTnKjoh2kYw41t4kmXcjvyDAjT0F71K4fOA00QuxQ9mFV4vbRpm+4OA9arODB4hozZXIA3SLWJYd48iaacuyuVWkbrCh6tUhINygGvDuvxHcTXBZkWnrurR19OLWy4f4yW/OpTooYHLILX94doW94/l3Ur9KOMbEZRHKQFdJlEijgGG8hA8Lm4pg6HZy2WRXFt1nHG+m8dfDyqyimx5oooqSAooooAooooAooooAooooCCzmUb+ugUa/OoHomgLYebFMNcTM7jv3Ad1R8K0dIuY9VhcQ4OpBRfM9n9TTbsvlww+Egh4bkag+dgT+ZqQSbCoPB5C6hgZ3szFiEsup8eNT1FQCNjySEcV3z3uS3zNdX0ZALbigeQtW8moLbHaWPAYZppNTwRObtyAoDRtntVHgIgSN+V+zFEPaZvIa2pI2eyWVZWxuNPWYyTUKeEIPID7djoPdt313ZNlMhdsfjmVsW38KK4KwqeFh9q3w1qSrN39p414R7fuXtXApeqQf8ANa88qJW3VY8d0FjbuAJNImSZTJmY+k4qV1w5JEcUbbpa2hJPJeGtZeDXeZtvhF7Jm8OEuSxT9WbA9q2p7vAfvSrPjJsbMcLgjoNJp9SqeAP2uOnGte3OL6jCLHDuwwpuhjvEystwCiMdQbXN/KrNyLLIYIUSBAiboI7zpxY8z4mtLBory8pdLpFHPnklXv7mnZzZyHBx7sS9ogb8h9tyObH9OFc+PTezLC90cGIc/wCZoFHyamE1FYFN7FYiTuWOIf5Qzt+bj4VppFEWekvMXZsPgImKHEljKw4rAlt63i17ehrXh4Y4lVEARQLKvcLcPE1HbcHczrCMx0eB1Xzvr81+NbsZOGUAe2GFhz4/K1VNlu6NLSgqb9yRBrNDWAqL2gz+LCIWkOpBKjvPCqyTbpFuclHlivtziw2Exka2PV4mBiO7fRh81pt6DZb4BhvM27IeIIA0HZUk6geHM0jxZVK2TY3GTA72IlicXFuyjnta8rubeApu6BZt7CzDfY7ri6kAKpIY9k8yQQT6VpxVIxZu22WnRRRXo8BRRRQBRRRQBRRRQBXhNe1rmNgfI0BVG2bdfisFg+UkvWv+BO/zJ/KrZFVPs+OvzmWS91gVIx3bxJJ+Rq124VLBxZlnEcJCuSWYEhVUsSB4CuJs5nb+FhXPi5CD86QsBt7/ANTIxkfUBQYwDe6G5tveemo0q142BAIIIPAjgfG9QCIgfGEguIY158WNvjVW5niDmuYtJcnCYU7sfIO4Op8QSBr3Ad9PvSNm7RYbqoj9diCY1txC++/oCPVhS/kmWLh4VjQWAH51xzTpHfDDylbJATbt25i/xrKGS4HfXO7etQuZ7VYeE7nWBn+wg3uGttOdZmfBLIuDQjOMOyfzJfqZbtugowve1rqRqaqXZ7bOTC4cQ7nDVSQdL6nQ20vw5VaeUZM2ZKGxcUsEKm6xlrGXxcWuFGlu/ePdT3/ZsJABijsBYdleA4DhVrT1njg1P3KefYuVxKGyvKMVnDEEPGm7vda6HcJHBB4E31HdU+u3WZZY4izGBZI9AsijduBpdXXsty0IBq444lUAKAANAALAeQrRmGAjnQxyosiNxVhcVeqiq3fYvbOdIGCxlljlCyH+7k7DehOjehphwMW6DfixLHzJv+1VFtf0OcZMAx7+pc/0OdfQ/GlrLtvcxy/6mUNdAwCTAk3JBBa+pAGg3Tz50Bb3SHsqcdCpjO7PCS0TeJtdT4Gw+ApEw20skWmMwk0cg0LdWxBt94Ag+hpr2X6T8LiVAlIgkC3feNo1N7W3za99PjT2pBHIj4ivMoKXZ0x5ZY+inDti0rbmEw007nT2CFB+8eXralTpDy/FYWbDTY1o5N8l+rW5VVRkJT71wa+izuL9lb+Quapz/wDoiE2wTi279ct/E9WwF/JT8KiOOMeiZ5pT4bHPpGxMP9kTHTceJerAHG4BUKB4VXfQdtHHBJNDJoJjGVe+gIBAB8DfjUntFEzZBgW7TWChib6Aqy/OwqpULwPf/hFW8eJSj5FdyZ9gA17SH0b7bx4yNImYidV5+8BzvzPfT2K4yTi6Z6R7RRRUAKKKKAKKKKAK5M0nCRSOeCoxPkBXXS50hYrq8uxbcPqmHxFqATuiLDkxmd/bnleQ+XL9fjVp0lbBYXq4MMvMRgnzK3/WnRzYXqWCn9rtlfpZxWKhv1sbaqNd8a/zALXZ0T7ZgquDnIBH8JidCP8Axm/Pupu2OcLAzsyjeckkkD43pB6Q9nIDJ1uALNMTdo4lLKDx3wR7B8OZrySRm3O1u/i3kjIJTsR31UKD7Vjx3m3j5AVI5dtYJ416tHeU6NGikne8LcvHxrn2S6MZJXVsZvlLXI9m/mePwtVwZVk8GGQJBEkajkot8TxPrXlwUnbPccjj0V1BsjmGKt1rrhIzrZTvy+RHsj4mmXJdl8vwOoEZk5ySMrOT368PQU2yR3BB4EW7q448ngXhEnqL/OvSikeHJvs0SbQYce/vfhVj8hXO+0q+7DK3+WplMOo4KB6CtlqkghMHms8jgfR2ReJZyRp4aVNigCgmgI+WfexCRqfYUyP69lB69s/5a1Z9s7h8Ym5iIlccidGHkw1FatmJutV5/wDzOxU/+tTup6WG9/mNTdAUHtT0PYiDtYRuvQXJVrCQW4WHBufCxqByLbTH4GRVdpAl13klBvuBrlVDWsSN4Xr6YK1F55s7hsWu7iIlkHIkWYcRow1B1NCbPn7azb2THyRM/wBUkbmyKx0uCN8nmSDbu0NPGxOETG4PFw4gdciBXjV7tundezL3cKqraLLUgndY7mMSuqg6mwaw156c6s/ocbdxEkdtHiP5MLfM1dlH8r6HK/UMWzUX0zKpYD7S7yr5+0v6VT2ZYPfQgceIvpr3GrX6MMVuTzwE6HUD7ykqbeh/KlHb/B9RjplA3QxDrbh2rk/mDU4H6nE95lTsRNm81kw0wkQ7rKQR4G/d3d/hX1Fs7nCYqBJoyLMNRx3W5qfEV8sZxhyrb44Hjbke+nfoj2z+jTdTK1opLDwV72DfnY+HlXnNjtfqjymfQd69rFayqmewooooAooooApK6X7nLZFHvPGp9XAtTrSf0px72Ct/7oP/ANVoDtygBXQeFh4aUxEUqQSWZD4j5011LBGw5Bh1JIjBub63I9AdBXdFhkX2VC+QArKSQDUkAeOlRsuexC+6S57lBP52tUAlLV7UMMdiX1SEAffax87V05Vjmk31cBXQ2YA348DQEhRRRQBRXhauPEZpCntyovmwoDtqK2oxRiwmIkGhWJyPPdNq5ptrcKv95fyVj+lcvSHJvZViyut4Hty4jxoCW2cgCYWBRoBFGP5BUlXFkzXghI4GND/KK7aAKxc1lWrEPZWJ5An4C9AfKO0sl2Dd7MfiRTx0c4zq8wgHJrrx71P7UgZ41yviCfiaZ8mdo5oXA1V0I5cCNK1GrUl+hx+Q64CX6Pm5uQAZXU+TXt8xUj0zZReOLEqLmMlH/C1t0/6v6qhekKIx49yNN4KwPp/saspolx+B3X0E0evgSOPoap+XjKMyzkVpHztNAHBB50uDejfxXupnxbdQzJICGQ7rDxvY+lROcqh1DLcaW7xV3JXaKyL86KdqDisMEkYGWPQciUAFj4niD5U9ivl/YLPmw8ysCbg6C4sV0uvDn/zhX0vluNWaJJEN1YXH7HxqhlhT8l0zpFnVRRRXE9BRRRQBS30gxb2CkP2Sj/6ZFNMlQe23/YYr/Bf+k0BEgaacabYJN5VPeBSlDw9KZ8t/hL5VLBGZdglmBea7sGYWJO6LHkB4VMQ4dVHZUDyFR2ScZ/8AFb5CpeoB4RUHjJOpxcbe7MvVn8QtY1OGoDbD+HEefXL8jQErjmkCHqgpb7xsKiv7OxT+3iAngigfnxqcbgar7O8XJ1pG+9r8N42+F6An58lhH8XEOe+7gVydXlsRuBvn/O/5cBWOzeHRrllVjbiQD86aoMOgGiqPICgF7A4qIlViwbWvbeKgWHfdqktrMN1mCxKd8L/0k/pUpFwrDFj6t/wn5GgILo8xvW5dhX4/VKD5qN39KZKr/oPP/S0/HJ/WasCgCo/Ppd3DTt3ROf5DUhUXtP8A9piP8J/6TUrsHypnBuy+C/rU9NiN1UHEvoPOxN6X859sfhrvzc9iHz/atT5nEvHbHB4aaGDETYlMO3VjVtd66hrbvG4JPDvpYl6XYMNh0hwkTSsi7u+90S/fY9og691U11rNfeJaw0uSbeV+FSuUKLDQVRjDy4Z1c3RnneZz42ZppQAX1NhuroB+gFYZVlHWpvltL2tbW/nXfPwP/OVZbJ/w3/EPlVz8JRaRybtHfleyEm8JI0dlFrWW4ued6vrYvASwYVI5gA4voCDYEkjUc659gD/8GHyb+o0yiqebL5emj3Fe57RRRXA9n//Z" id="244" name="Google Shape;244;p16"/>
          <p:cNvSpPr/>
          <p:nvPr/>
        </p:nvSpPr>
        <p:spPr>
          <a:xfrm>
            <a:off x="155575" y="-922338"/>
            <a:ext cx="2286000" cy="1924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UUExQWFRUXGBkYGRgYFxgYGhwYHBcXGB0YGxcYHCglGBonHBgWITEhJSkrLi4uFx8zODMsNygtLisBCgoKDg0OGxAQGy8lHCQsLC0wNDQsLCwsLDAsLCwsLDcsLCwsLCwsLCwsLCwsLCwsLCwsLCwsLCwsLCwsLCwsLP/AABEIAMoA8AMBIgACEQEDEQH/xAAcAAACAgMBAQAAAAAAAAAAAAAABgUHAgMEAQj/xABEEAACAQIDBAcECAMHBAMBAAABAgMAEQQFIQYSMUEHEyJRYXGBMkKRsRQjUmJyocHRM6KyFUNzgpLh8CU0U2Mkg7MI/8QAGQEBAAMBAQAAAAAAAAAAAAAAAAEEBQMC/8QAKxEAAgICAgECBAYDAAAAAAAAAAECEQMEITESIkFCUXGxEyNhkeHwFDJD/9oADAMBAAIRAxEAPwC8aK0SYtFZULqGb2VLAE27hzrbvUBlRUdmGe4aD+NNHH+JgD38KW816UMvhNusaQ2BtGpYa/e4UA6Gi9U5jemWR23MLhLk8CzF2P8A9aL+prPLcyz/ABo7AWBPtMgT4Brk/Cosmi4L1zYrMYoxeSREt9pgPmaryPo6xkv/AHmZyutxdEBAI5i+8PlUrlnRdl8XaaLrn+1Kd4/tQUSGL2/y+PjiUY9yXc/yjWsE22jcExYfFS91oGW/q9h+dT+AyqGEWiiSP8KgfmBXVapIEyfaDMZP+3y4oPtTzIvxRQ39VaMy2ux+HK9fl6KnvSrOzoviQsJKinoCgigOTLMxjmQPE6Op5o28PjXbSfn+xIZziMG/0XFfaTRX+7IvA+dceQbbSLP9EzGIYeaw3X3vq5O+xIAHxPpQD5RXitevaAKKKKAKKKKAKKKKAKKKKAK8JqPzzOYcLE0szBVHfxJ5KBzJqoMj6Q8fi8cvVqBEzKm5uF1jVmHaYr72h1OlCS3s6zSPDxmSRgByubXPdS9Bttcfwr+IfT+mo7bwiWYRsAyqo0IvqeJ+FqTcy2XEcKz4aUpIWYGLkQOYPLyPGqs8rcnGPFGji1YrGpzV3+5ceT5qk6lluCOIPL96kqoXZfbR4pAJdGGm9wHk4/Wrvy3FiWMOvP8A5auuOd8Psq7GKMX5Q6Kn6cs0iWXDKu99Ii3mB4AK1ve4k3UaD1pGx22+YYtghmc30CRdi/j2dSa+hc7SJ+y8aSMB7yht0HzHOql6QNikSMzYeK1jvOFPAW+za1vKulM4I4Mo6IsZKd5zFCp13j2ied7L58zT7kHRNhYDvSM0zWtY2VfGyjX86juiDbB5QcJO12UAxOTqV4FCSdSNLVagokLOLAZTBCLRRRx/hUD867DUKWmeVo3k6vmm4PaXzbmK3HIkPttI/m5+QqSCP262iGDwrurDrdFQaE3PO3gLmtmwuOebAwySNvuwNzpfieNudVj0tvEcTFBEovGp3rakuxWwPjoP9VWbgsAMHHFuCyKirKPIDt+d73oSMdeE1rbtLobX5io3EYaFf4shPg7/AKChB3TY+NfadR6iuZs5j90M5+6pNaI5ohpHAzeIjsP9TWrZ9IxB9mFE/G9/yUfrQB/aEzexh283YL+VjWvOshixkPV4qNTcctSp71blXRHDOSC8igdyJx9WJrvAoCv9ncxmy2WPA4xjJG5Iw+J5eET34HuN+dWCDUbtBk0WLhaCZd5GHqDyI8RS5s5mUuEmXL8Wxa4P0fEH+8Uf3bf+wD40A7UUUUAUUUUAUUUUAVyZjmCQRtLKwSNBcse79624vELGrO7BUUXZjoAO+vnjpF20fMJQkd1gQkIv2jw32tx8B3UJSsM9z2XOcbGhDJDciNBqVB4uRzbhe17CnvYXAHA4dlX+JIA0hOvaAIsvcNdB4muNMtgyrfCreSUhh7zLHbRN4gW1vy5ip7DYgOqsDo2tZm3sSi0olzBhjJWxVy7FvLFG73JC7hYm5JQ21PfqPiK6baVBLifos8kDmyM+8vcDYgHwuCB6Cp+1eJp3fzNjTmpY0vdcCbtfgd1hIBo1wfxDh+XyqyuhnNjLBLGxu0TLx47rA2/pI+FJW16fUX+8KluglWM+KN+yEjB7rlntr6H41cwO0Ze+lGbSLWzDBb3aX2vnUaVPAi3p/wAvTFWqeAMLEVbszig+kPZs4WUYiE7sbN7twUfje/K9Wh0d7WrjoLHSaIKHB97Swcedj6115rlisDFIAyN3jj/uKpyd5snx94r7mhF/fj5i9vS4oC5tt0xRgBwahpVcHXiBz3b8T+hNLmQ9JyFhFjYzh5QbMbdm/iDqn/Nae8vxqTRLIhDK4uCNRS7tTs1hp3HXKB1nZDjRg9tDvePC1eWSVnhsQMbnSlblTMCCNeymt+HO1Xsy3BB1BpF2Y2RwuXzGU4gyPu7oDWG7fjoL68Kaf7aU+wkj/hU/rUg1ZO5SR8Odd2zJ+A8vSpKPDKCSFAJ1JtrUS4leaORYim6CG3iNVPgKnBQg9FFFFAFFFFAFRG0uRJi4TE91NwyOPaRx7LqeRBqXooBZ2Nzp5Q8GI0xWHIWXlvA+zKv3WtTNSXtvhjh5Isyj4wdmcAe3h20N/FT2h603wShgGU3UgEEcCCLigNtFFFAFa5pVUEsQFGpJNgB3knhXruACToO+qL6Sdt3xrHD4S5w4IV2UHtuTYAsNNwkEAc/SobolKzV0h7cnHyDDQXXDhu01ixcgjt2Avujja1TWy2yiYRVeRQZ/aD63F72G63skKR43rbsDsmuBkM01pJdAtiQE4hra2e9/Dh41IZbmTT9Y0gsyyuhHdY3X13WWs7Z2VKDWN8rst4cLUl5IW9t97rkc3O8trk8wfHzrZsvm4UiN27J9k9x7qn82y4TxlDoeKnuNV1OGiYo4swOv7iuWKssPF9nTJcJWhj2/yzrAHUdpRZgONuR8TSzlm0zwjcmQsBwYce7UVK5dm5FlcFvvXu3rXbm2LwCKGKmRtewGKm5GpJ5DnXTGnFLHJWFklFucHRDZznK4oRwwXZ5HAAOgvyFz4kVbfRpsicBC++29JKVL9w3bgAfEmkjo62DedxicUtoiCY4yON7WbjcC2oNXNGlhYcBoKv48agqRVz5pZZeTM6KKK6HE04mAMLGkDbvIhPhnBTekQErbQ3GtvHyqxai83h4N6H9KArToLzr+NhXf7LxqT+IOB/KatqaBWtvAGxuL94518/Y8jLc3WRQQm8H7uy/tAeAJPwr6Chk3gCOBFx60B4MOt77ov32F62WrVisUkYu7BR3k2qNfP04Rq0h4aKbfGgJe1eE1Eq+KfU7kQtw4m/jekTpCz6eIrg4pjLNNo4AAKgkAAW5tf4CgLQikDC4II7xqKzqA2fwK4DCRRG5I47oJ7R1PDxrpObsfYgkbzFvnQEtXlRXXYpuCRoPvEk/lQ2CxDe1Pu/gQfM0BKFqxEwva4v3XFQs+UQDWaVm/FJYfC9bsuw+FVh1XV79jaxBa3PnQEniIFdGRhdWBUjvBFjS9sDvJhzhnN3wztCT3qNUPqhWmal3DjqsykHLEQI4H34WKt67sifAUAxVhJJa5JAA5ngPOhmtzqlekvbpsU/0HBm6E7ruCPrDp2FNx2eNzfU1DaXLJSs09Im3TY6QYPCH6otus4J+sPdoNIxx8alNg8gfCwuJGuZSpZNN0bt7HUamuXY3Y9cOFll1m5Dkvh4mnIrWFu7rl6IdGnr6yj6pHpqJ2rwxwMwxPGCcKs9vclUWSUDmCCVPpUvDJusD3G9ZY9xNcSKHU6FTwt3f71w1s0McX5c3SOmaE5SVexEYzEboFrG/DW48/Gl/HZcs2jAljwI4+dYYqOTAp1e4ZYL3RrnejH2L8x51w5htdHHF9VfrH0JItu/v6VaxQa5x8nGc0+JEZmmBfD3VWEj890Hsjx8fCnDYXo3frBPjOAsVj472l7t3Ad3OpLo/2YugnZ0bfsTusHB1vYkE3NWUq2rTw2+1/JRyNex4kYFgOA4Cs6KKsHMKKKKAK04mLeUjvrdRQFL9MOXb0cU1r7jFGP3W4eWo/OrB6OM0OIwELkWIXcOt/Z7N/W1cO3GWdbBPGBqVLKeOvG9qWugvMSY5ofssG4cmB5+YapBM9L+fyYaGNY4t7rCfrD7KMpUgEcyQT8DUhsNtpBjV3QBFMBdo+F+8qfeHypjzfAJPC8cihlZSLEX5VRmd7IzYRUxmFLsikkkavGQeOnFfH415BcG2m0iYHDmU2Lnsxr9p/2HE1WGwWUyTO+YSkndkFifeYntN5D9fClrEZhis0mgjkbffSNdLAAnVzbnwJPhV7Pla4fAiFB2Y0A8yLEn1NzQkmJ5GVSVXePcCBXEZsS3CNE/E1z8BXZHITGCLElQddBwrkKYlr9qJB4AsakgxODxDe1OF8ET968OSg+3LK3m1h8AKzGWufankPgLKPlWa5PHz3m/ExP60ByPl+DX2hH/mYH5mu3AYaEDeiVQO8Ct6YNBwRR6CtwWgA1F47BlsTh5BwjEqt5OE/VRUmTVS9J23zEnA4G7yMSkjJ2jfh1abvvX4nwtUWDT0j7eSTSHA4C7E3WR01JvYbqkcF47zf71hsXscuHUPKoM2vO6qOQA79K27D7NfRIrvYzPqdB2ARYoGGpB5620FNANYm/u+V44dGpra3ivKRmBXlq8vSd0g7UHDIIojaVxfe+wo5+Z4DyNZuLE8klFFrJNQVsYsdnOGhYLNPHGT9oi48SO6pZluoZfYPsnkb87870hbH7DqoXE4wM8z9tY34KOIaQHVmPGx0HymukHMGOGEe+VLMCLaEbvMW+Van+BBLwT5Kv4s2vNrg3bR5kVAghTrJ5NFQC9h9oj96kdk+juCGMnFRpPM+rbwDKv3Vv+Z51M7H4OEwx4hIwskyKztqSTbUXPK/LhTEBV/V1VhjXuUc2Z5HZrw2HWNQqKFUcAAAB6CttFFWziFFFFAFFFFAFFFFARWbjVT51UPRo/0fNMRCbgEsB5K9xf0YVcecL2QfGqhZOqz7ThIl/wCX91qQXZalfZ7MIlSRXZfbbs8bjhw50y4V95FPeK8iwiKbqignmAKgELhMPEjmSDC2YqFLWCdkEm2viayx8eKljZNyJAwtqxJ/Kp6i1AasLHuoq9wA+ArbRRQBRRRQBXl6DVcdJe3ZgP0TCdvFSaHdG8UB4AAe+eQ5caWDk6TekAxk4PBHfxDdl2TtFBY9lbcZPlXDsdsiuDAkezYg+9r2AQOyAfe7zWexuywwQMjsHxMg7THXq+JKqTqXJOrXpirG3tz/AJwf1NLV1vjke1lesCa7cFhQQXkuEHDx8qyoY3OVfuX5zUVbNeHg3hvE2UcT+g76rHpYUfSVk3QAFTd8Qp4X5+NPu0+0qQi54+5GDqe4n96Xch2HmzN3mzHrYoxpEg7DAgkHssui8LHwrV0cXquPXz+Zm7E7Xq7OqPpBw0ih3bdZhfd46/ZvS5F9IzOcCJXZGbdMoHYjXmb9/wCtTme9EeGggmmE8zCNGcKwTiATYkAX1A/On7o7Cf2dhmRQu9GCbC1zzPrWrHGou0Vp5pSVMmsrwYhijiBJCKFBPE2Fq66LUV0OIUUUUAUUUUAUUUUAUUUUBw5sPqj6VUueaZ3hdOKfo9W5mn8NvT51U+0C3zjB2/8AGSfTeqUC3MAPq18q3GQd4rRhHtEpbSy3N9AB591QeFwsM+Ima6yrZCCGuOBB1U2qATE2awr7UqD/ADD9KXdpdvcPhkuLyOb7oGgJHeTy8alMzGFwkLTOiKqDuFyeQHeSarbZPL3zXGHE4hQIYiLIBZb6lYx320J/3oB56P8AFYmfDmfEuD1huiBQoRRf117jwtTPJKqi7EAeJtUVs4fqX5ASSD03j8K4mGBQ9uQSN4sXPwFASU2f4df7xT5XPyr3BZwkrWVX8yhA+JrkgzGK9osPIw7xFYfE1AdI23Ywa9Rh/rMW+iqAW3AdAxUcWPJedqA1dI+3Zw1sLhB1uLk0AXtFL8yB7/cPU1A7J7LrhbyynrMU+rOdQl9SF72udW+FqNkNnTht6aYl8VJq7HUpfioPMnm3pTFWNu73wQZqaur8Uz00Cg10QQC28/s66cz5eHjWTGLk/wC8F6clFGeDhHtOOyOA7z3VCbW7UiIWFmk91OSjvNa9pdoihEUI35joFGoUHhp391SmxexfV/8AyMV2p213WsQhvcHxNx6XrT1tdz4X+v3M7Pmp37/Y49kNiS5+kY4b7tusim+nvXI/LdtpY1YwW1e0b1bMYKKpGe3bFjpNm3csxZHOMgeZIFe9G5/6Zhbf+MfM1HdMk27lkgHvNGv8wrs6Lbf2Zht0kjdOtiNd43416A20UUVJAUUUUAUUUUAUUUUAUUUUBxZq31Z8bCqxxiBs5TXRMOT8WqyM6fsqO80g7NQ9dnOLI1WJIkvy5m35VKBYc2E34DGT7UZS/mpF/wA6pnZPMZcpxrYecARsQr9w7pF8Ndf9qvKkvM9m4swGID6OJLI4GqlR+YN9RUAR9t88fMsWmGw9zGrFFA9572Mh+6OXhrVsbPZQmDgWFOCDU97c2PrSzsVsUuAdpppUdyu6p9kKOftHidPhU9mW0MCo4WQFt02tci9tNQKhEmezUAbCgMLhy5IPMFjUnDhEQdlFXyArRkcRTDxKeIQX+F6XekHbNcBGFQdZiZNIoxqb8N4qNba6d50qSDm6Q9uBg1EEA63GSaIgG9u34FgOZvoOflSxstsyYGbEYlutxcmrM1juHmAebngTytYVt2Z2abDk4jFEy42XVmY36oHkPvkWv3AaVPVkb27X5cDS1Na/XI9oNA+PzrqRAmpsW7uQ/c1kKLfPsaEppHkMAAvIDrwXhfz7hS9tDtCxkEGGHWTubALru/tb4DnWvOs5mmk+jYIdZMfaYcEHC5bkPH9aaNm8khy8wx235597ek53Rd4gdy62rU1NVzpyVR+/1M3PsU6Xf96PditjhhQZJj1k78TxC87Kbce80x5hj0hCl9AzKl+QLGwv3CulmA1vYVXO0W0zY9JYMGitGNGne+7vDW0YHtG448BWu6hHgpRTnKjoh2kYw41t4kmXcjvyDAjT0F71K4fOA00QuxQ9mFV4vbRpm+4OA9arODB4hozZXIA3SLWJYd48iaacuyuVWkbrCh6tUhINygGvDuvxHcTXBZkWnrurR19OLWy4f4yW/OpTooYHLILX94doW94/l3Ur9KOMbEZRHKQFdJlEijgGG8hA8Lm4pg6HZy2WRXFt1nHG+m8dfDyqyimx5oooqSAooooAooooAooooAooooCCzmUb+ugUa/OoHomgLYebFMNcTM7jv3Ad1R8K0dIuY9VhcQ4OpBRfM9n9TTbsvlww+Egh4bkag+dgT+ZqQSbCoPB5C6hgZ3szFiEsup8eNT1FQCNjySEcV3z3uS3zNdX0ZALbigeQtW8moLbHaWPAYZppNTwRObtyAoDRtntVHgIgSN+V+zFEPaZvIa2pI2eyWVZWxuNPWYyTUKeEIPID7djoPdt313ZNlMhdsfjmVsW38KK4KwqeFh9q3w1qSrN39p414R7fuXtXApeqQf8ANa88qJW3VY8d0FjbuAJNImSZTJmY+k4qV1w5JEcUbbpa2hJPJeGtZeDXeZtvhF7Jm8OEuSxT9WbA9q2p7vAfvSrPjJsbMcLgjoNJp9SqeAP2uOnGte3OL6jCLHDuwwpuhjvEystwCiMdQbXN/KrNyLLIYIUSBAiboI7zpxY8z4mtLBory8pdLpFHPnklXv7mnZzZyHBx7sS9ogb8h9tyObH9OFc+PTezLC90cGIc/wCZoFHyamE1FYFN7FYiTuWOIf5Qzt+bj4VppFEWekvMXZsPgImKHEljKw4rAlt63i17ehrXh4Y4lVEARQLKvcLcPE1HbcHczrCMx0eB1Xzvr81+NbsZOGUAe2GFhz4/K1VNlu6NLSgqb9yRBrNDWAqL2gz+LCIWkOpBKjvPCqyTbpFuclHlivtziw2Exka2PV4mBiO7fRh81pt6DZb4BhvM27IeIIA0HZUk6geHM0jxZVK2TY3GTA72IlicXFuyjnta8rubeApu6BZt7CzDfY7ri6kAKpIY9k8yQQT6VpxVIxZu22WnRRRXo8BRRRQBRRRQBRRRQBXhNe1rmNgfI0BVG2bdfisFg+UkvWv+BO/zJ/KrZFVPs+OvzmWS91gVIx3bxJJ+Rq124VLBxZlnEcJCuSWYEhVUsSB4CuJs5nb+FhXPi5CD86QsBt7/ANTIxkfUBQYwDe6G5tveemo0q142BAIIIPAjgfG9QCIgfGEguIY158WNvjVW5niDmuYtJcnCYU7sfIO4Op8QSBr3Ad9PvSNm7RYbqoj9diCY1txC++/oCPVhS/kmWLh4VjQWAH51xzTpHfDDylbJATbt25i/xrKGS4HfXO7etQuZ7VYeE7nWBn+wg3uGttOdZmfBLIuDQjOMOyfzJfqZbtugowve1rqRqaqXZ7bOTC4cQ7nDVSQdL6nQ20vw5VaeUZM2ZKGxcUsEKm6xlrGXxcWuFGlu/ePdT3/ZsJABijsBYdleA4DhVrT1njg1P3KefYuVxKGyvKMVnDEEPGm7vda6HcJHBB4E31HdU+u3WZZY4izGBZI9AsijduBpdXXsty0IBq444lUAKAANAALAeQrRmGAjnQxyosiNxVhcVeqiq3fYvbOdIGCxlljlCyH+7k7DehOjehphwMW6DfixLHzJv+1VFtf0OcZMAx7+pc/0OdfQ/GlrLtvcxy/6mUNdAwCTAk3JBBa+pAGg3Tz50Bb3SHsqcdCpjO7PCS0TeJtdT4Gw+ApEw20skWmMwk0cg0LdWxBt94Ag+hpr2X6T8LiVAlIgkC3feNo1N7W3za99PjT2pBHIj4ivMoKXZ0x5ZY+inDti0rbmEw007nT2CFB+8eXralTpDy/FYWbDTY1o5N8l+rW5VVRkJT71wa+izuL9lb+Quapz/wDoiE2wTi279ct/E9WwF/JT8KiOOMeiZ5pT4bHPpGxMP9kTHTceJerAHG4BUKB4VXfQdtHHBJNDJoJjGVe+gIBAB8DfjUntFEzZBgW7TWChib6Aqy/OwqpULwPf/hFW8eJSj5FdyZ9gA17SH0b7bx4yNImYidV5+8BzvzPfT2K4yTi6Z6R7RRRUAKKKKAKKKKAK5M0nCRSOeCoxPkBXXS50hYrq8uxbcPqmHxFqATuiLDkxmd/bnleQ+XL9fjVp0lbBYXq4MMvMRgnzK3/WnRzYXqWCn9rtlfpZxWKhv1sbaqNd8a/zALXZ0T7ZgquDnIBH8JidCP8Axm/Pupu2OcLAzsyjeckkkD43pB6Q9nIDJ1uALNMTdo4lLKDx3wR7B8OZrySRm3O1u/i3kjIJTsR31UKD7Vjx3m3j5AVI5dtYJ416tHeU6NGikne8LcvHxrn2S6MZJXVsZvlLXI9m/mePwtVwZVk8GGQJBEkajkot8TxPrXlwUnbPccjj0V1BsjmGKt1rrhIzrZTvy+RHsj4mmXJdl8vwOoEZk5ySMrOT368PQU2yR3BB4EW7q448ngXhEnqL/OvSikeHJvs0SbQYce/vfhVj8hXO+0q+7DK3+WplMOo4KB6CtlqkghMHms8jgfR2ReJZyRp4aVNigCgmgI+WfexCRqfYUyP69lB69s/5a1Z9s7h8Ym5iIlccidGHkw1FatmJutV5/wDzOxU/+tTup6WG9/mNTdAUHtT0PYiDtYRuvQXJVrCQW4WHBufCxqByLbTH4GRVdpAl13klBvuBrlVDWsSN4Xr6YK1F55s7hsWu7iIlkHIkWYcRow1B1NCbPn7azb2THyRM/wBUkbmyKx0uCN8nmSDbu0NPGxOETG4PFw4gdciBXjV7tundezL3cKqraLLUgndY7mMSuqg6mwaw156c6s/ocbdxEkdtHiP5MLfM1dlH8r6HK/UMWzUX0zKpYD7S7yr5+0v6VT2ZYPfQgceIvpr3GrX6MMVuTzwE6HUD7ykqbeh/KlHb/B9RjplA3QxDrbh2rk/mDU4H6nE95lTsRNm81kw0wkQ7rKQR4G/d3d/hX1Fs7nCYqBJoyLMNRx3W5qfEV8sZxhyrb44Hjbke+nfoj2z+jTdTK1opLDwV72DfnY+HlXnNjtfqjymfQd69rFayqmewooooAooooApK6X7nLZFHvPGp9XAtTrSf0px72Ct/7oP/ANVoDtygBXQeFh4aUxEUqQSWZD4j5011LBGw5Bh1JIjBub63I9AdBXdFhkX2VC+QArKSQDUkAeOlRsuexC+6S57lBP52tUAlLV7UMMdiX1SEAffax87V05Vjmk31cBXQ2YA348DQEhRRRQBRXhauPEZpCntyovmwoDtqK2oxRiwmIkGhWJyPPdNq5ptrcKv95fyVj+lcvSHJvZViyut4Hty4jxoCW2cgCYWBRoBFGP5BUlXFkzXghI4GND/KK7aAKxc1lWrEPZWJ5An4C9AfKO0sl2Dd7MfiRTx0c4zq8wgHJrrx71P7UgZ41yviCfiaZ8mdo5oXA1V0I5cCNK1GrUl+hx+Q64CX6Pm5uQAZXU+TXt8xUj0zZReOLEqLmMlH/C1t0/6v6qhekKIx49yNN4KwPp/saspolx+B3X0E0evgSOPoap+XjKMyzkVpHztNAHBB50uDejfxXupnxbdQzJICGQ7rDxvY+lROcqh1DLcaW7xV3JXaKyL86KdqDisMEkYGWPQciUAFj4niD5U9ivl/YLPmw8ysCbg6C4sV0uvDn/zhX0vluNWaJJEN1YXH7HxqhlhT8l0zpFnVRRRXE9BRRRQBS30gxb2CkP2Sj/6ZFNMlQe23/YYr/Bf+k0BEgaacabYJN5VPeBSlDw9KZ8t/hL5VLBGZdglmBea7sGYWJO6LHkB4VMQ4dVHZUDyFR2ScZ/8AFb5CpeoB4RUHjJOpxcbe7MvVn8QtY1OGoDbD+HEefXL8jQErjmkCHqgpb7xsKiv7OxT+3iAngigfnxqcbgar7O8XJ1pG+9r8N42+F6An58lhH8XEOe+7gVydXlsRuBvn/O/5cBWOzeHRrllVjbiQD86aoMOgGiqPICgF7A4qIlViwbWvbeKgWHfdqktrMN1mCxKd8L/0k/pUpFwrDFj6t/wn5GgILo8xvW5dhX4/VKD5qN39KZKr/oPP/S0/HJ/WasCgCo/Ppd3DTt3ROf5DUhUXtP8A9piP8J/6TUrsHypnBuy+C/rU9NiN1UHEvoPOxN6X859sfhrvzc9iHz/atT5nEvHbHB4aaGDETYlMO3VjVtd66hrbvG4JPDvpYl6XYMNh0hwkTSsi7u+90S/fY9og691U11rNfeJaw0uSbeV+FSuUKLDQVRjDy4Z1c3RnneZz42ZppQAX1NhuroB+gFYZVlHWpvltL2tbW/nXfPwP/OVZbJ/w3/EPlVz8JRaRybtHfleyEm8JI0dlFrWW4ued6vrYvASwYVI5gA4voCDYEkjUc659gD/8GHyb+o0yiqebL5emj3Fe57RRRXA9n//Z" id="245" name="Google Shape;245;p16"/>
          <p:cNvSpPr/>
          <p:nvPr/>
        </p:nvSpPr>
        <p:spPr>
          <a:xfrm>
            <a:off x="155575" y="-922338"/>
            <a:ext cx="2286000" cy="1924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UUExQWFRUXGBkYGRgYFxgYGhwYHBcXGB0YGxcYHCglGBonHBgWITEhJSkrLi4uFx8zODMsNygtLisBCgoKDg0OGxAQGy8lHCQsLC0wNDQsLCwsLDAsLCwsLDcsLCwsLCwsLCwsLCwsLCwsLCwsLCwsLCwsLCwsLCwsLP/AABEIAMoA8AMBIgACEQEDEQH/xAAcAAACAgMBAQAAAAAAAAAAAAAABgUHAgMEAQj/xABEEAACAQIDBAcECAMHBAMBAAABAgMAEQQFIQYSMUEHEyJRYXGBMkKRsRQjUmJyocHRM6KyFUNzgpLh8CU0U2Mkg7MI/8QAGQEBAAMBAQAAAAAAAAAAAAAAAAEEBQMC/8QAKxEAAgICAgECBAYDAAAAAAAAAAECEQMEITESIkFCUXGxEyNhkeHwFDJD/9oADAMBAAIRAxEAPwC8aK0SYtFZULqGb2VLAE27hzrbvUBlRUdmGe4aD+NNHH+JgD38KW816UMvhNusaQ2BtGpYa/e4UA6Gi9U5jemWR23MLhLk8CzF2P8A9aL+prPLcyz/ABo7AWBPtMgT4Brk/Cosmi4L1zYrMYoxeSREt9pgPmaryPo6xkv/AHmZyutxdEBAI5i+8PlUrlnRdl8XaaLrn+1Kd4/tQUSGL2/y+PjiUY9yXc/yjWsE22jcExYfFS91oGW/q9h+dT+AyqGEWiiSP8KgfmBXVapIEyfaDMZP+3y4oPtTzIvxRQ39VaMy2ux+HK9fl6KnvSrOzoviQsJKinoCgigOTLMxjmQPE6Op5o28PjXbSfn+xIZziMG/0XFfaTRX+7IvA+dceQbbSLP9EzGIYeaw3X3vq5O+xIAHxPpQD5RXitevaAKKKKAKKKKAKKKKAKKKKAK8JqPzzOYcLE0szBVHfxJ5KBzJqoMj6Q8fi8cvVqBEzKm5uF1jVmHaYr72h1OlCS3s6zSPDxmSRgByubXPdS9Bttcfwr+IfT+mo7bwiWYRsAyqo0IvqeJ+FqTcy2XEcKz4aUpIWYGLkQOYPLyPGqs8rcnGPFGji1YrGpzV3+5ceT5qk6lluCOIPL96kqoXZfbR4pAJdGGm9wHk4/Wrvy3FiWMOvP8A5auuOd8Psq7GKMX5Q6Kn6cs0iWXDKu99Ii3mB4AK1ve4k3UaD1pGx22+YYtghmc30CRdi/j2dSa+hc7SJ+y8aSMB7yht0HzHOql6QNikSMzYeK1jvOFPAW+za1vKulM4I4Mo6IsZKd5zFCp13j2ied7L58zT7kHRNhYDvSM0zWtY2VfGyjX86juiDbB5QcJO12UAxOTqV4FCSdSNLVagokLOLAZTBCLRRRx/hUD867DUKWmeVo3k6vmm4PaXzbmK3HIkPttI/m5+QqSCP262iGDwrurDrdFQaE3PO3gLmtmwuOebAwySNvuwNzpfieNudVj0tvEcTFBEovGp3rakuxWwPjoP9VWbgsAMHHFuCyKirKPIDt+d73oSMdeE1rbtLobX5io3EYaFf4shPg7/AKChB3TY+NfadR6iuZs5j90M5+6pNaI5ohpHAzeIjsP9TWrZ9IxB9mFE/G9/yUfrQB/aEzexh283YL+VjWvOshixkPV4qNTcctSp71blXRHDOSC8igdyJx9WJrvAoCv9ncxmy2WPA4xjJG5Iw+J5eET34HuN+dWCDUbtBk0WLhaCZd5GHqDyI8RS5s5mUuEmXL8Wxa4P0fEH+8Uf3bf+wD40A7UUUUAUUUUAUUUUAVyZjmCQRtLKwSNBcse79624vELGrO7BUUXZjoAO+vnjpF20fMJQkd1gQkIv2jw32tx8B3UJSsM9z2XOcbGhDJDciNBqVB4uRzbhe17CnvYXAHA4dlX+JIA0hOvaAIsvcNdB4muNMtgyrfCreSUhh7zLHbRN4gW1vy5ip7DYgOqsDo2tZm3sSi0olzBhjJWxVy7FvLFG73JC7hYm5JQ21PfqPiK6baVBLifos8kDmyM+8vcDYgHwuCB6Cp+1eJp3fzNjTmpY0vdcCbtfgd1hIBo1wfxDh+XyqyuhnNjLBLGxu0TLx47rA2/pI+FJW16fUX+8KluglWM+KN+yEjB7rlntr6H41cwO0Ze+lGbSLWzDBb3aX2vnUaVPAi3p/wAvTFWqeAMLEVbszig+kPZs4WUYiE7sbN7twUfje/K9Wh0d7WrjoLHSaIKHB97Swcedj6115rlisDFIAyN3jj/uKpyd5snx94r7mhF/fj5i9vS4oC5tt0xRgBwahpVcHXiBz3b8T+hNLmQ9JyFhFjYzh5QbMbdm/iDqn/Nae8vxqTRLIhDK4uCNRS7tTs1hp3HXKB1nZDjRg9tDvePC1eWSVnhsQMbnSlblTMCCNeymt+HO1Xsy3BB1BpF2Y2RwuXzGU4gyPu7oDWG7fjoL68Kaf7aU+wkj/hU/rUg1ZO5SR8Odd2zJ+A8vSpKPDKCSFAJ1JtrUS4leaORYim6CG3iNVPgKnBQg9FFFFAFFFFAFRG0uRJi4TE91NwyOPaRx7LqeRBqXooBZ2Nzp5Q8GI0xWHIWXlvA+zKv3WtTNSXtvhjh5Isyj4wdmcAe3h20N/FT2h603wShgGU3UgEEcCCLigNtFFFAFa5pVUEsQFGpJNgB3knhXruACToO+qL6Sdt3xrHD4S5w4IV2UHtuTYAsNNwkEAc/SobolKzV0h7cnHyDDQXXDhu01ixcgjt2Avujja1TWy2yiYRVeRQZ/aD63F72G63skKR43rbsDsmuBkM01pJdAtiQE4hra2e9/Dh41IZbmTT9Y0gsyyuhHdY3X13WWs7Z2VKDWN8rst4cLUl5IW9t97rkc3O8trk8wfHzrZsvm4UiN27J9k9x7qn82y4TxlDoeKnuNV1OGiYo4swOv7iuWKssPF9nTJcJWhj2/yzrAHUdpRZgONuR8TSzlm0zwjcmQsBwYce7UVK5dm5FlcFvvXu3rXbm2LwCKGKmRtewGKm5GpJ5DnXTGnFLHJWFklFucHRDZznK4oRwwXZ5HAAOgvyFz4kVbfRpsicBC++29JKVL9w3bgAfEmkjo62DedxicUtoiCY4yON7WbjcC2oNXNGlhYcBoKv48agqRVz5pZZeTM6KKK6HE04mAMLGkDbvIhPhnBTekQErbQ3GtvHyqxai83h4N6H9KArToLzr+NhXf7LxqT+IOB/KatqaBWtvAGxuL94518/Y8jLc3WRQQm8H7uy/tAeAJPwr6Chk3gCOBFx60B4MOt77ov32F62WrVisUkYu7BR3k2qNfP04Rq0h4aKbfGgJe1eE1Eq+KfU7kQtw4m/jekTpCz6eIrg4pjLNNo4AAKgkAAW5tf4CgLQikDC4II7xqKzqA2fwK4DCRRG5I47oJ7R1PDxrpObsfYgkbzFvnQEtXlRXXYpuCRoPvEk/lQ2CxDe1Pu/gQfM0BKFqxEwva4v3XFQs+UQDWaVm/FJYfC9bsuw+FVh1XV79jaxBa3PnQEniIFdGRhdWBUjvBFjS9sDvJhzhnN3wztCT3qNUPqhWmal3DjqsykHLEQI4H34WKt67sifAUAxVhJJa5JAA5ngPOhmtzqlekvbpsU/0HBm6E7ruCPrDp2FNx2eNzfU1DaXLJSs09Im3TY6QYPCH6otus4J+sPdoNIxx8alNg8gfCwuJGuZSpZNN0bt7HUamuXY3Y9cOFll1m5Dkvh4mnIrWFu7rl6IdGnr6yj6pHpqJ2rwxwMwxPGCcKs9vclUWSUDmCCVPpUvDJusD3G9ZY9xNcSKHU6FTwt3f71w1s0McX5c3SOmaE5SVexEYzEboFrG/DW48/Gl/HZcs2jAljwI4+dYYqOTAp1e4ZYL3RrnejH2L8x51w5htdHHF9VfrH0JItu/v6VaxQa5x8nGc0+JEZmmBfD3VWEj890Hsjx8fCnDYXo3frBPjOAsVj472l7t3Ad3OpLo/2YugnZ0bfsTusHB1vYkE3NWUq2rTw2+1/JRyNex4kYFgOA4Cs6KKsHMKKKKAK04mLeUjvrdRQFL9MOXb0cU1r7jFGP3W4eWo/OrB6OM0OIwELkWIXcOt/Z7N/W1cO3GWdbBPGBqVLKeOvG9qWugvMSY5ofssG4cmB5+YapBM9L+fyYaGNY4t7rCfrD7KMpUgEcyQT8DUhsNtpBjV3QBFMBdo+F+8qfeHypjzfAJPC8cihlZSLEX5VRmd7IzYRUxmFLsikkkavGQeOnFfH415BcG2m0iYHDmU2Lnsxr9p/2HE1WGwWUyTO+YSkndkFifeYntN5D9fClrEZhis0mgjkbffSNdLAAnVzbnwJPhV7Pla4fAiFB2Y0A8yLEn1NzQkmJ5GVSVXePcCBXEZsS3CNE/E1z8BXZHITGCLElQddBwrkKYlr9qJB4AsakgxODxDe1OF8ET968OSg+3LK3m1h8AKzGWufankPgLKPlWa5PHz3m/ExP60ByPl+DX2hH/mYH5mu3AYaEDeiVQO8Ct6YNBwRR6CtwWgA1F47BlsTh5BwjEqt5OE/VRUmTVS9J23zEnA4G7yMSkjJ2jfh1abvvX4nwtUWDT0j7eSTSHA4C7E3WR01JvYbqkcF47zf71hsXscuHUPKoM2vO6qOQA79K27D7NfRIrvYzPqdB2ARYoGGpB5620FNANYm/u+V44dGpra3ivKRmBXlq8vSd0g7UHDIIojaVxfe+wo5+Z4DyNZuLE8klFFrJNQVsYsdnOGhYLNPHGT9oi48SO6pZluoZfYPsnkb87870hbH7DqoXE4wM8z9tY34KOIaQHVmPGx0HymukHMGOGEe+VLMCLaEbvMW+Van+BBLwT5Kv4s2vNrg3bR5kVAghTrJ5NFQC9h9oj96kdk+juCGMnFRpPM+rbwDKv3Vv+Z51M7H4OEwx4hIwskyKztqSTbUXPK/LhTEBV/V1VhjXuUc2Z5HZrw2HWNQqKFUcAAAB6CttFFWziFFFFAFFFFAFFFFARWbjVT51UPRo/0fNMRCbgEsB5K9xf0YVcecL2QfGqhZOqz7ThIl/wCX91qQXZalfZ7MIlSRXZfbbs8bjhw50y4V95FPeK8iwiKbqignmAKgELhMPEjmSDC2YqFLWCdkEm2viayx8eKljZNyJAwtqxJ/Kp6i1AasLHuoq9wA+ArbRRQBRRRQBXl6DVcdJe3ZgP0TCdvFSaHdG8UB4AAe+eQ5caWDk6TekAxk4PBHfxDdl2TtFBY9lbcZPlXDsdsiuDAkezYg+9r2AQOyAfe7zWexuywwQMjsHxMg7THXq+JKqTqXJOrXpirG3tz/AJwf1NLV1vjke1lesCa7cFhQQXkuEHDx8qyoY3OVfuX5zUVbNeHg3hvE2UcT+g76rHpYUfSVk3QAFTd8Qp4X5+NPu0+0qQi54+5GDqe4n96Xch2HmzN3mzHrYoxpEg7DAgkHssui8LHwrV0cXquPXz+Zm7E7Xq7OqPpBw0ih3bdZhfd46/ZvS5F9IzOcCJXZGbdMoHYjXmb9/wCtTme9EeGggmmE8zCNGcKwTiATYkAX1A/On7o7Cf2dhmRQu9GCbC1zzPrWrHGou0Vp5pSVMmsrwYhijiBJCKFBPE2Fq66LUV0OIUUUUAUUUUAUUUUAUUUUBw5sPqj6VUueaZ3hdOKfo9W5mn8NvT51U+0C3zjB2/8AGSfTeqUC3MAPq18q3GQd4rRhHtEpbSy3N9AB591QeFwsM+Ima6yrZCCGuOBB1U2qATE2awr7UqD/ADD9KXdpdvcPhkuLyOb7oGgJHeTy8alMzGFwkLTOiKqDuFyeQHeSarbZPL3zXGHE4hQIYiLIBZb6lYx320J/3oB56P8AFYmfDmfEuD1huiBQoRRf117jwtTPJKqi7EAeJtUVs4fqX5ASSD03j8K4mGBQ9uQSN4sXPwFASU2f4df7xT5XPyr3BZwkrWVX8yhA+JrkgzGK9osPIw7xFYfE1AdI23Ywa9Rh/rMW+iqAW3AdAxUcWPJedqA1dI+3Zw1sLhB1uLk0AXtFL8yB7/cPU1A7J7LrhbyynrMU+rOdQl9SF72udW+FqNkNnTht6aYl8VJq7HUpfioPMnm3pTFWNu73wQZqaur8Uz00Cg10QQC28/s66cz5eHjWTGLk/wC8F6clFGeDhHtOOyOA7z3VCbW7UiIWFmk91OSjvNa9pdoihEUI35joFGoUHhp391SmxexfV/8AyMV2p213WsQhvcHxNx6XrT1tdz4X+v3M7Pmp37/Y49kNiS5+kY4b7tusim+nvXI/LdtpY1YwW1e0b1bMYKKpGe3bFjpNm3csxZHOMgeZIFe9G5/6Zhbf+MfM1HdMk27lkgHvNGv8wrs6Lbf2Zht0kjdOtiNd43416A20UUVJAUUUUAUUUUAUUUUAUUUUBxZq31Z8bCqxxiBs5TXRMOT8WqyM6fsqO80g7NQ9dnOLI1WJIkvy5m35VKBYc2E34DGT7UZS/mpF/wA6pnZPMZcpxrYecARsQr9w7pF8Ndf9qvKkvM9m4swGID6OJLI4GqlR+YN9RUAR9t88fMsWmGw9zGrFFA9572Mh+6OXhrVsbPZQmDgWFOCDU97c2PrSzsVsUuAdpppUdyu6p9kKOftHidPhU9mW0MCo4WQFt02tci9tNQKhEmezUAbCgMLhy5IPMFjUnDhEQdlFXyArRkcRTDxKeIQX+F6XekHbNcBGFQdZiZNIoxqb8N4qNba6d50qSDm6Q9uBg1EEA63GSaIgG9u34FgOZvoOflSxstsyYGbEYlutxcmrM1juHmAebngTytYVt2Z2abDk4jFEy42XVmY36oHkPvkWv3AaVPVkb27X5cDS1Na/XI9oNA+PzrqRAmpsW7uQ/c1kKLfPsaEppHkMAAvIDrwXhfz7hS9tDtCxkEGGHWTubALru/tb4DnWvOs5mmk+jYIdZMfaYcEHC5bkPH9aaNm8khy8wx235597ek53Rd4gdy62rU1NVzpyVR+/1M3PsU6Xf96PditjhhQZJj1k78TxC87Kbce80x5hj0hCl9AzKl+QLGwv3CulmA1vYVXO0W0zY9JYMGitGNGne+7vDW0YHtG448BWu6hHgpRTnKjoh2kYw41t4kmXcjvyDAjT0F71K4fOA00QuxQ9mFV4vbRpm+4OA9arODB4hozZXIA3SLWJYd48iaacuyuVWkbrCh6tUhINygGvDuvxHcTXBZkWnrurR19OLWy4f4yW/OpTooYHLILX94doW94/l3Ur9KOMbEZRHKQFdJlEijgGG8hA8Lm4pg6HZy2WRXFt1nHG+m8dfDyqyimx5oooqSAooooAooooAooooAooooCCzmUb+ugUa/OoHomgLYebFMNcTM7jv3Ad1R8K0dIuY9VhcQ4OpBRfM9n9TTbsvlww+Egh4bkag+dgT+ZqQSbCoPB5C6hgZ3szFiEsup8eNT1FQCNjySEcV3z3uS3zNdX0ZALbigeQtW8moLbHaWPAYZppNTwRObtyAoDRtntVHgIgSN+V+zFEPaZvIa2pI2eyWVZWxuNPWYyTUKeEIPID7djoPdt313ZNlMhdsfjmVsW38KK4KwqeFh9q3w1qSrN39p414R7fuXtXApeqQf8ANa88qJW3VY8d0FjbuAJNImSZTJmY+k4qV1w5JEcUbbpa2hJPJeGtZeDXeZtvhF7Jm8OEuSxT9WbA9q2p7vAfvSrPjJsbMcLgjoNJp9SqeAP2uOnGte3OL6jCLHDuwwpuhjvEystwCiMdQbXN/KrNyLLIYIUSBAiboI7zpxY8z4mtLBory8pdLpFHPnklXv7mnZzZyHBx7sS9ogb8h9tyObH9OFc+PTezLC90cGIc/wCZoFHyamE1FYFN7FYiTuWOIf5Qzt+bj4VppFEWekvMXZsPgImKHEljKw4rAlt63i17ehrXh4Y4lVEARQLKvcLcPE1HbcHczrCMx0eB1Xzvr81+NbsZOGUAe2GFhz4/K1VNlu6NLSgqb9yRBrNDWAqL2gz+LCIWkOpBKjvPCqyTbpFuclHlivtziw2Exka2PV4mBiO7fRh81pt6DZb4BhvM27IeIIA0HZUk6geHM0jxZVK2TY3GTA72IlicXFuyjnta8rubeApu6BZt7CzDfY7ri6kAKpIY9k8yQQT6VpxVIxZu22WnRRRXo8BRRRQBRRRQBRRRQBXhNe1rmNgfI0BVG2bdfisFg+UkvWv+BO/zJ/KrZFVPs+OvzmWS91gVIx3bxJJ+Rq124VLBxZlnEcJCuSWYEhVUsSB4CuJs5nb+FhXPi5CD86QsBt7/ANTIxkfUBQYwDe6G5tveemo0q142BAIIIPAjgfG9QCIgfGEguIY158WNvjVW5niDmuYtJcnCYU7sfIO4Op8QSBr3Ad9PvSNm7RYbqoj9diCY1txC++/oCPVhS/kmWLh4VjQWAH51xzTpHfDDylbJATbt25i/xrKGS4HfXO7etQuZ7VYeE7nWBn+wg3uGttOdZmfBLIuDQjOMOyfzJfqZbtugowve1rqRqaqXZ7bOTC4cQ7nDVSQdL6nQ20vw5VaeUZM2ZKGxcUsEKm6xlrGXxcWuFGlu/ePdT3/ZsJABijsBYdleA4DhVrT1njg1P3KefYuVxKGyvKMVnDEEPGm7vda6HcJHBB4E31HdU+u3WZZY4izGBZI9AsijduBpdXXsty0IBq444lUAKAANAALAeQrRmGAjnQxyosiNxVhcVeqiq3fYvbOdIGCxlljlCyH+7k7DehOjehphwMW6DfixLHzJv+1VFtf0OcZMAx7+pc/0OdfQ/GlrLtvcxy/6mUNdAwCTAk3JBBa+pAGg3Tz50Bb3SHsqcdCpjO7PCS0TeJtdT4Gw+ApEw20skWmMwk0cg0LdWxBt94Ag+hpr2X6T8LiVAlIgkC3feNo1N7W3za99PjT2pBHIj4ivMoKXZ0x5ZY+inDti0rbmEw007nT2CFB+8eXralTpDy/FYWbDTY1o5N8l+rW5VVRkJT71wa+izuL9lb+Quapz/wDoiE2wTi279ct/E9WwF/JT8KiOOMeiZ5pT4bHPpGxMP9kTHTceJerAHG4BUKB4VXfQdtHHBJNDJoJjGVe+gIBAB8DfjUntFEzZBgW7TWChib6Aqy/OwqpULwPf/hFW8eJSj5FdyZ9gA17SH0b7bx4yNImYidV5+8BzvzPfT2K4yTi6Z6R7RRRUAKKKKAKKKKAK5M0nCRSOeCoxPkBXXS50hYrq8uxbcPqmHxFqATuiLDkxmd/bnleQ+XL9fjVp0lbBYXq4MMvMRgnzK3/WnRzYXqWCn9rtlfpZxWKhv1sbaqNd8a/zALXZ0T7ZgquDnIBH8JidCP8Axm/Pupu2OcLAzsyjeckkkD43pB6Q9nIDJ1uALNMTdo4lLKDx3wR7B8OZrySRm3O1u/i3kjIJTsR31UKD7Vjx3m3j5AVI5dtYJ416tHeU6NGikne8LcvHxrn2S6MZJXVsZvlLXI9m/mePwtVwZVk8GGQJBEkajkot8TxPrXlwUnbPccjj0V1BsjmGKt1rrhIzrZTvy+RHsj4mmXJdl8vwOoEZk5ySMrOT368PQU2yR3BB4EW7q448ngXhEnqL/OvSikeHJvs0SbQYce/vfhVj8hXO+0q+7DK3+WplMOo4KB6CtlqkghMHms8jgfR2ReJZyRp4aVNigCgmgI+WfexCRqfYUyP69lB69s/5a1Z9s7h8Ym5iIlccidGHkw1FatmJutV5/wDzOxU/+tTup6WG9/mNTdAUHtT0PYiDtYRuvQXJVrCQW4WHBufCxqByLbTH4GRVdpAl13klBvuBrlVDWsSN4Xr6YK1F55s7hsWu7iIlkHIkWYcRow1B1NCbPn7azb2THyRM/wBUkbmyKx0uCN8nmSDbu0NPGxOETG4PFw4gdciBXjV7tundezL3cKqraLLUgndY7mMSuqg6mwaw156c6s/ocbdxEkdtHiP5MLfM1dlH8r6HK/UMWzUX0zKpYD7S7yr5+0v6VT2ZYPfQgceIvpr3GrX6MMVuTzwE6HUD7ykqbeh/KlHb/B9RjplA3QxDrbh2rk/mDU4H6nE95lTsRNm81kw0wkQ7rKQR4G/d3d/hX1Fs7nCYqBJoyLMNRx3W5qfEV8sZxhyrb44Hjbke+nfoj2z+jTdTK1opLDwV72DfnY+HlXnNjtfqjymfQd69rFayqmewooooAooooApK6X7nLZFHvPGp9XAtTrSf0px72Ct/7oP/ANVoDtygBXQeFh4aUxEUqQSWZD4j5011LBGw5Bh1JIjBub63I9AdBXdFhkX2VC+QArKSQDUkAeOlRsuexC+6S57lBP52tUAlLV7UMMdiX1SEAffax87V05Vjmk31cBXQ2YA348DQEhRRRQBRXhauPEZpCntyovmwoDtqK2oxRiwmIkGhWJyPPdNq5ptrcKv95fyVj+lcvSHJvZViyut4Hty4jxoCW2cgCYWBRoBFGP5BUlXFkzXghI4GND/KK7aAKxc1lWrEPZWJ5An4C9AfKO0sl2Dd7MfiRTx0c4zq8wgHJrrx71P7UgZ41yviCfiaZ8mdo5oXA1V0I5cCNK1GrUl+hx+Q64CX6Pm5uQAZXU+TXt8xUj0zZReOLEqLmMlH/C1t0/6v6qhekKIx49yNN4KwPp/saspolx+B3X0E0evgSOPoap+XjKMyzkVpHztNAHBB50uDejfxXupnxbdQzJICGQ7rDxvY+lROcqh1DLcaW7xV3JXaKyL86KdqDisMEkYGWPQciUAFj4niD5U9ivl/YLPmw8ysCbg6C4sV0uvDn/zhX0vluNWaJJEN1YXH7HxqhlhT8l0zpFnVRRRXE9BRRRQBS30gxb2CkP2Sj/6ZFNMlQe23/YYr/Bf+k0BEgaacabYJN5VPeBSlDw9KZ8t/hL5VLBGZdglmBea7sGYWJO6LHkB4VMQ4dVHZUDyFR2ScZ/8AFb5CpeoB4RUHjJOpxcbe7MvVn8QtY1OGoDbD+HEefXL8jQErjmkCHqgpb7xsKiv7OxT+3iAngigfnxqcbgar7O8XJ1pG+9r8N42+F6An58lhH8XEOe+7gVydXlsRuBvn/O/5cBWOzeHRrllVjbiQD86aoMOgGiqPICgF7A4qIlViwbWvbeKgWHfdqktrMN1mCxKd8L/0k/pUpFwrDFj6t/wn5GgILo8xvW5dhX4/VKD5qN39KZKr/oPP/S0/HJ/WasCgCo/Ppd3DTt3ROf5DUhUXtP8A9piP8J/6TUrsHypnBuy+C/rU9NiN1UHEvoPOxN6X859sfhrvzc9iHz/atT5nEvHbHB4aaGDETYlMO3VjVtd66hrbvG4JPDvpYl6XYMNh0hwkTSsi7u+90S/fY9og691U11rNfeJaw0uSbeV+FSuUKLDQVRjDy4Z1c3RnneZz42ZppQAX1NhuroB+gFYZVlHWpvltL2tbW/nXfPwP/OVZbJ/w3/EPlVz8JRaRybtHfleyEm8JI0dlFrWW4ued6vrYvASwYVI5gA4voCDYEkjUc659gD/8GHyb+o0yiqebL5emj3Fe57RRRXA9n//Z" id="246" name="Google Shape;246;p16"/>
          <p:cNvSpPr/>
          <p:nvPr/>
        </p:nvSpPr>
        <p:spPr>
          <a:xfrm>
            <a:off x="155575" y="-922338"/>
            <a:ext cx="2286000" cy="1924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UUExQWFRUXGBkYGRgYFxgYGhwYHBcXGB0YGxcYHCglGBonHBgWITEhJSkrLi4uFx8zODMsNygtLisBCgoKDg0OGxAQGy8lHCQsLC0wNDQsLCwsLDAsLCwsLDcsLCwsLCwsLCwsLCwsLCwsLCwsLCwsLCwsLCwsLCwsLP/AABEIAMoA8AMBIgACEQEDEQH/xAAcAAACAgMBAQAAAAAAAAAAAAAABgUHAgMEAQj/xABEEAACAQIDBAcECAMHBAMBAAABAgMAEQQFIQYSMUEHEyJRYXGBMkKRsRQjUmJyocHRM6KyFUNzgpLh8CU0U2Mkg7MI/8QAGQEBAAMBAQAAAAAAAAAAAAAAAAEEBQMC/8QAKxEAAgICAgECBAYDAAAAAAAAAAECEQMEITESIkFCUXGxEyNhkeHwFDJD/9oADAMBAAIRAxEAPwC8aK0SYtFZULqGb2VLAE27hzrbvUBlRUdmGe4aD+NNHH+JgD38KW816UMvhNusaQ2BtGpYa/e4UA6Gi9U5jemWR23MLhLk8CzF2P8A9aL+prPLcyz/ABo7AWBPtMgT4Brk/Cosmi4L1zYrMYoxeSREt9pgPmaryPo6xkv/AHmZyutxdEBAI5i+8PlUrlnRdl8XaaLrn+1Kd4/tQUSGL2/y+PjiUY9yXc/yjWsE22jcExYfFS91oGW/q9h+dT+AyqGEWiiSP8KgfmBXVapIEyfaDMZP+3y4oPtTzIvxRQ39VaMy2ux+HK9fl6KnvSrOzoviQsJKinoCgigOTLMxjmQPE6Op5o28PjXbSfn+xIZziMG/0XFfaTRX+7IvA+dceQbbSLP9EzGIYeaw3X3vq5O+xIAHxPpQD5RXitevaAKKKKAKKKKAKKKKAKKKKAK8JqPzzOYcLE0szBVHfxJ5KBzJqoMj6Q8fi8cvVqBEzKm5uF1jVmHaYr72h1OlCS3s6zSPDxmSRgByubXPdS9Bttcfwr+IfT+mo7bwiWYRsAyqo0IvqeJ+FqTcy2XEcKz4aUpIWYGLkQOYPLyPGqs8rcnGPFGji1YrGpzV3+5ceT5qk6lluCOIPL96kqoXZfbR4pAJdGGm9wHk4/Wrvy3FiWMOvP8A5auuOd8Psq7GKMX5Q6Kn6cs0iWXDKu99Ii3mB4AK1ve4k3UaD1pGx22+YYtghmc30CRdi/j2dSa+hc7SJ+y8aSMB7yht0HzHOql6QNikSMzYeK1jvOFPAW+za1vKulM4I4Mo6IsZKd5zFCp13j2ied7L58zT7kHRNhYDvSM0zWtY2VfGyjX86juiDbB5QcJO12UAxOTqV4FCSdSNLVagokLOLAZTBCLRRRx/hUD867DUKWmeVo3k6vmm4PaXzbmK3HIkPttI/m5+QqSCP262iGDwrurDrdFQaE3PO3gLmtmwuOebAwySNvuwNzpfieNudVj0tvEcTFBEovGp3rakuxWwPjoP9VWbgsAMHHFuCyKirKPIDt+d73oSMdeE1rbtLobX5io3EYaFf4shPg7/AKChB3TY+NfadR6iuZs5j90M5+6pNaI5ohpHAzeIjsP9TWrZ9IxB9mFE/G9/yUfrQB/aEzexh283YL+VjWvOshixkPV4qNTcctSp71blXRHDOSC8igdyJx9WJrvAoCv9ncxmy2WPA4xjJG5Iw+J5eET34HuN+dWCDUbtBk0WLhaCZd5GHqDyI8RS5s5mUuEmXL8Wxa4P0fEH+8Uf3bf+wD40A7UUUUAUUUUAUUUUAVyZjmCQRtLKwSNBcse79624vELGrO7BUUXZjoAO+vnjpF20fMJQkd1gQkIv2jw32tx8B3UJSsM9z2XOcbGhDJDciNBqVB4uRzbhe17CnvYXAHA4dlX+JIA0hOvaAIsvcNdB4muNMtgyrfCreSUhh7zLHbRN4gW1vy5ip7DYgOqsDo2tZm3sSi0olzBhjJWxVy7FvLFG73JC7hYm5JQ21PfqPiK6baVBLifos8kDmyM+8vcDYgHwuCB6Cp+1eJp3fzNjTmpY0vdcCbtfgd1hIBo1wfxDh+XyqyuhnNjLBLGxu0TLx47rA2/pI+FJW16fUX+8KluglWM+KN+yEjB7rlntr6H41cwO0Ze+lGbSLWzDBb3aX2vnUaVPAi3p/wAvTFWqeAMLEVbszig+kPZs4WUYiE7sbN7twUfje/K9Wh0d7WrjoLHSaIKHB97Swcedj6115rlisDFIAyN3jj/uKpyd5snx94r7mhF/fj5i9vS4oC5tt0xRgBwahpVcHXiBz3b8T+hNLmQ9JyFhFjYzh5QbMbdm/iDqn/Nae8vxqTRLIhDK4uCNRS7tTs1hp3HXKB1nZDjRg9tDvePC1eWSVnhsQMbnSlblTMCCNeymt+HO1Xsy3BB1BpF2Y2RwuXzGU4gyPu7oDWG7fjoL68Kaf7aU+wkj/hU/rUg1ZO5SR8Odd2zJ+A8vSpKPDKCSFAJ1JtrUS4leaORYim6CG3iNVPgKnBQg9FFFFAFFFFAFRG0uRJi4TE91NwyOPaRx7LqeRBqXooBZ2Nzp5Q8GI0xWHIWXlvA+zKv3WtTNSXtvhjh5Isyj4wdmcAe3h20N/FT2h603wShgGU3UgEEcCCLigNtFFFAFa5pVUEsQFGpJNgB3knhXruACToO+qL6Sdt3xrHD4S5w4IV2UHtuTYAsNNwkEAc/SobolKzV0h7cnHyDDQXXDhu01ixcgjt2Avujja1TWy2yiYRVeRQZ/aD63F72G63skKR43rbsDsmuBkM01pJdAtiQE4hra2e9/Dh41IZbmTT9Y0gsyyuhHdY3X13WWs7Z2VKDWN8rst4cLUl5IW9t97rkc3O8trk8wfHzrZsvm4UiN27J9k9x7qn82y4TxlDoeKnuNV1OGiYo4swOv7iuWKssPF9nTJcJWhj2/yzrAHUdpRZgONuR8TSzlm0zwjcmQsBwYce7UVK5dm5FlcFvvXu3rXbm2LwCKGKmRtewGKm5GpJ5DnXTGnFLHJWFklFucHRDZznK4oRwwXZ5HAAOgvyFz4kVbfRpsicBC++29JKVL9w3bgAfEmkjo62DedxicUtoiCY4yON7WbjcC2oNXNGlhYcBoKv48agqRVz5pZZeTM6KKK6HE04mAMLGkDbvIhPhnBTekQErbQ3GtvHyqxai83h4N6H9KArToLzr+NhXf7LxqT+IOB/KatqaBWtvAGxuL94518/Y8jLc3WRQQm8H7uy/tAeAJPwr6Chk3gCOBFx60B4MOt77ov32F62WrVisUkYu7BR3k2qNfP04Rq0h4aKbfGgJe1eE1Eq+KfU7kQtw4m/jekTpCz6eIrg4pjLNNo4AAKgkAAW5tf4CgLQikDC4II7xqKzqA2fwK4DCRRG5I47oJ7R1PDxrpObsfYgkbzFvnQEtXlRXXYpuCRoPvEk/lQ2CxDe1Pu/gQfM0BKFqxEwva4v3XFQs+UQDWaVm/FJYfC9bsuw+FVh1XV79jaxBa3PnQEniIFdGRhdWBUjvBFjS9sDvJhzhnN3wztCT3qNUPqhWmal3DjqsykHLEQI4H34WKt67sifAUAxVhJJa5JAA5ngPOhmtzqlekvbpsU/0HBm6E7ruCPrDp2FNx2eNzfU1DaXLJSs09Im3TY6QYPCH6otus4J+sPdoNIxx8alNg8gfCwuJGuZSpZNN0bt7HUamuXY3Y9cOFll1m5Dkvh4mnIrWFu7rl6IdGnr6yj6pHpqJ2rwxwMwxPGCcKs9vclUWSUDmCCVPpUvDJusD3G9ZY9xNcSKHU6FTwt3f71w1s0McX5c3SOmaE5SVexEYzEboFrG/DW48/Gl/HZcs2jAljwI4+dYYqOTAp1e4ZYL3RrnejH2L8x51w5htdHHF9VfrH0JItu/v6VaxQa5x8nGc0+JEZmmBfD3VWEj890Hsjx8fCnDYXo3frBPjOAsVj472l7t3Ad3OpLo/2YugnZ0bfsTusHB1vYkE3NWUq2rTw2+1/JRyNex4kYFgOA4Cs6KKsHMKKKKAK04mLeUjvrdRQFL9MOXb0cU1r7jFGP3W4eWo/OrB6OM0OIwELkWIXcOt/Z7N/W1cO3GWdbBPGBqVLKeOvG9qWugvMSY5ofssG4cmB5+YapBM9L+fyYaGNY4t7rCfrD7KMpUgEcyQT8DUhsNtpBjV3QBFMBdo+F+8qfeHypjzfAJPC8cihlZSLEX5VRmd7IzYRUxmFLsikkkavGQeOnFfH415BcG2m0iYHDmU2Lnsxr9p/2HE1WGwWUyTO+YSkndkFifeYntN5D9fClrEZhis0mgjkbffSNdLAAnVzbnwJPhV7Pla4fAiFB2Y0A8yLEn1NzQkmJ5GVSVXePcCBXEZsS3CNE/E1z8BXZHITGCLElQddBwrkKYlr9qJB4AsakgxODxDe1OF8ET968OSg+3LK3m1h8AKzGWufankPgLKPlWa5PHz3m/ExP60ByPl+DX2hH/mYH5mu3AYaEDeiVQO8Ct6YNBwRR6CtwWgA1F47BlsTh5BwjEqt5OE/VRUmTVS9J23zEnA4G7yMSkjJ2jfh1abvvX4nwtUWDT0j7eSTSHA4C7E3WR01JvYbqkcF47zf71hsXscuHUPKoM2vO6qOQA79K27D7NfRIrvYzPqdB2ARYoGGpB5620FNANYm/u+V44dGpra3ivKRmBXlq8vSd0g7UHDIIojaVxfe+wo5+Z4DyNZuLE8klFFrJNQVsYsdnOGhYLNPHGT9oi48SO6pZluoZfYPsnkb87870hbH7DqoXE4wM8z9tY34KOIaQHVmPGx0HymukHMGOGEe+VLMCLaEbvMW+Van+BBLwT5Kv4s2vNrg3bR5kVAghTrJ5NFQC9h9oj96kdk+juCGMnFRpPM+rbwDKv3Vv+Z51M7H4OEwx4hIwskyKztqSTbUXPK/LhTEBV/V1VhjXuUc2Z5HZrw2HWNQqKFUcAAAB6CttFFWziFFFFAFFFFAFFFFARWbjVT51UPRo/0fNMRCbgEsB5K9xf0YVcecL2QfGqhZOqz7ThIl/wCX91qQXZalfZ7MIlSRXZfbbs8bjhw50y4V95FPeK8iwiKbqignmAKgELhMPEjmSDC2YqFLWCdkEm2viayx8eKljZNyJAwtqxJ/Kp6i1AasLHuoq9wA+ArbRRQBRRRQBXl6DVcdJe3ZgP0TCdvFSaHdG8UB4AAe+eQ5caWDk6TekAxk4PBHfxDdl2TtFBY9lbcZPlXDsdsiuDAkezYg+9r2AQOyAfe7zWexuywwQMjsHxMg7THXq+JKqTqXJOrXpirG3tz/AJwf1NLV1vjke1lesCa7cFhQQXkuEHDx8qyoY3OVfuX5zUVbNeHg3hvE2UcT+g76rHpYUfSVk3QAFTd8Qp4X5+NPu0+0qQi54+5GDqe4n96Xch2HmzN3mzHrYoxpEg7DAgkHssui8LHwrV0cXquPXz+Zm7E7Xq7OqPpBw0ih3bdZhfd46/ZvS5F9IzOcCJXZGbdMoHYjXmb9/wCtTme9EeGggmmE8zCNGcKwTiATYkAX1A/On7o7Cf2dhmRQu9GCbC1zzPrWrHGou0Vp5pSVMmsrwYhijiBJCKFBPE2Fq66LUV0OIUUUUAUUUUAUUUUAUUUUBw5sPqj6VUueaZ3hdOKfo9W5mn8NvT51U+0C3zjB2/8AGSfTeqUC3MAPq18q3GQd4rRhHtEpbSy3N9AB591QeFwsM+Ima6yrZCCGuOBB1U2qATE2awr7UqD/ADD9KXdpdvcPhkuLyOb7oGgJHeTy8alMzGFwkLTOiKqDuFyeQHeSarbZPL3zXGHE4hQIYiLIBZb6lYx320J/3oB56P8AFYmfDmfEuD1huiBQoRRf117jwtTPJKqi7EAeJtUVs4fqX5ASSD03j8K4mGBQ9uQSN4sXPwFASU2f4df7xT5XPyr3BZwkrWVX8yhA+JrkgzGK9osPIw7xFYfE1AdI23Ywa9Rh/rMW+iqAW3AdAxUcWPJedqA1dI+3Zw1sLhB1uLk0AXtFL8yB7/cPU1A7J7LrhbyynrMU+rOdQl9SF72udW+FqNkNnTht6aYl8VJq7HUpfioPMnm3pTFWNu73wQZqaur8Uz00Cg10QQC28/s66cz5eHjWTGLk/wC8F6clFGeDhHtOOyOA7z3VCbW7UiIWFmk91OSjvNa9pdoihEUI35joFGoUHhp391SmxexfV/8AyMV2p213WsQhvcHxNx6XrT1tdz4X+v3M7Pmp37/Y49kNiS5+kY4b7tusim+nvXI/LdtpY1YwW1e0b1bMYKKpGe3bFjpNm3csxZHOMgeZIFe9G5/6Zhbf+MfM1HdMk27lkgHvNGv8wrs6Lbf2Zht0kjdOtiNd43416A20UUVJAUUUUAUUUUAUUUUAUUUUBxZq31Z8bCqxxiBs5TXRMOT8WqyM6fsqO80g7NQ9dnOLI1WJIkvy5m35VKBYc2E34DGT7UZS/mpF/wA6pnZPMZcpxrYecARsQr9w7pF8Ndf9qvKkvM9m4swGID6OJLI4GqlR+YN9RUAR9t88fMsWmGw9zGrFFA9572Mh+6OXhrVsbPZQmDgWFOCDU97c2PrSzsVsUuAdpppUdyu6p9kKOftHidPhU9mW0MCo4WQFt02tci9tNQKhEmezUAbCgMLhy5IPMFjUnDhEQdlFXyArRkcRTDxKeIQX+F6XekHbNcBGFQdZiZNIoxqb8N4qNba6d50qSDm6Q9uBg1EEA63GSaIgG9u34FgOZvoOflSxstsyYGbEYlutxcmrM1juHmAebngTytYVt2Z2abDk4jFEy42XVmY36oHkPvkWv3AaVPVkb27X5cDS1Na/XI9oNA+PzrqRAmpsW7uQ/c1kKLfPsaEppHkMAAvIDrwXhfz7hS9tDtCxkEGGHWTubALru/tb4DnWvOs5mmk+jYIdZMfaYcEHC5bkPH9aaNm8khy8wx235597ek53Rd4gdy62rU1NVzpyVR+/1M3PsU6Xf96PditjhhQZJj1k78TxC87Kbce80x5hj0hCl9AzKl+QLGwv3CulmA1vYVXO0W0zY9JYMGitGNGne+7vDW0YHtG448BWu6hHgpRTnKjoh2kYw41t4kmXcjvyDAjT0F71K4fOA00QuxQ9mFV4vbRpm+4OA9arODB4hozZXIA3SLWJYd48iaacuyuVWkbrCh6tUhINygGvDuvxHcTXBZkWnrurR19OLWy4f4yW/OpTooYHLILX94doW94/l3Ur9KOMbEZRHKQFdJlEijgGG8hA8Lm4pg6HZy2WRXFt1nHG+m8dfDyqyimx5oooqSAooooAooooAooooAooooCCzmUb+ugUa/OoHomgLYebFMNcTM7jv3Ad1R8K0dIuY9VhcQ4OpBRfM9n9TTbsvlww+Egh4bkag+dgT+ZqQSbCoPB5C6hgZ3szFiEsup8eNT1FQCNjySEcV3z3uS3zNdX0ZALbigeQtW8moLbHaWPAYZppNTwRObtyAoDRtntVHgIgSN+V+zFEPaZvIa2pI2eyWVZWxuNPWYyTUKeEIPID7djoPdt313ZNlMhdsfjmVsW38KK4KwqeFh9q3w1qSrN39p414R7fuXtXApeqQf8ANa88qJW3VY8d0FjbuAJNImSZTJmY+k4qV1w5JEcUbbpa2hJPJeGtZeDXeZtvhF7Jm8OEuSxT9WbA9q2p7vAfvSrPjJsbMcLgjoNJp9SqeAP2uOnGte3OL6jCLHDuwwpuhjvEystwCiMdQbXN/KrNyLLIYIUSBAiboI7zpxY8z4mtLBory8pdLpFHPnklXv7mnZzZyHBx7sS9ogb8h9tyObH9OFc+PTezLC90cGIc/wCZoFHyamE1FYFN7FYiTuWOIf5Qzt+bj4VppFEWekvMXZsPgImKHEljKw4rAlt63i17ehrXh4Y4lVEARQLKvcLcPE1HbcHczrCMx0eB1Xzvr81+NbsZOGUAe2GFhz4/K1VNlu6NLSgqb9yRBrNDWAqL2gz+LCIWkOpBKjvPCqyTbpFuclHlivtziw2Exka2PV4mBiO7fRh81pt6DZb4BhvM27IeIIA0HZUk6geHM0jxZVK2TY3GTA72IlicXFuyjnta8rubeApu6BZt7CzDfY7ri6kAKpIY9k8yQQT6VpxVIxZu22WnRRRXo8BRRRQBRRRQBRRRQBXhNe1rmNgfI0BVG2bdfisFg+UkvWv+BO/zJ/KrZFVPs+OvzmWS91gVIx3bxJJ+Rq124VLBxZlnEcJCuSWYEhVUsSB4CuJs5nb+FhXPi5CD86QsBt7/ANTIxkfUBQYwDe6G5tveemo0q142BAIIIPAjgfG9QCIgfGEguIY158WNvjVW5niDmuYtJcnCYU7sfIO4Op8QSBr3Ad9PvSNm7RYbqoj9diCY1txC++/oCPVhS/kmWLh4VjQWAH51xzTpHfDDylbJATbt25i/xrKGS4HfXO7etQuZ7VYeE7nWBn+wg3uGttOdZmfBLIuDQjOMOyfzJfqZbtugowve1rqRqaqXZ7bOTC4cQ7nDVSQdL6nQ20vw5VaeUZM2ZKGxcUsEKm6xlrGXxcWuFGlu/ePdT3/ZsJABijsBYdleA4DhVrT1njg1P3KefYuVxKGyvKMVnDEEPGm7vda6HcJHBB4E31HdU+u3WZZY4izGBZI9AsijduBpdXXsty0IBq444lUAKAANAALAeQrRmGAjnQxyosiNxVhcVeqiq3fYvbOdIGCxlljlCyH+7k7DehOjehphwMW6DfixLHzJv+1VFtf0OcZMAx7+pc/0OdfQ/GlrLtvcxy/6mUNdAwCTAk3JBBa+pAGg3Tz50Bb3SHsqcdCpjO7PCS0TeJtdT4Gw+ApEw20skWmMwk0cg0LdWxBt94Ag+hpr2X6T8LiVAlIgkC3feNo1N7W3za99PjT2pBHIj4ivMoKXZ0x5ZY+inDti0rbmEw007nT2CFB+8eXralTpDy/FYWbDTY1o5N8l+rW5VVRkJT71wa+izuL9lb+Quapz/wDoiE2wTi279ct/E9WwF/JT8KiOOMeiZ5pT4bHPpGxMP9kTHTceJerAHG4BUKB4VXfQdtHHBJNDJoJjGVe+gIBAB8DfjUntFEzZBgW7TWChib6Aqy/OwqpULwPf/hFW8eJSj5FdyZ9gA17SH0b7bx4yNImYidV5+8BzvzPfT2K4yTi6Z6R7RRRUAKKKKAKKKKAK5M0nCRSOeCoxPkBXXS50hYrq8uxbcPqmHxFqATuiLDkxmd/bnleQ+XL9fjVp0lbBYXq4MMvMRgnzK3/WnRzYXqWCn9rtlfpZxWKhv1sbaqNd8a/zALXZ0T7ZgquDnIBH8JidCP8Axm/Pupu2OcLAzsyjeckkkD43pB6Q9nIDJ1uALNMTdo4lLKDx3wR7B8OZrySRm3O1u/i3kjIJTsR31UKD7Vjx3m3j5AVI5dtYJ416tHeU6NGikne8LcvHxrn2S6MZJXVsZvlLXI9m/mePwtVwZVk8GGQJBEkajkot8TxPrXlwUnbPccjj0V1BsjmGKt1rrhIzrZTvy+RHsj4mmXJdl8vwOoEZk5ySMrOT368PQU2yR3BB4EW7q448ngXhEnqL/OvSikeHJvs0SbQYce/vfhVj8hXO+0q+7DK3+WplMOo4KB6CtlqkghMHms8jgfR2ReJZyRp4aVNigCgmgI+WfexCRqfYUyP69lB69s/5a1Z9s7h8Ym5iIlccidGHkw1FatmJutV5/wDzOxU/+tTup6WG9/mNTdAUHtT0PYiDtYRuvQXJVrCQW4WHBufCxqByLbTH4GRVdpAl13klBvuBrlVDWsSN4Xr6YK1F55s7hsWu7iIlkHIkWYcRow1B1NCbPn7azb2THyRM/wBUkbmyKx0uCN8nmSDbu0NPGxOETG4PFw4gdciBXjV7tundezL3cKqraLLUgndY7mMSuqg6mwaw156c6s/ocbdxEkdtHiP5MLfM1dlH8r6HK/UMWzUX0zKpYD7S7yr5+0v6VT2ZYPfQgceIvpr3GrX6MMVuTzwE6HUD7ykqbeh/KlHb/B9RjplA3QxDrbh2rk/mDU4H6nE95lTsRNm81kw0wkQ7rKQR4G/d3d/hX1Fs7nCYqBJoyLMNRx3W5qfEV8sZxhyrb44Hjbke+nfoj2z+jTdTK1opLDwV72DfnY+HlXnNjtfqjymfQd69rFayqmewooooAooooApK6X7nLZFHvPGp9XAtTrSf0px72Ct/7oP/ANVoDtygBXQeFh4aUxEUqQSWZD4j5011LBGw5Bh1JIjBub63I9AdBXdFhkX2VC+QArKSQDUkAeOlRsuexC+6S57lBP52tUAlLV7UMMdiX1SEAffax87V05Vjmk31cBXQ2YA348DQEhRRRQBRXhauPEZpCntyovmwoDtqK2oxRiwmIkGhWJyPPdNq5ptrcKv95fyVj+lcvSHJvZViyut4Hty4jxoCW2cgCYWBRoBFGP5BUlXFkzXghI4GND/KK7aAKxc1lWrEPZWJ5An4C9AfKO0sl2Dd7MfiRTx0c4zq8wgHJrrx71P7UgZ41yviCfiaZ8mdo5oXA1V0I5cCNK1GrUl+hx+Q64CX6Pm5uQAZXU+TXt8xUj0zZReOLEqLmMlH/C1t0/6v6qhekKIx49yNN4KwPp/saspolx+B3X0E0evgSOPoap+XjKMyzkVpHztNAHBB50uDejfxXupnxbdQzJICGQ7rDxvY+lROcqh1DLcaW7xV3JXaKyL86KdqDisMEkYGWPQciUAFj4niD5U9ivl/YLPmw8ysCbg6C4sV0uvDn/zhX0vluNWaJJEN1YXH7HxqhlhT8l0zpFnVRRRXE9BRRRQBS30gxb2CkP2Sj/6ZFNMlQe23/YYr/Bf+k0BEgaacabYJN5VPeBSlDw9KZ8t/hL5VLBGZdglmBea7sGYWJO6LHkB4VMQ4dVHZUDyFR2ScZ/8AFb5CpeoB4RUHjJOpxcbe7MvVn8QtY1OGoDbD+HEefXL8jQErjmkCHqgpb7xsKiv7OxT+3iAngigfnxqcbgar7O8XJ1pG+9r8N42+F6An58lhH8XEOe+7gVydXlsRuBvn/O/5cBWOzeHRrllVjbiQD86aoMOgGiqPICgF7A4qIlViwbWvbeKgWHfdqktrMN1mCxKd8L/0k/pUpFwrDFj6t/wn5GgILo8xvW5dhX4/VKD5qN39KZKr/oPP/S0/HJ/WasCgCo/Ppd3DTt3ROf5DUhUXtP8A9piP8J/6TUrsHypnBuy+C/rU9NiN1UHEvoPOxN6X859sfhrvzc9iHz/atT5nEvHbHB4aaGDETYlMO3VjVtd66hrbvG4JPDvpYl6XYMNh0hwkTSsi7u+90S/fY9og691U11rNfeJaw0uSbeV+FSuUKLDQVRjDy4Z1c3RnneZz42ZppQAX1NhuroB+gFYZVlHWpvltL2tbW/nXfPwP/OVZbJ/w3/EPlVz8JRaRybtHfleyEm8JI0dlFrWW4ued6vrYvASwYVI5gA4voCDYEkjUc659gD/8GHyb+o0yiqebL5emj3Fe57RRRXA9n//Z" id="247" name="Google Shape;247;p16"/>
          <p:cNvSpPr/>
          <p:nvPr/>
        </p:nvSpPr>
        <p:spPr>
          <a:xfrm>
            <a:off x="155575" y="-922338"/>
            <a:ext cx="2286000" cy="1924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UUExQWFRUXGBkYGRgYFxgYGhwYHBcXGB0YGxcYHCglGBonHBgWITEhJSkrLi4uFx8zODMsNygtLisBCgoKDg0OGxAQGy8lHCQsLC0wNDQsLCwsLDAsLCwsLDcsLCwsLCwsLCwsLCwsLCwsLCwsLCwsLCwsLCwsLCwsLP/AABEIAMoA8AMBIgACEQEDEQH/xAAcAAACAgMBAQAAAAAAAAAAAAAABgUHAgMEAQj/xABEEAACAQIDBAcECAMHBAMBAAABAgMAEQQFIQYSMUEHEyJRYXGBMkKRsRQjUmJyocHRM6KyFUNzgpLh8CU0U2Mkg7MI/8QAGQEBAAMBAQAAAAAAAAAAAAAAAAEEBQMC/8QAKxEAAgICAgECBAYDAAAAAAAAAAECEQMEITESIkFCUXGxEyNhkeHwFDJD/9oADAMBAAIRAxEAPwC8aK0SYtFZULqGb2VLAE27hzrbvUBlRUdmGe4aD+NNHH+JgD38KW816UMvhNusaQ2BtGpYa/e4UA6Gi9U5jemWR23MLhLk8CzF2P8A9aL+prPLcyz/ABo7AWBPtMgT4Brk/Cosmi4L1zYrMYoxeSREt9pgPmaryPo6xkv/AHmZyutxdEBAI5i+8PlUrlnRdl8XaaLrn+1Kd4/tQUSGL2/y+PjiUY9yXc/yjWsE22jcExYfFS91oGW/q9h+dT+AyqGEWiiSP8KgfmBXVapIEyfaDMZP+3y4oPtTzIvxRQ39VaMy2ux+HK9fl6KnvSrOzoviQsJKinoCgigOTLMxjmQPE6Op5o28PjXbSfn+xIZziMG/0XFfaTRX+7IvA+dceQbbSLP9EzGIYeaw3X3vq5O+xIAHxPpQD5RXitevaAKKKKAKKKKAKKKKAKKKKAK8JqPzzOYcLE0szBVHfxJ5KBzJqoMj6Q8fi8cvVqBEzKm5uF1jVmHaYr72h1OlCS3s6zSPDxmSRgByubXPdS9Bttcfwr+IfT+mo7bwiWYRsAyqo0IvqeJ+FqTcy2XEcKz4aUpIWYGLkQOYPLyPGqs8rcnGPFGji1YrGpzV3+5ceT5qk6lluCOIPL96kqoXZfbR4pAJdGGm9wHk4/Wrvy3FiWMOvP8A5auuOd8Psq7GKMX5Q6Kn6cs0iWXDKu99Ii3mB4AK1ve4k3UaD1pGx22+YYtghmc30CRdi/j2dSa+hc7SJ+y8aSMB7yht0HzHOql6QNikSMzYeK1jvOFPAW+za1vKulM4I4Mo6IsZKd5zFCp13j2ied7L58zT7kHRNhYDvSM0zWtY2VfGyjX86juiDbB5QcJO12UAxOTqV4FCSdSNLVagokLOLAZTBCLRRRx/hUD867DUKWmeVo3k6vmm4PaXzbmK3HIkPttI/m5+QqSCP262iGDwrurDrdFQaE3PO3gLmtmwuOebAwySNvuwNzpfieNudVj0tvEcTFBEovGp3rakuxWwPjoP9VWbgsAMHHFuCyKirKPIDt+d73oSMdeE1rbtLobX5io3EYaFf4shPg7/AKChB3TY+NfadR6iuZs5j90M5+6pNaI5ohpHAzeIjsP9TWrZ9IxB9mFE/G9/yUfrQB/aEzexh283YL+VjWvOshixkPV4qNTcctSp71blXRHDOSC8igdyJx9WJrvAoCv9ncxmy2WPA4xjJG5Iw+J5eET34HuN+dWCDUbtBk0WLhaCZd5GHqDyI8RS5s5mUuEmXL8Wxa4P0fEH+8Uf3bf+wD40A7UUUUAUUUUAUUUUAVyZjmCQRtLKwSNBcse79624vELGrO7BUUXZjoAO+vnjpF20fMJQkd1gQkIv2jw32tx8B3UJSsM9z2XOcbGhDJDciNBqVB4uRzbhe17CnvYXAHA4dlX+JIA0hOvaAIsvcNdB4muNMtgyrfCreSUhh7zLHbRN4gW1vy5ip7DYgOqsDo2tZm3sSi0olzBhjJWxVy7FvLFG73JC7hYm5JQ21PfqPiK6baVBLifos8kDmyM+8vcDYgHwuCB6Cp+1eJp3fzNjTmpY0vdcCbtfgd1hIBo1wfxDh+XyqyuhnNjLBLGxu0TLx47rA2/pI+FJW16fUX+8KluglWM+KN+yEjB7rlntr6H41cwO0Ze+lGbSLWzDBb3aX2vnUaVPAi3p/wAvTFWqeAMLEVbszig+kPZs4WUYiE7sbN7twUfje/K9Wh0d7WrjoLHSaIKHB97Swcedj6115rlisDFIAyN3jj/uKpyd5snx94r7mhF/fj5i9vS4oC5tt0xRgBwahpVcHXiBz3b8T+hNLmQ9JyFhFjYzh5QbMbdm/iDqn/Nae8vxqTRLIhDK4uCNRS7tTs1hp3HXKB1nZDjRg9tDvePC1eWSVnhsQMbnSlblTMCCNeymt+HO1Xsy3BB1BpF2Y2RwuXzGU4gyPu7oDWG7fjoL68Kaf7aU+wkj/hU/rUg1ZO5SR8Odd2zJ+A8vSpKPDKCSFAJ1JtrUS4leaORYim6CG3iNVPgKnBQg9FFFFAFFFFAFRG0uRJi4TE91NwyOPaRx7LqeRBqXooBZ2Nzp5Q8GI0xWHIWXlvA+zKv3WtTNSXtvhjh5Isyj4wdmcAe3h20N/FT2h603wShgGU3UgEEcCCLigNtFFFAFa5pVUEsQFGpJNgB3knhXruACToO+qL6Sdt3xrHD4S5w4IV2UHtuTYAsNNwkEAc/SobolKzV0h7cnHyDDQXXDhu01ixcgjt2Avujja1TWy2yiYRVeRQZ/aD63F72G63skKR43rbsDsmuBkM01pJdAtiQE4hra2e9/Dh41IZbmTT9Y0gsyyuhHdY3X13WWs7Z2VKDWN8rst4cLUl5IW9t97rkc3O8trk8wfHzrZsvm4UiN27J9k9x7qn82y4TxlDoeKnuNV1OGiYo4swOv7iuWKssPF9nTJcJWhj2/yzrAHUdpRZgONuR8TSzlm0zwjcmQsBwYce7UVK5dm5FlcFvvXu3rXbm2LwCKGKmRtewGKm5GpJ5DnXTGnFLHJWFklFucHRDZznK4oRwwXZ5HAAOgvyFz4kVbfRpsicBC++29JKVL9w3bgAfEmkjo62DedxicUtoiCY4yON7WbjcC2oNXNGlhYcBoKv48agqRVz5pZZeTM6KKK6HE04mAMLGkDbvIhPhnBTekQErbQ3GtvHyqxai83h4N6H9KArToLzr+NhXf7LxqT+IOB/KatqaBWtvAGxuL94518/Y8jLc3WRQQm8H7uy/tAeAJPwr6Chk3gCOBFx60B4MOt77ov32F62WrVisUkYu7BR3k2qNfP04Rq0h4aKbfGgJe1eE1Eq+KfU7kQtw4m/jekTpCz6eIrg4pjLNNo4AAKgkAAW5tf4CgLQikDC4II7xqKzqA2fwK4DCRRG5I47oJ7R1PDxrpObsfYgkbzFvnQEtXlRXXYpuCRoPvEk/lQ2CxDe1Pu/gQfM0BKFqxEwva4v3XFQs+UQDWaVm/FJYfC9bsuw+FVh1XV79jaxBa3PnQEniIFdGRhdWBUjvBFjS9sDvJhzhnN3wztCT3qNUPqhWmal3DjqsykHLEQI4H34WKt67sifAUAxVhJJa5JAA5ngPOhmtzqlekvbpsU/0HBm6E7ruCPrDp2FNx2eNzfU1DaXLJSs09Im3TY6QYPCH6otus4J+sPdoNIxx8alNg8gfCwuJGuZSpZNN0bt7HUamuXY3Y9cOFll1m5Dkvh4mnIrWFu7rl6IdGnr6yj6pHpqJ2rwxwMwxPGCcKs9vclUWSUDmCCVPpUvDJusD3G9ZY9xNcSKHU6FTwt3f71w1s0McX5c3SOmaE5SVexEYzEboFrG/DW48/Gl/HZcs2jAljwI4+dYYqOTAp1e4ZYL3RrnejH2L8x51w5htdHHF9VfrH0JItu/v6VaxQa5x8nGc0+JEZmmBfD3VWEj890Hsjx8fCnDYXo3frBPjOAsVj472l7t3Ad3OpLo/2YugnZ0bfsTusHB1vYkE3NWUq2rTw2+1/JRyNex4kYFgOA4Cs6KKsHMKKKKAK04mLeUjvrdRQFL9MOXb0cU1r7jFGP3W4eWo/OrB6OM0OIwELkWIXcOt/Z7N/W1cO3GWdbBPGBqVLKeOvG9qWugvMSY5ofssG4cmB5+YapBM9L+fyYaGNY4t7rCfrD7KMpUgEcyQT8DUhsNtpBjV3QBFMBdo+F+8qfeHypjzfAJPC8cihlZSLEX5VRmd7IzYRUxmFLsikkkavGQeOnFfH415BcG2m0iYHDmU2Lnsxr9p/2HE1WGwWUyTO+YSkndkFifeYntN5D9fClrEZhis0mgjkbffSNdLAAnVzbnwJPhV7Pla4fAiFB2Y0A8yLEn1NzQkmJ5GVSVXePcCBXEZsS3CNE/E1z8BXZHITGCLElQddBwrkKYlr9qJB4AsakgxODxDe1OF8ET968OSg+3LK3m1h8AKzGWufankPgLKPlWa5PHz3m/ExP60ByPl+DX2hH/mYH5mu3AYaEDeiVQO8Ct6YNBwRR6CtwWgA1F47BlsTh5BwjEqt5OE/VRUmTVS9J23zEnA4G7yMSkjJ2jfh1abvvX4nwtUWDT0j7eSTSHA4C7E3WR01JvYbqkcF47zf71hsXscuHUPKoM2vO6qOQA79K27D7NfRIrvYzPqdB2ARYoGGpB5620FNANYm/u+V44dGpra3ivKRmBXlq8vSd0g7UHDIIojaVxfe+wo5+Z4DyNZuLE8klFFrJNQVsYsdnOGhYLNPHGT9oi48SO6pZluoZfYPsnkb87870hbH7DqoXE4wM8z9tY34KOIaQHVmPGx0HymukHMGOGEe+VLMCLaEbvMW+Van+BBLwT5Kv4s2vNrg3bR5kVAghTrJ5NFQC9h9oj96kdk+juCGMnFRpPM+rbwDKv3Vv+Z51M7H4OEwx4hIwskyKztqSTbUXPK/LhTEBV/V1VhjXuUc2Z5HZrw2HWNQqKFUcAAAB6CttFFWziFFFFAFFFFAFFFFARWbjVT51UPRo/0fNMRCbgEsB5K9xf0YVcecL2QfGqhZOqz7ThIl/wCX91qQXZalfZ7MIlSRXZfbbs8bjhw50y4V95FPeK8iwiKbqignmAKgELhMPEjmSDC2YqFLWCdkEm2viayx8eKljZNyJAwtqxJ/Kp6i1AasLHuoq9wA+ArbRRQBRRRQBXl6DVcdJe3ZgP0TCdvFSaHdG8UB4AAe+eQ5caWDk6TekAxk4PBHfxDdl2TtFBY9lbcZPlXDsdsiuDAkezYg+9r2AQOyAfe7zWexuywwQMjsHxMg7THXq+JKqTqXJOrXpirG3tz/AJwf1NLV1vjke1lesCa7cFhQQXkuEHDx8qyoY3OVfuX5zUVbNeHg3hvE2UcT+g76rHpYUfSVk3QAFTd8Qp4X5+NPu0+0qQi54+5GDqe4n96Xch2HmzN3mzHrYoxpEg7DAgkHssui8LHwrV0cXquPXz+Zm7E7Xq7OqPpBw0ih3bdZhfd46/ZvS5F9IzOcCJXZGbdMoHYjXmb9/wCtTme9EeGggmmE8zCNGcKwTiATYkAX1A/On7o7Cf2dhmRQu9GCbC1zzPrWrHGou0Vp5pSVMmsrwYhijiBJCKFBPE2Fq66LUV0OIUUUUAUUUUAUUUUAUUUUBw5sPqj6VUueaZ3hdOKfo9W5mn8NvT51U+0C3zjB2/8AGSfTeqUC3MAPq18q3GQd4rRhHtEpbSy3N9AB591QeFwsM+Ima6yrZCCGuOBB1U2qATE2awr7UqD/ADD9KXdpdvcPhkuLyOb7oGgJHeTy8alMzGFwkLTOiKqDuFyeQHeSarbZPL3zXGHE4hQIYiLIBZb6lYx320J/3oB56P8AFYmfDmfEuD1huiBQoRRf117jwtTPJKqi7EAeJtUVs4fqX5ASSD03j8K4mGBQ9uQSN4sXPwFASU2f4df7xT5XPyr3BZwkrWVX8yhA+JrkgzGK9osPIw7xFYfE1AdI23Ywa9Rh/rMW+iqAW3AdAxUcWPJedqA1dI+3Zw1sLhB1uLk0AXtFL8yB7/cPU1A7J7LrhbyynrMU+rOdQl9SF72udW+FqNkNnTht6aYl8VJq7HUpfioPMnm3pTFWNu73wQZqaur8Uz00Cg10QQC28/s66cz5eHjWTGLk/wC8F6clFGeDhHtOOyOA7z3VCbW7UiIWFmk91OSjvNa9pdoihEUI35joFGoUHhp391SmxexfV/8AyMV2p213WsQhvcHxNx6XrT1tdz4X+v3M7Pmp37/Y49kNiS5+kY4b7tusim+nvXI/LdtpY1YwW1e0b1bMYKKpGe3bFjpNm3csxZHOMgeZIFe9G5/6Zhbf+MfM1HdMk27lkgHvNGv8wrs6Lbf2Zht0kjdOtiNd43416A20UUVJAUUUUAUUUUAUUUUAUUUUBxZq31Z8bCqxxiBs5TXRMOT8WqyM6fsqO80g7NQ9dnOLI1WJIkvy5m35VKBYc2E34DGT7UZS/mpF/wA6pnZPMZcpxrYecARsQr9w7pF8Ndf9qvKkvM9m4swGID6OJLI4GqlR+YN9RUAR9t88fMsWmGw9zGrFFA9572Mh+6OXhrVsbPZQmDgWFOCDU97c2PrSzsVsUuAdpppUdyu6p9kKOftHidPhU9mW0MCo4WQFt02tci9tNQKhEmezUAbCgMLhy5IPMFjUnDhEQdlFXyArRkcRTDxKeIQX+F6XekHbNcBGFQdZiZNIoxqb8N4qNba6d50qSDm6Q9uBg1EEA63GSaIgG9u34FgOZvoOflSxstsyYGbEYlutxcmrM1juHmAebngTytYVt2Z2abDk4jFEy42XVmY36oHkPvkWv3AaVPVkb27X5cDS1Na/XI9oNA+PzrqRAmpsW7uQ/c1kKLfPsaEppHkMAAvIDrwXhfz7hS9tDtCxkEGGHWTubALru/tb4DnWvOs5mmk+jYIdZMfaYcEHC5bkPH9aaNm8khy8wx235597ek53Rd4gdy62rU1NVzpyVR+/1M3PsU6Xf96PditjhhQZJj1k78TxC87Kbce80x5hj0hCl9AzKl+QLGwv3CulmA1vYVXO0W0zY9JYMGitGNGne+7vDW0YHtG448BWu6hHgpRTnKjoh2kYw41t4kmXcjvyDAjT0F71K4fOA00QuxQ9mFV4vbRpm+4OA9arODB4hozZXIA3SLWJYd48iaacuyuVWkbrCh6tUhINygGvDuvxHcTXBZkWnrurR19OLWy4f4yW/OpTooYHLILX94doW94/l3Ur9KOMbEZRHKQFdJlEijgGG8hA8Lm4pg6HZy2WRXFt1nHG+m8dfDyqyimx5oooqSAooooAooooAooooAooooCCzmUb+ugUa/OoHomgLYebFMNcTM7jv3Ad1R8K0dIuY9VhcQ4OpBRfM9n9TTbsvlww+Egh4bkag+dgT+ZqQSbCoPB5C6hgZ3szFiEsup8eNT1FQCNjySEcV3z3uS3zNdX0ZALbigeQtW8moLbHaWPAYZppNTwRObtyAoDRtntVHgIgSN+V+zFEPaZvIa2pI2eyWVZWxuNPWYyTUKeEIPID7djoPdt313ZNlMhdsfjmVsW38KK4KwqeFh9q3w1qSrN39p414R7fuXtXApeqQf8ANa88qJW3VY8d0FjbuAJNImSZTJmY+k4qV1w5JEcUbbpa2hJPJeGtZeDXeZtvhF7Jm8OEuSxT9WbA9q2p7vAfvSrPjJsbMcLgjoNJp9SqeAP2uOnGte3OL6jCLHDuwwpuhjvEystwCiMdQbXN/KrNyLLIYIUSBAiboI7zpxY8z4mtLBory8pdLpFHPnklXv7mnZzZyHBx7sS9ogb8h9tyObH9OFc+PTezLC90cGIc/wCZoFHyamE1FYFN7FYiTuWOIf5Qzt+bj4VppFEWekvMXZsPgImKHEljKw4rAlt63i17ehrXh4Y4lVEARQLKvcLcPE1HbcHczrCMx0eB1Xzvr81+NbsZOGUAe2GFhz4/K1VNlu6NLSgqb9yRBrNDWAqL2gz+LCIWkOpBKjvPCqyTbpFuclHlivtziw2Exka2PV4mBiO7fRh81pt6DZb4BhvM27IeIIA0HZUk6geHM0jxZVK2TY3GTA72IlicXFuyjnta8rubeApu6BZt7CzDfY7ri6kAKpIY9k8yQQT6VpxVIxZu22WnRRRXo8BRRRQBRRRQBRRRQBXhNe1rmNgfI0BVG2bdfisFg+UkvWv+BO/zJ/KrZFVPs+OvzmWS91gVIx3bxJJ+Rq124VLBxZlnEcJCuSWYEhVUsSB4CuJs5nb+FhXPi5CD86QsBt7/ANTIxkfUBQYwDe6G5tveemo0q142BAIIIPAjgfG9QCIgfGEguIY158WNvjVW5niDmuYtJcnCYU7sfIO4Op8QSBr3Ad9PvSNm7RYbqoj9diCY1txC++/oCPVhS/kmWLh4VjQWAH51xzTpHfDDylbJATbt25i/xrKGS4HfXO7etQuZ7VYeE7nWBn+wg3uGttOdZmfBLIuDQjOMOyfzJfqZbtugowve1rqRqaqXZ7bOTC4cQ7nDVSQdL6nQ20vw5VaeUZM2ZKGxcUsEKm6xlrGXxcWuFGlu/ePdT3/ZsJABijsBYdleA4DhVrT1njg1P3KefYuVxKGyvKMVnDEEPGm7vda6HcJHBB4E31HdU+u3WZZY4izGBZI9AsijduBpdXXsty0IBq444lUAKAANAALAeQrRmGAjnQxyosiNxVhcVeqiq3fYvbOdIGCxlljlCyH+7k7DehOjehphwMW6DfixLHzJv+1VFtf0OcZMAx7+pc/0OdfQ/GlrLtvcxy/6mUNdAwCTAk3JBBa+pAGg3Tz50Bb3SHsqcdCpjO7PCS0TeJtdT4Gw+ApEw20skWmMwk0cg0LdWxBt94Ag+hpr2X6T8LiVAlIgkC3feNo1N7W3za99PjT2pBHIj4ivMoKXZ0x5ZY+inDti0rbmEw007nT2CFB+8eXralTpDy/FYWbDTY1o5N8l+rW5VVRkJT71wa+izuL9lb+Quapz/wDoiE2wTi279ct/E9WwF/JT8KiOOMeiZ5pT4bHPpGxMP9kTHTceJerAHG4BUKB4VXfQdtHHBJNDJoJjGVe+gIBAB8DfjUntFEzZBgW7TWChib6Aqy/OwqpULwPf/hFW8eJSj5FdyZ9gA17SH0b7bx4yNImYidV5+8BzvzPfT2K4yTi6Z6R7RRRUAKKKKAKKKKAK5M0nCRSOeCoxPkBXXS50hYrq8uxbcPqmHxFqATuiLDkxmd/bnleQ+XL9fjVp0lbBYXq4MMvMRgnzK3/WnRzYXqWCn9rtlfpZxWKhv1sbaqNd8a/zALXZ0T7ZgquDnIBH8JidCP8Axm/Pupu2OcLAzsyjeckkkD43pB6Q9nIDJ1uALNMTdo4lLKDx3wR7B8OZrySRm3O1u/i3kjIJTsR31UKD7Vjx3m3j5AVI5dtYJ416tHeU6NGikne8LcvHxrn2S6MZJXVsZvlLXI9m/mePwtVwZVk8GGQJBEkajkot8TxPrXlwUnbPccjj0V1BsjmGKt1rrhIzrZTvy+RHsj4mmXJdl8vwOoEZk5ySMrOT368PQU2yR3BB4EW7q448ngXhEnqL/OvSikeHJvs0SbQYce/vfhVj8hXO+0q+7DK3+WplMOo4KB6CtlqkghMHms8jgfR2ReJZyRp4aVNigCgmgI+WfexCRqfYUyP69lB69s/5a1Z9s7h8Ym5iIlccidGHkw1FatmJutV5/wDzOxU/+tTup6WG9/mNTdAUHtT0PYiDtYRuvQXJVrCQW4WHBufCxqByLbTH4GRVdpAl13klBvuBrlVDWsSN4Xr6YK1F55s7hsWu7iIlkHIkWYcRow1B1NCbPn7azb2THyRM/wBUkbmyKx0uCN8nmSDbu0NPGxOETG4PFw4gdciBXjV7tundezL3cKqraLLUgndY7mMSuqg6mwaw156c6s/ocbdxEkdtHiP5MLfM1dlH8r6HK/UMWzUX0zKpYD7S7yr5+0v6VT2ZYPfQgceIvpr3GrX6MMVuTzwE6HUD7ykqbeh/KlHb/B9RjplA3QxDrbh2rk/mDU4H6nE95lTsRNm81kw0wkQ7rKQR4G/d3d/hX1Fs7nCYqBJoyLMNRx3W5qfEV8sZxhyrb44Hjbke+nfoj2z+jTdTK1opLDwV72DfnY+HlXnNjtfqjymfQd69rFayqmewooooAooooApK6X7nLZFHvPGp9XAtTrSf0px72Ct/7oP/ANVoDtygBXQeFh4aUxEUqQSWZD4j5011LBGw5Bh1JIjBub63I9AdBXdFhkX2VC+QArKSQDUkAeOlRsuexC+6S57lBP52tUAlLV7UMMdiX1SEAffax87V05Vjmk31cBXQ2YA348DQEhRRRQBRXhauPEZpCntyovmwoDtqK2oxRiwmIkGhWJyPPdNq5ptrcKv95fyVj+lcvSHJvZViyut4Hty4jxoCW2cgCYWBRoBFGP5BUlXFkzXghI4GND/KK7aAKxc1lWrEPZWJ5An4C9AfKO0sl2Dd7MfiRTx0c4zq8wgHJrrx71P7UgZ41yviCfiaZ8mdo5oXA1V0I5cCNK1GrUl+hx+Q64CX6Pm5uQAZXU+TXt8xUj0zZReOLEqLmMlH/C1t0/6v6qhekKIx49yNN4KwPp/saspolx+B3X0E0evgSOPoap+XjKMyzkVpHztNAHBB50uDejfxXupnxbdQzJICGQ7rDxvY+lROcqh1DLcaW7xV3JXaKyL86KdqDisMEkYGWPQciUAFj4niD5U9ivl/YLPmw8ysCbg6C4sV0uvDn/zhX0vluNWaJJEN1YXH7HxqhlhT8l0zpFnVRRRXE9BRRRQBS30gxb2CkP2Sj/6ZFNMlQe23/YYr/Bf+k0BEgaacabYJN5VPeBSlDw9KZ8t/hL5VLBGZdglmBea7sGYWJO6LHkB4VMQ4dVHZUDyFR2ScZ/8AFb5CpeoB4RUHjJOpxcbe7MvVn8QtY1OGoDbD+HEefXL8jQErjmkCHqgpb7xsKiv7OxT+3iAngigfnxqcbgar7O8XJ1pG+9r8N42+F6An58lhH8XEOe+7gVydXlsRuBvn/O/5cBWOzeHRrllVjbiQD86aoMOgGiqPICgF7A4qIlViwbWvbeKgWHfdqktrMN1mCxKd8L/0k/pUpFwrDFj6t/wn5GgILo8xvW5dhX4/VKD5qN39KZKr/oPP/S0/HJ/WasCgCo/Ppd3DTt3ROf5DUhUXtP8A9piP8J/6TUrsHypnBuy+C/rU9NiN1UHEvoPOxN6X859sfhrvzc9iHz/atT5nEvHbHB4aaGDETYlMO3VjVtd66hrbvG4JPDvpYl6XYMNh0hwkTSsi7u+90S/fY9og691U11rNfeJaw0uSbeV+FSuUKLDQVRjDy4Z1c3RnneZz42ZppQAX1NhuroB+gFYZVlHWpvltL2tbW/nXfPwP/OVZbJ/w3/EPlVz8JRaRybtHfleyEm8JI0dlFrWW4ued6vrYvASwYVI5gA4voCDYEkjUc659gD/8GHyb+o0yiqebL5emj3Fe57RRRXA9n//Z" id="248" name="Google Shape;248;p16"/>
          <p:cNvSpPr/>
          <p:nvPr/>
        </p:nvSpPr>
        <p:spPr>
          <a:xfrm>
            <a:off x="155575" y="-922338"/>
            <a:ext cx="2286000" cy="1924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4908550"/>
            <a:ext cx="2459038" cy="19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>
            <p:ph idx="4294967295"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Formació en alternança: seguiment</a:t>
            </a:r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684213" y="1549201"/>
            <a:ext cx="7773987" cy="245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□"/>
            </a:pP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efectuar el seguiment de l'estada en alternança a l'empresa es farà, com a mínim, un contacte mensual per valorar el procés formatiu de l'alumne i, si cal, analitzar mesures per millorar-lo o corregir-lo.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□"/>
            </a:pP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S'utilitzaran uns instruments d'observació* que omplirà el tutor/a dual d'empresa i que avaluarà trimestralment amb el responsable del seguiment de la formació designat pel centre educatiu.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2268538" y="4364038"/>
            <a:ext cx="6559550" cy="1801812"/>
          </a:xfrm>
          <a:prstGeom prst="roundRect">
            <a:avLst>
              <a:gd fmla="val 16667" name="adj"/>
            </a:avLst>
          </a:prstGeom>
          <a:noFill/>
          <a:ln cap="flat" cmpd="dbl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E08B8"/>
              </a:buClr>
              <a:buSzPts val="1800"/>
              <a:buFont typeface="Noto Sans Symbols"/>
              <a:buNone/>
            </a:pPr>
            <a:r>
              <a:rPr b="1" lang="ca-ES" sz="1800">
                <a:solidFill>
                  <a:srgbClr val="2E08B8"/>
                </a:solidFill>
                <a:latin typeface="Arial"/>
                <a:ea typeface="Arial"/>
                <a:cs typeface="Arial"/>
                <a:sym typeface="Arial"/>
              </a:rPr>
              <a:t>És molt important consensuar amb el tutor/a dual d’empresa el model de seguiment, la periodicitat dels contactes i com es faran, ... </a:t>
            </a:r>
            <a:endParaRPr/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Clr>
                <a:srgbClr val="2E08B8"/>
              </a:buClr>
              <a:buSzPts val="1800"/>
              <a:buFont typeface="Noto Sans Symbols"/>
              <a:buNone/>
            </a:pPr>
            <a:r>
              <a:rPr b="1" lang="ca-ES" sz="1800">
                <a:solidFill>
                  <a:srgbClr val="2E08B8"/>
                </a:solidFill>
                <a:latin typeface="Arial"/>
                <a:ea typeface="Arial"/>
                <a:cs typeface="Arial"/>
                <a:sym typeface="Arial"/>
              </a:rPr>
              <a:t>* S’utilitzarà l’aplicatiu BID per compartir la informació de seguiment. Cal facilitar l’accés i assegurar que la persona tutora de l’empresa sap com utilitzar-lo.</a:t>
            </a:r>
            <a:endParaRPr/>
          </a:p>
        </p:txBody>
      </p:sp>
      <p:pic>
        <p:nvPicPr>
          <p:cNvPr descr="https://i1.wp.com/cdn.business2community.com/wp-content/uploads/2014/05/blog-post-checklist.jpg?resize=350%2C200" id="257" name="Google Shape;2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1238" y="0"/>
            <a:ext cx="3052762" cy="150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/>
          <p:nvPr>
            <p:ph idx="4294967295"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800"/>
              <a:t>La valoració de l’aprenent</a:t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681038" y="1412875"/>
            <a:ext cx="7778750" cy="409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llarg de l’estada de l’aprenent es fa una valoració del progrés i l’aprenentatge.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 i que l’empresa no avalua l’alumne si que fa una valoració al final del procés que el centre educatiu recull.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persona tutora de l’empresa disposa dels recursos següents per valorar l’alumne:</a:t>
            </a:r>
            <a:endParaRPr/>
          </a:p>
          <a:p>
            <a:pPr indent="-342900" lvl="2" marL="898525" marR="0" rtl="0" algn="l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 contactes mensuals amb la persona tutora del centre.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98525" marR="0" rtl="0" algn="l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valoració periòdica a la plataforma QBiD.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98525" marR="0" rtl="0" algn="l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comissions de seguiment.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98525" marR="0" rtl="0" algn="l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valoració final.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8"/>
          <p:cNvPicPr preferRelativeResize="0"/>
          <p:nvPr/>
        </p:nvPicPr>
        <p:blipFill rotWithShape="1">
          <a:blip r:embed="rId3">
            <a:alphaModFix/>
          </a:blip>
          <a:srcRect b="31457" l="0" r="0" t="26865"/>
          <a:stretch/>
        </p:blipFill>
        <p:spPr>
          <a:xfrm>
            <a:off x="3543300" y="5373688"/>
            <a:ext cx="5459413" cy="1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idx="4294967295"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Formació en alternança: tancament</a:t>
            </a:r>
            <a:endParaRPr/>
          </a:p>
        </p:txBody>
      </p:sp>
      <p:sp>
        <p:nvSpPr>
          <p:cNvPr id="270" name="Google Shape;270;p19"/>
          <p:cNvSpPr txBox="1"/>
          <p:nvPr>
            <p:ph idx="4294967295" type="body"/>
          </p:nvPr>
        </p:nvSpPr>
        <p:spPr>
          <a:xfrm>
            <a:off x="684213" y="1268413"/>
            <a:ext cx="7773987" cy="3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ca-ES" sz="1700"/>
              <a:t>Abans de finalitzar el curs els centres educatius han de trametre a la DGFPiERE una memòria de cada projecte de formació en alternança que hagi finalitzat al llarg del curs: 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SzPts val="1700"/>
              <a:buChar char="▪"/>
            </a:pPr>
            <a:r>
              <a:rPr lang="ca-ES" sz="1700"/>
              <a:t>Valoració qualitativa del procés. 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SzPts val="1700"/>
              <a:buChar char="▪"/>
            </a:pPr>
            <a:r>
              <a:rPr lang="ca-ES" sz="1700"/>
              <a:t>Indicadors de l'impacte del reconeixement acadèmic en les persones i, si és el cas, en les empreses. 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SzPts val="1700"/>
              <a:buChar char="▪"/>
            </a:pPr>
            <a:r>
              <a:rPr lang="ca-ES" sz="1700"/>
              <a:t>Propostes de millora del procediment, si escau. 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SzPts val="1700"/>
              <a:buChar char="▪"/>
            </a:pPr>
            <a:r>
              <a:rPr lang="ca-ES" sz="1700"/>
              <a:t>El nombre de persones participants i el nombre d'alumnes que han participat en el reconeixement acadèmic, amb la indicació del nombre d'unitats sobre les quals s'ha fet el reconeixement acadèmic dels aprenentatges adquirits a l'empresa (formularis  de valoració). 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SzPts val="1700"/>
              <a:buChar char="▪"/>
            </a:pPr>
            <a:r>
              <a:rPr lang="ca-ES" sz="1700">
                <a:solidFill>
                  <a:srgbClr val="7F7F7F"/>
                </a:solidFill>
              </a:rPr>
              <a:t>...</a:t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 rot="-342352">
            <a:off x="4932363" y="4497388"/>
            <a:ext cx="4075112" cy="2119312"/>
          </a:xfrm>
          <a:prstGeom prst="roundRect">
            <a:avLst>
              <a:gd fmla="val 16667" name="adj"/>
            </a:avLst>
          </a:prstGeom>
          <a:noFill/>
          <a:ln cap="flat" cmpd="dbl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E08B8"/>
              </a:buClr>
              <a:buSzPts val="2000"/>
              <a:buFont typeface="Noto Sans Symbols"/>
              <a:buNone/>
            </a:pPr>
            <a:r>
              <a:rPr b="1" lang="ca-ES" sz="2000">
                <a:solidFill>
                  <a:srgbClr val="2E08B8"/>
                </a:solidFill>
                <a:latin typeface="Arial"/>
                <a:ea typeface="Arial"/>
                <a:cs typeface="Arial"/>
                <a:sym typeface="Arial"/>
              </a:rPr>
              <a:t>Quan finalitza l’estada de l’alumne, es recolliran les valoracions i l’opinió del tutor/a dual d’empresa</a:t>
            </a:r>
            <a:endParaRPr/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2E08B8"/>
              </a:buClr>
              <a:buSzPts val="1600"/>
              <a:buFont typeface="Noto Sans Symbols"/>
              <a:buNone/>
            </a:pPr>
            <a:r>
              <a:rPr b="1" lang="ca-ES" sz="1600">
                <a:solidFill>
                  <a:srgbClr val="2E08B8"/>
                </a:solidFill>
                <a:latin typeface="Arial"/>
                <a:ea typeface="Arial"/>
                <a:cs typeface="Arial"/>
                <a:sym typeface="Arial"/>
              </a:rPr>
              <a:t>(BID, enquestes, ...)</a:t>
            </a:r>
            <a:endParaRPr/>
          </a:p>
        </p:txBody>
      </p:sp>
      <p:pic>
        <p:nvPicPr>
          <p:cNvPr descr="http://1.bp.blogspot.com/-ITTZXb_Mr2s/U1QadKSfJaI/AAAAAAAADSk/_Sf7LtJBo6U/s1600/opinion3.gif" id="272" name="Google Shape;2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67250"/>
            <a:ext cx="3779838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>
                <a:solidFill>
                  <a:srgbClr val="FF0000"/>
                </a:solidFill>
              </a:rPr>
              <a:t>Programa: </a:t>
            </a:r>
            <a:r>
              <a:rPr b="0" lang="ca-ES">
                <a:solidFill>
                  <a:srgbClr val="FF0000"/>
                </a:solidFill>
              </a:rPr>
              <a:t>Aspectes generals de la formació bàsica</a:t>
            </a:r>
            <a:endParaRPr b="0">
              <a:solidFill>
                <a:srgbClr val="FF0000"/>
              </a:solidFill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611188" y="1195366"/>
            <a:ext cx="7858125" cy="2762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69875" lvl="0" marL="358775" marR="0" rtl="0" algn="just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ca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Objectiu: </a:t>
            </a:r>
            <a:r>
              <a:rPr b="0" i="0" lang="ca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Oferir a les persones tutores i/o instructores designades per l’empresa,  les eines necessàries per poder realitzar la seva tasca d’acolliment, transferència de coneixement,  acompanyament i valoració del procés formatiu de l’alumnat al llarg de l’estada en alternança a l’empresa.</a:t>
            </a:r>
            <a:endParaRPr/>
          </a:p>
          <a:p>
            <a:pPr indent="-269875" lvl="0" marL="358775" marR="0" rtl="0" algn="just">
              <a:lnSpc>
                <a:spcPct val="13125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ca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Formador/a: </a:t>
            </a:r>
            <a:r>
              <a:rPr b="0" i="0" lang="ca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 designada pel centre educatiu, que disposi dels coneixements de “Formació de tutors/es d’empresa”.</a:t>
            </a:r>
            <a:endParaRPr/>
          </a:p>
          <a:p>
            <a:pPr indent="-269875" lvl="0" marL="358775" marR="0" rtl="0" algn="just">
              <a:lnSpc>
                <a:spcPct val="13125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ca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Durada: </a:t>
            </a:r>
            <a:r>
              <a:rPr b="0" i="0" lang="ca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hores (mínim 4 hores presencials, la resta d’hores es poden organitzar de forma no presencial amb el suport que el centre educatiu consideri adient).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1500188" y="5143500"/>
            <a:ext cx="3286125" cy="142875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684213" y="3933825"/>
            <a:ext cx="3744912" cy="1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ca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Certificació: </a:t>
            </a:r>
            <a:r>
              <a:rPr b="0" i="0" lang="ca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dels tutors/es dual d’empresa: El seguiment d’aquesta activitat formativa permetrà que els tutors/es dual d’empresa disposin d’un certificat emès per la DGFPiERE, a partir dels fulls de signatures validats per la direcció del centre educatiu.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16" y="3789040"/>
            <a:ext cx="4095943" cy="290034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ctrTitle"/>
          </p:nvPr>
        </p:nvSpPr>
        <p:spPr>
          <a:xfrm>
            <a:off x="714375" y="2284413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3200"/>
              <a:t>Formació professional </a:t>
            </a:r>
            <a:br>
              <a:rPr lang="ca-ES" sz="3200"/>
            </a:br>
            <a:r>
              <a:rPr lang="ca-ES" sz="3200"/>
              <a:t>en alternança i DUAL</a:t>
            </a:r>
            <a:r>
              <a:rPr lang="ca-ES" sz="3200">
                <a:solidFill>
                  <a:srgbClr val="2E08B8"/>
                </a:solidFill>
              </a:rPr>
              <a:t> </a:t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642938" y="3797300"/>
            <a:ext cx="7772400" cy="1677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None/>
            </a:pPr>
            <a:r>
              <a:rPr b="1" i="1" lang="ca-E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Tutoria compartida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None/>
            </a:pPr>
            <a:r>
              <a:rPr b="0" i="1" lang="ca-E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(Empresa i Centre educatiu)</a:t>
            </a:r>
            <a:endParaRPr b="0" sz="36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5113" y="5589588"/>
            <a:ext cx="10922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/>
        </p:nvSpPr>
        <p:spPr>
          <a:xfrm>
            <a:off x="684213" y="161925"/>
            <a:ext cx="7773987" cy="1008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 formació dels tutors/es d’empresa</a:t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5097463" y="4049713"/>
            <a:ext cx="1368425" cy="360362"/>
          </a:xfrm>
          <a:prstGeom prst="rightArrow">
            <a:avLst>
              <a:gd fmla="val 50000" name="adj1"/>
              <a:gd fmla="val 49963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5529263" y="4230688"/>
            <a:ext cx="977900" cy="484187"/>
          </a:xfrm>
          <a:prstGeom prst="rightArrow">
            <a:avLst>
              <a:gd fmla="val 50000" name="adj1"/>
              <a:gd fmla="val 50024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4953000" y="1963738"/>
            <a:ext cx="3109913" cy="830262"/>
          </a:xfrm>
          <a:prstGeom prst="rect">
            <a:avLst/>
          </a:prstGeom>
          <a:gradFill>
            <a:gsLst>
              <a:gs pos="0">
                <a:srgbClr val="ECA1AA"/>
              </a:gs>
              <a:gs pos="35000">
                <a:srgbClr val="F1BDC0"/>
              </a:gs>
              <a:gs pos="100000">
                <a:srgbClr val="FAE5E5"/>
              </a:gs>
            </a:gsLst>
            <a:lin ang="16200000" scaled="0"/>
          </a:gradFill>
          <a:ln cap="flat" cmpd="sng" w="9525">
            <a:solidFill>
              <a:srgbClr val="98002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ca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 ÀGORA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ca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 manual en pdf)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2784475" y="3524250"/>
            <a:ext cx="3143250" cy="461963"/>
          </a:xfrm>
          <a:prstGeom prst="rect">
            <a:avLst/>
          </a:prstGeom>
          <a:gradFill>
            <a:gsLst>
              <a:gs pos="0">
                <a:srgbClr val="ECA1AA"/>
              </a:gs>
              <a:gs pos="35000">
                <a:srgbClr val="F1BDC0"/>
              </a:gs>
              <a:gs pos="100000">
                <a:srgbClr val="FAE5E5"/>
              </a:gs>
            </a:gsLst>
            <a:lin ang="16200000" scaled="0"/>
          </a:gradFill>
          <a:ln cap="flat" cmpd="sng" w="9525">
            <a:solidFill>
              <a:srgbClr val="98002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Acta de formació</a:t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426151" y="4452243"/>
            <a:ext cx="4081567" cy="523220"/>
          </a:xfrm>
          <a:prstGeom prst="rect">
            <a:avLst/>
          </a:prstGeom>
          <a:gradFill>
            <a:gsLst>
              <a:gs pos="0">
                <a:srgbClr val="80001F"/>
              </a:gs>
              <a:gs pos="80000">
                <a:srgbClr val="AA0029"/>
              </a:gs>
              <a:gs pos="100000">
                <a:srgbClr val="AD0028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Certificats de formació</a:t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4151313" y="2147888"/>
            <a:ext cx="3746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1087438" y="1987550"/>
            <a:ext cx="2490787" cy="830263"/>
          </a:xfrm>
          <a:prstGeom prst="rect">
            <a:avLst/>
          </a:prstGeom>
          <a:gradFill>
            <a:gsLst>
              <a:gs pos="0">
                <a:srgbClr val="ECA1AA"/>
              </a:gs>
              <a:gs pos="35000">
                <a:srgbClr val="F1BDC0"/>
              </a:gs>
              <a:gs pos="100000">
                <a:srgbClr val="FAE5E5"/>
              </a:gs>
            </a:gsLst>
            <a:lin ang="16200000" scaled="0"/>
          </a:gradFill>
          <a:ln cap="flat" cmpd="sng" w="9525">
            <a:solidFill>
              <a:srgbClr val="98002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Formació presencial</a:t>
            </a:r>
            <a:endParaRPr/>
          </a:p>
        </p:txBody>
      </p:sp>
      <p:cxnSp>
        <p:nvCxnSpPr>
          <p:cNvPr id="293" name="Google Shape;293;p21"/>
          <p:cNvCxnSpPr>
            <a:stCxn id="292" idx="2"/>
            <a:endCxn id="289" idx="0"/>
          </p:cNvCxnSpPr>
          <p:nvPr/>
        </p:nvCxnSpPr>
        <p:spPr>
          <a:xfrm flipH="1" rot="-5400000">
            <a:off x="2991182" y="2159463"/>
            <a:ext cx="706500" cy="2023200"/>
          </a:xfrm>
          <a:prstGeom prst="bentConnector3">
            <a:avLst>
              <a:gd fmla="val 49996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94" name="Google Shape;294;p21"/>
          <p:cNvCxnSpPr>
            <a:stCxn id="288" idx="2"/>
          </p:cNvCxnSpPr>
          <p:nvPr/>
        </p:nvCxnSpPr>
        <p:spPr>
          <a:xfrm rot="5400000">
            <a:off x="5597457" y="2105800"/>
            <a:ext cx="222300" cy="1598700"/>
          </a:xfrm>
          <a:prstGeom prst="bentConnector2">
            <a:avLst/>
          </a:prstGeom>
          <a:noFill/>
          <a:ln>
            <a:noFill/>
          </a:ln>
        </p:spPr>
      </p:cxnSp>
      <p:cxnSp>
        <p:nvCxnSpPr>
          <p:cNvPr id="295" name="Google Shape;295;p21"/>
          <p:cNvCxnSpPr>
            <a:stCxn id="288" idx="2"/>
          </p:cNvCxnSpPr>
          <p:nvPr/>
        </p:nvCxnSpPr>
        <p:spPr>
          <a:xfrm rot="5400000">
            <a:off x="5524407" y="2178850"/>
            <a:ext cx="368400" cy="1598700"/>
          </a:xfrm>
          <a:prstGeom prst="bentConnector2">
            <a:avLst/>
          </a:prstGeom>
          <a:noFill/>
          <a:ln>
            <a:noFill/>
          </a:ln>
        </p:spPr>
      </p:cxnSp>
      <p:cxnSp>
        <p:nvCxnSpPr>
          <p:cNvPr id="296" name="Google Shape;296;p21"/>
          <p:cNvCxnSpPr>
            <a:stCxn id="288" idx="2"/>
          </p:cNvCxnSpPr>
          <p:nvPr/>
        </p:nvCxnSpPr>
        <p:spPr>
          <a:xfrm flipH="1" rot="-5400000">
            <a:off x="6661857" y="2640100"/>
            <a:ext cx="989100" cy="1296900"/>
          </a:xfrm>
          <a:prstGeom prst="bentConnector2">
            <a:avLst/>
          </a:prstGeom>
          <a:noFill/>
          <a:ln>
            <a:noFill/>
          </a:ln>
        </p:spPr>
      </p:cxnSp>
      <p:cxnSp>
        <p:nvCxnSpPr>
          <p:cNvPr id="297" name="Google Shape;297;p21"/>
          <p:cNvCxnSpPr>
            <a:stCxn id="288" idx="2"/>
          </p:cNvCxnSpPr>
          <p:nvPr/>
        </p:nvCxnSpPr>
        <p:spPr>
          <a:xfrm rot="5400000">
            <a:off x="5439507" y="2093950"/>
            <a:ext cx="368400" cy="1768500"/>
          </a:xfrm>
          <a:prstGeom prst="bentConnector2">
            <a:avLst/>
          </a:prstGeom>
          <a:noFill/>
          <a:ln>
            <a:noFill/>
          </a:ln>
        </p:spPr>
      </p:cxnSp>
      <p:cxnSp>
        <p:nvCxnSpPr>
          <p:cNvPr id="298" name="Google Shape;298;p21"/>
          <p:cNvCxnSpPr>
            <a:stCxn id="288" idx="2"/>
          </p:cNvCxnSpPr>
          <p:nvPr/>
        </p:nvCxnSpPr>
        <p:spPr>
          <a:xfrm flipH="1" rot="-5400000">
            <a:off x="6661857" y="2640100"/>
            <a:ext cx="989100" cy="1296900"/>
          </a:xfrm>
          <a:prstGeom prst="bentConnector2">
            <a:avLst/>
          </a:prstGeom>
          <a:noFill/>
          <a:ln>
            <a:noFill/>
          </a:ln>
        </p:spPr>
      </p:cxnSp>
      <p:cxnSp>
        <p:nvCxnSpPr>
          <p:cNvPr id="299" name="Google Shape;299;p21"/>
          <p:cNvCxnSpPr>
            <a:stCxn id="288" idx="2"/>
          </p:cNvCxnSpPr>
          <p:nvPr/>
        </p:nvCxnSpPr>
        <p:spPr>
          <a:xfrm rot="5400000">
            <a:off x="5446707" y="2086750"/>
            <a:ext cx="354000" cy="1768500"/>
          </a:xfrm>
          <a:prstGeom prst="bentConnector2">
            <a:avLst/>
          </a:prstGeom>
          <a:noFill/>
          <a:ln>
            <a:noFill/>
          </a:ln>
        </p:spPr>
      </p:cxnSp>
      <p:cxnSp>
        <p:nvCxnSpPr>
          <p:cNvPr id="300" name="Google Shape;300;p21"/>
          <p:cNvCxnSpPr>
            <a:endCxn id="288" idx="0"/>
          </p:cNvCxnSpPr>
          <p:nvPr/>
        </p:nvCxnSpPr>
        <p:spPr>
          <a:xfrm>
            <a:off x="4696557" y="1635238"/>
            <a:ext cx="1811400" cy="328500"/>
          </a:xfrm>
          <a:prstGeom prst="bentConnector2">
            <a:avLst/>
          </a:prstGeom>
          <a:noFill/>
          <a:ln>
            <a:noFill/>
          </a:ln>
        </p:spPr>
      </p:cxnSp>
      <p:cxnSp>
        <p:nvCxnSpPr>
          <p:cNvPr id="301" name="Google Shape;301;p21"/>
          <p:cNvCxnSpPr>
            <a:stCxn id="288" idx="2"/>
          </p:cNvCxnSpPr>
          <p:nvPr/>
        </p:nvCxnSpPr>
        <p:spPr>
          <a:xfrm rot="5400000">
            <a:off x="5243607" y="1905850"/>
            <a:ext cx="376200" cy="2152500"/>
          </a:xfrm>
          <a:prstGeom prst="bentConnector2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02" name="Google Shape;302;p21"/>
          <p:cNvSpPr/>
          <p:nvPr/>
        </p:nvSpPr>
        <p:spPr>
          <a:xfrm>
            <a:off x="4151600" y="4049201"/>
            <a:ext cx="373585" cy="36004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0001F"/>
              </a:gs>
              <a:gs pos="80000">
                <a:srgbClr val="AA0029"/>
              </a:gs>
              <a:gs pos="100000">
                <a:srgbClr val="AD0028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dibujo medallas" id="303" name="Google Shape;303;p21"/>
          <p:cNvSpPr/>
          <p:nvPr/>
        </p:nvSpPr>
        <p:spPr>
          <a:xfrm>
            <a:off x="2671763" y="523875"/>
            <a:ext cx="3800475" cy="581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dalla2" id="304" name="Google Shape;3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638" y="5157788"/>
            <a:ext cx="6413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 rot="3052125">
            <a:off x="3977481" y="2529682"/>
            <a:ext cx="1000125" cy="78581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CA1AA"/>
              </a:gs>
              <a:gs pos="35000">
                <a:srgbClr val="F1BDC0"/>
              </a:gs>
              <a:gs pos="100000">
                <a:srgbClr val="FAE5E5"/>
              </a:gs>
            </a:gsLst>
            <a:lin ang="16200000" scaled="0"/>
          </a:gradFill>
          <a:ln cap="flat" cmpd="sng" w="9525">
            <a:solidFill>
              <a:srgbClr val="98002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2"/>
          <p:cNvSpPr/>
          <p:nvPr/>
        </p:nvSpPr>
        <p:spPr>
          <a:xfrm rot="-3727576">
            <a:off x="296069" y="1732756"/>
            <a:ext cx="1000125" cy="78581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CA1AA"/>
              </a:gs>
              <a:gs pos="35000">
                <a:srgbClr val="F1BDC0"/>
              </a:gs>
              <a:gs pos="100000">
                <a:srgbClr val="FAE5E5"/>
              </a:gs>
            </a:gsLst>
            <a:lin ang="16200000" scaled="0"/>
          </a:gradFill>
          <a:ln cap="flat" cmpd="sng" w="9525">
            <a:solidFill>
              <a:srgbClr val="98002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785813" y="1279525"/>
            <a:ext cx="7572375" cy="5078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doble tutoratge (Empresa i centre educatiu) assegura i regula el seguiment i la progressió de l’alumnat.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El/la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tutor/a de l’Empresa 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 un rol clau en el lloc de treball, en relació a l’organització de l’aprenentatge i a la definició d’objectius.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El/la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tutor/a del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centre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educatiu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és el garant del traspàs d’informació entre el lloc de treball i l’equip docent i viceversa, amb la finalitat d’ajustar el procés formatiu de l’alumnat. El/la tutor/a del centre educatiu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juga un rol orientador 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integrador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fent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acompanyament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l’alumne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a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l’empresa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per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mantenir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lligam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l’experiència professional de l’aprenent a l’Empresa i el recorregut formatiu.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és  menys important el paper actiu de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l’alumnat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relació a la seva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implicació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el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 procés formatiu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integrant i reflexionant sobre els aprenentatges adquirits mitjançant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“l’aprendre fent”.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"/>
          <p:cNvSpPr/>
          <p:nvPr/>
        </p:nvSpPr>
        <p:spPr>
          <a:xfrm rot="-3727576">
            <a:off x="5439569" y="375444"/>
            <a:ext cx="1000125" cy="78581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CA1AA"/>
              </a:gs>
              <a:gs pos="35000">
                <a:srgbClr val="F1BDC0"/>
              </a:gs>
              <a:gs pos="100000">
                <a:srgbClr val="FAE5E5"/>
              </a:gs>
            </a:gsLst>
            <a:lin ang="16200000" scaled="0"/>
          </a:gradFill>
          <a:ln cap="flat" cmpd="sng" w="9525">
            <a:solidFill>
              <a:srgbClr val="98002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2"/>
          <p:cNvSpPr/>
          <p:nvPr/>
        </p:nvSpPr>
        <p:spPr>
          <a:xfrm rot="3052125">
            <a:off x="6263481" y="399257"/>
            <a:ext cx="1000125" cy="78581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CA1AA"/>
              </a:gs>
              <a:gs pos="35000">
                <a:srgbClr val="F1BDC0"/>
              </a:gs>
              <a:gs pos="100000">
                <a:srgbClr val="FAE5E5"/>
              </a:gs>
            </a:gsLst>
            <a:lin ang="16200000" scaled="0"/>
          </a:gradFill>
          <a:ln cap="flat" cmpd="sng" w="9525">
            <a:solidFill>
              <a:srgbClr val="98002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2"/>
          <p:cNvSpPr txBox="1"/>
          <p:nvPr>
            <p:ph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>
                <a:solidFill>
                  <a:srgbClr val="FF0000"/>
                </a:solidFill>
              </a:rPr>
              <a:t>Tutoria compartida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1.bp.blogspot.com/-6hOda5KQJfM/T6YSQtxR1BI/AAAAAAAAAC8/xntTIHTCYvQ/s400/comunicaci%C3%B3n.jpg" id="319" name="Google Shape;3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9775" y="3500438"/>
            <a:ext cx="3360738" cy="335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3"/>
          <p:cNvSpPr txBox="1"/>
          <p:nvPr>
            <p:ph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>
                <a:solidFill>
                  <a:srgbClr val="FF0000"/>
                </a:solidFill>
              </a:rPr>
              <a:t>Tutoria dual d’empresa: </a:t>
            </a:r>
            <a:r>
              <a:rPr lang="ca-ES">
                <a:solidFill>
                  <a:srgbClr val="FF0000"/>
                </a:solidFill>
              </a:rPr>
              <a:t>Comunicació amb l’aprenent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714374" y="1285875"/>
            <a:ext cx="7314009" cy="301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Pautes per les entrevistes amb l’alumne aprenent: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Preparar el context: utilitzar postures de comunicació corporal obertes, fer anàlisi i calibratge del llenguatge corporal i verbal.</a:t>
            </a:r>
            <a:endParaRPr/>
          </a:p>
          <a:p>
            <a:pPr indent="-457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Acompassar: la postura en general, la mirada, la respiració, la veu (to, ritme, ...), la forma de seure o de moure’s.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>
                <a:solidFill>
                  <a:srgbClr val="FF0000"/>
                </a:solidFill>
              </a:rPr>
              <a:t>Tutoria d’empresa: </a:t>
            </a:r>
            <a:br>
              <a:rPr b="0" lang="ca-ES">
                <a:solidFill>
                  <a:srgbClr val="FF0000"/>
                </a:solidFill>
              </a:rPr>
            </a:br>
            <a:r>
              <a:rPr lang="ca-ES">
                <a:solidFill>
                  <a:srgbClr val="FF0000"/>
                </a:solidFill>
              </a:rPr>
              <a:t>Pla d’Acollida d’Empresa</a:t>
            </a:r>
            <a:endParaRPr b="0">
              <a:solidFill>
                <a:srgbClr val="FF0000"/>
              </a:solidFill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642938" y="1340768"/>
            <a:ext cx="7458075" cy="531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76225" lvl="1" marL="276225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Noto Sans Symbols"/>
              <a:buChar char="▪"/>
            </a:pPr>
            <a:r>
              <a:rPr b="1" i="0" lang="ca-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Introducció: </a:t>
            </a:r>
            <a:r>
              <a:rPr b="0" i="0" lang="ca-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presentació, ...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1" marL="276225" marR="0" rtl="0" algn="just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Noto Sans Symbols"/>
              <a:buChar char="▪"/>
            </a:pPr>
            <a:r>
              <a:rPr b="1" i="0" lang="ca-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L’Empresa</a:t>
            </a:r>
            <a:endParaRPr/>
          </a:p>
          <a:p>
            <a:pPr indent="-276225" lvl="1" marL="276225" marR="0" rtl="0" algn="just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Char char="•"/>
            </a:pPr>
            <a:r>
              <a:rPr b="0" i="0" lang="ca-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 genèrica.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1" marL="276225" marR="0" rtl="0" algn="just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Char char="•"/>
            </a:pPr>
            <a:r>
              <a:rPr b="0" i="0" lang="ca-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Òrgans de govern i de gestió.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1" marL="276225" marR="0" rtl="0" algn="just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Char char="•"/>
            </a:pPr>
            <a:r>
              <a:rPr b="0" i="0" lang="ca-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 organitzativa.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2" marL="1270000" marR="0" rtl="0" algn="just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Char char="•"/>
            </a:pPr>
            <a:r>
              <a:rPr b="0" i="0" lang="ca-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Enquadrar la figura de la persona tutora d’empresa.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1" marL="276225" marR="0" rtl="0" algn="just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Noto Sans Symbols"/>
              <a:buChar char="▪"/>
            </a:pPr>
            <a:r>
              <a:rPr b="1" i="0" lang="ca-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 Laboral</a:t>
            </a:r>
            <a:endParaRPr/>
          </a:p>
          <a:p>
            <a:pPr indent="-276225" lvl="0" marL="812800" marR="0" rtl="0" algn="l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Char char="•"/>
            </a:pPr>
            <a:r>
              <a:rPr b="0" lang="ca-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Condicions generals.</a:t>
            </a:r>
            <a:endParaRPr b="0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812800" marR="0" rtl="0" algn="l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Char char="•"/>
            </a:pPr>
            <a:r>
              <a:rPr b="0" lang="ca-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Beca, contracte.</a:t>
            </a:r>
            <a:endParaRPr b="0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812800" marR="0" rtl="0" algn="l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Char char="•"/>
            </a:pPr>
            <a:r>
              <a:rPr b="0" lang="ca-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Altres aspectes laborals.</a:t>
            </a:r>
            <a:endParaRPr b="0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1" marL="276225" marR="0" rtl="0" algn="just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Noto Sans Symbols"/>
              <a:buChar char="▪"/>
            </a:pPr>
            <a:r>
              <a:rPr b="1" i="0" lang="ca-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Lloc de Treball</a:t>
            </a:r>
            <a:endParaRPr/>
          </a:p>
          <a:p>
            <a:pPr indent="-276225" lvl="0" marL="812800" marR="0" rtl="0" algn="l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Char char="•"/>
            </a:pPr>
            <a:r>
              <a:rPr b="0" lang="ca-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Funcions del lloc de treball.</a:t>
            </a:r>
            <a:endParaRPr b="0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812800" marR="0" rtl="0" algn="l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Char char="•"/>
            </a:pPr>
            <a:r>
              <a:rPr b="0" lang="ca-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Temps de treball.</a:t>
            </a:r>
            <a:endParaRPr b="0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812800" marR="0" rtl="0" algn="l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Char char="•"/>
            </a:pPr>
            <a:r>
              <a:rPr b="0" lang="ca-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Comunicació.</a:t>
            </a:r>
            <a:endParaRPr b="0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812800" marR="0" rtl="0" algn="l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Char char="•"/>
            </a:pPr>
            <a:r>
              <a:rPr b="0" lang="ca-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Prevenció de riscos laborals.</a:t>
            </a:r>
            <a:endParaRPr b="0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812800" marR="0" rtl="0" algn="l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Char char="•"/>
            </a:pPr>
            <a:r>
              <a:rPr b="0" lang="ca-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Normes i procediments.</a:t>
            </a:r>
            <a:endParaRPr b="0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275" lvl="0" marL="812800" marR="0" rtl="0" algn="l">
              <a:spcBef>
                <a:spcPts val="85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275" lvl="1" marL="276225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comotramitar.com/wp-content/uploads/2012/05/Deberes-y-Derechos-de-las-ARP-2.jpg" id="328" name="Google Shape;3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6575" y="71438"/>
            <a:ext cx="225742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extranjeriamadrid.com/wp-content/uploads/2012/11/arraigo-laboral.jpg" id="329" name="Google Shape;32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6" y="3690940"/>
            <a:ext cx="4071934" cy="316706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5900" y="0"/>
            <a:ext cx="1308100" cy="1357313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/>
          <p:nvPr>
            <p:ph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>
                <a:solidFill>
                  <a:srgbClr val="FF0000"/>
                </a:solidFill>
              </a:rPr>
              <a:t>Intercanvi d’informació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642938" y="1312307"/>
            <a:ext cx="8072437" cy="4708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55600" lvl="1" marL="355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Fitxes de seguiment, </a:t>
            </a: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part de l’alumnat: diari, setmanal, mensual, ...</a:t>
            </a:r>
            <a:endParaRPr/>
          </a:p>
          <a:p>
            <a:pPr indent="-228600" lvl="1" marL="355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355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Reunió mensual</a:t>
            </a:r>
            <a:endParaRPr/>
          </a:p>
          <a:p>
            <a:pPr indent="-355600" lvl="2" marL="8128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Alumne-aprenent i tutor/a d’empresa.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8128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Tutor/a del centre educatiu i de l’empresa.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8128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355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Valoració trimestral </a:t>
            </a: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les activitats pactades i les capacitats transversals.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8128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rPr b="0" i="0" lang="ca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Tutor/a del centre educatiu i de l’empresa.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355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355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Valoració final </a:t>
            </a:r>
            <a:endParaRPr/>
          </a:p>
          <a:p>
            <a:pPr indent="-355600" lvl="2" marL="8128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rPr b="0" i="0" lang="ca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Alumne-aprenent, tutor/a d’empresa i del centre educatiu.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55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355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Reunió tancament, comissió de seguiment</a:t>
            </a:r>
            <a:r>
              <a:rPr b="0" i="1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>
                <a:solidFill>
                  <a:srgbClr val="FF0000"/>
                </a:solidFill>
              </a:rPr>
              <a:t>Quadre resum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42" name="Google Shape;342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813" y="1428750"/>
            <a:ext cx="7715250" cy="44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/>
          <p:nvPr>
            <p:ph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>
                <a:solidFill>
                  <a:srgbClr val="FF0000"/>
                </a:solidFill>
              </a:rPr>
              <a:t>Tutoria d’empresa: </a:t>
            </a:r>
            <a:r>
              <a:rPr lang="ca-ES">
                <a:solidFill>
                  <a:srgbClr val="FF0000"/>
                </a:solidFill>
              </a:rPr>
              <a:t>Gestió d’incidències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http://3.bp.blogspot.com/-zYhEZbLMNkk/TcTH3HeXHOI/AAAAAAAAALk/QWxHTEKBATA/s1600/imagesca2073fu.jpg" id="348" name="Google Shape;3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288" y="188640"/>
            <a:ext cx="18573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7"/>
          <p:cNvSpPr/>
          <p:nvPr/>
        </p:nvSpPr>
        <p:spPr>
          <a:xfrm>
            <a:off x="683568" y="1607309"/>
            <a:ext cx="8072437" cy="34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55600" lvl="1" marL="355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molt important que la comunicació sigui àgil i bidireccional entre la persona tutora d’empresa i de centre.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55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355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És molt aconsellable fer un seguiment acurat per detectar ràpidament incidències a través dels diferents mecanismes de comunicació: visites, correu electrònic, trucada.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8128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355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0" i="0" lang="ca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Sempre per qualsevol incident la persona tutora d’empresa i de centre es posaran en contacte per pactar la millor actuació per superar la incidència.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355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/>
          <p:nvPr>
            <p:ph idx="4294967295"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2200">
                <a:solidFill>
                  <a:srgbClr val="FF0000"/>
                </a:solidFill>
              </a:rPr>
              <a:t>Tutoria d’empresa: </a:t>
            </a:r>
            <a:r>
              <a:rPr lang="ca-ES" sz="2200">
                <a:solidFill>
                  <a:srgbClr val="FF0000"/>
                </a:solidFill>
              </a:rPr>
              <a:t>Mètodes per resoldre els conflictes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684213" y="1657077"/>
            <a:ext cx="7559675" cy="314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55600" lvl="1" marL="355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Negociació:</a:t>
            </a: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és la recerca d'una sortida pacífica a un conflicte per mitjà de l'argumentació i de la cooperació entre les parts. En la negociació es busca elaborar una proposta conjunta que posi fi al impàs.</a:t>
            </a:r>
            <a:endParaRPr/>
          </a:p>
          <a:p>
            <a:pPr indent="-355600" lvl="1" marL="355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355600" lvl="1" marL="355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Arbitratge:</a:t>
            </a: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és un mecanisme pel qual els involucrats assignen a un tercer, conegut com a àrbitre, perquè doni solució a la seva disputa o enfrontament. La resolució arbitral ha de ser acollida de manera voluntària per ambdues parts.</a:t>
            </a:r>
            <a:endParaRPr/>
          </a:p>
          <a:p>
            <a:pPr indent="-355600" lvl="1" marL="355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descr="Resultado de imagen de silueta discusion" id="356" name="Google Shape;356;p28"/>
          <p:cNvSpPr/>
          <p:nvPr/>
        </p:nvSpPr>
        <p:spPr>
          <a:xfrm>
            <a:off x="2305050" y="1095375"/>
            <a:ext cx="45339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flicte" id="357" name="Google Shape;3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8650" y="4581525"/>
            <a:ext cx="1930400" cy="198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>
            <p:ph idx="4294967295"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2200">
                <a:solidFill>
                  <a:srgbClr val="FF0000"/>
                </a:solidFill>
              </a:rPr>
              <a:t>Tutoria d’empresa: </a:t>
            </a:r>
            <a:r>
              <a:rPr lang="ca-ES" sz="2200">
                <a:solidFill>
                  <a:srgbClr val="FF0000"/>
                </a:solidFill>
              </a:rPr>
              <a:t>Mètodes per resoldre els conflictes laborals. La mediació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684213" y="1307257"/>
            <a:ext cx="6624637" cy="477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55600" lvl="1" marL="355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a-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i="0" lang="ca-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mediador</a:t>
            </a:r>
            <a:r>
              <a:rPr b="0" i="0" lang="ca-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compleix la funció d'apropar els protagonistes del conflicte i acompanyar-los en l'exploració d'una solució.</a:t>
            </a:r>
            <a:endParaRPr/>
          </a:p>
          <a:p>
            <a:pPr indent="-355600" lvl="1" marL="355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355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Mediació:</a:t>
            </a:r>
            <a:r>
              <a:rPr b="0" i="0" lang="ca-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és un tercer aliè a les parts que assumeix una posició neutral en pro de l'eliminació de la controvèrsia. </a:t>
            </a:r>
            <a:endParaRPr/>
          </a:p>
          <a:p>
            <a:pPr indent="-355600" lvl="1" marL="355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355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Conciliació</a:t>
            </a:r>
            <a:r>
              <a:rPr b="0" i="0" lang="ca-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és un recurs alternatiu en el qual dues o més persones intenten arreglar les discrepàncies, de forma autònoma i amb totes les garanties legals, assistits per un tercer anomenat conciliador.</a:t>
            </a:r>
            <a:endParaRPr/>
          </a:p>
          <a:p>
            <a:pPr indent="-355600" lvl="1" marL="355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355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Amigable composició</a:t>
            </a:r>
            <a:r>
              <a:rPr b="0" i="0" lang="ca-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mecanisme alternatiu mitjançant el qual dues o més persones li encomanen a un o diversos tercers que actuin com els seus mandataris, la solució del conflicte que els enfronta. 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silueta discusion" id="364" name="Google Shape;364;p29"/>
          <p:cNvSpPr/>
          <p:nvPr/>
        </p:nvSpPr>
        <p:spPr>
          <a:xfrm>
            <a:off x="2305050" y="1095375"/>
            <a:ext cx="45339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de siluetas manos" id="365" name="Google Shape;365;p29"/>
          <p:cNvSpPr/>
          <p:nvPr/>
        </p:nvSpPr>
        <p:spPr>
          <a:xfrm>
            <a:off x="3167063" y="1095375"/>
            <a:ext cx="2809875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ciliacio" id="366" name="Google Shape;3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8850" y="2349500"/>
            <a:ext cx="1628775" cy="27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684213" y="161925"/>
            <a:ext cx="7773987" cy="1008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El procés de formació dels tutors/es d’empresa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5300663" y="5208588"/>
            <a:ext cx="1368425" cy="360362"/>
          </a:xfrm>
          <a:prstGeom prst="rightArrow">
            <a:avLst>
              <a:gd fmla="val 50000" name="adj1"/>
              <a:gd fmla="val 49963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5732463" y="5389563"/>
            <a:ext cx="977900" cy="484187"/>
          </a:xfrm>
          <a:prstGeom prst="rightArrow">
            <a:avLst>
              <a:gd fmla="val 50000" name="adj1"/>
              <a:gd fmla="val 50024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2987675" y="4838700"/>
            <a:ext cx="3143250" cy="461963"/>
          </a:xfrm>
          <a:prstGeom prst="rect">
            <a:avLst/>
          </a:prstGeom>
          <a:gradFill>
            <a:gsLst>
              <a:gs pos="0">
                <a:srgbClr val="ECA1AA"/>
              </a:gs>
              <a:gs pos="35000">
                <a:srgbClr val="F1BDC0"/>
              </a:gs>
              <a:gs pos="100000">
                <a:srgbClr val="FAE5E5"/>
              </a:gs>
            </a:gsLst>
            <a:lin ang="16200000" scaled="0"/>
          </a:gradFill>
          <a:ln cap="flat" cmpd="sng" w="9525">
            <a:solidFill>
              <a:srgbClr val="98002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Acta de formació</a:t>
            </a:r>
            <a:endParaRPr/>
          </a:p>
        </p:txBody>
      </p:sp>
      <p:cxnSp>
        <p:nvCxnSpPr>
          <p:cNvPr id="100" name="Google Shape;100;p3"/>
          <p:cNvCxnSpPr/>
          <p:nvPr/>
        </p:nvCxnSpPr>
        <p:spPr>
          <a:xfrm flipH="1">
            <a:off x="2535238" y="2513013"/>
            <a:ext cx="1981200" cy="6096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01" name="Google Shape;101;p3"/>
          <p:cNvSpPr/>
          <p:nvPr/>
        </p:nvSpPr>
        <p:spPr>
          <a:xfrm>
            <a:off x="2505788" y="5611852"/>
            <a:ext cx="4081567" cy="523220"/>
          </a:xfrm>
          <a:prstGeom prst="rect">
            <a:avLst/>
          </a:prstGeom>
          <a:gradFill>
            <a:gsLst>
              <a:gs pos="0">
                <a:srgbClr val="80001F"/>
              </a:gs>
              <a:gs pos="80000">
                <a:srgbClr val="AA0029"/>
              </a:gs>
              <a:gs pos="100000">
                <a:srgbClr val="AD0028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Certificats de formació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413250" y="3471863"/>
            <a:ext cx="3746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1290638" y="3146425"/>
            <a:ext cx="2490787" cy="1200150"/>
          </a:xfrm>
          <a:prstGeom prst="rect">
            <a:avLst/>
          </a:prstGeom>
          <a:gradFill>
            <a:gsLst>
              <a:gs pos="0">
                <a:srgbClr val="ECA1AA"/>
              </a:gs>
              <a:gs pos="35000">
                <a:srgbClr val="F1BDC0"/>
              </a:gs>
              <a:gs pos="100000">
                <a:srgbClr val="FAE5E5"/>
              </a:gs>
            </a:gsLst>
            <a:lin ang="16200000" scaled="0"/>
          </a:gradFill>
          <a:ln cap="flat" cmpd="sng" w="9525">
            <a:solidFill>
              <a:srgbClr val="98002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Formació presencial (mínim 4h)</a:t>
            </a:r>
            <a:endParaRPr/>
          </a:p>
        </p:txBody>
      </p:sp>
      <p:cxnSp>
        <p:nvCxnSpPr>
          <p:cNvPr id="104" name="Google Shape;104;p3"/>
          <p:cNvCxnSpPr>
            <a:stCxn id="103" idx="2"/>
            <a:endCxn id="99" idx="0"/>
          </p:cNvCxnSpPr>
          <p:nvPr/>
        </p:nvCxnSpPr>
        <p:spPr>
          <a:xfrm flipH="1" rot="-5400000">
            <a:off x="3301632" y="3580975"/>
            <a:ext cx="492000" cy="2023200"/>
          </a:xfrm>
          <a:prstGeom prst="bentConnector3">
            <a:avLst>
              <a:gd fmla="val 50013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5" name="Google Shape;105;p3"/>
          <p:cNvCxnSpPr>
            <a:stCxn id="106" idx="2"/>
          </p:cNvCxnSpPr>
          <p:nvPr/>
        </p:nvCxnSpPr>
        <p:spPr>
          <a:xfrm flipH="1" rot="5400000">
            <a:off x="5646007" y="3281425"/>
            <a:ext cx="147600" cy="1982700"/>
          </a:xfrm>
          <a:prstGeom prst="bentConnector4">
            <a:avLst>
              <a:gd fmla="val -154692" name="adj1"/>
              <a:gd fmla="val 81381" name="adj2"/>
            </a:avLst>
          </a:prstGeom>
          <a:noFill/>
          <a:ln>
            <a:noFill/>
          </a:ln>
        </p:spPr>
      </p:cxnSp>
      <p:cxnSp>
        <p:nvCxnSpPr>
          <p:cNvPr id="107" name="Google Shape;107;p3"/>
          <p:cNvCxnSpPr>
            <a:stCxn id="106" idx="2"/>
          </p:cNvCxnSpPr>
          <p:nvPr/>
        </p:nvCxnSpPr>
        <p:spPr>
          <a:xfrm flipH="1" rot="5400000">
            <a:off x="5719057" y="3354475"/>
            <a:ext cx="1500" cy="1982700"/>
          </a:xfrm>
          <a:prstGeom prst="bentConnector4">
            <a:avLst>
              <a:gd fmla="val -13695291" name="adj1"/>
              <a:gd fmla="val 81381" name="adj2"/>
            </a:avLst>
          </a:prstGeom>
          <a:noFill/>
          <a:ln>
            <a:noFill/>
          </a:ln>
        </p:spPr>
      </p:cxnSp>
      <p:cxnSp>
        <p:nvCxnSpPr>
          <p:cNvPr id="108" name="Google Shape;108;p3"/>
          <p:cNvCxnSpPr>
            <a:stCxn id="106" idx="2"/>
          </p:cNvCxnSpPr>
          <p:nvPr/>
        </p:nvCxnSpPr>
        <p:spPr>
          <a:xfrm flipH="1" rot="-5400000">
            <a:off x="6858007" y="4199725"/>
            <a:ext cx="619200" cy="912900"/>
          </a:xfrm>
          <a:prstGeom prst="bentConnector2">
            <a:avLst/>
          </a:prstGeom>
          <a:noFill/>
          <a:ln>
            <a:noFill/>
          </a:ln>
        </p:spPr>
      </p:cxnSp>
      <p:cxnSp>
        <p:nvCxnSpPr>
          <p:cNvPr id="109" name="Google Shape;109;p3"/>
          <p:cNvCxnSpPr>
            <a:stCxn id="106" idx="2"/>
          </p:cNvCxnSpPr>
          <p:nvPr/>
        </p:nvCxnSpPr>
        <p:spPr>
          <a:xfrm flipH="1" rot="5400000">
            <a:off x="5634157" y="3269575"/>
            <a:ext cx="1500" cy="2152500"/>
          </a:xfrm>
          <a:prstGeom prst="bentConnector4">
            <a:avLst>
              <a:gd fmla="val -13695324" name="adj1"/>
              <a:gd fmla="val 78909" name="adj2"/>
            </a:avLst>
          </a:prstGeom>
          <a:noFill/>
          <a:ln>
            <a:noFill/>
          </a:ln>
        </p:spPr>
      </p:cxnSp>
      <p:cxnSp>
        <p:nvCxnSpPr>
          <p:cNvPr id="110" name="Google Shape;110;p3"/>
          <p:cNvCxnSpPr/>
          <p:nvPr/>
        </p:nvCxnSpPr>
        <p:spPr>
          <a:xfrm flipH="1" rot="-5400000">
            <a:off x="6710363" y="4098925"/>
            <a:ext cx="914400" cy="914400"/>
          </a:xfrm>
          <a:prstGeom prst="bentConnector3">
            <a:avLst>
              <a:gd fmla="val 0" name="adj1"/>
            </a:avLst>
          </a:prstGeom>
          <a:noFill/>
          <a:ln>
            <a:noFill/>
          </a:ln>
        </p:spPr>
      </p:cxnSp>
      <p:cxnSp>
        <p:nvCxnSpPr>
          <p:cNvPr id="111" name="Google Shape;111;p3"/>
          <p:cNvCxnSpPr>
            <a:stCxn id="106" idx="2"/>
          </p:cNvCxnSpPr>
          <p:nvPr/>
        </p:nvCxnSpPr>
        <p:spPr>
          <a:xfrm flipH="1" rot="5400000">
            <a:off x="5626957" y="3262375"/>
            <a:ext cx="15900" cy="2152500"/>
          </a:xfrm>
          <a:prstGeom prst="bentConnector4">
            <a:avLst>
              <a:gd fmla="val -1421708" name="adj1"/>
              <a:gd fmla="val 78909" name="adj2"/>
            </a:avLst>
          </a:prstGeom>
          <a:noFill/>
          <a:ln>
            <a:noFill/>
          </a:ln>
        </p:spPr>
      </p:cxnSp>
      <p:cxnSp>
        <p:nvCxnSpPr>
          <p:cNvPr id="112" name="Google Shape;112;p3"/>
          <p:cNvCxnSpPr>
            <a:endCxn id="106" idx="0"/>
          </p:cNvCxnSpPr>
          <p:nvPr/>
        </p:nvCxnSpPr>
        <p:spPr>
          <a:xfrm>
            <a:off x="4515757" y="2817925"/>
            <a:ext cx="2195400" cy="328500"/>
          </a:xfrm>
          <a:prstGeom prst="bentConnector2">
            <a:avLst/>
          </a:prstGeom>
          <a:noFill/>
          <a:ln>
            <a:noFill/>
          </a:ln>
        </p:spPr>
      </p:cxnSp>
      <p:cxnSp>
        <p:nvCxnSpPr>
          <p:cNvPr id="113" name="Google Shape;113;p3"/>
          <p:cNvCxnSpPr>
            <a:endCxn id="106" idx="0"/>
          </p:cNvCxnSpPr>
          <p:nvPr/>
        </p:nvCxnSpPr>
        <p:spPr>
          <a:xfrm>
            <a:off x="4515757" y="2817925"/>
            <a:ext cx="2195400" cy="328500"/>
          </a:xfrm>
          <a:prstGeom prst="bentConnector2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4" name="Google Shape;114;p3"/>
          <p:cNvSpPr/>
          <p:nvPr/>
        </p:nvSpPr>
        <p:spPr>
          <a:xfrm>
            <a:off x="4438134" y="5321053"/>
            <a:ext cx="205005" cy="268187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0001F"/>
              </a:gs>
              <a:gs pos="80000">
                <a:srgbClr val="AA0029"/>
              </a:gs>
              <a:gs pos="100000">
                <a:srgbClr val="AD0028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dalla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6900" y="5445125"/>
            <a:ext cx="730250" cy="10080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3"/>
          <p:cNvCxnSpPr/>
          <p:nvPr/>
        </p:nvCxnSpPr>
        <p:spPr>
          <a:xfrm flipH="1">
            <a:off x="4559213" y="4318000"/>
            <a:ext cx="2170200" cy="279300"/>
          </a:xfrm>
          <a:prstGeom prst="bentConnector2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7" name="Google Shape;117;p3"/>
          <p:cNvSpPr/>
          <p:nvPr/>
        </p:nvSpPr>
        <p:spPr>
          <a:xfrm>
            <a:off x="2843808" y="1268413"/>
            <a:ext cx="3383508" cy="1274195"/>
          </a:xfrm>
          <a:prstGeom prst="rect">
            <a:avLst/>
          </a:prstGeom>
          <a:gradFill>
            <a:gsLst>
              <a:gs pos="0">
                <a:srgbClr val="ECA1AA"/>
              </a:gs>
              <a:gs pos="35000">
                <a:srgbClr val="F1BDC0"/>
              </a:gs>
              <a:gs pos="100000">
                <a:srgbClr val="FAE5E5"/>
              </a:gs>
            </a:gsLst>
            <a:lin ang="16200000" scaled="0"/>
          </a:gradFill>
          <a:ln cap="flat" cmpd="sng" w="9525">
            <a:solidFill>
              <a:srgbClr val="98002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Formació inicial de tutors/es d’empresa</a:t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ca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hores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5465763" y="3146425"/>
            <a:ext cx="2490787" cy="1200150"/>
          </a:xfrm>
          <a:prstGeom prst="rect">
            <a:avLst/>
          </a:prstGeom>
          <a:gradFill>
            <a:gsLst>
              <a:gs pos="0">
                <a:srgbClr val="ECA1AA"/>
              </a:gs>
              <a:gs pos="35000">
                <a:srgbClr val="F1BDC0"/>
              </a:gs>
              <a:gs pos="100000">
                <a:srgbClr val="FAE5E5"/>
              </a:gs>
            </a:gsLst>
            <a:lin ang="16200000" scaled="0"/>
          </a:gradFill>
          <a:ln cap="flat" cmpd="sng" w="9525">
            <a:solidFill>
              <a:srgbClr val="98002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a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Formació no presencial (la resta d’hores)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000">
                <a:solidFill>
                  <a:srgbClr val="FF0000"/>
                </a:solidFill>
              </a:rPr>
              <a:t>Exemple...</a:t>
            </a:r>
            <a:br>
              <a:rPr lang="ca-ES" sz="2000">
                <a:solidFill>
                  <a:srgbClr val="FF0000"/>
                </a:solidFill>
              </a:rPr>
            </a:br>
            <a:r>
              <a:rPr b="0" lang="ca-ES" sz="2000">
                <a:solidFill>
                  <a:srgbClr val="FF0000"/>
                </a:solidFill>
              </a:rPr>
              <a:t>La negociació de la llimona</a:t>
            </a:r>
            <a:endParaRPr b="0" sz="2000">
              <a:solidFill>
                <a:srgbClr val="FF0000"/>
              </a:solidFill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642938" y="1803400"/>
            <a:ext cx="7600950" cy="3786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 persones volen una llimona i no volen partir-la per la meitat.</a:t>
            </a:r>
            <a:endParaRPr b="0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 es pregunten mútuament el perquè la volen, un la vol per fer-se un suc de llimona i l’altre vol la pell per ratllar-la i fer un pastís...</a:t>
            </a:r>
            <a:endParaRPr b="0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1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 descobert que tenen interessos diferents!!!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És important descobrir l’existència d’interessos diferents ( la satisfacció dels interessos d’una part no perjudica a l’altra) o comuns (que comparteixin ambdues parts, sense ser excloents) que facilitin la comunicació. </a:t>
            </a:r>
            <a:endParaRPr b="0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3688" y="203200"/>
            <a:ext cx="2286000" cy="1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/>
          <p:nvPr>
            <p:ph type="ctrTitle"/>
          </p:nvPr>
        </p:nvSpPr>
        <p:spPr>
          <a:xfrm>
            <a:off x="714375" y="2284413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3200"/>
              <a:t>Formació professional </a:t>
            </a:r>
            <a:br>
              <a:rPr lang="ca-ES" sz="3200"/>
            </a:br>
            <a:r>
              <a:rPr lang="ca-ES" sz="3200"/>
              <a:t>en alternança i DUAL</a:t>
            </a:r>
            <a:r>
              <a:rPr lang="ca-ES" sz="3200">
                <a:solidFill>
                  <a:srgbClr val="2E08B8"/>
                </a:solidFill>
              </a:rPr>
              <a:t> </a:t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642938" y="4066907"/>
            <a:ext cx="77724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None/>
            </a:pPr>
            <a:r>
              <a:rPr b="1" i="1" lang="ca-E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Recursos on-line</a:t>
            </a:r>
            <a:endParaRPr b="1" i="1" sz="36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5113" y="5589588"/>
            <a:ext cx="10922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>
            <p:ph idx="4294967295"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800"/>
              <a:t>Recursos i eines on-line</a:t>
            </a: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698501" y="1322487"/>
            <a:ext cx="6897835" cy="4708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ca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QBiD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lang="ca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Plataforma on-line per a la gestió de l’estada de l’aprenent a l’empresa.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ca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Àgora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lang="ca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Espai web on cursar la part no presencial del curs de formació de persones tutores d’empresa.</a:t>
            </a:r>
            <a:endParaRPr/>
          </a:p>
          <a:p>
            <a:pPr indent="0" lvl="1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ca-E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 del departament d’Ensenyament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lang="ca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aquest espai es pot trobar el “Manual de suport i orientacions a la tutoria d’empresa” i les “Càpsules multimèdia” de suport a la formació.</a:t>
            </a:r>
            <a:endParaRPr/>
          </a:p>
        </p:txBody>
      </p:sp>
      <p:pic>
        <p:nvPicPr>
          <p:cNvPr id="388" name="Google Shape;38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4264" y="1323202"/>
            <a:ext cx="3922713" cy="58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7863" y="2664618"/>
            <a:ext cx="19716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95667" y="5021263"/>
            <a:ext cx="1112837" cy="15763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</p:pic>
      <p:pic>
        <p:nvPicPr>
          <p:cNvPr id="391" name="Google Shape;391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8304" y="4724400"/>
            <a:ext cx="1176338" cy="167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La plataforma BiD</a:t>
            </a:r>
            <a:endParaRPr/>
          </a:p>
        </p:txBody>
      </p:sp>
      <p:sp>
        <p:nvSpPr>
          <p:cNvPr id="397" name="Google Shape;397;p33"/>
          <p:cNvSpPr txBox="1"/>
          <p:nvPr/>
        </p:nvSpPr>
        <p:spPr>
          <a:xfrm>
            <a:off x="755576" y="1391285"/>
            <a:ext cx="770485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finalitat d’aquest recurs web és el seguiment i valoració de l’estada dual per part dels tres actors: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b="0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Aprenent.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b="0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 tutora de centre 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b="0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 tutora d’empresa.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Aquesta plataforma gestiona indistintament les estades en modalitat FCT (Formació en Centres de Treball) com les de dual.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persona tutora d’empresa haurà de fer les valoracions periòdiques de l’estada de l’aprenent. Per accedir cal anar a: </a:t>
            </a:r>
            <a:r>
              <a:rPr b="0" lang="ca-E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https://www.empresaiformacio.org/sBid</a:t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482" y="5229200"/>
            <a:ext cx="8306990" cy="87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/>
          <p:nvPr/>
        </p:nvSpPr>
        <p:spPr>
          <a:xfrm>
            <a:off x="714375" y="1341438"/>
            <a:ext cx="6886575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55600" lvl="1" marL="3556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Recursos addicionals: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812800" marR="0" rtl="0" algn="just"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ca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Manual operatiu tutor/a dual d’empresa BID Dual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3" marL="1270000" marR="0" rtl="0" algn="just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None/>
            </a:pPr>
            <a:r>
              <a:rPr b="0" i="0" lang="ca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812800" marR="0" rtl="0" algn="just"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ca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Plataforma de proves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4"/>
          <p:cNvSpPr txBox="1"/>
          <p:nvPr>
            <p:ph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La plataforma qBid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05" name="Google Shape;40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3728" y="2861031"/>
            <a:ext cx="6026442" cy="335510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La plataforma QBiD. Com accedir:</a:t>
            </a:r>
            <a:endParaRPr/>
          </a:p>
        </p:txBody>
      </p:sp>
      <p:sp>
        <p:nvSpPr>
          <p:cNvPr id="411" name="Google Shape;411;p35"/>
          <p:cNvSpPr txBox="1"/>
          <p:nvPr/>
        </p:nvSpPr>
        <p:spPr>
          <a:xfrm>
            <a:off x="755576" y="1412776"/>
            <a:ext cx="77048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persona tutora de centre proporcionarà a la persona tutora d’empresa les claus d’accés.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182217"/>
            <a:ext cx="6264696" cy="399469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La plataforma QBiD.</a:t>
            </a:r>
            <a:endParaRPr/>
          </a:p>
        </p:txBody>
      </p:sp>
      <p:pic>
        <p:nvPicPr>
          <p:cNvPr id="418" name="Google Shape;4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3212976"/>
            <a:ext cx="8307243" cy="158018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19" name="Google Shape;419;p36"/>
          <p:cNvSpPr txBox="1"/>
          <p:nvPr/>
        </p:nvSpPr>
        <p:spPr>
          <a:xfrm>
            <a:off x="755576" y="1484784"/>
            <a:ext cx="77048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cop s’ha accedit a la plataforma cal triar la zona web destinada a dual.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323528" y="3072954"/>
            <a:ext cx="1872208" cy="1796206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La plataforma QBiD</a:t>
            </a:r>
            <a:endParaRPr/>
          </a:p>
        </p:txBody>
      </p:sp>
      <p:sp>
        <p:nvSpPr>
          <p:cNvPr id="426" name="Google Shape;426;p37"/>
          <p:cNvSpPr txBox="1"/>
          <p:nvPr/>
        </p:nvSpPr>
        <p:spPr>
          <a:xfrm>
            <a:off x="755576" y="1340768"/>
            <a:ext cx="77048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zona dual es caracteritza pel color verd, identificador de l’espai dedicat a l’FP dual.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2110209"/>
            <a:ext cx="6120680" cy="415813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La plataforma QBiD</a:t>
            </a:r>
            <a:endParaRPr/>
          </a:p>
        </p:txBody>
      </p:sp>
      <p:sp>
        <p:nvSpPr>
          <p:cNvPr id="433" name="Google Shape;433;p38"/>
          <p:cNvSpPr txBox="1"/>
          <p:nvPr/>
        </p:nvSpPr>
        <p:spPr>
          <a:xfrm>
            <a:off x="755576" y="1412776"/>
            <a:ext cx="77048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Utilitzant el menú de la part superior podreu accedir a la zona habilitada pels tutors/es d’empresa.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398" y="2636912"/>
            <a:ext cx="7643560" cy="187220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cxnSp>
        <p:nvCxnSpPr>
          <p:cNvPr id="435" name="Google Shape;435;p38"/>
          <p:cNvCxnSpPr/>
          <p:nvPr/>
        </p:nvCxnSpPr>
        <p:spPr>
          <a:xfrm flipH="1">
            <a:off x="3995936" y="2182217"/>
            <a:ext cx="1152128" cy="1174775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La plataforma Àgora</a:t>
            </a:r>
            <a:endParaRPr/>
          </a:p>
        </p:txBody>
      </p:sp>
      <p:sp>
        <p:nvSpPr>
          <p:cNvPr id="441" name="Google Shape;441;p39"/>
          <p:cNvSpPr txBox="1"/>
          <p:nvPr>
            <p:ph idx="1" type="body"/>
          </p:nvPr>
        </p:nvSpPr>
        <p:spPr>
          <a:xfrm>
            <a:off x="685800" y="1743075"/>
            <a:ext cx="7773988" cy="359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□"/>
            </a:pPr>
            <a:r>
              <a:rPr lang="ca-ES" sz="2800"/>
              <a:t> On és Àgora.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□"/>
            </a:pPr>
            <a:r>
              <a:rPr lang="ca-ES" sz="2800"/>
              <a:t> Com accedir.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□"/>
            </a:pPr>
            <a:r>
              <a:rPr lang="ca-ES" sz="2800"/>
              <a:t> Donar-se d’alta a la plataforma.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□"/>
            </a:pPr>
            <a:r>
              <a:rPr lang="ca-ES" sz="2800"/>
              <a:t> Fer l’auto-inscripció al curs.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□"/>
            </a:pPr>
            <a:r>
              <a:rPr lang="ca-ES" sz="2800"/>
              <a:t> Estudiar el curs de tutors/es d’empresa dual.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□"/>
            </a:pPr>
            <a:r>
              <a:rPr lang="ca-ES" sz="2800"/>
              <a:t> Fer les proves d’autoavaluació.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□"/>
            </a:pPr>
            <a:r>
              <a:rPr lang="ca-ES" sz="2800"/>
              <a:t> Descarregar el certificat del curs (QBID).</a:t>
            </a:r>
            <a:endParaRPr/>
          </a:p>
        </p:txBody>
      </p:sp>
      <p:pic>
        <p:nvPicPr>
          <p:cNvPr id="442" name="Google Shape;4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144" y="1339900"/>
            <a:ext cx="2663329" cy="951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714375" y="1523764"/>
            <a:ext cx="7962081" cy="410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6000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Organització de la Formació Professional – FP Dual</a:t>
            </a:r>
            <a:endParaRPr/>
          </a:p>
          <a:p>
            <a:pPr indent="-360000" lvl="0" marL="360000" marR="0" rtl="0" algn="l">
              <a:spcBef>
                <a:spcPts val="3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Entorn documental: conveni, beca  contracte, acord, pla d’activitats... </a:t>
            </a:r>
            <a:endParaRPr/>
          </a:p>
          <a:p>
            <a:pPr indent="-360000" lvl="0" marL="360000" marR="0" rtl="0" algn="l">
              <a:spcBef>
                <a:spcPts val="3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Funcions de l’empresa i del centre.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marR="0" rtl="0" algn="l">
              <a:spcBef>
                <a:spcPts val="3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Concreció del pla d’acollida.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marR="0" rtl="0" algn="l">
              <a:spcBef>
                <a:spcPts val="3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d’ensenyament – aprenentatge.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marR="0" rtl="0" algn="l">
              <a:spcBef>
                <a:spcPts val="3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 de tasques.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marR="0" rtl="0" algn="l">
              <a:spcBef>
                <a:spcPts val="3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Seguiment de l’alumnat.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marR="0" rtl="0" algn="l">
              <a:spcBef>
                <a:spcPts val="3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Mètodes i estratègies per a l’observació i valoració.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marR="0" rtl="0" algn="l">
              <a:spcBef>
                <a:spcPts val="3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 d’incidències.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marR="0" rtl="0" algn="l">
              <a:spcBef>
                <a:spcPts val="3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Recursos addicionals on-line.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000" lvl="0" marL="3600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>
                <a:solidFill>
                  <a:srgbClr val="FF0000"/>
                </a:solidFill>
              </a:rPr>
              <a:t>Contingut formació presencial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Resultat d'imatges de habilitats comunicatives"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9382">
            <a:off x="6930388" y="2589682"/>
            <a:ext cx="1671634" cy="132544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 rot="-305100">
            <a:off x="2970844" y="5328757"/>
            <a:ext cx="5845516" cy="1205441"/>
          </a:xfrm>
          <a:prstGeom prst="roundRect">
            <a:avLst>
              <a:gd fmla="val 16667" name="adj"/>
            </a:avLst>
          </a:prstGeom>
          <a:noFill/>
          <a:ln cap="flat" cmpd="dbl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08B8"/>
              </a:buClr>
              <a:buSzPts val="2000"/>
              <a:buFont typeface="Arial"/>
              <a:buNone/>
            </a:pPr>
            <a:r>
              <a:rPr b="1" i="0" lang="ca-ES" sz="2000" u="none" cap="none" strike="noStrike">
                <a:solidFill>
                  <a:srgbClr val="2E08B8"/>
                </a:solidFill>
                <a:latin typeface="Arial"/>
                <a:ea typeface="Arial"/>
                <a:cs typeface="Arial"/>
                <a:sym typeface="Arial"/>
              </a:rPr>
              <a:t>*En la concreció i aprofundiment d’aquests aspectes, us acompanyarà el tutor/a del centre educatiu </a:t>
            </a:r>
            <a:endParaRPr b="1" i="0" sz="2000" u="none" cap="none" strike="noStrike">
              <a:solidFill>
                <a:srgbClr val="2E08B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Formació no presencial (on-line)</a:t>
            </a:r>
            <a:endParaRPr/>
          </a:p>
        </p:txBody>
      </p:sp>
      <p:sp>
        <p:nvSpPr>
          <p:cNvPr id="448" name="Google Shape;448;p40"/>
          <p:cNvSpPr txBox="1"/>
          <p:nvPr/>
        </p:nvSpPr>
        <p:spPr>
          <a:xfrm>
            <a:off x="755650" y="1412875"/>
            <a:ext cx="7777163" cy="256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plataforma </a:t>
            </a:r>
            <a:r>
              <a:rPr b="0" lang="ca-E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Àgora  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conté un curs de formació on-line destinat a les persones tutores d’empresa d’fp dual amb:</a:t>
            </a:r>
            <a:endParaRPr/>
          </a:p>
          <a:p>
            <a:pPr indent="-114300" lvl="1" marL="457200" marR="0" rtl="0" algn="l"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b="0" i="0" lang="ca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Informació teòrica.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b="0" i="0" lang="ca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Activitats d’aprenentatge.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b="0" i="0" lang="ca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Proves d’autoavaluació.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seu objectiu que puguin completar la seva formació en modalitat a distància i al seu ritme d’aprenentatge i disponibilitat horària.</a:t>
            </a:r>
            <a:endParaRPr/>
          </a:p>
        </p:txBody>
      </p:sp>
      <p:pic>
        <p:nvPicPr>
          <p:cNvPr id="449" name="Google Shape;44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4365625"/>
            <a:ext cx="3527425" cy="126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e-learning" id="450" name="Google Shape;450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0163" y="4168775"/>
            <a:ext cx="4033837" cy="26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La plataforma Àgora (Com accedir)</a:t>
            </a:r>
            <a:endParaRPr/>
          </a:p>
        </p:txBody>
      </p:sp>
      <p:sp>
        <p:nvSpPr>
          <p:cNvPr id="456" name="Google Shape;456;p41"/>
          <p:cNvSpPr txBox="1"/>
          <p:nvPr>
            <p:ph idx="1" type="body"/>
          </p:nvPr>
        </p:nvSpPr>
        <p:spPr>
          <a:xfrm>
            <a:off x="683568" y="1412776"/>
            <a:ext cx="7773988" cy="69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ca-ES" sz="2000"/>
              <a:t>Accés a la plataforma: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ca-ES" sz="1600" u="sng">
                <a:solidFill>
                  <a:schemeClr val="hlink"/>
                </a:solidFill>
                <a:hlinkClick r:id="rId3"/>
              </a:rPr>
              <a:t>http://projectes.xtec.cat/fpdual/moodle</a:t>
            </a:r>
            <a:endParaRPr sz="1600"/>
          </a:p>
        </p:txBody>
      </p:sp>
      <p:sp>
        <p:nvSpPr>
          <p:cNvPr id="457" name="Google Shape;457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sp>
        <p:nvSpPr>
          <p:cNvPr id="458" name="Google Shape;458;p41"/>
          <p:cNvSpPr txBox="1"/>
          <p:nvPr/>
        </p:nvSpPr>
        <p:spPr>
          <a:xfrm>
            <a:off x="2987824" y="2745502"/>
            <a:ext cx="547260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És aconsellable que els primers passos d’accés a la plataforma els feu acompanyats pel tutor/a del centre educatiu, persona coneixedora de l’eina i que us ajudarà a donar-vos d’alta i accedir al portal sense problemes.</a:t>
            </a:r>
            <a:endParaRPr b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plataforma on-line" id="459" name="Google Shape;45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2762650"/>
            <a:ext cx="2250525" cy="225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>
            <p:ph idx="4294967295" type="body"/>
          </p:nvPr>
        </p:nvSpPr>
        <p:spPr>
          <a:xfrm>
            <a:off x="684213" y="1268413"/>
            <a:ext cx="4784725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ca-ES" sz="2400"/>
              <a:t>1. Fer el curs com a formador d’empresa del teu centre</a:t>
            </a:r>
            <a:endParaRPr/>
          </a:p>
        </p:txBody>
      </p:sp>
      <p:sp>
        <p:nvSpPr>
          <p:cNvPr id="465" name="Google Shape;465;p42"/>
          <p:cNvSpPr txBox="1"/>
          <p:nvPr/>
        </p:nvSpPr>
        <p:spPr>
          <a:xfrm>
            <a:off x="684213" y="161925"/>
            <a:ext cx="7773987" cy="1008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 plataforma Àgora (Donar-se d’alta) 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3" y="4129088"/>
            <a:ext cx="4772025" cy="1276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67" name="Google Shape;467;p42"/>
          <p:cNvSpPr/>
          <p:nvPr/>
        </p:nvSpPr>
        <p:spPr>
          <a:xfrm>
            <a:off x="1043608" y="3398690"/>
            <a:ext cx="432048" cy="72008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0001F"/>
              </a:gs>
              <a:gs pos="80000">
                <a:srgbClr val="AA0029"/>
              </a:gs>
              <a:gs pos="100000">
                <a:srgbClr val="AD0028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2">
            <a:hlinkClick r:id="rId4"/>
          </p:cNvPr>
          <p:cNvSpPr/>
          <p:nvPr/>
        </p:nvSpPr>
        <p:spPr>
          <a:xfrm>
            <a:off x="541338" y="2924944"/>
            <a:ext cx="14970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ca-E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accés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9900" y="1373188"/>
            <a:ext cx="3467100" cy="4619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70" name="Google Shape;470;p42"/>
          <p:cNvSpPr/>
          <p:nvPr/>
        </p:nvSpPr>
        <p:spPr>
          <a:xfrm rot="10800000">
            <a:off x="4698956" y="5638716"/>
            <a:ext cx="864096" cy="36004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0001F"/>
              </a:gs>
              <a:gs pos="80000">
                <a:srgbClr val="AA0029"/>
              </a:gs>
              <a:gs pos="100000">
                <a:srgbClr val="AD0028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1292225" y="5603875"/>
            <a:ext cx="3063875" cy="4318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Mail de confirmació</a:t>
            </a:r>
            <a:endParaRPr/>
          </a:p>
        </p:txBody>
      </p:sp>
      <p:cxnSp>
        <p:nvCxnSpPr>
          <p:cNvPr id="472" name="Google Shape;472;p42"/>
          <p:cNvCxnSpPr/>
          <p:nvPr/>
        </p:nvCxnSpPr>
        <p:spPr>
          <a:xfrm>
            <a:off x="5435600" y="2205038"/>
            <a:ext cx="223202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73" name="Google Shape;473;p42"/>
          <p:cNvSpPr txBox="1"/>
          <p:nvPr/>
        </p:nvSpPr>
        <p:spPr>
          <a:xfrm>
            <a:off x="2728913" y="2781300"/>
            <a:ext cx="5413375" cy="369888"/>
          </a:xfrm>
          <a:prstGeom prst="rect">
            <a:avLst/>
          </a:prstGeom>
          <a:gradFill>
            <a:gsLst>
              <a:gs pos="0">
                <a:srgbClr val="ECA1AA"/>
              </a:gs>
              <a:gs pos="35000">
                <a:srgbClr val="F1BDC0"/>
              </a:gs>
              <a:gs pos="100000">
                <a:srgbClr val="FAE5E5"/>
              </a:gs>
            </a:gsLst>
            <a:lin ang="16200000" scaled="0"/>
          </a:gradFill>
          <a:ln cap="flat" cmpd="sng" w="9525">
            <a:solidFill>
              <a:srgbClr val="98002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 usuari: El vostre DNI + lletra sense espais</a:t>
            </a: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2627313" y="3068638"/>
            <a:ext cx="431800" cy="504825"/>
          </a:xfrm>
          <a:prstGeom prst="star6">
            <a:avLst>
              <a:gd fmla="val 28868" name="adj"/>
              <a:gd fmla="val 115470" name="hf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4305300" y="1989138"/>
            <a:ext cx="1925638" cy="431800"/>
          </a:xfrm>
          <a:prstGeom prst="rect">
            <a:avLst/>
          </a:prstGeom>
          <a:solidFill>
            <a:srgbClr val="B4BB5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1" lang="ca-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2"/>
          <p:cNvSpPr/>
          <p:nvPr/>
        </p:nvSpPr>
        <p:spPr>
          <a:xfrm>
            <a:off x="4698956" y="4365104"/>
            <a:ext cx="864096" cy="36004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0001F"/>
              </a:gs>
              <a:gs pos="80000">
                <a:srgbClr val="AA0029"/>
              </a:gs>
              <a:gs pos="100000">
                <a:srgbClr val="AD0028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"/>
          <p:cNvSpPr txBox="1"/>
          <p:nvPr>
            <p:ph idx="4294967295" type="body"/>
          </p:nvPr>
        </p:nvSpPr>
        <p:spPr>
          <a:xfrm>
            <a:off x="684213" y="1341438"/>
            <a:ext cx="47847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ca-ES" sz="2400"/>
              <a:t>Inscripció al curs</a:t>
            </a:r>
            <a:endParaRPr/>
          </a:p>
        </p:txBody>
      </p:sp>
      <p:sp>
        <p:nvSpPr>
          <p:cNvPr id="482" name="Google Shape;482;p43"/>
          <p:cNvSpPr txBox="1"/>
          <p:nvPr/>
        </p:nvSpPr>
        <p:spPr>
          <a:xfrm>
            <a:off x="684213" y="161925"/>
            <a:ext cx="7773987" cy="1008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 plataforma Àgora (Inscripció al curs)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3"/>
          <p:cNvSpPr txBox="1"/>
          <p:nvPr/>
        </p:nvSpPr>
        <p:spPr>
          <a:xfrm>
            <a:off x="3203848" y="5663207"/>
            <a:ext cx="3998912" cy="646113"/>
          </a:xfrm>
          <a:prstGeom prst="rect">
            <a:avLst/>
          </a:prstGeom>
          <a:gradFill>
            <a:gsLst>
              <a:gs pos="0">
                <a:srgbClr val="ECA1AA"/>
              </a:gs>
              <a:gs pos="35000">
                <a:srgbClr val="F1BDC0"/>
              </a:gs>
              <a:gs pos="100000">
                <a:srgbClr val="FAE5E5"/>
              </a:gs>
            </a:gsLst>
            <a:lin ang="16200000" scaled="0"/>
          </a:gradFill>
          <a:ln cap="flat" cmpd="sng" w="9525">
            <a:solidFill>
              <a:srgbClr val="98002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 d’inscripció = codi de centre (sense el 0 davant si fos el cas)</a:t>
            </a:r>
            <a:endParaRPr/>
          </a:p>
        </p:txBody>
      </p:sp>
      <p:pic>
        <p:nvPicPr>
          <p:cNvPr id="484" name="Google Shape;4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2" y="1789258"/>
            <a:ext cx="5256067" cy="335280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cxnSp>
        <p:nvCxnSpPr>
          <p:cNvPr id="485" name="Google Shape;485;p43"/>
          <p:cNvCxnSpPr/>
          <p:nvPr/>
        </p:nvCxnSpPr>
        <p:spPr>
          <a:xfrm>
            <a:off x="2195736" y="1844824"/>
            <a:ext cx="3527400" cy="3095700"/>
          </a:xfrm>
          <a:prstGeom prst="bentConnector3">
            <a:avLst>
              <a:gd fmla="val 270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"/>
          <p:cNvSpPr txBox="1"/>
          <p:nvPr>
            <p:ph idx="4294967295" type="body"/>
          </p:nvPr>
        </p:nvSpPr>
        <p:spPr>
          <a:xfrm>
            <a:off x="611188" y="1546225"/>
            <a:ext cx="6481092" cy="9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b="1" lang="ca-ES" sz="2400" u="sng">
                <a:solidFill>
                  <a:schemeClr val="hlink"/>
                </a:solidFill>
                <a:hlinkClick r:id="rId3"/>
              </a:rPr>
              <a:t>Instruccions per als tutors/es d’empresa</a:t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/>
          </a:p>
        </p:txBody>
      </p:sp>
      <p:sp>
        <p:nvSpPr>
          <p:cNvPr id="491" name="Google Shape;491;p44"/>
          <p:cNvSpPr txBox="1"/>
          <p:nvPr/>
        </p:nvSpPr>
        <p:spPr>
          <a:xfrm>
            <a:off x="684213" y="161925"/>
            <a:ext cx="7773987" cy="1008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 plataforma Àgora (Instruccions de suport)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9190" y="2068013"/>
            <a:ext cx="5827266" cy="446788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"/>
          <p:cNvSpPr txBox="1"/>
          <p:nvPr>
            <p:ph idx="4294967295" type="body"/>
          </p:nvPr>
        </p:nvSpPr>
        <p:spPr>
          <a:xfrm>
            <a:off x="688975" y="1412875"/>
            <a:ext cx="8023225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ca-ES" sz="2400"/>
              <a:t>Disseny del curs (apartats)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ca-ES" sz="2400"/>
              <a:t>Material de </a:t>
            </a:r>
            <a:r>
              <a:rPr b="1" lang="ca-ES" sz="2400"/>
              <a:t>lectura</a:t>
            </a:r>
            <a:r>
              <a:rPr lang="ca-ES" sz="2400"/>
              <a:t> (pdf)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ca-ES" sz="1800"/>
              <a:t>Document pdf que hi ha a cada UF.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ca-ES" sz="2400"/>
              <a:t>Activitats d’autoavaluació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ca-ES" sz="1800"/>
              <a:t>Activitats d’autoavaluació on-line que hi ha a cada UF.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ca-ES" sz="2400"/>
              <a:t>Càpsules multimèdia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ca-ES" sz="1800"/>
              <a:t>Col·lecció de vídeos per visualitzar-los on-line.</a:t>
            </a:r>
            <a:endParaRPr/>
          </a:p>
        </p:txBody>
      </p:sp>
      <p:sp>
        <p:nvSpPr>
          <p:cNvPr id="498" name="Google Shape;498;p45"/>
          <p:cNvSpPr txBox="1"/>
          <p:nvPr/>
        </p:nvSpPr>
        <p:spPr>
          <a:xfrm>
            <a:off x="684213" y="161925"/>
            <a:ext cx="7773987" cy="1008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 plataforma Àgora (Realització del curs)</a:t>
            </a:r>
            <a:endParaRPr/>
          </a:p>
        </p:txBody>
      </p:sp>
      <p:sp>
        <p:nvSpPr>
          <p:cNvPr descr="Resultado de imagen de dibujo pdf" id="499" name="Google Shape;499;p45"/>
          <p:cNvSpPr/>
          <p:nvPr/>
        </p:nvSpPr>
        <p:spPr>
          <a:xfrm>
            <a:off x="3533775" y="2324100"/>
            <a:ext cx="207645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df" id="500" name="Google Shape;50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2950" y="1989138"/>
            <a:ext cx="877888" cy="935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klist" id="501" name="Google Shape;50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4388" y="3500438"/>
            <a:ext cx="1081087" cy="1081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" id="502" name="Google Shape;50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9925" y="5157788"/>
            <a:ext cx="1368425" cy="8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6532" y="3645024"/>
            <a:ext cx="3671887" cy="2813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</p:pic>
      <p:sp>
        <p:nvSpPr>
          <p:cNvPr id="508" name="Google Shape;508;p46"/>
          <p:cNvSpPr txBox="1"/>
          <p:nvPr>
            <p:ph idx="4294967295" type="body"/>
          </p:nvPr>
        </p:nvSpPr>
        <p:spPr>
          <a:xfrm>
            <a:off x="722313" y="1341438"/>
            <a:ext cx="665797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ca-ES" sz="2400"/>
              <a:t>Realització del curs (tutor/a d’empresa)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ca-ES" sz="2400"/>
              <a:t> Llegir els continguts pdf.</a:t>
            </a:r>
            <a:endParaRPr/>
          </a:p>
          <a:p>
            <a:pPr indent="-15240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ca-ES" sz="2400"/>
              <a:t> Visualitzar càpsules multimèdia.</a:t>
            </a:r>
            <a:endParaRPr/>
          </a:p>
          <a:p>
            <a:pPr indent="-15240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ca-ES" sz="2400"/>
              <a:t> Realitzar les activitats d’avaluació.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/>
          </a:p>
        </p:txBody>
      </p:sp>
      <p:sp>
        <p:nvSpPr>
          <p:cNvPr id="509" name="Google Shape;509;p46"/>
          <p:cNvSpPr txBox="1"/>
          <p:nvPr/>
        </p:nvSpPr>
        <p:spPr>
          <a:xfrm>
            <a:off x="684213" y="161925"/>
            <a:ext cx="7773987" cy="1008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 plataforma Àgora (Realització del curs)</a:t>
            </a:r>
            <a:endParaRPr/>
          </a:p>
        </p:txBody>
      </p:sp>
      <p:sp>
        <p:nvSpPr>
          <p:cNvPr descr="Resultado de imagen de deberes" id="510" name="Google Shape;510;p46"/>
          <p:cNvSpPr/>
          <p:nvPr/>
        </p:nvSpPr>
        <p:spPr>
          <a:xfrm>
            <a:off x="3500438" y="2357438"/>
            <a:ext cx="2143125" cy="214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ures" id="511" name="Google Shape;51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8487" y="1412777"/>
            <a:ext cx="1655861" cy="165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"/>
          <p:cNvSpPr txBox="1"/>
          <p:nvPr/>
        </p:nvSpPr>
        <p:spPr>
          <a:xfrm>
            <a:off x="684213" y="161925"/>
            <a:ext cx="7773987" cy="1008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 plataforma Àgora (Realització del curs)</a:t>
            </a:r>
            <a:endParaRPr/>
          </a:p>
        </p:txBody>
      </p:sp>
      <p:sp>
        <p:nvSpPr>
          <p:cNvPr descr="Resultado de imagen de dibujo pdf" id="517" name="Google Shape;517;p47"/>
          <p:cNvSpPr/>
          <p:nvPr/>
        </p:nvSpPr>
        <p:spPr>
          <a:xfrm>
            <a:off x="3533775" y="2324100"/>
            <a:ext cx="207645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1844675"/>
            <a:ext cx="8281987" cy="38877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519" name="Google Shape;519;p47"/>
          <p:cNvSpPr/>
          <p:nvPr/>
        </p:nvSpPr>
        <p:spPr>
          <a:xfrm>
            <a:off x="684213" y="1341438"/>
            <a:ext cx="46810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ca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Aspecte d’una unitat formativa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8"/>
          <p:cNvSpPr txBox="1"/>
          <p:nvPr>
            <p:ph idx="4294967295"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Alternativa a Àgora: Manual en pdf</a:t>
            </a:r>
            <a:endParaRPr/>
          </a:p>
        </p:txBody>
      </p:sp>
      <p:sp>
        <p:nvSpPr>
          <p:cNvPr id="525" name="Google Shape;525;p48"/>
          <p:cNvSpPr txBox="1"/>
          <p:nvPr>
            <p:ph idx="4294967295" type="body"/>
          </p:nvPr>
        </p:nvSpPr>
        <p:spPr>
          <a:xfrm>
            <a:off x="714348" y="1285860"/>
            <a:ext cx="500066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ca-ES" sz="2000"/>
              <a:t>Si la persona tutora d’empresa no té accés a Internet, pot utilitzar el recurs del manual en pdf. </a:t>
            </a:r>
            <a:r>
              <a:rPr lang="ca-ES" sz="2000" u="sng">
                <a:solidFill>
                  <a:schemeClr val="hlink"/>
                </a:solidFill>
                <a:hlinkClick r:id="rId3"/>
              </a:rPr>
              <a:t>Descarregar el manual en PDF</a:t>
            </a:r>
            <a:r>
              <a:rPr lang="ca-ES" sz="2000"/>
              <a:t>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ca-ES" sz="2000"/>
              <a:t>Llegir el contingut i visualitzar els vídeos.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ca-ES" sz="2000"/>
              <a:t>Realitzar les activitats d’autoavaluació i enviar-les al tutor de centre.</a:t>
            </a:r>
            <a:endParaRPr b="1" sz="2000"/>
          </a:p>
        </p:txBody>
      </p:sp>
      <p:pic>
        <p:nvPicPr>
          <p:cNvPr id="526" name="Google Shape;52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8926" y="4060805"/>
            <a:ext cx="1428770" cy="20333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7763" y="2205038"/>
            <a:ext cx="2578100" cy="3908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</p:pic>
      <p:pic>
        <p:nvPicPr>
          <p:cNvPr id="528" name="Google Shape;528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38" y="4060805"/>
            <a:ext cx="1439862" cy="205265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franmartinezalted.com/wp-content/uploads/2014/01/propuestas_2014_fran_martinez.jpg" id="533" name="Google Shape;53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1931" y="1857364"/>
            <a:ext cx="6742069" cy="500063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type="ctrTitle"/>
          </p:nvPr>
        </p:nvSpPr>
        <p:spPr>
          <a:xfrm>
            <a:off x="1071538" y="642918"/>
            <a:ext cx="6858048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Propostes, comentaris,...</a:t>
            </a:r>
            <a:br>
              <a:rPr lang="ca-ES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ca-ES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Dubtes??</a:t>
            </a:r>
            <a:endParaRPr>
              <a:solidFill>
                <a:srgbClr val="0070C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Resultat d'imatges de bicicleta moderna" id="535" name="Google Shape;53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330" y="6429396"/>
            <a:ext cx="571857" cy="428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tge relacionada" id="536" name="Google Shape;53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6776" y="6351584"/>
            <a:ext cx="405133" cy="506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t d'imatges de bici moderna" id="537" name="Google Shape;537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8920" y="6429396"/>
            <a:ext cx="437328" cy="428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t d'imatges de bici moderna" id="538" name="Google Shape;538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71898" y="6257906"/>
            <a:ext cx="971738" cy="600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t d'imatges de bici moderna" id="539" name="Google Shape;539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00397" y="6581150"/>
            <a:ext cx="357157" cy="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>
                <a:solidFill>
                  <a:srgbClr val="FF0000"/>
                </a:solidFill>
              </a:rPr>
              <a:t>Introducció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684213" y="1369368"/>
            <a:ext cx="792003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ca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recomana ajustar el contingut d’aquesta presentació a les característi-ques pròpies del projecte dual i al perfil de les empreses col·laboradores.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ca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Proposem dos blocs: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b="0" i="0" lang="ca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Organització i gestió de la formació en alternança.  Informació del contingut organitzatiu. S’han destacat els aspectes més rellevants que haurien de conèixer els tutors/es de l’empresa.</a:t>
            </a:r>
            <a:endParaRPr/>
          </a:p>
          <a:p>
            <a:pPr indent="-114300" lvl="3" marL="1600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b="0" i="0" lang="ca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Tutoria compartida entre l’Empresa i el Centre educatiu. Pot ser és la part més important d’aquesta formació: acollida de l’aprenent a l’empresa, comunicació, gestió d’incidències, seguiment, valoracions, ...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dual" id="545" name="Google Shape;545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16142">
            <a:off x="4787900" y="2887663"/>
            <a:ext cx="3686175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0"/>
          <p:cNvSpPr/>
          <p:nvPr/>
        </p:nvSpPr>
        <p:spPr>
          <a:xfrm>
            <a:off x="228600" y="2336800"/>
            <a:ext cx="77724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None/>
            </a:pPr>
            <a:r>
              <a:rPr b="1" i="1" lang="ca-ES" sz="36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És important com ho fas,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None/>
            </a:pPr>
            <a:r>
              <a:rPr b="1" i="1" lang="ca-ES" sz="36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perquè gràcies a tu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None/>
            </a:pPr>
            <a:r>
              <a:rPr b="1" i="1" lang="ca-ES" sz="36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anem...</a:t>
            </a:r>
            <a:endParaRPr/>
          </a:p>
        </p:txBody>
      </p:sp>
      <p:pic>
        <p:nvPicPr>
          <p:cNvPr id="547" name="Google Shape;54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750" y="5475288"/>
            <a:ext cx="10922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ctrTitle"/>
          </p:nvPr>
        </p:nvSpPr>
        <p:spPr>
          <a:xfrm>
            <a:off x="714375" y="2141538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3200"/>
              <a:t>Formació professional </a:t>
            </a:r>
            <a:br>
              <a:rPr lang="ca-ES" sz="3200"/>
            </a:br>
            <a:r>
              <a:rPr lang="ca-ES" sz="3200"/>
              <a:t>en alternança i DUAL</a:t>
            </a:r>
            <a:r>
              <a:rPr lang="ca-ES" sz="3200">
                <a:solidFill>
                  <a:srgbClr val="2E08B8"/>
                </a:solidFill>
              </a:rPr>
              <a:t> 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585788" y="3475038"/>
            <a:ext cx="7772400" cy="167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None/>
            </a:pPr>
            <a:r>
              <a:rPr b="0" i="1" lang="ca-E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Organització i gestió de la formació en alternança</a:t>
            </a:r>
            <a:endParaRPr b="0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5113" y="5589588"/>
            <a:ext cx="10922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Organització de la Formació professional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755576" y="1412776"/>
            <a:ext cx="7776864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❑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 estudis de formació professional s’han dissenyat per formar a professionals en una activitat laboral concreta.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❑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Estan agrupats per famílies professionals i tenen una durada estimada de 2000 hores repartides en dos cursos.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❑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matèries impartides s’organitzen en Mòduls Professionals (MP) que a la vegada contenen Unitats Formatives (UF) on es desenvolupen els continguts del cicle.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❑"/>
            </a:pPr>
            <a:r>
              <a:rPr b="0" i="0" lang="ca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l’FP dual, part dels continguts (aprox. un 33% de la durada del cicle) es cedeixen a les empreses que participen en el programa dual i ho fan de forma activa en la formació dels aprenents.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8"/>
          <p:cNvGrpSpPr/>
          <p:nvPr/>
        </p:nvGrpSpPr>
        <p:grpSpPr>
          <a:xfrm>
            <a:off x="971599" y="1918185"/>
            <a:ext cx="6120681" cy="4317773"/>
            <a:chOff x="648071" y="1353"/>
            <a:chExt cx="6120681" cy="4317773"/>
          </a:xfrm>
        </p:grpSpPr>
        <p:sp>
          <p:nvSpPr>
            <p:cNvPr id="151" name="Google Shape;151;p8"/>
            <p:cNvSpPr/>
            <p:nvPr/>
          </p:nvSpPr>
          <p:spPr>
            <a:xfrm>
              <a:off x="3355139" y="2160239"/>
              <a:ext cx="541413" cy="17460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65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2" name="Google Shape;152;p8"/>
            <p:cNvSpPr/>
            <p:nvPr/>
          </p:nvSpPr>
          <p:spPr>
            <a:xfrm>
              <a:off x="3355139" y="2160239"/>
              <a:ext cx="541413" cy="58201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65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3" name="Google Shape;153;p8"/>
            <p:cNvSpPr/>
            <p:nvPr/>
          </p:nvSpPr>
          <p:spPr>
            <a:xfrm>
              <a:off x="3355139" y="1568543"/>
              <a:ext cx="550834" cy="59169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1026" y="120000"/>
                  </a:lnTo>
                  <a:lnTo>
                    <a:pt x="61026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65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4" name="Google Shape;154;p8"/>
            <p:cNvSpPr/>
            <p:nvPr/>
          </p:nvSpPr>
          <p:spPr>
            <a:xfrm>
              <a:off x="3355139" y="414180"/>
              <a:ext cx="541413" cy="1746059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65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5" name="Google Shape;155;p8"/>
            <p:cNvSpPr/>
            <p:nvPr/>
          </p:nvSpPr>
          <p:spPr>
            <a:xfrm>
              <a:off x="648071" y="1180970"/>
              <a:ext cx="2707068" cy="195853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 txBox="1"/>
            <p:nvPr/>
          </p:nvSpPr>
          <p:spPr>
            <a:xfrm>
              <a:off x="648071" y="1180970"/>
              <a:ext cx="2707068" cy="1958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-E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MP01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b="1" lang="ca-E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Comunicació empresarial i atenció al client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3896553" y="1353"/>
              <a:ext cx="2029218" cy="82565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3896553" y="1353"/>
              <a:ext cx="2029218" cy="825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-E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UF1 Comunicació empresarial oral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3905973" y="1155715"/>
              <a:ext cx="1986988" cy="82565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 txBox="1"/>
            <p:nvPr/>
          </p:nvSpPr>
          <p:spPr>
            <a:xfrm>
              <a:off x="3905973" y="1155715"/>
              <a:ext cx="1986988" cy="825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-E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UF2 Comunicació empresarial escrita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3896553" y="2329431"/>
              <a:ext cx="1993214" cy="82565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 txBox="1"/>
            <p:nvPr/>
          </p:nvSpPr>
          <p:spPr>
            <a:xfrm>
              <a:off x="3896553" y="2329431"/>
              <a:ext cx="1993214" cy="825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-E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UF3 Sistema d'arxiu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3896553" y="3493471"/>
              <a:ext cx="2872199" cy="825655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 txBox="1"/>
            <p:nvPr/>
          </p:nvSpPr>
          <p:spPr>
            <a:xfrm>
              <a:off x="3896553" y="3493471"/>
              <a:ext cx="2872199" cy="825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-E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UF4 Atenció al client/usuari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8"/>
          <p:cNvSpPr txBox="1"/>
          <p:nvPr>
            <p:ph type="title"/>
          </p:nvPr>
        </p:nvSpPr>
        <p:spPr>
          <a:xfrm>
            <a:off x="682625" y="188913"/>
            <a:ext cx="77739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Organització de la Formació professional</a:t>
            </a:r>
            <a:endParaRPr/>
          </a:p>
        </p:txBody>
      </p:sp>
      <p:sp>
        <p:nvSpPr>
          <p:cNvPr id="166" name="Google Shape;16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755576" y="1412776"/>
            <a:ext cx="367240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Exemple de distribució d’un mòdul professional en dual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6156176" y="1916832"/>
            <a:ext cx="972108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ca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 </a:t>
            </a:r>
            <a:r>
              <a:rPr b="1" lang="ca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col·laboració</a:t>
            </a:r>
            <a:r>
              <a:rPr b="1" i="0" lang="ca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l’empresa</a:t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6156176" y="3068960"/>
            <a:ext cx="972108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ca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 en col·laboració</a:t>
            </a:r>
            <a:r>
              <a:rPr b="1" lang="ca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1" i="0" lang="ca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l’empresa</a:t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6156176" y="4221088"/>
            <a:ext cx="972108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ca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en col·laboració a l’empresa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7452320" y="2760022"/>
            <a:ext cx="1584176" cy="1323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Continguts que l’aprenent assolirà a l’entorn laboral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8"/>
          <p:cNvCxnSpPr/>
          <p:nvPr/>
        </p:nvCxnSpPr>
        <p:spPr>
          <a:xfrm rot="10800000">
            <a:off x="7128284" y="2520772"/>
            <a:ext cx="324036" cy="404172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" name="Google Shape;173;p8"/>
          <p:cNvCxnSpPr/>
          <p:nvPr/>
        </p:nvCxnSpPr>
        <p:spPr>
          <a:xfrm flipH="1">
            <a:off x="7128284" y="3977188"/>
            <a:ext cx="324036" cy="387916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4" name="Google Shape;174;p8"/>
          <p:cNvCxnSpPr/>
          <p:nvPr/>
        </p:nvCxnSpPr>
        <p:spPr>
          <a:xfrm rot="10800000">
            <a:off x="7128284" y="3421742"/>
            <a:ext cx="369050" cy="1332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684213" y="500063"/>
            <a:ext cx="77739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>
                <a:solidFill>
                  <a:srgbClr val="FF0000"/>
                </a:solidFill>
              </a:rPr>
              <a:t>La formació en alternança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42938" y="1214438"/>
            <a:ext cx="7815262" cy="5076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Conceptualment el mot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alternança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defineix  la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formació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professional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es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realitza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períodes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temps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alternats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el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centre de formació 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el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centre de treball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integrant aquests dos espais d’aprenentatge. Es trenca doncs, amb la diferenciació entre escola i treball, per establir una relació entre ambdós sistemes.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 tracta exclusivament de partir de la teoria per anar fins a la pràctica, ni de la pràctica fins a la teoria.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metodologia de l’alternança consisteix en la construcció del coneixement a través de la reflexió pràctica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l’alternança es diversifiquen les formes d’aprenentatge. Per exemple, amb els aprenentatges per imitació o constructivistes, difícils de dur a terme al centre educatiu.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part important de </a:t>
            </a: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l’èxit de l’alternança </a:t>
            </a:r>
            <a:r>
              <a:rPr b="0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resideix en 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integració dels diferents aprenentatges del lloc de  treball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del centre educatiu.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relacionada"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5085184"/>
            <a:ext cx="1637928" cy="163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cio_departament">
  <a:themeElements>
    <a:clrScheme name="presentacio_departamen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00000"/>
      </a:accent1>
      <a:accent2>
        <a:srgbClr val="990033"/>
      </a:accent2>
      <a:accent3>
        <a:srgbClr val="FFFFFF"/>
      </a:accent3>
      <a:accent4>
        <a:srgbClr val="000000"/>
      </a:accent4>
      <a:accent5>
        <a:srgbClr val="C0AAAA"/>
      </a:accent5>
      <a:accent6>
        <a:srgbClr val="8A002D"/>
      </a:accent6>
      <a:hlink>
        <a:srgbClr val="FF0000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2008-10-24T09:19:34Z</dcterms:created>
  <dc:creator>argus disseny</dc:creator>
</cp:coreProperties>
</file>