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4"/>
  </p:notesMasterIdLst>
  <p:handoutMasterIdLst>
    <p:handoutMasterId r:id="rId55"/>
  </p:handoutMasterIdLst>
  <p:sldIdLst>
    <p:sldId id="256" r:id="rId2"/>
    <p:sldId id="503" r:id="rId3"/>
    <p:sldId id="406" r:id="rId4"/>
    <p:sldId id="399" r:id="rId5"/>
    <p:sldId id="410" r:id="rId6"/>
    <p:sldId id="407" r:id="rId7"/>
    <p:sldId id="408" r:id="rId8"/>
    <p:sldId id="409" r:id="rId9"/>
    <p:sldId id="387" r:id="rId10"/>
    <p:sldId id="388" r:id="rId11"/>
    <p:sldId id="412" r:id="rId12"/>
    <p:sldId id="459" r:id="rId13"/>
    <p:sldId id="460" r:id="rId14"/>
    <p:sldId id="493" r:id="rId15"/>
    <p:sldId id="491" r:id="rId16"/>
    <p:sldId id="494" r:id="rId17"/>
    <p:sldId id="504" r:id="rId18"/>
    <p:sldId id="505" r:id="rId19"/>
    <p:sldId id="495" r:id="rId20"/>
    <p:sldId id="496" r:id="rId21"/>
    <p:sldId id="497" r:id="rId22"/>
    <p:sldId id="499" r:id="rId23"/>
    <p:sldId id="500" r:id="rId24"/>
    <p:sldId id="461" r:id="rId25"/>
    <p:sldId id="463" r:id="rId26"/>
    <p:sldId id="465" r:id="rId27"/>
    <p:sldId id="466" r:id="rId28"/>
    <p:sldId id="467" r:id="rId29"/>
    <p:sldId id="506" r:id="rId30"/>
    <p:sldId id="468" r:id="rId31"/>
    <p:sldId id="470" r:id="rId32"/>
    <p:sldId id="507" r:id="rId33"/>
    <p:sldId id="471" r:id="rId34"/>
    <p:sldId id="472" r:id="rId35"/>
    <p:sldId id="473" r:id="rId36"/>
    <p:sldId id="508" r:id="rId37"/>
    <p:sldId id="474" r:id="rId38"/>
    <p:sldId id="475" r:id="rId39"/>
    <p:sldId id="476" r:id="rId40"/>
    <p:sldId id="509" r:id="rId41"/>
    <p:sldId id="478" r:id="rId42"/>
    <p:sldId id="479" r:id="rId43"/>
    <p:sldId id="480" r:id="rId44"/>
    <p:sldId id="481" r:id="rId45"/>
    <p:sldId id="510" r:id="rId46"/>
    <p:sldId id="482" r:id="rId47"/>
    <p:sldId id="483" r:id="rId48"/>
    <p:sldId id="484" r:id="rId49"/>
    <p:sldId id="511" r:id="rId50"/>
    <p:sldId id="411" r:id="rId51"/>
    <p:sldId id="501" r:id="rId52"/>
    <p:sldId id="502" r:id="rId53"/>
  </p:sldIdLst>
  <p:sldSz cx="9144000" cy="6858000" type="screen4x3"/>
  <p:notesSz cx="7104063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33"/>
    <a:srgbClr val="FF9966"/>
    <a:srgbClr val="99CCFF"/>
    <a:srgbClr val="0066FF"/>
    <a:srgbClr val="CC00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18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3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96" y="96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3439"/>
            <a:ext cx="3078639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b" anchorCtr="0" compatLnSpc="1">
            <a:prstTxWarp prst="textNoShape">
              <a:avLst/>
            </a:prstTxWarp>
          </a:bodyPr>
          <a:lstStyle>
            <a:lvl1pPr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424" y="9723439"/>
            <a:ext cx="3078639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b" anchorCtr="0" compatLnSpc="1">
            <a:prstTxWarp prst="textNoShape">
              <a:avLst/>
            </a:prstTxWarp>
          </a:bodyPr>
          <a:lstStyle>
            <a:lvl1pPr algn="r"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4406F88-0D4D-445E-9C43-E2C97E4645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6020" name="Text Box 8"/>
          <p:cNvSpPr txBox="1">
            <a:spLocks noChangeArrowheads="1"/>
          </p:cNvSpPr>
          <p:nvPr/>
        </p:nvSpPr>
        <p:spPr bwMode="auto">
          <a:xfrm>
            <a:off x="969337" y="381001"/>
            <a:ext cx="4904876" cy="6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768" tIns="47384" rIns="94768" bIns="47384">
            <a:spAutoFit/>
          </a:bodyPr>
          <a:lstStyle>
            <a:lvl1pPr defTabSz="9477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77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PT" sz="1900" b="1" dirty="0" err="1"/>
              <a:t>Datamining</a:t>
            </a:r>
            <a:r>
              <a:rPr lang="pt-PT" sz="1900" b="1" dirty="0"/>
              <a:t> para Auditoria de Segurança</a:t>
            </a:r>
          </a:p>
          <a:p>
            <a:pPr algn="ctr" eaLnBrk="1" hangingPunct="1">
              <a:defRPr/>
            </a:pPr>
            <a:r>
              <a:rPr lang="pt-PT" sz="800" b="1" dirty="0"/>
              <a:t>Pós-Graduação em Segurança da Informação e Direito no Ciberespaço</a:t>
            </a:r>
          </a:p>
          <a:p>
            <a:pPr algn="ctr" eaLnBrk="1" hangingPunct="1">
              <a:defRPr/>
            </a:pPr>
            <a:r>
              <a:rPr lang="pt-PT" sz="600" dirty="0"/>
              <a:t>V 1.4, </a:t>
            </a:r>
            <a:r>
              <a:rPr lang="pt-PT" sz="600" dirty="0" err="1"/>
              <a:t>V.Lobo</a:t>
            </a:r>
            <a:r>
              <a:rPr lang="pt-PT" sz="600" dirty="0"/>
              <a:t>, EN 2023</a:t>
            </a:r>
            <a:endParaRPr lang="en-GB" sz="600" dirty="0"/>
          </a:p>
        </p:txBody>
      </p:sp>
    </p:spTree>
    <p:extLst>
      <p:ext uri="{BB962C8B-B14F-4D97-AF65-F5344CB8AC3E}">
        <p14:creationId xmlns:p14="http://schemas.microsoft.com/office/powerpoint/2010/main" val="4274879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t" anchorCtr="0" compatLnSpc="1">
            <a:prstTxWarp prst="textNoShape">
              <a:avLst/>
            </a:prstTxWarp>
          </a:bodyPr>
          <a:lstStyle>
            <a:lvl1pPr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836" y="1"/>
            <a:ext cx="3078639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t" anchorCtr="0" compatLnSpc="1">
            <a:prstTxWarp prst="textNoShape">
              <a:avLst/>
            </a:prstTxWarp>
          </a:bodyPr>
          <a:lstStyle>
            <a:lvl1pPr algn="r"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090" y="4859339"/>
            <a:ext cx="5683886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b" anchorCtr="0" compatLnSpc="1">
            <a:prstTxWarp prst="textNoShape">
              <a:avLst/>
            </a:prstTxWarp>
          </a:bodyPr>
          <a:lstStyle>
            <a:lvl1pPr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836" y="9720263"/>
            <a:ext cx="3078639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2663" tIns="51331" rIns="102663" bIns="51331" numCol="1" anchor="b" anchorCtr="0" compatLnSpc="1">
            <a:prstTxWarp prst="textNoShape">
              <a:avLst/>
            </a:prstTxWarp>
          </a:bodyPr>
          <a:lstStyle>
            <a:lvl1pPr algn="r" defTabSz="1027113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2E865640-DB0C-4E3B-898D-0FA34BE30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75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1160CC-B330-4147-A4CD-F2428AF5579D}" type="slidenum">
              <a:rPr lang="en-US" altLang="pt-PT" smtClean="0">
                <a:latin typeface="Times New Roman" pitchFamily="18" charset="0"/>
              </a:rPr>
              <a:pPr/>
              <a:t>1</a:t>
            </a:fld>
            <a:endParaRPr lang="en-US" altLang="pt-PT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75006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9C103-E0E3-3C45-F964-C87CE705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1E59370-401F-D1A2-BC24-CD0783DAE7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0B1E4E6-CBB0-16EB-771F-4A706EF3DE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0A30741-37DA-AA74-E30C-753DA30C2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79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D4F10-D3DF-5A80-2E25-F4F2E88A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CC5C3F4-092B-F983-25DD-88AE08570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B6EEF52-2291-B5C1-B1B7-03E6CFA6D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EB315D2-A0ED-9BCE-0087-AA879578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D4F10-D3DF-5A80-2E25-F4F2E88A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CC5C3F4-092B-F983-25DD-88AE08570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B6EEF52-2291-B5C1-B1B7-03E6CFA6D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EB315D2-A0ED-9BCE-0087-AA879578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D4F10-D3DF-5A80-2E25-F4F2E88A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CC5C3F4-092B-F983-25DD-88AE08570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B6EEF52-2291-B5C1-B1B7-03E6CFA6D9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1EB315D2-A0ED-9BCE-0087-AA8795786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35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BF3B-FD1B-5303-3E1E-5D1E018C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1CA0155F-F021-A423-5A57-F0B7C876C6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5D92E96-5A2F-DEA1-7B6D-D520ACBD0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76667ED-CE2D-1669-B9B4-4FD85885C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1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94AEB-B2F5-B928-6738-D4EED07C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CFCA66B-BDC4-C325-1859-160F3844F9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6226E3B3-54FE-F514-0D5C-1AB927EF82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7EF9325-9E6C-6052-0DB6-B6198A7C42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91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7568-E894-4426-42AD-2AC8900C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5CBF373-971F-037A-D082-45FDF7AFD6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2026C20A-8075-3F6C-0BEF-5C6BFE538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39F93E5-A119-5E59-FFA8-6E471BB07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6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8CA4-AD75-5774-EA17-4F406D46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D2D6E10C-19C7-702B-F86F-12169E977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9A1CD41-3EB6-D20B-2E17-FC02B472C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CA0F8F0-6448-6F42-79A1-DEF6DF4C6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9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286A4-83E5-37EF-1948-49481BA6C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A6E06F5-1270-34A2-2BFD-FA565DF556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8B182989-2F3C-D290-D5AE-87F98216EB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2D06BB5-D9EE-A93E-8E36-A40BF0CD1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9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Uma </a:t>
            </a:r>
            <a:r>
              <a:rPr lang="en-GB" b="1" dirty="0"/>
              <a:t>botnet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rede de </a:t>
            </a:r>
            <a:r>
              <a:rPr lang="en-GB" dirty="0" err="1"/>
              <a:t>dispositivos</a:t>
            </a:r>
            <a:r>
              <a:rPr lang="en-GB" dirty="0"/>
              <a:t> </a:t>
            </a:r>
            <a:r>
              <a:rPr lang="en-GB" dirty="0" err="1"/>
              <a:t>informáticos</a:t>
            </a:r>
            <a:r>
              <a:rPr lang="en-GB" dirty="0"/>
              <a:t> </a:t>
            </a:r>
            <a:r>
              <a:rPr lang="en-GB" dirty="0" err="1"/>
              <a:t>comprometidos</a:t>
            </a:r>
            <a:r>
              <a:rPr lang="en-GB" dirty="0"/>
              <a:t>, </a:t>
            </a:r>
            <a:r>
              <a:rPr lang="en-GB" dirty="0" err="1"/>
              <a:t>controlados</a:t>
            </a:r>
            <a:r>
              <a:rPr lang="en-GB" dirty="0"/>
              <a:t> </a:t>
            </a:r>
            <a:r>
              <a:rPr lang="en-GB" dirty="0" err="1"/>
              <a:t>remotamente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um </a:t>
            </a:r>
            <a:r>
              <a:rPr lang="en-GB" dirty="0" err="1"/>
              <a:t>atacante</a:t>
            </a:r>
            <a:r>
              <a:rPr lang="en-GB" dirty="0"/>
              <a:t>, </a:t>
            </a:r>
            <a:r>
              <a:rPr lang="en-GB" dirty="0" err="1"/>
              <a:t>geralmente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/>
              <a:t> o </a:t>
            </a:r>
            <a:r>
              <a:rPr lang="en-GB" dirty="0" err="1"/>
              <a:t>conhecimento</a:t>
            </a:r>
            <a:r>
              <a:rPr lang="en-GB" dirty="0"/>
              <a:t> dos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legítimos</a:t>
            </a:r>
            <a:r>
              <a:rPr lang="en-GB" dirty="0"/>
              <a:t>. O </a:t>
            </a:r>
            <a:r>
              <a:rPr lang="en-GB" dirty="0" err="1"/>
              <a:t>termo</a:t>
            </a:r>
            <a:r>
              <a:rPr lang="en-GB" dirty="0"/>
              <a:t> </a:t>
            </a:r>
            <a:r>
              <a:rPr lang="en-GB" dirty="0" err="1"/>
              <a:t>vem</a:t>
            </a:r>
            <a:r>
              <a:rPr lang="en-GB" dirty="0"/>
              <a:t> da </a:t>
            </a:r>
            <a:r>
              <a:rPr lang="en-GB" dirty="0" err="1"/>
              <a:t>junção</a:t>
            </a:r>
            <a:r>
              <a:rPr lang="en-GB" dirty="0"/>
              <a:t> de </a:t>
            </a:r>
            <a:r>
              <a:rPr lang="en-GB" b="1" dirty="0"/>
              <a:t>"bot"</a:t>
            </a:r>
            <a:r>
              <a:rPr lang="en-GB" dirty="0"/>
              <a:t> (robot) e </a:t>
            </a:r>
            <a:r>
              <a:rPr lang="en-GB" b="1" dirty="0"/>
              <a:t>"net"</a:t>
            </a:r>
            <a:r>
              <a:rPr lang="en-GB" dirty="0"/>
              <a:t> (network), </a:t>
            </a:r>
            <a:r>
              <a:rPr lang="en-GB" dirty="0" err="1"/>
              <a:t>referindo</a:t>
            </a:r>
            <a:r>
              <a:rPr lang="en-GB" dirty="0"/>
              <a:t>-se a </a:t>
            </a:r>
            <a:r>
              <a:rPr lang="en-GB" dirty="0" err="1"/>
              <a:t>uma</a:t>
            </a:r>
            <a:r>
              <a:rPr lang="en-GB" dirty="0"/>
              <a:t> rede de </a:t>
            </a:r>
            <a:r>
              <a:rPr lang="en-GB" dirty="0" err="1"/>
              <a:t>computadores</a:t>
            </a:r>
            <a:r>
              <a:rPr lang="en-GB" dirty="0"/>
              <a:t> "zombies" que </a:t>
            </a:r>
            <a:r>
              <a:rPr lang="en-GB" dirty="0" err="1"/>
              <a:t>executam</a:t>
            </a:r>
            <a:r>
              <a:rPr lang="en-GB" dirty="0"/>
              <a:t> </a:t>
            </a:r>
            <a:r>
              <a:rPr lang="en-GB" dirty="0" err="1"/>
              <a:t>comandos</a:t>
            </a:r>
            <a:r>
              <a:rPr lang="en-GB" dirty="0"/>
              <a:t> do </a:t>
            </a:r>
            <a:r>
              <a:rPr lang="en-GB" dirty="0" err="1"/>
              <a:t>atacante</a:t>
            </a:r>
            <a:r>
              <a:rPr lang="en-GB" dirty="0"/>
              <a:t>.</a:t>
            </a:r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865640-DB0C-4E3B-898D-0FA34BE30CC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7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7DE8-46F2-77BB-6BB1-7188536A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42B1602-8429-EB22-4AC2-E6024A4E7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771160CC-B330-4147-A4CD-F2428AF5579D}" type="slidenum">
              <a:rPr lang="en-US" altLang="pt-PT" smtClean="0">
                <a:latin typeface="Times New Roman" pitchFamily="18" charset="0"/>
              </a:rPr>
              <a:pPr/>
              <a:t>2</a:t>
            </a:fld>
            <a:endParaRPr lang="en-US" altLang="pt-PT">
              <a:latin typeface="Times New Roman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60FC0BF-4946-D2D9-0D99-1FE5FDC7D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7B284AE-285F-C4CD-8379-06B156EB2F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465344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44E5-470A-FA15-6C1C-159D41E4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73D4B5F-0FC7-DE01-3174-BC5B716B5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CFE2227-6266-35DB-B8D5-259977A4D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EDC31FB-21F4-410C-D9DF-D4B6DB7C9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865640-DB0C-4E3B-898D-0FA34BE30CC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16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341D-7C50-E7B4-8A81-70282BAC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2A601E2-D4B0-CB5A-57A4-DB792D42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BA2C693-10DF-3505-0E72-2B24E5EDB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436EBC6-744E-C800-EAB5-860393431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865640-DB0C-4E3B-898D-0FA34BE30CC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CEF2F8-9D2A-4B0D-8FB2-B23083A26956}" type="slidenum">
              <a:rPr lang="en-US">
                <a:latin typeface="Times New Roman" pitchFamily="18" charset="0"/>
              </a:rPr>
              <a:pPr/>
              <a:t>50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91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AE3D-8935-ADB1-B807-56557796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467B180-B829-5BC4-7FC4-C2EC11247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CEF2F8-9D2A-4B0D-8FB2-B23083A26956}" type="slidenum">
              <a:rPr lang="en-US">
                <a:latin typeface="Times New Roman" pitchFamily="18" charset="0"/>
              </a:rPr>
              <a:pPr/>
              <a:t>51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C60249A-72F8-CC21-C64A-C8DA20365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F6800455-6C0B-DE50-6CEF-86F16557D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73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02AD-EB78-E0A5-DC38-A392B796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B5CB3BA0-D19D-6973-2C6B-176244B86B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8CCEF2F8-9D2A-4B0D-8FB2-B23083A26956}" type="slidenum">
              <a:rPr lang="en-US">
                <a:latin typeface="Times New Roman" pitchFamily="18" charset="0"/>
              </a:rPr>
              <a:pPr/>
              <a:t>52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A3A50992-0693-F69A-128D-02E058233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492BFA4-657A-BF2F-3B2F-2D81DD8D0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5DE1A433-E72C-44FF-A162-0FD19B241E95}" type="slidenum">
              <a:rPr lang="en-US">
                <a:latin typeface="Times New Roman" pitchFamily="18" charset="0"/>
              </a:rPr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1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080FA34-4AB4-4D63-B9BD-4FAC3B68E7B0}" type="slidenum">
              <a:rPr lang="en-US">
                <a:latin typeface="Times New Roman" pitchFamily="18" charset="0"/>
              </a:rPr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1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4ECFDA6-BAFD-4F49-A477-2F70EF00EA08}" type="slidenum">
              <a:rPr lang="en-US" altLang="pt-PT" smtClean="0">
                <a:latin typeface="Times New Roman" pitchFamily="18" charset="0"/>
              </a:rPr>
              <a:pPr/>
              <a:t>9</a:t>
            </a:fld>
            <a:endParaRPr lang="en-US" altLang="pt-PT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16327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1027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789D4C8-712D-473E-9AD9-3193CE544AD1}" type="slidenum">
              <a:rPr lang="en-US" altLang="pt-PT" smtClean="0">
                <a:latin typeface="Times New Roman" pitchFamily="18" charset="0"/>
              </a:rPr>
              <a:pPr/>
              <a:t>10</a:t>
            </a:fld>
            <a:endParaRPr lang="en-US" altLang="pt-PT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30687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B1772BD-17A2-4AAD-9C9A-AB79F66F1567}" type="slidenum">
              <a:rPr lang="en-US">
                <a:latin typeface="Times New Roman" pitchFamily="18" charset="0"/>
              </a:rPr>
              <a:pPr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00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9C40C-FED1-1F10-5AC8-B273B886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C8D856A0-55F4-3C0A-3D4A-0BC9C21E5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BB1772BD-17A2-4AAD-9C9A-AB79F66F1567}" type="slidenum">
              <a:rPr lang="en-US">
                <a:latin typeface="Times New Roman" pitchFamily="18" charset="0"/>
              </a:rPr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5E7A407-DF4F-7760-BD83-10E7BC961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EF3727A-2BAF-C57F-2C50-DA33512C8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3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A397-E664-5456-CEE3-65727112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0D61E65-2F7A-3327-106F-ED7C2FAFF8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70298" indent="-296398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839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578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131714" indent="-236114" defTabSz="1026505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613987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3096261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578533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4060806" indent="-236114" defTabSz="10265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46E16D8-3A13-43A9-BC47-0B3A8856259B}" type="slidenum">
              <a:rPr lang="en-US">
                <a:latin typeface="Times New Roman" pitchFamily="18" charset="0"/>
              </a:rPr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7F9A7AEB-B8C5-03EE-7321-01E0CBACB0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6513" cy="3836988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53EEFBF4-AC97-6FAD-3EF6-137A50D95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8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pt-PT" altLang="pt-PT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pt-PT" altLang="pt-PT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676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pt-PT"/>
              <a:t>Click to edit Master title style</a:t>
            </a:r>
          </a:p>
        </p:txBody>
      </p:sp>
      <p:sp>
        <p:nvSpPr>
          <p:cNvPr id="676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pt-PT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38A78-37FD-4380-85CB-04E5AB6BFE1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285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E0BC1-FA8C-4B59-8893-BE38574BD15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577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7C303-0E43-40AD-838D-5C77AF1A531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9374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85452-A57C-44E5-9FB5-6B99546F4043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D34E9-E774-41B7-86DD-BAEDE978C2C4}" type="datetimeFigureOut">
              <a:rPr lang="en-US"/>
              <a:pPr>
                <a:defRPr/>
              </a:pPr>
              <a:t>2/24/25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360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E5ACE-B311-4B45-85DB-7FC72456DE3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99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A094E-136B-4A7A-B733-BD7DB8B32134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819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CE4F5-41CA-4E36-B7C3-87887D478F3A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840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35CD2-8082-44E8-9231-6BF7A110F13E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31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E287F6-E53C-422D-8076-F0F3805D5655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8600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E2C61-D5C9-4F1A-BD01-0672BB2B640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899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6DB0B-565E-46A0-B32C-EB0F381C5B1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57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A6DB2-7B81-42EB-BEBC-977DBDAC9A2D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305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ECF4D70C-AA90-4834-9016-04B9499E1ED1}" type="slidenum">
              <a:rPr lang="pt-PT"/>
              <a:pPr>
                <a:defRPr/>
              </a:pPr>
              <a:t>‹#›</a:t>
            </a:fld>
            <a:endParaRPr lang="pt-PT"/>
          </a:p>
        </p:txBody>
      </p:sp>
      <p:grpSp>
        <p:nvGrpSpPr>
          <p:cNvPr id="1028" name="Group 4"/>
          <p:cNvGrpSpPr>
            <a:grpSpLocks/>
          </p:cNvGrpSpPr>
          <p:nvPr userDrawn="1"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pt-PT" altLang="pt-PT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pt-PT" altLang="pt-PT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dirty="0" err="1"/>
              <a:t>Click</a:t>
            </a:r>
            <a:r>
              <a:rPr lang="pt-PT" altLang="pt-PT" dirty="0"/>
              <a:t> to </a:t>
            </a:r>
            <a:r>
              <a:rPr lang="pt-PT" altLang="pt-PT" dirty="0" err="1"/>
              <a:t>edit</a:t>
            </a:r>
            <a:r>
              <a:rPr lang="pt-PT" altLang="pt-PT" dirty="0"/>
              <a:t> Master </a:t>
            </a:r>
            <a:r>
              <a:rPr lang="pt-PT" altLang="pt-PT" dirty="0" err="1"/>
              <a:t>title</a:t>
            </a:r>
            <a:r>
              <a:rPr lang="pt-PT" altLang="pt-PT" dirty="0"/>
              <a:t> </a:t>
            </a:r>
            <a:r>
              <a:rPr lang="pt-PT" altLang="pt-PT" dirty="0" err="1"/>
              <a:t>style</a:t>
            </a:r>
            <a:endParaRPr lang="pt-PT" altLang="pt-PT" dirty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665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thechoice.escp.eu/choose-to-lead/harnessing-ai-to-accelerate-digital-transformation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62163"/>
            <a:ext cx="6019800" cy="1719262"/>
          </a:xfrm>
        </p:spPr>
        <p:txBody>
          <a:bodyPr/>
          <a:lstStyle/>
          <a:p>
            <a:pPr eaLnBrk="1" hangingPunct="1"/>
            <a:r>
              <a:rPr lang="pt-PT" altLang="pt-PT" sz="4600" dirty="0" err="1"/>
              <a:t>Datamining</a:t>
            </a:r>
            <a:r>
              <a:rPr lang="pt-PT" altLang="pt-PT" sz="4600" dirty="0"/>
              <a:t> para Auditoria de Segurança</a:t>
            </a:r>
            <a:br>
              <a:rPr lang="pt-PT" altLang="pt-PT" sz="4600" dirty="0"/>
            </a:br>
            <a:endParaRPr lang="pt-PT" altLang="pt-PT" sz="2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/>
          <a:lstStyle/>
          <a:p>
            <a:pPr eaLnBrk="1" hangingPunct="1"/>
            <a:r>
              <a:rPr lang="pt-PT" altLang="pt-PT" sz="2400" dirty="0"/>
              <a:t>baseados nos slides </a:t>
            </a:r>
            <a:r>
              <a:rPr lang="pt-PT" altLang="pt-PT" sz="2400" b="1" dirty="0"/>
              <a:t>Prof. Victor Lobo</a:t>
            </a:r>
          </a:p>
          <a:p>
            <a:pPr eaLnBrk="1" hangingPunct="1"/>
            <a:endParaRPr lang="pt-PT" altLang="pt-PT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186238" y="6248400"/>
            <a:ext cx="7276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PT" b="1" dirty="0"/>
              <a:t>Mestrado em Segurança da Informação e Direito no Ciberespaço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104E9A2-5805-AEF0-C8F7-600E9854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33848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pt-PT" sz="2400" kern="0" dirty="0"/>
              <a:t>António Gonçalves</a:t>
            </a:r>
          </a:p>
          <a:p>
            <a:pPr eaLnBrk="1" hangingPunct="1"/>
            <a:endParaRPr lang="pt-PT" altLang="pt-PT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/>
              <a:t>Ciclos que nunca terminam…</a:t>
            </a:r>
          </a:p>
        </p:txBody>
      </p:sp>
      <p:pic>
        <p:nvPicPr>
          <p:cNvPr id="10243" name="Picture 4" descr="j0078806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800600"/>
            <a:ext cx="1447800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5" descr="j0212557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762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4191000" y="6172200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PT" altLang="pt-PT" b="1">
                <a:latin typeface="Comic Sans MS" pitchFamily="66" charset="0"/>
              </a:rPr>
              <a:t>MEDIR</a:t>
            </a:r>
          </a:p>
        </p:txBody>
      </p:sp>
      <p:sp>
        <p:nvSpPr>
          <p:cNvPr id="10246" name="AutoShape 7"/>
          <p:cNvSpPr>
            <a:spLocks noChangeArrowheads="1"/>
          </p:cNvSpPr>
          <p:nvPr/>
        </p:nvSpPr>
        <p:spPr bwMode="auto">
          <a:xfrm rot="-5400000">
            <a:off x="2057400" y="4495800"/>
            <a:ext cx="121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pic>
        <p:nvPicPr>
          <p:cNvPr id="10247" name="Picture 8" descr="j0195842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16002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9" descr="IN00221_[1]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657600"/>
            <a:ext cx="120015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3581400" y="3429000"/>
            <a:ext cx="20875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>
                <a:latin typeface="Comic Sans MS" pitchFamily="66" charset="0"/>
              </a:rPr>
              <a:t>ANALISAR</a:t>
            </a:r>
          </a:p>
          <a:p>
            <a:pPr algn="ctr" eaLnBrk="1" hangingPunct="1"/>
            <a:r>
              <a:rPr lang="pt-PT" altLang="pt-PT" b="1">
                <a:latin typeface="Comic Sans MS" pitchFamily="66" charset="0"/>
              </a:rPr>
              <a:t>(DATA MINING)</a:t>
            </a:r>
          </a:p>
        </p:txBody>
      </p:sp>
      <p:sp>
        <p:nvSpPr>
          <p:cNvPr id="10250" name="AutoShape 11"/>
          <p:cNvSpPr>
            <a:spLocks noChangeArrowheads="1"/>
          </p:cNvSpPr>
          <p:nvPr/>
        </p:nvSpPr>
        <p:spPr bwMode="auto">
          <a:xfrm>
            <a:off x="2057400" y="2133600"/>
            <a:ext cx="1447800" cy="1295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51" name="AutoShape 12"/>
          <p:cNvSpPr>
            <a:spLocks noChangeArrowheads="1"/>
          </p:cNvSpPr>
          <p:nvPr/>
        </p:nvSpPr>
        <p:spPr bwMode="auto">
          <a:xfrm rot="5400000">
            <a:off x="6096000" y="2057400"/>
            <a:ext cx="1219200" cy="1524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52" name="AutoShape 13"/>
          <p:cNvSpPr>
            <a:spLocks noChangeArrowheads="1"/>
          </p:cNvSpPr>
          <p:nvPr/>
        </p:nvSpPr>
        <p:spPr bwMode="auto">
          <a:xfrm rot="10800000">
            <a:off x="5715000" y="4648200"/>
            <a:ext cx="1600200" cy="1371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10253" name="Text Box 14"/>
          <p:cNvSpPr txBox="1">
            <a:spLocks noChangeArrowheads="1"/>
          </p:cNvSpPr>
          <p:nvPr/>
        </p:nvSpPr>
        <p:spPr bwMode="auto">
          <a:xfrm>
            <a:off x="7848600" y="3733800"/>
            <a:ext cx="777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>
                <a:latin typeface="Comic Sans MS" pitchFamily="66" charset="0"/>
              </a:rPr>
              <a:t>AGIR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304800" y="3505200"/>
            <a:ext cx="139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>
                <a:latin typeface="Comic Sans MS" pitchFamily="66" charset="0"/>
              </a:rPr>
              <a:t>Escolher</a:t>
            </a:r>
          </a:p>
          <a:p>
            <a:pPr algn="ctr" eaLnBrk="1" hangingPunct="1"/>
            <a:r>
              <a:rPr lang="pt-PT" altLang="pt-PT" b="1">
                <a:latin typeface="Comic Sans MS" pitchFamily="66" charset="0"/>
              </a:rPr>
              <a:t>dados</a:t>
            </a:r>
          </a:p>
          <a:p>
            <a:pPr algn="ctr" eaLnBrk="1" hangingPunct="1"/>
            <a:r>
              <a:rPr lang="pt-PT" altLang="pt-PT" b="1">
                <a:latin typeface="Comic Sans MS" pitchFamily="66" charset="0"/>
              </a:rPr>
              <a:t>Identificar</a:t>
            </a:r>
          </a:p>
          <a:p>
            <a:pPr algn="ctr" eaLnBrk="1" hangingPunct="1"/>
            <a:r>
              <a:rPr lang="pt-PT" altLang="pt-PT" b="1">
                <a:latin typeface="Comic Sans MS" pitchFamily="66" charset="0"/>
              </a:rPr>
              <a:t>probelmas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Simplificando, </a:t>
            </a:r>
            <a:r>
              <a:rPr lang="pt-PT" dirty="0" err="1"/>
              <a:t>Datamining</a:t>
            </a:r>
            <a:r>
              <a:rPr lang="pt-PT" dirty="0"/>
              <a:t> é 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723188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PT" dirty="0"/>
              <a:t>A utilização de três técnicas diferentes:</a:t>
            </a:r>
          </a:p>
          <a:p>
            <a:pPr lvl="1" eaLnBrk="1" hangingPunct="1">
              <a:lnSpc>
                <a:spcPct val="90000"/>
              </a:lnSpc>
            </a:pPr>
            <a:r>
              <a:rPr lang="pt-PT" dirty="0"/>
              <a:t>Bases de dados</a:t>
            </a:r>
          </a:p>
          <a:p>
            <a:pPr lvl="1" eaLnBrk="1" hangingPunct="1">
              <a:lnSpc>
                <a:spcPct val="90000"/>
              </a:lnSpc>
            </a:pPr>
            <a:r>
              <a:rPr lang="pt-PT" dirty="0"/>
              <a:t>Estatística </a:t>
            </a:r>
          </a:p>
          <a:p>
            <a:pPr lvl="1" eaLnBrk="1" hangingPunct="1">
              <a:lnSpc>
                <a:spcPct val="90000"/>
              </a:lnSpc>
            </a:pPr>
            <a:r>
              <a:rPr lang="pt-PT" b="1" dirty="0">
                <a:solidFill>
                  <a:schemeClr val="tx2"/>
                </a:solidFill>
              </a:rPr>
              <a:t>Aprendizagem máquina</a:t>
            </a:r>
            <a:r>
              <a:rPr lang="pt-PT" dirty="0"/>
              <a:t>.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dirty="0"/>
              <a:t>(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pt-PT" dirty="0"/>
              <a:t>Para resolver principalmente dois tipos de problemas</a:t>
            </a:r>
          </a:p>
          <a:p>
            <a:pPr lvl="1" eaLnBrk="1" hangingPunct="1">
              <a:lnSpc>
                <a:spcPct val="90000"/>
              </a:lnSpc>
            </a:pPr>
            <a:r>
              <a:rPr lang="pt-PT" dirty="0"/>
              <a:t>Predição</a:t>
            </a:r>
          </a:p>
          <a:p>
            <a:pPr lvl="1" eaLnBrk="1" hangingPunct="1">
              <a:lnSpc>
                <a:spcPct val="90000"/>
              </a:lnSpc>
            </a:pPr>
            <a:r>
              <a:rPr lang="pt-PT" dirty="0"/>
              <a:t>Descobrir novo conhecimento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413500" y="2949575"/>
            <a:ext cx="2543175" cy="3505200"/>
            <a:chOff x="3888" y="2112"/>
            <a:chExt cx="1602" cy="2208"/>
          </a:xfrm>
        </p:grpSpPr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4896" y="2879"/>
            <a:ext cx="594" cy="1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2840" imgH="2287080" progId="MS_ClipArt_Gallery.2">
                    <p:embed/>
                  </p:oleObj>
                </mc:Choice>
                <mc:Fallback>
                  <p:oleObj name="Clip" r:id="rId3" imgW="942840" imgH="2287080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79"/>
                          <a:ext cx="594" cy="1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" name="AutoShape 6"/>
            <p:cNvSpPr>
              <a:spLocks noChangeArrowheads="1"/>
            </p:cNvSpPr>
            <p:nvPr/>
          </p:nvSpPr>
          <p:spPr bwMode="auto">
            <a:xfrm>
              <a:off x="3888" y="2112"/>
              <a:ext cx="1488" cy="598"/>
            </a:xfrm>
            <a:prstGeom prst="cloudCallout">
              <a:avLst>
                <a:gd name="adj1" fmla="val 30444"/>
                <a:gd name="adj2" fmla="val 93144"/>
              </a:avLst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 anchorCtr="1">
              <a:spAutoFit/>
            </a:bodyPr>
            <a:lstStyle/>
            <a:p>
              <a:pPr algn="ctr" eaLnBrk="0" hangingPunct="0"/>
              <a:r>
                <a:rPr lang="pt-PT">
                  <a:latin typeface="Times New Roman" pitchFamily="18" charset="0"/>
                </a:rPr>
                <a:t>Vamos estudar tudo isto</a:t>
              </a:r>
              <a:r>
                <a:rPr lang="en-GB">
                  <a:latin typeface="Times New Roman" pitchFamily="18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34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2EC2A70-9D9D-9ABB-844D-9EED36AA6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6B581B-5F03-4A69-60C9-761748F44299}"/>
              </a:ext>
            </a:extLst>
          </p:cNvPr>
          <p:cNvSpPr txBox="1"/>
          <p:nvPr/>
        </p:nvSpPr>
        <p:spPr>
          <a:xfrm>
            <a:off x="571500" y="2209800"/>
            <a:ext cx="8001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Data </a:t>
            </a:r>
            <a:r>
              <a:rPr lang="pt-PT" b="1" dirty="0" err="1"/>
              <a:t>Mining</a:t>
            </a:r>
            <a:r>
              <a:rPr lang="pt-PT" dirty="0"/>
              <a:t> é o processo de extração de conhecimento útil a partir de grandes volumes de dados, recorrendo a três técnicas principais:</a:t>
            </a:r>
          </a:p>
          <a:p>
            <a:endParaRPr lang="pt-PT" dirty="0"/>
          </a:p>
          <a:p>
            <a:pPr>
              <a:buFont typeface="+mj-lt"/>
              <a:buAutoNum type="arabicPeriod"/>
            </a:pPr>
            <a:r>
              <a:rPr lang="pt-PT" b="1" dirty="0"/>
              <a:t>Bases de Dados</a:t>
            </a:r>
            <a:r>
              <a:rPr lang="pt-PT" dirty="0"/>
              <a:t> – Organização, armazenamento e recuperação eficiente dos dados para análise.</a:t>
            </a:r>
          </a:p>
          <a:p>
            <a:pPr>
              <a:buFont typeface="+mj-lt"/>
              <a:buAutoNum type="arabicPeriod"/>
            </a:pPr>
            <a:endParaRPr lang="pt-PT" dirty="0"/>
          </a:p>
          <a:p>
            <a:pPr>
              <a:buFont typeface="+mj-lt"/>
              <a:buAutoNum type="arabicPeriod"/>
            </a:pPr>
            <a:r>
              <a:rPr lang="pt-PT" b="1" dirty="0"/>
              <a:t>Estatística</a:t>
            </a:r>
            <a:r>
              <a:rPr lang="pt-PT" dirty="0"/>
              <a:t> – Métodos matemáticos para identificar padrões, tendências e correlações.</a:t>
            </a:r>
          </a:p>
          <a:p>
            <a:pPr>
              <a:buFont typeface="+mj-lt"/>
              <a:buAutoNum type="arabicPeriod"/>
            </a:pPr>
            <a:endParaRPr lang="pt-PT" dirty="0"/>
          </a:p>
          <a:p>
            <a:pPr>
              <a:buFont typeface="+mj-lt"/>
              <a:buAutoNum type="arabicPeriod"/>
            </a:pPr>
            <a:r>
              <a:rPr lang="pt-PT" b="1" dirty="0"/>
              <a:t>Aprendizagem Máquina (</a:t>
            </a:r>
            <a:r>
              <a:rPr lang="pt-PT" b="1" dirty="0" err="1"/>
              <a:t>Machine</a:t>
            </a:r>
            <a:r>
              <a:rPr lang="pt-PT" b="1" dirty="0"/>
              <a:t> </a:t>
            </a:r>
            <a:r>
              <a:rPr lang="pt-PT" b="1" dirty="0" err="1"/>
              <a:t>Learning</a:t>
            </a:r>
            <a:r>
              <a:rPr lang="pt-PT" b="1" dirty="0"/>
              <a:t>)</a:t>
            </a:r>
            <a:r>
              <a:rPr lang="pt-PT" dirty="0"/>
              <a:t> – Algoritmos que aprendem com os dados para fazer previsões e classificações.</a:t>
            </a:r>
          </a:p>
          <a:p>
            <a:r>
              <a:rPr lang="pt-PT" dirty="0"/>
              <a:t>A combinação destas abordagens permite descobrir informações valiosas para apoio à decisão em diversas áreas.</a:t>
            </a:r>
          </a:p>
          <a:p>
            <a:endParaRPr lang="pt-PT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69F731A1-3B02-3A92-B2BB-8369142CF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pt-PT" sz="3600" dirty="0"/>
              <a:t>Simplificando, </a:t>
            </a:r>
            <a:r>
              <a:rPr lang="pt-PT" sz="3600" dirty="0" err="1"/>
              <a:t>Datamining</a:t>
            </a:r>
            <a:r>
              <a:rPr lang="pt-PT" sz="3600" dirty="0"/>
              <a:t> é </a:t>
            </a:r>
          </a:p>
        </p:txBody>
      </p:sp>
    </p:spTree>
    <p:extLst>
      <p:ext uri="{BB962C8B-B14F-4D97-AF65-F5344CB8AC3E}">
        <p14:creationId xmlns:p14="http://schemas.microsoft.com/office/powerpoint/2010/main" val="385409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AC331DD-7AB3-46B0-C37C-034480109A9E}"/>
              </a:ext>
            </a:extLst>
          </p:cNvPr>
          <p:cNvSpPr txBox="1"/>
          <p:nvPr/>
        </p:nvSpPr>
        <p:spPr>
          <a:xfrm>
            <a:off x="381000" y="1828800"/>
            <a:ext cx="8077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/>
              <a:t>Predição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Utilizar dados históricos para prever valores ou eventos futuros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Aplicado em áreas como previsão de vendas, deteção de fraudes e diagnóstico médico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Métodos comuns incluem regressão, redes neurais e modelos de séries temporais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/>
              <a:t>Descoberta de Novo Conhecimento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Identificar padrões, relações e informações ocultas nos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Permite encontrar associações, agrupamentos e anomalias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Aplicado em marketing, biomedicina, cibersegurança, entre outros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Técnicas como clustering, regras de associação e análise de outliers são frequentemente usadas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5A77DFA-1EA5-C7FD-3CFE-FECC748F2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pPr eaLnBrk="1" hangingPunct="1"/>
            <a:r>
              <a:rPr lang="pt-PT" sz="3600" dirty="0"/>
              <a:t>Simplificando, </a:t>
            </a:r>
            <a:r>
              <a:rPr lang="pt-PT" sz="3600" dirty="0" err="1"/>
              <a:t>Datamining</a:t>
            </a:r>
            <a:r>
              <a:rPr lang="pt-PT" sz="3600" dirty="0"/>
              <a:t> é </a:t>
            </a:r>
          </a:p>
        </p:txBody>
      </p:sp>
    </p:spTree>
    <p:extLst>
      <p:ext uri="{BB962C8B-B14F-4D97-AF65-F5344CB8AC3E}">
        <p14:creationId xmlns:p14="http://schemas.microsoft.com/office/powerpoint/2010/main" val="14958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393D676-B439-DF33-8362-B0B29342D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7156069C-E783-3989-1704-D76A9225D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Estruturados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F72386-4240-C2DD-D7EF-8A7774566308}"/>
              </a:ext>
            </a:extLst>
          </p:cNvPr>
          <p:cNvSpPr txBox="1"/>
          <p:nvPr/>
        </p:nvSpPr>
        <p:spPr>
          <a:xfrm>
            <a:off x="451512" y="1600200"/>
            <a:ext cx="846388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400" dirty="0"/>
          </a:p>
          <a:p>
            <a:r>
              <a:rPr lang="pt-PT" sz="1600" dirty="0"/>
              <a:t>Os </a:t>
            </a:r>
            <a:r>
              <a:rPr lang="pt-PT" sz="1600" b="1" dirty="0"/>
              <a:t>dados estruturados</a:t>
            </a:r>
            <a:r>
              <a:rPr lang="pt-PT" sz="1600" dirty="0"/>
              <a:t> são organizados de forma rígida e previsível, geralmente armazenados em tabelas de bases de dados relacionais. Cada dado está associado a um atributo ou campo específico, tornando a recuperação e análise eficientes.</a:t>
            </a:r>
          </a:p>
          <a:p>
            <a:endParaRPr lang="pt-PT" sz="1600" dirty="0"/>
          </a:p>
          <a:p>
            <a:r>
              <a:rPr lang="pt-PT" sz="1600" b="1" dirty="0"/>
              <a:t>Características dos Dados Estruturados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Armazenados em </a:t>
            </a:r>
            <a:r>
              <a:rPr lang="pt-PT" sz="1600" b="1" dirty="0"/>
              <a:t>tabelas</a:t>
            </a:r>
            <a:r>
              <a:rPr lang="pt-PT" sz="1600" dirty="0"/>
              <a:t> (linhas e colunas).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São </a:t>
            </a:r>
            <a:r>
              <a:rPr lang="pt-PT" sz="1600" b="1" dirty="0"/>
              <a:t>fáceis de pesquisar</a:t>
            </a:r>
            <a:r>
              <a:rPr lang="pt-PT" sz="1600" dirty="0"/>
              <a:t> usando SQL e outras ferramentas de bases de dados.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Estrutura fixa e bem definida (cada coluna tem um tipo de dado específico, como números, datas ou texto curto).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Alta escalabilidade e eficiência</a:t>
            </a:r>
            <a:r>
              <a:rPr lang="pt-PT" sz="1600" dirty="0"/>
              <a:t> no processamento.</a:t>
            </a:r>
          </a:p>
          <a:p>
            <a:endParaRPr lang="pt-PT" sz="1600" b="1" dirty="0"/>
          </a:p>
          <a:p>
            <a:r>
              <a:rPr lang="pt-PT" sz="1600" b="1" dirty="0"/>
              <a:t>Exemplos de Dados Estruturados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Bases de Dados Relacionais</a:t>
            </a:r>
            <a:r>
              <a:rPr lang="pt-PT" sz="1600" dirty="0"/>
              <a:t> (</a:t>
            </a:r>
            <a:r>
              <a:rPr lang="pt-PT" sz="1600" dirty="0" err="1"/>
              <a:t>MySQL</a:t>
            </a:r>
            <a:r>
              <a:rPr lang="pt-PT" sz="1600" dirty="0"/>
              <a:t>, </a:t>
            </a:r>
            <a:r>
              <a:rPr lang="pt-PT" sz="1600" dirty="0" err="1"/>
              <a:t>PostgreSQL</a:t>
            </a:r>
            <a:r>
              <a:rPr lang="pt-PT" sz="1600" dirty="0"/>
              <a:t>, Oracle, SQL Server).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Tabelas Excel</a:t>
            </a:r>
            <a:r>
              <a:rPr lang="pt-PT" sz="1600" dirty="0"/>
              <a:t> organizadas por categorias.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Registos financeiros</a:t>
            </a:r>
            <a:r>
              <a:rPr lang="pt-PT" sz="1600" dirty="0"/>
              <a:t> (transações bancárias, salários, impostos).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Sistemas de gestão de clientes (CRM)</a:t>
            </a:r>
            <a:r>
              <a:rPr lang="pt-PT" sz="1600" dirty="0"/>
              <a:t> (nomes, emails, números de telefone).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b="1" dirty="0"/>
              <a:t>Dados de sensores organizados</a:t>
            </a:r>
            <a:r>
              <a:rPr lang="pt-PT" sz="1600" dirty="0"/>
              <a:t> (tempo, temperatura, pressão).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229920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F1E1C0-B1FD-03B5-769E-DF16ED98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756" name="Group 4">
            <a:extLst>
              <a:ext uri="{FF2B5EF4-FFF2-40B4-BE49-F238E27FC236}">
                <a16:creationId xmlns:a16="http://schemas.microsoft.com/office/drawing/2014/main" id="{9B55FA6B-DEC7-3AB0-3DC5-FB464679D4A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838200" y="4267200"/>
          <a:ext cx="7391400" cy="2387672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Ordenado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 ginásio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Encargos para seguradora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1.82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8830" name="Text Box 78">
            <a:extLst>
              <a:ext uri="{FF2B5EF4-FFF2-40B4-BE49-F238E27FC236}">
                <a16:creationId xmlns:a16="http://schemas.microsoft.com/office/drawing/2014/main" id="{615F214C-9A08-F99C-C8ED-B867B53E3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362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PT" b="1"/>
              <a:t>Dado, vector, registo ou padrão</a:t>
            </a:r>
            <a:endParaRPr lang="en-US" b="1"/>
          </a:p>
        </p:txBody>
      </p:sp>
      <p:sp>
        <p:nvSpPr>
          <p:cNvPr id="458831" name="AutoShape 79">
            <a:extLst>
              <a:ext uri="{FF2B5EF4-FFF2-40B4-BE49-F238E27FC236}">
                <a16:creationId xmlns:a16="http://schemas.microsoft.com/office/drawing/2014/main" id="{8D0B3143-5900-DFA3-6A88-1C9538643B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" y="4114800"/>
            <a:ext cx="457200" cy="1447800"/>
          </a:xfrm>
          <a:custGeom>
            <a:avLst/>
            <a:gdLst>
              <a:gd name="T0" fmla="*/ 320040 w 21600"/>
              <a:gd name="T1" fmla="*/ 0 h 21600"/>
              <a:gd name="T2" fmla="*/ 320040 w 21600"/>
              <a:gd name="T3" fmla="*/ 814924 h 21600"/>
              <a:gd name="T4" fmla="*/ 36322 w 21600"/>
              <a:gd name="T5" fmla="*/ 1447800 h 21600"/>
              <a:gd name="T6" fmla="*/ 457200 w 21600"/>
              <a:gd name="T7" fmla="*/ 4074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00 h 21600"/>
              <a:gd name="T14" fmla="*/ 19810 w 21600"/>
              <a:gd name="T15" fmla="*/ 77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400"/>
                </a:lnTo>
                <a:lnTo>
                  <a:pt x="12427" y="4400"/>
                </a:lnTo>
                <a:cubicBezTo>
                  <a:pt x="5564" y="4400"/>
                  <a:pt x="0" y="7873"/>
                  <a:pt x="0" y="12158"/>
                </a:cubicBezTo>
                <a:lnTo>
                  <a:pt x="0" y="21600"/>
                </a:lnTo>
                <a:lnTo>
                  <a:pt x="3432" y="21600"/>
                </a:lnTo>
                <a:lnTo>
                  <a:pt x="3432" y="12158"/>
                </a:lnTo>
                <a:cubicBezTo>
                  <a:pt x="3432" y="9728"/>
                  <a:pt x="7459" y="7758"/>
                  <a:pt x="12427" y="7758"/>
                </a:cubicBezTo>
                <a:lnTo>
                  <a:pt x="15120" y="7758"/>
                </a:lnTo>
                <a:lnTo>
                  <a:pt x="1512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58832" name="AutoShape 80">
            <a:extLst>
              <a:ext uri="{FF2B5EF4-FFF2-40B4-BE49-F238E27FC236}">
                <a16:creationId xmlns:a16="http://schemas.microsoft.com/office/drawing/2014/main" id="{2D462DB3-8BE8-206B-A2DB-20D41D939F8C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91100" y="3162300"/>
            <a:ext cx="457200" cy="1447800"/>
          </a:xfrm>
          <a:custGeom>
            <a:avLst/>
            <a:gdLst>
              <a:gd name="T0" fmla="*/ 320040 w 21600"/>
              <a:gd name="T1" fmla="*/ 0 h 21600"/>
              <a:gd name="T2" fmla="*/ 320040 w 21600"/>
              <a:gd name="T3" fmla="*/ 814924 h 21600"/>
              <a:gd name="T4" fmla="*/ 36322 w 21600"/>
              <a:gd name="T5" fmla="*/ 1447800 h 21600"/>
              <a:gd name="T6" fmla="*/ 457200 w 21600"/>
              <a:gd name="T7" fmla="*/ 4074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00 h 21600"/>
              <a:gd name="T14" fmla="*/ 19810 w 21600"/>
              <a:gd name="T15" fmla="*/ 77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400"/>
                </a:lnTo>
                <a:lnTo>
                  <a:pt x="12427" y="4400"/>
                </a:lnTo>
                <a:cubicBezTo>
                  <a:pt x="5564" y="4400"/>
                  <a:pt x="0" y="7873"/>
                  <a:pt x="0" y="12158"/>
                </a:cubicBezTo>
                <a:lnTo>
                  <a:pt x="0" y="21600"/>
                </a:lnTo>
                <a:lnTo>
                  <a:pt x="3432" y="21600"/>
                </a:lnTo>
                <a:lnTo>
                  <a:pt x="3432" y="12158"/>
                </a:lnTo>
                <a:cubicBezTo>
                  <a:pt x="3432" y="9728"/>
                  <a:pt x="7459" y="7758"/>
                  <a:pt x="12427" y="7758"/>
                </a:cubicBezTo>
                <a:lnTo>
                  <a:pt x="15120" y="7758"/>
                </a:lnTo>
                <a:lnTo>
                  <a:pt x="1512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58833" name="Text Box 81">
            <a:extLst>
              <a:ext uri="{FF2B5EF4-FFF2-40B4-BE49-F238E27FC236}">
                <a16:creationId xmlns:a16="http://schemas.microsoft.com/office/drawing/2014/main" id="{EC6704C4-07B4-B06A-0C6D-DE764A79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72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PT" b="1" dirty="0"/>
              <a:t>Variável, característica,</a:t>
            </a:r>
          </a:p>
          <a:p>
            <a:pPr eaLnBrk="1" hangingPunct="1"/>
            <a:r>
              <a:rPr lang="pt-PT" b="1" dirty="0"/>
              <a:t>ou atributo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316EE5-DE40-D4B6-08E3-FEBB4A867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Estruturados</a:t>
            </a:r>
          </a:p>
        </p:txBody>
      </p:sp>
    </p:spTree>
    <p:extLst>
      <p:ext uri="{BB962C8B-B14F-4D97-AF65-F5344CB8AC3E}">
        <p14:creationId xmlns:p14="http://schemas.microsoft.com/office/powerpoint/2010/main" val="395634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5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58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830" grpId="0"/>
      <p:bldP spid="458831" grpId="0" animBg="1"/>
      <p:bldP spid="458832" grpId="0" animBg="1"/>
      <p:bldP spid="4588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BEEC94-1696-FBD7-BA47-002DD0447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756" name="Group 4">
            <a:extLst>
              <a:ext uri="{FF2B5EF4-FFF2-40B4-BE49-F238E27FC236}">
                <a16:creationId xmlns:a16="http://schemas.microsoft.com/office/drawing/2014/main" id="{DE602D36-06B1-F078-3E87-C11D79A6A18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0344535"/>
              </p:ext>
            </p:extLst>
          </p:nvPr>
        </p:nvGraphicFramePr>
        <p:xfrm>
          <a:off x="838200" y="4267200"/>
          <a:ext cx="7391400" cy="2387672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09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39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Altura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Peso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Sexo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Idade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Ordenado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Usa ginásio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Encargos para seguradora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79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41.5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2500ffffffffffffff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highlight>
                          <a:srgbClr val="FFFF00"/>
                        </a:highlight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</a:rPr>
                        <a:t>-1.82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87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8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1.71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66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3500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pt-P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8830" name="Text Box 78">
            <a:extLst>
              <a:ext uri="{FF2B5EF4-FFF2-40B4-BE49-F238E27FC236}">
                <a16:creationId xmlns:a16="http://schemas.microsoft.com/office/drawing/2014/main" id="{F3AF5A27-0535-6A07-3492-B86948542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362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PT" b="1"/>
              <a:t>Dado, vector, registo ou padrão</a:t>
            </a:r>
            <a:endParaRPr lang="en-US" b="1"/>
          </a:p>
        </p:txBody>
      </p:sp>
      <p:sp>
        <p:nvSpPr>
          <p:cNvPr id="458831" name="AutoShape 79">
            <a:extLst>
              <a:ext uri="{FF2B5EF4-FFF2-40B4-BE49-F238E27FC236}">
                <a16:creationId xmlns:a16="http://schemas.microsoft.com/office/drawing/2014/main" id="{5C71E46A-137A-75E8-4F65-DDB3F239938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1000" y="4114800"/>
            <a:ext cx="457200" cy="1447800"/>
          </a:xfrm>
          <a:custGeom>
            <a:avLst/>
            <a:gdLst>
              <a:gd name="T0" fmla="*/ 320040 w 21600"/>
              <a:gd name="T1" fmla="*/ 0 h 21600"/>
              <a:gd name="T2" fmla="*/ 320040 w 21600"/>
              <a:gd name="T3" fmla="*/ 814924 h 21600"/>
              <a:gd name="T4" fmla="*/ 36322 w 21600"/>
              <a:gd name="T5" fmla="*/ 1447800 h 21600"/>
              <a:gd name="T6" fmla="*/ 457200 w 21600"/>
              <a:gd name="T7" fmla="*/ 4074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00 h 21600"/>
              <a:gd name="T14" fmla="*/ 19810 w 21600"/>
              <a:gd name="T15" fmla="*/ 77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400"/>
                </a:lnTo>
                <a:lnTo>
                  <a:pt x="12427" y="4400"/>
                </a:lnTo>
                <a:cubicBezTo>
                  <a:pt x="5564" y="4400"/>
                  <a:pt x="0" y="7873"/>
                  <a:pt x="0" y="12158"/>
                </a:cubicBezTo>
                <a:lnTo>
                  <a:pt x="0" y="21600"/>
                </a:lnTo>
                <a:lnTo>
                  <a:pt x="3432" y="21600"/>
                </a:lnTo>
                <a:lnTo>
                  <a:pt x="3432" y="12158"/>
                </a:lnTo>
                <a:cubicBezTo>
                  <a:pt x="3432" y="9728"/>
                  <a:pt x="7459" y="7758"/>
                  <a:pt x="12427" y="7758"/>
                </a:cubicBezTo>
                <a:lnTo>
                  <a:pt x="15120" y="7758"/>
                </a:lnTo>
                <a:lnTo>
                  <a:pt x="1512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58832" name="AutoShape 80">
            <a:extLst>
              <a:ext uri="{FF2B5EF4-FFF2-40B4-BE49-F238E27FC236}">
                <a16:creationId xmlns:a16="http://schemas.microsoft.com/office/drawing/2014/main" id="{BECDAB96-0A09-2317-C842-502A7A47F3F6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4991100" y="3162300"/>
            <a:ext cx="457200" cy="1447800"/>
          </a:xfrm>
          <a:custGeom>
            <a:avLst/>
            <a:gdLst>
              <a:gd name="T0" fmla="*/ 320040 w 21600"/>
              <a:gd name="T1" fmla="*/ 0 h 21600"/>
              <a:gd name="T2" fmla="*/ 320040 w 21600"/>
              <a:gd name="T3" fmla="*/ 814924 h 21600"/>
              <a:gd name="T4" fmla="*/ 36322 w 21600"/>
              <a:gd name="T5" fmla="*/ 1447800 h 21600"/>
              <a:gd name="T6" fmla="*/ 457200 w 21600"/>
              <a:gd name="T7" fmla="*/ 407462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400 h 21600"/>
              <a:gd name="T14" fmla="*/ 19810 w 21600"/>
              <a:gd name="T15" fmla="*/ 775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0" y="0"/>
                </a:lnTo>
                <a:lnTo>
                  <a:pt x="15120" y="4400"/>
                </a:lnTo>
                <a:lnTo>
                  <a:pt x="12427" y="4400"/>
                </a:lnTo>
                <a:cubicBezTo>
                  <a:pt x="5564" y="4400"/>
                  <a:pt x="0" y="7873"/>
                  <a:pt x="0" y="12158"/>
                </a:cubicBezTo>
                <a:lnTo>
                  <a:pt x="0" y="21600"/>
                </a:lnTo>
                <a:lnTo>
                  <a:pt x="3432" y="21600"/>
                </a:lnTo>
                <a:lnTo>
                  <a:pt x="3432" y="12158"/>
                </a:lnTo>
                <a:cubicBezTo>
                  <a:pt x="3432" y="9728"/>
                  <a:pt x="7459" y="7758"/>
                  <a:pt x="12427" y="7758"/>
                </a:cubicBezTo>
                <a:lnTo>
                  <a:pt x="15120" y="7758"/>
                </a:lnTo>
                <a:lnTo>
                  <a:pt x="15120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PT"/>
          </a:p>
        </p:txBody>
      </p:sp>
      <p:sp>
        <p:nvSpPr>
          <p:cNvPr id="458833" name="Text Box 81">
            <a:extLst>
              <a:ext uri="{FF2B5EF4-FFF2-40B4-BE49-F238E27FC236}">
                <a16:creationId xmlns:a16="http://schemas.microsoft.com/office/drawing/2014/main" id="{71683E21-5172-E148-A188-71EDC501E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272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PT" b="1" dirty="0"/>
              <a:t>Variável, característica,</a:t>
            </a:r>
          </a:p>
          <a:p>
            <a:pPr eaLnBrk="1" hangingPunct="1"/>
            <a:r>
              <a:rPr lang="pt-PT" b="1" dirty="0"/>
              <a:t>ou atributo</a:t>
            </a:r>
            <a:endParaRPr 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9D5E8DF-F66B-81CB-8002-B44FF6680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Estruturados</a:t>
            </a:r>
          </a:p>
        </p:txBody>
      </p:sp>
    </p:spTree>
    <p:extLst>
      <p:ext uri="{BB962C8B-B14F-4D97-AF65-F5344CB8AC3E}">
        <p14:creationId xmlns:p14="http://schemas.microsoft.com/office/powerpoint/2010/main" val="1626019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BEEC94-1696-FBD7-BA47-002DD0447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9D5E8DF-F66B-81CB-8002-B44FF6680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Estruturados</a:t>
            </a:r>
          </a:p>
        </p:txBody>
      </p:sp>
      <p:sp>
        <p:nvSpPr>
          <p:cNvPr id="5" name="Inter-relacionamento e consistência">
            <a:extLst>
              <a:ext uri="{FF2B5EF4-FFF2-40B4-BE49-F238E27FC236}">
                <a16:creationId xmlns:a16="http://schemas.microsoft.com/office/drawing/2014/main" id="{82545D4D-ED14-24CD-EE9A-E00E1027448F}"/>
              </a:ext>
            </a:extLst>
          </p:cNvPr>
          <p:cNvSpPr txBox="1">
            <a:spLocks/>
          </p:cNvSpPr>
          <p:nvPr/>
        </p:nvSpPr>
        <p:spPr bwMode="auto">
          <a:xfrm>
            <a:off x="5257800" y="706193"/>
            <a:ext cx="890541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GB" sz="2800" b="1" kern="0" dirty="0"/>
              <a:t>Inter-</a:t>
            </a:r>
            <a:r>
              <a:rPr lang="en-GB" sz="2800" b="1" kern="0" dirty="0" err="1"/>
              <a:t>relacionamento</a:t>
            </a:r>
            <a:endParaRPr lang="en-GB" sz="2800" b="1" kern="0" dirty="0"/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ABE2CC68-4B52-47B0-5667-18B680FD80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762851"/>
              </p:ext>
            </p:extLst>
          </p:nvPr>
        </p:nvGraphicFramePr>
        <p:xfrm>
          <a:off x="930031" y="4127131"/>
          <a:ext cx="4284784" cy="2113386"/>
        </p:xfrm>
        <a:graphic>
          <a:graphicData uri="http://schemas.openxmlformats.org/drawingml/2006/table">
            <a:tbl>
              <a:tblPr/>
              <a:tblGrid>
                <a:gridCol w="134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231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LCC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Semedo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MIERSI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487563546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Maria Silva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63BBC84-2751-F23D-7C65-C88D12F745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422452"/>
              </p:ext>
            </p:extLst>
          </p:nvPr>
        </p:nvGraphicFramePr>
        <p:xfrm>
          <a:off x="5562600" y="2750137"/>
          <a:ext cx="2362200" cy="305034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6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D60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FB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942192">
                        <a:alpha val="2834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1E6D3BCE-D369-8ADC-8A7C-895AF79A91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0052620"/>
              </p:ext>
            </p:extLst>
          </p:nvPr>
        </p:nvGraphicFramePr>
        <p:xfrm>
          <a:off x="956407" y="1771326"/>
          <a:ext cx="4258408" cy="1976700"/>
        </p:xfrm>
        <a:graphic>
          <a:graphicData uri="http://schemas.openxmlformats.org/drawingml/2006/table">
            <a:tbl>
              <a:tblPr/>
              <a:tblGrid>
                <a:gridCol w="108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03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73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FF2600">
                        <a:alpha val="298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32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BEEC94-1696-FBD7-BA47-002DD0447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9D5E8DF-F66B-81CB-8002-B44FF6680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Estruturados</a:t>
            </a:r>
          </a:p>
        </p:txBody>
      </p:sp>
      <p:sp>
        <p:nvSpPr>
          <p:cNvPr id="5" name="Inter-relacionamento e consistência">
            <a:extLst>
              <a:ext uri="{FF2B5EF4-FFF2-40B4-BE49-F238E27FC236}">
                <a16:creationId xmlns:a16="http://schemas.microsoft.com/office/drawing/2014/main" id="{82545D4D-ED14-24CD-EE9A-E00E1027448F}"/>
              </a:ext>
            </a:extLst>
          </p:cNvPr>
          <p:cNvSpPr txBox="1">
            <a:spLocks/>
          </p:cNvSpPr>
          <p:nvPr/>
        </p:nvSpPr>
        <p:spPr bwMode="auto">
          <a:xfrm>
            <a:off x="4114800" y="1089892"/>
            <a:ext cx="8905418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pt-PT" sz="2800" dirty="0">
                <a:solidFill>
                  <a:srgbClr val="C00000"/>
                </a:solidFill>
              </a:rPr>
              <a:t>Dados não </a:t>
            </a:r>
            <a:r>
              <a:rPr lang="pt-PT" sz="2800" dirty="0" err="1">
                <a:solidFill>
                  <a:srgbClr val="C00000"/>
                </a:solidFill>
              </a:rPr>
              <a:t>consistêncentes</a:t>
            </a:r>
            <a:endParaRPr lang="en-GB" sz="2800" b="1" kern="0" dirty="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53232F-BFFF-F75E-AB93-A0A3DE0EF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8778835"/>
              </p:ext>
            </p:extLst>
          </p:nvPr>
        </p:nvGraphicFramePr>
        <p:xfrm>
          <a:off x="867019" y="4125228"/>
          <a:ext cx="4284784" cy="2113386"/>
        </p:xfrm>
        <a:graphic>
          <a:graphicData uri="http://schemas.openxmlformats.org/drawingml/2006/table">
            <a:tbl>
              <a:tblPr/>
              <a:tblGrid>
                <a:gridCol w="134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231">
                <a:tc gridSpan="3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ALUNO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Curso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João Pinto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Carlos </a:t>
                      </a:r>
                      <a:r>
                        <a:rPr lang="pt-PT"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Samedo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sz="1700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12345</a:t>
                      </a:r>
                      <a:endParaRPr sz="1700"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en-PT" sz="1700" b="1" i="0" u="sng" strike="noStrike" cap="none" spc="0" baseline="0" dirty="0">
                          <a:solidFill>
                            <a:srgbClr val="C00000"/>
                          </a:solidFill>
                          <a:uFillTx/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  <a:endParaRPr sz="1700" b="1" i="0" u="sng" strike="noStrike" cap="none" spc="0" baseline="0" dirty="0">
                        <a:solidFill>
                          <a:srgbClr val="C00000"/>
                        </a:solidFill>
                        <a:uFillTx/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lang="pt-PT" sz="1700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NULL</a:t>
                      </a:r>
                      <a:endParaRPr sz="1700"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LBIO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231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452212348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Pedro Costa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LMAT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2BDF9E-3BDD-EB31-F7F6-73C5EF66F4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519641"/>
              </p:ext>
            </p:extLst>
          </p:nvPr>
        </p:nvGraphicFramePr>
        <p:xfrm>
          <a:off x="5486400" y="2438400"/>
          <a:ext cx="2362200" cy="305034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625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INSCRIÇÃO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NumMec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798764544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345673451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79876454</a:t>
                      </a:r>
                      <a:r>
                        <a:rPr lang="pt-PT"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5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34248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84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45221234</a:t>
                      </a:r>
                      <a:r>
                        <a:rPr lang="pt-PT" sz="1700" b="1" dirty="0">
                          <a:solidFill>
                            <a:srgbClr val="C00000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6</a:t>
                      </a:r>
                      <a:endParaRPr sz="1700" b="1" dirty="0">
                        <a:solidFill>
                          <a:srgbClr val="C00000"/>
                        </a:solidFill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2203" marR="42203" marT="42203" marB="42203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FE9F4FA6-5B68-3CAC-ABFE-22906D3D3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169173"/>
              </p:ext>
            </p:extLst>
          </p:nvPr>
        </p:nvGraphicFramePr>
        <p:xfrm>
          <a:off x="880207" y="1804058"/>
          <a:ext cx="4258408" cy="1976700"/>
        </p:xfrm>
        <a:graphic>
          <a:graphicData uri="http://schemas.openxmlformats.org/drawingml/2006/table">
            <a:tbl>
              <a:tblPr/>
              <a:tblGrid>
                <a:gridCol w="108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6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503">
                <a:tc gridSpan="2"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CADEIRA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CodCad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Nome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12347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Bases de Dados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3424</a:t>
                      </a:r>
                      <a:r>
                        <a:rPr lang="pt-PT"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4</a:t>
                      </a:r>
                      <a:endParaRPr sz="1700" b="1" u="sng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Álgebra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503"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u="sng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32439</a:t>
                      </a: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400"/>
                        </a:spcBef>
                        <a:defRPr sz="1800"/>
                      </a:pP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Introdução</a:t>
                      </a: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aos</a:t>
                      </a:r>
                      <a:r>
                        <a:rPr sz="1700" b="1" dirty="0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 </a:t>
                      </a:r>
                      <a:r>
                        <a:rPr sz="1700" b="1" dirty="0" err="1">
                          <a:latin typeface="+mj-lt"/>
                          <a:ea typeface="+mj-ea"/>
                          <a:cs typeface="+mj-cs"/>
                          <a:sym typeface="Times New Roman"/>
                        </a:rPr>
                        <a:t>Computadores</a:t>
                      </a:r>
                      <a:endParaRPr sz="1700" b="1" dirty="0">
                        <a:latin typeface="+mj-lt"/>
                        <a:ea typeface="+mj-ea"/>
                        <a:cs typeface="+mj-cs"/>
                        <a:sym typeface="Times New Roman"/>
                      </a:endParaRPr>
                    </a:p>
                  </a:txBody>
                  <a:tcPr marL="42222" marR="42222" marT="42222" marB="42222" horzOverflow="overflow">
                    <a:lnL w="28575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solidFill>
                      <a:schemeClr val="bg1">
                        <a:lumMod val="85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27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594BBE4-45DD-D377-764C-F47AE8FF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B6F2F5D-B610-5DFD-A639-EEDE32950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não Estruturados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2607267-68AB-07A5-9085-8674DBAF2303}"/>
              </a:ext>
            </a:extLst>
          </p:cNvPr>
          <p:cNvSpPr txBox="1"/>
          <p:nvPr/>
        </p:nvSpPr>
        <p:spPr>
          <a:xfrm>
            <a:off x="451512" y="1600200"/>
            <a:ext cx="846388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400" dirty="0"/>
          </a:p>
          <a:p>
            <a:r>
              <a:rPr lang="pt-PT" sz="1600" dirty="0"/>
              <a:t>Os dados não estruturados não seguem um formato fixo, podendo conter texto livre, multimédia ou outras informações que não se encaixam facilmente numa tabela.</a:t>
            </a:r>
          </a:p>
          <a:p>
            <a:endParaRPr lang="pt-PT" sz="1600" dirty="0"/>
          </a:p>
          <a:p>
            <a:r>
              <a:rPr lang="pt-PT" sz="1600" b="1" dirty="0"/>
              <a:t>Características dos Dados Não Estruturados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Sem uma organização rígida (não podem ser facilmente armazenados em tabelas relacionais).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Maior volume e complexidade, necessitando de técnicas avançadas para processamento.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Dificuldade na pesquisa e indexação, exigindo tecnologias como </a:t>
            </a:r>
            <a:r>
              <a:rPr lang="pt-PT" sz="1600" dirty="0" err="1"/>
              <a:t>Machine</a:t>
            </a:r>
            <a:r>
              <a:rPr lang="pt-PT" sz="1600" dirty="0"/>
              <a:t> </a:t>
            </a:r>
            <a:r>
              <a:rPr lang="pt-PT" sz="1600" dirty="0" err="1"/>
              <a:t>Learning</a:t>
            </a:r>
            <a:r>
              <a:rPr lang="pt-PT" sz="1600" dirty="0"/>
              <a:t>, Processamento de Linguagem Natural (NLP) e Reconhecimento de Imagem.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Armazenados em formatos diversos, como documentos, emails, vídeos, áudio, redes sociais.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r>
              <a:rPr lang="pt-PT" sz="1600" b="1" dirty="0"/>
              <a:t>Exemplos de Dados Não Estruturados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Emails (o texto da mensagem não segue uma estrutura fixa).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Imagens e vídeos (não podem ser representados em colunas e linhas).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Publicações em redes sociais (comentários, emojis, reações).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Registos de chamadas e mensagens (conteúdo textual e voz).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Ficheiros de texto e documentos (</a:t>
            </a:r>
            <a:r>
              <a:rPr lang="pt-PT" sz="1600" dirty="0" err="1"/>
              <a:t>PDFs</a:t>
            </a:r>
            <a:r>
              <a:rPr lang="pt-PT" sz="1600" dirty="0"/>
              <a:t>, Word, artigos).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Sensores </a:t>
            </a:r>
            <a:r>
              <a:rPr lang="pt-PT" sz="1600" dirty="0" err="1"/>
              <a:t>IoT</a:t>
            </a:r>
            <a:r>
              <a:rPr lang="pt-PT" sz="1600" dirty="0"/>
              <a:t> que recolhem imagens e sons.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16314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1C2CE-49FA-DBB4-53C1-A3CDD7C91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3EF8F1-2BDE-C5CC-F077-878E1A271C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71800" y="2062163"/>
            <a:ext cx="6019800" cy="1719262"/>
          </a:xfrm>
        </p:spPr>
        <p:txBody>
          <a:bodyPr/>
          <a:lstStyle/>
          <a:p>
            <a:pPr eaLnBrk="1" hangingPunct="1"/>
            <a:r>
              <a:rPr lang="pt-PT" altLang="pt-PT" sz="4600" dirty="0" err="1"/>
              <a:t>Datamining</a:t>
            </a:r>
            <a:r>
              <a:rPr lang="pt-PT" altLang="pt-PT" sz="4600" dirty="0"/>
              <a:t> para Auditoria de Segurança</a:t>
            </a:r>
            <a:br>
              <a:rPr lang="pt-PT" altLang="pt-PT" sz="4600" dirty="0"/>
            </a:br>
            <a:endParaRPr lang="pt-PT" altLang="pt-PT" sz="20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4770694-7055-2C3A-A430-A69B4B5AC01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486400"/>
            <a:ext cx="6400800" cy="762000"/>
          </a:xfrm>
        </p:spPr>
        <p:txBody>
          <a:bodyPr/>
          <a:lstStyle/>
          <a:p>
            <a:pPr eaLnBrk="1" hangingPunct="1"/>
            <a:r>
              <a:rPr lang="pt-PT" altLang="pt-PT" sz="2400" dirty="0"/>
              <a:t>baseados nos slides </a:t>
            </a:r>
            <a:r>
              <a:rPr lang="pt-PT" altLang="pt-PT" sz="2400" b="1" dirty="0"/>
              <a:t>Prof. Victor Lobo</a:t>
            </a:r>
          </a:p>
          <a:p>
            <a:pPr eaLnBrk="1" hangingPunct="1"/>
            <a:endParaRPr lang="pt-PT" altLang="pt-PT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C50286-27A8-B13C-A033-6A6C22D8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238" y="6248400"/>
            <a:ext cx="72763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pt-PT" b="1" dirty="0"/>
              <a:t>Mestrado em Segurança da Informação e Direito no Ciberespaço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FE6ECF8-C684-16F6-D206-1C60D0A0D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333848"/>
            <a:ext cx="6400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None/>
              <a:defRPr sz="3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pt-PT" altLang="pt-PT" sz="2400" kern="0" dirty="0"/>
              <a:t>António Gonçalves</a:t>
            </a:r>
          </a:p>
          <a:p>
            <a:pPr eaLnBrk="1" hangingPunct="1"/>
            <a:endParaRPr lang="pt-PT" altLang="pt-PT" kern="0" dirty="0"/>
          </a:p>
        </p:txBody>
      </p:sp>
    </p:spTree>
    <p:extLst>
      <p:ext uri="{BB962C8B-B14F-4D97-AF65-F5344CB8AC3E}">
        <p14:creationId xmlns:p14="http://schemas.microsoft.com/office/powerpoint/2010/main" val="40395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AC68B74-0F50-F9D4-838E-D1C2EBCD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DF2E32F1-B165-11AA-9A19-F9BAEBC82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não Estruturados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C8FA0F-FF57-E989-A205-21E6E5D4945C}"/>
              </a:ext>
            </a:extLst>
          </p:cNvPr>
          <p:cNvSpPr txBox="1"/>
          <p:nvPr/>
        </p:nvSpPr>
        <p:spPr>
          <a:xfrm>
            <a:off x="451512" y="1600200"/>
            <a:ext cx="8463888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400" dirty="0"/>
          </a:p>
          <a:p>
            <a:r>
              <a:rPr lang="pt-PT" sz="1600" dirty="0"/>
              <a:t>Um comentário num site de redes sociais pode ser considerado um dado não estruturado:</a:t>
            </a:r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"Fui a este restaurante ontem e adorei o ambiente, mas a comida demorou muito tempo a chegar. O atendimento foi bom, mas acho que podiam melhorar a rapidez do serviço. ⭐⭐⭐⭐"</a:t>
            </a:r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/>
              <a:t>Aqui, há múltiplas informações:</a:t>
            </a:r>
          </a:p>
          <a:p>
            <a:endParaRPr lang="pt-P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Sentimento positivo ("adorei o ambiente") e negativo ("demorou muito tempo").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Classificação (4 estrelas).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1600" dirty="0"/>
              <a:t>Sem estrutura fixa (as informações aparecem de forma livre).</a:t>
            </a:r>
          </a:p>
        </p:txBody>
      </p:sp>
    </p:spTree>
    <p:extLst>
      <p:ext uri="{BB962C8B-B14F-4D97-AF65-F5344CB8AC3E}">
        <p14:creationId xmlns:p14="http://schemas.microsoft.com/office/powerpoint/2010/main" val="2997255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42D9CE7-8B96-73FE-641E-634E0C329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F9ECC9F8-1089-5890-7A38-AE3AE7C8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Semiestruturados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8B84F-2E09-BF6B-694E-5294541EFC9A}"/>
              </a:ext>
            </a:extLst>
          </p:cNvPr>
          <p:cNvSpPr txBox="1"/>
          <p:nvPr/>
        </p:nvSpPr>
        <p:spPr>
          <a:xfrm>
            <a:off x="451512" y="1600200"/>
            <a:ext cx="8463888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400" dirty="0"/>
          </a:p>
          <a:p>
            <a:r>
              <a:rPr lang="pt-PT" sz="2000" dirty="0"/>
              <a:t>Há ainda uma terceira categoria, conhecida como dados semiestruturados, que contêm alguma organização, mas sem uma estrutura completamente fixa. Esses dados combinam características dos dois tipos anteriores.</a:t>
            </a:r>
          </a:p>
          <a:p>
            <a:endParaRPr lang="pt-PT" sz="2000" dirty="0"/>
          </a:p>
          <a:p>
            <a:r>
              <a:rPr lang="pt-PT" sz="2000" dirty="0"/>
              <a:t>Exemplos de Dados Semiestruturados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JSON e XML (dados organizados em pares chave-valor, mas sem uma estrutura rígida como num SQL).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Emails (o remetente e o destinatário têm estrutura fixa, mas o conteúdo do email é texto livre).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 err="1"/>
              <a:t>Logs</a:t>
            </a:r>
            <a:r>
              <a:rPr lang="pt-PT" sz="2000" dirty="0"/>
              <a:t> de sistemas (seguem um padrão, mas contêm texto desestruturado).</a:t>
            </a:r>
          </a:p>
        </p:txBody>
      </p:sp>
    </p:spTree>
    <p:extLst>
      <p:ext uri="{BB962C8B-B14F-4D97-AF65-F5344CB8AC3E}">
        <p14:creationId xmlns:p14="http://schemas.microsoft.com/office/powerpoint/2010/main" val="1227195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DE7E509-0DA2-B88C-1E3D-D7DC6418D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62B1BBF-C497-2EE2-8287-76AAB4A22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Dados Semiestruturados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D92C720-9DD9-29B1-254D-44B48A6B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5" y="1524000"/>
            <a:ext cx="838099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8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CAF0062-1BC3-24C3-54D9-B34E5B5CD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9CB5B0F5-0732-64D6-0EFC-0A983D8B6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3200" dirty="0"/>
              <a:t>Representação dos dados</a:t>
            </a:r>
            <a:br>
              <a:rPr lang="pt-PT" sz="3200" dirty="0"/>
            </a:br>
            <a:r>
              <a:rPr lang="pt-PT" sz="3200" dirty="0"/>
              <a:t>Conclusão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90538DD-0AF5-15C3-B921-0000A9825DF6}"/>
              </a:ext>
            </a:extLst>
          </p:cNvPr>
          <p:cNvSpPr txBox="1"/>
          <p:nvPr/>
        </p:nvSpPr>
        <p:spPr>
          <a:xfrm>
            <a:off x="457200" y="2001995"/>
            <a:ext cx="8382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PT" sz="2400" b="1" dirty="0"/>
              <a:t>Dados Estruturados</a:t>
            </a:r>
            <a:r>
              <a:rPr lang="pt-PT" sz="2400" dirty="0"/>
              <a:t> são fáceis de armazenar, pesquisar e analisar, mas limitam a complexidade da informação.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PT" sz="2400" b="1" dirty="0"/>
              <a:t>Dados Não Estruturados</a:t>
            </a:r>
            <a:r>
              <a:rPr lang="pt-PT" sz="2400" dirty="0"/>
              <a:t> contêm mais detalhes e são mais ricos em informação, mas exigem técnicas avançadas para análise.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PT" sz="2400" b="1" dirty="0"/>
              <a:t>Dados Semiestruturados</a:t>
            </a:r>
            <a:r>
              <a:rPr lang="pt-PT" sz="2400" dirty="0"/>
              <a:t> são um meio-termo entre os dois, possuindo alguma organização, mas ainda flexibilidade.</a:t>
            </a:r>
          </a:p>
        </p:txBody>
      </p:sp>
    </p:spTree>
    <p:extLst>
      <p:ext uri="{BB962C8B-B14F-4D97-AF65-F5344CB8AC3E}">
        <p14:creationId xmlns:p14="http://schemas.microsoft.com/office/powerpoint/2010/main" val="27225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97DCD48-A0A8-E5E5-26CD-D10339EF5DDF}"/>
              </a:ext>
            </a:extLst>
          </p:cNvPr>
          <p:cNvSpPr txBox="1"/>
          <p:nvPr/>
        </p:nvSpPr>
        <p:spPr>
          <a:xfrm>
            <a:off x="457200" y="1752600"/>
            <a:ext cx="79248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/>
              <a:t>Classificação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Atribui categorias a novos dados com base em exemplos anteriores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Utilizado em deteção de spam, diagnóstico médico, reconhecimento de imagens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Algoritmos comuns: Árvores de decisão, </a:t>
            </a:r>
            <a:r>
              <a:rPr lang="pt-PT" sz="2000" dirty="0" err="1"/>
              <a:t>Random</a:t>
            </a:r>
            <a:r>
              <a:rPr lang="pt-PT" sz="2000" dirty="0"/>
              <a:t> </a:t>
            </a:r>
            <a:r>
              <a:rPr lang="pt-PT" sz="2000" dirty="0" err="1"/>
              <a:t>Forest</a:t>
            </a:r>
            <a:r>
              <a:rPr lang="pt-PT" sz="2000" dirty="0"/>
              <a:t>, SVM, Redes Neuronais</a:t>
            </a:r>
          </a:p>
          <a:p>
            <a:endParaRPr lang="pt-P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b="1" dirty="0"/>
              <a:t>Regressão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Prediz valores numéricos com base em variáveis independentes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Aplicado em previsão de vendas, análise de preços, meteorologia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Algoritmos comuns: Regressão Linear, Regressão Logística, Redes Neuronais</a:t>
            </a:r>
            <a:endParaRPr lang="pt-PT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E44759-08AD-2DBF-DCFA-982E3780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991600" cy="1371600"/>
          </a:xfrm>
        </p:spPr>
        <p:txBody>
          <a:bodyPr/>
          <a:lstStyle/>
          <a:p>
            <a:pPr eaLnBrk="1" hangingPunct="1"/>
            <a:r>
              <a:rPr lang="pt-PT" sz="2800" dirty="0"/>
              <a:t>Tipos de problemas</a:t>
            </a:r>
            <a:br>
              <a:rPr lang="pt-PT" sz="2800" dirty="0"/>
            </a:br>
            <a:r>
              <a:rPr lang="pt-PT" sz="2800" b="1" dirty="0"/>
              <a:t>Predição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063530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F6E7A-9311-A147-653B-8016F842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2BA87FC-FFA5-2ED3-806A-DB13E6945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457200"/>
            <a:ext cx="8534400" cy="1371600"/>
          </a:xfrm>
        </p:spPr>
        <p:txBody>
          <a:bodyPr/>
          <a:lstStyle/>
          <a:p>
            <a:pPr eaLnBrk="1" hangingPunct="1"/>
            <a:r>
              <a:rPr lang="pt-PT" sz="2800" dirty="0"/>
              <a:t>Tipos de problemas</a:t>
            </a:r>
            <a:br>
              <a:rPr lang="pt-PT" sz="2800" dirty="0"/>
            </a:br>
            <a:r>
              <a:rPr lang="pt-PT" sz="2800" dirty="0"/>
              <a:t>Descoberta de Conhecimento no Data </a:t>
            </a:r>
            <a:r>
              <a:rPr lang="pt-PT" sz="2800" dirty="0" err="1"/>
              <a:t>Mining</a:t>
            </a:r>
            <a:endParaRPr lang="pt-PT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8CEDCA-0111-FEED-6135-24B3BADB3A36}"/>
              </a:ext>
            </a:extLst>
          </p:cNvPr>
          <p:cNvSpPr txBox="1"/>
          <p:nvPr/>
        </p:nvSpPr>
        <p:spPr>
          <a:xfrm>
            <a:off x="381000" y="2133600"/>
            <a:ext cx="8305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Deteção de Desvios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Identificação de anomalias ou valores atípicos nos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Aplicado na deteção de fraudes, monitorização de redes e controlo de qualidade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Segmentação de Bases de Dados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Separação dos dados em grupos homogéneos para análise mais eficaz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Utilizado em campanhas de marketing, personalização de serviços e análise de clientes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Clustering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Agrupamento automático de dados sem classes pré-definidas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Aplicado em segmentação de clientes, biologia computacional e análise de imagens</a:t>
            </a:r>
          </a:p>
        </p:txBody>
      </p:sp>
    </p:spTree>
    <p:extLst>
      <p:ext uri="{BB962C8B-B14F-4D97-AF65-F5344CB8AC3E}">
        <p14:creationId xmlns:p14="http://schemas.microsoft.com/office/powerpoint/2010/main" val="3432658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CD80B-96CF-6726-C257-A4F49D6A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7EFD4BA-76E9-F126-18A3-AB6BAC366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267" y="381000"/>
            <a:ext cx="8534400" cy="1371600"/>
          </a:xfrm>
        </p:spPr>
        <p:txBody>
          <a:bodyPr/>
          <a:lstStyle/>
          <a:p>
            <a:pPr eaLnBrk="1" hangingPunct="1"/>
            <a:r>
              <a:rPr lang="pt-PT" sz="2800" dirty="0"/>
              <a:t>Tipos de problemas</a:t>
            </a:r>
            <a:br>
              <a:rPr lang="pt-PT" sz="2800" dirty="0"/>
            </a:br>
            <a:r>
              <a:rPr lang="pt-PT" sz="2800" dirty="0"/>
              <a:t>Descoberta de Conhecimento no Data </a:t>
            </a:r>
            <a:r>
              <a:rPr lang="pt-PT" sz="2800" dirty="0" err="1"/>
              <a:t>Mining</a:t>
            </a:r>
            <a:endParaRPr lang="pt-PT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95E2A1C-87C8-4906-434B-E6A03918D114}"/>
              </a:ext>
            </a:extLst>
          </p:cNvPr>
          <p:cNvSpPr txBox="1"/>
          <p:nvPr/>
        </p:nvSpPr>
        <p:spPr>
          <a:xfrm>
            <a:off x="352567" y="1600200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Regras de Associação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Descoberta de padrões frequentes e relações entre variáveis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Exemplo: análise de cestos de compras (</a:t>
            </a:r>
            <a:r>
              <a:rPr lang="pt-PT" dirty="0" err="1"/>
              <a:t>Market</a:t>
            </a:r>
            <a:r>
              <a:rPr lang="pt-PT" dirty="0"/>
              <a:t> </a:t>
            </a:r>
            <a:r>
              <a:rPr lang="pt-PT" dirty="0" err="1"/>
              <a:t>Basket</a:t>
            </a:r>
            <a:r>
              <a:rPr lang="pt-PT" dirty="0"/>
              <a:t>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Sumarização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Extração de informações essenciais a partir de grandes volumes de dados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Utilizado em relatórios automáticos, sistemas de recomendação e processamento de linguagem natural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Visualização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Representação gráfica dos dados para facilitar a interpretação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Ferramentas comuns: gráficos interativos, </a:t>
            </a:r>
            <a:r>
              <a:rPr lang="pt-PT" dirty="0" err="1"/>
              <a:t>dashboards</a:t>
            </a:r>
            <a:r>
              <a:rPr lang="pt-PT" dirty="0"/>
              <a:t> e mapas de calor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/>
          </a:p>
          <a:p>
            <a:pPr>
              <a:buFont typeface="Arial" panose="020B0604020202020204" pitchFamily="34" charset="0"/>
              <a:buChar char="•"/>
            </a:pPr>
            <a:r>
              <a:rPr lang="pt-PT" b="1" dirty="0"/>
              <a:t>Pesquisa em Texto</a:t>
            </a:r>
            <a:endParaRPr lang="pt-P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Análise e extração de informações úteis de grandes coleções de textos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/>
              <a:t>Aplicado em motores de busca, análise de sentimentos e categorização de documentos</a:t>
            </a:r>
          </a:p>
        </p:txBody>
      </p:sp>
    </p:spTree>
    <p:extLst>
      <p:ext uri="{BB962C8B-B14F-4D97-AF65-F5344CB8AC3E}">
        <p14:creationId xmlns:p14="http://schemas.microsoft.com/office/powerpoint/2010/main" val="367525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0FC99B6-2653-A9F7-304B-406E7414DA58}"/>
              </a:ext>
            </a:extLst>
          </p:cNvPr>
          <p:cNvSpPr txBox="1"/>
          <p:nvPr/>
        </p:nvSpPr>
        <p:spPr>
          <a:xfrm>
            <a:off x="381000" y="2438400"/>
            <a:ext cx="8534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As instituições financeiras enfrentam o desafio de </a:t>
            </a:r>
            <a:r>
              <a:rPr lang="pt-PT" sz="2400" b="1" dirty="0"/>
              <a:t>identificar e bloquear transações fraudulentas </a:t>
            </a:r>
            <a:r>
              <a:rPr lang="pt-PT" sz="2400" dirty="0"/>
              <a:t>sem causar inconvenientes aos clientes legítimos. </a:t>
            </a:r>
          </a:p>
          <a:p>
            <a:pPr algn="just"/>
            <a:r>
              <a:rPr lang="pt-PT" sz="2400" dirty="0"/>
              <a:t>A fraude pode ocorrer de diversas formas, incluindo uso indevido de cartões roubados, clonagem de cartões e transações online não autorizadas. </a:t>
            </a:r>
          </a:p>
          <a:p>
            <a:pPr algn="just"/>
            <a:r>
              <a:rPr lang="pt-PT" sz="2400" dirty="0"/>
              <a:t>Como a maioria das fraudes acontece rapidamente, é essencial ter um sistema automático que consiga identificar e bloquear transações suspeitas em tempo real.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D580FE8-2637-AE83-E592-1B4B3B5CD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4180"/>
            <a:ext cx="8915400" cy="838200"/>
          </a:xfrm>
        </p:spPr>
        <p:txBody>
          <a:bodyPr/>
          <a:lstStyle/>
          <a:p>
            <a:pPr algn="ctr" eaLnBrk="1" hangingPunct="1"/>
            <a:r>
              <a:rPr lang="pt-PT" sz="2400" b="1" dirty="0"/>
              <a:t>Detecção de fraudes na utilização de um cartão de crédito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185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FAC6-1698-C1E1-C815-2B74291A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52BC63F-60DC-6C92-A01A-BCB8441A6FE7}"/>
              </a:ext>
            </a:extLst>
          </p:cNvPr>
          <p:cNvSpPr txBox="1"/>
          <p:nvPr/>
        </p:nvSpPr>
        <p:spPr>
          <a:xfrm>
            <a:off x="381000" y="1905506"/>
            <a:ext cx="853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/>
              <a:t>Modelo Adequado para a Solução</a:t>
            </a:r>
          </a:p>
          <a:p>
            <a:endParaRPr lang="pt-PT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Este problema envolve a atribuição de um rótulo a cada transação, classificando-a como fraudulenta ou legítima.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O modelo deve aprender a partir de transações anteriores, identificando padrões que distinguem operações normais de atividades suspeitas.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dirty="0"/>
              <a:t>Assim, para cada nova transação, o sistema poderá prever se deve ser aprovada ou bloqueada com base nas características observadas.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F71B106-9D5A-DD33-C4DB-C4FB9F21F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/>
          <a:lstStyle/>
          <a:p>
            <a:pPr algn="ctr" eaLnBrk="1" hangingPunct="1"/>
            <a:r>
              <a:rPr lang="pt-PT" sz="2400" b="1" dirty="0"/>
              <a:t>Detecção de fraudes na utilização de um cartão de crédito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191594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FAC6-1698-C1E1-C815-2B74291A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8F71B106-9D5A-DD33-C4DB-C4FB9F21F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/>
          <a:lstStyle/>
          <a:p>
            <a:pPr algn="ctr" eaLnBrk="1" hangingPunct="1"/>
            <a:r>
              <a:rPr lang="pt-PT" sz="2400" b="1" dirty="0"/>
              <a:t>Detecção de fraudes na utilização de um cartão de crédito</a:t>
            </a:r>
            <a:endParaRPr lang="pt-PT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3BFC7-074F-01E7-516F-76FFC8DE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" y="1981200"/>
            <a:ext cx="915416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8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Tipos de problemas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7541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A927-870F-5E78-223A-CB2AA969B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1AF32C-BE37-BAA1-4779-C671C586286B}"/>
              </a:ext>
            </a:extLst>
          </p:cNvPr>
          <p:cNvSpPr txBox="1"/>
          <p:nvPr/>
        </p:nvSpPr>
        <p:spPr>
          <a:xfrm>
            <a:off x="246797" y="1280615"/>
            <a:ext cx="85344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/>
              <a:t>Desafios do Modelo</a:t>
            </a:r>
          </a:p>
          <a:p>
            <a:endParaRPr lang="pt-PT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Desequilíbrio de Classes</a:t>
            </a:r>
            <a:r>
              <a:rPr lang="pt-PT" sz="2000" dirty="0"/>
              <a:t> – A maioria das transações são legítimas, tornando difícil para o modelo identificar corretamente as fraudes.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Evolução dos Padrões de Fraude</a:t>
            </a:r>
            <a:r>
              <a:rPr lang="pt-PT" sz="2000" dirty="0"/>
              <a:t> – atacantes adaptam-se e mudam estratégias, tornando alguns modelos obsoletos rapidamente.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Minimização de Falsos Positivos</a:t>
            </a:r>
            <a:r>
              <a:rPr lang="pt-PT" sz="2000" dirty="0"/>
              <a:t> – Bloquear transações legítimas pode causar insatisfação dos clientes e impactar a experiência do utilizador.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Tempo de Resposta</a:t>
            </a:r>
            <a:r>
              <a:rPr lang="pt-PT" sz="2000" dirty="0"/>
              <a:t> – As decisões devem ser tomadas em tempo real para evitar atrasos no processamento das compras.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000" b="1" dirty="0"/>
              <a:t>Segurança e Privacidade</a:t>
            </a:r>
            <a:r>
              <a:rPr lang="pt-PT" sz="2000" dirty="0"/>
              <a:t> – O modelo deve garantir que os dados dos clientes são protegidos e que não há violações de privacidade.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401C1D-515C-78BE-DD3F-B4394712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/>
          <a:lstStyle/>
          <a:p>
            <a:pPr algn="ctr" eaLnBrk="1" hangingPunct="1"/>
            <a:r>
              <a:rPr lang="pt-PT" sz="2400" b="1" dirty="0"/>
              <a:t>Detecção de fraudes na utilização de um cartão de crédito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847386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C8EC-4541-A115-A0E4-65A2DDF6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A338A11-4D07-FD6B-6BB1-EB43543D6A97}"/>
              </a:ext>
            </a:extLst>
          </p:cNvPr>
          <p:cNvSpPr txBox="1"/>
          <p:nvPr/>
        </p:nvSpPr>
        <p:spPr>
          <a:xfrm>
            <a:off x="246797" y="1280615"/>
            <a:ext cx="85344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b="1" dirty="0"/>
              <a:t>Resultados e Benefícios</a:t>
            </a:r>
          </a:p>
          <a:p>
            <a:endParaRPr lang="pt-PT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400" b="1" dirty="0"/>
              <a:t>Redução de Perdas Financeiras</a:t>
            </a:r>
            <a:r>
              <a:rPr lang="pt-PT" sz="2400" dirty="0"/>
              <a:t> – Deteção precoce de fraudes minimiza prejuízos.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400" b="1" dirty="0"/>
              <a:t>Maior Segurança para Clientes</a:t>
            </a:r>
            <a:r>
              <a:rPr lang="pt-PT" sz="2400" dirty="0"/>
              <a:t> – Proteção contra acessos não autorizados aos cartões.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400" b="1" dirty="0"/>
              <a:t>Menos Bloqueios Indevidos</a:t>
            </a:r>
            <a:r>
              <a:rPr lang="pt-PT" sz="2400" dirty="0"/>
              <a:t> – O modelo aprende a distinguir compras legítimas de suspeitas.</a:t>
            </a:r>
          </a:p>
          <a:p>
            <a:pPr>
              <a:buFont typeface="Arial" panose="020B0604020202020204" pitchFamily="34" charset="0"/>
              <a:buChar char="•"/>
            </a:pPr>
            <a:endParaRPr lang="pt-P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PT" sz="2400" b="1" dirty="0"/>
              <a:t>Monitorização Automática</a:t>
            </a:r>
            <a:r>
              <a:rPr lang="pt-PT" sz="2400" dirty="0"/>
              <a:t> – O sistema analisa todas as transações sem necessidade de intervenção manual.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E7E003-BA5C-0DCB-899D-945964EFC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915400" cy="838200"/>
          </a:xfrm>
        </p:spPr>
        <p:txBody>
          <a:bodyPr/>
          <a:lstStyle/>
          <a:p>
            <a:pPr algn="ctr" eaLnBrk="1" hangingPunct="1"/>
            <a:r>
              <a:rPr lang="pt-PT" sz="2400" b="1" dirty="0"/>
              <a:t>Detecção de fraudes na utilização de um cartão de crédito</a:t>
            </a:r>
            <a:endParaRPr lang="pt-PT" sz="4800" dirty="0"/>
          </a:p>
        </p:txBody>
      </p:sp>
    </p:spTree>
    <p:extLst>
      <p:ext uri="{BB962C8B-B14F-4D97-AF65-F5344CB8AC3E}">
        <p14:creationId xmlns:p14="http://schemas.microsoft.com/office/powerpoint/2010/main" val="85989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nger pointing at a digital screen&#10;&#10;Description automatically generated">
            <a:extLst>
              <a:ext uri="{FF2B5EF4-FFF2-40B4-BE49-F238E27FC236}">
                <a16:creationId xmlns:a16="http://schemas.microsoft.com/office/drawing/2014/main" id="{9AC5F1FC-C6C1-EC56-ABC6-F18AA18B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754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B397C-AE96-ECCA-EB71-F2CCC05C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BCDBF45-801B-5775-599E-240F35D4AEA0}"/>
              </a:ext>
            </a:extLst>
          </p:cNvPr>
          <p:cNvSpPr txBox="1"/>
          <p:nvPr/>
        </p:nvSpPr>
        <p:spPr>
          <a:xfrm>
            <a:off x="381000" y="2057400"/>
            <a:ext cx="8534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dirty="0"/>
              <a:t>Empresas e organizações enfrentam um aumento constante de ciberataques, como tentativas de intrusão, ataques de negação de serviço (</a:t>
            </a:r>
            <a:r>
              <a:rPr lang="pt-PT" sz="2400" dirty="0" err="1"/>
              <a:t>DDoS</a:t>
            </a:r>
            <a:r>
              <a:rPr lang="pt-PT" sz="2400" dirty="0"/>
              <a:t>) e exploração de vulnerabilidades. </a:t>
            </a:r>
          </a:p>
          <a:p>
            <a:pPr algn="just"/>
            <a:r>
              <a:rPr lang="pt-PT" sz="2400" dirty="0"/>
              <a:t>Um dos desafios na segurança informática é </a:t>
            </a:r>
            <a:r>
              <a:rPr lang="pt-PT" sz="2400" b="1" dirty="0"/>
              <a:t>prever quando ocorrerá o próximo ataque</a:t>
            </a:r>
            <a:r>
              <a:rPr lang="pt-PT" sz="2400" dirty="0"/>
              <a:t>, permitindo que as equipas de segurança adotem medidas preventivas. </a:t>
            </a:r>
          </a:p>
          <a:p>
            <a:pPr algn="just"/>
            <a:r>
              <a:rPr lang="pt-PT" sz="2400" dirty="0"/>
              <a:t>Se for possível estimar com precisão o tempo até a próxima tentativa de ataque, as defesas podem ser ajustadas </a:t>
            </a:r>
            <a:r>
              <a:rPr lang="pt-PT" sz="2400" dirty="0" err="1"/>
              <a:t>proativamente</a:t>
            </a:r>
            <a:r>
              <a:rPr lang="pt-PT" sz="2400" dirty="0"/>
              <a:t>, reduzindo o impacto de potenciais violações.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60FD33-217C-2A16-C25C-A1BF3F79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4180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Previsão do Tempo de Ocorrência de um Ataque Cibernético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66111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0D1B-EDD2-55E0-6F2B-0F3B1C75E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18E07CF-A5E9-7785-5548-38706C163D59}"/>
              </a:ext>
            </a:extLst>
          </p:cNvPr>
          <p:cNvSpPr txBox="1"/>
          <p:nvPr/>
        </p:nvSpPr>
        <p:spPr>
          <a:xfrm>
            <a:off x="152400" y="1412144"/>
            <a:ext cx="85344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Este problema requer a </a:t>
            </a:r>
            <a:r>
              <a:rPr lang="pt-PT" sz="2400" b="1" i="0" u="none" strike="noStrike" dirty="0">
                <a:solidFill>
                  <a:srgbClr val="000000"/>
                </a:solidFill>
                <a:effectLst/>
              </a:rPr>
              <a:t>previsão de um valor contínuo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: o tempo até que ocorra o próximo ataque cibernético. Assim, trata-se de um caso de </a:t>
            </a:r>
            <a:r>
              <a:rPr lang="pt-PT" sz="2400" b="1" i="0" u="none" strike="noStrike" dirty="0">
                <a:solidFill>
                  <a:srgbClr val="000000"/>
                </a:solidFill>
                <a:effectLst/>
              </a:rPr>
              <a:t>Regressão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, onde o modelo analisa padrões históricos de ataques e fatores contextuais para estimar o intervalo de tempo entre eventos maliciosos.</a:t>
            </a:r>
          </a:p>
          <a:p>
            <a:pPr algn="l"/>
            <a:endParaRPr lang="pt-PT" sz="2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O modelo pode ser treinado com base em dados históricos, considerando variáveis como: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Frequência de ataques anteriores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Tipo de ataque detetado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Volume de tráfego anómalo na rede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Número de vulnerabilidades ativas no sistema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Tendências sazonais de ataques em determinados períodos do ano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64AE33D-9E23-5EC0-3113-251011F1D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4180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Previsão do Tempo de Ocorrência de um Ataque Cibernético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8641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4E62-372E-257E-3D5F-2AAAB9EE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4A9B514-2E3A-ECB2-1967-EB461C171263}"/>
              </a:ext>
            </a:extLst>
          </p:cNvPr>
          <p:cNvSpPr txBox="1"/>
          <p:nvPr/>
        </p:nvSpPr>
        <p:spPr>
          <a:xfrm>
            <a:off x="76200" y="1242350"/>
            <a:ext cx="85344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Padrões Irregulares – Os ataques cibernéticos podem não seguir padrões fixos, tornando difícil prever com exatidão o tempo exato até o próximo evento.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Evolução das Ameaças – Novas técnicas de ataque podem surgir, tornando os dados históricos menos representativos do comportamento futuro dos invasores.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Influência de Fatores Externos – Eventos globais, como divulgação de novas vulnerabilidades ou tensões políticas, podem afetar a frequência dos ataques, o que pode ser difícil de modelar.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Qualidade dos Dados – </a:t>
            </a:r>
            <a:r>
              <a:rPr lang="pt-PT" sz="2000" b="0" i="0" u="none" strike="noStrike" dirty="0" err="1">
                <a:solidFill>
                  <a:srgbClr val="000000"/>
                </a:solidFill>
                <a:effectLst/>
              </a:rPr>
              <a:t>Logs</a:t>
            </a: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 de segurança podem conter lacunas ou falsos positivos, afetando a precisão das previsões.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Tempo de Resposta Rápido – O modelo precisa de fornecer previsões em tempo útil para que as equipas de segurança possam agir antes que um ataque ocorra.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1AD9125-4DFC-61AF-CB2E-10AC5ED86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04150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Previsão do Tempo de Ocorrência de um Ataque Cibernético</a:t>
            </a:r>
            <a:br>
              <a:rPr lang="pt-PT" sz="2000" b="1" dirty="0"/>
            </a:br>
            <a:r>
              <a:rPr lang="pt-PT" sz="2000" b="1" dirty="0"/>
              <a:t>Desafios do Modelo</a:t>
            </a:r>
          </a:p>
        </p:txBody>
      </p:sp>
    </p:spTree>
    <p:extLst>
      <p:ext uri="{BB962C8B-B14F-4D97-AF65-F5344CB8AC3E}">
        <p14:creationId xmlns:p14="http://schemas.microsoft.com/office/powerpoint/2010/main" val="3131670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nger pointing at a digital screen&#10;&#10;Description automatically generated">
            <a:extLst>
              <a:ext uri="{FF2B5EF4-FFF2-40B4-BE49-F238E27FC236}">
                <a16:creationId xmlns:a16="http://schemas.microsoft.com/office/drawing/2014/main" id="{9AC5F1FC-C6C1-EC56-ABC6-F18AA18B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23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54A5-F965-EE1F-34EE-F9E383122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2ACCB6A-3CE6-CF6D-521A-28BD6794C0E6}"/>
              </a:ext>
            </a:extLst>
          </p:cNvPr>
          <p:cNvSpPr txBox="1"/>
          <p:nvPr/>
        </p:nvSpPr>
        <p:spPr>
          <a:xfrm>
            <a:off x="152400" y="1600200"/>
            <a:ext cx="853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Empresas e instituições armazenam informações sensíveis em sistemas internos que devem ser protegidos contra acessos não autorizados. </a:t>
            </a:r>
          </a:p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No entanto, ataques internos e externos podem comprometer esses dados. </a:t>
            </a:r>
          </a:p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A deteção manual de acessos suspeitos é inviável devido ao grande volume de registos de login e atividades dos utilizadores. </a:t>
            </a:r>
          </a:p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Assim, é necessário um sistema que identifique </a:t>
            </a:r>
            <a:r>
              <a:rPr lang="pt-PT" sz="2400" dirty="0">
                <a:solidFill>
                  <a:srgbClr val="000000"/>
                </a:solidFill>
              </a:rPr>
              <a:t>Irregularidades n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os padrões de acesso, ajudando as equipas de segurança a responder rapidamente a possíveis ameaças.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7F72116-8C05-3BBB-953B-ECEC963A4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84180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Deteção de Irregularidades em Acessos a Sistemas Corporativos</a:t>
            </a:r>
          </a:p>
        </p:txBody>
      </p:sp>
    </p:spTree>
    <p:extLst>
      <p:ext uri="{BB962C8B-B14F-4D97-AF65-F5344CB8AC3E}">
        <p14:creationId xmlns:p14="http://schemas.microsoft.com/office/powerpoint/2010/main" val="4027351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E47E3-0FD5-99B4-6199-80B29D819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EC934E2-3A27-030F-6BC8-1949A79D6842}"/>
              </a:ext>
            </a:extLst>
          </p:cNvPr>
          <p:cNvSpPr txBox="1"/>
          <p:nvPr/>
        </p:nvSpPr>
        <p:spPr>
          <a:xfrm>
            <a:off x="152400" y="1386471"/>
            <a:ext cx="85344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Este problema envolve a identificação de comportamentos anormais sem que haja, necessariamente, exemplos prévios de ataques específicos. Para isso, o modelo precisa de analisar os padrões normais de acesso dos utilizadores e </a:t>
            </a:r>
            <a:r>
              <a:rPr lang="pt-PT" b="1" i="0" u="none" strike="noStrike" dirty="0">
                <a:solidFill>
                  <a:srgbClr val="000000"/>
                </a:solidFill>
                <a:effectLst/>
              </a:rPr>
              <a:t>sinalizar atividades que se desviam desses padrões</a:t>
            </a: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. Como o objetivo não é classificar eventos previamente conhecidos, mas sim descobrir novas ameaças, esta </a:t>
            </a:r>
            <a:r>
              <a:rPr lang="pt-PT" b="1" i="0" u="none" strike="noStrike" dirty="0">
                <a:solidFill>
                  <a:srgbClr val="000000"/>
                </a:solidFill>
                <a:effectLst/>
              </a:rPr>
              <a:t>abordagem é baseada em Descoberta de Conhecimento</a:t>
            </a: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, mais especificamente na </a:t>
            </a:r>
            <a:r>
              <a:rPr lang="pt-PT" b="1" i="0" u="none" strike="noStrike" dirty="0">
                <a:solidFill>
                  <a:srgbClr val="000000"/>
                </a:solidFill>
                <a:effectLst/>
              </a:rPr>
              <a:t>deteção de anomalias</a:t>
            </a: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endParaRPr lang="pt-PT" sz="24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1" i="0" u="none" strike="noStrike" dirty="0">
                <a:solidFill>
                  <a:srgbClr val="000000"/>
                </a:solidFill>
                <a:effectLst/>
              </a:rPr>
              <a:t>O modelo analisará dados como:</a:t>
            </a:r>
          </a:p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Horário de login dos utilizadores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Dispositivos e locais habituais de acesso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Número de tentativas de login falhadas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Comandos e ficheiros acedidos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Volume de dados transferidos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Se um utilizador apresentar um comportamento significativamente diferente do seu padrão normal (por exemplo, um login a partir de um país incomum ou um acesso massivo a ficheiros confidenciais), o sistema deve gerar um alerta para investigação.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B0BA19-CCE9-B630-ED32-1679E5D3C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Deteção de Irregularidades em Acessos a Sistemas Corporativos</a:t>
            </a:r>
            <a:br>
              <a:rPr lang="pt-PT" sz="2000" b="1" dirty="0"/>
            </a:br>
            <a:r>
              <a:rPr lang="pt-PT" sz="2000" b="1" dirty="0"/>
              <a:t>Modelo Adequado para a Solução</a:t>
            </a:r>
          </a:p>
        </p:txBody>
      </p:sp>
    </p:spTree>
    <p:extLst>
      <p:ext uri="{BB962C8B-B14F-4D97-AF65-F5344CB8AC3E}">
        <p14:creationId xmlns:p14="http://schemas.microsoft.com/office/powerpoint/2010/main" val="41717009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41A9-FB4C-F0C1-EADF-F53E7754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4EFC4BF-789E-1A80-DBC1-3F10BCF34AEC}"/>
              </a:ext>
            </a:extLst>
          </p:cNvPr>
          <p:cNvSpPr txBox="1"/>
          <p:nvPr/>
        </p:nvSpPr>
        <p:spPr>
          <a:xfrm>
            <a:off x="152400" y="1386471"/>
            <a:ext cx="8534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Definição do que é uma Anomalia – Nem toda atividade incomum é maliciosa. O modelo deve evitar falsos positivos, como viagens legítimas de funcionários.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Evolução dos Comportamentos – Os padrões normais de acesso dos utilizadores podem mudar ao longo do tempo, exigindo um modelo adaptável.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Dados </a:t>
            </a:r>
            <a:r>
              <a:rPr lang="pt-PT" b="0" i="0" u="none" strike="noStrike" dirty="0" err="1">
                <a:solidFill>
                  <a:srgbClr val="000000"/>
                </a:solidFill>
                <a:effectLst/>
              </a:rPr>
              <a:t>Desbalanceados</a:t>
            </a: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 – A maioria dos acessos será legítima, tornando difícil a deteção de ataques raros e sofisticados.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Ambientes Dinâmicos – Empresas grandes têm milhares de utilizadores e dispositivos, o que pode gerar um volume enorme de dados para análise em tempo real.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Privacidade e Ética – O modelo deve garantir que a monitorização dos acessos respeita as normas de proteção de dados e privacidade dos funcionários..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3C861DD-D33E-502E-A789-B50389244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Deteção de Irregularidades em Acessos a Sistemas Corporativos</a:t>
            </a:r>
            <a:br>
              <a:rPr lang="pt-PT" sz="2000" b="1" dirty="0"/>
            </a:br>
            <a:r>
              <a:rPr lang="pt-PT" sz="2000" b="1" dirty="0"/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48428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371600"/>
          </a:xfrm>
        </p:spPr>
        <p:txBody>
          <a:bodyPr/>
          <a:lstStyle/>
          <a:p>
            <a:r>
              <a:rPr lang="pt-PT" dirty="0"/>
              <a:t>Ideia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8" y="5169653"/>
            <a:ext cx="3309425" cy="10191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PT" sz="2800" dirty="0"/>
              <a:t>Tráfego de rede,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sz="2800" dirty="0"/>
              <a:t>Ficheiros, </a:t>
            </a:r>
            <a:r>
              <a:rPr lang="pt-PT" sz="2800" dirty="0" err="1"/>
              <a:t>logs</a:t>
            </a:r>
            <a:r>
              <a:rPr lang="pt-PT" sz="2800" dirty="0"/>
              <a:t>, etc.</a:t>
            </a:r>
          </a:p>
        </p:txBody>
      </p:sp>
      <p:pic>
        <p:nvPicPr>
          <p:cNvPr id="34819" name="Picture 3" descr="C:\Users\VLOBO\AppData\Local\Microsoft\Windows\Temporary Internet Files\Content.IE5\0DOGRA2H\MC900233935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759831"/>
            <a:ext cx="2133600" cy="23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47363" y="2987167"/>
            <a:ext cx="23166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X</a:t>
            </a:r>
            <a:r>
              <a:rPr lang="pt-PT" baseline="-25000" dirty="0"/>
              <a:t>1</a:t>
            </a:r>
            <a:r>
              <a:rPr lang="pt-PT" dirty="0"/>
              <a:t>=[a</a:t>
            </a:r>
            <a:r>
              <a:rPr lang="pt-PT" baseline="-25000" dirty="0"/>
              <a:t>1</a:t>
            </a:r>
            <a:r>
              <a:rPr lang="pt-PT" dirty="0"/>
              <a:t>, b</a:t>
            </a:r>
            <a:r>
              <a:rPr lang="pt-PT" baseline="-25000" dirty="0"/>
              <a:t>1</a:t>
            </a:r>
            <a:r>
              <a:rPr lang="pt-PT" dirty="0"/>
              <a:t>, c</a:t>
            </a:r>
            <a:r>
              <a:rPr lang="pt-PT" baseline="-25000" dirty="0"/>
              <a:t>1</a:t>
            </a:r>
            <a:r>
              <a:rPr lang="pt-PT" dirty="0"/>
              <a:t>, d</a:t>
            </a:r>
            <a:r>
              <a:rPr lang="pt-PT" baseline="-25000" dirty="0"/>
              <a:t>1</a:t>
            </a:r>
            <a:r>
              <a:rPr lang="pt-PT" dirty="0"/>
              <a:t>, e</a:t>
            </a:r>
            <a:r>
              <a:rPr lang="pt-PT" baseline="-25000" dirty="0"/>
              <a:t>1</a:t>
            </a:r>
            <a:r>
              <a:rPr lang="pt-PT" dirty="0"/>
              <a:t> ]</a:t>
            </a:r>
          </a:p>
          <a:p>
            <a:r>
              <a:rPr lang="pt-PT" dirty="0"/>
              <a:t>X</a:t>
            </a:r>
            <a:r>
              <a:rPr lang="pt-PT" baseline="-25000" dirty="0"/>
              <a:t>2</a:t>
            </a:r>
            <a:r>
              <a:rPr lang="pt-PT" dirty="0"/>
              <a:t>=[a</a:t>
            </a:r>
            <a:r>
              <a:rPr lang="pt-PT" baseline="-25000" dirty="0"/>
              <a:t>2</a:t>
            </a:r>
            <a:r>
              <a:rPr lang="pt-PT" dirty="0"/>
              <a:t>, b</a:t>
            </a:r>
            <a:r>
              <a:rPr lang="pt-PT" baseline="-25000" dirty="0"/>
              <a:t>2</a:t>
            </a:r>
            <a:r>
              <a:rPr lang="pt-PT" dirty="0"/>
              <a:t>, c</a:t>
            </a:r>
            <a:r>
              <a:rPr lang="pt-PT" baseline="-25000" dirty="0"/>
              <a:t>2</a:t>
            </a:r>
            <a:r>
              <a:rPr lang="pt-PT" dirty="0"/>
              <a:t>, d</a:t>
            </a:r>
            <a:r>
              <a:rPr lang="pt-PT" baseline="-25000" dirty="0"/>
              <a:t>2</a:t>
            </a:r>
            <a:r>
              <a:rPr lang="pt-PT" dirty="0"/>
              <a:t>, e</a:t>
            </a:r>
            <a:r>
              <a:rPr lang="pt-PT" baseline="-25000" dirty="0"/>
              <a:t>2</a:t>
            </a:r>
            <a:r>
              <a:rPr lang="pt-PT" dirty="0"/>
              <a:t> ]</a:t>
            </a:r>
          </a:p>
          <a:p>
            <a:r>
              <a:rPr lang="pt-PT" dirty="0"/>
              <a:t>X</a:t>
            </a:r>
            <a:r>
              <a:rPr lang="pt-PT" baseline="-25000" dirty="0"/>
              <a:t>3</a:t>
            </a:r>
            <a:r>
              <a:rPr lang="pt-PT" dirty="0"/>
              <a:t>=[a</a:t>
            </a:r>
            <a:r>
              <a:rPr lang="pt-PT" baseline="-25000" dirty="0"/>
              <a:t>3</a:t>
            </a:r>
            <a:r>
              <a:rPr lang="pt-PT" dirty="0"/>
              <a:t>, b</a:t>
            </a:r>
            <a:r>
              <a:rPr lang="pt-PT" baseline="-25000" dirty="0"/>
              <a:t>3</a:t>
            </a:r>
            <a:r>
              <a:rPr lang="pt-PT" dirty="0"/>
              <a:t>, c</a:t>
            </a:r>
            <a:r>
              <a:rPr lang="pt-PT" baseline="-25000" dirty="0"/>
              <a:t>3</a:t>
            </a:r>
            <a:r>
              <a:rPr lang="pt-PT" dirty="0"/>
              <a:t>, d</a:t>
            </a:r>
            <a:r>
              <a:rPr lang="pt-PT" baseline="-25000" dirty="0"/>
              <a:t>3</a:t>
            </a:r>
            <a:r>
              <a:rPr lang="pt-PT" dirty="0"/>
              <a:t>, e</a:t>
            </a:r>
            <a:r>
              <a:rPr lang="pt-PT" baseline="-25000" dirty="0"/>
              <a:t>3</a:t>
            </a:r>
            <a:r>
              <a:rPr lang="pt-PT" dirty="0"/>
              <a:t> ]</a:t>
            </a:r>
          </a:p>
          <a:p>
            <a:r>
              <a:rPr lang="pt-PT" dirty="0"/>
              <a:t>X</a:t>
            </a:r>
            <a:r>
              <a:rPr lang="pt-PT" baseline="-25000" dirty="0"/>
              <a:t>4</a:t>
            </a:r>
            <a:r>
              <a:rPr lang="pt-PT" dirty="0"/>
              <a:t>=[a</a:t>
            </a:r>
            <a:r>
              <a:rPr lang="pt-PT" baseline="-25000" dirty="0"/>
              <a:t>4</a:t>
            </a:r>
            <a:r>
              <a:rPr lang="pt-PT" dirty="0"/>
              <a:t>, b</a:t>
            </a:r>
            <a:r>
              <a:rPr lang="pt-PT" baseline="-25000" dirty="0"/>
              <a:t>4</a:t>
            </a:r>
            <a:r>
              <a:rPr lang="pt-PT" dirty="0"/>
              <a:t>, c</a:t>
            </a:r>
            <a:r>
              <a:rPr lang="pt-PT" baseline="-25000" dirty="0"/>
              <a:t>4</a:t>
            </a:r>
            <a:r>
              <a:rPr lang="pt-PT" dirty="0"/>
              <a:t>, d</a:t>
            </a:r>
            <a:r>
              <a:rPr lang="pt-PT" baseline="-25000" dirty="0"/>
              <a:t>4</a:t>
            </a:r>
            <a:r>
              <a:rPr lang="pt-PT" dirty="0"/>
              <a:t>, e</a:t>
            </a:r>
            <a:r>
              <a:rPr lang="pt-PT" baseline="-25000" dirty="0"/>
              <a:t>4</a:t>
            </a:r>
            <a:r>
              <a:rPr lang="pt-PT" dirty="0"/>
              <a:t> ]</a:t>
            </a:r>
          </a:p>
          <a:p>
            <a:r>
              <a:rPr lang="pt-PT" dirty="0"/>
              <a:t>X</a:t>
            </a:r>
            <a:r>
              <a:rPr lang="pt-PT" baseline="-25000" dirty="0"/>
              <a:t>5</a:t>
            </a:r>
            <a:r>
              <a:rPr lang="pt-PT" dirty="0"/>
              <a:t>=[a</a:t>
            </a:r>
            <a:r>
              <a:rPr lang="pt-PT" baseline="-25000" dirty="0"/>
              <a:t>5</a:t>
            </a:r>
            <a:r>
              <a:rPr lang="pt-PT" dirty="0"/>
              <a:t>, b</a:t>
            </a:r>
            <a:r>
              <a:rPr lang="pt-PT" baseline="-25000" dirty="0"/>
              <a:t>5</a:t>
            </a:r>
            <a:r>
              <a:rPr lang="pt-PT" dirty="0"/>
              <a:t>, c</a:t>
            </a:r>
            <a:r>
              <a:rPr lang="pt-PT" baseline="-25000" dirty="0"/>
              <a:t>5</a:t>
            </a:r>
            <a:r>
              <a:rPr lang="pt-PT" dirty="0"/>
              <a:t>, d</a:t>
            </a:r>
            <a:r>
              <a:rPr lang="pt-PT" baseline="-25000" dirty="0"/>
              <a:t>5</a:t>
            </a:r>
            <a:r>
              <a:rPr lang="pt-PT" dirty="0"/>
              <a:t>, e</a:t>
            </a:r>
            <a:r>
              <a:rPr lang="pt-PT" baseline="-25000" dirty="0"/>
              <a:t>5</a:t>
            </a:r>
            <a:r>
              <a:rPr lang="pt-PT" dirty="0"/>
              <a:t> ]</a:t>
            </a:r>
          </a:p>
        </p:txBody>
      </p:sp>
      <p:sp>
        <p:nvSpPr>
          <p:cNvPr id="5" name="Curved Down Arrow 4"/>
          <p:cNvSpPr/>
          <p:nvPr/>
        </p:nvSpPr>
        <p:spPr bwMode="auto">
          <a:xfrm>
            <a:off x="2666999" y="2424324"/>
            <a:ext cx="1219200" cy="532136"/>
          </a:xfrm>
          <a:prstGeom prst="curved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9817705">
            <a:off x="5980800" y="2489347"/>
            <a:ext cx="1009809" cy="3355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5669" y="1878349"/>
            <a:ext cx="15953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i="1" dirty="0"/>
              <a:t>X</a:t>
            </a:r>
            <a:r>
              <a:rPr lang="pt-PT" i="1" baseline="-25000" dirty="0"/>
              <a:t>3 </a:t>
            </a:r>
            <a:r>
              <a:rPr lang="pt-PT" dirty="0"/>
              <a:t>é parecido</a:t>
            </a:r>
          </a:p>
          <a:p>
            <a:r>
              <a:rPr lang="pt-PT" dirty="0"/>
              <a:t>com </a:t>
            </a:r>
            <a:r>
              <a:rPr lang="pt-PT" i="1" dirty="0"/>
              <a:t>Y</a:t>
            </a:r>
            <a:r>
              <a:rPr lang="pt-PT" dirty="0"/>
              <a:t>.</a:t>
            </a:r>
          </a:p>
          <a:p>
            <a:r>
              <a:rPr lang="pt-PT" dirty="0"/>
              <a:t>logo deve </a:t>
            </a:r>
          </a:p>
          <a:p>
            <a:r>
              <a:rPr lang="pt-PT" dirty="0"/>
              <a:t>ser um vírus,</a:t>
            </a:r>
          </a:p>
          <a:p>
            <a:r>
              <a:rPr lang="pt-PT" dirty="0"/>
              <a:t>ou um ataque</a:t>
            </a:r>
          </a:p>
        </p:txBody>
      </p:sp>
      <p:sp>
        <p:nvSpPr>
          <p:cNvPr id="12" name="Right Arrow 11"/>
          <p:cNvSpPr/>
          <p:nvPr/>
        </p:nvSpPr>
        <p:spPr bwMode="auto">
          <a:xfrm rot="1799026">
            <a:off x="6077182" y="4694373"/>
            <a:ext cx="1009809" cy="335507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0288" y="4862126"/>
            <a:ext cx="1937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i="1" dirty="0"/>
              <a:t>X</a:t>
            </a:r>
            <a:r>
              <a:rPr lang="pt-PT" i="1" baseline="-25000" dirty="0"/>
              <a:t>4</a:t>
            </a:r>
            <a:r>
              <a:rPr lang="pt-PT" baseline="-25000" dirty="0"/>
              <a:t> </a:t>
            </a:r>
            <a:r>
              <a:rPr lang="pt-PT" dirty="0"/>
              <a:t>é muito diferente</a:t>
            </a:r>
          </a:p>
          <a:p>
            <a:r>
              <a:rPr lang="pt-PT" dirty="0"/>
              <a:t>dos outros.</a:t>
            </a:r>
          </a:p>
          <a:p>
            <a:r>
              <a:rPr lang="pt-PT" dirty="0"/>
              <a:t>logo pode </a:t>
            </a:r>
          </a:p>
          <a:p>
            <a:r>
              <a:rPr lang="pt-PT" dirty="0"/>
              <a:t>ser um vírus,</a:t>
            </a:r>
          </a:p>
          <a:p>
            <a:r>
              <a:rPr lang="pt-PT" dirty="0"/>
              <a:t>ou um ataque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51861" y="1970681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solidFill>
                  <a:srgbClr val="FF0000"/>
                </a:solidFill>
              </a:rPr>
              <a:t>Extracção de dados</a:t>
            </a:r>
          </a:p>
          <a:p>
            <a:r>
              <a:rPr lang="pt-PT" dirty="0">
                <a:solidFill>
                  <a:srgbClr val="FF0000"/>
                </a:solidFill>
              </a:rPr>
              <a:t>ETL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5979" y="1733770"/>
            <a:ext cx="1646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Datamining</a:t>
            </a:r>
            <a:endParaRPr lang="pt-PT" dirty="0">
              <a:solidFill>
                <a:srgbClr val="FF0000"/>
              </a:solidFill>
            </a:endParaRPr>
          </a:p>
          <a:p>
            <a:r>
              <a:rPr lang="pt-PT" dirty="0">
                <a:solidFill>
                  <a:srgbClr val="FF0000"/>
                </a:solidFill>
              </a:rPr>
              <a:t>Preditivo </a:t>
            </a:r>
          </a:p>
          <a:p>
            <a:r>
              <a:rPr lang="pt-PT" dirty="0">
                <a:solidFill>
                  <a:srgbClr val="FF0000"/>
                </a:solidFill>
              </a:rPr>
              <a:t>(classificação)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3380" y="4798093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>
                <a:solidFill>
                  <a:srgbClr val="FF0000"/>
                </a:solidFill>
              </a:rPr>
              <a:t>Datamining</a:t>
            </a:r>
            <a:endParaRPr lang="pt-PT" dirty="0">
              <a:solidFill>
                <a:srgbClr val="FF0000"/>
              </a:solidFill>
            </a:endParaRPr>
          </a:p>
          <a:p>
            <a:r>
              <a:rPr lang="pt-PT" dirty="0">
                <a:solidFill>
                  <a:srgbClr val="FF0000"/>
                </a:solidFill>
              </a:rPr>
              <a:t>Exploratório </a:t>
            </a:r>
          </a:p>
          <a:p>
            <a:r>
              <a:rPr lang="pt-PT" dirty="0">
                <a:solidFill>
                  <a:srgbClr val="FF0000"/>
                </a:solidFill>
              </a:rPr>
              <a:t>(</a:t>
            </a:r>
            <a:r>
              <a:rPr lang="pt-PT" dirty="0" err="1">
                <a:solidFill>
                  <a:srgbClr val="FF0000"/>
                </a:solidFill>
              </a:rPr>
              <a:t>clustering</a:t>
            </a:r>
            <a:r>
              <a:rPr lang="pt-PT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81861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nger pointing at a digital screen&#10;&#10;Description automatically generated">
            <a:extLst>
              <a:ext uri="{FF2B5EF4-FFF2-40B4-BE49-F238E27FC236}">
                <a16:creationId xmlns:a16="http://schemas.microsoft.com/office/drawing/2014/main" id="{9AC5F1FC-C6C1-EC56-ABC6-F18AA18B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203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BAD40-87C1-73A6-B29B-5A636BAD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42C212B-E7C1-18BC-2290-34A9D185787E}"/>
              </a:ext>
            </a:extLst>
          </p:cNvPr>
          <p:cNvSpPr txBox="1"/>
          <p:nvPr/>
        </p:nvSpPr>
        <p:spPr>
          <a:xfrm>
            <a:off x="152400" y="1386471"/>
            <a:ext cx="853440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As empresas lidam com riscos internos, como o vazamento de informações confidenciais, acessos indevidos a sistemas críticos e comportamentos suspeitos de funcionários ou colaboradores. Para mitigar esses riscos, é essencial agrupar os utilizadores da organização com base nos seus padrões de comportamento, identificando grupos de maior risco e permitindo a adoção de medidas preventivas.</a:t>
            </a:r>
          </a:p>
          <a:p>
            <a:pPr algn="just"/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000" dirty="0">
                <a:solidFill>
                  <a:srgbClr val="000000"/>
                </a:solidFill>
              </a:rPr>
              <a:t>O</a:t>
            </a: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 Agrupamento permite categorizar os utilizadores conforme a sua atividade dentro do sistema, distinguindo padrões normais de possíveis ameaças internas.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A5554C6-4EF5-21A7-1603-87A6D3219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Agrupamento de Utilizadores para Prevenção de Ameaças Internas</a:t>
            </a:r>
          </a:p>
        </p:txBody>
      </p:sp>
    </p:spTree>
    <p:extLst>
      <p:ext uri="{BB962C8B-B14F-4D97-AF65-F5344CB8AC3E}">
        <p14:creationId xmlns:p14="http://schemas.microsoft.com/office/powerpoint/2010/main" val="158852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C171E-0130-109B-67BD-206165E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83AB5A8-1CF7-1B9B-B2B8-70D5C79032B1}"/>
              </a:ext>
            </a:extLst>
          </p:cNvPr>
          <p:cNvSpPr txBox="1"/>
          <p:nvPr/>
        </p:nvSpPr>
        <p:spPr>
          <a:xfrm>
            <a:off x="152400" y="1386471"/>
            <a:ext cx="8534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Este problema insere-se na Descoberta de Conhecimento, pois o objetivo não é prever um evento específico, mas identificar padrões e criar grupos distintos de utilizadores com base nas suas interações. Neste caso, utiliza-se Segmentação de Bases de Dados, um processo que agrupa indivíduos com comportamentos semelhantes, sem que haja rótulos prévios nos dados.</a:t>
            </a:r>
          </a:p>
          <a:p>
            <a:pPr algn="just"/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O modelo analisa variáveis como:</a:t>
            </a:r>
          </a:p>
          <a:p>
            <a:pPr algn="just"/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Frequência e horário de acessos aos sistemas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Tipos de ficheiros manipulados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Recursos e bases de dados acedidos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Utilização de dispositivos externos (USB, discos externos, etc.)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Tentativas de acesso não autorizadas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F974A9-A7EB-DC95-EC81-691FE9FF5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Agrupamento de Utilizadores para Prevenção de Ameaças Internas-</a:t>
            </a:r>
            <a:br>
              <a:rPr lang="pt-PT" sz="2000" b="1" dirty="0"/>
            </a:br>
            <a:r>
              <a:rPr lang="pt-PT" sz="2000" b="1" dirty="0"/>
              <a:t>Modelo Adequado</a:t>
            </a:r>
          </a:p>
        </p:txBody>
      </p:sp>
    </p:spTree>
    <p:extLst>
      <p:ext uri="{BB962C8B-B14F-4D97-AF65-F5344CB8AC3E}">
        <p14:creationId xmlns:p14="http://schemas.microsoft.com/office/powerpoint/2010/main" val="2123414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892D-5E04-6602-F5C2-1A36DF26D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55AF1D-87FD-19E7-BD4E-B9F5FFFD416C}"/>
              </a:ext>
            </a:extLst>
          </p:cNvPr>
          <p:cNvSpPr txBox="1"/>
          <p:nvPr/>
        </p:nvSpPr>
        <p:spPr>
          <a:xfrm>
            <a:off x="152400" y="1386471"/>
            <a:ext cx="8534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Após a segmentação, os utilizadores podem ser agrupados em diferentes perfis, como:</a:t>
            </a:r>
          </a:p>
          <a:p>
            <a:pPr algn="just"/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Utilizadores padrão – Funcionários com acessos normais e sem comportamentos suspeitos.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Utilizadores privilegiados – Administradores de sistema ou gestores com permissões avançadas.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Utilizadores de risco – Funcionários com comportamentos anómalos, como acessos fora do horário habitual ou tentativa de extração massiva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b="0" i="0" u="none" strike="noStrike" dirty="0">
                <a:solidFill>
                  <a:srgbClr val="000000"/>
                </a:solidFill>
                <a:effectLst/>
              </a:rPr>
              <a:t>Este agrupamento permite que as equipas de segurança reforcem medidas para os segmentos de maior risco, como a implementação de alertas automáticos ou a revisão de permissões de acesso.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8E1255-FEE6-82DF-2338-B39467A2B9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Agrupamento de Utilizadores para Prevenção de Ameaças Internas-</a:t>
            </a:r>
            <a:br>
              <a:rPr lang="pt-PT" sz="2000" b="1" dirty="0"/>
            </a:br>
            <a:r>
              <a:rPr lang="pt-PT" sz="2000" b="1" dirty="0"/>
              <a:t>Modelo Adequado</a:t>
            </a:r>
          </a:p>
        </p:txBody>
      </p:sp>
    </p:spTree>
    <p:extLst>
      <p:ext uri="{BB962C8B-B14F-4D97-AF65-F5344CB8AC3E}">
        <p14:creationId xmlns:p14="http://schemas.microsoft.com/office/powerpoint/2010/main" val="1060143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4EF63-E8B2-97C5-C51D-CE3E7EF30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E0A9CEB-C5CA-CF03-8B3E-06A0010C8B85}"/>
              </a:ext>
            </a:extLst>
          </p:cNvPr>
          <p:cNvSpPr txBox="1"/>
          <p:nvPr/>
        </p:nvSpPr>
        <p:spPr>
          <a:xfrm>
            <a:off x="152400" y="1386471"/>
            <a:ext cx="8534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Definição de Grupos Relevantes – Nem sempre é óbvio quantos segmentos devem ser criados ou quais características são mais relevantes para a segmentação.</a:t>
            </a:r>
          </a:p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Dados </a:t>
            </a:r>
            <a:r>
              <a:rPr lang="pt-PT" b="0" i="0" u="none" strike="noStrike" dirty="0" err="1">
                <a:solidFill>
                  <a:srgbClr val="000000"/>
                </a:solidFill>
                <a:effectLst/>
              </a:rPr>
              <a:t>Desbalanceados</a:t>
            </a: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 – A maioria dos utilizadores pode ter um comportamento normal, tornando difícil identificar padrões anómalos sem gerar falsos positivos.</a:t>
            </a:r>
          </a:p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Evolução dos Comportamentos – As atividades dos utilizadores podem mudar com o tempo, exigindo uma atualização constante do modelo.</a:t>
            </a:r>
          </a:p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Interpretação dos Resultados – A segmentação pode revelar padrões inesperados, exigindo análise manual para compreender a sua relevância.</a:t>
            </a:r>
          </a:p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Privacidade e Conformidade – A monitorização de funcionários pode levantar questões éticas e legais, exigindo conformidade com regulamentações de proteção de dados.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9EFB8A-44C7-8A6E-2B8A-9516BD991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Agrupamento de Utilizadores para Prevenção de Ameaças Internas-</a:t>
            </a:r>
            <a:br>
              <a:rPr lang="pt-PT" sz="2000" b="1" dirty="0"/>
            </a:br>
            <a:r>
              <a:rPr lang="pt-PT" sz="2000" b="1" dirty="0"/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250005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nger pointing at a digital screen&#10;&#10;Description automatically generated">
            <a:extLst>
              <a:ext uri="{FF2B5EF4-FFF2-40B4-BE49-F238E27FC236}">
                <a16:creationId xmlns:a16="http://schemas.microsoft.com/office/drawing/2014/main" id="{9AC5F1FC-C6C1-EC56-ABC6-F18AA18B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491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F74A-9DD3-75BB-BA64-C83652DE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5A39231-92DC-728D-7BA5-99E54DACFD2C}"/>
              </a:ext>
            </a:extLst>
          </p:cNvPr>
          <p:cNvSpPr txBox="1"/>
          <p:nvPr/>
        </p:nvSpPr>
        <p:spPr>
          <a:xfrm>
            <a:off x="152400" y="1386471"/>
            <a:ext cx="8534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Empresas e organizações enfrentam desafios crescentes na deteção de dispositivos comprometidos dentro das suas redes. </a:t>
            </a:r>
            <a:r>
              <a:rPr lang="pt-PT" sz="2400" b="0" i="0" u="none" strike="noStrike" dirty="0" err="1">
                <a:solidFill>
                  <a:srgbClr val="000000"/>
                </a:solidFill>
                <a:effectLst/>
              </a:rPr>
              <a:t>Cibercriminosos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 podem explorar vulnerabilidades em computadores, servidores ou dispositivos </a:t>
            </a:r>
            <a:r>
              <a:rPr lang="pt-PT" sz="2400" b="0" i="0" u="none" strike="noStrike" dirty="0" err="1">
                <a:solidFill>
                  <a:srgbClr val="000000"/>
                </a:solidFill>
                <a:effectLst/>
              </a:rPr>
              <a:t>IoT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 para lançar ataques internos, roubar dados ou criar </a:t>
            </a:r>
            <a:r>
              <a:rPr lang="pt-PT" sz="2400" b="0" i="0" u="none" strike="noStrike" dirty="0" err="1">
                <a:solidFill>
                  <a:srgbClr val="000000"/>
                </a:solidFill>
                <a:effectLst/>
              </a:rPr>
              <a:t>botnets</a:t>
            </a:r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/>
            <a:r>
              <a:rPr lang="pt-PT" sz="2400" b="0" i="0" u="none" strike="noStrike" dirty="0">
                <a:solidFill>
                  <a:srgbClr val="000000"/>
                </a:solidFill>
                <a:effectLst/>
              </a:rPr>
              <a:t>Como muitas destas ameaças operam de forma discreta, torna-se essencial identificar padrões anómalos no comportamento dos dispositivos sem depender de listas prévias de ameaças conhecidas.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6B68EA-F07A-E5CD-AFCB-EC5822EDA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 Identificação de Grupos de Dispositivos Comprometidos numa Rede Empresarial</a:t>
            </a:r>
          </a:p>
        </p:txBody>
      </p:sp>
    </p:spTree>
    <p:extLst>
      <p:ext uri="{BB962C8B-B14F-4D97-AF65-F5344CB8AC3E}">
        <p14:creationId xmlns:p14="http://schemas.microsoft.com/office/powerpoint/2010/main" val="1071956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1DC47-1544-7D2B-F12D-C710A5506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CCA5E8A-A261-8E1A-41E6-3CD25B203111}"/>
              </a:ext>
            </a:extLst>
          </p:cNvPr>
          <p:cNvSpPr txBox="1"/>
          <p:nvPr/>
        </p:nvSpPr>
        <p:spPr>
          <a:xfrm>
            <a:off x="152400" y="1386471"/>
            <a:ext cx="85344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Este problema exige a descoberta de padrões desconhecidos dentro do tráfego da rede, agrupando dispositivos com comportamentos semelhantes para identificar anomalias. Como não há categorias pré-definidas, a melhor abordagem é o Clustering, que agrupa dispositivos em clusters com base nas suas características de tráfego, sem precisar de rótulos prévios.</a:t>
            </a:r>
          </a:p>
          <a:p>
            <a:pPr algn="just"/>
            <a:endParaRPr lang="pt-PT" sz="2400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Os dados analisados podem incluir:</a:t>
            </a:r>
          </a:p>
          <a:p>
            <a:pPr algn="just"/>
            <a:endParaRPr lang="pt-PT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Volume de tráfego enviado e recebido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Protocolos utilizados (HTTP, HTTPS, FTP, SSH, etc.)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Padrões de comunicação com outros dispositivos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Número de pedidos a domínios suspeitos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Frequência e horário das conexões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O modelo organizará os dispositivos em diferentes grupos com padrões de comportamento semelhantes. Caso surja um novo grupo pequeno e distinto dos demais, pode indicar um conjunto de máquinas comprometidas a atuar de forma maliciosa.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E2D23B-0F6C-103F-D9A7-DD2F87593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 Identificação de Grupos de Dispositivos Comprometidos numa Rede Empresarial</a:t>
            </a:r>
          </a:p>
        </p:txBody>
      </p:sp>
    </p:spTree>
    <p:extLst>
      <p:ext uri="{BB962C8B-B14F-4D97-AF65-F5344CB8AC3E}">
        <p14:creationId xmlns:p14="http://schemas.microsoft.com/office/powerpoint/2010/main" val="3444836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D2DD-CB60-BE65-8FE6-E3D45FF5E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7CEBF0A-09A0-6853-0F79-6895B2075D91}"/>
              </a:ext>
            </a:extLst>
          </p:cNvPr>
          <p:cNvSpPr txBox="1"/>
          <p:nvPr/>
        </p:nvSpPr>
        <p:spPr>
          <a:xfrm>
            <a:off x="152400" y="1386471"/>
            <a:ext cx="8534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Definição do Número Ótimo de Clusters – O modelo precisa de determinar quantos grupos existem na rede, o que pode não ser evidente à partida.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Diferenciação entre Comportamentos Normais e Maliciosos – Algumas máquinas podem ter padrões legítimos de uso que parecem anómalos, como servidores que comunicam frequentemente com múltiplos dispositivos.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Evolução Contínua da Rede – Novos dispositivos entram e saem da rede regularmente, exigindo que o modelo se adapte dinamicamente.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Grande Volume de Dados – O tráfego de rede gera grandes quantidades de informação, exigindo métodos eficientes para processamento em tempo real.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b="0" i="0" u="none" strike="noStrike" dirty="0">
                <a:solidFill>
                  <a:srgbClr val="000000"/>
                </a:solidFill>
                <a:effectLst/>
              </a:rPr>
              <a:t>Interpretação dos Resultados – Após a identificação dos clusters, é necessário um processo de análise para determinar quais grupos representam ameaças reais.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A3E4C0-302F-7C09-8460-3A728824F9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48271"/>
            <a:ext cx="9144000" cy="838200"/>
          </a:xfrm>
        </p:spPr>
        <p:txBody>
          <a:bodyPr/>
          <a:lstStyle/>
          <a:p>
            <a:pPr algn="ctr" eaLnBrk="1" hangingPunct="1"/>
            <a:r>
              <a:rPr lang="pt-PT" sz="2000" b="1" dirty="0"/>
              <a:t> Identificação de Grupos de Dispositivos Comprometidos numa Rede Empresarial - Desafios do Modelo</a:t>
            </a:r>
          </a:p>
        </p:txBody>
      </p:sp>
    </p:spTree>
    <p:extLst>
      <p:ext uri="{BB962C8B-B14F-4D97-AF65-F5344CB8AC3E}">
        <p14:creationId xmlns:p14="http://schemas.microsoft.com/office/powerpoint/2010/main" val="5090654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nger pointing at a digital screen&#10;&#10;Description automatically generated">
            <a:extLst>
              <a:ext uri="{FF2B5EF4-FFF2-40B4-BE49-F238E27FC236}">
                <a16:creationId xmlns:a16="http://schemas.microsoft.com/office/drawing/2014/main" id="{9AC5F1FC-C6C1-EC56-ABC6-F18AA18B9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800"/>
            <a:ext cx="7772400" cy="1362075"/>
          </a:xfrm>
        </p:spPr>
        <p:txBody>
          <a:bodyPr/>
          <a:lstStyle/>
          <a:p>
            <a:pPr algn="ctr"/>
            <a:r>
              <a:rPr lang="pt-PT" dirty="0"/>
              <a:t>Recolher todos os dados possíveis 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7772400" cy="1500187"/>
          </a:xfrm>
        </p:spPr>
        <p:txBody>
          <a:bodyPr/>
          <a:lstStyle/>
          <a:p>
            <a:r>
              <a:rPr lang="pt-PT" dirty="0"/>
              <a:t>Ideia base:</a:t>
            </a:r>
          </a:p>
        </p:txBody>
      </p:sp>
    </p:spTree>
    <p:extLst>
      <p:ext uri="{BB962C8B-B14F-4D97-AF65-F5344CB8AC3E}">
        <p14:creationId xmlns:p14="http://schemas.microsoft.com/office/powerpoint/2010/main" val="4249891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dirty="0"/>
              <a:t>Modelos versus Dados </a:t>
            </a:r>
            <a:endParaRPr lang="pt-PT" sz="1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8253"/>
            <a:ext cx="8516938" cy="4337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PT" sz="2000" b="1" dirty="0" err="1"/>
              <a:t>Model</a:t>
            </a:r>
            <a:r>
              <a:rPr lang="pt-PT" sz="2000" b="1" dirty="0"/>
              <a:t> </a:t>
            </a:r>
            <a:r>
              <a:rPr lang="pt-PT" sz="2000" b="1" dirty="0" err="1"/>
              <a:t>based</a:t>
            </a:r>
            <a:endParaRPr lang="pt-PT" sz="2000" b="1" dirty="0"/>
          </a:p>
          <a:p>
            <a:pPr lvl="1" eaLnBrk="1" hangingPunct="1">
              <a:lnSpc>
                <a:spcPct val="80000"/>
              </a:lnSpc>
            </a:pPr>
            <a:r>
              <a:rPr lang="pt-PT" sz="1800" dirty="0"/>
              <a:t>As relações entre variáveis são fundamentadas em leis físicas, princípios matemáticos ou conhecimento teórico estabelecido. </a:t>
            </a:r>
          </a:p>
          <a:p>
            <a:pPr lvl="1" eaLnBrk="1" hangingPunct="1">
              <a:lnSpc>
                <a:spcPct val="80000"/>
              </a:lnSpc>
            </a:pPr>
            <a:r>
              <a:rPr lang="pt-PT" sz="1800" dirty="0"/>
              <a:t>Se utilizamos a equação </a:t>
            </a:r>
            <a:r>
              <a:rPr lang="pt-PT" sz="1800" b="1" dirty="0">
                <a:solidFill>
                  <a:srgbClr val="C00000"/>
                </a:solidFill>
              </a:rPr>
              <a:t>P=mg</a:t>
            </a:r>
            <a:r>
              <a:rPr lang="pt-PT" sz="1800" dirty="0"/>
              <a:t> para descrever a força </a:t>
            </a:r>
            <a:r>
              <a:rPr lang="en-GB" sz="1800" dirty="0" err="1"/>
              <a:t>gravitacional</a:t>
            </a:r>
            <a:r>
              <a:rPr lang="en-GB" sz="1200" dirty="0"/>
              <a:t> </a:t>
            </a:r>
            <a:r>
              <a:rPr lang="pt-PT" sz="1800" dirty="0"/>
              <a:t>exercida sobre um objeto (causa) resulta da aceleração da gravidade (efeito) dependendo da massa do objeto</a:t>
            </a:r>
          </a:p>
          <a:p>
            <a:pPr eaLnBrk="1" hangingPunct="1">
              <a:lnSpc>
                <a:spcPct val="80000"/>
              </a:lnSpc>
            </a:pPr>
            <a:r>
              <a:rPr lang="pt-PT" sz="2000" b="1" dirty="0"/>
              <a:t>Data </a:t>
            </a:r>
            <a:r>
              <a:rPr lang="pt-PT" sz="2000" b="1" dirty="0" err="1"/>
              <a:t>driven</a:t>
            </a:r>
            <a:endParaRPr lang="pt-PT" sz="2000" b="1" dirty="0"/>
          </a:p>
          <a:p>
            <a:pPr lvl="1" eaLnBrk="1" hangingPunct="1">
              <a:lnSpc>
                <a:spcPct val="80000"/>
              </a:lnSpc>
            </a:pPr>
            <a:r>
              <a:rPr lang="pt-PT" sz="1800" dirty="0"/>
              <a:t>Procuram relações nos dados</a:t>
            </a:r>
          </a:p>
          <a:p>
            <a:pPr lvl="2" eaLnBrk="1" hangingPunct="1">
              <a:lnSpc>
                <a:spcPct val="80000"/>
              </a:lnSpc>
            </a:pPr>
            <a:r>
              <a:rPr lang="pt-PT" sz="1800" dirty="0"/>
              <a:t>Relações não implicam causa/efeito</a:t>
            </a:r>
          </a:p>
          <a:p>
            <a:pPr lvl="1" eaLnBrk="1" hangingPunct="1">
              <a:lnSpc>
                <a:spcPct val="80000"/>
              </a:lnSpc>
            </a:pPr>
            <a:r>
              <a:rPr lang="pt-PT" sz="1800" dirty="0"/>
              <a:t>Ou não há modelo, ou há um modelo genérico que normalmente é um aproximador universal (com muitos parâmetros)</a:t>
            </a:r>
          </a:p>
          <a:p>
            <a:pPr lvl="1" eaLnBrk="1" hangingPunct="1">
              <a:lnSpc>
                <a:spcPct val="80000"/>
              </a:lnSpc>
            </a:pPr>
            <a:r>
              <a:rPr lang="pt-PT" sz="1800" dirty="0"/>
              <a:t>Se tivermos apenas dados de força e aceleração sem conhecer a equação, um modelo data-</a:t>
            </a:r>
            <a:r>
              <a:rPr lang="pt-PT" sz="1800" dirty="0" err="1"/>
              <a:t>driven</a:t>
            </a:r>
            <a:r>
              <a:rPr lang="pt-PT" sz="1800" dirty="0"/>
              <a:t> pode encontrar um padrão que relaciona ambas as variáveis, mas sem compreender a </a:t>
            </a:r>
            <a:r>
              <a:rPr lang="pt-PT" sz="1800" b="1" dirty="0"/>
              <a:t>razão pela qual a relação existe</a:t>
            </a:r>
            <a:r>
              <a:rPr lang="pt-PT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pt-PT" sz="2400" dirty="0"/>
          </a:p>
          <a:p>
            <a:pPr lvl="1" eaLnBrk="1" hangingPunct="1">
              <a:lnSpc>
                <a:spcPct val="80000"/>
              </a:lnSpc>
            </a:pP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395134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EAED8-9114-5A0F-6B2A-CB6D3A44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5049C13-C05B-3B24-15F9-947A52069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2800" dirty="0"/>
              <a:t>Exemplo: Reconhecimento de gatos em imagens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A42A1A-2B9D-9BB2-6F08-54D166BD7CBE}"/>
              </a:ext>
            </a:extLst>
          </p:cNvPr>
          <p:cNvSpPr txBox="1"/>
          <p:nvPr/>
        </p:nvSpPr>
        <p:spPr>
          <a:xfrm>
            <a:off x="838200" y="1371600"/>
            <a:ext cx="82296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b="1" dirty="0"/>
          </a:p>
          <a:p>
            <a:r>
              <a:rPr lang="pt-PT" sz="2000" b="1" dirty="0"/>
              <a:t>Abordagem </a:t>
            </a:r>
            <a:r>
              <a:rPr lang="pt-PT" sz="2000" b="1" dirty="0" err="1"/>
              <a:t>Model-Based</a:t>
            </a:r>
            <a:endParaRPr lang="pt-PT" sz="2000" b="1" dirty="0"/>
          </a:p>
          <a:p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Criamos um conjunto de regras fixas para identificar gatos em imagens:</a:t>
            </a:r>
          </a:p>
          <a:p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Se tiver orelhas pontudas + olhos grandes + focinho pequeno, então é um gato.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2000" dirty="0"/>
              <a:t>Se não tiver essas características, não é um gato.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2000" dirty="0"/>
          </a:p>
          <a:p>
            <a:r>
              <a:rPr lang="pt-PT" sz="2000" dirty="0"/>
              <a:t>Problema: Se a imagem estiver escura ou o gato estiver virado, o modelo pode falhar.</a:t>
            </a:r>
          </a:p>
        </p:txBody>
      </p:sp>
    </p:spTree>
    <p:extLst>
      <p:ext uri="{BB962C8B-B14F-4D97-AF65-F5344CB8AC3E}">
        <p14:creationId xmlns:p14="http://schemas.microsoft.com/office/powerpoint/2010/main" val="21654022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B682-BB12-FC61-5A0C-42B696A17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DD6DCA-4C12-EFD0-5F2C-0A128D44B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pt-PT" sz="2800" dirty="0"/>
              <a:t>Exemplo: Reconhecimento de gatos em imagens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7923746-EA89-519C-56A1-A4E8482998A9}"/>
              </a:ext>
            </a:extLst>
          </p:cNvPr>
          <p:cNvSpPr txBox="1"/>
          <p:nvPr/>
        </p:nvSpPr>
        <p:spPr>
          <a:xfrm>
            <a:off x="304800" y="1600200"/>
            <a:ext cx="82296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b="1" dirty="0"/>
          </a:p>
          <a:p>
            <a:r>
              <a:rPr lang="pt-PT" sz="2000" b="1" dirty="0"/>
              <a:t>Abordagem Data-Driven</a:t>
            </a:r>
            <a:endParaRPr lang="pt-PT" sz="2000" dirty="0"/>
          </a:p>
          <a:p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Treinamos uma rede neural com milhares de imagens de gatos e cães.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O modelo aprende sozinho quais características distinguem um gato de um cão.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Quando vê uma nova imagem, ele classifica corretamente sem precisar de regras manuais.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O modelo aprende automaticamente padrões nos dados, sem precisar de regras fixas.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r>
              <a:rPr lang="pt-PT" sz="2000" dirty="0"/>
              <a:t>Problema: Precisa de muitos dados para treinar</a:t>
            </a:r>
          </a:p>
        </p:txBody>
      </p:sp>
    </p:spTree>
    <p:extLst>
      <p:ext uri="{BB962C8B-B14F-4D97-AF65-F5344CB8AC3E}">
        <p14:creationId xmlns:p14="http://schemas.microsoft.com/office/powerpoint/2010/main" val="63682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sz="4000" dirty="0"/>
              <a:t>Recolher dados para quê ?</a:t>
            </a:r>
            <a:endParaRPr lang="en-US" sz="4000" dirty="0"/>
          </a:p>
        </p:txBody>
      </p:sp>
      <p:pic>
        <p:nvPicPr>
          <p:cNvPr id="17411" name="Picture 3" descr="baca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81200"/>
            <a:ext cx="6477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8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505200" cy="2590800"/>
          </a:xfrm>
        </p:spPr>
        <p:txBody>
          <a:bodyPr/>
          <a:lstStyle/>
          <a:p>
            <a:r>
              <a:rPr lang="pt-PT" dirty="0"/>
              <a:t>Exemplo de </a:t>
            </a:r>
            <a:r>
              <a:rPr lang="pt-PT" dirty="0" err="1"/>
              <a:t>Janus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133600"/>
          </a:xfrm>
        </p:spPr>
        <p:txBody>
          <a:bodyPr/>
          <a:lstStyle/>
          <a:p>
            <a:r>
              <a:rPr lang="pt-PT" dirty="0"/>
              <a:t>Olhar o passado e o futuro</a:t>
            </a:r>
          </a:p>
          <a:p>
            <a:r>
              <a:rPr lang="pt-PT" dirty="0"/>
              <a:t>“</a:t>
            </a:r>
            <a:r>
              <a:rPr lang="pt-PT" b="1" i="1" dirty="0">
                <a:solidFill>
                  <a:srgbClr val="C00000"/>
                </a:solidFill>
              </a:rPr>
              <a:t>Estudar</a:t>
            </a:r>
            <a:r>
              <a:rPr lang="pt-PT" dirty="0"/>
              <a:t> o passado para </a:t>
            </a:r>
            <a:r>
              <a:rPr lang="pt-PT" b="1" i="1" dirty="0">
                <a:solidFill>
                  <a:srgbClr val="C00000"/>
                </a:solidFill>
              </a:rPr>
              <a:t>compreender</a:t>
            </a:r>
            <a:r>
              <a:rPr lang="pt-PT" dirty="0"/>
              <a:t> o presente, e </a:t>
            </a:r>
            <a:r>
              <a:rPr lang="pt-PT" b="1" i="1" dirty="0">
                <a:solidFill>
                  <a:srgbClr val="C00000"/>
                </a:solidFill>
              </a:rPr>
              <a:t>prever</a:t>
            </a:r>
            <a:r>
              <a:rPr lang="pt-PT" dirty="0"/>
              <a:t> o futuro”</a:t>
            </a:r>
          </a:p>
        </p:txBody>
      </p:sp>
      <p:pic>
        <p:nvPicPr>
          <p:cNvPr id="4" name="Picture 9" descr="http://www.sacred-destinations.com/france/images/burgundy/autun/janus-temple/resized/janus-statue-in-vatican-wc-pd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825305"/>
            <a:ext cx="4285905" cy="357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531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dirty="0"/>
              <a:t>Ideias base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70088"/>
            <a:ext cx="8229600" cy="4403725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4400" dirty="0">
                <a:solidFill>
                  <a:srgbClr val="CC0000"/>
                </a:solidFill>
              </a:rPr>
              <a:t>Aprender</a:t>
            </a:r>
            <a:r>
              <a:rPr lang="pt-PT" sz="4400" dirty="0"/>
              <a:t> com o passado</a:t>
            </a:r>
          </a:p>
          <a:p>
            <a:pPr algn="ctr" eaLnBrk="1" hangingPunct="1">
              <a:lnSpc>
                <a:spcPct val="90000"/>
              </a:lnSpc>
            </a:pPr>
            <a:endParaRPr lang="pt-PT" sz="4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4400" dirty="0">
                <a:solidFill>
                  <a:srgbClr val="CC0000"/>
                </a:solidFill>
              </a:rPr>
              <a:t>Inferir</a:t>
            </a:r>
            <a:r>
              <a:rPr lang="pt-PT" sz="4400" dirty="0"/>
              <a:t> a partir da experiência</a:t>
            </a:r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endParaRPr lang="pt-PT" sz="4400" dirty="0"/>
          </a:p>
          <a:p>
            <a:pPr algn="ctr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PT" sz="2800" dirty="0"/>
              <a:t>Ferramentas: técnicas de </a:t>
            </a:r>
            <a:r>
              <a:rPr lang="pt-PT" sz="2800" dirty="0" err="1">
                <a:solidFill>
                  <a:srgbClr val="CC0000"/>
                </a:solidFill>
              </a:rPr>
              <a:t>datamining</a:t>
            </a:r>
            <a:endParaRPr lang="pt-PT" sz="2800" dirty="0">
              <a:solidFill>
                <a:srgbClr val="CC0000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219825" y="6242050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pt-PT" sz="2000">
                <a:latin typeface="Blackadder ITC" pitchFamily="82" charset="0"/>
              </a:rPr>
              <a:t>by any other name…</a:t>
            </a:r>
          </a:p>
        </p:txBody>
      </p:sp>
    </p:spTree>
    <p:extLst>
      <p:ext uri="{BB962C8B-B14F-4D97-AF65-F5344CB8AC3E}">
        <p14:creationId xmlns:p14="http://schemas.microsoft.com/office/powerpoint/2010/main" val="40402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6"/>
          <p:cNvGrpSpPr>
            <a:grpSpLocks/>
          </p:cNvGrpSpPr>
          <p:nvPr/>
        </p:nvGrpSpPr>
        <p:grpSpPr bwMode="auto">
          <a:xfrm>
            <a:off x="533400" y="990600"/>
            <a:ext cx="8153400" cy="5867400"/>
            <a:chOff x="480" y="768"/>
            <a:chExt cx="4608" cy="3322"/>
          </a:xfrm>
        </p:grpSpPr>
        <p:pic>
          <p:nvPicPr>
            <p:cNvPr id="922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768"/>
              <a:ext cx="4608" cy="3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0" name="Rectangle 5"/>
            <p:cNvSpPr>
              <a:spLocks noChangeArrowheads="1"/>
            </p:cNvSpPr>
            <p:nvPr/>
          </p:nvSpPr>
          <p:spPr bwMode="auto">
            <a:xfrm>
              <a:off x="528" y="816"/>
              <a:ext cx="4512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pt-PT"/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Ciclos que nunca terminam…</a:t>
            </a:r>
          </a:p>
        </p:txBody>
      </p:sp>
      <p:sp>
        <p:nvSpPr>
          <p:cNvPr id="9220" name="Oval 7"/>
          <p:cNvSpPr>
            <a:spLocks noChangeArrowheads="1"/>
          </p:cNvSpPr>
          <p:nvPr/>
        </p:nvSpPr>
        <p:spPr bwMode="auto">
          <a:xfrm>
            <a:off x="1752600" y="2133600"/>
            <a:ext cx="1524000" cy="990600"/>
          </a:xfrm>
          <a:prstGeom prst="ellipse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Problema ou</a:t>
            </a:r>
          </a:p>
          <a:p>
            <a:pPr algn="ctr" eaLnBrk="1" hangingPunct="1"/>
            <a:r>
              <a:rPr lang="pt-PT" altLang="pt-PT" b="1"/>
              <a:t>Oportunidade</a:t>
            </a:r>
          </a:p>
        </p:txBody>
      </p:sp>
      <p:sp>
        <p:nvSpPr>
          <p:cNvPr id="9221" name="Rectangle 8"/>
          <p:cNvSpPr>
            <a:spLocks noChangeArrowheads="1"/>
          </p:cNvSpPr>
          <p:nvPr/>
        </p:nvSpPr>
        <p:spPr bwMode="auto">
          <a:xfrm>
            <a:off x="4800600" y="18288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Pesquisa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6934200" y="3505200"/>
            <a:ext cx="1371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Projecto,</a:t>
            </a:r>
          </a:p>
          <a:p>
            <a:pPr algn="ctr" eaLnBrk="1" hangingPunct="1"/>
            <a:r>
              <a:rPr lang="pt-PT" altLang="pt-PT" b="1"/>
              <a:t>Desenho</a:t>
            </a:r>
          </a:p>
        </p:txBody>
      </p:sp>
      <p:sp>
        <p:nvSpPr>
          <p:cNvPr id="9223" name="Rectangle 10"/>
          <p:cNvSpPr>
            <a:spLocks noChangeArrowheads="1"/>
          </p:cNvSpPr>
          <p:nvPr/>
        </p:nvSpPr>
        <p:spPr bwMode="auto">
          <a:xfrm>
            <a:off x="3352800" y="4800600"/>
            <a:ext cx="1371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Escolha</a:t>
            </a:r>
          </a:p>
        </p:txBody>
      </p:sp>
      <p:sp>
        <p:nvSpPr>
          <p:cNvPr id="9224" name="Rectangle 11"/>
          <p:cNvSpPr>
            <a:spLocks noChangeArrowheads="1"/>
          </p:cNvSpPr>
          <p:nvPr/>
        </p:nvSpPr>
        <p:spPr bwMode="auto">
          <a:xfrm>
            <a:off x="1676400" y="358140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Implementação</a:t>
            </a:r>
          </a:p>
        </p:txBody>
      </p:sp>
      <p:sp>
        <p:nvSpPr>
          <p:cNvPr id="9225" name="Oval 12"/>
          <p:cNvSpPr>
            <a:spLocks noChangeArrowheads="1"/>
          </p:cNvSpPr>
          <p:nvPr/>
        </p:nvSpPr>
        <p:spPr bwMode="auto">
          <a:xfrm>
            <a:off x="4495800" y="2286000"/>
            <a:ext cx="2057400" cy="12954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Observar,</a:t>
            </a:r>
          </a:p>
          <a:p>
            <a:pPr algn="ctr" eaLnBrk="1" hangingPunct="1"/>
            <a:r>
              <a:rPr lang="pt-PT" altLang="pt-PT" b="1"/>
              <a:t>estudar,</a:t>
            </a:r>
          </a:p>
          <a:p>
            <a:pPr algn="ctr" eaLnBrk="1" hangingPunct="1"/>
            <a:r>
              <a:rPr lang="pt-PT" altLang="pt-PT" b="1"/>
              <a:t>fazer relatórios</a:t>
            </a:r>
          </a:p>
          <a:p>
            <a:pPr algn="ctr" eaLnBrk="1" hangingPunct="1"/>
            <a:r>
              <a:rPr lang="pt-PT" altLang="pt-PT" b="1"/>
              <a:t>formalizar </a:t>
            </a:r>
          </a:p>
        </p:txBody>
      </p:sp>
      <p:sp>
        <p:nvSpPr>
          <p:cNvPr id="9226" name="Oval 13"/>
          <p:cNvSpPr>
            <a:spLocks noChangeArrowheads="1"/>
          </p:cNvSpPr>
          <p:nvPr/>
        </p:nvSpPr>
        <p:spPr bwMode="auto">
          <a:xfrm>
            <a:off x="5867400" y="4191000"/>
            <a:ext cx="2133600" cy="1447800"/>
          </a:xfrm>
          <a:prstGeom prst="ellipse">
            <a:avLst/>
          </a:prstGeom>
          <a:solidFill>
            <a:srgbClr val="FF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Criatividade</a:t>
            </a:r>
          </a:p>
          <a:p>
            <a:pPr algn="ctr" eaLnBrk="1" hangingPunct="1"/>
            <a:r>
              <a:rPr lang="pt-PT" altLang="pt-PT" b="1"/>
              <a:t>Encontrar </a:t>
            </a:r>
          </a:p>
          <a:p>
            <a:pPr algn="ctr" eaLnBrk="1" hangingPunct="1"/>
            <a:r>
              <a:rPr lang="pt-PT" altLang="pt-PT" b="1"/>
              <a:t>alternativas e </a:t>
            </a:r>
          </a:p>
          <a:p>
            <a:pPr algn="ctr" eaLnBrk="1" hangingPunct="1"/>
            <a:r>
              <a:rPr lang="pt-PT" altLang="pt-PT" b="1"/>
              <a:t>soluções</a:t>
            </a:r>
          </a:p>
        </p:txBody>
      </p:sp>
      <p:sp>
        <p:nvSpPr>
          <p:cNvPr id="9227" name="Oval 15"/>
          <p:cNvSpPr>
            <a:spLocks noChangeArrowheads="1"/>
          </p:cNvSpPr>
          <p:nvPr/>
        </p:nvSpPr>
        <p:spPr bwMode="auto">
          <a:xfrm>
            <a:off x="3124200" y="5334000"/>
            <a:ext cx="18288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Comparar e</a:t>
            </a:r>
          </a:p>
          <a:p>
            <a:pPr algn="ctr" eaLnBrk="1" hangingPunct="1"/>
            <a:r>
              <a:rPr lang="pt-PT" altLang="pt-PT" b="1"/>
              <a:t>escolher a </a:t>
            </a:r>
          </a:p>
          <a:p>
            <a:pPr algn="ctr" eaLnBrk="1" hangingPunct="1"/>
            <a:r>
              <a:rPr lang="pt-PT" altLang="pt-PT" b="1"/>
              <a:t>melhor</a:t>
            </a:r>
          </a:p>
        </p:txBody>
      </p:sp>
      <p:sp>
        <p:nvSpPr>
          <p:cNvPr id="9228" name="Oval 16"/>
          <p:cNvSpPr>
            <a:spLocks noChangeArrowheads="1"/>
          </p:cNvSpPr>
          <p:nvPr/>
        </p:nvSpPr>
        <p:spPr bwMode="auto">
          <a:xfrm>
            <a:off x="1143000" y="4114800"/>
            <a:ext cx="1828800" cy="1143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PT" altLang="pt-PT" b="1"/>
              <a:t>Agir</a:t>
            </a:r>
          </a:p>
          <a:p>
            <a:pPr algn="ctr" eaLnBrk="1" hangingPunct="1"/>
            <a:r>
              <a:rPr lang="pt-PT" altLang="pt-PT" b="1"/>
              <a:t>Pôr a solução</a:t>
            </a:r>
          </a:p>
          <a:p>
            <a:pPr algn="ctr" eaLnBrk="1" hangingPunct="1"/>
            <a:r>
              <a:rPr lang="pt-PT" altLang="pt-PT" b="1"/>
              <a:t>a funcionar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FD7426-F066-1243-9EC3-F04039366009}">
  <we:reference id="wa104178141" version="4.3.3.0" store="en-GB" storeType="OMEX"/>
  <we:alternateReferences>
    <we:reference id="WA104178141" version="4.3.3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19778</TotalTime>
  <Words>3771</Words>
  <Application>Microsoft Macintosh PowerPoint</Application>
  <PresentationFormat>On-screen Show (4:3)</PresentationFormat>
  <Paragraphs>585</Paragraphs>
  <Slides>52</Slides>
  <Notes>24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Arial Black</vt:lpstr>
      <vt:lpstr>Blackadder ITC</vt:lpstr>
      <vt:lpstr>Comic Sans MS</vt:lpstr>
      <vt:lpstr>Times New Roman</vt:lpstr>
      <vt:lpstr>Wingdings</vt:lpstr>
      <vt:lpstr>Pixel</vt:lpstr>
      <vt:lpstr>Clip</vt:lpstr>
      <vt:lpstr>Datamining para Auditoria de Segurança </vt:lpstr>
      <vt:lpstr>Datamining para Auditoria de Segurança </vt:lpstr>
      <vt:lpstr>Tipos de problemas</vt:lpstr>
      <vt:lpstr>Ideia geral</vt:lpstr>
      <vt:lpstr>Recolher todos os dados possíveis !</vt:lpstr>
      <vt:lpstr>Recolher dados para quê ?</vt:lpstr>
      <vt:lpstr>Exemplo de Janus</vt:lpstr>
      <vt:lpstr>Ideias base</vt:lpstr>
      <vt:lpstr>Ciclos que nunca terminam…</vt:lpstr>
      <vt:lpstr>Ciclos que nunca terminam…</vt:lpstr>
      <vt:lpstr>Simplificando, Datamining é </vt:lpstr>
      <vt:lpstr>Simplificando, Datamining é </vt:lpstr>
      <vt:lpstr>Simplificando, Datamining é </vt:lpstr>
      <vt:lpstr>Representação dos dados Dados Estruturados</vt:lpstr>
      <vt:lpstr>Representação dos dados Dados Estruturados</vt:lpstr>
      <vt:lpstr>Representação dos dados Dados Estruturados</vt:lpstr>
      <vt:lpstr>Representação dos dados Dados Estruturados</vt:lpstr>
      <vt:lpstr>Representação dos dados Dados Estruturados</vt:lpstr>
      <vt:lpstr>Representação dos dados Dados não Estruturados</vt:lpstr>
      <vt:lpstr>Representação dos dados Dados não Estruturados</vt:lpstr>
      <vt:lpstr>Representação dos dados Dados Semiestruturados</vt:lpstr>
      <vt:lpstr>Representação dos dados Dados Semiestruturados</vt:lpstr>
      <vt:lpstr>Representação dos dados Conclusão</vt:lpstr>
      <vt:lpstr>Tipos de problemas Predição</vt:lpstr>
      <vt:lpstr>Tipos de problemas Descoberta de Conhecimento no Data Mining</vt:lpstr>
      <vt:lpstr>Tipos de problemas Descoberta de Conhecimento no Data Mining</vt:lpstr>
      <vt:lpstr>Detecção de fraudes na utilização de um cartão de crédito</vt:lpstr>
      <vt:lpstr>Detecção de fraudes na utilização de um cartão de crédito</vt:lpstr>
      <vt:lpstr>Detecção de fraudes na utilização de um cartão de crédito</vt:lpstr>
      <vt:lpstr>Detecção de fraudes na utilização de um cartão de crédito</vt:lpstr>
      <vt:lpstr>Detecção de fraudes na utilização de um cartão de crédito</vt:lpstr>
      <vt:lpstr>PowerPoint Presentation</vt:lpstr>
      <vt:lpstr>Previsão do Tempo de Ocorrência de um Ataque Cibernético</vt:lpstr>
      <vt:lpstr>Previsão do Tempo de Ocorrência de um Ataque Cibernético</vt:lpstr>
      <vt:lpstr>Previsão do Tempo de Ocorrência de um Ataque Cibernético Desafios do Modelo</vt:lpstr>
      <vt:lpstr>PowerPoint Presentation</vt:lpstr>
      <vt:lpstr>Deteção de Irregularidades em Acessos a Sistemas Corporativos</vt:lpstr>
      <vt:lpstr>Deteção de Irregularidades em Acessos a Sistemas Corporativos Modelo Adequado para a Solução</vt:lpstr>
      <vt:lpstr>Deteção de Irregularidades em Acessos a Sistemas Corporativos Desafios</vt:lpstr>
      <vt:lpstr>PowerPoint Presentation</vt:lpstr>
      <vt:lpstr>Agrupamento de Utilizadores para Prevenção de Ameaças Internas</vt:lpstr>
      <vt:lpstr>Agrupamento de Utilizadores para Prevenção de Ameaças Internas- Modelo Adequado</vt:lpstr>
      <vt:lpstr>Agrupamento de Utilizadores para Prevenção de Ameaças Internas- Modelo Adequado</vt:lpstr>
      <vt:lpstr>Agrupamento de Utilizadores para Prevenção de Ameaças Internas- Desafios</vt:lpstr>
      <vt:lpstr>PowerPoint Presentation</vt:lpstr>
      <vt:lpstr> Identificação de Grupos de Dispositivos Comprometidos numa Rede Empresarial</vt:lpstr>
      <vt:lpstr> Identificação de Grupos de Dispositivos Comprometidos numa Rede Empresarial</vt:lpstr>
      <vt:lpstr> Identificação de Grupos de Dispositivos Comprometidos numa Rede Empresarial - Desafios do Modelo</vt:lpstr>
      <vt:lpstr>PowerPoint Presentation</vt:lpstr>
      <vt:lpstr>Modelos versus Dados </vt:lpstr>
      <vt:lpstr>Exemplo: Reconhecimento de gatos em imagens</vt:lpstr>
      <vt:lpstr>Exemplo: Reconhecimento de gatos em imagens</vt:lpstr>
    </vt:vector>
  </TitlesOfParts>
  <Company>Lar doce 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 Kohonen’s Self-Organising Maps</dc:title>
  <dc:creator>Victor Lobo</dc:creator>
  <cp:lastModifiedBy>António Gonçalves</cp:lastModifiedBy>
  <cp:revision>173</cp:revision>
  <cp:lastPrinted>2023-03-06T22:58:28Z</cp:lastPrinted>
  <dcterms:created xsi:type="dcterms:W3CDTF">1999-09-20T15:06:07Z</dcterms:created>
  <dcterms:modified xsi:type="dcterms:W3CDTF">2025-02-24T23:19:50Z</dcterms:modified>
</cp:coreProperties>
</file>